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heme/themeOverride1.xml" ContentType="application/vnd.openxmlformats-officedocument.themeOverr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drawings/drawing2.xml" ContentType="application/vnd.openxmlformats-officedocument.drawingml.chartshapes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drawings/drawing3.xml" ContentType="application/vnd.openxmlformats-officedocument.drawingml.chartshapes+xml"/>
  <Override PartName="/ppt/charts/chart3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78" r:id="rId1"/>
    <p:sldMasterId id="2147483680" r:id="rId2"/>
  </p:sldMasterIdLst>
  <p:notesMasterIdLst>
    <p:notesMasterId r:id="rId66"/>
  </p:notesMasterIdLst>
  <p:handoutMasterIdLst>
    <p:handoutMasterId r:id="rId67"/>
  </p:handoutMasterIdLst>
  <p:sldIdLst>
    <p:sldId id="750" r:id="rId3"/>
    <p:sldId id="889" r:id="rId4"/>
    <p:sldId id="918" r:id="rId5"/>
    <p:sldId id="917" r:id="rId6"/>
    <p:sldId id="890" r:id="rId7"/>
    <p:sldId id="891" r:id="rId8"/>
    <p:sldId id="920" r:id="rId9"/>
    <p:sldId id="921" r:id="rId10"/>
    <p:sldId id="922" r:id="rId11"/>
    <p:sldId id="919" r:id="rId12"/>
    <p:sldId id="923" r:id="rId13"/>
    <p:sldId id="924" r:id="rId14"/>
    <p:sldId id="925" r:id="rId15"/>
    <p:sldId id="926" r:id="rId16"/>
    <p:sldId id="929" r:id="rId17"/>
    <p:sldId id="935" r:id="rId18"/>
    <p:sldId id="892" r:id="rId19"/>
    <p:sldId id="936" r:id="rId20"/>
    <p:sldId id="937" r:id="rId21"/>
    <p:sldId id="959" r:id="rId22"/>
    <p:sldId id="945" r:id="rId23"/>
    <p:sldId id="893" r:id="rId24"/>
    <p:sldId id="938" r:id="rId25"/>
    <p:sldId id="939" r:id="rId26"/>
    <p:sldId id="940" r:id="rId27"/>
    <p:sldId id="941" r:id="rId28"/>
    <p:sldId id="942" r:id="rId29"/>
    <p:sldId id="943" r:id="rId30"/>
    <p:sldId id="944" r:id="rId31"/>
    <p:sldId id="947" r:id="rId32"/>
    <p:sldId id="948" r:id="rId33"/>
    <p:sldId id="949" r:id="rId34"/>
    <p:sldId id="950" r:id="rId35"/>
    <p:sldId id="951" r:id="rId36"/>
    <p:sldId id="957" r:id="rId37"/>
    <p:sldId id="952" r:id="rId38"/>
    <p:sldId id="955" r:id="rId39"/>
    <p:sldId id="956" r:id="rId40"/>
    <p:sldId id="946" r:id="rId41"/>
    <p:sldId id="958" r:id="rId42"/>
    <p:sldId id="928" r:id="rId43"/>
    <p:sldId id="895" r:id="rId44"/>
    <p:sldId id="882" r:id="rId45"/>
    <p:sldId id="884" r:id="rId46"/>
    <p:sldId id="886" r:id="rId47"/>
    <p:sldId id="907" r:id="rId48"/>
    <p:sldId id="867" r:id="rId49"/>
    <p:sldId id="870" r:id="rId50"/>
    <p:sldId id="871" r:id="rId51"/>
    <p:sldId id="875" r:id="rId52"/>
    <p:sldId id="872" r:id="rId53"/>
    <p:sldId id="874" r:id="rId54"/>
    <p:sldId id="878" r:id="rId55"/>
    <p:sldId id="879" r:id="rId56"/>
    <p:sldId id="880" r:id="rId57"/>
    <p:sldId id="927" r:id="rId58"/>
    <p:sldId id="930" r:id="rId59"/>
    <p:sldId id="931" r:id="rId60"/>
    <p:sldId id="932" r:id="rId61"/>
    <p:sldId id="933" r:id="rId62"/>
    <p:sldId id="934" r:id="rId63"/>
    <p:sldId id="953" r:id="rId64"/>
    <p:sldId id="954" r:id="rId65"/>
  </p:sldIdLst>
  <p:sldSz cx="9144000" cy="6858000" type="screen4x3"/>
  <p:notesSz cx="6858000" cy="9926638"/>
  <p:defaultTextStyle>
    <a:defPPr>
      <a:defRPr lang="he-IL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0000FF"/>
    <a:srgbClr val="D60093"/>
    <a:srgbClr val="00CC00"/>
    <a:srgbClr val="0066FF"/>
    <a:srgbClr val="00CCFF"/>
    <a:srgbClr val="FFCCCC"/>
    <a:srgbClr val="FF66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883" autoAdjust="0"/>
    <p:restoredTop sz="99814" autoAdjust="0"/>
  </p:normalViewPr>
  <p:slideViewPr>
    <p:cSldViewPr snapToGrid="0">
      <p:cViewPr varScale="1">
        <p:scale>
          <a:sx n="69" d="100"/>
          <a:sy n="69" d="100"/>
        </p:scale>
        <p:origin x="122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104"/>
    </p:cViewPr>
  </p:sorterViewPr>
  <p:notesViewPr>
    <p:cSldViewPr snapToGrid="0">
      <p:cViewPr varScale="1">
        <p:scale>
          <a:sx n="80" d="100"/>
          <a:sy n="80" d="100"/>
        </p:scale>
        <p:origin x="-3990" y="-90"/>
      </p:cViewPr>
      <p:guideLst>
        <p:guide orient="horz" pos="312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Presentations%20Papers\ISC2017\beam%20op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Comissioning_Operation\2017\RFQ%20comissioning\Transmission\RFQ%20transm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\\CONTROL3-PC\Users\Public\Documents\measurements\Logbooks\2015_1%20-%20Copy\2015NovDec.xlsx" TargetMode="External"/><Relationship Id="rId1" Type="http://schemas.openxmlformats.org/officeDocument/2006/relationships/themeOverride" Target="../theme/themeOverride1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NTROL3-PC\Users\Public\Documents\measurements\Logbooks\2015_1%20-%20Copy\2015NovDec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Presentations%20Papers\ICIS2017\Trans%20vs%20current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Presentations%20Papers\ICIS2017\Trans%20vs%20current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Comissioning_Operation\2017\RFQ%20assembly\Kopie%20von%20Elektroden%20Auswertung(SARAF)01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Comissioning_Operation\2017\RFQ%20assembly\Kopie%20von%20Elektroden%20Auswertung(SARAF)01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Comissioning_Operation\2017\RFQ%20assembly\Flatness_SARAF01.xls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Comissioning_Operation\2017\RFQ%20assembly\Flatness_SARAF01.xls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Comissioning_Operation\2017\RFQ%20comissioning\2017August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Comissioning_Operation\2017\RFQ%20comissioning\2017August2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Comissioning_Operation\2017\RFQ%20comissioning\2017August2.xlsx" TargetMode="Externa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bfs\projects\SARAF\DATA\Weissman\My%20Documents\SARAF\Comissioning_Operation\2017\RFQ%20comissioning\2017August2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Comissioning_Operation\2017\RFQ%20comissioning\RFQ%20transm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Comissioning_Operation\2017\RFQ%20comissioning\Transmission\RFQ%20transm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Comissioning_Operation\2016\Loogbooks\2016Jan_1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eissman\Desktop\20171029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Comissioning_Operation\2017\RFQ%20comissioning\2017August2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Comissioning_Operation\2017\RFQ%20comissioning\2017August2.xlsx" TargetMode="Externa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\\bfs\projects\SARAF\DATA\Weissman\My%20Documents\SARAF\Comissioning_Operation\2017\RFQ%20comissioning\2017August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Comissioning_Operation\2017\RFQ%20comissioning\2017July_copy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Comissioning_Operation\2017\RFQ%20comissioning\Report\Analysis_BEM_RBS_Deuteron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Comissioning_Operation\2017\RFQ%20comissioning\2017August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Comissioning_Operation\2017\RFQ%20comissioning\2017August2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bfs\projects\SARAF\DATA\Weissman\My%20Documents\SARAF\Comissioning_Operation\2017\RFQ%20comissioning\2017August2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Comissioning_Operation\2017\RFQ%20comissioning\Deuterons%20CW\20171003\RFQ_run_data.txt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Comissioning_Operation\2017\RFQ%20comissioning\Deuterons%20CW\20171003\RFQ_run_data.txt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s\projects\SARAF\DATA\Weissman\My%20Documents\SARAF\Comissioning_Operation\2017\RFQ%20comissioning\RFQ%20trans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744158944768446"/>
          <c:y val="2.8629856850715747E-2"/>
          <c:w val="0.8050927916918047"/>
          <c:h val="0.7741851440349097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Sheet1!$B$3:$B$12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xVal>
          <c:yVal>
            <c:numRef>
              <c:f>Sheet1!$D$3:$D$12</c:f>
              <c:numCache>
                <c:formatCode>General</c:formatCode>
                <c:ptCount val="10"/>
                <c:pt idx="0">
                  <c:v>10</c:v>
                </c:pt>
                <c:pt idx="1">
                  <c:v>25</c:v>
                </c:pt>
                <c:pt idx="2">
                  <c:v>40</c:v>
                </c:pt>
                <c:pt idx="3">
                  <c:v>100</c:v>
                </c:pt>
                <c:pt idx="4">
                  <c:v>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24D-4F5B-A7BB-6471F8F885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464960"/>
        <c:axId val="109154688"/>
      </c:scatterChart>
      <c:valAx>
        <c:axId val="107464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Years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9154688"/>
        <c:crosses val="autoZero"/>
        <c:crossBetween val="midCat"/>
      </c:valAx>
      <c:valAx>
        <c:axId val="109154688"/>
        <c:scaling>
          <c:orientation val="minMax"/>
          <c:max val="2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Charge</a:t>
                </a:r>
                <a:r>
                  <a:rPr lang="en-US" sz="1400" baseline="0" dirty="0"/>
                  <a:t> (</a:t>
                </a:r>
                <a:r>
                  <a:rPr lang="en-US" sz="1400" baseline="0" dirty="0" err="1" smtClean="0"/>
                  <a:t>mA∙h</a:t>
                </a:r>
                <a:r>
                  <a:rPr lang="en-US" sz="1400" baseline="0" dirty="0"/>
                  <a:t>)</a:t>
                </a:r>
                <a:endParaRPr lang="en-US" sz="14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7464960"/>
        <c:crosses val="autoZero"/>
        <c:crossBetween val="midCat"/>
        <c:majorUnit val="25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dirty="0" smtClean="0"/>
              <a:t>Deuterons</a:t>
            </a:r>
            <a:endParaRPr lang="en-US" sz="1600" dirty="0"/>
          </a:p>
        </c:rich>
      </c:tx>
      <c:layout>
        <c:manualLayout>
          <c:xMode val="edge"/>
          <c:yMode val="edge"/>
          <c:x val="0.21174672880579565"/>
          <c:y val="0.2640366360485150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8310440361621463"/>
          <c:y val="4.8855972211394365E-2"/>
          <c:w val="0.78272892971711872"/>
          <c:h val="0.74759422398932807"/>
        </c:manualLayout>
      </c:layout>
      <c:scatterChart>
        <c:scatterStyle val="lineMarker"/>
        <c:varyColors val="0"/>
        <c:ser>
          <c:idx val="0"/>
          <c:order val="0"/>
          <c:tx>
            <c:v>old RFQ; DC=20%, FP=240 kW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C00000"/>
              </a:solidFill>
            </c:spPr>
          </c:marker>
          <c:xVal>
            <c:numRef>
              <c:f>Sheet1!$E$63:$E$69</c:f>
              <c:numCache>
                <c:formatCode>General</c:formatCode>
                <c:ptCount val="7"/>
                <c:pt idx="0">
                  <c:v>8.5</c:v>
                </c:pt>
                <c:pt idx="1">
                  <c:v>7.5</c:v>
                </c:pt>
                <c:pt idx="2">
                  <c:v>6.5</c:v>
                </c:pt>
                <c:pt idx="3">
                  <c:v>6.4</c:v>
                </c:pt>
                <c:pt idx="4">
                  <c:v>5.7</c:v>
                </c:pt>
                <c:pt idx="5">
                  <c:v>4.5</c:v>
                </c:pt>
                <c:pt idx="6">
                  <c:v>4.5999999999999996</c:v>
                </c:pt>
              </c:numCache>
            </c:numRef>
          </c:xVal>
          <c:yVal>
            <c:numRef>
              <c:f>Sheet1!$N$63:$N$69</c:f>
              <c:numCache>
                <c:formatCode>General</c:formatCode>
                <c:ptCount val="7"/>
                <c:pt idx="0">
                  <c:v>66.465256797583081</c:v>
                </c:pt>
                <c:pt idx="1">
                  <c:v>70.276497695852527</c:v>
                </c:pt>
                <c:pt idx="2">
                  <c:v>71.140939597315452</c:v>
                </c:pt>
                <c:pt idx="3">
                  <c:v>72.503419972640231</c:v>
                </c:pt>
                <c:pt idx="4">
                  <c:v>73.065015479876152</c:v>
                </c:pt>
                <c:pt idx="5">
                  <c:v>68.75</c:v>
                </c:pt>
                <c:pt idx="6">
                  <c:v>72.509960159362578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C4F-481F-A045-134F583E8913}"/>
            </c:ext>
          </c:extLst>
        </c:ser>
        <c:ser>
          <c:idx val="1"/>
          <c:order val="1"/>
          <c:tx>
            <c:v>new RFQ; CW, FP=180 kW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Sheet1!$C$84:$C$91</c:f>
              <c:numCache>
                <c:formatCode>General</c:formatCode>
                <c:ptCount val="8"/>
                <c:pt idx="0">
                  <c:v>6.67</c:v>
                </c:pt>
                <c:pt idx="1">
                  <c:v>7</c:v>
                </c:pt>
                <c:pt idx="2">
                  <c:v>6.17</c:v>
                </c:pt>
                <c:pt idx="3">
                  <c:v>5.55</c:v>
                </c:pt>
                <c:pt idx="4">
                  <c:v>4.9000000000000004</c:v>
                </c:pt>
                <c:pt idx="5">
                  <c:v>4.6500000000000004</c:v>
                </c:pt>
                <c:pt idx="6">
                  <c:v>7.93</c:v>
                </c:pt>
                <c:pt idx="7">
                  <c:v>4.03</c:v>
                </c:pt>
              </c:numCache>
            </c:numRef>
          </c:xVal>
          <c:yVal>
            <c:numRef>
              <c:f>Sheet1!$F$84:$F$91</c:f>
              <c:numCache>
                <c:formatCode>General</c:formatCode>
                <c:ptCount val="8"/>
                <c:pt idx="0">
                  <c:v>80.905945265806864</c:v>
                </c:pt>
                <c:pt idx="1">
                  <c:v>79.545454545454547</c:v>
                </c:pt>
                <c:pt idx="2">
                  <c:v>79.726495726495742</c:v>
                </c:pt>
                <c:pt idx="3">
                  <c:v>79.634564141606404</c:v>
                </c:pt>
                <c:pt idx="4">
                  <c:v>80.990274093722377</c:v>
                </c:pt>
                <c:pt idx="5">
                  <c:v>78.614880673841839</c:v>
                </c:pt>
                <c:pt idx="6">
                  <c:v>70</c:v>
                </c:pt>
                <c:pt idx="7">
                  <c:v>77.196765498652297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C4F-481F-A045-134F583E89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315008"/>
        <c:axId val="110317568"/>
      </c:scatterChart>
      <c:valAx>
        <c:axId val="1103150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LEBT FC</a:t>
                </a:r>
                <a:r>
                  <a:rPr lang="en-US" sz="1400" b="0" baseline="0"/>
                  <a:t> [mA]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he-IL"/>
          </a:p>
        </c:txPr>
        <c:crossAx val="110317568"/>
        <c:crosses val="autoZero"/>
        <c:crossBetween val="midCat"/>
      </c:valAx>
      <c:valAx>
        <c:axId val="110317568"/>
        <c:scaling>
          <c:orientation val="minMax"/>
          <c:max val="100"/>
        </c:scaling>
        <c:delete val="0"/>
        <c:axPos val="l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Transmission[%]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he-IL"/>
          </a:p>
        </c:txPr>
        <c:crossAx val="110315008"/>
        <c:crosses val="autoZero"/>
        <c:crossBetween val="midCat"/>
        <c:majorUnit val="20"/>
      </c:valAx>
    </c:plotArea>
    <c:legend>
      <c:legendPos val="r"/>
      <c:layout>
        <c:manualLayout>
          <c:xMode val="edge"/>
          <c:yMode val="edge"/>
          <c:x val="0.36302590648391175"/>
          <c:y val="0.46003101097511329"/>
          <c:w val="0.55981359968892774"/>
          <c:h val="0.26035567336261184"/>
        </c:manualLayout>
      </c:layout>
      <c:overlay val="0"/>
      <c:txPr>
        <a:bodyPr/>
        <a:lstStyle/>
        <a:p>
          <a:pPr>
            <a:defRPr sz="1200"/>
          </a:pPr>
          <a:endParaRPr lang="he-I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n-US" sz="2400" dirty="0"/>
              <a:t>Protons</a:t>
            </a:r>
          </a:p>
        </c:rich>
      </c:tx>
      <c:layout>
        <c:manualLayout>
          <c:xMode val="edge"/>
          <c:yMode val="edge"/>
          <c:x val="0.3585256786931488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608803181611857"/>
          <c:y val="0.11020916624521934"/>
          <c:w val="0.71348794281286643"/>
          <c:h val="0.71654028300810324"/>
        </c:manualLayout>
      </c:layout>
      <c:scatterChart>
        <c:scatterStyle val="lineMarker"/>
        <c:varyColors val="0"/>
        <c:ser>
          <c:idx val="0"/>
          <c:order val="0"/>
          <c:tx>
            <c:v>Transm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0000FF"/>
              </a:solidFill>
            </c:spPr>
          </c:marker>
          <c:xVal>
            <c:numRef>
              <c:f>'20151220'!$X$43:$X$50</c:f>
              <c:numCache>
                <c:formatCode>General</c:formatCode>
                <c:ptCount val="8"/>
                <c:pt idx="0">
                  <c:v>8.08</c:v>
                </c:pt>
                <c:pt idx="1">
                  <c:v>7.44</c:v>
                </c:pt>
                <c:pt idx="2">
                  <c:v>6.28</c:v>
                </c:pt>
                <c:pt idx="3">
                  <c:v>6</c:v>
                </c:pt>
                <c:pt idx="4">
                  <c:v>5.2</c:v>
                </c:pt>
                <c:pt idx="5">
                  <c:v>4.55</c:v>
                </c:pt>
                <c:pt idx="6">
                  <c:v>3.8</c:v>
                </c:pt>
                <c:pt idx="7">
                  <c:v>3.68</c:v>
                </c:pt>
              </c:numCache>
            </c:numRef>
          </c:xVal>
          <c:yVal>
            <c:numRef>
              <c:f>'20151220'!$AB$43:$AB$50</c:f>
              <c:numCache>
                <c:formatCode>General</c:formatCode>
                <c:ptCount val="8"/>
                <c:pt idx="0">
                  <c:v>0.47619047619047677</c:v>
                </c:pt>
                <c:pt idx="1">
                  <c:v>0.50523441055985463</c:v>
                </c:pt>
                <c:pt idx="2">
                  <c:v>0.56094929881337841</c:v>
                </c:pt>
                <c:pt idx="3">
                  <c:v>0.5594405594405597</c:v>
                </c:pt>
                <c:pt idx="4">
                  <c:v>0.60685154975530187</c:v>
                </c:pt>
                <c:pt idx="5">
                  <c:v>0.63909774436090261</c:v>
                </c:pt>
                <c:pt idx="6">
                  <c:v>0.67028985507246464</c:v>
                </c:pt>
                <c:pt idx="7">
                  <c:v>0.71261134552273786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059-4F33-B0AF-247B28121A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392448"/>
        <c:axId val="110394752"/>
      </c:scatterChart>
      <c:scatterChart>
        <c:scatterStyle val="lineMarker"/>
        <c:varyColors val="0"/>
        <c:ser>
          <c:idx val="1"/>
          <c:order val="1"/>
          <c:tx>
            <c:v>emyx</c:v>
          </c:tx>
          <c:spPr>
            <a:ln w="28575">
              <a:solidFill>
                <a:srgbClr val="009900"/>
              </a:solidFill>
            </a:ln>
          </c:spPr>
          <c:marker>
            <c:spPr>
              <a:solidFill>
                <a:srgbClr val="009900"/>
              </a:solidFill>
              <a:ln>
                <a:noFill/>
              </a:ln>
            </c:spPr>
          </c:marker>
          <c:xVal>
            <c:numRef>
              <c:f>'20151230'!$V$65:$V$68</c:f>
              <c:numCache>
                <c:formatCode>General</c:formatCode>
                <c:ptCount val="4"/>
                <c:pt idx="0">
                  <c:v>8.5</c:v>
                </c:pt>
                <c:pt idx="1">
                  <c:v>6</c:v>
                </c:pt>
                <c:pt idx="2">
                  <c:v>4.5</c:v>
                </c:pt>
                <c:pt idx="3">
                  <c:v>3.8</c:v>
                </c:pt>
              </c:numCache>
            </c:numRef>
          </c:xVal>
          <c:yVal>
            <c:numRef>
              <c:f>'20151230'!$W$65:$W$68</c:f>
              <c:numCache>
                <c:formatCode>General</c:formatCode>
                <c:ptCount val="4"/>
                <c:pt idx="0">
                  <c:v>0.16600000000000029</c:v>
                </c:pt>
                <c:pt idx="1">
                  <c:v>0.13700000000000001</c:v>
                </c:pt>
                <c:pt idx="2">
                  <c:v>0.10700000000000012</c:v>
                </c:pt>
                <c:pt idx="3">
                  <c:v>0.12300000000000012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059-4F33-B0AF-247B28121AAD}"/>
            </c:ext>
          </c:extLst>
        </c:ser>
        <c:ser>
          <c:idx val="2"/>
          <c:order val="2"/>
          <c:tx>
            <c:v>emiy</c:v>
          </c:tx>
          <c:spPr>
            <a:ln w="28575">
              <a:solidFill>
                <a:srgbClr val="FFC000"/>
              </a:solidFill>
            </a:ln>
          </c:spPr>
          <c:marker>
            <c:symbol val="triangle"/>
            <c:size val="9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'20151230'!$V$65:$V$68</c:f>
              <c:numCache>
                <c:formatCode>General</c:formatCode>
                <c:ptCount val="4"/>
                <c:pt idx="0">
                  <c:v>8.5</c:v>
                </c:pt>
                <c:pt idx="1">
                  <c:v>6</c:v>
                </c:pt>
                <c:pt idx="2">
                  <c:v>4.5</c:v>
                </c:pt>
                <c:pt idx="3">
                  <c:v>3.8</c:v>
                </c:pt>
              </c:numCache>
            </c:numRef>
          </c:xVal>
          <c:yVal>
            <c:numRef>
              <c:f>'20151230'!$X$65:$X$68</c:f>
              <c:numCache>
                <c:formatCode>General</c:formatCode>
                <c:ptCount val="4"/>
                <c:pt idx="0">
                  <c:v>0.129</c:v>
                </c:pt>
                <c:pt idx="1">
                  <c:v>0.129</c:v>
                </c:pt>
                <c:pt idx="2">
                  <c:v>0.10500000000000002</c:v>
                </c:pt>
                <c:pt idx="3">
                  <c:v>0.10299999999999998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059-4F33-B0AF-247B28121A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410752"/>
        <c:axId val="110409216"/>
      </c:scatterChart>
      <c:valAx>
        <c:axId val="1103924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Current LEBT (</a:t>
                </a:r>
                <a:r>
                  <a:rPr lang="en-US" sz="1800" dirty="0" err="1"/>
                  <a:t>mA</a:t>
                </a:r>
                <a:r>
                  <a:rPr lang="en-US" sz="1800" dirty="0"/>
                  <a:t>)</a:t>
                </a:r>
              </a:p>
            </c:rich>
          </c:tx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400">
                <a:latin typeface="Calibri" pitchFamily="34" charset="0"/>
              </a:defRPr>
            </a:pPr>
            <a:endParaRPr lang="he-IL"/>
          </a:p>
        </c:txPr>
        <c:crossAx val="110394752"/>
        <c:crosses val="autoZero"/>
        <c:crossBetween val="midCat"/>
      </c:valAx>
      <c:valAx>
        <c:axId val="110394752"/>
        <c:scaling>
          <c:orientation val="minMax"/>
          <c:max val="0.8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Transmission</a:t>
                </a:r>
              </a:p>
            </c:rich>
          </c:tx>
          <c:layout>
            <c:manualLayout>
              <c:xMode val="edge"/>
              <c:yMode val="edge"/>
              <c:x val="6.7884984526188118E-3"/>
              <c:y val="0.2819410641851588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400"/>
            </a:pPr>
            <a:endParaRPr lang="he-IL"/>
          </a:p>
        </c:txPr>
        <c:crossAx val="110392448"/>
        <c:crosses val="autoZero"/>
        <c:crossBetween val="midCat"/>
      </c:valAx>
      <c:valAx>
        <c:axId val="110409216"/>
        <c:scaling>
          <c:orientation val="minMax"/>
          <c:max val="0.2"/>
        </c:scaling>
        <c:delete val="0"/>
        <c:axPos val="r"/>
        <c:numFmt formatCode="General" sourceLinked="1"/>
        <c:majorTickMark val="in"/>
        <c:minorTickMark val="in"/>
        <c:tickLblPos val="none"/>
        <c:txPr>
          <a:bodyPr/>
          <a:lstStyle/>
          <a:p>
            <a:pPr>
              <a:defRPr sz="1400"/>
            </a:pPr>
            <a:endParaRPr lang="he-IL"/>
          </a:p>
        </c:txPr>
        <c:crossAx val="110410752"/>
        <c:crosses val="max"/>
        <c:crossBetween val="midCat"/>
        <c:majorUnit val="2.500000000000004E-2"/>
        <c:minorUnit val="5.0000000000000079E-3"/>
      </c:valAx>
      <c:valAx>
        <c:axId val="110410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10409216"/>
        <c:crosses val="autoZero"/>
        <c:crossBetween val="midCat"/>
      </c:valAx>
      <c:spPr>
        <a:ln>
          <a:solidFill>
            <a:prstClr val="black"/>
          </a:solidFill>
        </a:ln>
      </c:spPr>
    </c:plotArea>
    <c:legend>
      <c:legendPos val="r"/>
      <c:layout>
        <c:manualLayout>
          <c:xMode val="edge"/>
          <c:yMode val="edge"/>
          <c:x val="0.17717044697770989"/>
          <c:y val="0.5665787972155657"/>
          <c:w val="0.23890723547616313"/>
          <c:h val="0.22052333397349769"/>
        </c:manualLayout>
      </c:layout>
      <c:overlay val="0"/>
      <c:txPr>
        <a:bodyPr/>
        <a:lstStyle/>
        <a:p>
          <a:pPr>
            <a:defRPr sz="1600">
              <a:latin typeface="+mn-lt"/>
            </a:defRPr>
          </a:pPr>
          <a:endParaRPr lang="he-IL"/>
        </a:p>
      </c:txPr>
    </c:legend>
    <c:plotVisOnly val="1"/>
    <c:dispBlanksAs val="gap"/>
    <c:showDLblsOverMax val="0"/>
  </c:chart>
  <c:txPr>
    <a:bodyPr/>
    <a:lstStyle/>
    <a:p>
      <a:pPr>
        <a:defRPr lang="en-US"/>
      </a:pPr>
      <a:endParaRPr lang="he-IL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>
                <a:latin typeface="Calibri" pitchFamily="34" charset="0"/>
              </a:defRPr>
            </a:pPr>
            <a:r>
              <a:rPr lang="en-US" sz="2400" dirty="0">
                <a:latin typeface="Calibri" pitchFamily="34" charset="0"/>
              </a:rPr>
              <a:t>Deuterons</a:t>
            </a:r>
          </a:p>
        </c:rich>
      </c:tx>
      <c:layout>
        <c:manualLayout>
          <c:xMode val="edge"/>
          <c:yMode val="edge"/>
          <c:x val="0.38703936282705448"/>
          <c:y val="2.011408950861535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810931204022041"/>
          <c:y val="0.12916987770145752"/>
          <c:w val="0.7011698872439166"/>
          <c:h val="0.7008580443402026"/>
        </c:manualLayout>
      </c:layout>
      <c:scatterChart>
        <c:scatterStyle val="lineMarker"/>
        <c:varyColors val="0"/>
        <c:ser>
          <c:idx val="1"/>
          <c:order val="0"/>
          <c:tx>
            <c:v>Transm set1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0000FF"/>
              </a:solidFill>
              <a:ln>
                <a:noFill/>
              </a:ln>
            </c:spPr>
          </c:marker>
          <c:xVal>
            <c:numRef>
              <c:f>'20151228'!$C$60:$C$70</c:f>
              <c:numCache>
                <c:formatCode>General</c:formatCode>
                <c:ptCount val="11"/>
                <c:pt idx="0">
                  <c:v>8.5</c:v>
                </c:pt>
                <c:pt idx="1">
                  <c:v>7.5</c:v>
                </c:pt>
                <c:pt idx="2">
                  <c:v>6.5</c:v>
                </c:pt>
                <c:pt idx="3">
                  <c:v>6.4</c:v>
                </c:pt>
                <c:pt idx="4">
                  <c:v>5.7</c:v>
                </c:pt>
                <c:pt idx="5">
                  <c:v>4.5</c:v>
                </c:pt>
                <c:pt idx="6">
                  <c:v>4.5999999999999996</c:v>
                </c:pt>
                <c:pt idx="9">
                  <c:v>7.45</c:v>
                </c:pt>
                <c:pt idx="10">
                  <c:v>4.5</c:v>
                </c:pt>
              </c:numCache>
            </c:numRef>
          </c:xVal>
          <c:yVal>
            <c:numRef>
              <c:f>'20151228'!$K$60:$K$70</c:f>
              <c:numCache>
                <c:formatCode>General</c:formatCode>
                <c:ptCount val="11"/>
                <c:pt idx="0">
                  <c:v>0.66465256797583083</c:v>
                </c:pt>
                <c:pt idx="1">
                  <c:v>0.70276497695852691</c:v>
                </c:pt>
                <c:pt idx="2">
                  <c:v>0.71140939597315445</c:v>
                </c:pt>
                <c:pt idx="3">
                  <c:v>0.72503419972640226</c:v>
                </c:pt>
                <c:pt idx="4">
                  <c:v>0.73065015479876161</c:v>
                </c:pt>
                <c:pt idx="5">
                  <c:v>0.6875</c:v>
                </c:pt>
                <c:pt idx="6">
                  <c:v>0.72509960159362763</c:v>
                </c:pt>
                <c:pt idx="9">
                  <c:v>0.71012805587892891</c:v>
                </c:pt>
                <c:pt idx="10">
                  <c:v>0.72289156626506146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D99-431F-825F-59A607F8EC11}"/>
            </c:ext>
          </c:extLst>
        </c:ser>
        <c:ser>
          <c:idx val="2"/>
          <c:order val="1"/>
          <c:tx>
            <c:v>Transm set2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'20151230'!$C$39:$C$43</c:f>
              <c:numCache>
                <c:formatCode>General</c:formatCode>
                <c:ptCount val="5"/>
                <c:pt idx="0">
                  <c:v>8</c:v>
                </c:pt>
                <c:pt idx="1">
                  <c:v>6.7</c:v>
                </c:pt>
                <c:pt idx="2">
                  <c:v>5.6</c:v>
                </c:pt>
                <c:pt idx="3">
                  <c:v>4.9000000000000004</c:v>
                </c:pt>
                <c:pt idx="4">
                  <c:v>3.8</c:v>
                </c:pt>
              </c:numCache>
            </c:numRef>
          </c:xVal>
          <c:yVal>
            <c:numRef>
              <c:f>'20151230'!$F$39:$F$43</c:f>
              <c:numCache>
                <c:formatCode>General</c:formatCode>
                <c:ptCount val="5"/>
                <c:pt idx="0">
                  <c:v>0.68108108108108112</c:v>
                </c:pt>
                <c:pt idx="1">
                  <c:v>0.70221066319895986</c:v>
                </c:pt>
                <c:pt idx="2">
                  <c:v>0.73015873015873145</c:v>
                </c:pt>
                <c:pt idx="3">
                  <c:v>0.70631970260223043</c:v>
                </c:pt>
                <c:pt idx="4">
                  <c:v>0.69711538461538469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D99-431F-825F-59A607F8EC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780416"/>
        <c:axId val="110782720"/>
      </c:scatterChart>
      <c:scatterChart>
        <c:scatterStyle val="lineMarker"/>
        <c:varyColors val="0"/>
        <c:ser>
          <c:idx val="3"/>
          <c:order val="2"/>
          <c:tx>
            <c:v>emiy set1</c:v>
          </c:tx>
          <c:spPr>
            <a:ln w="38100">
              <a:solidFill>
                <a:srgbClr val="FF0000"/>
              </a:solidFill>
            </a:ln>
          </c:spPr>
          <c:marker>
            <c:symbol val="triangle"/>
            <c:size val="10"/>
            <c:spPr>
              <a:solidFill>
                <a:srgbClr val="FF0000"/>
              </a:solidFill>
              <a:ln>
                <a:solidFill>
                  <a:schemeClr val="accent3"/>
                </a:solidFill>
              </a:ln>
            </c:spPr>
          </c:marker>
          <c:xVal>
            <c:numRef>
              <c:f>'20151230'!$K$65:$K$67</c:f>
              <c:numCache>
                <c:formatCode>General</c:formatCode>
                <c:ptCount val="3"/>
                <c:pt idx="0">
                  <c:v>8.5</c:v>
                </c:pt>
                <c:pt idx="1">
                  <c:v>6.5</c:v>
                </c:pt>
                <c:pt idx="2">
                  <c:v>4.5</c:v>
                </c:pt>
              </c:numCache>
            </c:numRef>
          </c:xVal>
          <c:yVal>
            <c:numRef>
              <c:f>'20151230'!$M$65:$M$67</c:f>
              <c:numCache>
                <c:formatCode>General</c:formatCode>
                <c:ptCount val="3"/>
                <c:pt idx="0">
                  <c:v>6.7000000000000004E-2</c:v>
                </c:pt>
                <c:pt idx="1">
                  <c:v>0.05</c:v>
                </c:pt>
                <c:pt idx="2">
                  <c:v>0.10100000000000002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D99-431F-825F-59A607F8EC11}"/>
            </c:ext>
          </c:extLst>
        </c:ser>
        <c:ser>
          <c:idx val="4"/>
          <c:order val="3"/>
          <c:tx>
            <c:v>emiy set 2</c:v>
          </c:tx>
          <c:spPr>
            <a:ln w="28575">
              <a:solidFill>
                <a:srgbClr val="0000FF"/>
              </a:solidFill>
            </a:ln>
          </c:spPr>
          <c:marker>
            <c:symbol val="square"/>
            <c:size val="7"/>
            <c:spPr>
              <a:solidFill>
                <a:srgbClr val="0000FF"/>
              </a:solidFill>
              <a:ln>
                <a:solidFill>
                  <a:schemeClr val="accent2"/>
                </a:solidFill>
              </a:ln>
            </c:spPr>
          </c:marker>
          <c:xVal>
            <c:numRef>
              <c:f>'20151230'!$P$65:$P$69</c:f>
              <c:numCache>
                <c:formatCode>General</c:formatCode>
                <c:ptCount val="5"/>
                <c:pt idx="0">
                  <c:v>8</c:v>
                </c:pt>
                <c:pt idx="1">
                  <c:v>6.7</c:v>
                </c:pt>
                <c:pt idx="2">
                  <c:v>5.6</c:v>
                </c:pt>
                <c:pt idx="3">
                  <c:v>4.9000000000000004</c:v>
                </c:pt>
                <c:pt idx="4">
                  <c:v>3.8</c:v>
                </c:pt>
              </c:numCache>
            </c:numRef>
          </c:xVal>
          <c:yVal>
            <c:numRef>
              <c:f>'20151230'!$Q$65:$Q$69</c:f>
              <c:numCache>
                <c:formatCode>General</c:formatCode>
                <c:ptCount val="5"/>
                <c:pt idx="0">
                  <c:v>8.5000000000000006E-2</c:v>
                </c:pt>
                <c:pt idx="1">
                  <c:v>7.6999999999999999E-2</c:v>
                </c:pt>
                <c:pt idx="2">
                  <c:v>8.8000000000000064E-2</c:v>
                </c:pt>
                <c:pt idx="3">
                  <c:v>7.8000000000000014E-2</c:v>
                </c:pt>
                <c:pt idx="4">
                  <c:v>0.113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D99-431F-825F-59A607F8EC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798720"/>
        <c:axId val="110796800"/>
      </c:scatterChart>
      <c:valAx>
        <c:axId val="1107804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>
                    <a:latin typeface="Calibri" pitchFamily="34" charset="0"/>
                  </a:defRPr>
                </a:pPr>
                <a:r>
                  <a:rPr lang="en-US" sz="1800" dirty="0">
                    <a:latin typeface="Calibri" pitchFamily="34" charset="0"/>
                  </a:rPr>
                  <a:t>Current</a:t>
                </a:r>
                <a:r>
                  <a:rPr lang="en-US" sz="1800" baseline="0" dirty="0">
                    <a:latin typeface="Calibri" pitchFamily="34" charset="0"/>
                  </a:rPr>
                  <a:t> LEBT (</a:t>
                </a:r>
                <a:r>
                  <a:rPr lang="en-US" sz="1800" baseline="0" dirty="0" err="1">
                    <a:latin typeface="Calibri" pitchFamily="34" charset="0"/>
                  </a:rPr>
                  <a:t>mA</a:t>
                </a:r>
                <a:r>
                  <a:rPr lang="en-US" sz="1800" baseline="0" dirty="0">
                    <a:latin typeface="Calibri" pitchFamily="34" charset="0"/>
                  </a:rPr>
                  <a:t>)</a:t>
                </a:r>
                <a:endParaRPr lang="en-US" sz="1800" dirty="0">
                  <a:latin typeface="Calibri" pitchFamily="34" charset="0"/>
                </a:endParaRPr>
              </a:p>
            </c:rich>
          </c:tx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400" b="0" i="0">
                <a:latin typeface="Calibri" pitchFamily="34" charset="0"/>
              </a:defRPr>
            </a:pPr>
            <a:endParaRPr lang="he-IL"/>
          </a:p>
        </c:txPr>
        <c:crossAx val="110782720"/>
        <c:crosses val="autoZero"/>
        <c:crossBetween val="midCat"/>
      </c:valAx>
      <c:valAx>
        <c:axId val="110782720"/>
        <c:scaling>
          <c:orientation val="minMax"/>
          <c:max val="0.8"/>
          <c:min val="0"/>
        </c:scaling>
        <c:delete val="0"/>
        <c:axPos val="l"/>
        <c:numFmt formatCode="General" sourceLinked="1"/>
        <c:majorTickMark val="in"/>
        <c:minorTickMark val="in"/>
        <c:tickLblPos val="none"/>
        <c:txPr>
          <a:bodyPr/>
          <a:lstStyle/>
          <a:p>
            <a:pPr>
              <a:defRPr sz="1400"/>
            </a:pPr>
            <a:endParaRPr lang="he-IL"/>
          </a:p>
        </c:txPr>
        <c:crossAx val="110780416"/>
        <c:crosses val="autoZero"/>
        <c:crossBetween val="midCat"/>
        <c:majorUnit val="0.1"/>
      </c:valAx>
      <c:valAx>
        <c:axId val="110796800"/>
        <c:scaling>
          <c:orientation val="minMax"/>
          <c:max val="0.2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smtClean="0"/>
                  <a:t>Norm </a:t>
                </a:r>
                <a:r>
                  <a:rPr lang="en-US" sz="1200" baseline="0" dirty="0" smtClean="0"/>
                  <a:t> </a:t>
                </a:r>
                <a:r>
                  <a:rPr lang="en-US" sz="1200" baseline="0" dirty="0" err="1"/>
                  <a:t>rms</a:t>
                </a:r>
                <a:r>
                  <a:rPr lang="en-US" sz="1200" baseline="0" dirty="0"/>
                  <a:t> </a:t>
                </a:r>
                <a:r>
                  <a:rPr lang="en-US" sz="1200" baseline="0" dirty="0" err="1"/>
                  <a:t>emi</a:t>
                </a:r>
                <a:r>
                  <a:rPr lang="en-US" sz="1200" baseline="0" dirty="0"/>
                  <a:t>  "95 %" (mm </a:t>
                </a:r>
                <a:r>
                  <a:rPr lang="en-US" sz="1200" baseline="0" dirty="0" err="1"/>
                  <a:t>mrad</a:t>
                </a:r>
                <a:r>
                  <a:rPr lang="en-US" sz="1200" baseline="0" dirty="0"/>
                  <a:t>)</a:t>
                </a:r>
                <a:endParaRPr lang="en-US" sz="1200" dirty="0"/>
              </a:p>
            </c:rich>
          </c:tx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400">
                <a:latin typeface="Calibri" pitchFamily="34" charset="0"/>
              </a:defRPr>
            </a:pPr>
            <a:endParaRPr lang="he-IL"/>
          </a:p>
        </c:txPr>
        <c:crossAx val="110798720"/>
        <c:crosses val="max"/>
        <c:crossBetween val="midCat"/>
        <c:majorUnit val="2.5000000000000012E-2"/>
        <c:minorUnit val="5.0000000000000079E-3"/>
      </c:valAx>
      <c:valAx>
        <c:axId val="110798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10796800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5386492181435071"/>
          <c:y val="0.50804880772882199"/>
          <c:w val="0.28027133932202136"/>
          <c:h val="0.29224910522548331"/>
        </c:manualLayout>
      </c:layout>
      <c:overlay val="0"/>
      <c:txPr>
        <a:bodyPr/>
        <a:lstStyle/>
        <a:p>
          <a:pPr>
            <a:defRPr sz="1400">
              <a:latin typeface="Calibri" pitchFamily="34" charset="0"/>
            </a:defRPr>
          </a:pPr>
          <a:endParaRPr lang="he-I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Deuterons</a:t>
            </a:r>
          </a:p>
        </c:rich>
      </c:tx>
      <c:layout>
        <c:manualLayout>
          <c:xMode val="edge"/>
          <c:yMode val="edge"/>
          <c:x val="0.40765432098765425"/>
          <c:y val="5.720572057205720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861378438806261"/>
          <c:y val="0.1895602158641061"/>
          <c:w val="0.74729585885097694"/>
          <c:h val="0.6112904203806207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Sheet1!$K$2</c:f>
              <c:strCache>
                <c:ptCount val="1"/>
                <c:pt idx="0">
                  <c:v>Data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Sheet1!$J$3:$J$10</c:f>
              <c:numCache>
                <c:formatCode>General</c:formatCode>
                <c:ptCount val="8"/>
                <c:pt idx="0">
                  <c:v>3.6</c:v>
                </c:pt>
                <c:pt idx="1">
                  <c:v>4.03</c:v>
                </c:pt>
                <c:pt idx="2">
                  <c:v>4.6500000000000004</c:v>
                </c:pt>
                <c:pt idx="3">
                  <c:v>4.9000000000000004</c:v>
                </c:pt>
                <c:pt idx="4">
                  <c:v>5.55</c:v>
                </c:pt>
                <c:pt idx="5">
                  <c:v>6.17</c:v>
                </c:pt>
                <c:pt idx="6">
                  <c:v>6.67</c:v>
                </c:pt>
                <c:pt idx="7">
                  <c:v>7</c:v>
                </c:pt>
              </c:numCache>
            </c:numRef>
          </c:xVal>
          <c:yVal>
            <c:numRef>
              <c:f>Sheet1!$K$3:$K$10</c:f>
              <c:numCache>
                <c:formatCode>General</c:formatCode>
                <c:ptCount val="8"/>
                <c:pt idx="0">
                  <c:v>69.8</c:v>
                </c:pt>
                <c:pt idx="1">
                  <c:v>77.2</c:v>
                </c:pt>
                <c:pt idx="2">
                  <c:v>78.599999999999994</c:v>
                </c:pt>
                <c:pt idx="3">
                  <c:v>81</c:v>
                </c:pt>
                <c:pt idx="4">
                  <c:v>79.599999999999994</c:v>
                </c:pt>
                <c:pt idx="5">
                  <c:v>79.7</c:v>
                </c:pt>
                <c:pt idx="6">
                  <c:v>80.900000000000006</c:v>
                </c:pt>
                <c:pt idx="7">
                  <c:v>79.5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020-4E29-AEE3-3F3585054F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112192"/>
        <c:axId val="111114112"/>
      </c:scatterChart>
      <c:scatterChart>
        <c:scatterStyle val="smoothMarker"/>
        <c:varyColors val="0"/>
        <c:ser>
          <c:idx val="1"/>
          <c:order val="1"/>
          <c:tx>
            <c:strRef>
              <c:f>Sheet1!$N$2</c:f>
              <c:strCache>
                <c:ptCount val="1"/>
                <c:pt idx="0">
                  <c:v>GPT 10 cm de-neut</c:v>
                </c:pt>
              </c:strCache>
            </c:strRef>
          </c:tx>
          <c:marker>
            <c:symbol val="none"/>
          </c:marker>
          <c:xVal>
            <c:numRef>
              <c:f>Sheet1!$M$3:$M$9</c:f>
              <c:numCache>
                <c:formatCode>General</c:formatCode>
                <c:ptCount val="7"/>
                <c:pt idx="0">
                  <c:v>5.3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</c:numCache>
            </c:numRef>
          </c:xVal>
          <c:yVal>
            <c:numRef>
              <c:f>Sheet1!$N$3:$N$9</c:f>
              <c:numCache>
                <c:formatCode>General</c:formatCode>
                <c:ptCount val="7"/>
                <c:pt idx="0">
                  <c:v>92.1</c:v>
                </c:pt>
                <c:pt idx="1">
                  <c:v>95.8</c:v>
                </c:pt>
                <c:pt idx="2">
                  <c:v>98.2</c:v>
                </c:pt>
                <c:pt idx="3">
                  <c:v>99.6</c:v>
                </c:pt>
                <c:pt idx="4">
                  <c:v>90.2</c:v>
                </c:pt>
                <c:pt idx="5">
                  <c:v>86.9</c:v>
                </c:pt>
                <c:pt idx="6">
                  <c:v>83.7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020-4E29-AEE3-3F3585054F59}"/>
            </c:ext>
          </c:extLst>
        </c:ser>
        <c:ser>
          <c:idx val="2"/>
          <c:order val="2"/>
          <c:tx>
            <c:strRef>
              <c:f>Sheet1!$O$2</c:f>
              <c:strCache>
                <c:ptCount val="1"/>
                <c:pt idx="0">
                  <c:v>GPT no de-neut</c:v>
                </c:pt>
              </c:strCache>
            </c:strRef>
          </c:tx>
          <c:marker>
            <c:symbol val="none"/>
          </c:marker>
          <c:xVal>
            <c:numRef>
              <c:f>Sheet1!$M$3:$M$9</c:f>
              <c:numCache>
                <c:formatCode>General</c:formatCode>
                <c:ptCount val="7"/>
                <c:pt idx="0">
                  <c:v>5.3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</c:numCache>
            </c:numRef>
          </c:xVal>
          <c:yVal>
            <c:numRef>
              <c:f>Sheet1!$O$3:$O$9</c:f>
              <c:numCache>
                <c:formatCode>General</c:formatCode>
                <c:ptCount val="7"/>
                <c:pt idx="0">
                  <c:v>98.9</c:v>
                </c:pt>
                <c:pt idx="1">
                  <c:v>99.5</c:v>
                </c:pt>
                <c:pt idx="2">
                  <c:v>99.6</c:v>
                </c:pt>
                <c:pt idx="3">
                  <c:v>99.8</c:v>
                </c:pt>
                <c:pt idx="4">
                  <c:v>98.8</c:v>
                </c:pt>
                <c:pt idx="5">
                  <c:v>98.1</c:v>
                </c:pt>
                <c:pt idx="6">
                  <c:v>97.6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020-4E29-AEE3-3F3585054F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112192"/>
        <c:axId val="111114112"/>
      </c:scatterChart>
      <c:valAx>
        <c:axId val="1111121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Current in LEBT (mA)</a:t>
                </a:r>
              </a:p>
            </c:rich>
          </c:tx>
          <c:overlay val="0"/>
        </c:title>
        <c:numFmt formatCode="General" sourceLinked="1"/>
        <c:majorTickMark val="in"/>
        <c:minorTickMark val="in"/>
        <c:tickLblPos val="nextTo"/>
        <c:spPr>
          <a:ln/>
        </c:spPr>
        <c:txPr>
          <a:bodyPr/>
          <a:lstStyle/>
          <a:p>
            <a:pPr>
              <a:defRPr sz="1100"/>
            </a:pPr>
            <a:endParaRPr lang="he-IL"/>
          </a:p>
        </c:txPr>
        <c:crossAx val="111114112"/>
        <c:crosses val="autoZero"/>
        <c:crossBetween val="midCat"/>
      </c:valAx>
      <c:valAx>
        <c:axId val="111114112"/>
        <c:scaling>
          <c:orientation val="minMax"/>
          <c:max val="100"/>
        </c:scaling>
        <c:delete val="0"/>
        <c:axPos val="l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/>
                  <a:t>RFQ </a:t>
                </a:r>
                <a:r>
                  <a:rPr lang="en-US" sz="1200" dirty="0" smtClean="0"/>
                  <a:t>Transmission (%)</a:t>
                </a:r>
                <a:endParaRPr lang="en-US" sz="1200" dirty="0"/>
              </a:p>
            </c:rich>
          </c:tx>
          <c:overlay val="0"/>
        </c:title>
        <c:numFmt formatCode="General" sourceLinked="1"/>
        <c:majorTickMark val="in"/>
        <c:minorTickMark val="in"/>
        <c:tickLblPos val="nextTo"/>
        <c:spPr>
          <a:ln/>
        </c:spPr>
        <c:txPr>
          <a:bodyPr/>
          <a:lstStyle/>
          <a:p>
            <a:pPr>
              <a:defRPr sz="1100"/>
            </a:pPr>
            <a:endParaRPr lang="he-IL"/>
          </a:p>
        </c:txPr>
        <c:crossAx val="111112192"/>
        <c:crosses val="autoZero"/>
        <c:crossBetween val="midCat"/>
        <c:majorUnit val="20"/>
      </c:valAx>
      <c:spPr>
        <a:ln>
          <a:solidFill>
            <a:srgbClr val="002060"/>
          </a:solidFill>
        </a:ln>
      </c:spPr>
    </c:plotArea>
    <c:legend>
      <c:legendPos val="r"/>
      <c:layout>
        <c:manualLayout>
          <c:xMode val="edge"/>
          <c:yMode val="edge"/>
          <c:x val="0.13475690171210042"/>
          <c:y val="0.49804224316037982"/>
          <c:w val="0.38934321019564766"/>
          <c:h val="0.2387183285257659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Protons</a:t>
            </a:r>
          </a:p>
        </c:rich>
      </c:tx>
      <c:layout>
        <c:manualLayout>
          <c:xMode val="edge"/>
          <c:yMode val="edge"/>
          <c:x val="0.39644699706654313"/>
          <c:y val="5.280528052805280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373605064072874"/>
          <c:y val="0.18515977582010171"/>
          <c:w val="0.80153453759456539"/>
          <c:h val="0.6112904203806207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Data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Sheet1!$B$3:$B$10</c:f>
              <c:numCache>
                <c:formatCode>General</c:formatCode>
                <c:ptCount val="8"/>
                <c:pt idx="0">
                  <c:v>3.75</c:v>
                </c:pt>
                <c:pt idx="1">
                  <c:v>4.55</c:v>
                </c:pt>
                <c:pt idx="2">
                  <c:v>4.96</c:v>
                </c:pt>
                <c:pt idx="3">
                  <c:v>5.45</c:v>
                </c:pt>
                <c:pt idx="4">
                  <c:v>6.16</c:v>
                </c:pt>
                <c:pt idx="5">
                  <c:v>6.72</c:v>
                </c:pt>
                <c:pt idx="6">
                  <c:v>7.2</c:v>
                </c:pt>
                <c:pt idx="7">
                  <c:v>7.85</c:v>
                </c:pt>
              </c:numCache>
            </c:numRef>
          </c:xVal>
          <c:yVal>
            <c:numRef>
              <c:f>Sheet1!$C$3:$C$10</c:f>
              <c:numCache>
                <c:formatCode>General</c:formatCode>
                <c:ptCount val="8"/>
                <c:pt idx="0">
                  <c:v>79.900000000000006</c:v>
                </c:pt>
                <c:pt idx="1">
                  <c:v>79</c:v>
                </c:pt>
                <c:pt idx="2">
                  <c:v>77.3</c:v>
                </c:pt>
                <c:pt idx="3">
                  <c:v>73.8</c:v>
                </c:pt>
                <c:pt idx="4">
                  <c:v>69.3</c:v>
                </c:pt>
                <c:pt idx="5">
                  <c:v>64.599999999999994</c:v>
                </c:pt>
                <c:pt idx="6">
                  <c:v>61.9</c:v>
                </c:pt>
                <c:pt idx="7">
                  <c:v>53.5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B10-4D96-AC61-6CD35EF858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142400"/>
        <c:axId val="111144320"/>
      </c:scatterChart>
      <c:scatterChart>
        <c:scatterStyle val="smoothMarker"/>
        <c:varyColors val="0"/>
        <c:ser>
          <c:idx val="1"/>
          <c:order val="1"/>
          <c:tx>
            <c:strRef>
              <c:f>Sheet1!$F$2</c:f>
              <c:strCache>
                <c:ptCount val="1"/>
                <c:pt idx="0">
                  <c:v>GPT 10 cm de-neut</c:v>
                </c:pt>
              </c:strCache>
            </c:strRef>
          </c:tx>
          <c:marker>
            <c:symbol val="none"/>
          </c:marker>
          <c:xVal>
            <c:numRef>
              <c:f>Sheet1!$E$3:$E$9</c:f>
              <c:numCache>
                <c:formatCode>General</c:formatCode>
                <c:ptCount val="7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5.33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</c:numCache>
            </c:numRef>
          </c:xVal>
          <c:yVal>
            <c:numRef>
              <c:f>Sheet1!$F$3:$F$9</c:f>
              <c:numCache>
                <c:formatCode>General</c:formatCode>
                <c:ptCount val="7"/>
                <c:pt idx="0">
                  <c:v>94</c:v>
                </c:pt>
                <c:pt idx="1">
                  <c:v>88.26</c:v>
                </c:pt>
                <c:pt idx="2">
                  <c:v>83.6</c:v>
                </c:pt>
                <c:pt idx="3">
                  <c:v>74.8</c:v>
                </c:pt>
                <c:pt idx="4">
                  <c:v>70.400000000000006</c:v>
                </c:pt>
                <c:pt idx="5">
                  <c:v>63.7</c:v>
                </c:pt>
                <c:pt idx="6">
                  <c:v>56.9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B10-4D96-AC61-6CD35EF8582C}"/>
            </c:ext>
          </c:extLst>
        </c:ser>
        <c:ser>
          <c:idx val="2"/>
          <c:order val="2"/>
          <c:tx>
            <c:strRef>
              <c:f>Sheet1!$G$2</c:f>
              <c:strCache>
                <c:ptCount val="1"/>
                <c:pt idx="0">
                  <c:v>GPT no de-neut</c:v>
                </c:pt>
              </c:strCache>
            </c:strRef>
          </c:tx>
          <c:marker>
            <c:symbol val="none"/>
          </c:marker>
          <c:xVal>
            <c:numRef>
              <c:f>Sheet1!$E$3:$E$9</c:f>
              <c:numCache>
                <c:formatCode>General</c:formatCode>
                <c:ptCount val="7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5.33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</c:numCache>
            </c:numRef>
          </c:xVal>
          <c:yVal>
            <c:numRef>
              <c:f>Sheet1!$G$3:$G$9</c:f>
              <c:numCache>
                <c:formatCode>General</c:formatCode>
                <c:ptCount val="7"/>
                <c:pt idx="0">
                  <c:v>98.3</c:v>
                </c:pt>
                <c:pt idx="1">
                  <c:v>96.5</c:v>
                </c:pt>
                <c:pt idx="2">
                  <c:v>95.7</c:v>
                </c:pt>
                <c:pt idx="3">
                  <c:v>92.6</c:v>
                </c:pt>
                <c:pt idx="4">
                  <c:v>91.9</c:v>
                </c:pt>
                <c:pt idx="5">
                  <c:v>89.4</c:v>
                </c:pt>
                <c:pt idx="6">
                  <c:v>86.8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B10-4D96-AC61-6CD35EF858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142400"/>
        <c:axId val="111144320"/>
      </c:scatterChart>
      <c:valAx>
        <c:axId val="1111424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Current in LEBT (mA)</a:t>
                </a:r>
              </a:p>
            </c:rich>
          </c:tx>
          <c:overlay val="0"/>
        </c:title>
        <c:numFmt formatCode="General" sourceLinked="1"/>
        <c:majorTickMark val="in"/>
        <c:minorTickMark val="in"/>
        <c:tickLblPos val="nextTo"/>
        <c:spPr>
          <a:ln/>
        </c:spPr>
        <c:txPr>
          <a:bodyPr/>
          <a:lstStyle/>
          <a:p>
            <a:pPr>
              <a:defRPr sz="1100"/>
            </a:pPr>
            <a:endParaRPr lang="he-IL"/>
          </a:p>
        </c:txPr>
        <c:crossAx val="111144320"/>
        <c:crosses val="autoZero"/>
        <c:crossBetween val="midCat"/>
      </c:valAx>
      <c:valAx>
        <c:axId val="111144320"/>
        <c:scaling>
          <c:orientation val="minMax"/>
          <c:max val="100"/>
        </c:scaling>
        <c:delete val="0"/>
        <c:axPos val="l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 smtClean="0"/>
                  <a:t>RFQ Transmission </a:t>
                </a:r>
                <a:r>
                  <a:rPr lang="en-US" sz="1200" dirty="0"/>
                  <a:t>(%)</a:t>
                </a:r>
              </a:p>
            </c:rich>
          </c:tx>
          <c:overlay val="0"/>
        </c:title>
        <c:numFmt formatCode="General" sourceLinked="1"/>
        <c:majorTickMark val="in"/>
        <c:minorTickMark val="in"/>
        <c:tickLblPos val="nextTo"/>
        <c:spPr>
          <a:ln/>
        </c:spPr>
        <c:txPr>
          <a:bodyPr/>
          <a:lstStyle/>
          <a:p>
            <a:pPr>
              <a:defRPr sz="1100"/>
            </a:pPr>
            <a:endParaRPr lang="he-IL"/>
          </a:p>
        </c:txPr>
        <c:crossAx val="111142400"/>
        <c:crosses val="autoZero"/>
        <c:crossBetween val="midCat"/>
        <c:majorUnit val="20"/>
      </c:valAx>
      <c:spPr>
        <a:ln>
          <a:solidFill>
            <a:srgbClr val="002060"/>
          </a:solidFill>
        </a:ln>
      </c:spPr>
    </c:plotArea>
    <c:legend>
      <c:legendPos val="r"/>
      <c:layout>
        <c:manualLayout>
          <c:xMode val="edge"/>
          <c:yMode val="edge"/>
          <c:x val="0.20719128765449182"/>
          <c:y val="0.4997619549050713"/>
          <c:w val="0.38311689474904637"/>
          <c:h val="0.2387183285257659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Tabelle3!$A$1:$A$22</c:f>
              <c:numCache>
                <c:formatCode>General</c:formatCode>
                <c:ptCount val="22"/>
                <c:pt idx="0">
                  <c:v>5.9999999999999984E-3</c:v>
                </c:pt>
                <c:pt idx="1">
                  <c:v>9.999999999999995E-3</c:v>
                </c:pt>
                <c:pt idx="2">
                  <c:v>-2.0000000000000018E-3</c:v>
                </c:pt>
                <c:pt idx="3">
                  <c:v>-2.0000000000000018E-3</c:v>
                </c:pt>
                <c:pt idx="4">
                  <c:v>2.0000000000000018E-3</c:v>
                </c:pt>
                <c:pt idx="5">
                  <c:v>-4.0000000000000036E-3</c:v>
                </c:pt>
                <c:pt idx="6">
                  <c:v>1.9999999999999948E-3</c:v>
                </c:pt>
                <c:pt idx="7">
                  <c:v>-1.0000000000000009E-3</c:v>
                </c:pt>
                <c:pt idx="8">
                  <c:v>9.0000000000000011E-3</c:v>
                </c:pt>
                <c:pt idx="9">
                  <c:v>-4.0000000000000018E-3</c:v>
                </c:pt>
                <c:pt idx="10">
                  <c:v>-4.9999999999999975E-3</c:v>
                </c:pt>
                <c:pt idx="11">
                  <c:v>7.0000000000000062E-3</c:v>
                </c:pt>
                <c:pt idx="12">
                  <c:v>-4.0000000000000001E-3</c:v>
                </c:pt>
                <c:pt idx="13">
                  <c:v>1.0000000000000009E-2</c:v>
                </c:pt>
                <c:pt idx="14">
                  <c:v>-1.0000000000000002E-2</c:v>
                </c:pt>
                <c:pt idx="15">
                  <c:v>-4.0000000000000036E-3</c:v>
                </c:pt>
                <c:pt idx="16">
                  <c:v>-4.0000000000000001E-3</c:v>
                </c:pt>
                <c:pt idx="17">
                  <c:v>-8.0000000000000019E-3</c:v>
                </c:pt>
                <c:pt idx="18">
                  <c:v>5.9999999999999993E-3</c:v>
                </c:pt>
                <c:pt idx="19">
                  <c:v>-5.0000000000000044E-3</c:v>
                </c:pt>
                <c:pt idx="20">
                  <c:v>9.9999999999999985E-3</c:v>
                </c:pt>
                <c:pt idx="21">
                  <c:v>-5.0000000000000044E-3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A5-4A46-8B49-F80A542ACCEA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Tabelle3!$B$1:$B$22</c:f>
              <c:numCache>
                <c:formatCode>General</c:formatCode>
                <c:ptCount val="22"/>
                <c:pt idx="0">
                  <c:v>-4.9999999999999906E-3</c:v>
                </c:pt>
                <c:pt idx="1">
                  <c:v>2.9999999999999957E-3</c:v>
                </c:pt>
                <c:pt idx="2">
                  <c:v>9.9999999999999985E-3</c:v>
                </c:pt>
                <c:pt idx="3">
                  <c:v>4.9999999999999975E-3</c:v>
                </c:pt>
                <c:pt idx="4">
                  <c:v>-6.9999999999999993E-3</c:v>
                </c:pt>
                <c:pt idx="5">
                  <c:v>2E-3</c:v>
                </c:pt>
                <c:pt idx="6">
                  <c:v>1.0000000000000002E-2</c:v>
                </c:pt>
                <c:pt idx="7">
                  <c:v>3.9999999999999897E-3</c:v>
                </c:pt>
                <c:pt idx="8">
                  <c:v>8.9999999999999941E-3</c:v>
                </c:pt>
                <c:pt idx="9">
                  <c:v>-6.0000000000000053E-3</c:v>
                </c:pt>
                <c:pt idx="10">
                  <c:v>-2.9999999999999992E-3</c:v>
                </c:pt>
                <c:pt idx="11">
                  <c:v>-5.9999999999999984E-3</c:v>
                </c:pt>
                <c:pt idx="12">
                  <c:v>-4.9999999999999992E-3</c:v>
                </c:pt>
                <c:pt idx="13">
                  <c:v>-7.0000000000000027E-3</c:v>
                </c:pt>
                <c:pt idx="14">
                  <c:v>-1.0000000000000009E-3</c:v>
                </c:pt>
                <c:pt idx="15">
                  <c:v>-8.9999999999999941E-3</c:v>
                </c:pt>
                <c:pt idx="16">
                  <c:v>-5.0000000000000044E-3</c:v>
                </c:pt>
                <c:pt idx="17">
                  <c:v>-8.9999999999999941E-3</c:v>
                </c:pt>
                <c:pt idx="18">
                  <c:v>-4.9999999999999975E-3</c:v>
                </c:pt>
                <c:pt idx="19">
                  <c:v>2.0000000000000018E-3</c:v>
                </c:pt>
                <c:pt idx="20">
                  <c:v>7.0000000000000062E-3</c:v>
                </c:pt>
                <c:pt idx="21">
                  <c:v>-1.0000000000000009E-3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A5-4A46-8B49-F80A542ACCEA}"/>
            </c:ext>
          </c:extLst>
        </c:ser>
        <c:ser>
          <c:idx val="2"/>
          <c:order val="2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Tabelle3!$C$1:$C$22</c:f>
              <c:numCache>
                <c:formatCode>General</c:formatCode>
                <c:ptCount val="22"/>
                <c:pt idx="0">
                  <c:v>1.0000000000000002E-2</c:v>
                </c:pt>
                <c:pt idx="1">
                  <c:v>7.0000000000000001E-3</c:v>
                </c:pt>
                <c:pt idx="2">
                  <c:v>-8.0000000000000002E-3</c:v>
                </c:pt>
                <c:pt idx="3">
                  <c:v>4.0000000000000036E-3</c:v>
                </c:pt>
                <c:pt idx="4">
                  <c:v>-7.0000000000000062E-3</c:v>
                </c:pt>
                <c:pt idx="5">
                  <c:v>-1.0000000000000009E-3</c:v>
                </c:pt>
                <c:pt idx="6">
                  <c:v>-9.0000000000000011E-3</c:v>
                </c:pt>
                <c:pt idx="7">
                  <c:v>-9.9999999999999985E-3</c:v>
                </c:pt>
                <c:pt idx="8">
                  <c:v>-5.9999999999999984E-3</c:v>
                </c:pt>
                <c:pt idx="9">
                  <c:v>1.0000000000000002E-2</c:v>
                </c:pt>
                <c:pt idx="10">
                  <c:v>7.0000000000000062E-3</c:v>
                </c:pt>
                <c:pt idx="11">
                  <c:v>6.0000000000000019E-3</c:v>
                </c:pt>
                <c:pt idx="12">
                  <c:v>-1.0000000000000002E-2</c:v>
                </c:pt>
                <c:pt idx="13">
                  <c:v>5.9999999999999984E-3</c:v>
                </c:pt>
                <c:pt idx="14">
                  <c:v>1.0000000000000009E-3</c:v>
                </c:pt>
                <c:pt idx="15">
                  <c:v>2.0000000000000018E-3</c:v>
                </c:pt>
                <c:pt idx="16">
                  <c:v>-5.9999999999999984E-3</c:v>
                </c:pt>
                <c:pt idx="17">
                  <c:v>-8.0000000000000002E-3</c:v>
                </c:pt>
                <c:pt idx="18">
                  <c:v>-5.0000000000000044E-3</c:v>
                </c:pt>
                <c:pt idx="19">
                  <c:v>8.9999999999999941E-3</c:v>
                </c:pt>
                <c:pt idx="20">
                  <c:v>1.0000000000000009E-3</c:v>
                </c:pt>
                <c:pt idx="21">
                  <c:v>-2.9999999999999957E-3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6A5-4A46-8B49-F80A542ACCEA}"/>
            </c:ext>
          </c:extLst>
        </c:ser>
        <c:ser>
          <c:idx val="3"/>
          <c:order val="3"/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val>
            <c:numRef>
              <c:f>Tabelle3!$D$1:$D$22</c:f>
              <c:numCache>
                <c:formatCode>General</c:formatCode>
                <c:ptCount val="22"/>
                <c:pt idx="0">
                  <c:v>6.0000000000000001E-3</c:v>
                </c:pt>
                <c:pt idx="1">
                  <c:v>-4.0000000000000001E-3</c:v>
                </c:pt>
                <c:pt idx="2">
                  <c:v>1.0000000000000009E-3</c:v>
                </c:pt>
                <c:pt idx="3">
                  <c:v>6.0000000000000001E-3</c:v>
                </c:pt>
                <c:pt idx="4">
                  <c:v>-8.0000000000000002E-3</c:v>
                </c:pt>
                <c:pt idx="5">
                  <c:v>3.0000000000000001E-3</c:v>
                </c:pt>
                <c:pt idx="6">
                  <c:v>-2.0000000000000018E-3</c:v>
                </c:pt>
                <c:pt idx="7">
                  <c:v>6.9999999999999923E-3</c:v>
                </c:pt>
                <c:pt idx="8">
                  <c:v>-1.0000000000000009E-2</c:v>
                </c:pt>
                <c:pt idx="9">
                  <c:v>-1.0000000000000009E-2</c:v>
                </c:pt>
                <c:pt idx="10">
                  <c:v>-1.0000000000000009E-2</c:v>
                </c:pt>
                <c:pt idx="11">
                  <c:v>-3.0000000000000027E-3</c:v>
                </c:pt>
                <c:pt idx="12">
                  <c:v>-9.9999999999999811E-3</c:v>
                </c:pt>
                <c:pt idx="13">
                  <c:v>3.0000000000000027E-3</c:v>
                </c:pt>
                <c:pt idx="14">
                  <c:v>-9.9999999999999985E-3</c:v>
                </c:pt>
                <c:pt idx="15">
                  <c:v>2.0000000000000018E-3</c:v>
                </c:pt>
                <c:pt idx="16">
                  <c:v>-5.9999999999999984E-3</c:v>
                </c:pt>
                <c:pt idx="17">
                  <c:v>1.2E-2</c:v>
                </c:pt>
                <c:pt idx="18">
                  <c:v>2.0000000000000018E-3</c:v>
                </c:pt>
                <c:pt idx="19">
                  <c:v>-9.999999999999995E-3</c:v>
                </c:pt>
                <c:pt idx="20">
                  <c:v>5.9999999999999984E-3</c:v>
                </c:pt>
                <c:pt idx="21">
                  <c:v>-8.0000000000000002E-3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6A5-4A46-8B49-F80A542ACC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197184"/>
        <c:axId val="111203456"/>
      </c:lineChart>
      <c:catAx>
        <c:axId val="11119718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11203456"/>
        <c:crosses val="autoZero"/>
        <c:auto val="1"/>
        <c:lblAlgn val="ctr"/>
        <c:lblOffset val="100"/>
        <c:tickLblSkip val="2"/>
        <c:noMultiLvlLbl val="0"/>
      </c:catAx>
      <c:valAx>
        <c:axId val="111203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Deviation</a:t>
                </a:r>
                <a:r>
                  <a:rPr lang="en-US" baseline="0" dirty="0" smtClean="0"/>
                  <a:t> (mm)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11197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he-IL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Tabelle2!$A$1:$A$22</c:f>
              <c:numCache>
                <c:formatCode>General</c:formatCode>
                <c:ptCount val="22"/>
                <c:pt idx="0">
                  <c:v>3.7999999999999992E-2</c:v>
                </c:pt>
                <c:pt idx="1">
                  <c:v>3.7999999999999992E-2</c:v>
                </c:pt>
                <c:pt idx="2">
                  <c:v>3.3999999999999989E-2</c:v>
                </c:pt>
                <c:pt idx="3">
                  <c:v>2.4000000000000007E-2</c:v>
                </c:pt>
                <c:pt idx="4">
                  <c:v>0.03</c:v>
                </c:pt>
                <c:pt idx="5">
                  <c:v>2.5000000000000001E-2</c:v>
                </c:pt>
                <c:pt idx="6">
                  <c:v>9.0000000000000011E-3</c:v>
                </c:pt>
                <c:pt idx="7">
                  <c:v>-2.0999999999999998E-2</c:v>
                </c:pt>
                <c:pt idx="8">
                  <c:v>-2.3E-2</c:v>
                </c:pt>
                <c:pt idx="9">
                  <c:v>-3.1000000000000003E-2</c:v>
                </c:pt>
                <c:pt idx="10">
                  <c:v>-3.1000000000000003E-2</c:v>
                </c:pt>
                <c:pt idx="11">
                  <c:v>-2.1000000000000005E-2</c:v>
                </c:pt>
                <c:pt idx="12">
                  <c:v>-2.1999999999999999E-2</c:v>
                </c:pt>
                <c:pt idx="13">
                  <c:v>-2.0999999999999998E-2</c:v>
                </c:pt>
                <c:pt idx="14">
                  <c:v>-1.7999999999999999E-2</c:v>
                </c:pt>
                <c:pt idx="15">
                  <c:v>-1.8999999999999996E-2</c:v>
                </c:pt>
                <c:pt idx="16">
                  <c:v>3.5999999999999997E-2</c:v>
                </c:pt>
                <c:pt idx="17">
                  <c:v>3.3000000000000002E-2</c:v>
                </c:pt>
                <c:pt idx="18">
                  <c:v>3.6000000000000004E-2</c:v>
                </c:pt>
                <c:pt idx="19">
                  <c:v>9.9999999999999742E-4</c:v>
                </c:pt>
                <c:pt idx="20">
                  <c:v>6.9999999999999993E-3</c:v>
                </c:pt>
                <c:pt idx="21">
                  <c:v>-2.1000000000000001E-2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0AE-412B-BB22-7A3205C54095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Tabelle2!$B$2:$B$22</c:f>
              <c:numCache>
                <c:formatCode>General</c:formatCode>
                <c:ptCount val="21"/>
                <c:pt idx="0">
                  <c:v>8.0000000000000002E-3</c:v>
                </c:pt>
                <c:pt idx="1">
                  <c:v>2.4E-2</c:v>
                </c:pt>
                <c:pt idx="2">
                  <c:v>-1.3000000000000005E-2</c:v>
                </c:pt>
                <c:pt idx="3">
                  <c:v>-9.0000000000000011E-3</c:v>
                </c:pt>
                <c:pt idx="4">
                  <c:v>-4.9999999999999975E-3</c:v>
                </c:pt>
                <c:pt idx="5">
                  <c:v>-3.6999999999999998E-2</c:v>
                </c:pt>
                <c:pt idx="6">
                  <c:v>-0.04</c:v>
                </c:pt>
                <c:pt idx="7">
                  <c:v>-3.9E-2</c:v>
                </c:pt>
                <c:pt idx="8">
                  <c:v>-2.8000000000000004E-2</c:v>
                </c:pt>
                <c:pt idx="9">
                  <c:v>-3.5000000000000003E-2</c:v>
                </c:pt>
                <c:pt idx="10">
                  <c:v>-1.4999999999999999E-2</c:v>
                </c:pt>
                <c:pt idx="11">
                  <c:v>-4.4999999999999998E-2</c:v>
                </c:pt>
                <c:pt idx="12">
                  <c:v>-2.7000000000000003E-2</c:v>
                </c:pt>
                <c:pt idx="13">
                  <c:v>-1.9999999999999997E-2</c:v>
                </c:pt>
                <c:pt idx="14">
                  <c:v>-4.9999999999999992E-3</c:v>
                </c:pt>
                <c:pt idx="15">
                  <c:v>0.02</c:v>
                </c:pt>
                <c:pt idx="16">
                  <c:v>5.000000000000001E-3</c:v>
                </c:pt>
                <c:pt idx="17">
                  <c:v>2.0000000000000018E-3</c:v>
                </c:pt>
                <c:pt idx="18">
                  <c:v>6.9999999999999993E-3</c:v>
                </c:pt>
                <c:pt idx="19">
                  <c:v>3.9999999999999966E-3</c:v>
                </c:pt>
                <c:pt idx="20">
                  <c:v>1.1999999999999997E-2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0AE-412B-BB22-7A3205C54095}"/>
            </c:ext>
          </c:extLst>
        </c:ser>
        <c:ser>
          <c:idx val="2"/>
          <c:order val="2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Tabelle2!$C$1:$C$22</c:f>
              <c:numCache>
                <c:formatCode>General</c:formatCode>
                <c:ptCount val="22"/>
                <c:pt idx="0">
                  <c:v>2.9999999999999975E-3</c:v>
                </c:pt>
                <c:pt idx="1">
                  <c:v>1.6999999999999998E-2</c:v>
                </c:pt>
                <c:pt idx="2">
                  <c:v>3.9E-2</c:v>
                </c:pt>
                <c:pt idx="3">
                  <c:v>3.6000000000000004E-2</c:v>
                </c:pt>
                <c:pt idx="4">
                  <c:v>4.7999999999999994E-2</c:v>
                </c:pt>
                <c:pt idx="5">
                  <c:v>3.7000000000000005E-2</c:v>
                </c:pt>
                <c:pt idx="6">
                  <c:v>0.03</c:v>
                </c:pt>
                <c:pt idx="7">
                  <c:v>1.100000000000001E-2</c:v>
                </c:pt>
                <c:pt idx="8">
                  <c:v>1.0000000000000009E-3</c:v>
                </c:pt>
                <c:pt idx="9">
                  <c:v>-2.1000000000000005E-2</c:v>
                </c:pt>
                <c:pt idx="10">
                  <c:v>-1.1999999999999997E-2</c:v>
                </c:pt>
                <c:pt idx="11">
                  <c:v>-2.4999999999999998E-2</c:v>
                </c:pt>
                <c:pt idx="12">
                  <c:v>-5.9999999999999984E-3</c:v>
                </c:pt>
                <c:pt idx="13">
                  <c:v>-2.5000000000000001E-2</c:v>
                </c:pt>
                <c:pt idx="14">
                  <c:v>-3.1E-2</c:v>
                </c:pt>
                <c:pt idx="15">
                  <c:v>-1.6E-2</c:v>
                </c:pt>
                <c:pt idx="16">
                  <c:v>2.3E-2</c:v>
                </c:pt>
                <c:pt idx="17">
                  <c:v>-2.0000000000000018E-3</c:v>
                </c:pt>
                <c:pt idx="18">
                  <c:v>3.0000000000000027E-3</c:v>
                </c:pt>
                <c:pt idx="19">
                  <c:v>1.1999999999999997E-2</c:v>
                </c:pt>
                <c:pt idx="20">
                  <c:v>-1.4999999999999999E-2</c:v>
                </c:pt>
                <c:pt idx="21">
                  <c:v>3.2000000000000001E-2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0AE-412B-BB22-7A3205C54095}"/>
            </c:ext>
          </c:extLst>
        </c:ser>
        <c:ser>
          <c:idx val="3"/>
          <c:order val="3"/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val>
            <c:numRef>
              <c:f>Tabelle2!$D$1:$D$22</c:f>
              <c:numCache>
                <c:formatCode>General</c:formatCode>
                <c:ptCount val="22"/>
                <c:pt idx="0">
                  <c:v>2.1999999999999999E-2</c:v>
                </c:pt>
                <c:pt idx="1">
                  <c:v>2.0000000000000004E-2</c:v>
                </c:pt>
                <c:pt idx="2">
                  <c:v>2.0999999999999998E-2</c:v>
                </c:pt>
                <c:pt idx="3">
                  <c:v>2.1999999999999995E-2</c:v>
                </c:pt>
                <c:pt idx="4">
                  <c:v>1.2E-2</c:v>
                </c:pt>
                <c:pt idx="5">
                  <c:v>2.3000000000000003E-2</c:v>
                </c:pt>
                <c:pt idx="6">
                  <c:v>2.9999999999999992E-3</c:v>
                </c:pt>
                <c:pt idx="7">
                  <c:v>-8.0000000000000002E-3</c:v>
                </c:pt>
                <c:pt idx="8">
                  <c:v>-2.1999999999999999E-2</c:v>
                </c:pt>
                <c:pt idx="9">
                  <c:v>-3.7999999999999999E-2</c:v>
                </c:pt>
                <c:pt idx="10">
                  <c:v>-2.8000000000000004E-2</c:v>
                </c:pt>
                <c:pt idx="11">
                  <c:v>-9.0000000000000011E-3</c:v>
                </c:pt>
                <c:pt idx="12">
                  <c:v>0</c:v>
                </c:pt>
                <c:pt idx="13">
                  <c:v>-6.0000000000000053E-3</c:v>
                </c:pt>
                <c:pt idx="14">
                  <c:v>-1.7000000000000008E-2</c:v>
                </c:pt>
                <c:pt idx="15">
                  <c:v>-5.0000000000000027E-3</c:v>
                </c:pt>
                <c:pt idx="16">
                  <c:v>-1.0000000000000009E-3</c:v>
                </c:pt>
                <c:pt idx="17">
                  <c:v>2.9999999999999992E-3</c:v>
                </c:pt>
                <c:pt idx="18">
                  <c:v>1.0999999999999996E-2</c:v>
                </c:pt>
                <c:pt idx="19">
                  <c:v>2.4E-2</c:v>
                </c:pt>
                <c:pt idx="20">
                  <c:v>1.2000000000000004E-2</c:v>
                </c:pt>
                <c:pt idx="21">
                  <c:v>-3.1E-2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0AE-412B-BB22-7A3205C540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809920"/>
        <c:axId val="117811840"/>
      </c:lineChart>
      <c:catAx>
        <c:axId val="11780992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17811840"/>
        <c:crosses val="autoZero"/>
        <c:auto val="1"/>
        <c:lblAlgn val="ctr"/>
        <c:lblOffset val="100"/>
        <c:tickLblSkip val="2"/>
        <c:noMultiLvlLbl val="0"/>
      </c:catAx>
      <c:valAx>
        <c:axId val="11781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Deviation</a:t>
                </a:r>
                <a:r>
                  <a:rPr lang="en-US" baseline="0" dirty="0" smtClean="0"/>
                  <a:t> (mm)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17809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he-IL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95944433394566"/>
          <c:y val="3.2234432234432238E-2"/>
          <c:w val="0.81524758885079929"/>
          <c:h val="0.82333108361454821"/>
        </c:manualLayout>
      </c:layout>
      <c:lineChart>
        <c:grouping val="standard"/>
        <c:varyColors val="0"/>
        <c:ser>
          <c:idx val="1"/>
          <c:order val="0"/>
          <c:tx>
            <c:v>Try 1</c:v>
          </c:tx>
          <c:spPr>
            <a:ln w="28575">
              <a:noFill/>
            </a:ln>
          </c:spPr>
          <c:errBars>
            <c:errDir val="y"/>
            <c:errBarType val="both"/>
            <c:errValType val="percentage"/>
            <c:noEndCap val="0"/>
            <c:val val="1"/>
          </c:errBars>
          <c:val>
            <c:numRef>
              <c:f>'Try01'!$J$4:$J$42</c:f>
              <c:numCache>
                <c:formatCode>0.00%</c:formatCode>
                <c:ptCount val="39"/>
                <c:pt idx="0">
                  <c:v>1.0243210948881238</c:v>
                </c:pt>
                <c:pt idx="1">
                  <c:v>1.016473849008356</c:v>
                </c:pt>
                <c:pt idx="2">
                  <c:v>1.0299662611069895</c:v>
                </c:pt>
                <c:pt idx="3">
                  <c:v>1.0454873574254111</c:v>
                </c:pt>
                <c:pt idx="4">
                  <c:v>1.0618220392883848</c:v>
                </c:pt>
                <c:pt idx="5">
                  <c:v>1.0790186563971031</c:v>
                </c:pt>
                <c:pt idx="6">
                  <c:v>1.0832751567753349</c:v>
                </c:pt>
                <c:pt idx="7">
                  <c:v>1.074745298393714</c:v>
                </c:pt>
                <c:pt idx="8">
                  <c:v>1.0875149974691121</c:v>
                </c:pt>
                <c:pt idx="9">
                  <c:v>1.0886146512299626</c:v>
                </c:pt>
                <c:pt idx="10">
                  <c:v>1.0886146512299626</c:v>
                </c:pt>
                <c:pt idx="11">
                  <c:v>1.0949372427326405</c:v>
                </c:pt>
                <c:pt idx="12">
                  <c:v>1.0917383725755265</c:v>
                </c:pt>
                <c:pt idx="13">
                  <c:v>1.0843791101081377</c:v>
                </c:pt>
                <c:pt idx="14">
                  <c:v>1.0811490013267451</c:v>
                </c:pt>
                <c:pt idx="15">
                  <c:v>1.0758580043721773</c:v>
                </c:pt>
                <c:pt idx="16">
                  <c:v>1.0661471978822441</c:v>
                </c:pt>
                <c:pt idx="17">
                  <c:v>1.0629482735631282</c:v>
                </c:pt>
                <c:pt idx="18">
                  <c:v>1.05861004521836</c:v>
                </c:pt>
                <c:pt idx="19">
                  <c:v>1.0465432277746041</c:v>
                </c:pt>
                <c:pt idx="20">
                  <c:v>1.0410763709271056</c:v>
                </c:pt>
                <c:pt idx="21">
                  <c:v>1.035491775204828</c:v>
                </c:pt>
                <c:pt idx="22">
                  <c:v>1.0243210948881238</c:v>
                </c:pt>
                <c:pt idx="23">
                  <c:v>1.0175598256527134</c:v>
                </c:pt>
                <c:pt idx="24">
                  <c:v>1.0119364017981791</c:v>
                </c:pt>
                <c:pt idx="25">
                  <c:v>0.9946903923403998</c:v>
                </c:pt>
                <c:pt idx="26">
                  <c:v>0.99126089468563838</c:v>
                </c:pt>
                <c:pt idx="27">
                  <c:v>0.98772631328919946</c:v>
                </c:pt>
                <c:pt idx="28">
                  <c:v>0.96777018923135383</c:v>
                </c:pt>
                <c:pt idx="29">
                  <c:v>0.97600909774439748</c:v>
                </c:pt>
                <c:pt idx="30">
                  <c:v>0.97600909774439748</c:v>
                </c:pt>
                <c:pt idx="31">
                  <c:v>0.97600909774439748</c:v>
                </c:pt>
                <c:pt idx="32">
                  <c:v>0.97600909774439748</c:v>
                </c:pt>
                <c:pt idx="33">
                  <c:v>0.97600909774439748</c:v>
                </c:pt>
                <c:pt idx="34">
                  <c:v>0.96777018923135383</c:v>
                </c:pt>
                <c:pt idx="35">
                  <c:v>0.95339798922802488</c:v>
                </c:pt>
                <c:pt idx="36">
                  <c:v>0.93753043865834118</c:v>
                </c:pt>
                <c:pt idx="37">
                  <c:v>0.90506275726735941</c:v>
                </c:pt>
                <c:pt idx="38">
                  <c:v>0.90638379494819155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3C-41C3-AA91-45E4029A1C65}"/>
            </c:ext>
          </c:extLst>
        </c:ser>
        <c:ser>
          <c:idx val="2"/>
          <c:order val="1"/>
          <c:tx>
            <c:v>Try2</c:v>
          </c:tx>
          <c:spPr>
            <a:ln w="28575">
              <a:noFill/>
            </a:ln>
          </c:spPr>
          <c:errBars>
            <c:errDir val="y"/>
            <c:errBarType val="both"/>
            <c:errValType val="percentage"/>
            <c:noEndCap val="0"/>
            <c:val val="1"/>
          </c:errBars>
          <c:val>
            <c:numRef>
              <c:f>'Try02'!$J$4:$J$42</c:f>
              <c:numCache>
                <c:formatCode>0.00%</c:formatCode>
                <c:ptCount val="39"/>
                <c:pt idx="0">
                  <c:v>0.84491337628659735</c:v>
                </c:pt>
                <c:pt idx="1">
                  <c:v>0.85069004818630856</c:v>
                </c:pt>
                <c:pt idx="2">
                  <c:v>0.86190447957862948</c:v>
                </c:pt>
                <c:pt idx="3">
                  <c:v>0.87572058855025958</c:v>
                </c:pt>
                <c:pt idx="4">
                  <c:v>0.90802195497370275</c:v>
                </c:pt>
                <c:pt idx="5">
                  <c:v>0.92374917129380485</c:v>
                </c:pt>
                <c:pt idx="6">
                  <c:v>0.9315132107715135</c:v>
                </c:pt>
                <c:pt idx="7">
                  <c:v>0.93675600158078509</c:v>
                </c:pt>
                <c:pt idx="8">
                  <c:v>0.94948355635615145</c:v>
                </c:pt>
                <c:pt idx="9">
                  <c:v>0.95703884673851558</c:v>
                </c:pt>
                <c:pt idx="10">
                  <c:v>0.96702074848530106</c:v>
                </c:pt>
                <c:pt idx="11">
                  <c:v>0.99395422733941985</c:v>
                </c:pt>
                <c:pt idx="12">
                  <c:v>1.0131873525924979</c:v>
                </c:pt>
                <c:pt idx="13">
                  <c:v>1.0273058318753578</c:v>
                </c:pt>
                <c:pt idx="14">
                  <c:v>1.0389246794153202</c:v>
                </c:pt>
                <c:pt idx="15">
                  <c:v>1.0526980337446974</c:v>
                </c:pt>
                <c:pt idx="16">
                  <c:v>1.0613287122246229</c:v>
                </c:pt>
                <c:pt idx="17">
                  <c:v>1.0797177741212765</c:v>
                </c:pt>
                <c:pt idx="18">
                  <c:v>1.0886635400002393</c:v>
                </c:pt>
                <c:pt idx="19">
                  <c:v>1.0864561012149694</c:v>
                </c:pt>
                <c:pt idx="20">
                  <c:v>1.1083326641642579</c:v>
                </c:pt>
                <c:pt idx="21">
                  <c:v>1.1061644773698081</c:v>
                </c:pt>
                <c:pt idx="22">
                  <c:v>1.0996342667537047</c:v>
                </c:pt>
                <c:pt idx="23">
                  <c:v>1.1212537425601612</c:v>
                </c:pt>
                <c:pt idx="24">
                  <c:v>1.1233928069307677</c:v>
                </c:pt>
                <c:pt idx="25">
                  <c:v>1.1276587629159058</c:v>
                </c:pt>
                <c:pt idx="26">
                  <c:v>1.1276587629159058</c:v>
                </c:pt>
                <c:pt idx="27">
                  <c:v>1.1255278060192069</c:v>
                </c:pt>
                <c:pt idx="28">
                  <c:v>1.1212537425601612</c:v>
                </c:pt>
                <c:pt idx="29">
                  <c:v>1.1297857004935281</c:v>
                </c:pt>
                <c:pt idx="30">
                  <c:v>1.1403608842523303</c:v>
                </c:pt>
                <c:pt idx="31">
                  <c:v>1.1382537076039489</c:v>
                </c:pt>
                <c:pt idx="32">
                  <c:v>1.1550866237134028</c:v>
                </c:pt>
                <c:pt idx="33">
                  <c:v>1.1550866237134028</c:v>
                </c:pt>
                <c:pt idx="34">
                  <c:v>1.1445635994779841</c:v>
                </c:pt>
                <c:pt idx="35">
                  <c:v>1.1403608842523303</c:v>
                </c:pt>
                <c:pt idx="36">
                  <c:v>1.1233928069307677</c:v>
                </c:pt>
                <c:pt idx="37">
                  <c:v>1.0952591628019899</c:v>
                </c:pt>
                <c:pt idx="38">
                  <c:v>1.0930650439214928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3C-41C3-AA91-45E4029A1C65}"/>
            </c:ext>
          </c:extLst>
        </c:ser>
        <c:ser>
          <c:idx val="3"/>
          <c:order val="2"/>
          <c:tx>
            <c:v>Try3</c:v>
          </c:tx>
          <c:spPr>
            <a:ln w="28575">
              <a:noFill/>
            </a:ln>
          </c:spPr>
          <c:errBars>
            <c:errDir val="y"/>
            <c:errBarType val="both"/>
            <c:errValType val="percentage"/>
            <c:noEndCap val="0"/>
            <c:val val="1"/>
          </c:errBars>
          <c:val>
            <c:numRef>
              <c:f>'Try03'!$J$4:$J$42</c:f>
              <c:numCache>
                <c:formatCode>0.00%</c:formatCode>
                <c:ptCount val="39"/>
                <c:pt idx="0">
                  <c:v>0.98477103748995765</c:v>
                </c:pt>
                <c:pt idx="1">
                  <c:v>0.98477103748995765</c:v>
                </c:pt>
                <c:pt idx="2">
                  <c:v>0.98005331831144349</c:v>
                </c:pt>
                <c:pt idx="3">
                  <c:v>1.0034201285912854</c:v>
                </c:pt>
                <c:pt idx="4">
                  <c:v>1.0012005790451541</c:v>
                </c:pt>
                <c:pt idx="5">
                  <c:v>1.0218196036660994</c:v>
                </c:pt>
                <c:pt idx="6">
                  <c:v>1.0375733785359762</c:v>
                </c:pt>
                <c:pt idx="7">
                  <c:v>1.0397598596425544</c:v>
                </c:pt>
                <c:pt idx="8">
                  <c:v>1.0442522445105036</c:v>
                </c:pt>
                <c:pt idx="9">
                  <c:v>1.0420307123076251</c:v>
                </c:pt>
                <c:pt idx="10">
                  <c:v>1.0398044338333283</c:v>
                </c:pt>
                <c:pt idx="11">
                  <c:v>1.0486811906919093</c:v>
                </c:pt>
                <c:pt idx="12">
                  <c:v>1.0662130171284276</c:v>
                </c:pt>
                <c:pt idx="13">
                  <c:v>1.0705511138847508</c:v>
                </c:pt>
                <c:pt idx="14">
                  <c:v>1.0748717025699657</c:v>
                </c:pt>
                <c:pt idx="15">
                  <c:v>1.0791749934702124</c:v>
                </c:pt>
                <c:pt idx="16">
                  <c:v>1.0791749934702124</c:v>
                </c:pt>
                <c:pt idx="17">
                  <c:v>1.0838888803893003</c:v>
                </c:pt>
                <c:pt idx="18">
                  <c:v>1.0838888803893003</c:v>
                </c:pt>
                <c:pt idx="19">
                  <c:v>1.0770254972648257</c:v>
                </c:pt>
                <c:pt idx="20">
                  <c:v>1.0748717025699657</c:v>
                </c:pt>
                <c:pt idx="21">
                  <c:v>1.0770254972648257</c:v>
                </c:pt>
                <c:pt idx="22">
                  <c:v>1.0727135834941073</c:v>
                </c:pt>
                <c:pt idx="23">
                  <c:v>1.0683842673247266</c:v>
                </c:pt>
                <c:pt idx="24">
                  <c:v>1.0640373363379769</c:v>
                </c:pt>
                <c:pt idx="25">
                  <c:v>1.0486811906919093</c:v>
                </c:pt>
                <c:pt idx="26">
                  <c:v>1.0464690606693121</c:v>
                </c:pt>
                <c:pt idx="27">
                  <c:v>1.0330968136146701</c:v>
                </c:pt>
                <c:pt idx="28">
                  <c:v>1.0195491933513832</c:v>
                </c:pt>
                <c:pt idx="29">
                  <c:v>1.0240849804626724</c:v>
                </c:pt>
                <c:pt idx="30">
                  <c:v>1.0172737158162342</c:v>
                </c:pt>
                <c:pt idx="31">
                  <c:v>1.0104165371627207</c:v>
                </c:pt>
                <c:pt idx="32">
                  <c:v>1.0104165371627207</c:v>
                </c:pt>
                <c:pt idx="33">
                  <c:v>1.0012005790451541</c:v>
                </c:pt>
                <c:pt idx="34">
                  <c:v>0.98250935939422368</c:v>
                </c:pt>
                <c:pt idx="35">
                  <c:v>0.9657618951356195</c:v>
                </c:pt>
                <c:pt idx="36">
                  <c:v>0.94891422925194635</c:v>
                </c:pt>
                <c:pt idx="37">
                  <c:v>0.92417031263070504</c:v>
                </c:pt>
                <c:pt idx="38">
                  <c:v>0.91611111961069969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03C-41C3-AA91-45E4029A1C65}"/>
            </c:ext>
          </c:extLst>
        </c:ser>
        <c:ser>
          <c:idx val="0"/>
          <c:order val="3"/>
          <c:tx>
            <c:v>Try6</c:v>
          </c:tx>
          <c:spPr>
            <a:ln w="28575">
              <a:noFill/>
            </a:ln>
          </c:spPr>
          <c:errBars>
            <c:errDir val="y"/>
            <c:errBarType val="both"/>
            <c:errValType val="percentage"/>
            <c:noEndCap val="0"/>
            <c:val val="1"/>
          </c:errBars>
          <c:val>
            <c:numRef>
              <c:f>'Final (2)'!$J$4:$J$42</c:f>
              <c:numCache>
                <c:formatCode>0.00%</c:formatCode>
                <c:ptCount val="39"/>
                <c:pt idx="0">
                  <c:v>0.97141714964758008</c:v>
                </c:pt>
                <c:pt idx="1">
                  <c:v>0.96330575160237386</c:v>
                </c:pt>
                <c:pt idx="2">
                  <c:v>0.96963595695104443</c:v>
                </c:pt>
                <c:pt idx="3">
                  <c:v>0.97675506568264481</c:v>
                </c:pt>
                <c:pt idx="4">
                  <c:v>0.99455395066340879</c:v>
                </c:pt>
                <c:pt idx="5">
                  <c:v>1.0045658790543037</c:v>
                </c:pt>
                <c:pt idx="6">
                  <c:v>1.0021834581454121</c:v>
                </c:pt>
                <c:pt idx="7">
                  <c:v>0.99416007058461275</c:v>
                </c:pt>
                <c:pt idx="8">
                  <c:v>0.99483907681779593</c:v>
                </c:pt>
                <c:pt idx="9">
                  <c:v>0.99157560641223563</c:v>
                </c:pt>
                <c:pt idx="10">
                  <c:v>0.98779561449390618</c:v>
                </c:pt>
                <c:pt idx="11">
                  <c:v>0.99543621917450165</c:v>
                </c:pt>
                <c:pt idx="12">
                  <c:v>1.0106777705437917</c:v>
                </c:pt>
                <c:pt idx="13">
                  <c:v>1.0098890609094104</c:v>
                </c:pt>
                <c:pt idx="14">
                  <c:v>1.0146387437000244</c:v>
                </c:pt>
                <c:pt idx="15">
                  <c:v>1.0170185462959798</c:v>
                </c:pt>
                <c:pt idx="16">
                  <c:v>1.0142792944227677</c:v>
                </c:pt>
                <c:pt idx="17">
                  <c:v>1.0162214680506485</c:v>
                </c:pt>
                <c:pt idx="18">
                  <c:v>1.0114658651671085</c:v>
                </c:pt>
                <c:pt idx="19">
                  <c:v>1.0104104803217222</c:v>
                </c:pt>
                <c:pt idx="20">
                  <c:v>1.0155301608495719</c:v>
                </c:pt>
                <c:pt idx="21">
                  <c:v>1.017921147115078</c:v>
                </c:pt>
                <c:pt idx="22">
                  <c:v>1.0163809337074763</c:v>
                </c:pt>
                <c:pt idx="23">
                  <c:v>1.0221844048409749</c:v>
                </c:pt>
                <c:pt idx="24">
                  <c:v>1.0244016699384753</c:v>
                </c:pt>
                <c:pt idx="25">
                  <c:v>1.0219729858454514</c:v>
                </c:pt>
                <c:pt idx="26">
                  <c:v>1.0252055616371794</c:v>
                </c:pt>
                <c:pt idx="27">
                  <c:v>1.021364912459866</c:v>
                </c:pt>
                <c:pt idx="28">
                  <c:v>1.0148117664622955</c:v>
                </c:pt>
                <c:pt idx="29">
                  <c:v>1.0247180304480337</c:v>
                </c:pt>
                <c:pt idx="30">
                  <c:v>1.0301861764656635</c:v>
                </c:pt>
                <c:pt idx="31">
                  <c:v>1.0301337363448391</c:v>
                </c:pt>
                <c:pt idx="32">
                  <c:v>1.036694248397626</c:v>
                </c:pt>
                <c:pt idx="33">
                  <c:v>1.0360035662448179</c:v>
                </c:pt>
                <c:pt idx="34">
                  <c:v>1.025508504746923</c:v>
                </c:pt>
                <c:pt idx="35">
                  <c:v>1.0189554988036797</c:v>
                </c:pt>
                <c:pt idx="36">
                  <c:v>1.0143192395216691</c:v>
                </c:pt>
                <c:pt idx="37">
                  <c:v>0.99669718374676974</c:v>
                </c:pt>
                <c:pt idx="38">
                  <c:v>0.99064900191627125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03C-41C3-AA91-45E4029A1C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421760"/>
        <c:axId val="118428032"/>
      </c:lineChart>
      <c:catAx>
        <c:axId val="1184217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800"/>
                  <a:t>Cells</a:t>
                </a:r>
                <a:r>
                  <a:rPr lang="en-US" sz="1100" baseline="0"/>
                  <a:t> </a:t>
                </a:r>
                <a:endParaRPr lang="en-US" sz="110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18428032"/>
        <c:crosses val="autoZero"/>
        <c:auto val="1"/>
        <c:lblAlgn val="ctr"/>
        <c:lblOffset val="100"/>
        <c:tickLblSkip val="2"/>
        <c:tickMarkSkip val="2"/>
        <c:noMultiLvlLbl val="0"/>
      </c:catAx>
      <c:valAx>
        <c:axId val="118428032"/>
        <c:scaling>
          <c:orientation val="minMax"/>
          <c:min val="0.70000000000000007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Field Uniformity</a:t>
                </a:r>
                <a:r>
                  <a:rPr lang="en-US" sz="1800" baseline="0"/>
                  <a:t> </a:t>
                </a:r>
                <a:endParaRPr lang="en-US" sz="1800"/>
              </a:p>
            </c:rich>
          </c:tx>
          <c:overlay val="0"/>
        </c:title>
        <c:numFmt formatCode="0%" sourceLinked="0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18421760"/>
        <c:crosses val="autoZero"/>
        <c:crossBetween val="between"/>
      </c:valAx>
      <c:spPr>
        <a:noFill/>
        <a:ln w="25400">
          <a:noFill/>
        </a:ln>
      </c:spPr>
    </c:plotArea>
    <c:legend>
      <c:legendPos val="l"/>
      <c:layout>
        <c:manualLayout>
          <c:xMode val="edge"/>
          <c:yMode val="edge"/>
          <c:x val="0.27934621099554235"/>
          <c:y val="0.56691321277148043"/>
          <c:w val="8.6072547023746851E-2"/>
          <c:h val="0.16327420293607106"/>
        </c:manualLayout>
      </c:layout>
      <c:overlay val="0"/>
      <c:txPr>
        <a:bodyPr/>
        <a:lstStyle/>
        <a:p>
          <a:pPr>
            <a:defRPr sz="1200"/>
          </a:pPr>
          <a:endParaRPr lang="he-I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he-IL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01033080732172"/>
          <c:y val="6.645505039436507E-2"/>
          <c:w val="0.77241373854989004"/>
          <c:h val="0.7138641649758573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'Final (2)'!$A$4:$A$42</c:f>
              <c:numCache>
                <c:formatCode>General</c:formatCode>
                <c:ptCount val="3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</c:numCache>
            </c:numRef>
          </c:xVal>
          <c:yVal>
            <c:numRef>
              <c:f>'Try04'!$B$4:$B$42</c:f>
              <c:numCache>
                <c:formatCode>0.00</c:formatCode>
                <c:ptCount val="39"/>
                <c:pt idx="0">
                  <c:v>29.472499999999997</c:v>
                </c:pt>
                <c:pt idx="1">
                  <c:v>28.734999999999999</c:v>
                </c:pt>
                <c:pt idx="2">
                  <c:v>0</c:v>
                </c:pt>
                <c:pt idx="3">
                  <c:v>30.094999999999999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32.197499999999998</c:v>
                </c:pt>
                <c:pt idx="8">
                  <c:v>0</c:v>
                </c:pt>
                <c:pt idx="9">
                  <c:v>0</c:v>
                </c:pt>
                <c:pt idx="10">
                  <c:v>37.695</c:v>
                </c:pt>
                <c:pt idx="11">
                  <c:v>0</c:v>
                </c:pt>
                <c:pt idx="12">
                  <c:v>0</c:v>
                </c:pt>
                <c:pt idx="13">
                  <c:v>27.577500000000001</c:v>
                </c:pt>
                <c:pt idx="14">
                  <c:v>0</c:v>
                </c:pt>
                <c:pt idx="15">
                  <c:v>0</c:v>
                </c:pt>
                <c:pt idx="16">
                  <c:v>29.92</c:v>
                </c:pt>
                <c:pt idx="17">
                  <c:v>0</c:v>
                </c:pt>
                <c:pt idx="18">
                  <c:v>0</c:v>
                </c:pt>
                <c:pt idx="19">
                  <c:v>33.432499999999997</c:v>
                </c:pt>
                <c:pt idx="20">
                  <c:v>0</c:v>
                </c:pt>
                <c:pt idx="21">
                  <c:v>0</c:v>
                </c:pt>
                <c:pt idx="22">
                  <c:v>30.715</c:v>
                </c:pt>
                <c:pt idx="23">
                  <c:v>0</c:v>
                </c:pt>
                <c:pt idx="24">
                  <c:v>0</c:v>
                </c:pt>
                <c:pt idx="25">
                  <c:v>31.234999999999999</c:v>
                </c:pt>
                <c:pt idx="26">
                  <c:v>0</c:v>
                </c:pt>
                <c:pt idx="27">
                  <c:v>0</c:v>
                </c:pt>
                <c:pt idx="28">
                  <c:v>39.840000000000003</c:v>
                </c:pt>
                <c:pt idx="29">
                  <c:v>0</c:v>
                </c:pt>
                <c:pt idx="30">
                  <c:v>0</c:v>
                </c:pt>
                <c:pt idx="31">
                  <c:v>34.1</c:v>
                </c:pt>
                <c:pt idx="32">
                  <c:v>0</c:v>
                </c:pt>
                <c:pt idx="33">
                  <c:v>0</c:v>
                </c:pt>
                <c:pt idx="34">
                  <c:v>37.730000000000004</c:v>
                </c:pt>
                <c:pt idx="35">
                  <c:v>0</c:v>
                </c:pt>
                <c:pt idx="36">
                  <c:v>0</c:v>
                </c:pt>
                <c:pt idx="37">
                  <c:v>37.260000000000005</c:v>
                </c:pt>
                <c:pt idx="38">
                  <c:v>44.567500000000003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0B9-42E7-91B2-9A458274B3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464896"/>
        <c:axId val="118467200"/>
      </c:scatterChart>
      <c:valAx>
        <c:axId val="118464896"/>
        <c:scaling>
          <c:orientation val="minMax"/>
          <c:max val="4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/>
                  <a:t>Cells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he-IL"/>
          </a:p>
        </c:txPr>
        <c:crossAx val="118467200"/>
        <c:crosses val="autoZero"/>
        <c:crossBetween val="midCat"/>
      </c:valAx>
      <c:valAx>
        <c:axId val="118467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n-US" sz="1100"/>
                  <a:t>Tuning</a:t>
                </a:r>
                <a:r>
                  <a:rPr lang="en-US" sz="1100" baseline="0"/>
                  <a:t> block pos (mm)</a:t>
                </a:r>
                <a:endParaRPr lang="en-US" sz="1100"/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18464896"/>
        <c:crosses val="autoZero"/>
        <c:crossBetween val="midCat"/>
        <c:majorUnit val="5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he-IL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61245477826106"/>
          <c:y val="5.55363488625326E-2"/>
          <c:w val="0.81747191338117087"/>
          <c:h val="0.79090026081905174"/>
        </c:manualLayout>
      </c:layout>
      <c:scatterChart>
        <c:scatterStyle val="lineMarker"/>
        <c:varyColors val="0"/>
        <c:ser>
          <c:idx val="1"/>
          <c:order val="1"/>
          <c:tx>
            <c:v>with loop</c:v>
          </c:tx>
          <c:spPr>
            <a:ln w="28575">
              <a:noFill/>
            </a:ln>
          </c:spPr>
          <c:xVal>
            <c:numRef>
              <c:f>'20170924'!$E$133:$E$143</c:f>
              <c:numCache>
                <c:formatCode>General</c:formatCode>
                <c:ptCount val="11"/>
                <c:pt idx="0">
                  <c:v>54</c:v>
                </c:pt>
                <c:pt idx="1">
                  <c:v>52</c:v>
                </c:pt>
                <c:pt idx="2">
                  <c:v>50</c:v>
                </c:pt>
                <c:pt idx="3">
                  <c:v>48</c:v>
                </c:pt>
                <c:pt idx="4">
                  <c:v>46</c:v>
                </c:pt>
                <c:pt idx="5">
                  <c:v>44</c:v>
                </c:pt>
                <c:pt idx="6">
                  <c:v>42</c:v>
                </c:pt>
                <c:pt idx="7">
                  <c:v>40</c:v>
                </c:pt>
                <c:pt idx="8">
                  <c:v>56</c:v>
                </c:pt>
              </c:numCache>
            </c:numRef>
          </c:xVal>
          <c:yVal>
            <c:numRef>
              <c:f>'20170924'!$G$133:$G$143</c:f>
              <c:numCache>
                <c:formatCode>General</c:formatCode>
                <c:ptCount val="11"/>
                <c:pt idx="0">
                  <c:v>0.65435640014342056</c:v>
                </c:pt>
                <c:pt idx="1">
                  <c:v>0.65166726425242005</c:v>
                </c:pt>
                <c:pt idx="2">
                  <c:v>0.63822158479741831</c:v>
                </c:pt>
                <c:pt idx="3">
                  <c:v>0.61581211903908195</c:v>
                </c:pt>
                <c:pt idx="4">
                  <c:v>0.5844388669774111</c:v>
                </c:pt>
                <c:pt idx="5">
                  <c:v>0.53244890641807086</c:v>
                </c:pt>
                <c:pt idx="6">
                  <c:v>0.46611688777339544</c:v>
                </c:pt>
                <c:pt idx="7">
                  <c:v>0.39888849049838648</c:v>
                </c:pt>
                <c:pt idx="8">
                  <c:v>0.65346002151308702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6CE-4FA1-B20D-D65CEDF67CF4}"/>
            </c:ext>
          </c:extLst>
        </c:ser>
        <c:ser>
          <c:idx val="0"/>
          <c:order val="0"/>
          <c:tx>
            <c:v>w/o loop</c:v>
          </c:tx>
          <c:spPr>
            <a:ln w="28575">
              <a:noFill/>
            </a:ln>
          </c:spPr>
          <c:xVal>
            <c:numRef>
              <c:f>'20170924'!$E$147:$E$159</c:f>
              <c:numCache>
                <c:formatCode>General</c:formatCode>
                <c:ptCount val="13"/>
                <c:pt idx="1">
                  <c:v>41</c:v>
                </c:pt>
                <c:pt idx="2">
                  <c:v>43</c:v>
                </c:pt>
                <c:pt idx="3">
                  <c:v>45</c:v>
                </c:pt>
                <c:pt idx="4">
                  <c:v>47</c:v>
                </c:pt>
                <c:pt idx="5">
                  <c:v>49</c:v>
                </c:pt>
                <c:pt idx="6">
                  <c:v>51</c:v>
                </c:pt>
                <c:pt idx="7">
                  <c:v>53</c:v>
                </c:pt>
                <c:pt idx="8">
                  <c:v>55</c:v>
                </c:pt>
                <c:pt idx="9">
                  <c:v>57</c:v>
                </c:pt>
                <c:pt idx="10">
                  <c:v>60</c:v>
                </c:pt>
                <c:pt idx="11">
                  <c:v>62</c:v>
                </c:pt>
                <c:pt idx="12">
                  <c:v>65</c:v>
                </c:pt>
              </c:numCache>
            </c:numRef>
          </c:xVal>
          <c:yVal>
            <c:numRef>
              <c:f>'20170924'!$G$147:$G$159</c:f>
              <c:numCache>
                <c:formatCode>General</c:formatCode>
                <c:ptCount val="13"/>
                <c:pt idx="1">
                  <c:v>0.36303334528504833</c:v>
                </c:pt>
                <c:pt idx="2">
                  <c:v>0.39888849049838648</c:v>
                </c:pt>
                <c:pt idx="3">
                  <c:v>0.4338472570813911</c:v>
                </c:pt>
                <c:pt idx="4">
                  <c:v>0.46880602366439578</c:v>
                </c:pt>
                <c:pt idx="5">
                  <c:v>0.51093581929006804</c:v>
                </c:pt>
                <c:pt idx="6">
                  <c:v>0.55127285765507339</c:v>
                </c:pt>
                <c:pt idx="7">
                  <c:v>0.5781642165650771</c:v>
                </c:pt>
                <c:pt idx="8">
                  <c:v>0.59698816780207953</c:v>
                </c:pt>
                <c:pt idx="9">
                  <c:v>0.62208676945141617</c:v>
                </c:pt>
                <c:pt idx="10">
                  <c:v>0.6409107206884187</c:v>
                </c:pt>
                <c:pt idx="11">
                  <c:v>0.65435640014342056</c:v>
                </c:pt>
                <c:pt idx="12">
                  <c:v>0.65614915740408741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6CE-4FA1-B20D-D65CEDF67C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527488"/>
        <c:axId val="118529408"/>
      </c:scatterChart>
      <c:valAx>
        <c:axId val="118527488"/>
        <c:scaling>
          <c:orientation val="minMax"/>
          <c:max val="80"/>
          <c:min val="3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FP</a:t>
                </a:r>
                <a:r>
                  <a:rPr lang="en-US" baseline="0"/>
                  <a:t> (kW)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he-IL"/>
          </a:p>
        </c:txPr>
        <c:crossAx val="118529408"/>
        <c:crosses val="autoZero"/>
        <c:crossBetween val="midCat"/>
        <c:majorUnit val="10"/>
      </c:valAx>
      <c:valAx>
        <c:axId val="118529408"/>
        <c:scaling>
          <c:orientation val="minMax"/>
          <c:max val="0.8"/>
          <c:min val="0.30000000000000004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Transmission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he-IL"/>
          </a:p>
        </c:txPr>
        <c:crossAx val="118527488"/>
        <c:crosses val="autoZero"/>
        <c:crossBetween val="midCat"/>
        <c:majorUnit val="0.1"/>
      </c:valAx>
    </c:plotArea>
    <c:legend>
      <c:legendPos val="r"/>
      <c:layout>
        <c:manualLayout>
          <c:xMode val="edge"/>
          <c:yMode val="edge"/>
          <c:x val="0.64710817433117807"/>
          <c:y val="0.5559283221895317"/>
          <c:w val="0.25532848524750096"/>
          <c:h val="0.16325297096183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Sheet1!$B$3:$B$12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xVal>
          <c:yVal>
            <c:numRef>
              <c:f>Sheet1!$C$3:$C$12</c:f>
              <c:numCache>
                <c:formatCode>General</c:formatCode>
                <c:ptCount val="10"/>
                <c:pt idx="0">
                  <c:v>321</c:v>
                </c:pt>
                <c:pt idx="1">
                  <c:v>399</c:v>
                </c:pt>
                <c:pt idx="2">
                  <c:v>299</c:v>
                </c:pt>
                <c:pt idx="3">
                  <c:v>525</c:v>
                </c:pt>
                <c:pt idx="4">
                  <c:v>600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7C6-4FE2-B7A6-2A1437B9C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175168"/>
        <c:axId val="109177088"/>
      </c:scatterChart>
      <c:valAx>
        <c:axId val="109175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Years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9177088"/>
        <c:crosses val="autoZero"/>
        <c:crossBetween val="midCat"/>
      </c:valAx>
      <c:valAx>
        <c:axId val="109177088"/>
        <c:scaling>
          <c:orientation val="minMax"/>
          <c:max val="12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Net</a:t>
                </a:r>
                <a:r>
                  <a:rPr lang="en-US" sz="1400" baseline="0"/>
                  <a:t>  oper. hours (h)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9175168"/>
        <c:crosses val="autoZero"/>
        <c:crossBetween val="midCat"/>
        <c:majorUnit val="2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637538057053749"/>
          <c:y val="4.8855972211394365E-2"/>
          <c:w val="0.75345813441409715"/>
          <c:h val="0.80130176797207275"/>
        </c:manualLayout>
      </c:layout>
      <c:scatterChart>
        <c:scatterStyle val="lineMarker"/>
        <c:varyColors val="0"/>
        <c:ser>
          <c:idx val="1"/>
          <c:order val="1"/>
          <c:tx>
            <c:v>with loop</c:v>
          </c:tx>
          <c:spPr>
            <a:ln w="28575">
              <a:noFill/>
            </a:ln>
          </c:spPr>
          <c:xVal>
            <c:numRef>
              <c:f>'20170919'!$E$22:$E$34</c:f>
              <c:numCache>
                <c:formatCode>General</c:formatCode>
                <c:ptCount val="13"/>
                <c:pt idx="0">
                  <c:v>45</c:v>
                </c:pt>
                <c:pt idx="1">
                  <c:v>44</c:v>
                </c:pt>
                <c:pt idx="2">
                  <c:v>43</c:v>
                </c:pt>
                <c:pt idx="3">
                  <c:v>42</c:v>
                </c:pt>
                <c:pt idx="4">
                  <c:v>41</c:v>
                </c:pt>
                <c:pt idx="5">
                  <c:v>40</c:v>
                </c:pt>
                <c:pt idx="6">
                  <c:v>46</c:v>
                </c:pt>
                <c:pt idx="7">
                  <c:v>47</c:v>
                </c:pt>
                <c:pt idx="8">
                  <c:v>48</c:v>
                </c:pt>
                <c:pt idx="9">
                  <c:v>49</c:v>
                </c:pt>
                <c:pt idx="10">
                  <c:v>50</c:v>
                </c:pt>
                <c:pt idx="11">
                  <c:v>51</c:v>
                </c:pt>
                <c:pt idx="12">
                  <c:v>52</c:v>
                </c:pt>
              </c:numCache>
            </c:numRef>
          </c:xVal>
          <c:yVal>
            <c:numRef>
              <c:f>'20170919'!$G$22:$G$34</c:f>
              <c:numCache>
                <c:formatCode>General</c:formatCode>
                <c:ptCount val="13"/>
                <c:pt idx="0">
                  <c:v>0.66501701206309916</c:v>
                </c:pt>
                <c:pt idx="1">
                  <c:v>0.63408598824621076</c:v>
                </c:pt>
                <c:pt idx="2">
                  <c:v>0.60315496442932248</c:v>
                </c:pt>
                <c:pt idx="3">
                  <c:v>0.57222394061243409</c:v>
                </c:pt>
                <c:pt idx="4">
                  <c:v>0.52582740488710167</c:v>
                </c:pt>
                <c:pt idx="5">
                  <c:v>0.47943086916176914</c:v>
                </c:pt>
                <c:pt idx="6">
                  <c:v>0.70368079183420951</c:v>
                </c:pt>
                <c:pt idx="7">
                  <c:v>0.71141354778843158</c:v>
                </c:pt>
                <c:pt idx="8">
                  <c:v>0.72687905969687583</c:v>
                </c:pt>
                <c:pt idx="9">
                  <c:v>0.73615836684194225</c:v>
                </c:pt>
                <c:pt idx="10">
                  <c:v>0.73925146922363116</c:v>
                </c:pt>
                <c:pt idx="11">
                  <c:v>0.73151871326940909</c:v>
                </c:pt>
                <c:pt idx="12">
                  <c:v>0.7346118156510979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69-4855-A5A2-BB00DF0123AB}"/>
            </c:ext>
          </c:extLst>
        </c:ser>
        <c:ser>
          <c:idx val="0"/>
          <c:order val="0"/>
          <c:tx>
            <c:v>w/o loop</c:v>
          </c:tx>
          <c:spPr>
            <a:ln w="28575">
              <a:noFill/>
            </a:ln>
          </c:spPr>
          <c:xVal>
            <c:numRef>
              <c:f>'20170919'!$E$38:$E$47</c:f>
              <c:numCache>
                <c:formatCode>General</c:formatCode>
                <c:ptCount val="10"/>
                <c:pt idx="0">
                  <c:v>54</c:v>
                </c:pt>
                <c:pt idx="1">
                  <c:v>52</c:v>
                </c:pt>
                <c:pt idx="2">
                  <c:v>51</c:v>
                </c:pt>
                <c:pt idx="3">
                  <c:v>50</c:v>
                </c:pt>
                <c:pt idx="4">
                  <c:v>49</c:v>
                </c:pt>
                <c:pt idx="5">
                  <c:v>47</c:v>
                </c:pt>
                <c:pt idx="6">
                  <c:v>45</c:v>
                </c:pt>
                <c:pt idx="7">
                  <c:v>43</c:v>
                </c:pt>
                <c:pt idx="8">
                  <c:v>42</c:v>
                </c:pt>
                <c:pt idx="9">
                  <c:v>41</c:v>
                </c:pt>
              </c:numCache>
            </c:numRef>
          </c:xVal>
          <c:yVal>
            <c:numRef>
              <c:f>'20170919'!$G$38:$G$47</c:f>
              <c:numCache>
                <c:formatCode>General</c:formatCode>
                <c:ptCount val="10"/>
                <c:pt idx="0">
                  <c:v>0.72223940612434256</c:v>
                </c:pt>
                <c:pt idx="1">
                  <c:v>0.72687905969687583</c:v>
                </c:pt>
                <c:pt idx="2">
                  <c:v>0.72223940612434256</c:v>
                </c:pt>
                <c:pt idx="3">
                  <c:v>0.70832044540674277</c:v>
                </c:pt>
                <c:pt idx="4">
                  <c:v>0.68512217754407656</c:v>
                </c:pt>
                <c:pt idx="5">
                  <c:v>0.65264460253634371</c:v>
                </c:pt>
                <c:pt idx="6">
                  <c:v>0.61088772038354455</c:v>
                </c:pt>
                <c:pt idx="7">
                  <c:v>0.54129291679554581</c:v>
                </c:pt>
                <c:pt idx="8">
                  <c:v>0.50572223940612426</c:v>
                </c:pt>
                <c:pt idx="9">
                  <c:v>0.47943086916176914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069-4855-A5A2-BB00DF0123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555776"/>
        <c:axId val="118557696"/>
      </c:scatterChart>
      <c:valAx>
        <c:axId val="118555776"/>
        <c:scaling>
          <c:orientation val="minMax"/>
          <c:max val="80"/>
          <c:min val="3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FP</a:t>
                </a:r>
                <a:r>
                  <a:rPr lang="en-US" baseline="0"/>
                  <a:t> (kW)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he-IL"/>
          </a:p>
        </c:txPr>
        <c:crossAx val="118557696"/>
        <c:crosses val="autoZero"/>
        <c:crossBetween val="midCat"/>
        <c:majorUnit val="10"/>
      </c:valAx>
      <c:valAx>
        <c:axId val="118557696"/>
        <c:scaling>
          <c:orientation val="minMax"/>
          <c:min val="0.30000000000000004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Transmission</a:t>
                </a:r>
              </a:p>
            </c:rich>
          </c:tx>
          <c:layout>
            <c:manualLayout>
              <c:xMode val="edge"/>
              <c:yMode val="edge"/>
              <c:x val="7.4443459583718063E-2"/>
              <c:y val="0.2640064763362665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he-IL"/>
          </a:p>
        </c:txPr>
        <c:crossAx val="118555776"/>
        <c:crosses val="autoZero"/>
        <c:crossBetween val="midCat"/>
        <c:majorUnit val="0.1"/>
      </c:valAx>
    </c:plotArea>
    <c:legend>
      <c:legendPos val="l"/>
      <c:layout>
        <c:manualLayout>
          <c:xMode val="edge"/>
          <c:yMode val="edge"/>
          <c:x val="0.54127370621022797"/>
          <c:y val="0.51542169690888162"/>
          <c:w val="0.24724463139688088"/>
          <c:h val="0.1591455523505106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679161523157223"/>
          <c:y val="3.3778992372115402E-2"/>
          <c:w val="0.76304189975306236"/>
          <c:h val="0.8089328875951507"/>
        </c:manualLayout>
      </c:layout>
      <c:scatterChart>
        <c:scatterStyle val="lineMarker"/>
        <c:varyColors val="0"/>
        <c:ser>
          <c:idx val="1"/>
          <c:order val="1"/>
          <c:tx>
            <c:v>with loop</c:v>
          </c:tx>
          <c:spPr>
            <a:ln w="28575">
              <a:noFill/>
            </a:ln>
          </c:spPr>
          <c:xVal>
            <c:numRef>
              <c:f>'20170919'!$E$62:$E$77</c:f>
              <c:numCache>
                <c:formatCode>General</c:formatCode>
                <c:ptCount val="16"/>
                <c:pt idx="0">
                  <c:v>59.3</c:v>
                </c:pt>
                <c:pt idx="1">
                  <c:v>57.1</c:v>
                </c:pt>
                <c:pt idx="2">
                  <c:v>56</c:v>
                </c:pt>
                <c:pt idx="3">
                  <c:v>55</c:v>
                </c:pt>
                <c:pt idx="4">
                  <c:v>54</c:v>
                </c:pt>
                <c:pt idx="5">
                  <c:v>53</c:v>
                </c:pt>
                <c:pt idx="6">
                  <c:v>51.3</c:v>
                </c:pt>
                <c:pt idx="7">
                  <c:v>50</c:v>
                </c:pt>
                <c:pt idx="8">
                  <c:v>49</c:v>
                </c:pt>
                <c:pt idx="9">
                  <c:v>48</c:v>
                </c:pt>
                <c:pt idx="10">
                  <c:v>47</c:v>
                </c:pt>
                <c:pt idx="11">
                  <c:v>45.8</c:v>
                </c:pt>
                <c:pt idx="12">
                  <c:v>45</c:v>
                </c:pt>
                <c:pt idx="13">
                  <c:v>44</c:v>
                </c:pt>
                <c:pt idx="14">
                  <c:v>43</c:v>
                </c:pt>
                <c:pt idx="15">
                  <c:v>42.2</c:v>
                </c:pt>
              </c:numCache>
            </c:numRef>
          </c:xVal>
          <c:yVal>
            <c:numRef>
              <c:f>'20170919'!$G$62:$G$77</c:f>
              <c:numCache>
                <c:formatCode>General</c:formatCode>
                <c:ptCount val="16"/>
                <c:pt idx="0">
                  <c:v>0.6859653075016896</c:v>
                </c:pt>
                <c:pt idx="1">
                  <c:v>0.68258616805586836</c:v>
                </c:pt>
                <c:pt idx="2">
                  <c:v>0.67808064879477348</c:v>
                </c:pt>
                <c:pt idx="3">
                  <c:v>0.67470150934895246</c:v>
                </c:pt>
                <c:pt idx="4">
                  <c:v>0.67357512953367882</c:v>
                </c:pt>
                <c:pt idx="5">
                  <c:v>0.67132236990313132</c:v>
                </c:pt>
                <c:pt idx="6">
                  <c:v>0.66906961027258394</c:v>
                </c:pt>
                <c:pt idx="7">
                  <c:v>0.66794323045731019</c:v>
                </c:pt>
                <c:pt idx="8">
                  <c:v>0.6555530524892994</c:v>
                </c:pt>
                <c:pt idx="9">
                  <c:v>0.65217391304347816</c:v>
                </c:pt>
                <c:pt idx="10">
                  <c:v>0.64541563415183612</c:v>
                </c:pt>
                <c:pt idx="11">
                  <c:v>0.62063527821581432</c:v>
                </c:pt>
                <c:pt idx="12">
                  <c:v>0.60373958098670877</c:v>
                </c:pt>
                <c:pt idx="13">
                  <c:v>0.57558008560486595</c:v>
                </c:pt>
                <c:pt idx="14">
                  <c:v>0.55417886911466552</c:v>
                </c:pt>
                <c:pt idx="15">
                  <c:v>0.52038747465645419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262-4948-8CA0-36FD89D2A379}"/>
            </c:ext>
          </c:extLst>
        </c:ser>
        <c:ser>
          <c:idx val="0"/>
          <c:order val="0"/>
          <c:tx>
            <c:v>w/o loop</c:v>
          </c:tx>
          <c:spPr>
            <a:ln w="28575">
              <a:noFill/>
            </a:ln>
          </c:spPr>
          <c:xVal>
            <c:numRef>
              <c:f>'20170919'!$E$49:$E$60</c:f>
              <c:numCache>
                <c:formatCode>General</c:formatCode>
                <c:ptCount val="12"/>
                <c:pt idx="0">
                  <c:v>45.5</c:v>
                </c:pt>
                <c:pt idx="1">
                  <c:v>47.7</c:v>
                </c:pt>
                <c:pt idx="2">
                  <c:v>46.9</c:v>
                </c:pt>
                <c:pt idx="3">
                  <c:v>48.3</c:v>
                </c:pt>
                <c:pt idx="4">
                  <c:v>49.8</c:v>
                </c:pt>
                <c:pt idx="5">
                  <c:v>50.8</c:v>
                </c:pt>
                <c:pt idx="6">
                  <c:v>52</c:v>
                </c:pt>
                <c:pt idx="7">
                  <c:v>53</c:v>
                </c:pt>
                <c:pt idx="8">
                  <c:v>54.3</c:v>
                </c:pt>
                <c:pt idx="9">
                  <c:v>55.5</c:v>
                </c:pt>
                <c:pt idx="10">
                  <c:v>57.5</c:v>
                </c:pt>
                <c:pt idx="11">
                  <c:v>59</c:v>
                </c:pt>
              </c:numCache>
            </c:numRef>
          </c:xVal>
          <c:yVal>
            <c:numRef>
              <c:f>'20170919'!$G$49:$G$60</c:f>
              <c:numCache>
                <c:formatCode>General</c:formatCode>
                <c:ptCount val="12"/>
                <c:pt idx="0">
                  <c:v>0.50011263798152739</c:v>
                </c:pt>
                <c:pt idx="1">
                  <c:v>0.54629421040774939</c:v>
                </c:pt>
                <c:pt idx="2">
                  <c:v>0.53165127280919122</c:v>
                </c:pt>
                <c:pt idx="3">
                  <c:v>0.56882180671322369</c:v>
                </c:pt>
                <c:pt idx="4">
                  <c:v>0.59698130209506639</c:v>
                </c:pt>
                <c:pt idx="5">
                  <c:v>0.6150033791394458</c:v>
                </c:pt>
                <c:pt idx="6">
                  <c:v>0.63415183599909897</c:v>
                </c:pt>
                <c:pt idx="7">
                  <c:v>0.63753097544491999</c:v>
                </c:pt>
                <c:pt idx="8">
                  <c:v>0.65330029285875191</c:v>
                </c:pt>
                <c:pt idx="9">
                  <c:v>0.65893219193512043</c:v>
                </c:pt>
                <c:pt idx="10">
                  <c:v>0.66456409101148906</c:v>
                </c:pt>
                <c:pt idx="11">
                  <c:v>0.6656904708267628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262-4948-8CA0-36FD89D2A3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612736"/>
        <c:axId val="118614656"/>
      </c:scatterChart>
      <c:valAx>
        <c:axId val="118612736"/>
        <c:scaling>
          <c:orientation val="minMax"/>
          <c:max val="80"/>
          <c:min val="3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FP</a:t>
                </a:r>
                <a:r>
                  <a:rPr lang="en-US" baseline="0"/>
                  <a:t> (kW)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48378747458371496"/>
              <c:y val="0.9170770275468096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he-IL"/>
          </a:p>
        </c:txPr>
        <c:crossAx val="118614656"/>
        <c:crosses val="autoZero"/>
        <c:crossBetween val="midCat"/>
        <c:majorUnit val="10"/>
      </c:valAx>
      <c:valAx>
        <c:axId val="118614656"/>
        <c:scaling>
          <c:orientation val="minMax"/>
          <c:max val="0.8"/>
          <c:min val="0.30000000000000004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Transmission</a:t>
                </a:r>
              </a:p>
            </c:rich>
          </c:tx>
          <c:layout>
            <c:manualLayout>
              <c:xMode val="edge"/>
              <c:yMode val="edge"/>
              <c:x val="5.5494198526979614E-2"/>
              <c:y val="0.2294032078586680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he-IL"/>
          </a:p>
        </c:txPr>
        <c:crossAx val="118612736"/>
        <c:crosses val="autoZero"/>
        <c:crossBetween val="midCat"/>
        <c:majorUnit val="0.1"/>
      </c:valAx>
    </c:plotArea>
    <c:legend>
      <c:legendPos val="l"/>
      <c:layout>
        <c:manualLayout>
          <c:xMode val="edge"/>
          <c:yMode val="edge"/>
          <c:x val="0.69302798216621753"/>
          <c:y val="0.51283629150316612"/>
          <c:w val="0.22254840798243172"/>
          <c:h val="0.1591455523505106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223468528698063"/>
          <c:y val="2.6853771991372365E-2"/>
          <c:w val="0.77869311147427323"/>
          <c:h val="0.82330396819209484"/>
        </c:manualLayout>
      </c:layout>
      <c:scatterChart>
        <c:scatterStyle val="lineMarker"/>
        <c:varyColors val="0"/>
        <c:ser>
          <c:idx val="1"/>
          <c:order val="1"/>
          <c:tx>
            <c:v>locked</c:v>
          </c:tx>
          <c:spPr>
            <a:ln w="28575">
              <a:noFill/>
            </a:ln>
          </c:spPr>
          <c:xVal>
            <c:numRef>
              <c:f>'20170927'!$B$89:$B$96</c:f>
              <c:numCache>
                <c:formatCode>General</c:formatCode>
                <c:ptCount val="8"/>
                <c:pt idx="0">
                  <c:v>190</c:v>
                </c:pt>
                <c:pt idx="1">
                  <c:v>200</c:v>
                </c:pt>
                <c:pt idx="2">
                  <c:v>185</c:v>
                </c:pt>
                <c:pt idx="3">
                  <c:v>180</c:v>
                </c:pt>
                <c:pt idx="4">
                  <c:v>195</c:v>
                </c:pt>
                <c:pt idx="5">
                  <c:v>175</c:v>
                </c:pt>
                <c:pt idx="6">
                  <c:v>170</c:v>
                </c:pt>
                <c:pt idx="7">
                  <c:v>165</c:v>
                </c:pt>
              </c:numCache>
            </c:numRef>
          </c:xVal>
          <c:yVal>
            <c:numRef>
              <c:f>'20170927'!$F$89:$F$96</c:f>
              <c:numCache>
                <c:formatCode>General</c:formatCode>
                <c:ptCount val="8"/>
                <c:pt idx="0">
                  <c:v>0.70432940599779403</c:v>
                </c:pt>
                <c:pt idx="1">
                  <c:v>0.70713923075576413</c:v>
                </c:pt>
                <c:pt idx="2">
                  <c:v>0.69309010696591444</c:v>
                </c:pt>
                <c:pt idx="3">
                  <c:v>0.68372402443934799</c:v>
                </c:pt>
                <c:pt idx="4">
                  <c:v>0.70339279774513741</c:v>
                </c:pt>
                <c:pt idx="5">
                  <c:v>0.65749899336496198</c:v>
                </c:pt>
                <c:pt idx="6">
                  <c:v>0.62190787976400963</c:v>
                </c:pt>
                <c:pt idx="7">
                  <c:v>0.58069711664711754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B2A-42CE-977D-C03B06EAF6BC}"/>
            </c:ext>
          </c:extLst>
        </c:ser>
        <c:ser>
          <c:idx val="0"/>
          <c:order val="0"/>
          <c:tx>
            <c:v>un locked</c:v>
          </c:tx>
          <c:spPr>
            <a:ln w="28575">
              <a:noFill/>
            </a:ln>
          </c:spPr>
          <c:xVal>
            <c:numRef>
              <c:f>'20170927'!$B$98:$B$105</c:f>
              <c:numCache>
                <c:formatCode>General</c:formatCode>
                <c:ptCount val="8"/>
                <c:pt idx="0">
                  <c:v>165</c:v>
                </c:pt>
                <c:pt idx="1">
                  <c:v>170</c:v>
                </c:pt>
                <c:pt idx="2">
                  <c:v>175</c:v>
                </c:pt>
                <c:pt idx="3">
                  <c:v>180</c:v>
                </c:pt>
                <c:pt idx="4">
                  <c:v>185</c:v>
                </c:pt>
                <c:pt idx="5">
                  <c:v>190</c:v>
                </c:pt>
                <c:pt idx="6">
                  <c:v>195</c:v>
                </c:pt>
                <c:pt idx="7">
                  <c:v>200</c:v>
                </c:pt>
              </c:numCache>
            </c:numRef>
          </c:xVal>
          <c:yVal>
            <c:numRef>
              <c:f>'20170927'!$F$98:$F$105</c:f>
              <c:numCache>
                <c:formatCode>General</c:formatCode>
                <c:ptCount val="8"/>
                <c:pt idx="0">
                  <c:v>0.52918366275100226</c:v>
                </c:pt>
                <c:pt idx="1">
                  <c:v>0.56196495159398463</c:v>
                </c:pt>
                <c:pt idx="2">
                  <c:v>0.59661945694228036</c:v>
                </c:pt>
                <c:pt idx="3">
                  <c:v>0.62471770452197961</c:v>
                </c:pt>
                <c:pt idx="4">
                  <c:v>0.64344986957511252</c:v>
                </c:pt>
                <c:pt idx="5">
                  <c:v>0.65749899336496198</c:v>
                </c:pt>
                <c:pt idx="6">
                  <c:v>0.67154811715481166</c:v>
                </c:pt>
                <c:pt idx="7">
                  <c:v>0.68747045744997448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B2A-42CE-977D-C03B06EAF6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894976"/>
        <c:axId val="118896896"/>
      </c:scatterChart>
      <c:valAx>
        <c:axId val="118894976"/>
        <c:scaling>
          <c:orientation val="minMax"/>
          <c:max val="210"/>
          <c:min val="140"/>
        </c:scaling>
        <c:delete val="0"/>
        <c:axPos val="b"/>
        <c:title>
          <c:tx>
            <c:rich>
              <a:bodyPr/>
              <a:lstStyle/>
              <a:p>
                <a:pPr>
                  <a:defRPr sz="1050"/>
                </a:pPr>
                <a:r>
                  <a:rPr lang="en-US" sz="1050"/>
                  <a:t>FP</a:t>
                </a:r>
                <a:r>
                  <a:rPr lang="en-US" sz="1050" baseline="0"/>
                  <a:t> (kW)</a:t>
                </a:r>
                <a:endParaRPr lang="en-US" sz="105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he-IL"/>
          </a:p>
        </c:txPr>
        <c:crossAx val="118896896"/>
        <c:crosses val="autoZero"/>
        <c:crossBetween val="midCat"/>
      </c:valAx>
      <c:valAx>
        <c:axId val="118896896"/>
        <c:scaling>
          <c:orientation val="minMax"/>
          <c:max val="0.8"/>
          <c:min val="0.30000000000000004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050"/>
                </a:pPr>
                <a:r>
                  <a:rPr lang="en-US" sz="1050"/>
                  <a:t>Transmission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he-IL"/>
          </a:p>
        </c:txPr>
        <c:crossAx val="118894976"/>
        <c:crosses val="autoZero"/>
        <c:crossBetween val="midCat"/>
        <c:majorUnit val="0.1"/>
      </c:valAx>
    </c:plotArea>
    <c:legend>
      <c:legendPos val="l"/>
      <c:layout>
        <c:manualLayout>
          <c:xMode val="edge"/>
          <c:yMode val="edge"/>
          <c:x val="0.64642247385837226"/>
          <c:y val="0.51283629150316612"/>
          <c:w val="0.23826237790707189"/>
          <c:h val="0.22321514153801139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 smtClean="0"/>
              <a:t>Protons</a:t>
            </a:r>
            <a:endParaRPr lang="en-US" sz="1600" dirty="0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8516201678493893"/>
          <c:y val="3.924061175045427E-2"/>
          <c:w val="0.78272892971711872"/>
          <c:h val="0.74759422398932807"/>
        </c:manualLayout>
      </c:layout>
      <c:scatterChart>
        <c:scatterStyle val="lineMarker"/>
        <c:varyColors val="0"/>
        <c:ser>
          <c:idx val="0"/>
          <c:order val="0"/>
          <c:tx>
            <c:v>new RFQ; CW FP=45 kW</c:v>
          </c:tx>
          <c:spPr>
            <a:ln w="28575">
              <a:noFill/>
            </a:ln>
          </c:spPr>
          <c:xVal>
            <c:numRef>
              <c:f>Sheet1!$C$13:$C$21</c:f>
              <c:numCache>
                <c:formatCode>General</c:formatCode>
                <c:ptCount val="9"/>
                <c:pt idx="0">
                  <c:v>5.45</c:v>
                </c:pt>
                <c:pt idx="1">
                  <c:v>4.96</c:v>
                </c:pt>
                <c:pt idx="2">
                  <c:v>4.55</c:v>
                </c:pt>
                <c:pt idx="3">
                  <c:v>3.75</c:v>
                </c:pt>
                <c:pt idx="4">
                  <c:v>6.16</c:v>
                </c:pt>
                <c:pt idx="5">
                  <c:v>6.72</c:v>
                </c:pt>
                <c:pt idx="6">
                  <c:v>7.2</c:v>
                </c:pt>
                <c:pt idx="7">
                  <c:v>7.85</c:v>
                </c:pt>
                <c:pt idx="8">
                  <c:v>8</c:v>
                </c:pt>
              </c:numCache>
            </c:numRef>
          </c:xVal>
          <c:yVal>
            <c:numRef>
              <c:f>Sheet1!$F$13:$F$21</c:f>
              <c:numCache>
                <c:formatCode>General</c:formatCode>
                <c:ptCount val="9"/>
                <c:pt idx="0">
                  <c:v>73.799621928166346</c:v>
                </c:pt>
                <c:pt idx="1">
                  <c:v>77.333333333333329</c:v>
                </c:pt>
                <c:pt idx="2">
                  <c:v>79.021295876755786</c:v>
                </c:pt>
                <c:pt idx="3">
                  <c:v>79.866888519134775</c:v>
                </c:pt>
                <c:pt idx="4">
                  <c:v>69.352708058124179</c:v>
                </c:pt>
                <c:pt idx="5">
                  <c:v>64.613526570048322</c:v>
                </c:pt>
                <c:pt idx="6">
                  <c:v>61.952861952861952</c:v>
                </c:pt>
                <c:pt idx="7">
                  <c:v>53.539253539253536</c:v>
                </c:pt>
                <c:pt idx="8">
                  <c:v>53.333333333333336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A1C-4225-9A27-2B64EB273D53}"/>
            </c:ext>
          </c:extLst>
        </c:ser>
        <c:ser>
          <c:idx val="1"/>
          <c:order val="1"/>
          <c:tx>
            <c:v>old RFQ; CW FP=60 kW</c:v>
          </c:tx>
          <c:spPr>
            <a:ln w="28575">
              <a:noFill/>
            </a:ln>
          </c:spPr>
          <c:xVal>
            <c:numRef>
              <c:f>Sheet1!$X$31:$X$38</c:f>
              <c:numCache>
                <c:formatCode>General</c:formatCode>
                <c:ptCount val="8"/>
                <c:pt idx="0">
                  <c:v>8.08</c:v>
                </c:pt>
                <c:pt idx="1">
                  <c:v>7.44</c:v>
                </c:pt>
                <c:pt idx="2">
                  <c:v>6.28</c:v>
                </c:pt>
                <c:pt idx="3">
                  <c:v>6</c:v>
                </c:pt>
                <c:pt idx="4">
                  <c:v>5.2</c:v>
                </c:pt>
                <c:pt idx="5">
                  <c:v>4.55</c:v>
                </c:pt>
                <c:pt idx="6">
                  <c:v>3.8</c:v>
                </c:pt>
                <c:pt idx="7">
                  <c:v>3.68</c:v>
                </c:pt>
              </c:numCache>
            </c:numRef>
          </c:xVal>
          <c:yVal>
            <c:numRef>
              <c:f>Sheet1!$AC$31:$AC$38</c:f>
              <c:numCache>
                <c:formatCode>General</c:formatCode>
                <c:ptCount val="8"/>
                <c:pt idx="0">
                  <c:v>47.619047619047613</c:v>
                </c:pt>
                <c:pt idx="1">
                  <c:v>50.52344105598543</c:v>
                </c:pt>
                <c:pt idx="2">
                  <c:v>56.094929881337649</c:v>
                </c:pt>
                <c:pt idx="3">
                  <c:v>55.944055944055947</c:v>
                </c:pt>
                <c:pt idx="4">
                  <c:v>60.685154975530189</c:v>
                </c:pt>
                <c:pt idx="5">
                  <c:v>63.909774436090231</c:v>
                </c:pt>
                <c:pt idx="6">
                  <c:v>67.028985507246389</c:v>
                </c:pt>
                <c:pt idx="7">
                  <c:v>71.261134552273788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A1C-4225-9A27-2B64EB273D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541120"/>
        <c:axId val="119547392"/>
      </c:scatterChart>
      <c:valAx>
        <c:axId val="1195411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LEBT FC</a:t>
                </a:r>
                <a:r>
                  <a:rPr lang="en-US" sz="1400" b="0" baseline="0"/>
                  <a:t> [mA]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he-IL"/>
          </a:p>
        </c:txPr>
        <c:crossAx val="119547392"/>
        <c:crosses val="autoZero"/>
        <c:crossBetween val="midCat"/>
      </c:valAx>
      <c:valAx>
        <c:axId val="119547392"/>
        <c:scaling>
          <c:orientation val="minMax"/>
          <c:max val="100"/>
        </c:scaling>
        <c:delete val="0"/>
        <c:axPos val="l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Transmission[%]</a:t>
                </a:r>
              </a:p>
            </c:rich>
          </c:tx>
          <c:layout>
            <c:manualLayout>
              <c:xMode val="edge"/>
              <c:yMode val="edge"/>
              <c:x val="3.7037037037037035E-2"/>
              <c:y val="0.2020018170805572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he-IL"/>
          </a:p>
        </c:txPr>
        <c:crossAx val="119541120"/>
        <c:crosses val="autoZero"/>
        <c:crossBetween val="midCat"/>
        <c:majorUnit val="20"/>
      </c:valAx>
    </c:plotArea>
    <c:legend>
      <c:legendPos val="r"/>
      <c:layout>
        <c:manualLayout>
          <c:xMode val="edge"/>
          <c:yMode val="edge"/>
          <c:x val="0.35788195457049349"/>
          <c:y val="0.47895517867958814"/>
          <c:w val="0.47212265133524978"/>
          <c:h val="0.23770812302308364"/>
        </c:manualLayout>
      </c:layout>
      <c:overlay val="0"/>
      <c:txPr>
        <a:bodyPr/>
        <a:lstStyle/>
        <a:p>
          <a:pPr>
            <a:defRPr sz="1400"/>
          </a:pPr>
          <a:endParaRPr lang="he-I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Deuterons</a:t>
            </a:r>
            <a:endParaRPr lang="en-US" dirty="0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8310440361621463"/>
          <c:y val="4.8855972211394365E-2"/>
          <c:w val="0.78272892971711872"/>
          <c:h val="0.74759422398932807"/>
        </c:manualLayout>
      </c:layout>
      <c:scatterChart>
        <c:scatterStyle val="lineMarker"/>
        <c:varyColors val="0"/>
        <c:ser>
          <c:idx val="0"/>
          <c:order val="0"/>
          <c:tx>
            <c:v>old RFQ; DC=20%, FP=240 kW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C00000"/>
              </a:solidFill>
            </c:spPr>
          </c:marker>
          <c:xVal>
            <c:numRef>
              <c:f>Sheet1!$E$63:$E$69</c:f>
              <c:numCache>
                <c:formatCode>General</c:formatCode>
                <c:ptCount val="7"/>
                <c:pt idx="0">
                  <c:v>8.5</c:v>
                </c:pt>
                <c:pt idx="1">
                  <c:v>7.5</c:v>
                </c:pt>
                <c:pt idx="2">
                  <c:v>6.5</c:v>
                </c:pt>
                <c:pt idx="3">
                  <c:v>6.4</c:v>
                </c:pt>
                <c:pt idx="4">
                  <c:v>5.7</c:v>
                </c:pt>
                <c:pt idx="5">
                  <c:v>4.5</c:v>
                </c:pt>
                <c:pt idx="6">
                  <c:v>4.5999999999999996</c:v>
                </c:pt>
              </c:numCache>
            </c:numRef>
          </c:xVal>
          <c:yVal>
            <c:numRef>
              <c:f>Sheet1!$N$63:$N$69</c:f>
              <c:numCache>
                <c:formatCode>General</c:formatCode>
                <c:ptCount val="7"/>
                <c:pt idx="0">
                  <c:v>66.465256797583081</c:v>
                </c:pt>
                <c:pt idx="1">
                  <c:v>70.276497695852527</c:v>
                </c:pt>
                <c:pt idx="2">
                  <c:v>71.140939597315452</c:v>
                </c:pt>
                <c:pt idx="3">
                  <c:v>72.503419972640231</c:v>
                </c:pt>
                <c:pt idx="4">
                  <c:v>73.065015479876152</c:v>
                </c:pt>
                <c:pt idx="5">
                  <c:v>68.75</c:v>
                </c:pt>
                <c:pt idx="6">
                  <c:v>72.509960159362578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C4F-481F-A045-134F583E8913}"/>
            </c:ext>
          </c:extLst>
        </c:ser>
        <c:ser>
          <c:idx val="1"/>
          <c:order val="1"/>
          <c:tx>
            <c:v>new RFQ; CW, FP=180 kW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Sheet1!$C$84:$C$91</c:f>
              <c:numCache>
                <c:formatCode>General</c:formatCode>
                <c:ptCount val="8"/>
                <c:pt idx="0">
                  <c:v>6.67</c:v>
                </c:pt>
                <c:pt idx="1">
                  <c:v>7</c:v>
                </c:pt>
                <c:pt idx="2">
                  <c:v>6.17</c:v>
                </c:pt>
                <c:pt idx="3">
                  <c:v>5.55</c:v>
                </c:pt>
                <c:pt idx="4">
                  <c:v>4.9000000000000004</c:v>
                </c:pt>
                <c:pt idx="5">
                  <c:v>4.6500000000000004</c:v>
                </c:pt>
                <c:pt idx="6">
                  <c:v>7.93</c:v>
                </c:pt>
                <c:pt idx="7">
                  <c:v>4.03</c:v>
                </c:pt>
              </c:numCache>
            </c:numRef>
          </c:xVal>
          <c:yVal>
            <c:numRef>
              <c:f>Sheet1!$F$84:$F$91</c:f>
              <c:numCache>
                <c:formatCode>General</c:formatCode>
                <c:ptCount val="8"/>
                <c:pt idx="0">
                  <c:v>80.905945265806864</c:v>
                </c:pt>
                <c:pt idx="1">
                  <c:v>79.545454545454547</c:v>
                </c:pt>
                <c:pt idx="2">
                  <c:v>79.726495726495742</c:v>
                </c:pt>
                <c:pt idx="3">
                  <c:v>79.634564141606404</c:v>
                </c:pt>
                <c:pt idx="4">
                  <c:v>80.990274093722377</c:v>
                </c:pt>
                <c:pt idx="5">
                  <c:v>78.614880673841839</c:v>
                </c:pt>
                <c:pt idx="6">
                  <c:v>70</c:v>
                </c:pt>
                <c:pt idx="7">
                  <c:v>77.196765498652297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C4F-481F-A045-134F583E89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585792"/>
        <c:axId val="119592448"/>
      </c:scatterChart>
      <c:valAx>
        <c:axId val="1195857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LEBT FC</a:t>
                </a:r>
                <a:r>
                  <a:rPr lang="en-US" sz="1400" b="0" baseline="0"/>
                  <a:t> [mA]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he-IL"/>
          </a:p>
        </c:txPr>
        <c:crossAx val="119592448"/>
        <c:crosses val="autoZero"/>
        <c:crossBetween val="midCat"/>
      </c:valAx>
      <c:valAx>
        <c:axId val="119592448"/>
        <c:scaling>
          <c:orientation val="minMax"/>
          <c:max val="100"/>
        </c:scaling>
        <c:delete val="0"/>
        <c:axPos val="l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Transmission[%]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he-IL"/>
          </a:p>
        </c:txPr>
        <c:crossAx val="119585792"/>
        <c:crosses val="autoZero"/>
        <c:crossBetween val="midCat"/>
        <c:majorUnit val="20"/>
      </c:valAx>
    </c:plotArea>
    <c:legend>
      <c:legendPos val="r"/>
      <c:layout>
        <c:manualLayout>
          <c:xMode val="edge"/>
          <c:yMode val="edge"/>
          <c:x val="0.36302590648391175"/>
          <c:y val="0.46003101097511329"/>
          <c:w val="0.55981359968892774"/>
          <c:h val="0.26035567336261184"/>
        </c:manualLayout>
      </c:layout>
      <c:overlay val="0"/>
      <c:txPr>
        <a:bodyPr/>
        <a:lstStyle/>
        <a:p>
          <a:pPr>
            <a:defRPr sz="1200"/>
          </a:pPr>
          <a:endParaRPr lang="he-I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722222222222223E-2"/>
          <c:y val="2.8252405949256341E-2"/>
          <c:w val="0.76122309711286085"/>
          <c:h val="0.89719889180519097"/>
        </c:manualLayout>
      </c:layout>
      <c:scatterChart>
        <c:scatterStyle val="lineMarker"/>
        <c:varyColors val="0"/>
        <c:ser>
          <c:idx val="2"/>
          <c:order val="2"/>
          <c:tx>
            <c:v>profile1</c:v>
          </c:tx>
          <c:spPr>
            <a:ln w="28575"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[2]profile1!$B$3:$B$83</c:f>
              <c:numCache>
                <c:formatCode>General</c:formatCode>
                <c:ptCount val="81"/>
                <c:pt idx="0">
                  <c:v>-10.000249999999999</c:v>
                </c:pt>
                <c:pt idx="1">
                  <c:v>-9.7497500000000006</c:v>
                </c:pt>
                <c:pt idx="2">
                  <c:v>-9.5</c:v>
                </c:pt>
                <c:pt idx="3">
                  <c:v>-9.2502499999999994</c:v>
                </c:pt>
                <c:pt idx="4">
                  <c:v>-8.9997500000000006</c:v>
                </c:pt>
                <c:pt idx="5">
                  <c:v>-8.75</c:v>
                </c:pt>
                <c:pt idx="6">
                  <c:v>-8.5002499999999994</c:v>
                </c:pt>
                <c:pt idx="7">
                  <c:v>-8.2497500000000006</c:v>
                </c:pt>
                <c:pt idx="8">
                  <c:v>-8</c:v>
                </c:pt>
                <c:pt idx="9">
                  <c:v>-7.7502500000000003</c:v>
                </c:pt>
                <c:pt idx="10">
                  <c:v>-7.4997499999999997</c:v>
                </c:pt>
                <c:pt idx="11">
                  <c:v>-7.25</c:v>
                </c:pt>
                <c:pt idx="12">
                  <c:v>-7.0002500000000003</c:v>
                </c:pt>
                <c:pt idx="13">
                  <c:v>-6.7497499999999997</c:v>
                </c:pt>
                <c:pt idx="14">
                  <c:v>-6.5</c:v>
                </c:pt>
                <c:pt idx="15">
                  <c:v>-6.2502500000000003</c:v>
                </c:pt>
                <c:pt idx="16">
                  <c:v>-5.9997499999999997</c:v>
                </c:pt>
                <c:pt idx="17">
                  <c:v>-5.75</c:v>
                </c:pt>
                <c:pt idx="18">
                  <c:v>-5.5002500000000003</c:v>
                </c:pt>
                <c:pt idx="19">
                  <c:v>-5.2497499999999997</c:v>
                </c:pt>
                <c:pt idx="20">
                  <c:v>-5</c:v>
                </c:pt>
                <c:pt idx="21">
                  <c:v>-4.7502500000000003</c:v>
                </c:pt>
                <c:pt idx="22">
                  <c:v>-4.4997499999999997</c:v>
                </c:pt>
                <c:pt idx="23">
                  <c:v>-4.25</c:v>
                </c:pt>
                <c:pt idx="24">
                  <c:v>-4.0002500000000003</c:v>
                </c:pt>
                <c:pt idx="25">
                  <c:v>-3.7497500000000001</c:v>
                </c:pt>
                <c:pt idx="26">
                  <c:v>-3.5</c:v>
                </c:pt>
                <c:pt idx="27">
                  <c:v>-3.2502499999999999</c:v>
                </c:pt>
                <c:pt idx="28">
                  <c:v>-2.9997500000000001</c:v>
                </c:pt>
                <c:pt idx="29">
                  <c:v>-2.75</c:v>
                </c:pt>
                <c:pt idx="30">
                  <c:v>-2.5002499999999999</c:v>
                </c:pt>
                <c:pt idx="31">
                  <c:v>-2.2497500000000001</c:v>
                </c:pt>
                <c:pt idx="32">
                  <c:v>-2</c:v>
                </c:pt>
                <c:pt idx="33">
                  <c:v>-1.7502500000000001</c:v>
                </c:pt>
                <c:pt idx="34">
                  <c:v>-1.4997499999999999</c:v>
                </c:pt>
                <c:pt idx="35">
                  <c:v>-1.25</c:v>
                </c:pt>
                <c:pt idx="36">
                  <c:v>-1.0002500000000001</c:v>
                </c:pt>
                <c:pt idx="37">
                  <c:v>-0.74975000000000003</c:v>
                </c:pt>
                <c:pt idx="38">
                  <c:v>-0.5</c:v>
                </c:pt>
                <c:pt idx="39">
                  <c:v>-0.25024999999999997</c:v>
                </c:pt>
                <c:pt idx="40">
                  <c:v>2.5000000000000001E-4</c:v>
                </c:pt>
                <c:pt idx="41">
                  <c:v>0.25</c:v>
                </c:pt>
                <c:pt idx="42">
                  <c:v>0.49975000000000003</c:v>
                </c:pt>
                <c:pt idx="43">
                  <c:v>0.75024999999999997</c:v>
                </c:pt>
                <c:pt idx="44">
                  <c:v>1</c:v>
                </c:pt>
                <c:pt idx="45">
                  <c:v>1.2497499999999999</c:v>
                </c:pt>
                <c:pt idx="46">
                  <c:v>1.5002500000000001</c:v>
                </c:pt>
                <c:pt idx="47">
                  <c:v>1.75</c:v>
                </c:pt>
                <c:pt idx="48">
                  <c:v>1.9997499999999999</c:v>
                </c:pt>
                <c:pt idx="49">
                  <c:v>2.2502499999999999</c:v>
                </c:pt>
                <c:pt idx="50">
                  <c:v>2.5</c:v>
                </c:pt>
                <c:pt idx="51">
                  <c:v>2.7497500000000001</c:v>
                </c:pt>
                <c:pt idx="52">
                  <c:v>3.0002499999999999</c:v>
                </c:pt>
                <c:pt idx="53">
                  <c:v>3.25</c:v>
                </c:pt>
                <c:pt idx="54">
                  <c:v>3.4997500000000001</c:v>
                </c:pt>
                <c:pt idx="55">
                  <c:v>3.7502499999999999</c:v>
                </c:pt>
                <c:pt idx="56">
                  <c:v>4</c:v>
                </c:pt>
                <c:pt idx="57">
                  <c:v>4.2497499999999997</c:v>
                </c:pt>
                <c:pt idx="58">
                  <c:v>4.5002500000000003</c:v>
                </c:pt>
                <c:pt idx="59">
                  <c:v>4.75</c:v>
                </c:pt>
                <c:pt idx="60">
                  <c:v>4.9997499999999997</c:v>
                </c:pt>
                <c:pt idx="61">
                  <c:v>5.2502500000000003</c:v>
                </c:pt>
                <c:pt idx="62">
                  <c:v>5.5</c:v>
                </c:pt>
                <c:pt idx="63">
                  <c:v>5.7497499999999997</c:v>
                </c:pt>
                <c:pt idx="64">
                  <c:v>6.0002500000000003</c:v>
                </c:pt>
                <c:pt idx="65">
                  <c:v>6.25</c:v>
                </c:pt>
                <c:pt idx="66">
                  <c:v>6.4997499999999997</c:v>
                </c:pt>
                <c:pt idx="67">
                  <c:v>6.7502500000000003</c:v>
                </c:pt>
                <c:pt idx="68">
                  <c:v>7</c:v>
                </c:pt>
                <c:pt idx="69">
                  <c:v>7.2497499999999997</c:v>
                </c:pt>
                <c:pt idx="70">
                  <c:v>7.5002500000000003</c:v>
                </c:pt>
                <c:pt idx="71">
                  <c:v>7.75</c:v>
                </c:pt>
                <c:pt idx="72">
                  <c:v>7.9997499999999997</c:v>
                </c:pt>
                <c:pt idx="73">
                  <c:v>8.2502499999999994</c:v>
                </c:pt>
                <c:pt idx="74">
                  <c:v>8.5</c:v>
                </c:pt>
                <c:pt idx="75">
                  <c:v>8.7497500000000006</c:v>
                </c:pt>
                <c:pt idx="76">
                  <c:v>9.0002499999999994</c:v>
                </c:pt>
                <c:pt idx="77">
                  <c:v>9.25</c:v>
                </c:pt>
                <c:pt idx="78">
                  <c:v>9.4997500000000006</c:v>
                </c:pt>
                <c:pt idx="79">
                  <c:v>9.7502499999999994</c:v>
                </c:pt>
                <c:pt idx="80">
                  <c:v>10</c:v>
                </c:pt>
              </c:numCache>
            </c:numRef>
          </c:xVal>
          <c:yVal>
            <c:numRef>
              <c:f>[2]profile1!$C$3:$C$83</c:f>
              <c:numCache>
                <c:formatCode>General</c:formatCode>
                <c:ptCount val="81"/>
                <c:pt idx="0">
                  <c:v>-0.34902899999999998</c:v>
                </c:pt>
                <c:pt idx="1">
                  <c:v>-0.28272799999999998</c:v>
                </c:pt>
                <c:pt idx="2">
                  <c:v>-0.33369300000000002</c:v>
                </c:pt>
                <c:pt idx="3">
                  <c:v>-0.33874300000000002</c:v>
                </c:pt>
                <c:pt idx="4">
                  <c:v>-0.29880499999999999</c:v>
                </c:pt>
                <c:pt idx="5">
                  <c:v>-0.37701299999999999</c:v>
                </c:pt>
                <c:pt idx="6">
                  <c:v>-0.36927599999999999</c:v>
                </c:pt>
                <c:pt idx="7">
                  <c:v>-0.37464999999999998</c:v>
                </c:pt>
                <c:pt idx="8">
                  <c:v>-0.40648000000000001</c:v>
                </c:pt>
                <c:pt idx="9">
                  <c:v>-0.39457300000000001</c:v>
                </c:pt>
                <c:pt idx="10">
                  <c:v>-0.39702799999999999</c:v>
                </c:pt>
                <c:pt idx="11">
                  <c:v>-0.392766</c:v>
                </c:pt>
                <c:pt idx="12">
                  <c:v>-0.39443400000000001</c:v>
                </c:pt>
                <c:pt idx="13">
                  <c:v>-0.37353799999999998</c:v>
                </c:pt>
                <c:pt idx="14">
                  <c:v>-0.42756100000000002</c:v>
                </c:pt>
                <c:pt idx="15">
                  <c:v>-0.32345400000000002</c:v>
                </c:pt>
                <c:pt idx="16">
                  <c:v>-0.26563199999999998</c:v>
                </c:pt>
                <c:pt idx="17">
                  <c:v>-0.205401</c:v>
                </c:pt>
                <c:pt idx="18">
                  <c:v>-0.12622</c:v>
                </c:pt>
                <c:pt idx="19">
                  <c:v>-0.12622</c:v>
                </c:pt>
                <c:pt idx="20">
                  <c:v>-0.12622</c:v>
                </c:pt>
                <c:pt idx="21">
                  <c:v>0.314857</c:v>
                </c:pt>
                <c:pt idx="22">
                  <c:v>0.314857</c:v>
                </c:pt>
                <c:pt idx="23">
                  <c:v>0.65159599999999995</c:v>
                </c:pt>
                <c:pt idx="24">
                  <c:v>0.65159599999999995</c:v>
                </c:pt>
                <c:pt idx="25">
                  <c:v>0.65159599999999995</c:v>
                </c:pt>
                <c:pt idx="26">
                  <c:v>1.370431</c:v>
                </c:pt>
                <c:pt idx="27">
                  <c:v>1.370431</c:v>
                </c:pt>
                <c:pt idx="28">
                  <c:v>2.212879</c:v>
                </c:pt>
                <c:pt idx="29">
                  <c:v>2.212879</c:v>
                </c:pt>
                <c:pt idx="30">
                  <c:v>2.212879</c:v>
                </c:pt>
                <c:pt idx="31">
                  <c:v>4.3311630000000001</c:v>
                </c:pt>
                <c:pt idx="32">
                  <c:v>4.3311630000000001</c:v>
                </c:pt>
                <c:pt idx="33">
                  <c:v>4.1255420000000003</c:v>
                </c:pt>
                <c:pt idx="34">
                  <c:v>4.1255420000000003</c:v>
                </c:pt>
                <c:pt idx="35">
                  <c:v>4.1255420000000003</c:v>
                </c:pt>
                <c:pt idx="36">
                  <c:v>5.1361749999999997</c:v>
                </c:pt>
                <c:pt idx="37">
                  <c:v>5.1361749999999997</c:v>
                </c:pt>
                <c:pt idx="38">
                  <c:v>4.5832519999999999</c:v>
                </c:pt>
                <c:pt idx="39">
                  <c:v>4.5832519999999999</c:v>
                </c:pt>
                <c:pt idx="40">
                  <c:v>4.5832519999999999</c:v>
                </c:pt>
                <c:pt idx="41">
                  <c:v>3.2539509999999998</c:v>
                </c:pt>
                <c:pt idx="42">
                  <c:v>3.2539509999999998</c:v>
                </c:pt>
                <c:pt idx="43">
                  <c:v>2.6289829999999998</c:v>
                </c:pt>
                <c:pt idx="44">
                  <c:v>2.6289829999999998</c:v>
                </c:pt>
                <c:pt idx="45">
                  <c:v>2.6289829999999998</c:v>
                </c:pt>
                <c:pt idx="46">
                  <c:v>1.9553210000000001</c:v>
                </c:pt>
                <c:pt idx="47">
                  <c:v>1.9553210000000001</c:v>
                </c:pt>
                <c:pt idx="48">
                  <c:v>1.3383229999999999</c:v>
                </c:pt>
                <c:pt idx="49">
                  <c:v>1.3383229999999999</c:v>
                </c:pt>
                <c:pt idx="50">
                  <c:v>1.3383229999999999</c:v>
                </c:pt>
                <c:pt idx="51">
                  <c:v>0.149454</c:v>
                </c:pt>
                <c:pt idx="52">
                  <c:v>0.149454</c:v>
                </c:pt>
                <c:pt idx="53">
                  <c:v>-0.111162</c:v>
                </c:pt>
                <c:pt idx="54">
                  <c:v>-0.111162</c:v>
                </c:pt>
                <c:pt idx="55">
                  <c:v>-0.111162</c:v>
                </c:pt>
                <c:pt idx="56">
                  <c:v>-0.26299099999999997</c:v>
                </c:pt>
                <c:pt idx="57">
                  <c:v>-0.26299099999999997</c:v>
                </c:pt>
                <c:pt idx="58">
                  <c:v>-0.28717599999999999</c:v>
                </c:pt>
                <c:pt idx="59">
                  <c:v>-0.28717599999999999</c:v>
                </c:pt>
                <c:pt idx="60">
                  <c:v>-0.28717599999999999</c:v>
                </c:pt>
                <c:pt idx="61">
                  <c:v>-0.408472</c:v>
                </c:pt>
                <c:pt idx="62">
                  <c:v>-0.408472</c:v>
                </c:pt>
                <c:pt idx="63">
                  <c:v>-0.43877300000000002</c:v>
                </c:pt>
                <c:pt idx="64">
                  <c:v>-0.43877300000000002</c:v>
                </c:pt>
                <c:pt idx="65">
                  <c:v>-0.43877300000000002</c:v>
                </c:pt>
                <c:pt idx="66">
                  <c:v>-0.52434800000000004</c:v>
                </c:pt>
                <c:pt idx="67">
                  <c:v>-0.52434800000000004</c:v>
                </c:pt>
                <c:pt idx="68">
                  <c:v>-0.52912000000000003</c:v>
                </c:pt>
                <c:pt idx="69">
                  <c:v>-0.52912000000000003</c:v>
                </c:pt>
                <c:pt idx="70">
                  <c:v>-0.52912000000000003</c:v>
                </c:pt>
                <c:pt idx="71">
                  <c:v>-0.473244</c:v>
                </c:pt>
                <c:pt idx="72">
                  <c:v>-0.473244</c:v>
                </c:pt>
                <c:pt idx="73">
                  <c:v>-0.55506599999999995</c:v>
                </c:pt>
                <c:pt idx="74">
                  <c:v>-0.55506599999999995</c:v>
                </c:pt>
                <c:pt idx="75">
                  <c:v>-0.55506599999999995</c:v>
                </c:pt>
                <c:pt idx="76">
                  <c:v>-0.52244800000000002</c:v>
                </c:pt>
                <c:pt idx="77">
                  <c:v>-0.52244800000000002</c:v>
                </c:pt>
                <c:pt idx="78">
                  <c:v>-0.56609200000000004</c:v>
                </c:pt>
                <c:pt idx="79">
                  <c:v>-0.56609200000000004</c:v>
                </c:pt>
                <c:pt idx="80">
                  <c:v>-0.56609200000000004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2F0-4D24-9F09-CE2625D5D3B3}"/>
            </c:ext>
          </c:extLst>
        </c:ser>
        <c:ser>
          <c:idx val="3"/>
          <c:order val="3"/>
          <c:tx>
            <c:v>profile3</c:v>
          </c:tx>
          <c:spPr>
            <a:ln w="28575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[2]profile1!$B$3:$B$83</c:f>
              <c:numCache>
                <c:formatCode>General</c:formatCode>
                <c:ptCount val="81"/>
                <c:pt idx="0">
                  <c:v>-10.000249999999999</c:v>
                </c:pt>
                <c:pt idx="1">
                  <c:v>-9.7497500000000006</c:v>
                </c:pt>
                <c:pt idx="2">
                  <c:v>-9.5</c:v>
                </c:pt>
                <c:pt idx="3">
                  <c:v>-9.2502499999999994</c:v>
                </c:pt>
                <c:pt idx="4">
                  <c:v>-8.9997500000000006</c:v>
                </c:pt>
                <c:pt idx="5">
                  <c:v>-8.75</c:v>
                </c:pt>
                <c:pt idx="6">
                  <c:v>-8.5002499999999994</c:v>
                </c:pt>
                <c:pt idx="7">
                  <c:v>-8.2497500000000006</c:v>
                </c:pt>
                <c:pt idx="8">
                  <c:v>-8</c:v>
                </c:pt>
                <c:pt idx="9">
                  <c:v>-7.7502500000000003</c:v>
                </c:pt>
                <c:pt idx="10">
                  <c:v>-7.4997499999999997</c:v>
                </c:pt>
                <c:pt idx="11">
                  <c:v>-7.25</c:v>
                </c:pt>
                <c:pt idx="12">
                  <c:v>-7.0002500000000003</c:v>
                </c:pt>
                <c:pt idx="13">
                  <c:v>-6.7497499999999997</c:v>
                </c:pt>
                <c:pt idx="14">
                  <c:v>-6.5</c:v>
                </c:pt>
                <c:pt idx="15">
                  <c:v>-6.2502500000000003</c:v>
                </c:pt>
                <c:pt idx="16">
                  <c:v>-5.9997499999999997</c:v>
                </c:pt>
                <c:pt idx="17">
                  <c:v>-5.75</c:v>
                </c:pt>
                <c:pt idx="18">
                  <c:v>-5.5002500000000003</c:v>
                </c:pt>
                <c:pt idx="19">
                  <c:v>-5.2497499999999997</c:v>
                </c:pt>
                <c:pt idx="20">
                  <c:v>-5</c:v>
                </c:pt>
                <c:pt idx="21">
                  <c:v>-4.7502500000000003</c:v>
                </c:pt>
                <c:pt idx="22">
                  <c:v>-4.4997499999999997</c:v>
                </c:pt>
                <c:pt idx="23">
                  <c:v>-4.25</c:v>
                </c:pt>
                <c:pt idx="24">
                  <c:v>-4.0002500000000003</c:v>
                </c:pt>
                <c:pt idx="25">
                  <c:v>-3.7497500000000001</c:v>
                </c:pt>
                <c:pt idx="26">
                  <c:v>-3.5</c:v>
                </c:pt>
                <c:pt idx="27">
                  <c:v>-3.2502499999999999</c:v>
                </c:pt>
                <c:pt idx="28">
                  <c:v>-2.9997500000000001</c:v>
                </c:pt>
                <c:pt idx="29">
                  <c:v>-2.75</c:v>
                </c:pt>
                <c:pt idx="30">
                  <c:v>-2.5002499999999999</c:v>
                </c:pt>
                <c:pt idx="31">
                  <c:v>-2.2497500000000001</c:v>
                </c:pt>
                <c:pt idx="32">
                  <c:v>-2</c:v>
                </c:pt>
                <c:pt idx="33">
                  <c:v>-1.7502500000000001</c:v>
                </c:pt>
                <c:pt idx="34">
                  <c:v>-1.4997499999999999</c:v>
                </c:pt>
                <c:pt idx="35">
                  <c:v>-1.25</c:v>
                </c:pt>
                <c:pt idx="36">
                  <c:v>-1.0002500000000001</c:v>
                </c:pt>
                <c:pt idx="37">
                  <c:v>-0.74975000000000003</c:v>
                </c:pt>
                <c:pt idx="38">
                  <c:v>-0.5</c:v>
                </c:pt>
                <c:pt idx="39">
                  <c:v>-0.25024999999999997</c:v>
                </c:pt>
                <c:pt idx="40">
                  <c:v>2.5000000000000001E-4</c:v>
                </c:pt>
                <c:pt idx="41">
                  <c:v>0.25</c:v>
                </c:pt>
                <c:pt idx="42">
                  <c:v>0.49975000000000003</c:v>
                </c:pt>
                <c:pt idx="43">
                  <c:v>0.75024999999999997</c:v>
                </c:pt>
                <c:pt idx="44">
                  <c:v>1</c:v>
                </c:pt>
                <c:pt idx="45">
                  <c:v>1.2497499999999999</c:v>
                </c:pt>
                <c:pt idx="46">
                  <c:v>1.5002500000000001</c:v>
                </c:pt>
                <c:pt idx="47">
                  <c:v>1.75</c:v>
                </c:pt>
                <c:pt idx="48">
                  <c:v>1.9997499999999999</c:v>
                </c:pt>
                <c:pt idx="49">
                  <c:v>2.2502499999999999</c:v>
                </c:pt>
                <c:pt idx="50">
                  <c:v>2.5</c:v>
                </c:pt>
                <c:pt idx="51">
                  <c:v>2.7497500000000001</c:v>
                </c:pt>
                <c:pt idx="52">
                  <c:v>3.0002499999999999</c:v>
                </c:pt>
                <c:pt idx="53">
                  <c:v>3.25</c:v>
                </c:pt>
                <c:pt idx="54">
                  <c:v>3.4997500000000001</c:v>
                </c:pt>
                <c:pt idx="55">
                  <c:v>3.7502499999999999</c:v>
                </c:pt>
                <c:pt idx="56">
                  <c:v>4</c:v>
                </c:pt>
                <c:pt idx="57">
                  <c:v>4.2497499999999997</c:v>
                </c:pt>
                <c:pt idx="58">
                  <c:v>4.5002500000000003</c:v>
                </c:pt>
                <c:pt idx="59">
                  <c:v>4.75</c:v>
                </c:pt>
                <c:pt idx="60">
                  <c:v>4.9997499999999997</c:v>
                </c:pt>
                <c:pt idx="61">
                  <c:v>5.2502500000000003</c:v>
                </c:pt>
                <c:pt idx="62">
                  <c:v>5.5</c:v>
                </c:pt>
                <c:pt idx="63">
                  <c:v>5.7497499999999997</c:v>
                </c:pt>
                <c:pt idx="64">
                  <c:v>6.0002500000000003</c:v>
                </c:pt>
                <c:pt idx="65">
                  <c:v>6.25</c:v>
                </c:pt>
                <c:pt idx="66">
                  <c:v>6.4997499999999997</c:v>
                </c:pt>
                <c:pt idx="67">
                  <c:v>6.7502500000000003</c:v>
                </c:pt>
                <c:pt idx="68">
                  <c:v>7</c:v>
                </c:pt>
                <c:pt idx="69">
                  <c:v>7.2497499999999997</c:v>
                </c:pt>
                <c:pt idx="70">
                  <c:v>7.5002500000000003</c:v>
                </c:pt>
                <c:pt idx="71">
                  <c:v>7.75</c:v>
                </c:pt>
                <c:pt idx="72">
                  <c:v>7.9997499999999997</c:v>
                </c:pt>
                <c:pt idx="73">
                  <c:v>8.2502499999999994</c:v>
                </c:pt>
                <c:pt idx="74">
                  <c:v>8.5</c:v>
                </c:pt>
                <c:pt idx="75">
                  <c:v>8.7497500000000006</c:v>
                </c:pt>
                <c:pt idx="76">
                  <c:v>9.0002499999999994</c:v>
                </c:pt>
                <c:pt idx="77">
                  <c:v>9.25</c:v>
                </c:pt>
                <c:pt idx="78">
                  <c:v>9.4997500000000006</c:v>
                </c:pt>
                <c:pt idx="79">
                  <c:v>9.7502499999999994</c:v>
                </c:pt>
                <c:pt idx="80">
                  <c:v>10</c:v>
                </c:pt>
              </c:numCache>
            </c:numRef>
          </c:xVal>
          <c:yVal>
            <c:numRef>
              <c:f>[2]profile1!$D$3:$D$83</c:f>
              <c:numCache>
                <c:formatCode>General</c:formatCode>
                <c:ptCount val="81"/>
                <c:pt idx="0">
                  <c:v>-0.39962300000000001</c:v>
                </c:pt>
                <c:pt idx="1">
                  <c:v>-0.398789</c:v>
                </c:pt>
                <c:pt idx="2">
                  <c:v>-0.37933</c:v>
                </c:pt>
                <c:pt idx="3">
                  <c:v>-0.36728300000000003</c:v>
                </c:pt>
                <c:pt idx="4">
                  <c:v>-0.38085799999999997</c:v>
                </c:pt>
                <c:pt idx="5">
                  <c:v>-0.41333700000000001</c:v>
                </c:pt>
                <c:pt idx="6">
                  <c:v>-0.39044899999999999</c:v>
                </c:pt>
                <c:pt idx="7">
                  <c:v>-0.40629500000000002</c:v>
                </c:pt>
                <c:pt idx="8">
                  <c:v>-0.47565299999999999</c:v>
                </c:pt>
                <c:pt idx="9">
                  <c:v>-0.41658000000000001</c:v>
                </c:pt>
                <c:pt idx="10">
                  <c:v>-0.495112</c:v>
                </c:pt>
                <c:pt idx="11">
                  <c:v>-0.49543700000000002</c:v>
                </c:pt>
                <c:pt idx="12">
                  <c:v>-0.49919000000000002</c:v>
                </c:pt>
                <c:pt idx="13">
                  <c:v>-0.51980700000000002</c:v>
                </c:pt>
                <c:pt idx="14">
                  <c:v>-0.48529</c:v>
                </c:pt>
                <c:pt idx="15">
                  <c:v>-0.478989</c:v>
                </c:pt>
                <c:pt idx="16">
                  <c:v>-0.34078199999999997</c:v>
                </c:pt>
                <c:pt idx="17">
                  <c:v>-0.16949400000000001</c:v>
                </c:pt>
                <c:pt idx="18">
                  <c:v>-1.634E-3</c:v>
                </c:pt>
                <c:pt idx="19">
                  <c:v>-1.634E-3</c:v>
                </c:pt>
                <c:pt idx="20">
                  <c:v>-1.634E-3</c:v>
                </c:pt>
                <c:pt idx="21">
                  <c:v>0.18276600000000001</c:v>
                </c:pt>
                <c:pt idx="22">
                  <c:v>0.18276600000000001</c:v>
                </c:pt>
                <c:pt idx="23">
                  <c:v>0.69991999999999999</c:v>
                </c:pt>
                <c:pt idx="24">
                  <c:v>0.69991999999999999</c:v>
                </c:pt>
                <c:pt idx="25">
                  <c:v>0.69991999999999999</c:v>
                </c:pt>
                <c:pt idx="26">
                  <c:v>1.1215839999999999</c:v>
                </c:pt>
                <c:pt idx="27">
                  <c:v>1.1215839999999999</c:v>
                </c:pt>
                <c:pt idx="28">
                  <c:v>1.5391710000000001</c:v>
                </c:pt>
                <c:pt idx="29">
                  <c:v>1.5391710000000001</c:v>
                </c:pt>
                <c:pt idx="30">
                  <c:v>1.5391710000000001</c:v>
                </c:pt>
                <c:pt idx="31">
                  <c:v>2.313882</c:v>
                </c:pt>
                <c:pt idx="32">
                  <c:v>2.313882</c:v>
                </c:pt>
                <c:pt idx="33">
                  <c:v>3.3656100000000002</c:v>
                </c:pt>
                <c:pt idx="34">
                  <c:v>3.3656100000000002</c:v>
                </c:pt>
                <c:pt idx="35">
                  <c:v>3.3656100000000002</c:v>
                </c:pt>
                <c:pt idx="36">
                  <c:v>3.9419749999999998</c:v>
                </c:pt>
                <c:pt idx="37">
                  <c:v>3.9419749999999998</c:v>
                </c:pt>
                <c:pt idx="38">
                  <c:v>3.902501</c:v>
                </c:pt>
                <c:pt idx="39">
                  <c:v>3.902501</c:v>
                </c:pt>
                <c:pt idx="40">
                  <c:v>3.902501</c:v>
                </c:pt>
                <c:pt idx="41">
                  <c:v>3.6044960000000001</c:v>
                </c:pt>
                <c:pt idx="42">
                  <c:v>3.6044960000000001</c:v>
                </c:pt>
                <c:pt idx="43">
                  <c:v>2.0360770000000001</c:v>
                </c:pt>
                <c:pt idx="44">
                  <c:v>2.0360770000000001</c:v>
                </c:pt>
                <c:pt idx="45">
                  <c:v>2.0360770000000001</c:v>
                </c:pt>
                <c:pt idx="46">
                  <c:v>1.2049810000000001</c:v>
                </c:pt>
                <c:pt idx="47">
                  <c:v>1.2049810000000001</c:v>
                </c:pt>
                <c:pt idx="48">
                  <c:v>0.557311</c:v>
                </c:pt>
                <c:pt idx="49">
                  <c:v>0.557311</c:v>
                </c:pt>
                <c:pt idx="50">
                  <c:v>0.557311</c:v>
                </c:pt>
                <c:pt idx="51">
                  <c:v>0.170071</c:v>
                </c:pt>
                <c:pt idx="52">
                  <c:v>0.170071</c:v>
                </c:pt>
                <c:pt idx="53">
                  <c:v>-0.19970199999999999</c:v>
                </c:pt>
                <c:pt idx="54">
                  <c:v>-0.19970199999999999</c:v>
                </c:pt>
                <c:pt idx="55">
                  <c:v>-0.19970199999999999</c:v>
                </c:pt>
                <c:pt idx="56">
                  <c:v>-0.32855000000000001</c:v>
                </c:pt>
                <c:pt idx="57">
                  <c:v>-0.32855000000000001</c:v>
                </c:pt>
                <c:pt idx="58">
                  <c:v>-0.399808</c:v>
                </c:pt>
                <c:pt idx="59">
                  <c:v>-0.399808</c:v>
                </c:pt>
                <c:pt idx="60">
                  <c:v>-0.399808</c:v>
                </c:pt>
                <c:pt idx="61">
                  <c:v>-0.47694999999999999</c:v>
                </c:pt>
                <c:pt idx="62">
                  <c:v>-0.47694999999999999</c:v>
                </c:pt>
                <c:pt idx="63">
                  <c:v>-0.51452500000000001</c:v>
                </c:pt>
                <c:pt idx="64">
                  <c:v>-0.51452500000000001</c:v>
                </c:pt>
                <c:pt idx="65">
                  <c:v>-0.51452500000000001</c:v>
                </c:pt>
                <c:pt idx="66">
                  <c:v>-0.55066400000000004</c:v>
                </c:pt>
                <c:pt idx="67">
                  <c:v>-0.55066400000000004</c:v>
                </c:pt>
                <c:pt idx="68">
                  <c:v>-0.51429400000000003</c:v>
                </c:pt>
                <c:pt idx="69">
                  <c:v>-0.51429400000000003</c:v>
                </c:pt>
                <c:pt idx="70">
                  <c:v>-0.51429400000000003</c:v>
                </c:pt>
                <c:pt idx="71">
                  <c:v>-0.57971399999999995</c:v>
                </c:pt>
                <c:pt idx="72">
                  <c:v>-0.57971399999999995</c:v>
                </c:pt>
                <c:pt idx="73">
                  <c:v>-0.61200699999999997</c:v>
                </c:pt>
                <c:pt idx="74">
                  <c:v>-0.61200699999999997</c:v>
                </c:pt>
                <c:pt idx="75">
                  <c:v>-0.61200699999999997</c:v>
                </c:pt>
                <c:pt idx="76">
                  <c:v>-0.62803799999999999</c:v>
                </c:pt>
                <c:pt idx="77">
                  <c:v>-0.62803799999999999</c:v>
                </c:pt>
                <c:pt idx="78">
                  <c:v>-0.62803799999999999</c:v>
                </c:pt>
                <c:pt idx="79">
                  <c:v>-0.58286499999999997</c:v>
                </c:pt>
                <c:pt idx="80">
                  <c:v>-0.58286499999999997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2F0-4D24-9F09-CE2625D5D3B3}"/>
            </c:ext>
          </c:extLst>
        </c:ser>
        <c:ser>
          <c:idx val="1"/>
          <c:order val="1"/>
          <c:tx>
            <c:v>profile4</c:v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[2]profile1!$B$3:$B$83</c:f>
              <c:numCache>
                <c:formatCode>General</c:formatCode>
                <c:ptCount val="81"/>
                <c:pt idx="0">
                  <c:v>-10.000249999999999</c:v>
                </c:pt>
                <c:pt idx="1">
                  <c:v>-9.7497500000000006</c:v>
                </c:pt>
                <c:pt idx="2">
                  <c:v>-9.5</c:v>
                </c:pt>
                <c:pt idx="3">
                  <c:v>-9.2502499999999994</c:v>
                </c:pt>
                <c:pt idx="4">
                  <c:v>-8.9997500000000006</c:v>
                </c:pt>
                <c:pt idx="5">
                  <c:v>-8.75</c:v>
                </c:pt>
                <c:pt idx="6">
                  <c:v>-8.5002499999999994</c:v>
                </c:pt>
                <c:pt idx="7">
                  <c:v>-8.2497500000000006</c:v>
                </c:pt>
                <c:pt idx="8">
                  <c:v>-8</c:v>
                </c:pt>
                <c:pt idx="9">
                  <c:v>-7.7502500000000003</c:v>
                </c:pt>
                <c:pt idx="10">
                  <c:v>-7.4997499999999997</c:v>
                </c:pt>
                <c:pt idx="11">
                  <c:v>-7.25</c:v>
                </c:pt>
                <c:pt idx="12">
                  <c:v>-7.0002500000000003</c:v>
                </c:pt>
                <c:pt idx="13">
                  <c:v>-6.7497499999999997</c:v>
                </c:pt>
                <c:pt idx="14">
                  <c:v>-6.5</c:v>
                </c:pt>
                <c:pt idx="15">
                  <c:v>-6.2502500000000003</c:v>
                </c:pt>
                <c:pt idx="16">
                  <c:v>-5.9997499999999997</c:v>
                </c:pt>
                <c:pt idx="17">
                  <c:v>-5.75</c:v>
                </c:pt>
                <c:pt idx="18">
                  <c:v>-5.5002500000000003</c:v>
                </c:pt>
                <c:pt idx="19">
                  <c:v>-5.2497499999999997</c:v>
                </c:pt>
                <c:pt idx="20">
                  <c:v>-5</c:v>
                </c:pt>
                <c:pt idx="21">
                  <c:v>-4.7502500000000003</c:v>
                </c:pt>
                <c:pt idx="22">
                  <c:v>-4.4997499999999997</c:v>
                </c:pt>
                <c:pt idx="23">
                  <c:v>-4.25</c:v>
                </c:pt>
                <c:pt idx="24">
                  <c:v>-4.0002500000000003</c:v>
                </c:pt>
                <c:pt idx="25">
                  <c:v>-3.7497500000000001</c:v>
                </c:pt>
                <c:pt idx="26">
                  <c:v>-3.5</c:v>
                </c:pt>
                <c:pt idx="27">
                  <c:v>-3.2502499999999999</c:v>
                </c:pt>
                <c:pt idx="28">
                  <c:v>-2.9997500000000001</c:v>
                </c:pt>
                <c:pt idx="29">
                  <c:v>-2.75</c:v>
                </c:pt>
                <c:pt idx="30">
                  <c:v>-2.5002499999999999</c:v>
                </c:pt>
                <c:pt idx="31">
                  <c:v>-2.2497500000000001</c:v>
                </c:pt>
                <c:pt idx="32">
                  <c:v>-2</c:v>
                </c:pt>
                <c:pt idx="33">
                  <c:v>-1.7502500000000001</c:v>
                </c:pt>
                <c:pt idx="34">
                  <c:v>-1.4997499999999999</c:v>
                </c:pt>
                <c:pt idx="35">
                  <c:v>-1.25</c:v>
                </c:pt>
                <c:pt idx="36">
                  <c:v>-1.0002500000000001</c:v>
                </c:pt>
                <c:pt idx="37">
                  <c:v>-0.74975000000000003</c:v>
                </c:pt>
                <c:pt idx="38">
                  <c:v>-0.5</c:v>
                </c:pt>
                <c:pt idx="39">
                  <c:v>-0.25024999999999997</c:v>
                </c:pt>
                <c:pt idx="40">
                  <c:v>2.5000000000000001E-4</c:v>
                </c:pt>
                <c:pt idx="41">
                  <c:v>0.25</c:v>
                </c:pt>
                <c:pt idx="42">
                  <c:v>0.49975000000000003</c:v>
                </c:pt>
                <c:pt idx="43">
                  <c:v>0.75024999999999997</c:v>
                </c:pt>
                <c:pt idx="44">
                  <c:v>1</c:v>
                </c:pt>
                <c:pt idx="45">
                  <c:v>1.2497499999999999</c:v>
                </c:pt>
                <c:pt idx="46">
                  <c:v>1.5002500000000001</c:v>
                </c:pt>
                <c:pt idx="47">
                  <c:v>1.75</c:v>
                </c:pt>
                <c:pt idx="48">
                  <c:v>1.9997499999999999</c:v>
                </c:pt>
                <c:pt idx="49">
                  <c:v>2.2502499999999999</c:v>
                </c:pt>
                <c:pt idx="50">
                  <c:v>2.5</c:v>
                </c:pt>
                <c:pt idx="51">
                  <c:v>2.7497500000000001</c:v>
                </c:pt>
                <c:pt idx="52">
                  <c:v>3.0002499999999999</c:v>
                </c:pt>
                <c:pt idx="53">
                  <c:v>3.25</c:v>
                </c:pt>
                <c:pt idx="54">
                  <c:v>3.4997500000000001</c:v>
                </c:pt>
                <c:pt idx="55">
                  <c:v>3.7502499999999999</c:v>
                </c:pt>
                <c:pt idx="56">
                  <c:v>4</c:v>
                </c:pt>
                <c:pt idx="57">
                  <c:v>4.2497499999999997</c:v>
                </c:pt>
                <c:pt idx="58">
                  <c:v>4.5002500000000003</c:v>
                </c:pt>
                <c:pt idx="59">
                  <c:v>4.75</c:v>
                </c:pt>
                <c:pt idx="60">
                  <c:v>4.9997499999999997</c:v>
                </c:pt>
                <c:pt idx="61">
                  <c:v>5.2502500000000003</c:v>
                </c:pt>
                <c:pt idx="62">
                  <c:v>5.5</c:v>
                </c:pt>
                <c:pt idx="63">
                  <c:v>5.7497499999999997</c:v>
                </c:pt>
                <c:pt idx="64">
                  <c:v>6.0002500000000003</c:v>
                </c:pt>
                <c:pt idx="65">
                  <c:v>6.25</c:v>
                </c:pt>
                <c:pt idx="66">
                  <c:v>6.4997499999999997</c:v>
                </c:pt>
                <c:pt idx="67">
                  <c:v>6.7502500000000003</c:v>
                </c:pt>
                <c:pt idx="68">
                  <c:v>7</c:v>
                </c:pt>
                <c:pt idx="69">
                  <c:v>7.2497499999999997</c:v>
                </c:pt>
                <c:pt idx="70">
                  <c:v>7.5002500000000003</c:v>
                </c:pt>
                <c:pt idx="71">
                  <c:v>7.75</c:v>
                </c:pt>
                <c:pt idx="72">
                  <c:v>7.9997499999999997</c:v>
                </c:pt>
                <c:pt idx="73">
                  <c:v>8.2502499999999994</c:v>
                </c:pt>
                <c:pt idx="74">
                  <c:v>8.5</c:v>
                </c:pt>
                <c:pt idx="75">
                  <c:v>8.7497500000000006</c:v>
                </c:pt>
                <c:pt idx="76">
                  <c:v>9.0002499999999994</c:v>
                </c:pt>
                <c:pt idx="77">
                  <c:v>9.25</c:v>
                </c:pt>
                <c:pt idx="78">
                  <c:v>9.4997500000000006</c:v>
                </c:pt>
                <c:pt idx="79">
                  <c:v>9.7502499999999994</c:v>
                </c:pt>
                <c:pt idx="80">
                  <c:v>10</c:v>
                </c:pt>
              </c:numCache>
            </c:numRef>
          </c:xVal>
          <c:yVal>
            <c:numRef>
              <c:f>[2]profile1!$E$3:$E$83</c:f>
              <c:numCache>
                <c:formatCode>General</c:formatCode>
                <c:ptCount val="81"/>
                <c:pt idx="0">
                  <c:v>-0.35658099999999998</c:v>
                </c:pt>
                <c:pt idx="1">
                  <c:v>-0.315577</c:v>
                </c:pt>
                <c:pt idx="2">
                  <c:v>-0.36793199999999998</c:v>
                </c:pt>
                <c:pt idx="3">
                  <c:v>-0.33174700000000001</c:v>
                </c:pt>
                <c:pt idx="4">
                  <c:v>-0.35301300000000002</c:v>
                </c:pt>
                <c:pt idx="5">
                  <c:v>-0.38067299999999998</c:v>
                </c:pt>
                <c:pt idx="6">
                  <c:v>-0.37409399999999998</c:v>
                </c:pt>
                <c:pt idx="7">
                  <c:v>-0.33934500000000001</c:v>
                </c:pt>
                <c:pt idx="8">
                  <c:v>-0.38641799999999998</c:v>
                </c:pt>
                <c:pt idx="9">
                  <c:v>-0.35630299999999998</c:v>
                </c:pt>
                <c:pt idx="10">
                  <c:v>-0.37451099999999998</c:v>
                </c:pt>
                <c:pt idx="11">
                  <c:v>-0.40166099999999999</c:v>
                </c:pt>
                <c:pt idx="12">
                  <c:v>-0.37636399999999998</c:v>
                </c:pt>
                <c:pt idx="13">
                  <c:v>-0.45373799999999997</c:v>
                </c:pt>
                <c:pt idx="14">
                  <c:v>-0.45568399999999998</c:v>
                </c:pt>
                <c:pt idx="15">
                  <c:v>-0.36770000000000003</c:v>
                </c:pt>
                <c:pt idx="16">
                  <c:v>-0.296906</c:v>
                </c:pt>
                <c:pt idx="17">
                  <c:v>-0.149478</c:v>
                </c:pt>
                <c:pt idx="18">
                  <c:v>-0.149478</c:v>
                </c:pt>
                <c:pt idx="19">
                  <c:v>-6.4922999999999995E-2</c:v>
                </c:pt>
                <c:pt idx="20">
                  <c:v>-6.4922999999999995E-2</c:v>
                </c:pt>
                <c:pt idx="21">
                  <c:v>-6.4922999999999995E-2</c:v>
                </c:pt>
                <c:pt idx="22">
                  <c:v>0.398115</c:v>
                </c:pt>
                <c:pt idx="23">
                  <c:v>0.398115</c:v>
                </c:pt>
                <c:pt idx="24">
                  <c:v>0.91855900000000001</c:v>
                </c:pt>
                <c:pt idx="25">
                  <c:v>0.91855900000000001</c:v>
                </c:pt>
                <c:pt idx="26">
                  <c:v>0.91855900000000001</c:v>
                </c:pt>
                <c:pt idx="27">
                  <c:v>2.0483090000000002</c:v>
                </c:pt>
                <c:pt idx="28">
                  <c:v>2.0483090000000002</c:v>
                </c:pt>
                <c:pt idx="29">
                  <c:v>2.7313299999999998</c:v>
                </c:pt>
                <c:pt idx="30">
                  <c:v>2.7313299999999998</c:v>
                </c:pt>
                <c:pt idx="31">
                  <c:v>2.7313299999999998</c:v>
                </c:pt>
                <c:pt idx="32">
                  <c:v>5.2222629999999999</c:v>
                </c:pt>
                <c:pt idx="33">
                  <c:v>5.2222629999999999</c:v>
                </c:pt>
                <c:pt idx="34">
                  <c:v>6.293221</c:v>
                </c:pt>
                <c:pt idx="35">
                  <c:v>6.293221</c:v>
                </c:pt>
                <c:pt idx="36">
                  <c:v>6.293221</c:v>
                </c:pt>
                <c:pt idx="37">
                  <c:v>5.5973160000000002</c:v>
                </c:pt>
                <c:pt idx="38">
                  <c:v>5.5973160000000002</c:v>
                </c:pt>
                <c:pt idx="39">
                  <c:v>4.4080260000000004</c:v>
                </c:pt>
                <c:pt idx="40">
                  <c:v>4.4080260000000004</c:v>
                </c:pt>
                <c:pt idx="41">
                  <c:v>4.4080260000000004</c:v>
                </c:pt>
                <c:pt idx="42">
                  <c:v>2.3674409999999999</c:v>
                </c:pt>
                <c:pt idx="43">
                  <c:v>2.3674409999999999</c:v>
                </c:pt>
                <c:pt idx="44">
                  <c:v>1.4772719999999999</c:v>
                </c:pt>
                <c:pt idx="45">
                  <c:v>1.4772719999999999</c:v>
                </c:pt>
                <c:pt idx="46">
                  <c:v>1.4772719999999999</c:v>
                </c:pt>
                <c:pt idx="47">
                  <c:v>0.95840400000000003</c:v>
                </c:pt>
                <c:pt idx="48">
                  <c:v>0.95840400000000003</c:v>
                </c:pt>
                <c:pt idx="49">
                  <c:v>0.60651500000000003</c:v>
                </c:pt>
                <c:pt idx="50">
                  <c:v>0.60651500000000003</c:v>
                </c:pt>
                <c:pt idx="51">
                  <c:v>0.60651500000000003</c:v>
                </c:pt>
                <c:pt idx="52">
                  <c:v>-3.8051000000000001E-2</c:v>
                </c:pt>
                <c:pt idx="53">
                  <c:v>-3.8051000000000001E-2</c:v>
                </c:pt>
                <c:pt idx="54">
                  <c:v>-0.13261400000000001</c:v>
                </c:pt>
                <c:pt idx="55">
                  <c:v>-0.13261400000000001</c:v>
                </c:pt>
                <c:pt idx="56">
                  <c:v>-0.13261400000000001</c:v>
                </c:pt>
                <c:pt idx="57">
                  <c:v>-0.34323700000000001</c:v>
                </c:pt>
                <c:pt idx="58">
                  <c:v>-0.34323700000000001</c:v>
                </c:pt>
                <c:pt idx="59">
                  <c:v>-0.30626500000000001</c:v>
                </c:pt>
                <c:pt idx="60">
                  <c:v>-0.30626500000000001</c:v>
                </c:pt>
                <c:pt idx="61">
                  <c:v>-0.30626500000000001</c:v>
                </c:pt>
                <c:pt idx="62">
                  <c:v>-0.44243300000000002</c:v>
                </c:pt>
                <c:pt idx="63">
                  <c:v>-0.44243300000000002</c:v>
                </c:pt>
                <c:pt idx="64">
                  <c:v>-0.499143</c:v>
                </c:pt>
                <c:pt idx="65">
                  <c:v>-0.499143</c:v>
                </c:pt>
                <c:pt idx="66">
                  <c:v>-0.499143</c:v>
                </c:pt>
                <c:pt idx="67">
                  <c:v>-0.480518</c:v>
                </c:pt>
                <c:pt idx="68">
                  <c:v>-0.480518</c:v>
                </c:pt>
                <c:pt idx="69">
                  <c:v>-0.472966</c:v>
                </c:pt>
                <c:pt idx="70">
                  <c:v>-0.472966</c:v>
                </c:pt>
                <c:pt idx="71">
                  <c:v>-0.472966</c:v>
                </c:pt>
                <c:pt idx="72">
                  <c:v>-0.48394599999999999</c:v>
                </c:pt>
                <c:pt idx="73">
                  <c:v>-0.48394599999999999</c:v>
                </c:pt>
                <c:pt idx="74">
                  <c:v>-0.46601599999999999</c:v>
                </c:pt>
                <c:pt idx="75">
                  <c:v>-0.46601599999999999</c:v>
                </c:pt>
                <c:pt idx="76">
                  <c:v>-0.46601599999999999</c:v>
                </c:pt>
                <c:pt idx="77">
                  <c:v>-0.54390000000000005</c:v>
                </c:pt>
                <c:pt idx="78">
                  <c:v>-0.54390000000000005</c:v>
                </c:pt>
                <c:pt idx="79">
                  <c:v>-0.49715100000000001</c:v>
                </c:pt>
                <c:pt idx="80">
                  <c:v>-0.49715100000000001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2F0-4D24-9F09-CE2625D5D3B3}"/>
            </c:ext>
          </c:extLst>
        </c:ser>
        <c:ser>
          <c:idx val="0"/>
          <c:order val="0"/>
          <c:tx>
            <c:v>profile5</c:v>
          </c:tx>
          <c:spPr>
            <a:ln w="2857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[2]profile1!$B$3:$B$83</c:f>
              <c:numCache>
                <c:formatCode>General</c:formatCode>
                <c:ptCount val="81"/>
                <c:pt idx="0">
                  <c:v>-10.000249999999999</c:v>
                </c:pt>
                <c:pt idx="1">
                  <c:v>-9.7497500000000006</c:v>
                </c:pt>
                <c:pt idx="2">
                  <c:v>-9.5</c:v>
                </c:pt>
                <c:pt idx="3">
                  <c:v>-9.2502499999999994</c:v>
                </c:pt>
                <c:pt idx="4">
                  <c:v>-8.9997500000000006</c:v>
                </c:pt>
                <c:pt idx="5">
                  <c:v>-8.75</c:v>
                </c:pt>
                <c:pt idx="6">
                  <c:v>-8.5002499999999994</c:v>
                </c:pt>
                <c:pt idx="7">
                  <c:v>-8.2497500000000006</c:v>
                </c:pt>
                <c:pt idx="8">
                  <c:v>-8</c:v>
                </c:pt>
                <c:pt idx="9">
                  <c:v>-7.7502500000000003</c:v>
                </c:pt>
                <c:pt idx="10">
                  <c:v>-7.4997499999999997</c:v>
                </c:pt>
                <c:pt idx="11">
                  <c:v>-7.25</c:v>
                </c:pt>
                <c:pt idx="12">
                  <c:v>-7.0002500000000003</c:v>
                </c:pt>
                <c:pt idx="13">
                  <c:v>-6.7497499999999997</c:v>
                </c:pt>
                <c:pt idx="14">
                  <c:v>-6.5</c:v>
                </c:pt>
                <c:pt idx="15">
                  <c:v>-6.2502500000000003</c:v>
                </c:pt>
                <c:pt idx="16">
                  <c:v>-5.9997499999999997</c:v>
                </c:pt>
                <c:pt idx="17">
                  <c:v>-5.75</c:v>
                </c:pt>
                <c:pt idx="18">
                  <c:v>-5.5002500000000003</c:v>
                </c:pt>
                <c:pt idx="19">
                  <c:v>-5.2497499999999997</c:v>
                </c:pt>
                <c:pt idx="20">
                  <c:v>-5</c:v>
                </c:pt>
                <c:pt idx="21">
                  <c:v>-4.7502500000000003</c:v>
                </c:pt>
                <c:pt idx="22">
                  <c:v>-4.4997499999999997</c:v>
                </c:pt>
                <c:pt idx="23">
                  <c:v>-4.25</c:v>
                </c:pt>
                <c:pt idx="24">
                  <c:v>-4.0002500000000003</c:v>
                </c:pt>
                <c:pt idx="25">
                  <c:v>-3.7497500000000001</c:v>
                </c:pt>
                <c:pt idx="26">
                  <c:v>-3.5</c:v>
                </c:pt>
                <c:pt idx="27">
                  <c:v>-3.2502499999999999</c:v>
                </c:pt>
                <c:pt idx="28">
                  <c:v>-2.9997500000000001</c:v>
                </c:pt>
                <c:pt idx="29">
                  <c:v>-2.75</c:v>
                </c:pt>
                <c:pt idx="30">
                  <c:v>-2.5002499999999999</c:v>
                </c:pt>
                <c:pt idx="31">
                  <c:v>-2.2497500000000001</c:v>
                </c:pt>
                <c:pt idx="32">
                  <c:v>-2</c:v>
                </c:pt>
                <c:pt idx="33">
                  <c:v>-1.7502500000000001</c:v>
                </c:pt>
                <c:pt idx="34">
                  <c:v>-1.4997499999999999</c:v>
                </c:pt>
                <c:pt idx="35">
                  <c:v>-1.25</c:v>
                </c:pt>
                <c:pt idx="36">
                  <c:v>-1.0002500000000001</c:v>
                </c:pt>
                <c:pt idx="37">
                  <c:v>-0.74975000000000003</c:v>
                </c:pt>
                <c:pt idx="38">
                  <c:v>-0.5</c:v>
                </c:pt>
                <c:pt idx="39">
                  <c:v>-0.25024999999999997</c:v>
                </c:pt>
                <c:pt idx="40">
                  <c:v>2.5000000000000001E-4</c:v>
                </c:pt>
                <c:pt idx="41">
                  <c:v>0.25</c:v>
                </c:pt>
                <c:pt idx="42">
                  <c:v>0.49975000000000003</c:v>
                </c:pt>
                <c:pt idx="43">
                  <c:v>0.75024999999999997</c:v>
                </c:pt>
                <c:pt idx="44">
                  <c:v>1</c:v>
                </c:pt>
                <c:pt idx="45">
                  <c:v>1.2497499999999999</c:v>
                </c:pt>
                <c:pt idx="46">
                  <c:v>1.5002500000000001</c:v>
                </c:pt>
                <c:pt idx="47">
                  <c:v>1.75</c:v>
                </c:pt>
                <c:pt idx="48">
                  <c:v>1.9997499999999999</c:v>
                </c:pt>
                <c:pt idx="49">
                  <c:v>2.2502499999999999</c:v>
                </c:pt>
                <c:pt idx="50">
                  <c:v>2.5</c:v>
                </c:pt>
                <c:pt idx="51">
                  <c:v>2.7497500000000001</c:v>
                </c:pt>
                <c:pt idx="52">
                  <c:v>3.0002499999999999</c:v>
                </c:pt>
                <c:pt idx="53">
                  <c:v>3.25</c:v>
                </c:pt>
                <c:pt idx="54">
                  <c:v>3.4997500000000001</c:v>
                </c:pt>
                <c:pt idx="55">
                  <c:v>3.7502499999999999</c:v>
                </c:pt>
                <c:pt idx="56">
                  <c:v>4</c:v>
                </c:pt>
                <c:pt idx="57">
                  <c:v>4.2497499999999997</c:v>
                </c:pt>
                <c:pt idx="58">
                  <c:v>4.5002500000000003</c:v>
                </c:pt>
                <c:pt idx="59">
                  <c:v>4.75</c:v>
                </c:pt>
                <c:pt idx="60">
                  <c:v>4.9997499999999997</c:v>
                </c:pt>
                <c:pt idx="61">
                  <c:v>5.2502500000000003</c:v>
                </c:pt>
                <c:pt idx="62">
                  <c:v>5.5</c:v>
                </c:pt>
                <c:pt idx="63">
                  <c:v>5.7497499999999997</c:v>
                </c:pt>
                <c:pt idx="64">
                  <c:v>6.0002500000000003</c:v>
                </c:pt>
                <c:pt idx="65">
                  <c:v>6.25</c:v>
                </c:pt>
                <c:pt idx="66">
                  <c:v>6.4997499999999997</c:v>
                </c:pt>
                <c:pt idx="67">
                  <c:v>6.7502500000000003</c:v>
                </c:pt>
                <c:pt idx="68">
                  <c:v>7</c:v>
                </c:pt>
                <c:pt idx="69">
                  <c:v>7.2497499999999997</c:v>
                </c:pt>
                <c:pt idx="70">
                  <c:v>7.5002500000000003</c:v>
                </c:pt>
                <c:pt idx="71">
                  <c:v>7.75</c:v>
                </c:pt>
                <c:pt idx="72">
                  <c:v>7.9997499999999997</c:v>
                </c:pt>
                <c:pt idx="73">
                  <c:v>8.2502499999999994</c:v>
                </c:pt>
                <c:pt idx="74">
                  <c:v>8.5</c:v>
                </c:pt>
                <c:pt idx="75">
                  <c:v>8.7497500000000006</c:v>
                </c:pt>
                <c:pt idx="76">
                  <c:v>9.0002499999999994</c:v>
                </c:pt>
                <c:pt idx="77">
                  <c:v>9.25</c:v>
                </c:pt>
                <c:pt idx="78">
                  <c:v>9.4997500000000006</c:v>
                </c:pt>
                <c:pt idx="79">
                  <c:v>9.7502499999999994</c:v>
                </c:pt>
                <c:pt idx="80">
                  <c:v>10</c:v>
                </c:pt>
              </c:numCache>
            </c:numRef>
          </c:xVal>
          <c:yVal>
            <c:numRef>
              <c:f>[2]profile1!$F$3:$F$83</c:f>
              <c:numCache>
                <c:formatCode>General</c:formatCode>
                <c:ptCount val="81"/>
                <c:pt idx="0">
                  <c:v>-0.34648000000000001</c:v>
                </c:pt>
                <c:pt idx="1">
                  <c:v>-0.34977000000000003</c:v>
                </c:pt>
                <c:pt idx="2">
                  <c:v>-0.42116700000000001</c:v>
                </c:pt>
                <c:pt idx="3">
                  <c:v>-0.42774600000000002</c:v>
                </c:pt>
                <c:pt idx="4">
                  <c:v>-0.383685</c:v>
                </c:pt>
                <c:pt idx="5">
                  <c:v>-0.405692</c:v>
                </c:pt>
                <c:pt idx="6">
                  <c:v>-0.38345299999999999</c:v>
                </c:pt>
                <c:pt idx="7">
                  <c:v>-0.46828599999999998</c:v>
                </c:pt>
                <c:pt idx="8">
                  <c:v>-0.47894300000000001</c:v>
                </c:pt>
                <c:pt idx="9">
                  <c:v>-0.44234099999999998</c:v>
                </c:pt>
                <c:pt idx="10">
                  <c:v>-0.50942900000000002</c:v>
                </c:pt>
                <c:pt idx="11">
                  <c:v>-0.42478100000000002</c:v>
                </c:pt>
                <c:pt idx="12">
                  <c:v>-0.47115899999999999</c:v>
                </c:pt>
                <c:pt idx="13">
                  <c:v>-0.42505900000000002</c:v>
                </c:pt>
                <c:pt idx="14">
                  <c:v>-0.469723</c:v>
                </c:pt>
                <c:pt idx="15">
                  <c:v>-0.42575400000000002</c:v>
                </c:pt>
                <c:pt idx="16">
                  <c:v>-0.39540700000000001</c:v>
                </c:pt>
                <c:pt idx="17">
                  <c:v>-0.246867</c:v>
                </c:pt>
                <c:pt idx="18">
                  <c:v>-8.5725999999999997E-2</c:v>
                </c:pt>
                <c:pt idx="19">
                  <c:v>-8.5725999999999997E-2</c:v>
                </c:pt>
                <c:pt idx="20">
                  <c:v>-8.5725999999999997E-2</c:v>
                </c:pt>
                <c:pt idx="21">
                  <c:v>0.21010200000000001</c:v>
                </c:pt>
                <c:pt idx="22">
                  <c:v>0.21010200000000001</c:v>
                </c:pt>
                <c:pt idx="23">
                  <c:v>1.1994670000000001</c:v>
                </c:pt>
                <c:pt idx="24">
                  <c:v>1.1994670000000001</c:v>
                </c:pt>
                <c:pt idx="25">
                  <c:v>1.1994670000000001</c:v>
                </c:pt>
                <c:pt idx="26">
                  <c:v>2.3313950000000001</c:v>
                </c:pt>
                <c:pt idx="27">
                  <c:v>2.3313950000000001</c:v>
                </c:pt>
                <c:pt idx="28">
                  <c:v>4.2857139999999996</c:v>
                </c:pt>
                <c:pt idx="29">
                  <c:v>4.2857139999999996</c:v>
                </c:pt>
                <c:pt idx="30">
                  <c:v>4.2857139999999996</c:v>
                </c:pt>
                <c:pt idx="31">
                  <c:v>6.3008680000000004</c:v>
                </c:pt>
                <c:pt idx="32">
                  <c:v>6.3008680000000004</c:v>
                </c:pt>
                <c:pt idx="33">
                  <c:v>5.7280660000000001</c:v>
                </c:pt>
                <c:pt idx="34">
                  <c:v>5.7280660000000001</c:v>
                </c:pt>
                <c:pt idx="35">
                  <c:v>5.7280660000000001</c:v>
                </c:pt>
                <c:pt idx="36">
                  <c:v>4.932455</c:v>
                </c:pt>
                <c:pt idx="37">
                  <c:v>4.932455</c:v>
                </c:pt>
                <c:pt idx="38">
                  <c:v>3.7951969999999999</c:v>
                </c:pt>
                <c:pt idx="39">
                  <c:v>3.7951969999999999</c:v>
                </c:pt>
                <c:pt idx="40">
                  <c:v>3.7951969999999999</c:v>
                </c:pt>
                <c:pt idx="41">
                  <c:v>2.4567220000000001</c:v>
                </c:pt>
                <c:pt idx="42">
                  <c:v>2.4567220000000001</c:v>
                </c:pt>
                <c:pt idx="43">
                  <c:v>1.081229</c:v>
                </c:pt>
                <c:pt idx="44">
                  <c:v>1.081229</c:v>
                </c:pt>
                <c:pt idx="45">
                  <c:v>1.081229</c:v>
                </c:pt>
                <c:pt idx="46">
                  <c:v>0.55652299999999999</c:v>
                </c:pt>
                <c:pt idx="47">
                  <c:v>0.55652299999999999</c:v>
                </c:pt>
                <c:pt idx="48">
                  <c:v>0.27172299999999999</c:v>
                </c:pt>
                <c:pt idx="49">
                  <c:v>0.27172299999999999</c:v>
                </c:pt>
                <c:pt idx="50">
                  <c:v>0.27172299999999999</c:v>
                </c:pt>
                <c:pt idx="51">
                  <c:v>2.5655000000000001E-2</c:v>
                </c:pt>
                <c:pt idx="52">
                  <c:v>2.5655000000000001E-2</c:v>
                </c:pt>
                <c:pt idx="53">
                  <c:v>-0.27225700000000003</c:v>
                </c:pt>
                <c:pt idx="54">
                  <c:v>-0.27225700000000003</c:v>
                </c:pt>
                <c:pt idx="55">
                  <c:v>-0.27225700000000003</c:v>
                </c:pt>
                <c:pt idx="56">
                  <c:v>-0.40851900000000002</c:v>
                </c:pt>
                <c:pt idx="57">
                  <c:v>-0.40851900000000002</c:v>
                </c:pt>
                <c:pt idx="58">
                  <c:v>-0.42223300000000002</c:v>
                </c:pt>
                <c:pt idx="59">
                  <c:v>-0.42223300000000002</c:v>
                </c:pt>
                <c:pt idx="60">
                  <c:v>-0.42223300000000002</c:v>
                </c:pt>
                <c:pt idx="61">
                  <c:v>-0.42644900000000002</c:v>
                </c:pt>
                <c:pt idx="62">
                  <c:v>-0.42644900000000002</c:v>
                </c:pt>
                <c:pt idx="63">
                  <c:v>-0.51846400000000004</c:v>
                </c:pt>
                <c:pt idx="64">
                  <c:v>-0.51846400000000004</c:v>
                </c:pt>
                <c:pt idx="65">
                  <c:v>-0.51846400000000004</c:v>
                </c:pt>
                <c:pt idx="66">
                  <c:v>-0.57591499999999995</c:v>
                </c:pt>
                <c:pt idx="67">
                  <c:v>-0.57591499999999995</c:v>
                </c:pt>
                <c:pt idx="68">
                  <c:v>-0.58124299999999995</c:v>
                </c:pt>
                <c:pt idx="69">
                  <c:v>-0.58124299999999995</c:v>
                </c:pt>
                <c:pt idx="70">
                  <c:v>-0.58124299999999995</c:v>
                </c:pt>
                <c:pt idx="71">
                  <c:v>-0.50034800000000001</c:v>
                </c:pt>
                <c:pt idx="72">
                  <c:v>-0.50034800000000001</c:v>
                </c:pt>
                <c:pt idx="73">
                  <c:v>-0.62850099999999998</c:v>
                </c:pt>
                <c:pt idx="74">
                  <c:v>-0.62850099999999998</c:v>
                </c:pt>
                <c:pt idx="75">
                  <c:v>-0.62850099999999998</c:v>
                </c:pt>
                <c:pt idx="76">
                  <c:v>-0.56525899999999996</c:v>
                </c:pt>
                <c:pt idx="77">
                  <c:v>-0.56525899999999996</c:v>
                </c:pt>
                <c:pt idx="78">
                  <c:v>-0.52722000000000002</c:v>
                </c:pt>
                <c:pt idx="79">
                  <c:v>-0.52722000000000002</c:v>
                </c:pt>
                <c:pt idx="80">
                  <c:v>-0.52722000000000002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2F0-4D24-9F09-CE2625D5D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655040"/>
        <c:axId val="119656832"/>
      </c:scatterChart>
      <c:valAx>
        <c:axId val="119655040"/>
        <c:scaling>
          <c:orientation val="minMax"/>
          <c:max val="10"/>
          <c:min val="-10"/>
        </c:scaling>
        <c:delete val="0"/>
        <c:axPos val="b"/>
        <c:numFmt formatCode="General" sourceLinked="1"/>
        <c:majorTickMark val="out"/>
        <c:minorTickMark val="none"/>
        <c:tickLblPos val="nextTo"/>
        <c:crossAx val="119656832"/>
        <c:crosses val="autoZero"/>
        <c:crossBetween val="midCat"/>
      </c:valAx>
      <c:valAx>
        <c:axId val="1196568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1965504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740252922930091E-2"/>
          <c:y val="0.11930203169048313"/>
          <c:w val="0.87913867016622926"/>
          <c:h val="0.8416433362496355"/>
        </c:manualLayout>
      </c:layout>
      <c:scatterChart>
        <c:scatterStyle val="smoothMarker"/>
        <c:varyColors val="0"/>
        <c:ser>
          <c:idx val="1"/>
          <c:order val="1"/>
          <c:tx>
            <c:v>52 kW</c:v>
          </c:tx>
          <c:marker>
            <c:symbol val="none"/>
          </c:marker>
          <c:xVal>
            <c:numRef>
              <c:f>'T:\SWAP\measurements\20171029\[mebt1 profiles.xlsx]mebt1 profile1'!$B$2:$B$42</c:f>
              <c:numCache>
                <c:formatCode>General</c:formatCode>
                <c:ptCount val="41"/>
                <c:pt idx="0">
                  <c:v>-10.000249999999999</c:v>
                </c:pt>
                <c:pt idx="1">
                  <c:v>-9.5</c:v>
                </c:pt>
                <c:pt idx="2">
                  <c:v>-8.9997500000000006</c:v>
                </c:pt>
                <c:pt idx="3">
                  <c:v>-8.5002499999999994</c:v>
                </c:pt>
                <c:pt idx="4">
                  <c:v>-8</c:v>
                </c:pt>
                <c:pt idx="5">
                  <c:v>-7.4997499999999997</c:v>
                </c:pt>
                <c:pt idx="6">
                  <c:v>-7.0002500000000003</c:v>
                </c:pt>
                <c:pt idx="7">
                  <c:v>-6.5</c:v>
                </c:pt>
                <c:pt idx="8">
                  <c:v>-5.9997499999999997</c:v>
                </c:pt>
                <c:pt idx="9">
                  <c:v>-5.5002500000000003</c:v>
                </c:pt>
                <c:pt idx="10">
                  <c:v>-5</c:v>
                </c:pt>
                <c:pt idx="11">
                  <c:v>-4.4997499999999997</c:v>
                </c:pt>
                <c:pt idx="12">
                  <c:v>-4.0002500000000003</c:v>
                </c:pt>
                <c:pt idx="13">
                  <c:v>-3.5</c:v>
                </c:pt>
                <c:pt idx="14">
                  <c:v>-2.9997500000000001</c:v>
                </c:pt>
                <c:pt idx="15">
                  <c:v>-2.5002499999999999</c:v>
                </c:pt>
                <c:pt idx="16">
                  <c:v>-2</c:v>
                </c:pt>
                <c:pt idx="17">
                  <c:v>-1.4997499999999999</c:v>
                </c:pt>
                <c:pt idx="18">
                  <c:v>-1.0002500000000001</c:v>
                </c:pt>
                <c:pt idx="19">
                  <c:v>-0.5</c:v>
                </c:pt>
                <c:pt idx="20">
                  <c:v>2.5000000000000001E-4</c:v>
                </c:pt>
                <c:pt idx="21">
                  <c:v>0.49975000000000003</c:v>
                </c:pt>
                <c:pt idx="22">
                  <c:v>1</c:v>
                </c:pt>
                <c:pt idx="23">
                  <c:v>1.5002500000000001</c:v>
                </c:pt>
                <c:pt idx="24">
                  <c:v>1.9997499999999999</c:v>
                </c:pt>
                <c:pt idx="25">
                  <c:v>2.5</c:v>
                </c:pt>
                <c:pt idx="26">
                  <c:v>3.0002499999999999</c:v>
                </c:pt>
                <c:pt idx="27">
                  <c:v>3.4997500000000001</c:v>
                </c:pt>
                <c:pt idx="28">
                  <c:v>4</c:v>
                </c:pt>
                <c:pt idx="29">
                  <c:v>4.5002500000000003</c:v>
                </c:pt>
                <c:pt idx="30">
                  <c:v>4.9997499999999997</c:v>
                </c:pt>
                <c:pt idx="31">
                  <c:v>5.5</c:v>
                </c:pt>
                <c:pt idx="32">
                  <c:v>6.0002500000000003</c:v>
                </c:pt>
                <c:pt idx="33">
                  <c:v>6.4997499999999997</c:v>
                </c:pt>
                <c:pt idx="34">
                  <c:v>7</c:v>
                </c:pt>
                <c:pt idx="35">
                  <c:v>7.5002500000000003</c:v>
                </c:pt>
                <c:pt idx="36">
                  <c:v>7.9997499999999997</c:v>
                </c:pt>
                <c:pt idx="37">
                  <c:v>8.5</c:v>
                </c:pt>
                <c:pt idx="38">
                  <c:v>9.0002499999999994</c:v>
                </c:pt>
                <c:pt idx="39">
                  <c:v>9.4997500000000006</c:v>
                </c:pt>
                <c:pt idx="40">
                  <c:v>10</c:v>
                </c:pt>
              </c:numCache>
            </c:numRef>
          </c:xVal>
          <c:yVal>
            <c:numRef>
              <c:f>'T:\SWAP\measurements\20171029\[mebt1 profiles.xlsx]mebt1 profile1'!$C$2:$C$42</c:f>
              <c:numCache>
                <c:formatCode>General</c:formatCode>
                <c:ptCount val="41"/>
                <c:pt idx="0">
                  <c:v>-2.3268E-2</c:v>
                </c:pt>
                <c:pt idx="1">
                  <c:v>-3.1223999999999998E-2</c:v>
                </c:pt>
                <c:pt idx="2">
                  <c:v>-2.8479000000000001E-2</c:v>
                </c:pt>
                <c:pt idx="3">
                  <c:v>-2.2057E-2</c:v>
                </c:pt>
                <c:pt idx="4">
                  <c:v>-2.0327000000000001E-2</c:v>
                </c:pt>
                <c:pt idx="5">
                  <c:v>-2.2835000000000001E-2</c:v>
                </c:pt>
                <c:pt idx="6">
                  <c:v>-2.5711000000000001E-2</c:v>
                </c:pt>
                <c:pt idx="7">
                  <c:v>-2.7462E-2</c:v>
                </c:pt>
                <c:pt idx="8">
                  <c:v>-2.2662000000000002E-2</c:v>
                </c:pt>
                <c:pt idx="9">
                  <c:v>-2.5149000000000001E-2</c:v>
                </c:pt>
                <c:pt idx="10">
                  <c:v>-1.7235E-2</c:v>
                </c:pt>
                <c:pt idx="11">
                  <c:v>-6.4900000000000001E-3</c:v>
                </c:pt>
                <c:pt idx="12">
                  <c:v>1.3272000000000001E-2</c:v>
                </c:pt>
                <c:pt idx="13">
                  <c:v>4.8904999999999997E-2</c:v>
                </c:pt>
                <c:pt idx="14">
                  <c:v>6.3866999999999993E-2</c:v>
                </c:pt>
                <c:pt idx="15">
                  <c:v>0.14068800000000001</c:v>
                </c:pt>
                <c:pt idx="16">
                  <c:v>0.23433000000000001</c:v>
                </c:pt>
                <c:pt idx="17">
                  <c:v>0.30637300000000001</c:v>
                </c:pt>
                <c:pt idx="18">
                  <c:v>0.61919100000000005</c:v>
                </c:pt>
                <c:pt idx="19">
                  <c:v>0.89696200000000004</c:v>
                </c:pt>
                <c:pt idx="20">
                  <c:v>1.3199419999999999</c:v>
                </c:pt>
                <c:pt idx="21">
                  <c:v>1.6857549999999999</c:v>
                </c:pt>
                <c:pt idx="22">
                  <c:v>1.8300350000000001</c:v>
                </c:pt>
                <c:pt idx="23">
                  <c:v>1.845818</c:v>
                </c:pt>
                <c:pt idx="24">
                  <c:v>1.7687379999999999</c:v>
                </c:pt>
                <c:pt idx="25">
                  <c:v>1.079901</c:v>
                </c:pt>
                <c:pt idx="26">
                  <c:v>0.98219400000000001</c:v>
                </c:pt>
                <c:pt idx="27">
                  <c:v>0.53199200000000002</c:v>
                </c:pt>
                <c:pt idx="28">
                  <c:v>0.35102100000000003</c:v>
                </c:pt>
                <c:pt idx="29">
                  <c:v>0.18492500000000001</c:v>
                </c:pt>
                <c:pt idx="30">
                  <c:v>0.15212500000000001</c:v>
                </c:pt>
                <c:pt idx="31">
                  <c:v>9.2018000000000003E-2</c:v>
                </c:pt>
                <c:pt idx="32">
                  <c:v>1.3035E-2</c:v>
                </c:pt>
                <c:pt idx="33">
                  <c:v>2.3650999999999998E-2</c:v>
                </c:pt>
                <c:pt idx="34">
                  <c:v>-2.2922000000000001E-2</c:v>
                </c:pt>
                <c:pt idx="35">
                  <c:v>-2.8153999999999998E-2</c:v>
                </c:pt>
                <c:pt idx="36">
                  <c:v>-2.5538000000000002E-2</c:v>
                </c:pt>
                <c:pt idx="37">
                  <c:v>-2.4996999999999998E-2</c:v>
                </c:pt>
                <c:pt idx="38">
                  <c:v>-1.7430000000000001E-2</c:v>
                </c:pt>
                <c:pt idx="39">
                  <c:v>-2.3333E-2</c:v>
                </c:pt>
                <c:pt idx="40">
                  <c:v>-3.0143E-2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545-4928-A8C3-EFE43BB0C7AF}"/>
            </c:ext>
          </c:extLst>
        </c:ser>
        <c:ser>
          <c:idx val="0"/>
          <c:order val="0"/>
          <c:tx>
            <c:v>50 kW</c:v>
          </c:tx>
          <c:marker>
            <c:symbol val="none"/>
          </c:marker>
          <c:xVal>
            <c:numRef>
              <c:f>'T:\SWAP\measurements\20171029\[mebt1 profiles.xlsx]mebt1 profile1'!$B$2:$B$42</c:f>
              <c:numCache>
                <c:formatCode>General</c:formatCode>
                <c:ptCount val="41"/>
                <c:pt idx="0">
                  <c:v>-10.000249999999999</c:v>
                </c:pt>
                <c:pt idx="1">
                  <c:v>-9.5</c:v>
                </c:pt>
                <c:pt idx="2">
                  <c:v>-8.9997500000000006</c:v>
                </c:pt>
                <c:pt idx="3">
                  <c:v>-8.5002499999999994</c:v>
                </c:pt>
                <c:pt idx="4">
                  <c:v>-8</c:v>
                </c:pt>
                <c:pt idx="5">
                  <c:v>-7.4997499999999997</c:v>
                </c:pt>
                <c:pt idx="6">
                  <c:v>-7.0002500000000003</c:v>
                </c:pt>
                <c:pt idx="7">
                  <c:v>-6.5</c:v>
                </c:pt>
                <c:pt idx="8">
                  <c:v>-5.9997499999999997</c:v>
                </c:pt>
                <c:pt idx="9">
                  <c:v>-5.5002500000000003</c:v>
                </c:pt>
                <c:pt idx="10">
                  <c:v>-5</c:v>
                </c:pt>
                <c:pt idx="11">
                  <c:v>-4.4997499999999997</c:v>
                </c:pt>
                <c:pt idx="12">
                  <c:v>-4.0002500000000003</c:v>
                </c:pt>
                <c:pt idx="13">
                  <c:v>-3.5</c:v>
                </c:pt>
                <c:pt idx="14">
                  <c:v>-2.9997500000000001</c:v>
                </c:pt>
                <c:pt idx="15">
                  <c:v>-2.5002499999999999</c:v>
                </c:pt>
                <c:pt idx="16">
                  <c:v>-2</c:v>
                </c:pt>
                <c:pt idx="17">
                  <c:v>-1.4997499999999999</c:v>
                </c:pt>
                <c:pt idx="18">
                  <c:v>-1.0002500000000001</c:v>
                </c:pt>
                <c:pt idx="19">
                  <c:v>-0.5</c:v>
                </c:pt>
                <c:pt idx="20">
                  <c:v>2.5000000000000001E-4</c:v>
                </c:pt>
                <c:pt idx="21">
                  <c:v>0.49975000000000003</c:v>
                </c:pt>
                <c:pt idx="22">
                  <c:v>1</c:v>
                </c:pt>
                <c:pt idx="23">
                  <c:v>1.5002500000000001</c:v>
                </c:pt>
                <c:pt idx="24">
                  <c:v>1.9997499999999999</c:v>
                </c:pt>
                <c:pt idx="25">
                  <c:v>2.5</c:v>
                </c:pt>
                <c:pt idx="26">
                  <c:v>3.0002499999999999</c:v>
                </c:pt>
                <c:pt idx="27">
                  <c:v>3.4997500000000001</c:v>
                </c:pt>
                <c:pt idx="28">
                  <c:v>4</c:v>
                </c:pt>
                <c:pt idx="29">
                  <c:v>4.5002500000000003</c:v>
                </c:pt>
                <c:pt idx="30">
                  <c:v>4.9997499999999997</c:v>
                </c:pt>
                <c:pt idx="31">
                  <c:v>5.5</c:v>
                </c:pt>
                <c:pt idx="32">
                  <c:v>6.0002500000000003</c:v>
                </c:pt>
                <c:pt idx="33">
                  <c:v>6.4997499999999997</c:v>
                </c:pt>
                <c:pt idx="34">
                  <c:v>7</c:v>
                </c:pt>
                <c:pt idx="35">
                  <c:v>7.5002500000000003</c:v>
                </c:pt>
                <c:pt idx="36">
                  <c:v>7.9997499999999997</c:v>
                </c:pt>
                <c:pt idx="37">
                  <c:v>8.5</c:v>
                </c:pt>
                <c:pt idx="38">
                  <c:v>9.0002499999999994</c:v>
                </c:pt>
                <c:pt idx="39">
                  <c:v>9.4997500000000006</c:v>
                </c:pt>
                <c:pt idx="40">
                  <c:v>10</c:v>
                </c:pt>
              </c:numCache>
            </c:numRef>
          </c:xVal>
          <c:yVal>
            <c:numRef>
              <c:f>'T:\SWAP\measurements\20171029\[mebt1 profiles.xlsx]mebt1 profile1'!$D$2:$D$42</c:f>
              <c:numCache>
                <c:formatCode>General</c:formatCode>
                <c:ptCount val="41"/>
                <c:pt idx="0">
                  <c:v>-3.4165000000000001E-2</c:v>
                </c:pt>
                <c:pt idx="1">
                  <c:v>-2.8629999999999999E-2</c:v>
                </c:pt>
                <c:pt idx="2">
                  <c:v>-2.3765000000000001E-2</c:v>
                </c:pt>
                <c:pt idx="3">
                  <c:v>-3.5614E-2</c:v>
                </c:pt>
                <c:pt idx="4">
                  <c:v>-2.8802999999999999E-2</c:v>
                </c:pt>
                <c:pt idx="5">
                  <c:v>-3.1376000000000001E-2</c:v>
                </c:pt>
                <c:pt idx="6">
                  <c:v>-4.3268000000000001E-2</c:v>
                </c:pt>
                <c:pt idx="7">
                  <c:v>-2.6467999999999998E-2</c:v>
                </c:pt>
                <c:pt idx="8">
                  <c:v>-2.5343000000000001E-2</c:v>
                </c:pt>
                <c:pt idx="9">
                  <c:v>-3.0683999999999999E-2</c:v>
                </c:pt>
                <c:pt idx="10">
                  <c:v>-2.1580999999999999E-2</c:v>
                </c:pt>
                <c:pt idx="11">
                  <c:v>-9.214E-3</c:v>
                </c:pt>
                <c:pt idx="12">
                  <c:v>-1.17E-2</c:v>
                </c:pt>
                <c:pt idx="13">
                  <c:v>3.7810000000000001E-3</c:v>
                </c:pt>
                <c:pt idx="14">
                  <c:v>3.3229000000000002E-2</c:v>
                </c:pt>
                <c:pt idx="15">
                  <c:v>9.4482999999999998E-2</c:v>
                </c:pt>
                <c:pt idx="16">
                  <c:v>0.184341</c:v>
                </c:pt>
                <c:pt idx="17">
                  <c:v>0.21876300000000001</c:v>
                </c:pt>
                <c:pt idx="18">
                  <c:v>0.47817599999999999</c:v>
                </c:pt>
                <c:pt idx="19">
                  <c:v>0.73536299999999999</c:v>
                </c:pt>
                <c:pt idx="20">
                  <c:v>1.074495</c:v>
                </c:pt>
                <c:pt idx="21">
                  <c:v>1.4543410000000001</c:v>
                </c:pt>
                <c:pt idx="22">
                  <c:v>1.872369</c:v>
                </c:pt>
                <c:pt idx="23">
                  <c:v>1.814705</c:v>
                </c:pt>
                <c:pt idx="24">
                  <c:v>1.773862</c:v>
                </c:pt>
                <c:pt idx="25">
                  <c:v>1.132506</c:v>
                </c:pt>
                <c:pt idx="26">
                  <c:v>0.78420599999999996</c:v>
                </c:pt>
                <c:pt idx="27">
                  <c:v>0.53960300000000005</c:v>
                </c:pt>
                <c:pt idx="28">
                  <c:v>0.338675</c:v>
                </c:pt>
                <c:pt idx="29">
                  <c:v>0.166439</c:v>
                </c:pt>
                <c:pt idx="30">
                  <c:v>0.128298</c:v>
                </c:pt>
                <c:pt idx="31">
                  <c:v>9.0914999999999996E-2</c:v>
                </c:pt>
                <c:pt idx="32">
                  <c:v>4.3541999999999997E-2</c:v>
                </c:pt>
                <c:pt idx="33">
                  <c:v>2.8516E-2</c:v>
                </c:pt>
                <c:pt idx="34">
                  <c:v>-2.2533000000000001E-2</c:v>
                </c:pt>
                <c:pt idx="35">
                  <c:v>-2.8003E-2</c:v>
                </c:pt>
                <c:pt idx="36">
                  <c:v>-3.3430000000000001E-2</c:v>
                </c:pt>
                <c:pt idx="37">
                  <c:v>-3.6326999999999998E-2</c:v>
                </c:pt>
                <c:pt idx="38">
                  <c:v>-3.0877999999999999E-2</c:v>
                </c:pt>
                <c:pt idx="39">
                  <c:v>-3.5289000000000001E-2</c:v>
                </c:pt>
                <c:pt idx="40">
                  <c:v>-3.3926999999999999E-2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545-4928-A8C3-EFE43BB0C7AF}"/>
            </c:ext>
          </c:extLst>
        </c:ser>
        <c:ser>
          <c:idx val="2"/>
          <c:order val="2"/>
          <c:tx>
            <c:v>47 kW</c:v>
          </c:tx>
          <c:marker>
            <c:symbol val="none"/>
          </c:marker>
          <c:xVal>
            <c:numRef>
              <c:f>'T:\SWAP\measurements\20171029\[mebt1 profiles.xlsx]mebt1 profile1'!$B$2:$B$42</c:f>
              <c:numCache>
                <c:formatCode>General</c:formatCode>
                <c:ptCount val="41"/>
                <c:pt idx="0">
                  <c:v>-10.000249999999999</c:v>
                </c:pt>
                <c:pt idx="1">
                  <c:v>-9.5</c:v>
                </c:pt>
                <c:pt idx="2">
                  <c:v>-8.9997500000000006</c:v>
                </c:pt>
                <c:pt idx="3">
                  <c:v>-8.5002499999999994</c:v>
                </c:pt>
                <c:pt idx="4">
                  <c:v>-8</c:v>
                </c:pt>
                <c:pt idx="5">
                  <c:v>-7.4997499999999997</c:v>
                </c:pt>
                <c:pt idx="6">
                  <c:v>-7.0002500000000003</c:v>
                </c:pt>
                <c:pt idx="7">
                  <c:v>-6.5</c:v>
                </c:pt>
                <c:pt idx="8">
                  <c:v>-5.9997499999999997</c:v>
                </c:pt>
                <c:pt idx="9">
                  <c:v>-5.5002500000000003</c:v>
                </c:pt>
                <c:pt idx="10">
                  <c:v>-5</c:v>
                </c:pt>
                <c:pt idx="11">
                  <c:v>-4.4997499999999997</c:v>
                </c:pt>
                <c:pt idx="12">
                  <c:v>-4.0002500000000003</c:v>
                </c:pt>
                <c:pt idx="13">
                  <c:v>-3.5</c:v>
                </c:pt>
                <c:pt idx="14">
                  <c:v>-2.9997500000000001</c:v>
                </c:pt>
                <c:pt idx="15">
                  <c:v>-2.5002499999999999</c:v>
                </c:pt>
                <c:pt idx="16">
                  <c:v>-2</c:v>
                </c:pt>
                <c:pt idx="17">
                  <c:v>-1.4997499999999999</c:v>
                </c:pt>
                <c:pt idx="18">
                  <c:v>-1.0002500000000001</c:v>
                </c:pt>
                <c:pt idx="19">
                  <c:v>-0.5</c:v>
                </c:pt>
                <c:pt idx="20">
                  <c:v>2.5000000000000001E-4</c:v>
                </c:pt>
                <c:pt idx="21">
                  <c:v>0.49975000000000003</c:v>
                </c:pt>
                <c:pt idx="22">
                  <c:v>1</c:v>
                </c:pt>
                <c:pt idx="23">
                  <c:v>1.5002500000000001</c:v>
                </c:pt>
                <c:pt idx="24">
                  <c:v>1.9997499999999999</c:v>
                </c:pt>
                <c:pt idx="25">
                  <c:v>2.5</c:v>
                </c:pt>
                <c:pt idx="26">
                  <c:v>3.0002499999999999</c:v>
                </c:pt>
                <c:pt idx="27">
                  <c:v>3.4997500000000001</c:v>
                </c:pt>
                <c:pt idx="28">
                  <c:v>4</c:v>
                </c:pt>
                <c:pt idx="29">
                  <c:v>4.5002500000000003</c:v>
                </c:pt>
                <c:pt idx="30">
                  <c:v>4.9997499999999997</c:v>
                </c:pt>
                <c:pt idx="31">
                  <c:v>5.5</c:v>
                </c:pt>
                <c:pt idx="32">
                  <c:v>6.0002500000000003</c:v>
                </c:pt>
                <c:pt idx="33">
                  <c:v>6.4997499999999997</c:v>
                </c:pt>
                <c:pt idx="34">
                  <c:v>7</c:v>
                </c:pt>
                <c:pt idx="35">
                  <c:v>7.5002500000000003</c:v>
                </c:pt>
                <c:pt idx="36">
                  <c:v>7.9997499999999997</c:v>
                </c:pt>
                <c:pt idx="37">
                  <c:v>8.5</c:v>
                </c:pt>
                <c:pt idx="38">
                  <c:v>9.0002499999999994</c:v>
                </c:pt>
                <c:pt idx="39">
                  <c:v>9.4997500000000006</c:v>
                </c:pt>
                <c:pt idx="40">
                  <c:v>10</c:v>
                </c:pt>
              </c:numCache>
            </c:numRef>
          </c:xVal>
          <c:yVal>
            <c:numRef>
              <c:f>'T:\SWAP\measurements\20171029\[mebt1 profiles.xlsx]mebt1 profile1'!$E$2:$E$42</c:f>
              <c:numCache>
                <c:formatCode>General</c:formatCode>
                <c:ptCount val="41"/>
                <c:pt idx="0">
                  <c:v>-2.2964999999999999E-2</c:v>
                </c:pt>
                <c:pt idx="1">
                  <c:v>-3.0467999999999999E-2</c:v>
                </c:pt>
                <c:pt idx="2">
                  <c:v>-2.4414000000000002E-2</c:v>
                </c:pt>
                <c:pt idx="3">
                  <c:v>-3.5289000000000001E-2</c:v>
                </c:pt>
                <c:pt idx="4">
                  <c:v>-2.3786999999999999E-2</c:v>
                </c:pt>
                <c:pt idx="5">
                  <c:v>-3.2716000000000002E-2</c:v>
                </c:pt>
                <c:pt idx="6">
                  <c:v>-3.5138000000000003E-2</c:v>
                </c:pt>
                <c:pt idx="7">
                  <c:v>-2.8327000000000001E-2</c:v>
                </c:pt>
                <c:pt idx="8">
                  <c:v>-2.69E-2</c:v>
                </c:pt>
                <c:pt idx="9">
                  <c:v>-2.1083999999999999E-2</c:v>
                </c:pt>
                <c:pt idx="10">
                  <c:v>-1.9765000000000001E-2</c:v>
                </c:pt>
                <c:pt idx="11">
                  <c:v>-6.5760000000000002E-3</c:v>
                </c:pt>
                <c:pt idx="12">
                  <c:v>1.0418E-2</c:v>
                </c:pt>
                <c:pt idx="13">
                  <c:v>3.6732000000000001E-2</c:v>
                </c:pt>
                <c:pt idx="14">
                  <c:v>6.4948000000000006E-2</c:v>
                </c:pt>
                <c:pt idx="15">
                  <c:v>0.12352</c:v>
                </c:pt>
                <c:pt idx="16">
                  <c:v>0.26745400000000003</c:v>
                </c:pt>
                <c:pt idx="17">
                  <c:v>0.33089099999999999</c:v>
                </c:pt>
                <c:pt idx="18">
                  <c:v>0.49860900000000002</c:v>
                </c:pt>
                <c:pt idx="19">
                  <c:v>0.93882100000000002</c:v>
                </c:pt>
                <c:pt idx="20">
                  <c:v>1.1927000000000001</c:v>
                </c:pt>
                <c:pt idx="21">
                  <c:v>1.771938</c:v>
                </c:pt>
                <c:pt idx="22">
                  <c:v>2.1773829999999998</c:v>
                </c:pt>
                <c:pt idx="23">
                  <c:v>2.1703990000000002</c:v>
                </c:pt>
                <c:pt idx="24">
                  <c:v>1.8263370000000001</c:v>
                </c:pt>
                <c:pt idx="25">
                  <c:v>1.431616</c:v>
                </c:pt>
                <c:pt idx="26">
                  <c:v>1.055728</c:v>
                </c:pt>
                <c:pt idx="27">
                  <c:v>0.72236900000000004</c:v>
                </c:pt>
                <c:pt idx="28">
                  <c:v>0.342588</c:v>
                </c:pt>
                <c:pt idx="29">
                  <c:v>0.20786499999999999</c:v>
                </c:pt>
                <c:pt idx="30">
                  <c:v>0.17394100000000001</c:v>
                </c:pt>
                <c:pt idx="31">
                  <c:v>0.12174699999999999</c:v>
                </c:pt>
                <c:pt idx="32">
                  <c:v>0.12585499999999999</c:v>
                </c:pt>
                <c:pt idx="33">
                  <c:v>0.12600700000000001</c:v>
                </c:pt>
                <c:pt idx="34">
                  <c:v>4.1597000000000002E-2</c:v>
                </c:pt>
                <c:pt idx="35">
                  <c:v>-2.5645999999999999E-2</c:v>
                </c:pt>
                <c:pt idx="36">
                  <c:v>-1.1008E-2</c:v>
                </c:pt>
                <c:pt idx="37">
                  <c:v>-7.4190000000000002E-3</c:v>
                </c:pt>
                <c:pt idx="38">
                  <c:v>-2.1106E-2</c:v>
                </c:pt>
                <c:pt idx="39">
                  <c:v>-2.3765000000000001E-2</c:v>
                </c:pt>
                <c:pt idx="40">
                  <c:v>-3.0987000000000001E-2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545-4928-A8C3-EFE43BB0C7AF}"/>
            </c:ext>
          </c:extLst>
        </c:ser>
        <c:ser>
          <c:idx val="3"/>
          <c:order val="3"/>
          <c:tx>
            <c:v>43 kW</c:v>
          </c:tx>
          <c:marker>
            <c:symbol val="none"/>
          </c:marker>
          <c:xVal>
            <c:numRef>
              <c:f>'T:\SWAP\measurements\20171029\[mebt1 profiles.xlsx]mebt1 profile1'!$B$2:$B$42</c:f>
              <c:numCache>
                <c:formatCode>General</c:formatCode>
                <c:ptCount val="41"/>
                <c:pt idx="0">
                  <c:v>-10.000249999999999</c:v>
                </c:pt>
                <c:pt idx="1">
                  <c:v>-9.5</c:v>
                </c:pt>
                <c:pt idx="2">
                  <c:v>-8.9997500000000006</c:v>
                </c:pt>
                <c:pt idx="3">
                  <c:v>-8.5002499999999994</c:v>
                </c:pt>
                <c:pt idx="4">
                  <c:v>-8</c:v>
                </c:pt>
                <c:pt idx="5">
                  <c:v>-7.4997499999999997</c:v>
                </c:pt>
                <c:pt idx="6">
                  <c:v>-7.0002500000000003</c:v>
                </c:pt>
                <c:pt idx="7">
                  <c:v>-6.5</c:v>
                </c:pt>
                <c:pt idx="8">
                  <c:v>-5.9997499999999997</c:v>
                </c:pt>
                <c:pt idx="9">
                  <c:v>-5.5002500000000003</c:v>
                </c:pt>
                <c:pt idx="10">
                  <c:v>-5</c:v>
                </c:pt>
                <c:pt idx="11">
                  <c:v>-4.4997499999999997</c:v>
                </c:pt>
                <c:pt idx="12">
                  <c:v>-4.0002500000000003</c:v>
                </c:pt>
                <c:pt idx="13">
                  <c:v>-3.5</c:v>
                </c:pt>
                <c:pt idx="14">
                  <c:v>-2.9997500000000001</c:v>
                </c:pt>
                <c:pt idx="15">
                  <c:v>-2.5002499999999999</c:v>
                </c:pt>
                <c:pt idx="16">
                  <c:v>-2</c:v>
                </c:pt>
                <c:pt idx="17">
                  <c:v>-1.4997499999999999</c:v>
                </c:pt>
                <c:pt idx="18">
                  <c:v>-1.0002500000000001</c:v>
                </c:pt>
                <c:pt idx="19">
                  <c:v>-0.5</c:v>
                </c:pt>
                <c:pt idx="20">
                  <c:v>2.5000000000000001E-4</c:v>
                </c:pt>
                <c:pt idx="21">
                  <c:v>0.49975000000000003</c:v>
                </c:pt>
                <c:pt idx="22">
                  <c:v>1</c:v>
                </c:pt>
                <c:pt idx="23">
                  <c:v>1.5002500000000001</c:v>
                </c:pt>
                <c:pt idx="24">
                  <c:v>1.9997499999999999</c:v>
                </c:pt>
                <c:pt idx="25">
                  <c:v>2.5</c:v>
                </c:pt>
                <c:pt idx="26">
                  <c:v>3.0002499999999999</c:v>
                </c:pt>
                <c:pt idx="27">
                  <c:v>3.4997500000000001</c:v>
                </c:pt>
                <c:pt idx="28">
                  <c:v>4</c:v>
                </c:pt>
                <c:pt idx="29">
                  <c:v>4.5002500000000003</c:v>
                </c:pt>
                <c:pt idx="30">
                  <c:v>4.9997499999999997</c:v>
                </c:pt>
                <c:pt idx="31">
                  <c:v>5.5</c:v>
                </c:pt>
                <c:pt idx="32">
                  <c:v>6.0002500000000003</c:v>
                </c:pt>
                <c:pt idx="33">
                  <c:v>6.4997499999999997</c:v>
                </c:pt>
                <c:pt idx="34">
                  <c:v>7</c:v>
                </c:pt>
                <c:pt idx="35">
                  <c:v>7.5002500000000003</c:v>
                </c:pt>
                <c:pt idx="36">
                  <c:v>7.9997499999999997</c:v>
                </c:pt>
                <c:pt idx="37">
                  <c:v>8.5</c:v>
                </c:pt>
                <c:pt idx="38">
                  <c:v>9.0002499999999994</c:v>
                </c:pt>
                <c:pt idx="39">
                  <c:v>9.4997500000000006</c:v>
                </c:pt>
                <c:pt idx="40">
                  <c:v>10</c:v>
                </c:pt>
              </c:numCache>
            </c:numRef>
          </c:xVal>
          <c:yVal>
            <c:numRef>
              <c:f>'T:\SWAP\measurements\20171029\[mebt1 profiles.xlsx]mebt1 profile1'!$F$2:$F$42</c:f>
              <c:numCache>
                <c:formatCode>General</c:formatCode>
                <c:ptCount val="41"/>
                <c:pt idx="0">
                  <c:v>-3.1137999999999999E-2</c:v>
                </c:pt>
                <c:pt idx="1">
                  <c:v>-3.8662000000000002E-2</c:v>
                </c:pt>
                <c:pt idx="2">
                  <c:v>-3.3797000000000001E-2</c:v>
                </c:pt>
                <c:pt idx="3">
                  <c:v>-3.0467999999999999E-2</c:v>
                </c:pt>
                <c:pt idx="4">
                  <c:v>-3.5830000000000001E-2</c:v>
                </c:pt>
                <c:pt idx="5">
                  <c:v>-2.9926999999999999E-2</c:v>
                </c:pt>
                <c:pt idx="6">
                  <c:v>-3.7040999999999998E-2</c:v>
                </c:pt>
                <c:pt idx="7">
                  <c:v>-3.6392000000000001E-2</c:v>
                </c:pt>
                <c:pt idx="8">
                  <c:v>-2.9797000000000001E-2</c:v>
                </c:pt>
                <c:pt idx="9">
                  <c:v>-3.0554000000000001E-2</c:v>
                </c:pt>
                <c:pt idx="10">
                  <c:v>-2.1083999999999999E-2</c:v>
                </c:pt>
                <c:pt idx="11">
                  <c:v>3.8670000000000002E-3</c:v>
                </c:pt>
                <c:pt idx="12">
                  <c:v>2.5049999999999998E-3</c:v>
                </c:pt>
                <c:pt idx="13">
                  <c:v>3.7488E-2</c:v>
                </c:pt>
                <c:pt idx="14">
                  <c:v>6.7802000000000001E-2</c:v>
                </c:pt>
                <c:pt idx="15">
                  <c:v>9.3855999999999995E-2</c:v>
                </c:pt>
                <c:pt idx="16">
                  <c:v>0.20023299999999999</c:v>
                </c:pt>
                <c:pt idx="17">
                  <c:v>0.333291</c:v>
                </c:pt>
                <c:pt idx="18">
                  <c:v>0.62628300000000003</c:v>
                </c:pt>
                <c:pt idx="19">
                  <c:v>0.72829299999999997</c:v>
                </c:pt>
                <c:pt idx="20">
                  <c:v>1.122171</c:v>
                </c:pt>
                <c:pt idx="21">
                  <c:v>1.699225</c:v>
                </c:pt>
                <c:pt idx="22">
                  <c:v>1.9134500000000001</c:v>
                </c:pt>
                <c:pt idx="23">
                  <c:v>1.922315</c:v>
                </c:pt>
                <c:pt idx="24">
                  <c:v>1.5480050000000001</c:v>
                </c:pt>
                <c:pt idx="25">
                  <c:v>1.347898</c:v>
                </c:pt>
                <c:pt idx="26">
                  <c:v>0.809979</c:v>
                </c:pt>
                <c:pt idx="27">
                  <c:v>0.533138</c:v>
                </c:pt>
                <c:pt idx="28">
                  <c:v>0.32931300000000002</c:v>
                </c:pt>
                <c:pt idx="29">
                  <c:v>0.17876300000000001</c:v>
                </c:pt>
                <c:pt idx="30">
                  <c:v>0.11768199999999999</c:v>
                </c:pt>
                <c:pt idx="31">
                  <c:v>0.10605000000000001</c:v>
                </c:pt>
                <c:pt idx="32">
                  <c:v>0.122699</c:v>
                </c:pt>
                <c:pt idx="33">
                  <c:v>0.13417999999999999</c:v>
                </c:pt>
                <c:pt idx="34">
                  <c:v>0.129077</c:v>
                </c:pt>
                <c:pt idx="35">
                  <c:v>8.1049999999999994E-3</c:v>
                </c:pt>
                <c:pt idx="36">
                  <c:v>-8.3269999999999993E-3</c:v>
                </c:pt>
                <c:pt idx="37">
                  <c:v>-2.2013999999999999E-2</c:v>
                </c:pt>
                <c:pt idx="38">
                  <c:v>-3.2478E-2</c:v>
                </c:pt>
                <c:pt idx="39">
                  <c:v>-3.6954000000000001E-2</c:v>
                </c:pt>
                <c:pt idx="40">
                  <c:v>-4.3396999999999998E-2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545-4928-A8C3-EFE43BB0C7AF}"/>
            </c:ext>
          </c:extLst>
        </c:ser>
        <c:ser>
          <c:idx val="4"/>
          <c:order val="4"/>
          <c:tx>
            <c:v>40 kW</c:v>
          </c:tx>
          <c:marker>
            <c:symbol val="none"/>
          </c:marker>
          <c:xVal>
            <c:numRef>
              <c:f>'T:\SWAP\measurements\20171029\[mebt1 profiles.xlsx]mebt1 profile1'!$B$2:$B$42</c:f>
              <c:numCache>
                <c:formatCode>General</c:formatCode>
                <c:ptCount val="41"/>
                <c:pt idx="0">
                  <c:v>-10.000249999999999</c:v>
                </c:pt>
                <c:pt idx="1">
                  <c:v>-9.5</c:v>
                </c:pt>
                <c:pt idx="2">
                  <c:v>-8.9997500000000006</c:v>
                </c:pt>
                <c:pt idx="3">
                  <c:v>-8.5002499999999994</c:v>
                </c:pt>
                <c:pt idx="4">
                  <c:v>-8</c:v>
                </c:pt>
                <c:pt idx="5">
                  <c:v>-7.4997499999999997</c:v>
                </c:pt>
                <c:pt idx="6">
                  <c:v>-7.0002500000000003</c:v>
                </c:pt>
                <c:pt idx="7">
                  <c:v>-6.5</c:v>
                </c:pt>
                <c:pt idx="8">
                  <c:v>-5.9997499999999997</c:v>
                </c:pt>
                <c:pt idx="9">
                  <c:v>-5.5002500000000003</c:v>
                </c:pt>
                <c:pt idx="10">
                  <c:v>-5</c:v>
                </c:pt>
                <c:pt idx="11">
                  <c:v>-4.4997499999999997</c:v>
                </c:pt>
                <c:pt idx="12">
                  <c:v>-4.0002500000000003</c:v>
                </c:pt>
                <c:pt idx="13">
                  <c:v>-3.5</c:v>
                </c:pt>
                <c:pt idx="14">
                  <c:v>-2.9997500000000001</c:v>
                </c:pt>
                <c:pt idx="15">
                  <c:v>-2.5002499999999999</c:v>
                </c:pt>
                <c:pt idx="16">
                  <c:v>-2</c:v>
                </c:pt>
                <c:pt idx="17">
                  <c:v>-1.4997499999999999</c:v>
                </c:pt>
                <c:pt idx="18">
                  <c:v>-1.0002500000000001</c:v>
                </c:pt>
                <c:pt idx="19">
                  <c:v>-0.5</c:v>
                </c:pt>
                <c:pt idx="20">
                  <c:v>2.5000000000000001E-4</c:v>
                </c:pt>
                <c:pt idx="21">
                  <c:v>0.49975000000000003</c:v>
                </c:pt>
                <c:pt idx="22">
                  <c:v>1</c:v>
                </c:pt>
                <c:pt idx="23">
                  <c:v>1.5002500000000001</c:v>
                </c:pt>
                <c:pt idx="24">
                  <c:v>1.9997499999999999</c:v>
                </c:pt>
                <c:pt idx="25">
                  <c:v>2.5</c:v>
                </c:pt>
                <c:pt idx="26">
                  <c:v>3.0002499999999999</c:v>
                </c:pt>
                <c:pt idx="27">
                  <c:v>3.4997500000000001</c:v>
                </c:pt>
                <c:pt idx="28">
                  <c:v>4</c:v>
                </c:pt>
                <c:pt idx="29">
                  <c:v>4.5002500000000003</c:v>
                </c:pt>
                <c:pt idx="30">
                  <c:v>4.9997499999999997</c:v>
                </c:pt>
                <c:pt idx="31">
                  <c:v>5.5</c:v>
                </c:pt>
                <c:pt idx="32">
                  <c:v>6.0002500000000003</c:v>
                </c:pt>
                <c:pt idx="33">
                  <c:v>6.4997499999999997</c:v>
                </c:pt>
                <c:pt idx="34">
                  <c:v>7</c:v>
                </c:pt>
                <c:pt idx="35">
                  <c:v>7.5002500000000003</c:v>
                </c:pt>
                <c:pt idx="36">
                  <c:v>7.9997499999999997</c:v>
                </c:pt>
                <c:pt idx="37">
                  <c:v>8.5</c:v>
                </c:pt>
                <c:pt idx="38">
                  <c:v>9.0002499999999994</c:v>
                </c:pt>
                <c:pt idx="39">
                  <c:v>9.4997500000000006</c:v>
                </c:pt>
                <c:pt idx="40">
                  <c:v>10</c:v>
                </c:pt>
              </c:numCache>
            </c:numRef>
          </c:xVal>
          <c:yVal>
            <c:numRef>
              <c:f>'T:\SWAP\measurements\20171029\[mebt1 profiles.xlsx]mebt1 profile1'!$G$2:$G$42</c:f>
              <c:numCache>
                <c:formatCode>General</c:formatCode>
                <c:ptCount val="41"/>
                <c:pt idx="0">
                  <c:v>-4.1797000000000001E-2</c:v>
                </c:pt>
                <c:pt idx="1">
                  <c:v>-4.5343000000000001E-2</c:v>
                </c:pt>
                <c:pt idx="2">
                  <c:v>-3.9938000000000001E-2</c:v>
                </c:pt>
                <c:pt idx="3">
                  <c:v>-5.2608000000000002E-2</c:v>
                </c:pt>
                <c:pt idx="4">
                  <c:v>-4.7592000000000002E-2</c:v>
                </c:pt>
                <c:pt idx="5">
                  <c:v>-3.8965E-2</c:v>
                </c:pt>
                <c:pt idx="6">
                  <c:v>-5.9678000000000002E-2</c:v>
                </c:pt>
                <c:pt idx="7">
                  <c:v>-4.1688999999999997E-2</c:v>
                </c:pt>
                <c:pt idx="8">
                  <c:v>-4.1926999999999999E-2</c:v>
                </c:pt>
                <c:pt idx="9">
                  <c:v>-5.1808E-2</c:v>
                </c:pt>
                <c:pt idx="10">
                  <c:v>-3.4315999999999999E-2</c:v>
                </c:pt>
                <c:pt idx="11">
                  <c:v>-4.0111000000000001E-2</c:v>
                </c:pt>
                <c:pt idx="12">
                  <c:v>-2.4629999999999999E-2</c:v>
                </c:pt>
                <c:pt idx="13">
                  <c:v>-3.225E-3</c:v>
                </c:pt>
                <c:pt idx="14">
                  <c:v>1.3597E-2</c:v>
                </c:pt>
                <c:pt idx="15">
                  <c:v>7.5391E-2</c:v>
                </c:pt>
                <c:pt idx="16">
                  <c:v>0.14866599999999999</c:v>
                </c:pt>
                <c:pt idx="17">
                  <c:v>0.24537900000000001</c:v>
                </c:pt>
                <c:pt idx="18">
                  <c:v>0.42550700000000002</c:v>
                </c:pt>
                <c:pt idx="19">
                  <c:v>0.85114599999999996</c:v>
                </c:pt>
                <c:pt idx="20">
                  <c:v>1.0001389999999999</c:v>
                </c:pt>
                <c:pt idx="21">
                  <c:v>1.2716400000000001</c:v>
                </c:pt>
                <c:pt idx="22">
                  <c:v>1.881969</c:v>
                </c:pt>
                <c:pt idx="23">
                  <c:v>1.8992230000000001</c:v>
                </c:pt>
                <c:pt idx="24">
                  <c:v>1.2601800000000001</c:v>
                </c:pt>
                <c:pt idx="25">
                  <c:v>0.89544800000000002</c:v>
                </c:pt>
                <c:pt idx="26">
                  <c:v>0.722715</c:v>
                </c:pt>
                <c:pt idx="27">
                  <c:v>0.34741</c:v>
                </c:pt>
                <c:pt idx="28">
                  <c:v>0.19858999999999999</c:v>
                </c:pt>
                <c:pt idx="29">
                  <c:v>7.7834E-2</c:v>
                </c:pt>
                <c:pt idx="30">
                  <c:v>6.9184999999999997E-2</c:v>
                </c:pt>
                <c:pt idx="31">
                  <c:v>4.9163999999999999E-2</c:v>
                </c:pt>
                <c:pt idx="32">
                  <c:v>7.4785000000000004E-2</c:v>
                </c:pt>
                <c:pt idx="33">
                  <c:v>8.9876999999999999E-2</c:v>
                </c:pt>
                <c:pt idx="34">
                  <c:v>3.8720999999999998E-2</c:v>
                </c:pt>
                <c:pt idx="35">
                  <c:v>1.4289E-2</c:v>
                </c:pt>
                <c:pt idx="36">
                  <c:v>-9.9919999999999991E-3</c:v>
                </c:pt>
                <c:pt idx="37">
                  <c:v>-3.1440999999999997E-2</c:v>
                </c:pt>
                <c:pt idx="38">
                  <c:v>-5.3083999999999999E-2</c:v>
                </c:pt>
                <c:pt idx="39">
                  <c:v>-6.0759000000000001E-2</c:v>
                </c:pt>
                <c:pt idx="40">
                  <c:v>-4.3548999999999997E-2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2545-4928-A8C3-EFE43BB0C7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989568"/>
        <c:axId val="118991104"/>
      </c:scatterChart>
      <c:valAx>
        <c:axId val="118989568"/>
        <c:scaling>
          <c:orientation val="maxMin"/>
          <c:max val="10"/>
          <c:min val="-10"/>
        </c:scaling>
        <c:delete val="0"/>
        <c:axPos val="b"/>
        <c:numFmt formatCode="General" sourceLinked="1"/>
        <c:majorTickMark val="out"/>
        <c:minorTickMark val="none"/>
        <c:tickLblPos val="nextTo"/>
        <c:crossAx val="118991104"/>
        <c:crosses val="autoZero"/>
        <c:crossBetween val="midCat"/>
      </c:valAx>
      <c:valAx>
        <c:axId val="11899110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18989568"/>
        <c:crosses val="autoZero"/>
        <c:crossBetween val="midCat"/>
      </c:valAx>
    </c:plotArea>
    <c:legend>
      <c:legendPos val="l"/>
      <c:layout>
        <c:manualLayout>
          <c:xMode val="edge"/>
          <c:yMode val="edge"/>
          <c:x val="0.65060596516344549"/>
          <c:y val="0.18807961504811899"/>
          <c:w val="0.28151524695776664"/>
          <c:h val="0.4658639757408963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479193404789159"/>
          <c:y val="4.0032132241909497E-2"/>
          <c:w val="0.73427076389169721"/>
          <c:h val="0.7863479505147652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errBars>
            <c:errDir val="y"/>
            <c:errBarType val="both"/>
            <c:errValType val="fixedVal"/>
            <c:noEndCap val="0"/>
            <c:val val="2"/>
          </c:errBars>
          <c:xVal>
            <c:numRef>
              <c:f>'20170926'!$B$18:$B$28</c:f>
              <c:numCache>
                <c:formatCode>General</c:formatCode>
                <c:ptCount val="11"/>
                <c:pt idx="0">
                  <c:v>190</c:v>
                </c:pt>
                <c:pt idx="1">
                  <c:v>200</c:v>
                </c:pt>
                <c:pt idx="2">
                  <c:v>185</c:v>
                </c:pt>
                <c:pt idx="3">
                  <c:v>180</c:v>
                </c:pt>
                <c:pt idx="4">
                  <c:v>175</c:v>
                </c:pt>
                <c:pt idx="5">
                  <c:v>170</c:v>
                </c:pt>
                <c:pt idx="6">
                  <c:v>165</c:v>
                </c:pt>
                <c:pt idx="7">
                  <c:v>160</c:v>
                </c:pt>
                <c:pt idx="8">
                  <c:v>155</c:v>
                </c:pt>
              </c:numCache>
            </c:numRef>
          </c:xVal>
          <c:yVal>
            <c:numRef>
              <c:f>'20170926'!$H$18:$H$28</c:f>
              <c:numCache>
                <c:formatCode>General</c:formatCode>
                <c:ptCount val="11"/>
                <c:pt idx="0">
                  <c:v>2555.2878551866038</c:v>
                </c:pt>
                <c:pt idx="1">
                  <c:v>2546.3355853027001</c:v>
                </c:pt>
                <c:pt idx="2">
                  <c:v>2551.8446744620251</c:v>
                </c:pt>
                <c:pt idx="3">
                  <c:v>2555.9764913315198</c:v>
                </c:pt>
                <c:pt idx="4">
                  <c:v>2557.3537636213509</c:v>
                </c:pt>
                <c:pt idx="5">
                  <c:v>2549.0901298823628</c:v>
                </c:pt>
                <c:pt idx="6">
                  <c:v>2541.5151322882898</c:v>
                </c:pt>
                <c:pt idx="7">
                  <c:v>2529.808317824723</c:v>
                </c:pt>
                <c:pt idx="8">
                  <c:v>2470.5856093619736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F22-49D8-81BF-69C9B618C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195584"/>
        <c:axId val="124197504"/>
      </c:scatterChart>
      <c:valAx>
        <c:axId val="124195584"/>
        <c:scaling>
          <c:orientation val="minMax"/>
          <c:max val="210"/>
          <c:min val="150"/>
        </c:scaling>
        <c:delete val="0"/>
        <c:axPos val="b"/>
        <c:title>
          <c:tx>
            <c:rich>
              <a:bodyPr/>
              <a:lstStyle/>
              <a:p>
                <a:pPr>
                  <a:defRPr sz="1200" b="0"/>
                </a:pPr>
                <a:r>
                  <a:rPr lang="en-US" sz="1200" b="0" dirty="0" smtClean="0"/>
                  <a:t>FP</a:t>
                </a:r>
                <a:r>
                  <a:rPr lang="en-US" sz="1200" b="0" baseline="0" dirty="0" smtClean="0"/>
                  <a:t> (kW)</a:t>
                </a:r>
                <a:endParaRPr lang="en-US" sz="1200" b="0" dirty="0"/>
              </a:p>
            </c:rich>
          </c:tx>
          <c:layout>
            <c:manualLayout>
              <c:xMode val="edge"/>
              <c:yMode val="edge"/>
              <c:x val="0.49351831199978763"/>
              <c:y val="0.8745874587458746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24197504"/>
        <c:crosses val="autoZero"/>
        <c:crossBetween val="midCat"/>
        <c:majorUnit val="10"/>
      </c:valAx>
      <c:valAx>
        <c:axId val="12419750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b="0" dirty="0" smtClean="0"/>
                  <a:t>Energy</a:t>
                </a:r>
                <a:r>
                  <a:rPr lang="en-US" sz="1200" b="0" baseline="0" dirty="0" smtClean="0"/>
                  <a:t> (</a:t>
                </a:r>
                <a:r>
                  <a:rPr lang="en-US" sz="1200" b="0" baseline="0" dirty="0" err="1" smtClean="0"/>
                  <a:t>keV</a:t>
                </a:r>
                <a:r>
                  <a:rPr lang="en-US" sz="1200" b="0" baseline="0" dirty="0" smtClean="0"/>
                  <a:t>)</a:t>
                </a:r>
                <a:endParaRPr lang="en-US" sz="1200" b="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4195584"/>
        <c:crosses val="autoZero"/>
        <c:crossBetween val="midCat"/>
        <c:majorUnit val="20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1302397536486065"/>
          <c:y val="0.12900220805732618"/>
          <c:w val="0.58805221091169624"/>
          <c:h val="0.68568484494993687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0"/>
            <c:dispEq val="1"/>
            <c:trendlineLbl>
              <c:layout>
                <c:manualLayout>
                  <c:x val="-0.11020769221019121"/>
                  <c:y val="4.0309961254843145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800"/>
                  </a:pPr>
                  <a:endParaRPr lang="he-IL"/>
                </a:p>
              </c:txPr>
            </c:trendlineLbl>
          </c:trendline>
          <c:xVal>
            <c:numRef>
              <c:f>'V:\SWAP\measurements\Logbooks\2016 - Copy\[2016Jan_1.xlsx]20160113'!$L$12:$L$17</c:f>
              <c:numCache>
                <c:formatCode>General</c:formatCode>
                <c:ptCount val="6"/>
                <c:pt idx="0">
                  <c:v>1310.8</c:v>
                </c:pt>
                <c:pt idx="1">
                  <c:v>1012.14</c:v>
                </c:pt>
                <c:pt idx="2">
                  <c:v>938.42</c:v>
                </c:pt>
                <c:pt idx="3">
                  <c:v>848.29</c:v>
                </c:pt>
                <c:pt idx="4">
                  <c:v>809.5</c:v>
                </c:pt>
                <c:pt idx="5">
                  <c:v>478.12</c:v>
                </c:pt>
              </c:numCache>
            </c:numRef>
          </c:xVal>
          <c:yVal>
            <c:numRef>
              <c:f>'V:\SWAP\measurements\Logbooks\2016 - Copy\[2016Jan_1.xlsx]20160113'!$K$12:$K$17</c:f>
              <c:numCache>
                <c:formatCode>General</c:formatCode>
                <c:ptCount val="6"/>
                <c:pt idx="0">
                  <c:v>8784.86</c:v>
                </c:pt>
                <c:pt idx="1">
                  <c:v>6778.3</c:v>
                </c:pt>
                <c:pt idx="2">
                  <c:v>6288.08</c:v>
                </c:pt>
                <c:pt idx="3">
                  <c:v>5685.37</c:v>
                </c:pt>
                <c:pt idx="4">
                  <c:v>5423.15</c:v>
                </c:pt>
                <c:pt idx="5">
                  <c:v>3182.79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7EF-4F57-A817-A6694761C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222848"/>
        <c:axId val="124237312"/>
      </c:scatterChart>
      <c:valAx>
        <c:axId val="1242228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Channels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4237312"/>
        <c:crosses val="autoZero"/>
        <c:crossBetween val="midCat"/>
      </c:valAx>
      <c:valAx>
        <c:axId val="12423731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Energy</a:t>
                </a:r>
                <a:r>
                  <a:rPr lang="en-US" baseline="0" dirty="0"/>
                  <a:t> (</a:t>
                </a:r>
                <a:r>
                  <a:rPr lang="en-US" baseline="0" dirty="0" err="1"/>
                  <a:t>keV</a:t>
                </a:r>
                <a:r>
                  <a:rPr lang="en-US" baseline="0" dirty="0" smtClean="0"/>
                  <a:t>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4222848"/>
        <c:crosses val="autoZero"/>
        <c:crossBetween val="midCat"/>
        <c:majorUnit val="2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653225122553206"/>
          <c:y val="4.8404840484048403E-2"/>
          <c:w val="0.78177159469479751"/>
          <c:h val="0.8076491428670425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errBars>
            <c:errDir val="y"/>
            <c:errBarType val="both"/>
            <c:errValType val="fixedVal"/>
            <c:noEndCap val="0"/>
            <c:val val="2"/>
          </c:errBars>
          <c:xVal>
            <c:numRef>
              <c:f>'20170919'!$B$94:$B$102</c:f>
              <c:numCache>
                <c:formatCode>General</c:formatCode>
                <c:ptCount val="9"/>
                <c:pt idx="0">
                  <c:v>50</c:v>
                </c:pt>
                <c:pt idx="1">
                  <c:v>48</c:v>
                </c:pt>
                <c:pt idx="2">
                  <c:v>46</c:v>
                </c:pt>
                <c:pt idx="3">
                  <c:v>44</c:v>
                </c:pt>
                <c:pt idx="4">
                  <c:v>42</c:v>
                </c:pt>
                <c:pt idx="5">
                  <c:v>40</c:v>
                </c:pt>
                <c:pt idx="6">
                  <c:v>52</c:v>
                </c:pt>
                <c:pt idx="7">
                  <c:v>54</c:v>
                </c:pt>
                <c:pt idx="8">
                  <c:v>50</c:v>
                </c:pt>
              </c:numCache>
            </c:numRef>
          </c:xVal>
          <c:yVal>
            <c:numRef>
              <c:f>'20170919'!$I$94:$I$102</c:f>
              <c:numCache>
                <c:formatCode>General</c:formatCode>
                <c:ptCount val="9"/>
                <c:pt idx="0">
                  <c:v>1276.6902226720649</c:v>
                </c:pt>
                <c:pt idx="1">
                  <c:v>1274.6482186234819</c:v>
                </c:pt>
                <c:pt idx="2">
                  <c:v>1278.7322267206478</c:v>
                </c:pt>
                <c:pt idx="3">
                  <c:v>1273.9675506072874</c:v>
                </c:pt>
                <c:pt idx="4">
                  <c:v>1271.2448785425102</c:v>
                </c:pt>
                <c:pt idx="5">
                  <c:v>1256.2701821862349</c:v>
                </c:pt>
                <c:pt idx="6">
                  <c:v>1275.3288866396763</c:v>
                </c:pt>
                <c:pt idx="7">
                  <c:v>1278.0515587044536</c:v>
                </c:pt>
                <c:pt idx="8">
                  <c:v>1276.6902226720649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9BA-48BD-B2BB-A513FA5F52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169664"/>
        <c:axId val="107175936"/>
      </c:scatterChart>
      <c:valAx>
        <c:axId val="107169664"/>
        <c:scaling>
          <c:orientation val="minMax"/>
          <c:min val="3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b="0" dirty="0" smtClean="0"/>
                  <a:t>FP</a:t>
                </a:r>
                <a:r>
                  <a:rPr lang="en-US" sz="1200" b="0" baseline="0" dirty="0" smtClean="0"/>
                  <a:t> (kW</a:t>
                </a:r>
                <a:r>
                  <a:rPr lang="en-US" baseline="0" dirty="0" smtClean="0"/>
                  <a:t>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7175936"/>
        <c:crosses val="autoZero"/>
        <c:crossBetween val="midCat"/>
      </c:valAx>
      <c:valAx>
        <c:axId val="107175936"/>
        <c:scaling>
          <c:orientation val="minMax"/>
          <c:max val="1290"/>
          <c:min val="122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 b="0" dirty="0" smtClean="0"/>
                  <a:t>Energy</a:t>
                </a:r>
                <a:r>
                  <a:rPr lang="en-US" sz="1200" b="0" baseline="0" dirty="0" smtClean="0"/>
                  <a:t> (</a:t>
                </a:r>
                <a:r>
                  <a:rPr lang="en-US" sz="1200" b="0" baseline="0" dirty="0" err="1" smtClean="0"/>
                  <a:t>keV</a:t>
                </a:r>
                <a:r>
                  <a:rPr lang="en-US" sz="1200" b="0" baseline="0" dirty="0" smtClean="0"/>
                  <a:t>)</a:t>
                </a:r>
                <a:endParaRPr lang="en-US" sz="1200" b="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7169664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850393700787403"/>
          <c:y val="2.746448901679498E-2"/>
          <c:w val="0.70671053618297708"/>
          <c:h val="0.75817520760279089"/>
        </c:manualLayout>
      </c:layout>
      <c:scatterChart>
        <c:scatterStyle val="lineMarker"/>
        <c:varyColors val="0"/>
        <c:ser>
          <c:idx val="0"/>
          <c:order val="0"/>
          <c:tx>
            <c:v>04/07/2017</c:v>
          </c:tx>
          <c:spPr>
            <a:ln w="28575">
              <a:noFill/>
            </a:ln>
          </c:spPr>
          <c:marker>
            <c:symbol val="diamond"/>
            <c:size val="5"/>
          </c:marker>
          <c:xVal>
            <c:numRef>
              <c:f>'20170704'!$C$38:$C$51</c:f>
              <c:numCache>
                <c:formatCode>General</c:formatCode>
                <c:ptCount val="14"/>
                <c:pt idx="0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</c:numCache>
            </c:numRef>
          </c:xVal>
          <c:yVal>
            <c:numRef>
              <c:f>'20170704'!$E$38:$E$51</c:f>
              <c:numCache>
                <c:formatCode>General</c:formatCode>
                <c:ptCount val="14"/>
                <c:pt idx="0">
                  <c:v>30</c:v>
                </c:pt>
                <c:pt idx="1">
                  <c:v>37</c:v>
                </c:pt>
                <c:pt idx="2">
                  <c:v>39</c:v>
                </c:pt>
                <c:pt idx="3">
                  <c:v>42</c:v>
                </c:pt>
                <c:pt idx="4">
                  <c:v>44</c:v>
                </c:pt>
                <c:pt idx="5">
                  <c:v>46</c:v>
                </c:pt>
                <c:pt idx="6">
                  <c:v>48.5</c:v>
                </c:pt>
                <c:pt idx="7">
                  <c:v>48.7</c:v>
                </c:pt>
                <c:pt idx="8">
                  <c:v>51</c:v>
                </c:pt>
                <c:pt idx="9">
                  <c:v>54</c:v>
                </c:pt>
                <c:pt idx="10">
                  <c:v>58</c:v>
                </c:pt>
                <c:pt idx="11">
                  <c:v>64</c:v>
                </c:pt>
                <c:pt idx="12">
                  <c:v>65</c:v>
                </c:pt>
                <c:pt idx="13">
                  <c:v>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C61-459A-AAD0-0FEE7CE5AC39}"/>
            </c:ext>
          </c:extLst>
        </c:ser>
        <c:ser>
          <c:idx val="1"/>
          <c:order val="1"/>
          <c:tx>
            <c:v>09/07/2017</c:v>
          </c:tx>
          <c:spPr>
            <a:ln w="28575">
              <a:noFill/>
            </a:ln>
          </c:spPr>
          <c:marker>
            <c:symbol val="square"/>
            <c:size val="4"/>
          </c:marker>
          <c:xVal>
            <c:numRef>
              <c:f>'20170709'!$F$26:$F$61</c:f>
              <c:numCache>
                <c:formatCode>General</c:formatCode>
                <c:ptCount val="36"/>
                <c:pt idx="0">
                  <c:v>100</c:v>
                </c:pt>
                <c:pt idx="4">
                  <c:v>0.5</c:v>
                </c:pt>
                <c:pt idx="5">
                  <c:v>0.05</c:v>
                </c:pt>
                <c:pt idx="6">
                  <c:v>0.05</c:v>
                </c:pt>
                <c:pt idx="7">
                  <c:v>0.05</c:v>
                </c:pt>
                <c:pt idx="8">
                  <c:v>0.03</c:v>
                </c:pt>
                <c:pt idx="9">
                  <c:v>0.03</c:v>
                </c:pt>
                <c:pt idx="10">
                  <c:v>0.03</c:v>
                </c:pt>
                <c:pt idx="11">
                  <c:v>0.03</c:v>
                </c:pt>
                <c:pt idx="12">
                  <c:v>0.03</c:v>
                </c:pt>
                <c:pt idx="13">
                  <c:v>0.03</c:v>
                </c:pt>
                <c:pt idx="14">
                  <c:v>0.03</c:v>
                </c:pt>
                <c:pt idx="15">
                  <c:v>0.03</c:v>
                </c:pt>
                <c:pt idx="16">
                  <c:v>0.6</c:v>
                </c:pt>
                <c:pt idx="17">
                  <c:v>0.6</c:v>
                </c:pt>
                <c:pt idx="18">
                  <c:v>0.6</c:v>
                </c:pt>
                <c:pt idx="19">
                  <c:v>0.6</c:v>
                </c:pt>
                <c:pt idx="20">
                  <c:v>0.6</c:v>
                </c:pt>
                <c:pt idx="21">
                  <c:v>0.6</c:v>
                </c:pt>
                <c:pt idx="22">
                  <c:v>0.6</c:v>
                </c:pt>
                <c:pt idx="23">
                  <c:v>0.9</c:v>
                </c:pt>
                <c:pt idx="24">
                  <c:v>1.2</c:v>
                </c:pt>
                <c:pt idx="28">
                  <c:v>100</c:v>
                </c:pt>
                <c:pt idx="29">
                  <c:v>100</c:v>
                </c:pt>
                <c:pt idx="30">
                  <c:v>100</c:v>
                </c:pt>
              </c:numCache>
            </c:numRef>
          </c:xVal>
          <c:yVal>
            <c:numRef>
              <c:f>'20170709'!$H$26:$H$61</c:f>
              <c:numCache>
                <c:formatCode>General</c:formatCode>
                <c:ptCount val="36"/>
                <c:pt idx="0">
                  <c:v>67.867999999999995</c:v>
                </c:pt>
                <c:pt idx="1">
                  <c:v>72.222079999999991</c:v>
                </c:pt>
                <c:pt idx="2">
                  <c:v>80.945750000000004</c:v>
                </c:pt>
                <c:pt idx="4">
                  <c:v>69.304320000000004</c:v>
                </c:pt>
                <c:pt idx="5">
                  <c:v>69.304320000000004</c:v>
                </c:pt>
                <c:pt idx="6">
                  <c:v>91.40607</c:v>
                </c:pt>
                <c:pt idx="7">
                  <c:v>106.04375</c:v>
                </c:pt>
                <c:pt idx="8">
                  <c:v>111.92768</c:v>
                </c:pt>
                <c:pt idx="9">
                  <c:v>119.86175</c:v>
                </c:pt>
                <c:pt idx="10">
                  <c:v>125.62582999999999</c:v>
                </c:pt>
                <c:pt idx="11">
                  <c:v>132.023</c:v>
                </c:pt>
                <c:pt idx="12">
                  <c:v>140.11452</c:v>
                </c:pt>
                <c:pt idx="13">
                  <c:v>143.73023000000001</c:v>
                </c:pt>
                <c:pt idx="14">
                  <c:v>146.86607000000001</c:v>
                </c:pt>
                <c:pt idx="15">
                  <c:v>157.56326999999999</c:v>
                </c:pt>
                <c:pt idx="16">
                  <c:v>158.108</c:v>
                </c:pt>
                <c:pt idx="17">
                  <c:v>164.16207</c:v>
                </c:pt>
                <c:pt idx="18">
                  <c:v>168.63647</c:v>
                </c:pt>
                <c:pt idx="19">
                  <c:v>178.34431999999998</c:v>
                </c:pt>
                <c:pt idx="20">
                  <c:v>181.83547999999999</c:v>
                </c:pt>
                <c:pt idx="21">
                  <c:v>187.72927999999999</c:v>
                </c:pt>
                <c:pt idx="22">
                  <c:v>192.512</c:v>
                </c:pt>
                <c:pt idx="23">
                  <c:v>193.11407</c:v>
                </c:pt>
                <c:pt idx="24">
                  <c:v>193.71707999999998</c:v>
                </c:pt>
                <c:pt idx="28">
                  <c:v>78</c:v>
                </c:pt>
                <c:pt idx="29">
                  <c:v>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C61-459A-AAD0-0FEE7CE5AC39}"/>
            </c:ext>
          </c:extLst>
        </c:ser>
        <c:ser>
          <c:idx val="2"/>
          <c:order val="2"/>
          <c:tx>
            <c:v>10/07/2017</c:v>
          </c:tx>
          <c:spPr>
            <a:ln w="28575">
              <a:noFill/>
            </a:ln>
          </c:spPr>
          <c:marker>
            <c:symbol val="triangle"/>
            <c:size val="5"/>
          </c:marker>
          <c:xVal>
            <c:numRef>
              <c:f>'20170709'!$F$69:$F$78</c:f>
              <c:numCache>
                <c:formatCode>General</c:formatCode>
                <c:ptCount val="10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5">
                  <c:v>99</c:v>
                </c:pt>
                <c:pt idx="9">
                  <c:v>100</c:v>
                </c:pt>
              </c:numCache>
            </c:numRef>
          </c:xVal>
          <c:yVal>
            <c:numRef>
              <c:f>'20170709'!$I$69:$I$78</c:f>
              <c:numCache>
                <c:formatCode>General</c:formatCode>
                <c:ptCount val="10"/>
                <c:pt idx="0">
                  <c:v>95</c:v>
                </c:pt>
                <c:pt idx="1">
                  <c:v>106</c:v>
                </c:pt>
                <c:pt idx="2">
                  <c:v>114</c:v>
                </c:pt>
                <c:pt idx="5">
                  <c:v>100</c:v>
                </c:pt>
                <c:pt idx="9">
                  <c:v>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C61-459A-AAD0-0FEE7CE5AC39}"/>
            </c:ext>
          </c:extLst>
        </c:ser>
        <c:ser>
          <c:idx val="3"/>
          <c:order val="3"/>
          <c:tx>
            <c:v>11/07/2017</c:v>
          </c:tx>
          <c:spPr>
            <a:ln w="28575">
              <a:noFill/>
            </a:ln>
          </c:spPr>
          <c:xVal>
            <c:numRef>
              <c:f>'20170709'!$F$86:$F$97</c:f>
              <c:numCache>
                <c:formatCode>General</c:formatCode>
                <c:ptCount val="12"/>
                <c:pt idx="0">
                  <c:v>100</c:v>
                </c:pt>
                <c:pt idx="1">
                  <c:v>100</c:v>
                </c:pt>
                <c:pt idx="2">
                  <c:v>99</c:v>
                </c:pt>
                <c:pt idx="4">
                  <c:v>99</c:v>
                </c:pt>
                <c:pt idx="7">
                  <c:v>99</c:v>
                </c:pt>
                <c:pt idx="8">
                  <c:v>99</c:v>
                </c:pt>
                <c:pt idx="11">
                  <c:v>100</c:v>
                </c:pt>
              </c:numCache>
            </c:numRef>
          </c:xVal>
          <c:yVal>
            <c:numRef>
              <c:f>'20170709'!$I$86:$I$97</c:f>
              <c:numCache>
                <c:formatCode>General</c:formatCode>
                <c:ptCount val="12"/>
                <c:pt idx="0">
                  <c:v>124</c:v>
                </c:pt>
                <c:pt idx="1">
                  <c:v>135</c:v>
                </c:pt>
                <c:pt idx="2">
                  <c:v>145</c:v>
                </c:pt>
                <c:pt idx="4">
                  <c:v>145</c:v>
                </c:pt>
                <c:pt idx="7">
                  <c:v>150</c:v>
                </c:pt>
                <c:pt idx="8">
                  <c:v>150</c:v>
                </c:pt>
                <c:pt idx="11">
                  <c:v>160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C61-459A-AAD0-0FEE7CE5AC39}"/>
            </c:ext>
          </c:extLst>
        </c:ser>
        <c:ser>
          <c:idx val="4"/>
          <c:order val="4"/>
          <c:tx>
            <c:v>12/07/2017</c:v>
          </c:tx>
          <c:spPr>
            <a:ln w="28575">
              <a:noFill/>
            </a:ln>
          </c:spPr>
          <c:marker>
            <c:symbol val="star"/>
            <c:size val="4"/>
          </c:marker>
          <c:xVal>
            <c:numRef>
              <c:f>'20170712'!$F$10:$F$28</c:f>
              <c:numCache>
                <c:formatCode>General</c:formatCode>
                <c:ptCount val="19"/>
                <c:pt idx="0">
                  <c:v>99</c:v>
                </c:pt>
                <c:pt idx="1">
                  <c:v>99</c:v>
                </c:pt>
                <c:pt idx="3">
                  <c:v>99.499999999999986</c:v>
                </c:pt>
                <c:pt idx="4">
                  <c:v>99.5</c:v>
                </c:pt>
                <c:pt idx="5">
                  <c:v>99.5</c:v>
                </c:pt>
                <c:pt idx="7">
                  <c:v>99.5</c:v>
                </c:pt>
                <c:pt idx="9">
                  <c:v>99.5</c:v>
                </c:pt>
                <c:pt idx="13">
                  <c:v>1.2</c:v>
                </c:pt>
                <c:pt idx="16" formatCode="0.0">
                  <c:v>99</c:v>
                </c:pt>
                <c:pt idx="17" formatCode="0.0">
                  <c:v>99</c:v>
                </c:pt>
                <c:pt idx="18">
                  <c:v>99</c:v>
                </c:pt>
              </c:numCache>
            </c:numRef>
          </c:xVal>
          <c:yVal>
            <c:numRef>
              <c:f>'20170712'!$I$10:$I$28</c:f>
              <c:numCache>
                <c:formatCode>General</c:formatCode>
                <c:ptCount val="19"/>
                <c:pt idx="0">
                  <c:v>130</c:v>
                </c:pt>
                <c:pt idx="1">
                  <c:v>138</c:v>
                </c:pt>
                <c:pt idx="3">
                  <c:v>143</c:v>
                </c:pt>
                <c:pt idx="4">
                  <c:v>152</c:v>
                </c:pt>
                <c:pt idx="5">
                  <c:v>161</c:v>
                </c:pt>
                <c:pt idx="7">
                  <c:v>164</c:v>
                </c:pt>
                <c:pt idx="9">
                  <c:v>168</c:v>
                </c:pt>
                <c:pt idx="13">
                  <c:v>9.8817500000000003</c:v>
                </c:pt>
                <c:pt idx="16">
                  <c:v>173</c:v>
                </c:pt>
                <c:pt idx="17">
                  <c:v>181</c:v>
                </c:pt>
                <c:pt idx="18">
                  <c:v>184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C61-459A-AAD0-0FEE7CE5AC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915520"/>
        <c:axId val="109938176"/>
      </c:scatterChart>
      <c:valAx>
        <c:axId val="109915520"/>
        <c:scaling>
          <c:orientation val="minMax"/>
          <c:max val="11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Duty</a:t>
                </a:r>
                <a:r>
                  <a:rPr lang="en-US" baseline="0"/>
                  <a:t> Cycle (%)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9938176"/>
        <c:crosses val="autoZero"/>
        <c:crossBetween val="midCat"/>
        <c:majorUnit val="20"/>
      </c:valAx>
      <c:valAx>
        <c:axId val="109938176"/>
        <c:scaling>
          <c:orientation val="minMax"/>
          <c:max val="2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FP</a:t>
                </a:r>
                <a:r>
                  <a:rPr lang="en-US" baseline="0"/>
                  <a:t> (kW)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9915520"/>
        <c:crosses val="autoZero"/>
        <c:crossBetween val="midCat"/>
      </c:valAx>
    </c:plotArea>
    <c:legend>
      <c:legendPos val="l"/>
      <c:layout>
        <c:manualLayout>
          <c:xMode val="edge"/>
          <c:yMode val="edge"/>
          <c:x val="0.42479674796747968"/>
          <c:y val="0.26917315903820316"/>
          <c:w val="0.2677655471637474"/>
          <c:h val="0.46798406069060733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44513987033672"/>
          <c:y val="5.0453125615974884E-2"/>
          <c:w val="0.81341592450516331"/>
          <c:h val="0.75462517421218989"/>
        </c:manualLayout>
      </c:layout>
      <c:scatterChart>
        <c:scatterStyle val="lineMarker"/>
        <c:varyColors val="0"/>
        <c:ser>
          <c:idx val="1"/>
          <c:order val="0"/>
          <c:spPr>
            <a:ln w="28575">
              <a:noFill/>
            </a:ln>
          </c:spPr>
          <c:errBars>
            <c:errDir val="y"/>
            <c:errBarType val="both"/>
            <c:errValType val="fixedVal"/>
            <c:noEndCap val="0"/>
            <c:val val="1.5"/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'Protons november 06'!$C$5:$C$15</c:f>
              <c:numCache>
                <c:formatCode>General</c:formatCode>
                <c:ptCount val="11"/>
                <c:pt idx="0">
                  <c:v>200</c:v>
                </c:pt>
                <c:pt idx="1">
                  <c:v>250</c:v>
                </c:pt>
                <c:pt idx="2">
                  <c:v>225</c:v>
                </c:pt>
                <c:pt idx="3">
                  <c:v>175</c:v>
                </c:pt>
                <c:pt idx="4">
                  <c:v>150</c:v>
                </c:pt>
                <c:pt idx="5">
                  <c:v>125</c:v>
                </c:pt>
                <c:pt idx="6">
                  <c:v>100</c:v>
                </c:pt>
                <c:pt idx="7">
                  <c:v>75</c:v>
                </c:pt>
                <c:pt idx="8">
                  <c:v>50</c:v>
                </c:pt>
                <c:pt idx="9">
                  <c:v>0</c:v>
                </c:pt>
              </c:numCache>
            </c:numRef>
          </c:xVal>
          <c:yVal>
            <c:numRef>
              <c:f>'Protons november 06'!$J$5:$J$15</c:f>
              <c:numCache>
                <c:formatCode>General</c:formatCode>
                <c:ptCount val="11"/>
                <c:pt idx="0">
                  <c:v>18.423700315441</c:v>
                </c:pt>
                <c:pt idx="1">
                  <c:v>24.697645267519</c:v>
                </c:pt>
                <c:pt idx="2">
                  <c:v>19.455303816232998</c:v>
                </c:pt>
                <c:pt idx="3">
                  <c:v>16.878621490781001</c:v>
                </c:pt>
                <c:pt idx="4">
                  <c:v>14.825038023410002</c:v>
                </c:pt>
                <c:pt idx="5">
                  <c:v>17.006425493859002</c:v>
                </c:pt>
                <c:pt idx="6">
                  <c:v>17.147939326712002</c:v>
                </c:pt>
                <c:pt idx="7">
                  <c:v>17.521103649364001</c:v>
                </c:pt>
                <c:pt idx="8">
                  <c:v>18.862019091938002</c:v>
                </c:pt>
                <c:pt idx="9">
                  <c:v>27.674616099478005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68F-4CFA-A6A3-E3DAA7256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162176"/>
        <c:axId val="118164096"/>
      </c:scatterChart>
      <c:valAx>
        <c:axId val="118162176"/>
        <c:scaling>
          <c:orientation val="minMax"/>
          <c:min val="0"/>
        </c:scaling>
        <c:delete val="0"/>
        <c:axPos val="b"/>
        <c:title>
          <c:tx>
            <c:rich>
              <a:bodyPr/>
              <a:lstStyle/>
              <a:p>
                <a:pPr rtl="0">
                  <a:defRPr sz="1600"/>
                </a:pPr>
                <a:r>
                  <a:rPr lang="en-US" sz="1600" dirty="0" smtClean="0"/>
                  <a:t>HWR4 </a:t>
                </a:r>
                <a:r>
                  <a:rPr lang="en-US" sz="1600" dirty="0"/>
                  <a:t>Voltage [kV] </a:t>
                </a:r>
                <a:endParaRPr lang="he-IL" sz="1600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he-IL"/>
          </a:p>
        </c:txPr>
        <c:crossAx val="118164096"/>
        <c:crosses val="autoZero"/>
        <c:crossBetween val="midCat"/>
      </c:valAx>
      <c:valAx>
        <c:axId val="118164096"/>
        <c:scaling>
          <c:orientation val="minMax"/>
          <c:max val="35"/>
          <c:min val="10"/>
        </c:scaling>
        <c:delete val="0"/>
        <c:axPos val="l"/>
        <c:title>
          <c:tx>
            <c:rich>
              <a:bodyPr/>
              <a:lstStyle/>
              <a:p>
                <a:pPr rtl="0">
                  <a:defRPr sz="1600"/>
                </a:pPr>
                <a:r>
                  <a:rPr lang="en-US" sz="1600" baseline="0"/>
                  <a:t>RMS energy spread (keV) </a:t>
                </a:r>
                <a:endParaRPr lang="he-IL" sz="160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he-IL"/>
          </a:p>
        </c:txPr>
        <c:crossAx val="118162176"/>
        <c:crosses val="autoZero"/>
        <c:crossBetween val="midCat"/>
        <c:majorUnit val="5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479193404789159"/>
          <c:y val="4.0032132241909497E-2"/>
          <c:w val="0.73427076389169721"/>
          <c:h val="0.7863479505147652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errBars>
            <c:errDir val="y"/>
            <c:errBarType val="both"/>
            <c:errValType val="fixedVal"/>
            <c:noEndCap val="0"/>
            <c:val val="2"/>
          </c:errBars>
          <c:xVal>
            <c:numRef>
              <c:f>'20170926'!$B$18:$B$28</c:f>
              <c:numCache>
                <c:formatCode>General</c:formatCode>
                <c:ptCount val="11"/>
                <c:pt idx="0">
                  <c:v>190</c:v>
                </c:pt>
                <c:pt idx="1">
                  <c:v>200</c:v>
                </c:pt>
                <c:pt idx="2">
                  <c:v>185</c:v>
                </c:pt>
                <c:pt idx="3">
                  <c:v>180</c:v>
                </c:pt>
                <c:pt idx="4">
                  <c:v>175</c:v>
                </c:pt>
                <c:pt idx="5">
                  <c:v>170</c:v>
                </c:pt>
                <c:pt idx="6">
                  <c:v>165</c:v>
                </c:pt>
                <c:pt idx="7">
                  <c:v>160</c:v>
                </c:pt>
                <c:pt idx="8">
                  <c:v>155</c:v>
                </c:pt>
              </c:numCache>
            </c:numRef>
          </c:xVal>
          <c:yVal>
            <c:numRef>
              <c:f>'20170926'!$H$18:$H$28</c:f>
              <c:numCache>
                <c:formatCode>General</c:formatCode>
                <c:ptCount val="11"/>
                <c:pt idx="0">
                  <c:v>2555.2878551866038</c:v>
                </c:pt>
                <c:pt idx="1">
                  <c:v>2546.3355853027001</c:v>
                </c:pt>
                <c:pt idx="2">
                  <c:v>2551.8446744620251</c:v>
                </c:pt>
                <c:pt idx="3">
                  <c:v>2555.9764913315198</c:v>
                </c:pt>
                <c:pt idx="4">
                  <c:v>2557.3537636213509</c:v>
                </c:pt>
                <c:pt idx="5">
                  <c:v>2549.0901298823628</c:v>
                </c:pt>
                <c:pt idx="6">
                  <c:v>2541.5151322882898</c:v>
                </c:pt>
                <c:pt idx="7">
                  <c:v>2529.808317824723</c:v>
                </c:pt>
                <c:pt idx="8">
                  <c:v>2470.5856093619736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F22-49D8-81BF-69C9B618C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763008"/>
        <c:axId val="108773376"/>
      </c:scatterChart>
      <c:valAx>
        <c:axId val="108763008"/>
        <c:scaling>
          <c:orientation val="minMax"/>
          <c:max val="210"/>
          <c:min val="150"/>
        </c:scaling>
        <c:delete val="0"/>
        <c:axPos val="b"/>
        <c:title>
          <c:tx>
            <c:rich>
              <a:bodyPr/>
              <a:lstStyle/>
              <a:p>
                <a:pPr>
                  <a:defRPr sz="1200" b="0"/>
                </a:pPr>
                <a:r>
                  <a:rPr lang="en-US" sz="1200" b="0" dirty="0" smtClean="0"/>
                  <a:t>FP</a:t>
                </a:r>
                <a:r>
                  <a:rPr lang="en-US" sz="1200" b="0" baseline="0" dirty="0" smtClean="0"/>
                  <a:t> (kW)</a:t>
                </a:r>
                <a:endParaRPr lang="en-US" sz="1200" b="0" dirty="0"/>
              </a:p>
            </c:rich>
          </c:tx>
          <c:layout>
            <c:manualLayout>
              <c:xMode val="edge"/>
              <c:yMode val="edge"/>
              <c:x val="0.49351831199978763"/>
              <c:y val="0.8745874587458746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08773376"/>
        <c:crosses val="autoZero"/>
        <c:crossBetween val="midCat"/>
        <c:majorUnit val="10"/>
      </c:valAx>
      <c:valAx>
        <c:axId val="10877337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b="0" dirty="0" smtClean="0"/>
                  <a:t>Energy</a:t>
                </a:r>
                <a:r>
                  <a:rPr lang="en-US" sz="1200" b="0" baseline="0" dirty="0" smtClean="0"/>
                  <a:t> (</a:t>
                </a:r>
                <a:r>
                  <a:rPr lang="en-US" sz="1200" b="0" baseline="0" dirty="0" err="1" smtClean="0"/>
                  <a:t>keV</a:t>
                </a:r>
                <a:r>
                  <a:rPr lang="en-US" sz="1200" b="0" baseline="0" dirty="0" smtClean="0"/>
                  <a:t>)</a:t>
                </a:r>
                <a:endParaRPr lang="en-US" sz="1200" b="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8763008"/>
        <c:crosses val="autoZero"/>
        <c:crossBetween val="midCat"/>
        <c:majorUnit val="20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1302397536486065"/>
          <c:y val="0.12900220805732618"/>
          <c:w val="0.58805221091169624"/>
          <c:h val="0.68568484494993687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0"/>
            <c:dispEq val="1"/>
            <c:trendlineLbl>
              <c:layout>
                <c:manualLayout>
                  <c:x val="-0.11020769221019121"/>
                  <c:y val="4.0309961254843145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800"/>
                  </a:pPr>
                  <a:endParaRPr lang="he-IL"/>
                </a:p>
              </c:txPr>
            </c:trendlineLbl>
          </c:trendline>
          <c:xVal>
            <c:numRef>
              <c:f>'V:\SWAP\measurements\Logbooks\2016 - Copy\[2016Jan_1.xlsx]20160113'!$L$12:$L$17</c:f>
              <c:numCache>
                <c:formatCode>General</c:formatCode>
                <c:ptCount val="6"/>
                <c:pt idx="0">
                  <c:v>1310.8</c:v>
                </c:pt>
                <c:pt idx="1">
                  <c:v>1012.14</c:v>
                </c:pt>
                <c:pt idx="2">
                  <c:v>938.42</c:v>
                </c:pt>
                <c:pt idx="3">
                  <c:v>848.29</c:v>
                </c:pt>
                <c:pt idx="4">
                  <c:v>809.5</c:v>
                </c:pt>
                <c:pt idx="5">
                  <c:v>478.12</c:v>
                </c:pt>
              </c:numCache>
            </c:numRef>
          </c:xVal>
          <c:yVal>
            <c:numRef>
              <c:f>'V:\SWAP\measurements\Logbooks\2016 - Copy\[2016Jan_1.xlsx]20160113'!$K$12:$K$17</c:f>
              <c:numCache>
                <c:formatCode>General</c:formatCode>
                <c:ptCount val="6"/>
                <c:pt idx="0">
                  <c:v>8784.86</c:v>
                </c:pt>
                <c:pt idx="1">
                  <c:v>6778.3</c:v>
                </c:pt>
                <c:pt idx="2">
                  <c:v>6288.08</c:v>
                </c:pt>
                <c:pt idx="3">
                  <c:v>5685.37</c:v>
                </c:pt>
                <c:pt idx="4">
                  <c:v>5423.15</c:v>
                </c:pt>
                <c:pt idx="5">
                  <c:v>3182.79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7EF-4F57-A817-A6694761C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815104"/>
        <c:axId val="108817024"/>
      </c:scatterChart>
      <c:valAx>
        <c:axId val="108815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Channels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8817024"/>
        <c:crosses val="autoZero"/>
        <c:crossBetween val="midCat"/>
      </c:valAx>
      <c:valAx>
        <c:axId val="1088170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Energy</a:t>
                </a:r>
                <a:r>
                  <a:rPr lang="en-US" baseline="0" dirty="0"/>
                  <a:t> (</a:t>
                </a:r>
                <a:r>
                  <a:rPr lang="en-US" baseline="0" dirty="0" err="1"/>
                  <a:t>keV</a:t>
                </a:r>
                <a:r>
                  <a:rPr lang="en-US" baseline="0" dirty="0" smtClean="0"/>
                  <a:t>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8815104"/>
        <c:crosses val="autoZero"/>
        <c:crossBetween val="midCat"/>
        <c:majorUnit val="2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653225122553206"/>
          <c:y val="4.8404840484048403E-2"/>
          <c:w val="0.78177159469479751"/>
          <c:h val="0.8076491428670425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errBars>
            <c:errDir val="y"/>
            <c:errBarType val="both"/>
            <c:errValType val="fixedVal"/>
            <c:noEndCap val="0"/>
            <c:val val="2"/>
          </c:errBars>
          <c:xVal>
            <c:numRef>
              <c:f>'20170919'!$B$94:$B$102</c:f>
              <c:numCache>
                <c:formatCode>General</c:formatCode>
                <c:ptCount val="9"/>
                <c:pt idx="0">
                  <c:v>50</c:v>
                </c:pt>
                <c:pt idx="1">
                  <c:v>48</c:v>
                </c:pt>
                <c:pt idx="2">
                  <c:v>46</c:v>
                </c:pt>
                <c:pt idx="3">
                  <c:v>44</c:v>
                </c:pt>
                <c:pt idx="4">
                  <c:v>42</c:v>
                </c:pt>
                <c:pt idx="5">
                  <c:v>40</c:v>
                </c:pt>
                <c:pt idx="6">
                  <c:v>52</c:v>
                </c:pt>
                <c:pt idx="7">
                  <c:v>54</c:v>
                </c:pt>
                <c:pt idx="8">
                  <c:v>50</c:v>
                </c:pt>
              </c:numCache>
            </c:numRef>
          </c:xVal>
          <c:yVal>
            <c:numRef>
              <c:f>'20170919'!$I$94:$I$102</c:f>
              <c:numCache>
                <c:formatCode>General</c:formatCode>
                <c:ptCount val="9"/>
                <c:pt idx="0">
                  <c:v>1276.6902226720649</c:v>
                </c:pt>
                <c:pt idx="1">
                  <c:v>1274.6482186234819</c:v>
                </c:pt>
                <c:pt idx="2">
                  <c:v>1278.7322267206478</c:v>
                </c:pt>
                <c:pt idx="3">
                  <c:v>1273.9675506072874</c:v>
                </c:pt>
                <c:pt idx="4">
                  <c:v>1271.2448785425102</c:v>
                </c:pt>
                <c:pt idx="5">
                  <c:v>1256.2701821862349</c:v>
                </c:pt>
                <c:pt idx="6">
                  <c:v>1275.3288866396763</c:v>
                </c:pt>
                <c:pt idx="7">
                  <c:v>1278.0515587044536</c:v>
                </c:pt>
                <c:pt idx="8">
                  <c:v>1276.6902226720649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9BA-48BD-B2BB-A513FA5F52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837888"/>
        <c:axId val="108844160"/>
      </c:scatterChart>
      <c:valAx>
        <c:axId val="108837888"/>
        <c:scaling>
          <c:orientation val="minMax"/>
          <c:min val="3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b="0" dirty="0" smtClean="0"/>
                  <a:t>FP</a:t>
                </a:r>
                <a:r>
                  <a:rPr lang="en-US" sz="1200" b="0" baseline="0" dirty="0" smtClean="0"/>
                  <a:t> (kW</a:t>
                </a:r>
                <a:r>
                  <a:rPr lang="en-US" baseline="0" dirty="0" smtClean="0"/>
                  <a:t>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8844160"/>
        <c:crosses val="autoZero"/>
        <c:crossBetween val="midCat"/>
      </c:valAx>
      <c:valAx>
        <c:axId val="108844160"/>
        <c:scaling>
          <c:orientation val="minMax"/>
          <c:max val="1290"/>
          <c:min val="122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 b="0" dirty="0" smtClean="0"/>
                  <a:t>Energy</a:t>
                </a:r>
                <a:r>
                  <a:rPr lang="en-US" sz="1200" b="0" baseline="0" dirty="0" smtClean="0"/>
                  <a:t> (</a:t>
                </a:r>
                <a:r>
                  <a:rPr lang="en-US" sz="1200" b="0" baseline="0" dirty="0" err="1" smtClean="0"/>
                  <a:t>keV</a:t>
                </a:r>
                <a:r>
                  <a:rPr lang="en-US" sz="1200" b="0" baseline="0" dirty="0" smtClean="0"/>
                  <a:t>)</a:t>
                </a:r>
                <a:endParaRPr lang="en-US" sz="1200" b="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8837888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0"/>
          <c:spPr>
            <a:ln w="28575"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RFQ_run_data!$C$7:$C$347</c:f>
              <c:numCache>
                <c:formatCode>0.00</c:formatCode>
                <c:ptCount val="341"/>
                <c:pt idx="0">
                  <c:v>0</c:v>
                </c:pt>
                <c:pt idx="1">
                  <c:v>0.16666666666666666</c:v>
                </c:pt>
                <c:pt idx="2">
                  <c:v>0.33333333333333331</c:v>
                </c:pt>
                <c:pt idx="3">
                  <c:v>0.5</c:v>
                </c:pt>
                <c:pt idx="4">
                  <c:v>0.66666666666666663</c:v>
                </c:pt>
                <c:pt idx="5">
                  <c:v>0.83333333333333326</c:v>
                </c:pt>
                <c:pt idx="6">
                  <c:v>0.99999999999999989</c:v>
                </c:pt>
                <c:pt idx="7">
                  <c:v>1.1666666666666665</c:v>
                </c:pt>
                <c:pt idx="8">
                  <c:v>1.3333333333333333</c:v>
                </c:pt>
                <c:pt idx="9">
                  <c:v>1.5</c:v>
                </c:pt>
                <c:pt idx="10">
                  <c:v>1.6666666666666667</c:v>
                </c:pt>
                <c:pt idx="11">
                  <c:v>1.8333333333333335</c:v>
                </c:pt>
                <c:pt idx="12">
                  <c:v>2</c:v>
                </c:pt>
                <c:pt idx="13">
                  <c:v>2.1666666666666665</c:v>
                </c:pt>
                <c:pt idx="14">
                  <c:v>2.333333333333333</c:v>
                </c:pt>
                <c:pt idx="15">
                  <c:v>2.4999999999999996</c:v>
                </c:pt>
                <c:pt idx="16">
                  <c:v>2.6666666666666661</c:v>
                </c:pt>
                <c:pt idx="17">
                  <c:v>2.8333333333333326</c:v>
                </c:pt>
                <c:pt idx="18">
                  <c:v>2.9999999999999991</c:v>
                </c:pt>
                <c:pt idx="19">
                  <c:v>3.1666666666666656</c:v>
                </c:pt>
                <c:pt idx="20">
                  <c:v>3.3333333333333321</c:v>
                </c:pt>
                <c:pt idx="21">
                  <c:v>3.4999999999999987</c:v>
                </c:pt>
                <c:pt idx="22">
                  <c:v>3.6666666666666652</c:v>
                </c:pt>
                <c:pt idx="23">
                  <c:v>3.8333333333333317</c:v>
                </c:pt>
                <c:pt idx="24">
                  <c:v>3.9999999999999982</c:v>
                </c:pt>
                <c:pt idx="25">
                  <c:v>4.1666666666666652</c:v>
                </c:pt>
                <c:pt idx="26">
                  <c:v>4.3333333333333321</c:v>
                </c:pt>
                <c:pt idx="27">
                  <c:v>4.4999999999999991</c:v>
                </c:pt>
                <c:pt idx="28">
                  <c:v>4.6666666666666661</c:v>
                </c:pt>
                <c:pt idx="29">
                  <c:v>4.833333333333333</c:v>
                </c:pt>
                <c:pt idx="30">
                  <c:v>5</c:v>
                </c:pt>
                <c:pt idx="31">
                  <c:v>5.166666666666667</c:v>
                </c:pt>
                <c:pt idx="32">
                  <c:v>5.3333333333333339</c:v>
                </c:pt>
                <c:pt idx="33">
                  <c:v>5.5000000000000009</c:v>
                </c:pt>
                <c:pt idx="34">
                  <c:v>5.6666666666666679</c:v>
                </c:pt>
                <c:pt idx="35">
                  <c:v>5.8333333333333348</c:v>
                </c:pt>
                <c:pt idx="36">
                  <c:v>6.0000000000000018</c:v>
                </c:pt>
                <c:pt idx="37">
                  <c:v>6.1666666666666687</c:v>
                </c:pt>
                <c:pt idx="38">
                  <c:v>6.3333333333333357</c:v>
                </c:pt>
                <c:pt idx="39">
                  <c:v>6.5000000000000027</c:v>
                </c:pt>
                <c:pt idx="40">
                  <c:v>6.6666666666666696</c:v>
                </c:pt>
                <c:pt idx="41">
                  <c:v>6.8333333333333366</c:v>
                </c:pt>
                <c:pt idx="42">
                  <c:v>7.0000000000000036</c:v>
                </c:pt>
                <c:pt idx="43">
                  <c:v>7.1666666666666705</c:v>
                </c:pt>
                <c:pt idx="44">
                  <c:v>7.3333333333333375</c:v>
                </c:pt>
                <c:pt idx="45">
                  <c:v>7.5000000000000044</c:v>
                </c:pt>
                <c:pt idx="46">
                  <c:v>7.6666666666666714</c:v>
                </c:pt>
                <c:pt idx="47">
                  <c:v>7.8333333333333384</c:v>
                </c:pt>
                <c:pt idx="48">
                  <c:v>8.0000000000000053</c:v>
                </c:pt>
                <c:pt idx="49">
                  <c:v>8.1666666666666714</c:v>
                </c:pt>
                <c:pt idx="50">
                  <c:v>8.3333333333333375</c:v>
                </c:pt>
                <c:pt idx="51">
                  <c:v>8.5000000000000036</c:v>
                </c:pt>
                <c:pt idx="52">
                  <c:v>8.6666666666666696</c:v>
                </c:pt>
                <c:pt idx="53">
                  <c:v>8.8333333333333357</c:v>
                </c:pt>
                <c:pt idx="54">
                  <c:v>9.0000000000000018</c:v>
                </c:pt>
                <c:pt idx="55">
                  <c:v>9.1666666666666679</c:v>
                </c:pt>
                <c:pt idx="56">
                  <c:v>9.3333333333333339</c:v>
                </c:pt>
                <c:pt idx="57">
                  <c:v>9.5</c:v>
                </c:pt>
                <c:pt idx="58">
                  <c:v>9.6666666666666661</c:v>
                </c:pt>
                <c:pt idx="59">
                  <c:v>9.8333333333333321</c:v>
                </c:pt>
                <c:pt idx="60">
                  <c:v>9.9999999999999982</c:v>
                </c:pt>
                <c:pt idx="61">
                  <c:v>10.166666666666664</c:v>
                </c:pt>
                <c:pt idx="62">
                  <c:v>10.33333333333333</c:v>
                </c:pt>
                <c:pt idx="63">
                  <c:v>10.499999999999996</c:v>
                </c:pt>
                <c:pt idx="64">
                  <c:v>10.666666666666663</c:v>
                </c:pt>
                <c:pt idx="65">
                  <c:v>10.833333333333329</c:v>
                </c:pt>
                <c:pt idx="66">
                  <c:v>10.999999999999995</c:v>
                </c:pt>
                <c:pt idx="67">
                  <c:v>11.166666666666661</c:v>
                </c:pt>
                <c:pt idx="68">
                  <c:v>11.333333333333327</c:v>
                </c:pt>
                <c:pt idx="69">
                  <c:v>11.499999999999993</c:v>
                </c:pt>
                <c:pt idx="70">
                  <c:v>11.666666666666659</c:v>
                </c:pt>
                <c:pt idx="71">
                  <c:v>11.833333333333325</c:v>
                </c:pt>
                <c:pt idx="72">
                  <c:v>11.999999999999991</c:v>
                </c:pt>
                <c:pt idx="73">
                  <c:v>12.166666666666657</c:v>
                </c:pt>
                <c:pt idx="74">
                  <c:v>12.333333333333323</c:v>
                </c:pt>
                <c:pt idx="75">
                  <c:v>12.499999999999989</c:v>
                </c:pt>
                <c:pt idx="76">
                  <c:v>12.666666666666655</c:v>
                </c:pt>
                <c:pt idx="77">
                  <c:v>12.833333333333321</c:v>
                </c:pt>
                <c:pt idx="78">
                  <c:v>12.999999999999988</c:v>
                </c:pt>
                <c:pt idx="79">
                  <c:v>13.166666666666654</c:v>
                </c:pt>
                <c:pt idx="80">
                  <c:v>13.33333333333332</c:v>
                </c:pt>
                <c:pt idx="81">
                  <c:v>13.499999999999986</c:v>
                </c:pt>
                <c:pt idx="82">
                  <c:v>13.666666666666652</c:v>
                </c:pt>
                <c:pt idx="83">
                  <c:v>13.833333333333318</c:v>
                </c:pt>
                <c:pt idx="84">
                  <c:v>13.999999999999984</c:v>
                </c:pt>
                <c:pt idx="85">
                  <c:v>14.16666666666665</c:v>
                </c:pt>
                <c:pt idx="86">
                  <c:v>14.333333333333316</c:v>
                </c:pt>
                <c:pt idx="87">
                  <c:v>14.499999999999982</c:v>
                </c:pt>
                <c:pt idx="88">
                  <c:v>14.666666666666648</c:v>
                </c:pt>
                <c:pt idx="89">
                  <c:v>14.833333333333314</c:v>
                </c:pt>
                <c:pt idx="90">
                  <c:v>14.99999999999998</c:v>
                </c:pt>
                <c:pt idx="91">
                  <c:v>15.166666666666647</c:v>
                </c:pt>
                <c:pt idx="92">
                  <c:v>15.333333333333313</c:v>
                </c:pt>
                <c:pt idx="93">
                  <c:v>15.499999999999979</c:v>
                </c:pt>
                <c:pt idx="94">
                  <c:v>15.666666666666645</c:v>
                </c:pt>
                <c:pt idx="95">
                  <c:v>15.833333333333311</c:v>
                </c:pt>
                <c:pt idx="96">
                  <c:v>15.999999999999977</c:v>
                </c:pt>
                <c:pt idx="97">
                  <c:v>16.166666666666643</c:v>
                </c:pt>
                <c:pt idx="98">
                  <c:v>16.333333333333311</c:v>
                </c:pt>
                <c:pt idx="99">
                  <c:v>16.499999999999979</c:v>
                </c:pt>
                <c:pt idx="100">
                  <c:v>16.666666666666647</c:v>
                </c:pt>
                <c:pt idx="101">
                  <c:v>16.833333333333314</c:v>
                </c:pt>
                <c:pt idx="102">
                  <c:v>16.999999999999982</c:v>
                </c:pt>
                <c:pt idx="103">
                  <c:v>17.16666666666665</c:v>
                </c:pt>
                <c:pt idx="104">
                  <c:v>17.333333333333318</c:v>
                </c:pt>
                <c:pt idx="105">
                  <c:v>17.499999999999986</c:v>
                </c:pt>
                <c:pt idx="106">
                  <c:v>17.666666666666654</c:v>
                </c:pt>
                <c:pt idx="107">
                  <c:v>17.833333333333321</c:v>
                </c:pt>
                <c:pt idx="108">
                  <c:v>17.999999999999989</c:v>
                </c:pt>
                <c:pt idx="109">
                  <c:v>18.166666666666657</c:v>
                </c:pt>
                <c:pt idx="110">
                  <c:v>18.333333333333325</c:v>
                </c:pt>
                <c:pt idx="111">
                  <c:v>18.499999999999993</c:v>
                </c:pt>
                <c:pt idx="112">
                  <c:v>18.666666666666661</c:v>
                </c:pt>
                <c:pt idx="113">
                  <c:v>18.833333333333329</c:v>
                </c:pt>
                <c:pt idx="114">
                  <c:v>18.999999999999996</c:v>
                </c:pt>
                <c:pt idx="115">
                  <c:v>19.166666666666664</c:v>
                </c:pt>
                <c:pt idx="116">
                  <c:v>19.333333333333332</c:v>
                </c:pt>
                <c:pt idx="117">
                  <c:v>19.5</c:v>
                </c:pt>
                <c:pt idx="118">
                  <c:v>19.666666666666668</c:v>
                </c:pt>
                <c:pt idx="119">
                  <c:v>19.833333333333336</c:v>
                </c:pt>
                <c:pt idx="120">
                  <c:v>20.000000000000004</c:v>
                </c:pt>
                <c:pt idx="121">
                  <c:v>20.166666666666671</c:v>
                </c:pt>
                <c:pt idx="122">
                  <c:v>20.333333333333339</c:v>
                </c:pt>
                <c:pt idx="123">
                  <c:v>20.500000000000007</c:v>
                </c:pt>
                <c:pt idx="124">
                  <c:v>20.666666666666675</c:v>
                </c:pt>
                <c:pt idx="125">
                  <c:v>20.833333333333343</c:v>
                </c:pt>
                <c:pt idx="126">
                  <c:v>21.000000000000011</c:v>
                </c:pt>
                <c:pt idx="127">
                  <c:v>21.166666666666679</c:v>
                </c:pt>
                <c:pt idx="128">
                  <c:v>21.333333333333346</c:v>
                </c:pt>
                <c:pt idx="129">
                  <c:v>21.500000000000014</c:v>
                </c:pt>
                <c:pt idx="130">
                  <c:v>21.666666666666682</c:v>
                </c:pt>
                <c:pt idx="131">
                  <c:v>21.83333333333335</c:v>
                </c:pt>
                <c:pt idx="132">
                  <c:v>22.000000000000018</c:v>
                </c:pt>
                <c:pt idx="133">
                  <c:v>22.166666666666686</c:v>
                </c:pt>
                <c:pt idx="134">
                  <c:v>22.333333333333353</c:v>
                </c:pt>
                <c:pt idx="135">
                  <c:v>22.500000000000021</c:v>
                </c:pt>
                <c:pt idx="136">
                  <c:v>22.666666666666689</c:v>
                </c:pt>
                <c:pt idx="137">
                  <c:v>22.833333333333357</c:v>
                </c:pt>
                <c:pt idx="138">
                  <c:v>23.000000000000025</c:v>
                </c:pt>
                <c:pt idx="139">
                  <c:v>23.166666666666693</c:v>
                </c:pt>
                <c:pt idx="140">
                  <c:v>23.333333333333361</c:v>
                </c:pt>
                <c:pt idx="141">
                  <c:v>23.500000000000028</c:v>
                </c:pt>
                <c:pt idx="142">
                  <c:v>23.666666666666696</c:v>
                </c:pt>
                <c:pt idx="143">
                  <c:v>23.833333333333364</c:v>
                </c:pt>
                <c:pt idx="144">
                  <c:v>24.000000000000032</c:v>
                </c:pt>
                <c:pt idx="145">
                  <c:v>24.1666666666667</c:v>
                </c:pt>
                <c:pt idx="146">
                  <c:v>24.333333333333368</c:v>
                </c:pt>
                <c:pt idx="147">
                  <c:v>24.500000000000036</c:v>
                </c:pt>
                <c:pt idx="148">
                  <c:v>24.666666666666703</c:v>
                </c:pt>
                <c:pt idx="149">
                  <c:v>24.833333333333371</c:v>
                </c:pt>
                <c:pt idx="150">
                  <c:v>25.000000000000039</c:v>
                </c:pt>
                <c:pt idx="151">
                  <c:v>25.166666666666707</c:v>
                </c:pt>
                <c:pt idx="152">
                  <c:v>25.333333333333375</c:v>
                </c:pt>
                <c:pt idx="153">
                  <c:v>25.500000000000043</c:v>
                </c:pt>
                <c:pt idx="154">
                  <c:v>25.66666666666671</c:v>
                </c:pt>
                <c:pt idx="155">
                  <c:v>25.833333333333378</c:v>
                </c:pt>
                <c:pt idx="156">
                  <c:v>26.000000000000046</c:v>
                </c:pt>
                <c:pt idx="157">
                  <c:v>26.166666666666714</c:v>
                </c:pt>
                <c:pt idx="158">
                  <c:v>26.333333333333382</c:v>
                </c:pt>
                <c:pt idx="159">
                  <c:v>26.50000000000005</c:v>
                </c:pt>
                <c:pt idx="160">
                  <c:v>26.666666666666718</c:v>
                </c:pt>
                <c:pt idx="161">
                  <c:v>26.833333333333385</c:v>
                </c:pt>
                <c:pt idx="162">
                  <c:v>27.000000000000053</c:v>
                </c:pt>
                <c:pt idx="163">
                  <c:v>27.166666666666721</c:v>
                </c:pt>
                <c:pt idx="164">
                  <c:v>27.333333333333389</c:v>
                </c:pt>
                <c:pt idx="165">
                  <c:v>27.500000000000057</c:v>
                </c:pt>
                <c:pt idx="166">
                  <c:v>27.666666666666725</c:v>
                </c:pt>
                <c:pt idx="167">
                  <c:v>27.833333333333393</c:v>
                </c:pt>
                <c:pt idx="168">
                  <c:v>28.00000000000006</c:v>
                </c:pt>
                <c:pt idx="169">
                  <c:v>28.166666666666728</c:v>
                </c:pt>
                <c:pt idx="170">
                  <c:v>28.333333333333396</c:v>
                </c:pt>
                <c:pt idx="171">
                  <c:v>28.500000000000064</c:v>
                </c:pt>
                <c:pt idx="172">
                  <c:v>28.666666666666732</c:v>
                </c:pt>
                <c:pt idx="173">
                  <c:v>28.8333333333334</c:v>
                </c:pt>
                <c:pt idx="174">
                  <c:v>29.000000000000068</c:v>
                </c:pt>
                <c:pt idx="175">
                  <c:v>29.166666666666735</c:v>
                </c:pt>
                <c:pt idx="176">
                  <c:v>29.333333333333403</c:v>
                </c:pt>
                <c:pt idx="177">
                  <c:v>29.500000000000071</c:v>
                </c:pt>
                <c:pt idx="178">
                  <c:v>29.666666666666739</c:v>
                </c:pt>
                <c:pt idx="179">
                  <c:v>29.833333333333407</c:v>
                </c:pt>
                <c:pt idx="180">
                  <c:v>30.000000000000075</c:v>
                </c:pt>
                <c:pt idx="181">
                  <c:v>30.166666666666742</c:v>
                </c:pt>
                <c:pt idx="182">
                  <c:v>30.33333333333341</c:v>
                </c:pt>
                <c:pt idx="183">
                  <c:v>30.500000000000078</c:v>
                </c:pt>
                <c:pt idx="184">
                  <c:v>30.666666666666746</c:v>
                </c:pt>
                <c:pt idx="185">
                  <c:v>30.833333333333414</c:v>
                </c:pt>
                <c:pt idx="186">
                  <c:v>31.000000000000082</c:v>
                </c:pt>
                <c:pt idx="187">
                  <c:v>31.16666666666675</c:v>
                </c:pt>
                <c:pt idx="188">
                  <c:v>31.333333333333417</c:v>
                </c:pt>
                <c:pt idx="189">
                  <c:v>31.500000000000085</c:v>
                </c:pt>
                <c:pt idx="190">
                  <c:v>31.666666666666753</c:v>
                </c:pt>
                <c:pt idx="191">
                  <c:v>31.833333333333421</c:v>
                </c:pt>
                <c:pt idx="192">
                  <c:v>32.000000000000085</c:v>
                </c:pt>
                <c:pt idx="193">
                  <c:v>32.16666666666675</c:v>
                </c:pt>
                <c:pt idx="194">
                  <c:v>32.333333333333414</c:v>
                </c:pt>
                <c:pt idx="195">
                  <c:v>32.500000000000078</c:v>
                </c:pt>
                <c:pt idx="196">
                  <c:v>32.666666666666742</c:v>
                </c:pt>
                <c:pt idx="197">
                  <c:v>32.833333333333407</c:v>
                </c:pt>
                <c:pt idx="198">
                  <c:v>33.000000000000071</c:v>
                </c:pt>
                <c:pt idx="199">
                  <c:v>33.166666666666735</c:v>
                </c:pt>
                <c:pt idx="200">
                  <c:v>33.3333333333334</c:v>
                </c:pt>
                <c:pt idx="201">
                  <c:v>33.500000000000064</c:v>
                </c:pt>
                <c:pt idx="202">
                  <c:v>33.666666666666728</c:v>
                </c:pt>
                <c:pt idx="203">
                  <c:v>33.833333333333393</c:v>
                </c:pt>
                <c:pt idx="204">
                  <c:v>34.000000000000057</c:v>
                </c:pt>
                <c:pt idx="205">
                  <c:v>34.166666666666721</c:v>
                </c:pt>
                <c:pt idx="206">
                  <c:v>34.333333333333385</c:v>
                </c:pt>
                <c:pt idx="207">
                  <c:v>34.50000000000005</c:v>
                </c:pt>
                <c:pt idx="208">
                  <c:v>34.666666666666714</c:v>
                </c:pt>
                <c:pt idx="209">
                  <c:v>34.833333333333378</c:v>
                </c:pt>
                <c:pt idx="210">
                  <c:v>35.000000000000043</c:v>
                </c:pt>
                <c:pt idx="211">
                  <c:v>35.166666666666707</c:v>
                </c:pt>
                <c:pt idx="212">
                  <c:v>35.333333333333371</c:v>
                </c:pt>
                <c:pt idx="213">
                  <c:v>35.500000000000036</c:v>
                </c:pt>
                <c:pt idx="214">
                  <c:v>35.6666666666667</c:v>
                </c:pt>
                <c:pt idx="215">
                  <c:v>35.833333333333364</c:v>
                </c:pt>
                <c:pt idx="216">
                  <c:v>36.000000000000028</c:v>
                </c:pt>
                <c:pt idx="217">
                  <c:v>36.166666666666693</c:v>
                </c:pt>
                <c:pt idx="218">
                  <c:v>36.333333333333357</c:v>
                </c:pt>
                <c:pt idx="219">
                  <c:v>36.500000000000021</c:v>
                </c:pt>
                <c:pt idx="220">
                  <c:v>36.666666666666686</c:v>
                </c:pt>
                <c:pt idx="221">
                  <c:v>36.83333333333335</c:v>
                </c:pt>
                <c:pt idx="222">
                  <c:v>37.000000000000014</c:v>
                </c:pt>
                <c:pt idx="223">
                  <c:v>37.166666666666679</c:v>
                </c:pt>
                <c:pt idx="224">
                  <c:v>37.333333333333343</c:v>
                </c:pt>
                <c:pt idx="225">
                  <c:v>37.500000000000007</c:v>
                </c:pt>
                <c:pt idx="226">
                  <c:v>37.666666666666671</c:v>
                </c:pt>
                <c:pt idx="227">
                  <c:v>37.833333333333336</c:v>
                </c:pt>
                <c:pt idx="228">
                  <c:v>38</c:v>
                </c:pt>
                <c:pt idx="229">
                  <c:v>38.166666666666664</c:v>
                </c:pt>
                <c:pt idx="230">
                  <c:v>38.333333333333329</c:v>
                </c:pt>
                <c:pt idx="231">
                  <c:v>38.499999999999993</c:v>
                </c:pt>
                <c:pt idx="232">
                  <c:v>38.666666666666657</c:v>
                </c:pt>
                <c:pt idx="233">
                  <c:v>38.833333333333321</c:v>
                </c:pt>
                <c:pt idx="234">
                  <c:v>38.999999999999986</c:v>
                </c:pt>
                <c:pt idx="235">
                  <c:v>39.16666666666665</c:v>
                </c:pt>
                <c:pt idx="236">
                  <c:v>39.333333333333314</c:v>
                </c:pt>
                <c:pt idx="237">
                  <c:v>39.499999999999979</c:v>
                </c:pt>
                <c:pt idx="238">
                  <c:v>39.666666666666643</c:v>
                </c:pt>
                <c:pt idx="239">
                  <c:v>39.833333333333307</c:v>
                </c:pt>
                <c:pt idx="240">
                  <c:v>39.999999999999972</c:v>
                </c:pt>
                <c:pt idx="241">
                  <c:v>40.166666666666636</c:v>
                </c:pt>
                <c:pt idx="242">
                  <c:v>40.3333333333333</c:v>
                </c:pt>
                <c:pt idx="243">
                  <c:v>40.499999999999964</c:v>
                </c:pt>
                <c:pt idx="244">
                  <c:v>40.666666666666629</c:v>
                </c:pt>
                <c:pt idx="245">
                  <c:v>40.833333333333293</c:v>
                </c:pt>
                <c:pt idx="246">
                  <c:v>40.999999999999957</c:v>
                </c:pt>
                <c:pt idx="247">
                  <c:v>41.166666666666622</c:v>
                </c:pt>
                <c:pt idx="248">
                  <c:v>41.333333333333286</c:v>
                </c:pt>
                <c:pt idx="249">
                  <c:v>41.49999999999995</c:v>
                </c:pt>
                <c:pt idx="250">
                  <c:v>41.666666666666615</c:v>
                </c:pt>
                <c:pt idx="251">
                  <c:v>41.833333333333279</c:v>
                </c:pt>
                <c:pt idx="252">
                  <c:v>41.999999999999943</c:v>
                </c:pt>
                <c:pt idx="253">
                  <c:v>42.166666666666607</c:v>
                </c:pt>
                <c:pt idx="254">
                  <c:v>42.333333333333272</c:v>
                </c:pt>
                <c:pt idx="255">
                  <c:v>42.499999999999936</c:v>
                </c:pt>
                <c:pt idx="256">
                  <c:v>42.6666666666666</c:v>
                </c:pt>
                <c:pt idx="257">
                  <c:v>42.833333333333265</c:v>
                </c:pt>
                <c:pt idx="258">
                  <c:v>42.999999999999929</c:v>
                </c:pt>
                <c:pt idx="259">
                  <c:v>43.166666666666593</c:v>
                </c:pt>
                <c:pt idx="260">
                  <c:v>43.333333333333258</c:v>
                </c:pt>
                <c:pt idx="261">
                  <c:v>43.499999999999922</c:v>
                </c:pt>
                <c:pt idx="262">
                  <c:v>43.666666666666586</c:v>
                </c:pt>
                <c:pt idx="263">
                  <c:v>43.83333333333325</c:v>
                </c:pt>
                <c:pt idx="264">
                  <c:v>43.999999999999915</c:v>
                </c:pt>
                <c:pt idx="265">
                  <c:v>44.166666666666579</c:v>
                </c:pt>
                <c:pt idx="266">
                  <c:v>44.333333333333243</c:v>
                </c:pt>
                <c:pt idx="267">
                  <c:v>44.499999999999908</c:v>
                </c:pt>
                <c:pt idx="268">
                  <c:v>44.666666666666572</c:v>
                </c:pt>
                <c:pt idx="269">
                  <c:v>44.833333333333236</c:v>
                </c:pt>
                <c:pt idx="270">
                  <c:v>44.999999999999901</c:v>
                </c:pt>
                <c:pt idx="271">
                  <c:v>45.166666666666565</c:v>
                </c:pt>
                <c:pt idx="272">
                  <c:v>45.333333333333229</c:v>
                </c:pt>
                <c:pt idx="273">
                  <c:v>45.499999999999893</c:v>
                </c:pt>
                <c:pt idx="274">
                  <c:v>45.666666666666558</c:v>
                </c:pt>
                <c:pt idx="275">
                  <c:v>45.833333333333222</c:v>
                </c:pt>
                <c:pt idx="276">
                  <c:v>45.999999999999886</c:v>
                </c:pt>
                <c:pt idx="277">
                  <c:v>46.166666666666551</c:v>
                </c:pt>
                <c:pt idx="278">
                  <c:v>46.333333333333215</c:v>
                </c:pt>
                <c:pt idx="279">
                  <c:v>46.499999999999879</c:v>
                </c:pt>
                <c:pt idx="280">
                  <c:v>46.666666666666544</c:v>
                </c:pt>
                <c:pt idx="281">
                  <c:v>46.833333333333208</c:v>
                </c:pt>
                <c:pt idx="282">
                  <c:v>46.999999999999872</c:v>
                </c:pt>
                <c:pt idx="283">
                  <c:v>47.166666666666536</c:v>
                </c:pt>
                <c:pt idx="284">
                  <c:v>47.333333333333201</c:v>
                </c:pt>
                <c:pt idx="285">
                  <c:v>47.499999999999865</c:v>
                </c:pt>
                <c:pt idx="286">
                  <c:v>47.666666666666529</c:v>
                </c:pt>
                <c:pt idx="287">
                  <c:v>47.833333333333194</c:v>
                </c:pt>
                <c:pt idx="288">
                  <c:v>47.999999999999858</c:v>
                </c:pt>
                <c:pt idx="289">
                  <c:v>48.166666666666522</c:v>
                </c:pt>
                <c:pt idx="290">
                  <c:v>48.333333333333186</c:v>
                </c:pt>
                <c:pt idx="291">
                  <c:v>48.499999999999851</c:v>
                </c:pt>
                <c:pt idx="292">
                  <c:v>48.666666666666515</c:v>
                </c:pt>
                <c:pt idx="293">
                  <c:v>48.833333333333179</c:v>
                </c:pt>
                <c:pt idx="294">
                  <c:v>48.999999999999844</c:v>
                </c:pt>
                <c:pt idx="295">
                  <c:v>49.166666666666508</c:v>
                </c:pt>
                <c:pt idx="296">
                  <c:v>49.333333333333172</c:v>
                </c:pt>
                <c:pt idx="297">
                  <c:v>49.499999999999837</c:v>
                </c:pt>
                <c:pt idx="298">
                  <c:v>49.666666666666501</c:v>
                </c:pt>
                <c:pt idx="299">
                  <c:v>49.833333333333165</c:v>
                </c:pt>
                <c:pt idx="300">
                  <c:v>49.999999999999829</c:v>
                </c:pt>
                <c:pt idx="301">
                  <c:v>50.166666666666494</c:v>
                </c:pt>
                <c:pt idx="302">
                  <c:v>50.333333333333158</c:v>
                </c:pt>
                <c:pt idx="303">
                  <c:v>50.499999999999822</c:v>
                </c:pt>
                <c:pt idx="304">
                  <c:v>50.666666666666487</c:v>
                </c:pt>
                <c:pt idx="305">
                  <c:v>50.833333333333151</c:v>
                </c:pt>
                <c:pt idx="306">
                  <c:v>50.999999999999815</c:v>
                </c:pt>
                <c:pt idx="307">
                  <c:v>51.16666666666648</c:v>
                </c:pt>
                <c:pt idx="308">
                  <c:v>51.333333333333144</c:v>
                </c:pt>
                <c:pt idx="309">
                  <c:v>51.499999999999808</c:v>
                </c:pt>
                <c:pt idx="310">
                  <c:v>51.666666666666472</c:v>
                </c:pt>
                <c:pt idx="311">
                  <c:v>51.833333333333137</c:v>
                </c:pt>
                <c:pt idx="312">
                  <c:v>51.999999999999801</c:v>
                </c:pt>
                <c:pt idx="313">
                  <c:v>52.166666666666465</c:v>
                </c:pt>
                <c:pt idx="314">
                  <c:v>52.33333333333313</c:v>
                </c:pt>
                <c:pt idx="315">
                  <c:v>52.499999999999794</c:v>
                </c:pt>
                <c:pt idx="316">
                  <c:v>52.666666666666458</c:v>
                </c:pt>
                <c:pt idx="317">
                  <c:v>52.833333333333123</c:v>
                </c:pt>
                <c:pt idx="318">
                  <c:v>52.999999999999787</c:v>
                </c:pt>
                <c:pt idx="319">
                  <c:v>53.166666666666451</c:v>
                </c:pt>
                <c:pt idx="320">
                  <c:v>53.333333333333115</c:v>
                </c:pt>
                <c:pt idx="321">
                  <c:v>53.49999999999978</c:v>
                </c:pt>
                <c:pt idx="322">
                  <c:v>53.666666666666444</c:v>
                </c:pt>
                <c:pt idx="323">
                  <c:v>53.833333333333108</c:v>
                </c:pt>
                <c:pt idx="324">
                  <c:v>53.999999999999773</c:v>
                </c:pt>
                <c:pt idx="325">
                  <c:v>54.166666666666437</c:v>
                </c:pt>
                <c:pt idx="326">
                  <c:v>54.333333333333101</c:v>
                </c:pt>
                <c:pt idx="327">
                  <c:v>54.499999999999766</c:v>
                </c:pt>
                <c:pt idx="328">
                  <c:v>54.66666666666643</c:v>
                </c:pt>
                <c:pt idx="329">
                  <c:v>54.833333333333094</c:v>
                </c:pt>
                <c:pt idx="330">
                  <c:v>54.999999999999758</c:v>
                </c:pt>
                <c:pt idx="331">
                  <c:v>55.166666666666423</c:v>
                </c:pt>
                <c:pt idx="332">
                  <c:v>55.333333333333087</c:v>
                </c:pt>
                <c:pt idx="333">
                  <c:v>55.499999999999751</c:v>
                </c:pt>
                <c:pt idx="334">
                  <c:v>55.666666666666416</c:v>
                </c:pt>
                <c:pt idx="335">
                  <c:v>55.83333333333308</c:v>
                </c:pt>
                <c:pt idx="336">
                  <c:v>55.999999999999744</c:v>
                </c:pt>
                <c:pt idx="337">
                  <c:v>56.166666666666409</c:v>
                </c:pt>
                <c:pt idx="338">
                  <c:v>56.333333333333073</c:v>
                </c:pt>
                <c:pt idx="339">
                  <c:v>56.499999999999737</c:v>
                </c:pt>
                <c:pt idx="340">
                  <c:v>56.666666666666401</c:v>
                </c:pt>
              </c:numCache>
            </c:numRef>
          </c:xVal>
          <c:yVal>
            <c:numRef>
              <c:f>RFQ_run_data!$G$7:$G$347</c:f>
              <c:numCache>
                <c:formatCode>0.00E+00</c:formatCode>
                <c:ptCount val="3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 formatCode="General">
                  <c:v>1344</c:v>
                </c:pt>
                <c:pt idx="55" formatCode="General">
                  <c:v>1480</c:v>
                </c:pt>
                <c:pt idx="56" formatCode="General">
                  <c:v>1809</c:v>
                </c:pt>
                <c:pt idx="57" formatCode="General">
                  <c:v>1997</c:v>
                </c:pt>
                <c:pt idx="58" formatCode="General">
                  <c:v>2002</c:v>
                </c:pt>
                <c:pt idx="59" formatCode="General">
                  <c:v>2016</c:v>
                </c:pt>
                <c:pt idx="60" formatCode="General">
                  <c:v>2028</c:v>
                </c:pt>
                <c:pt idx="61" formatCode="General">
                  <c:v>2019</c:v>
                </c:pt>
                <c:pt idx="62" formatCode="General">
                  <c:v>1997</c:v>
                </c:pt>
                <c:pt idx="63" formatCode="General">
                  <c:v>1972</c:v>
                </c:pt>
                <c:pt idx="64" formatCode="General">
                  <c:v>1964</c:v>
                </c:pt>
                <c:pt idx="65" formatCode="General">
                  <c:v>2336</c:v>
                </c:pt>
                <c:pt idx="66" formatCode="General">
                  <c:v>2537</c:v>
                </c:pt>
                <c:pt idx="67" formatCode="General">
                  <c:v>2537</c:v>
                </c:pt>
                <c:pt idx="68" formatCode="General">
                  <c:v>2495</c:v>
                </c:pt>
                <c:pt idx="69" formatCode="General">
                  <c:v>2523</c:v>
                </c:pt>
                <c:pt idx="70" formatCode="General">
                  <c:v>2737</c:v>
                </c:pt>
                <c:pt idx="71" formatCode="General">
                  <c:v>2954</c:v>
                </c:pt>
                <c:pt idx="72" formatCode="General">
                  <c:v>2937</c:v>
                </c:pt>
                <c:pt idx="73" formatCode="General">
                  <c:v>2901</c:v>
                </c:pt>
                <c:pt idx="74" formatCode="General">
                  <c:v>3284</c:v>
                </c:pt>
                <c:pt idx="75" formatCode="General">
                  <c:v>3423</c:v>
                </c:pt>
                <c:pt idx="76" formatCode="General">
                  <c:v>3523</c:v>
                </c:pt>
                <c:pt idx="77" formatCode="General">
                  <c:v>3553</c:v>
                </c:pt>
                <c:pt idx="78" formatCode="General">
                  <c:v>3721</c:v>
                </c:pt>
                <c:pt idx="79" formatCode="General">
                  <c:v>3988</c:v>
                </c:pt>
                <c:pt idx="80" formatCode="General">
                  <c:v>4011</c:v>
                </c:pt>
                <c:pt idx="81" formatCode="General">
                  <c:v>4024</c:v>
                </c:pt>
                <c:pt idx="82" formatCode="General">
                  <c:v>4020</c:v>
                </c:pt>
                <c:pt idx="83" formatCode="General">
                  <c:v>4111</c:v>
                </c:pt>
                <c:pt idx="84" formatCode="General">
                  <c:v>4230</c:v>
                </c:pt>
                <c:pt idx="85" formatCode="General">
                  <c:v>4229</c:v>
                </c:pt>
                <c:pt idx="86" formatCode="General">
                  <c:v>4188</c:v>
                </c:pt>
                <c:pt idx="87" formatCode="General">
                  <c:v>4301</c:v>
                </c:pt>
                <c:pt idx="88" formatCode="General">
                  <c:v>4349</c:v>
                </c:pt>
                <c:pt idx="89" formatCode="General">
                  <c:v>4448</c:v>
                </c:pt>
                <c:pt idx="90" formatCode="General">
                  <c:v>4509</c:v>
                </c:pt>
                <c:pt idx="91" formatCode="General">
                  <c:v>4511</c:v>
                </c:pt>
                <c:pt idx="92" formatCode="General">
                  <c:v>4584</c:v>
                </c:pt>
                <c:pt idx="93" formatCode="General">
                  <c:v>4572</c:v>
                </c:pt>
                <c:pt idx="94" formatCode="General">
                  <c:v>4620</c:v>
                </c:pt>
                <c:pt idx="95" formatCode="General">
                  <c:v>4558</c:v>
                </c:pt>
                <c:pt idx="96" formatCode="General">
                  <c:v>4548</c:v>
                </c:pt>
                <c:pt idx="97" formatCode="General">
                  <c:v>4583</c:v>
                </c:pt>
                <c:pt idx="98" formatCode="General">
                  <c:v>4585</c:v>
                </c:pt>
                <c:pt idx="99" formatCode="General">
                  <c:v>4609</c:v>
                </c:pt>
                <c:pt idx="100" formatCode="General">
                  <c:v>4558</c:v>
                </c:pt>
                <c:pt idx="101" formatCode="General">
                  <c:v>4576</c:v>
                </c:pt>
                <c:pt idx="102" formatCode="General">
                  <c:v>4588</c:v>
                </c:pt>
                <c:pt idx="103" formatCode="General">
                  <c:v>4568</c:v>
                </c:pt>
                <c:pt idx="104" formatCode="General">
                  <c:v>4557</c:v>
                </c:pt>
                <c:pt idx="105" formatCode="General">
                  <c:v>4574</c:v>
                </c:pt>
                <c:pt idx="106" formatCode="General">
                  <c:v>4547</c:v>
                </c:pt>
                <c:pt idx="107" formatCode="General">
                  <c:v>4588</c:v>
                </c:pt>
                <c:pt idx="108" formatCode="General">
                  <c:v>4556</c:v>
                </c:pt>
                <c:pt idx="109" formatCode="General">
                  <c:v>4609</c:v>
                </c:pt>
                <c:pt idx="110" formatCode="General">
                  <c:v>4576</c:v>
                </c:pt>
                <c:pt idx="111" formatCode="General">
                  <c:v>4614</c:v>
                </c:pt>
                <c:pt idx="112" formatCode="General">
                  <c:v>4632</c:v>
                </c:pt>
                <c:pt idx="113" formatCode="General">
                  <c:v>4620</c:v>
                </c:pt>
                <c:pt idx="114" formatCode="General">
                  <c:v>4641</c:v>
                </c:pt>
                <c:pt idx="115" formatCode="General">
                  <c:v>4727</c:v>
                </c:pt>
                <c:pt idx="116" formatCode="General">
                  <c:v>4674</c:v>
                </c:pt>
                <c:pt idx="117" formatCode="General">
                  <c:v>4784</c:v>
                </c:pt>
                <c:pt idx="118" formatCode="General">
                  <c:v>4813</c:v>
                </c:pt>
                <c:pt idx="119" formatCode="General">
                  <c:v>4884</c:v>
                </c:pt>
                <c:pt idx="120" formatCode="General">
                  <c:v>4952</c:v>
                </c:pt>
                <c:pt idx="121" formatCode="General">
                  <c:v>4942</c:v>
                </c:pt>
                <c:pt idx="122" formatCode="General">
                  <c:v>4923</c:v>
                </c:pt>
                <c:pt idx="123" formatCode="General">
                  <c:v>4928</c:v>
                </c:pt>
                <c:pt idx="124" formatCode="General">
                  <c:v>4974</c:v>
                </c:pt>
                <c:pt idx="125" formatCode="General">
                  <c:v>4940</c:v>
                </c:pt>
                <c:pt idx="126" formatCode="General">
                  <c:v>4939</c:v>
                </c:pt>
                <c:pt idx="127" formatCode="General">
                  <c:v>4948</c:v>
                </c:pt>
                <c:pt idx="128" formatCode="General">
                  <c:v>4962</c:v>
                </c:pt>
                <c:pt idx="129" formatCode="General">
                  <c:v>4932</c:v>
                </c:pt>
                <c:pt idx="130" formatCode="General">
                  <c:v>4963</c:v>
                </c:pt>
                <c:pt idx="131" formatCode="General">
                  <c:v>4904</c:v>
                </c:pt>
                <c:pt idx="132" formatCode="General">
                  <c:v>4918</c:v>
                </c:pt>
                <c:pt idx="133" formatCode="General">
                  <c:v>4922</c:v>
                </c:pt>
                <c:pt idx="134" formatCode="General">
                  <c:v>4905</c:v>
                </c:pt>
                <c:pt idx="135" formatCode="General">
                  <c:v>4884</c:v>
                </c:pt>
                <c:pt idx="136" formatCode="General">
                  <c:v>4893</c:v>
                </c:pt>
                <c:pt idx="137" formatCode="General">
                  <c:v>4898</c:v>
                </c:pt>
                <c:pt idx="138" formatCode="General">
                  <c:v>4903</c:v>
                </c:pt>
                <c:pt idx="139" formatCode="General">
                  <c:v>4889</c:v>
                </c:pt>
                <c:pt idx="140" formatCode="General">
                  <c:v>4892</c:v>
                </c:pt>
                <c:pt idx="141" formatCode="General">
                  <c:v>4891</c:v>
                </c:pt>
                <c:pt idx="142" formatCode="General">
                  <c:v>4887</c:v>
                </c:pt>
                <c:pt idx="143" formatCode="General">
                  <c:v>4882</c:v>
                </c:pt>
                <c:pt idx="144" formatCode="General">
                  <c:v>4912</c:v>
                </c:pt>
                <c:pt idx="145" formatCode="General">
                  <c:v>4885</c:v>
                </c:pt>
                <c:pt idx="146" formatCode="General">
                  <c:v>4924</c:v>
                </c:pt>
                <c:pt idx="147" formatCode="General">
                  <c:v>4906</c:v>
                </c:pt>
                <c:pt idx="148" formatCode="General">
                  <c:v>4900</c:v>
                </c:pt>
                <c:pt idx="149" formatCode="General">
                  <c:v>4965</c:v>
                </c:pt>
                <c:pt idx="150" formatCode="General">
                  <c:v>4927</c:v>
                </c:pt>
                <c:pt idx="151" formatCode="General">
                  <c:v>4951</c:v>
                </c:pt>
                <c:pt idx="152" formatCode="General">
                  <c:v>4931</c:v>
                </c:pt>
                <c:pt idx="153" formatCode="General">
                  <c:v>4938</c:v>
                </c:pt>
                <c:pt idx="154" formatCode="General">
                  <c:v>4957</c:v>
                </c:pt>
                <c:pt idx="155" formatCode="General">
                  <c:v>4969</c:v>
                </c:pt>
                <c:pt idx="156" formatCode="General">
                  <c:v>4991</c:v>
                </c:pt>
                <c:pt idx="157" formatCode="General">
                  <c:v>4938</c:v>
                </c:pt>
                <c:pt idx="158" formatCode="General">
                  <c:v>5000</c:v>
                </c:pt>
                <c:pt idx="159" formatCode="General">
                  <c:v>4967</c:v>
                </c:pt>
                <c:pt idx="160" formatCode="General">
                  <c:v>4927</c:v>
                </c:pt>
                <c:pt idx="161" formatCode="General">
                  <c:v>4918</c:v>
                </c:pt>
                <c:pt idx="162" formatCode="General">
                  <c:v>4932</c:v>
                </c:pt>
                <c:pt idx="163" formatCode="General">
                  <c:v>4947</c:v>
                </c:pt>
                <c:pt idx="164" formatCode="General">
                  <c:v>4933</c:v>
                </c:pt>
                <c:pt idx="165" formatCode="General">
                  <c:v>4929</c:v>
                </c:pt>
                <c:pt idx="166" formatCode="General">
                  <c:v>4942</c:v>
                </c:pt>
                <c:pt idx="167" formatCode="General">
                  <c:v>4927</c:v>
                </c:pt>
                <c:pt idx="168" formatCode="General">
                  <c:v>4912</c:v>
                </c:pt>
                <c:pt idx="169" formatCode="General">
                  <c:v>4938</c:v>
                </c:pt>
                <c:pt idx="170" formatCode="General">
                  <c:v>4948</c:v>
                </c:pt>
                <c:pt idx="171" formatCode="General">
                  <c:v>4945</c:v>
                </c:pt>
                <c:pt idx="172" formatCode="General">
                  <c:v>4966</c:v>
                </c:pt>
                <c:pt idx="173" formatCode="General">
                  <c:v>4929</c:v>
                </c:pt>
                <c:pt idx="174" formatCode="General">
                  <c:v>4961</c:v>
                </c:pt>
                <c:pt idx="175" formatCode="General">
                  <c:v>4962</c:v>
                </c:pt>
                <c:pt idx="176" formatCode="General">
                  <c:v>4955</c:v>
                </c:pt>
                <c:pt idx="177" formatCode="General">
                  <c:v>4987</c:v>
                </c:pt>
                <c:pt idx="178" formatCode="General">
                  <c:v>4993</c:v>
                </c:pt>
                <c:pt idx="179" formatCode="General">
                  <c:v>4999</c:v>
                </c:pt>
                <c:pt idx="180" formatCode="General">
                  <c:v>4958</c:v>
                </c:pt>
                <c:pt idx="181" formatCode="General">
                  <c:v>4919</c:v>
                </c:pt>
                <c:pt idx="182" formatCode="General">
                  <c:v>4936</c:v>
                </c:pt>
                <c:pt idx="183" formatCode="General">
                  <c:v>4966</c:v>
                </c:pt>
                <c:pt idx="184" formatCode="General">
                  <c:v>4949</c:v>
                </c:pt>
                <c:pt idx="185" formatCode="General">
                  <c:v>4974</c:v>
                </c:pt>
                <c:pt idx="186" formatCode="General">
                  <c:v>5009</c:v>
                </c:pt>
                <c:pt idx="187" formatCode="General">
                  <c:v>4984</c:v>
                </c:pt>
                <c:pt idx="188" formatCode="General">
                  <c:v>4939</c:v>
                </c:pt>
                <c:pt idx="189" formatCode="General">
                  <c:v>4945</c:v>
                </c:pt>
                <c:pt idx="190" formatCode="General">
                  <c:v>4957</c:v>
                </c:pt>
                <c:pt idx="191" formatCode="General">
                  <c:v>4959</c:v>
                </c:pt>
                <c:pt idx="192" formatCode="General">
                  <c:v>4993</c:v>
                </c:pt>
                <c:pt idx="193" formatCode="General">
                  <c:v>4930</c:v>
                </c:pt>
                <c:pt idx="194" formatCode="General">
                  <c:v>4982</c:v>
                </c:pt>
                <c:pt idx="195" formatCode="General">
                  <c:v>4957</c:v>
                </c:pt>
                <c:pt idx="196" formatCode="General">
                  <c:v>4944</c:v>
                </c:pt>
                <c:pt idx="197" formatCode="General">
                  <c:v>4939</c:v>
                </c:pt>
                <c:pt idx="198" formatCode="General">
                  <c:v>4926</c:v>
                </c:pt>
                <c:pt idx="199" formatCode="General">
                  <c:v>4939</c:v>
                </c:pt>
                <c:pt idx="200" formatCode="General">
                  <c:v>4964</c:v>
                </c:pt>
                <c:pt idx="201" formatCode="General">
                  <c:v>4936</c:v>
                </c:pt>
                <c:pt idx="202" formatCode="General">
                  <c:v>4979</c:v>
                </c:pt>
                <c:pt idx="203" formatCode="General">
                  <c:v>4963</c:v>
                </c:pt>
                <c:pt idx="204" formatCode="General">
                  <c:v>4963</c:v>
                </c:pt>
                <c:pt idx="205" formatCode="General">
                  <c:v>4954</c:v>
                </c:pt>
                <c:pt idx="206" formatCode="General">
                  <c:v>4963</c:v>
                </c:pt>
                <c:pt idx="207" formatCode="General">
                  <c:v>4982</c:v>
                </c:pt>
                <c:pt idx="208" formatCode="General">
                  <c:v>4958</c:v>
                </c:pt>
                <c:pt idx="209" formatCode="General">
                  <c:v>4986</c:v>
                </c:pt>
                <c:pt idx="210" formatCode="General">
                  <c:v>4965</c:v>
                </c:pt>
                <c:pt idx="211" formatCode="General">
                  <c:v>4982</c:v>
                </c:pt>
                <c:pt idx="212" formatCode="General">
                  <c:v>4979</c:v>
                </c:pt>
                <c:pt idx="213" formatCode="General">
                  <c:v>4946</c:v>
                </c:pt>
                <c:pt idx="214" formatCode="General">
                  <c:v>4984</c:v>
                </c:pt>
                <c:pt idx="215" formatCode="General">
                  <c:v>4987</c:v>
                </c:pt>
                <c:pt idx="216" formatCode="General">
                  <c:v>4985</c:v>
                </c:pt>
                <c:pt idx="217" formatCode="General">
                  <c:v>5035</c:v>
                </c:pt>
                <c:pt idx="218" formatCode="General">
                  <c:v>5022</c:v>
                </c:pt>
                <c:pt idx="219" formatCode="General">
                  <c:v>4971</c:v>
                </c:pt>
                <c:pt idx="220" formatCode="General">
                  <c:v>4948</c:v>
                </c:pt>
                <c:pt idx="221" formatCode="General">
                  <c:v>4978</c:v>
                </c:pt>
                <c:pt idx="222" formatCode="General">
                  <c:v>5014</c:v>
                </c:pt>
                <c:pt idx="223" formatCode="General">
                  <c:v>5004</c:v>
                </c:pt>
                <c:pt idx="224" formatCode="General">
                  <c:v>5018</c:v>
                </c:pt>
                <c:pt idx="225" formatCode="General">
                  <c:v>5020</c:v>
                </c:pt>
                <c:pt idx="226" formatCode="General">
                  <c:v>4962</c:v>
                </c:pt>
                <c:pt idx="227" formatCode="General">
                  <c:v>4988</c:v>
                </c:pt>
                <c:pt idx="228" formatCode="General">
                  <c:v>5056</c:v>
                </c:pt>
                <c:pt idx="229" formatCode="General">
                  <c:v>5032</c:v>
                </c:pt>
                <c:pt idx="230" formatCode="General">
                  <c:v>4993</c:v>
                </c:pt>
                <c:pt idx="231" formatCode="General">
                  <c:v>4968</c:v>
                </c:pt>
                <c:pt idx="232" formatCode="General">
                  <c:v>4966</c:v>
                </c:pt>
                <c:pt idx="233" formatCode="General">
                  <c:v>4999</c:v>
                </c:pt>
                <c:pt idx="234" formatCode="General">
                  <c:v>4978</c:v>
                </c:pt>
                <c:pt idx="235" formatCode="General">
                  <c:v>4968</c:v>
                </c:pt>
                <c:pt idx="236" formatCode="General">
                  <c:v>4977</c:v>
                </c:pt>
                <c:pt idx="237" formatCode="General">
                  <c:v>4982</c:v>
                </c:pt>
                <c:pt idx="238" formatCode="General">
                  <c:v>5032</c:v>
                </c:pt>
                <c:pt idx="239" formatCode="General">
                  <c:v>4983</c:v>
                </c:pt>
                <c:pt idx="240" formatCode="General">
                  <c:v>4967</c:v>
                </c:pt>
                <c:pt idx="241" formatCode="General">
                  <c:v>4965</c:v>
                </c:pt>
                <c:pt idx="242" formatCode="General">
                  <c:v>4945</c:v>
                </c:pt>
                <c:pt idx="243" formatCode="General">
                  <c:v>4924</c:v>
                </c:pt>
                <c:pt idx="244" formatCode="General">
                  <c:v>4968</c:v>
                </c:pt>
                <c:pt idx="245" formatCode="General">
                  <c:v>4929</c:v>
                </c:pt>
                <c:pt idx="246" formatCode="General">
                  <c:v>4957</c:v>
                </c:pt>
                <c:pt idx="247" formatCode="General">
                  <c:v>4950</c:v>
                </c:pt>
                <c:pt idx="248" formatCode="General">
                  <c:v>4950</c:v>
                </c:pt>
                <c:pt idx="249" formatCode="General">
                  <c:v>4980</c:v>
                </c:pt>
                <c:pt idx="250" formatCode="General">
                  <c:v>4962</c:v>
                </c:pt>
                <c:pt idx="251" formatCode="General">
                  <c:v>4956</c:v>
                </c:pt>
                <c:pt idx="252" formatCode="General">
                  <c:v>4990</c:v>
                </c:pt>
                <c:pt idx="253" formatCode="General">
                  <c:v>4996</c:v>
                </c:pt>
                <c:pt idx="254" formatCode="General">
                  <c:v>4991</c:v>
                </c:pt>
                <c:pt idx="255" formatCode="General">
                  <c:v>4995</c:v>
                </c:pt>
                <c:pt idx="256" formatCode="General">
                  <c:v>4985</c:v>
                </c:pt>
                <c:pt idx="257" formatCode="General">
                  <c:v>4983</c:v>
                </c:pt>
                <c:pt idx="258" formatCode="General">
                  <c:v>4978</c:v>
                </c:pt>
                <c:pt idx="259" formatCode="General">
                  <c:v>4966</c:v>
                </c:pt>
                <c:pt idx="260" formatCode="General">
                  <c:v>4977</c:v>
                </c:pt>
                <c:pt idx="261" formatCode="General">
                  <c:v>4985</c:v>
                </c:pt>
                <c:pt idx="262" formatCode="General">
                  <c:v>4970</c:v>
                </c:pt>
                <c:pt idx="263" formatCode="General">
                  <c:v>4961</c:v>
                </c:pt>
                <c:pt idx="264" formatCode="General">
                  <c:v>4976</c:v>
                </c:pt>
                <c:pt idx="265" formatCode="General">
                  <c:v>4958</c:v>
                </c:pt>
                <c:pt idx="266" formatCode="General">
                  <c:v>4988</c:v>
                </c:pt>
                <c:pt idx="267" formatCode="General">
                  <c:v>4994</c:v>
                </c:pt>
                <c:pt idx="268" formatCode="General">
                  <c:v>4975</c:v>
                </c:pt>
                <c:pt idx="269" formatCode="General">
                  <c:v>4981</c:v>
                </c:pt>
                <c:pt idx="270" formatCode="General">
                  <c:v>4964</c:v>
                </c:pt>
                <c:pt idx="271" formatCode="General">
                  <c:v>4948</c:v>
                </c:pt>
                <c:pt idx="272" formatCode="General">
                  <c:v>4952</c:v>
                </c:pt>
                <c:pt idx="273" formatCode="General">
                  <c:v>4950</c:v>
                </c:pt>
                <c:pt idx="274" formatCode="General">
                  <c:v>4976</c:v>
                </c:pt>
                <c:pt idx="275" formatCode="General">
                  <c:v>4915</c:v>
                </c:pt>
                <c:pt idx="276" formatCode="General">
                  <c:v>4931</c:v>
                </c:pt>
                <c:pt idx="277" formatCode="General">
                  <c:v>4974</c:v>
                </c:pt>
                <c:pt idx="278" formatCode="General">
                  <c:v>4928</c:v>
                </c:pt>
                <c:pt idx="279" formatCode="General">
                  <c:v>4934</c:v>
                </c:pt>
                <c:pt idx="280" formatCode="General">
                  <c:v>4926</c:v>
                </c:pt>
                <c:pt idx="281" formatCode="General">
                  <c:v>4894</c:v>
                </c:pt>
                <c:pt idx="282" formatCode="General">
                  <c:v>4916</c:v>
                </c:pt>
                <c:pt idx="283" formatCode="General">
                  <c:v>4929</c:v>
                </c:pt>
                <c:pt idx="284" formatCode="General">
                  <c:v>4952</c:v>
                </c:pt>
                <c:pt idx="285" formatCode="General">
                  <c:v>4954</c:v>
                </c:pt>
                <c:pt idx="286" formatCode="General">
                  <c:v>4950</c:v>
                </c:pt>
                <c:pt idx="287" formatCode="General">
                  <c:v>4950</c:v>
                </c:pt>
                <c:pt idx="288" formatCode="General">
                  <c:v>4914</c:v>
                </c:pt>
                <c:pt idx="289" formatCode="General">
                  <c:v>4925</c:v>
                </c:pt>
                <c:pt idx="290" formatCode="General">
                  <c:v>4952</c:v>
                </c:pt>
                <c:pt idx="291" formatCode="General">
                  <c:v>4955</c:v>
                </c:pt>
                <c:pt idx="292" formatCode="General">
                  <c:v>4991</c:v>
                </c:pt>
                <c:pt idx="293" formatCode="General">
                  <c:v>4952</c:v>
                </c:pt>
                <c:pt idx="294" formatCode="General">
                  <c:v>4954</c:v>
                </c:pt>
                <c:pt idx="295" formatCode="General">
                  <c:v>4971</c:v>
                </c:pt>
                <c:pt idx="296" formatCode="General">
                  <c:v>4979</c:v>
                </c:pt>
                <c:pt idx="297" formatCode="General">
                  <c:v>4924</c:v>
                </c:pt>
                <c:pt idx="298" formatCode="General">
                  <c:v>4904</c:v>
                </c:pt>
                <c:pt idx="299" formatCode="General">
                  <c:v>4951</c:v>
                </c:pt>
                <c:pt idx="300" formatCode="General">
                  <c:v>4946</c:v>
                </c:pt>
                <c:pt idx="301" formatCode="General">
                  <c:v>4966</c:v>
                </c:pt>
                <c:pt idx="302" formatCode="General">
                  <c:v>4964</c:v>
                </c:pt>
                <c:pt idx="303" formatCode="General">
                  <c:v>4969</c:v>
                </c:pt>
                <c:pt idx="304" formatCode="General">
                  <c:v>4935</c:v>
                </c:pt>
                <c:pt idx="305" formatCode="General">
                  <c:v>4944</c:v>
                </c:pt>
                <c:pt idx="306" formatCode="General">
                  <c:v>4933</c:v>
                </c:pt>
                <c:pt idx="307" formatCode="General">
                  <c:v>4929</c:v>
                </c:pt>
                <c:pt idx="308" formatCode="General">
                  <c:v>4931</c:v>
                </c:pt>
                <c:pt idx="309">
                  <c:v>9.9999999999999995E-7</c:v>
                </c:pt>
                <c:pt idx="310" formatCode="General">
                  <c:v>0</c:v>
                </c:pt>
                <c:pt idx="311" formatCode="General">
                  <c:v>0</c:v>
                </c:pt>
                <c:pt idx="312" formatCode="General">
                  <c:v>0</c:v>
                </c:pt>
                <c:pt idx="313" formatCode="General">
                  <c:v>0</c:v>
                </c:pt>
                <c:pt idx="314" formatCode="General">
                  <c:v>0</c:v>
                </c:pt>
                <c:pt idx="315" formatCode="General">
                  <c:v>0</c:v>
                </c:pt>
                <c:pt idx="316" formatCode="General">
                  <c:v>0</c:v>
                </c:pt>
                <c:pt idx="317" formatCode="General">
                  <c:v>0</c:v>
                </c:pt>
                <c:pt idx="318" formatCode="General">
                  <c:v>0</c:v>
                </c:pt>
                <c:pt idx="319" formatCode="General">
                  <c:v>0</c:v>
                </c:pt>
                <c:pt idx="320" formatCode="General">
                  <c:v>0</c:v>
                </c:pt>
                <c:pt idx="321" formatCode="General">
                  <c:v>0</c:v>
                </c:pt>
                <c:pt idx="322" formatCode="General">
                  <c:v>0</c:v>
                </c:pt>
                <c:pt idx="323" formatCode="General">
                  <c:v>0</c:v>
                </c:pt>
                <c:pt idx="324" formatCode="General">
                  <c:v>0</c:v>
                </c:pt>
                <c:pt idx="325" formatCode="General">
                  <c:v>0</c:v>
                </c:pt>
                <c:pt idx="326" formatCode="General">
                  <c:v>0</c:v>
                </c:pt>
                <c:pt idx="327" formatCode="General">
                  <c:v>0</c:v>
                </c:pt>
                <c:pt idx="328" formatCode="General">
                  <c:v>0</c:v>
                </c:pt>
                <c:pt idx="329" formatCode="General">
                  <c:v>0</c:v>
                </c:pt>
                <c:pt idx="330" formatCode="General">
                  <c:v>0</c:v>
                </c:pt>
                <c:pt idx="331" formatCode="General">
                  <c:v>0</c:v>
                </c:pt>
                <c:pt idx="332" formatCode="General">
                  <c:v>0</c:v>
                </c:pt>
                <c:pt idx="333" formatCode="General">
                  <c:v>0</c:v>
                </c:pt>
                <c:pt idx="334" formatCode="General">
                  <c:v>0</c:v>
                </c:pt>
                <c:pt idx="335" formatCode="General">
                  <c:v>0</c:v>
                </c:pt>
                <c:pt idx="336" formatCode="General">
                  <c:v>0</c:v>
                </c:pt>
                <c:pt idx="337" formatCode="General">
                  <c:v>0</c:v>
                </c:pt>
                <c:pt idx="338" formatCode="General">
                  <c:v>0</c:v>
                </c:pt>
                <c:pt idx="339" formatCode="General">
                  <c:v>0</c:v>
                </c:pt>
                <c:pt idx="340" formatCode="General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1EB-43A5-B83C-9B5E1D1C2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942464"/>
        <c:axId val="108944384"/>
      </c:scatterChart>
      <c:valAx>
        <c:axId val="108942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Time</a:t>
                </a:r>
                <a:r>
                  <a:rPr lang="en-US" sz="1400" baseline="0"/>
                  <a:t> (arb. min)</a:t>
                </a:r>
                <a:endParaRPr lang="en-US" sz="1400"/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he-IL"/>
          </a:p>
        </c:txPr>
        <c:crossAx val="108944384"/>
        <c:crosses val="autoZero"/>
        <c:crossBetween val="midCat"/>
      </c:valAx>
      <c:valAx>
        <c:axId val="108944384"/>
        <c:scaling>
          <c:orientation val="minMax"/>
          <c:max val="550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Neutron</a:t>
                </a:r>
                <a:r>
                  <a:rPr lang="en-US" sz="1400" baseline="0" dirty="0"/>
                  <a:t> </a:t>
                </a:r>
                <a:r>
                  <a:rPr lang="en-US" sz="1400" baseline="0" dirty="0" smtClean="0"/>
                  <a:t>rate </a:t>
                </a:r>
                <a:r>
                  <a:rPr lang="en-US" sz="1400" baseline="0" dirty="0"/>
                  <a:t>(</a:t>
                </a:r>
                <a:r>
                  <a:rPr lang="en-US" sz="1400" baseline="0" dirty="0" err="1"/>
                  <a:t>mrem</a:t>
                </a:r>
                <a:r>
                  <a:rPr lang="en-US" sz="1400" baseline="0" dirty="0"/>
                  <a:t>/h)</a:t>
                </a:r>
                <a:endParaRPr lang="en-US" sz="1400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he-IL"/>
          </a:p>
        </c:txPr>
        <c:crossAx val="10894246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RFQ_run_data!$E$7:$E$347</c:f>
              <c:numCache>
                <c:formatCode>0.00</c:formatCode>
                <c:ptCount val="341"/>
                <c:pt idx="0">
                  <c:v>0</c:v>
                </c:pt>
                <c:pt idx="1">
                  <c:v>0.16666666666666666</c:v>
                </c:pt>
                <c:pt idx="2">
                  <c:v>0.33333333333333331</c:v>
                </c:pt>
                <c:pt idx="3">
                  <c:v>0.5</c:v>
                </c:pt>
                <c:pt idx="4">
                  <c:v>0.66666666666666663</c:v>
                </c:pt>
                <c:pt idx="5">
                  <c:v>0.83333333333333326</c:v>
                </c:pt>
                <c:pt idx="6">
                  <c:v>0.99999999999999989</c:v>
                </c:pt>
                <c:pt idx="7">
                  <c:v>1.1666666666666665</c:v>
                </c:pt>
                <c:pt idx="8">
                  <c:v>1.3333333333333333</c:v>
                </c:pt>
                <c:pt idx="9">
                  <c:v>1.5</c:v>
                </c:pt>
                <c:pt idx="10">
                  <c:v>1.6666666666666667</c:v>
                </c:pt>
                <c:pt idx="11">
                  <c:v>1.8333333333333335</c:v>
                </c:pt>
                <c:pt idx="12">
                  <c:v>2</c:v>
                </c:pt>
                <c:pt idx="13">
                  <c:v>2.1666666666666665</c:v>
                </c:pt>
                <c:pt idx="14">
                  <c:v>2.333333333333333</c:v>
                </c:pt>
                <c:pt idx="15">
                  <c:v>0.49999999999999956</c:v>
                </c:pt>
                <c:pt idx="16">
                  <c:v>0.66666666666666607</c:v>
                </c:pt>
                <c:pt idx="17">
                  <c:v>0.83333333333333259</c:v>
                </c:pt>
                <c:pt idx="18">
                  <c:v>0.99999999999999911</c:v>
                </c:pt>
                <c:pt idx="19">
                  <c:v>1.1666666666666656</c:v>
                </c:pt>
                <c:pt idx="20">
                  <c:v>1.3333333333333321</c:v>
                </c:pt>
                <c:pt idx="21">
                  <c:v>1.4999999999999987</c:v>
                </c:pt>
                <c:pt idx="22">
                  <c:v>1.6666666666666652</c:v>
                </c:pt>
                <c:pt idx="23">
                  <c:v>1.8333333333333317</c:v>
                </c:pt>
                <c:pt idx="24">
                  <c:v>1.9999999999999982</c:v>
                </c:pt>
                <c:pt idx="25">
                  <c:v>2.1666666666666652</c:v>
                </c:pt>
                <c:pt idx="26">
                  <c:v>2.3333333333333321</c:v>
                </c:pt>
                <c:pt idx="27">
                  <c:v>2.4999999999999991</c:v>
                </c:pt>
                <c:pt idx="28">
                  <c:v>2.6666666666666661</c:v>
                </c:pt>
                <c:pt idx="29">
                  <c:v>2.833333333333333</c:v>
                </c:pt>
                <c:pt idx="30">
                  <c:v>3</c:v>
                </c:pt>
                <c:pt idx="31">
                  <c:v>3.166666666666667</c:v>
                </c:pt>
                <c:pt idx="32">
                  <c:v>3.3333333333333339</c:v>
                </c:pt>
                <c:pt idx="33">
                  <c:v>3.5000000000000009</c:v>
                </c:pt>
                <c:pt idx="34">
                  <c:v>3.6666666666666679</c:v>
                </c:pt>
                <c:pt idx="35">
                  <c:v>3.8333333333333348</c:v>
                </c:pt>
                <c:pt idx="36">
                  <c:v>4.0000000000000018</c:v>
                </c:pt>
                <c:pt idx="37">
                  <c:v>4.1666666666666687</c:v>
                </c:pt>
                <c:pt idx="38">
                  <c:v>4.3333333333333357</c:v>
                </c:pt>
                <c:pt idx="39">
                  <c:v>4.5000000000000027</c:v>
                </c:pt>
                <c:pt idx="40">
                  <c:v>4.6666666666666696</c:v>
                </c:pt>
                <c:pt idx="41">
                  <c:v>4.8333333333333366</c:v>
                </c:pt>
                <c:pt idx="42">
                  <c:v>5.0000000000000036</c:v>
                </c:pt>
                <c:pt idx="43">
                  <c:v>5.1666666666666705</c:v>
                </c:pt>
                <c:pt idx="44">
                  <c:v>5.3333333333333375</c:v>
                </c:pt>
                <c:pt idx="45">
                  <c:v>5.5000000000000044</c:v>
                </c:pt>
                <c:pt idx="46">
                  <c:v>5.6666666666666714</c:v>
                </c:pt>
                <c:pt idx="47">
                  <c:v>5.8333333333333384</c:v>
                </c:pt>
                <c:pt idx="48">
                  <c:v>6.0000000000000053</c:v>
                </c:pt>
                <c:pt idx="49">
                  <c:v>6.1666666666666714</c:v>
                </c:pt>
                <c:pt idx="50">
                  <c:v>6.3333333333333375</c:v>
                </c:pt>
                <c:pt idx="51">
                  <c:v>6.5000000000000036</c:v>
                </c:pt>
                <c:pt idx="52">
                  <c:v>6.6666666666666696</c:v>
                </c:pt>
                <c:pt idx="53">
                  <c:v>6.8333333333333357</c:v>
                </c:pt>
                <c:pt idx="54">
                  <c:v>7.0000000000000018</c:v>
                </c:pt>
                <c:pt idx="55">
                  <c:v>7.1666666666666679</c:v>
                </c:pt>
                <c:pt idx="56">
                  <c:v>7.3333333333333339</c:v>
                </c:pt>
                <c:pt idx="57">
                  <c:v>7.5</c:v>
                </c:pt>
                <c:pt idx="58">
                  <c:v>7.6666666666666661</c:v>
                </c:pt>
                <c:pt idx="59">
                  <c:v>7.8333333333333321</c:v>
                </c:pt>
                <c:pt idx="60">
                  <c:v>7.9999999999999982</c:v>
                </c:pt>
                <c:pt idx="61">
                  <c:v>8.1666666666666643</c:v>
                </c:pt>
                <c:pt idx="62">
                  <c:v>8.3333333333333304</c:v>
                </c:pt>
                <c:pt idx="63">
                  <c:v>8.4999999999999964</c:v>
                </c:pt>
                <c:pt idx="64">
                  <c:v>8.6666666666666625</c:v>
                </c:pt>
                <c:pt idx="65">
                  <c:v>8.8333333333333286</c:v>
                </c:pt>
                <c:pt idx="66">
                  <c:v>8.9999999999999947</c:v>
                </c:pt>
                <c:pt idx="67">
                  <c:v>9.1666666666666607</c:v>
                </c:pt>
                <c:pt idx="68">
                  <c:v>9.3333333333333268</c:v>
                </c:pt>
                <c:pt idx="69">
                  <c:v>9.4999999999999929</c:v>
                </c:pt>
                <c:pt idx="70">
                  <c:v>9.666666666666659</c:v>
                </c:pt>
                <c:pt idx="71">
                  <c:v>9.833333333333325</c:v>
                </c:pt>
                <c:pt idx="72">
                  <c:v>9.9999999999999911</c:v>
                </c:pt>
                <c:pt idx="73">
                  <c:v>10.166666666666657</c:v>
                </c:pt>
                <c:pt idx="74">
                  <c:v>10.333333333333323</c:v>
                </c:pt>
                <c:pt idx="75">
                  <c:v>10.499999999999989</c:v>
                </c:pt>
                <c:pt idx="76">
                  <c:v>10.666666666666655</c:v>
                </c:pt>
                <c:pt idx="77">
                  <c:v>10.833333333333321</c:v>
                </c:pt>
                <c:pt idx="78">
                  <c:v>10.999999999999988</c:v>
                </c:pt>
                <c:pt idx="79">
                  <c:v>11.166666666666654</c:v>
                </c:pt>
                <c:pt idx="80">
                  <c:v>11.33333333333332</c:v>
                </c:pt>
                <c:pt idx="81">
                  <c:v>11.499999999999986</c:v>
                </c:pt>
                <c:pt idx="82">
                  <c:v>11.666666666666652</c:v>
                </c:pt>
                <c:pt idx="83">
                  <c:v>11.833333333333318</c:v>
                </c:pt>
                <c:pt idx="84">
                  <c:v>11.999999999999984</c:v>
                </c:pt>
                <c:pt idx="85">
                  <c:v>12.16666666666665</c:v>
                </c:pt>
                <c:pt idx="86">
                  <c:v>12.333333333333316</c:v>
                </c:pt>
                <c:pt idx="87">
                  <c:v>12.499999999999982</c:v>
                </c:pt>
                <c:pt idx="88">
                  <c:v>12.666666666666648</c:v>
                </c:pt>
                <c:pt idx="89">
                  <c:v>12.833333333333314</c:v>
                </c:pt>
                <c:pt idx="90">
                  <c:v>12.99999999999998</c:v>
                </c:pt>
                <c:pt idx="91">
                  <c:v>13.166666666666647</c:v>
                </c:pt>
                <c:pt idx="92">
                  <c:v>13.333333333333313</c:v>
                </c:pt>
                <c:pt idx="93">
                  <c:v>13.499999999999979</c:v>
                </c:pt>
                <c:pt idx="94">
                  <c:v>13.666666666666645</c:v>
                </c:pt>
                <c:pt idx="95">
                  <c:v>13.833333333333311</c:v>
                </c:pt>
                <c:pt idx="96">
                  <c:v>13.999999999999977</c:v>
                </c:pt>
                <c:pt idx="97">
                  <c:v>14.166666666666643</c:v>
                </c:pt>
                <c:pt idx="98">
                  <c:v>14.333333333333311</c:v>
                </c:pt>
                <c:pt idx="99">
                  <c:v>14.499999999999979</c:v>
                </c:pt>
                <c:pt idx="100">
                  <c:v>14.666666666666647</c:v>
                </c:pt>
                <c:pt idx="101">
                  <c:v>14.833333333333314</c:v>
                </c:pt>
                <c:pt idx="102">
                  <c:v>14.999999999999982</c:v>
                </c:pt>
                <c:pt idx="103">
                  <c:v>15.16666666666665</c:v>
                </c:pt>
                <c:pt idx="104">
                  <c:v>15.333333333333318</c:v>
                </c:pt>
                <c:pt idx="105">
                  <c:v>15.499999999999986</c:v>
                </c:pt>
                <c:pt idx="106">
                  <c:v>15.666666666666654</c:v>
                </c:pt>
                <c:pt idx="107">
                  <c:v>15.833333333333321</c:v>
                </c:pt>
                <c:pt idx="108">
                  <c:v>15.999999999999989</c:v>
                </c:pt>
                <c:pt idx="109">
                  <c:v>16.166666666666657</c:v>
                </c:pt>
                <c:pt idx="110">
                  <c:v>16.333333333333325</c:v>
                </c:pt>
                <c:pt idx="111">
                  <c:v>16.499999999999993</c:v>
                </c:pt>
                <c:pt idx="112">
                  <c:v>16.666666666666661</c:v>
                </c:pt>
                <c:pt idx="113">
                  <c:v>16.833333333333329</c:v>
                </c:pt>
                <c:pt idx="114">
                  <c:v>16.999999999999996</c:v>
                </c:pt>
                <c:pt idx="115">
                  <c:v>17.166666666666664</c:v>
                </c:pt>
                <c:pt idx="116">
                  <c:v>17.333333333333332</c:v>
                </c:pt>
                <c:pt idx="117">
                  <c:v>17.5</c:v>
                </c:pt>
                <c:pt idx="118">
                  <c:v>17.666666666666668</c:v>
                </c:pt>
                <c:pt idx="119">
                  <c:v>17.833333333333336</c:v>
                </c:pt>
                <c:pt idx="120">
                  <c:v>18.000000000000004</c:v>
                </c:pt>
                <c:pt idx="121">
                  <c:v>18.166666666666671</c:v>
                </c:pt>
                <c:pt idx="122">
                  <c:v>18.333333333333339</c:v>
                </c:pt>
                <c:pt idx="123">
                  <c:v>18.500000000000007</c:v>
                </c:pt>
                <c:pt idx="124">
                  <c:v>18.666666666666675</c:v>
                </c:pt>
                <c:pt idx="125">
                  <c:v>18.833333333333343</c:v>
                </c:pt>
                <c:pt idx="126">
                  <c:v>19.000000000000011</c:v>
                </c:pt>
                <c:pt idx="127">
                  <c:v>19.166666666666679</c:v>
                </c:pt>
                <c:pt idx="128">
                  <c:v>19.333333333333346</c:v>
                </c:pt>
                <c:pt idx="129">
                  <c:v>19.500000000000014</c:v>
                </c:pt>
                <c:pt idx="130">
                  <c:v>19.666666666666682</c:v>
                </c:pt>
                <c:pt idx="131">
                  <c:v>19.83333333333335</c:v>
                </c:pt>
                <c:pt idx="132">
                  <c:v>20.000000000000018</c:v>
                </c:pt>
                <c:pt idx="133">
                  <c:v>20.166666666666686</c:v>
                </c:pt>
                <c:pt idx="134">
                  <c:v>20.333333333333353</c:v>
                </c:pt>
                <c:pt idx="135">
                  <c:v>20.500000000000021</c:v>
                </c:pt>
                <c:pt idx="136">
                  <c:v>20.666666666666689</c:v>
                </c:pt>
                <c:pt idx="137">
                  <c:v>20.833333333333357</c:v>
                </c:pt>
                <c:pt idx="138">
                  <c:v>21.000000000000025</c:v>
                </c:pt>
                <c:pt idx="139">
                  <c:v>21.166666666666693</c:v>
                </c:pt>
                <c:pt idx="140">
                  <c:v>21.333333333333361</c:v>
                </c:pt>
                <c:pt idx="141">
                  <c:v>21.500000000000028</c:v>
                </c:pt>
                <c:pt idx="142">
                  <c:v>21.666666666666696</c:v>
                </c:pt>
                <c:pt idx="143">
                  <c:v>21.833333333333364</c:v>
                </c:pt>
                <c:pt idx="144">
                  <c:v>22.000000000000032</c:v>
                </c:pt>
                <c:pt idx="145">
                  <c:v>22.1666666666667</c:v>
                </c:pt>
                <c:pt idx="146">
                  <c:v>22.333333333333368</c:v>
                </c:pt>
                <c:pt idx="147">
                  <c:v>22.500000000000036</c:v>
                </c:pt>
                <c:pt idx="148">
                  <c:v>22.666666666666703</c:v>
                </c:pt>
                <c:pt idx="149">
                  <c:v>22.833333333333371</c:v>
                </c:pt>
                <c:pt idx="150">
                  <c:v>23.000000000000039</c:v>
                </c:pt>
                <c:pt idx="151">
                  <c:v>23.166666666666707</c:v>
                </c:pt>
                <c:pt idx="152">
                  <c:v>23.333333333333375</c:v>
                </c:pt>
                <c:pt idx="153">
                  <c:v>23.500000000000043</c:v>
                </c:pt>
                <c:pt idx="154">
                  <c:v>23.66666666666671</c:v>
                </c:pt>
                <c:pt idx="155">
                  <c:v>23.833333333333378</c:v>
                </c:pt>
                <c:pt idx="156">
                  <c:v>24.000000000000046</c:v>
                </c:pt>
                <c:pt idx="157">
                  <c:v>24.166666666666714</c:v>
                </c:pt>
                <c:pt idx="158">
                  <c:v>24.333333333333382</c:v>
                </c:pt>
                <c:pt idx="159">
                  <c:v>24.50000000000005</c:v>
                </c:pt>
                <c:pt idx="160">
                  <c:v>24.666666666666718</c:v>
                </c:pt>
                <c:pt idx="161">
                  <c:v>24.833333333333385</c:v>
                </c:pt>
                <c:pt idx="162">
                  <c:v>25.000000000000053</c:v>
                </c:pt>
                <c:pt idx="163">
                  <c:v>25.166666666666721</c:v>
                </c:pt>
                <c:pt idx="164">
                  <c:v>25.333333333333389</c:v>
                </c:pt>
                <c:pt idx="165">
                  <c:v>25.500000000000057</c:v>
                </c:pt>
                <c:pt idx="166">
                  <c:v>25.666666666666725</c:v>
                </c:pt>
                <c:pt idx="167">
                  <c:v>25.833333333333393</c:v>
                </c:pt>
                <c:pt idx="168">
                  <c:v>26.00000000000006</c:v>
                </c:pt>
                <c:pt idx="169">
                  <c:v>26.166666666666728</c:v>
                </c:pt>
                <c:pt idx="170">
                  <c:v>26.333333333333396</c:v>
                </c:pt>
                <c:pt idx="171">
                  <c:v>26.500000000000064</c:v>
                </c:pt>
                <c:pt idx="172">
                  <c:v>26.666666666666732</c:v>
                </c:pt>
                <c:pt idx="173">
                  <c:v>26.8333333333334</c:v>
                </c:pt>
                <c:pt idx="174">
                  <c:v>27.000000000000068</c:v>
                </c:pt>
                <c:pt idx="175">
                  <c:v>27.166666666666735</c:v>
                </c:pt>
                <c:pt idx="176">
                  <c:v>27.333333333333403</c:v>
                </c:pt>
                <c:pt idx="177">
                  <c:v>27.500000000000071</c:v>
                </c:pt>
                <c:pt idx="178">
                  <c:v>27.666666666666739</c:v>
                </c:pt>
                <c:pt idx="179">
                  <c:v>27.833333333333407</c:v>
                </c:pt>
                <c:pt idx="180">
                  <c:v>28.000000000000075</c:v>
                </c:pt>
                <c:pt idx="181">
                  <c:v>28.166666666666742</c:v>
                </c:pt>
                <c:pt idx="182">
                  <c:v>28.33333333333341</c:v>
                </c:pt>
                <c:pt idx="183">
                  <c:v>28.500000000000078</c:v>
                </c:pt>
                <c:pt idx="184">
                  <c:v>28.666666666666746</c:v>
                </c:pt>
                <c:pt idx="185">
                  <c:v>28.833333333333414</c:v>
                </c:pt>
                <c:pt idx="186">
                  <c:v>29.000000000000082</c:v>
                </c:pt>
                <c:pt idx="187">
                  <c:v>29.16666666666675</c:v>
                </c:pt>
                <c:pt idx="188">
                  <c:v>29.333333333333417</c:v>
                </c:pt>
                <c:pt idx="189">
                  <c:v>29.500000000000085</c:v>
                </c:pt>
                <c:pt idx="190">
                  <c:v>29.666666666666753</c:v>
                </c:pt>
                <c:pt idx="191">
                  <c:v>29.833333333333421</c:v>
                </c:pt>
                <c:pt idx="192">
                  <c:v>30.000000000000085</c:v>
                </c:pt>
                <c:pt idx="193">
                  <c:v>30.16666666666675</c:v>
                </c:pt>
                <c:pt idx="194">
                  <c:v>30.333333333333414</c:v>
                </c:pt>
                <c:pt idx="195">
                  <c:v>30.500000000000078</c:v>
                </c:pt>
                <c:pt idx="196">
                  <c:v>30.666666666666742</c:v>
                </c:pt>
                <c:pt idx="197">
                  <c:v>30.833333333333407</c:v>
                </c:pt>
                <c:pt idx="198">
                  <c:v>31.000000000000071</c:v>
                </c:pt>
                <c:pt idx="199">
                  <c:v>31.166666666666735</c:v>
                </c:pt>
                <c:pt idx="200">
                  <c:v>31.3333333333334</c:v>
                </c:pt>
                <c:pt idx="201">
                  <c:v>31.500000000000064</c:v>
                </c:pt>
                <c:pt idx="202">
                  <c:v>31.666666666666728</c:v>
                </c:pt>
                <c:pt idx="203">
                  <c:v>31.833333333333393</c:v>
                </c:pt>
                <c:pt idx="204">
                  <c:v>32.000000000000057</c:v>
                </c:pt>
                <c:pt idx="205">
                  <c:v>32.166666666666721</c:v>
                </c:pt>
                <c:pt idx="206">
                  <c:v>32.333333333333385</c:v>
                </c:pt>
                <c:pt idx="207">
                  <c:v>32.50000000000005</c:v>
                </c:pt>
                <c:pt idx="208">
                  <c:v>32.666666666666714</c:v>
                </c:pt>
                <c:pt idx="209">
                  <c:v>32.833333333333378</c:v>
                </c:pt>
                <c:pt idx="210">
                  <c:v>33.000000000000043</c:v>
                </c:pt>
                <c:pt idx="211">
                  <c:v>33.166666666666707</c:v>
                </c:pt>
                <c:pt idx="212">
                  <c:v>33.333333333333371</c:v>
                </c:pt>
                <c:pt idx="213">
                  <c:v>33.500000000000036</c:v>
                </c:pt>
                <c:pt idx="214">
                  <c:v>33.6666666666667</c:v>
                </c:pt>
                <c:pt idx="215">
                  <c:v>33.833333333333364</c:v>
                </c:pt>
                <c:pt idx="216">
                  <c:v>34.000000000000028</c:v>
                </c:pt>
                <c:pt idx="217">
                  <c:v>34.166666666666693</c:v>
                </c:pt>
                <c:pt idx="218">
                  <c:v>34.333333333333357</c:v>
                </c:pt>
                <c:pt idx="219">
                  <c:v>34.500000000000021</c:v>
                </c:pt>
                <c:pt idx="220">
                  <c:v>34.666666666666686</c:v>
                </c:pt>
                <c:pt idx="221">
                  <c:v>34.83333333333335</c:v>
                </c:pt>
                <c:pt idx="222">
                  <c:v>35.000000000000014</c:v>
                </c:pt>
                <c:pt idx="223">
                  <c:v>35.166666666666679</c:v>
                </c:pt>
                <c:pt idx="224">
                  <c:v>35.333333333333343</c:v>
                </c:pt>
                <c:pt idx="225">
                  <c:v>35.500000000000007</c:v>
                </c:pt>
                <c:pt idx="226">
                  <c:v>35.666666666666671</c:v>
                </c:pt>
                <c:pt idx="227">
                  <c:v>35.833333333333336</c:v>
                </c:pt>
                <c:pt idx="228">
                  <c:v>36</c:v>
                </c:pt>
                <c:pt idx="229">
                  <c:v>36.166666666666664</c:v>
                </c:pt>
                <c:pt idx="230">
                  <c:v>36.333333333333329</c:v>
                </c:pt>
                <c:pt idx="231">
                  <c:v>36.499999999999993</c:v>
                </c:pt>
                <c:pt idx="232">
                  <c:v>36.666666666666657</c:v>
                </c:pt>
                <c:pt idx="233">
                  <c:v>36.833333333333321</c:v>
                </c:pt>
                <c:pt idx="234">
                  <c:v>36.999999999999986</c:v>
                </c:pt>
                <c:pt idx="235">
                  <c:v>37.16666666666665</c:v>
                </c:pt>
                <c:pt idx="236">
                  <c:v>37.333333333333314</c:v>
                </c:pt>
                <c:pt idx="237">
                  <c:v>37.499999999999979</c:v>
                </c:pt>
                <c:pt idx="238">
                  <c:v>37.666666666666643</c:v>
                </c:pt>
                <c:pt idx="239">
                  <c:v>37.833333333333307</c:v>
                </c:pt>
                <c:pt idx="240">
                  <c:v>37.999999999999972</c:v>
                </c:pt>
                <c:pt idx="241">
                  <c:v>38.166666666666636</c:v>
                </c:pt>
                <c:pt idx="242">
                  <c:v>38.3333333333333</c:v>
                </c:pt>
                <c:pt idx="243">
                  <c:v>38.499999999999964</c:v>
                </c:pt>
                <c:pt idx="244">
                  <c:v>38.666666666666629</c:v>
                </c:pt>
                <c:pt idx="245">
                  <c:v>38.833333333333293</c:v>
                </c:pt>
                <c:pt idx="246">
                  <c:v>38.999999999999957</c:v>
                </c:pt>
                <c:pt idx="247">
                  <c:v>39.166666666666622</c:v>
                </c:pt>
                <c:pt idx="248">
                  <c:v>39.333333333333286</c:v>
                </c:pt>
                <c:pt idx="249">
                  <c:v>39.49999999999995</c:v>
                </c:pt>
                <c:pt idx="250">
                  <c:v>39.666666666666615</c:v>
                </c:pt>
                <c:pt idx="251">
                  <c:v>39.833333333333279</c:v>
                </c:pt>
                <c:pt idx="252">
                  <c:v>39.999999999999943</c:v>
                </c:pt>
                <c:pt idx="253">
                  <c:v>40.166666666666607</c:v>
                </c:pt>
                <c:pt idx="254">
                  <c:v>40.333333333333272</c:v>
                </c:pt>
                <c:pt idx="255">
                  <c:v>40.499999999999936</c:v>
                </c:pt>
                <c:pt idx="256">
                  <c:v>40.6666666666666</c:v>
                </c:pt>
                <c:pt idx="257">
                  <c:v>40.833333333333265</c:v>
                </c:pt>
                <c:pt idx="258">
                  <c:v>40.999999999999929</c:v>
                </c:pt>
                <c:pt idx="259">
                  <c:v>41.166666666666593</c:v>
                </c:pt>
                <c:pt idx="260">
                  <c:v>41.333333333333258</c:v>
                </c:pt>
                <c:pt idx="261">
                  <c:v>41.499999999999922</c:v>
                </c:pt>
                <c:pt idx="262">
                  <c:v>41.666666666666586</c:v>
                </c:pt>
                <c:pt idx="263">
                  <c:v>41.83333333333325</c:v>
                </c:pt>
                <c:pt idx="264">
                  <c:v>41.999999999999915</c:v>
                </c:pt>
                <c:pt idx="265">
                  <c:v>42.166666666666579</c:v>
                </c:pt>
                <c:pt idx="266">
                  <c:v>42.333333333333243</c:v>
                </c:pt>
                <c:pt idx="267">
                  <c:v>42.499999999999908</c:v>
                </c:pt>
                <c:pt idx="268">
                  <c:v>42.666666666666572</c:v>
                </c:pt>
                <c:pt idx="269">
                  <c:v>42.833333333333236</c:v>
                </c:pt>
                <c:pt idx="270">
                  <c:v>42.999999999999901</c:v>
                </c:pt>
                <c:pt idx="271">
                  <c:v>43.166666666666565</c:v>
                </c:pt>
                <c:pt idx="272">
                  <c:v>43.333333333333229</c:v>
                </c:pt>
                <c:pt idx="273">
                  <c:v>43.499999999999893</c:v>
                </c:pt>
                <c:pt idx="274">
                  <c:v>43.666666666666558</c:v>
                </c:pt>
                <c:pt idx="275">
                  <c:v>43.833333333333222</c:v>
                </c:pt>
                <c:pt idx="276">
                  <c:v>43.999999999999886</c:v>
                </c:pt>
                <c:pt idx="277">
                  <c:v>44.166666666666551</c:v>
                </c:pt>
                <c:pt idx="278">
                  <c:v>44.333333333333215</c:v>
                </c:pt>
                <c:pt idx="279">
                  <c:v>44.499999999999879</c:v>
                </c:pt>
                <c:pt idx="280">
                  <c:v>44.666666666666544</c:v>
                </c:pt>
                <c:pt idx="281">
                  <c:v>44.833333333333208</c:v>
                </c:pt>
                <c:pt idx="282">
                  <c:v>44.999999999999872</c:v>
                </c:pt>
                <c:pt idx="283">
                  <c:v>45.166666666666536</c:v>
                </c:pt>
                <c:pt idx="284">
                  <c:v>45.333333333333201</c:v>
                </c:pt>
                <c:pt idx="285">
                  <c:v>45.499999999999865</c:v>
                </c:pt>
                <c:pt idx="286">
                  <c:v>45.666666666666529</c:v>
                </c:pt>
                <c:pt idx="287">
                  <c:v>45.833333333333194</c:v>
                </c:pt>
                <c:pt idx="288">
                  <c:v>45.999999999999858</c:v>
                </c:pt>
                <c:pt idx="289">
                  <c:v>46.166666666666522</c:v>
                </c:pt>
                <c:pt idx="290">
                  <c:v>46.333333333333186</c:v>
                </c:pt>
                <c:pt idx="291">
                  <c:v>46.499999999999851</c:v>
                </c:pt>
                <c:pt idx="292">
                  <c:v>46.666666666666515</c:v>
                </c:pt>
                <c:pt idx="293">
                  <c:v>46.833333333333179</c:v>
                </c:pt>
                <c:pt idx="294">
                  <c:v>46.999999999999844</c:v>
                </c:pt>
                <c:pt idx="295">
                  <c:v>47.166666666666508</c:v>
                </c:pt>
                <c:pt idx="296">
                  <c:v>47.333333333333172</c:v>
                </c:pt>
                <c:pt idx="297">
                  <c:v>47.499999999999837</c:v>
                </c:pt>
                <c:pt idx="298">
                  <c:v>47.666666666666501</c:v>
                </c:pt>
                <c:pt idx="299">
                  <c:v>47.833333333333165</c:v>
                </c:pt>
                <c:pt idx="300">
                  <c:v>47.999999999999829</c:v>
                </c:pt>
                <c:pt idx="301">
                  <c:v>48.166666666666494</c:v>
                </c:pt>
                <c:pt idx="302">
                  <c:v>48.333333333333158</c:v>
                </c:pt>
                <c:pt idx="303">
                  <c:v>48.499999999999822</c:v>
                </c:pt>
                <c:pt idx="304">
                  <c:v>48.666666666666487</c:v>
                </c:pt>
                <c:pt idx="305">
                  <c:v>48.833333333333151</c:v>
                </c:pt>
                <c:pt idx="306">
                  <c:v>48.999999999999815</c:v>
                </c:pt>
                <c:pt idx="307">
                  <c:v>49.16666666666648</c:v>
                </c:pt>
                <c:pt idx="308">
                  <c:v>49.333333333333144</c:v>
                </c:pt>
                <c:pt idx="309">
                  <c:v>49.499999999999808</c:v>
                </c:pt>
                <c:pt idx="310">
                  <c:v>49.666666666666472</c:v>
                </c:pt>
                <c:pt idx="311">
                  <c:v>49.833333333333137</c:v>
                </c:pt>
                <c:pt idx="312">
                  <c:v>49.999999999999801</c:v>
                </c:pt>
                <c:pt idx="313">
                  <c:v>50.166666666666465</c:v>
                </c:pt>
                <c:pt idx="314">
                  <c:v>50.33333333333313</c:v>
                </c:pt>
                <c:pt idx="315">
                  <c:v>50.499999999999794</c:v>
                </c:pt>
                <c:pt idx="316">
                  <c:v>50.666666666666458</c:v>
                </c:pt>
                <c:pt idx="317">
                  <c:v>50.833333333333123</c:v>
                </c:pt>
                <c:pt idx="318">
                  <c:v>50.999999999999787</c:v>
                </c:pt>
                <c:pt idx="319">
                  <c:v>51.166666666666451</c:v>
                </c:pt>
                <c:pt idx="320">
                  <c:v>51.333333333333115</c:v>
                </c:pt>
                <c:pt idx="321">
                  <c:v>51.49999999999978</c:v>
                </c:pt>
                <c:pt idx="322">
                  <c:v>51.666666666666444</c:v>
                </c:pt>
                <c:pt idx="323">
                  <c:v>51.833333333333108</c:v>
                </c:pt>
                <c:pt idx="324">
                  <c:v>51.999999999999773</c:v>
                </c:pt>
                <c:pt idx="325">
                  <c:v>52.166666666666437</c:v>
                </c:pt>
                <c:pt idx="326">
                  <c:v>52.333333333333101</c:v>
                </c:pt>
                <c:pt idx="327">
                  <c:v>52.499999999999766</c:v>
                </c:pt>
                <c:pt idx="328">
                  <c:v>52.66666666666643</c:v>
                </c:pt>
                <c:pt idx="329">
                  <c:v>52.833333333333094</c:v>
                </c:pt>
                <c:pt idx="330">
                  <c:v>52.999999999999758</c:v>
                </c:pt>
                <c:pt idx="331">
                  <c:v>53.166666666666423</c:v>
                </c:pt>
                <c:pt idx="332">
                  <c:v>53.333333333333087</c:v>
                </c:pt>
                <c:pt idx="333">
                  <c:v>53.499999999999751</c:v>
                </c:pt>
                <c:pt idx="334">
                  <c:v>53.666666666666416</c:v>
                </c:pt>
                <c:pt idx="335">
                  <c:v>53.83333333333308</c:v>
                </c:pt>
                <c:pt idx="336">
                  <c:v>53.999999999999744</c:v>
                </c:pt>
                <c:pt idx="337">
                  <c:v>54.166666666666409</c:v>
                </c:pt>
                <c:pt idx="338">
                  <c:v>54.333333333333073</c:v>
                </c:pt>
                <c:pt idx="339">
                  <c:v>54.499999999999737</c:v>
                </c:pt>
                <c:pt idx="340">
                  <c:v>54.666666666666401</c:v>
                </c:pt>
              </c:numCache>
            </c:numRef>
          </c:xVal>
          <c:yVal>
            <c:numRef>
              <c:f>RFQ_run_data!$I$7:$I$347</c:f>
              <c:numCache>
                <c:formatCode>0.00E+00</c:formatCode>
                <c:ptCount val="3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0.30912000000000001</c:v>
                </c:pt>
                <c:pt idx="55">
                  <c:v>0.34040000000000004</c:v>
                </c:pt>
                <c:pt idx="56">
                  <c:v>0.41607</c:v>
                </c:pt>
                <c:pt idx="57">
                  <c:v>0.45931</c:v>
                </c:pt>
                <c:pt idx="58">
                  <c:v>0.46046000000000004</c:v>
                </c:pt>
                <c:pt idx="59">
                  <c:v>0.46368000000000004</c:v>
                </c:pt>
                <c:pt idx="60">
                  <c:v>0.46644000000000002</c:v>
                </c:pt>
                <c:pt idx="61">
                  <c:v>0.46437</c:v>
                </c:pt>
                <c:pt idx="62">
                  <c:v>0.45931</c:v>
                </c:pt>
                <c:pt idx="63">
                  <c:v>0.45356000000000002</c:v>
                </c:pt>
                <c:pt idx="64">
                  <c:v>0.45172000000000001</c:v>
                </c:pt>
                <c:pt idx="65">
                  <c:v>0.53727999999999998</c:v>
                </c:pt>
                <c:pt idx="66">
                  <c:v>0.58350999999999997</c:v>
                </c:pt>
                <c:pt idx="67">
                  <c:v>0.58350999999999997</c:v>
                </c:pt>
                <c:pt idx="68">
                  <c:v>0.57384999999999997</c:v>
                </c:pt>
                <c:pt idx="69">
                  <c:v>0.58028999999999997</c:v>
                </c:pt>
                <c:pt idx="70">
                  <c:v>0.62951000000000001</c:v>
                </c:pt>
                <c:pt idx="71">
                  <c:v>0.67942000000000002</c:v>
                </c:pt>
                <c:pt idx="72">
                  <c:v>0.67551000000000005</c:v>
                </c:pt>
                <c:pt idx="73">
                  <c:v>0.66722999999999999</c:v>
                </c:pt>
                <c:pt idx="74">
                  <c:v>0.75531999999999999</c:v>
                </c:pt>
                <c:pt idx="75">
                  <c:v>0.78729000000000005</c:v>
                </c:pt>
                <c:pt idx="76">
                  <c:v>0.81029000000000007</c:v>
                </c:pt>
                <c:pt idx="77">
                  <c:v>0.81718999999999997</c:v>
                </c:pt>
                <c:pt idx="78">
                  <c:v>0.85582999999999998</c:v>
                </c:pt>
                <c:pt idx="79">
                  <c:v>0.91724000000000006</c:v>
                </c:pt>
                <c:pt idx="80">
                  <c:v>0.92253000000000007</c:v>
                </c:pt>
                <c:pt idx="81">
                  <c:v>0.92552000000000001</c:v>
                </c:pt>
                <c:pt idx="82">
                  <c:v>0.92459999999999998</c:v>
                </c:pt>
                <c:pt idx="83">
                  <c:v>0.94552999999999998</c:v>
                </c:pt>
                <c:pt idx="84">
                  <c:v>0.97289999999999999</c:v>
                </c:pt>
                <c:pt idx="85">
                  <c:v>0.97267000000000003</c:v>
                </c:pt>
                <c:pt idx="86">
                  <c:v>0.96323999999999999</c:v>
                </c:pt>
                <c:pt idx="87">
                  <c:v>0.98923000000000005</c:v>
                </c:pt>
                <c:pt idx="88">
                  <c:v>1.00027</c:v>
                </c:pt>
                <c:pt idx="89">
                  <c:v>1.0230399999999999</c:v>
                </c:pt>
                <c:pt idx="90">
                  <c:v>1.0370699999999999</c:v>
                </c:pt>
                <c:pt idx="91">
                  <c:v>1.0375300000000001</c:v>
                </c:pt>
                <c:pt idx="92">
                  <c:v>1.0543199999999999</c:v>
                </c:pt>
                <c:pt idx="93">
                  <c:v>1.0515600000000001</c:v>
                </c:pt>
                <c:pt idx="94">
                  <c:v>1.0626</c:v>
                </c:pt>
                <c:pt idx="95">
                  <c:v>1.04834</c:v>
                </c:pt>
                <c:pt idx="96">
                  <c:v>1.0460400000000001</c:v>
                </c:pt>
                <c:pt idx="97">
                  <c:v>1.05409</c:v>
                </c:pt>
                <c:pt idx="98">
                  <c:v>1.0545500000000001</c:v>
                </c:pt>
                <c:pt idx="99">
                  <c:v>1.0600700000000001</c:v>
                </c:pt>
                <c:pt idx="100">
                  <c:v>1.04834</c:v>
                </c:pt>
                <c:pt idx="101">
                  <c:v>1.0524800000000001</c:v>
                </c:pt>
                <c:pt idx="102">
                  <c:v>1.05524</c:v>
                </c:pt>
                <c:pt idx="103">
                  <c:v>1.05064</c:v>
                </c:pt>
                <c:pt idx="104">
                  <c:v>1.0481100000000001</c:v>
                </c:pt>
                <c:pt idx="105">
                  <c:v>1.05202</c:v>
                </c:pt>
                <c:pt idx="106">
                  <c:v>1.0458100000000001</c:v>
                </c:pt>
                <c:pt idx="107">
                  <c:v>1.05524</c:v>
                </c:pt>
                <c:pt idx="108">
                  <c:v>1.0478799999999999</c:v>
                </c:pt>
                <c:pt idx="109">
                  <c:v>1.0600700000000001</c:v>
                </c:pt>
                <c:pt idx="110">
                  <c:v>1.0524800000000001</c:v>
                </c:pt>
                <c:pt idx="111">
                  <c:v>1.0612200000000001</c:v>
                </c:pt>
                <c:pt idx="112">
                  <c:v>1.0653600000000001</c:v>
                </c:pt>
                <c:pt idx="113">
                  <c:v>1.0626</c:v>
                </c:pt>
                <c:pt idx="114">
                  <c:v>1.0674300000000001</c:v>
                </c:pt>
                <c:pt idx="115">
                  <c:v>1.08721</c:v>
                </c:pt>
                <c:pt idx="116">
                  <c:v>1.0750200000000001</c:v>
                </c:pt>
                <c:pt idx="117">
                  <c:v>1.10032</c:v>
                </c:pt>
                <c:pt idx="118">
                  <c:v>1.1069900000000001</c:v>
                </c:pt>
                <c:pt idx="119">
                  <c:v>1.1233200000000001</c:v>
                </c:pt>
                <c:pt idx="120">
                  <c:v>1.13896</c:v>
                </c:pt>
                <c:pt idx="121">
                  <c:v>1.13666</c:v>
                </c:pt>
                <c:pt idx="122">
                  <c:v>1.13229</c:v>
                </c:pt>
                <c:pt idx="123">
                  <c:v>1.13344</c:v>
                </c:pt>
                <c:pt idx="124">
                  <c:v>1.14402</c:v>
                </c:pt>
                <c:pt idx="125">
                  <c:v>1.1362000000000001</c:v>
                </c:pt>
                <c:pt idx="126">
                  <c:v>1.1359699999999999</c:v>
                </c:pt>
                <c:pt idx="127">
                  <c:v>1.1107072600000001</c:v>
                </c:pt>
                <c:pt idx="128">
                  <c:v>1.1017372600000002</c:v>
                </c:pt>
                <c:pt idx="129">
                  <c:v>1.1107072600000001</c:v>
                </c:pt>
                <c:pt idx="130">
                  <c:v>1.12649446</c:v>
                </c:pt>
                <c:pt idx="131">
                  <c:v>1.1534044600000002</c:v>
                </c:pt>
                <c:pt idx="132">
                  <c:v>1.14443446</c:v>
                </c:pt>
                <c:pt idx="133">
                  <c:v>1.15451076</c:v>
                </c:pt>
                <c:pt idx="134">
                  <c:v>1.15451076</c:v>
                </c:pt>
                <c:pt idx="135">
                  <c:v>1.15451076</c:v>
                </c:pt>
                <c:pt idx="136">
                  <c:v>1.1634807600000001</c:v>
                </c:pt>
                <c:pt idx="137">
                  <c:v>1.1365707600000001</c:v>
                </c:pt>
                <c:pt idx="138">
                  <c:v>1.15683698</c:v>
                </c:pt>
                <c:pt idx="139">
                  <c:v>1.1837469800000002</c:v>
                </c:pt>
                <c:pt idx="140">
                  <c:v>1.1837469800000002</c:v>
                </c:pt>
                <c:pt idx="141">
                  <c:v>1.1927169799999999</c:v>
                </c:pt>
                <c:pt idx="142">
                  <c:v>1.1902831200000001</c:v>
                </c:pt>
                <c:pt idx="143">
                  <c:v>1.1723431200000001</c:v>
                </c:pt>
                <c:pt idx="144">
                  <c:v>1.1902831200000001</c:v>
                </c:pt>
                <c:pt idx="145">
                  <c:v>1.18238055</c:v>
                </c:pt>
                <c:pt idx="146">
                  <c:v>1.1734105500000001</c:v>
                </c:pt>
                <c:pt idx="147">
                  <c:v>1.1644405499999999</c:v>
                </c:pt>
                <c:pt idx="148">
                  <c:v>1.1644405499999999</c:v>
                </c:pt>
                <c:pt idx="149">
                  <c:v>1.1408374900000002</c:v>
                </c:pt>
                <c:pt idx="150">
                  <c:v>1.1677474900000002</c:v>
                </c:pt>
                <c:pt idx="151">
                  <c:v>1.1587774899999999</c:v>
                </c:pt>
                <c:pt idx="152">
                  <c:v>1.1587774899999999</c:v>
                </c:pt>
                <c:pt idx="153">
                  <c:v>1.16704783</c:v>
                </c:pt>
                <c:pt idx="154">
                  <c:v>1.1311678300000001</c:v>
                </c:pt>
                <c:pt idx="155">
                  <c:v>1.11322783</c:v>
                </c:pt>
                <c:pt idx="156">
                  <c:v>1.12219783</c:v>
                </c:pt>
                <c:pt idx="157">
                  <c:v>1.1413428000000001</c:v>
                </c:pt>
                <c:pt idx="158">
                  <c:v>1.1413428000000001</c:v>
                </c:pt>
                <c:pt idx="159">
                  <c:v>1.1413428000000001</c:v>
                </c:pt>
                <c:pt idx="160">
                  <c:v>1.1412531000000001</c:v>
                </c:pt>
                <c:pt idx="161">
                  <c:v>1.1412531000000001</c:v>
                </c:pt>
                <c:pt idx="162">
                  <c:v>1.1322831</c:v>
                </c:pt>
                <c:pt idx="163">
                  <c:v>1.1333894</c:v>
                </c:pt>
                <c:pt idx="164">
                  <c:v>1.1244194000000003</c:v>
                </c:pt>
                <c:pt idx="165">
                  <c:v>1.1333894</c:v>
                </c:pt>
                <c:pt idx="166">
                  <c:v>1.1423594000000001</c:v>
                </c:pt>
                <c:pt idx="167">
                  <c:v>1.1249815200000002</c:v>
                </c:pt>
                <c:pt idx="168">
                  <c:v>1.14292152</c:v>
                </c:pt>
                <c:pt idx="169">
                  <c:v>1.1518915200000002</c:v>
                </c:pt>
                <c:pt idx="170">
                  <c:v>1.14292152</c:v>
                </c:pt>
                <c:pt idx="171">
                  <c:v>1.1353388800000002</c:v>
                </c:pt>
                <c:pt idx="172">
                  <c:v>1.15327888</c:v>
                </c:pt>
                <c:pt idx="173">
                  <c:v>1.1353388800000002</c:v>
                </c:pt>
                <c:pt idx="174">
                  <c:v>1.15327888</c:v>
                </c:pt>
                <c:pt idx="175">
                  <c:v>1.1386757200000002</c:v>
                </c:pt>
                <c:pt idx="176">
                  <c:v>1.1476457200000001</c:v>
                </c:pt>
                <c:pt idx="177">
                  <c:v>1.1207357200000001</c:v>
                </c:pt>
                <c:pt idx="178">
                  <c:v>1.1207357200000001</c:v>
                </c:pt>
                <c:pt idx="179">
                  <c:v>1.12476026</c:v>
                </c:pt>
                <c:pt idx="180">
                  <c:v>1.12476026</c:v>
                </c:pt>
                <c:pt idx="181">
                  <c:v>1.1337302599999999</c:v>
                </c:pt>
                <c:pt idx="182">
                  <c:v>1.1392557800000001</c:v>
                </c:pt>
                <c:pt idx="183">
                  <c:v>1.1302857800000001</c:v>
                </c:pt>
                <c:pt idx="184">
                  <c:v>1.1302857800000001</c:v>
                </c:pt>
                <c:pt idx="185">
                  <c:v>1.12131578</c:v>
                </c:pt>
                <c:pt idx="186">
                  <c:v>1.1139185199999999</c:v>
                </c:pt>
                <c:pt idx="187">
                  <c:v>1.13185852</c:v>
                </c:pt>
                <c:pt idx="188">
                  <c:v>1.1228885200000001</c:v>
                </c:pt>
                <c:pt idx="189">
                  <c:v>1.1408285199999999</c:v>
                </c:pt>
                <c:pt idx="190">
                  <c:v>1.1174945599999999</c:v>
                </c:pt>
                <c:pt idx="191">
                  <c:v>1.1174945599999999</c:v>
                </c:pt>
                <c:pt idx="192">
                  <c:v>1.1174945599999999</c:v>
                </c:pt>
                <c:pt idx="193">
                  <c:v>1.13543456</c:v>
                </c:pt>
                <c:pt idx="194">
                  <c:v>1.11593378</c:v>
                </c:pt>
                <c:pt idx="195">
                  <c:v>1.11593378</c:v>
                </c:pt>
                <c:pt idx="196">
                  <c:v>1.1249037800000001</c:v>
                </c:pt>
                <c:pt idx="197">
                  <c:v>1.1249037800000001</c:v>
                </c:pt>
                <c:pt idx="198">
                  <c:v>1.1376381899999999</c:v>
                </c:pt>
                <c:pt idx="199">
                  <c:v>1.1196981900000003</c:v>
                </c:pt>
                <c:pt idx="200">
                  <c:v>1.1376381899999999</c:v>
                </c:pt>
                <c:pt idx="201">
                  <c:v>1.1107281899999999</c:v>
                </c:pt>
                <c:pt idx="202">
                  <c:v>1.13283625</c:v>
                </c:pt>
                <c:pt idx="203">
                  <c:v>1.13283625</c:v>
                </c:pt>
                <c:pt idx="204">
                  <c:v>1.1148962500000001</c:v>
                </c:pt>
                <c:pt idx="205">
                  <c:v>1.1341159700000001</c:v>
                </c:pt>
                <c:pt idx="206">
                  <c:v>1.1341159700000001</c:v>
                </c:pt>
                <c:pt idx="207">
                  <c:v>1.1251459700000002</c:v>
                </c:pt>
                <c:pt idx="208">
                  <c:v>1.14328929</c:v>
                </c:pt>
                <c:pt idx="209">
                  <c:v>1.14328929</c:v>
                </c:pt>
                <c:pt idx="210">
                  <c:v>1.1343192900000001</c:v>
                </c:pt>
                <c:pt idx="211">
                  <c:v>1.1253492900000002</c:v>
                </c:pt>
                <c:pt idx="212">
                  <c:v>1.1429304899999999</c:v>
                </c:pt>
                <c:pt idx="213">
                  <c:v>1.1429304899999999</c:v>
                </c:pt>
                <c:pt idx="214">
                  <c:v>1.13396049</c:v>
                </c:pt>
                <c:pt idx="215">
                  <c:v>1.1240695700000001</c:v>
                </c:pt>
                <c:pt idx="216">
                  <c:v>1.1420095700000001</c:v>
                </c:pt>
                <c:pt idx="217">
                  <c:v>1.1420095700000001</c:v>
                </c:pt>
                <c:pt idx="218">
                  <c:v>1.1420095700000001</c:v>
                </c:pt>
                <c:pt idx="219">
                  <c:v>1.1335359100000002</c:v>
                </c:pt>
                <c:pt idx="220">
                  <c:v>1.1425059099999999</c:v>
                </c:pt>
                <c:pt idx="221">
                  <c:v>1.1335359100000002</c:v>
                </c:pt>
                <c:pt idx="222">
                  <c:v>1.1245659099999998</c:v>
                </c:pt>
                <c:pt idx="223">
                  <c:v>1.13036352</c:v>
                </c:pt>
                <c:pt idx="224">
                  <c:v>1.1393335199999999</c:v>
                </c:pt>
                <c:pt idx="225">
                  <c:v>1.1393335199999999</c:v>
                </c:pt>
                <c:pt idx="226">
                  <c:v>1.1124235199999999</c:v>
                </c:pt>
                <c:pt idx="227">
                  <c:v>1.1138587200000001</c:v>
                </c:pt>
                <c:pt idx="228">
                  <c:v>1.1138587200000001</c:v>
                </c:pt>
                <c:pt idx="229">
                  <c:v>1.12282872</c:v>
                </c:pt>
                <c:pt idx="230">
                  <c:v>1.1317987200000001</c:v>
                </c:pt>
                <c:pt idx="231">
                  <c:v>1.14813907</c:v>
                </c:pt>
                <c:pt idx="232">
                  <c:v>1.13019907</c:v>
                </c:pt>
                <c:pt idx="233">
                  <c:v>1.14813907</c:v>
                </c:pt>
                <c:pt idx="234">
                  <c:v>1.13019907</c:v>
                </c:pt>
                <c:pt idx="235">
                  <c:v>1.11971613</c:v>
                </c:pt>
                <c:pt idx="236">
                  <c:v>1.14662613</c:v>
                </c:pt>
                <c:pt idx="237">
                  <c:v>1.11971613</c:v>
                </c:pt>
                <c:pt idx="238">
                  <c:v>1.1225297200000002</c:v>
                </c:pt>
                <c:pt idx="239">
                  <c:v>1.16737972</c:v>
                </c:pt>
                <c:pt idx="240">
                  <c:v>1.14046972</c:v>
                </c:pt>
                <c:pt idx="241">
                  <c:v>1.1314997199999999</c:v>
                </c:pt>
                <c:pt idx="242">
                  <c:v>1.10965179</c:v>
                </c:pt>
                <c:pt idx="243">
                  <c:v>1.1275917900000001</c:v>
                </c:pt>
                <c:pt idx="244">
                  <c:v>1.13656179</c:v>
                </c:pt>
                <c:pt idx="245">
                  <c:v>1.1455317900000002</c:v>
                </c:pt>
                <c:pt idx="246">
                  <c:v>1.14877893</c:v>
                </c:pt>
                <c:pt idx="247">
                  <c:v>1.1308389299999999</c:v>
                </c:pt>
                <c:pt idx="248">
                  <c:v>1.1128989300000001</c:v>
                </c:pt>
                <c:pt idx="249">
                  <c:v>1.1308389299999999</c:v>
                </c:pt>
                <c:pt idx="250">
                  <c:v>1.1292482499999998</c:v>
                </c:pt>
                <c:pt idx="251">
                  <c:v>1.1471882499999999</c:v>
                </c:pt>
                <c:pt idx="252">
                  <c:v>1.1113082500000002</c:v>
                </c:pt>
                <c:pt idx="253">
                  <c:v>1.1292482499999998</c:v>
                </c:pt>
                <c:pt idx="254">
                  <c:v>1.14505638</c:v>
                </c:pt>
                <c:pt idx="255">
                  <c:v>1.14505638</c:v>
                </c:pt>
                <c:pt idx="256">
                  <c:v>1.1271163800000001</c:v>
                </c:pt>
                <c:pt idx="257">
                  <c:v>1.1008851100000001</c:v>
                </c:pt>
                <c:pt idx="258">
                  <c:v>1.1188251100000002</c:v>
                </c:pt>
                <c:pt idx="259">
                  <c:v>1.1277951100000001</c:v>
                </c:pt>
                <c:pt idx="260">
                  <c:v>1.1457351100000002</c:v>
                </c:pt>
                <c:pt idx="261">
                  <c:v>1.13891791</c:v>
                </c:pt>
                <c:pt idx="262">
                  <c:v>1.1478879100000001</c:v>
                </c:pt>
                <c:pt idx="263">
                  <c:v>1.15685791</c:v>
                </c:pt>
                <c:pt idx="264">
                  <c:v>1.13891791</c:v>
                </c:pt>
                <c:pt idx="265">
                  <c:v>1.1656036600000002</c:v>
                </c:pt>
                <c:pt idx="266">
                  <c:v>1.15663366</c:v>
                </c:pt>
                <c:pt idx="267">
                  <c:v>1.15663366</c:v>
                </c:pt>
                <c:pt idx="268">
                  <c:v>1.1745736599999999</c:v>
                </c:pt>
                <c:pt idx="269">
                  <c:v>1.14363912</c:v>
                </c:pt>
                <c:pt idx="270">
                  <c:v>1.1346691200000001</c:v>
                </c:pt>
                <c:pt idx="271">
                  <c:v>1.1256991199999999</c:v>
                </c:pt>
                <c:pt idx="272">
                  <c:v>1.1283871300000001</c:v>
                </c:pt>
                <c:pt idx="273">
                  <c:v>1.13735713</c:v>
                </c:pt>
                <c:pt idx="274">
                  <c:v>1.14632713</c:v>
                </c:pt>
                <c:pt idx="275">
                  <c:v>1.11941713</c:v>
                </c:pt>
                <c:pt idx="276">
                  <c:v>1.11247136</c:v>
                </c:pt>
                <c:pt idx="277">
                  <c:v>1.1483513600000002</c:v>
                </c:pt>
                <c:pt idx="278">
                  <c:v>1.13938136</c:v>
                </c:pt>
                <c:pt idx="279">
                  <c:v>1.1573213599999999</c:v>
                </c:pt>
                <c:pt idx="280">
                  <c:v>1.1607359399999999</c:v>
                </c:pt>
                <c:pt idx="281">
                  <c:v>1.1158859400000001</c:v>
                </c:pt>
                <c:pt idx="282">
                  <c:v>1.1338259399999999</c:v>
                </c:pt>
                <c:pt idx="283">
                  <c:v>1.1158859400000001</c:v>
                </c:pt>
                <c:pt idx="284">
                  <c:v>1.1328661500000001</c:v>
                </c:pt>
                <c:pt idx="285">
                  <c:v>1.12389615</c:v>
                </c:pt>
                <c:pt idx="286">
                  <c:v>1.1328661500000001</c:v>
                </c:pt>
                <c:pt idx="287">
                  <c:v>1.1328661500000001</c:v>
                </c:pt>
                <c:pt idx="288">
                  <c:v>1.1370162699999999</c:v>
                </c:pt>
                <c:pt idx="289">
                  <c:v>1.12804627</c:v>
                </c:pt>
                <c:pt idx="290">
                  <c:v>1.1370162699999999</c:v>
                </c:pt>
                <c:pt idx="291">
                  <c:v>1.1459862700000001</c:v>
                </c:pt>
                <c:pt idx="292">
                  <c:v>1.1263210399999999</c:v>
                </c:pt>
                <c:pt idx="293">
                  <c:v>1.1263210399999999</c:v>
                </c:pt>
                <c:pt idx="294">
                  <c:v>1.14426104</c:v>
                </c:pt>
                <c:pt idx="295">
                  <c:v>1.14426104</c:v>
                </c:pt>
                <c:pt idx="296">
                  <c:v>1.1397222200000001</c:v>
                </c:pt>
                <c:pt idx="297">
                  <c:v>1.1397222200000001</c:v>
                </c:pt>
                <c:pt idx="298">
                  <c:v>1.14869222</c:v>
                </c:pt>
                <c:pt idx="299">
                  <c:v>1.14869222</c:v>
                </c:pt>
                <c:pt idx="300">
                  <c:v>1.16142364</c:v>
                </c:pt>
                <c:pt idx="301">
                  <c:v>1.16142364</c:v>
                </c:pt>
                <c:pt idx="302">
                  <c:v>1.1434836399999999</c:v>
                </c:pt>
                <c:pt idx="303">
                  <c:v>1.1345136400000002</c:v>
                </c:pt>
                <c:pt idx="304">
                  <c:v>1.1327106700000003</c:v>
                </c:pt>
                <c:pt idx="305">
                  <c:v>1.1506506699999999</c:v>
                </c:pt>
                <c:pt idx="306">
                  <c:v>1.1327106700000003</c:v>
                </c:pt>
                <c:pt idx="307">
                  <c:v>1.1516702599999999</c:v>
                </c:pt>
                <c:pt idx="308">
                  <c:v>1.1427002600000002</c:v>
                </c:pt>
                <c:pt idx="309">
                  <c:v>1.11579026</c:v>
                </c:pt>
                <c:pt idx="310">
                  <c:v>1.1330306000000001</c:v>
                </c:pt>
                <c:pt idx="311">
                  <c:v>1.1240606000000002</c:v>
                </c:pt>
                <c:pt idx="312">
                  <c:v>1.1150906</c:v>
                </c:pt>
                <c:pt idx="313">
                  <c:v>1.1330306000000001</c:v>
                </c:pt>
                <c:pt idx="314">
                  <c:v>1.1112215400000001</c:v>
                </c:pt>
                <c:pt idx="315">
                  <c:v>1.1381315400000001</c:v>
                </c:pt>
                <c:pt idx="316">
                  <c:v>1.12019154</c:v>
                </c:pt>
                <c:pt idx="317">
                  <c:v>1.1112215400000001</c:v>
                </c:pt>
                <c:pt idx="318">
                  <c:v>1.14972078</c:v>
                </c:pt>
                <c:pt idx="319">
                  <c:v>1.1407507800000001</c:v>
                </c:pt>
                <c:pt idx="320">
                  <c:v>1.1317807800000002</c:v>
                </c:pt>
                <c:pt idx="321">
                  <c:v>1.1407507800000001</c:v>
                </c:pt>
                <c:pt idx="322">
                  <c:v>1.1281628799999999</c:v>
                </c:pt>
                <c:pt idx="323">
                  <c:v>1.1461028800000002</c:v>
                </c:pt>
                <c:pt idx="324">
                  <c:v>1.13713288</c:v>
                </c:pt>
                <c:pt idx="325">
                  <c:v>1.13713288</c:v>
                </c:pt>
                <c:pt idx="326">
                  <c:v>1.16833951</c:v>
                </c:pt>
                <c:pt idx="327">
                  <c:v>1.16833951</c:v>
                </c:pt>
                <c:pt idx="328">
                  <c:v>2.2386578499999999E-3</c:v>
                </c:pt>
                <c:pt idx="329">
                  <c:v>2.2386578499999999E-3</c:v>
                </c:pt>
                <c:pt idx="330">
                  <c:v>2.2386578499999999E-3</c:v>
                </c:pt>
                <c:pt idx="331">
                  <c:v>1.0463774099999999E-3</c:v>
                </c:pt>
                <c:pt idx="332">
                  <c:v>1.0463774099999999E-3</c:v>
                </c:pt>
                <c:pt idx="333">
                  <c:v>1.0463774099999999E-3</c:v>
                </c:pt>
                <c:pt idx="334">
                  <c:v>1.0463774099999999E-3</c:v>
                </c:pt>
                <c:pt idx="335">
                  <c:v>1.0463774099999999E-3</c:v>
                </c:pt>
                <c:pt idx="336">
                  <c:v>6.7193373000000002E-3</c:v>
                </c:pt>
                <c:pt idx="337">
                  <c:v>-2.2506746600000002E-3</c:v>
                </c:pt>
                <c:pt idx="338">
                  <c:v>-2.2506746600000002E-3</c:v>
                </c:pt>
                <c:pt idx="339">
                  <c:v>-2.2506746600000002E-3</c:v>
                </c:pt>
                <c:pt idx="340">
                  <c:v>1.8319281500000001E-3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804-4020-951E-07594C8EA6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956672"/>
        <c:axId val="108983424"/>
      </c:scatterChart>
      <c:valAx>
        <c:axId val="1089566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Time</a:t>
                </a:r>
                <a:r>
                  <a:rPr lang="en-US" sz="1400" baseline="0"/>
                  <a:t> (arb. min)</a:t>
                </a:r>
                <a:endParaRPr lang="en-US" sz="1400"/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he-IL"/>
          </a:p>
        </c:txPr>
        <c:crossAx val="108983424"/>
        <c:crosses val="autoZero"/>
        <c:crossBetween val="midCat"/>
      </c:valAx>
      <c:valAx>
        <c:axId val="108983424"/>
        <c:scaling>
          <c:orientation val="minMax"/>
          <c:max val="1.3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n-US" sz="1400" dirty="0"/>
                  <a:t>Average</a:t>
                </a:r>
                <a:r>
                  <a:rPr lang="en-US" sz="1400" baseline="0" dirty="0"/>
                  <a:t> current (mA)</a:t>
                </a:r>
                <a:endParaRPr lang="en-US" sz="1400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he-IL"/>
          </a:p>
        </c:txPr>
        <c:crossAx val="10895667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 smtClean="0"/>
              <a:t>Protons</a:t>
            </a:r>
            <a:endParaRPr lang="en-US" sz="1600" dirty="0"/>
          </a:p>
        </c:rich>
      </c:tx>
      <c:layout>
        <c:manualLayout>
          <c:xMode val="edge"/>
          <c:yMode val="edge"/>
          <c:x val="0.21071057757163747"/>
          <c:y val="0.13553637387848624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8516201678493893"/>
          <c:y val="3.924061175045427E-2"/>
          <c:w val="0.78272892971711872"/>
          <c:h val="0.74759422398932807"/>
        </c:manualLayout>
      </c:layout>
      <c:scatterChart>
        <c:scatterStyle val="lineMarker"/>
        <c:varyColors val="0"/>
        <c:ser>
          <c:idx val="0"/>
          <c:order val="0"/>
          <c:tx>
            <c:v>new RFQ; CW FP=45 kW</c:v>
          </c:tx>
          <c:spPr>
            <a:ln w="28575">
              <a:noFill/>
            </a:ln>
          </c:spPr>
          <c:xVal>
            <c:numRef>
              <c:f>Sheet1!$C$13:$C$21</c:f>
              <c:numCache>
                <c:formatCode>General</c:formatCode>
                <c:ptCount val="9"/>
                <c:pt idx="0">
                  <c:v>5.45</c:v>
                </c:pt>
                <c:pt idx="1">
                  <c:v>4.96</c:v>
                </c:pt>
                <c:pt idx="2">
                  <c:v>4.55</c:v>
                </c:pt>
                <c:pt idx="3">
                  <c:v>3.75</c:v>
                </c:pt>
                <c:pt idx="4">
                  <c:v>6.16</c:v>
                </c:pt>
                <c:pt idx="5">
                  <c:v>6.72</c:v>
                </c:pt>
                <c:pt idx="6">
                  <c:v>7.2</c:v>
                </c:pt>
                <c:pt idx="7">
                  <c:v>7.85</c:v>
                </c:pt>
                <c:pt idx="8">
                  <c:v>8</c:v>
                </c:pt>
              </c:numCache>
            </c:numRef>
          </c:xVal>
          <c:yVal>
            <c:numRef>
              <c:f>Sheet1!$F$13:$F$21</c:f>
              <c:numCache>
                <c:formatCode>General</c:formatCode>
                <c:ptCount val="9"/>
                <c:pt idx="0">
                  <c:v>73.799621928166346</c:v>
                </c:pt>
                <c:pt idx="1">
                  <c:v>77.333333333333329</c:v>
                </c:pt>
                <c:pt idx="2">
                  <c:v>79.021295876755786</c:v>
                </c:pt>
                <c:pt idx="3">
                  <c:v>79.866888519134775</c:v>
                </c:pt>
                <c:pt idx="4">
                  <c:v>69.352708058124179</c:v>
                </c:pt>
                <c:pt idx="5">
                  <c:v>64.613526570048322</c:v>
                </c:pt>
                <c:pt idx="6">
                  <c:v>61.952861952861952</c:v>
                </c:pt>
                <c:pt idx="7">
                  <c:v>53.539253539253536</c:v>
                </c:pt>
                <c:pt idx="8">
                  <c:v>53.333333333333336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A1C-4225-9A27-2B64EB273D53}"/>
            </c:ext>
          </c:extLst>
        </c:ser>
        <c:ser>
          <c:idx val="1"/>
          <c:order val="1"/>
          <c:tx>
            <c:v>old RFQ; CW FP=60 kW</c:v>
          </c:tx>
          <c:spPr>
            <a:ln w="28575">
              <a:noFill/>
            </a:ln>
          </c:spPr>
          <c:xVal>
            <c:numRef>
              <c:f>Sheet1!$X$31:$X$38</c:f>
              <c:numCache>
                <c:formatCode>General</c:formatCode>
                <c:ptCount val="8"/>
                <c:pt idx="0">
                  <c:v>8.08</c:v>
                </c:pt>
                <c:pt idx="1">
                  <c:v>7.44</c:v>
                </c:pt>
                <c:pt idx="2">
                  <c:v>6.28</c:v>
                </c:pt>
                <c:pt idx="3">
                  <c:v>6</c:v>
                </c:pt>
                <c:pt idx="4">
                  <c:v>5.2</c:v>
                </c:pt>
                <c:pt idx="5">
                  <c:v>4.55</c:v>
                </c:pt>
                <c:pt idx="6">
                  <c:v>3.8</c:v>
                </c:pt>
                <c:pt idx="7">
                  <c:v>3.68</c:v>
                </c:pt>
              </c:numCache>
            </c:numRef>
          </c:xVal>
          <c:yVal>
            <c:numRef>
              <c:f>Sheet1!$AC$31:$AC$38</c:f>
              <c:numCache>
                <c:formatCode>General</c:formatCode>
                <c:ptCount val="8"/>
                <c:pt idx="0">
                  <c:v>47.619047619047613</c:v>
                </c:pt>
                <c:pt idx="1">
                  <c:v>50.52344105598543</c:v>
                </c:pt>
                <c:pt idx="2">
                  <c:v>56.094929881337649</c:v>
                </c:pt>
                <c:pt idx="3">
                  <c:v>55.944055944055947</c:v>
                </c:pt>
                <c:pt idx="4">
                  <c:v>60.685154975530189</c:v>
                </c:pt>
                <c:pt idx="5">
                  <c:v>63.909774436090231</c:v>
                </c:pt>
                <c:pt idx="6">
                  <c:v>67.028985507246389</c:v>
                </c:pt>
                <c:pt idx="7">
                  <c:v>71.261134552273788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A1C-4225-9A27-2B64EB273D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024576"/>
        <c:axId val="110297088"/>
      </c:scatterChart>
      <c:valAx>
        <c:axId val="1100245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LEBT FC</a:t>
                </a:r>
                <a:r>
                  <a:rPr lang="en-US" sz="1400" b="0" baseline="0"/>
                  <a:t> [mA]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he-IL"/>
          </a:p>
        </c:txPr>
        <c:crossAx val="110297088"/>
        <c:crosses val="autoZero"/>
        <c:crossBetween val="midCat"/>
      </c:valAx>
      <c:valAx>
        <c:axId val="110297088"/>
        <c:scaling>
          <c:orientation val="minMax"/>
          <c:max val="100"/>
        </c:scaling>
        <c:delete val="0"/>
        <c:axPos val="l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Transmission[%]</a:t>
                </a:r>
              </a:p>
            </c:rich>
          </c:tx>
          <c:layout>
            <c:manualLayout>
              <c:xMode val="edge"/>
              <c:yMode val="edge"/>
              <c:x val="3.7037037037037035E-2"/>
              <c:y val="0.2020018170805572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he-IL"/>
          </a:p>
        </c:txPr>
        <c:crossAx val="110024576"/>
        <c:crosses val="autoZero"/>
        <c:crossBetween val="midCat"/>
        <c:majorUnit val="20"/>
      </c:valAx>
    </c:plotArea>
    <c:legend>
      <c:legendPos val="r"/>
      <c:layout>
        <c:manualLayout>
          <c:xMode val="edge"/>
          <c:yMode val="edge"/>
          <c:x val="0.35788195457049349"/>
          <c:y val="0.47895517867958814"/>
          <c:w val="0.47212265133524978"/>
          <c:h val="0.23770812302308364"/>
        </c:manualLayout>
      </c:layout>
      <c:overlay val="0"/>
      <c:txPr>
        <a:bodyPr/>
        <a:lstStyle/>
        <a:p>
          <a:pPr>
            <a:defRPr sz="1400"/>
          </a:pPr>
          <a:endParaRPr lang="he-IL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0.54438</cdr:x>
      <cdr:y>0.5066</cdr:y>
    </cdr:from>
    <cdr:to>
      <cdr:x>0.94251</cdr:x>
      <cdr:y>0.81683</cdr:y>
    </cdr:to>
    <cdr:pic>
      <cdr:nvPicPr>
        <cdr:cNvPr id="2" name="Picture 1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2783" t="15601" r="28338" b="47903"/>
        <a:stretch xmlns:a="http://schemas.openxmlformats.org/drawingml/2006/main"/>
      </cdr:blipFill>
      <cdr:spPr>
        <a:xfrm xmlns:a="http://schemas.openxmlformats.org/drawingml/2006/main">
          <a:off x="2214670" y="1462088"/>
          <a:ext cx="1619672" cy="89535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0.26606</cdr:x>
      <cdr:y>0.03424</cdr:y>
    </cdr:from>
    <cdr:to>
      <cdr:x>0.53311</cdr:x>
      <cdr:y>0.18951</cdr:y>
    </cdr:to>
    <cdr:sp macro="" textlink="">
      <cdr:nvSpPr>
        <cdr:cNvPr id="2" name="TextBox 12"/>
        <cdr:cNvSpPr txBox="1"/>
      </cdr:nvSpPr>
      <cdr:spPr>
        <a:xfrm xmlns:a="http://schemas.openxmlformats.org/drawingml/2006/main">
          <a:off x="829213" y="74653"/>
          <a:ext cx="832279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he-IL"/>
          </a:defPPr>
          <a:lvl1pPr algn="r" rtl="1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Tahoma" pitchFamily="34" charset="0"/>
              <a:ea typeface="+mn-ea"/>
              <a:cs typeface="Arial" pitchFamily="34" charset="0"/>
            </a:defRPr>
          </a:lvl1pPr>
          <a:lvl2pPr marL="457200" algn="r" rtl="1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Tahoma" pitchFamily="34" charset="0"/>
              <a:ea typeface="+mn-ea"/>
              <a:cs typeface="Arial" pitchFamily="34" charset="0"/>
            </a:defRPr>
          </a:lvl2pPr>
          <a:lvl3pPr marL="914400" algn="r" rtl="1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Tahoma" pitchFamily="34" charset="0"/>
              <a:ea typeface="+mn-ea"/>
              <a:cs typeface="Arial" pitchFamily="34" charset="0"/>
            </a:defRPr>
          </a:lvl3pPr>
          <a:lvl4pPr marL="1371600" algn="r" rtl="1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Tahoma" pitchFamily="34" charset="0"/>
              <a:ea typeface="+mn-ea"/>
              <a:cs typeface="Arial" pitchFamily="34" charset="0"/>
            </a:defRPr>
          </a:lvl4pPr>
          <a:lvl5pPr marL="1828800" algn="r" rtl="1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Tahoma" pitchFamily="34" charset="0"/>
              <a:ea typeface="+mn-ea"/>
              <a:cs typeface="Arial" pitchFamily="34" charset="0"/>
            </a:defRPr>
          </a:lvl5pPr>
          <a:lvl6pPr marL="2286000" algn="r" defTabSz="914400" rtl="1" eaLnBrk="1" latinLnBrk="0" hangingPunct="1">
            <a:defRPr kern="1200">
              <a:solidFill>
                <a:schemeClr val="tx1"/>
              </a:solidFill>
              <a:latin typeface="Tahoma" pitchFamily="34" charset="0"/>
              <a:ea typeface="+mn-ea"/>
              <a:cs typeface="Arial" pitchFamily="34" charset="0"/>
            </a:defRPr>
          </a:lvl6pPr>
          <a:lvl7pPr marL="2743200" algn="r" defTabSz="914400" rtl="1" eaLnBrk="1" latinLnBrk="0" hangingPunct="1">
            <a:defRPr kern="1200">
              <a:solidFill>
                <a:schemeClr val="tx1"/>
              </a:solidFill>
              <a:latin typeface="Tahoma" pitchFamily="34" charset="0"/>
              <a:ea typeface="+mn-ea"/>
              <a:cs typeface="Arial" pitchFamily="34" charset="0"/>
            </a:defRPr>
          </a:lvl7pPr>
          <a:lvl8pPr marL="3200400" algn="r" defTabSz="914400" rtl="1" eaLnBrk="1" latinLnBrk="0" hangingPunct="1">
            <a:defRPr kern="1200">
              <a:solidFill>
                <a:schemeClr val="tx1"/>
              </a:solidFill>
              <a:latin typeface="Tahoma" pitchFamily="34" charset="0"/>
              <a:ea typeface="+mn-ea"/>
              <a:cs typeface="Arial" pitchFamily="34" charset="0"/>
            </a:defRPr>
          </a:lvl8pPr>
          <a:lvl9pPr marL="3657600" algn="r" defTabSz="914400" rtl="1" eaLnBrk="1" latinLnBrk="0" hangingPunct="1">
            <a:defRPr kern="1200">
              <a:solidFill>
                <a:schemeClr val="tx1"/>
              </a:solidFill>
              <a:latin typeface="Tahoma" pitchFamily="34" charset="0"/>
              <a:ea typeface="+mn-ea"/>
              <a:cs typeface="Arial" pitchFamily="34" charset="0"/>
            </a:defRPr>
          </a:lvl9pPr>
        </a:lstStyle>
        <a:p xmlns:a="http://schemas.openxmlformats.org/drawingml/2006/main">
          <a:r>
            <a:rPr lang="en-US" sz="1600" dirty="0" smtClean="0"/>
            <a:t>5.6 mA</a:t>
          </a:r>
          <a:endParaRPr lang="en-US" sz="16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0.54438</cdr:x>
      <cdr:y>0.5066</cdr:y>
    </cdr:from>
    <cdr:to>
      <cdr:x>0.94251</cdr:x>
      <cdr:y>0.81683</cdr:y>
    </cdr:to>
    <cdr:pic>
      <cdr:nvPicPr>
        <cdr:cNvPr id="2" name="Picture 1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2783" t="15601" r="28338" b="47903"/>
        <a:stretch xmlns:a="http://schemas.openxmlformats.org/drawingml/2006/main"/>
      </cdr:blipFill>
      <cdr:spPr>
        <a:xfrm xmlns:a="http://schemas.openxmlformats.org/drawingml/2006/main">
          <a:off x="2214670" y="1462088"/>
          <a:ext cx="1619672" cy="895350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462240B-6825-4BB1-91EF-A1F7CCCD4E4F}" type="datetimeFigureOut">
              <a:rPr lang="he-IL" smtClean="0"/>
              <a:pPr/>
              <a:t>ח'/ניסן/תשע"ט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86200" y="9428584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88" y="9428584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1A0A8DF-81C5-434D-9BFD-55413D0A96E9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994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ML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7738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15153"/>
            <a:ext cx="548640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9428584"/>
            <a:ext cx="297180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9428584"/>
            <a:ext cx="297180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fld id="{1FC6DBBB-7E25-481D-9D4C-03BC2C4B1691}" type="slidenum">
              <a:rPr lang="he-IL"/>
              <a:pPr/>
              <a:t>‹#›</a:t>
            </a:fld>
            <a:endParaRPr lang="fr-ML"/>
          </a:p>
        </p:txBody>
      </p:sp>
    </p:spTree>
    <p:extLst>
      <p:ext uri="{BB962C8B-B14F-4D97-AF65-F5344CB8AC3E}">
        <p14:creationId xmlns:p14="http://schemas.microsoft.com/office/powerpoint/2010/main" val="15607474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EF1BF3-E959-482B-9F5F-C2959D758998}" type="slidenum">
              <a:rPr lang="he-IL"/>
              <a:pPr/>
              <a:t>1</a:t>
            </a:fld>
            <a:endParaRPr lang="fr-ML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1645" y="9592248"/>
            <a:ext cx="3076363" cy="50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6" tIns="49517" rIns="99036" bIns="49517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E6F4CA0-B9F8-4D91-909D-BA748AB02B37}" type="slidenum">
              <a:rPr lang="he-IL" sz="1300"/>
              <a:pPr eaLnBrk="1" hangingPunct="1"/>
              <a:t>2</a:t>
            </a:fld>
            <a:endParaRPr lang="en-US" sz="1300"/>
          </a:p>
        </p:txBody>
      </p:sp>
      <p:sp>
        <p:nvSpPr>
          <p:cNvPr id="61443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25525" y="758825"/>
            <a:ext cx="5049838" cy="3787775"/>
          </a:xfrm>
          <a:ln/>
        </p:spPr>
      </p:sp>
      <p:sp>
        <p:nvSpPr>
          <p:cNvPr id="61444" name="מציין מיקום של הערות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819" tIns="52410" rIns="104819" bIns="52410"/>
          <a:lstStyle/>
          <a:p>
            <a:pPr eaLnBrk="1" hangingPunct="1"/>
            <a:endParaRPr lang="he-IL" smtClean="0"/>
          </a:p>
        </p:txBody>
      </p:sp>
      <p:sp>
        <p:nvSpPr>
          <p:cNvPr id="61445" name="מציין מיקום של מספר שקופית 3"/>
          <p:cNvSpPr txBox="1">
            <a:spLocks noGrp="1"/>
          </p:cNvSpPr>
          <p:nvPr/>
        </p:nvSpPr>
        <p:spPr bwMode="auto">
          <a:xfrm>
            <a:off x="1645" y="9592248"/>
            <a:ext cx="3074719" cy="50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819" tIns="52410" rIns="104819" bIns="52410" anchor="b"/>
          <a:lstStyle>
            <a:lvl1pPr defTabSz="9683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683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683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683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683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defTabSz="968375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defTabSz="968375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defTabSz="968375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defTabSz="968375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F8CFC26-8D65-43D3-88D3-EAA88D2691F8}" type="slidenum">
              <a:rPr lang="he-IL" sz="1400"/>
              <a:pPr eaLnBrk="1" hangingPunct="1"/>
              <a:t>2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865172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1645" y="9592248"/>
            <a:ext cx="3076363" cy="50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6" tIns="49517" rIns="99036" bIns="49517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E6F4CA0-B9F8-4D91-909D-BA748AB02B37}" type="slidenum">
              <a:rPr lang="he-IL" sz="1300"/>
              <a:pPr eaLnBrk="1" hangingPunct="1"/>
              <a:t>4</a:t>
            </a:fld>
            <a:endParaRPr lang="en-US" sz="1300"/>
          </a:p>
        </p:txBody>
      </p:sp>
      <p:sp>
        <p:nvSpPr>
          <p:cNvPr id="61443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25525" y="758825"/>
            <a:ext cx="5049838" cy="3787775"/>
          </a:xfrm>
          <a:ln/>
        </p:spPr>
      </p:sp>
      <p:sp>
        <p:nvSpPr>
          <p:cNvPr id="61444" name="מציין מיקום של הערות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819" tIns="52410" rIns="104819" bIns="52410"/>
          <a:lstStyle/>
          <a:p>
            <a:pPr eaLnBrk="1" hangingPunct="1"/>
            <a:endParaRPr lang="he-IL" smtClean="0"/>
          </a:p>
        </p:txBody>
      </p:sp>
      <p:sp>
        <p:nvSpPr>
          <p:cNvPr id="61445" name="מציין מיקום של מספר שקופית 3"/>
          <p:cNvSpPr txBox="1">
            <a:spLocks noGrp="1"/>
          </p:cNvSpPr>
          <p:nvPr/>
        </p:nvSpPr>
        <p:spPr bwMode="auto">
          <a:xfrm>
            <a:off x="1645" y="9592248"/>
            <a:ext cx="3074719" cy="50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819" tIns="52410" rIns="104819" bIns="52410" anchor="b"/>
          <a:lstStyle>
            <a:lvl1pPr defTabSz="9683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683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683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683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683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defTabSz="968375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defTabSz="968375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defTabSz="968375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defTabSz="968375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F8CFC26-8D65-43D3-88D3-EAA88D2691F8}" type="slidenum">
              <a:rPr lang="he-IL" sz="1400"/>
              <a:pPr eaLnBrk="1" hangingPunct="1"/>
              <a:t>4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05132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3488" y="1773238"/>
            <a:ext cx="6389687" cy="1470025"/>
          </a:xfrm>
        </p:spPr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14601" y="3429000"/>
            <a:ext cx="6375400" cy="440267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e-IL"/>
              <a:t>לחץ כדי לערוך סגנון כותרת משנה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274680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989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989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dirty="0" smtClean="0"/>
              <a:t>לחץ כדי לערוך סגנונות טקסט של תבנית בסיס</a:t>
            </a:r>
          </a:p>
          <a:p>
            <a:pPr lvl="1"/>
            <a:r>
              <a:rPr lang="he-IL" dirty="0" smtClean="0"/>
              <a:t>רמה שנייה</a:t>
            </a:r>
          </a:p>
          <a:p>
            <a:pPr lvl="2"/>
            <a:r>
              <a:rPr lang="he-IL" dirty="0" smtClean="0"/>
              <a:t>רמה שלישית</a:t>
            </a:r>
          </a:p>
          <a:p>
            <a:pPr lvl="3"/>
            <a:r>
              <a:rPr lang="he-IL" dirty="0" smtClean="0"/>
              <a:t>רמה רביעית</a:t>
            </a:r>
          </a:p>
          <a:p>
            <a:pPr lvl="4"/>
            <a:r>
              <a:rPr lang="he-IL" dirty="0" smtClean="0"/>
              <a:t>רמה חמישית</a:t>
            </a:r>
            <a:endParaRPr lang="he-IL" dirty="0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0" y="6597650"/>
            <a:ext cx="2133600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M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3132138" y="6597650"/>
            <a:ext cx="2895600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8532813" y="6597650"/>
            <a:ext cx="611187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A8ACACD-FF1A-48BA-8C81-9BB6682CA23C}" type="slidenum">
              <a:rPr lang="he-IL"/>
              <a:pPr/>
              <a:t>‹#›</a:t>
            </a:fld>
            <a:endParaRPr lang="fr-M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1765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750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52013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A25644-D025-4C97-9D19-0EA54E00CDA2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B7CD0B-630A-4EE7-9AD9-AAFC2B103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989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9891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0"/>
          </p:nvPr>
        </p:nvSpPr>
        <p:spPr>
          <a:xfrm>
            <a:off x="34925" y="6497638"/>
            <a:ext cx="1954213" cy="3603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e-IL"/>
              <a:t>שקף </a:t>
            </a:r>
            <a:fld id="{D3BBC942-AC20-443C-9682-998945D5322E}" type="slidenum">
              <a:rPr lang="he-IL"/>
              <a:pPr/>
              <a:t>‹#›</a:t>
            </a:fld>
            <a:r>
              <a:rPr lang="he-IL"/>
              <a:t> 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74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קבוצה 43"/>
          <p:cNvGrpSpPr/>
          <p:nvPr/>
        </p:nvGrpSpPr>
        <p:grpSpPr>
          <a:xfrm>
            <a:off x="0" y="0"/>
            <a:ext cx="2265770" cy="6858024"/>
            <a:chOff x="0" y="0"/>
            <a:chExt cx="2265770" cy="6858000"/>
          </a:xfrm>
        </p:grpSpPr>
        <p:pic>
          <p:nvPicPr>
            <p:cNvPr id="42" name="תמונה 41" descr="ללא-שם-1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265770" cy="6858000"/>
            </a:xfrm>
            <a:prstGeom prst="rect">
              <a:avLst/>
            </a:prstGeom>
          </p:spPr>
        </p:pic>
        <p:sp>
          <p:nvSpPr>
            <p:cNvPr id="43" name="צורה חופשית 42"/>
            <p:cNvSpPr/>
            <p:nvPr userDrawn="1"/>
          </p:nvSpPr>
          <p:spPr>
            <a:xfrm>
              <a:off x="1654415" y="0"/>
              <a:ext cx="570861" cy="6858000"/>
            </a:xfrm>
            <a:custGeom>
              <a:avLst/>
              <a:gdLst>
                <a:gd name="connsiteX0" fmla="*/ 380326 w 380326"/>
                <a:gd name="connsiteY0" fmla="*/ 0 h 4288779"/>
                <a:gd name="connsiteX1" fmla="*/ 0 w 380326"/>
                <a:gd name="connsiteY1" fmla="*/ 4288779 h 4288779"/>
                <a:gd name="connsiteX0" fmla="*/ 250853 w 250853"/>
                <a:gd name="connsiteY0" fmla="*/ 0 h 7370250"/>
                <a:gd name="connsiteX1" fmla="*/ 0 w 250853"/>
                <a:gd name="connsiteY1" fmla="*/ 7370250 h 7370250"/>
                <a:gd name="connsiteX0" fmla="*/ 697263 w 697263"/>
                <a:gd name="connsiteY0" fmla="*/ 0 h 7370250"/>
                <a:gd name="connsiteX1" fmla="*/ 446410 w 697263"/>
                <a:gd name="connsiteY1" fmla="*/ 7370250 h 7370250"/>
                <a:gd name="connsiteX0" fmla="*/ 737723 w 737723"/>
                <a:gd name="connsiteY0" fmla="*/ 0 h 7387685"/>
                <a:gd name="connsiteX1" fmla="*/ 446410 w 737723"/>
                <a:gd name="connsiteY1" fmla="*/ 7387685 h 7387685"/>
                <a:gd name="connsiteX0" fmla="*/ 778184 w 778184"/>
                <a:gd name="connsiteY0" fmla="*/ 0 h 7387685"/>
                <a:gd name="connsiteX1" fmla="*/ 486871 w 778184"/>
                <a:gd name="connsiteY1" fmla="*/ 7387685 h 7387685"/>
                <a:gd name="connsiteX0" fmla="*/ 802460 w 802460"/>
                <a:gd name="connsiteY0" fmla="*/ 0 h 7387684"/>
                <a:gd name="connsiteX1" fmla="*/ 486871 w 802460"/>
                <a:gd name="connsiteY1" fmla="*/ 7387684 h 7387684"/>
                <a:gd name="connsiteX0" fmla="*/ 802460 w 802460"/>
                <a:gd name="connsiteY0" fmla="*/ 0 h 7387684"/>
                <a:gd name="connsiteX1" fmla="*/ 486871 w 802460"/>
                <a:gd name="connsiteY1" fmla="*/ 7387684 h 7387684"/>
                <a:gd name="connsiteX0" fmla="*/ 802460 w 802460"/>
                <a:gd name="connsiteY0" fmla="*/ 0 h 7387684"/>
                <a:gd name="connsiteX1" fmla="*/ 486871 w 802460"/>
                <a:gd name="connsiteY1" fmla="*/ 7387684 h 7387684"/>
                <a:gd name="connsiteX0" fmla="*/ 802460 w 802460"/>
                <a:gd name="connsiteY0" fmla="*/ 0 h 7387684"/>
                <a:gd name="connsiteX1" fmla="*/ 486871 w 802460"/>
                <a:gd name="connsiteY1" fmla="*/ 7387684 h 7387684"/>
                <a:gd name="connsiteX0" fmla="*/ 708903 w 708903"/>
                <a:gd name="connsiteY0" fmla="*/ 0 h 7387684"/>
                <a:gd name="connsiteX1" fmla="*/ 486871 w 708903"/>
                <a:gd name="connsiteY1" fmla="*/ 7387684 h 7387684"/>
                <a:gd name="connsiteX0" fmla="*/ 708903 w 708903"/>
                <a:gd name="connsiteY0" fmla="*/ 0 h 7387684"/>
                <a:gd name="connsiteX1" fmla="*/ 528764 w 708903"/>
                <a:gd name="connsiteY1" fmla="*/ 1851025 h 7387684"/>
                <a:gd name="connsiteX2" fmla="*/ 486871 w 708903"/>
                <a:gd name="connsiteY2" fmla="*/ 7387684 h 7387684"/>
                <a:gd name="connsiteX0" fmla="*/ 708903 w 708903"/>
                <a:gd name="connsiteY0" fmla="*/ 0 h 7387684"/>
                <a:gd name="connsiteX1" fmla="*/ 582739 w 708903"/>
                <a:gd name="connsiteY1" fmla="*/ 1853077 h 7387684"/>
                <a:gd name="connsiteX2" fmla="*/ 486871 w 708903"/>
                <a:gd name="connsiteY2" fmla="*/ 7387684 h 7387684"/>
                <a:gd name="connsiteX0" fmla="*/ 708903 w 708903"/>
                <a:gd name="connsiteY0" fmla="*/ 0 h 7387684"/>
                <a:gd name="connsiteX1" fmla="*/ 582739 w 708903"/>
                <a:gd name="connsiteY1" fmla="*/ 1853077 h 7387684"/>
                <a:gd name="connsiteX2" fmla="*/ 486871 w 708903"/>
                <a:gd name="connsiteY2" fmla="*/ 7387684 h 7387684"/>
                <a:gd name="connsiteX0" fmla="*/ 708903 w 708903"/>
                <a:gd name="connsiteY0" fmla="*/ 0 h 7387684"/>
                <a:gd name="connsiteX1" fmla="*/ 582739 w 708903"/>
                <a:gd name="connsiteY1" fmla="*/ 1853077 h 7387684"/>
                <a:gd name="connsiteX2" fmla="*/ 486871 w 708903"/>
                <a:gd name="connsiteY2" fmla="*/ 7387684 h 7387684"/>
                <a:gd name="connsiteX0" fmla="*/ 708903 w 708903"/>
                <a:gd name="connsiteY0" fmla="*/ 0 h 7387684"/>
                <a:gd name="connsiteX1" fmla="*/ 582739 w 708903"/>
                <a:gd name="connsiteY1" fmla="*/ 1853077 h 7387684"/>
                <a:gd name="connsiteX2" fmla="*/ 486871 w 708903"/>
                <a:gd name="connsiteY2" fmla="*/ 7387684 h 7387684"/>
                <a:gd name="connsiteX0" fmla="*/ 708903 w 708903"/>
                <a:gd name="connsiteY0" fmla="*/ 0 h 7387684"/>
                <a:gd name="connsiteX1" fmla="*/ 588137 w 708903"/>
                <a:gd name="connsiteY1" fmla="*/ 1848973 h 7387684"/>
                <a:gd name="connsiteX2" fmla="*/ 486871 w 708903"/>
                <a:gd name="connsiteY2" fmla="*/ 7387684 h 7387684"/>
                <a:gd name="connsiteX0" fmla="*/ 708903 w 708903"/>
                <a:gd name="connsiteY0" fmla="*/ 0 h 7387684"/>
                <a:gd name="connsiteX1" fmla="*/ 591735 w 708903"/>
                <a:gd name="connsiteY1" fmla="*/ 1848973 h 7387684"/>
                <a:gd name="connsiteX2" fmla="*/ 486871 w 708903"/>
                <a:gd name="connsiteY2" fmla="*/ 7387684 h 7387684"/>
                <a:gd name="connsiteX0" fmla="*/ 708903 w 708903"/>
                <a:gd name="connsiteY0" fmla="*/ 0 h 7387684"/>
                <a:gd name="connsiteX1" fmla="*/ 591735 w 708903"/>
                <a:gd name="connsiteY1" fmla="*/ 1848973 h 7387684"/>
                <a:gd name="connsiteX2" fmla="*/ 486871 w 708903"/>
                <a:gd name="connsiteY2" fmla="*/ 7387684 h 7387684"/>
                <a:gd name="connsiteX0" fmla="*/ 708903 w 708903"/>
                <a:gd name="connsiteY0" fmla="*/ 0 h 7387684"/>
                <a:gd name="connsiteX1" fmla="*/ 591735 w 708903"/>
                <a:gd name="connsiteY1" fmla="*/ 1848973 h 7387684"/>
                <a:gd name="connsiteX2" fmla="*/ 486871 w 708903"/>
                <a:gd name="connsiteY2" fmla="*/ 7387684 h 7387684"/>
                <a:gd name="connsiteX0" fmla="*/ 708903 w 708903"/>
                <a:gd name="connsiteY0" fmla="*/ 0 h 7387684"/>
                <a:gd name="connsiteX1" fmla="*/ 591735 w 708903"/>
                <a:gd name="connsiteY1" fmla="*/ 1848973 h 7387684"/>
                <a:gd name="connsiteX2" fmla="*/ 486871 w 708903"/>
                <a:gd name="connsiteY2" fmla="*/ 7387684 h 7387684"/>
                <a:gd name="connsiteX0" fmla="*/ 708903 w 708903"/>
                <a:gd name="connsiteY0" fmla="*/ 0 h 7387684"/>
                <a:gd name="connsiteX1" fmla="*/ 591735 w 708903"/>
                <a:gd name="connsiteY1" fmla="*/ 1848973 h 7387684"/>
                <a:gd name="connsiteX2" fmla="*/ 486871 w 708903"/>
                <a:gd name="connsiteY2" fmla="*/ 7387684 h 7387684"/>
                <a:gd name="connsiteX0" fmla="*/ 362260 w 362260"/>
                <a:gd name="connsiteY0" fmla="*/ 0 h 7387684"/>
                <a:gd name="connsiteX1" fmla="*/ 245092 w 362260"/>
                <a:gd name="connsiteY1" fmla="*/ 1848973 h 7387684"/>
                <a:gd name="connsiteX2" fmla="*/ 17477 w 362260"/>
                <a:gd name="connsiteY2" fmla="*/ 4090484 h 7387684"/>
                <a:gd name="connsiteX3" fmla="*/ 140228 w 362260"/>
                <a:gd name="connsiteY3" fmla="*/ 7387684 h 7387684"/>
                <a:gd name="connsiteX0" fmla="*/ 322706 w 322706"/>
                <a:gd name="connsiteY0" fmla="*/ 0 h 7387684"/>
                <a:gd name="connsiteX1" fmla="*/ 205538 w 322706"/>
                <a:gd name="connsiteY1" fmla="*/ 1848973 h 7387684"/>
                <a:gd name="connsiteX2" fmla="*/ 17477 w 322706"/>
                <a:gd name="connsiteY2" fmla="*/ 4101763 h 7387684"/>
                <a:gd name="connsiteX3" fmla="*/ 100674 w 322706"/>
                <a:gd name="connsiteY3" fmla="*/ 7387684 h 7387684"/>
                <a:gd name="connsiteX0" fmla="*/ 555627 w 555627"/>
                <a:gd name="connsiteY0" fmla="*/ 0 h 7387684"/>
                <a:gd name="connsiteX1" fmla="*/ 438459 w 555627"/>
                <a:gd name="connsiteY1" fmla="*/ 1848973 h 7387684"/>
                <a:gd name="connsiteX2" fmla="*/ 250398 w 555627"/>
                <a:gd name="connsiteY2" fmla="*/ 4101763 h 7387684"/>
                <a:gd name="connsiteX3" fmla="*/ 333595 w 555627"/>
                <a:gd name="connsiteY3" fmla="*/ 7387684 h 7387684"/>
                <a:gd name="connsiteX0" fmla="*/ 591885 w 591885"/>
                <a:gd name="connsiteY0" fmla="*/ 0 h 7387684"/>
                <a:gd name="connsiteX1" fmla="*/ 474717 w 591885"/>
                <a:gd name="connsiteY1" fmla="*/ 1848973 h 7387684"/>
                <a:gd name="connsiteX2" fmla="*/ 286656 w 591885"/>
                <a:gd name="connsiteY2" fmla="*/ 4101763 h 7387684"/>
                <a:gd name="connsiteX3" fmla="*/ 333595 w 591885"/>
                <a:gd name="connsiteY3" fmla="*/ 7387684 h 7387684"/>
                <a:gd name="connsiteX0" fmla="*/ 539146 w 539146"/>
                <a:gd name="connsiteY0" fmla="*/ 0 h 7387684"/>
                <a:gd name="connsiteX1" fmla="*/ 421978 w 539146"/>
                <a:gd name="connsiteY1" fmla="*/ 1848973 h 7387684"/>
                <a:gd name="connsiteX2" fmla="*/ 233917 w 539146"/>
                <a:gd name="connsiteY2" fmla="*/ 4101763 h 7387684"/>
                <a:gd name="connsiteX3" fmla="*/ 280856 w 539146"/>
                <a:gd name="connsiteY3" fmla="*/ 7387684 h 7387684"/>
                <a:gd name="connsiteX0" fmla="*/ 539146 w 539146"/>
                <a:gd name="connsiteY0" fmla="*/ 0 h 7387684"/>
                <a:gd name="connsiteX1" fmla="*/ 421978 w 539146"/>
                <a:gd name="connsiteY1" fmla="*/ 1848973 h 7387684"/>
                <a:gd name="connsiteX2" fmla="*/ 233917 w 539146"/>
                <a:gd name="connsiteY2" fmla="*/ 4101763 h 7387684"/>
                <a:gd name="connsiteX3" fmla="*/ 280856 w 539146"/>
                <a:gd name="connsiteY3" fmla="*/ 7387684 h 7387684"/>
                <a:gd name="connsiteX0" fmla="*/ 539146 w 539146"/>
                <a:gd name="connsiteY0" fmla="*/ 0 h 7387684"/>
                <a:gd name="connsiteX1" fmla="*/ 421978 w 539146"/>
                <a:gd name="connsiteY1" fmla="*/ 1848973 h 7387684"/>
                <a:gd name="connsiteX2" fmla="*/ 233917 w 539146"/>
                <a:gd name="connsiteY2" fmla="*/ 4101763 h 7387684"/>
                <a:gd name="connsiteX3" fmla="*/ 280856 w 539146"/>
                <a:gd name="connsiteY3" fmla="*/ 7387684 h 7387684"/>
                <a:gd name="connsiteX0" fmla="*/ 539146 w 539146"/>
                <a:gd name="connsiteY0" fmla="*/ 0 h 7387684"/>
                <a:gd name="connsiteX1" fmla="*/ 421978 w 539146"/>
                <a:gd name="connsiteY1" fmla="*/ 1848973 h 7387684"/>
                <a:gd name="connsiteX2" fmla="*/ 233917 w 539146"/>
                <a:gd name="connsiteY2" fmla="*/ 4101763 h 7387684"/>
                <a:gd name="connsiteX3" fmla="*/ 280856 w 539146"/>
                <a:gd name="connsiteY3" fmla="*/ 7387684 h 738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146" h="7387684">
                  <a:moveTo>
                    <a:pt x="539146" y="0"/>
                  </a:moveTo>
                  <a:cubicBezTo>
                    <a:pt x="497091" y="617692"/>
                    <a:pt x="450246" y="1395878"/>
                    <a:pt x="421978" y="1848973"/>
                  </a:cubicBezTo>
                  <a:cubicBezTo>
                    <a:pt x="364514" y="2530720"/>
                    <a:pt x="325171" y="2908246"/>
                    <a:pt x="233917" y="4101763"/>
                  </a:cubicBezTo>
                  <a:cubicBezTo>
                    <a:pt x="142664" y="5015225"/>
                    <a:pt x="0" y="6353157"/>
                    <a:pt x="280856" y="7387684"/>
                  </a:cubicBezTo>
                </a:path>
              </a:pathLst>
            </a:custGeom>
            <a:ln w="76200">
              <a:solidFill>
                <a:schemeClr val="tx2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black"/>
                </a:solidFill>
              </a:endParaRPr>
            </a:p>
          </p:txBody>
        </p:sp>
      </p:grpSp>
      <p:sp>
        <p:nvSpPr>
          <p:cNvPr id="2050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2347306" y="1973547"/>
            <a:ext cx="6443663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he-IL" dirty="0" smtClean="0"/>
              <a:t>לחץ כדי לערוך סגנון כותרת של תבנית בסיס</a:t>
            </a:r>
          </a:p>
        </p:txBody>
      </p:sp>
      <p:sp>
        <p:nvSpPr>
          <p:cNvPr id="2051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65400" y="3357564"/>
            <a:ext cx="6435725" cy="494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חמישיתז</a:t>
            </a:r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10800000">
            <a:off x="0" y="6095146"/>
            <a:ext cx="9153526" cy="1081132"/>
          </a:xfrm>
          <a:custGeom>
            <a:avLst/>
            <a:gdLst>
              <a:gd name="connsiteX0" fmla="*/ 9986 w 10000"/>
              <a:gd name="connsiteY0" fmla="*/ 3005 h 7838"/>
              <a:gd name="connsiteX1" fmla="*/ 0 w 10000"/>
              <a:gd name="connsiteY1" fmla="*/ 2878 h 7838"/>
              <a:gd name="connsiteX2" fmla="*/ 0 w 10000"/>
              <a:gd name="connsiteY2" fmla="*/ 5000 h 7838"/>
              <a:gd name="connsiteX3" fmla="*/ 10000 w 10000"/>
              <a:gd name="connsiteY3" fmla="*/ 5000 h 7838"/>
              <a:gd name="connsiteX4" fmla="*/ 9986 w 10000"/>
              <a:gd name="connsiteY4" fmla="*/ 3005 h 7838"/>
              <a:gd name="connsiteX0" fmla="*/ 9986 w 10000"/>
              <a:gd name="connsiteY0" fmla="*/ 1988 h 8154"/>
              <a:gd name="connsiteX1" fmla="*/ 0 w 10000"/>
              <a:gd name="connsiteY1" fmla="*/ 1826 h 8154"/>
              <a:gd name="connsiteX2" fmla="*/ 0 w 10000"/>
              <a:gd name="connsiteY2" fmla="*/ 4533 h 8154"/>
              <a:gd name="connsiteX3" fmla="*/ 10000 w 10000"/>
              <a:gd name="connsiteY3" fmla="*/ 4533 h 8154"/>
              <a:gd name="connsiteX4" fmla="*/ 9986 w 10000"/>
              <a:gd name="connsiteY4" fmla="*/ 1988 h 8154"/>
              <a:gd name="connsiteX0" fmla="*/ 9986 w 10000"/>
              <a:gd name="connsiteY0" fmla="*/ 2438 h 8806"/>
              <a:gd name="connsiteX1" fmla="*/ 0 w 10000"/>
              <a:gd name="connsiteY1" fmla="*/ 2239 h 8806"/>
              <a:gd name="connsiteX2" fmla="*/ 0 w 10000"/>
              <a:gd name="connsiteY2" fmla="*/ 5559 h 8806"/>
              <a:gd name="connsiteX3" fmla="*/ 10000 w 10000"/>
              <a:gd name="connsiteY3" fmla="*/ 5559 h 8806"/>
              <a:gd name="connsiteX4" fmla="*/ 9986 w 10000"/>
              <a:gd name="connsiteY4" fmla="*/ 2438 h 8806"/>
              <a:gd name="connsiteX0" fmla="*/ 9986 w 9991"/>
              <a:gd name="connsiteY0" fmla="*/ 2769 h 9619"/>
              <a:gd name="connsiteX1" fmla="*/ 0 w 9991"/>
              <a:gd name="connsiteY1" fmla="*/ 2543 h 9619"/>
              <a:gd name="connsiteX2" fmla="*/ 0 w 9991"/>
              <a:gd name="connsiteY2" fmla="*/ 6313 h 9619"/>
              <a:gd name="connsiteX3" fmla="*/ 9982 w 9991"/>
              <a:gd name="connsiteY3" fmla="*/ 5932 h 9619"/>
              <a:gd name="connsiteX4" fmla="*/ 9986 w 9991"/>
              <a:gd name="connsiteY4" fmla="*/ 2769 h 9619"/>
              <a:gd name="connsiteX0" fmla="*/ 9995 w 10000"/>
              <a:gd name="connsiteY0" fmla="*/ 2879 h 10000"/>
              <a:gd name="connsiteX1" fmla="*/ 0 w 10000"/>
              <a:gd name="connsiteY1" fmla="*/ 2644 h 10000"/>
              <a:gd name="connsiteX2" fmla="*/ 0 w 10000"/>
              <a:gd name="connsiteY2" fmla="*/ 6563 h 10000"/>
              <a:gd name="connsiteX3" fmla="*/ 9991 w 10000"/>
              <a:gd name="connsiteY3" fmla="*/ 6167 h 10000"/>
              <a:gd name="connsiteX4" fmla="*/ 9995 w 10000"/>
              <a:gd name="connsiteY4" fmla="*/ 2879 h 10000"/>
              <a:gd name="connsiteX0" fmla="*/ 9995 w 9996"/>
              <a:gd name="connsiteY0" fmla="*/ 2879 h 10000"/>
              <a:gd name="connsiteX1" fmla="*/ 0 w 9996"/>
              <a:gd name="connsiteY1" fmla="*/ 2644 h 10000"/>
              <a:gd name="connsiteX2" fmla="*/ 0 w 9996"/>
              <a:gd name="connsiteY2" fmla="*/ 6563 h 10000"/>
              <a:gd name="connsiteX3" fmla="*/ 9991 w 9996"/>
              <a:gd name="connsiteY3" fmla="*/ 6167 h 10000"/>
              <a:gd name="connsiteX4" fmla="*/ 9995 w 9996"/>
              <a:gd name="connsiteY4" fmla="*/ 287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6" h="10000">
                <a:moveTo>
                  <a:pt x="9995" y="2879"/>
                </a:moveTo>
                <a:cubicBezTo>
                  <a:pt x="9870" y="2937"/>
                  <a:pt x="194" y="2700"/>
                  <a:pt x="0" y="2644"/>
                </a:cubicBezTo>
                <a:cubicBezTo>
                  <a:pt x="14" y="3641"/>
                  <a:pt x="0" y="6563"/>
                  <a:pt x="0" y="6563"/>
                </a:cubicBezTo>
                <a:cubicBezTo>
                  <a:pt x="3368" y="0"/>
                  <a:pt x="6353" y="10000"/>
                  <a:pt x="9991" y="6167"/>
                </a:cubicBezTo>
                <a:cubicBezTo>
                  <a:pt x="9996" y="2913"/>
                  <a:pt x="9990" y="6191"/>
                  <a:pt x="9995" y="2879"/>
                </a:cubicBez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0" scaled="1"/>
          </a:gradFill>
          <a:ln w="9525" cap="rnd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e-IL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" name="Oval 16"/>
          <p:cNvSpPr/>
          <p:nvPr/>
        </p:nvSpPr>
        <p:spPr>
          <a:xfrm>
            <a:off x="8676456" y="6417376"/>
            <a:ext cx="396000" cy="396000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1" anchor="ctr"/>
          <a:lstStyle/>
          <a:p>
            <a:pPr algn="ctr"/>
            <a:fld id="{F9059E7A-DA75-4FBC-91AB-0157B287453E}" type="slidenum">
              <a:rPr lang="en-US" sz="1400" b="1" smtClean="0">
                <a:solidFill>
                  <a:prstClr val="white"/>
                </a:solidFill>
              </a:rPr>
              <a:pPr algn="ctr"/>
              <a:t>‹#›</a:t>
            </a:fld>
            <a:endParaRPr lang="he-IL" sz="1400" b="1" dirty="0">
              <a:solidFill>
                <a:prstClr val="white"/>
              </a:solidFill>
            </a:endParaRPr>
          </a:p>
        </p:txBody>
      </p:sp>
      <p:grpSp>
        <p:nvGrpSpPr>
          <p:cNvPr id="20" name="קבוצה 19"/>
          <p:cNvGrpSpPr/>
          <p:nvPr userDrawn="1"/>
        </p:nvGrpSpPr>
        <p:grpSpPr>
          <a:xfrm>
            <a:off x="626139" y="190153"/>
            <a:ext cx="1181100" cy="425450"/>
            <a:chOff x="119063" y="57150"/>
            <a:chExt cx="1181100" cy="425450"/>
          </a:xfrm>
        </p:grpSpPr>
        <p:sp>
          <p:nvSpPr>
            <p:cNvPr id="21" name="Freeform 5"/>
            <p:cNvSpPr>
              <a:spLocks/>
            </p:cNvSpPr>
            <p:nvPr userDrawn="1"/>
          </p:nvSpPr>
          <p:spPr bwMode="auto">
            <a:xfrm>
              <a:off x="739775" y="127000"/>
              <a:ext cx="122237" cy="234950"/>
            </a:xfrm>
            <a:custGeom>
              <a:avLst/>
              <a:gdLst/>
              <a:ahLst/>
              <a:cxnLst>
                <a:cxn ang="0">
                  <a:pos x="218" y="445"/>
                </a:cxn>
                <a:cxn ang="0">
                  <a:pos x="158" y="378"/>
                </a:cxn>
                <a:cxn ang="0">
                  <a:pos x="107" y="312"/>
                </a:cxn>
                <a:cxn ang="0">
                  <a:pos x="64" y="247"/>
                </a:cxn>
                <a:cxn ang="0">
                  <a:pos x="33" y="185"/>
                </a:cxn>
                <a:cxn ang="0">
                  <a:pos x="21" y="155"/>
                </a:cxn>
                <a:cxn ang="0">
                  <a:pos x="10" y="128"/>
                </a:cxn>
                <a:cxn ang="0">
                  <a:pos x="3" y="101"/>
                </a:cxn>
                <a:cxn ang="0">
                  <a:pos x="0" y="76"/>
                </a:cxn>
                <a:cxn ang="0">
                  <a:pos x="0" y="53"/>
                </a:cxn>
                <a:cxn ang="0">
                  <a:pos x="3" y="33"/>
                </a:cxn>
                <a:cxn ang="0">
                  <a:pos x="11" y="15"/>
                </a:cxn>
                <a:cxn ang="0">
                  <a:pos x="22" y="0"/>
                </a:cxn>
                <a:cxn ang="0">
                  <a:pos x="36" y="12"/>
                </a:cxn>
                <a:cxn ang="0">
                  <a:pos x="28" y="25"/>
                </a:cxn>
                <a:cxn ang="0">
                  <a:pos x="22" y="39"/>
                </a:cxn>
                <a:cxn ang="0">
                  <a:pos x="18" y="55"/>
                </a:cxn>
                <a:cxn ang="0">
                  <a:pos x="18" y="74"/>
                </a:cxn>
                <a:cxn ang="0">
                  <a:pos x="22" y="96"/>
                </a:cxn>
                <a:cxn ang="0">
                  <a:pos x="28" y="122"/>
                </a:cxn>
                <a:cxn ang="0">
                  <a:pos x="38" y="148"/>
                </a:cxn>
                <a:cxn ang="0">
                  <a:pos x="50" y="175"/>
                </a:cxn>
                <a:cxn ang="0">
                  <a:pos x="80" y="235"/>
                </a:cxn>
                <a:cxn ang="0">
                  <a:pos x="122" y="300"/>
                </a:cxn>
                <a:cxn ang="0">
                  <a:pos x="173" y="365"/>
                </a:cxn>
                <a:cxn ang="0">
                  <a:pos x="231" y="432"/>
                </a:cxn>
                <a:cxn ang="0">
                  <a:pos x="218" y="445"/>
                </a:cxn>
              </a:cxnLst>
              <a:rect l="0" t="0" r="r" b="b"/>
              <a:pathLst>
                <a:path w="231" h="445">
                  <a:moveTo>
                    <a:pt x="218" y="445"/>
                  </a:moveTo>
                  <a:lnTo>
                    <a:pt x="158" y="378"/>
                  </a:lnTo>
                  <a:lnTo>
                    <a:pt x="107" y="312"/>
                  </a:lnTo>
                  <a:lnTo>
                    <a:pt x="64" y="247"/>
                  </a:lnTo>
                  <a:lnTo>
                    <a:pt x="33" y="185"/>
                  </a:lnTo>
                  <a:lnTo>
                    <a:pt x="21" y="155"/>
                  </a:lnTo>
                  <a:lnTo>
                    <a:pt x="10" y="128"/>
                  </a:lnTo>
                  <a:lnTo>
                    <a:pt x="3" y="101"/>
                  </a:lnTo>
                  <a:lnTo>
                    <a:pt x="0" y="76"/>
                  </a:lnTo>
                  <a:lnTo>
                    <a:pt x="0" y="53"/>
                  </a:lnTo>
                  <a:lnTo>
                    <a:pt x="3" y="33"/>
                  </a:lnTo>
                  <a:lnTo>
                    <a:pt x="11" y="15"/>
                  </a:lnTo>
                  <a:lnTo>
                    <a:pt x="22" y="0"/>
                  </a:lnTo>
                  <a:lnTo>
                    <a:pt x="36" y="12"/>
                  </a:lnTo>
                  <a:lnTo>
                    <a:pt x="28" y="25"/>
                  </a:lnTo>
                  <a:lnTo>
                    <a:pt x="22" y="39"/>
                  </a:lnTo>
                  <a:lnTo>
                    <a:pt x="18" y="55"/>
                  </a:lnTo>
                  <a:lnTo>
                    <a:pt x="18" y="74"/>
                  </a:lnTo>
                  <a:lnTo>
                    <a:pt x="22" y="96"/>
                  </a:lnTo>
                  <a:lnTo>
                    <a:pt x="28" y="122"/>
                  </a:lnTo>
                  <a:lnTo>
                    <a:pt x="38" y="148"/>
                  </a:lnTo>
                  <a:lnTo>
                    <a:pt x="50" y="175"/>
                  </a:lnTo>
                  <a:lnTo>
                    <a:pt x="80" y="235"/>
                  </a:lnTo>
                  <a:lnTo>
                    <a:pt x="122" y="300"/>
                  </a:lnTo>
                  <a:lnTo>
                    <a:pt x="173" y="365"/>
                  </a:lnTo>
                  <a:lnTo>
                    <a:pt x="231" y="432"/>
                  </a:lnTo>
                  <a:lnTo>
                    <a:pt x="218" y="445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752475" y="114300"/>
              <a:ext cx="225425" cy="128588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13" y="12"/>
                </a:cxn>
                <a:cxn ang="0">
                  <a:pos x="30" y="5"/>
                </a:cxn>
                <a:cxn ang="0">
                  <a:pos x="52" y="0"/>
                </a:cxn>
                <a:cxn ang="0">
                  <a:pos x="72" y="2"/>
                </a:cxn>
                <a:cxn ang="0">
                  <a:pos x="96" y="5"/>
                </a:cxn>
                <a:cxn ang="0">
                  <a:pos x="122" y="13"/>
                </a:cxn>
                <a:cxn ang="0">
                  <a:pos x="149" y="23"/>
                </a:cxn>
                <a:cxn ang="0">
                  <a:pos x="178" y="35"/>
                </a:cxn>
                <a:cxn ang="0">
                  <a:pos x="206" y="50"/>
                </a:cxn>
                <a:cxn ang="0">
                  <a:pos x="236" y="68"/>
                </a:cxn>
                <a:cxn ang="0">
                  <a:pos x="267" y="89"/>
                </a:cxn>
                <a:cxn ang="0">
                  <a:pos x="299" y="113"/>
                </a:cxn>
                <a:cxn ang="0">
                  <a:pos x="332" y="139"/>
                </a:cxn>
                <a:cxn ang="0">
                  <a:pos x="363" y="166"/>
                </a:cxn>
                <a:cxn ang="0">
                  <a:pos x="395" y="195"/>
                </a:cxn>
                <a:cxn ang="0">
                  <a:pos x="427" y="227"/>
                </a:cxn>
                <a:cxn ang="0">
                  <a:pos x="413" y="242"/>
                </a:cxn>
                <a:cxn ang="0">
                  <a:pos x="383" y="210"/>
                </a:cxn>
                <a:cxn ang="0">
                  <a:pos x="351" y="181"/>
                </a:cxn>
                <a:cxn ang="0">
                  <a:pos x="318" y="153"/>
                </a:cxn>
                <a:cxn ang="0">
                  <a:pos x="288" y="129"/>
                </a:cxn>
                <a:cxn ang="0">
                  <a:pos x="256" y="105"/>
                </a:cxn>
                <a:cxn ang="0">
                  <a:pos x="227" y="86"/>
                </a:cxn>
                <a:cxn ang="0">
                  <a:pos x="196" y="67"/>
                </a:cxn>
                <a:cxn ang="0">
                  <a:pos x="168" y="52"/>
                </a:cxn>
                <a:cxn ang="0">
                  <a:pos x="141" y="41"/>
                </a:cxn>
                <a:cxn ang="0">
                  <a:pos x="116" y="31"/>
                </a:cxn>
                <a:cxn ang="0">
                  <a:pos x="94" y="25"/>
                </a:cxn>
                <a:cxn ang="0">
                  <a:pos x="71" y="21"/>
                </a:cxn>
                <a:cxn ang="0">
                  <a:pos x="54" y="20"/>
                </a:cxn>
                <a:cxn ang="0">
                  <a:pos x="37" y="24"/>
                </a:cxn>
                <a:cxn ang="0">
                  <a:pos x="23" y="29"/>
                </a:cxn>
                <a:cxn ang="0">
                  <a:pos x="11" y="39"/>
                </a:cxn>
                <a:cxn ang="0">
                  <a:pos x="0" y="23"/>
                </a:cxn>
              </a:cxnLst>
              <a:rect l="0" t="0" r="r" b="b"/>
              <a:pathLst>
                <a:path w="427" h="242">
                  <a:moveTo>
                    <a:pt x="0" y="23"/>
                  </a:moveTo>
                  <a:lnTo>
                    <a:pt x="13" y="12"/>
                  </a:lnTo>
                  <a:lnTo>
                    <a:pt x="30" y="5"/>
                  </a:lnTo>
                  <a:lnTo>
                    <a:pt x="52" y="0"/>
                  </a:lnTo>
                  <a:lnTo>
                    <a:pt x="72" y="2"/>
                  </a:lnTo>
                  <a:lnTo>
                    <a:pt x="96" y="5"/>
                  </a:lnTo>
                  <a:lnTo>
                    <a:pt x="122" y="13"/>
                  </a:lnTo>
                  <a:lnTo>
                    <a:pt x="149" y="23"/>
                  </a:lnTo>
                  <a:lnTo>
                    <a:pt x="178" y="35"/>
                  </a:lnTo>
                  <a:lnTo>
                    <a:pt x="206" y="50"/>
                  </a:lnTo>
                  <a:lnTo>
                    <a:pt x="236" y="68"/>
                  </a:lnTo>
                  <a:lnTo>
                    <a:pt x="267" y="89"/>
                  </a:lnTo>
                  <a:lnTo>
                    <a:pt x="299" y="113"/>
                  </a:lnTo>
                  <a:lnTo>
                    <a:pt x="332" y="139"/>
                  </a:lnTo>
                  <a:lnTo>
                    <a:pt x="363" y="166"/>
                  </a:lnTo>
                  <a:lnTo>
                    <a:pt x="395" y="195"/>
                  </a:lnTo>
                  <a:lnTo>
                    <a:pt x="427" y="227"/>
                  </a:lnTo>
                  <a:lnTo>
                    <a:pt x="413" y="242"/>
                  </a:lnTo>
                  <a:lnTo>
                    <a:pt x="383" y="210"/>
                  </a:lnTo>
                  <a:lnTo>
                    <a:pt x="351" y="181"/>
                  </a:lnTo>
                  <a:lnTo>
                    <a:pt x="318" y="153"/>
                  </a:lnTo>
                  <a:lnTo>
                    <a:pt x="288" y="129"/>
                  </a:lnTo>
                  <a:lnTo>
                    <a:pt x="256" y="105"/>
                  </a:lnTo>
                  <a:lnTo>
                    <a:pt x="227" y="86"/>
                  </a:lnTo>
                  <a:lnTo>
                    <a:pt x="196" y="67"/>
                  </a:lnTo>
                  <a:lnTo>
                    <a:pt x="168" y="52"/>
                  </a:lnTo>
                  <a:lnTo>
                    <a:pt x="141" y="41"/>
                  </a:lnTo>
                  <a:lnTo>
                    <a:pt x="116" y="31"/>
                  </a:lnTo>
                  <a:lnTo>
                    <a:pt x="94" y="25"/>
                  </a:lnTo>
                  <a:lnTo>
                    <a:pt x="71" y="21"/>
                  </a:lnTo>
                  <a:lnTo>
                    <a:pt x="54" y="20"/>
                  </a:lnTo>
                  <a:lnTo>
                    <a:pt x="37" y="24"/>
                  </a:lnTo>
                  <a:lnTo>
                    <a:pt x="23" y="29"/>
                  </a:lnTo>
                  <a:lnTo>
                    <a:pt x="11" y="3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750888" y="127000"/>
              <a:ext cx="7937" cy="793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2" y="16"/>
                </a:cxn>
                <a:cxn ang="0">
                  <a:pos x="14" y="13"/>
                </a:cxn>
                <a:cxn ang="0">
                  <a:pos x="0" y="1"/>
                </a:cxn>
              </a:cxnLst>
              <a:rect l="0" t="0" r="r" b="b"/>
              <a:pathLst>
                <a:path w="14" h="16">
                  <a:moveTo>
                    <a:pt x="0" y="1"/>
                  </a:moveTo>
                  <a:lnTo>
                    <a:pt x="1" y="0"/>
                  </a:lnTo>
                  <a:lnTo>
                    <a:pt x="12" y="16"/>
                  </a:lnTo>
                  <a:lnTo>
                    <a:pt x="14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969963" y="234950"/>
              <a:ext cx="123825" cy="234950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75" y="66"/>
                </a:cxn>
                <a:cxn ang="0">
                  <a:pos x="126" y="134"/>
                </a:cxn>
                <a:cxn ang="0">
                  <a:pos x="169" y="198"/>
                </a:cxn>
                <a:cxn ang="0">
                  <a:pos x="201" y="259"/>
                </a:cxn>
                <a:cxn ang="0">
                  <a:pos x="214" y="289"/>
                </a:cxn>
                <a:cxn ang="0">
                  <a:pos x="222" y="317"/>
                </a:cxn>
                <a:cxn ang="0">
                  <a:pos x="229" y="344"/>
                </a:cxn>
                <a:cxn ang="0">
                  <a:pos x="233" y="368"/>
                </a:cxn>
                <a:cxn ang="0">
                  <a:pos x="233" y="389"/>
                </a:cxn>
                <a:cxn ang="0">
                  <a:pos x="229" y="412"/>
                </a:cxn>
                <a:cxn ang="0">
                  <a:pos x="223" y="429"/>
                </a:cxn>
                <a:cxn ang="0">
                  <a:pos x="212" y="444"/>
                </a:cxn>
                <a:cxn ang="0">
                  <a:pos x="197" y="432"/>
                </a:cxn>
                <a:cxn ang="0">
                  <a:pos x="206" y="419"/>
                </a:cxn>
                <a:cxn ang="0">
                  <a:pos x="211" y="405"/>
                </a:cxn>
                <a:cxn ang="0">
                  <a:pos x="214" y="388"/>
                </a:cxn>
                <a:cxn ang="0">
                  <a:pos x="214" y="370"/>
                </a:cxn>
                <a:cxn ang="0">
                  <a:pos x="210" y="346"/>
                </a:cxn>
                <a:cxn ang="0">
                  <a:pos x="204" y="323"/>
                </a:cxn>
                <a:cxn ang="0">
                  <a:pos x="195" y="297"/>
                </a:cxn>
                <a:cxn ang="0">
                  <a:pos x="184" y="268"/>
                </a:cxn>
                <a:cxn ang="0">
                  <a:pos x="151" y="208"/>
                </a:cxn>
                <a:cxn ang="0">
                  <a:pos x="110" y="145"/>
                </a:cxn>
                <a:cxn ang="0">
                  <a:pos x="60" y="80"/>
                </a:cxn>
                <a:cxn ang="0">
                  <a:pos x="0" y="12"/>
                </a:cxn>
                <a:cxn ang="0">
                  <a:pos x="15" y="0"/>
                </a:cxn>
              </a:cxnLst>
              <a:rect l="0" t="0" r="r" b="b"/>
              <a:pathLst>
                <a:path w="233" h="444">
                  <a:moveTo>
                    <a:pt x="15" y="0"/>
                  </a:moveTo>
                  <a:lnTo>
                    <a:pt x="75" y="66"/>
                  </a:lnTo>
                  <a:lnTo>
                    <a:pt x="126" y="134"/>
                  </a:lnTo>
                  <a:lnTo>
                    <a:pt x="169" y="198"/>
                  </a:lnTo>
                  <a:lnTo>
                    <a:pt x="201" y="259"/>
                  </a:lnTo>
                  <a:lnTo>
                    <a:pt x="214" y="289"/>
                  </a:lnTo>
                  <a:lnTo>
                    <a:pt x="222" y="317"/>
                  </a:lnTo>
                  <a:lnTo>
                    <a:pt x="229" y="344"/>
                  </a:lnTo>
                  <a:lnTo>
                    <a:pt x="233" y="368"/>
                  </a:lnTo>
                  <a:lnTo>
                    <a:pt x="233" y="389"/>
                  </a:lnTo>
                  <a:lnTo>
                    <a:pt x="229" y="412"/>
                  </a:lnTo>
                  <a:lnTo>
                    <a:pt x="223" y="429"/>
                  </a:lnTo>
                  <a:lnTo>
                    <a:pt x="212" y="444"/>
                  </a:lnTo>
                  <a:lnTo>
                    <a:pt x="197" y="432"/>
                  </a:lnTo>
                  <a:lnTo>
                    <a:pt x="206" y="419"/>
                  </a:lnTo>
                  <a:lnTo>
                    <a:pt x="211" y="405"/>
                  </a:lnTo>
                  <a:lnTo>
                    <a:pt x="214" y="388"/>
                  </a:lnTo>
                  <a:lnTo>
                    <a:pt x="214" y="370"/>
                  </a:lnTo>
                  <a:lnTo>
                    <a:pt x="210" y="346"/>
                  </a:lnTo>
                  <a:lnTo>
                    <a:pt x="204" y="323"/>
                  </a:lnTo>
                  <a:lnTo>
                    <a:pt x="195" y="297"/>
                  </a:lnTo>
                  <a:lnTo>
                    <a:pt x="184" y="268"/>
                  </a:lnTo>
                  <a:lnTo>
                    <a:pt x="151" y="208"/>
                  </a:lnTo>
                  <a:lnTo>
                    <a:pt x="110" y="145"/>
                  </a:lnTo>
                  <a:lnTo>
                    <a:pt x="60" y="80"/>
                  </a:lnTo>
                  <a:lnTo>
                    <a:pt x="0" y="1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969963" y="234950"/>
              <a:ext cx="7937" cy="793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5" y="2"/>
                </a:cxn>
                <a:cxn ang="0">
                  <a:pos x="0" y="14"/>
                </a:cxn>
                <a:cxn ang="0">
                  <a:pos x="0" y="15"/>
                </a:cxn>
                <a:cxn ang="0">
                  <a:pos x="14" y="0"/>
                </a:cxn>
              </a:cxnLst>
              <a:rect l="0" t="0" r="r" b="b"/>
              <a:pathLst>
                <a:path w="15" h="15">
                  <a:moveTo>
                    <a:pt x="14" y="0"/>
                  </a:moveTo>
                  <a:lnTo>
                    <a:pt x="15" y="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855663" y="354012"/>
              <a:ext cx="227012" cy="128588"/>
            </a:xfrm>
            <a:custGeom>
              <a:avLst/>
              <a:gdLst/>
              <a:ahLst/>
              <a:cxnLst>
                <a:cxn ang="0">
                  <a:pos x="429" y="220"/>
                </a:cxn>
                <a:cxn ang="0">
                  <a:pos x="415" y="231"/>
                </a:cxn>
                <a:cxn ang="0">
                  <a:pos x="397" y="238"/>
                </a:cxn>
                <a:cxn ang="0">
                  <a:pos x="378" y="242"/>
                </a:cxn>
                <a:cxn ang="0">
                  <a:pos x="355" y="242"/>
                </a:cxn>
                <a:cxn ang="0">
                  <a:pos x="332" y="238"/>
                </a:cxn>
                <a:cxn ang="0">
                  <a:pos x="306" y="231"/>
                </a:cxn>
                <a:cxn ang="0">
                  <a:pos x="278" y="221"/>
                </a:cxn>
                <a:cxn ang="0">
                  <a:pos x="251" y="209"/>
                </a:cxn>
                <a:cxn ang="0">
                  <a:pos x="222" y="193"/>
                </a:cxn>
                <a:cxn ang="0">
                  <a:pos x="191" y="175"/>
                </a:cxn>
                <a:cxn ang="0">
                  <a:pos x="161" y="154"/>
                </a:cxn>
                <a:cxn ang="0">
                  <a:pos x="129" y="130"/>
                </a:cxn>
                <a:cxn ang="0">
                  <a:pos x="96" y="105"/>
                </a:cxn>
                <a:cxn ang="0">
                  <a:pos x="65" y="77"/>
                </a:cxn>
                <a:cxn ang="0">
                  <a:pos x="32" y="47"/>
                </a:cxn>
                <a:cxn ang="0">
                  <a:pos x="0" y="15"/>
                </a:cxn>
                <a:cxn ang="0">
                  <a:pos x="13" y="0"/>
                </a:cxn>
                <a:cxn ang="0">
                  <a:pos x="45" y="32"/>
                </a:cxn>
                <a:cxn ang="0">
                  <a:pos x="78" y="63"/>
                </a:cxn>
                <a:cxn ang="0">
                  <a:pos x="110" y="90"/>
                </a:cxn>
                <a:cxn ang="0">
                  <a:pos x="141" y="115"/>
                </a:cxn>
                <a:cxn ang="0">
                  <a:pos x="172" y="138"/>
                </a:cxn>
                <a:cxn ang="0">
                  <a:pos x="202" y="159"/>
                </a:cxn>
                <a:cxn ang="0">
                  <a:pos x="232" y="177"/>
                </a:cxn>
                <a:cxn ang="0">
                  <a:pos x="260" y="191"/>
                </a:cxn>
                <a:cxn ang="0">
                  <a:pos x="287" y="204"/>
                </a:cxn>
                <a:cxn ang="0">
                  <a:pos x="312" y="212"/>
                </a:cxn>
                <a:cxn ang="0">
                  <a:pos x="337" y="220"/>
                </a:cxn>
                <a:cxn ang="0">
                  <a:pos x="357" y="224"/>
                </a:cxn>
                <a:cxn ang="0">
                  <a:pos x="376" y="224"/>
                </a:cxn>
                <a:cxn ang="0">
                  <a:pos x="391" y="220"/>
                </a:cxn>
                <a:cxn ang="0">
                  <a:pos x="404" y="215"/>
                </a:cxn>
                <a:cxn ang="0">
                  <a:pos x="416" y="205"/>
                </a:cxn>
                <a:cxn ang="0">
                  <a:pos x="429" y="220"/>
                </a:cxn>
              </a:cxnLst>
              <a:rect l="0" t="0" r="r" b="b"/>
              <a:pathLst>
                <a:path w="429" h="242">
                  <a:moveTo>
                    <a:pt x="429" y="220"/>
                  </a:moveTo>
                  <a:lnTo>
                    <a:pt x="415" y="231"/>
                  </a:lnTo>
                  <a:lnTo>
                    <a:pt x="397" y="238"/>
                  </a:lnTo>
                  <a:lnTo>
                    <a:pt x="378" y="242"/>
                  </a:lnTo>
                  <a:lnTo>
                    <a:pt x="355" y="242"/>
                  </a:lnTo>
                  <a:lnTo>
                    <a:pt x="332" y="238"/>
                  </a:lnTo>
                  <a:lnTo>
                    <a:pt x="306" y="231"/>
                  </a:lnTo>
                  <a:lnTo>
                    <a:pt x="278" y="221"/>
                  </a:lnTo>
                  <a:lnTo>
                    <a:pt x="251" y="209"/>
                  </a:lnTo>
                  <a:lnTo>
                    <a:pt x="222" y="193"/>
                  </a:lnTo>
                  <a:lnTo>
                    <a:pt x="191" y="175"/>
                  </a:lnTo>
                  <a:lnTo>
                    <a:pt x="161" y="154"/>
                  </a:lnTo>
                  <a:lnTo>
                    <a:pt x="129" y="130"/>
                  </a:lnTo>
                  <a:lnTo>
                    <a:pt x="96" y="105"/>
                  </a:lnTo>
                  <a:lnTo>
                    <a:pt x="65" y="77"/>
                  </a:lnTo>
                  <a:lnTo>
                    <a:pt x="32" y="47"/>
                  </a:lnTo>
                  <a:lnTo>
                    <a:pt x="0" y="15"/>
                  </a:lnTo>
                  <a:lnTo>
                    <a:pt x="13" y="0"/>
                  </a:lnTo>
                  <a:lnTo>
                    <a:pt x="45" y="32"/>
                  </a:lnTo>
                  <a:lnTo>
                    <a:pt x="78" y="63"/>
                  </a:lnTo>
                  <a:lnTo>
                    <a:pt x="110" y="90"/>
                  </a:lnTo>
                  <a:lnTo>
                    <a:pt x="141" y="115"/>
                  </a:lnTo>
                  <a:lnTo>
                    <a:pt x="172" y="138"/>
                  </a:lnTo>
                  <a:lnTo>
                    <a:pt x="202" y="159"/>
                  </a:lnTo>
                  <a:lnTo>
                    <a:pt x="232" y="177"/>
                  </a:lnTo>
                  <a:lnTo>
                    <a:pt x="260" y="191"/>
                  </a:lnTo>
                  <a:lnTo>
                    <a:pt x="287" y="204"/>
                  </a:lnTo>
                  <a:lnTo>
                    <a:pt x="312" y="212"/>
                  </a:lnTo>
                  <a:lnTo>
                    <a:pt x="337" y="220"/>
                  </a:lnTo>
                  <a:lnTo>
                    <a:pt x="357" y="224"/>
                  </a:lnTo>
                  <a:lnTo>
                    <a:pt x="376" y="224"/>
                  </a:lnTo>
                  <a:lnTo>
                    <a:pt x="391" y="220"/>
                  </a:lnTo>
                  <a:lnTo>
                    <a:pt x="404" y="215"/>
                  </a:lnTo>
                  <a:lnTo>
                    <a:pt x="416" y="205"/>
                  </a:lnTo>
                  <a:lnTo>
                    <a:pt x="429" y="22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1074738" y="463550"/>
              <a:ext cx="7937" cy="7938"/>
            </a:xfrm>
            <a:custGeom>
              <a:avLst/>
              <a:gdLst/>
              <a:ahLst/>
              <a:cxnLst>
                <a:cxn ang="0">
                  <a:pos x="15" y="14"/>
                </a:cxn>
                <a:cxn ang="0">
                  <a:pos x="14" y="15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15" y="14"/>
                </a:cxn>
              </a:cxnLst>
              <a:rect l="0" t="0" r="r" b="b"/>
              <a:pathLst>
                <a:path w="15" h="15">
                  <a:moveTo>
                    <a:pt x="15" y="14"/>
                  </a:moveTo>
                  <a:lnTo>
                    <a:pt x="14" y="15"/>
                  </a:lnTo>
                  <a:lnTo>
                    <a:pt x="1" y="0"/>
                  </a:lnTo>
                  <a:lnTo>
                    <a:pt x="0" y="2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855663" y="354012"/>
              <a:ext cx="6350" cy="793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3" y="2"/>
                </a:cxn>
                <a:cxn ang="0">
                  <a:pos x="13" y="0"/>
                </a:cxn>
                <a:cxn ang="0">
                  <a:pos x="0" y="15"/>
                </a:cxn>
              </a:cxnLst>
              <a:rect l="0" t="0" r="r" b="b"/>
              <a:pathLst>
                <a:path w="13" h="15">
                  <a:moveTo>
                    <a:pt x="0" y="15"/>
                  </a:moveTo>
                  <a:lnTo>
                    <a:pt x="13" y="2"/>
                  </a:lnTo>
                  <a:lnTo>
                    <a:pt x="13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9" name="Freeform 13"/>
            <p:cNvSpPr>
              <a:spLocks/>
            </p:cNvSpPr>
            <p:nvPr userDrawn="1"/>
          </p:nvSpPr>
          <p:spPr bwMode="auto">
            <a:xfrm>
              <a:off x="269875" y="57150"/>
              <a:ext cx="357187" cy="34925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336" y="57"/>
                </a:cxn>
                <a:cxn ang="0">
                  <a:pos x="336" y="66"/>
                </a:cxn>
                <a:cxn ang="0">
                  <a:pos x="676" y="66"/>
                </a:cxn>
                <a:cxn ang="0">
                  <a:pos x="654" y="0"/>
                </a:cxn>
                <a:cxn ang="0">
                  <a:pos x="22" y="0"/>
                </a:cxn>
                <a:cxn ang="0">
                  <a:pos x="0" y="57"/>
                </a:cxn>
              </a:cxnLst>
              <a:rect l="0" t="0" r="r" b="b"/>
              <a:pathLst>
                <a:path w="676" h="66">
                  <a:moveTo>
                    <a:pt x="0" y="57"/>
                  </a:moveTo>
                  <a:lnTo>
                    <a:pt x="336" y="57"/>
                  </a:lnTo>
                  <a:lnTo>
                    <a:pt x="336" y="66"/>
                  </a:lnTo>
                  <a:lnTo>
                    <a:pt x="676" y="66"/>
                  </a:lnTo>
                  <a:lnTo>
                    <a:pt x="654" y="0"/>
                  </a:lnTo>
                  <a:lnTo>
                    <a:pt x="22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0" name="Freeform 14"/>
            <p:cNvSpPr>
              <a:spLocks/>
            </p:cNvSpPr>
            <p:nvPr userDrawn="1"/>
          </p:nvSpPr>
          <p:spPr bwMode="auto">
            <a:xfrm>
              <a:off x="252413" y="107950"/>
              <a:ext cx="396875" cy="44450"/>
            </a:xfrm>
            <a:custGeom>
              <a:avLst/>
              <a:gdLst/>
              <a:ahLst/>
              <a:cxnLst>
                <a:cxn ang="0">
                  <a:pos x="15" y="17"/>
                </a:cxn>
                <a:cxn ang="0">
                  <a:pos x="0" y="54"/>
                </a:cxn>
                <a:cxn ang="0">
                  <a:pos x="643" y="54"/>
                </a:cxn>
                <a:cxn ang="0">
                  <a:pos x="650" y="85"/>
                </a:cxn>
                <a:cxn ang="0">
                  <a:pos x="749" y="85"/>
                </a:cxn>
                <a:cxn ang="0">
                  <a:pos x="716" y="0"/>
                </a:cxn>
                <a:cxn ang="0">
                  <a:pos x="369" y="0"/>
                </a:cxn>
                <a:cxn ang="0">
                  <a:pos x="369" y="17"/>
                </a:cxn>
                <a:cxn ang="0">
                  <a:pos x="15" y="17"/>
                </a:cxn>
              </a:cxnLst>
              <a:rect l="0" t="0" r="r" b="b"/>
              <a:pathLst>
                <a:path w="749" h="85">
                  <a:moveTo>
                    <a:pt x="15" y="17"/>
                  </a:moveTo>
                  <a:lnTo>
                    <a:pt x="0" y="54"/>
                  </a:lnTo>
                  <a:lnTo>
                    <a:pt x="643" y="54"/>
                  </a:lnTo>
                  <a:lnTo>
                    <a:pt x="650" y="85"/>
                  </a:lnTo>
                  <a:lnTo>
                    <a:pt x="749" y="85"/>
                  </a:lnTo>
                  <a:lnTo>
                    <a:pt x="716" y="0"/>
                  </a:lnTo>
                  <a:lnTo>
                    <a:pt x="369" y="0"/>
                  </a:lnTo>
                  <a:lnTo>
                    <a:pt x="369" y="17"/>
                  </a:lnTo>
                  <a:lnTo>
                    <a:pt x="15" y="17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1" name="Freeform 15"/>
            <p:cNvSpPr>
              <a:spLocks/>
            </p:cNvSpPr>
            <p:nvPr userDrawn="1"/>
          </p:nvSpPr>
          <p:spPr bwMode="auto">
            <a:xfrm>
              <a:off x="233363" y="168275"/>
              <a:ext cx="433387" cy="41275"/>
            </a:xfrm>
            <a:custGeom>
              <a:avLst/>
              <a:gdLst/>
              <a:ahLst/>
              <a:cxnLst>
                <a:cxn ang="0">
                  <a:pos x="18" y="13"/>
                </a:cxn>
                <a:cxn ang="0">
                  <a:pos x="405" y="13"/>
                </a:cxn>
                <a:cxn ang="0">
                  <a:pos x="405" y="0"/>
                </a:cxn>
                <a:cxn ang="0">
                  <a:pos x="789" y="0"/>
                </a:cxn>
                <a:cxn ang="0">
                  <a:pos x="818" y="78"/>
                </a:cxn>
                <a:cxn ang="0">
                  <a:pos x="683" y="78"/>
                </a:cxn>
                <a:cxn ang="0">
                  <a:pos x="672" y="65"/>
                </a:cxn>
                <a:cxn ang="0">
                  <a:pos x="0" y="65"/>
                </a:cxn>
                <a:cxn ang="0">
                  <a:pos x="18" y="13"/>
                </a:cxn>
              </a:cxnLst>
              <a:rect l="0" t="0" r="r" b="b"/>
              <a:pathLst>
                <a:path w="818" h="78">
                  <a:moveTo>
                    <a:pt x="18" y="13"/>
                  </a:moveTo>
                  <a:lnTo>
                    <a:pt x="405" y="13"/>
                  </a:lnTo>
                  <a:lnTo>
                    <a:pt x="405" y="0"/>
                  </a:lnTo>
                  <a:lnTo>
                    <a:pt x="789" y="0"/>
                  </a:lnTo>
                  <a:lnTo>
                    <a:pt x="818" y="78"/>
                  </a:lnTo>
                  <a:lnTo>
                    <a:pt x="683" y="78"/>
                  </a:lnTo>
                  <a:lnTo>
                    <a:pt x="672" y="65"/>
                  </a:lnTo>
                  <a:lnTo>
                    <a:pt x="0" y="65"/>
                  </a:lnTo>
                  <a:lnTo>
                    <a:pt x="18" y="13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2" name="Freeform 16"/>
            <p:cNvSpPr>
              <a:spLocks/>
            </p:cNvSpPr>
            <p:nvPr userDrawn="1"/>
          </p:nvSpPr>
          <p:spPr bwMode="auto">
            <a:xfrm>
              <a:off x="219075" y="227012"/>
              <a:ext cx="468312" cy="46038"/>
            </a:xfrm>
            <a:custGeom>
              <a:avLst/>
              <a:gdLst/>
              <a:ahLst/>
              <a:cxnLst>
                <a:cxn ang="0">
                  <a:pos x="11" y="18"/>
                </a:cxn>
                <a:cxn ang="0">
                  <a:pos x="431" y="18"/>
                </a:cxn>
                <a:cxn ang="0">
                  <a:pos x="431" y="0"/>
                </a:cxn>
                <a:cxn ang="0">
                  <a:pos x="858" y="0"/>
                </a:cxn>
                <a:cxn ang="0">
                  <a:pos x="884" y="85"/>
                </a:cxn>
                <a:cxn ang="0">
                  <a:pos x="730" y="85"/>
                </a:cxn>
                <a:cxn ang="0">
                  <a:pos x="719" y="50"/>
                </a:cxn>
                <a:cxn ang="0">
                  <a:pos x="0" y="50"/>
                </a:cxn>
                <a:cxn ang="0">
                  <a:pos x="11" y="18"/>
                </a:cxn>
              </a:cxnLst>
              <a:rect l="0" t="0" r="r" b="b"/>
              <a:pathLst>
                <a:path w="884" h="85">
                  <a:moveTo>
                    <a:pt x="11" y="18"/>
                  </a:moveTo>
                  <a:lnTo>
                    <a:pt x="431" y="18"/>
                  </a:lnTo>
                  <a:lnTo>
                    <a:pt x="431" y="0"/>
                  </a:lnTo>
                  <a:lnTo>
                    <a:pt x="858" y="0"/>
                  </a:lnTo>
                  <a:lnTo>
                    <a:pt x="884" y="85"/>
                  </a:lnTo>
                  <a:lnTo>
                    <a:pt x="730" y="85"/>
                  </a:lnTo>
                  <a:lnTo>
                    <a:pt x="719" y="50"/>
                  </a:lnTo>
                  <a:lnTo>
                    <a:pt x="0" y="50"/>
                  </a:lnTo>
                  <a:lnTo>
                    <a:pt x="11" y="18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3" name="Freeform 17"/>
            <p:cNvSpPr>
              <a:spLocks/>
            </p:cNvSpPr>
            <p:nvPr userDrawn="1"/>
          </p:nvSpPr>
          <p:spPr bwMode="auto">
            <a:xfrm>
              <a:off x="125413" y="287337"/>
              <a:ext cx="1174750" cy="47625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884" y="73"/>
                </a:cxn>
                <a:cxn ang="0">
                  <a:pos x="888" y="88"/>
                </a:cxn>
                <a:cxn ang="0">
                  <a:pos x="1547" y="88"/>
                </a:cxn>
                <a:cxn ang="0">
                  <a:pos x="2207" y="88"/>
                </a:cxn>
                <a:cxn ang="0">
                  <a:pos x="2221" y="0"/>
                </a:cxn>
                <a:cxn ang="0">
                  <a:pos x="1418" y="0"/>
                </a:cxn>
                <a:cxn ang="0">
                  <a:pos x="613" y="0"/>
                </a:cxn>
                <a:cxn ang="0">
                  <a:pos x="613" y="39"/>
                </a:cxn>
                <a:cxn ang="0">
                  <a:pos x="18" y="36"/>
                </a:cxn>
                <a:cxn ang="0">
                  <a:pos x="0" y="73"/>
                </a:cxn>
              </a:cxnLst>
              <a:rect l="0" t="0" r="r" b="b"/>
              <a:pathLst>
                <a:path w="2221" h="88">
                  <a:moveTo>
                    <a:pt x="0" y="73"/>
                  </a:moveTo>
                  <a:lnTo>
                    <a:pt x="884" y="73"/>
                  </a:lnTo>
                  <a:lnTo>
                    <a:pt x="888" y="88"/>
                  </a:lnTo>
                  <a:lnTo>
                    <a:pt x="1547" y="88"/>
                  </a:lnTo>
                  <a:lnTo>
                    <a:pt x="2207" y="88"/>
                  </a:lnTo>
                  <a:lnTo>
                    <a:pt x="2221" y="0"/>
                  </a:lnTo>
                  <a:lnTo>
                    <a:pt x="1418" y="0"/>
                  </a:lnTo>
                  <a:lnTo>
                    <a:pt x="613" y="0"/>
                  </a:lnTo>
                  <a:lnTo>
                    <a:pt x="613" y="39"/>
                  </a:lnTo>
                  <a:lnTo>
                    <a:pt x="18" y="36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4" name="Freeform 18"/>
            <p:cNvSpPr>
              <a:spLocks/>
            </p:cNvSpPr>
            <p:nvPr userDrawn="1"/>
          </p:nvSpPr>
          <p:spPr bwMode="auto">
            <a:xfrm>
              <a:off x="119063" y="355600"/>
              <a:ext cx="1082675" cy="34925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862" y="47"/>
                </a:cxn>
                <a:cxn ang="0">
                  <a:pos x="1729" y="47"/>
                </a:cxn>
                <a:cxn ang="0">
                  <a:pos x="1740" y="64"/>
                </a:cxn>
                <a:cxn ang="0">
                  <a:pos x="2027" y="64"/>
                </a:cxn>
                <a:cxn ang="0">
                  <a:pos x="2046" y="0"/>
                </a:cxn>
                <a:cxn ang="0">
                  <a:pos x="1118" y="0"/>
                </a:cxn>
                <a:cxn ang="0">
                  <a:pos x="190" y="0"/>
                </a:cxn>
                <a:cxn ang="0">
                  <a:pos x="176" y="12"/>
                </a:cxn>
                <a:cxn ang="0">
                  <a:pos x="15" y="12"/>
                </a:cxn>
                <a:cxn ang="0">
                  <a:pos x="0" y="47"/>
                </a:cxn>
              </a:cxnLst>
              <a:rect l="0" t="0" r="r" b="b"/>
              <a:pathLst>
                <a:path w="2046" h="64">
                  <a:moveTo>
                    <a:pt x="0" y="47"/>
                  </a:moveTo>
                  <a:lnTo>
                    <a:pt x="862" y="47"/>
                  </a:lnTo>
                  <a:lnTo>
                    <a:pt x="1729" y="47"/>
                  </a:lnTo>
                  <a:lnTo>
                    <a:pt x="1740" y="64"/>
                  </a:lnTo>
                  <a:lnTo>
                    <a:pt x="2027" y="64"/>
                  </a:lnTo>
                  <a:lnTo>
                    <a:pt x="2046" y="0"/>
                  </a:lnTo>
                  <a:lnTo>
                    <a:pt x="1118" y="0"/>
                  </a:lnTo>
                  <a:lnTo>
                    <a:pt x="190" y="0"/>
                  </a:lnTo>
                  <a:lnTo>
                    <a:pt x="176" y="12"/>
                  </a:lnTo>
                  <a:lnTo>
                    <a:pt x="15" y="12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5" name="Oval 19"/>
            <p:cNvSpPr>
              <a:spLocks noChangeArrowheads="1"/>
            </p:cNvSpPr>
            <p:nvPr userDrawn="1"/>
          </p:nvSpPr>
          <p:spPr bwMode="auto">
            <a:xfrm>
              <a:off x="876300" y="147637"/>
              <a:ext cx="57150" cy="6508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40" name="Rectangle 11"/>
          <p:cNvSpPr/>
          <p:nvPr userDrawn="1"/>
        </p:nvSpPr>
        <p:spPr>
          <a:xfrm>
            <a:off x="1043609" y="111057"/>
            <a:ext cx="936103" cy="22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50" b="1" dirty="0" err="1" smtClean="0">
                <a:solidFill>
                  <a:srgbClr val="2262A2"/>
                </a:solidFill>
                <a:latin typeface="Arial" pitchFamily="34" charset="0"/>
                <a:ea typeface="Times New Roman"/>
              </a:rPr>
              <a:t>Soreq</a:t>
            </a:r>
            <a:r>
              <a:rPr lang="en-US" sz="1050" b="1" dirty="0" smtClean="0">
                <a:solidFill>
                  <a:srgbClr val="2262A2"/>
                </a:solidFill>
                <a:latin typeface="Arial" pitchFamily="34" charset="0"/>
                <a:ea typeface="Times New Roman"/>
              </a:rPr>
              <a:t> NRC</a:t>
            </a:r>
            <a:endParaRPr lang="he-IL" sz="9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262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006666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006666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006666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006666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rgbClr val="800000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v"/>
        <a:defRPr>
          <a:solidFill>
            <a:schemeClr val="tx1"/>
          </a:solidFill>
          <a:latin typeface="+mn-lt"/>
          <a:cs typeface="+mn-cs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1600">
          <a:solidFill>
            <a:schemeClr val="tx1"/>
          </a:solidFill>
          <a:latin typeface="+mn-lt"/>
          <a:cs typeface="+mn-cs"/>
        </a:defRPr>
      </a:lvl3pPr>
      <a:lvl4pPr marL="17145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1400">
          <a:solidFill>
            <a:schemeClr val="tx1"/>
          </a:solidFill>
          <a:latin typeface="+mn-lt"/>
          <a:cs typeface="+mn-cs"/>
        </a:defRPr>
      </a:lvl4pPr>
      <a:lvl5pPr marL="21717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3"/>
          <p:cNvSpPr>
            <a:spLocks/>
          </p:cNvSpPr>
          <p:nvPr/>
        </p:nvSpPr>
        <p:spPr bwMode="auto">
          <a:xfrm rot="10800000">
            <a:off x="-6350" y="6100688"/>
            <a:ext cx="9153526" cy="1081132"/>
          </a:xfrm>
          <a:custGeom>
            <a:avLst/>
            <a:gdLst>
              <a:gd name="connsiteX0" fmla="*/ 9986 w 10000"/>
              <a:gd name="connsiteY0" fmla="*/ 3005 h 7838"/>
              <a:gd name="connsiteX1" fmla="*/ 0 w 10000"/>
              <a:gd name="connsiteY1" fmla="*/ 2878 h 7838"/>
              <a:gd name="connsiteX2" fmla="*/ 0 w 10000"/>
              <a:gd name="connsiteY2" fmla="*/ 5000 h 7838"/>
              <a:gd name="connsiteX3" fmla="*/ 10000 w 10000"/>
              <a:gd name="connsiteY3" fmla="*/ 5000 h 7838"/>
              <a:gd name="connsiteX4" fmla="*/ 9986 w 10000"/>
              <a:gd name="connsiteY4" fmla="*/ 3005 h 7838"/>
              <a:gd name="connsiteX0" fmla="*/ 9986 w 10000"/>
              <a:gd name="connsiteY0" fmla="*/ 1988 h 8154"/>
              <a:gd name="connsiteX1" fmla="*/ 0 w 10000"/>
              <a:gd name="connsiteY1" fmla="*/ 1826 h 8154"/>
              <a:gd name="connsiteX2" fmla="*/ 0 w 10000"/>
              <a:gd name="connsiteY2" fmla="*/ 4533 h 8154"/>
              <a:gd name="connsiteX3" fmla="*/ 10000 w 10000"/>
              <a:gd name="connsiteY3" fmla="*/ 4533 h 8154"/>
              <a:gd name="connsiteX4" fmla="*/ 9986 w 10000"/>
              <a:gd name="connsiteY4" fmla="*/ 1988 h 8154"/>
              <a:gd name="connsiteX0" fmla="*/ 9986 w 10000"/>
              <a:gd name="connsiteY0" fmla="*/ 2438 h 8806"/>
              <a:gd name="connsiteX1" fmla="*/ 0 w 10000"/>
              <a:gd name="connsiteY1" fmla="*/ 2239 h 8806"/>
              <a:gd name="connsiteX2" fmla="*/ 0 w 10000"/>
              <a:gd name="connsiteY2" fmla="*/ 5559 h 8806"/>
              <a:gd name="connsiteX3" fmla="*/ 10000 w 10000"/>
              <a:gd name="connsiteY3" fmla="*/ 5559 h 8806"/>
              <a:gd name="connsiteX4" fmla="*/ 9986 w 10000"/>
              <a:gd name="connsiteY4" fmla="*/ 2438 h 8806"/>
              <a:gd name="connsiteX0" fmla="*/ 9986 w 9991"/>
              <a:gd name="connsiteY0" fmla="*/ 2769 h 9619"/>
              <a:gd name="connsiteX1" fmla="*/ 0 w 9991"/>
              <a:gd name="connsiteY1" fmla="*/ 2543 h 9619"/>
              <a:gd name="connsiteX2" fmla="*/ 0 w 9991"/>
              <a:gd name="connsiteY2" fmla="*/ 6313 h 9619"/>
              <a:gd name="connsiteX3" fmla="*/ 9982 w 9991"/>
              <a:gd name="connsiteY3" fmla="*/ 5932 h 9619"/>
              <a:gd name="connsiteX4" fmla="*/ 9986 w 9991"/>
              <a:gd name="connsiteY4" fmla="*/ 2769 h 9619"/>
              <a:gd name="connsiteX0" fmla="*/ 9995 w 10000"/>
              <a:gd name="connsiteY0" fmla="*/ 2879 h 10000"/>
              <a:gd name="connsiteX1" fmla="*/ 0 w 10000"/>
              <a:gd name="connsiteY1" fmla="*/ 2644 h 10000"/>
              <a:gd name="connsiteX2" fmla="*/ 0 w 10000"/>
              <a:gd name="connsiteY2" fmla="*/ 6563 h 10000"/>
              <a:gd name="connsiteX3" fmla="*/ 9991 w 10000"/>
              <a:gd name="connsiteY3" fmla="*/ 6167 h 10000"/>
              <a:gd name="connsiteX4" fmla="*/ 9995 w 10000"/>
              <a:gd name="connsiteY4" fmla="*/ 2879 h 10000"/>
              <a:gd name="connsiteX0" fmla="*/ 9995 w 9996"/>
              <a:gd name="connsiteY0" fmla="*/ 2879 h 10000"/>
              <a:gd name="connsiteX1" fmla="*/ 0 w 9996"/>
              <a:gd name="connsiteY1" fmla="*/ 2644 h 10000"/>
              <a:gd name="connsiteX2" fmla="*/ 0 w 9996"/>
              <a:gd name="connsiteY2" fmla="*/ 6563 h 10000"/>
              <a:gd name="connsiteX3" fmla="*/ 9991 w 9996"/>
              <a:gd name="connsiteY3" fmla="*/ 6167 h 10000"/>
              <a:gd name="connsiteX4" fmla="*/ 9995 w 9996"/>
              <a:gd name="connsiteY4" fmla="*/ 287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6" h="10000">
                <a:moveTo>
                  <a:pt x="9995" y="2879"/>
                </a:moveTo>
                <a:cubicBezTo>
                  <a:pt x="9870" y="2937"/>
                  <a:pt x="194" y="2700"/>
                  <a:pt x="0" y="2644"/>
                </a:cubicBezTo>
                <a:cubicBezTo>
                  <a:pt x="14" y="3641"/>
                  <a:pt x="0" y="6563"/>
                  <a:pt x="0" y="6563"/>
                </a:cubicBezTo>
                <a:cubicBezTo>
                  <a:pt x="3368" y="0"/>
                  <a:pt x="6353" y="10000"/>
                  <a:pt x="9991" y="6167"/>
                </a:cubicBezTo>
                <a:cubicBezTo>
                  <a:pt x="9996" y="2913"/>
                  <a:pt x="9990" y="6191"/>
                  <a:pt x="9995" y="2879"/>
                </a:cubicBez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0" scaled="1"/>
          </a:gradFill>
          <a:ln w="9525" cap="rnd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e-IL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26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692696"/>
            <a:ext cx="8933393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27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874" y="1700808"/>
            <a:ext cx="8933393" cy="468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dirty="0" smtClean="0"/>
              <a:t>לחץ כדי לערוך סגנונות טקסט של תבנית בסיס</a:t>
            </a:r>
          </a:p>
          <a:p>
            <a:pPr lvl="1"/>
            <a:r>
              <a:rPr lang="he-IL" dirty="0" smtClean="0"/>
              <a:t>רמה שנייה</a:t>
            </a:r>
          </a:p>
          <a:p>
            <a:pPr lvl="2"/>
            <a:r>
              <a:rPr lang="he-IL" dirty="0" smtClean="0"/>
              <a:t>רמה שלישית</a:t>
            </a:r>
          </a:p>
          <a:p>
            <a:pPr lvl="3"/>
            <a:r>
              <a:rPr lang="he-IL" dirty="0" smtClean="0"/>
              <a:t>רמה רביעית</a:t>
            </a:r>
          </a:p>
          <a:p>
            <a:pPr lvl="4"/>
            <a:r>
              <a:rPr lang="he-IL" dirty="0" smtClean="0"/>
              <a:t>רמה חמישית</a:t>
            </a:r>
          </a:p>
        </p:txBody>
      </p:sp>
      <p:grpSp>
        <p:nvGrpSpPr>
          <p:cNvPr id="31" name="קבוצה 30"/>
          <p:cNvGrpSpPr/>
          <p:nvPr userDrawn="1"/>
        </p:nvGrpSpPr>
        <p:grpSpPr>
          <a:xfrm flipH="1">
            <a:off x="-14706" y="-600075"/>
            <a:ext cx="9267226" cy="1997075"/>
            <a:chOff x="-113701" y="-600075"/>
            <a:chExt cx="9267226" cy="1997075"/>
          </a:xfrm>
        </p:grpSpPr>
        <p:sp>
          <p:nvSpPr>
            <p:cNvPr id="7201" name="Freeform 33"/>
            <p:cNvSpPr>
              <a:spLocks/>
            </p:cNvSpPr>
            <p:nvPr/>
          </p:nvSpPr>
          <p:spPr bwMode="auto">
            <a:xfrm flipH="1">
              <a:off x="-16935" y="-600075"/>
              <a:ext cx="9170459" cy="1997075"/>
            </a:xfrm>
            <a:custGeom>
              <a:avLst/>
              <a:gdLst/>
              <a:ahLst/>
              <a:cxnLst>
                <a:cxn ang="0">
                  <a:pos x="5760" y="378"/>
                </a:cxn>
                <a:cxn ang="0">
                  <a:pos x="0" y="362"/>
                </a:cxn>
                <a:cxn ang="0">
                  <a:pos x="0" y="629"/>
                </a:cxn>
                <a:cxn ang="0">
                  <a:pos x="5768" y="629"/>
                </a:cxn>
                <a:cxn ang="0">
                  <a:pos x="5760" y="378"/>
                </a:cxn>
              </a:cxnLst>
              <a:rect l="0" t="0" r="r" b="b"/>
              <a:pathLst>
                <a:path w="5768" h="1258">
                  <a:moveTo>
                    <a:pt x="5760" y="378"/>
                  </a:moveTo>
                  <a:cubicBezTo>
                    <a:pt x="5688" y="382"/>
                    <a:pt x="112" y="366"/>
                    <a:pt x="0" y="362"/>
                  </a:cubicBezTo>
                  <a:cubicBezTo>
                    <a:pt x="8" y="430"/>
                    <a:pt x="0" y="629"/>
                    <a:pt x="0" y="629"/>
                  </a:cubicBezTo>
                  <a:cubicBezTo>
                    <a:pt x="1923" y="0"/>
                    <a:pt x="3845" y="1258"/>
                    <a:pt x="5768" y="629"/>
                  </a:cubicBezTo>
                  <a:lnTo>
                    <a:pt x="5760" y="378"/>
                  </a:lnTo>
                  <a:close/>
                </a:path>
              </a:pathLst>
            </a:custGeom>
            <a:gradFill rotWithShape="1">
              <a:gsLst>
                <a:gs pos="0">
                  <a:schemeClr val="tx2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1"/>
            </a:gradFill>
            <a:ln w="9525" cap="rnd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grpSp>
          <p:nvGrpSpPr>
            <p:cNvPr id="30" name="קבוצה 29"/>
            <p:cNvGrpSpPr/>
            <p:nvPr userDrawn="1"/>
          </p:nvGrpSpPr>
          <p:grpSpPr>
            <a:xfrm>
              <a:off x="-113701" y="-247673"/>
              <a:ext cx="9267226" cy="989036"/>
              <a:chOff x="-113701" y="-247673"/>
              <a:chExt cx="9267226" cy="989036"/>
            </a:xfrm>
          </p:grpSpPr>
          <p:sp>
            <p:nvSpPr>
              <p:cNvPr id="7200" name="Freeform 32"/>
              <p:cNvSpPr>
                <a:spLocks/>
              </p:cNvSpPr>
              <p:nvPr/>
            </p:nvSpPr>
            <p:spPr bwMode="auto">
              <a:xfrm>
                <a:off x="-113701" y="-247673"/>
                <a:ext cx="9259873" cy="954431"/>
              </a:xfrm>
              <a:custGeom>
                <a:avLst/>
                <a:gdLst>
                  <a:gd name="connsiteX0" fmla="*/ 269 w 10108"/>
                  <a:gd name="connsiteY0" fmla="*/ 3717 h 10000"/>
                  <a:gd name="connsiteX1" fmla="*/ 10100 w 10108"/>
                  <a:gd name="connsiteY1" fmla="*/ 8655 h 10000"/>
                  <a:gd name="connsiteX2" fmla="*/ 10108 w 10108"/>
                  <a:gd name="connsiteY2" fmla="*/ 10000 h 10000"/>
                  <a:gd name="connsiteX3" fmla="*/ 108 w 10108"/>
                  <a:gd name="connsiteY3" fmla="*/ 7650 h 10000"/>
                  <a:gd name="connsiteX4" fmla="*/ 269 w 10108"/>
                  <a:gd name="connsiteY4" fmla="*/ 3717 h 10000"/>
                  <a:gd name="connsiteX0" fmla="*/ 108 w 10108"/>
                  <a:gd name="connsiteY0" fmla="*/ 7650 h 11508"/>
                  <a:gd name="connsiteX1" fmla="*/ 10100 w 10108"/>
                  <a:gd name="connsiteY1" fmla="*/ 8655 h 11508"/>
                  <a:gd name="connsiteX2" fmla="*/ 10108 w 10108"/>
                  <a:gd name="connsiteY2" fmla="*/ 10000 h 11508"/>
                  <a:gd name="connsiteX3" fmla="*/ 108 w 10108"/>
                  <a:gd name="connsiteY3" fmla="*/ 7650 h 11508"/>
                  <a:gd name="connsiteX4" fmla="*/ 108 w 10108"/>
                  <a:gd name="connsiteY4" fmla="*/ 7650 h 11508"/>
                  <a:gd name="connsiteX0" fmla="*/ 108 w 10108"/>
                  <a:gd name="connsiteY0" fmla="*/ 6783 h 10641"/>
                  <a:gd name="connsiteX1" fmla="*/ 10100 w 10108"/>
                  <a:gd name="connsiteY1" fmla="*/ 7788 h 10641"/>
                  <a:gd name="connsiteX2" fmla="*/ 10108 w 10108"/>
                  <a:gd name="connsiteY2" fmla="*/ 9133 h 10641"/>
                  <a:gd name="connsiteX3" fmla="*/ 108 w 10108"/>
                  <a:gd name="connsiteY3" fmla="*/ 6783 h 10641"/>
                  <a:gd name="connsiteX4" fmla="*/ 108 w 10108"/>
                  <a:gd name="connsiteY4" fmla="*/ 6783 h 10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08" h="10641">
                    <a:moveTo>
                      <a:pt x="108" y="6783"/>
                    </a:moveTo>
                    <a:cubicBezTo>
                      <a:pt x="3353" y="10641"/>
                      <a:pt x="7626" y="0"/>
                      <a:pt x="10100" y="7788"/>
                    </a:cubicBezTo>
                    <a:cubicBezTo>
                      <a:pt x="10108" y="8354"/>
                      <a:pt x="10093" y="8354"/>
                      <a:pt x="10108" y="9133"/>
                    </a:cubicBezTo>
                    <a:cubicBezTo>
                      <a:pt x="8380" y="1062"/>
                      <a:pt x="0" y="7048"/>
                      <a:pt x="108" y="6783"/>
                    </a:cubicBezTo>
                    <a:lnTo>
                      <a:pt x="108" y="6783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e-IL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7202" name="Freeform 34"/>
              <p:cNvSpPr>
                <a:spLocks/>
              </p:cNvSpPr>
              <p:nvPr/>
            </p:nvSpPr>
            <p:spPr bwMode="auto">
              <a:xfrm>
                <a:off x="-4763" y="49213"/>
                <a:ext cx="9158288" cy="692150"/>
              </a:xfrm>
              <a:custGeom>
                <a:avLst/>
                <a:gdLst/>
                <a:ahLst/>
                <a:cxnLst>
                  <a:cxn ang="0">
                    <a:pos x="6" y="228"/>
                  </a:cxn>
                  <a:cxn ang="0">
                    <a:pos x="1590" y="388"/>
                  </a:cxn>
                  <a:cxn ang="0">
                    <a:pos x="4326" y="30"/>
                  </a:cxn>
                  <a:cxn ang="0">
                    <a:pos x="5769" y="206"/>
                  </a:cxn>
                  <a:cxn ang="0">
                    <a:pos x="5763" y="231"/>
                  </a:cxn>
                  <a:cxn ang="0">
                    <a:pos x="4265" y="55"/>
                  </a:cxn>
                  <a:cxn ang="0">
                    <a:pos x="1632" y="404"/>
                  </a:cxn>
                  <a:cxn ang="0">
                    <a:pos x="0" y="247"/>
                  </a:cxn>
                  <a:cxn ang="0">
                    <a:pos x="6" y="228"/>
                  </a:cxn>
                </a:cxnLst>
                <a:rect l="0" t="0" r="r" b="b"/>
                <a:pathLst>
                  <a:path w="5769" h="436">
                    <a:moveTo>
                      <a:pt x="6" y="228"/>
                    </a:moveTo>
                    <a:cubicBezTo>
                      <a:pt x="253" y="270"/>
                      <a:pt x="857" y="422"/>
                      <a:pt x="1590" y="388"/>
                    </a:cubicBezTo>
                    <a:cubicBezTo>
                      <a:pt x="2310" y="355"/>
                      <a:pt x="3630" y="60"/>
                      <a:pt x="4326" y="30"/>
                    </a:cubicBezTo>
                    <a:cubicBezTo>
                      <a:pt x="5022" y="0"/>
                      <a:pt x="5523" y="147"/>
                      <a:pt x="5769" y="206"/>
                    </a:cubicBezTo>
                    <a:cubicBezTo>
                      <a:pt x="5764" y="187"/>
                      <a:pt x="5757" y="205"/>
                      <a:pt x="5763" y="231"/>
                    </a:cubicBezTo>
                    <a:cubicBezTo>
                      <a:pt x="5584" y="177"/>
                      <a:pt x="4953" y="26"/>
                      <a:pt x="4265" y="55"/>
                    </a:cubicBezTo>
                    <a:cubicBezTo>
                      <a:pt x="3577" y="84"/>
                      <a:pt x="2343" y="372"/>
                      <a:pt x="1632" y="404"/>
                    </a:cubicBezTo>
                    <a:cubicBezTo>
                      <a:pt x="921" y="436"/>
                      <a:pt x="269" y="298"/>
                      <a:pt x="0" y="247"/>
                    </a:cubicBezTo>
                    <a:cubicBezTo>
                      <a:pt x="3" y="222"/>
                      <a:pt x="6" y="240"/>
                      <a:pt x="6" y="22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100000">
                    <a:srgbClr val="800000"/>
                  </a:gs>
                </a:gsLst>
                <a:lin ang="0" scaled="1"/>
              </a:gradFill>
              <a:ln w="9525" cap="rnd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e-IL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17" name="Oval 16"/>
          <p:cNvSpPr/>
          <p:nvPr/>
        </p:nvSpPr>
        <p:spPr>
          <a:xfrm>
            <a:off x="8676456" y="6417376"/>
            <a:ext cx="396000" cy="396000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1" anchor="ctr"/>
          <a:lstStyle/>
          <a:p>
            <a:pPr algn="ctr"/>
            <a:fld id="{F9059E7A-DA75-4FBC-91AB-0157B287453E}" type="slidenum">
              <a:rPr lang="en-US" sz="1400" b="1" smtClean="0">
                <a:solidFill>
                  <a:prstClr val="white"/>
                </a:solidFill>
              </a:rPr>
              <a:pPr algn="ctr"/>
              <a:t>‹#›</a:t>
            </a:fld>
            <a:endParaRPr lang="he-IL" sz="1400" b="1" dirty="0">
              <a:solidFill>
                <a:prstClr val="white"/>
              </a:solidFill>
            </a:endParaRPr>
          </a:p>
        </p:txBody>
      </p:sp>
      <p:grpSp>
        <p:nvGrpSpPr>
          <p:cNvPr id="34" name="קבוצה 33"/>
          <p:cNvGrpSpPr/>
          <p:nvPr/>
        </p:nvGrpSpPr>
        <p:grpSpPr>
          <a:xfrm>
            <a:off x="6444208" y="188640"/>
            <a:ext cx="1181100" cy="425450"/>
            <a:chOff x="119063" y="57150"/>
            <a:chExt cx="1181100" cy="425450"/>
          </a:xfrm>
        </p:grpSpPr>
        <p:sp>
          <p:nvSpPr>
            <p:cNvPr id="1029" name="Freeform 5"/>
            <p:cNvSpPr>
              <a:spLocks/>
            </p:cNvSpPr>
            <p:nvPr userDrawn="1"/>
          </p:nvSpPr>
          <p:spPr bwMode="auto">
            <a:xfrm>
              <a:off x="739775" y="127000"/>
              <a:ext cx="122237" cy="234950"/>
            </a:xfrm>
            <a:custGeom>
              <a:avLst/>
              <a:gdLst/>
              <a:ahLst/>
              <a:cxnLst>
                <a:cxn ang="0">
                  <a:pos x="218" y="445"/>
                </a:cxn>
                <a:cxn ang="0">
                  <a:pos x="158" y="378"/>
                </a:cxn>
                <a:cxn ang="0">
                  <a:pos x="107" y="312"/>
                </a:cxn>
                <a:cxn ang="0">
                  <a:pos x="64" y="247"/>
                </a:cxn>
                <a:cxn ang="0">
                  <a:pos x="33" y="185"/>
                </a:cxn>
                <a:cxn ang="0">
                  <a:pos x="21" y="155"/>
                </a:cxn>
                <a:cxn ang="0">
                  <a:pos x="10" y="128"/>
                </a:cxn>
                <a:cxn ang="0">
                  <a:pos x="3" y="101"/>
                </a:cxn>
                <a:cxn ang="0">
                  <a:pos x="0" y="76"/>
                </a:cxn>
                <a:cxn ang="0">
                  <a:pos x="0" y="53"/>
                </a:cxn>
                <a:cxn ang="0">
                  <a:pos x="3" y="33"/>
                </a:cxn>
                <a:cxn ang="0">
                  <a:pos x="11" y="15"/>
                </a:cxn>
                <a:cxn ang="0">
                  <a:pos x="22" y="0"/>
                </a:cxn>
                <a:cxn ang="0">
                  <a:pos x="36" y="12"/>
                </a:cxn>
                <a:cxn ang="0">
                  <a:pos x="28" y="25"/>
                </a:cxn>
                <a:cxn ang="0">
                  <a:pos x="22" y="39"/>
                </a:cxn>
                <a:cxn ang="0">
                  <a:pos x="18" y="55"/>
                </a:cxn>
                <a:cxn ang="0">
                  <a:pos x="18" y="74"/>
                </a:cxn>
                <a:cxn ang="0">
                  <a:pos x="22" y="96"/>
                </a:cxn>
                <a:cxn ang="0">
                  <a:pos x="28" y="122"/>
                </a:cxn>
                <a:cxn ang="0">
                  <a:pos x="38" y="148"/>
                </a:cxn>
                <a:cxn ang="0">
                  <a:pos x="50" y="175"/>
                </a:cxn>
                <a:cxn ang="0">
                  <a:pos x="80" y="235"/>
                </a:cxn>
                <a:cxn ang="0">
                  <a:pos x="122" y="300"/>
                </a:cxn>
                <a:cxn ang="0">
                  <a:pos x="173" y="365"/>
                </a:cxn>
                <a:cxn ang="0">
                  <a:pos x="231" y="432"/>
                </a:cxn>
                <a:cxn ang="0">
                  <a:pos x="218" y="445"/>
                </a:cxn>
              </a:cxnLst>
              <a:rect l="0" t="0" r="r" b="b"/>
              <a:pathLst>
                <a:path w="231" h="445">
                  <a:moveTo>
                    <a:pt x="218" y="445"/>
                  </a:moveTo>
                  <a:lnTo>
                    <a:pt x="158" y="378"/>
                  </a:lnTo>
                  <a:lnTo>
                    <a:pt x="107" y="312"/>
                  </a:lnTo>
                  <a:lnTo>
                    <a:pt x="64" y="247"/>
                  </a:lnTo>
                  <a:lnTo>
                    <a:pt x="33" y="185"/>
                  </a:lnTo>
                  <a:lnTo>
                    <a:pt x="21" y="155"/>
                  </a:lnTo>
                  <a:lnTo>
                    <a:pt x="10" y="128"/>
                  </a:lnTo>
                  <a:lnTo>
                    <a:pt x="3" y="101"/>
                  </a:lnTo>
                  <a:lnTo>
                    <a:pt x="0" y="76"/>
                  </a:lnTo>
                  <a:lnTo>
                    <a:pt x="0" y="53"/>
                  </a:lnTo>
                  <a:lnTo>
                    <a:pt x="3" y="33"/>
                  </a:lnTo>
                  <a:lnTo>
                    <a:pt x="11" y="15"/>
                  </a:lnTo>
                  <a:lnTo>
                    <a:pt x="22" y="0"/>
                  </a:lnTo>
                  <a:lnTo>
                    <a:pt x="36" y="12"/>
                  </a:lnTo>
                  <a:lnTo>
                    <a:pt x="28" y="25"/>
                  </a:lnTo>
                  <a:lnTo>
                    <a:pt x="22" y="39"/>
                  </a:lnTo>
                  <a:lnTo>
                    <a:pt x="18" y="55"/>
                  </a:lnTo>
                  <a:lnTo>
                    <a:pt x="18" y="74"/>
                  </a:lnTo>
                  <a:lnTo>
                    <a:pt x="22" y="96"/>
                  </a:lnTo>
                  <a:lnTo>
                    <a:pt x="28" y="122"/>
                  </a:lnTo>
                  <a:lnTo>
                    <a:pt x="38" y="148"/>
                  </a:lnTo>
                  <a:lnTo>
                    <a:pt x="50" y="175"/>
                  </a:lnTo>
                  <a:lnTo>
                    <a:pt x="80" y="235"/>
                  </a:lnTo>
                  <a:lnTo>
                    <a:pt x="122" y="300"/>
                  </a:lnTo>
                  <a:lnTo>
                    <a:pt x="173" y="365"/>
                  </a:lnTo>
                  <a:lnTo>
                    <a:pt x="231" y="432"/>
                  </a:lnTo>
                  <a:lnTo>
                    <a:pt x="218" y="445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30" name="Freeform 6"/>
            <p:cNvSpPr>
              <a:spLocks/>
            </p:cNvSpPr>
            <p:nvPr userDrawn="1"/>
          </p:nvSpPr>
          <p:spPr bwMode="auto">
            <a:xfrm>
              <a:off x="752475" y="114300"/>
              <a:ext cx="225425" cy="128588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13" y="12"/>
                </a:cxn>
                <a:cxn ang="0">
                  <a:pos x="30" y="5"/>
                </a:cxn>
                <a:cxn ang="0">
                  <a:pos x="52" y="0"/>
                </a:cxn>
                <a:cxn ang="0">
                  <a:pos x="72" y="2"/>
                </a:cxn>
                <a:cxn ang="0">
                  <a:pos x="96" y="5"/>
                </a:cxn>
                <a:cxn ang="0">
                  <a:pos x="122" y="13"/>
                </a:cxn>
                <a:cxn ang="0">
                  <a:pos x="149" y="23"/>
                </a:cxn>
                <a:cxn ang="0">
                  <a:pos x="178" y="35"/>
                </a:cxn>
                <a:cxn ang="0">
                  <a:pos x="206" y="50"/>
                </a:cxn>
                <a:cxn ang="0">
                  <a:pos x="236" y="68"/>
                </a:cxn>
                <a:cxn ang="0">
                  <a:pos x="267" y="89"/>
                </a:cxn>
                <a:cxn ang="0">
                  <a:pos x="299" y="113"/>
                </a:cxn>
                <a:cxn ang="0">
                  <a:pos x="332" y="139"/>
                </a:cxn>
                <a:cxn ang="0">
                  <a:pos x="363" y="166"/>
                </a:cxn>
                <a:cxn ang="0">
                  <a:pos x="395" y="195"/>
                </a:cxn>
                <a:cxn ang="0">
                  <a:pos x="427" y="227"/>
                </a:cxn>
                <a:cxn ang="0">
                  <a:pos x="413" y="242"/>
                </a:cxn>
                <a:cxn ang="0">
                  <a:pos x="383" y="210"/>
                </a:cxn>
                <a:cxn ang="0">
                  <a:pos x="351" y="181"/>
                </a:cxn>
                <a:cxn ang="0">
                  <a:pos x="318" y="153"/>
                </a:cxn>
                <a:cxn ang="0">
                  <a:pos x="288" y="129"/>
                </a:cxn>
                <a:cxn ang="0">
                  <a:pos x="256" y="105"/>
                </a:cxn>
                <a:cxn ang="0">
                  <a:pos x="227" y="86"/>
                </a:cxn>
                <a:cxn ang="0">
                  <a:pos x="196" y="67"/>
                </a:cxn>
                <a:cxn ang="0">
                  <a:pos x="168" y="52"/>
                </a:cxn>
                <a:cxn ang="0">
                  <a:pos x="141" y="41"/>
                </a:cxn>
                <a:cxn ang="0">
                  <a:pos x="116" y="31"/>
                </a:cxn>
                <a:cxn ang="0">
                  <a:pos x="94" y="25"/>
                </a:cxn>
                <a:cxn ang="0">
                  <a:pos x="71" y="21"/>
                </a:cxn>
                <a:cxn ang="0">
                  <a:pos x="54" y="20"/>
                </a:cxn>
                <a:cxn ang="0">
                  <a:pos x="37" y="24"/>
                </a:cxn>
                <a:cxn ang="0">
                  <a:pos x="23" y="29"/>
                </a:cxn>
                <a:cxn ang="0">
                  <a:pos x="11" y="39"/>
                </a:cxn>
                <a:cxn ang="0">
                  <a:pos x="0" y="23"/>
                </a:cxn>
              </a:cxnLst>
              <a:rect l="0" t="0" r="r" b="b"/>
              <a:pathLst>
                <a:path w="427" h="242">
                  <a:moveTo>
                    <a:pt x="0" y="23"/>
                  </a:moveTo>
                  <a:lnTo>
                    <a:pt x="13" y="12"/>
                  </a:lnTo>
                  <a:lnTo>
                    <a:pt x="30" y="5"/>
                  </a:lnTo>
                  <a:lnTo>
                    <a:pt x="52" y="0"/>
                  </a:lnTo>
                  <a:lnTo>
                    <a:pt x="72" y="2"/>
                  </a:lnTo>
                  <a:lnTo>
                    <a:pt x="96" y="5"/>
                  </a:lnTo>
                  <a:lnTo>
                    <a:pt x="122" y="13"/>
                  </a:lnTo>
                  <a:lnTo>
                    <a:pt x="149" y="23"/>
                  </a:lnTo>
                  <a:lnTo>
                    <a:pt x="178" y="35"/>
                  </a:lnTo>
                  <a:lnTo>
                    <a:pt x="206" y="50"/>
                  </a:lnTo>
                  <a:lnTo>
                    <a:pt x="236" y="68"/>
                  </a:lnTo>
                  <a:lnTo>
                    <a:pt x="267" y="89"/>
                  </a:lnTo>
                  <a:lnTo>
                    <a:pt x="299" y="113"/>
                  </a:lnTo>
                  <a:lnTo>
                    <a:pt x="332" y="139"/>
                  </a:lnTo>
                  <a:lnTo>
                    <a:pt x="363" y="166"/>
                  </a:lnTo>
                  <a:lnTo>
                    <a:pt x="395" y="195"/>
                  </a:lnTo>
                  <a:lnTo>
                    <a:pt x="427" y="227"/>
                  </a:lnTo>
                  <a:lnTo>
                    <a:pt x="413" y="242"/>
                  </a:lnTo>
                  <a:lnTo>
                    <a:pt x="383" y="210"/>
                  </a:lnTo>
                  <a:lnTo>
                    <a:pt x="351" y="181"/>
                  </a:lnTo>
                  <a:lnTo>
                    <a:pt x="318" y="153"/>
                  </a:lnTo>
                  <a:lnTo>
                    <a:pt x="288" y="129"/>
                  </a:lnTo>
                  <a:lnTo>
                    <a:pt x="256" y="105"/>
                  </a:lnTo>
                  <a:lnTo>
                    <a:pt x="227" y="86"/>
                  </a:lnTo>
                  <a:lnTo>
                    <a:pt x="196" y="67"/>
                  </a:lnTo>
                  <a:lnTo>
                    <a:pt x="168" y="52"/>
                  </a:lnTo>
                  <a:lnTo>
                    <a:pt x="141" y="41"/>
                  </a:lnTo>
                  <a:lnTo>
                    <a:pt x="116" y="31"/>
                  </a:lnTo>
                  <a:lnTo>
                    <a:pt x="94" y="25"/>
                  </a:lnTo>
                  <a:lnTo>
                    <a:pt x="71" y="21"/>
                  </a:lnTo>
                  <a:lnTo>
                    <a:pt x="54" y="20"/>
                  </a:lnTo>
                  <a:lnTo>
                    <a:pt x="37" y="24"/>
                  </a:lnTo>
                  <a:lnTo>
                    <a:pt x="23" y="29"/>
                  </a:lnTo>
                  <a:lnTo>
                    <a:pt x="11" y="3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31" name="Freeform 7"/>
            <p:cNvSpPr>
              <a:spLocks/>
            </p:cNvSpPr>
            <p:nvPr userDrawn="1"/>
          </p:nvSpPr>
          <p:spPr bwMode="auto">
            <a:xfrm>
              <a:off x="750888" y="127000"/>
              <a:ext cx="7937" cy="793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2" y="16"/>
                </a:cxn>
                <a:cxn ang="0">
                  <a:pos x="14" y="13"/>
                </a:cxn>
                <a:cxn ang="0">
                  <a:pos x="0" y="1"/>
                </a:cxn>
              </a:cxnLst>
              <a:rect l="0" t="0" r="r" b="b"/>
              <a:pathLst>
                <a:path w="14" h="16">
                  <a:moveTo>
                    <a:pt x="0" y="1"/>
                  </a:moveTo>
                  <a:lnTo>
                    <a:pt x="1" y="0"/>
                  </a:lnTo>
                  <a:lnTo>
                    <a:pt x="12" y="16"/>
                  </a:lnTo>
                  <a:lnTo>
                    <a:pt x="14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32" name="Freeform 8"/>
            <p:cNvSpPr>
              <a:spLocks/>
            </p:cNvSpPr>
            <p:nvPr userDrawn="1"/>
          </p:nvSpPr>
          <p:spPr bwMode="auto">
            <a:xfrm>
              <a:off x="969963" y="234950"/>
              <a:ext cx="123825" cy="234950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75" y="66"/>
                </a:cxn>
                <a:cxn ang="0">
                  <a:pos x="126" y="134"/>
                </a:cxn>
                <a:cxn ang="0">
                  <a:pos x="169" y="198"/>
                </a:cxn>
                <a:cxn ang="0">
                  <a:pos x="201" y="259"/>
                </a:cxn>
                <a:cxn ang="0">
                  <a:pos x="214" y="289"/>
                </a:cxn>
                <a:cxn ang="0">
                  <a:pos x="222" y="317"/>
                </a:cxn>
                <a:cxn ang="0">
                  <a:pos x="229" y="344"/>
                </a:cxn>
                <a:cxn ang="0">
                  <a:pos x="233" y="368"/>
                </a:cxn>
                <a:cxn ang="0">
                  <a:pos x="233" y="389"/>
                </a:cxn>
                <a:cxn ang="0">
                  <a:pos x="229" y="412"/>
                </a:cxn>
                <a:cxn ang="0">
                  <a:pos x="223" y="429"/>
                </a:cxn>
                <a:cxn ang="0">
                  <a:pos x="212" y="444"/>
                </a:cxn>
                <a:cxn ang="0">
                  <a:pos x="197" y="432"/>
                </a:cxn>
                <a:cxn ang="0">
                  <a:pos x="206" y="419"/>
                </a:cxn>
                <a:cxn ang="0">
                  <a:pos x="211" y="405"/>
                </a:cxn>
                <a:cxn ang="0">
                  <a:pos x="214" y="388"/>
                </a:cxn>
                <a:cxn ang="0">
                  <a:pos x="214" y="370"/>
                </a:cxn>
                <a:cxn ang="0">
                  <a:pos x="210" y="346"/>
                </a:cxn>
                <a:cxn ang="0">
                  <a:pos x="204" y="323"/>
                </a:cxn>
                <a:cxn ang="0">
                  <a:pos x="195" y="297"/>
                </a:cxn>
                <a:cxn ang="0">
                  <a:pos x="184" y="268"/>
                </a:cxn>
                <a:cxn ang="0">
                  <a:pos x="151" y="208"/>
                </a:cxn>
                <a:cxn ang="0">
                  <a:pos x="110" y="145"/>
                </a:cxn>
                <a:cxn ang="0">
                  <a:pos x="60" y="80"/>
                </a:cxn>
                <a:cxn ang="0">
                  <a:pos x="0" y="12"/>
                </a:cxn>
                <a:cxn ang="0">
                  <a:pos x="15" y="0"/>
                </a:cxn>
              </a:cxnLst>
              <a:rect l="0" t="0" r="r" b="b"/>
              <a:pathLst>
                <a:path w="233" h="444">
                  <a:moveTo>
                    <a:pt x="15" y="0"/>
                  </a:moveTo>
                  <a:lnTo>
                    <a:pt x="75" y="66"/>
                  </a:lnTo>
                  <a:lnTo>
                    <a:pt x="126" y="134"/>
                  </a:lnTo>
                  <a:lnTo>
                    <a:pt x="169" y="198"/>
                  </a:lnTo>
                  <a:lnTo>
                    <a:pt x="201" y="259"/>
                  </a:lnTo>
                  <a:lnTo>
                    <a:pt x="214" y="289"/>
                  </a:lnTo>
                  <a:lnTo>
                    <a:pt x="222" y="317"/>
                  </a:lnTo>
                  <a:lnTo>
                    <a:pt x="229" y="344"/>
                  </a:lnTo>
                  <a:lnTo>
                    <a:pt x="233" y="368"/>
                  </a:lnTo>
                  <a:lnTo>
                    <a:pt x="233" y="389"/>
                  </a:lnTo>
                  <a:lnTo>
                    <a:pt x="229" y="412"/>
                  </a:lnTo>
                  <a:lnTo>
                    <a:pt x="223" y="429"/>
                  </a:lnTo>
                  <a:lnTo>
                    <a:pt x="212" y="444"/>
                  </a:lnTo>
                  <a:lnTo>
                    <a:pt x="197" y="432"/>
                  </a:lnTo>
                  <a:lnTo>
                    <a:pt x="206" y="419"/>
                  </a:lnTo>
                  <a:lnTo>
                    <a:pt x="211" y="405"/>
                  </a:lnTo>
                  <a:lnTo>
                    <a:pt x="214" y="388"/>
                  </a:lnTo>
                  <a:lnTo>
                    <a:pt x="214" y="370"/>
                  </a:lnTo>
                  <a:lnTo>
                    <a:pt x="210" y="346"/>
                  </a:lnTo>
                  <a:lnTo>
                    <a:pt x="204" y="323"/>
                  </a:lnTo>
                  <a:lnTo>
                    <a:pt x="195" y="297"/>
                  </a:lnTo>
                  <a:lnTo>
                    <a:pt x="184" y="268"/>
                  </a:lnTo>
                  <a:lnTo>
                    <a:pt x="151" y="208"/>
                  </a:lnTo>
                  <a:lnTo>
                    <a:pt x="110" y="145"/>
                  </a:lnTo>
                  <a:lnTo>
                    <a:pt x="60" y="80"/>
                  </a:lnTo>
                  <a:lnTo>
                    <a:pt x="0" y="1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33" name="Freeform 9"/>
            <p:cNvSpPr>
              <a:spLocks/>
            </p:cNvSpPr>
            <p:nvPr userDrawn="1"/>
          </p:nvSpPr>
          <p:spPr bwMode="auto">
            <a:xfrm>
              <a:off x="969963" y="234950"/>
              <a:ext cx="7937" cy="793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5" y="2"/>
                </a:cxn>
                <a:cxn ang="0">
                  <a:pos x="0" y="14"/>
                </a:cxn>
                <a:cxn ang="0">
                  <a:pos x="0" y="15"/>
                </a:cxn>
                <a:cxn ang="0">
                  <a:pos x="14" y="0"/>
                </a:cxn>
              </a:cxnLst>
              <a:rect l="0" t="0" r="r" b="b"/>
              <a:pathLst>
                <a:path w="15" h="15">
                  <a:moveTo>
                    <a:pt x="14" y="0"/>
                  </a:moveTo>
                  <a:lnTo>
                    <a:pt x="15" y="2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34" name="Freeform 10"/>
            <p:cNvSpPr>
              <a:spLocks/>
            </p:cNvSpPr>
            <p:nvPr userDrawn="1"/>
          </p:nvSpPr>
          <p:spPr bwMode="auto">
            <a:xfrm>
              <a:off x="855663" y="354012"/>
              <a:ext cx="227012" cy="128588"/>
            </a:xfrm>
            <a:custGeom>
              <a:avLst/>
              <a:gdLst/>
              <a:ahLst/>
              <a:cxnLst>
                <a:cxn ang="0">
                  <a:pos x="429" y="220"/>
                </a:cxn>
                <a:cxn ang="0">
                  <a:pos x="415" y="231"/>
                </a:cxn>
                <a:cxn ang="0">
                  <a:pos x="397" y="238"/>
                </a:cxn>
                <a:cxn ang="0">
                  <a:pos x="378" y="242"/>
                </a:cxn>
                <a:cxn ang="0">
                  <a:pos x="355" y="242"/>
                </a:cxn>
                <a:cxn ang="0">
                  <a:pos x="332" y="238"/>
                </a:cxn>
                <a:cxn ang="0">
                  <a:pos x="306" y="231"/>
                </a:cxn>
                <a:cxn ang="0">
                  <a:pos x="278" y="221"/>
                </a:cxn>
                <a:cxn ang="0">
                  <a:pos x="251" y="209"/>
                </a:cxn>
                <a:cxn ang="0">
                  <a:pos x="222" y="193"/>
                </a:cxn>
                <a:cxn ang="0">
                  <a:pos x="191" y="175"/>
                </a:cxn>
                <a:cxn ang="0">
                  <a:pos x="161" y="154"/>
                </a:cxn>
                <a:cxn ang="0">
                  <a:pos x="129" y="130"/>
                </a:cxn>
                <a:cxn ang="0">
                  <a:pos x="96" y="105"/>
                </a:cxn>
                <a:cxn ang="0">
                  <a:pos x="65" y="77"/>
                </a:cxn>
                <a:cxn ang="0">
                  <a:pos x="32" y="47"/>
                </a:cxn>
                <a:cxn ang="0">
                  <a:pos x="0" y="15"/>
                </a:cxn>
                <a:cxn ang="0">
                  <a:pos x="13" y="0"/>
                </a:cxn>
                <a:cxn ang="0">
                  <a:pos x="45" y="32"/>
                </a:cxn>
                <a:cxn ang="0">
                  <a:pos x="78" y="63"/>
                </a:cxn>
                <a:cxn ang="0">
                  <a:pos x="110" y="90"/>
                </a:cxn>
                <a:cxn ang="0">
                  <a:pos x="141" y="115"/>
                </a:cxn>
                <a:cxn ang="0">
                  <a:pos x="172" y="138"/>
                </a:cxn>
                <a:cxn ang="0">
                  <a:pos x="202" y="159"/>
                </a:cxn>
                <a:cxn ang="0">
                  <a:pos x="232" y="177"/>
                </a:cxn>
                <a:cxn ang="0">
                  <a:pos x="260" y="191"/>
                </a:cxn>
                <a:cxn ang="0">
                  <a:pos x="287" y="204"/>
                </a:cxn>
                <a:cxn ang="0">
                  <a:pos x="312" y="212"/>
                </a:cxn>
                <a:cxn ang="0">
                  <a:pos x="337" y="220"/>
                </a:cxn>
                <a:cxn ang="0">
                  <a:pos x="357" y="224"/>
                </a:cxn>
                <a:cxn ang="0">
                  <a:pos x="376" y="224"/>
                </a:cxn>
                <a:cxn ang="0">
                  <a:pos x="391" y="220"/>
                </a:cxn>
                <a:cxn ang="0">
                  <a:pos x="404" y="215"/>
                </a:cxn>
                <a:cxn ang="0">
                  <a:pos x="416" y="205"/>
                </a:cxn>
                <a:cxn ang="0">
                  <a:pos x="429" y="220"/>
                </a:cxn>
              </a:cxnLst>
              <a:rect l="0" t="0" r="r" b="b"/>
              <a:pathLst>
                <a:path w="429" h="242">
                  <a:moveTo>
                    <a:pt x="429" y="220"/>
                  </a:moveTo>
                  <a:lnTo>
                    <a:pt x="415" y="231"/>
                  </a:lnTo>
                  <a:lnTo>
                    <a:pt x="397" y="238"/>
                  </a:lnTo>
                  <a:lnTo>
                    <a:pt x="378" y="242"/>
                  </a:lnTo>
                  <a:lnTo>
                    <a:pt x="355" y="242"/>
                  </a:lnTo>
                  <a:lnTo>
                    <a:pt x="332" y="238"/>
                  </a:lnTo>
                  <a:lnTo>
                    <a:pt x="306" y="231"/>
                  </a:lnTo>
                  <a:lnTo>
                    <a:pt x="278" y="221"/>
                  </a:lnTo>
                  <a:lnTo>
                    <a:pt x="251" y="209"/>
                  </a:lnTo>
                  <a:lnTo>
                    <a:pt x="222" y="193"/>
                  </a:lnTo>
                  <a:lnTo>
                    <a:pt x="191" y="175"/>
                  </a:lnTo>
                  <a:lnTo>
                    <a:pt x="161" y="154"/>
                  </a:lnTo>
                  <a:lnTo>
                    <a:pt x="129" y="130"/>
                  </a:lnTo>
                  <a:lnTo>
                    <a:pt x="96" y="105"/>
                  </a:lnTo>
                  <a:lnTo>
                    <a:pt x="65" y="77"/>
                  </a:lnTo>
                  <a:lnTo>
                    <a:pt x="32" y="47"/>
                  </a:lnTo>
                  <a:lnTo>
                    <a:pt x="0" y="15"/>
                  </a:lnTo>
                  <a:lnTo>
                    <a:pt x="13" y="0"/>
                  </a:lnTo>
                  <a:lnTo>
                    <a:pt x="45" y="32"/>
                  </a:lnTo>
                  <a:lnTo>
                    <a:pt x="78" y="63"/>
                  </a:lnTo>
                  <a:lnTo>
                    <a:pt x="110" y="90"/>
                  </a:lnTo>
                  <a:lnTo>
                    <a:pt x="141" y="115"/>
                  </a:lnTo>
                  <a:lnTo>
                    <a:pt x="172" y="138"/>
                  </a:lnTo>
                  <a:lnTo>
                    <a:pt x="202" y="159"/>
                  </a:lnTo>
                  <a:lnTo>
                    <a:pt x="232" y="177"/>
                  </a:lnTo>
                  <a:lnTo>
                    <a:pt x="260" y="191"/>
                  </a:lnTo>
                  <a:lnTo>
                    <a:pt x="287" y="204"/>
                  </a:lnTo>
                  <a:lnTo>
                    <a:pt x="312" y="212"/>
                  </a:lnTo>
                  <a:lnTo>
                    <a:pt x="337" y="220"/>
                  </a:lnTo>
                  <a:lnTo>
                    <a:pt x="357" y="224"/>
                  </a:lnTo>
                  <a:lnTo>
                    <a:pt x="376" y="224"/>
                  </a:lnTo>
                  <a:lnTo>
                    <a:pt x="391" y="220"/>
                  </a:lnTo>
                  <a:lnTo>
                    <a:pt x="404" y="215"/>
                  </a:lnTo>
                  <a:lnTo>
                    <a:pt x="416" y="205"/>
                  </a:lnTo>
                  <a:lnTo>
                    <a:pt x="429" y="22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35" name="Freeform 11"/>
            <p:cNvSpPr>
              <a:spLocks/>
            </p:cNvSpPr>
            <p:nvPr userDrawn="1"/>
          </p:nvSpPr>
          <p:spPr bwMode="auto">
            <a:xfrm>
              <a:off x="1074738" y="463550"/>
              <a:ext cx="7937" cy="7938"/>
            </a:xfrm>
            <a:custGeom>
              <a:avLst/>
              <a:gdLst/>
              <a:ahLst/>
              <a:cxnLst>
                <a:cxn ang="0">
                  <a:pos x="15" y="14"/>
                </a:cxn>
                <a:cxn ang="0">
                  <a:pos x="14" y="15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15" y="14"/>
                </a:cxn>
              </a:cxnLst>
              <a:rect l="0" t="0" r="r" b="b"/>
              <a:pathLst>
                <a:path w="15" h="15">
                  <a:moveTo>
                    <a:pt x="15" y="14"/>
                  </a:moveTo>
                  <a:lnTo>
                    <a:pt x="14" y="15"/>
                  </a:lnTo>
                  <a:lnTo>
                    <a:pt x="1" y="0"/>
                  </a:lnTo>
                  <a:lnTo>
                    <a:pt x="0" y="2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36" name="Freeform 12"/>
            <p:cNvSpPr>
              <a:spLocks/>
            </p:cNvSpPr>
            <p:nvPr userDrawn="1"/>
          </p:nvSpPr>
          <p:spPr bwMode="auto">
            <a:xfrm>
              <a:off x="855663" y="354012"/>
              <a:ext cx="6350" cy="7938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3" y="2"/>
                </a:cxn>
                <a:cxn ang="0">
                  <a:pos x="13" y="0"/>
                </a:cxn>
                <a:cxn ang="0">
                  <a:pos x="0" y="15"/>
                </a:cxn>
              </a:cxnLst>
              <a:rect l="0" t="0" r="r" b="b"/>
              <a:pathLst>
                <a:path w="13" h="15">
                  <a:moveTo>
                    <a:pt x="0" y="15"/>
                  </a:moveTo>
                  <a:lnTo>
                    <a:pt x="13" y="2"/>
                  </a:lnTo>
                  <a:lnTo>
                    <a:pt x="13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37" name="Freeform 13"/>
            <p:cNvSpPr>
              <a:spLocks/>
            </p:cNvSpPr>
            <p:nvPr userDrawn="1"/>
          </p:nvSpPr>
          <p:spPr bwMode="auto">
            <a:xfrm>
              <a:off x="269875" y="57150"/>
              <a:ext cx="357187" cy="34925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336" y="57"/>
                </a:cxn>
                <a:cxn ang="0">
                  <a:pos x="336" y="66"/>
                </a:cxn>
                <a:cxn ang="0">
                  <a:pos x="676" y="66"/>
                </a:cxn>
                <a:cxn ang="0">
                  <a:pos x="654" y="0"/>
                </a:cxn>
                <a:cxn ang="0">
                  <a:pos x="22" y="0"/>
                </a:cxn>
                <a:cxn ang="0">
                  <a:pos x="0" y="57"/>
                </a:cxn>
              </a:cxnLst>
              <a:rect l="0" t="0" r="r" b="b"/>
              <a:pathLst>
                <a:path w="676" h="66">
                  <a:moveTo>
                    <a:pt x="0" y="57"/>
                  </a:moveTo>
                  <a:lnTo>
                    <a:pt x="336" y="57"/>
                  </a:lnTo>
                  <a:lnTo>
                    <a:pt x="336" y="66"/>
                  </a:lnTo>
                  <a:lnTo>
                    <a:pt x="676" y="66"/>
                  </a:lnTo>
                  <a:lnTo>
                    <a:pt x="654" y="0"/>
                  </a:lnTo>
                  <a:lnTo>
                    <a:pt x="22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38" name="Freeform 14"/>
            <p:cNvSpPr>
              <a:spLocks/>
            </p:cNvSpPr>
            <p:nvPr userDrawn="1"/>
          </p:nvSpPr>
          <p:spPr bwMode="auto">
            <a:xfrm>
              <a:off x="252413" y="107950"/>
              <a:ext cx="396875" cy="44450"/>
            </a:xfrm>
            <a:custGeom>
              <a:avLst/>
              <a:gdLst/>
              <a:ahLst/>
              <a:cxnLst>
                <a:cxn ang="0">
                  <a:pos x="15" y="17"/>
                </a:cxn>
                <a:cxn ang="0">
                  <a:pos x="0" y="54"/>
                </a:cxn>
                <a:cxn ang="0">
                  <a:pos x="643" y="54"/>
                </a:cxn>
                <a:cxn ang="0">
                  <a:pos x="650" y="85"/>
                </a:cxn>
                <a:cxn ang="0">
                  <a:pos x="749" y="85"/>
                </a:cxn>
                <a:cxn ang="0">
                  <a:pos x="716" y="0"/>
                </a:cxn>
                <a:cxn ang="0">
                  <a:pos x="369" y="0"/>
                </a:cxn>
                <a:cxn ang="0">
                  <a:pos x="369" y="17"/>
                </a:cxn>
                <a:cxn ang="0">
                  <a:pos x="15" y="17"/>
                </a:cxn>
              </a:cxnLst>
              <a:rect l="0" t="0" r="r" b="b"/>
              <a:pathLst>
                <a:path w="749" h="85">
                  <a:moveTo>
                    <a:pt x="15" y="17"/>
                  </a:moveTo>
                  <a:lnTo>
                    <a:pt x="0" y="54"/>
                  </a:lnTo>
                  <a:lnTo>
                    <a:pt x="643" y="54"/>
                  </a:lnTo>
                  <a:lnTo>
                    <a:pt x="650" y="85"/>
                  </a:lnTo>
                  <a:lnTo>
                    <a:pt x="749" y="85"/>
                  </a:lnTo>
                  <a:lnTo>
                    <a:pt x="716" y="0"/>
                  </a:lnTo>
                  <a:lnTo>
                    <a:pt x="369" y="0"/>
                  </a:lnTo>
                  <a:lnTo>
                    <a:pt x="369" y="17"/>
                  </a:lnTo>
                  <a:lnTo>
                    <a:pt x="15" y="17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39" name="Freeform 15"/>
            <p:cNvSpPr>
              <a:spLocks/>
            </p:cNvSpPr>
            <p:nvPr userDrawn="1"/>
          </p:nvSpPr>
          <p:spPr bwMode="auto">
            <a:xfrm>
              <a:off x="233363" y="168275"/>
              <a:ext cx="433387" cy="41275"/>
            </a:xfrm>
            <a:custGeom>
              <a:avLst/>
              <a:gdLst/>
              <a:ahLst/>
              <a:cxnLst>
                <a:cxn ang="0">
                  <a:pos x="18" y="13"/>
                </a:cxn>
                <a:cxn ang="0">
                  <a:pos x="405" y="13"/>
                </a:cxn>
                <a:cxn ang="0">
                  <a:pos x="405" y="0"/>
                </a:cxn>
                <a:cxn ang="0">
                  <a:pos x="789" y="0"/>
                </a:cxn>
                <a:cxn ang="0">
                  <a:pos x="818" y="78"/>
                </a:cxn>
                <a:cxn ang="0">
                  <a:pos x="683" y="78"/>
                </a:cxn>
                <a:cxn ang="0">
                  <a:pos x="672" y="65"/>
                </a:cxn>
                <a:cxn ang="0">
                  <a:pos x="0" y="65"/>
                </a:cxn>
                <a:cxn ang="0">
                  <a:pos x="18" y="13"/>
                </a:cxn>
              </a:cxnLst>
              <a:rect l="0" t="0" r="r" b="b"/>
              <a:pathLst>
                <a:path w="818" h="78">
                  <a:moveTo>
                    <a:pt x="18" y="13"/>
                  </a:moveTo>
                  <a:lnTo>
                    <a:pt x="405" y="13"/>
                  </a:lnTo>
                  <a:lnTo>
                    <a:pt x="405" y="0"/>
                  </a:lnTo>
                  <a:lnTo>
                    <a:pt x="789" y="0"/>
                  </a:lnTo>
                  <a:lnTo>
                    <a:pt x="818" y="78"/>
                  </a:lnTo>
                  <a:lnTo>
                    <a:pt x="683" y="78"/>
                  </a:lnTo>
                  <a:lnTo>
                    <a:pt x="672" y="65"/>
                  </a:lnTo>
                  <a:lnTo>
                    <a:pt x="0" y="65"/>
                  </a:lnTo>
                  <a:lnTo>
                    <a:pt x="18" y="13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40" name="Freeform 16"/>
            <p:cNvSpPr>
              <a:spLocks/>
            </p:cNvSpPr>
            <p:nvPr userDrawn="1"/>
          </p:nvSpPr>
          <p:spPr bwMode="auto">
            <a:xfrm>
              <a:off x="219075" y="227012"/>
              <a:ext cx="468312" cy="46038"/>
            </a:xfrm>
            <a:custGeom>
              <a:avLst/>
              <a:gdLst/>
              <a:ahLst/>
              <a:cxnLst>
                <a:cxn ang="0">
                  <a:pos x="11" y="18"/>
                </a:cxn>
                <a:cxn ang="0">
                  <a:pos x="431" y="18"/>
                </a:cxn>
                <a:cxn ang="0">
                  <a:pos x="431" y="0"/>
                </a:cxn>
                <a:cxn ang="0">
                  <a:pos x="858" y="0"/>
                </a:cxn>
                <a:cxn ang="0">
                  <a:pos x="884" y="85"/>
                </a:cxn>
                <a:cxn ang="0">
                  <a:pos x="730" y="85"/>
                </a:cxn>
                <a:cxn ang="0">
                  <a:pos x="719" y="50"/>
                </a:cxn>
                <a:cxn ang="0">
                  <a:pos x="0" y="50"/>
                </a:cxn>
                <a:cxn ang="0">
                  <a:pos x="11" y="18"/>
                </a:cxn>
              </a:cxnLst>
              <a:rect l="0" t="0" r="r" b="b"/>
              <a:pathLst>
                <a:path w="884" h="85">
                  <a:moveTo>
                    <a:pt x="11" y="18"/>
                  </a:moveTo>
                  <a:lnTo>
                    <a:pt x="431" y="18"/>
                  </a:lnTo>
                  <a:lnTo>
                    <a:pt x="431" y="0"/>
                  </a:lnTo>
                  <a:lnTo>
                    <a:pt x="858" y="0"/>
                  </a:lnTo>
                  <a:lnTo>
                    <a:pt x="884" y="85"/>
                  </a:lnTo>
                  <a:lnTo>
                    <a:pt x="730" y="85"/>
                  </a:lnTo>
                  <a:lnTo>
                    <a:pt x="719" y="50"/>
                  </a:lnTo>
                  <a:lnTo>
                    <a:pt x="0" y="50"/>
                  </a:lnTo>
                  <a:lnTo>
                    <a:pt x="11" y="18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41" name="Freeform 17"/>
            <p:cNvSpPr>
              <a:spLocks/>
            </p:cNvSpPr>
            <p:nvPr userDrawn="1"/>
          </p:nvSpPr>
          <p:spPr bwMode="auto">
            <a:xfrm>
              <a:off x="125413" y="287337"/>
              <a:ext cx="1174750" cy="47625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884" y="73"/>
                </a:cxn>
                <a:cxn ang="0">
                  <a:pos x="888" y="88"/>
                </a:cxn>
                <a:cxn ang="0">
                  <a:pos x="1547" y="88"/>
                </a:cxn>
                <a:cxn ang="0">
                  <a:pos x="2207" y="88"/>
                </a:cxn>
                <a:cxn ang="0">
                  <a:pos x="2221" y="0"/>
                </a:cxn>
                <a:cxn ang="0">
                  <a:pos x="1418" y="0"/>
                </a:cxn>
                <a:cxn ang="0">
                  <a:pos x="613" y="0"/>
                </a:cxn>
                <a:cxn ang="0">
                  <a:pos x="613" y="39"/>
                </a:cxn>
                <a:cxn ang="0">
                  <a:pos x="18" y="36"/>
                </a:cxn>
                <a:cxn ang="0">
                  <a:pos x="0" y="73"/>
                </a:cxn>
              </a:cxnLst>
              <a:rect l="0" t="0" r="r" b="b"/>
              <a:pathLst>
                <a:path w="2221" h="88">
                  <a:moveTo>
                    <a:pt x="0" y="73"/>
                  </a:moveTo>
                  <a:lnTo>
                    <a:pt x="884" y="73"/>
                  </a:lnTo>
                  <a:lnTo>
                    <a:pt x="888" y="88"/>
                  </a:lnTo>
                  <a:lnTo>
                    <a:pt x="1547" y="88"/>
                  </a:lnTo>
                  <a:lnTo>
                    <a:pt x="2207" y="88"/>
                  </a:lnTo>
                  <a:lnTo>
                    <a:pt x="2221" y="0"/>
                  </a:lnTo>
                  <a:lnTo>
                    <a:pt x="1418" y="0"/>
                  </a:lnTo>
                  <a:lnTo>
                    <a:pt x="613" y="0"/>
                  </a:lnTo>
                  <a:lnTo>
                    <a:pt x="613" y="39"/>
                  </a:lnTo>
                  <a:lnTo>
                    <a:pt x="18" y="36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42" name="Freeform 18"/>
            <p:cNvSpPr>
              <a:spLocks/>
            </p:cNvSpPr>
            <p:nvPr userDrawn="1"/>
          </p:nvSpPr>
          <p:spPr bwMode="auto">
            <a:xfrm>
              <a:off x="119063" y="355600"/>
              <a:ext cx="1082675" cy="34925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862" y="47"/>
                </a:cxn>
                <a:cxn ang="0">
                  <a:pos x="1729" y="47"/>
                </a:cxn>
                <a:cxn ang="0">
                  <a:pos x="1740" y="64"/>
                </a:cxn>
                <a:cxn ang="0">
                  <a:pos x="2027" y="64"/>
                </a:cxn>
                <a:cxn ang="0">
                  <a:pos x="2046" y="0"/>
                </a:cxn>
                <a:cxn ang="0">
                  <a:pos x="1118" y="0"/>
                </a:cxn>
                <a:cxn ang="0">
                  <a:pos x="190" y="0"/>
                </a:cxn>
                <a:cxn ang="0">
                  <a:pos x="176" y="12"/>
                </a:cxn>
                <a:cxn ang="0">
                  <a:pos x="15" y="12"/>
                </a:cxn>
                <a:cxn ang="0">
                  <a:pos x="0" y="47"/>
                </a:cxn>
              </a:cxnLst>
              <a:rect l="0" t="0" r="r" b="b"/>
              <a:pathLst>
                <a:path w="2046" h="64">
                  <a:moveTo>
                    <a:pt x="0" y="47"/>
                  </a:moveTo>
                  <a:lnTo>
                    <a:pt x="862" y="47"/>
                  </a:lnTo>
                  <a:lnTo>
                    <a:pt x="1729" y="47"/>
                  </a:lnTo>
                  <a:lnTo>
                    <a:pt x="1740" y="64"/>
                  </a:lnTo>
                  <a:lnTo>
                    <a:pt x="2027" y="64"/>
                  </a:lnTo>
                  <a:lnTo>
                    <a:pt x="2046" y="0"/>
                  </a:lnTo>
                  <a:lnTo>
                    <a:pt x="1118" y="0"/>
                  </a:lnTo>
                  <a:lnTo>
                    <a:pt x="190" y="0"/>
                  </a:lnTo>
                  <a:lnTo>
                    <a:pt x="176" y="12"/>
                  </a:lnTo>
                  <a:lnTo>
                    <a:pt x="15" y="12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 userDrawn="1"/>
          </p:nvSpPr>
          <p:spPr bwMode="auto">
            <a:xfrm>
              <a:off x="876300" y="147637"/>
              <a:ext cx="57150" cy="6508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32" name="Rectangle 11"/>
          <p:cNvSpPr/>
          <p:nvPr userDrawn="1"/>
        </p:nvSpPr>
        <p:spPr>
          <a:xfrm>
            <a:off x="6836548" y="84333"/>
            <a:ext cx="936103" cy="22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50" b="1" dirty="0" err="1" smtClean="0">
                <a:solidFill>
                  <a:srgbClr val="2262A2"/>
                </a:solidFill>
                <a:latin typeface="Arial" pitchFamily="34" charset="0"/>
                <a:ea typeface="Times New Roman"/>
              </a:rPr>
              <a:t>Soreq</a:t>
            </a:r>
            <a:r>
              <a:rPr lang="en-US" sz="1050" b="1" dirty="0" smtClean="0">
                <a:solidFill>
                  <a:srgbClr val="2262A2"/>
                </a:solidFill>
                <a:latin typeface="Arial" pitchFamily="34" charset="0"/>
                <a:ea typeface="Times New Roman"/>
              </a:rPr>
              <a:t> NRC</a:t>
            </a:r>
            <a:endParaRPr lang="he-IL" sz="9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78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6" r:id="rId4"/>
    <p:sldLayoutId id="2147483688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2pPr>
      <a:lvl3pPr algn="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3pPr>
      <a:lvl4pPr algn="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4pPr>
      <a:lvl5pPr algn="r" rtl="1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3600" b="1">
          <a:solidFill>
            <a:srgbClr val="006666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chemeClr val="tx2"/>
        </a:buClr>
        <a:buSzPct val="85000"/>
        <a:buFont typeface="Wingdings" pitchFamily="2" charset="2"/>
        <a:buChar char="v"/>
        <a:defRPr sz="3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chemeClr val="tx1"/>
        </a:buClr>
        <a:buSzPct val="75000"/>
        <a:buFont typeface="Wingdings" pitchFamily="2" charset="2"/>
        <a:buChar char="v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chemeClr val="tx2">
            <a:lumMod val="60000"/>
            <a:lumOff val="40000"/>
          </a:schemeClr>
        </a:buClr>
        <a:buSzPct val="85000"/>
        <a:buFont typeface="Wingdings" pitchFamily="2" charset="2"/>
        <a:buChar char="v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chemeClr val="tx2">
            <a:lumMod val="60000"/>
            <a:lumOff val="40000"/>
          </a:schemeClr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lnSpc>
          <a:spcPct val="80000"/>
        </a:lnSpc>
        <a:spcBef>
          <a:spcPts val="1200"/>
        </a:spcBef>
        <a:spcAft>
          <a:spcPts val="1200"/>
        </a:spcAft>
        <a:buClr>
          <a:schemeClr val="tx2">
            <a:lumMod val="60000"/>
            <a:lumOff val="40000"/>
          </a:schemeClr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rgbClr val="800000"/>
        </a:buClr>
        <a:buSzPct val="8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97.pn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9.xml"/><Relationship Id="rId5" Type="http://schemas.openxmlformats.org/officeDocument/2006/relationships/chart" Target="../charts/chart28.xml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1644" y="242456"/>
            <a:ext cx="6522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SARAF  RFQ - past and future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29350" y="1055561"/>
            <a:ext cx="4708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L. Weissman on behalf  of SARAF team</a:t>
            </a:r>
            <a:endParaRPr lang="en-US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391810" y="2155365"/>
            <a:ext cx="638367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3200" dirty="0" smtClean="0"/>
              <a:t>Outline:</a:t>
            </a:r>
          </a:p>
          <a:p>
            <a:pPr algn="l" rtl="0"/>
            <a:endParaRPr lang="en-US" sz="1400" dirty="0" smtClean="0"/>
          </a:p>
          <a:p>
            <a:pPr algn="l" rtl="0"/>
            <a:endParaRPr lang="en-US" sz="2000" dirty="0" smtClean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dirty="0" smtClean="0"/>
              <a:t>Brief introduction of SARAF Phase  I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dirty="0" smtClean="0"/>
              <a:t>Brief chronicles of SARAF RFQ:</a:t>
            </a:r>
            <a:endParaRPr lang="en-US" sz="2000" dirty="0" smtClean="0"/>
          </a:p>
          <a:p>
            <a:pPr algn="l" rtl="0"/>
            <a:r>
              <a:rPr lang="en-US" sz="2000" dirty="0" smtClean="0"/>
              <a:t>       Problems/Failures -Improvements/Modifications</a:t>
            </a:r>
          </a:p>
          <a:p>
            <a:pPr algn="l" rtl="0"/>
            <a:r>
              <a:rPr lang="en-US" sz="2000" dirty="0"/>
              <a:t> </a:t>
            </a:r>
            <a:r>
              <a:rPr lang="en-US" sz="2000" dirty="0" smtClean="0"/>
              <a:t>          </a:t>
            </a:r>
            <a:r>
              <a:rPr lang="en-US" dirty="0" smtClean="0"/>
              <a:t>            </a:t>
            </a:r>
            <a:endParaRPr lang="en-US" sz="2000" dirty="0" smtClean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400" dirty="0" smtClean="0"/>
              <a:t>Plans for future in the context of Phase II</a:t>
            </a:r>
          </a:p>
          <a:p>
            <a:pPr algn="l" rtl="0"/>
            <a:r>
              <a:rPr lang="en-US" sz="2400" dirty="0"/>
              <a:t> </a:t>
            </a:r>
            <a:r>
              <a:rPr lang="en-US" sz="2400" dirty="0" smtClean="0"/>
              <a:t>                 </a:t>
            </a:r>
          </a:p>
          <a:p>
            <a:pPr algn="l" rtl="0"/>
            <a:r>
              <a:rPr lang="en-US" sz="2400" dirty="0"/>
              <a:t> </a:t>
            </a:r>
            <a:r>
              <a:rPr lang="en-US" sz="2400" dirty="0" smtClean="0"/>
              <a:t>      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25" y="776177"/>
            <a:ext cx="4253024" cy="3200843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296214" y="-31454"/>
            <a:ext cx="7580921" cy="584775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Sliding RF finger of plungers (2009)</a:t>
            </a:r>
            <a:endParaRPr lang="en-US" altLang="en-US" sz="3200" b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2" descr="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7272" y="776177"/>
            <a:ext cx="2526860" cy="189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99592" y="2752425"/>
            <a:ext cx="4418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Damaged and broken RF sliding contacts,</a:t>
            </a:r>
          </a:p>
          <a:p>
            <a:pPr algn="l" rtl="0"/>
            <a:r>
              <a:rPr lang="en-US" dirty="0" smtClean="0"/>
              <a:t>Sings of melting of contact surface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167" y="3437461"/>
            <a:ext cx="5009368" cy="3494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0212" y="4795284"/>
            <a:ext cx="32508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generation plunger(NTG): 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sz="1400" dirty="0" smtClean="0"/>
              <a:t>more rigid fingers</a:t>
            </a:r>
          </a:p>
          <a:p>
            <a:pPr algn="l" rtl="0"/>
            <a:r>
              <a:rPr lang="en-US" sz="1400" dirty="0"/>
              <a:t> </a:t>
            </a:r>
            <a:r>
              <a:rPr lang="en-US" sz="1400" dirty="0" smtClean="0"/>
              <a:t>    larger contact area</a:t>
            </a:r>
          </a:p>
          <a:p>
            <a:pPr algn="l" rtl="0"/>
            <a:r>
              <a:rPr lang="en-US" sz="1400" dirty="0"/>
              <a:t> </a:t>
            </a:r>
            <a:r>
              <a:rPr lang="en-US" sz="1400" dirty="0" smtClean="0"/>
              <a:t>    rhodium plated shaft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882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fault.X300-JHaeuser\Documents\Projekte\030366_RFQ-ACCEL\Bilder\200907 Bilder vom Enddeckel\IMG_6494 High energy flan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3221"/>
            <a:ext cx="4639136" cy="347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422581" y="0"/>
            <a:ext cx="5081840" cy="584775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RFQ end flanges (2009)</a:t>
            </a:r>
            <a:endParaRPr lang="en-US" altLang="en-US" sz="3200" b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35032" y="113729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altLang="en-US" sz="2000" dirty="0" smtClean="0">
                <a:cs typeface="Times New Roman" panose="02020603050405020304" pitchFamily="18" charset="0"/>
              </a:rPr>
              <a:t>RFQ end flanges :</a:t>
            </a:r>
          </a:p>
          <a:p>
            <a:pPr algn="l" rtl="0"/>
            <a:r>
              <a:rPr lang="en-US" altLang="en-US" sz="2000" dirty="0">
                <a:cs typeface="Times New Roman" panose="02020603050405020304" pitchFamily="18" charset="0"/>
              </a:rPr>
              <a:t> </a:t>
            </a:r>
            <a:r>
              <a:rPr lang="en-US" altLang="en-US" sz="2000" dirty="0" smtClean="0">
                <a:cs typeface="Times New Roman" panose="02020603050405020304" pitchFamily="18" charset="0"/>
              </a:rPr>
              <a:t>  </a:t>
            </a:r>
            <a:r>
              <a:rPr lang="en-US" altLang="en-US" sz="1600" dirty="0" smtClean="0">
                <a:cs typeface="Times New Roman" panose="02020603050405020304" pitchFamily="18" charset="0"/>
              </a:rPr>
              <a:t>strong warming (no water cooling) </a:t>
            </a:r>
          </a:p>
          <a:p>
            <a:pPr algn="l" rtl="0"/>
            <a:r>
              <a:rPr lang="en-US" altLang="en-US" sz="1600" dirty="0">
                <a:cs typeface="Times New Roman" panose="02020603050405020304" pitchFamily="18" charset="0"/>
              </a:rPr>
              <a:t> </a:t>
            </a:r>
            <a:r>
              <a:rPr lang="en-US" altLang="en-US" sz="1600" dirty="0" smtClean="0">
                <a:cs typeface="Times New Roman" panose="02020603050405020304" pitchFamily="18" charset="0"/>
              </a:rPr>
              <a:t>   signs of colorations</a:t>
            </a:r>
          </a:p>
          <a:p>
            <a:pPr algn="l" rtl="0"/>
            <a:r>
              <a:rPr lang="en-US" altLang="en-US" sz="1600" dirty="0">
                <a:cs typeface="Times New Roman" panose="02020603050405020304" pitchFamily="18" charset="0"/>
              </a:rPr>
              <a:t> </a:t>
            </a:r>
            <a:r>
              <a:rPr lang="en-US" altLang="en-US" sz="1600" dirty="0" smtClean="0">
                <a:cs typeface="Times New Roman" panose="02020603050405020304" pitchFamily="18" charset="0"/>
              </a:rPr>
              <a:t>   the RF contacts to the base plate damaged</a:t>
            </a:r>
            <a:endParaRPr lang="en-US" altLang="en-US" sz="1600" dirty="0"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2839" y="2778404"/>
            <a:ext cx="3544186" cy="12225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2839" y="2733622"/>
            <a:ext cx="5451161" cy="41383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568" y="480278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altLang="en-US" sz="2000" dirty="0" smtClean="0">
                <a:cs typeface="Times New Roman" panose="02020603050405020304" pitchFamily="18" charset="0"/>
              </a:rPr>
              <a:t>2</a:t>
            </a:r>
            <a:r>
              <a:rPr lang="en-US" altLang="en-US" sz="2000" baseline="30000" dirty="0" smtClean="0">
                <a:cs typeface="Times New Roman" panose="02020603050405020304" pitchFamily="18" charset="0"/>
              </a:rPr>
              <a:t>nd</a:t>
            </a:r>
            <a:r>
              <a:rPr lang="en-US" altLang="en-US" sz="2000" dirty="0" smtClean="0">
                <a:cs typeface="Times New Roman" panose="02020603050405020304" pitchFamily="18" charset="0"/>
              </a:rPr>
              <a:t>  generation end flanges:</a:t>
            </a:r>
          </a:p>
          <a:p>
            <a:pPr algn="l" rtl="0"/>
            <a:r>
              <a:rPr lang="en-US" altLang="en-US" sz="2000" dirty="0">
                <a:cs typeface="Times New Roman" panose="02020603050405020304" pitchFamily="18" charset="0"/>
              </a:rPr>
              <a:t> </a:t>
            </a:r>
            <a:r>
              <a:rPr lang="en-US" altLang="en-US" sz="2000" dirty="0" smtClean="0">
                <a:cs typeface="Times New Roman" panose="02020603050405020304" pitchFamily="18" charset="0"/>
              </a:rPr>
              <a:t>   </a:t>
            </a:r>
            <a:r>
              <a:rPr lang="en-US" altLang="en-US" sz="1600" dirty="0" smtClean="0">
                <a:cs typeface="Times New Roman" panose="02020603050405020304" pitchFamily="18" charset="0"/>
              </a:rPr>
              <a:t>water cooling</a:t>
            </a:r>
          </a:p>
          <a:p>
            <a:pPr algn="l" rtl="0"/>
            <a:r>
              <a:rPr lang="en-US" altLang="en-US" sz="1600" dirty="0">
                <a:cs typeface="Times New Roman" panose="02020603050405020304" pitchFamily="18" charset="0"/>
              </a:rPr>
              <a:t> </a:t>
            </a:r>
            <a:r>
              <a:rPr lang="en-US" altLang="en-US" sz="1600" dirty="0" smtClean="0">
                <a:cs typeface="Times New Roman" panose="02020603050405020304" pitchFamily="18" charset="0"/>
              </a:rPr>
              <a:t>    improved RF contacts</a:t>
            </a:r>
            <a:endParaRPr lang="en-US" altLang="en-US" sz="1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64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69851"/>
            <a:ext cx="4492779" cy="42317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2779" y="3094074"/>
            <a:ext cx="4700531" cy="3763926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69959" y="-50946"/>
            <a:ext cx="6898042" cy="584775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3</a:t>
            </a:r>
            <a:r>
              <a:rPr lang="en-US" altLang="en-US" sz="3200" b="1" baseline="30000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generation end flange (2014)</a:t>
            </a:r>
            <a:endParaRPr lang="en-US" altLang="en-US" sz="3200" b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280" y="6337005"/>
            <a:ext cx="403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0"/>
            <a:r>
              <a:rPr lang="en-US" i="1" dirty="0" smtClean="0"/>
              <a:t>J. </a:t>
            </a:r>
            <a:r>
              <a:rPr lang="en-US" i="1" dirty="0" err="1" smtClean="0"/>
              <a:t>Rodnizki</a:t>
            </a:r>
            <a:r>
              <a:rPr lang="en-US" i="1" dirty="0" smtClean="0"/>
              <a:t>, SNRC report 4516 (2014)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641635" y="1116149"/>
            <a:ext cx="416524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000" dirty="0" smtClean="0"/>
              <a:t>New upstream end flange:</a:t>
            </a:r>
          </a:p>
          <a:p>
            <a:pPr marL="144000" algn="l" rtl="0"/>
            <a:r>
              <a:rPr lang="en-US" sz="2000" dirty="0" smtClean="0"/>
              <a:t>   </a:t>
            </a:r>
            <a:r>
              <a:rPr lang="en-US" dirty="0" smtClean="0"/>
              <a:t>better cooling  </a:t>
            </a:r>
          </a:p>
          <a:p>
            <a:pPr marL="144000" algn="l" rtl="0"/>
            <a:r>
              <a:rPr lang="en-US" dirty="0"/>
              <a:t> </a:t>
            </a:r>
            <a:r>
              <a:rPr lang="en-US" dirty="0" smtClean="0"/>
              <a:t>  better RF contact</a:t>
            </a:r>
          </a:p>
          <a:p>
            <a:pPr marL="144000" algn="l" rtl="0"/>
            <a:r>
              <a:rPr lang="en-US" dirty="0"/>
              <a:t> </a:t>
            </a:r>
            <a:r>
              <a:rPr lang="en-US" dirty="0" smtClean="0"/>
              <a:t>  insulated cooled graphite collimator</a:t>
            </a:r>
          </a:p>
          <a:p>
            <a:pPr marL="144000" algn="l" rtl="0"/>
            <a:r>
              <a:rPr lang="en-US" dirty="0"/>
              <a:t> </a:t>
            </a:r>
            <a:r>
              <a:rPr lang="en-US" dirty="0" smtClean="0"/>
              <a:t>  suppressor electrode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68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31320" y="0"/>
            <a:ext cx="6223178" cy="584775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Vacuum seals of cooling lines</a:t>
            </a:r>
            <a:endParaRPr lang="en-US" altLang="en-US" sz="3200" b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657" y="929163"/>
            <a:ext cx="2341525" cy="18477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24966" y="840469"/>
            <a:ext cx="1852617" cy="2020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7988" y="927232"/>
            <a:ext cx="39066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Hundreds of elastomer </a:t>
            </a:r>
            <a:r>
              <a:rPr lang="en-US" dirty="0" err="1" smtClean="0"/>
              <a:t>o-rings</a:t>
            </a:r>
            <a:endParaRPr lang="en-US" dirty="0" smtClean="0"/>
          </a:p>
          <a:p>
            <a:pPr algn="l" rtl="0"/>
            <a:r>
              <a:rPr lang="en-US" dirty="0" smtClean="0"/>
              <a:t>Experienced number of events when</a:t>
            </a:r>
          </a:p>
          <a:p>
            <a:pPr algn="l" rtl="0"/>
            <a:r>
              <a:rPr lang="en-US" dirty="0" smtClean="0"/>
              <a:t> </a:t>
            </a:r>
            <a:r>
              <a:rPr lang="en-US" dirty="0" err="1" smtClean="0"/>
              <a:t>o-rings</a:t>
            </a:r>
            <a:r>
              <a:rPr lang="en-US" dirty="0" smtClean="0"/>
              <a:t> were severely damaged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136" y="3222183"/>
            <a:ext cx="427355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8292" y="3100564"/>
            <a:ext cx="5126038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677988" y="2243941"/>
            <a:ext cx="418300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Intermediate solution (L</a:t>
            </a:r>
            <a:r>
              <a:rPr lang="en-US" dirty="0"/>
              <a:t>a</a:t>
            </a:r>
            <a:r>
              <a:rPr lang="en-US" dirty="0" smtClean="0"/>
              <a:t>mpert, 2011):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sz="1600" dirty="0" smtClean="0"/>
              <a:t>spring for electrical contact</a:t>
            </a:r>
          </a:p>
          <a:p>
            <a:pPr algn="l"/>
            <a:r>
              <a:rPr lang="en-US" sz="1600" dirty="0"/>
              <a:t> </a:t>
            </a:r>
            <a:r>
              <a:rPr lang="en-US" sz="1600" dirty="0" smtClean="0"/>
              <a:t>   channel for discovery virtual leaks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00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2139" y="1277265"/>
            <a:ext cx="2348943" cy="2879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7" y="1277265"/>
            <a:ext cx="2505650" cy="28793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5" t="-695"/>
          <a:stretch/>
        </p:blipFill>
        <p:spPr>
          <a:xfrm>
            <a:off x="2493510" y="1277265"/>
            <a:ext cx="4339562" cy="287935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77483" y="106326"/>
            <a:ext cx="4278735" cy="584775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Indium seals option</a:t>
            </a:r>
            <a:endParaRPr lang="en-US" altLang="en-US" sz="3200" b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27" y="4295273"/>
            <a:ext cx="9095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In 2018 it was demonstrated indium seal perform well with RFQ water flanges</a:t>
            </a:r>
          </a:p>
          <a:p>
            <a:pPr algn="l" rtl="0"/>
            <a:endParaRPr lang="en-US" sz="2000" dirty="0"/>
          </a:p>
          <a:p>
            <a:pPr algn="l" rtl="0"/>
            <a:r>
              <a:rPr lang="en-US" sz="2000" dirty="0" smtClean="0"/>
              <a:t>Replacement of  all </a:t>
            </a:r>
            <a:r>
              <a:rPr lang="en-US" sz="2000" dirty="0" err="1" smtClean="0"/>
              <a:t>o-rings</a:t>
            </a:r>
            <a:r>
              <a:rPr lang="en-US" sz="2000" dirty="0" smtClean="0"/>
              <a:t> to indium seals is considered</a:t>
            </a:r>
          </a:p>
          <a:p>
            <a:pPr algn="l" rtl="0"/>
            <a:endParaRPr lang="en-US" sz="2000" dirty="0"/>
          </a:p>
          <a:p>
            <a:pPr algn="l" rtl="0"/>
            <a:r>
              <a:rPr lang="en-US" sz="2000" dirty="0" smtClean="0"/>
              <a:t>Such replacement will solve problem of </a:t>
            </a:r>
            <a:r>
              <a:rPr lang="en-US" sz="2000" dirty="0" err="1" smtClean="0"/>
              <a:t>o-ring</a:t>
            </a:r>
            <a:r>
              <a:rPr lang="en-US" sz="2000" dirty="0" smtClean="0"/>
              <a:t> damage and improves RFQ vacuum pressure (</a:t>
            </a:r>
            <a:r>
              <a:rPr lang="en-US" sz="2000" dirty="0" err="1" smtClean="0"/>
              <a:t>o-rings</a:t>
            </a:r>
            <a:r>
              <a:rPr lang="en-US" sz="2000" dirty="0" smtClean="0"/>
              <a:t> permeation)</a:t>
            </a:r>
          </a:p>
          <a:p>
            <a:pPr algn="l" rtl="0"/>
            <a:endParaRPr lang="en-US" sz="2000" dirty="0" smtClean="0"/>
          </a:p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01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1429" y="75902"/>
            <a:ext cx="5915402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/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Problem with the couplers </a:t>
            </a:r>
            <a:endParaRPr lang="en-US" altLang="en-US" sz="3200" b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554" y="4226895"/>
            <a:ext cx="2701923" cy="21826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211" y="1453153"/>
            <a:ext cx="2056308" cy="24837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211" y="738334"/>
            <a:ext cx="8663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After many improvements it become evident the last weak point is the RFQ coupler</a:t>
            </a:r>
          </a:p>
          <a:p>
            <a:pPr algn="l" rtl="0"/>
            <a:r>
              <a:rPr lang="en-US" dirty="0" smtClean="0"/>
              <a:t>Over 2013-2019 we had number of events associated with the coupler.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50406" y="1505993"/>
            <a:ext cx="27780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dirty="0"/>
              <a:t>d</a:t>
            </a:r>
            <a:r>
              <a:rPr lang="en-US" sz="1400" dirty="0" smtClean="0"/>
              <a:t>ischarge in the coupler</a:t>
            </a:r>
          </a:p>
          <a:p>
            <a:pPr algn="l" rtl="0"/>
            <a:r>
              <a:rPr lang="en-US" sz="1400" dirty="0"/>
              <a:t>r</a:t>
            </a:r>
            <a:r>
              <a:rPr lang="en-US" sz="1400" dirty="0" smtClean="0"/>
              <a:t>egion caught on the camera (2013)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414" y="1438405"/>
            <a:ext cx="3586243" cy="236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9401" y="2490523"/>
            <a:ext cx="27780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dirty="0" smtClean="0"/>
              <a:t>“hot spots” on electrodes associated with coupler events</a:t>
            </a:r>
          </a:p>
          <a:p>
            <a:pPr algn="l" rtl="0"/>
            <a:r>
              <a:rPr lang="en-US" sz="1400" dirty="0"/>
              <a:t>o</a:t>
            </a:r>
            <a:r>
              <a:rPr lang="en-US" sz="1400" dirty="0" smtClean="0"/>
              <a:t>bserved in 2013-14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8554" y="4195102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1589" y="4226895"/>
            <a:ext cx="2495450" cy="21945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27139" y="4173155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7264" y="4195102"/>
            <a:ext cx="2495924" cy="22177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37264" y="4195102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00181" y="3752231"/>
            <a:ext cx="283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Copper painted  ceramics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949" y="6481373"/>
            <a:ext cx="8633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600" dirty="0" smtClean="0"/>
              <a:t>In 2015 we produced 3 couplers and ordered 2 (NTG) and ordered 8 ceramics. (</a:t>
            </a:r>
            <a:r>
              <a:rPr lang="en-US" sz="1600" i="1" dirty="0" smtClean="0"/>
              <a:t>J. </a:t>
            </a:r>
            <a:r>
              <a:rPr lang="en-US" sz="1600" i="1" dirty="0" err="1" smtClean="0"/>
              <a:t>Rodnizki</a:t>
            </a:r>
            <a:r>
              <a:rPr lang="en-US" sz="1600" dirty="0" smtClean="0"/>
              <a:t>)                                                                              </a:t>
            </a:r>
            <a:r>
              <a:rPr lang="en-US" dirty="0" smtClean="0"/>
              <a:t>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32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2244" y="52240"/>
            <a:ext cx="5368777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/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The recent failure (2019)</a:t>
            </a:r>
            <a:endParaRPr lang="en-US" altLang="en-US" sz="3200" b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89" y="899040"/>
            <a:ext cx="8952411" cy="43518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474" y="778454"/>
            <a:ext cx="4780974" cy="4975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26281" y="562939"/>
            <a:ext cx="4569704" cy="5406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7619" y="5359825"/>
            <a:ext cx="8033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A dramatic event when significant amount of water was introduced into RFQ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3972" y="6037086"/>
            <a:ext cx="727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The water leak was in the coupler based due to manufacturing defect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028844" y="2947917"/>
            <a:ext cx="477672" cy="423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74276" y="2947917"/>
            <a:ext cx="477672" cy="423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450407" y="3370998"/>
            <a:ext cx="1371878" cy="254638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343771" y="3370997"/>
            <a:ext cx="940215" cy="254638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52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1" y="762000"/>
            <a:ext cx="7886699" cy="5029200"/>
          </a:xfrm>
          <a:prstGeom prst="rect">
            <a:avLst/>
          </a:prstGeom>
        </p:spPr>
      </p:pic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88264" y="6205728"/>
            <a:ext cx="8839200" cy="533400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2800" dirty="0" smtClean="0"/>
              <a:t>The RF load on each coupler is reduced by 50%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58026" y="5826739"/>
            <a:ext cx="369133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800" i="1" dirty="0">
                <a:solidFill>
                  <a:schemeClr val="accent5">
                    <a:lumMod val="50000"/>
                  </a:schemeClr>
                </a:solidFill>
              </a:rPr>
              <a:t>J</a:t>
            </a:r>
            <a:r>
              <a:rPr lang="en-US" sz="1800" i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1800" i="1" dirty="0" err="1" smtClean="0">
                <a:solidFill>
                  <a:schemeClr val="accent5">
                    <a:lumMod val="50000"/>
                  </a:schemeClr>
                </a:solidFill>
              </a:rPr>
              <a:t>Rodnizki</a:t>
            </a:r>
            <a:r>
              <a:rPr lang="en-US" sz="1800" i="1" dirty="0" smtClean="0">
                <a:solidFill>
                  <a:schemeClr val="accent5">
                    <a:lumMod val="50000"/>
                  </a:schemeClr>
                </a:solidFill>
              </a:rPr>
              <a:t>, B. </a:t>
            </a:r>
            <a:r>
              <a:rPr lang="en-US" sz="1800" i="1" dirty="0" err="1" smtClean="0">
                <a:solidFill>
                  <a:schemeClr val="accent5">
                    <a:lumMod val="50000"/>
                  </a:schemeClr>
                </a:solidFill>
              </a:rPr>
              <a:t>Kaizer</a:t>
            </a:r>
            <a:r>
              <a:rPr lang="en-US" sz="1800" i="1" dirty="0" smtClean="0">
                <a:solidFill>
                  <a:schemeClr val="accent5">
                    <a:lumMod val="50000"/>
                  </a:schemeClr>
                </a:solidFill>
              </a:rPr>
              <a:t>, LINAC 2016</a:t>
            </a:r>
            <a:endParaRPr lang="he-IL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l">
              <a:defRPr/>
            </a:pPr>
            <a:endParaRPr lang="en-US" dirty="0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67747" y="31874"/>
            <a:ext cx="5633253" cy="65246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l" rtl="0"/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RF power splitting (2015)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מחבר חץ ישר 13"/>
          <p:cNvCxnSpPr/>
          <p:nvPr/>
        </p:nvCxnSpPr>
        <p:spPr>
          <a:xfrm flipH="1">
            <a:off x="5791039" y="4598445"/>
            <a:ext cx="1906094" cy="24765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חץ ישר 13"/>
          <p:cNvCxnSpPr/>
          <p:nvPr/>
        </p:nvCxnSpPr>
        <p:spPr>
          <a:xfrm flipH="1">
            <a:off x="4100655" y="4733724"/>
            <a:ext cx="3492499" cy="4699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מלבן 7"/>
          <p:cNvSpPr/>
          <p:nvPr/>
        </p:nvSpPr>
        <p:spPr>
          <a:xfrm>
            <a:off x="7524266" y="4457938"/>
            <a:ext cx="172354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993366"/>
                </a:solidFill>
              </a:rPr>
              <a:t>Two couplers</a:t>
            </a:r>
            <a:endParaRPr lang="en-US" b="1" dirty="0">
              <a:solidFill>
                <a:srgbClr val="993366"/>
              </a:solidFill>
            </a:endParaRPr>
          </a:p>
        </p:txBody>
      </p:sp>
      <p:pic>
        <p:nvPicPr>
          <p:cNvPr id="12" name="Picture 2" descr="status%20fig3%20newnew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01" y="762000"/>
            <a:ext cx="8877207" cy="593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73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913"/>
            <a:ext cx="9144000" cy="333005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15217" y="111738"/>
            <a:ext cx="6346609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/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3200" b="1" baseline="30000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nd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generation coupler (2015)</a:t>
            </a:r>
            <a:endParaRPr lang="en-US" altLang="en-US" sz="3200" b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89888" y="5369442"/>
            <a:ext cx="1265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J</a:t>
            </a:r>
            <a:r>
              <a:rPr lang="en-US" i="1" dirty="0" smtClean="0"/>
              <a:t>. </a:t>
            </a:r>
            <a:r>
              <a:rPr lang="en-US" i="1" dirty="0" err="1" smtClean="0"/>
              <a:t>Rodnizki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853806" y="5369442"/>
            <a:ext cx="407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Did not observed “hot spots” anymore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43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82" y="1201003"/>
            <a:ext cx="6248116" cy="3998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6334" y="1189747"/>
            <a:ext cx="2153256" cy="40100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71078" y="6305741"/>
            <a:ext cx="182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B. </a:t>
            </a:r>
            <a:r>
              <a:rPr lang="en-US" i="1" dirty="0" err="1" smtClean="0"/>
              <a:t>Kaizer</a:t>
            </a:r>
            <a:r>
              <a:rPr lang="en-US" i="1" dirty="0" smtClean="0"/>
              <a:t> (2019)</a:t>
            </a:r>
            <a:endParaRPr lang="en-US" i="1" dirty="0"/>
          </a:p>
        </p:txBody>
      </p:sp>
      <p:sp>
        <p:nvSpPr>
          <p:cNvPr id="5" name="כותרת 1"/>
          <p:cNvSpPr txBox="1">
            <a:spLocks/>
          </p:cNvSpPr>
          <p:nvPr/>
        </p:nvSpPr>
        <p:spPr>
          <a:xfrm>
            <a:off x="2030776" y="98165"/>
            <a:ext cx="5966812" cy="6524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2pPr>
            <a:lvl3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3pPr>
            <a:lvl4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4pPr>
            <a:lvl5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kern="0" dirty="0" smtClean="0">
                <a:solidFill>
                  <a:schemeClr val="accent5">
                    <a:lumMod val="75000"/>
                  </a:schemeClr>
                </a:solidFill>
              </a:rPr>
              <a:t>DC bias on coupler (2019) </a:t>
            </a:r>
            <a:endParaRPr lang="en-US" kern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7404" y="5315751"/>
            <a:ext cx="1560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DC break</a:t>
            </a:r>
          </a:p>
          <a:p>
            <a:pPr algn="l"/>
            <a:r>
              <a:rPr lang="en-US" dirty="0"/>
              <a:t>i</a:t>
            </a:r>
            <a:r>
              <a:rPr lang="en-US" dirty="0" smtClean="0"/>
              <a:t>n coaxial line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996223" y="3827721"/>
            <a:ext cx="576739" cy="14880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417553" y="785521"/>
            <a:ext cx="91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DC HV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572962" y="1094432"/>
            <a:ext cx="172164" cy="3018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72941" y="1523472"/>
            <a:ext cx="1535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DC break</a:t>
            </a:r>
          </a:p>
          <a:p>
            <a:pPr algn="l"/>
            <a:r>
              <a:rPr lang="en-US" dirty="0"/>
              <a:t>i</a:t>
            </a:r>
            <a:r>
              <a:rPr lang="en-US" dirty="0" smtClean="0"/>
              <a:t>n the </a:t>
            </a:r>
            <a:r>
              <a:rPr lang="en-US" dirty="0" err="1" smtClean="0"/>
              <a:t>antena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573079" y="2169803"/>
            <a:ext cx="186879" cy="6012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39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2"/>
          <p:cNvSpPr>
            <a:spLocks noChangeArrowheads="1"/>
          </p:cNvSpPr>
          <p:nvPr/>
        </p:nvSpPr>
        <p:spPr bwMode="auto">
          <a:xfrm>
            <a:off x="6956425" y="95914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buFontTx/>
              <a:buNone/>
            </a:pPr>
            <a:endParaRPr lang="he-IL" sz="1600" b="1"/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3151187" y="30778"/>
            <a:ext cx="286806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/>
          <a:p>
            <a:pPr>
              <a:buFontTx/>
              <a:buNone/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SARAF  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now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6389" name="Picture 2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71843"/>
            <a:ext cx="9144000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21"/>
          <p:cNvSpPr txBox="1">
            <a:spLocks noChangeArrowheads="1"/>
          </p:cNvSpPr>
          <p:nvPr/>
        </p:nvSpPr>
        <p:spPr bwMode="auto">
          <a:xfrm>
            <a:off x="395536" y="2657768"/>
            <a:ext cx="557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24ABE"/>
                </a:solidFill>
              </a:rPr>
              <a:t>EIS</a:t>
            </a:r>
          </a:p>
        </p:txBody>
      </p:sp>
      <p:sp>
        <p:nvSpPr>
          <p:cNvPr id="16391" name="Text Box 22"/>
          <p:cNvSpPr txBox="1">
            <a:spLocks noChangeArrowheads="1"/>
          </p:cNvSpPr>
          <p:nvPr/>
        </p:nvSpPr>
        <p:spPr bwMode="auto">
          <a:xfrm>
            <a:off x="214316" y="1486193"/>
            <a:ext cx="787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24ABE"/>
                </a:solidFill>
              </a:rPr>
              <a:t>LEBT</a:t>
            </a:r>
          </a:p>
        </p:txBody>
      </p:sp>
      <p:sp>
        <p:nvSpPr>
          <p:cNvPr id="16392" name="Text Box 23"/>
          <p:cNvSpPr txBox="1">
            <a:spLocks noChangeArrowheads="1"/>
          </p:cNvSpPr>
          <p:nvPr/>
        </p:nvSpPr>
        <p:spPr bwMode="auto">
          <a:xfrm>
            <a:off x="1596393" y="1493504"/>
            <a:ext cx="14526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024ABE"/>
                </a:solidFill>
              </a:rPr>
              <a:t>RFQ </a:t>
            </a:r>
            <a:r>
              <a:rPr lang="en-US" sz="1200" b="1" dirty="0" smtClean="0">
                <a:solidFill>
                  <a:srgbClr val="024ABE"/>
                </a:solidFill>
              </a:rPr>
              <a:t>(176 M</a:t>
            </a:r>
            <a:r>
              <a:rPr lang="en-US" sz="1200" b="1" dirty="0">
                <a:solidFill>
                  <a:srgbClr val="024ABE"/>
                </a:solidFill>
              </a:rPr>
              <a:t>H</a:t>
            </a:r>
            <a:r>
              <a:rPr lang="en-US" sz="1200" b="1" dirty="0" smtClean="0">
                <a:solidFill>
                  <a:srgbClr val="024ABE"/>
                </a:solidFill>
              </a:rPr>
              <a:t>z)</a:t>
            </a:r>
            <a:endParaRPr lang="en-US" sz="1200" b="1" dirty="0">
              <a:solidFill>
                <a:srgbClr val="024ABE"/>
              </a:solidFill>
            </a:endParaRPr>
          </a:p>
        </p:txBody>
      </p:sp>
      <p:sp>
        <p:nvSpPr>
          <p:cNvPr id="16393" name="Text Box 24"/>
          <p:cNvSpPr txBox="1">
            <a:spLocks noChangeArrowheads="1"/>
          </p:cNvSpPr>
          <p:nvPr/>
        </p:nvSpPr>
        <p:spPr bwMode="auto">
          <a:xfrm>
            <a:off x="3151188" y="1359193"/>
            <a:ext cx="684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24ABE"/>
                </a:solidFill>
              </a:rPr>
              <a:t>PSM</a:t>
            </a:r>
          </a:p>
        </p:txBody>
      </p:sp>
      <p:sp>
        <p:nvSpPr>
          <p:cNvPr id="16394" name="Text Box 25"/>
          <p:cNvSpPr txBox="1">
            <a:spLocks noChangeArrowheads="1"/>
          </p:cNvSpPr>
          <p:nvPr/>
        </p:nvSpPr>
        <p:spPr bwMode="auto">
          <a:xfrm>
            <a:off x="2551888" y="1147699"/>
            <a:ext cx="8386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24ABE"/>
                </a:solidFill>
              </a:rPr>
              <a:t>MEBT</a:t>
            </a:r>
          </a:p>
        </p:txBody>
      </p:sp>
      <p:sp>
        <p:nvSpPr>
          <p:cNvPr id="16395" name="Line 26"/>
          <p:cNvSpPr>
            <a:spLocks noChangeShapeType="1"/>
          </p:cNvSpPr>
          <p:nvPr/>
        </p:nvSpPr>
        <p:spPr bwMode="auto">
          <a:xfrm flipH="1">
            <a:off x="3035683" y="1552995"/>
            <a:ext cx="25400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6396" name="Text Box 16"/>
          <p:cNvSpPr txBox="1">
            <a:spLocks noChangeArrowheads="1"/>
          </p:cNvSpPr>
          <p:nvPr/>
        </p:nvSpPr>
        <p:spPr bwMode="auto">
          <a:xfrm>
            <a:off x="-6051" y="1024231"/>
            <a:ext cx="1710726" cy="369332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/>
              <a:t>Phase I - </a:t>
            </a:r>
            <a:r>
              <a:rPr lang="en-US" b="1" dirty="0" smtClean="0"/>
              <a:t>2012</a:t>
            </a:r>
            <a:endParaRPr lang="en-US" b="1" dirty="0"/>
          </a:p>
        </p:txBody>
      </p:sp>
      <p:sp>
        <p:nvSpPr>
          <p:cNvPr id="16397" name="Rectangle 27"/>
          <p:cNvSpPr>
            <a:spLocks noChangeArrowheads="1"/>
          </p:cNvSpPr>
          <p:nvPr/>
        </p:nvSpPr>
        <p:spPr bwMode="auto">
          <a:xfrm>
            <a:off x="0" y="973431"/>
            <a:ext cx="4097338" cy="234156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FontTx/>
              <a:buNone/>
            </a:pPr>
            <a:endParaRPr lang="he-IL"/>
          </a:p>
        </p:txBody>
      </p:sp>
      <p:sp>
        <p:nvSpPr>
          <p:cNvPr id="16398" name="Text Box 28"/>
          <p:cNvSpPr txBox="1">
            <a:spLocks noChangeArrowheads="1"/>
          </p:cNvSpPr>
          <p:nvPr/>
        </p:nvSpPr>
        <p:spPr bwMode="auto">
          <a:xfrm>
            <a:off x="4708525" y="2314868"/>
            <a:ext cx="928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D-plate</a:t>
            </a:r>
          </a:p>
        </p:txBody>
      </p:sp>
      <p:sp>
        <p:nvSpPr>
          <p:cNvPr id="16399" name="Rectangle 29"/>
          <p:cNvSpPr>
            <a:spLocks noChangeArrowheads="1"/>
          </p:cNvSpPr>
          <p:nvPr/>
        </p:nvSpPr>
        <p:spPr bwMode="auto">
          <a:xfrm>
            <a:off x="4108450" y="957556"/>
            <a:ext cx="5035550" cy="234156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FontTx/>
              <a:buNone/>
            </a:pPr>
            <a:endParaRPr lang="he-IL"/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4136755" y="1006768"/>
            <a:ext cx="1992853" cy="369332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/>
              <a:t>Beam line - </a:t>
            </a:r>
            <a:r>
              <a:rPr lang="en-US" b="1" dirty="0" smtClean="0"/>
              <a:t>2012</a:t>
            </a:r>
            <a:endParaRPr lang="en-US" b="1" dirty="0"/>
          </a:p>
        </p:txBody>
      </p:sp>
      <p:sp>
        <p:nvSpPr>
          <p:cNvPr id="16401" name="Text Box 31"/>
          <p:cNvSpPr txBox="1">
            <a:spLocks noChangeArrowheads="1"/>
          </p:cNvSpPr>
          <p:nvPr/>
        </p:nvSpPr>
        <p:spPr bwMode="auto">
          <a:xfrm>
            <a:off x="8315780" y="932156"/>
            <a:ext cx="89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targets</a:t>
            </a:r>
          </a:p>
        </p:txBody>
      </p:sp>
      <p:sp>
        <p:nvSpPr>
          <p:cNvPr id="16402" name="Text Box 32"/>
          <p:cNvSpPr txBox="1">
            <a:spLocks noChangeArrowheads="1"/>
          </p:cNvSpPr>
          <p:nvPr/>
        </p:nvSpPr>
        <p:spPr bwMode="auto">
          <a:xfrm>
            <a:off x="6482424" y="2622213"/>
            <a:ext cx="1544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Beam dumps</a:t>
            </a:r>
          </a:p>
        </p:txBody>
      </p:sp>
      <p:sp>
        <p:nvSpPr>
          <p:cNvPr id="16403" name="Line 33"/>
          <p:cNvSpPr>
            <a:spLocks noChangeShapeType="1"/>
          </p:cNvSpPr>
          <p:nvPr/>
        </p:nvSpPr>
        <p:spPr bwMode="auto">
          <a:xfrm flipH="1" flipV="1">
            <a:off x="6010275" y="2268831"/>
            <a:ext cx="854075" cy="414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6404" name="Line 34"/>
          <p:cNvSpPr>
            <a:spLocks noChangeShapeType="1"/>
          </p:cNvSpPr>
          <p:nvPr/>
        </p:nvSpPr>
        <p:spPr bwMode="auto">
          <a:xfrm flipV="1">
            <a:off x="7181850" y="2232318"/>
            <a:ext cx="119380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" name="מציין מיקום תוכן 25"/>
          <p:cNvSpPr>
            <a:spLocks noGrp="1"/>
          </p:cNvSpPr>
          <p:nvPr/>
        </p:nvSpPr>
        <p:spPr bwMode="auto">
          <a:xfrm>
            <a:off x="1" y="3567442"/>
            <a:ext cx="9206368" cy="251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0" fontAlgn="base" hangingPunc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85000"/>
              <a:buFont typeface="Wingdings" pitchFamily="2" charset="2"/>
              <a:buChar char="v"/>
              <a:defRPr sz="3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85000"/>
              <a:buFont typeface="Wingdings" pitchFamily="2" charset="2"/>
              <a:buChar char="v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85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rgbClr val="800000"/>
              </a:buClr>
              <a:buSzPct val="85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5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5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5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5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l" rtl="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SARAF is operated  </a:t>
            </a:r>
            <a:r>
              <a:rPr lang="en-US" sz="2000" dirty="0">
                <a:solidFill>
                  <a:schemeClr val="tx1"/>
                </a:solidFill>
              </a:rPr>
              <a:t>with </a:t>
            </a:r>
            <a:r>
              <a:rPr lang="en-US" sz="2000" dirty="0" smtClean="0">
                <a:solidFill>
                  <a:schemeClr val="tx1"/>
                </a:solidFill>
              </a:rPr>
              <a:t>CW/pulsed  protons and  pulsed deuterons     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       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     CW proton beam – almost routinely :     </a:t>
            </a:r>
            <a:r>
              <a:rPr lang="en-US" sz="1600" dirty="0" smtClean="0">
                <a:solidFill>
                  <a:srgbClr val="FF0000"/>
                </a:solidFill>
              </a:rPr>
              <a:t>1-2 mA  </a:t>
            </a:r>
            <a:r>
              <a:rPr lang="en-US" sz="1600" dirty="0">
                <a:solidFill>
                  <a:srgbClr val="FF0000"/>
                </a:solidFill>
              </a:rPr>
              <a:t>at </a:t>
            </a:r>
            <a:r>
              <a:rPr lang="en-US" sz="1600" dirty="0" smtClean="0">
                <a:solidFill>
                  <a:srgbClr val="FF0000"/>
                </a:solidFill>
              </a:rPr>
              <a:t>~1.9-3.7 MeV  (over 250 </a:t>
            </a:r>
            <a:r>
              <a:rPr lang="en-US" sz="1600" dirty="0" err="1" smtClean="0">
                <a:solidFill>
                  <a:srgbClr val="FF0000"/>
                </a:solidFill>
              </a:rPr>
              <a:t>mA∙h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00" dirty="0" smtClean="0">
              <a:solidFill>
                <a:schemeClr val="tx1"/>
              </a:solidFill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              CW deuteron beam –demonstration  :     </a:t>
            </a:r>
            <a:r>
              <a:rPr lang="en-US" sz="1600" dirty="0" smtClean="0">
                <a:solidFill>
                  <a:srgbClr val="FF0000"/>
                </a:solidFill>
              </a:rPr>
              <a:t>1.1 mA ~ 2.6 MeV ( &lt; 1 </a:t>
            </a:r>
            <a:r>
              <a:rPr lang="en-US" sz="1600" dirty="0" err="1">
                <a:solidFill>
                  <a:srgbClr val="FF0000"/>
                </a:solidFill>
              </a:rPr>
              <a:t>mA∙h</a:t>
            </a:r>
            <a:r>
              <a:rPr lang="en-US" sz="1600" dirty="0" smtClean="0">
                <a:solidFill>
                  <a:srgbClr val="FF0000"/>
                </a:solidFill>
              </a:rPr>
              <a:t> )</a:t>
            </a:r>
          </a:p>
          <a:p>
            <a:pPr marL="0" indent="0" algn="l" rtl="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 algn="l" rtl="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SARAF is used for:</a:t>
            </a:r>
          </a:p>
          <a:p>
            <a:pPr marL="457200" lvl="1" indent="0" algn="l" rtl="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 smtClean="0"/>
              <a:t>     Collecting expertise with high </a:t>
            </a:r>
            <a:r>
              <a:rPr lang="en-US" sz="1600" dirty="0"/>
              <a:t>intensity </a:t>
            </a:r>
            <a:r>
              <a:rPr lang="en-US" sz="1600" dirty="0" smtClean="0"/>
              <a:t>beams</a:t>
            </a:r>
          </a:p>
          <a:p>
            <a:pPr marL="457200" lvl="1" indent="0" algn="l" rtl="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 smtClean="0"/>
              <a:t>     Development of high intensity targets</a:t>
            </a:r>
          </a:p>
          <a:p>
            <a:pPr marL="457200" lvl="1" indent="0" algn="l" rtl="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 smtClean="0"/>
              <a:t>     Research in nuclear astrophysics, nuclear physics, material science  and  medicine</a:t>
            </a:r>
          </a:p>
          <a:p>
            <a:pPr marL="457200" lvl="1" indent="0" algn="l" rtl="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/>
              <a:t> </a:t>
            </a:r>
            <a:r>
              <a:rPr lang="en-US" sz="2000" b="1" dirty="0" smtClean="0"/>
              <a:t>                                                               </a:t>
            </a:r>
            <a:r>
              <a:rPr lang="fr-FR" sz="1600" i="1" dirty="0" smtClean="0"/>
              <a:t>I</a:t>
            </a:r>
            <a:r>
              <a:rPr lang="fr-FR" sz="1600" i="1" dirty="0"/>
              <a:t>. </a:t>
            </a:r>
            <a:r>
              <a:rPr lang="fr-FR" sz="1600" i="1" dirty="0" err="1"/>
              <a:t>Mardor</a:t>
            </a:r>
            <a:r>
              <a:rPr lang="fr-FR" sz="1600" i="1" dirty="0"/>
              <a:t> et al. </a:t>
            </a:r>
            <a:r>
              <a:rPr lang="fr-FR" sz="1600" i="1" dirty="0" err="1"/>
              <a:t>Eur</a:t>
            </a:r>
            <a:r>
              <a:rPr lang="fr-FR" sz="1600" i="1" dirty="0"/>
              <a:t>. Phys. J. A (2018)</a:t>
            </a:r>
            <a:endParaRPr lang="en-US" sz="1600" b="1" i="1" dirty="0" smtClean="0"/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6645833" y="2974058"/>
            <a:ext cx="2464136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i="1" dirty="0" smtClean="0"/>
              <a:t>D. </a:t>
            </a:r>
            <a:r>
              <a:rPr lang="en-US" sz="1600" i="1" dirty="0" err="1" smtClean="0"/>
              <a:t>Berkovits</a:t>
            </a:r>
            <a:r>
              <a:rPr lang="en-US" sz="1600" i="1" dirty="0" smtClean="0"/>
              <a:t> LINAC 2012</a:t>
            </a:r>
            <a:endParaRPr lang="en-US" sz="1600" i="1" dirty="0"/>
          </a:p>
        </p:txBody>
      </p:sp>
      <p:pic>
        <p:nvPicPr>
          <p:cNvPr id="32" name="Picture 3" descr="saraf layout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24228" y="2753828"/>
            <a:ext cx="1998922" cy="44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8"/>
          <p:cNvSpPr txBox="1">
            <a:spLocks noChangeArrowheads="1"/>
          </p:cNvSpPr>
          <p:nvPr/>
        </p:nvSpPr>
        <p:spPr bwMode="auto">
          <a:xfrm>
            <a:off x="4332760" y="2918497"/>
            <a:ext cx="685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 dirty="0"/>
              <a:t>2 mA</a:t>
            </a:r>
            <a:endParaRPr lang="he-IL" sz="1600" b="1" dirty="0"/>
          </a:p>
        </p:txBody>
      </p:sp>
      <p:sp>
        <p:nvSpPr>
          <p:cNvPr id="34" name="TextBox 19"/>
          <p:cNvSpPr txBox="1">
            <a:spLocks noChangeArrowheads="1"/>
          </p:cNvSpPr>
          <p:nvPr/>
        </p:nvSpPr>
        <p:spPr bwMode="auto">
          <a:xfrm>
            <a:off x="4330991" y="2689897"/>
            <a:ext cx="685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 dirty="0"/>
              <a:t>2 mA</a:t>
            </a:r>
            <a:endParaRPr lang="he-IL" sz="1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361225" y="2689897"/>
            <a:ext cx="1051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/>
              <a:t>d</a:t>
            </a:r>
            <a:r>
              <a:rPr lang="en-US" sz="1400" b="1" dirty="0" smtClean="0"/>
              <a:t>esigned </a:t>
            </a:r>
          </a:p>
          <a:p>
            <a:pPr algn="l"/>
            <a:r>
              <a:rPr lang="en-US" sz="1400" b="1" dirty="0" smtClean="0"/>
              <a:t>specs</a:t>
            </a:r>
          </a:p>
        </p:txBody>
      </p:sp>
    </p:spTree>
    <p:extLst>
      <p:ext uri="{BB962C8B-B14F-4D97-AF65-F5344CB8AC3E}">
        <p14:creationId xmlns:p14="http://schemas.microsoft.com/office/powerpoint/2010/main" val="230075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3" t="6571" r="33222" b="6927"/>
          <a:stretch/>
        </p:blipFill>
        <p:spPr bwMode="auto">
          <a:xfrm>
            <a:off x="6520441" y="1589513"/>
            <a:ext cx="2623559" cy="375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0" t="9281" r="15514" b="7911"/>
          <a:stretch/>
        </p:blipFill>
        <p:spPr bwMode="auto">
          <a:xfrm>
            <a:off x="341831" y="1526333"/>
            <a:ext cx="5999148" cy="411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19215" y="3529408"/>
            <a:ext cx="1110954" cy="12647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255806" y="1606604"/>
            <a:ext cx="2256089" cy="19228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221622" y="4785640"/>
            <a:ext cx="2315911" cy="5811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כותרת 1"/>
          <p:cNvSpPr txBox="1">
            <a:spLocks/>
          </p:cNvSpPr>
          <p:nvPr/>
        </p:nvSpPr>
        <p:spPr>
          <a:xfrm>
            <a:off x="1461331" y="132348"/>
            <a:ext cx="7434841" cy="6524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2pPr>
            <a:lvl3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3pPr>
            <a:lvl4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4pPr>
            <a:lvl5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kern="0" dirty="0" smtClean="0">
                <a:solidFill>
                  <a:schemeClr val="accent5">
                    <a:lumMod val="75000"/>
                  </a:schemeClr>
                </a:solidFill>
              </a:rPr>
              <a:t>Test DC bias block (April 2019) </a:t>
            </a:r>
            <a:endParaRPr lang="en-US" kern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58188" y="6271558"/>
            <a:ext cx="182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B. </a:t>
            </a:r>
            <a:r>
              <a:rPr lang="en-US" i="1" dirty="0" err="1" smtClean="0"/>
              <a:t>Kaizer</a:t>
            </a:r>
            <a:r>
              <a:rPr lang="en-US" i="1" dirty="0" smtClean="0"/>
              <a:t> (2019)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127399" y="5794043"/>
            <a:ext cx="2150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 kW for 6 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02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7130" y="638484"/>
            <a:ext cx="3914333" cy="25051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8520" y="3156738"/>
            <a:ext cx="3891552" cy="2490593"/>
          </a:xfrm>
          <a:prstGeom prst="rect">
            <a:avLst/>
          </a:prstGeom>
        </p:spPr>
      </p:pic>
      <p:sp>
        <p:nvSpPr>
          <p:cNvPr id="6" name="כותרת 1"/>
          <p:cNvSpPr txBox="1">
            <a:spLocks/>
          </p:cNvSpPr>
          <p:nvPr/>
        </p:nvSpPr>
        <p:spPr>
          <a:xfrm>
            <a:off x="1680477" y="68410"/>
            <a:ext cx="6464595" cy="6524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2pPr>
            <a:lvl3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3pPr>
            <a:lvl4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4pPr>
            <a:lvl5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kern="0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en-US" kern="0" baseline="30000" dirty="0" smtClean="0">
                <a:solidFill>
                  <a:schemeClr val="accent5">
                    <a:lumMod val="75000"/>
                  </a:schemeClr>
                </a:solidFill>
              </a:rPr>
              <a:t>d</a:t>
            </a:r>
            <a:r>
              <a:rPr lang="en-US" kern="0" dirty="0" smtClean="0">
                <a:solidFill>
                  <a:schemeClr val="accent5">
                    <a:lumMod val="75000"/>
                  </a:schemeClr>
                </a:solidFill>
              </a:rPr>
              <a:t> generation coupler (2019) </a:t>
            </a:r>
            <a:endParaRPr lang="en-US" kern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6643" y="6292663"/>
            <a:ext cx="182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B. </a:t>
            </a:r>
            <a:r>
              <a:rPr lang="en-US" i="1" dirty="0" err="1" smtClean="0"/>
              <a:t>Kaizer</a:t>
            </a:r>
            <a:r>
              <a:rPr lang="en-US" i="1" dirty="0" smtClean="0"/>
              <a:t> (2019)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4912775" y="3156738"/>
            <a:ext cx="3938688" cy="2414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64" y="720872"/>
            <a:ext cx="3311131" cy="45367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9827" y="1409044"/>
            <a:ext cx="911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/>
              <a:t>DC break</a:t>
            </a:r>
          </a:p>
          <a:p>
            <a:pPr algn="l"/>
            <a:r>
              <a:rPr lang="en-US" sz="1400" dirty="0" smtClean="0"/>
              <a:t> 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89827" y="1800231"/>
            <a:ext cx="212651" cy="3402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73827" y="5398898"/>
            <a:ext cx="1148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err="1" smtClean="0"/>
              <a:t>TiO</a:t>
            </a:r>
            <a:r>
              <a:rPr lang="en-US" sz="1400" dirty="0" smtClean="0"/>
              <a:t> layer on</a:t>
            </a:r>
          </a:p>
          <a:p>
            <a:pPr algn="l"/>
            <a:r>
              <a:rPr lang="en-US" sz="1400" dirty="0" smtClean="0"/>
              <a:t>ceramic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283842" y="4678330"/>
            <a:ext cx="1168754" cy="6804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781157" y="3504203"/>
            <a:ext cx="1475454" cy="6983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168484" y="4919253"/>
            <a:ext cx="121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400" dirty="0"/>
              <a:t>s</a:t>
            </a:r>
            <a:r>
              <a:rPr lang="en-US" sz="1400" dirty="0" smtClean="0"/>
              <a:t>imple shape</a:t>
            </a:r>
          </a:p>
          <a:p>
            <a:pPr algn="l" rtl="0"/>
            <a:r>
              <a:rPr lang="en-US" sz="1400" dirty="0"/>
              <a:t>o</a:t>
            </a:r>
            <a:r>
              <a:rPr lang="en-US" sz="1400" dirty="0" smtClean="0"/>
              <a:t>f ceramics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5058316" y="3165649"/>
            <a:ext cx="888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600" dirty="0" smtClean="0"/>
              <a:t> cooling</a:t>
            </a:r>
            <a:endParaRPr lang="en-US" sz="1600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919021" y="3468514"/>
            <a:ext cx="1324511" cy="7523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32599" y="3815239"/>
            <a:ext cx="77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dirty="0"/>
              <a:t>c</a:t>
            </a:r>
            <a:r>
              <a:rPr lang="en-US" sz="1400" dirty="0" smtClean="0"/>
              <a:t>opper </a:t>
            </a:r>
          </a:p>
          <a:p>
            <a:pPr algn="l" rtl="0"/>
            <a:r>
              <a:rPr lang="en-US" sz="1400" dirty="0" smtClean="0"/>
              <a:t>base</a:t>
            </a:r>
            <a:endParaRPr lang="en-US" sz="14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275129" y="4202543"/>
            <a:ext cx="405348" cy="1994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8144" y="5277000"/>
            <a:ext cx="467596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000" dirty="0" smtClean="0"/>
              <a:t>To reduce chance of arcing/discharge:</a:t>
            </a:r>
          </a:p>
          <a:p>
            <a:pPr algn="l" rtl="0"/>
            <a:r>
              <a:rPr lang="en-US" dirty="0" smtClean="0"/>
              <a:t>    DC bias</a:t>
            </a:r>
          </a:p>
          <a:p>
            <a:pPr algn="l" rtl="0"/>
            <a:r>
              <a:rPr lang="en-US" dirty="0" smtClean="0"/>
              <a:t>    optimized shape of ceramic and antenna 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TiN</a:t>
            </a:r>
            <a:r>
              <a:rPr lang="en-US" dirty="0" smtClean="0"/>
              <a:t> coating of ceramic</a:t>
            </a:r>
          </a:p>
          <a:p>
            <a:pPr algn="l" rtl="0"/>
            <a:r>
              <a:rPr lang="en-US" dirty="0" smtClean="0"/>
              <a:t>    better cooling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7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0374" y="3419315"/>
            <a:ext cx="4533626" cy="296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974" y="3419315"/>
            <a:ext cx="4533626" cy="296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1906362" y="8213"/>
            <a:ext cx="5866038" cy="57905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lvl="0" eaLnBrk="1" hangingPunct="1">
              <a:defRPr/>
            </a:pPr>
            <a:r>
              <a:rPr lang="en-US" altLang="ja-JP" sz="3200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Modification of RFQ (2017)</a:t>
            </a:r>
            <a:endParaRPr lang="en-US" altLang="ja-JP" sz="3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מציין מיקום תוכן 4"/>
          <p:cNvSpPr>
            <a:spLocks noGrp="1"/>
          </p:cNvSpPr>
          <p:nvPr>
            <p:ph idx="1"/>
          </p:nvPr>
        </p:nvSpPr>
        <p:spPr>
          <a:xfrm>
            <a:off x="0" y="969264"/>
            <a:ext cx="4431185" cy="25146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cs typeface="Times New Roman" pitchFamily="18" charset="0"/>
              </a:rPr>
              <a:t>New </a:t>
            </a:r>
            <a:r>
              <a:rPr lang="en-US" sz="1800" dirty="0">
                <a:cs typeface="Times New Roman" pitchFamily="18" charset="0"/>
              </a:rPr>
              <a:t>modulation with lower </a:t>
            </a:r>
            <a:r>
              <a:rPr lang="en-US" sz="1800" dirty="0" smtClean="0">
                <a:cs typeface="Times New Roman" pitchFamily="18" charset="0"/>
              </a:rPr>
              <a:t>inter- electrode </a:t>
            </a:r>
            <a:r>
              <a:rPr lang="en-US" sz="1800" dirty="0">
                <a:cs typeface="Times New Roman" pitchFamily="18" charset="0"/>
              </a:rPr>
              <a:t>voltage has been </a:t>
            </a:r>
            <a:r>
              <a:rPr lang="en-US" sz="1800" dirty="0" smtClean="0">
                <a:cs typeface="Times New Roman" pitchFamily="18" charset="0"/>
              </a:rPr>
              <a:t>designed</a:t>
            </a:r>
          </a:p>
          <a:p>
            <a:pPr marL="0" indent="0">
              <a:buNone/>
            </a:pPr>
            <a:r>
              <a:rPr lang="en-US" sz="1800" dirty="0">
                <a:cs typeface="Times New Roman" pitchFamily="18" charset="0"/>
              </a:rPr>
              <a:t>Reduction of power required for  </a:t>
            </a:r>
            <a:r>
              <a:rPr lang="en-US" sz="1800" dirty="0" smtClean="0">
                <a:cs typeface="Times New Roman" pitchFamily="18" charset="0"/>
              </a:rPr>
              <a:t> deuteron </a:t>
            </a:r>
            <a:r>
              <a:rPr lang="en-US" sz="1800" dirty="0">
                <a:cs typeface="Times New Roman" pitchFamily="18" charset="0"/>
              </a:rPr>
              <a:t>operation below 200kW </a:t>
            </a:r>
            <a:endParaRPr lang="en-US" sz="1800" dirty="0" smtClean="0"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800" dirty="0" smtClean="0">
                <a:cs typeface="Times New Roman" pitchFamily="18" charset="0"/>
              </a:rPr>
              <a:t>Scale down of existing solution, same transverse focusing</a:t>
            </a:r>
            <a:endParaRPr lang="en-US" sz="1800" dirty="0"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55122" y="6253282"/>
            <a:ext cx="4894930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i="1" dirty="0" smtClean="0"/>
              <a:t>A. Shor, J. </a:t>
            </a:r>
            <a:r>
              <a:rPr lang="en-US" i="1" dirty="0" err="1" smtClean="0"/>
              <a:t>Rodnizki</a:t>
            </a:r>
            <a:r>
              <a:rPr lang="en-US" i="1" dirty="0" smtClean="0"/>
              <a:t>, SNRC 4517 report (2014)</a:t>
            </a:r>
          </a:p>
          <a:p>
            <a:pPr algn="l" rtl="0"/>
            <a:r>
              <a:rPr lang="en-US" i="1" dirty="0" smtClean="0"/>
              <a:t>A. Shor, A. Perry</a:t>
            </a:r>
            <a:r>
              <a:rPr lang="en-US" i="1" dirty="0"/>
              <a:t>, SNRC </a:t>
            </a:r>
            <a:r>
              <a:rPr lang="en-US" i="1" dirty="0" smtClean="0"/>
              <a:t>4815 </a:t>
            </a:r>
            <a:r>
              <a:rPr lang="en-US" i="1" dirty="0"/>
              <a:t>report (</a:t>
            </a:r>
            <a:r>
              <a:rPr lang="en-US" i="1" dirty="0" smtClean="0"/>
              <a:t>2017)</a:t>
            </a:r>
            <a:endParaRPr lang="en-US" i="1" dirty="0"/>
          </a:p>
          <a:p>
            <a:pPr algn="l" rtl="0"/>
            <a:endParaRPr lang="he-IL" i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489415"/>
              </p:ext>
            </p:extLst>
          </p:nvPr>
        </p:nvGraphicFramePr>
        <p:xfrm>
          <a:off x="4206241" y="841250"/>
          <a:ext cx="4793488" cy="253847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068102">
                  <a:extLst>
                    <a:ext uri="{9D8B030D-6E8A-4147-A177-3AD203B41FA5}">
                      <a16:colId xmlns:a16="http://schemas.microsoft.com/office/drawing/2014/main" val="3144708596"/>
                    </a:ext>
                  </a:extLst>
                </a:gridCol>
                <a:gridCol w="1092679">
                  <a:extLst>
                    <a:ext uri="{9D8B030D-6E8A-4147-A177-3AD203B41FA5}">
                      <a16:colId xmlns:a16="http://schemas.microsoft.com/office/drawing/2014/main" val="3068369922"/>
                    </a:ext>
                  </a:extLst>
                </a:gridCol>
                <a:gridCol w="2632707">
                  <a:extLst>
                    <a:ext uri="{9D8B030D-6E8A-4147-A177-3AD203B41FA5}">
                      <a16:colId xmlns:a16="http://schemas.microsoft.com/office/drawing/2014/main" val="3953133698"/>
                    </a:ext>
                  </a:extLst>
                </a:gridCol>
              </a:tblGrid>
              <a:tr h="423079"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 smtClean="0"/>
                        <a:t>new</a:t>
                      </a:r>
                      <a:endParaRPr lang="he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 smtClean="0"/>
                        <a:t>old</a:t>
                      </a:r>
                      <a:endParaRPr lang="he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he-IL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365058"/>
                  </a:ext>
                </a:extLst>
              </a:tr>
              <a:tr h="423079">
                <a:tc>
                  <a:txBody>
                    <a:bodyPr/>
                    <a:lstStyle/>
                    <a:p>
                      <a:pPr algn="l" rtl="0"/>
                      <a:r>
                        <a:rPr lang="en-US" sz="2000" b="1" dirty="0" smtClean="0"/>
                        <a:t>185</a:t>
                      </a:r>
                      <a:endParaRPr lang="he-I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 smtClean="0"/>
                        <a:t>250</a:t>
                      </a:r>
                      <a:endParaRPr lang="he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 smtClean="0"/>
                        <a:t>Power/deuterons</a:t>
                      </a:r>
                      <a:r>
                        <a:rPr lang="en-US" sz="1800" baseline="0" dirty="0" smtClean="0"/>
                        <a:t> (kW)</a:t>
                      </a:r>
                      <a:endParaRPr lang="he-I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318347"/>
                  </a:ext>
                </a:extLst>
              </a:tr>
              <a:tr h="423079">
                <a:tc>
                  <a:txBody>
                    <a:bodyPr/>
                    <a:lstStyle/>
                    <a:p>
                      <a:pPr algn="l" rtl="0"/>
                      <a:r>
                        <a:rPr lang="en-US" sz="2000" b="1" dirty="0" smtClean="0"/>
                        <a:t>56</a:t>
                      </a:r>
                      <a:endParaRPr lang="he-I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 smtClean="0"/>
                        <a:t>65</a:t>
                      </a:r>
                      <a:endParaRPr lang="he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 smtClean="0"/>
                        <a:t>Voltage (kV)</a:t>
                      </a:r>
                      <a:endParaRPr lang="he-I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916816"/>
                  </a:ext>
                </a:extLst>
              </a:tr>
              <a:tr h="423079"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 smtClean="0"/>
                        <a:t>1.52</a:t>
                      </a:r>
                      <a:endParaRPr lang="he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 smtClean="0"/>
                        <a:t>1.54</a:t>
                      </a:r>
                      <a:endParaRPr lang="he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 smtClean="0"/>
                        <a:t>Kilpatrick</a:t>
                      </a:r>
                      <a:endParaRPr lang="he-I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329409"/>
                  </a:ext>
                </a:extLst>
              </a:tr>
              <a:tr h="423079">
                <a:tc>
                  <a:txBody>
                    <a:bodyPr/>
                    <a:lstStyle/>
                    <a:p>
                      <a:pPr algn="l" rtl="0"/>
                      <a:r>
                        <a:rPr lang="en-US" sz="2000" b="1" dirty="0" smtClean="0"/>
                        <a:t>1.28</a:t>
                      </a:r>
                      <a:endParaRPr lang="he-I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 smtClean="0"/>
                        <a:t>1.50</a:t>
                      </a:r>
                      <a:endParaRPr lang="he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 smtClean="0"/>
                        <a:t>Exit energy</a:t>
                      </a:r>
                      <a:r>
                        <a:rPr lang="en-US" sz="1800" baseline="0" dirty="0" smtClean="0"/>
                        <a:t> (MeV/u)</a:t>
                      </a:r>
                      <a:endParaRPr lang="he-I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97917"/>
                  </a:ext>
                </a:extLst>
              </a:tr>
              <a:tr h="423079"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 smtClean="0"/>
                        <a:t>2</a:t>
                      </a:r>
                      <a:endParaRPr lang="he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 smtClean="0"/>
                        <a:t>1</a:t>
                      </a:r>
                      <a:endParaRPr lang="he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 smtClean="0"/>
                        <a:t>RF couplers</a:t>
                      </a:r>
                      <a:endParaRPr lang="he-I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767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670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" y="1066799"/>
            <a:ext cx="4650804" cy="261607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461" y="1057656"/>
            <a:ext cx="4342107" cy="2599944"/>
          </a:xfrm>
          <a:prstGeom prst="rect">
            <a:avLst/>
          </a:prstGeom>
        </p:spPr>
      </p:pic>
      <p:sp>
        <p:nvSpPr>
          <p:cNvPr id="7" name="מציין מיקום תוכן 6"/>
          <p:cNvSpPr>
            <a:spLocks noGrp="1"/>
          </p:cNvSpPr>
          <p:nvPr>
            <p:ph idx="1"/>
          </p:nvPr>
        </p:nvSpPr>
        <p:spPr>
          <a:xfrm>
            <a:off x="857174" y="5593986"/>
            <a:ext cx="7191673" cy="37484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New rods modulation designed by A. Shor  fabricated by NTG</a:t>
            </a: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616" y="2756759"/>
            <a:ext cx="4650804" cy="2616077"/>
          </a:xfrm>
          <a:prstGeom prst="rect">
            <a:avLst/>
          </a:prstGeom>
        </p:spPr>
      </p:pic>
      <p:sp>
        <p:nvSpPr>
          <p:cNvPr id="9" name="כותרת 3"/>
          <p:cNvSpPr>
            <a:spLocks noGrp="1"/>
          </p:cNvSpPr>
          <p:nvPr>
            <p:ph type="title"/>
          </p:nvPr>
        </p:nvSpPr>
        <p:spPr>
          <a:xfrm>
            <a:off x="1413164" y="78503"/>
            <a:ext cx="6425737" cy="57905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lvl="0" eaLnBrk="1" hangingPunct="1">
              <a:defRPr/>
            </a:pPr>
            <a:r>
              <a:rPr lang="en-US" altLang="ja-JP" sz="3200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Modified rods (2</a:t>
            </a:r>
            <a:r>
              <a:rPr lang="en-US" altLang="ja-JP" sz="3200" baseline="30000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US" altLang="ja-JP" sz="3200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generation)</a:t>
            </a:r>
            <a:endParaRPr lang="en-US" altLang="ja-JP" sz="3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597" y="5968829"/>
            <a:ext cx="8253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Details on installation, power conditioning and commissioning with beam in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                                               </a:t>
            </a:r>
            <a:r>
              <a:rPr lang="en-US" i="1" dirty="0" smtClean="0"/>
              <a:t>L. Weissman et al , JINST </a:t>
            </a:r>
            <a:r>
              <a:rPr lang="en-US" i="1" dirty="0"/>
              <a:t>13 T05004 (2018)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6446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4026" y="0"/>
            <a:ext cx="585609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Disassembly of the old rods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456" y="603282"/>
            <a:ext cx="8277473" cy="3352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891" y="3774558"/>
            <a:ext cx="8231560" cy="30834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67593" y="3686632"/>
            <a:ext cx="2344809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o</a:t>
            </a:r>
            <a:r>
              <a:rPr lang="en-US" dirty="0" smtClean="0"/>
              <a:t>peration since 2009</a:t>
            </a:r>
          </a:p>
          <a:p>
            <a:pPr algn="l"/>
            <a:r>
              <a:rPr lang="en-US" dirty="0"/>
              <a:t>m</a:t>
            </a:r>
            <a:r>
              <a:rPr lang="en-US" dirty="0" smtClean="0"/>
              <a:t>ore than 200 mA 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09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6" y="838200"/>
            <a:ext cx="43434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38200"/>
            <a:ext cx="43434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8" y="3854865"/>
            <a:ext cx="4314202" cy="2876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3810000"/>
            <a:ext cx="4381500" cy="2921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9368" y="0"/>
            <a:ext cx="627607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Assembly of the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new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 rods 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3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3859" y="-20020"/>
            <a:ext cx="5370381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r" rtl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H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igh power conditioning 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-202020" y="584791"/>
          <a:ext cx="4231759" cy="2870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4039" y="3247295"/>
            <a:ext cx="4195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 smtClean="0"/>
              <a:t>Conditioning to 180 kW (36 net hours)</a:t>
            </a:r>
          </a:p>
          <a:p>
            <a:pPr algn="l" rtl="0"/>
            <a:endParaRPr lang="en-US" dirty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3777" y="765539"/>
            <a:ext cx="4552122" cy="264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1247" y="3530009"/>
            <a:ext cx="4657060" cy="33279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85594" y="3742819"/>
            <a:ext cx="2013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600" b="1" dirty="0" smtClean="0"/>
              <a:t>205 kW ~1 trip/h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946396" y="703782"/>
            <a:ext cx="24449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r" rtl="0"/>
            <a:r>
              <a:rPr lang="en-US" sz="1600" b="1" dirty="0" smtClean="0"/>
              <a:t>180 kW ~6 h w/o trip</a:t>
            </a:r>
            <a:endParaRPr lang="en-US" sz="1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867455" y="3616271"/>
            <a:ext cx="242245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Another 35 net hours </a:t>
            </a:r>
            <a:endParaRPr lang="he-IL" dirty="0"/>
          </a:p>
        </p:txBody>
      </p:sp>
      <p:sp>
        <p:nvSpPr>
          <p:cNvPr id="3" name="Rectangle 2"/>
          <p:cNvSpPr/>
          <p:nvPr/>
        </p:nvSpPr>
        <p:spPr>
          <a:xfrm>
            <a:off x="0" y="5784962"/>
            <a:ext cx="432745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/>
              <a:t>In terms of the electrical field:</a:t>
            </a:r>
          </a:p>
          <a:p>
            <a:pPr algn="l" rtl="0"/>
            <a:r>
              <a:rPr lang="en-US" dirty="0"/>
              <a:t> 200 kW with new rods </a:t>
            </a:r>
            <a:r>
              <a:rPr lang="en-US" dirty="0" smtClean="0"/>
              <a:t>corresponds</a:t>
            </a:r>
          </a:p>
          <a:p>
            <a:pPr algn="l" rtl="0"/>
            <a:r>
              <a:rPr lang="en-US" dirty="0" smtClean="0"/>
              <a:t> </a:t>
            </a:r>
            <a:r>
              <a:rPr lang="en-US" dirty="0"/>
              <a:t>to 260 kW of the old </a:t>
            </a:r>
            <a:r>
              <a:rPr lang="en-US" dirty="0" smtClean="0"/>
              <a:t>rods RFQ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20785" y="4540102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he-IL" dirty="0"/>
          </a:p>
        </p:txBody>
      </p:sp>
      <p:sp>
        <p:nvSpPr>
          <p:cNvPr id="8" name="TextBox 7"/>
          <p:cNvSpPr txBox="1"/>
          <p:nvPr/>
        </p:nvSpPr>
        <p:spPr>
          <a:xfrm>
            <a:off x="147537" y="4263656"/>
            <a:ext cx="410157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dirty="0" smtClean="0"/>
              <a:t>In fact, had to vent RFQ 3 times:</a:t>
            </a:r>
          </a:p>
          <a:p>
            <a:pPr algn="l" rtl="0"/>
            <a:r>
              <a:rPr lang="en-US" dirty="0" smtClean="0"/>
              <a:t>Vacuum problems and rearrangement </a:t>
            </a:r>
          </a:p>
          <a:p>
            <a:pPr algn="l" rtl="0"/>
            <a:r>
              <a:rPr lang="en-US" dirty="0" smtClean="0"/>
              <a:t>of the tuning range of the plungers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5611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 animBg="1"/>
      <p:bldP spid="2" grpId="0"/>
      <p:bldP spid="3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מחבר חץ ישר 2062"/>
          <p:cNvCxnSpPr/>
          <p:nvPr/>
        </p:nvCxnSpPr>
        <p:spPr>
          <a:xfrm flipV="1">
            <a:off x="5035550" y="7375525"/>
            <a:ext cx="107315" cy="9906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מחבר חץ ישר 2064"/>
          <p:cNvCxnSpPr/>
          <p:nvPr/>
        </p:nvCxnSpPr>
        <p:spPr>
          <a:xfrm flipH="1" flipV="1">
            <a:off x="5220970" y="7496810"/>
            <a:ext cx="165100" cy="51435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תמונה 205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0957" y="669851"/>
            <a:ext cx="5125332" cy="2614143"/>
          </a:xfrm>
          <a:prstGeom prst="rect">
            <a:avLst/>
          </a:prstGeom>
          <a:noFill/>
        </p:spPr>
      </p:pic>
      <p:pic>
        <p:nvPicPr>
          <p:cNvPr id="15" name="Picture 14" descr="T:\DATA\Photo\2016\בועז קייזר\ref box\IMG_8446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8224" y="3402419"/>
            <a:ext cx="4720856" cy="3048133"/>
          </a:xfrm>
          <a:prstGeom prst="rect">
            <a:avLst/>
          </a:prstGeom>
          <a:noFill/>
          <a:extLst/>
        </p:spPr>
      </p:pic>
      <p:sp>
        <p:nvSpPr>
          <p:cNvPr id="8" name="TextBox 7"/>
          <p:cNvSpPr txBox="1"/>
          <p:nvPr/>
        </p:nvSpPr>
        <p:spPr>
          <a:xfrm>
            <a:off x="749269" y="4789892"/>
            <a:ext cx="13163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400" b="1" dirty="0" smtClean="0">
                <a:solidFill>
                  <a:srgbClr val="00B0F0"/>
                </a:solidFill>
              </a:rPr>
              <a:t>Reflected </a:t>
            </a:r>
          </a:p>
          <a:p>
            <a:pPr algn="l" rtl="0"/>
            <a:r>
              <a:rPr lang="en-US" sz="1400" b="1" dirty="0">
                <a:solidFill>
                  <a:srgbClr val="00B0F0"/>
                </a:solidFill>
              </a:rPr>
              <a:t>p</a:t>
            </a:r>
            <a:r>
              <a:rPr lang="en-US" sz="1400" b="1" dirty="0" smtClean="0">
                <a:solidFill>
                  <a:srgbClr val="00B0F0"/>
                </a:solidFill>
              </a:rPr>
              <a:t>ower event</a:t>
            </a:r>
          </a:p>
          <a:p>
            <a:pPr algn="l" rtl="0"/>
            <a:r>
              <a:rPr lang="en-US" sz="1600" b="1" dirty="0" smtClean="0"/>
              <a:t>t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182069" y="5581102"/>
            <a:ext cx="1345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400" b="1" dirty="0" smtClean="0">
                <a:solidFill>
                  <a:srgbClr val="FFFF00"/>
                </a:solidFill>
              </a:rPr>
              <a:t>Trigger to</a:t>
            </a:r>
          </a:p>
          <a:p>
            <a:pPr algn="l" rtl="0"/>
            <a:r>
              <a:rPr lang="en-US" sz="1400" b="1" dirty="0">
                <a:solidFill>
                  <a:srgbClr val="FFFF00"/>
                </a:solidFill>
              </a:rPr>
              <a:t>t</a:t>
            </a:r>
            <a:r>
              <a:rPr lang="en-US" sz="1400" b="1" dirty="0" smtClean="0">
                <a:solidFill>
                  <a:srgbClr val="FFFF00"/>
                </a:solidFill>
              </a:rPr>
              <a:t>he amplifier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444380" y="53179"/>
            <a:ext cx="6255239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Reflection events protection  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0970" y="3866562"/>
            <a:ext cx="38779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 smtClean="0"/>
              <a:t>2</a:t>
            </a:r>
            <a:r>
              <a:rPr lang="en-US" i="1" baseline="30000" dirty="0" smtClean="0"/>
              <a:t>nd</a:t>
            </a:r>
            <a:r>
              <a:rPr lang="en-US" i="1" dirty="0" smtClean="0"/>
              <a:t> generation “reflection box”.</a:t>
            </a:r>
          </a:p>
          <a:p>
            <a:endParaRPr lang="en-US" i="1" dirty="0" smtClean="0"/>
          </a:p>
          <a:p>
            <a:r>
              <a:rPr lang="en-US" i="1" dirty="0" smtClean="0"/>
              <a:t>A. Perry,  B. </a:t>
            </a:r>
            <a:r>
              <a:rPr lang="en-US" i="1" dirty="0" err="1" smtClean="0"/>
              <a:t>Kaizer</a:t>
            </a:r>
            <a:r>
              <a:rPr lang="en-US" i="1" dirty="0" smtClean="0"/>
              <a:t>, H. </a:t>
            </a:r>
            <a:r>
              <a:rPr lang="en-US" i="1" dirty="0" err="1" smtClean="0"/>
              <a:t>Dafna</a:t>
            </a:r>
            <a:r>
              <a:rPr lang="en-US" i="1" dirty="0" smtClean="0"/>
              <a:t> (2017)</a:t>
            </a:r>
          </a:p>
          <a:p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201352" y="5119437"/>
            <a:ext cx="3977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i="1" dirty="0" smtClean="0"/>
              <a:t>3</a:t>
            </a:r>
            <a:r>
              <a:rPr lang="en-US" i="1" baseline="30000" dirty="0" smtClean="0"/>
              <a:t>d </a:t>
            </a:r>
            <a:r>
              <a:rPr lang="en-US" i="1" dirty="0" smtClean="0"/>
              <a:t>generation:</a:t>
            </a:r>
          </a:p>
          <a:p>
            <a:pPr algn="l" rtl="0"/>
            <a:r>
              <a:rPr lang="en-US" i="1" dirty="0" smtClean="0"/>
              <a:t>H. </a:t>
            </a:r>
            <a:r>
              <a:rPr lang="en-US" i="1" dirty="0" err="1" smtClean="0"/>
              <a:t>Dafna</a:t>
            </a:r>
            <a:r>
              <a:rPr lang="en-US" i="1" dirty="0" smtClean="0"/>
              <a:t>, A. Perry (2019)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6416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444" y="0"/>
            <a:ext cx="4580101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Energy measurement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4695826" y="3786377"/>
          <a:ext cx="4324350" cy="3033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2556" y="5119878"/>
            <a:ext cx="1731819" cy="1057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4815" y="904875"/>
            <a:ext cx="1979556" cy="1400175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6241256" y="657224"/>
          <a:ext cx="2997994" cy="1800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328083" y="3800665"/>
          <a:ext cx="4068233" cy="288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048840" y="2547747"/>
            <a:ext cx="3669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/>
              <a:t>Detector is carefully calibrated in-situ </a:t>
            </a:r>
          </a:p>
          <a:p>
            <a:pPr algn="l" rtl="0"/>
            <a:r>
              <a:rPr lang="en-US" sz="1600" dirty="0" smtClean="0"/>
              <a:t>with </a:t>
            </a:r>
            <a:r>
              <a:rPr lang="en-US" sz="1600" baseline="30000" dirty="0" smtClean="0"/>
              <a:t>148</a:t>
            </a:r>
            <a:r>
              <a:rPr lang="en-US" sz="1600" dirty="0" smtClean="0"/>
              <a:t>Gd and </a:t>
            </a:r>
            <a:r>
              <a:rPr lang="en-US" sz="1600" baseline="30000" dirty="0" smtClean="0"/>
              <a:t>228</a:t>
            </a:r>
            <a:r>
              <a:rPr lang="en-US" sz="1600" dirty="0" smtClean="0"/>
              <a:t>Th alpha sources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4768215" y="1215509"/>
            <a:ext cx="1125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/>
              <a:t>148</a:t>
            </a:r>
            <a:r>
              <a:rPr lang="en-US" sz="1200" dirty="0"/>
              <a:t>Gd  </a:t>
            </a:r>
            <a:r>
              <a:rPr lang="en-US" sz="1200" dirty="0" smtClean="0"/>
              <a:t>  </a:t>
            </a:r>
            <a:r>
              <a:rPr lang="en-US" sz="1200" baseline="30000" dirty="0"/>
              <a:t>228</a:t>
            </a:r>
            <a:r>
              <a:rPr lang="en-US" sz="1200" dirty="0"/>
              <a:t>Th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48025" y="4491228"/>
            <a:ext cx="266700" cy="923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896100" y="4405503"/>
            <a:ext cx="381000" cy="962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79628" y="3091815"/>
            <a:ext cx="95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833390" y="3643503"/>
            <a:ext cx="1199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deuterons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94660" y="3036455"/>
            <a:ext cx="1286633" cy="8092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336" y="2591393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</a:t>
            </a:r>
            <a:r>
              <a:rPr lang="en-US" sz="1800" dirty="0" smtClean="0"/>
              <a:t>ilot beam</a:t>
            </a:r>
            <a:endParaRPr lang="en-US" sz="1800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243180" y="2896025"/>
            <a:ext cx="453154" cy="40460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305135" y="2954187"/>
            <a:ext cx="453154" cy="404602"/>
          </a:xfrm>
          <a:prstGeom prst="line">
            <a:avLst/>
          </a:prstGeom>
          <a:ln w="1047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63465" y="2463269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/>
              <a:t>50 </a:t>
            </a:r>
            <a:r>
              <a:rPr lang="en-US" sz="1400" dirty="0">
                <a:latin typeface="Symbol" panose="05050102010706020507" pitchFamily="18" charset="2"/>
              </a:rPr>
              <a:t>m</a:t>
            </a:r>
            <a:r>
              <a:rPr lang="en-US" sz="1400" dirty="0" smtClean="0"/>
              <a:t>g/cm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gold on</a:t>
            </a:r>
          </a:p>
          <a:p>
            <a:pPr algn="l"/>
            <a:r>
              <a:rPr lang="en-US" sz="1400" dirty="0" smtClean="0"/>
              <a:t>0.5 mg/cm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 carbon</a:t>
            </a:r>
          </a:p>
        </p:txBody>
      </p:sp>
      <p:sp>
        <p:nvSpPr>
          <p:cNvPr id="20" name="Rectangle 19"/>
          <p:cNvSpPr/>
          <p:nvPr/>
        </p:nvSpPr>
        <p:spPr>
          <a:xfrm rot="20419121">
            <a:off x="1505370" y="1053906"/>
            <a:ext cx="404602" cy="10519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1877606" y="1183379"/>
            <a:ext cx="631178" cy="17721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1675304" y="1312852"/>
            <a:ext cx="760652" cy="16103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75018" y="601008"/>
            <a:ext cx="1116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 detector</a:t>
            </a:r>
            <a:r>
              <a:rPr lang="en-US" dirty="0" smtClean="0"/>
              <a:t>:</a:t>
            </a:r>
            <a:endParaRPr lang="en-US" u="sng" dirty="0"/>
          </a:p>
        </p:txBody>
      </p:sp>
      <p:sp>
        <p:nvSpPr>
          <p:cNvPr id="24" name="TextBox 23"/>
          <p:cNvSpPr txBox="1"/>
          <p:nvPr/>
        </p:nvSpPr>
        <p:spPr>
          <a:xfrm>
            <a:off x="1611832" y="1852911"/>
            <a:ext cx="172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Scattered particles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184399" y="896113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RBS </a:t>
            </a:r>
          </a:p>
          <a:p>
            <a:pPr algn="l"/>
            <a:r>
              <a:rPr lang="en-US" b="1" dirty="0" smtClean="0"/>
              <a:t>monitor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7296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6" grpId="0">
        <p:bldAsOne/>
      </p:bldGraphic>
      <p:bldGraphic spid="7" grpId="0">
        <p:bldAsOne/>
      </p:bldGraphic>
      <p:bldP spid="11" grpId="0"/>
      <p:bldP spid="12" grpId="0"/>
      <p:bldP spid="26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0" y="365942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107504" y="9087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800" y="3254252"/>
            <a:ext cx="1440055" cy="1272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1268760"/>
            <a:ext cx="1392338" cy="125571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835696" y="1484784"/>
            <a:ext cx="2304256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259632" y="2420888"/>
            <a:ext cx="2736304" cy="11521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4375" y="107395"/>
            <a:ext cx="8797601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Demonstration deuteron CW operation (2017) 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464" y="4806296"/>
            <a:ext cx="46085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N</a:t>
            </a:r>
            <a:r>
              <a:rPr lang="en-US" dirty="0" smtClean="0"/>
              <a:t>eutron dosimeter ~10 m away from the beam dump</a:t>
            </a:r>
          </a:p>
          <a:p>
            <a:pPr algn="l" rtl="0"/>
            <a:endParaRPr lang="en-US" sz="1600" dirty="0"/>
          </a:p>
          <a:p>
            <a:pPr algn="l" rtl="0"/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786221" y="1114456"/>
            <a:ext cx="3357779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RFQ at  pseudo CW 99.5 %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at 190 kW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1.15 mA low duty cycle  pulsed</a:t>
            </a:r>
          </a:p>
          <a:p>
            <a:pPr algn="l" rtl="0"/>
            <a:r>
              <a:rPr lang="en-US" dirty="0" smtClean="0"/>
              <a:t> deuteron  beam to the dump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Increased beam DC to 98 %</a:t>
            </a:r>
          </a:p>
          <a:p>
            <a:pPr algn="l" rtl="0"/>
            <a:r>
              <a:rPr lang="en-US" dirty="0" smtClean="0"/>
              <a:t>and kept beam on the dump </a:t>
            </a:r>
          </a:p>
          <a:p>
            <a:pPr algn="l" rtl="0"/>
            <a:r>
              <a:rPr lang="en-US" dirty="0" smtClean="0"/>
              <a:t>for ~ 30 min</a:t>
            </a:r>
          </a:p>
          <a:p>
            <a:pPr algn="l" rtl="0"/>
            <a:endParaRPr lang="en-US" sz="16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l" rtl="0"/>
            <a:endParaRPr lang="en-US" sz="1400" dirty="0"/>
          </a:p>
          <a:p>
            <a:pPr algn="l" rtl="0"/>
            <a:endParaRPr lang="en-US" sz="1200" dirty="0" smtClean="0"/>
          </a:p>
          <a:p>
            <a:pPr algn="l" rtl="0"/>
            <a:endParaRPr lang="en-US" sz="1200" dirty="0"/>
          </a:p>
          <a:p>
            <a:pPr algn="l"/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4168115" y="994867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MEBT BPMs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595975" y="5786734"/>
            <a:ext cx="412324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b="1" dirty="0" smtClean="0"/>
              <a:t>First deuteron CW beam</a:t>
            </a:r>
            <a:r>
              <a:rPr lang="en-US" sz="2400" b="1" dirty="0"/>
              <a:t> </a:t>
            </a:r>
            <a:r>
              <a:rPr lang="en-US" sz="2400" b="1" dirty="0" smtClean="0"/>
              <a:t>!</a:t>
            </a:r>
            <a:endParaRPr lang="he-IL" sz="2400" b="1" dirty="0"/>
          </a:p>
        </p:txBody>
      </p:sp>
    </p:spTree>
    <p:extLst>
      <p:ext uri="{BB962C8B-B14F-4D97-AF65-F5344CB8AC3E}">
        <p14:creationId xmlns:p14="http://schemas.microsoft.com/office/powerpoint/2010/main" val="55703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2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5151768"/>
              </p:ext>
            </p:extLst>
          </p:nvPr>
        </p:nvGraphicFramePr>
        <p:xfrm>
          <a:off x="2134118" y="3693105"/>
          <a:ext cx="4848225" cy="3105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7991666"/>
              </p:ext>
            </p:extLst>
          </p:nvPr>
        </p:nvGraphicFramePr>
        <p:xfrm>
          <a:off x="2000230" y="600665"/>
          <a:ext cx="5022203" cy="3126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2818015" y="86609"/>
            <a:ext cx="4140048" cy="5486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2pPr>
            <a:lvl3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3pPr>
            <a:lvl4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4pPr>
            <a:lvl5pPr algn="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66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3200" kern="0" dirty="0" smtClean="0">
                <a:solidFill>
                  <a:schemeClr val="accent5">
                    <a:lumMod val="75000"/>
                  </a:schemeClr>
                </a:solidFill>
              </a:rPr>
              <a:t>Phase I operation</a:t>
            </a:r>
            <a:endParaRPr lang="he-IL" sz="3200" kern="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818015" y="2420888"/>
            <a:ext cx="1080026" cy="1725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949800" y="2006821"/>
            <a:ext cx="759124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345951" y="4905296"/>
            <a:ext cx="802256" cy="106967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3906668" y="2041325"/>
            <a:ext cx="8626" cy="39681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952307" y="2101710"/>
            <a:ext cx="990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/>
              <a:t>control group/</a:t>
            </a:r>
          </a:p>
          <a:p>
            <a:pPr algn="l"/>
            <a:r>
              <a:rPr lang="en-US" sz="1000" dirty="0" smtClean="0"/>
              <a:t>2</a:t>
            </a:r>
            <a:r>
              <a:rPr lang="en-US" sz="1000" baseline="30000" dirty="0" smtClean="0"/>
              <a:t>nd</a:t>
            </a:r>
            <a:r>
              <a:rPr lang="en-US" sz="1000" dirty="0" smtClean="0"/>
              <a:t> operator</a:t>
            </a:r>
          </a:p>
          <a:p>
            <a:pPr algn="l"/>
            <a:endParaRPr lang="en-US" sz="1000" dirty="0" smtClean="0"/>
          </a:p>
          <a:p>
            <a:pPr algn="l"/>
            <a:endParaRPr lang="en-US" sz="1000" dirty="0"/>
          </a:p>
        </p:txBody>
      </p:sp>
      <p:grpSp>
        <p:nvGrpSpPr>
          <p:cNvPr id="8" name="Group 7"/>
          <p:cNvGrpSpPr/>
          <p:nvPr/>
        </p:nvGrpSpPr>
        <p:grpSpPr>
          <a:xfrm>
            <a:off x="4737667" y="1226994"/>
            <a:ext cx="1268348" cy="827272"/>
            <a:chOff x="4914054" y="1078302"/>
            <a:chExt cx="1268348" cy="827272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4914054" y="1078302"/>
              <a:ext cx="244537" cy="827272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5012649" y="1092305"/>
              <a:ext cx="11502" cy="79938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5048758" y="1162899"/>
              <a:ext cx="11336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00" dirty="0"/>
                <a:t>t</a:t>
              </a:r>
              <a:r>
                <a:rPr lang="en-US" sz="1000" dirty="0" smtClean="0"/>
                <a:t>arget room/ </a:t>
              </a:r>
            </a:p>
            <a:p>
              <a:pPr algn="l"/>
              <a:r>
                <a:rPr lang="en-US" sz="1000" dirty="0"/>
                <a:t>e</a:t>
              </a:r>
              <a:r>
                <a:rPr lang="en-US" sz="1000" dirty="0" smtClean="0"/>
                <a:t>xperimental</a:t>
              </a:r>
            </a:p>
            <a:p>
              <a:pPr algn="l"/>
              <a:r>
                <a:rPr lang="en-US" sz="1000" dirty="0" smtClean="0"/>
                <a:t>infrastructure/</a:t>
              </a:r>
            </a:p>
            <a:p>
              <a:pPr algn="l"/>
              <a:r>
                <a:rPr lang="en-US" sz="1000" dirty="0"/>
                <a:t>o</a:t>
              </a:r>
              <a:r>
                <a:rPr lang="en-US" sz="1000" dirty="0" smtClean="0"/>
                <a:t>perator training</a:t>
              </a:r>
            </a:p>
          </p:txBody>
        </p:sp>
      </p:grpSp>
      <p:cxnSp>
        <p:nvCxnSpPr>
          <p:cNvPr id="48" name="Straight Connector 47"/>
          <p:cNvCxnSpPr/>
          <p:nvPr/>
        </p:nvCxnSpPr>
        <p:spPr>
          <a:xfrm flipV="1">
            <a:off x="2711077" y="6018103"/>
            <a:ext cx="626247" cy="7795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173720" y="5359620"/>
            <a:ext cx="5357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/>
              <a:t>LiLiT1</a:t>
            </a:r>
          </a:p>
          <a:p>
            <a:pPr algn="l"/>
            <a:r>
              <a:rPr lang="en-US" sz="1000" dirty="0" smtClean="0"/>
              <a:t>failure</a:t>
            </a:r>
          </a:p>
          <a:p>
            <a:pPr algn="l"/>
            <a:endParaRPr lang="en-US" sz="1000" dirty="0"/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4234471" y="6023855"/>
            <a:ext cx="342181" cy="115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4158738" y="4928262"/>
            <a:ext cx="89065" cy="111628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 rot="18418170">
            <a:off x="3376096" y="5149824"/>
            <a:ext cx="5164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/>
              <a:t>r</a:t>
            </a:r>
            <a:r>
              <a:rPr lang="en-US" sz="1000" dirty="0" smtClean="0"/>
              <a:t>amp</a:t>
            </a:r>
          </a:p>
          <a:p>
            <a:pPr algn="l"/>
            <a:r>
              <a:rPr lang="en-US" sz="1000" dirty="0" smtClean="0"/>
              <a:t>LiLiT1</a:t>
            </a:r>
          </a:p>
          <a:p>
            <a:pPr algn="l"/>
            <a:endParaRPr lang="en-US" sz="1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629394" y="3884280"/>
            <a:ext cx="553998" cy="2151076"/>
            <a:chOff x="4748334" y="3792524"/>
            <a:chExt cx="553998" cy="2151076"/>
          </a:xfrm>
        </p:grpSpPr>
        <p:cxnSp>
          <p:nvCxnSpPr>
            <p:cNvPr id="74" name="Straight Connector 73"/>
            <p:cNvCxnSpPr/>
            <p:nvPr/>
          </p:nvCxnSpPr>
          <p:spPr>
            <a:xfrm flipV="1">
              <a:off x="4785756" y="3792524"/>
              <a:ext cx="511909" cy="2151076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 rot="17007713">
              <a:off x="4767089" y="4067185"/>
              <a:ext cx="51648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00" dirty="0"/>
                <a:t>r</a:t>
              </a:r>
              <a:r>
                <a:rPr lang="en-US" sz="1000" dirty="0" smtClean="0"/>
                <a:t>amp</a:t>
              </a:r>
            </a:p>
            <a:p>
              <a:pPr algn="l"/>
              <a:r>
                <a:rPr lang="en-US" sz="1000" dirty="0" smtClean="0"/>
                <a:t>LiLiT2</a:t>
              </a:r>
            </a:p>
            <a:p>
              <a:pPr algn="l"/>
              <a:endParaRPr lang="en-US" sz="10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066203" y="906920"/>
            <a:ext cx="2175251" cy="5068052"/>
            <a:chOff x="8531735" y="981712"/>
            <a:chExt cx="2175251" cy="5068052"/>
          </a:xfrm>
        </p:grpSpPr>
        <p:sp>
          <p:nvSpPr>
            <p:cNvPr id="33" name="Rectangle 32"/>
            <p:cNvSpPr/>
            <p:nvPr/>
          </p:nvSpPr>
          <p:spPr>
            <a:xfrm>
              <a:off x="8540090" y="981712"/>
              <a:ext cx="2166896" cy="5062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8648924" y="3754518"/>
              <a:ext cx="1363287" cy="0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8531735" y="981712"/>
              <a:ext cx="8355" cy="5068052"/>
            </a:xfrm>
            <a:prstGeom prst="line">
              <a:avLst/>
            </a:prstGeom>
            <a:ln w="666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8540090" y="2989907"/>
              <a:ext cx="17139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Phase II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5013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991465"/>
              </p:ext>
            </p:extLst>
          </p:nvPr>
        </p:nvGraphicFramePr>
        <p:xfrm>
          <a:off x="173323" y="834951"/>
          <a:ext cx="8587407" cy="57937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4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1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17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4488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</a:rPr>
                        <a:t>Parameter</a:t>
                      </a:r>
                    </a:p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</a:rPr>
                        <a:t>Designed value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effectLst/>
                        </a:rPr>
                        <a:t>Measured value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93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</a:rPr>
                        <a:t>Energy  (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</a:rPr>
                        <a:t>eV/u)</a:t>
                      </a:r>
                    </a:p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1.275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1.275(5</a:t>
                      </a:r>
                      <a:r>
                        <a:rPr lang="en-GB" sz="1800" dirty="0">
                          <a:effectLst/>
                        </a:rPr>
                        <a:t>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093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Working  power protons (kW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46.5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45-50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093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Working power deuterons (kW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186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180-190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093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Transmission protons 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</a:rPr>
                        <a:t>(%)</a:t>
                      </a:r>
                    </a:p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93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dirty="0">
                          <a:effectLst/>
                        </a:rPr>
                        <a:t>60</a:t>
                      </a:r>
                      <a:r>
                        <a:rPr lang="en-GB" sz="1800" dirty="0">
                          <a:effectLst/>
                        </a:rPr>
                        <a:t> (for 5 mA)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093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Transmission deuterons 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</a:rPr>
                        <a:t>(%)</a:t>
                      </a:r>
                    </a:p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93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b="1" dirty="0">
                          <a:effectLst/>
                        </a:rPr>
                        <a:t>70</a:t>
                      </a:r>
                      <a:r>
                        <a:rPr lang="en-GB" sz="1800" dirty="0">
                          <a:effectLst/>
                        </a:rPr>
                        <a:t> (for 5 mA)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093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Transversal emittance protons (</a:t>
                      </a:r>
                      <a:r>
                        <a:rPr lang="en-GB" sz="1800" dirty="0" err="1">
                          <a:solidFill>
                            <a:schemeClr val="tx1"/>
                          </a:solidFill>
                          <a:effectLst/>
                        </a:rPr>
                        <a:t>p∙mm∙mrad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0.2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≤0.2 </a:t>
                      </a:r>
                      <a:r>
                        <a:rPr lang="en-GB" sz="1800" dirty="0">
                          <a:effectLst/>
                        </a:rPr>
                        <a:t>(for 5 mA)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2188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Transversal emittance deuterons (</a:t>
                      </a:r>
                      <a:r>
                        <a:rPr lang="en-GB" sz="1800" dirty="0" err="1">
                          <a:solidFill>
                            <a:schemeClr val="tx1"/>
                          </a:solidFill>
                          <a:effectLst/>
                        </a:rPr>
                        <a:t>p∙mm∙mrad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0.2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≤0.2 </a:t>
                      </a:r>
                      <a:r>
                        <a:rPr lang="en-GB" sz="1800" dirty="0">
                          <a:effectLst/>
                        </a:rPr>
                        <a:t>(for 5 mA)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4360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Longitudinal  emittance protons </a:t>
                      </a:r>
                      <a:endParaRPr lang="en-GB" sz="18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</a:rPr>
                        <a:t>π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keV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</a:rPr>
                        <a:t>/u </a:t>
                      </a:r>
                      <a:r>
                        <a:rPr lang="en-GB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nsec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0.85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1.1 (low current)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4360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Longitudinal emittance 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</a:rPr>
                        <a:t>deuterons</a:t>
                      </a:r>
                    </a:p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GB" sz="1800" kern="1200" dirty="0">
                          <a:solidFill>
                            <a:schemeClr val="tx1"/>
                          </a:solidFill>
                          <a:effectLst/>
                        </a:rPr>
                        <a:t>π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keV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</a:rPr>
                        <a:t>/u </a:t>
                      </a:r>
                      <a:r>
                        <a:rPr lang="en-GB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nsec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0.85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non measured yet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39900" y="3205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7109" y="143243"/>
            <a:ext cx="6489277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Summary of the RFQ specifications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927272" y="2974109"/>
            <a:ext cx="554182" cy="10621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7904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2827543"/>
              </p:ext>
            </p:extLst>
          </p:nvPr>
        </p:nvGraphicFramePr>
        <p:xfrm>
          <a:off x="796111" y="615937"/>
          <a:ext cx="5277960" cy="3466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72406" y="92716"/>
            <a:ext cx="764985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ransmission vs LEBT current; new vs old</a:t>
            </a:r>
            <a:endParaRPr lang="he-IL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74071" y="3668249"/>
            <a:ext cx="3069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 smtClean="0"/>
              <a:t>Some improvement in spite </a:t>
            </a:r>
          </a:p>
          <a:p>
            <a:pPr algn="l" rtl="0"/>
            <a:r>
              <a:rPr lang="en-US" dirty="0" smtClean="0"/>
              <a:t>the fact that the geometrical </a:t>
            </a:r>
          </a:p>
          <a:p>
            <a:pPr algn="l" rtl="0"/>
            <a:r>
              <a:rPr lang="en-US" dirty="0" smtClean="0"/>
              <a:t>aperture between rods was</a:t>
            </a:r>
          </a:p>
          <a:p>
            <a:pPr algn="l" rtl="0"/>
            <a:r>
              <a:rPr lang="en-US" dirty="0" smtClean="0"/>
              <a:t> reduced by 30 % 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5024780"/>
              </p:ext>
            </p:extLst>
          </p:nvPr>
        </p:nvGraphicFramePr>
        <p:xfrm>
          <a:off x="780403" y="3590391"/>
          <a:ext cx="5309376" cy="3366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0960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23262" y="199118"/>
            <a:ext cx="7259475" cy="551854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Original RFQ limited transmission</a:t>
            </a:r>
            <a:endParaRPr lang="he-IL" sz="3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883" y="5307873"/>
            <a:ext cx="9144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dirty="0" smtClean="0"/>
              <a:t>Why RFQ transmission is not sensitive, in a wide range, to LEBT beam optic, </a:t>
            </a:r>
            <a:br>
              <a:rPr lang="en-US" dirty="0" smtClean="0"/>
            </a:br>
            <a:r>
              <a:rPr lang="en-US" dirty="0" smtClean="0"/>
              <a:t>LEBT vacuum and entrance flange electron suppressor voltage?</a:t>
            </a:r>
          </a:p>
          <a:p>
            <a:pPr algn="l" rtl="0"/>
            <a:r>
              <a:rPr lang="en-US" dirty="0" smtClean="0"/>
              <a:t>Protons are more sensitive to space charge. What is the LEBT space charge effect?</a:t>
            </a:r>
            <a:endParaRPr lang="he-IL" dirty="0"/>
          </a:p>
        </p:txBody>
      </p:sp>
      <p:graphicFrame>
        <p:nvGraphicFramePr>
          <p:cNvPr id="5" name="Chart 3"/>
          <p:cNvGraphicFramePr>
            <a:graphicFrameLocks/>
          </p:cNvGraphicFramePr>
          <p:nvPr>
            <p:extLst/>
          </p:nvPr>
        </p:nvGraphicFramePr>
        <p:xfrm>
          <a:off x="0" y="1502339"/>
          <a:ext cx="51054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4"/>
          <p:cNvGraphicFramePr>
            <a:graphicFrameLocks/>
          </p:cNvGraphicFramePr>
          <p:nvPr>
            <p:extLst/>
          </p:nvPr>
        </p:nvGraphicFramePr>
        <p:xfrm>
          <a:off x="3733800" y="1426139"/>
          <a:ext cx="54102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>
            <a:off x="1219200" y="2188139"/>
            <a:ext cx="609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953000" y="2188139"/>
            <a:ext cx="609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886200" y="2340539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696200" y="3407339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85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99375" y="6497638"/>
            <a:ext cx="1954213" cy="360362"/>
          </a:xfrm>
        </p:spPr>
        <p:txBody>
          <a:bodyPr/>
          <a:lstStyle/>
          <a:p>
            <a:r>
              <a:rPr lang="he-IL" dirty="0" smtClean="0"/>
              <a:t> </a:t>
            </a:r>
            <a:fld id="{D3BBC942-AC20-443C-9682-998945D5322E}" type="slidenum">
              <a:rPr lang="he-IL" smtClean="0"/>
              <a:pPr/>
              <a:t>33</a:t>
            </a:fld>
            <a:r>
              <a:rPr lang="he-IL" dirty="0" smtClean="0"/>
              <a:t>   </a:t>
            </a:r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000784" y="399269"/>
            <a:ext cx="5984267" cy="4627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rtl="0" eaLnBrk="1" hangingPunct="1">
              <a:lnSpc>
                <a:spcPct val="75000"/>
              </a:lnSpc>
            </a:pPr>
            <a:r>
              <a:rPr lang="en-US" altLang="he-IL" sz="32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RFQ entrance (new flange)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44" y="1206597"/>
            <a:ext cx="5147162" cy="3260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71072" y="1827083"/>
            <a:ext cx="3995453" cy="187743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000" dirty="0" smtClean="0"/>
              <a:t>  New RFQ entrance flange </a:t>
            </a:r>
            <a:r>
              <a:rPr lang="en-US" dirty="0" smtClean="0"/>
              <a:t>(2104)</a:t>
            </a:r>
          </a:p>
          <a:p>
            <a:pPr algn="l" rtl="0"/>
            <a:r>
              <a:rPr lang="en-US" sz="1600" dirty="0" smtClean="0"/>
              <a:t>    </a:t>
            </a:r>
          </a:p>
          <a:p>
            <a:pPr algn="l" rtl="0"/>
            <a:r>
              <a:rPr lang="en-US" sz="1600" dirty="0"/>
              <a:t> </a:t>
            </a:r>
            <a:r>
              <a:rPr lang="en-US" sz="1600" dirty="0" smtClean="0"/>
              <a:t>   Metallic vacuum seals</a:t>
            </a:r>
          </a:p>
          <a:p>
            <a:pPr algn="l" rtl="0"/>
            <a:r>
              <a:rPr lang="en-US" sz="1600" dirty="0" smtClean="0"/>
              <a:t>    Better RF contacts </a:t>
            </a:r>
          </a:p>
          <a:p>
            <a:pPr algn="l" rtl="0"/>
            <a:r>
              <a:rPr lang="en-US" sz="1600" dirty="0" smtClean="0"/>
              <a:t>    Better cooling </a:t>
            </a:r>
          </a:p>
          <a:p>
            <a:pPr algn="l" rtl="0"/>
            <a:r>
              <a:rPr lang="en-US" sz="1600" dirty="0" smtClean="0"/>
              <a:t>    </a:t>
            </a:r>
            <a:r>
              <a:rPr lang="en-US" sz="1600" u="sng" dirty="0" smtClean="0"/>
              <a:t>Insulated collimator</a:t>
            </a:r>
          </a:p>
          <a:p>
            <a:pPr algn="l" rtl="0"/>
            <a:r>
              <a:rPr lang="en-US" sz="1600" dirty="0" smtClean="0"/>
              <a:t>    Bias suppressor electrode</a:t>
            </a:r>
            <a:endParaRPr lang="he-IL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184" y="4492978"/>
            <a:ext cx="3544711" cy="2267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913" y="4526844"/>
            <a:ext cx="3858805" cy="22239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97329" y="6110816"/>
            <a:ext cx="1946367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b="1" dirty="0" smtClean="0">
                <a:solidFill>
                  <a:schemeClr val="accent3"/>
                </a:solidFill>
              </a:rPr>
              <a:t>on the collimator</a:t>
            </a:r>
            <a:endParaRPr lang="he-IL" sz="1600" b="1" dirty="0">
              <a:solidFill>
                <a:schemeClr val="accent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26151" y="5073547"/>
            <a:ext cx="146684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en-US" sz="1600" b="1" dirty="0" smtClean="0">
                <a:solidFill>
                  <a:schemeClr val="accent3"/>
                </a:solidFill>
              </a:rPr>
              <a:t>downstream RFQ</a:t>
            </a:r>
            <a:endParaRPr lang="he-IL" sz="1600" b="1" dirty="0">
              <a:solidFill>
                <a:schemeClr val="accent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6305" y="4633869"/>
            <a:ext cx="2048959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000" b="1" dirty="0" smtClean="0">
                <a:solidFill>
                  <a:schemeClr val="accent3"/>
                </a:solidFill>
              </a:rPr>
              <a:t>pulsed current</a:t>
            </a:r>
          </a:p>
          <a:p>
            <a:pPr algn="l" rtl="0"/>
            <a:r>
              <a:rPr lang="en-US" sz="2000" b="1" dirty="0" smtClean="0">
                <a:solidFill>
                  <a:schemeClr val="accent3"/>
                </a:solidFill>
              </a:rPr>
              <a:t>RF ON</a:t>
            </a:r>
            <a:endParaRPr lang="he-IL" sz="2000" b="1" dirty="0">
              <a:solidFill>
                <a:schemeClr val="accent3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2621851" y="5765800"/>
            <a:ext cx="130874" cy="425450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202693" y="5266754"/>
            <a:ext cx="202179" cy="245191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881468" y="4658048"/>
            <a:ext cx="21342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dirty="0" smtClean="0">
                <a:solidFill>
                  <a:schemeClr val="accent3"/>
                </a:solidFill>
              </a:rPr>
              <a:t>pulsed current RF OFF</a:t>
            </a:r>
            <a:endParaRPr lang="he-IL" sz="2000" b="1" dirty="0">
              <a:solidFill>
                <a:schemeClr val="accent3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60718" y="3500258"/>
            <a:ext cx="82721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b="1" dirty="0" smtClean="0">
                <a:solidFill>
                  <a:srgbClr val="FFFF00"/>
                </a:solidFill>
              </a:rPr>
              <a:t>LEBT</a:t>
            </a:r>
            <a:endParaRPr lang="he-IL" sz="20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16405" y="3500258"/>
            <a:ext cx="82721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b="1" dirty="0" smtClean="0">
                <a:solidFill>
                  <a:srgbClr val="FFFF00"/>
                </a:solidFill>
              </a:rPr>
              <a:t>RFQ</a:t>
            </a:r>
            <a:endParaRPr lang="he-IL" sz="2000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66108" y="3277931"/>
            <a:ext cx="140890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b="1" dirty="0" smtClean="0">
                <a:solidFill>
                  <a:srgbClr val="FFFF00"/>
                </a:solidFill>
              </a:rPr>
              <a:t>RFQ side</a:t>
            </a:r>
            <a:endParaRPr lang="he-IL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8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454829" y="507907"/>
            <a:ext cx="671097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rtl="0" eaLnBrk="1" hangingPunct="1">
              <a:lnSpc>
                <a:spcPct val="75000"/>
              </a:lnSpc>
            </a:pPr>
            <a:r>
              <a:rPr lang="en-US" altLang="he-IL" sz="32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RF field </a:t>
            </a:r>
            <a:r>
              <a:rPr lang="en-US" altLang="he-IL" sz="32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 vs proton energy</a:t>
            </a:r>
            <a:endParaRPr lang="en-US" altLang="he-IL" sz="32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7966" y="2537028"/>
            <a:ext cx="34220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 smtClean="0"/>
              <a:t>The effect depends on LEBT beam energy indicating its space-charge nature.</a:t>
            </a:r>
          </a:p>
          <a:p>
            <a:pPr algn="l" rtl="0"/>
            <a:r>
              <a:rPr lang="en-US" dirty="0" smtClean="0"/>
              <a:t>Most likely it is associated with compromising beam neutralization at the LEBT end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32805" y="5802167"/>
            <a:ext cx="320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i="1" dirty="0" smtClean="0"/>
              <a:t>L. </a:t>
            </a:r>
            <a:r>
              <a:rPr lang="en-US" i="1" dirty="0" err="1" smtClean="0"/>
              <a:t>Weissman</a:t>
            </a:r>
            <a:r>
              <a:rPr lang="en-US" i="1" dirty="0" smtClean="0"/>
              <a:t> et al., ICIS 2017</a:t>
            </a:r>
            <a:endParaRPr lang="en-US" i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088" y="1157590"/>
            <a:ext cx="3692475" cy="5412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909" y="4754167"/>
            <a:ext cx="545385" cy="412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434" y="1509824"/>
            <a:ext cx="158425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dirty="0" smtClean="0"/>
              <a:t>RFQ entrance collimator beam current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6742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01"/>
          <a:stretch/>
        </p:blipFill>
        <p:spPr>
          <a:xfrm>
            <a:off x="1056195" y="579487"/>
            <a:ext cx="6824542" cy="5534224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892440" y="229588"/>
            <a:ext cx="3168118" cy="4627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rtl="0" eaLnBrk="1" hangingPunct="1">
              <a:lnSpc>
                <a:spcPct val="75000"/>
              </a:lnSpc>
            </a:pPr>
            <a:r>
              <a:rPr lang="en-US" altLang="he-IL" sz="32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RF field effect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1903" y="4795581"/>
            <a:ext cx="3003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600" dirty="0" smtClean="0">
                <a:solidFill>
                  <a:srgbClr val="FF0000"/>
                </a:solidFill>
              </a:rPr>
              <a:t>red points - initial electron distribution</a:t>
            </a:r>
          </a:p>
          <a:p>
            <a:pPr algn="l" rtl="0"/>
            <a:r>
              <a:rPr lang="en-US" sz="1600" dirty="0" smtClean="0">
                <a:solidFill>
                  <a:srgbClr val="0000FF"/>
                </a:solidFill>
              </a:rPr>
              <a:t>blue points – distribution 35 ns after switching the RF field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1903" y="949202"/>
            <a:ext cx="4005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600" dirty="0" smtClean="0"/>
              <a:t>Field amplitude at RF power ~ 1 kW</a:t>
            </a:r>
          </a:p>
          <a:p>
            <a:pPr algn="l" rtl="0"/>
            <a:r>
              <a:rPr lang="en-US" sz="1600" dirty="0" smtClean="0"/>
              <a:t>Plotted value is for 2 mm off axis position 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6569285" y="6358270"/>
            <a:ext cx="9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A. Perry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3996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4667456" y="1547113"/>
          <a:ext cx="5106885" cy="3352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-201169" y="1547113"/>
          <a:ext cx="5024135" cy="3352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89788" y="725659"/>
            <a:ext cx="8666356" cy="46275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rtl="0" eaLnBrk="1" hangingPunct="1">
              <a:lnSpc>
                <a:spcPct val="75000"/>
              </a:lnSpc>
            </a:pPr>
            <a:r>
              <a:rPr lang="en-US" altLang="he-IL" sz="32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Loss of neutralization </a:t>
            </a:r>
            <a:r>
              <a:rPr lang="en-US" altLang="he-IL" sz="32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the LEBT end</a:t>
            </a:r>
            <a:endParaRPr lang="en-US" altLang="he-IL" sz="32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7396" y="5383573"/>
            <a:ext cx="6962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 smtClean="0"/>
              <a:t>Need somehow to preserve neutralization at the LEBT end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40048" y="4899419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A. Shor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5088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5061" y="1335981"/>
            <a:ext cx="4987847" cy="380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5654" y="3331281"/>
            <a:ext cx="4998345" cy="282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0" y="4274403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dirty="0" smtClean="0"/>
              <a:t>w/o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 and </a:t>
            </a:r>
            <a:r>
              <a:rPr lang="en-US" sz="2400" dirty="0" smtClean="0">
                <a:solidFill>
                  <a:srgbClr val="FF0000"/>
                </a:solidFill>
              </a:rPr>
              <a:t>with</a:t>
            </a:r>
          </a:p>
          <a:p>
            <a:pPr algn="l" rtl="0"/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pace charge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3324" y="6093129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000" i="1" dirty="0" err="1"/>
              <a:t>Stepan</a:t>
            </a:r>
            <a:r>
              <a:rPr lang="en-US" sz="2000" i="1" dirty="0"/>
              <a:t> </a:t>
            </a:r>
            <a:r>
              <a:rPr lang="en-US" sz="2000" i="1" dirty="0" err="1"/>
              <a:t>Yaramyshev</a:t>
            </a:r>
            <a:endParaRPr lang="en-US" sz="2400" i="1" dirty="0"/>
          </a:p>
        </p:txBody>
      </p:sp>
      <p:pic>
        <p:nvPicPr>
          <p:cNvPr id="10" name="Picture 4" descr="vf03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7060" y="641330"/>
            <a:ext cx="4478609" cy="28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14336" y="151155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0.34 T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333007" y="95004"/>
            <a:ext cx="4911551" cy="4627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l" rtl="0" eaLnBrk="1" hangingPunct="1">
              <a:lnSpc>
                <a:spcPct val="75000"/>
              </a:lnSpc>
            </a:pPr>
            <a:r>
              <a:rPr lang="en-US" altLang="he-IL" sz="32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LEBT matching to RFQ</a:t>
            </a:r>
            <a:endParaRPr lang="en-US" altLang="he-IL" sz="32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66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434" y="1109673"/>
            <a:ext cx="380200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109673"/>
            <a:ext cx="3802581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034058" y="173149"/>
            <a:ext cx="5079123" cy="64807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gentle quadrupole 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-5400000">
            <a:off x="-832956" y="2041142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Gentle Quad 275 Gauss</a:t>
            </a:r>
          </a:p>
          <a:p>
            <a:pPr algn="ctr"/>
            <a:r>
              <a:rPr lang="en-US" sz="1600" dirty="0" smtClean="0"/>
              <a:t>(Pole tip field, Y focusing)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9832" y="1253409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98.5% inside acceptance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48264" y="1253409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92% inside acceptance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02" y="3557946"/>
            <a:ext cx="380200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 rot="-5400000">
            <a:off x="-637837" y="4540516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Gentle Quad 0 Gauss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434" y="3557946"/>
            <a:ext cx="380200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020272" y="3764979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84% inside acceptance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31840" y="3773690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96.5% inside acceptance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13884" y="6213252"/>
            <a:ext cx="9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A. Perry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8478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7434" y="81703"/>
            <a:ext cx="2148345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Summary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3916" y="856357"/>
            <a:ext cx="89100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 smtClean="0"/>
              <a:t>Number of modifications </a:t>
            </a:r>
            <a:r>
              <a:rPr lang="en-US" dirty="0"/>
              <a:t>(including </a:t>
            </a:r>
            <a:r>
              <a:rPr lang="en-US" dirty="0" smtClean="0"/>
              <a:t>conceptual ones) were implemented over the decade 2009-2019: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sz="1200" dirty="0"/>
              <a:t> </a:t>
            </a:r>
            <a:r>
              <a:rPr lang="en-US" sz="1200" dirty="0" smtClean="0"/>
              <a:t>2</a:t>
            </a:r>
            <a:r>
              <a:rPr lang="en-US" sz="1200" baseline="30000" dirty="0" smtClean="0"/>
              <a:t>nd</a:t>
            </a:r>
            <a:r>
              <a:rPr lang="en-US" sz="1200" dirty="0" smtClean="0"/>
              <a:t> generation plungers</a:t>
            </a:r>
          </a:p>
          <a:p>
            <a:pPr algn="l" rtl="0"/>
            <a:r>
              <a:rPr lang="en-US" sz="1200" dirty="0"/>
              <a:t> </a:t>
            </a:r>
            <a:r>
              <a:rPr lang="en-US" sz="1200" dirty="0" smtClean="0"/>
              <a:t>    2</a:t>
            </a:r>
            <a:r>
              <a:rPr lang="en-US" sz="1200" baseline="30000" dirty="0" smtClean="0"/>
              <a:t>nd</a:t>
            </a:r>
            <a:r>
              <a:rPr lang="en-US" sz="1200" dirty="0" smtClean="0"/>
              <a:t> </a:t>
            </a:r>
            <a:r>
              <a:rPr lang="en-US" sz="1200" dirty="0"/>
              <a:t>and 3</a:t>
            </a:r>
            <a:r>
              <a:rPr lang="en-US" sz="1200" baseline="30000" dirty="0"/>
              <a:t>d</a:t>
            </a:r>
            <a:r>
              <a:rPr lang="en-US" sz="1200" dirty="0"/>
              <a:t> generation tuning </a:t>
            </a:r>
            <a:r>
              <a:rPr lang="en-US" sz="1200" dirty="0" smtClean="0"/>
              <a:t>blocks</a:t>
            </a:r>
          </a:p>
          <a:p>
            <a:pPr algn="l" rtl="0"/>
            <a:r>
              <a:rPr lang="en-US" sz="1200" dirty="0"/>
              <a:t> </a:t>
            </a:r>
            <a:r>
              <a:rPr lang="en-US" sz="1200" dirty="0" smtClean="0"/>
              <a:t>    2</a:t>
            </a:r>
            <a:r>
              <a:rPr lang="en-US" sz="1200" baseline="30000" dirty="0" smtClean="0"/>
              <a:t>nd</a:t>
            </a:r>
            <a:r>
              <a:rPr lang="en-US" sz="1200" dirty="0" smtClean="0"/>
              <a:t> and 3</a:t>
            </a:r>
            <a:r>
              <a:rPr lang="en-US" sz="1200" baseline="30000" dirty="0" smtClean="0"/>
              <a:t>d</a:t>
            </a:r>
            <a:r>
              <a:rPr lang="en-US" sz="1200" dirty="0" smtClean="0"/>
              <a:t> generation of the end flanges</a:t>
            </a:r>
          </a:p>
          <a:p>
            <a:pPr algn="l" rtl="0"/>
            <a:r>
              <a:rPr lang="en-US" sz="1200" dirty="0"/>
              <a:t> </a:t>
            </a:r>
            <a:r>
              <a:rPr lang="en-US" sz="1200" dirty="0" smtClean="0"/>
              <a:t>    Improvement of vacuum barriers for the water cooling lines</a:t>
            </a:r>
          </a:p>
          <a:p>
            <a:pPr algn="l" rtl="0"/>
            <a:r>
              <a:rPr lang="en-US" sz="1200" dirty="0"/>
              <a:t> </a:t>
            </a:r>
            <a:r>
              <a:rPr lang="en-US" sz="1200" dirty="0" smtClean="0"/>
              <a:t>    Two additional turbo pumps</a:t>
            </a:r>
          </a:p>
          <a:p>
            <a:pPr algn="l" rtl="0"/>
            <a:r>
              <a:rPr lang="en-US" sz="1200" dirty="0"/>
              <a:t> </a:t>
            </a:r>
            <a:r>
              <a:rPr lang="en-US" sz="1200" dirty="0" smtClean="0"/>
              <a:t>    Improvement of cooling of the RFQ chamber in the </a:t>
            </a:r>
            <a:r>
              <a:rPr lang="en-US" sz="1200" dirty="0"/>
              <a:t>coupler region </a:t>
            </a:r>
            <a:endParaRPr lang="en-US" sz="1200" dirty="0" smtClean="0"/>
          </a:p>
          <a:p>
            <a:pPr algn="l" rtl="0"/>
            <a:r>
              <a:rPr lang="en-US" sz="1200" dirty="0"/>
              <a:t> </a:t>
            </a:r>
            <a:r>
              <a:rPr lang="en-US" sz="1200" dirty="0" smtClean="0"/>
              <a:t>    2</a:t>
            </a:r>
            <a:r>
              <a:rPr lang="en-US" sz="1200" baseline="30000" dirty="0" smtClean="0"/>
              <a:t>nd</a:t>
            </a:r>
            <a:r>
              <a:rPr lang="en-US" sz="1200" dirty="0" smtClean="0"/>
              <a:t> generation of RF coupler</a:t>
            </a:r>
          </a:p>
          <a:p>
            <a:pPr algn="l" rtl="0"/>
            <a:r>
              <a:rPr lang="en-US" sz="1200" dirty="0"/>
              <a:t> </a:t>
            </a:r>
            <a:r>
              <a:rPr lang="en-US" sz="1200" dirty="0" smtClean="0"/>
              <a:t>    </a:t>
            </a:r>
            <a:r>
              <a:rPr lang="en-US" sz="1200" u="sng" dirty="0" smtClean="0"/>
              <a:t>Splitting RF coaxial line and introduction of the second coupler</a:t>
            </a:r>
          </a:p>
          <a:p>
            <a:pPr algn="l" rtl="0"/>
            <a:r>
              <a:rPr lang="en-US" sz="1200" dirty="0"/>
              <a:t> </a:t>
            </a:r>
            <a:r>
              <a:rPr lang="en-US" sz="1200" dirty="0" smtClean="0"/>
              <a:t>    </a:t>
            </a:r>
            <a:r>
              <a:rPr lang="en-US" sz="1200" u="sng" dirty="0" smtClean="0"/>
              <a:t>2</a:t>
            </a:r>
            <a:r>
              <a:rPr lang="en-US" sz="1200" u="sng" baseline="30000" dirty="0" smtClean="0"/>
              <a:t>nd</a:t>
            </a:r>
            <a:r>
              <a:rPr lang="en-US" sz="1200" u="sng" dirty="0" smtClean="0"/>
              <a:t> generation rod structure for reduction of the required RF power</a:t>
            </a:r>
          </a:p>
          <a:p>
            <a:pPr algn="l" rtl="0"/>
            <a:endParaRPr lang="en-US" sz="1400" dirty="0"/>
          </a:p>
          <a:p>
            <a:pPr algn="l" rtl="0"/>
            <a:r>
              <a:rPr lang="en-US" dirty="0" smtClean="0"/>
              <a:t>Additional  important modifications will be introduced in the next future 2019-2020: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sz="1200" u="sng" dirty="0" smtClean="0"/>
              <a:t>HV Bias of the coupler antennas</a:t>
            </a:r>
          </a:p>
          <a:p>
            <a:pPr algn="l" rtl="0"/>
            <a:r>
              <a:rPr lang="en-US" sz="1200" dirty="0" smtClean="0"/>
              <a:t>    </a:t>
            </a:r>
            <a:r>
              <a:rPr lang="en-US" sz="1200" u="sng" dirty="0" smtClean="0"/>
              <a:t> 3</a:t>
            </a:r>
            <a:r>
              <a:rPr lang="en-US" sz="1200" u="sng" baseline="30000" dirty="0" smtClean="0"/>
              <a:t>d</a:t>
            </a:r>
            <a:r>
              <a:rPr lang="en-US" sz="1200" u="sng" dirty="0" smtClean="0"/>
              <a:t> generation  of couplers</a:t>
            </a:r>
          </a:p>
          <a:p>
            <a:pPr algn="l" rtl="0"/>
            <a:r>
              <a:rPr lang="en-US" sz="1200" dirty="0"/>
              <a:t> </a:t>
            </a:r>
            <a:r>
              <a:rPr lang="en-US" sz="1200" dirty="0" smtClean="0"/>
              <a:t>    Indium seal for vacuum barriers of the cooling line</a:t>
            </a:r>
          </a:p>
          <a:p>
            <a:pPr algn="l" rtl="0"/>
            <a:r>
              <a:rPr lang="en-US" sz="1200" dirty="0"/>
              <a:t> </a:t>
            </a:r>
            <a:r>
              <a:rPr lang="en-US" sz="1200" dirty="0" smtClean="0"/>
              <a:t>    Addition of up to 5 getter pumps</a:t>
            </a:r>
          </a:p>
          <a:p>
            <a:pPr algn="l" rtl="0"/>
            <a:r>
              <a:rPr lang="en-US" sz="1200" dirty="0"/>
              <a:t> </a:t>
            </a:r>
            <a:r>
              <a:rPr lang="en-US" sz="1200" dirty="0" smtClean="0"/>
              <a:t>    Addition of gentle quad to LEBT</a:t>
            </a:r>
          </a:p>
          <a:p>
            <a:pPr algn="l" rtl="0"/>
            <a:r>
              <a:rPr lang="en-US" sz="1200" dirty="0"/>
              <a:t> </a:t>
            </a:r>
            <a:r>
              <a:rPr lang="en-US" sz="1200" dirty="0" smtClean="0"/>
              <a:t>    Commissioning 3</a:t>
            </a:r>
            <a:r>
              <a:rPr lang="en-US" sz="1200" baseline="30000" dirty="0" smtClean="0"/>
              <a:t>d</a:t>
            </a:r>
            <a:r>
              <a:rPr lang="en-US" sz="1200" dirty="0" smtClean="0"/>
              <a:t> generation reflection box</a:t>
            </a:r>
          </a:p>
          <a:p>
            <a:pPr algn="l" rtl="0"/>
            <a:r>
              <a:rPr lang="en-US" sz="1200" dirty="0"/>
              <a:t> </a:t>
            </a:r>
            <a:r>
              <a:rPr lang="en-US" sz="1200" dirty="0" smtClean="0"/>
              <a:t>    </a:t>
            </a:r>
            <a:r>
              <a:rPr lang="en-US" sz="1200" u="sng" dirty="0" smtClean="0"/>
              <a:t>Addressing of space charge situation at the entrance of RFQ</a:t>
            </a:r>
          </a:p>
          <a:p>
            <a:pPr algn="l" rtl="0"/>
            <a:endParaRPr lang="en-US" sz="1200" dirty="0"/>
          </a:p>
          <a:p>
            <a:pPr algn="l" rtl="0"/>
            <a:r>
              <a:rPr lang="en-US" dirty="0"/>
              <a:t>I</a:t>
            </a:r>
            <a:r>
              <a:rPr lang="en-US" dirty="0" smtClean="0"/>
              <a:t>ntense campaign with deuteron beams is planned  prior the end of Phase I (2019)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Commissioning of RFQ to  Phase II requirements (up to 5 mA CW protons/deuterons) will take place in 2020</a:t>
            </a:r>
          </a:p>
          <a:p>
            <a:pPr algn="l" rtl="0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2865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2"/>
          <p:cNvSpPr>
            <a:spLocks noChangeArrowheads="1"/>
          </p:cNvSpPr>
          <p:nvPr/>
        </p:nvSpPr>
        <p:spPr bwMode="auto">
          <a:xfrm>
            <a:off x="6956425" y="1426977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buFontTx/>
              <a:buNone/>
            </a:pPr>
            <a:endParaRPr lang="he-IL" sz="1600" b="1"/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2522538" y="191645"/>
            <a:ext cx="410368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/>
          <a:p>
            <a:pPr>
              <a:buFontTx/>
              <a:buNone/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SARAF  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 tomorrow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6389" name="Picture 2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39677"/>
            <a:ext cx="9144000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21"/>
          <p:cNvSpPr txBox="1">
            <a:spLocks noChangeArrowheads="1"/>
          </p:cNvSpPr>
          <p:nvPr/>
        </p:nvSpPr>
        <p:spPr bwMode="auto">
          <a:xfrm>
            <a:off x="395536" y="3125602"/>
            <a:ext cx="557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24ABE"/>
                </a:solidFill>
              </a:rPr>
              <a:t>EIS</a:t>
            </a:r>
          </a:p>
        </p:txBody>
      </p:sp>
      <p:sp>
        <p:nvSpPr>
          <p:cNvPr id="16391" name="Text Box 22"/>
          <p:cNvSpPr txBox="1">
            <a:spLocks noChangeArrowheads="1"/>
          </p:cNvSpPr>
          <p:nvPr/>
        </p:nvSpPr>
        <p:spPr bwMode="auto">
          <a:xfrm>
            <a:off x="214316" y="1954027"/>
            <a:ext cx="787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24ABE"/>
                </a:solidFill>
              </a:rPr>
              <a:t>LEBT</a:t>
            </a:r>
          </a:p>
        </p:txBody>
      </p:sp>
      <p:sp>
        <p:nvSpPr>
          <p:cNvPr id="16392" name="Text Box 23"/>
          <p:cNvSpPr txBox="1">
            <a:spLocks noChangeArrowheads="1"/>
          </p:cNvSpPr>
          <p:nvPr/>
        </p:nvSpPr>
        <p:spPr bwMode="auto">
          <a:xfrm>
            <a:off x="1851025" y="2025465"/>
            <a:ext cx="671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24ABE"/>
                </a:solidFill>
              </a:rPr>
              <a:t>RFQ</a:t>
            </a:r>
          </a:p>
        </p:txBody>
      </p:sp>
      <p:sp>
        <p:nvSpPr>
          <p:cNvPr id="16393" name="Text Box 24"/>
          <p:cNvSpPr txBox="1">
            <a:spLocks noChangeArrowheads="1"/>
          </p:cNvSpPr>
          <p:nvPr/>
        </p:nvSpPr>
        <p:spPr bwMode="auto">
          <a:xfrm>
            <a:off x="3151188" y="1827027"/>
            <a:ext cx="684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24ABE"/>
                </a:solidFill>
              </a:rPr>
              <a:t>PSM</a:t>
            </a:r>
          </a:p>
        </p:txBody>
      </p:sp>
      <p:sp>
        <p:nvSpPr>
          <p:cNvPr id="16394" name="Text Box 25"/>
          <p:cNvSpPr txBox="1">
            <a:spLocks noChangeArrowheads="1"/>
          </p:cNvSpPr>
          <p:nvPr/>
        </p:nvSpPr>
        <p:spPr bwMode="auto">
          <a:xfrm>
            <a:off x="2488955" y="1607952"/>
            <a:ext cx="8386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>
                <a:solidFill>
                  <a:srgbClr val="024ABE"/>
                </a:solidFill>
              </a:rPr>
              <a:t>MEBT</a:t>
            </a:r>
          </a:p>
        </p:txBody>
      </p:sp>
      <p:sp>
        <p:nvSpPr>
          <p:cNvPr id="16395" name="Line 26"/>
          <p:cNvSpPr>
            <a:spLocks noChangeShapeType="1"/>
          </p:cNvSpPr>
          <p:nvPr/>
        </p:nvSpPr>
        <p:spPr bwMode="auto">
          <a:xfrm flipH="1">
            <a:off x="2951163" y="1993715"/>
            <a:ext cx="25400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6396" name="Text Box 16"/>
          <p:cNvSpPr txBox="1">
            <a:spLocks noChangeArrowheads="1"/>
          </p:cNvSpPr>
          <p:nvPr/>
        </p:nvSpPr>
        <p:spPr bwMode="auto">
          <a:xfrm>
            <a:off x="-6051" y="1492065"/>
            <a:ext cx="1710726" cy="369332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/>
              <a:t>Phase I - </a:t>
            </a:r>
            <a:r>
              <a:rPr lang="en-US" b="1" dirty="0" smtClean="0"/>
              <a:t>2012</a:t>
            </a:r>
            <a:endParaRPr lang="en-US" b="1" dirty="0"/>
          </a:p>
        </p:txBody>
      </p:sp>
      <p:sp>
        <p:nvSpPr>
          <p:cNvPr id="16397" name="Rectangle 27"/>
          <p:cNvSpPr>
            <a:spLocks noChangeArrowheads="1"/>
          </p:cNvSpPr>
          <p:nvPr/>
        </p:nvSpPr>
        <p:spPr bwMode="auto">
          <a:xfrm>
            <a:off x="0" y="1441265"/>
            <a:ext cx="4097338" cy="234156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FontTx/>
              <a:buNone/>
            </a:pPr>
            <a:endParaRPr lang="he-IL"/>
          </a:p>
        </p:txBody>
      </p:sp>
      <p:sp>
        <p:nvSpPr>
          <p:cNvPr id="16398" name="Text Box 28"/>
          <p:cNvSpPr txBox="1">
            <a:spLocks noChangeArrowheads="1"/>
          </p:cNvSpPr>
          <p:nvPr/>
        </p:nvSpPr>
        <p:spPr bwMode="auto">
          <a:xfrm>
            <a:off x="4708525" y="2782702"/>
            <a:ext cx="928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D-plate</a:t>
            </a:r>
          </a:p>
        </p:txBody>
      </p:sp>
      <p:sp>
        <p:nvSpPr>
          <p:cNvPr id="16399" name="Rectangle 29"/>
          <p:cNvSpPr>
            <a:spLocks noChangeArrowheads="1"/>
          </p:cNvSpPr>
          <p:nvPr/>
        </p:nvSpPr>
        <p:spPr bwMode="auto">
          <a:xfrm>
            <a:off x="4108450" y="1425390"/>
            <a:ext cx="5035550" cy="234156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FontTx/>
              <a:buNone/>
            </a:pPr>
            <a:endParaRPr lang="he-IL"/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4136755" y="1474602"/>
            <a:ext cx="1992853" cy="369332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dirty="0"/>
              <a:t>Beam line - </a:t>
            </a:r>
            <a:r>
              <a:rPr lang="en-US" b="1" dirty="0" smtClean="0"/>
              <a:t>2012</a:t>
            </a:r>
            <a:endParaRPr lang="en-US" b="1" dirty="0"/>
          </a:p>
        </p:txBody>
      </p:sp>
      <p:sp>
        <p:nvSpPr>
          <p:cNvPr id="16401" name="Text Box 31"/>
          <p:cNvSpPr txBox="1">
            <a:spLocks noChangeArrowheads="1"/>
          </p:cNvSpPr>
          <p:nvPr/>
        </p:nvSpPr>
        <p:spPr bwMode="auto">
          <a:xfrm>
            <a:off x="8315780" y="1399990"/>
            <a:ext cx="89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targets</a:t>
            </a:r>
          </a:p>
        </p:txBody>
      </p:sp>
      <p:sp>
        <p:nvSpPr>
          <p:cNvPr id="16402" name="Text Box 32"/>
          <p:cNvSpPr txBox="1">
            <a:spLocks noChangeArrowheads="1"/>
          </p:cNvSpPr>
          <p:nvPr/>
        </p:nvSpPr>
        <p:spPr bwMode="auto">
          <a:xfrm>
            <a:off x="6486525" y="3139890"/>
            <a:ext cx="1544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Beam dumps</a:t>
            </a:r>
          </a:p>
        </p:txBody>
      </p:sp>
      <p:sp>
        <p:nvSpPr>
          <p:cNvPr id="16403" name="Line 33"/>
          <p:cNvSpPr>
            <a:spLocks noChangeShapeType="1"/>
          </p:cNvSpPr>
          <p:nvPr/>
        </p:nvSpPr>
        <p:spPr bwMode="auto">
          <a:xfrm flipH="1" flipV="1">
            <a:off x="6010275" y="2736665"/>
            <a:ext cx="854075" cy="414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6404" name="Line 34"/>
          <p:cNvSpPr>
            <a:spLocks noChangeShapeType="1"/>
          </p:cNvSpPr>
          <p:nvPr/>
        </p:nvSpPr>
        <p:spPr bwMode="auto">
          <a:xfrm flipV="1">
            <a:off x="7181850" y="2700152"/>
            <a:ext cx="1193800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7677041" y="3424782"/>
            <a:ext cx="146706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1" i="1" dirty="0"/>
              <a:t>LINAC </a:t>
            </a:r>
            <a:r>
              <a:rPr lang="en-US" b="1" i="1" dirty="0" smtClean="0"/>
              <a:t>2012</a:t>
            </a:r>
            <a:endParaRPr lang="en-US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47094" y="4772087"/>
            <a:ext cx="865006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000" dirty="0" smtClean="0"/>
              <a:t>The Phase I components EIS/LEBT/RFQ will serve as injector for Phase II</a:t>
            </a:r>
          </a:p>
          <a:p>
            <a:pPr algn="l" rtl="0"/>
            <a:endParaRPr lang="en-US" sz="2000" dirty="0"/>
          </a:p>
          <a:p>
            <a:pPr algn="l" rtl="0"/>
            <a:r>
              <a:rPr lang="en-US" sz="2000" dirty="0" smtClean="0"/>
              <a:t>RFQ </a:t>
            </a:r>
            <a:r>
              <a:rPr lang="en-US" sz="2000" dirty="0"/>
              <a:t>-</a:t>
            </a:r>
            <a:r>
              <a:rPr lang="en-US" sz="2000" dirty="0" smtClean="0"/>
              <a:t> 5 mA CW protons/deuterons</a:t>
            </a:r>
          </a:p>
          <a:p>
            <a:pPr algn="l" rtl="0"/>
            <a:endParaRPr lang="en-US" dirty="0"/>
          </a:p>
          <a:p>
            <a:pPr algn="l"/>
            <a:endParaRPr lang="he-IL" dirty="0"/>
          </a:p>
        </p:txBody>
      </p:sp>
      <p:pic>
        <p:nvPicPr>
          <p:cNvPr id="32" name="Picture 3" descr="saraf layout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24228" y="3221662"/>
            <a:ext cx="1998922" cy="44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8"/>
          <p:cNvSpPr txBox="1">
            <a:spLocks noChangeArrowheads="1"/>
          </p:cNvSpPr>
          <p:nvPr/>
        </p:nvSpPr>
        <p:spPr bwMode="auto">
          <a:xfrm>
            <a:off x="4332760" y="3386331"/>
            <a:ext cx="685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 dirty="0"/>
              <a:t>2 mA</a:t>
            </a:r>
            <a:endParaRPr lang="he-IL" sz="1600" b="1" dirty="0"/>
          </a:p>
        </p:txBody>
      </p:sp>
      <p:sp>
        <p:nvSpPr>
          <p:cNvPr id="34" name="TextBox 19"/>
          <p:cNvSpPr txBox="1">
            <a:spLocks noChangeArrowheads="1"/>
          </p:cNvSpPr>
          <p:nvPr/>
        </p:nvSpPr>
        <p:spPr bwMode="auto">
          <a:xfrm>
            <a:off x="4330991" y="3157731"/>
            <a:ext cx="685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buSzPct val="13000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 dirty="0"/>
              <a:t>2 mA</a:t>
            </a:r>
            <a:endParaRPr lang="he-IL" sz="16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2678546" y="1414696"/>
            <a:ext cx="6612857" cy="2364509"/>
            <a:chOff x="8526452" y="829903"/>
            <a:chExt cx="6612857" cy="2364509"/>
          </a:xfrm>
        </p:grpSpPr>
        <p:sp>
          <p:nvSpPr>
            <p:cNvPr id="2" name="Rectangle 1"/>
            <p:cNvSpPr/>
            <p:nvPr/>
          </p:nvSpPr>
          <p:spPr>
            <a:xfrm>
              <a:off x="8526452" y="829903"/>
              <a:ext cx="6465454" cy="2364509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rtl="0"/>
              <a:r>
                <a:rPr lang="en-US" b="1"/>
                <a:t>Phase  II linac, IRFU/CEA - 2022</a:t>
              </a:r>
              <a:endParaRPr lang="en-US" b="1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726736" y="1483032"/>
              <a:ext cx="6412573" cy="161582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en-US" sz="2400" dirty="0" smtClean="0"/>
                <a:t>40 MeV, 5 mA, CW protons and deuterons. </a:t>
              </a:r>
            </a:p>
            <a:p>
              <a:pPr algn="l" rtl="0"/>
              <a:endParaRPr lang="en-US" sz="1100" dirty="0" smtClean="0"/>
            </a:p>
            <a:p>
              <a:pPr algn="l" rtl="0"/>
              <a:r>
                <a:rPr lang="en-US" sz="2400" dirty="0" smtClean="0"/>
                <a:t>Contract CEA/</a:t>
              </a:r>
              <a:r>
                <a:rPr lang="en-US" sz="2400" dirty="0" err="1" smtClean="0"/>
                <a:t>Saclay</a:t>
              </a:r>
              <a:endParaRPr lang="en-US" sz="2400" dirty="0" smtClean="0"/>
            </a:p>
            <a:p>
              <a:pPr algn="l" rtl="0"/>
              <a:r>
                <a:rPr lang="en-US" sz="2000" i="1" dirty="0"/>
                <a:t> </a:t>
              </a:r>
              <a:r>
                <a:rPr lang="en-US" sz="2000" i="1" dirty="0" smtClean="0"/>
                <a:t>                                  </a:t>
              </a:r>
            </a:p>
            <a:p>
              <a:pPr algn="l" rtl="0"/>
              <a:r>
                <a:rPr lang="en-US" sz="2000" i="1" dirty="0"/>
                <a:t> </a:t>
              </a:r>
              <a:r>
                <a:rPr lang="en-US" sz="2000" i="1" dirty="0" smtClean="0"/>
                <a:t>                                    </a:t>
              </a:r>
              <a:r>
                <a:rPr lang="en-US" i="1" dirty="0" smtClean="0"/>
                <a:t>N. </a:t>
              </a:r>
              <a:r>
                <a:rPr lang="en-US" i="1" dirty="0" err="1" smtClean="0"/>
                <a:t>Pichoff</a:t>
              </a:r>
              <a:r>
                <a:rPr lang="en-US" i="1" dirty="0" smtClean="0"/>
                <a:t> IPAC2018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531067" y="834521"/>
              <a:ext cx="4433457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en-US" b="1" dirty="0" smtClean="0">
                  <a:latin typeface="+mj-lt"/>
                </a:rPr>
                <a:t>Phase  II, CEA- 2022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8595292" y="868542"/>
              <a:ext cx="2290619" cy="341744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4" name="Oval 3"/>
          <p:cNvSpPr/>
          <p:nvPr/>
        </p:nvSpPr>
        <p:spPr>
          <a:xfrm>
            <a:off x="1551710" y="2047251"/>
            <a:ext cx="1237673" cy="8497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6235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9355" y="597092"/>
            <a:ext cx="3844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People involved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833" y="1512917"/>
            <a:ext cx="873136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400" dirty="0" smtClean="0"/>
              <a:t>SNRC – </a:t>
            </a:r>
            <a:r>
              <a:rPr lang="en-US" sz="2400" u="sng" dirty="0" smtClean="0"/>
              <a:t>J. </a:t>
            </a:r>
            <a:r>
              <a:rPr lang="en-US" sz="2400" u="sng" dirty="0" err="1" smtClean="0"/>
              <a:t>Rodnizki</a:t>
            </a:r>
            <a:r>
              <a:rPr lang="en-US" sz="2400" u="sng" dirty="0" smtClean="0"/>
              <a:t>, B. </a:t>
            </a:r>
            <a:r>
              <a:rPr lang="en-US" sz="2400" u="sng" dirty="0" err="1" smtClean="0"/>
              <a:t>Kaizer</a:t>
            </a:r>
            <a:r>
              <a:rPr lang="en-US" sz="2400" u="sng" dirty="0" smtClean="0"/>
              <a:t>, A. Shor, A. Perry</a:t>
            </a:r>
            <a:r>
              <a:rPr lang="en-US" sz="2400" dirty="0" smtClean="0"/>
              <a:t>, </a:t>
            </a:r>
          </a:p>
          <a:p>
            <a:pPr algn="l" rtl="0"/>
            <a:r>
              <a:rPr lang="en-US" sz="2400" dirty="0"/>
              <a:t> </a:t>
            </a:r>
            <a:r>
              <a:rPr lang="en-US" sz="2400" dirty="0" smtClean="0"/>
              <a:t>           D. </a:t>
            </a:r>
            <a:r>
              <a:rPr lang="en-US" sz="2400" dirty="0" err="1" smtClean="0"/>
              <a:t>Berkovits</a:t>
            </a:r>
            <a:r>
              <a:rPr lang="en-US" sz="2400" dirty="0" smtClean="0"/>
              <a:t>, Y. </a:t>
            </a:r>
            <a:r>
              <a:rPr lang="en-US" sz="2400" dirty="0" err="1" smtClean="0"/>
              <a:t>Lunner</a:t>
            </a:r>
            <a:r>
              <a:rPr lang="en-US" sz="2400" dirty="0" smtClean="0"/>
              <a:t>, H. </a:t>
            </a:r>
            <a:r>
              <a:rPr lang="en-US" sz="2400" dirty="0" err="1" smtClean="0"/>
              <a:t>Dafna</a:t>
            </a:r>
            <a:r>
              <a:rPr lang="en-US" sz="2400" dirty="0" smtClean="0"/>
              <a:t>, A. Grin, I. Fishman, </a:t>
            </a:r>
          </a:p>
          <a:p>
            <a:pPr algn="l" rtl="0"/>
            <a:r>
              <a:rPr lang="en-US" sz="2400" dirty="0"/>
              <a:t> </a:t>
            </a:r>
            <a:r>
              <a:rPr lang="en-US" sz="2400" dirty="0" smtClean="0"/>
              <a:t>           T. </a:t>
            </a:r>
            <a:r>
              <a:rPr lang="en-US" sz="2400" dirty="0" err="1" smtClean="0"/>
              <a:t>Zchut</a:t>
            </a:r>
            <a:r>
              <a:rPr lang="en-US" sz="2400" dirty="0" smtClean="0"/>
              <a:t>, N. </a:t>
            </a:r>
            <a:r>
              <a:rPr lang="en-US" sz="2400" dirty="0" err="1" smtClean="0"/>
              <a:t>Tamim</a:t>
            </a:r>
            <a:r>
              <a:rPr lang="en-US" sz="2400" dirty="0" smtClean="0"/>
              <a:t>, D. </a:t>
            </a:r>
            <a:r>
              <a:rPr lang="en-US" sz="2400" dirty="0" err="1" smtClean="0"/>
              <a:t>Kijel</a:t>
            </a:r>
            <a:r>
              <a:rPr lang="en-US" sz="2400" dirty="0" smtClean="0"/>
              <a:t>, A. Barak, G. Lampert, </a:t>
            </a:r>
          </a:p>
          <a:p>
            <a:pPr algn="l" rtl="0"/>
            <a:r>
              <a:rPr lang="en-US" sz="2400" dirty="0"/>
              <a:t> </a:t>
            </a:r>
            <a:r>
              <a:rPr lang="en-US" sz="2400" dirty="0" smtClean="0"/>
              <a:t>           T. </a:t>
            </a:r>
            <a:r>
              <a:rPr lang="en-US" sz="2400" dirty="0" err="1" smtClean="0"/>
              <a:t>Horovits</a:t>
            </a:r>
            <a:r>
              <a:rPr lang="en-US" sz="2400" dirty="0" smtClean="0"/>
              <a:t>, D. Rubin, I. </a:t>
            </a:r>
            <a:r>
              <a:rPr lang="en-US" sz="2400" dirty="0" err="1" smtClean="0"/>
              <a:t>Gertz</a:t>
            </a:r>
            <a:r>
              <a:rPr lang="en-US" sz="2400" dirty="0" smtClean="0"/>
              <a:t>, I. Silverman, A. Kreisler</a:t>
            </a:r>
          </a:p>
          <a:p>
            <a:pPr algn="l" rtl="0"/>
            <a:r>
              <a:rPr lang="en-US" sz="2400" dirty="0"/>
              <a:t> </a:t>
            </a:r>
            <a:r>
              <a:rPr lang="en-US" sz="2400" dirty="0" smtClean="0"/>
              <a:t>           I. </a:t>
            </a:r>
            <a:r>
              <a:rPr lang="en-US" sz="2400" dirty="0" err="1" smtClean="0"/>
              <a:t>Gavish</a:t>
            </a:r>
            <a:r>
              <a:rPr lang="en-US" sz="2400" dirty="0" smtClean="0"/>
              <a:t>, T. </a:t>
            </a:r>
            <a:r>
              <a:rPr lang="en-US" sz="2400" dirty="0" err="1" smtClean="0"/>
              <a:t>Zaharony</a:t>
            </a:r>
            <a:endParaRPr lang="en-US" sz="2400" dirty="0" smtClean="0"/>
          </a:p>
          <a:p>
            <a:pPr algn="l" rtl="0"/>
            <a:endParaRPr lang="en-US" sz="2400" dirty="0"/>
          </a:p>
          <a:p>
            <a:pPr algn="l" rtl="0"/>
            <a:r>
              <a:rPr lang="en-US" sz="2400" dirty="0" smtClean="0"/>
              <a:t>NTG – A. </a:t>
            </a:r>
            <a:r>
              <a:rPr lang="en-US" sz="2400" dirty="0" err="1" smtClean="0"/>
              <a:t>Bechtold</a:t>
            </a:r>
            <a:r>
              <a:rPr lang="en-US" sz="2400" dirty="0" smtClean="0"/>
              <a:t> and colleagues</a:t>
            </a:r>
          </a:p>
          <a:p>
            <a:pPr algn="l" rtl="0"/>
            <a:endParaRPr lang="en-US" sz="2400" dirty="0"/>
          </a:p>
          <a:p>
            <a:pPr algn="l" rtl="0"/>
            <a:r>
              <a:rPr lang="en-US" sz="2400" dirty="0" smtClean="0"/>
              <a:t>Univ. Frankfurt – Prof. A. </a:t>
            </a:r>
            <a:r>
              <a:rPr lang="en-US" sz="2400" dirty="0" err="1" smtClean="0"/>
              <a:t>Schempp</a:t>
            </a:r>
            <a:r>
              <a:rPr lang="en-US" sz="2400" dirty="0" smtClean="0"/>
              <a:t>, Ph. </a:t>
            </a:r>
            <a:r>
              <a:rPr lang="en-US" sz="2400" dirty="0"/>
              <a:t>F</a:t>
            </a:r>
            <a:r>
              <a:rPr lang="en-US" sz="2400" dirty="0" smtClean="0"/>
              <a:t>isher and </a:t>
            </a:r>
            <a:r>
              <a:rPr lang="en-US" sz="2400" dirty="0"/>
              <a:t>colleagues</a:t>
            </a:r>
          </a:p>
          <a:p>
            <a:pPr algn="l" rtl="0"/>
            <a:endParaRPr lang="en-US" sz="2400" dirty="0" smtClean="0"/>
          </a:p>
          <a:p>
            <a:pPr algn="l" rtl="0"/>
            <a:r>
              <a:rPr lang="en-US" sz="2400" dirty="0" smtClean="0"/>
              <a:t>GSI- S. </a:t>
            </a:r>
            <a:r>
              <a:rPr lang="en-US" sz="2400" dirty="0" err="1" smtClean="0"/>
              <a:t>Yromyshev</a:t>
            </a:r>
            <a:r>
              <a:rPr lang="en-US" sz="2400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80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3209" y="2683042"/>
            <a:ext cx="4307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SPARE SLIDES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81407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Slide Number Placeholder 4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24D97292-7AD0-4BCC-9017-31A60F8579A6}" type="slidenum">
              <a:rPr lang="he-IL" altLang="he-IL" sz="1400" smtClean="0">
                <a:latin typeface="Arial Black" pitchFamily="34" charset="0"/>
              </a:rPr>
              <a:pPr eaLnBrk="1" hangingPunct="1"/>
              <a:t>42</a:t>
            </a:fld>
            <a:endParaRPr lang="en-US" altLang="he-IL" sz="1400" smtClean="0">
              <a:latin typeface="Arial Black" pitchFamily="34" charset="0"/>
            </a:endParaRP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0" y="629870"/>
            <a:ext cx="9144000" cy="5578475"/>
            <a:chOff x="0" y="608"/>
            <a:chExt cx="5760" cy="3514"/>
          </a:xfrm>
        </p:grpSpPr>
        <p:pic>
          <p:nvPicPr>
            <p:cNvPr id="78855" name="Picture 18" descr="rfq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8"/>
              <a:ext cx="5760" cy="3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56" name="Text Box 10"/>
            <p:cNvSpPr txBox="1">
              <a:spLocks noChangeArrowheads="1"/>
            </p:cNvSpPr>
            <p:nvPr/>
          </p:nvSpPr>
          <p:spPr bwMode="auto">
            <a:xfrm>
              <a:off x="879" y="3768"/>
              <a:ext cx="1404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l" eaLnBrk="1" hangingPunct="1"/>
              <a:r>
                <a:rPr lang="en-US" altLang="he-IL" b="1">
                  <a:solidFill>
                    <a:srgbClr val="FFFF00"/>
                  </a:solidFill>
                  <a:latin typeface="Arial" pitchFamily="34" charset="0"/>
                </a:rPr>
                <a:t>Tuning block</a:t>
              </a:r>
            </a:p>
          </p:txBody>
        </p:sp>
        <p:sp>
          <p:nvSpPr>
            <p:cNvPr id="78857" name="Line 11"/>
            <p:cNvSpPr>
              <a:spLocks noChangeShapeType="1"/>
            </p:cNvSpPr>
            <p:nvPr/>
          </p:nvSpPr>
          <p:spPr bwMode="auto">
            <a:xfrm flipV="1">
              <a:off x="1889" y="3340"/>
              <a:ext cx="734" cy="44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e-IL"/>
            </a:p>
          </p:txBody>
        </p:sp>
        <p:sp>
          <p:nvSpPr>
            <p:cNvPr id="78858" name="Text Box 12"/>
            <p:cNvSpPr txBox="1">
              <a:spLocks noChangeArrowheads="1"/>
            </p:cNvSpPr>
            <p:nvPr/>
          </p:nvSpPr>
          <p:spPr bwMode="auto">
            <a:xfrm>
              <a:off x="3552" y="1612"/>
              <a:ext cx="50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he-IL" b="1">
                  <a:solidFill>
                    <a:srgbClr val="FFFF00"/>
                  </a:solidFill>
                  <a:latin typeface="Arial" pitchFamily="34" charset="0"/>
                </a:rPr>
                <a:t>Shim</a:t>
              </a:r>
            </a:p>
          </p:txBody>
        </p:sp>
        <p:sp>
          <p:nvSpPr>
            <p:cNvPr id="78859" name="Line 13"/>
            <p:cNvSpPr>
              <a:spLocks noChangeShapeType="1"/>
            </p:cNvSpPr>
            <p:nvPr/>
          </p:nvSpPr>
          <p:spPr bwMode="auto">
            <a:xfrm flipH="1" flipV="1">
              <a:off x="3584" y="927"/>
              <a:ext cx="232" cy="613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178222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02635"/>
              </p:ext>
            </p:extLst>
          </p:nvPr>
        </p:nvGraphicFramePr>
        <p:xfrm>
          <a:off x="4465467" y="1491449"/>
          <a:ext cx="3852909" cy="2898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m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788847"/>
              </p:ext>
            </p:extLst>
          </p:nvPr>
        </p:nvGraphicFramePr>
        <p:xfrm>
          <a:off x="223421" y="1518082"/>
          <a:ext cx="4039891" cy="2851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Grafik 5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2604" y="4372982"/>
            <a:ext cx="5410200" cy="1490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/>
          <p:cNvSpPr/>
          <p:nvPr/>
        </p:nvSpPr>
        <p:spPr>
          <a:xfrm>
            <a:off x="3418682" y="5202304"/>
            <a:ext cx="762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420156" y="5336948"/>
            <a:ext cx="762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956050" y="5212656"/>
            <a:ext cx="762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984158" y="5365056"/>
            <a:ext cx="762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617710" y="5462714"/>
            <a:ext cx="762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601428" y="5606236"/>
            <a:ext cx="762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128444" y="5481944"/>
            <a:ext cx="762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112162" y="5625466"/>
            <a:ext cx="762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31388" y="4533472"/>
            <a:ext cx="762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414724" y="4534946"/>
            <a:ext cx="76200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374"/>
          <a:stretch/>
        </p:blipFill>
        <p:spPr>
          <a:xfrm>
            <a:off x="337353" y="3944100"/>
            <a:ext cx="2539014" cy="189161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2967" y="5450879"/>
            <a:ext cx="638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Series 1</a:t>
            </a:r>
            <a:endParaRPr lang="en-US" sz="11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291918" y="5443481"/>
            <a:ext cx="638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Series 2</a:t>
            </a:r>
            <a:endParaRPr lang="en-US" sz="11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21079" y="4804289"/>
            <a:ext cx="638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Series 3</a:t>
            </a:r>
            <a:endParaRPr lang="en-US" sz="11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240130" y="4823524"/>
            <a:ext cx="638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Series 4</a:t>
            </a:r>
            <a:endParaRPr lang="en-US" sz="11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210540" y="1615737"/>
            <a:ext cx="56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269115" y="157282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91938" y="153914"/>
            <a:ext cx="840967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Results of the alignment measurements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1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0293" y="0"/>
            <a:ext cx="791595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Arrangement of the tuning plates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871871"/>
            <a:ext cx="774539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Introduction of dummy TB in the </a:t>
            </a:r>
            <a:r>
              <a:rPr lang="en-US" dirty="0" err="1" smtClean="0"/>
              <a:t>precalculated</a:t>
            </a:r>
            <a:r>
              <a:rPr lang="en-US" dirty="0" smtClean="0"/>
              <a:t> positions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Establishing the couplers positions to obtain good coupling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Measuring the field homogeneity using perturbation method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Optimizing the resonance frequency and field homogeneity</a:t>
            </a:r>
          </a:p>
          <a:p>
            <a:pPr algn="l" rtl="0"/>
            <a:r>
              <a:rPr lang="en-US" dirty="0" smtClean="0"/>
              <a:t> by shifting dummy TB heights (iterative process)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Exchanging the dummy TB to high power ones (critical point : cutting the </a:t>
            </a:r>
          </a:p>
          <a:p>
            <a:pPr algn="l" rtl="0"/>
            <a:r>
              <a:rPr lang="en-US" dirty="0" smtClean="0"/>
              <a:t>the water tubes)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Final measurement and tuning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2577" y="999460"/>
            <a:ext cx="2881423" cy="2408689"/>
          </a:xfrm>
          <a:prstGeom prst="rect">
            <a:avLst/>
          </a:prstGeom>
        </p:spPr>
      </p:pic>
      <p:graphicFrame>
        <p:nvGraphicFramePr>
          <p:cNvPr id="4" name="Diagram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3284107"/>
              </p:ext>
            </p:extLst>
          </p:nvPr>
        </p:nvGraphicFramePr>
        <p:xfrm>
          <a:off x="378244" y="475019"/>
          <a:ext cx="8497019" cy="6021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Diagram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6710857"/>
              </p:ext>
            </p:extLst>
          </p:nvPr>
        </p:nvGraphicFramePr>
        <p:xfrm>
          <a:off x="5058553" y="3367086"/>
          <a:ext cx="3338004" cy="2272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82414" y="6211669"/>
            <a:ext cx="691229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 dirty="0" smtClean="0"/>
              <a:t>Field homogeneity  </a:t>
            </a:r>
            <a:r>
              <a:rPr lang="en-US" dirty="0" err="1" smtClean="0"/>
              <a:t>std</a:t>
            </a:r>
            <a:r>
              <a:rPr lang="en-US" dirty="0" smtClean="0"/>
              <a:t> dev =1.8 %, res. freq. 175.943 MHZ (air)</a:t>
            </a:r>
          </a:p>
          <a:p>
            <a:pPr algn="l" rtl="0"/>
            <a:r>
              <a:rPr lang="en-US" dirty="0" smtClean="0"/>
              <a:t>In the old rods </a:t>
            </a:r>
            <a:r>
              <a:rPr lang="en-US" dirty="0" err="1" smtClean="0"/>
              <a:t>std</a:t>
            </a:r>
            <a:r>
              <a:rPr lang="en-US" dirty="0" smtClean="0"/>
              <a:t> dev =2.7 %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34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/>
          <p:cNvSpPr>
            <a:spLocks noChangeArrowheads="1"/>
          </p:cNvSpPr>
          <p:nvPr/>
        </p:nvSpPr>
        <p:spPr bwMode="auto">
          <a:xfrm>
            <a:off x="6956425" y="31511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e-IL" altLang="en-US" sz="1600" b="1"/>
          </a:p>
        </p:txBody>
      </p:sp>
      <p:pic>
        <p:nvPicPr>
          <p:cNvPr id="2051" name="Picture 20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132856"/>
            <a:ext cx="8825982" cy="333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21"/>
          <p:cNvSpPr txBox="1">
            <a:spLocks noChangeArrowheads="1"/>
          </p:cNvSpPr>
          <p:nvPr/>
        </p:nvSpPr>
        <p:spPr bwMode="auto">
          <a:xfrm>
            <a:off x="-34200" y="2348880"/>
            <a:ext cx="6625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 dirty="0" smtClean="0">
                <a:solidFill>
                  <a:schemeClr val="accent2"/>
                </a:solidFill>
                <a:latin typeface="Times New Roman" pitchFamily="18" charset="0"/>
              </a:rPr>
              <a:t>EIS</a:t>
            </a:r>
          </a:p>
          <a:p>
            <a:pPr algn="l" rtl="0" eaLnBrk="1" hangingPunct="1"/>
            <a:r>
              <a:rPr lang="en-US" altLang="en-US" sz="20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en-US" sz="2000" b="1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altLang="en-US" sz="1400" dirty="0" smtClean="0">
                <a:latin typeface="Times New Roman" pitchFamily="18" charset="0"/>
              </a:rPr>
              <a:t>BB</a:t>
            </a:r>
            <a:endParaRPr lang="en-US" altLang="en-US" sz="1400" dirty="0">
              <a:latin typeface="Times New Roman" pitchFamily="18" charset="0"/>
            </a:endParaRPr>
          </a:p>
        </p:txBody>
      </p:sp>
      <p:sp>
        <p:nvSpPr>
          <p:cNvPr id="2053" name="Text Box 22"/>
          <p:cNvSpPr txBox="1">
            <a:spLocks noChangeArrowheads="1"/>
          </p:cNvSpPr>
          <p:nvPr/>
        </p:nvSpPr>
        <p:spPr bwMode="auto">
          <a:xfrm>
            <a:off x="899592" y="2132856"/>
            <a:ext cx="126989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r>
              <a:rPr lang="en-US" altLang="en-US" sz="2000" b="1" dirty="0" smtClean="0">
                <a:solidFill>
                  <a:schemeClr val="accent2"/>
                </a:solidFill>
                <a:latin typeface="Times New Roman" pitchFamily="18" charset="0"/>
              </a:rPr>
              <a:t>LEBT</a:t>
            </a:r>
          </a:p>
          <a:p>
            <a:pPr algn="l" rtl="0" eaLnBrk="1" hangingPunct="1"/>
            <a:r>
              <a:rPr lang="en-US" altLang="en-US" sz="1400" dirty="0" smtClean="0">
                <a:latin typeface="Times New Roman" pitchFamily="18" charset="0"/>
              </a:rPr>
              <a:t>Aperture</a:t>
            </a:r>
          </a:p>
          <a:p>
            <a:pPr algn="l" rtl="0" eaLnBrk="1" hangingPunct="1"/>
            <a:r>
              <a:rPr lang="en-US" altLang="en-US" sz="1400" dirty="0" smtClean="0">
                <a:latin typeface="Times New Roman" pitchFamily="18" charset="0"/>
              </a:rPr>
              <a:t>FC/slits/wire</a:t>
            </a:r>
          </a:p>
          <a:p>
            <a:pPr algn="l" rtl="0" eaLnBrk="1" hangingPunct="1"/>
            <a:r>
              <a:rPr lang="en-US" altLang="en-US" sz="1400" dirty="0"/>
              <a:t>Slow chopper</a:t>
            </a:r>
          </a:p>
          <a:p>
            <a:pPr algn="l" rtl="0" eaLnBrk="1" hangingPunct="1"/>
            <a:endParaRPr lang="en-US" altLang="en-US" sz="1400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2054" name="Text Box 23"/>
          <p:cNvSpPr txBox="1">
            <a:spLocks noChangeArrowheads="1"/>
          </p:cNvSpPr>
          <p:nvPr/>
        </p:nvSpPr>
        <p:spPr bwMode="auto">
          <a:xfrm>
            <a:off x="2267744" y="2132856"/>
            <a:ext cx="1332416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r>
              <a:rPr lang="en-US" altLang="en-US" sz="2000" b="1" dirty="0" smtClean="0">
                <a:solidFill>
                  <a:schemeClr val="accent2"/>
                </a:solidFill>
                <a:latin typeface="Times New Roman" pitchFamily="18" charset="0"/>
              </a:rPr>
              <a:t>RFQ</a:t>
            </a:r>
          </a:p>
          <a:p>
            <a:pPr algn="l" rtl="0" eaLnBrk="1" hangingPunct="1"/>
            <a:r>
              <a:rPr lang="en-US" altLang="en-US" sz="1400" dirty="0" smtClean="0">
                <a:latin typeface="Times New Roman" pitchFamily="18" charset="0"/>
              </a:rPr>
              <a:t>Entrance col.</a:t>
            </a:r>
          </a:p>
          <a:p>
            <a:pPr algn="l" rtl="0" eaLnBrk="1" hangingPunct="1"/>
            <a:r>
              <a:rPr lang="en-US" altLang="en-US" sz="1400" dirty="0" smtClean="0">
                <a:latin typeface="Times New Roman" pitchFamily="18" charset="0"/>
              </a:rPr>
              <a:t>X-rays </a:t>
            </a:r>
            <a:r>
              <a:rPr lang="en-US" altLang="en-US" sz="1400" dirty="0" err="1" smtClean="0">
                <a:latin typeface="Times New Roman" pitchFamily="18" charset="0"/>
              </a:rPr>
              <a:t>det</a:t>
            </a:r>
            <a:endParaRPr lang="en-US" altLang="en-US" sz="1400" dirty="0" smtClean="0">
              <a:latin typeface="Times New Roman" pitchFamily="18" charset="0"/>
            </a:endParaRPr>
          </a:p>
          <a:p>
            <a:pPr algn="l" rtl="0" eaLnBrk="1" hangingPunct="1"/>
            <a:r>
              <a:rPr lang="en-US" altLang="en-US" sz="1400" dirty="0">
                <a:latin typeface="Times New Roman" pitchFamily="18" charset="0"/>
              </a:rPr>
              <a:t>c</a:t>
            </a:r>
            <a:r>
              <a:rPr lang="en-US" altLang="en-US" sz="1400" dirty="0" smtClean="0">
                <a:latin typeface="Times New Roman" pitchFamily="18" charset="0"/>
              </a:rPr>
              <a:t>ameras</a:t>
            </a:r>
          </a:p>
          <a:p>
            <a:pPr algn="l" rtl="0" eaLnBrk="1" hangingPunct="1"/>
            <a:r>
              <a:rPr lang="en-US" altLang="en-US" sz="1400" dirty="0" err="1" smtClean="0">
                <a:latin typeface="Times New Roman" pitchFamily="18" charset="0"/>
              </a:rPr>
              <a:t>theromocouples</a:t>
            </a:r>
            <a:endParaRPr lang="en-US" altLang="en-US" sz="1400" dirty="0" smtClean="0">
              <a:latin typeface="Times New Roman" pitchFamily="18" charset="0"/>
            </a:endParaRPr>
          </a:p>
          <a:p>
            <a:pPr algn="l" rtl="0" eaLnBrk="1" hangingPunct="1"/>
            <a:endParaRPr lang="en-US" altLang="en-US" sz="1600" dirty="0">
              <a:latin typeface="Times New Roman" pitchFamily="18" charset="0"/>
            </a:endParaRPr>
          </a:p>
        </p:txBody>
      </p:sp>
      <p:sp>
        <p:nvSpPr>
          <p:cNvPr id="2055" name="Text Box 24"/>
          <p:cNvSpPr txBox="1">
            <a:spLocks noChangeArrowheads="1"/>
          </p:cNvSpPr>
          <p:nvPr/>
        </p:nvSpPr>
        <p:spPr bwMode="auto">
          <a:xfrm>
            <a:off x="4860032" y="2708920"/>
            <a:ext cx="72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chemeClr val="accent2"/>
                </a:solidFill>
                <a:latin typeface="Times New Roman" pitchFamily="18" charset="0"/>
              </a:rPr>
              <a:t>PSM</a:t>
            </a:r>
          </a:p>
        </p:txBody>
      </p:sp>
      <p:sp>
        <p:nvSpPr>
          <p:cNvPr id="2056" name="Text Box 25"/>
          <p:cNvSpPr txBox="1">
            <a:spLocks noChangeArrowheads="1"/>
          </p:cNvSpPr>
          <p:nvPr/>
        </p:nvSpPr>
        <p:spPr bwMode="auto">
          <a:xfrm>
            <a:off x="3923928" y="2132856"/>
            <a:ext cx="94128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r>
              <a:rPr lang="en-US" altLang="en-US" sz="2000" b="1" dirty="0" smtClean="0">
                <a:solidFill>
                  <a:schemeClr val="accent2"/>
                </a:solidFill>
                <a:latin typeface="Times New Roman" pitchFamily="18" charset="0"/>
              </a:rPr>
              <a:t>MEBT</a:t>
            </a:r>
          </a:p>
          <a:p>
            <a:pPr algn="l" rtl="0" eaLnBrk="1" hangingPunct="1"/>
            <a:r>
              <a:rPr lang="en-US" altLang="en-US" sz="1600" b="1" dirty="0" smtClean="0">
                <a:latin typeface="Times New Roman" pitchFamily="18" charset="0"/>
              </a:rPr>
              <a:t>BPMs</a:t>
            </a:r>
          </a:p>
          <a:p>
            <a:pPr algn="l" rtl="0" eaLnBrk="1" hangingPunct="1"/>
            <a:r>
              <a:rPr lang="en-US" altLang="en-US" sz="1600" b="1" dirty="0" smtClean="0">
                <a:latin typeface="Times New Roman" pitchFamily="18" charset="0"/>
              </a:rPr>
              <a:t>BB/col.</a:t>
            </a:r>
          </a:p>
          <a:p>
            <a:pPr algn="l" rtl="0" eaLnBrk="1" hangingPunct="1"/>
            <a:r>
              <a:rPr lang="en-US" altLang="en-US" sz="1600" b="1" dirty="0">
                <a:latin typeface="Times New Roman" pitchFamily="18" charset="0"/>
              </a:rPr>
              <a:t>w</a:t>
            </a:r>
            <a:r>
              <a:rPr lang="en-US" altLang="en-US" sz="1600" b="1" dirty="0" smtClean="0">
                <a:latin typeface="Times New Roman" pitchFamily="18" charset="0"/>
              </a:rPr>
              <a:t>ires</a:t>
            </a:r>
            <a:endParaRPr lang="en-US" altLang="en-US" sz="1600" b="1" dirty="0">
              <a:latin typeface="Times New Roman" pitchFamily="18" charset="0"/>
            </a:endParaRPr>
          </a:p>
        </p:txBody>
      </p:sp>
      <p:sp>
        <p:nvSpPr>
          <p:cNvPr id="2057" name="Line 26"/>
          <p:cNvSpPr>
            <a:spLocks noChangeShapeType="1"/>
          </p:cNvSpPr>
          <p:nvPr/>
        </p:nvSpPr>
        <p:spPr bwMode="auto">
          <a:xfrm flipH="1">
            <a:off x="2951163" y="3717925"/>
            <a:ext cx="25400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Text Box 28"/>
          <p:cNvSpPr txBox="1">
            <a:spLocks noChangeArrowheads="1"/>
          </p:cNvSpPr>
          <p:nvPr/>
        </p:nvSpPr>
        <p:spPr bwMode="auto">
          <a:xfrm>
            <a:off x="6844358" y="1802294"/>
            <a:ext cx="132709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r>
              <a:rPr lang="en-US" altLang="en-US" sz="2000" b="1" dirty="0" smtClean="0">
                <a:solidFill>
                  <a:schemeClr val="accent2"/>
                </a:solidFill>
                <a:latin typeface="Times New Roman" pitchFamily="18" charset="0"/>
              </a:rPr>
              <a:t>D-plate</a:t>
            </a:r>
          </a:p>
          <a:p>
            <a:pPr algn="l" rtl="0" eaLnBrk="1" hangingPunct="1"/>
            <a:r>
              <a:rPr lang="en-US" altLang="en-US" sz="1600" b="1" dirty="0" smtClean="0">
                <a:latin typeface="Times New Roman" pitchFamily="18" charset="0"/>
              </a:rPr>
              <a:t>slits/wires</a:t>
            </a:r>
          </a:p>
          <a:p>
            <a:pPr algn="l" rtl="0" eaLnBrk="1" hangingPunct="1"/>
            <a:r>
              <a:rPr lang="en-US" altLang="en-US" sz="1600" b="1" dirty="0">
                <a:latin typeface="Times New Roman" pitchFamily="18" charset="0"/>
              </a:rPr>
              <a:t>p</a:t>
            </a:r>
            <a:r>
              <a:rPr lang="en-US" altLang="en-US" sz="1600" b="1" dirty="0" smtClean="0">
                <a:latin typeface="Times New Roman" pitchFamily="18" charset="0"/>
              </a:rPr>
              <a:t>hase probes</a:t>
            </a:r>
          </a:p>
          <a:p>
            <a:pPr algn="l" rtl="0" eaLnBrk="1" hangingPunct="1"/>
            <a:r>
              <a:rPr lang="en-US" altLang="en-US" sz="1600" b="1" dirty="0" smtClean="0">
                <a:latin typeface="Times New Roman" pitchFamily="18" charset="0"/>
              </a:rPr>
              <a:t>RBS/BEM</a:t>
            </a:r>
          </a:p>
          <a:p>
            <a:pPr algn="l" rtl="0" eaLnBrk="1" hangingPunct="1"/>
            <a:r>
              <a:rPr lang="en-US" altLang="en-US" sz="1600" b="1" dirty="0" smtClean="0">
                <a:latin typeface="Times New Roman" pitchFamily="18" charset="0"/>
              </a:rPr>
              <a:t>FFCs</a:t>
            </a:r>
            <a:endParaRPr lang="en-US" altLang="en-US" sz="1600" b="1" dirty="0">
              <a:latin typeface="Times New Roman" pitchFamily="18" charset="0"/>
            </a:endParaRPr>
          </a:p>
        </p:txBody>
      </p:sp>
      <p:sp>
        <p:nvSpPr>
          <p:cNvPr id="2060" name="Text Box 32"/>
          <p:cNvSpPr txBox="1">
            <a:spLocks noChangeArrowheads="1"/>
          </p:cNvSpPr>
          <p:nvPr/>
        </p:nvSpPr>
        <p:spPr bwMode="auto">
          <a:xfrm>
            <a:off x="7884368" y="2564904"/>
            <a:ext cx="138371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r>
              <a:rPr lang="en-US" altLang="en-US" b="1" dirty="0">
                <a:solidFill>
                  <a:schemeClr val="accent2"/>
                </a:solidFill>
                <a:latin typeface="Times New Roman" pitchFamily="18" charset="0"/>
              </a:rPr>
              <a:t>Beam </a:t>
            </a:r>
            <a:r>
              <a:rPr lang="en-US" altLang="en-US" b="1" dirty="0" smtClean="0">
                <a:solidFill>
                  <a:schemeClr val="accent2"/>
                </a:solidFill>
                <a:latin typeface="Times New Roman" pitchFamily="18" charset="0"/>
              </a:rPr>
              <a:t>dump</a:t>
            </a:r>
          </a:p>
          <a:p>
            <a:pPr algn="l" rtl="0" eaLnBrk="1" hangingPunct="1"/>
            <a:r>
              <a:rPr lang="en-US" altLang="en-US" sz="1600" b="1" dirty="0" smtClean="0">
                <a:solidFill>
                  <a:srgbClr val="00CC00"/>
                </a:solidFill>
                <a:latin typeface="Times New Roman" pitchFamily="18" charset="0"/>
              </a:rPr>
              <a:t>   </a:t>
            </a:r>
            <a:r>
              <a:rPr lang="en-US" altLang="en-US" sz="1600" b="1" dirty="0" smtClean="0">
                <a:latin typeface="Times New Roman" pitchFamily="18" charset="0"/>
              </a:rPr>
              <a:t>FC/col</a:t>
            </a:r>
            <a:endParaRPr lang="en-US" altLang="en-US" sz="1600" b="1" dirty="0">
              <a:latin typeface="Times New Roman" pitchFamily="18" charset="0"/>
            </a:endParaRPr>
          </a:p>
        </p:txBody>
      </p:sp>
      <p:sp>
        <p:nvSpPr>
          <p:cNvPr id="2066" name="Rectangle 22"/>
          <p:cNvSpPr>
            <a:spLocks noChangeArrowheads="1"/>
          </p:cNvSpPr>
          <p:nvPr/>
        </p:nvSpPr>
        <p:spPr bwMode="auto">
          <a:xfrm>
            <a:off x="628938" y="565105"/>
            <a:ext cx="80791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rtl="0" eaLnBrk="1" hangingPunct="1"/>
            <a:r>
              <a:rPr lang="en-US" altLang="en-US" sz="3200" b="1" dirty="0" smtClean="0">
                <a:solidFill>
                  <a:schemeClr val="accent5">
                    <a:lumMod val="50000"/>
                  </a:schemeClr>
                </a:solidFill>
              </a:rPr>
              <a:t>Elements used for RFQ beam characterization</a:t>
            </a:r>
            <a:endParaRPr lang="he-IL" alt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8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9562" y="0"/>
            <a:ext cx="6099747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 rtl="0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First beam through new RFQ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872" y="713232"/>
            <a:ext cx="5148072" cy="309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1016" y="3761544"/>
            <a:ext cx="5151248" cy="309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02544" y="941864"/>
            <a:ext cx="2741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600" dirty="0" smtClean="0"/>
              <a:t>Measurements  MEBT BB</a:t>
            </a:r>
          </a:p>
          <a:p>
            <a:pPr algn="l" rtl="0"/>
            <a:r>
              <a:rPr lang="en-US" sz="1600" dirty="0" err="1"/>
              <a:t>c</a:t>
            </a:r>
            <a:r>
              <a:rPr lang="en-US" sz="1600" dirty="0" err="1" smtClean="0"/>
              <a:t>ryomodule</a:t>
            </a:r>
            <a:r>
              <a:rPr lang="en-US" sz="1600" dirty="0" smtClean="0"/>
              <a:t> on maintenance</a:t>
            </a:r>
          </a:p>
          <a:p>
            <a:pPr algn="l" rtl="0"/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514523" y="2185989"/>
            <a:ext cx="2551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600" dirty="0" smtClean="0"/>
              <a:t>Beam current</a:t>
            </a:r>
            <a:r>
              <a:rPr lang="en-US" sz="1600" dirty="0"/>
              <a:t> </a:t>
            </a:r>
            <a:r>
              <a:rPr lang="en-US" sz="1600" dirty="0" smtClean="0"/>
              <a:t>sensitive to </a:t>
            </a:r>
          </a:p>
          <a:p>
            <a:pPr algn="l" rtl="0"/>
            <a:r>
              <a:rPr lang="en-US" sz="1600" dirty="0" smtClean="0"/>
              <a:t>non accelerated  particles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485515" y="3946768"/>
            <a:ext cx="2658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/>
              <a:t>BPM signal</a:t>
            </a:r>
          </a:p>
          <a:p>
            <a:pPr algn="l"/>
            <a:r>
              <a:rPr lang="en-US" sz="1600" dirty="0" smtClean="0"/>
              <a:t>sensitive to beam bunching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6256" y="5110328"/>
            <a:ext cx="1789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The optimum </a:t>
            </a:r>
          </a:p>
          <a:p>
            <a:pPr algn="l"/>
            <a:r>
              <a:rPr lang="en-US" b="1" dirty="0" smtClean="0"/>
              <a:t>FP is ~ 45 kW</a:t>
            </a:r>
          </a:p>
        </p:txBody>
      </p:sp>
      <p:sp>
        <p:nvSpPr>
          <p:cNvPr id="2" name="Rectangle 1"/>
          <p:cNvSpPr/>
          <p:nvPr/>
        </p:nvSpPr>
        <p:spPr>
          <a:xfrm>
            <a:off x="2603660" y="697535"/>
            <a:ext cx="2059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 smtClean="0"/>
              <a:t>3 mA proton pulse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19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6698" y="74876"/>
            <a:ext cx="6444393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B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eam loading, high intensity beam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916619" y="3344468"/>
            <a:ext cx="3012756" cy="2656772"/>
            <a:chOff x="2916619" y="3344468"/>
            <a:chExt cx="3012756" cy="265677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6619" y="3344468"/>
              <a:ext cx="3012756" cy="2656772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3965526" y="4755724"/>
              <a:ext cx="1850323" cy="479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5868946" y="1121819"/>
            <a:ext cx="338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 smtClean="0"/>
              <a:t>5 mA beam loading on RF field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18859" y="2026390"/>
            <a:ext cx="2464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Without analog loop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957365" y="4571736"/>
            <a:ext cx="2895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With analog loop locked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75666" y="6081952"/>
            <a:ext cx="8428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Operation of  RFQ w/o analog loop effectively requires higher average RF power  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936887" y="729310"/>
            <a:ext cx="2947078" cy="2607513"/>
            <a:chOff x="2936887" y="729310"/>
            <a:chExt cx="2947078" cy="26075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6887" y="729310"/>
              <a:ext cx="2947078" cy="2607513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3878928" y="2089268"/>
              <a:ext cx="1791399" cy="344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3148324" y="1762964"/>
              <a:ext cx="12426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D60093"/>
                  </a:solidFill>
                </a:rPr>
                <a:t>p</a:t>
              </a:r>
              <a:r>
                <a:rPr lang="en-US" sz="1200" b="1" dirty="0" smtClean="0">
                  <a:solidFill>
                    <a:srgbClr val="D60093"/>
                  </a:solidFill>
                </a:rPr>
                <a:t>ick up signal</a:t>
              </a:r>
              <a:endParaRPr lang="en-US" sz="1200" b="1" dirty="0">
                <a:solidFill>
                  <a:srgbClr val="D60093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34266" y="1139953"/>
              <a:ext cx="10310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00"/>
                  </a:solidFill>
                </a:rPr>
                <a:t>BPM signal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92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6892277"/>
              </p:ext>
            </p:extLst>
          </p:nvPr>
        </p:nvGraphicFramePr>
        <p:xfrm>
          <a:off x="6142678" y="970439"/>
          <a:ext cx="3001322" cy="2551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9045890"/>
              </p:ext>
            </p:extLst>
          </p:nvPr>
        </p:nvGraphicFramePr>
        <p:xfrm>
          <a:off x="0" y="979997"/>
          <a:ext cx="3246934" cy="2537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4992577"/>
              </p:ext>
            </p:extLst>
          </p:nvPr>
        </p:nvGraphicFramePr>
        <p:xfrm>
          <a:off x="2978208" y="1011803"/>
          <a:ext cx="3246934" cy="2527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382632" y="1011803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5.5 mA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77240" y="1076738"/>
            <a:ext cx="91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4.6 mA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27321" y="1046258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3.5 mA</a:t>
            </a:r>
            <a:endParaRPr lang="en-US" dirty="0"/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0943098"/>
              </p:ext>
            </p:extLst>
          </p:nvPr>
        </p:nvGraphicFramePr>
        <p:xfrm>
          <a:off x="143454" y="4013626"/>
          <a:ext cx="3116581" cy="2180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318685" y="5136545"/>
            <a:ext cx="516167" cy="46166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 rtl="0"/>
            <a:r>
              <a:rPr lang="en-US" sz="1000" dirty="0"/>
              <a:t>w</a:t>
            </a:r>
            <a:r>
              <a:rPr lang="en-US" sz="1000" dirty="0" smtClean="0"/>
              <a:t>ith loop</a:t>
            </a:r>
          </a:p>
          <a:p>
            <a:pPr algn="l" rtl="0"/>
            <a:endParaRPr lang="en-US" sz="1000" dirty="0"/>
          </a:p>
          <a:p>
            <a:pPr algn="l" rtl="0"/>
            <a:r>
              <a:rPr lang="en-US" sz="1000" dirty="0" smtClean="0"/>
              <a:t>w/o loop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2155" y="97936"/>
            <a:ext cx="7790915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Transmission studies; beam loading effect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6943" y="773264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Protons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31305" y="3682779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Deuterons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878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18" grpId="0" animBg="1"/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0421380"/>
              </p:ext>
            </p:extLst>
          </p:nvPr>
        </p:nvGraphicFramePr>
        <p:xfrm>
          <a:off x="685800" y="685800"/>
          <a:ext cx="48006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72406" y="92716"/>
            <a:ext cx="764985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ransmission vs LEBT current; new vs old</a:t>
            </a:r>
            <a:endParaRPr lang="he-IL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30368" y="1066287"/>
            <a:ext cx="41148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600" dirty="0" smtClean="0"/>
              <a:t>The measurements with old rods</a:t>
            </a:r>
          </a:p>
          <a:p>
            <a:pPr algn="l" rtl="0"/>
            <a:r>
              <a:rPr lang="en-US" sz="1600" dirty="0"/>
              <a:t>w</a:t>
            </a:r>
            <a:r>
              <a:rPr lang="en-US" sz="1600" dirty="0" smtClean="0"/>
              <a:t>as made in Dec 2015  in the same manner:</a:t>
            </a:r>
          </a:p>
          <a:p>
            <a:pPr algn="l" rtl="0"/>
            <a:endParaRPr lang="en-US" sz="1600" dirty="0" smtClean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dirty="0" smtClean="0"/>
              <a:t>MEBT measurements,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dirty="0" smtClean="0"/>
              <a:t>similar </a:t>
            </a:r>
            <a:r>
              <a:rPr lang="en-US" sz="1600" dirty="0"/>
              <a:t>L</a:t>
            </a:r>
            <a:r>
              <a:rPr lang="en-US" sz="1600" dirty="0" smtClean="0"/>
              <a:t>EBT optics,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dirty="0" smtClean="0"/>
              <a:t>the LEBT current was changed only</a:t>
            </a:r>
          </a:p>
          <a:p>
            <a:pPr algn="l" rtl="0"/>
            <a:r>
              <a:rPr lang="en-US" sz="1600" dirty="0"/>
              <a:t> </a:t>
            </a:r>
            <a:r>
              <a:rPr lang="en-US" sz="1600" dirty="0" smtClean="0"/>
              <a:t>    by varying RF power of the ion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676" y="6273225"/>
            <a:ext cx="907732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 b="1" dirty="0" smtClean="0"/>
              <a:t>Some improvement in the transmission in spite the fact that the geometrical </a:t>
            </a:r>
          </a:p>
          <a:p>
            <a:pPr algn="l" rtl="0"/>
            <a:r>
              <a:rPr lang="en-US" b="1" dirty="0" smtClean="0"/>
              <a:t>aperture between rods was reduced by 30 % </a:t>
            </a:r>
            <a:endParaRPr lang="en-US" b="1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3527960"/>
              </p:ext>
            </p:extLst>
          </p:nvPr>
        </p:nvGraphicFramePr>
        <p:xfrm>
          <a:off x="742949" y="3529012"/>
          <a:ext cx="4829175" cy="288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8176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CIMG02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7736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23664" y="607634"/>
            <a:ext cx="8100986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62" tIns="45682" rIns="91362" bIns="45682" anchor="ctr"/>
          <a:lstStyle/>
          <a:p>
            <a:pPr algn="ctr">
              <a:defRPr/>
            </a:pPr>
            <a:r>
              <a:rPr lang="en-US" sz="3200" b="1" kern="0" dirty="0">
                <a:solidFill>
                  <a:schemeClr val="accent5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Radio Frequency Quadruple injector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343057" y="1428750"/>
            <a:ext cx="4800942" cy="4323017"/>
            <a:chOff x="4343400" y="1428750"/>
            <a:chExt cx="4800600" cy="4322975"/>
          </a:xfrm>
        </p:grpSpPr>
        <p:pic>
          <p:nvPicPr>
            <p:cNvPr id="18440" name="Picture 2" descr="IMG_6158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1428750"/>
              <a:ext cx="4800600" cy="3600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1" name="TextBox 5"/>
            <p:cNvSpPr txBox="1">
              <a:spLocks noChangeArrowheads="1"/>
            </p:cNvSpPr>
            <p:nvPr/>
          </p:nvSpPr>
          <p:spPr bwMode="auto">
            <a:xfrm>
              <a:off x="4373835" y="5105400"/>
              <a:ext cx="4353766" cy="646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dirty="0"/>
                <a:t>Acceleration and bunching is performed </a:t>
              </a:r>
            </a:p>
            <a:p>
              <a:pPr algn="l"/>
              <a:r>
                <a:rPr lang="en-US" dirty="0"/>
                <a:t>by  sophisticated modulation of the  rods</a:t>
              </a:r>
              <a:endParaRPr lang="he-IL" dirty="0"/>
            </a:p>
          </p:txBody>
        </p:sp>
        <p:cxnSp>
          <p:nvCxnSpPr>
            <p:cNvPr id="18442" name="Straight Arrow Connector 7"/>
            <p:cNvCxnSpPr>
              <a:cxnSpLocks noChangeShapeType="1"/>
            </p:cNvCxnSpPr>
            <p:nvPr/>
          </p:nvCxnSpPr>
          <p:spPr bwMode="auto">
            <a:xfrm flipH="1" flipV="1">
              <a:off x="5562601" y="4419600"/>
              <a:ext cx="657655" cy="73715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8437" name="TextBox 8"/>
          <p:cNvSpPr txBox="1">
            <a:spLocks noChangeArrowheads="1"/>
          </p:cNvSpPr>
          <p:nvPr/>
        </p:nvSpPr>
        <p:spPr bwMode="auto">
          <a:xfrm>
            <a:off x="177139" y="5181600"/>
            <a:ext cx="38260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 dirty="0"/>
              <a:t>4 rods structure traps and transport</a:t>
            </a:r>
          </a:p>
          <a:p>
            <a:pPr algn="l" rtl="0"/>
            <a:r>
              <a:rPr lang="en-US" dirty="0"/>
              <a:t>the low-energy beam</a:t>
            </a:r>
            <a:endParaRPr lang="he-IL" dirty="0"/>
          </a:p>
        </p:txBody>
      </p:sp>
      <p:cxnSp>
        <p:nvCxnSpPr>
          <p:cNvPr id="18438" name="Straight Arrow Connector 10"/>
          <p:cNvCxnSpPr>
            <a:cxnSpLocks noChangeShapeType="1"/>
            <a:stCxn id="18437" idx="0"/>
          </p:cNvCxnSpPr>
          <p:nvPr/>
        </p:nvCxnSpPr>
        <p:spPr bwMode="auto">
          <a:xfrm flipV="1">
            <a:off x="2051050" y="3200400"/>
            <a:ext cx="311150" cy="1981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4583" name="TextBox 13"/>
          <p:cNvSpPr txBox="1">
            <a:spLocks noChangeArrowheads="1"/>
          </p:cNvSpPr>
          <p:nvPr/>
        </p:nvSpPr>
        <p:spPr bwMode="auto">
          <a:xfrm>
            <a:off x="2427147" y="6273225"/>
            <a:ext cx="39577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 dirty="0" smtClean="0"/>
              <a:t> RFQ worked, </a:t>
            </a:r>
            <a:r>
              <a:rPr lang="en-US" sz="3200" dirty="0"/>
              <a:t>but </a:t>
            </a:r>
            <a:r>
              <a:rPr lang="en-US" sz="3200" dirty="0" smtClean="0"/>
              <a:t>….</a:t>
            </a:r>
            <a:endParaRPr lang="he-IL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6509945" y="5929330"/>
            <a:ext cx="263405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i="1" dirty="0" smtClean="0"/>
              <a:t>built by NTG/U. Frankfurt</a:t>
            </a:r>
            <a:endParaRPr lang="he-IL" i="1" dirty="0"/>
          </a:p>
        </p:txBody>
      </p:sp>
    </p:spTree>
    <p:extLst>
      <p:ext uri="{BB962C8B-B14F-4D97-AF65-F5344CB8AC3E}">
        <p14:creationId xmlns:p14="http://schemas.microsoft.com/office/powerpoint/2010/main" val="52258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910765" y="981985"/>
            <a:ext cx="2333625" cy="1895475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663492" y="972461"/>
            <a:ext cx="2333624" cy="190500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909044" y="2846184"/>
            <a:ext cx="2356530" cy="1850125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668893" y="2841920"/>
            <a:ext cx="2332061" cy="1854390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609463" y="0"/>
            <a:ext cx="4188967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Transversal emittance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39699" y="1528143"/>
            <a:ext cx="174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Protons 4.3 mA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61280" y="3356943"/>
            <a:ext cx="1751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Protons 5.5 mA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913735" y="4771373"/>
            <a:ext cx="2344019" cy="1897038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663759" y="4772372"/>
            <a:ext cx="2347005" cy="1904999"/>
          </a:xfrm>
          <a:prstGeom prst="rect">
            <a:avLst/>
          </a:prstGeom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7093510" y="5214318"/>
            <a:ext cx="202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Deuterons 5.0 mA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897770" y="658224"/>
            <a:ext cx="573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x</a:t>
            </a:r>
            <a:r>
              <a:rPr lang="en-US" sz="2000" dirty="0" smtClean="0"/>
              <a:t>-x’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5611549" y="646730"/>
            <a:ext cx="582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y-y’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2808137" y="1061238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0.15 </a:t>
            </a:r>
            <a:r>
              <a:rPr lang="el-GR" sz="1200" b="1" dirty="0" smtClean="0">
                <a:solidFill>
                  <a:schemeClr val="bg1"/>
                </a:solidFill>
              </a:rPr>
              <a:t>π</a:t>
            </a:r>
            <a:r>
              <a:rPr lang="en-US" sz="1200" b="1" dirty="0" smtClean="0">
                <a:solidFill>
                  <a:schemeClr val="bg1"/>
                </a:solidFill>
              </a:rPr>
              <a:t> mm </a:t>
            </a:r>
            <a:r>
              <a:rPr lang="en-US" sz="1200" b="1" dirty="0" err="1" smtClean="0">
                <a:solidFill>
                  <a:schemeClr val="bg1"/>
                </a:solidFill>
              </a:rPr>
              <a:t>mrad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18997" y="2930294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0.16 </a:t>
            </a:r>
            <a:r>
              <a:rPr lang="el-GR" sz="1200" b="1" dirty="0" smtClean="0">
                <a:solidFill>
                  <a:schemeClr val="bg1"/>
                </a:solidFill>
              </a:rPr>
              <a:t>π</a:t>
            </a:r>
            <a:r>
              <a:rPr lang="en-US" sz="1200" b="1" dirty="0" smtClean="0">
                <a:solidFill>
                  <a:schemeClr val="bg1"/>
                </a:solidFill>
              </a:rPr>
              <a:t> mm </a:t>
            </a:r>
            <a:r>
              <a:rPr lang="en-US" sz="1200" b="1" dirty="0" err="1" smtClean="0">
                <a:solidFill>
                  <a:schemeClr val="bg1"/>
                </a:solidFill>
              </a:rPr>
              <a:t>mrad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07495" y="4868362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0.14 </a:t>
            </a:r>
            <a:r>
              <a:rPr lang="el-GR" sz="1200" b="1" dirty="0" smtClean="0">
                <a:solidFill>
                  <a:schemeClr val="bg1"/>
                </a:solidFill>
              </a:rPr>
              <a:t>π</a:t>
            </a:r>
            <a:r>
              <a:rPr lang="en-US" sz="1200" b="1" dirty="0" smtClean="0">
                <a:solidFill>
                  <a:schemeClr val="bg1"/>
                </a:solidFill>
              </a:rPr>
              <a:t> mm </a:t>
            </a:r>
            <a:r>
              <a:rPr lang="en-US" sz="1200" b="1" dirty="0" err="1" smtClean="0">
                <a:solidFill>
                  <a:schemeClr val="bg1"/>
                </a:solidFill>
              </a:rPr>
              <a:t>mrad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65072" y="1052612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0.20 </a:t>
            </a:r>
            <a:r>
              <a:rPr lang="el-GR" sz="1200" b="1" dirty="0" smtClean="0">
                <a:solidFill>
                  <a:schemeClr val="bg1"/>
                </a:solidFill>
              </a:rPr>
              <a:t>π</a:t>
            </a:r>
            <a:r>
              <a:rPr lang="en-US" sz="1200" b="1" dirty="0" smtClean="0">
                <a:solidFill>
                  <a:schemeClr val="bg1"/>
                </a:solidFill>
              </a:rPr>
              <a:t> mm </a:t>
            </a:r>
            <a:r>
              <a:rPr lang="en-US" sz="1200" b="1" dirty="0" err="1" smtClean="0">
                <a:solidFill>
                  <a:schemeClr val="bg1"/>
                </a:solidFill>
              </a:rPr>
              <a:t>mrad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79450" y="2921668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0.20 </a:t>
            </a:r>
            <a:r>
              <a:rPr lang="el-GR" sz="1200" b="1" dirty="0" smtClean="0">
                <a:solidFill>
                  <a:schemeClr val="bg1"/>
                </a:solidFill>
              </a:rPr>
              <a:t>π</a:t>
            </a:r>
            <a:r>
              <a:rPr lang="en-US" sz="1200" b="1" dirty="0" smtClean="0">
                <a:solidFill>
                  <a:schemeClr val="bg1"/>
                </a:solidFill>
              </a:rPr>
              <a:t> mm </a:t>
            </a:r>
            <a:r>
              <a:rPr lang="en-US" sz="1200" b="1" dirty="0" err="1" smtClean="0">
                <a:solidFill>
                  <a:schemeClr val="bg1"/>
                </a:solidFill>
              </a:rPr>
              <a:t>mrad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76574" y="4851109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0.23 </a:t>
            </a:r>
            <a:r>
              <a:rPr lang="el-GR" sz="1200" b="1" dirty="0" smtClean="0">
                <a:solidFill>
                  <a:schemeClr val="bg1"/>
                </a:solidFill>
              </a:rPr>
              <a:t>π</a:t>
            </a:r>
            <a:r>
              <a:rPr lang="en-US" sz="1200" b="1" dirty="0" smtClean="0">
                <a:solidFill>
                  <a:schemeClr val="bg1"/>
                </a:solidFill>
              </a:rPr>
              <a:t> mm </a:t>
            </a:r>
            <a:r>
              <a:rPr lang="en-US" sz="1200" b="1" dirty="0" err="1" smtClean="0">
                <a:solidFill>
                  <a:schemeClr val="bg1"/>
                </a:solidFill>
              </a:rPr>
              <a:t>mrad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35232" y="6519446"/>
            <a:ext cx="594338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 b="1" dirty="0" smtClean="0"/>
              <a:t>Transversal emittance is within the specification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8156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6850134"/>
              </p:ext>
            </p:extLst>
          </p:nvPr>
        </p:nvGraphicFramePr>
        <p:xfrm>
          <a:off x="2867518" y="3583710"/>
          <a:ext cx="4456918" cy="2524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37595" y="122682"/>
            <a:ext cx="612219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P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rofiles at the RFQ exit new rods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0454" y="6100797"/>
            <a:ext cx="6160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Do not observe  power related steering effects</a:t>
            </a:r>
            <a:endParaRPr lang="en-US" sz="2000" b="1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4122275"/>
              </p:ext>
            </p:extLst>
          </p:nvPr>
        </p:nvGraphicFramePr>
        <p:xfrm>
          <a:off x="3140223" y="886806"/>
          <a:ext cx="3434834" cy="2733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29726" y="1654852"/>
            <a:ext cx="1641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MEBT profiles </a:t>
            </a:r>
          </a:p>
          <a:p>
            <a:pPr algn="l"/>
            <a:r>
              <a:rPr lang="en-US" dirty="0" smtClean="0"/>
              <a:t>New rods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9830" y="4321852"/>
            <a:ext cx="1641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MEBT profiles </a:t>
            </a:r>
          </a:p>
          <a:p>
            <a:pPr algn="l"/>
            <a:r>
              <a:rPr lang="en-US" dirty="0" smtClean="0"/>
              <a:t>Old rods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23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444" y="0"/>
            <a:ext cx="4580101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Energy measurement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9433623"/>
              </p:ext>
            </p:extLst>
          </p:nvPr>
        </p:nvGraphicFramePr>
        <p:xfrm>
          <a:off x="4695826" y="3786377"/>
          <a:ext cx="4324350" cy="3033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2556" y="5119878"/>
            <a:ext cx="1731819" cy="1057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4815" y="904875"/>
            <a:ext cx="1979556" cy="1400175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9206166"/>
              </p:ext>
            </p:extLst>
          </p:nvPr>
        </p:nvGraphicFramePr>
        <p:xfrm>
          <a:off x="6241256" y="657224"/>
          <a:ext cx="2997994" cy="1800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5609476"/>
              </p:ext>
            </p:extLst>
          </p:nvPr>
        </p:nvGraphicFramePr>
        <p:xfrm>
          <a:off x="328083" y="3800665"/>
          <a:ext cx="4068233" cy="288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048840" y="2547747"/>
            <a:ext cx="3669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/>
              <a:t>Detector is carefully calibrated in-situ </a:t>
            </a:r>
          </a:p>
          <a:p>
            <a:pPr algn="l" rtl="0"/>
            <a:r>
              <a:rPr lang="en-US" sz="1600" dirty="0" smtClean="0"/>
              <a:t>with </a:t>
            </a:r>
            <a:r>
              <a:rPr lang="en-US" sz="1600" baseline="30000" dirty="0" smtClean="0"/>
              <a:t>148</a:t>
            </a:r>
            <a:r>
              <a:rPr lang="en-US" sz="1600" dirty="0" smtClean="0"/>
              <a:t>Gd and </a:t>
            </a:r>
            <a:r>
              <a:rPr lang="en-US" sz="1600" baseline="30000" dirty="0" smtClean="0"/>
              <a:t>228</a:t>
            </a:r>
            <a:r>
              <a:rPr lang="en-US" sz="1600" dirty="0" smtClean="0"/>
              <a:t>Th alpha sources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4768215" y="1215509"/>
            <a:ext cx="1125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/>
              <a:t>148</a:t>
            </a:r>
            <a:r>
              <a:rPr lang="en-US" sz="1200" dirty="0"/>
              <a:t>Gd  </a:t>
            </a:r>
            <a:r>
              <a:rPr lang="en-US" sz="1200" dirty="0" smtClean="0"/>
              <a:t>  </a:t>
            </a:r>
            <a:r>
              <a:rPr lang="en-US" sz="1200" baseline="30000" dirty="0"/>
              <a:t>228</a:t>
            </a:r>
            <a:r>
              <a:rPr lang="en-US" sz="1200" dirty="0"/>
              <a:t>Th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48025" y="4491228"/>
            <a:ext cx="266700" cy="923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896100" y="4405503"/>
            <a:ext cx="381000" cy="962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79628" y="3091815"/>
            <a:ext cx="95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833390" y="3643503"/>
            <a:ext cx="1199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deuterons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94660" y="3036455"/>
            <a:ext cx="1286633" cy="8092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336" y="2591393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</a:t>
            </a:r>
            <a:r>
              <a:rPr lang="en-US" sz="1800" dirty="0" smtClean="0"/>
              <a:t>ilot beam</a:t>
            </a:r>
            <a:endParaRPr lang="en-US" sz="1800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243180" y="2896025"/>
            <a:ext cx="453154" cy="40460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305135" y="2954187"/>
            <a:ext cx="453154" cy="404602"/>
          </a:xfrm>
          <a:prstGeom prst="line">
            <a:avLst/>
          </a:prstGeom>
          <a:ln w="1047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63465" y="2463269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/>
              <a:t>50 </a:t>
            </a:r>
            <a:r>
              <a:rPr lang="en-US" sz="1400" dirty="0">
                <a:latin typeface="Symbol" panose="05050102010706020507" pitchFamily="18" charset="2"/>
              </a:rPr>
              <a:t>m</a:t>
            </a:r>
            <a:r>
              <a:rPr lang="en-US" sz="1400" dirty="0" smtClean="0"/>
              <a:t>g/cm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gold on</a:t>
            </a:r>
          </a:p>
          <a:p>
            <a:pPr algn="l"/>
            <a:r>
              <a:rPr lang="en-US" sz="1400" dirty="0" smtClean="0"/>
              <a:t>0.5 mg/cm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 carbon</a:t>
            </a:r>
          </a:p>
        </p:txBody>
      </p:sp>
      <p:sp>
        <p:nvSpPr>
          <p:cNvPr id="20" name="Rectangle 19"/>
          <p:cNvSpPr/>
          <p:nvPr/>
        </p:nvSpPr>
        <p:spPr>
          <a:xfrm rot="20419121">
            <a:off x="1505370" y="1053906"/>
            <a:ext cx="404602" cy="10519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1877606" y="1183379"/>
            <a:ext cx="631178" cy="17721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1675304" y="1312852"/>
            <a:ext cx="760652" cy="16103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75018" y="601008"/>
            <a:ext cx="1116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 detector</a:t>
            </a:r>
            <a:r>
              <a:rPr lang="en-US" dirty="0" smtClean="0"/>
              <a:t>:</a:t>
            </a:r>
            <a:endParaRPr lang="en-US" u="sng" dirty="0"/>
          </a:p>
        </p:txBody>
      </p:sp>
      <p:sp>
        <p:nvSpPr>
          <p:cNvPr id="24" name="TextBox 23"/>
          <p:cNvSpPr txBox="1"/>
          <p:nvPr/>
        </p:nvSpPr>
        <p:spPr>
          <a:xfrm>
            <a:off x="1611832" y="1852911"/>
            <a:ext cx="172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Scattered particles</a:t>
            </a:r>
            <a:endParaRPr lang="en-US" sz="1600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3792" y="507923"/>
            <a:ext cx="791467" cy="75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84399" y="896113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RBS </a:t>
            </a:r>
          </a:p>
          <a:p>
            <a:pPr algn="l"/>
            <a:r>
              <a:rPr lang="en-US" b="1" dirty="0" smtClean="0"/>
              <a:t>monitor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0961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6" grpId="0">
        <p:bldAsOne/>
      </p:bldGraphic>
      <p:bldGraphic spid="7" grpId="0">
        <p:bldAsOne/>
      </p:bldGraphic>
      <p:bldP spid="11" grpId="0"/>
      <p:bldP spid="12" grpId="0"/>
      <p:bldP spid="26" grpId="0"/>
      <p:bldP spid="2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812800" y="36576"/>
            <a:ext cx="7182087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Measurement longitudinal emittance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815" y="1671447"/>
            <a:ext cx="3193503" cy="13285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000" dirty="0" smtClean="0"/>
              <a:t>Tune:  </a:t>
            </a:r>
            <a:r>
              <a:rPr lang="en-US" dirty="0" smtClean="0"/>
              <a:t>HWR1 300 kV    -90</a:t>
            </a:r>
            <a:r>
              <a:rPr lang="en-US" baseline="30000" dirty="0" smtClean="0"/>
              <a:t>o</a:t>
            </a:r>
          </a:p>
          <a:p>
            <a:pPr algn="l" rtl="0">
              <a:lnSpc>
                <a:spcPct val="150000"/>
              </a:lnSpc>
            </a:pPr>
            <a:r>
              <a:rPr lang="en-US" dirty="0"/>
              <a:t> </a:t>
            </a:r>
            <a:r>
              <a:rPr lang="en-US" dirty="0" smtClean="0"/>
              <a:t>          HWR2 500 kV    +40</a:t>
            </a:r>
            <a:r>
              <a:rPr lang="en-US" baseline="30000" dirty="0" smtClean="0"/>
              <a:t>o</a:t>
            </a:r>
          </a:p>
          <a:p>
            <a:pPr algn="l" rtl="0">
              <a:lnSpc>
                <a:spcPct val="150000"/>
              </a:lnSpc>
            </a:pPr>
            <a:r>
              <a:rPr lang="en-US" baseline="30000" dirty="0"/>
              <a:t> </a:t>
            </a:r>
            <a:r>
              <a:rPr lang="en-US" baseline="30000" dirty="0" smtClean="0"/>
              <a:t>               </a:t>
            </a:r>
            <a:r>
              <a:rPr lang="en-US" dirty="0" smtClean="0"/>
              <a:t>HWR4 0-300 kV -130</a:t>
            </a:r>
            <a:r>
              <a:rPr lang="en-US" baseline="30000" dirty="0" smtClean="0"/>
              <a:t>o</a:t>
            </a:r>
            <a:endParaRPr lang="en-US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3724512" y="1892085"/>
            <a:ext cx="510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 smtClean="0"/>
              <a:t>This tune should not increase too much</a:t>
            </a:r>
          </a:p>
          <a:p>
            <a:pPr algn="l" rtl="0"/>
            <a:r>
              <a:rPr lang="en-US" dirty="0" smtClean="0"/>
              <a:t>(~ 20%) the  original emittance at </a:t>
            </a:r>
            <a:r>
              <a:rPr lang="en-US" dirty="0"/>
              <a:t> </a:t>
            </a:r>
            <a:r>
              <a:rPr lang="en-US" dirty="0" smtClean="0"/>
              <a:t>RFQ exit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381432" y="4157149"/>
            <a:ext cx="37625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The energy and bunch profiles are </a:t>
            </a:r>
          </a:p>
          <a:p>
            <a:pPr algn="l" rtl="0"/>
            <a:r>
              <a:rPr lang="en-US" dirty="0" smtClean="0"/>
              <a:t>measured for different  HWR4 </a:t>
            </a:r>
          </a:p>
          <a:p>
            <a:pPr algn="l" rtl="0"/>
            <a:r>
              <a:rPr lang="en-US" dirty="0" smtClean="0"/>
              <a:t>bunching voltages</a:t>
            </a:r>
            <a:endParaRPr lang="en-US" dirty="0"/>
          </a:p>
        </p:txBody>
      </p:sp>
      <p:graphicFrame>
        <p:nvGraphicFramePr>
          <p:cNvPr id="29" name="תרשים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5582774"/>
              </p:ext>
            </p:extLst>
          </p:nvPr>
        </p:nvGraphicFramePr>
        <p:xfrm>
          <a:off x="-100584" y="3026664"/>
          <a:ext cx="5641848" cy="3632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98" y="3291840"/>
            <a:ext cx="1062906" cy="79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9055" y="4132344"/>
            <a:ext cx="1055025" cy="74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8286" y="3352471"/>
            <a:ext cx="1052915" cy="73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876" y="649224"/>
            <a:ext cx="627428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dirty="0" smtClean="0"/>
              <a:t>RBS measurements  have some sensitivity to energy spread</a:t>
            </a:r>
            <a:endParaRPr lang="en-US" dirty="0"/>
          </a:p>
          <a:p>
            <a:pPr algn="l" rtl="0"/>
            <a:r>
              <a:rPr lang="en-US" dirty="0" smtClean="0"/>
              <a:t>Attempt measurement of longitudinal emittance </a:t>
            </a:r>
          </a:p>
          <a:p>
            <a:pPr algn="l" rtl="0"/>
            <a:r>
              <a:rPr lang="en-US" dirty="0"/>
              <a:t>b</a:t>
            </a:r>
            <a:r>
              <a:rPr lang="en-US" dirty="0" smtClean="0"/>
              <a:t>y variation of longitudinal focusing with a cavity   </a:t>
            </a:r>
            <a:endParaRPr lang="he-IL" dirty="0"/>
          </a:p>
        </p:txBody>
      </p:sp>
      <p:sp>
        <p:nvSpPr>
          <p:cNvPr id="3" name="Rectangle 2"/>
          <p:cNvSpPr/>
          <p:nvPr/>
        </p:nvSpPr>
        <p:spPr>
          <a:xfrm>
            <a:off x="230909" y="1773382"/>
            <a:ext cx="3288146" cy="13023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473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5430" y="722376"/>
            <a:ext cx="5645649" cy="266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2353" y="95693"/>
            <a:ext cx="357501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Measurement method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866343"/>
            <a:ext cx="289092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600" dirty="0" smtClean="0"/>
              <a:t>From RBS measurements</a:t>
            </a:r>
          </a:p>
          <a:p>
            <a:pPr algn="l" rtl="0"/>
            <a:r>
              <a:rPr lang="en-US" sz="1600" dirty="0" smtClean="0"/>
              <a:t> we know that RMS emittance</a:t>
            </a:r>
          </a:p>
          <a:p>
            <a:pPr algn="l" rtl="0"/>
            <a:r>
              <a:rPr lang="en-US" sz="1600" dirty="0" smtClean="0"/>
              <a:t> is bond in the limits at the </a:t>
            </a:r>
          </a:p>
          <a:p>
            <a:pPr algn="l" rtl="0"/>
            <a:r>
              <a:rPr lang="en-US" sz="1600" dirty="0"/>
              <a:t>m</a:t>
            </a:r>
            <a:r>
              <a:rPr lang="en-US" sz="1600" dirty="0" smtClean="0"/>
              <a:t>easuring position</a:t>
            </a:r>
          </a:p>
          <a:p>
            <a:pPr algn="l" rt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296" y="1974822"/>
            <a:ext cx="2916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600" dirty="0" smtClean="0"/>
              <a:t>We approximately matrix</a:t>
            </a:r>
          </a:p>
          <a:p>
            <a:pPr algn="l" rtl="0"/>
            <a:r>
              <a:rPr lang="en-US" sz="1600" dirty="0" smtClean="0"/>
              <a:t> transformation  and can</a:t>
            </a:r>
          </a:p>
          <a:p>
            <a:pPr algn="l" rtl="0"/>
            <a:r>
              <a:rPr lang="en-US" sz="1600" dirty="0" smtClean="0"/>
              <a:t> calculate  how </a:t>
            </a:r>
            <a:r>
              <a:rPr lang="en-US" sz="1600" dirty="0" err="1" smtClean="0"/>
              <a:t>thes</a:t>
            </a:r>
            <a:r>
              <a:rPr lang="en-US" sz="1600" dirty="0" smtClean="0"/>
              <a:t> boundary look like at   HWR4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00584" y="3665714"/>
            <a:ext cx="2825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600" dirty="0"/>
              <a:t>M</a:t>
            </a:r>
            <a:r>
              <a:rPr lang="en-US" sz="1600" dirty="0" smtClean="0"/>
              <a:t>aking this transformation </a:t>
            </a:r>
          </a:p>
          <a:p>
            <a:pPr algn="l" rtl="0"/>
            <a:r>
              <a:rPr lang="en-US" sz="1600" dirty="0" smtClean="0"/>
              <a:t>for different bunching </a:t>
            </a:r>
          </a:p>
          <a:p>
            <a:pPr algn="l" rtl="0"/>
            <a:r>
              <a:rPr lang="en-US" sz="1600" dirty="0" smtClean="0"/>
              <a:t>HWR4 voltages we find </a:t>
            </a:r>
          </a:p>
          <a:p>
            <a:pPr algn="l" rtl="0"/>
            <a:r>
              <a:rPr lang="en-US" sz="1600" dirty="0" smtClean="0"/>
              <a:t>the limits of the RMS </a:t>
            </a:r>
          </a:p>
          <a:p>
            <a:pPr algn="l" rtl="0"/>
            <a:r>
              <a:rPr lang="en-US" sz="1600" dirty="0" smtClean="0"/>
              <a:t>emittance at HWR4 position</a:t>
            </a:r>
            <a:endParaRPr lang="en-US" sz="1600" dirty="0"/>
          </a:p>
        </p:txBody>
      </p:sp>
      <p:pic>
        <p:nvPicPr>
          <p:cNvPr id="16" name="Pictur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745374" y="3236976"/>
            <a:ext cx="4721970" cy="3456432"/>
          </a:xfrm>
          <a:prstGeom prst="rect">
            <a:avLst/>
          </a:prstGeom>
          <a:ln w="9360">
            <a:noFill/>
          </a:ln>
        </p:spPr>
      </p:pic>
      <p:sp>
        <p:nvSpPr>
          <p:cNvPr id="5" name="CustomShape 21"/>
          <p:cNvSpPr/>
          <p:nvPr/>
        </p:nvSpPr>
        <p:spPr>
          <a:xfrm>
            <a:off x="215138" y="5378944"/>
            <a:ext cx="38160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l">
              <a:lnSpc>
                <a:spcPct val="100000"/>
              </a:lnSpc>
            </a:pPr>
            <a:r>
              <a:rPr lang="en-US" sz="160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‘Beam Instrumentation and Diagnostics’,</a:t>
            </a:r>
          </a:p>
          <a:p>
            <a:pPr algn="l">
              <a:lnSpc>
                <a:spcPct val="100000"/>
              </a:lnSpc>
            </a:pPr>
            <a:r>
              <a:rPr lang="en-US" sz="160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P. </a:t>
            </a:r>
            <a:r>
              <a:rPr lang="en-US" sz="1600" i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Strehl</a:t>
            </a:r>
            <a:r>
              <a:rPr lang="en-US" sz="160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Pg. 267 &amp; 325</a:t>
            </a:r>
            <a:endParaRPr sz="1600" i="1" dirty="0"/>
          </a:p>
        </p:txBody>
      </p:sp>
    </p:spTree>
    <p:extLst>
      <p:ext uri="{BB962C8B-B14F-4D97-AF65-F5344CB8AC3E}">
        <p14:creationId xmlns:p14="http://schemas.microsoft.com/office/powerpoint/2010/main" val="376913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9" y="830658"/>
            <a:ext cx="4663755" cy="3142965"/>
          </a:xfrm>
          <a:prstGeom prst="rect">
            <a:avLst/>
          </a:prstGeom>
        </p:spPr>
      </p:pic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4081571794"/>
              </p:ext>
            </p:extLst>
          </p:nvPr>
        </p:nvGraphicFramePr>
        <p:xfrm>
          <a:off x="5568696" y="1234440"/>
          <a:ext cx="3209544" cy="2046792"/>
        </p:xfrm>
        <a:graphic>
          <a:graphicData uri="http://schemas.openxmlformats.org/drawingml/2006/table">
            <a:tbl>
              <a:tblPr/>
              <a:tblGrid>
                <a:gridCol w="2344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7520">
                <a:tc>
                  <a:txBody>
                    <a:bodyPr/>
                    <a:lstStyle/>
                    <a:p>
                      <a:pPr algn="ctr" rtl="1">
                        <a:lnSpc>
                          <a:spcPct val="102000"/>
                        </a:lnSpc>
                      </a:pPr>
                      <a:r>
                        <a:rPr lang="en-US" sz="1800" b="1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ε</a:t>
                      </a:r>
                      <a:r>
                        <a:rPr lang="en-US" sz="1800" b="1" strike="noStrike" spc="-1" baseline="-25000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z</a:t>
                      </a:r>
                      <a:endParaRPr sz="1800" b="1" dirty="0"/>
                    </a:p>
                    <a:p>
                      <a:pPr algn="ctr" rtl="1">
                        <a:lnSpc>
                          <a:spcPct val="102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[RMS, π </a:t>
                      </a:r>
                      <a:r>
                        <a:rPr lang="en-US" sz="1800" b="1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keV</a:t>
                      </a: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/u </a:t>
                      </a:r>
                      <a:r>
                        <a:rPr lang="en-US" sz="1800" b="1" strike="noStrike" spc="-1" dirty="0" err="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nsec</a:t>
                      </a: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]</a:t>
                      </a:r>
                      <a:endParaRPr sz="1800" b="1" dirty="0"/>
                    </a:p>
                  </a:txBody>
                  <a:tcPr>
                    <a:lnL w="12240">
                      <a:solidFill>
                        <a:srgbClr val="4F81BD"/>
                      </a:solidFill>
                    </a:lnL>
                    <a:lnR w="12240">
                      <a:solidFill>
                        <a:srgbClr val="4F81BD"/>
                      </a:solidFill>
                    </a:lnR>
                    <a:lnT w="12240">
                      <a:solidFill>
                        <a:srgbClr val="4F81BD"/>
                      </a:solidFill>
                    </a:lnT>
                    <a:lnB w="12240">
                      <a:solidFill>
                        <a:srgbClr val="4F81BD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2000"/>
                        </a:lnSpc>
                      </a:pPr>
                      <a:endParaRPr sz="1800" b="1" dirty="0"/>
                    </a:p>
                    <a:p>
                      <a:pPr algn="ctr" rtl="1">
                        <a:lnSpc>
                          <a:spcPct val="102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1.3</a:t>
                      </a:r>
                      <a:endParaRPr sz="1800" b="1" dirty="0"/>
                    </a:p>
                  </a:txBody>
                  <a:tcPr>
                    <a:lnL w="12240">
                      <a:solidFill>
                        <a:srgbClr val="4F81BD"/>
                      </a:solidFill>
                    </a:lnL>
                    <a:lnR w="12240">
                      <a:solidFill>
                        <a:srgbClr val="4F81BD"/>
                      </a:solidFill>
                    </a:lnR>
                    <a:lnT w="12240">
                      <a:solidFill>
                        <a:srgbClr val="4F81BD"/>
                      </a:solidFill>
                    </a:lnT>
                    <a:lnB w="12240">
                      <a:solidFill>
                        <a:srgbClr val="4F81BD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740">
                <a:tc>
                  <a:txBody>
                    <a:bodyPr/>
                    <a:lstStyle/>
                    <a:p>
                      <a:pPr algn="ctr" rtl="1">
                        <a:lnSpc>
                          <a:spcPct val="102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α</a:t>
                      </a:r>
                      <a:r>
                        <a:rPr lang="en-US" sz="1800" b="1" strike="noStrike" spc="-1" baseline="-25000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z</a:t>
                      </a:r>
                      <a:endParaRPr sz="1800" b="1" dirty="0"/>
                    </a:p>
                    <a:p>
                      <a:pPr algn="ctr" rtl="1">
                        <a:lnSpc>
                          <a:spcPct val="102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[rad]</a:t>
                      </a:r>
                      <a:endParaRPr sz="1800" b="1" dirty="0"/>
                    </a:p>
                  </a:txBody>
                  <a:tcPr>
                    <a:lnL w="12240">
                      <a:solidFill>
                        <a:srgbClr val="4F81BD"/>
                      </a:solidFill>
                    </a:lnL>
                    <a:lnR w="12240">
                      <a:solidFill>
                        <a:srgbClr val="4F81BD"/>
                      </a:solidFill>
                    </a:lnR>
                    <a:lnT w="12240">
                      <a:solidFill>
                        <a:srgbClr val="4F81BD"/>
                      </a:solidFill>
                    </a:lnT>
                    <a:lnB w="12240">
                      <a:solidFill>
                        <a:srgbClr val="4F81BD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2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2.2</a:t>
                      </a:r>
                      <a:endParaRPr sz="1800" b="1" dirty="0"/>
                    </a:p>
                  </a:txBody>
                  <a:tcPr>
                    <a:lnL w="12240">
                      <a:solidFill>
                        <a:srgbClr val="4F81BD"/>
                      </a:solidFill>
                    </a:lnL>
                    <a:lnR w="12240">
                      <a:solidFill>
                        <a:srgbClr val="4F81BD"/>
                      </a:solidFill>
                    </a:lnR>
                    <a:lnT w="12240">
                      <a:solidFill>
                        <a:srgbClr val="4F81BD"/>
                      </a:solidFill>
                    </a:lnT>
                    <a:lnB w="12240">
                      <a:solidFill>
                        <a:srgbClr val="4F81BD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740">
                <a:tc>
                  <a:txBody>
                    <a:bodyPr/>
                    <a:lstStyle/>
                    <a:p>
                      <a:pPr algn="ctr" rtl="1">
                        <a:lnSpc>
                          <a:spcPct val="102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β</a:t>
                      </a:r>
                      <a:r>
                        <a:rPr lang="en-US" sz="1800" b="1" strike="noStrike" spc="-1" baseline="-25000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z</a:t>
                      </a:r>
                      <a:endParaRPr sz="1800" b="1" dirty="0"/>
                    </a:p>
                    <a:p>
                      <a:pPr algn="ctr" rtl="1">
                        <a:lnSpc>
                          <a:spcPct val="102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[</a:t>
                      </a:r>
                      <a:r>
                        <a:rPr lang="en-US" sz="1800" b="1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deg</a:t>
                      </a: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/(%</a:t>
                      </a:r>
                      <a:r>
                        <a:rPr lang="en-US" sz="1800" b="1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ofΔw</a:t>
                      </a: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/w)]</a:t>
                      </a:r>
                      <a:endParaRPr sz="1800" b="1" dirty="0"/>
                    </a:p>
                  </a:txBody>
                  <a:tcPr>
                    <a:lnL w="12240">
                      <a:solidFill>
                        <a:srgbClr val="4F81BD"/>
                      </a:solidFill>
                    </a:lnL>
                    <a:lnR w="12240">
                      <a:solidFill>
                        <a:srgbClr val="4F81BD"/>
                      </a:solidFill>
                    </a:lnR>
                    <a:lnT w="12240">
                      <a:solidFill>
                        <a:srgbClr val="4F81BD"/>
                      </a:solidFill>
                    </a:lnT>
                    <a:lnB w="12240">
                      <a:solidFill>
                        <a:srgbClr val="4F81BD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2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Microsoft YaHei"/>
                        </a:rPr>
                        <a:t>19</a:t>
                      </a:r>
                      <a:endParaRPr sz="1800" b="1" dirty="0"/>
                    </a:p>
                  </a:txBody>
                  <a:tcPr>
                    <a:lnL w="12240">
                      <a:solidFill>
                        <a:srgbClr val="4F81BD"/>
                      </a:solidFill>
                    </a:lnL>
                    <a:lnR w="12240">
                      <a:solidFill>
                        <a:srgbClr val="4F81BD"/>
                      </a:solidFill>
                    </a:lnR>
                    <a:lnT w="12240">
                      <a:solidFill>
                        <a:srgbClr val="4F81BD"/>
                      </a:solidFill>
                    </a:lnT>
                    <a:lnB w="12240">
                      <a:solidFill>
                        <a:srgbClr val="4F81BD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47358" y="6080534"/>
            <a:ext cx="2016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</a:t>
            </a:r>
            <a:r>
              <a:rPr lang="en-US" sz="1600" i="1" dirty="0" smtClean="0"/>
              <a:t>nalysis by A. Perry </a:t>
            </a:r>
            <a:endParaRPr lang="en-US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714840" y="0"/>
            <a:ext cx="3413115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Results protons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9138" y="3887580"/>
            <a:ext cx="2177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</a:t>
            </a:r>
            <a:r>
              <a:rPr lang="en-US" sz="1600" dirty="0" smtClean="0"/>
              <a:t>esolution RBS 15 </a:t>
            </a:r>
            <a:r>
              <a:rPr lang="en-US" sz="1600" dirty="0" err="1" smtClean="0"/>
              <a:t>keV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80428" y="4584767"/>
            <a:ext cx="8678173" cy="39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ct val="102000"/>
              </a:lnSpc>
            </a:pPr>
            <a:r>
              <a:rPr lang="en-US" sz="2000" dirty="0" smtClean="0">
                <a:latin typeface="Calibri" panose="020F0502020204030204" pitchFamily="34" charset="0"/>
              </a:rPr>
              <a:t>The RBS results for  emittance 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Microsoft YaHei"/>
              </a:rPr>
              <a:t>RMS                          ~ </a:t>
            </a:r>
            <a:r>
              <a:rPr lang="en-US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Microsoft YaHei"/>
              </a:rPr>
              <a:t>1.3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Microsoft YaHei"/>
              </a:rPr>
              <a:t> [</a:t>
            </a:r>
            <a:r>
              <a:rPr lang="el-GR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Microsoft YaHei"/>
              </a:rPr>
              <a:t>π </a:t>
            </a:r>
            <a:r>
              <a:rPr lang="en-US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Microsoft YaHei"/>
              </a:rPr>
              <a:t>keV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Microsoft YaHei"/>
              </a:rPr>
              <a:t> </a:t>
            </a:r>
            <a:r>
              <a:rPr lang="en-US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Microsoft YaHei"/>
              </a:rPr>
              <a:t>nsec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Microsoft YaHei"/>
              </a:rPr>
              <a:t>] at HWR4 pos.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5294" y="4921438"/>
            <a:ext cx="9206178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02000"/>
              </a:lnSpc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E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mittance 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at RFQ exit is 23 % lower 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                          ~</a:t>
            </a:r>
            <a:r>
              <a:rPr lang="en-US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1.1 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[</a:t>
            </a:r>
            <a:r>
              <a:rPr lang="el-G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π </a:t>
            </a:r>
            <a:r>
              <a:rPr lang="en-US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keV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</a:t>
            </a:r>
            <a:r>
              <a:rPr lang="en-US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nsec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]</a:t>
            </a:r>
          </a:p>
          <a:p>
            <a:pPr algn="l" rtl="0">
              <a:lnSpc>
                <a:spcPct val="102000"/>
              </a:lnSpc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According to simulations emittance is                        ~</a:t>
            </a:r>
            <a:r>
              <a:rPr lang="en-US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1.3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[</a:t>
            </a:r>
            <a:r>
              <a:rPr lang="el-G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π </a:t>
            </a:r>
            <a:r>
              <a:rPr lang="en-US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keV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</a:t>
            </a:r>
            <a:r>
              <a:rPr lang="en-US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nsec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] for low current</a:t>
            </a:r>
          </a:p>
          <a:p>
            <a:pPr algn="l" rtl="0">
              <a:lnSpc>
                <a:spcPct val="102000"/>
              </a:lnSpc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                                                                                       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  </a:t>
            </a:r>
            <a:r>
              <a:rPr lang="en-US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~0.85 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[</a:t>
            </a:r>
            <a:r>
              <a:rPr lang="el-G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π </a:t>
            </a:r>
            <a:r>
              <a:rPr lang="en-US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keV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 </a:t>
            </a:r>
            <a:r>
              <a:rPr lang="en-US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nsec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] for high current</a:t>
            </a:r>
          </a:p>
          <a:p>
            <a:pPr algn="l" rtl="0">
              <a:lnSpc>
                <a:spcPct val="102000"/>
              </a:lnSpc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191006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98" t="8293" b="4878"/>
          <a:stretch>
            <a:fillRect/>
          </a:stretch>
        </p:blipFill>
        <p:spPr bwMode="auto">
          <a:xfrm>
            <a:off x="1528763" y="850900"/>
            <a:ext cx="6202362" cy="3687763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4195763" y="3683000"/>
            <a:ext cx="820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/>
              <a:t>Rate</a:t>
            </a:r>
            <a:r>
              <a:rPr lang="en-US" b="1"/>
              <a:t> 2</a:t>
            </a:r>
            <a:endParaRPr lang="he-IL" b="1"/>
          </a:p>
        </p:txBody>
      </p:sp>
      <p:sp>
        <p:nvSpPr>
          <p:cNvPr id="6" name="TextBox 5"/>
          <p:cNvSpPr txBox="1"/>
          <p:nvPr/>
        </p:nvSpPr>
        <p:spPr>
          <a:xfrm>
            <a:off x="3140075" y="1200150"/>
            <a:ext cx="1279525" cy="27940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en-US" sz="1600" b="1" dirty="0">
                <a:cs typeface="+mj-cs"/>
              </a:rPr>
              <a:t>RFQ power</a:t>
            </a:r>
            <a:endParaRPr lang="he-IL" sz="1600" b="1" dirty="0"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87800" y="1954213"/>
            <a:ext cx="1679575" cy="25400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defRPr/>
            </a:pPr>
            <a:r>
              <a:rPr lang="en-US" sz="1400" b="1" dirty="0">
                <a:cs typeface="+mj-cs"/>
              </a:rPr>
              <a:t>Vacuum pressure</a:t>
            </a:r>
            <a:endParaRPr lang="he-IL" sz="1400" b="1" dirty="0">
              <a:cs typeface="+mj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4385469" y="1693069"/>
            <a:ext cx="233362" cy="317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4849020" y="2183606"/>
            <a:ext cx="188912" cy="136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3965575" y="3600450"/>
            <a:ext cx="265113" cy="6556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20" name="Oval 19"/>
          <p:cNvSpPr/>
          <p:nvPr/>
        </p:nvSpPr>
        <p:spPr>
          <a:xfrm>
            <a:off x="5046663" y="2787650"/>
            <a:ext cx="306387" cy="10207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22" name="Oval 21"/>
          <p:cNvSpPr/>
          <p:nvPr/>
        </p:nvSpPr>
        <p:spPr>
          <a:xfrm>
            <a:off x="6065838" y="2024063"/>
            <a:ext cx="558800" cy="18859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23" name="TextBox 22"/>
          <p:cNvSpPr txBox="1"/>
          <p:nvPr/>
        </p:nvSpPr>
        <p:spPr>
          <a:xfrm>
            <a:off x="3138488" y="3594100"/>
            <a:ext cx="1506537" cy="5238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en-US" sz="1400" b="1" dirty="0">
                <a:cs typeface="+mj-cs"/>
              </a:rPr>
              <a:t>increase current</a:t>
            </a:r>
            <a:endParaRPr lang="he-IL" sz="1400" b="1" dirty="0">
              <a:cs typeface="+mj-c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006975" y="3228975"/>
            <a:ext cx="231775" cy="936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089400" y="2938463"/>
            <a:ext cx="1370013" cy="58420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en-US" sz="1600" b="1" dirty="0">
                <a:cs typeface="+mj-cs"/>
              </a:rPr>
              <a:t>increase current</a:t>
            </a:r>
            <a:endParaRPr lang="he-IL" sz="1600" b="1" dirty="0">
              <a:cs typeface="+mj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45125" y="1462088"/>
            <a:ext cx="1887538" cy="58578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en-US" sz="1600" b="1" dirty="0">
                <a:cs typeface="+mj-cs"/>
              </a:rPr>
              <a:t>optimization LEBT </a:t>
            </a:r>
            <a:endParaRPr lang="he-IL" sz="1600" b="1" dirty="0">
              <a:cs typeface="+mj-cs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16200000" flipH="1">
            <a:off x="6038056" y="1966119"/>
            <a:ext cx="176213" cy="1555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44" name="Picture 31" descr="1551-5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2888" y="4605338"/>
            <a:ext cx="6089650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Straight Arrow Connector 33"/>
          <p:cNvCxnSpPr/>
          <p:nvPr/>
        </p:nvCxnSpPr>
        <p:spPr>
          <a:xfrm>
            <a:off x="7112000" y="6450013"/>
            <a:ext cx="636588" cy="21272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6" name="TextBox 35"/>
          <p:cNvSpPr txBox="1">
            <a:spLocks noChangeArrowheads="1"/>
          </p:cNvSpPr>
          <p:nvPr/>
        </p:nvSpPr>
        <p:spPr bwMode="auto">
          <a:xfrm rot="1063845">
            <a:off x="7197725" y="6253163"/>
            <a:ext cx="787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beam</a:t>
            </a:r>
            <a:endParaRPr lang="he-IL" b="1"/>
          </a:p>
        </p:txBody>
      </p:sp>
      <p:sp>
        <p:nvSpPr>
          <p:cNvPr id="22547" name="TextBox 36"/>
          <p:cNvSpPr txBox="1">
            <a:spLocks noChangeArrowheads="1"/>
          </p:cNvSpPr>
          <p:nvPr/>
        </p:nvSpPr>
        <p:spPr bwMode="auto">
          <a:xfrm>
            <a:off x="6756400" y="5368925"/>
            <a:ext cx="66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det1</a:t>
            </a:r>
            <a:endParaRPr lang="he-IL" b="1"/>
          </a:p>
        </p:txBody>
      </p:sp>
      <p:cxnSp>
        <p:nvCxnSpPr>
          <p:cNvPr id="39" name="Straight Arrow Connector 38"/>
          <p:cNvCxnSpPr/>
          <p:nvPr/>
        </p:nvCxnSpPr>
        <p:spPr>
          <a:xfrm rot="5400000">
            <a:off x="6534944" y="5776119"/>
            <a:ext cx="484188" cy="273050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9" name="TextBox 39"/>
          <p:cNvSpPr txBox="1">
            <a:spLocks noChangeArrowheads="1"/>
          </p:cNvSpPr>
          <p:nvPr/>
        </p:nvSpPr>
        <p:spPr bwMode="auto">
          <a:xfrm>
            <a:off x="6194425" y="4865688"/>
            <a:ext cx="658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det2</a:t>
            </a:r>
            <a:endParaRPr lang="he-IL" b="1"/>
          </a:p>
        </p:txBody>
      </p:sp>
      <p:cxnSp>
        <p:nvCxnSpPr>
          <p:cNvPr id="41" name="Straight Arrow Connector 40"/>
          <p:cNvCxnSpPr/>
          <p:nvPr/>
        </p:nvCxnSpPr>
        <p:spPr>
          <a:xfrm rot="5400000">
            <a:off x="5850732" y="5372894"/>
            <a:ext cx="742950" cy="344487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51" name="TextBox 42"/>
          <p:cNvSpPr txBox="1">
            <a:spLocks noChangeArrowheads="1"/>
          </p:cNvSpPr>
          <p:nvPr/>
        </p:nvSpPr>
        <p:spPr bwMode="auto">
          <a:xfrm>
            <a:off x="4881563" y="4579938"/>
            <a:ext cx="658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det3</a:t>
            </a:r>
            <a:endParaRPr lang="he-IL" b="1"/>
          </a:p>
        </p:txBody>
      </p:sp>
      <p:cxnSp>
        <p:nvCxnSpPr>
          <p:cNvPr id="44" name="Straight Arrow Connector 43"/>
          <p:cNvCxnSpPr/>
          <p:nvPr/>
        </p:nvCxnSpPr>
        <p:spPr>
          <a:xfrm rot="5400000">
            <a:off x="4611688" y="5060950"/>
            <a:ext cx="731838" cy="300037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53" name="TextBox 45"/>
          <p:cNvSpPr txBox="1">
            <a:spLocks noChangeArrowheads="1"/>
          </p:cNvSpPr>
          <p:nvPr/>
        </p:nvSpPr>
        <p:spPr bwMode="auto">
          <a:xfrm>
            <a:off x="3025775" y="4502150"/>
            <a:ext cx="658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det4</a:t>
            </a:r>
            <a:endParaRPr lang="he-IL" b="1"/>
          </a:p>
        </p:txBody>
      </p:sp>
      <p:cxnSp>
        <p:nvCxnSpPr>
          <p:cNvPr id="47" name="Straight Arrow Connector 46"/>
          <p:cNvCxnSpPr/>
          <p:nvPr/>
        </p:nvCxnSpPr>
        <p:spPr>
          <a:xfrm rot="5400000">
            <a:off x="2978151" y="4821237"/>
            <a:ext cx="277812" cy="207963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55" name="TextBox 48"/>
          <p:cNvSpPr txBox="1">
            <a:spLocks noChangeArrowheads="1"/>
          </p:cNvSpPr>
          <p:nvPr/>
        </p:nvSpPr>
        <p:spPr bwMode="auto">
          <a:xfrm>
            <a:off x="1611313" y="5248275"/>
            <a:ext cx="6588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det5</a:t>
            </a:r>
            <a:endParaRPr lang="he-IL" b="1"/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2036763" y="5010150"/>
            <a:ext cx="352425" cy="312738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841750" y="3857625"/>
            <a:ext cx="231775" cy="952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3"/>
          <p:cNvSpPr txBox="1">
            <a:spLocks noChangeArrowheads="1"/>
          </p:cNvSpPr>
          <p:nvPr/>
        </p:nvSpPr>
        <p:spPr bwMode="auto">
          <a:xfrm>
            <a:off x="1285852" y="53956"/>
            <a:ext cx="7043742" cy="731838"/>
          </a:xfrm>
          <a:prstGeom prst="rect">
            <a:avLst/>
          </a:prstGeom>
          <a:solidFill>
            <a:schemeClr val="accent1">
              <a:alpha val="8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1362" tIns="45682" rIns="91362" bIns="45682" anchor="ctr"/>
          <a:lstStyle/>
          <a:p>
            <a:pPr>
              <a:defRPr/>
            </a:pPr>
            <a:r>
              <a:rPr lang="en-US" sz="3600" b="1" kern="0" dirty="0" smtClean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Insight into </a:t>
            </a:r>
            <a:r>
              <a:rPr lang="en-US" sz="3600" b="1" kern="0" dirty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beam loss in RFQ</a:t>
            </a:r>
          </a:p>
        </p:txBody>
      </p:sp>
      <p:sp>
        <p:nvSpPr>
          <p:cNvPr id="22559" name="TextBox 30"/>
          <p:cNvSpPr txBox="1">
            <a:spLocks noChangeArrowheads="1"/>
          </p:cNvSpPr>
          <p:nvPr/>
        </p:nvSpPr>
        <p:spPr bwMode="auto">
          <a:xfrm>
            <a:off x="0" y="6211888"/>
            <a:ext cx="2613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en-US" sz="1800" i="1"/>
              <a:t>accordance to simulations</a:t>
            </a:r>
          </a:p>
          <a:p>
            <a:pPr algn="l" rtl="0"/>
            <a:r>
              <a:rPr lang="en-US" sz="1800" i="1"/>
              <a:t>by B. Bazak</a:t>
            </a:r>
            <a:endParaRPr lang="he-IL" sz="1800" i="1"/>
          </a:p>
        </p:txBody>
      </p:sp>
      <p:sp>
        <p:nvSpPr>
          <p:cNvPr id="32" name="Oval 31"/>
          <p:cNvSpPr/>
          <p:nvPr/>
        </p:nvSpPr>
        <p:spPr>
          <a:xfrm>
            <a:off x="5572132" y="5786454"/>
            <a:ext cx="785818" cy="714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1126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594D64C3-776B-4E1A-B6DD-6F435868ADC0}" type="slidenum">
              <a:rPr lang="he-IL" altLang="he-IL"/>
              <a:pPr/>
              <a:t>57</a:t>
            </a:fld>
            <a:endParaRPr lang="en-US" altLang="he-IL" dirty="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777263" y="188640"/>
            <a:ext cx="478849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he-IL" sz="3200" b="1" dirty="0">
                <a:solidFill>
                  <a:schemeClr val="accent5">
                    <a:lumMod val="50000"/>
                  </a:schemeClr>
                </a:solidFill>
              </a:rPr>
              <a:t>RFQ </a:t>
            </a:r>
            <a:r>
              <a:rPr lang="en-US" altLang="he-IL" sz="3200" b="1" dirty="0" smtClean="0">
                <a:solidFill>
                  <a:schemeClr val="accent5">
                    <a:lumMod val="50000"/>
                  </a:schemeClr>
                </a:solidFill>
              </a:rPr>
              <a:t> overall leak tests</a:t>
            </a:r>
            <a:endParaRPr lang="en-US" altLang="he-IL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173" name="Picture 5" descr="20090212_leak test RFQ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2" t="8405" r="3525" b="9053"/>
          <a:stretch>
            <a:fillRect/>
          </a:stretch>
        </p:blipFill>
        <p:spPr bwMode="auto">
          <a:xfrm>
            <a:off x="395536" y="980728"/>
            <a:ext cx="8532812" cy="568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115888"/>
            <a:ext cx="2843213" cy="203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84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59832" y="404664"/>
            <a:ext cx="2047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RFQ vacuum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532729"/>
            <a:ext cx="927112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000" dirty="0" smtClean="0"/>
              <a:t>RFQ  base vacuum 2 10</a:t>
            </a:r>
            <a:r>
              <a:rPr lang="en-US" sz="2000" baseline="30000" dirty="0" smtClean="0"/>
              <a:t>-7</a:t>
            </a:r>
            <a:r>
              <a:rPr lang="en-US" sz="2000" dirty="0" smtClean="0"/>
              <a:t> mbar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000" dirty="0" smtClean="0"/>
              <a:t>With 1 mA CW beam at the exit the vacuum level is 10</a:t>
            </a:r>
            <a:r>
              <a:rPr lang="en-US" sz="2000" baseline="30000" dirty="0" smtClean="0"/>
              <a:t>-6</a:t>
            </a:r>
            <a:r>
              <a:rPr lang="en-US" sz="2000" dirty="0" smtClean="0"/>
              <a:t> mbar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000" dirty="0" smtClean="0"/>
              <a:t>What will be the vacuum level at 5 mA at the exit (9-8 mA at the entrance for</a:t>
            </a:r>
          </a:p>
          <a:p>
            <a:pPr algn="l" rtl="0"/>
            <a:r>
              <a:rPr lang="en-US" sz="2000" dirty="0" smtClean="0"/>
              <a:t>         the present  RFQ transmission) ?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000" dirty="0" smtClean="0"/>
              <a:t>And how this pressure affects RFQ operation at 200 kW ?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000" dirty="0" smtClean="0"/>
              <a:t>Need to be prepared to better pumping speed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000" dirty="0" smtClean="0"/>
              <a:t>Problems: availability of ports and pumping hydrogen (TP is less efficient)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8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00806" y="0"/>
            <a:ext cx="3999386" cy="333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076056" y="2636912"/>
            <a:ext cx="360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1760" y="3356992"/>
            <a:ext cx="3816424" cy="15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75355" y="4797152"/>
            <a:ext cx="4068853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444208" y="92751"/>
            <a:ext cx="2613216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algn="l"/>
            <a:r>
              <a:rPr lang="en-US" altLang="he-IL" sz="3200" b="1" dirty="0" smtClean="0">
                <a:solidFill>
                  <a:schemeClr val="accent5">
                    <a:lumMod val="50000"/>
                  </a:schemeClr>
                </a:solidFill>
              </a:rPr>
              <a:t>New getter </a:t>
            </a:r>
          </a:p>
          <a:p>
            <a:pPr algn="l"/>
            <a:r>
              <a:rPr lang="en-US" altLang="he-IL" sz="3200" b="1" dirty="0" smtClean="0">
                <a:solidFill>
                  <a:schemeClr val="accent5">
                    <a:lumMod val="50000"/>
                  </a:schemeClr>
                </a:solidFill>
              </a:rPr>
              <a:t>pumps</a:t>
            </a:r>
            <a:endParaRPr lang="en-US" altLang="he-IL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6216" y="3573016"/>
            <a:ext cx="188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capaciTorr</a:t>
            </a:r>
            <a:r>
              <a:rPr lang="en-US" dirty="0" smtClean="0"/>
              <a:t> HV 200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19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8" t="1200" r="2477" b="51402"/>
          <a:stretch>
            <a:fillRect/>
          </a:stretch>
        </p:blipFill>
        <p:spPr bwMode="auto">
          <a:xfrm>
            <a:off x="141704" y="576064"/>
            <a:ext cx="860676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5854499" y="889273"/>
            <a:ext cx="27783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Deuterons </a:t>
            </a:r>
            <a:r>
              <a:rPr lang="en-US" b="1" dirty="0" smtClean="0">
                <a:solidFill>
                  <a:srgbClr val="FF0000"/>
                </a:solidFill>
              </a:rPr>
              <a:t>CW (65 kV)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5773242" y="4055422"/>
            <a:ext cx="247535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Protons </a:t>
            </a:r>
            <a:r>
              <a:rPr lang="en-US" b="1" dirty="0" smtClean="0">
                <a:solidFill>
                  <a:srgbClr val="FF0000"/>
                </a:solidFill>
              </a:rPr>
              <a:t>CW (32 kV)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8172400" y="424008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marL="457200"/>
            <a:endParaRPr lang="he-IL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794279" y="0"/>
            <a:ext cx="6954185" cy="5794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1362" tIns="45682" rIns="91362" bIns="45682" anchor="ctr"/>
          <a:lstStyle/>
          <a:p>
            <a:pPr algn="l" rtl="0">
              <a:defRPr/>
            </a:pPr>
            <a:r>
              <a:rPr lang="en-US" sz="3600" b="1" kern="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0" dirty="0" smtClean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RFQ conditioning (early years)</a:t>
            </a:r>
            <a:endParaRPr lang="en-US" sz="2800" b="1" kern="0" dirty="0">
              <a:solidFill>
                <a:schemeClr val="accent5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19672" y="1152128"/>
            <a:ext cx="6433821" cy="5406715"/>
            <a:chOff x="1619672" y="1340768"/>
            <a:chExt cx="6433821" cy="5406715"/>
          </a:xfrm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619672" y="1340768"/>
              <a:ext cx="838200" cy="519113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marL="457200"/>
              <a:endParaRPr lang="he-IL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794279" y="6347373"/>
              <a:ext cx="6259214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l" rtl="0"/>
              <a:r>
                <a:rPr lang="en-US" sz="2000" dirty="0" smtClean="0"/>
                <a:t>Stable  operation of deuterons only at low DC(&lt;20%)</a:t>
              </a:r>
              <a:endParaRPr lang="he-IL" sz="20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854499" y="6558843"/>
            <a:ext cx="2676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L. Weissman LINAC2010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7738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548680"/>
            <a:ext cx="8820472" cy="260517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660232" y="908720"/>
            <a:ext cx="45719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59632" y="3501008"/>
            <a:ext cx="711803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5 CF63 flanges on the RFQ lids are available for </a:t>
            </a:r>
            <a:r>
              <a:rPr lang="en-US" dirty="0" err="1" smtClean="0"/>
              <a:t>CapaciTorr</a:t>
            </a:r>
            <a:r>
              <a:rPr lang="en-US" dirty="0" smtClean="0"/>
              <a:t> HV 200 pumps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Propose not to use valves and switch the  pumps off in the case of venting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In the case of pressure jump the pump heaters should be switched off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The pump can be vented more than 100 times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Installation of five pumps improves pumping of H</a:t>
            </a:r>
            <a:r>
              <a:rPr lang="en-US" baseline="-25000" dirty="0" smtClean="0"/>
              <a:t>2</a:t>
            </a:r>
            <a:r>
              <a:rPr lang="en-US" dirty="0" smtClean="0"/>
              <a:t> at least by a factor 2 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372200" y="1988840"/>
            <a:ext cx="1512168" cy="14401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292080" y="1844824"/>
            <a:ext cx="720080" cy="151216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635896" y="1772816"/>
            <a:ext cx="288032" cy="16561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835696" y="1412776"/>
            <a:ext cx="1224136" cy="19442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475656" y="1556792"/>
            <a:ext cx="1008112" cy="18722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45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1800" y="692696"/>
            <a:ext cx="4727275" cy="35972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8880969">
            <a:off x="4269441" y="1991021"/>
            <a:ext cx="546493" cy="997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2736680">
            <a:off x="3733670" y="2558591"/>
            <a:ext cx="569000" cy="91595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 rot="18928871">
            <a:off x="3823472" y="1923105"/>
            <a:ext cx="576064" cy="3600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15616" y="1916832"/>
            <a:ext cx="1549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X-ray </a:t>
            </a:r>
            <a:r>
              <a:rPr lang="en-US" dirty="0" smtClean="0"/>
              <a:t>+Camera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9592" y="3068960"/>
            <a:ext cx="1391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Getter pump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8" idx="3"/>
          </p:cNvCxnSpPr>
          <p:nvPr/>
        </p:nvCxnSpPr>
        <p:spPr>
          <a:xfrm flipV="1">
            <a:off x="2665078" y="2060848"/>
            <a:ext cx="1114834" cy="4065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339752" y="3068960"/>
            <a:ext cx="1080120" cy="18466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72701" y="-15481"/>
            <a:ext cx="403347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Pumps or diagnostics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851" y="4293096"/>
            <a:ext cx="902683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 smtClean="0"/>
              <a:t>At the moment the flanges are used  for visual observations or x-ray detectors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 smtClean="0"/>
              <a:t>The both are important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ompromise solution with some reduction of pumping and leaving diagnostics functionality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 smtClean="0"/>
              <a:t>Improvement of diagnostics :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                        combining cameras and x-ray detectors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                         TV matrix with simultaneous observation of 7 video channels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5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219200"/>
          </a:xfrm>
        </p:spPr>
        <p:txBody>
          <a:bodyPr/>
          <a:lstStyle/>
          <a:p>
            <a:r>
              <a:rPr lang="en-US" dirty="0" smtClean="0"/>
              <a:t>	LEBT simulation </a:t>
            </a:r>
            <a:br>
              <a:rPr lang="en-US" dirty="0" smtClean="0"/>
            </a:br>
            <a:r>
              <a:rPr lang="en-US" sz="3200" dirty="0" err="1" smtClean="0"/>
              <a:t>Twiss</a:t>
            </a:r>
            <a:r>
              <a:rPr lang="en-US" sz="3200" dirty="0" smtClean="0"/>
              <a:t> parameters as function of space charge</a:t>
            </a:r>
            <a:endParaRPr lang="he-IL" dirty="0"/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1817132"/>
            <a:ext cx="8759038" cy="30296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57448" y="1524000"/>
            <a:ext cx="146168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800" dirty="0" smtClean="0">
                <a:solidFill>
                  <a:srgbClr val="000099"/>
                </a:solidFill>
              </a:rPr>
              <a:t>measured</a:t>
            </a:r>
            <a:endParaRPr lang="he-IL" sz="1800" dirty="0">
              <a:solidFill>
                <a:srgbClr val="00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0269" y="1524000"/>
            <a:ext cx="14039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800" dirty="0" smtClean="0"/>
              <a:t>simulated</a:t>
            </a:r>
            <a:endParaRPr lang="he-IL" sz="1800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1100" y="4780053"/>
            <a:ext cx="6858000" cy="20017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0" y="1447800"/>
            <a:ext cx="251379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800" dirty="0" smtClean="0"/>
              <a:t>Solenoid #2 @ 70 A</a:t>
            </a:r>
            <a:endParaRPr lang="he-IL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-1" y="5257800"/>
            <a:ext cx="194430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600" dirty="0" smtClean="0"/>
              <a:t>Simulation  input:</a:t>
            </a:r>
            <a:br>
              <a:rPr lang="en-US" sz="1600" dirty="0" smtClean="0"/>
            </a:br>
            <a:r>
              <a:rPr lang="en-US" sz="1600" dirty="0" smtClean="0"/>
              <a:t>4D </a:t>
            </a:r>
            <a:r>
              <a:rPr lang="en-US" sz="1600" dirty="0" err="1" smtClean="0"/>
              <a:t>Waterbag</a:t>
            </a:r>
            <a:r>
              <a:rPr lang="en-US" sz="1600" dirty="0" smtClean="0"/>
              <a:t> 5 </a:t>
            </a:r>
            <a:r>
              <a:rPr lang="en-US" sz="1600" dirty="0" err="1" smtClean="0"/>
              <a:t>mA</a:t>
            </a:r>
            <a:r>
              <a:rPr lang="en-US" sz="1600" dirty="0" smtClean="0"/>
              <a:t> protons @ 20 </a:t>
            </a:r>
            <a:r>
              <a:rPr lang="en-US" sz="1600" dirty="0" err="1" smtClean="0"/>
              <a:t>keV</a:t>
            </a:r>
            <a:endParaRPr lang="he-IL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3152001"/>
            <a:ext cx="22098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 smtClean="0"/>
              <a:t>zero beam neutralization</a:t>
            </a:r>
            <a:endParaRPr lang="he-IL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181600" y="3124200"/>
            <a:ext cx="22098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 smtClean="0"/>
              <a:t>full beam neutralization</a:t>
            </a:r>
            <a:endParaRPr lang="he-IL" sz="1400" dirty="0"/>
          </a:p>
        </p:txBody>
      </p:sp>
    </p:spTree>
    <p:extLst>
      <p:ext uri="{BB962C8B-B14F-4D97-AF65-F5344CB8AC3E}">
        <p14:creationId xmlns:p14="http://schemas.microsoft.com/office/powerpoint/2010/main" val="40286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6200" y="350525"/>
            <a:ext cx="8859600" cy="957262"/>
          </a:xfrm>
        </p:spPr>
        <p:txBody>
          <a:bodyPr/>
          <a:lstStyle/>
          <a:p>
            <a:r>
              <a:rPr lang="en-US" dirty="0" smtClean="0"/>
              <a:t>	LEBT simulation </a:t>
            </a:r>
            <a:br>
              <a:rPr lang="en-US" dirty="0" smtClean="0"/>
            </a:br>
            <a:r>
              <a:rPr lang="en-US" sz="3200" dirty="0" err="1" smtClean="0"/>
              <a:t>Twiss</a:t>
            </a:r>
            <a:r>
              <a:rPr lang="en-US" sz="3200" dirty="0" smtClean="0"/>
              <a:t> parameters as function of focusing</a:t>
            </a:r>
            <a:endParaRPr lang="he-IL" dirty="0"/>
          </a:p>
        </p:txBody>
      </p:sp>
      <p:pic>
        <p:nvPicPr>
          <p:cNvPr id="3" name="Pictur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0200" y="1445391"/>
            <a:ext cx="7315200" cy="43947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864991"/>
            <a:ext cx="91440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buFont typeface="Wingdings" pitchFamily="2" charset="2"/>
              <a:buChar char="è"/>
            </a:pPr>
            <a:r>
              <a:rPr lang="en-US" sz="1600" dirty="0" smtClean="0">
                <a:solidFill>
                  <a:srgbClr val="006600"/>
                </a:solidFill>
                <a:sym typeface="Wingdings" pitchFamily="2" charset="2"/>
              </a:rPr>
              <a:t>   Beam is fully neutralized at the LEBT @ ~1x10</a:t>
            </a:r>
            <a:r>
              <a:rPr lang="en-US" sz="1600" baseline="30000" dirty="0" smtClean="0">
                <a:solidFill>
                  <a:srgbClr val="006600"/>
                </a:solidFill>
                <a:sym typeface="Wingdings" pitchFamily="2" charset="2"/>
              </a:rPr>
              <a:t>-6</a:t>
            </a:r>
            <a:r>
              <a:rPr lang="en-US" sz="1600" dirty="0" smtClean="0">
                <a:solidFill>
                  <a:srgbClr val="006600"/>
                </a:solidFill>
                <a:sym typeface="Wingdings" pitchFamily="2" charset="2"/>
              </a:rPr>
              <a:t> mbar	</a:t>
            </a:r>
            <a:br>
              <a:rPr lang="en-US" sz="1600" dirty="0" smtClean="0">
                <a:solidFill>
                  <a:srgbClr val="006600"/>
                </a:solidFill>
                <a:sym typeface="Wingdings" pitchFamily="2" charset="2"/>
              </a:rPr>
            </a:br>
            <a:r>
              <a:rPr lang="en-US" sz="1600" dirty="0" smtClean="0">
                <a:solidFill>
                  <a:srgbClr val="006600"/>
                </a:solidFill>
                <a:sym typeface="Wingdings" pitchFamily="2" charset="2"/>
              </a:rPr>
              <a:t>	Beam focusing at RFQ entrance is not a direct cause for RFQ transmission reduction</a:t>
            </a:r>
            <a:endParaRPr lang="he-IL" sz="1600" dirty="0">
              <a:solidFill>
                <a:srgbClr val="00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3045591"/>
            <a:ext cx="144780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600" dirty="0" smtClean="0"/>
              <a:t>Simulated with 100% beam neutralization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202286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9"/>
          <p:cNvSpPr>
            <a:spLocks noGrp="1" noChangeArrowheads="1"/>
          </p:cNvSpPr>
          <p:nvPr>
            <p:ph type="sldNum" sz="quarter" idx="4294967295"/>
          </p:nvPr>
        </p:nvSpPr>
        <p:spPr>
          <a:ln/>
        </p:spPr>
        <p:txBody>
          <a:bodyPr/>
          <a:lstStyle/>
          <a:p>
            <a:endParaRPr lang="en-US" altLang="en-US" dirty="0"/>
          </a:p>
        </p:txBody>
      </p:sp>
      <p:pic>
        <p:nvPicPr>
          <p:cNvPr id="3399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57275"/>
            <a:ext cx="4419600" cy="3133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9972" name="Oval 4"/>
          <p:cNvSpPr>
            <a:spLocks noChangeArrowheads="1"/>
          </p:cNvSpPr>
          <p:nvPr/>
        </p:nvSpPr>
        <p:spPr bwMode="auto">
          <a:xfrm>
            <a:off x="3162300" y="1498600"/>
            <a:ext cx="838200" cy="838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auto">
          <a:xfrm>
            <a:off x="1637534" y="53981"/>
            <a:ext cx="6769803" cy="584775"/>
          </a:xfrm>
          <a:prstGeom prst="rect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Discharge </a:t>
            </a:r>
            <a:r>
              <a:rPr lang="en-US" alt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rods </a:t>
            </a:r>
            <a:r>
              <a:rPr lang="en-US" alt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v.s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. stems (~2008)</a:t>
            </a:r>
            <a:endParaRPr lang="en-US" altLang="en-US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339985" name="Group 17"/>
          <p:cNvGrpSpPr>
            <a:grpSpLocks/>
          </p:cNvGrpSpPr>
          <p:nvPr/>
        </p:nvGrpSpPr>
        <p:grpSpPr bwMode="auto">
          <a:xfrm>
            <a:off x="3827721" y="2787652"/>
            <a:ext cx="5290879" cy="4070348"/>
            <a:chOff x="2768" y="1968"/>
            <a:chExt cx="2976" cy="2232"/>
          </a:xfrm>
        </p:grpSpPr>
        <p:pic>
          <p:nvPicPr>
            <p:cNvPr id="339975" name="Picture 7" descr="IMG_3311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8" y="1968"/>
              <a:ext cx="2976" cy="2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9976" name="Oval 8"/>
            <p:cNvSpPr>
              <a:spLocks noChangeArrowheads="1"/>
            </p:cNvSpPr>
            <p:nvPr/>
          </p:nvSpPr>
          <p:spPr bwMode="auto">
            <a:xfrm>
              <a:off x="3248" y="2928"/>
              <a:ext cx="384" cy="38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7" name="Oval 9"/>
            <p:cNvSpPr>
              <a:spLocks noChangeArrowheads="1"/>
            </p:cNvSpPr>
            <p:nvPr/>
          </p:nvSpPr>
          <p:spPr bwMode="auto">
            <a:xfrm>
              <a:off x="4784" y="2736"/>
              <a:ext cx="384" cy="38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9982" name="Rectangle 14"/>
          <p:cNvSpPr>
            <a:spLocks noGrp="1" noChangeArrowheads="1"/>
          </p:cNvSpPr>
          <p:nvPr>
            <p:ph type="body" sz="half" idx="2"/>
          </p:nvPr>
        </p:nvSpPr>
        <p:spPr>
          <a:xfrm>
            <a:off x="4394200" y="1092995"/>
            <a:ext cx="4764087" cy="1658937"/>
          </a:xfrm>
        </p:spPr>
        <p:txBody>
          <a:bodyPr/>
          <a:lstStyle/>
          <a:p>
            <a:pPr marL="0" indent="0" algn="l" rtl="0">
              <a:buNone/>
            </a:pPr>
            <a:r>
              <a:rPr lang="en-US" altLang="en-US" sz="1600" dirty="0" smtClean="0"/>
              <a:t>Part of input power lost to discharge</a:t>
            </a:r>
          </a:p>
          <a:p>
            <a:pPr marL="0" indent="0" algn="l" rtl="0">
              <a:buNone/>
            </a:pPr>
            <a:r>
              <a:rPr lang="en-US" altLang="en-US" sz="1600" dirty="0" smtClean="0"/>
              <a:t>High X-ray rates observed at high power</a:t>
            </a:r>
          </a:p>
          <a:p>
            <a:pPr marL="0" indent="0" algn="l" rtl="0">
              <a:buNone/>
            </a:pPr>
            <a:r>
              <a:rPr lang="en-US" altLang="en-US" sz="1600" dirty="0" smtClean="0"/>
              <a:t>Discharge marks observed between back side of rods and stems of adjacent rods</a:t>
            </a:r>
            <a:endParaRPr lang="en-US" altLang="en-US" sz="1800" dirty="0" smtClean="0"/>
          </a:p>
        </p:txBody>
      </p:sp>
      <p:sp>
        <p:nvSpPr>
          <p:cNvPr id="339981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22151" y="4441825"/>
            <a:ext cx="4038600" cy="2416175"/>
          </a:xfrm>
        </p:spPr>
        <p:txBody>
          <a:bodyPr/>
          <a:lstStyle/>
          <a:p>
            <a:pPr marL="0" indent="0" algn="l" rtl="0">
              <a:buNone/>
            </a:pPr>
            <a:r>
              <a:rPr lang="en-US" altLang="en-US" sz="1600" dirty="0" smtClean="0"/>
              <a:t>Rods modified to enhance distance to stems</a:t>
            </a:r>
          </a:p>
          <a:p>
            <a:pPr marL="0" indent="0" algn="l" rtl="0">
              <a:buNone/>
            </a:pPr>
            <a:r>
              <a:rPr lang="en-US" altLang="en-US" sz="1600" dirty="0" smtClean="0"/>
              <a:t>Modification changed capacity, which in turn changed resonance frequency and compromised field homogeneity</a:t>
            </a:r>
          </a:p>
        </p:txBody>
      </p:sp>
    </p:spTree>
    <p:extLst>
      <p:ext uri="{BB962C8B-B14F-4D97-AF65-F5344CB8AC3E}">
        <p14:creationId xmlns:p14="http://schemas.microsoft.com/office/powerpoint/2010/main" val="100886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9"/>
          <p:cNvSpPr>
            <a:spLocks noGrp="1" noChangeArrowheads="1"/>
          </p:cNvSpPr>
          <p:nvPr>
            <p:ph type="sldNum" sz="quarter" idx="4294967295"/>
          </p:nvPr>
        </p:nvSpPr>
        <p:spPr>
          <a:ln/>
        </p:spPr>
        <p:txBody>
          <a:bodyPr/>
          <a:lstStyle/>
          <a:p>
            <a:endParaRPr lang="en-US" altLang="en-US" dirty="0"/>
          </a:p>
        </p:txBody>
      </p:sp>
      <p:pic>
        <p:nvPicPr>
          <p:cNvPr id="340994" name="Picture 2" descr="tb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81000"/>
            <a:ext cx="4284921" cy="323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0995" name="Rectangle 3"/>
          <p:cNvSpPr>
            <a:spLocks noChangeArrowheads="1"/>
          </p:cNvSpPr>
          <p:nvPr/>
        </p:nvSpPr>
        <p:spPr bwMode="auto">
          <a:xfrm>
            <a:off x="1557771" y="0"/>
            <a:ext cx="6774610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Burning of tuning 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blocks (2009)</a:t>
            </a:r>
            <a:endParaRPr lang="en-US" altLang="en-US" sz="3200" b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40996" name="Text Box 4"/>
          <p:cNvSpPr txBox="1">
            <a:spLocks noChangeArrowheads="1"/>
          </p:cNvSpPr>
          <p:nvPr/>
        </p:nvSpPr>
        <p:spPr bwMode="auto">
          <a:xfrm>
            <a:off x="4447976" y="989987"/>
            <a:ext cx="438644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rtl="0"/>
            <a:r>
              <a:rPr lang="en-US" altLang="en-US" sz="1600" dirty="0">
                <a:cs typeface="Times New Roman" panose="02020603050405020304" pitchFamily="18" charset="0"/>
              </a:rPr>
              <a:t> </a:t>
            </a:r>
            <a:r>
              <a:rPr lang="en-US" altLang="en-US" sz="1600" dirty="0" smtClean="0">
                <a:cs typeface="Times New Roman" panose="02020603050405020304" pitchFamily="18" charset="0"/>
              </a:rPr>
              <a:t>Burning  </a:t>
            </a:r>
            <a:r>
              <a:rPr lang="en-US" altLang="en-US" sz="1600" dirty="0">
                <a:cs typeface="Times New Roman" panose="02020603050405020304" pitchFamily="18" charset="0"/>
              </a:rPr>
              <a:t>contact springs of </a:t>
            </a:r>
            <a:r>
              <a:rPr lang="en-US" altLang="en-US" sz="1600" dirty="0" smtClean="0">
                <a:cs typeface="Times New Roman" panose="02020603050405020304" pitchFamily="18" charset="0"/>
              </a:rPr>
              <a:t>the tuning  blocks  </a:t>
            </a:r>
            <a:endParaRPr lang="en-US" altLang="en-US" sz="1600" dirty="0">
              <a:cs typeface="Times New Roman" panose="02020603050405020304" pitchFamily="18" charset="0"/>
            </a:endParaRPr>
          </a:p>
        </p:txBody>
      </p:sp>
      <p:grpSp>
        <p:nvGrpSpPr>
          <p:cNvPr id="340997" name="Group 5"/>
          <p:cNvGrpSpPr>
            <a:grpSpLocks/>
          </p:cNvGrpSpPr>
          <p:nvPr/>
        </p:nvGrpSpPr>
        <p:grpSpPr bwMode="auto">
          <a:xfrm>
            <a:off x="4513611" y="1328541"/>
            <a:ext cx="4586641" cy="4511524"/>
            <a:chOff x="2932" y="1698"/>
            <a:chExt cx="2918" cy="2743"/>
          </a:xfrm>
        </p:grpSpPr>
        <p:pic>
          <p:nvPicPr>
            <p:cNvPr id="340998" name="Picture 7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698"/>
              <a:ext cx="2634" cy="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0999" name="Text Box 7"/>
            <p:cNvSpPr txBox="1">
              <a:spLocks noChangeArrowheads="1"/>
            </p:cNvSpPr>
            <p:nvPr/>
          </p:nvSpPr>
          <p:spPr bwMode="auto">
            <a:xfrm>
              <a:off x="2932" y="3786"/>
              <a:ext cx="2776" cy="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just" rtl="0"/>
              <a:r>
                <a:rPr lang="en-US" altLang="en-US" sz="1600" dirty="0">
                  <a:cs typeface="Times New Roman" panose="02020603050405020304" pitchFamily="18" charset="0"/>
                </a:rPr>
                <a:t> </a:t>
              </a:r>
              <a:r>
                <a:rPr lang="en-US" altLang="en-US" sz="1600" dirty="0" smtClean="0">
                  <a:cs typeface="Times New Roman" panose="02020603050405020304" pitchFamily="18" charset="0"/>
                </a:rPr>
                <a:t>2</a:t>
              </a:r>
              <a:r>
                <a:rPr lang="en-US" altLang="en-US" sz="1600" baseline="30000" dirty="0" smtClean="0">
                  <a:cs typeface="Times New Roman" panose="02020603050405020304" pitchFamily="18" charset="0"/>
                </a:rPr>
                <a:t>nd</a:t>
              </a:r>
              <a:r>
                <a:rPr lang="en-US" altLang="en-US" sz="1600" dirty="0" smtClean="0">
                  <a:cs typeface="Times New Roman" panose="02020603050405020304" pitchFamily="18" charset="0"/>
                </a:rPr>
                <a:t> generation of tuning blocks (NTG, 2011): </a:t>
              </a:r>
            </a:p>
            <a:p>
              <a:pPr algn="just" rtl="0"/>
              <a:r>
                <a:rPr lang="en-US" altLang="en-US" sz="1600" dirty="0">
                  <a:cs typeface="Times New Roman" panose="02020603050405020304" pitchFamily="18" charset="0"/>
                </a:rPr>
                <a:t> </a:t>
              </a:r>
              <a:r>
                <a:rPr lang="en-US" altLang="en-US" sz="1600" dirty="0" smtClean="0">
                  <a:cs typeface="Times New Roman" panose="02020603050405020304" pitchFamily="18" charset="0"/>
                </a:rPr>
                <a:t>   </a:t>
              </a:r>
              <a:r>
                <a:rPr lang="en-US" altLang="en-US" sz="1400" dirty="0" smtClean="0">
                  <a:cs typeface="Times New Roman" panose="02020603050405020304" pitchFamily="18" charset="0"/>
                </a:rPr>
                <a:t>massive </a:t>
              </a:r>
              <a:r>
                <a:rPr lang="en-US" altLang="en-US" sz="1400" dirty="0">
                  <a:cs typeface="Times New Roman" panose="02020603050405020304" pitchFamily="18" charset="0"/>
                </a:rPr>
                <a:t>silver </a:t>
              </a:r>
              <a:r>
                <a:rPr lang="en-US" altLang="en-US" sz="1400" dirty="0" smtClean="0">
                  <a:cs typeface="Times New Roman" panose="02020603050405020304" pitchFamily="18" charset="0"/>
                </a:rPr>
                <a:t>plate</a:t>
              </a:r>
            </a:p>
            <a:p>
              <a:pPr algn="just" rtl="0"/>
              <a:r>
                <a:rPr lang="en-US" altLang="en-US" sz="1400" dirty="0" smtClean="0">
                  <a:cs typeface="Times New Roman" panose="02020603050405020304" pitchFamily="18" charset="0"/>
                </a:rPr>
                <a:t> </a:t>
              </a:r>
              <a:r>
                <a:rPr lang="en-US" altLang="en-US" sz="1400" dirty="0">
                  <a:cs typeface="Times New Roman" panose="02020603050405020304" pitchFamily="18" charset="0"/>
                </a:rPr>
                <a:t> </a:t>
              </a:r>
              <a:r>
                <a:rPr lang="en-US" altLang="en-US" sz="1400" dirty="0" smtClean="0">
                  <a:cs typeface="Times New Roman" panose="02020603050405020304" pitchFamily="18" charset="0"/>
                </a:rPr>
                <a:t>  better </a:t>
              </a:r>
              <a:r>
                <a:rPr lang="en-US" altLang="en-US" sz="1400" dirty="0">
                  <a:cs typeface="Times New Roman" panose="02020603050405020304" pitchFamily="18" charset="0"/>
                </a:rPr>
                <a:t>current and thermal  </a:t>
              </a:r>
              <a:r>
                <a:rPr lang="en-US" altLang="en-US" sz="1400" dirty="0" smtClean="0">
                  <a:cs typeface="Times New Roman" panose="02020603050405020304" pitchFamily="18" charset="0"/>
                </a:rPr>
                <a:t>conductivity. </a:t>
              </a:r>
            </a:p>
            <a:p>
              <a:pPr algn="just" rtl="0"/>
              <a:r>
                <a:rPr lang="en-US" altLang="en-US" sz="1400" dirty="0">
                  <a:cs typeface="Times New Roman" panose="02020603050405020304" pitchFamily="18" charset="0"/>
                </a:rPr>
                <a:t> </a:t>
              </a:r>
              <a:r>
                <a:rPr lang="en-US" altLang="en-US" sz="1400" dirty="0" smtClean="0">
                  <a:cs typeface="Times New Roman" panose="02020603050405020304" pitchFamily="18" charset="0"/>
                </a:rPr>
                <a:t>   splint system for good mechanical contact</a:t>
              </a:r>
              <a:r>
                <a:rPr lang="en-US" altLang="en-US" sz="1600" dirty="0" smtClean="0">
                  <a:cs typeface="Times New Roman" panose="02020603050405020304" pitchFamily="18" charset="0"/>
                </a:rPr>
                <a:t>.</a:t>
              </a:r>
              <a:endParaRPr lang="en-US" altLang="en-US" sz="16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341000" name="Oval 8"/>
          <p:cNvSpPr>
            <a:spLocks noChangeArrowheads="1"/>
          </p:cNvSpPr>
          <p:nvPr/>
        </p:nvSpPr>
        <p:spPr bwMode="auto">
          <a:xfrm rot="20400000">
            <a:off x="3540346" y="1229834"/>
            <a:ext cx="762000" cy="1981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49" y="3702784"/>
            <a:ext cx="4194272" cy="2770427"/>
          </a:xfrm>
          <a:prstGeom prst="rect">
            <a:avLst/>
          </a:prstGeom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618175" y="5951528"/>
            <a:ext cx="38737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rtl="0"/>
            <a:r>
              <a:rPr lang="en-US" altLang="en-US" sz="1600" dirty="0">
                <a:cs typeface="Times New Roman" panose="02020603050405020304" pitchFamily="18" charset="0"/>
              </a:rPr>
              <a:t> </a:t>
            </a:r>
            <a:r>
              <a:rPr lang="en-US" altLang="en-US" sz="1600" dirty="0" smtClean="0">
                <a:cs typeface="Times New Roman" panose="02020603050405020304" pitchFamily="18" charset="0"/>
              </a:rPr>
              <a:t>3</a:t>
            </a:r>
            <a:r>
              <a:rPr lang="en-US" altLang="en-US" sz="1600" baseline="30000" dirty="0" smtClean="0">
                <a:cs typeface="Times New Roman" panose="02020603050405020304" pitchFamily="18" charset="0"/>
              </a:rPr>
              <a:t>d</a:t>
            </a:r>
            <a:r>
              <a:rPr lang="en-US" altLang="en-US" sz="1600" dirty="0" smtClean="0">
                <a:cs typeface="Times New Roman" panose="02020603050405020304" pitchFamily="18" charset="0"/>
              </a:rPr>
              <a:t> generation  (NTG, 2015): </a:t>
            </a:r>
          </a:p>
          <a:p>
            <a:pPr algn="just" rtl="0"/>
            <a:r>
              <a:rPr lang="en-US" altLang="en-US" sz="1600" dirty="0">
                <a:cs typeface="Times New Roman" panose="02020603050405020304" pitchFamily="18" charset="0"/>
              </a:rPr>
              <a:t> </a:t>
            </a:r>
            <a:r>
              <a:rPr lang="en-US" altLang="en-US" sz="1600" dirty="0" smtClean="0">
                <a:cs typeface="Times New Roman" panose="02020603050405020304" pitchFamily="18" charset="0"/>
              </a:rPr>
              <a:t>    </a:t>
            </a:r>
            <a:r>
              <a:rPr lang="en-US" altLang="en-US" sz="1400" dirty="0" smtClean="0">
                <a:cs typeface="Times New Roman" panose="02020603050405020304" pitchFamily="18" charset="0"/>
              </a:rPr>
              <a:t>no screws for connecting to the base plate</a:t>
            </a:r>
            <a:endParaRPr lang="en-US" altLang="en-US" sz="16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96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9"/>
          <p:cNvSpPr>
            <a:spLocks noGrp="1" noChangeArrowheads="1"/>
          </p:cNvSpPr>
          <p:nvPr>
            <p:ph type="sldNum" sz="quarter" idx="4294967295"/>
          </p:nvPr>
        </p:nvSpPr>
        <p:spPr>
          <a:ln/>
        </p:spPr>
        <p:txBody>
          <a:bodyPr/>
          <a:lstStyle/>
          <a:p>
            <a:endParaRPr lang="en-US" altLang="en-US" dirty="0"/>
          </a:p>
        </p:txBody>
      </p:sp>
      <p:pic>
        <p:nvPicPr>
          <p:cNvPr id="342018" name="Picture 2" descr="plunger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648" y="327172"/>
            <a:ext cx="3636335" cy="340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934762" y="-10632"/>
            <a:ext cx="7765267" cy="584775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Melting of </a:t>
            </a:r>
            <a:r>
              <a:rPr lang="en-US" altLang="en-US" sz="3200" b="1" dirty="0" smtClean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the tuning plunger (2009)</a:t>
            </a:r>
            <a:endParaRPr lang="en-US" altLang="en-US" sz="3200" b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42020" name="Text Box 4"/>
          <p:cNvSpPr txBox="1">
            <a:spLocks noChangeArrowheads="1"/>
          </p:cNvSpPr>
          <p:nvPr/>
        </p:nvSpPr>
        <p:spPr bwMode="auto">
          <a:xfrm>
            <a:off x="4630738" y="760330"/>
            <a:ext cx="432187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rtl="0"/>
            <a:r>
              <a:rPr lang="en-US" altLang="en-US" sz="1600" dirty="0">
                <a:cs typeface="Times New Roman" panose="02020603050405020304" pitchFamily="18" charset="0"/>
              </a:rPr>
              <a:t>A plunger electrode has been melted together  with the neighboring tuning block. </a:t>
            </a:r>
          </a:p>
          <a:p>
            <a:pPr algn="l" rtl="0"/>
            <a:endParaRPr lang="en-US" altLang="en-US" sz="1600" dirty="0" smtClean="0">
              <a:cs typeface="Times New Roman" panose="02020603050405020304" pitchFamily="18" charset="0"/>
            </a:endParaRPr>
          </a:p>
          <a:p>
            <a:pPr algn="l" rtl="0"/>
            <a:endParaRPr lang="en-US" altLang="en-US" sz="1600" dirty="0">
              <a:cs typeface="Times New Roman" panose="02020603050405020304" pitchFamily="18" charset="0"/>
            </a:endParaRPr>
          </a:p>
        </p:txBody>
      </p:sp>
      <p:sp>
        <p:nvSpPr>
          <p:cNvPr id="342022" name="Oval 6"/>
          <p:cNvSpPr>
            <a:spLocks noChangeArrowheads="1"/>
          </p:cNvSpPr>
          <p:nvPr/>
        </p:nvSpPr>
        <p:spPr bwMode="auto">
          <a:xfrm>
            <a:off x="2390793" y="2185848"/>
            <a:ext cx="762000" cy="762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6" descr="IMG_621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174" y="3326641"/>
            <a:ext cx="3592809" cy="338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6109" b="27552"/>
          <a:stretch/>
        </p:blipFill>
        <p:spPr>
          <a:xfrm>
            <a:off x="4306186" y="1607804"/>
            <a:ext cx="4837815" cy="38095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93509" y="5429346"/>
            <a:ext cx="53588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altLang="en-US" sz="1600" dirty="0" smtClean="0">
                <a:cs typeface="Times New Roman" panose="02020603050405020304" pitchFamily="18" charset="0"/>
              </a:rPr>
              <a:t>2</a:t>
            </a:r>
            <a:r>
              <a:rPr lang="en-US" altLang="en-US" sz="1600" baseline="30000" dirty="0" smtClean="0">
                <a:cs typeface="Times New Roman" panose="02020603050405020304" pitchFamily="18" charset="0"/>
              </a:rPr>
              <a:t>nd</a:t>
            </a:r>
            <a:r>
              <a:rPr lang="en-US" altLang="en-US" sz="1600" dirty="0" smtClean="0">
                <a:cs typeface="Times New Roman" panose="02020603050405020304" pitchFamily="18" charset="0"/>
              </a:rPr>
              <a:t> generation plunger:</a:t>
            </a:r>
            <a:endParaRPr lang="en-US" altLang="en-US" sz="1600" dirty="0">
              <a:cs typeface="Times New Roman" panose="02020603050405020304" pitchFamily="18" charset="0"/>
            </a:endParaRPr>
          </a:p>
          <a:p>
            <a:pPr algn="l" rtl="0"/>
            <a:r>
              <a:rPr lang="en-US" altLang="en-US" sz="1600" dirty="0">
                <a:cs typeface="Times New Roman" panose="02020603050405020304" pitchFamily="18" charset="0"/>
              </a:rPr>
              <a:t>   </a:t>
            </a:r>
            <a:r>
              <a:rPr lang="en-US" altLang="en-US" sz="1400" dirty="0">
                <a:cs typeface="Times New Roman" panose="02020603050405020304" pitchFamily="18" charset="0"/>
              </a:rPr>
              <a:t>smaller </a:t>
            </a:r>
            <a:r>
              <a:rPr lang="en-US" altLang="en-US" sz="1400" dirty="0" smtClean="0">
                <a:cs typeface="Times New Roman" panose="02020603050405020304" pitchFamily="18" charset="0"/>
              </a:rPr>
              <a:t>but massive plunger </a:t>
            </a:r>
            <a:endParaRPr lang="en-US" altLang="en-US" sz="1400" dirty="0">
              <a:cs typeface="Times New Roman" panose="02020603050405020304" pitchFamily="18" charset="0"/>
            </a:endParaRPr>
          </a:p>
          <a:p>
            <a:pPr algn="l" rtl="0"/>
            <a:r>
              <a:rPr lang="en-US" altLang="en-US" sz="1400" dirty="0">
                <a:cs typeface="Times New Roman" panose="02020603050405020304" pitchFamily="18" charset="0"/>
              </a:rPr>
              <a:t>   </a:t>
            </a:r>
            <a:r>
              <a:rPr lang="en-US" altLang="en-US" sz="1400" dirty="0" smtClean="0">
                <a:cs typeface="Times New Roman" panose="02020603050405020304" pitchFamily="18" charset="0"/>
              </a:rPr>
              <a:t>better </a:t>
            </a:r>
            <a:r>
              <a:rPr lang="en-US" altLang="en-US" sz="1400" dirty="0">
                <a:cs typeface="Times New Roman" panose="02020603050405020304" pitchFamily="18" charset="0"/>
              </a:rPr>
              <a:t>cooling capacity </a:t>
            </a:r>
            <a:r>
              <a:rPr lang="en-US" altLang="en-US" sz="1400" dirty="0" smtClean="0">
                <a:cs typeface="Times New Roman" panose="02020603050405020304" pitchFamily="18" charset="0"/>
              </a:rPr>
              <a:t>(plunger &amp; shaft made from </a:t>
            </a:r>
            <a:r>
              <a:rPr lang="en-US" altLang="en-US" sz="1400" dirty="0">
                <a:cs typeface="Times New Roman" panose="02020603050405020304" pitchFamily="18" charset="0"/>
              </a:rPr>
              <a:t>one block</a:t>
            </a:r>
            <a:r>
              <a:rPr lang="en-US" altLang="en-US" sz="1400" dirty="0" smtClean="0">
                <a:cs typeface="Times New Roman" panose="02020603050405020304" pitchFamily="18" charset="0"/>
              </a:rPr>
              <a:t>)</a:t>
            </a:r>
          </a:p>
          <a:p>
            <a:pPr algn="l" rtl="0"/>
            <a:r>
              <a:rPr lang="en-US" altLang="en-US" sz="1400" dirty="0">
                <a:cs typeface="Times New Roman" panose="02020603050405020304" pitchFamily="18" charset="0"/>
              </a:rPr>
              <a:t> </a:t>
            </a:r>
            <a:r>
              <a:rPr lang="en-US" altLang="en-US" sz="1400" dirty="0" smtClean="0">
                <a:cs typeface="Times New Roman" panose="02020603050405020304" pitchFamily="18" charset="0"/>
              </a:rPr>
              <a:t>  </a:t>
            </a:r>
            <a:endParaRPr lang="en-US" altLang="en-US" sz="1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2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2_שורק חדש">
  <a:themeElements>
    <a:clrScheme name="כחול ממג">
      <a:dk1>
        <a:sysClr val="windowText" lastClr="000000"/>
      </a:dk1>
      <a:lt1>
        <a:sysClr val="window" lastClr="FFFFFF"/>
      </a:lt1>
      <a:dk2>
        <a:srgbClr val="2262A2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שורק חדש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שורק חדש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שורק חדש">
  <a:themeElements>
    <a:clrScheme name="כחול ממג">
      <a:dk1>
        <a:sysClr val="windowText" lastClr="000000"/>
      </a:dk1>
      <a:lt1>
        <a:sysClr val="window" lastClr="FFFFFF"/>
      </a:lt1>
      <a:dk2>
        <a:srgbClr val="2262A2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שורק חדש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שורק חדש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שורק חדש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שורק חדש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ערכת נושא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68834</TotalTime>
  <Words>3130</Words>
  <Application>Microsoft Office PowerPoint</Application>
  <PresentationFormat>On-screen Show (4:3)</PresentationFormat>
  <Paragraphs>697</Paragraphs>
  <Slides>63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3" baseType="lpstr">
      <vt:lpstr>Microsoft YaHei</vt:lpstr>
      <vt:lpstr>Arial</vt:lpstr>
      <vt:lpstr>Arial Black</vt:lpstr>
      <vt:lpstr>Calibri</vt:lpstr>
      <vt:lpstr>Symbol</vt:lpstr>
      <vt:lpstr>Tahoma</vt:lpstr>
      <vt:lpstr>Times New Roman</vt:lpstr>
      <vt:lpstr>Wingdings</vt:lpstr>
      <vt:lpstr>2_שורק חדש</vt:lpstr>
      <vt:lpstr>3_שורק חדש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RF power splitting (2015) </vt:lpstr>
      <vt:lpstr>PowerPoint Presentation</vt:lpstr>
      <vt:lpstr>PowerPoint Presentation</vt:lpstr>
      <vt:lpstr>PowerPoint Presentation</vt:lpstr>
      <vt:lpstr>PowerPoint Presentation</vt:lpstr>
      <vt:lpstr>Modification of RFQ (2017)</vt:lpstr>
      <vt:lpstr>Modified rods (2nd generation)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Original RFQ limited transmission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gentle quadrupole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LEBT simulation  Twiss parameters as function of space charge</vt:lpstr>
      <vt:lpstr> LEBT simulation  Twiss parameters as function of focusing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שרף  Soreq Applied Research Accelerator Facility  תשתית מבוססת מאיץ למו"פ</dc:title>
  <dc:creator>Dan Berkovits</dc:creator>
  <cp:lastModifiedBy>Owner</cp:lastModifiedBy>
  <cp:revision>291</cp:revision>
  <cp:lastPrinted>2019-03-24T08:20:16Z</cp:lastPrinted>
  <dcterms:created xsi:type="dcterms:W3CDTF">2003-10-21T11:53:54Z</dcterms:created>
  <dcterms:modified xsi:type="dcterms:W3CDTF">2019-04-13T07:23:32Z</dcterms:modified>
</cp:coreProperties>
</file>