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83" r:id="rId10"/>
    <p:sldId id="275" r:id="rId11"/>
    <p:sldId id="277" r:id="rId12"/>
    <p:sldId id="264" r:id="rId13"/>
    <p:sldId id="272" r:id="rId14"/>
    <p:sldId id="273" r:id="rId15"/>
    <p:sldId id="274" r:id="rId16"/>
    <p:sldId id="265" r:id="rId17"/>
    <p:sldId id="266" r:id="rId18"/>
    <p:sldId id="276" r:id="rId19"/>
    <p:sldId id="280" r:id="rId20"/>
    <p:sldId id="281" r:id="rId21"/>
    <p:sldId id="28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911111"/>
            <a:ext cx="8926586" cy="5056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78" y="76197"/>
            <a:ext cx="1080000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9" y="77149"/>
            <a:ext cx="757895" cy="9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838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597"/>
            <a:ext cx="7886700" cy="471084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528"/>
            <a:ext cx="7886700" cy="483643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157A092-20F9-41E9-BD69-E104F69A71EC}" type="datetimeFigureOut">
              <a:rPr lang="en-US" smtClean="0"/>
              <a:pPr/>
              <a:t>20-May-19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6AE28B-181C-48BA-BA40-BC1FC72C60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675835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64" y="1212701"/>
            <a:ext cx="8427665" cy="5357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6" y="3650768"/>
            <a:ext cx="6607516" cy="779865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44"/>
            <a:ext cx="6400800" cy="584663"/>
          </a:xfrm>
        </p:spPr>
        <p:txBody>
          <a:bodyPr>
            <a:normAutofit/>
          </a:bodyPr>
          <a:lstStyle>
            <a:lvl1pPr marL="0" indent="0" algn="ctr">
              <a:buNone/>
              <a:defRPr sz="2002">
                <a:solidFill>
                  <a:srgbClr val="666666"/>
                </a:solidFill>
              </a:defRPr>
            </a:lvl1pPr>
            <a:lvl2pPr marL="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101" y="6650194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51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75" y="271335"/>
            <a:ext cx="5584535" cy="78756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50" y="6552664"/>
            <a:ext cx="825285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11" y="6560629"/>
            <a:ext cx="4825699" cy="357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8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GSI/FAIR Workshop on Stochastic Cooling 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2400"/>
            </a:lvl1pPr>
            <a:lvl2pPr>
              <a:defRPr sz="2002"/>
            </a:lvl2pPr>
            <a:lvl3pPr>
              <a:defRPr sz="1800"/>
            </a:lvl3pPr>
            <a:lvl4pPr>
              <a:defRPr sz="1598"/>
            </a:lvl4pPr>
            <a:lvl5pPr>
              <a:defRPr sz="1403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2400"/>
            </a:lvl1pPr>
            <a:lvl2pPr>
              <a:defRPr sz="2002"/>
            </a:lvl2pPr>
            <a:lvl3pPr>
              <a:defRPr sz="1800"/>
            </a:lvl3pPr>
            <a:lvl4pPr>
              <a:defRPr sz="1598"/>
            </a:lvl4pPr>
            <a:lvl5pPr>
              <a:defRPr sz="1403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6" y="6552664"/>
            <a:ext cx="849831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11" y="6560629"/>
            <a:ext cx="4825699" cy="357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8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GSI/FAIR Workshop on Stochastic Cooling 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2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6" y="6552664"/>
            <a:ext cx="849831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11" y="6560629"/>
            <a:ext cx="4838399" cy="357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8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GSI/FAIR Workshop on Stochastic Cooling 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76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3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51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7" y="1450706"/>
            <a:ext cx="8211834" cy="490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4" y="6552664"/>
            <a:ext cx="744898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051"/>
            <a:fld id="{125CBDDA-5CCF-8748-8988-9DC6C8981774}" type="slidenum">
              <a:rPr lang="de-DE" smtClean="0"/>
              <a:pPr defTabSz="457051"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10" y="583601"/>
            <a:ext cx="1129081" cy="376358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0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75" y="6616257"/>
            <a:ext cx="2028533" cy="245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065">
              <a:defRPr/>
            </a:pPr>
            <a:r>
              <a:rPr lang="de-DE" sz="998" dirty="0">
                <a:solidFill>
                  <a:srgbClr val="333333"/>
                </a:solidFill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75" y="270000"/>
            <a:ext cx="5584535" cy="7875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8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51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0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51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9" y="6552664"/>
            <a:ext cx="848374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rgbClr val="333333"/>
                </a:solidFill>
              </a:defRPr>
            </a:lvl1pPr>
          </a:lstStyle>
          <a:p>
            <a:pPr defTabSz="457051"/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11" y="6560629"/>
            <a:ext cx="4825699" cy="357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8">
                <a:solidFill>
                  <a:srgbClr val="333333"/>
                </a:solidFill>
              </a:defRPr>
            </a:lvl1pPr>
          </a:lstStyle>
          <a:p>
            <a:pPr algn="l" defTabSz="457051"/>
            <a:r>
              <a:rPr lang="en-US"/>
              <a:t>GSI/FAIR Workshop on Stochastic Cooling 2019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55" y="430961"/>
            <a:ext cx="775055" cy="6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dt="0"/>
  <p:txStyles>
    <p:titleStyle>
      <a:lvl1pPr algn="l" defTabSz="457065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03" indent="-342803" algn="l" defTabSz="45706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740" indent="-285668" algn="l" defTabSz="45706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2" kern="1200">
          <a:solidFill>
            <a:srgbClr val="333333"/>
          </a:solidFill>
          <a:latin typeface="Arial"/>
          <a:ea typeface="+mn-ea"/>
          <a:cs typeface="Arial"/>
        </a:defRPr>
      </a:lvl2pPr>
      <a:lvl3pPr marL="1142670" indent="-228533" algn="l" defTabSz="45706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599743" indent="-228533" algn="l" defTabSz="45706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98" kern="1200">
          <a:solidFill>
            <a:srgbClr val="333333"/>
          </a:solidFill>
          <a:latin typeface="Arial"/>
          <a:ea typeface="+mn-ea"/>
          <a:cs typeface="Arial"/>
        </a:defRPr>
      </a:lvl4pPr>
      <a:lvl5pPr marL="2056815" indent="-228533" algn="l" defTabSz="45706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3" kern="1200">
          <a:solidFill>
            <a:srgbClr val="333333"/>
          </a:solidFill>
          <a:latin typeface="Arial"/>
          <a:ea typeface="+mn-ea"/>
          <a:cs typeface="Arial"/>
        </a:defRPr>
      </a:lvl5pPr>
      <a:lvl6pPr marL="2513880" indent="-228533" algn="l" defTabSz="457065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3" indent="-228533" algn="l" defTabSz="457065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5" indent="-228533" algn="l" defTabSz="457065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0" indent="-228533" algn="l" defTabSz="457065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0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3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5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8" algn="l" defTabSz="457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96846" y="2498401"/>
            <a:ext cx="4578658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 Status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Dmitry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Shwartz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Ivan Koop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431" y="6161103"/>
            <a:ext cx="743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BINP-FAIR Collaboration Coordination Workshop, FAIR, 20-25 May 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3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667" y="821081"/>
            <a:ext cx="7155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Pickups: types-1,2 designed, type-3 design is ongoing. CDR is ready. Unclear solution for pre-amplifier: low signal </a:t>
            </a:r>
            <a:r>
              <a:rPr lang="en-US" dirty="0" smtClean="0">
                <a:solidFill>
                  <a:schemeClr val="accent6"/>
                </a:solidFill>
              </a:rPr>
              <a:t>(10 </a:t>
            </a:r>
            <a:r>
              <a:rPr lang="en-US" dirty="0" err="1" smtClean="0">
                <a:solidFill>
                  <a:schemeClr val="accent6"/>
                </a:solidFill>
              </a:rPr>
              <a:t>uV</a:t>
            </a:r>
            <a:r>
              <a:rPr lang="en-US" dirty="0" smtClean="0">
                <a:solidFill>
                  <a:schemeClr val="accent6"/>
                </a:solidFill>
              </a:rPr>
              <a:t> @ 10^7 antiprotons, noise ~4-5 </a:t>
            </a:r>
            <a:r>
              <a:rPr lang="en-US" dirty="0" err="1" smtClean="0">
                <a:solidFill>
                  <a:schemeClr val="accent6"/>
                </a:solidFill>
              </a:rPr>
              <a:t>uV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, radiation resistance </a:t>
            </a:r>
            <a:r>
              <a:rPr lang="en-US" dirty="0" smtClean="0">
                <a:solidFill>
                  <a:schemeClr val="accent6"/>
                </a:solidFill>
              </a:rPr>
              <a:t>(1-2 </a:t>
            </a:r>
            <a:r>
              <a:rPr lang="en-US" dirty="0" err="1" smtClean="0">
                <a:solidFill>
                  <a:schemeClr val="accent6"/>
                </a:solidFill>
              </a:rPr>
              <a:t>kGy</a:t>
            </a:r>
            <a:r>
              <a:rPr lang="en-US" dirty="0" smtClean="0">
                <a:solidFill>
                  <a:schemeClr val="accent6"/>
                </a:solidFill>
              </a:rPr>
              <a:t>/year near vacuum chamber for LNA)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Preliminary: VGA=Amplifier-110 (Slovenia), LNA=?? </a:t>
            </a:r>
            <a:r>
              <a:rPr lang="en-US" dirty="0" err="1" smtClean="0">
                <a:solidFill>
                  <a:schemeClr val="accent6"/>
                </a:solidFill>
              </a:rPr>
              <a:t>Juelich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or BINP?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7317711" y="821081"/>
            <a:ext cx="1570257" cy="214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47" y="3257220"/>
            <a:ext cx="645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FCT, DCCT: CDR is ready. To be procured via FAIR form </a:t>
            </a:r>
            <a:r>
              <a:rPr lang="en-US" dirty="0" err="1" smtClean="0"/>
              <a:t>Bergoz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6"/>
                </a:solidFill>
              </a:rPr>
              <a:t>DCCT + Analog Electronics (included 2 pcs), FCT + </a:t>
            </a:r>
            <a:r>
              <a:rPr lang="en-US" dirty="0" err="1" smtClean="0">
                <a:solidFill>
                  <a:schemeClr val="accent6"/>
                </a:solidFill>
              </a:rPr>
              <a:t>Pream</a:t>
            </a:r>
            <a:r>
              <a:rPr lang="en-US" dirty="0" smtClean="0">
                <a:solidFill>
                  <a:schemeClr val="accent6"/>
                </a:solidFill>
              </a:rPr>
              <a:t>. (to be bought, FEMTO DUPWA 1-70).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46" y="3117833"/>
            <a:ext cx="1205122" cy="9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"/>
          <a:stretch/>
        </p:blipFill>
        <p:spPr bwMode="auto">
          <a:xfrm>
            <a:off x="6701407" y="3117833"/>
            <a:ext cx="1081850" cy="9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447" y="4179770"/>
            <a:ext cx="48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scrapers: design is finished, CDR is ready.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r="20273"/>
          <a:stretch/>
        </p:blipFill>
        <p:spPr>
          <a:xfrm>
            <a:off x="5633661" y="4187849"/>
            <a:ext cx="1870318" cy="252903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r="26158"/>
          <a:stretch/>
        </p:blipFill>
        <p:spPr>
          <a:xfrm>
            <a:off x="7514607" y="4109069"/>
            <a:ext cx="1465986" cy="2709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592" y="4561442"/>
            <a:ext cx="556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stoppers: design is finished, CDR is ready. </a:t>
            </a:r>
            <a:r>
              <a:rPr lang="en-US" dirty="0" smtClean="0">
                <a:solidFill>
                  <a:schemeClr val="accent6"/>
                </a:solidFill>
              </a:rPr>
              <a:t>(Can be used as Faraday Cup for ion beams, preamplifier required, who will pay?)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57" y="5487681"/>
            <a:ext cx="58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Scintillating screens: design is in progress. CDR released. </a:t>
            </a:r>
            <a:r>
              <a:rPr lang="en-US" dirty="0" smtClean="0">
                <a:solidFill>
                  <a:schemeClr val="accent6"/>
                </a:solidFill>
              </a:rPr>
              <a:t>(Two solutions: stepper driver, pneumatic drive - preferred)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059" y="6361333"/>
            <a:ext cx="55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RGM: conceptual design is in progress.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592" y="2298794"/>
            <a:ext cx="71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Pickups Test Bench: Conceptual design of mechanics not finished, DAQ </a:t>
            </a:r>
            <a:r>
              <a:rPr lang="en-US" dirty="0" err="1" smtClean="0">
                <a:solidFill>
                  <a:schemeClr val="accent6"/>
                </a:solidFill>
              </a:rPr>
              <a:t>Libera</a:t>
            </a:r>
            <a:r>
              <a:rPr lang="en-US" dirty="0" smtClean="0">
                <a:solidFill>
                  <a:schemeClr val="accent6"/>
                </a:solidFill>
              </a:rPr>
              <a:t> will be delivered (1 pcs, September 2019) by GSI for test, Software for tests (FESA, LSA etc.) not clear.</a:t>
            </a:r>
            <a:r>
              <a:rPr lang="en-US" dirty="0" smtClean="0"/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8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335" y="993928"/>
            <a:ext cx="484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 chamber: CDR released. Prototyping is in progress.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96" y="896112"/>
            <a:ext cx="2904492" cy="1783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2789850"/>
            <a:ext cx="2505456" cy="166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335" y="1640259"/>
            <a:ext cx="484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Quadrupole-sextupole chambers: CDR is ready. Prototyping is in progress.</a:t>
            </a:r>
            <a:endParaRPr lang="en-US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/>
          <a:stretch/>
        </p:blipFill>
        <p:spPr bwMode="auto">
          <a:xfrm>
            <a:off x="3222970" y="1966893"/>
            <a:ext cx="2734717" cy="221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3919" y="4127596"/>
            <a:ext cx="501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 wide tubes: spec is ready. Procurement is ongoing.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6" y="5099697"/>
            <a:ext cx="1775482" cy="1353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919" y="5379763"/>
            <a:ext cx="501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Bellows: spec is in progress.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3919" y="5806678"/>
            <a:ext cx="501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Pumps, valves, roughing stations: the list is prepared and sent for procurement via FAIR.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919" y="4879736"/>
            <a:ext cx="501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 narrow tubes: spec is not ready.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7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39" y="5965902"/>
            <a:ext cx="418574" cy="3883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" y="2421814"/>
            <a:ext cx="1068879" cy="14388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5" y="5010969"/>
            <a:ext cx="2926876" cy="1435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256040" y="1429772"/>
            <a:ext cx="4001388" cy="978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500" dirty="0"/>
              <a:t>Two inductively loaded coaxial quarter wavelength resonators working on a common ceramic gap</a:t>
            </a:r>
          </a:p>
          <a:p>
            <a:r>
              <a:rPr lang="en-US" altLang="de-DE" sz="1500" dirty="0"/>
              <a:t>Ring core of cobalt-based magnetic alloy</a:t>
            </a:r>
            <a:endParaRPr lang="ru-RU" altLang="de-DE" sz="1500" dirty="0"/>
          </a:p>
          <a:p>
            <a:pPr marL="0" indent="0">
              <a:buFont typeface="Wingdings" charset="2"/>
              <a:buNone/>
            </a:pPr>
            <a:endParaRPr lang="de-DE" altLang="de-DE" sz="14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244314" y="3961224"/>
            <a:ext cx="3794285" cy="1064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500" dirty="0"/>
              <a:t>Max. voltage 	</a:t>
            </a:r>
            <a:r>
              <a:rPr lang="ru-RU" altLang="de-DE" sz="1500" dirty="0"/>
              <a:t>	</a:t>
            </a:r>
            <a:r>
              <a:rPr lang="en-US" altLang="de-DE" sz="1500" dirty="0"/>
              <a:t>40 kV/unit</a:t>
            </a:r>
          </a:p>
          <a:p>
            <a:pPr marL="0" indent="0">
              <a:buFont typeface="Wingdings" charset="2"/>
              <a:buNone/>
            </a:pPr>
            <a:r>
              <a:rPr lang="en-US" altLang="de-DE" sz="1500" dirty="0"/>
              <a:t>       Number of units	</a:t>
            </a:r>
            <a:r>
              <a:rPr lang="ru-RU" altLang="de-DE" sz="1500" dirty="0"/>
              <a:t>	</a:t>
            </a:r>
            <a:r>
              <a:rPr lang="en-US" altLang="de-DE" sz="1500" dirty="0"/>
              <a:t>5</a:t>
            </a:r>
          </a:p>
          <a:p>
            <a:pPr marL="0" indent="0">
              <a:buFont typeface="Wingdings" charset="2"/>
              <a:buNone/>
            </a:pPr>
            <a:r>
              <a:rPr lang="en-US" altLang="de-DE" sz="1500" dirty="0"/>
              <a:t>       Frequency range 	1.1 – 1.5 MHz</a:t>
            </a:r>
            <a:endParaRPr lang="ru-RU" altLang="de-DE" sz="1500" dirty="0"/>
          </a:p>
          <a:p>
            <a:pPr marL="0" indent="0">
              <a:buFont typeface="Wingdings" charset="2"/>
              <a:buNone/>
            </a:pPr>
            <a:r>
              <a:rPr lang="ru-RU" altLang="de-DE" sz="1500" dirty="0"/>
              <a:t>      </a:t>
            </a:r>
            <a:r>
              <a:rPr lang="en-US" altLang="de-DE" sz="1500" dirty="0"/>
              <a:t> Inner pipe diameter	150 mm </a:t>
            </a:r>
            <a:endParaRPr lang="ru-RU" altLang="de-DE" sz="1500" dirty="0"/>
          </a:p>
          <a:p>
            <a:pPr marL="0" indent="0">
              <a:buFont typeface="Wingdings" charset="2"/>
              <a:buNone/>
            </a:pPr>
            <a:endParaRPr lang="de-DE" altLang="de-DE" sz="1600" dirty="0"/>
          </a:p>
          <a:p>
            <a:endParaRPr lang="de-DE" sz="1800" dirty="0"/>
          </a:p>
        </p:txBody>
      </p:sp>
      <p:pic>
        <p:nvPicPr>
          <p:cNvPr id="1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96" y="1536351"/>
            <a:ext cx="4369132" cy="32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4878165" y="4845373"/>
            <a:ext cx="3863734" cy="25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altLang="de-DE" sz="1000" i="1" dirty="0"/>
              <a:t>First of Series CR debuncher during commissioning at GSI.</a:t>
            </a:r>
            <a:endParaRPr lang="de-DE" altLang="de-DE" sz="1000" i="1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257428" y="5270419"/>
            <a:ext cx="4722670" cy="791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400" dirty="0"/>
              <a:t>First of series </a:t>
            </a:r>
            <a:r>
              <a:rPr lang="en-US" altLang="de-DE" sz="1400" dirty="0" smtClean="0"/>
              <a:t>RF system accepted </a:t>
            </a:r>
            <a:r>
              <a:rPr lang="en-US" altLang="de-DE" sz="1400" dirty="0"/>
              <a:t>in 2017 </a:t>
            </a:r>
          </a:p>
          <a:p>
            <a:r>
              <a:rPr lang="en-US" altLang="de-DE" sz="1400" dirty="0" smtClean="0"/>
              <a:t>FAT of all 5 RF cavities  done. SAT ongoing</a:t>
            </a:r>
          </a:p>
          <a:p>
            <a:r>
              <a:rPr lang="en-US" altLang="de-DE" sz="1400" dirty="0" smtClean="0"/>
              <a:t>FAT of 4 Power </a:t>
            </a:r>
            <a:r>
              <a:rPr lang="en-US" altLang="de-DE" sz="1400" dirty="0"/>
              <a:t>S</a:t>
            </a:r>
            <a:r>
              <a:rPr lang="en-US" altLang="de-DE" sz="1400" dirty="0" smtClean="0"/>
              <a:t>upplies done. SAT ongoing   </a:t>
            </a:r>
            <a:endParaRPr lang="ru-RU" altLang="de-DE" sz="1400" dirty="0"/>
          </a:p>
          <a:p>
            <a:pPr marL="0" indent="0">
              <a:buFont typeface="Wingdings" charset="2"/>
              <a:buNone/>
            </a:pPr>
            <a:endParaRPr lang="de-DE" altLang="de-DE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56FBE13-478F-E648-A7AC-98109880B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866" y="2419917"/>
            <a:ext cx="1523014" cy="14441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46120" y="6200457"/>
            <a:ext cx="254268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More details in talk by </a:t>
            </a:r>
            <a:r>
              <a:rPr lang="en-US" sz="1400" dirty="0" err="1" smtClean="0">
                <a:solidFill>
                  <a:prstClr val="black"/>
                </a:solidFill>
              </a:rPr>
              <a:t>U.Laier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5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cooling 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67" y="2774592"/>
            <a:ext cx="1302608" cy="128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25747" y="2440953"/>
            <a:ext cx="4572000" cy="341670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051"/>
            <a:r>
              <a:rPr lang="en-US" sz="1801" dirty="0" smtClean="0">
                <a:solidFill>
                  <a:prstClr val="black"/>
                </a:solidFill>
              </a:rPr>
              <a:t>Palmer Pick-up</a:t>
            </a: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RF </a:t>
            </a:r>
            <a:r>
              <a:rPr lang="en-US" sz="1400" dirty="0">
                <a:solidFill>
                  <a:prstClr val="black"/>
                </a:solidFill>
              </a:rPr>
              <a:t>concept + engineering ready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Mechanical integration with BINP flanges/bellows. Spec + manufacturing drawings </a:t>
            </a:r>
            <a:r>
              <a:rPr lang="en-US" sz="1400" dirty="0" smtClean="0">
                <a:solidFill>
                  <a:prstClr val="black"/>
                </a:solidFill>
              </a:rPr>
              <a:t>ready for </a:t>
            </a:r>
            <a:r>
              <a:rPr lang="en-US" sz="1400" dirty="0">
                <a:solidFill>
                  <a:prstClr val="black"/>
                </a:solidFill>
              </a:rPr>
              <a:t>tendering the vacuum </a:t>
            </a:r>
            <a:r>
              <a:rPr lang="en-US" sz="1400" dirty="0" smtClean="0">
                <a:solidFill>
                  <a:prstClr val="black"/>
                </a:solidFill>
              </a:rPr>
              <a:t>tank</a:t>
            </a:r>
          </a:p>
          <a:p>
            <a:pPr defTabSz="457051"/>
            <a:endParaRPr lang="en-US" sz="1801" dirty="0">
              <a:solidFill>
                <a:prstClr val="black"/>
              </a:solidFill>
            </a:endParaRPr>
          </a:p>
          <a:p>
            <a:pPr defTabSz="457051"/>
            <a:r>
              <a:rPr lang="en-US" sz="1801" dirty="0">
                <a:solidFill>
                  <a:prstClr val="black"/>
                </a:solidFill>
              </a:rPr>
              <a:t>Cryogenic Plunging </a:t>
            </a:r>
            <a:r>
              <a:rPr lang="en-US" sz="1801" dirty="0" smtClean="0">
                <a:solidFill>
                  <a:prstClr val="black"/>
                </a:solidFill>
              </a:rPr>
              <a:t>Pick-Up</a:t>
            </a: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Testing </a:t>
            </a:r>
            <a:r>
              <a:rPr lang="en-US" sz="1400" dirty="0">
                <a:solidFill>
                  <a:prstClr val="black"/>
                </a:solidFill>
              </a:rPr>
              <a:t>of the full </a:t>
            </a:r>
            <a:r>
              <a:rPr lang="en-US" sz="1400" dirty="0" err="1">
                <a:solidFill>
                  <a:prstClr val="black"/>
                </a:solidFill>
              </a:rPr>
              <a:t>cryo</a:t>
            </a:r>
            <a:r>
              <a:rPr lang="en-US" sz="1400" dirty="0">
                <a:solidFill>
                  <a:prstClr val="black"/>
                </a:solidFill>
              </a:rPr>
              <a:t>-plunging concept in the GSI prototype tank ongoing.</a:t>
            </a: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Engineering/mechanics/assembly </a:t>
            </a:r>
            <a:r>
              <a:rPr lang="en-US" sz="1400" dirty="0">
                <a:solidFill>
                  <a:prstClr val="black"/>
                </a:solidFill>
              </a:rPr>
              <a:t>activities ongoing.</a:t>
            </a: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Long-time </a:t>
            </a:r>
            <a:r>
              <a:rPr lang="en-US" sz="1400" dirty="0">
                <a:solidFill>
                  <a:prstClr val="black"/>
                </a:solidFill>
              </a:rPr>
              <a:t>mechanical durability tests of the plunging foils ongoing.</a:t>
            </a: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Vacuum-compatibility </a:t>
            </a:r>
            <a:r>
              <a:rPr lang="en-US" sz="1400" dirty="0">
                <a:solidFill>
                  <a:prstClr val="black"/>
                </a:solidFill>
              </a:rPr>
              <a:t>tests of materials.</a:t>
            </a: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Electrode </a:t>
            </a:r>
            <a:r>
              <a:rPr lang="en-US" sz="1400" dirty="0">
                <a:solidFill>
                  <a:prstClr val="black"/>
                </a:solidFill>
              </a:rPr>
              <a:t>module re-design, contacts with providers.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14" y="5186652"/>
            <a:ext cx="1809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37" y="1276364"/>
            <a:ext cx="1758257" cy="137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25747" y="1362435"/>
            <a:ext cx="39027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51"/>
            <a:r>
              <a:rPr lang="en-US" dirty="0">
                <a:solidFill>
                  <a:prstClr val="black"/>
                </a:solidFill>
              </a:rPr>
              <a:t>Power Amplifiers</a:t>
            </a: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SAT  </a:t>
            </a:r>
            <a:r>
              <a:rPr lang="en-US" sz="1400" dirty="0" err="1" smtClean="0">
                <a:solidFill>
                  <a:prstClr val="black"/>
                </a:solidFill>
              </a:rPr>
              <a:t>FoS</a:t>
            </a:r>
            <a:r>
              <a:rPr lang="en-US" sz="1400" dirty="0" smtClean="0">
                <a:solidFill>
                  <a:prstClr val="black"/>
                </a:solidFill>
              </a:rPr>
              <a:t>  done  in Q2/2018.</a:t>
            </a:r>
            <a:endParaRPr lang="en-US" sz="1400" dirty="0">
              <a:solidFill>
                <a:prstClr val="black"/>
              </a:solidFill>
            </a:endParaRPr>
          </a:p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Series production ongoing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0" y="4149305"/>
            <a:ext cx="1781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68" y="2774592"/>
            <a:ext cx="2425664" cy="120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33" y="4511615"/>
            <a:ext cx="1209051" cy="161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7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cooling 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07034" y="1328665"/>
            <a:ext cx="4572000" cy="38474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051"/>
            <a:r>
              <a:rPr lang="en-US" sz="1801" dirty="0">
                <a:solidFill>
                  <a:prstClr val="black"/>
                </a:solidFill>
              </a:rPr>
              <a:t>Microwave Damping- Coated Ceramic </a:t>
            </a:r>
            <a:r>
              <a:rPr lang="en-US" sz="1801" dirty="0" smtClean="0">
                <a:solidFill>
                  <a:prstClr val="black"/>
                </a:solidFill>
              </a:rPr>
              <a:t>Absorbers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Draft </a:t>
            </a:r>
            <a:r>
              <a:rPr lang="en-US" sz="1200" dirty="0">
                <a:solidFill>
                  <a:prstClr val="black"/>
                </a:solidFill>
              </a:rPr>
              <a:t>engineering concept ready.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First </a:t>
            </a:r>
            <a:r>
              <a:rPr lang="en-US" sz="1200" dirty="0">
                <a:solidFill>
                  <a:prstClr val="black"/>
                </a:solidFill>
              </a:rPr>
              <a:t>batch of Al2O3 tubes for prototyping coated (by </a:t>
            </a:r>
            <a:r>
              <a:rPr lang="en-US" sz="1200" dirty="0" err="1">
                <a:solidFill>
                  <a:prstClr val="black"/>
                </a:solidFill>
              </a:rPr>
              <a:t>NiCr</a:t>
            </a:r>
            <a:r>
              <a:rPr lang="en-US" sz="1200" dirty="0">
                <a:solidFill>
                  <a:prstClr val="black"/>
                </a:solidFill>
              </a:rPr>
              <a:t>-sputtering at ISE Freiburg).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UHV </a:t>
            </a:r>
            <a:r>
              <a:rPr lang="en-US" sz="1200" dirty="0">
                <a:solidFill>
                  <a:prstClr val="black"/>
                </a:solidFill>
              </a:rPr>
              <a:t>test done (outgassing rate acceptable). RF test planned.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2019</a:t>
            </a:r>
            <a:r>
              <a:rPr lang="en-US" sz="1200" dirty="0">
                <a:solidFill>
                  <a:prstClr val="black"/>
                </a:solidFill>
              </a:rPr>
              <a:t>: Procure and store series of tubes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assembly </a:t>
            </a:r>
            <a:r>
              <a:rPr lang="en-US" sz="1200" dirty="0">
                <a:solidFill>
                  <a:prstClr val="black"/>
                </a:solidFill>
              </a:rPr>
              <a:t>and full damping tube concept test  after </a:t>
            </a:r>
            <a:r>
              <a:rPr lang="en-US" sz="1200" dirty="0" smtClean="0">
                <a:solidFill>
                  <a:prstClr val="black"/>
                </a:solidFill>
              </a:rPr>
              <a:t>delivery  </a:t>
            </a:r>
            <a:r>
              <a:rPr lang="en-US" sz="1200" dirty="0">
                <a:solidFill>
                  <a:prstClr val="black"/>
                </a:solidFill>
              </a:rPr>
              <a:t>a  prototype chamber by BINP</a:t>
            </a:r>
            <a:r>
              <a:rPr lang="en-US" sz="1200" dirty="0" smtClean="0">
                <a:solidFill>
                  <a:prstClr val="black"/>
                </a:solidFill>
              </a:rPr>
              <a:t>. 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Procurement of </a:t>
            </a:r>
            <a:r>
              <a:rPr lang="en-US" sz="1200" dirty="0">
                <a:solidFill>
                  <a:prstClr val="black"/>
                </a:solidFill>
              </a:rPr>
              <a:t>the series of holders </a:t>
            </a:r>
            <a:r>
              <a:rPr lang="en-US" sz="1200" dirty="0" smtClean="0">
                <a:solidFill>
                  <a:prstClr val="black"/>
                </a:solidFill>
              </a:rPr>
              <a:t>is </a:t>
            </a:r>
            <a:r>
              <a:rPr lang="en-US" sz="1200" dirty="0">
                <a:solidFill>
                  <a:prstClr val="black"/>
                </a:solidFill>
              </a:rPr>
              <a:t>tested successfully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defTabSz="457051"/>
            <a:endParaRPr lang="en-US" sz="1200" dirty="0" smtClean="0">
              <a:solidFill>
                <a:prstClr val="black"/>
              </a:solidFill>
            </a:endParaRPr>
          </a:p>
          <a:p>
            <a:pPr defTabSz="457051"/>
            <a:endParaRPr lang="en-US" sz="1200" dirty="0">
              <a:solidFill>
                <a:prstClr val="black"/>
              </a:solidFill>
            </a:endParaRPr>
          </a:p>
          <a:p>
            <a:pPr defTabSz="457051"/>
            <a:endParaRPr lang="en-US" sz="1200" dirty="0" smtClean="0">
              <a:solidFill>
                <a:prstClr val="black"/>
              </a:solidFill>
            </a:endParaRPr>
          </a:p>
          <a:p>
            <a:pPr defTabSz="457051"/>
            <a:endParaRPr lang="en-US" sz="1200" dirty="0">
              <a:solidFill>
                <a:prstClr val="black"/>
              </a:solidFill>
            </a:endParaRPr>
          </a:p>
          <a:p>
            <a:pPr defTabSz="457051"/>
            <a:r>
              <a:rPr lang="en-US" sz="1600" dirty="0">
                <a:solidFill>
                  <a:prstClr val="black"/>
                </a:solidFill>
              </a:rPr>
              <a:t>Microwave Damping-Ferrite </a:t>
            </a:r>
            <a:r>
              <a:rPr lang="en-US" sz="1600" dirty="0" smtClean="0">
                <a:solidFill>
                  <a:prstClr val="black"/>
                </a:solidFill>
              </a:rPr>
              <a:t>Absorbers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Ferrite </a:t>
            </a:r>
            <a:r>
              <a:rPr lang="en-US" sz="1200" dirty="0">
                <a:solidFill>
                  <a:prstClr val="black"/>
                </a:solidFill>
              </a:rPr>
              <a:t>design ready.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UHV </a:t>
            </a:r>
            <a:r>
              <a:rPr lang="en-US" sz="1200" dirty="0">
                <a:solidFill>
                  <a:prstClr val="black"/>
                </a:solidFill>
              </a:rPr>
              <a:t>test done (outgassing rate acceptable).</a:t>
            </a:r>
          </a:p>
          <a:p>
            <a:pPr defTabSz="457051"/>
            <a:r>
              <a:rPr lang="en-US" sz="1200" dirty="0" smtClean="0">
                <a:solidFill>
                  <a:prstClr val="black"/>
                </a:solidFill>
              </a:rPr>
              <a:t>Ferrite </a:t>
            </a:r>
            <a:r>
              <a:rPr lang="en-US" sz="1200" dirty="0">
                <a:solidFill>
                  <a:prstClr val="black"/>
                </a:solidFill>
              </a:rPr>
              <a:t>tiles purchased for all pick-ups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051"/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42" y="1314377"/>
            <a:ext cx="1695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7" y="1328665"/>
            <a:ext cx="206519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76" y="2590727"/>
            <a:ext cx="1864564" cy="121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5" y="3907766"/>
            <a:ext cx="2438141" cy="16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03" y="4071229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5803953" y="4925683"/>
            <a:ext cx="1210489" cy="8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26" y="5229999"/>
            <a:ext cx="1335026" cy="132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5305245" y="5229999"/>
            <a:ext cx="498708" cy="506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60717" y="5736566"/>
            <a:ext cx="265168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051"/>
            <a:r>
              <a:rPr lang="en-US" sz="1400" dirty="0" smtClean="0">
                <a:solidFill>
                  <a:prstClr val="black"/>
                </a:solidFill>
              </a:rPr>
              <a:t>More details in talk by </a:t>
            </a:r>
            <a:r>
              <a:rPr lang="en-US" sz="1400" dirty="0" err="1" smtClean="0">
                <a:solidFill>
                  <a:prstClr val="black"/>
                </a:solidFill>
              </a:rPr>
              <a:t>C.Zhang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7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3138915"/>
            <a:ext cx="4974336" cy="35864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837"/>
            <a:ext cx="4910328" cy="34683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357655"/>
            <a:ext cx="250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pipes distribution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4927" y="635607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Pressurized air distribution</a:t>
            </a:r>
            <a:endParaRPr lang="en-US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166360" y="930432"/>
            <a:ext cx="3977640" cy="1227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Feb 4-5 – first workshop</a:t>
            </a:r>
            <a:r>
              <a:rPr lang="ru-RU" sz="1800" dirty="0" smtClean="0"/>
              <a:t> </a:t>
            </a:r>
            <a:r>
              <a:rPr lang="en-US" sz="1800" dirty="0" smtClean="0"/>
              <a:t>BINP – FSB on the CR building.</a:t>
            </a:r>
          </a:p>
          <a:p>
            <a:r>
              <a:rPr lang="en-US" sz="1800" dirty="0" smtClean="0"/>
              <a:t>Feb </a:t>
            </a:r>
            <a:r>
              <a:rPr lang="ru-RU" sz="1800" dirty="0" smtClean="0"/>
              <a:t>7  </a:t>
            </a:r>
            <a:r>
              <a:rPr lang="en-US" sz="1800" dirty="0" smtClean="0"/>
              <a:t>- first meeting</a:t>
            </a:r>
            <a:r>
              <a:rPr lang="ru-RU" sz="1800" dirty="0" smtClean="0"/>
              <a:t> </a:t>
            </a:r>
            <a:r>
              <a:rPr lang="en-US" sz="1800" dirty="0" smtClean="0"/>
              <a:t>BINP – Mueller &amp; </a:t>
            </a:r>
            <a:r>
              <a:rPr lang="en-US" sz="1800" dirty="0" err="1" smtClean="0"/>
              <a:t>Bleher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(2)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01" y="793550"/>
            <a:ext cx="6541344" cy="2322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73" y="2026758"/>
            <a:ext cx="3754363" cy="2139987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1" y="3825610"/>
            <a:ext cx="5491688" cy="2788255"/>
          </a:xfrm>
        </p:spPr>
      </p:pic>
      <p:sp>
        <p:nvSpPr>
          <p:cNvPr id="8" name="TextBox 7"/>
          <p:cNvSpPr txBox="1"/>
          <p:nvPr/>
        </p:nvSpPr>
        <p:spPr>
          <a:xfrm>
            <a:off x="5835581" y="4896571"/>
            <a:ext cx="296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Cables connectors info uploaded to Cable Data 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8607" y="2792562"/>
            <a:ext cx="349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Tables with coordinates of water and air connections prepared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2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Assembling, Testing, Installation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0442" y="604873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LCM workshop (Tue, May 21)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882446"/>
            <a:ext cx="3633624" cy="3195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1959124"/>
            <a:ext cx="4224528" cy="2734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0208" y="1056202"/>
            <a:ext cx="296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Estimations of time and manpower are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2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PLM for CR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1219200"/>
            <a:ext cx="81534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Generated CIDs</a:t>
            </a:r>
            <a:r>
              <a:rPr lang="en-US" dirty="0" smtClean="0"/>
              <a:t>: 256</a:t>
            </a:r>
          </a:p>
          <a:p>
            <a:pPr marL="0" indent="0" algn="ctr">
              <a:buNone/>
            </a:pPr>
            <a:r>
              <a:rPr lang="en-US" dirty="0" smtClean="0"/>
              <a:t> </a:t>
            </a:r>
          </a:p>
          <a:p>
            <a:pPr marL="0" indent="0" algn="ctr">
              <a:buNone/>
            </a:pPr>
            <a:r>
              <a:rPr lang="en-US" b="1" dirty="0" smtClean="0"/>
              <a:t>Assigned AIDs</a:t>
            </a:r>
            <a:r>
              <a:rPr lang="en-US" dirty="0" smtClean="0"/>
              <a:t>: 48</a:t>
            </a:r>
          </a:p>
          <a:p>
            <a:pPr marL="0" indent="0" algn="ctr">
              <a:buNone/>
            </a:pPr>
            <a:r>
              <a:rPr lang="en-US" sz="2100" dirty="0" smtClean="0"/>
              <a:t>The CDR documentation have been uploaded for all this AIDs.</a:t>
            </a:r>
          </a:p>
          <a:p>
            <a:pPr marL="0" indent="0" algn="ctr">
              <a:buNone/>
            </a:pPr>
            <a:r>
              <a:rPr lang="en-US" dirty="0" smtClean="0"/>
              <a:t> </a:t>
            </a:r>
          </a:p>
          <a:p>
            <a:pPr marL="0" indent="0" algn="ctr">
              <a:buNone/>
            </a:pPr>
            <a:r>
              <a:rPr lang="en-US" b="1" dirty="0" smtClean="0"/>
              <a:t>Working on the following Technical systems at present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Vacuum</a:t>
            </a:r>
          </a:p>
          <a:p>
            <a:pPr marL="0" indent="0" algn="ctr">
              <a:buNone/>
            </a:pPr>
            <a:r>
              <a:rPr lang="en-US" dirty="0" smtClean="0"/>
              <a:t>Beam Diagnostics</a:t>
            </a:r>
          </a:p>
          <a:p>
            <a:pPr marL="0" indent="0" algn="ctr">
              <a:buNone/>
            </a:pPr>
            <a:r>
              <a:rPr lang="en-US" dirty="0" smtClean="0"/>
              <a:t>Magnets</a:t>
            </a:r>
          </a:p>
          <a:p>
            <a:pPr marL="0" indent="0" algn="ctr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Target Technical systems for the nearest future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Injection/Extraction</a:t>
            </a:r>
          </a:p>
          <a:p>
            <a:pPr marL="0" indent="0" algn="ctr">
              <a:buNone/>
            </a:pPr>
            <a:r>
              <a:rPr lang="en-US" dirty="0" smtClean="0"/>
              <a:t>Power Converters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4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 docs uploaded to EDMS (M6)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886968"/>
            <a:ext cx="8229600" cy="55900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 sz="1800" b="1" dirty="0" smtClean="0"/>
              <a:t>Vacuum, </a:t>
            </a:r>
            <a:r>
              <a:rPr lang="en-US" sz="1800" b="1" i="1" dirty="0" smtClean="0"/>
              <a:t>WPL Alexander </a:t>
            </a:r>
            <a:r>
              <a:rPr lang="en-US" sz="1800" b="1" i="1" dirty="0" err="1" smtClean="0"/>
              <a:t>Krasnov</a:t>
            </a:r>
            <a:endParaRPr lang="ru-RU" sz="1800" b="1" i="1" dirty="0" smtClean="0"/>
          </a:p>
          <a:p>
            <a:pPr marL="0" indent="0" algn="ctr">
              <a:buNone/>
            </a:pPr>
            <a:r>
              <a:rPr lang="en-US" sz="1800" dirty="0" smtClean="0"/>
              <a:t>Wide quadrupole &amp; sextupole vacuum chambers</a:t>
            </a:r>
            <a:endParaRPr lang="ru-RU" sz="18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1800" b="1" dirty="0" smtClean="0"/>
              <a:t>Magnets, </a:t>
            </a:r>
            <a:r>
              <a:rPr lang="en-US" sz="1800" b="1" i="1" dirty="0" smtClean="0"/>
              <a:t>WPL </a:t>
            </a:r>
            <a:r>
              <a:rPr lang="en-US" sz="1800" b="1" i="1" dirty="0" err="1" smtClean="0"/>
              <a:t>Alexandr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Starostenko</a:t>
            </a:r>
            <a:endParaRPr lang="ru-RU" sz="1800" b="1" i="1" dirty="0" smtClean="0"/>
          </a:p>
          <a:p>
            <a:pPr marL="0" indent="0" algn="ctr">
              <a:buNone/>
            </a:pPr>
            <a:r>
              <a:rPr lang="en-US" sz="1800" dirty="0" smtClean="0"/>
              <a:t>Vertical Steering Magnets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/>
              <a:t>Combined Steering Magnets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/>
              <a:t>Sextupole Magnets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WQ </a:t>
            </a:r>
            <a:r>
              <a:rPr lang="ru-RU" sz="1800" dirty="0" err="1" smtClean="0"/>
              <a:t>Quadrupole</a:t>
            </a:r>
            <a:r>
              <a:rPr lang="ru-RU" sz="1800" dirty="0" smtClean="0"/>
              <a:t> </a:t>
            </a:r>
            <a:r>
              <a:rPr lang="en-US" sz="1800" dirty="0" smtClean="0"/>
              <a:t>M</a:t>
            </a:r>
            <a:r>
              <a:rPr lang="ru-RU" sz="1800" dirty="0" err="1" smtClean="0"/>
              <a:t>agnet</a:t>
            </a:r>
            <a:r>
              <a:rPr lang="en-US" sz="1800" dirty="0" smtClean="0"/>
              <a:t>s</a:t>
            </a:r>
            <a:endParaRPr lang="ru-RU" sz="18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1800" b="1" dirty="0" smtClean="0"/>
              <a:t>Beam Diagnostics, </a:t>
            </a:r>
            <a:r>
              <a:rPr lang="en-US" sz="1800" b="1" i="1" dirty="0" smtClean="0"/>
              <a:t>WPL </a:t>
            </a:r>
            <a:r>
              <a:rPr lang="en-US" sz="1800" b="1" i="1" dirty="0" err="1" smtClean="0"/>
              <a:t>Yury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Rogovsky</a:t>
            </a:r>
            <a:endParaRPr lang="ru-RU" sz="1800" b="1" i="1" dirty="0" smtClean="0"/>
          </a:p>
          <a:p>
            <a:pPr marL="0" indent="0" algn="ctr">
              <a:buNone/>
            </a:pPr>
            <a:r>
              <a:rPr lang="en-US" sz="1800" dirty="0" smtClean="0"/>
              <a:t>Beam Position Monitor System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/>
              <a:t>DC Current Transformer (DCCT) </a:t>
            </a:r>
          </a:p>
          <a:p>
            <a:pPr marL="0" indent="0" algn="ctr">
              <a:buNone/>
            </a:pPr>
            <a:r>
              <a:rPr lang="en-US" sz="1800" dirty="0" smtClean="0"/>
              <a:t>Fast Current Transformer (FCT)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/>
              <a:t>Beam Stopper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/>
              <a:t>Beam Scraper</a:t>
            </a: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0894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"/>
          <a:stretch/>
        </p:blipFill>
        <p:spPr>
          <a:xfrm>
            <a:off x="904520" y="754602"/>
            <a:ext cx="7347678" cy="6066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2133" y="517476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CR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7752989">
            <a:off x="3924809" y="3753620"/>
            <a:ext cx="66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HESR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Collector Ring </a:t>
            </a:r>
            <a:r>
              <a:rPr lang="en-US" dirty="0"/>
              <a:t>@ FAIR Project</a:t>
            </a:r>
          </a:p>
        </p:txBody>
      </p:sp>
    </p:spTree>
    <p:extLst>
      <p:ext uri="{BB962C8B-B14F-4D97-AF65-F5344CB8AC3E}">
        <p14:creationId xmlns:p14="http://schemas.microsoft.com/office/powerpoint/2010/main" val="3529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(M3)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232" y="1668850"/>
            <a:ext cx="664768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13/18 specs to be finalized: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en-US" dirty="0" smtClean="0"/>
              <a:t>item – TCR1 magnets (</a:t>
            </a:r>
            <a:r>
              <a:rPr lang="en-US" dirty="0" err="1" smtClean="0"/>
              <a:t>steerer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6 items – CR vacuum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uploaded to EDMS for engineering check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? 3 items – CR vacuum standard equipment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6 items – TCR1 vacuum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? 2 items – TCR1 vacuum standard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6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3199579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601218" y="2647197"/>
            <a:ext cx="7886700" cy="471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Thank you!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0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5725"/>
            <a:ext cx="7848872" cy="5317611"/>
          </a:xfrm>
          <a:prstGeom prst="rect">
            <a:avLst/>
          </a:prstGeom>
        </p:spPr>
      </p:pic>
      <p:graphicFrame>
        <p:nvGraphicFramePr>
          <p:cNvPr id="6" name="Group 50"/>
          <p:cNvGraphicFramePr>
            <a:graphicFrameLocks noGrp="1"/>
          </p:cNvGraphicFramePr>
          <p:nvPr>
            <p:extLst/>
          </p:nvPr>
        </p:nvGraphicFramePr>
        <p:xfrm>
          <a:off x="3419872" y="2582093"/>
          <a:ext cx="3757156" cy="2331220"/>
        </p:xfrm>
        <a:graphic>
          <a:graphicData uri="http://schemas.openxmlformats.org/drawingml/2006/table">
            <a:tbl>
              <a:tblPr/>
              <a:tblGrid>
                <a:gridCol w="1758676"/>
                <a:gridCol w="964436"/>
                <a:gridCol w="1034044"/>
              </a:tblGrid>
              <a:tr h="233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Antiprotons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Ions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</a:tr>
              <a:tr h="2328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Perimeter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221.451 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Rigidity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8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particles, 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</a:tr>
              <a:tr h="233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Kinetic energy, 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</a:tr>
              <a:tr h="233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Velocity, 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0.830c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</a:tr>
              <a:tr h="2328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Relativistic factor , 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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</a:tr>
              <a:tr h="233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Betatron tunes, 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altLang="ru-RU" sz="1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altLang="ru-RU" sz="1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</a:tr>
              <a:tr h="2328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Revolution frequency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ru-RU" altLang="ru-RU" sz="1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</a:tr>
              <a:tr h="233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harmonic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454522" y="1135725"/>
            <a:ext cx="549809" cy="971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754" y="755223"/>
            <a:ext cx="13067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from 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P_bar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separator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SFRS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67" y="6079535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HESR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4474452" y="5133444"/>
            <a:ext cx="993862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– cavities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138820" y="5421337"/>
            <a:ext cx="421279" cy="482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232542" y="5424259"/>
            <a:ext cx="437712" cy="479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427984" y="5421337"/>
            <a:ext cx="435462" cy="47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543557" y="5422484"/>
            <a:ext cx="432093" cy="477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664590" y="5433522"/>
            <a:ext cx="426633" cy="470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6"/>
          <p:cNvSpPr txBox="1">
            <a:spLocks noChangeArrowheads="1"/>
          </p:cNvSpPr>
          <p:nvPr/>
        </p:nvSpPr>
        <p:spPr bwMode="auto">
          <a:xfrm>
            <a:off x="4741493" y="1825660"/>
            <a:ext cx="1401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Kicker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173541" y="16096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461573" y="16096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1643410" y="4247915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546866" y="4700954"/>
            <a:ext cx="429330" cy="1203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40058" y="4700954"/>
            <a:ext cx="431580" cy="1203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974206" y="4508916"/>
            <a:ext cx="650110" cy="19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7"/>
          <p:cNvSpPr txBox="1">
            <a:spLocks noChangeArrowheads="1"/>
          </p:cNvSpPr>
          <p:nvPr/>
        </p:nvSpPr>
        <p:spPr bwMode="auto">
          <a:xfrm>
            <a:off x="2322719" y="1897668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3164292" y="16637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48268" y="16637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1"/>
          <p:cNvSpPr txBox="1">
            <a:spLocks noChangeArrowheads="1"/>
          </p:cNvSpPr>
          <p:nvPr/>
        </p:nvSpPr>
        <p:spPr bwMode="auto">
          <a:xfrm>
            <a:off x="4355976" y="6453336"/>
            <a:ext cx="859466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3492000" y="6138001"/>
            <a:ext cx="791968" cy="464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842000" y="6228000"/>
            <a:ext cx="118168" cy="297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80128" y="1080000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24128" y="1080000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35912" y="5664002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779912" y="5664002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995936" y="5661248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1801759" y="6361707"/>
            <a:ext cx="717306" cy="8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932056" y="720000"/>
            <a:ext cx="3816408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en-US" sz="1600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reserved for five</a:t>
            </a:r>
          </a:p>
          <a:p>
            <a:r>
              <a:rPr lang="en-US" sz="1600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RF-cavities for future upgrade</a:t>
            </a:r>
            <a:endParaRPr lang="ru-RU" sz="1600" dirty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</a:t>
            </a:r>
            <a:r>
              <a:rPr lang="en-US" dirty="0"/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19651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Magnets: Dipole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065" y="821081"/>
            <a:ext cx="468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Status: CDR, FDR are released; </a:t>
            </a:r>
            <a:r>
              <a:rPr lang="en-US" dirty="0" err="1" smtClean="0"/>
              <a:t>FoS</a:t>
            </a:r>
            <a:r>
              <a:rPr lang="en-US" dirty="0" smtClean="0"/>
              <a:t> production is in progress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13" y="1901553"/>
            <a:ext cx="1768371" cy="1326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4" b="16541"/>
          <a:stretch/>
        </p:blipFill>
        <p:spPr>
          <a:xfrm>
            <a:off x="92355" y="1901552"/>
            <a:ext cx="2712461" cy="1326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797" y="1563443"/>
            <a:ext cx="4090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stamping tool for side spacers laminas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" y="3911052"/>
            <a:ext cx="3908234" cy="2752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70" y="3810468"/>
            <a:ext cx="2200824" cy="2931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r="20200"/>
          <a:stretch/>
        </p:blipFill>
        <p:spPr>
          <a:xfrm>
            <a:off x="5557538" y="746886"/>
            <a:ext cx="3419856" cy="2920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1797" y="3465868"/>
            <a:ext cx="203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dipole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1387" y="5977741"/>
            <a:ext cx="164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Tooling for coils impregnation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1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065" y="821081"/>
            <a:ext cx="286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Quads: design is in progress, WQ CDR docs are ready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6318" y="800358"/>
            <a:ext cx="2549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Sextupoles: design is in progress, CDR docs are ready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65" y="4311750"/>
            <a:ext cx="43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Steerers</a:t>
            </a:r>
            <a:r>
              <a:rPr lang="en-US" dirty="0" smtClean="0"/>
              <a:t>: design is ready, CDR is ready, materials procurement started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2297" y="5992895"/>
            <a:ext cx="525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Octupoles: design is in progress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065" y="6362227"/>
            <a:ext cx="690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Decapoles</a:t>
            </a:r>
            <a:r>
              <a:rPr lang="en-US" dirty="0" smtClean="0"/>
              <a:t>: not in contract, desired by ILIMA, feasibility study is ongoing</a:t>
            </a:r>
            <a:endParaRPr lang="en-US" dirty="0"/>
          </a:p>
        </p:txBody>
      </p:sp>
      <p:pic>
        <p:nvPicPr>
          <p:cNvPr id="9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47" y="888105"/>
            <a:ext cx="3008834" cy="2420461"/>
          </a:xfrm>
          <a:prstGeom prst="rect">
            <a:avLst/>
          </a:prstGeom>
        </p:spPr>
      </p:pic>
      <p:pic>
        <p:nvPicPr>
          <p:cNvPr id="10" name="Рисунок 7" descr="J:\Tsyganov\S_View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36" y="1630875"/>
            <a:ext cx="1894319" cy="200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170971" y="3785114"/>
            <a:ext cx="1532152" cy="2100564"/>
          </a:xfrm>
          <a:prstGeom prst="rect">
            <a:avLst/>
          </a:prstGeom>
        </p:spPr>
      </p:pic>
      <p:pic>
        <p:nvPicPr>
          <p:cNvPr id="12" name="Рисунок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r="31739"/>
          <a:stretch/>
        </p:blipFill>
        <p:spPr bwMode="auto">
          <a:xfrm>
            <a:off x="6055165" y="3785114"/>
            <a:ext cx="1490854" cy="2591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9" y="1656272"/>
            <a:ext cx="1565040" cy="23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Converters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649" y="1005747"/>
            <a:ext cx="390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Status: Conceptual design in progress. Quads PC prototyping in progress.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10" y="4096752"/>
            <a:ext cx="2733040" cy="2025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02" y="1005747"/>
            <a:ext cx="3457415" cy="24917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60" y="3163492"/>
            <a:ext cx="4421739" cy="34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98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065" y="821081"/>
            <a:ext cx="488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septa: design in progress, prototype of ceramic </a:t>
            </a:r>
            <a:r>
              <a:rPr lang="en-US" dirty="0" err="1" smtClean="0"/>
              <a:t>vac.chamber</a:t>
            </a:r>
            <a:r>
              <a:rPr lang="en-US" dirty="0" smtClean="0"/>
              <a:t> procurement ongoing.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065" y="2724452"/>
            <a:ext cx="5611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Kickers: vacuum tank and magnets design nearly finished. PC conceptual design in progress. “HV cable problem” solved: procurement of halogen-free cable is feasible. Unclear questions: procurement of cables and ferrite via FAIR; assembling and testing of whole series @ FAIR?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1467412"/>
            <a:ext cx="5221224" cy="12201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6" y="2804265"/>
            <a:ext cx="2970254" cy="38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39" y="4761987"/>
            <a:ext cx="2564070" cy="16497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7"/>
          <a:stretch/>
        </p:blipFill>
        <p:spPr>
          <a:xfrm>
            <a:off x="213065" y="4353705"/>
            <a:ext cx="2057400" cy="1229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3" y="5477256"/>
            <a:ext cx="2479855" cy="1250423"/>
          </a:xfrm>
          <a:prstGeom prst="rect">
            <a:avLst/>
          </a:prstGeom>
        </p:spPr>
      </p:pic>
      <p:sp>
        <p:nvSpPr>
          <p:cNvPr id="16" name="TextBox 13"/>
          <p:cNvSpPr txBox="1"/>
          <p:nvPr/>
        </p:nvSpPr>
        <p:spPr>
          <a:xfrm>
            <a:off x="1656207" y="5684094"/>
            <a:ext cx="124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dB/B=7*10</a:t>
            </a:r>
            <a:r>
              <a:rPr lang="en-US" sz="1600" b="1" baseline="30000" dirty="0" smtClean="0"/>
              <a:t>-4</a:t>
            </a:r>
            <a:endParaRPr lang="en-US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79443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1433233" y="17668"/>
            <a:ext cx="6276967" cy="5051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ru-RU" sz="2358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Injection/Extraction Septum Magnets</a:t>
            </a:r>
            <a:endParaRPr lang="ru-RU" sz="235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1590958" y="498678"/>
            <a:ext cx="5961845" cy="2897815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941832" y="6180995"/>
            <a:ext cx="2650231" cy="54632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ru-RU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CDR → June/July 2019</a:t>
            </a:r>
          </a:p>
          <a:p>
            <a:r>
              <a:rPr lang="ru-RU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FDR → End of 2019</a:t>
            </a:r>
          </a:p>
        </p:txBody>
      </p:sp>
      <p:sp>
        <p:nvSpPr>
          <p:cNvPr id="42" name="TextShape 3"/>
          <p:cNvSpPr txBox="1"/>
          <p:nvPr/>
        </p:nvSpPr>
        <p:spPr>
          <a:xfrm>
            <a:off x="5367528" y="6180995"/>
            <a:ext cx="2803763" cy="54632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ru-R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CDR → </a:t>
            </a:r>
            <a:r>
              <a:rPr lang="ru-RU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September</a:t>
            </a:r>
            <a:r>
              <a:rPr lang="ru-R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2019</a:t>
            </a:r>
          </a:p>
          <a:p>
            <a:r>
              <a:rPr lang="ru-R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FDR → </a:t>
            </a:r>
            <a:r>
              <a:rPr lang="ru-RU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</a:t>
            </a:r>
            <a:r>
              <a:rPr lang="ru-R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2019</a:t>
            </a:r>
          </a:p>
        </p:txBody>
      </p:sp>
      <p:sp>
        <p:nvSpPr>
          <p:cNvPr id="43" name="TextShape 4"/>
          <p:cNvSpPr txBox="1"/>
          <p:nvPr/>
        </p:nvSpPr>
        <p:spPr>
          <a:xfrm>
            <a:off x="1567446" y="3396493"/>
            <a:ext cx="1192565" cy="39022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ru-RU" sz="2177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Injection</a:t>
            </a:r>
          </a:p>
        </p:txBody>
      </p:sp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4375786" y="3788354"/>
            <a:ext cx="4702337" cy="228945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/>
          <p:nvPr/>
        </p:nvPicPr>
        <p:blipFill>
          <a:blip r:embed="rId4"/>
          <a:stretch/>
        </p:blipFill>
        <p:spPr>
          <a:xfrm>
            <a:off x="-130620" y="3788354"/>
            <a:ext cx="4409421" cy="2351169"/>
          </a:xfrm>
          <a:prstGeom prst="rect">
            <a:avLst/>
          </a:prstGeom>
          <a:ln>
            <a:noFill/>
          </a:ln>
        </p:spPr>
      </p:pic>
      <p:sp>
        <p:nvSpPr>
          <p:cNvPr id="46" name="TextShape 5"/>
          <p:cNvSpPr txBox="1"/>
          <p:nvPr/>
        </p:nvSpPr>
        <p:spPr>
          <a:xfrm>
            <a:off x="6139163" y="3396819"/>
            <a:ext cx="1392741" cy="39022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ru-RU" sz="2177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284399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77561" y="3849209"/>
            <a:ext cx="7094739" cy="2677969"/>
          </a:xfrm>
          <a:prstGeom prst="round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516" y="862546"/>
            <a:ext cx="6110959" cy="2761053"/>
          </a:xfrm>
          <a:prstGeom prst="round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Kickers PC concept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16313"/>
          <a:stretch/>
        </p:blipFill>
        <p:spPr bwMode="auto">
          <a:xfrm rot="5400000">
            <a:off x="3353848" y="3401919"/>
            <a:ext cx="1700782" cy="27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61271" y="3902499"/>
            <a:ext cx="1130195" cy="2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C/DC High Voltage Power Supply EQ 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" y="1729675"/>
            <a:ext cx="1765270" cy="11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pulse capaci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11" y="1451778"/>
            <a:ext cx="2064590" cy="18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465" y="939722"/>
            <a:ext cx="169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ET1R2000</a:t>
            </a:r>
          </a:p>
          <a:p>
            <a:r>
              <a:rPr lang="en-US" dirty="0" err="1" smtClean="0"/>
              <a:t>Uout</a:t>
            </a:r>
            <a:r>
              <a:rPr lang="en-US" dirty="0" smtClean="0"/>
              <a:t> = 0-1,5kV</a:t>
            </a:r>
          </a:p>
          <a:p>
            <a:r>
              <a:rPr lang="en-US" dirty="0" smtClean="0"/>
              <a:t>Imax = 2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3747" y="959310"/>
            <a:ext cx="171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Capacity 1,6 mF</a:t>
            </a:r>
          </a:p>
          <a:p>
            <a:r>
              <a:rPr lang="en-US" dirty="0" err="1" smtClean="0"/>
              <a:t>Umax</a:t>
            </a:r>
            <a:r>
              <a:rPr lang="en-US" dirty="0" smtClean="0"/>
              <a:t>=1500V</a:t>
            </a:r>
          </a:p>
        </p:txBody>
      </p:sp>
      <p:pic>
        <p:nvPicPr>
          <p:cNvPr id="11" name="Picture 8" descr="Image result for high voltage pulse transformer 100k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83" y="1836896"/>
            <a:ext cx="2530001" cy="16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4093701" y="975154"/>
            <a:ext cx="237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Fast Thyristor</a:t>
            </a:r>
          </a:p>
          <a:p>
            <a:r>
              <a:rPr lang="en-US" dirty="0" smtClean="0"/>
              <a:t>Imax=32kA</a:t>
            </a:r>
          </a:p>
          <a:p>
            <a:r>
              <a:rPr lang="en-US" dirty="0" smtClean="0"/>
              <a:t>TT120N16SOF * 21pcs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68244" y="910004"/>
            <a:ext cx="2232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HV Transformer</a:t>
            </a:r>
          </a:p>
          <a:p>
            <a:r>
              <a:rPr lang="en-US" dirty="0" smtClean="0"/>
              <a:t>U input=1kV</a:t>
            </a:r>
          </a:p>
          <a:p>
            <a:r>
              <a:rPr lang="en-US" dirty="0" smtClean="0"/>
              <a:t>U output=70kV</a:t>
            </a:r>
            <a:endParaRPr lang="en-US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59732" y="2454449"/>
            <a:ext cx="144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59934" y="2606849"/>
            <a:ext cx="144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48166" y="2606849"/>
            <a:ext cx="144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856477" y="2606849"/>
            <a:ext cx="144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647565" y="315644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chargers, for injection and for extraction!</a:t>
            </a:r>
            <a:endParaRPr lang="en-US" dirty="0"/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39" y="1866407"/>
            <a:ext cx="1759579" cy="12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2997" r="27777"/>
          <a:stretch/>
        </p:blipFill>
        <p:spPr bwMode="auto">
          <a:xfrm>
            <a:off x="5575490" y="4330767"/>
            <a:ext cx="1532015" cy="16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Цилиндр 21"/>
          <p:cNvSpPr/>
          <p:nvPr/>
        </p:nvSpPr>
        <p:spPr>
          <a:xfrm rot="5400000">
            <a:off x="7706522" y="4463815"/>
            <a:ext cx="798709" cy="137911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Box 19"/>
          <p:cNvSpPr txBox="1"/>
          <p:nvPr/>
        </p:nvSpPr>
        <p:spPr>
          <a:xfrm>
            <a:off x="7416316" y="4220732"/>
            <a:ext cx="15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Kicker magnet</a:t>
            </a:r>
            <a:endParaRPr lang="en-US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200293" y="5188194"/>
            <a:ext cx="144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00094" y="5116186"/>
            <a:ext cx="144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735798" y="5044178"/>
            <a:ext cx="144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0"/>
          <p:cNvSpPr txBox="1"/>
          <p:nvPr/>
        </p:nvSpPr>
        <p:spPr>
          <a:xfrm>
            <a:off x="574413" y="400977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Thyratron CX2593X</a:t>
            </a:r>
            <a:endParaRPr lang="en-US" dirty="0"/>
          </a:p>
        </p:txBody>
      </p:sp>
      <p:sp>
        <p:nvSpPr>
          <p:cNvPr id="29" name="TextBox 21"/>
          <p:cNvSpPr txBox="1"/>
          <p:nvPr/>
        </p:nvSpPr>
        <p:spPr>
          <a:xfrm>
            <a:off x="3311861" y="41080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Compensation load</a:t>
            </a:r>
            <a:endParaRPr lang="en-US" dirty="0"/>
          </a:p>
        </p:txBody>
      </p:sp>
      <p:sp>
        <p:nvSpPr>
          <p:cNvPr id="30" name="TextBox 25"/>
          <p:cNvSpPr txBox="1"/>
          <p:nvPr/>
        </p:nvSpPr>
        <p:spPr>
          <a:xfrm>
            <a:off x="5575489" y="3964058"/>
            <a:ext cx="153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PFN DS-2335</a:t>
            </a:r>
            <a:endParaRPr lang="en-US" dirty="0"/>
          </a:p>
        </p:txBody>
      </p:sp>
      <p:sp>
        <p:nvSpPr>
          <p:cNvPr id="31" name="TextBox 41"/>
          <p:cNvSpPr txBox="1"/>
          <p:nvPr/>
        </p:nvSpPr>
        <p:spPr>
          <a:xfrm>
            <a:off x="799965" y="604299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power supply line for + and – current polarity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037576" y="6425260"/>
            <a:ext cx="110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A.Kasaev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90123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1101</Words>
  <Application>Microsoft Office PowerPoint</Application>
  <PresentationFormat>Экран (4:3)</PresentationFormat>
  <Paragraphs>196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Courier New</vt:lpstr>
      <vt:lpstr>Symbol</vt:lpstr>
      <vt:lpstr>Times New Roman</vt:lpstr>
      <vt:lpstr>Wingdings</vt:lpstr>
      <vt:lpstr>Тема Office</vt:lpstr>
      <vt:lpstr>fair-gsi-folienmaster_2016_onering</vt:lpstr>
      <vt:lpstr>CR Status  Dmitry Shwartz Ivan Koop</vt:lpstr>
      <vt:lpstr>Collector Ring @ FAIR Project</vt:lpstr>
      <vt:lpstr>CR Layout</vt:lpstr>
      <vt:lpstr>Magnets: Dipole</vt:lpstr>
      <vt:lpstr>Magnets (2)</vt:lpstr>
      <vt:lpstr>Power Converters</vt:lpstr>
      <vt:lpstr>Injection/Extraction</vt:lpstr>
      <vt:lpstr>Презентация PowerPoint</vt:lpstr>
      <vt:lpstr>Kickers PC concept</vt:lpstr>
      <vt:lpstr>Diagnostics</vt:lpstr>
      <vt:lpstr>Vacuum</vt:lpstr>
      <vt:lpstr>RF system</vt:lpstr>
      <vt:lpstr>Stochastic cooling system</vt:lpstr>
      <vt:lpstr>Stochastic cooling system</vt:lpstr>
      <vt:lpstr>Infrastructure</vt:lpstr>
      <vt:lpstr>Infrastructure (2)</vt:lpstr>
      <vt:lpstr>Assembling, Testing, Installation</vt:lpstr>
      <vt:lpstr>PLM for CR</vt:lpstr>
      <vt:lpstr>CDR docs uploaded to EDMS (M6)</vt:lpstr>
      <vt:lpstr>Specifications (M3)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45</cp:revision>
  <dcterms:created xsi:type="dcterms:W3CDTF">2019-05-18T17:43:20Z</dcterms:created>
  <dcterms:modified xsi:type="dcterms:W3CDTF">2019-05-20T07:07:07Z</dcterms:modified>
</cp:coreProperties>
</file>