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5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821160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22640" y="4011840"/>
            <a:ext cx="821160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30680" y="145080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22640" y="401184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30680" y="401184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264384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198960" y="1450800"/>
            <a:ext cx="264384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975640" y="1450800"/>
            <a:ext cx="264384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22640" y="4011840"/>
            <a:ext cx="264384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198960" y="4011840"/>
            <a:ext cx="264384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5975640" y="4011840"/>
            <a:ext cx="264384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4007160" cy="490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30680" y="1450800"/>
            <a:ext cx="4007160" cy="490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422640" y="271440"/>
            <a:ext cx="5584320" cy="3650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30680" y="1450800"/>
            <a:ext cx="4007160" cy="490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22640" y="401184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4007160" cy="490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30680" y="145080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30680" y="401184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30680" y="145080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22640" y="4011840"/>
            <a:ext cx="821160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821160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22640" y="4011840"/>
            <a:ext cx="821160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30680" y="145080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22640" y="401184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630680" y="401184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264384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198960" y="1450800"/>
            <a:ext cx="264384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975640" y="1450800"/>
            <a:ext cx="264384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22640" y="4011840"/>
            <a:ext cx="264384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3198960" y="4011840"/>
            <a:ext cx="264384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5975640" y="4011840"/>
            <a:ext cx="264384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4007160" cy="490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30680" y="1450800"/>
            <a:ext cx="4007160" cy="490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22640" y="271440"/>
            <a:ext cx="5584320" cy="3650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30680" y="1450800"/>
            <a:ext cx="4007160" cy="490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22640" y="401184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4007160" cy="490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30680" y="145080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30680" y="401184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30680" y="1450800"/>
            <a:ext cx="400716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22640" y="4011840"/>
            <a:ext cx="8211600" cy="233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0" y="6612480"/>
            <a:ext cx="9143640" cy="25524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2" name="Bild 6"/>
          <p:cNvPicPr/>
          <p:nvPr/>
        </p:nvPicPr>
        <p:blipFill>
          <a:blip r:embed="rId14"/>
          <a:stretch/>
        </p:blipFill>
        <p:spPr>
          <a:xfrm>
            <a:off x="7518240" y="583560"/>
            <a:ext cx="1128600" cy="375840"/>
          </a:xfrm>
          <a:prstGeom prst="rect">
            <a:avLst/>
          </a:prstGeom>
          <a:ln>
            <a:noFill/>
          </a:ln>
        </p:spPr>
      </p:pic>
      <p:sp>
        <p:nvSpPr>
          <p:cNvPr id="2" name="Line 2"/>
          <p:cNvSpPr/>
          <p:nvPr/>
        </p:nvSpPr>
        <p:spPr>
          <a:xfrm>
            <a:off x="0" y="1068120"/>
            <a:ext cx="9144000" cy="360"/>
          </a:xfrm>
          <a:prstGeom prst="line">
            <a:avLst/>
          </a:prstGeom>
          <a:ln w="254160">
            <a:solidFill>
              <a:srgbClr val="EAEAE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3"/>
          <p:cNvSpPr/>
          <p:nvPr/>
        </p:nvSpPr>
        <p:spPr>
          <a:xfrm>
            <a:off x="435240" y="6617520"/>
            <a:ext cx="202824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333333"/>
                </a:solidFill>
                <a:latin typeface="Arial"/>
              </a:rPr>
              <a:t>FAIR GmbH | GSI GmbH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0" y="93960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5"/>
          <p:cNvSpPr/>
          <p:nvPr/>
        </p:nvSpPr>
        <p:spPr>
          <a:xfrm>
            <a:off x="0" y="660996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6" name="Bild 12"/>
          <p:cNvPicPr/>
          <p:nvPr/>
        </p:nvPicPr>
        <p:blipFill>
          <a:blip r:embed="rId15"/>
          <a:stretch/>
        </p:blipFill>
        <p:spPr>
          <a:xfrm>
            <a:off x="6533280" y="430920"/>
            <a:ext cx="774720" cy="645480"/>
          </a:xfrm>
          <a:prstGeom prst="rect">
            <a:avLst/>
          </a:prstGeom>
          <a:ln>
            <a:noFill/>
          </a:ln>
        </p:spPr>
      </p:pic>
      <p:pic>
        <p:nvPicPr>
          <p:cNvPr id="7" name="Bild 4"/>
          <p:cNvPicPr/>
          <p:nvPr/>
        </p:nvPicPr>
        <p:blipFill>
          <a:blip r:embed="rId16"/>
          <a:srcRect l="4772" t="11487" r="5374" b="5509"/>
          <a:stretch/>
        </p:blipFill>
        <p:spPr>
          <a:xfrm>
            <a:off x="110520" y="1417320"/>
            <a:ext cx="8926200" cy="5055840"/>
          </a:xfrm>
          <a:prstGeom prst="rect">
            <a:avLst/>
          </a:prstGeom>
          <a:ln>
            <a:noFill/>
          </a:ln>
        </p:spPr>
      </p:pic>
      <p:sp>
        <p:nvSpPr>
          <p:cNvPr id="8" name="PlaceHolder 6"/>
          <p:cNvSpPr>
            <a:spLocks noGrp="1"/>
          </p:cNvSpPr>
          <p:nvPr>
            <p:ph type="title"/>
          </p:nvPr>
        </p:nvSpPr>
        <p:spPr>
          <a:xfrm>
            <a:off x="1251720" y="3244320"/>
            <a:ext cx="6607080" cy="77940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de-DE" sz="3600" b="1" strike="noStrike" spc="-1">
                <a:solidFill>
                  <a:srgbClr val="333333"/>
                </a:solidFill>
                <a:latin typeface="Arial"/>
              </a:rPr>
              <a:t>Mastertitelformat bearbeiten</a:t>
            </a:r>
            <a:endParaRPr lang="de-DE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ustomShape 7"/>
          <p:cNvSpPr/>
          <p:nvPr/>
        </p:nvSpPr>
        <p:spPr>
          <a:xfrm>
            <a:off x="403920" y="6650280"/>
            <a:ext cx="3371040" cy="20736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333333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400" b="0" strike="noStrike" spc="-1">
                <a:solidFill>
                  <a:srgbClr val="333333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6612480"/>
            <a:ext cx="9143640" cy="25524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8" name="Bild 6"/>
          <p:cNvPicPr/>
          <p:nvPr/>
        </p:nvPicPr>
        <p:blipFill>
          <a:blip r:embed="rId14"/>
          <a:stretch/>
        </p:blipFill>
        <p:spPr>
          <a:xfrm>
            <a:off x="7518240" y="583560"/>
            <a:ext cx="1128600" cy="375840"/>
          </a:xfrm>
          <a:prstGeom prst="rect">
            <a:avLst/>
          </a:prstGeom>
          <a:ln>
            <a:noFill/>
          </a:ln>
        </p:spPr>
      </p:pic>
      <p:sp>
        <p:nvSpPr>
          <p:cNvPr id="49" name="Line 2"/>
          <p:cNvSpPr/>
          <p:nvPr/>
        </p:nvSpPr>
        <p:spPr>
          <a:xfrm>
            <a:off x="0" y="1068120"/>
            <a:ext cx="9144000" cy="360"/>
          </a:xfrm>
          <a:prstGeom prst="line">
            <a:avLst/>
          </a:prstGeom>
          <a:ln w="254160">
            <a:solidFill>
              <a:srgbClr val="EAEAE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435240" y="6617520"/>
            <a:ext cx="202824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333333"/>
                </a:solidFill>
                <a:latin typeface="Arial"/>
              </a:rPr>
              <a:t>FAIR GmbH | GSI GmbH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1" name="CustomShape 4"/>
          <p:cNvSpPr/>
          <p:nvPr/>
        </p:nvSpPr>
        <p:spPr>
          <a:xfrm>
            <a:off x="0" y="93960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0" y="660996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3" name="Bild 12"/>
          <p:cNvPicPr/>
          <p:nvPr/>
        </p:nvPicPr>
        <p:blipFill>
          <a:blip r:embed="rId15"/>
          <a:stretch/>
        </p:blipFill>
        <p:spPr>
          <a:xfrm>
            <a:off x="6533280" y="430920"/>
            <a:ext cx="774720" cy="645480"/>
          </a:xfrm>
          <a:prstGeom prst="rect">
            <a:avLst/>
          </a:prstGeom>
          <a:ln>
            <a:noFill/>
          </a:ln>
        </p:spPr>
      </p:pic>
      <p:sp>
        <p:nvSpPr>
          <p:cNvPr id="54" name="PlaceHolder 6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333333"/>
                </a:solidFill>
                <a:latin typeface="Arial"/>
              </a:rPr>
              <a:t>Mastertitelformat bearbeiten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body"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Mastertextformat bearbeiten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FDBB63"/>
              </a:buClr>
              <a:buFont typeface="Wingdings" charset="2"/>
              <a:buChar char=""/>
            </a:pPr>
            <a:r>
              <a:rPr lang="de-DE" sz="2000" b="0" strike="noStrike" spc="-1">
                <a:solidFill>
                  <a:srgbClr val="333333"/>
                </a:solidFill>
                <a:latin typeface="Arial"/>
              </a:rPr>
              <a:t>Zweite Ebene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FDBB63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</a:rPr>
              <a:t>Dritte Ebene</a:t>
            </a: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FDBB63"/>
              </a:buClr>
              <a:buFont typeface="Wingdings" charset="2"/>
              <a:buChar char=""/>
            </a:pPr>
            <a:r>
              <a:rPr lang="de-DE" sz="1600" b="0" strike="noStrike" spc="-1">
                <a:solidFill>
                  <a:srgbClr val="333333"/>
                </a:solidFill>
                <a:latin typeface="Arial"/>
              </a:rPr>
              <a:t>Vierte Ebene</a:t>
            </a:r>
          </a:p>
          <a:p>
            <a:pPr marL="2057400" lvl="4" indent="-228240">
              <a:lnSpc>
                <a:spcPct val="100000"/>
              </a:lnSpc>
              <a:spcBef>
                <a:spcPts val="281"/>
              </a:spcBef>
              <a:buClr>
                <a:srgbClr val="FDBB63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333333"/>
                </a:solidFill>
                <a:latin typeface="Arial"/>
              </a:rPr>
              <a:t>Fünfte Ebene</a:t>
            </a:r>
          </a:p>
        </p:txBody>
      </p:sp>
      <p:sp>
        <p:nvSpPr>
          <p:cNvPr id="56" name="PlaceHolder 8"/>
          <p:cNvSpPr>
            <a:spLocks noGrp="1"/>
          </p:cNvSpPr>
          <p:nvPr>
            <p:ph type="sldNum"/>
          </p:nvPr>
        </p:nvSpPr>
        <p:spPr>
          <a:xfrm>
            <a:off x="7965000" y="6552720"/>
            <a:ext cx="7444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2D2F06B-3035-458E-A626-3C1FB3C8670F}" type="slidenum">
              <a:rPr lang="de-DE" sz="1000" b="0" strike="noStrike" spc="-1">
                <a:solidFill>
                  <a:srgbClr val="333333"/>
                </a:solidFill>
                <a:latin typeface="Arial"/>
              </a:rPr>
              <a:t>‹Nr.›</a:t>
            </a:fld>
            <a:endParaRPr lang="de-DE" sz="1000" b="0" strike="noStrike" spc="-1">
              <a:latin typeface="Times New Roman"/>
            </a:endParaRPr>
          </a:p>
        </p:txBody>
      </p:sp>
      <p:sp>
        <p:nvSpPr>
          <p:cNvPr id="57" name="PlaceHolder 9"/>
          <p:cNvSpPr>
            <a:spLocks noGrp="1"/>
          </p:cNvSpPr>
          <p:nvPr>
            <p:ph type="dt"/>
          </p:nvPr>
        </p:nvSpPr>
        <p:spPr>
          <a:xfrm>
            <a:off x="7123680" y="6552720"/>
            <a:ext cx="8247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</a:rPr>
              <a:t>31.03.14</a:t>
            </a:r>
            <a:endParaRPr lang="de-DE" sz="1000" b="0" strike="noStrike" spc="-1">
              <a:latin typeface="Times New Roman"/>
            </a:endParaRPr>
          </a:p>
        </p:txBody>
      </p:sp>
      <p:sp>
        <p:nvSpPr>
          <p:cNvPr id="58" name="PlaceHolder 10"/>
          <p:cNvSpPr>
            <a:spLocks noGrp="1"/>
          </p:cNvSpPr>
          <p:nvPr>
            <p:ph type="ftr"/>
          </p:nvPr>
        </p:nvSpPr>
        <p:spPr>
          <a:xfrm>
            <a:off x="2273400" y="6560640"/>
            <a:ext cx="4825440" cy="3567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</a:rPr>
              <a:t>11.02.2019 U.Clausen</a:t>
            </a:r>
            <a:endParaRPr lang="de-DE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2453040" y="2923920"/>
            <a:ext cx="4393800" cy="1259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de-DE" sz="3600" b="1" strike="noStrike" spc="-1">
                <a:solidFill>
                  <a:srgbClr val="333333"/>
                </a:solidFill>
                <a:latin typeface="Arial"/>
              </a:rPr>
              <a:t>pbar Power Converters</a:t>
            </a:r>
            <a:endParaRPr lang="de-DE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3838320" y="4433760"/>
            <a:ext cx="1807200" cy="409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de-DE" sz="2000" b="0" strike="noStrike" spc="-1">
                <a:solidFill>
                  <a:srgbClr val="666666"/>
                </a:solidFill>
                <a:latin typeface="Arial"/>
              </a:rPr>
              <a:t>Ute Clausen</a:t>
            </a:r>
            <a:endParaRPr lang="de-DE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284400" y="138240"/>
            <a:ext cx="3500640" cy="7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333333"/>
                </a:solidFill>
                <a:latin typeface="Arial"/>
              </a:rPr>
              <a:t>Power Converter  Quantity</a:t>
            </a:r>
            <a:endParaRPr lang="de-DE" sz="2400" b="0" strike="noStrike" spc="-1">
              <a:latin typeface="Arial"/>
            </a:endParaRPr>
          </a:p>
        </p:txBody>
      </p:sp>
      <p:graphicFrame>
        <p:nvGraphicFramePr>
          <p:cNvPr id="98" name="Table 2"/>
          <p:cNvGraphicFramePr/>
          <p:nvPr>
            <p:extLst>
              <p:ext uri="{D42A27DB-BD31-4B8C-83A1-F6EECF244321}">
                <p14:modId xmlns:p14="http://schemas.microsoft.com/office/powerpoint/2010/main" val="209045938"/>
              </p:ext>
            </p:extLst>
          </p:nvPr>
        </p:nvGraphicFramePr>
        <p:xfrm>
          <a:off x="284400" y="1467360"/>
          <a:ext cx="8476560" cy="4860000"/>
        </p:xfrm>
        <a:graphic>
          <a:graphicData uri="http://schemas.openxmlformats.org/drawingml/2006/table">
            <a:tbl>
              <a:tblPr/>
              <a:tblGrid>
                <a:gridCol w="55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1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108000" marR="108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PSP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Typ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Magnet type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Nomenklatur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EDMS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1x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2.9.3.1.1.1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pB.D1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Dipol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PS01MH01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2088857</a:t>
                      </a:r>
                      <a:endParaRPr lang="de-DE" sz="20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8x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2.9.3.2.1.1.1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pB.Q1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wide Quadrupole 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PS01QS04-11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1829136</a:t>
                      </a:r>
                      <a:endParaRPr lang="de-DE" sz="20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1x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2.9.3.2.1.1.3</a:t>
                      </a:r>
                      <a:endParaRPr lang="de-DE" sz="2000" b="0" strike="noStrike" spc="-1" dirty="0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pB.Q2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wide Quadrupole, radiation hard 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PS01QS03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2026129</a:t>
                      </a:r>
                      <a:endParaRPr lang="de-DE" sz="20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2x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2.9.3.2.2.1</a:t>
                      </a:r>
                      <a:endParaRPr lang="de-DE" sz="2000" b="0" strike="noStrike" spc="-1" dirty="0">
                        <a:latin typeface="+mn-lt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pB.Q4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narrow Quadrupole, radiation hard 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PS01QS01-02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2026129</a:t>
                      </a:r>
                      <a:endParaRPr lang="de-DE" sz="20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4x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2.9.3.3.1.1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pB.C1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Sextupole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PS01KS01-04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1770615 </a:t>
                      </a:r>
                      <a:endParaRPr lang="de-DE" sz="20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7x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2.9.3.4.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pB.C2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Steerer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PS01KH01-03,    PS01KV01-04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1905164 </a:t>
                      </a:r>
                      <a:endParaRPr lang="de-DE" sz="2000" b="0" strike="noStrike" spc="-1" dirty="0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9" name="TextShape 3"/>
          <p:cNvSpPr txBox="1"/>
          <p:nvPr/>
        </p:nvSpPr>
        <p:spPr>
          <a:xfrm>
            <a:off x="2273400" y="6560640"/>
            <a:ext cx="4825440" cy="356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</a:rPr>
              <a:t>11.02.2019 U.Clausen</a:t>
            </a:r>
            <a:endParaRPr lang="de-DE" sz="10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84400" y="138240"/>
            <a:ext cx="3500640" cy="7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333333"/>
                </a:solidFill>
                <a:latin typeface="Arial"/>
              </a:rPr>
              <a:t>pbar Beamline</a:t>
            </a:r>
            <a:endParaRPr lang="de-DE" sz="2400" b="0" strike="noStrike" spc="-1"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2273400" y="6560640"/>
            <a:ext cx="4825440" cy="356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</a:rPr>
              <a:t>11.02.2019 U.Clausen</a:t>
            </a:r>
            <a:endParaRPr lang="de-DE" sz="1000" b="0" strike="noStrike" spc="-1">
              <a:latin typeface="Times New Roman"/>
            </a:endParaRPr>
          </a:p>
        </p:txBody>
      </p:sp>
      <p:pic>
        <p:nvPicPr>
          <p:cNvPr id="102" name="Grafik 3"/>
          <p:cNvPicPr/>
          <p:nvPr/>
        </p:nvPicPr>
        <p:blipFill>
          <a:blip r:embed="rId2"/>
          <a:stretch/>
        </p:blipFill>
        <p:spPr>
          <a:xfrm>
            <a:off x="0" y="1376640"/>
            <a:ext cx="9143640" cy="410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2273400" y="6560640"/>
            <a:ext cx="4825440" cy="356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</a:rPr>
              <a:t>11.02.2019 U.Clausen</a:t>
            </a:r>
            <a:endParaRPr lang="de-DE" sz="1000" b="0" strike="noStrike" spc="-1">
              <a:latin typeface="Times New Roman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284400" y="138240"/>
            <a:ext cx="3500640" cy="7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333333"/>
                </a:solidFill>
                <a:latin typeface="Arial"/>
              </a:rPr>
              <a:t>Basis of power supply calculation</a:t>
            </a:r>
            <a:endParaRPr lang="de-DE" sz="2400" b="0" strike="noStrike" spc="-1">
              <a:latin typeface="Arial"/>
            </a:endParaRPr>
          </a:p>
        </p:txBody>
      </p:sp>
      <p:graphicFrame>
        <p:nvGraphicFramePr>
          <p:cNvPr id="105" name="Table 3"/>
          <p:cNvGraphicFramePr/>
          <p:nvPr/>
        </p:nvGraphicFramePr>
        <p:xfrm>
          <a:off x="284400" y="1450800"/>
          <a:ext cx="8657280" cy="5034960"/>
        </p:xfrm>
        <a:graphic>
          <a:graphicData uri="http://schemas.openxmlformats.org/drawingml/2006/table">
            <a:tbl>
              <a:tblPr/>
              <a:tblGrid>
                <a:gridCol w="225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9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Magnet type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Nomen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Imax [A]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 [mΩ]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 [mH]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Current rate [kA/s]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Dipol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PS01MH01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1421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62,44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480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0,047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wide Quadrupole 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PS01QS04-11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1470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26,31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0,049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wide Quadrupole, radiation hard 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PS01QS03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1470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26,31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0,049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narrow Quadrupole, radiation hard 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PS01QS01-02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1210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10,1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Sextupole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PS01KS01-04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34,56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5,9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0.016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Steerer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PS01KH01-03, PS01KV01-04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520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6,2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2273400" y="6560640"/>
            <a:ext cx="4825440" cy="356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</a:rPr>
              <a:t>13.05.2019 U.Clausen</a:t>
            </a:r>
            <a:endParaRPr lang="de-DE" sz="1000" b="0" strike="noStrike" spc="-1">
              <a:latin typeface="Times New Roman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284400" y="138240"/>
            <a:ext cx="3011400" cy="7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333333"/>
                </a:solidFill>
                <a:latin typeface="Arial"/>
              </a:rPr>
              <a:t>Information passed on to FSB</a:t>
            </a:r>
            <a:endParaRPr lang="de-DE" sz="2400" b="0" strike="noStrike" spc="-1">
              <a:latin typeface="Arial"/>
            </a:endParaRPr>
          </a:p>
        </p:txBody>
      </p:sp>
      <p:graphicFrame>
        <p:nvGraphicFramePr>
          <p:cNvPr id="108" name="Table 3"/>
          <p:cNvGraphicFramePr/>
          <p:nvPr/>
        </p:nvGraphicFramePr>
        <p:xfrm>
          <a:off x="284400" y="1312920"/>
          <a:ext cx="8412840" cy="4985280"/>
        </p:xfrm>
        <a:graphic>
          <a:graphicData uri="http://schemas.openxmlformats.org/drawingml/2006/table">
            <a:tbl>
              <a:tblPr/>
              <a:tblGrid>
                <a:gridCol w="107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91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13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PC-Typ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Floor space   H=2.2m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Cooling  water [l/min]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Smax [kVA]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Seff PC spec [kVA]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Seff @std op [kVA]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Loadcable [mm²]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pB.D1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2.4x0.8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14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242,33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188,6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161,68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4x185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pB.Q1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2.4x0.8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12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19,86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16,82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16,82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2x185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pB.Q2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2.4x0.8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12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18,52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15,67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15,67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2x185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pB.Q4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2.4x0.8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12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9,02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7,64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7,64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2x150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pB.C1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0.8x0.8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10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21,82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17,27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17,27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2x150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pB.C2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0.8x0.8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0,72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0,61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0,61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333333"/>
                          </a:solidFill>
                          <a:latin typeface="Calibri"/>
                        </a:rPr>
                        <a:t>1x50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337680" y="446400"/>
            <a:ext cx="4202280" cy="4629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333333"/>
                </a:solidFill>
                <a:latin typeface="Arial"/>
              </a:rPr>
              <a:t>Buildings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2273400" y="6560640"/>
            <a:ext cx="4825440" cy="356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</a:rPr>
              <a:t>11.02.2019 U.Clausen</a:t>
            </a:r>
            <a:endParaRPr lang="de-DE" sz="1000" b="0" strike="noStrike" spc="-1">
              <a:latin typeface="Times New Roman"/>
            </a:endParaRPr>
          </a:p>
        </p:txBody>
      </p:sp>
      <p:pic>
        <p:nvPicPr>
          <p:cNvPr id="111" name="Grafik 2"/>
          <p:cNvPicPr/>
          <p:nvPr/>
        </p:nvPicPr>
        <p:blipFill>
          <a:blip r:embed="rId2"/>
          <a:srcRect l="-890" t="3764" r="890" b="628"/>
          <a:stretch/>
        </p:blipFill>
        <p:spPr>
          <a:xfrm>
            <a:off x="337680" y="2201040"/>
            <a:ext cx="3227040" cy="3658680"/>
          </a:xfrm>
          <a:prstGeom prst="rect">
            <a:avLst/>
          </a:prstGeom>
          <a:ln>
            <a:noFill/>
          </a:ln>
        </p:spPr>
      </p:pic>
      <p:sp>
        <p:nvSpPr>
          <p:cNvPr id="112" name="CustomShape 3"/>
          <p:cNvSpPr/>
          <p:nvPr/>
        </p:nvSpPr>
        <p:spPr>
          <a:xfrm>
            <a:off x="1041840" y="1304640"/>
            <a:ext cx="1544760" cy="39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K0321A E30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5755680" y="1299600"/>
            <a:ext cx="1544760" cy="39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H0209A E20</a:t>
            </a:r>
            <a:endParaRPr lang="de-DE" sz="2000" b="0" strike="noStrike" spc="-1">
              <a:latin typeface="Arial"/>
            </a:endParaRPr>
          </a:p>
        </p:txBody>
      </p:sp>
      <p:pic>
        <p:nvPicPr>
          <p:cNvPr id="114" name="Grafik 6"/>
          <p:cNvPicPr/>
          <p:nvPr/>
        </p:nvPicPr>
        <p:blipFill>
          <a:blip r:embed="rId3"/>
          <a:srcRect t="2158" r="4378" b="29800"/>
          <a:stretch/>
        </p:blipFill>
        <p:spPr>
          <a:xfrm>
            <a:off x="3755160" y="2381760"/>
            <a:ext cx="5088600" cy="308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2273400" y="6560640"/>
            <a:ext cx="4825440" cy="356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</a:rPr>
              <a:t>11.02.2019 U.Clausen</a:t>
            </a:r>
            <a:endParaRPr lang="de-DE" sz="1000" b="0" strike="noStrike" spc="-1">
              <a:latin typeface="Times New Roman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84400" y="138240"/>
            <a:ext cx="2522160" cy="7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333333"/>
                </a:solidFill>
                <a:latin typeface="Arial"/>
              </a:rPr>
              <a:t>Specification of power supply</a:t>
            </a:r>
            <a:endParaRPr lang="de-DE" sz="2400" b="0" strike="noStrike" spc="-1">
              <a:latin typeface="Arial"/>
            </a:endParaRPr>
          </a:p>
        </p:txBody>
      </p:sp>
      <p:graphicFrame>
        <p:nvGraphicFramePr>
          <p:cNvPr id="117" name="Table 3"/>
          <p:cNvGraphicFramePr/>
          <p:nvPr/>
        </p:nvGraphicFramePr>
        <p:xfrm>
          <a:off x="372240" y="1344600"/>
          <a:ext cx="8548200" cy="5034960"/>
        </p:xfrm>
        <a:graphic>
          <a:graphicData uri="http://schemas.openxmlformats.org/drawingml/2006/table">
            <a:tbl>
              <a:tblPr/>
              <a:tblGrid>
                <a:gridCol w="143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2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PSP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Nomen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Imin [A]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Imax [A]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Cycle [ms]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Flat [ms]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 rise [ms]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Current rate [kA/s]</a:t>
                      </a:r>
                      <a:endParaRPr lang="de-DE" sz="24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2.9.3.1.1.1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PS01MH01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1500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any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any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30000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0.048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2.9.3.2.1.1.1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PS01QS04-11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1500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2.9.3.2.2.1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PS01QS03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1500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2.9.3.2.1.1.3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PS01QS01-02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1210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1.21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2.9.3.3.1.1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PS01KS01-04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±12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±500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any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any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30000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0.016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2.9.3.4.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90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PS01KH01-03,    PS01KV01-04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±52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±550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0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27.5</a:t>
                      </a:r>
                      <a:endParaRPr lang="de-DE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2273400" y="6561000"/>
            <a:ext cx="4825440" cy="356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</a:rPr>
              <a:t>11.02.2019 U.Clausen</a:t>
            </a:r>
            <a:endParaRPr lang="de-DE" sz="1000" b="0" strike="noStrike" spc="-1">
              <a:latin typeface="Times New Roman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2016000" y="2704320"/>
            <a:ext cx="5112000" cy="23088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2800" b="0" strike="noStrike" spc="-1" dirty="0" smtClean="0">
              <a:latin typeface="Arial"/>
            </a:endParaRPr>
          </a:p>
          <a:p>
            <a:pPr algn="ctr"/>
            <a:r>
              <a:rPr lang="en-US" sz="3600" b="1" strike="noStrike" spc="-1" dirty="0" smtClean="0">
                <a:solidFill>
                  <a:srgbClr val="333333"/>
                </a:solidFill>
                <a:latin typeface="Arial"/>
              </a:rPr>
              <a:t>Thank you for your attention!</a:t>
            </a:r>
            <a:endParaRPr lang="en-US" sz="3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fair-gsi-folienmaster_2016.potx</Template>
  <TotalTime>0</TotalTime>
  <Words>325</Words>
  <Application>Microsoft Office PowerPoint</Application>
  <PresentationFormat>Bildschirmpräsentation (4:3)</PresentationFormat>
  <Paragraphs>207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Carola Pomplun</dc:creator>
  <dc:description/>
  <cp:lastModifiedBy>Utermann, Sonia Dr.</cp:lastModifiedBy>
  <cp:revision>129</cp:revision>
  <dcterms:created xsi:type="dcterms:W3CDTF">2012-12-14T15:20:39Z</dcterms:created>
  <dcterms:modified xsi:type="dcterms:W3CDTF">2019-06-27T07:36:29Z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GSI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7</vt:i4>
  </property>
</Properties>
</file>