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16" r:id="rId2"/>
    <p:sldId id="337" r:id="rId3"/>
    <p:sldId id="339" r:id="rId4"/>
    <p:sldId id="353" r:id="rId5"/>
    <p:sldId id="354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6E0"/>
    <a:srgbClr val="979595"/>
    <a:srgbClr val="FFFFFF"/>
    <a:srgbClr val="1D9AA1"/>
    <a:srgbClr val="644061"/>
    <a:srgbClr val="545A58"/>
    <a:srgbClr val="50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5" autoAdjust="0"/>
    <p:restoredTop sz="91612" autoAdjust="0"/>
  </p:normalViewPr>
  <p:slideViewPr>
    <p:cSldViewPr snapToGrid="0" snapToObjects="1">
      <p:cViewPr varScale="1">
        <p:scale>
          <a:sx n="66" d="100"/>
          <a:sy n="66" d="100"/>
        </p:scale>
        <p:origin x="184" y="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C1330-1C3D-4CE5-8621-0084A2F30DAE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E3BBC-7E4E-42CF-9EC7-156A76724F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719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4377531" y="604044"/>
            <a:ext cx="388938" cy="9144000"/>
          </a:xfrm>
          <a:prstGeom prst="rect">
            <a:avLst/>
          </a:prstGeom>
          <a:solidFill>
            <a:srgbClr val="6440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0" y="497205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latin typeface="Aril" charset="0"/>
                <a:ea typeface="Aril" charset="0"/>
                <a:cs typeface="Aril" charset="0"/>
              </a:rPr>
              <a:t>Presentation Title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0" y="6018213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545A58"/>
                </a:solidFill>
              </a:rPr>
              <a:t>www.heptech.org</a:t>
            </a:r>
          </a:p>
        </p:txBody>
      </p:sp>
      <p:pic>
        <p:nvPicPr>
          <p:cNvPr id="6" name="Picture 11" descr="PowerPoint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DEEA-71E9-804E-ADEE-1BB4DEA27370}" type="datetimeFigureOut">
              <a:rPr lang="en-US"/>
              <a:pPr>
                <a:defRPr/>
              </a:pPr>
              <a:t>3/20/19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0F09D-F768-3745-AE62-03A91EFF86F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1028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D74F-3255-F947-8C26-23DEB2297C72}" type="datetimeFigureOut">
              <a:rPr lang="en-US"/>
              <a:pPr>
                <a:defRPr/>
              </a:pPr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E045-A53B-EF4E-811C-E972D5EC419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9307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CB1B5-9DD3-CD4E-B1DB-4A39EB0A3094}" type="datetimeFigureOut">
              <a:rPr lang="en-US"/>
              <a:pPr>
                <a:defRPr/>
              </a:pPr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CA8B-F33F-904F-8060-F712733DBB2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370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_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74638"/>
            <a:ext cx="8858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76923" y="1376491"/>
            <a:ext cx="7773377" cy="4621098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68198" y="274638"/>
            <a:ext cx="7218601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78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FF2E-0679-7B44-A925-FFCCB6844F07}" type="datetimeFigureOut">
              <a:rPr lang="en-US"/>
              <a:pPr>
                <a:defRPr/>
              </a:pPr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C88D2-81F7-A444-8245-23D4EE2419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2375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_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74638"/>
            <a:ext cx="8858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1547-0136-CC41-90E9-9BF2FDC40A5D}" type="datetimeFigureOut">
              <a:rPr lang="en-US"/>
              <a:pPr>
                <a:defRPr/>
              </a:pPr>
              <a:t>3/20/19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47EAF-964E-1C4C-8A97-148DCF0F905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0167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log_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74638"/>
            <a:ext cx="8858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4C9B-552B-554E-B7E4-D14D7FB407B2}" type="datetimeFigureOut">
              <a:rPr lang="en-US"/>
              <a:pPr>
                <a:defRPr/>
              </a:pPr>
              <a:t>3/20/19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B091D-7C4F-224A-A087-BA46AD546C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3452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_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74638"/>
            <a:ext cx="8858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811E-D49F-2946-BAEE-01212BD40200}" type="datetimeFigureOut">
              <a:rPr lang="en-US"/>
              <a:pPr>
                <a:defRPr/>
              </a:pPr>
              <a:t>3/20/19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1A319-54B6-F64A-9C70-57BAC0364FA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752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2333E-D7E6-2B4A-B352-463659C3C527}" type="datetimeFigureOut">
              <a:rPr lang="en-US"/>
              <a:pPr>
                <a:defRPr/>
              </a:pPr>
              <a:t>3/20/19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5BC25-4D37-2143-A15C-F1BAA86886B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3797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D9D0-4395-184E-BE7A-02B8F92A86A5}" type="datetimeFigureOut">
              <a:rPr lang="en-US"/>
              <a:pPr>
                <a:defRPr/>
              </a:pPr>
              <a:t>3/20/19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F0A28-9D3F-2244-8B49-C5CC977FFF1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4021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2D3D-8043-9E44-BECE-7C5403483E93}" type="datetimeFigureOut">
              <a:rPr lang="en-US"/>
              <a:pPr>
                <a:defRPr/>
              </a:pPr>
              <a:t>3/20/19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A39C-81B4-2442-B5C1-FE61012BFE7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2267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68438" y="274638"/>
            <a:ext cx="72183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C84F85-D9AE-9E4B-95D0-C7E7F9C5A13A}" type="datetimeFigureOut">
              <a:rPr lang="en-US"/>
              <a:pPr>
                <a:defRPr/>
              </a:pPr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BDECB1-669F-914A-8423-5EA77F0D6D1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031" name="Content Placeholder 7" descr="bg.jpg"/>
          <p:cNvPicPr>
            <a:picLocks noChangeAspect="1"/>
          </p:cNvPicPr>
          <p:nvPr/>
        </p:nvPicPr>
        <p:blipFill>
          <a:blip r:embed="rId1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r="5934"/>
          <a:stretch>
            <a:fillRect/>
          </a:stretch>
        </p:blipFill>
        <p:spPr bwMode="auto">
          <a:xfrm rot="3168876">
            <a:off x="4525168" y="-153193"/>
            <a:ext cx="822960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5" r:id="rId3"/>
    <p:sldLayoutId id="2147483673" r:id="rId4"/>
    <p:sldLayoutId id="2147483674" r:id="rId5"/>
    <p:sldLayoutId id="214748367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fade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4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1437"/>
            <a:ext cx="9144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972050"/>
            <a:ext cx="9144000" cy="369332"/>
          </a:xfrm>
          <a:prstGeom prst="rect">
            <a:avLst/>
          </a:prstGeom>
          <a:solidFill>
            <a:srgbClr val="64406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l" charset="0"/>
                <a:ea typeface="Aril" charset="0"/>
                <a:cs typeface="Aril" charset="0"/>
              </a:rPr>
              <a:t>ASTP Workshop 20 March 2019</a:t>
            </a:r>
          </a:p>
        </p:txBody>
      </p:sp>
    </p:spTree>
    <p:extLst>
      <p:ext uri="{BB962C8B-B14F-4D97-AF65-F5344CB8AC3E}">
        <p14:creationId xmlns:p14="http://schemas.microsoft.com/office/powerpoint/2010/main" val="24146360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23D0EE9-0F04-BB4D-A048-ECD89457E9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6923" y="1376490"/>
            <a:ext cx="7773377" cy="512489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Welcome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Overview ASTP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Overview HEPTECH</a:t>
            </a:r>
          </a:p>
          <a:p>
            <a:endParaRPr lang="en-US" sz="1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Lunch</a:t>
            </a:r>
          </a:p>
          <a:p>
            <a:endParaRPr lang="en-US" sz="14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Discussion</a:t>
            </a:r>
            <a:endParaRPr lang="en-US" sz="2400" dirty="0" smtClean="0"/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Overlap between ASTP and </a:t>
            </a:r>
            <a:r>
              <a:rPr lang="en-US" sz="2400" dirty="0" err="1" smtClean="0"/>
              <a:t>HEPTech</a:t>
            </a:r>
            <a:endParaRPr lang="en-US" sz="2400" dirty="0" smtClean="0"/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Possibilities and benefits of a collaboration</a:t>
            </a:r>
            <a:endParaRPr lang="de-DE" sz="2000" dirty="0"/>
          </a:p>
          <a:p>
            <a:pPr lvl="1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 smtClean="0"/>
              <a:t>Next </a:t>
            </a:r>
            <a:r>
              <a:rPr lang="de-DE" sz="2800" dirty="0" err="1" smtClean="0"/>
              <a:t>steps</a:t>
            </a:r>
            <a:endParaRPr lang="de-DE" sz="2800" dirty="0"/>
          </a:p>
          <a:p>
            <a:pPr marL="120015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87D07B4-0967-7A44-817A-D827914E6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43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an overlap between ASTP and </a:t>
            </a:r>
            <a:r>
              <a:rPr lang="en-US" dirty="0" err="1"/>
              <a:t>HEPTech</a:t>
            </a:r>
            <a:r>
              <a:rPr lang="en-US" dirty="0"/>
              <a:t>?</a:t>
            </a:r>
          </a:p>
        </p:txBody>
      </p:sp>
      <p:sp>
        <p:nvSpPr>
          <p:cNvPr id="7" name="Ellipse 6"/>
          <p:cNvSpPr/>
          <p:nvPr/>
        </p:nvSpPr>
        <p:spPr>
          <a:xfrm>
            <a:off x="216244" y="1564524"/>
            <a:ext cx="4889240" cy="4758612"/>
          </a:xfrm>
          <a:prstGeom prst="ellipse">
            <a:avLst/>
          </a:prstGeom>
          <a:gradFill>
            <a:gsLst>
              <a:gs pos="0">
                <a:srgbClr val="6CB6E0">
                  <a:alpha val="50000"/>
                </a:srgb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2" y="3193491"/>
            <a:ext cx="3397583" cy="1097962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3954680" y="1564524"/>
            <a:ext cx="4889240" cy="4758612"/>
          </a:xfrm>
          <a:prstGeom prst="ellipse">
            <a:avLst/>
          </a:prstGeom>
          <a:gradFill>
            <a:gsLst>
              <a:gs pos="0">
                <a:srgbClr val="1D9AA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216244" y="1564524"/>
            <a:ext cx="4889240" cy="4758612"/>
          </a:xfrm>
          <a:prstGeom prst="ellipse">
            <a:avLst/>
          </a:prstGeom>
          <a:gradFill>
            <a:gsLst>
              <a:gs pos="0">
                <a:srgbClr val="6CB6E0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</a:gradFill>
          <a:ln>
            <a:solidFill>
              <a:schemeClr val="tx1">
                <a:alpha val="4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92" y="3315692"/>
            <a:ext cx="2944776" cy="85355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06" y="2388683"/>
            <a:ext cx="1225402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231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Possibilities </a:t>
            </a:r>
            <a:r>
              <a:rPr lang="en-US" sz="4000" dirty="0"/>
              <a:t>and benefits of a collaboration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2004646" y="3734239"/>
            <a:ext cx="3081528" cy="300837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4281502" y="3661087"/>
            <a:ext cx="3081528" cy="300837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3143074" y="1594861"/>
            <a:ext cx="3081528" cy="300837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AIMES , Skills?</a:t>
            </a:r>
            <a:endParaRPr lang="de-DE" sz="2800" b="1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986654"/>
            <a:ext cx="1737232" cy="50354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87" y="4780460"/>
            <a:ext cx="2381573" cy="769629"/>
          </a:xfrm>
          <a:prstGeom prst="rect">
            <a:avLst/>
          </a:prstGeom>
        </p:spPr>
      </p:pic>
      <p:sp>
        <p:nvSpPr>
          <p:cNvPr id="18" name="Gestreifter Pfeil nach rechts 17"/>
          <p:cNvSpPr/>
          <p:nvPr/>
        </p:nvSpPr>
        <p:spPr>
          <a:xfrm rot="16200000">
            <a:off x="4087576" y="4195230"/>
            <a:ext cx="1192525" cy="27054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72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de-DE" dirty="0" err="1" smtClean="0"/>
              <a:t>Inform</a:t>
            </a:r>
            <a:r>
              <a:rPr lang="de-DE" dirty="0" smtClean="0"/>
              <a:t> </a:t>
            </a:r>
            <a:r>
              <a:rPr lang="de-DE" dirty="0" err="1" smtClean="0"/>
              <a:t>HEPTech</a:t>
            </a:r>
            <a:r>
              <a:rPr lang="de-DE" dirty="0" smtClean="0"/>
              <a:t> Board</a:t>
            </a:r>
          </a:p>
          <a:p>
            <a:pPr marL="342900" indent="-342900">
              <a:buFont typeface="Arial" charset="0"/>
              <a:buChar char="•"/>
            </a:pPr>
            <a:r>
              <a:rPr lang="de-DE" dirty="0" err="1" smtClean="0"/>
              <a:t>Discuss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define</a:t>
            </a:r>
            <a:r>
              <a:rPr lang="de-DE" dirty="0" smtClean="0"/>
              <a:t> </a:t>
            </a:r>
            <a:r>
              <a:rPr lang="de-DE" dirty="0" err="1" smtClean="0"/>
              <a:t>collaboration</a:t>
            </a:r>
            <a:r>
              <a:rPr lang="de-DE" dirty="0" smtClean="0"/>
              <a:t> </a:t>
            </a:r>
            <a:r>
              <a:rPr lang="de-DE" dirty="0" err="1" smtClean="0"/>
              <a:t>possibilities</a:t>
            </a:r>
            <a:endParaRPr lang="de-DE" dirty="0" smtClean="0"/>
          </a:p>
          <a:p>
            <a:pPr marL="342900" indent="-342900">
              <a:buFont typeface="Arial" charset="0"/>
              <a:buChar char="•"/>
            </a:pPr>
            <a:r>
              <a:rPr lang="de-DE" u="sng" dirty="0" smtClean="0"/>
              <a:t>ASTP</a:t>
            </a:r>
            <a:r>
              <a:rPr lang="de-DE" dirty="0" smtClean="0"/>
              <a:t>: Training </a:t>
            </a:r>
            <a:r>
              <a:rPr lang="de-DE" dirty="0" err="1" smtClean="0"/>
              <a:t>courses</a:t>
            </a:r>
            <a:r>
              <a:rPr lang="de-DE" dirty="0" smtClean="0"/>
              <a:t>, </a:t>
            </a:r>
            <a:r>
              <a:rPr lang="de-DE" dirty="0" err="1" smtClean="0"/>
              <a:t>Onsite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mr-IN" dirty="0" smtClean="0"/>
              <a:t>–</a:t>
            </a:r>
            <a:r>
              <a:rPr lang="de-DE" dirty="0" smtClean="0"/>
              <a:t> </a:t>
            </a:r>
            <a:r>
              <a:rPr lang="de-DE" dirty="0" err="1" smtClean="0"/>
              <a:t>raising</a:t>
            </a:r>
            <a:r>
              <a:rPr lang="de-DE" dirty="0" smtClean="0"/>
              <a:t> </a:t>
            </a:r>
            <a:r>
              <a:rPr lang="de-DE" dirty="0" err="1" smtClean="0"/>
              <a:t>awarneness</a:t>
            </a:r>
            <a:r>
              <a:rPr lang="de-DE" dirty="0" smtClean="0"/>
              <a:t>, </a:t>
            </a:r>
            <a:r>
              <a:rPr lang="de-DE" dirty="0" err="1" smtClean="0"/>
              <a:t>increase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outreach</a:t>
            </a:r>
            <a:endParaRPr lang="de-DE" dirty="0" smtClean="0"/>
          </a:p>
          <a:p>
            <a:pPr marL="342900" indent="-342900">
              <a:buFont typeface="Arial" charset="0"/>
              <a:buChar char="•"/>
            </a:pPr>
            <a:r>
              <a:rPr lang="de-DE" u="sng" dirty="0" err="1" smtClean="0"/>
              <a:t>HEPTech</a:t>
            </a:r>
            <a:r>
              <a:rPr lang="de-DE" dirty="0" smtClean="0"/>
              <a:t>: AIMEs, HEP-Network </a:t>
            </a:r>
            <a:r>
              <a:rPr lang="de-DE" dirty="0" err="1" smtClean="0"/>
              <a:t>contacts</a:t>
            </a:r>
            <a:r>
              <a:rPr lang="de-DE" dirty="0" smtClean="0"/>
              <a:t> </a:t>
            </a:r>
            <a:r>
              <a:rPr lang="mr-IN" dirty="0" smtClean="0"/>
              <a:t>–</a:t>
            </a:r>
            <a:r>
              <a:rPr lang="de-DE" dirty="0" smtClean="0"/>
              <a:t> Skills, Networking</a:t>
            </a:r>
          </a:p>
          <a:p>
            <a:pPr marL="342900" indent="-342900">
              <a:buFont typeface="Arial" charset="0"/>
              <a:buChar char="•"/>
            </a:pPr>
            <a:r>
              <a:rPr lang="de-DE" u="sng" dirty="0" err="1" smtClean="0"/>
              <a:t>Ideas</a:t>
            </a:r>
            <a:r>
              <a:rPr lang="de-DE" dirty="0" smtClean="0"/>
              <a:t>: Re-arrangement </a:t>
            </a:r>
            <a:r>
              <a:rPr lang="de-DE" dirty="0" err="1" smtClean="0"/>
              <a:t>of</a:t>
            </a:r>
            <a:r>
              <a:rPr lang="de-DE" dirty="0" smtClean="0"/>
              <a:t> ASTP Annual Conference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HEPTech</a:t>
            </a:r>
            <a:r>
              <a:rPr lang="de-DE" dirty="0" smtClean="0"/>
              <a:t> AIME; AIMEs: 1day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after ‚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‘-Training; Communication-Dissemination; EU-</a:t>
            </a:r>
            <a:r>
              <a:rPr lang="de-DE" dirty="0" err="1" smtClean="0"/>
              <a:t>Funding</a:t>
            </a:r>
            <a:r>
              <a:rPr lang="de-DE" dirty="0" smtClean="0"/>
              <a:t>/</a:t>
            </a:r>
            <a:r>
              <a:rPr lang="de-DE" dirty="0" err="1" smtClean="0"/>
              <a:t>Capacity</a:t>
            </a:r>
            <a:r>
              <a:rPr lang="de-DE" dirty="0" smtClean="0"/>
              <a:t> Building</a:t>
            </a:r>
          </a:p>
          <a:p>
            <a:pPr marL="342900" indent="-342900">
              <a:buFont typeface="Arial" charset="0"/>
              <a:buChar char="•"/>
            </a:pPr>
            <a:r>
              <a:rPr lang="de-DE" u="sng" dirty="0" smtClean="0"/>
              <a:t>Time </a:t>
            </a:r>
            <a:r>
              <a:rPr lang="de-DE" u="sng" dirty="0" err="1" smtClean="0"/>
              <a:t>of</a:t>
            </a:r>
            <a:r>
              <a:rPr lang="de-DE" u="sng" dirty="0" smtClean="0"/>
              <a:t> </a:t>
            </a:r>
            <a:r>
              <a:rPr lang="de-DE" u="sng" dirty="0" err="1" smtClean="0"/>
              <a:t>decision</a:t>
            </a:r>
            <a:r>
              <a:rPr lang="de-DE" dirty="0" smtClean="0"/>
              <a:t>: end </a:t>
            </a:r>
            <a:r>
              <a:rPr lang="de-DE" dirty="0" err="1" smtClean="0"/>
              <a:t>of</a:t>
            </a:r>
            <a:r>
              <a:rPr lang="de-DE" dirty="0" smtClean="0"/>
              <a:t>  June 2019 (</a:t>
            </a:r>
            <a:r>
              <a:rPr lang="de-DE" dirty="0" err="1" smtClean="0"/>
              <a:t>HEPTech</a:t>
            </a:r>
            <a:r>
              <a:rPr lang="de-DE" dirty="0" smtClean="0"/>
              <a:t> Board Meeting)</a:t>
            </a:r>
          </a:p>
          <a:p>
            <a:pPr marL="342900" indent="-342900">
              <a:buFont typeface="Arial" charset="0"/>
              <a:buChar char="•"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Next </a:t>
            </a:r>
            <a:r>
              <a:rPr lang="de-DE" dirty="0" err="1" smtClean="0"/>
              <a:t>Steps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5748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PTe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HEPTech.pot</Template>
  <TotalTime>0</TotalTime>
  <Words>115</Words>
  <Application>Microsoft Macintosh PowerPoint</Application>
  <PresentationFormat>Bildschirmpräsentation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Aril</vt:lpstr>
      <vt:lpstr>Calibri</vt:lpstr>
      <vt:lpstr>ＭＳ Ｐゴシック</vt:lpstr>
      <vt:lpstr>Wingdings</vt:lpstr>
      <vt:lpstr>Arial</vt:lpstr>
      <vt:lpstr>HEPTech</vt:lpstr>
      <vt:lpstr>PowerPoint-Präsentation</vt:lpstr>
      <vt:lpstr>Draft Agenda</vt:lpstr>
      <vt:lpstr>Is there an overlap between ASTP and HEPTech?</vt:lpstr>
      <vt:lpstr>  Possibilities and benefits of a collaboration  </vt:lpstr>
      <vt:lpstr>Next Steps</vt:lpstr>
    </vt:vector>
  </TitlesOfParts>
  <Company>Daresbury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Collins</dc:creator>
  <cp:lastModifiedBy>Microsoft Office User</cp:lastModifiedBy>
  <cp:revision>258</cp:revision>
  <dcterms:created xsi:type="dcterms:W3CDTF">2014-01-31T13:53:53Z</dcterms:created>
  <dcterms:modified xsi:type="dcterms:W3CDTF">2019-03-20T16:27:17Z</dcterms:modified>
</cp:coreProperties>
</file>