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3" r:id="rId2"/>
    <p:sldId id="287" r:id="rId3"/>
    <p:sldId id="289" r:id="rId4"/>
    <p:sldId id="290" r:id="rId5"/>
    <p:sldId id="296" r:id="rId6"/>
    <p:sldId id="298" r:id="rId7"/>
    <p:sldId id="315" r:id="rId8"/>
    <p:sldId id="301" r:id="rId9"/>
    <p:sldId id="31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A58"/>
    <a:srgbClr val="644061"/>
    <a:srgbClr val="5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6" autoAdjust="0"/>
    <p:restoredTop sz="91628" autoAdjust="0"/>
  </p:normalViewPr>
  <p:slideViewPr>
    <p:cSldViewPr snapToGrid="0" snapToObjects="1">
      <p:cViewPr varScale="1">
        <p:scale>
          <a:sx n="78" d="100"/>
          <a:sy n="78" d="100"/>
        </p:scale>
        <p:origin x="178" y="1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1330-1C3D-4CE5-8621-0084A2F30DA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3BBC-7E4E-42CF-9EC7-156A76724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3BBC-7E4E-42CF-9EC7-156A76724F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0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77531" y="604044"/>
            <a:ext cx="388938" cy="9144000"/>
          </a:xfrm>
          <a:prstGeom prst="rect">
            <a:avLst/>
          </a:prstGeom>
          <a:solidFill>
            <a:srgbClr val="64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4972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Presentation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018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545A58"/>
                </a:solidFill>
              </a:rPr>
              <a:t>www.heptech.org</a:t>
            </a:r>
          </a:p>
        </p:txBody>
      </p:sp>
      <p:pic>
        <p:nvPicPr>
          <p:cNvPr id="6" name="Picture 11" descr="PowerPoin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DEEA-71E9-804E-ADEE-1BB4DEA27370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F09D-F768-3745-AE62-03A91EFF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2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74F-3255-F947-8C26-23DEB2297C72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045-A53B-EF4E-811C-E972D5EC4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0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B1B5-9DD3-CD4E-B1DB-4A39EB0A3094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CA8B-F33F-904F-8060-F712733D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37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3" y="1376491"/>
            <a:ext cx="7773377" cy="462109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F2E-0679-7B44-A925-FFCCB6844F0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88D2-81F7-A444-8245-23D4EE24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3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547-0136-CC41-90E9-9BF2FDC40A5D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EAF-964E-1C4C-8A97-148DCF0F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16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4C9B-552B-554E-B7E4-D14D7FB407B2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091D-7C4F-224A-A087-BA46AD54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5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811E-D49F-2946-BAEE-01212BD40200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A319-54B6-F64A-9C70-57BAC036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333E-D7E6-2B4A-B352-463659C3C527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BC25-4D37-2143-A15C-F1BAA868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79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9D0-4395-184E-BE7A-02B8F92A86A5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A28-9D3F-2244-8B49-C5CC977F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2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D3D-8043-9E44-BECE-7C5403483E93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39C-81B4-2442-B5C1-FE61012B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8438" y="274638"/>
            <a:ext cx="7218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84F85-D9AE-9E4B-95D0-C7E7F9C5A13A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DECB1-669F-914A-8423-5EA77F0D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Content Placeholder 7" descr="bg.jpg"/>
          <p:cNvPicPr>
            <a:picLocks noChangeAspect="1"/>
          </p:cNvPicPr>
          <p:nvPr/>
        </p:nvPicPr>
        <p:blipFill>
          <a:blip r:embed="rId1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 bwMode="auto">
          <a:xfrm rot="3168876">
            <a:off x="4525168" y="-153193"/>
            <a:ext cx="822960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74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7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972050"/>
            <a:ext cx="9144000" cy="1477328"/>
          </a:xfrm>
          <a:prstGeom prst="rect">
            <a:avLst/>
          </a:prstGeom>
          <a:solidFill>
            <a:srgbClr val="6440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COMMUNICATION STRATEGY – DRAFT OUTLINE</a:t>
            </a:r>
          </a:p>
          <a:p>
            <a:pPr algn="ctr"/>
            <a:endParaRPr lang="en-US" b="1" dirty="0" smtClean="0">
              <a:solidFill>
                <a:prstClr val="white"/>
              </a:solidFill>
              <a:latin typeface="Aril" charset="0"/>
              <a:ea typeface="Aril" charset="0"/>
              <a:cs typeface="Aril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Prepared by: Eleonora Getsova, </a:t>
            </a:r>
            <a:r>
              <a:rPr lang="en-US" b="1" dirty="0" err="1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HEPTech</a:t>
            </a:r>
            <a:r>
              <a:rPr lang="en-US" b="1" dirty="0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 Communication Officer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21 March 2019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Aril" charset="0"/>
                <a:ea typeface="Aril" charset="0"/>
                <a:cs typeface="Aril" charset="0"/>
              </a:rPr>
              <a:t> </a:t>
            </a:r>
            <a:endParaRPr lang="en-US" b="1" dirty="0">
              <a:solidFill>
                <a:prstClr val="white"/>
              </a:solidFill>
              <a:latin typeface="Aril" charset="0"/>
              <a:ea typeface="Aril" charset="0"/>
              <a:cs typeface="Ari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6302477"/>
            <a:ext cx="8055427" cy="5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8198" y="56054"/>
            <a:ext cx="7218601" cy="945432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60" y="1879002"/>
            <a:ext cx="845053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Aims of the </a:t>
            </a:r>
            <a:r>
              <a:rPr lang="en-US" sz="3600" b="1" dirty="0" smtClean="0"/>
              <a:t>Strategy</a:t>
            </a:r>
          </a:p>
          <a:p>
            <a:pPr marL="57150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/>
              <a:t>Target Groups</a:t>
            </a:r>
          </a:p>
          <a:p>
            <a:pPr marL="57150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/>
              <a:t>Tools</a:t>
            </a:r>
            <a:r>
              <a:rPr lang="en-US" sz="3600" b="1" dirty="0" smtClean="0"/>
              <a:t>: already existing and proposed new </a:t>
            </a:r>
            <a:r>
              <a:rPr lang="en-US" sz="3600" b="1" dirty="0" smtClean="0"/>
              <a:t>ones</a:t>
            </a:r>
          </a:p>
          <a:p>
            <a:pPr marL="57150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/>
              <a:t>Prerequisites </a:t>
            </a:r>
            <a:r>
              <a:rPr lang="en-US" sz="3600" b="1" dirty="0"/>
              <a:t>for successful </a:t>
            </a:r>
            <a:r>
              <a:rPr lang="en-US" sz="3600" b="1" dirty="0" smtClean="0"/>
              <a:t>implementation</a:t>
            </a:r>
            <a:endParaRPr lang="en-US" sz="3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4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800" dirty="0" smtClean="0"/>
              <a:t>1.To </a:t>
            </a:r>
            <a:r>
              <a:rPr lang="en-US" sz="2800" dirty="0"/>
              <a:t>increase the visibility of </a:t>
            </a:r>
            <a:r>
              <a:rPr lang="en-US" sz="2800" dirty="0" err="1"/>
              <a:t>HEPTech</a:t>
            </a:r>
            <a:r>
              <a:rPr lang="en-US" sz="2800" dirty="0"/>
              <a:t> by focusing on the benefits the network could bring to the business, industry, research community, and society at large.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2. To </a:t>
            </a:r>
            <a:r>
              <a:rPr lang="en-US" sz="2800" dirty="0"/>
              <a:t>strengthen the nodes by providing them with powerful tools for communication among them, with industry and research community in order to raise more awareness about their achievements.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457200"/>
            <a:r>
              <a:rPr lang="en-US" b="1" dirty="0"/>
              <a:t>Aims of the </a:t>
            </a:r>
            <a:r>
              <a:rPr lang="en-US" b="1" dirty="0" smtClean="0"/>
              <a:t>Strategy</a:t>
            </a:r>
            <a:endParaRPr lang="en-US" b="1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923" y="1170039"/>
            <a:ext cx="7773377" cy="5191432"/>
          </a:xfrm>
        </p:spPr>
        <p:txBody>
          <a:bodyPr/>
          <a:lstStyle/>
          <a:p>
            <a:pPr lvl="0"/>
            <a:r>
              <a:rPr lang="en-US" sz="1800" dirty="0" smtClean="0"/>
              <a:t>1.Industry</a:t>
            </a:r>
            <a:endParaRPr lang="en-US" sz="1800" dirty="0"/>
          </a:p>
          <a:p>
            <a:pPr lvl="1"/>
            <a:r>
              <a:rPr lang="en-US" sz="1800" dirty="0"/>
              <a:t>Business – individual companies</a:t>
            </a:r>
          </a:p>
          <a:p>
            <a:pPr lvl="1"/>
            <a:r>
              <a:rPr lang="en-US" sz="1800" dirty="0"/>
              <a:t>Business/industrial associations</a:t>
            </a:r>
          </a:p>
          <a:p>
            <a:pPr lvl="0"/>
            <a:r>
              <a:rPr lang="en-US" sz="1800" dirty="0" smtClean="0"/>
              <a:t>2.Research </a:t>
            </a:r>
            <a:r>
              <a:rPr lang="en-US" sz="1800" dirty="0"/>
              <a:t>community – national and international, incl. R&amp;D collaborations</a:t>
            </a:r>
          </a:p>
          <a:p>
            <a:r>
              <a:rPr lang="en-US" sz="1800" dirty="0"/>
              <a:t>3.Big science infrastructures and their networks (such as: CERN, CERN’s KT Forum, CERN’s ILO network, ELI, ESS, FAIR)</a:t>
            </a:r>
          </a:p>
          <a:p>
            <a:r>
              <a:rPr lang="en-US" sz="1800" dirty="0"/>
              <a:t>4.Decision-makers at national and EU/international level (at EU/international level – relevant DGs at the European Commission, JRC, WIPO, OECD, grant authorities, funding agencies)</a:t>
            </a:r>
          </a:p>
          <a:p>
            <a:r>
              <a:rPr lang="en-US" sz="1800" dirty="0"/>
              <a:t>5.Media </a:t>
            </a:r>
          </a:p>
          <a:p>
            <a:r>
              <a:rPr lang="en-US" sz="1800" dirty="0"/>
              <a:t>6.General public (society)</a:t>
            </a:r>
          </a:p>
          <a:p>
            <a:r>
              <a:rPr lang="en-US" sz="1800" dirty="0"/>
              <a:t>7.The nodes and the </a:t>
            </a:r>
            <a:r>
              <a:rPr lang="en-US" sz="1800" dirty="0" err="1"/>
              <a:t>HEPTech</a:t>
            </a:r>
            <a:r>
              <a:rPr lang="en-US" sz="1800" dirty="0"/>
              <a:t> Network (they have a dual role as an executor of the Strategy and as a specific Target group since ultimately the Strategy aims at strengthening the nodes and improving the credibility of the Network) </a:t>
            </a:r>
          </a:p>
          <a:p>
            <a:r>
              <a:rPr lang="en-US" sz="1200" dirty="0" smtClean="0"/>
              <a:t>The </a:t>
            </a:r>
            <a:r>
              <a:rPr lang="en-US" sz="1200" b="1" dirty="0"/>
              <a:t>stakeholders </a:t>
            </a:r>
            <a:r>
              <a:rPr lang="en-US" sz="1200" dirty="0"/>
              <a:t>of the external Target groups should be identified and specified in order to formulate the correct </a:t>
            </a:r>
            <a:r>
              <a:rPr lang="en-US" sz="1200" b="1" dirty="0"/>
              <a:t>message</a:t>
            </a:r>
            <a:r>
              <a:rPr lang="en-US" sz="1200" dirty="0"/>
              <a:t> to them (i.e. to create messages tailored to specific segments).</a:t>
            </a:r>
          </a:p>
          <a:p>
            <a:r>
              <a:rPr lang="en-US" sz="1200" dirty="0"/>
              <a:t>The </a:t>
            </a:r>
            <a:r>
              <a:rPr lang="en-US" sz="1200" b="1" dirty="0"/>
              <a:t>message</a:t>
            </a:r>
            <a:r>
              <a:rPr lang="en-US" sz="1200" dirty="0"/>
              <a:t> should refer to the expected </a:t>
            </a:r>
            <a:r>
              <a:rPr lang="en-US" sz="1200" b="1" dirty="0"/>
              <a:t>BENEFITS</a:t>
            </a:r>
            <a:r>
              <a:rPr lang="en-US" sz="1200" dirty="0"/>
              <a:t> for each particular Target group/specific segment and to the competences, expertise and know-how that exist within the network (</a:t>
            </a:r>
            <a:r>
              <a:rPr lang="en-US" sz="1200" i="1" dirty="0"/>
              <a:t>In other words: how this particular Network could help in solving specific problems of specific Target groups/segments or bring certain advantages to them)</a:t>
            </a:r>
            <a:r>
              <a:rPr lang="en-US" sz="1200" dirty="0"/>
              <a:t>.  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457200"/>
            <a:r>
              <a:rPr lang="en-US" b="1" dirty="0"/>
              <a:t>Target </a:t>
            </a:r>
            <a:r>
              <a:rPr lang="en-US" b="1" dirty="0" smtClean="0"/>
              <a:t>Groups</a:t>
            </a:r>
            <a:endParaRPr lang="en-US" b="1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923" y="1317523"/>
            <a:ext cx="7773377" cy="4680066"/>
          </a:xfrm>
        </p:spPr>
        <p:txBody>
          <a:bodyPr/>
          <a:lstStyle/>
          <a:p>
            <a:pPr algn="just"/>
            <a:r>
              <a:rPr lang="en-US" sz="1600" dirty="0"/>
              <a:t>1.	</a:t>
            </a:r>
            <a:r>
              <a:rPr lang="en-US" sz="1400" b="1" dirty="0"/>
              <a:t>Electronic tools (web-site and direct mailing)</a:t>
            </a:r>
          </a:p>
          <a:p>
            <a:pPr algn="just"/>
            <a:r>
              <a:rPr lang="en-US" sz="1400" dirty="0"/>
              <a:t>1.1.	 The </a:t>
            </a:r>
            <a:r>
              <a:rPr lang="en-US" sz="1400" dirty="0" err="1"/>
              <a:t>HEPTech</a:t>
            </a:r>
            <a:r>
              <a:rPr lang="en-US" sz="1400" dirty="0"/>
              <a:t> website – regularly updated with calendar of events, established as a communication platform.  </a:t>
            </a:r>
          </a:p>
          <a:p>
            <a:pPr algn="just"/>
            <a:r>
              <a:rPr lang="en-US" sz="1400" dirty="0"/>
              <a:t>1.2.	Electronic newsletter for internal/external communications containing mainly best practice TT showcases - published on the website and circulated among the members. </a:t>
            </a:r>
          </a:p>
          <a:p>
            <a:pPr algn="just"/>
            <a:r>
              <a:rPr lang="en-US" sz="1400" dirty="0"/>
              <a:t>1.3.	</a:t>
            </a:r>
            <a:r>
              <a:rPr lang="en-US" sz="1400" dirty="0" err="1"/>
              <a:t>HEPTech</a:t>
            </a:r>
            <a:r>
              <a:rPr lang="en-US" sz="1400" dirty="0"/>
              <a:t> Yearbook – regularly published on an annual basis and distributed by e-mail</a:t>
            </a:r>
          </a:p>
          <a:p>
            <a:pPr algn="just"/>
            <a:r>
              <a:rPr lang="en-US" sz="1400" dirty="0"/>
              <a:t>1.4.	Press releases from </a:t>
            </a:r>
            <a:r>
              <a:rPr lang="en-US" sz="1400" dirty="0" err="1"/>
              <a:t>HEPTech</a:t>
            </a:r>
            <a:r>
              <a:rPr lang="en-US" sz="1400" dirty="0"/>
              <a:t> events – published on the website and circulated among the members and stakeholders by the e-mail</a:t>
            </a:r>
          </a:p>
          <a:p>
            <a:pPr algn="just"/>
            <a:r>
              <a:rPr lang="en-US" sz="1400" b="1" dirty="0"/>
              <a:t>2.	Print materials</a:t>
            </a:r>
          </a:p>
          <a:p>
            <a:pPr algn="just"/>
            <a:r>
              <a:rPr lang="en-US" sz="1400" dirty="0"/>
              <a:t>2.1.	A flyer dedicated to the mission, main activities of </a:t>
            </a:r>
            <a:r>
              <a:rPr lang="en-US" sz="1400" dirty="0" err="1" smtClean="0"/>
              <a:t>HEPTech</a:t>
            </a:r>
            <a:r>
              <a:rPr lang="en-US" sz="1400" dirty="0" smtClean="0"/>
              <a:t>, </a:t>
            </a:r>
            <a:r>
              <a:rPr lang="en-US" sz="1400" dirty="0"/>
              <a:t>benefits for the society.</a:t>
            </a:r>
          </a:p>
          <a:p>
            <a:pPr algn="just"/>
            <a:r>
              <a:rPr lang="en-US" sz="1400" dirty="0"/>
              <a:t>2.2.	 A </a:t>
            </a:r>
            <a:r>
              <a:rPr lang="en-US" sz="1400" dirty="0" err="1"/>
              <a:t>HEPTech</a:t>
            </a:r>
            <a:r>
              <a:rPr lang="en-US" sz="1400" dirty="0"/>
              <a:t> banner</a:t>
            </a:r>
          </a:p>
          <a:p>
            <a:pPr algn="just"/>
            <a:r>
              <a:rPr lang="en-US" sz="1400" dirty="0"/>
              <a:t>2.3.	CERN Courier publications –  articles about the </a:t>
            </a:r>
            <a:r>
              <a:rPr lang="en-US" sz="1400" dirty="0" err="1"/>
              <a:t>HEPTech</a:t>
            </a:r>
            <a:r>
              <a:rPr lang="en-US" sz="1400" dirty="0"/>
              <a:t> events</a:t>
            </a:r>
          </a:p>
          <a:p>
            <a:pPr algn="just"/>
            <a:r>
              <a:rPr lang="en-US" sz="1400" b="1" dirty="0"/>
              <a:t>3.	Events</a:t>
            </a:r>
          </a:p>
          <a:p>
            <a:pPr algn="just"/>
            <a:r>
              <a:rPr lang="en-US" sz="1400" dirty="0"/>
              <a:t>3.1.	 </a:t>
            </a:r>
            <a:r>
              <a:rPr lang="en-US" sz="1400" dirty="0" err="1"/>
              <a:t>Organisation</a:t>
            </a:r>
            <a:r>
              <a:rPr lang="en-US" sz="1400" dirty="0"/>
              <a:t> of internal </a:t>
            </a:r>
            <a:r>
              <a:rPr lang="en-US" sz="1400" dirty="0" err="1"/>
              <a:t>HEPTech</a:t>
            </a:r>
            <a:r>
              <a:rPr lang="en-US" sz="1400" dirty="0"/>
              <a:t> events – such as seminars, training workshops, best practice working groups, etc. – aiming at increasing the capacity of the nodes through cooperation and exchange of information and best practice (e.g. in marketing and TT).</a:t>
            </a:r>
          </a:p>
          <a:p>
            <a:pPr algn="just"/>
            <a:r>
              <a:rPr lang="en-US" sz="1400" dirty="0"/>
              <a:t>3.2.	</a:t>
            </a:r>
            <a:r>
              <a:rPr lang="en-US" sz="1400" dirty="0" err="1"/>
              <a:t>Organisation</a:t>
            </a:r>
            <a:r>
              <a:rPr lang="en-US" sz="1400" dirty="0"/>
              <a:t> of and participation in AIMEs – aiming at raising the </a:t>
            </a:r>
            <a:r>
              <a:rPr lang="en-US" sz="1400" dirty="0" err="1"/>
              <a:t>HEPTech</a:t>
            </a:r>
            <a:r>
              <a:rPr lang="en-US" sz="1400" dirty="0"/>
              <a:t> profile among the main stakeholders from the business and industry.</a:t>
            </a:r>
          </a:p>
          <a:p>
            <a:pPr algn="just"/>
            <a:r>
              <a:rPr lang="en-US" sz="1400" dirty="0"/>
              <a:t>3.3.	Participation in scientific conferences and seminars with presentations, stands, brochures – the aim is to raise the </a:t>
            </a:r>
            <a:r>
              <a:rPr lang="en-US" sz="1400" dirty="0" err="1"/>
              <a:t>HEPTech</a:t>
            </a:r>
            <a:r>
              <a:rPr lang="en-US" sz="1400" dirty="0"/>
              <a:t> profile among the research communities at national and international level.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Tools: Already existing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3057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923" y="1030514"/>
            <a:ext cx="7773377" cy="4967075"/>
          </a:xfrm>
        </p:spPr>
        <p:txBody>
          <a:bodyPr/>
          <a:lstStyle/>
          <a:p>
            <a:r>
              <a:rPr lang="en-US" sz="1600" dirty="0"/>
              <a:t>1.	</a:t>
            </a:r>
            <a:r>
              <a:rPr lang="en-US" sz="1800" b="1" dirty="0"/>
              <a:t>Electronic tools (web-site and direct mailing)</a:t>
            </a:r>
          </a:p>
          <a:p>
            <a:r>
              <a:rPr lang="en-US" sz="1800" dirty="0"/>
              <a:t>1.1.	 The </a:t>
            </a:r>
            <a:r>
              <a:rPr lang="en-US" sz="1800" dirty="0" err="1"/>
              <a:t>HEPTech</a:t>
            </a:r>
            <a:r>
              <a:rPr lang="en-US" sz="1800" dirty="0"/>
              <a:t> website – should also be supplied with information containing success </a:t>
            </a:r>
            <a:r>
              <a:rPr lang="en-US" sz="1800" dirty="0" smtClean="0"/>
              <a:t>stories, </a:t>
            </a:r>
            <a:r>
              <a:rPr lang="en-US" sz="1800" dirty="0"/>
              <a:t>technology </a:t>
            </a:r>
            <a:r>
              <a:rPr lang="en-US" sz="1800" dirty="0" smtClean="0"/>
              <a:t>offerings </a:t>
            </a:r>
            <a:r>
              <a:rPr lang="en-US" sz="1800" dirty="0"/>
              <a:t>and contract research offers of the members</a:t>
            </a:r>
            <a:r>
              <a:rPr lang="en-US" sz="1800" dirty="0" smtClean="0"/>
              <a:t>.   </a:t>
            </a:r>
            <a:endParaRPr lang="en-US" sz="1800" dirty="0"/>
          </a:p>
          <a:p>
            <a:r>
              <a:rPr lang="en-US" sz="1800" dirty="0"/>
              <a:t>The site should also have a membership area interface. The membership area is to be used for networking among the members and exchange of information and good practices. A dedicated focal should be entitled to pick up information from this area and to post it on the public website. </a:t>
            </a:r>
          </a:p>
          <a:p>
            <a:r>
              <a:rPr lang="en-US" sz="1800" dirty="0"/>
              <a:t>1.2.	 Develop commercial brochures (could be developed on an annual basis and updated each 6 months or more frequently, if necessary) for technology offerings; to be published on the web-site and sent to relevant industry sub-groups.</a:t>
            </a:r>
          </a:p>
          <a:p>
            <a:r>
              <a:rPr lang="en-US" sz="1800" dirty="0"/>
              <a:t>1.3.	 LinkedIn </a:t>
            </a:r>
            <a:r>
              <a:rPr lang="en-US" sz="1800" dirty="0" smtClean="0"/>
              <a:t>and XING activities</a:t>
            </a:r>
            <a:endParaRPr lang="en-US" sz="1800" dirty="0"/>
          </a:p>
          <a:p>
            <a:r>
              <a:rPr lang="en-US" sz="1800" b="1" dirty="0"/>
              <a:t>2.	Print materials</a:t>
            </a:r>
          </a:p>
          <a:p>
            <a:r>
              <a:rPr lang="en-US" sz="1800" dirty="0"/>
              <a:t>2.1.	 Develop and publish a representative brochure of successful TT showcases (on an annual basis) aiming at industrial partners - to be distributed at AIMEs and similar events with the participation of industry and other stakeholders.</a:t>
            </a:r>
          </a:p>
          <a:p>
            <a:endParaRPr lang="en-US" sz="18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755876"/>
          </a:xfrm>
        </p:spPr>
        <p:txBody>
          <a:bodyPr/>
          <a:lstStyle/>
          <a:p>
            <a:r>
              <a:rPr lang="en-US" b="1" dirty="0" smtClean="0"/>
              <a:t>Tools: Proposed new ones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8606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3.	</a:t>
            </a:r>
            <a:r>
              <a:rPr lang="en-US" sz="1800" b="1" dirty="0">
                <a:solidFill>
                  <a:prstClr val="black"/>
                </a:solidFill>
              </a:rPr>
              <a:t>Events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3.1.	Participation in relevant high level forums in Brussels, etc. – with presentations, stands, brochures – the aim is to increase the </a:t>
            </a:r>
            <a:r>
              <a:rPr lang="en-US" sz="1800" dirty="0" err="1">
                <a:solidFill>
                  <a:prstClr val="black"/>
                </a:solidFill>
              </a:rPr>
              <a:t>HEPTech</a:t>
            </a:r>
            <a:r>
              <a:rPr lang="en-US" sz="1800" dirty="0">
                <a:solidFill>
                  <a:prstClr val="black"/>
                </a:solidFill>
              </a:rPr>
              <a:t> visibility and profile at decision-making level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1800" dirty="0" smtClean="0"/>
              <a:t>3.2. Participation </a:t>
            </a:r>
            <a:r>
              <a:rPr lang="en-US" sz="1800" dirty="0"/>
              <a:t>in technology fairs in order to facilitate transfer of technologies from HEP members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4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  <a:r>
              <a:rPr lang="en-US" sz="1800" b="1" dirty="0">
                <a:solidFill>
                  <a:prstClr val="black"/>
                </a:solidFill>
              </a:rPr>
              <a:t>	Improving contacts with the media – at national and international level.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4.1.	Identifying the most appropriate media – electronic and print - at national and international level and the specific reporters responsible for covering the TT issues and academia-business relations.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4.2.	 </a:t>
            </a:r>
            <a:r>
              <a:rPr lang="en-US" sz="1800" dirty="0" err="1">
                <a:solidFill>
                  <a:prstClr val="black"/>
                </a:solidFill>
              </a:rPr>
              <a:t>Organisations</a:t>
            </a:r>
            <a:r>
              <a:rPr lang="en-US" sz="1800" dirty="0">
                <a:solidFill>
                  <a:prstClr val="black"/>
                </a:solidFill>
              </a:rPr>
              <a:t> of specific targeted information sessions with those reporters to raise their awareness of </a:t>
            </a:r>
            <a:r>
              <a:rPr lang="en-US" sz="1800" dirty="0" err="1">
                <a:solidFill>
                  <a:prstClr val="black"/>
                </a:solidFill>
              </a:rPr>
              <a:t>HEPTech</a:t>
            </a:r>
            <a:r>
              <a:rPr lang="en-US" sz="1800" dirty="0">
                <a:solidFill>
                  <a:prstClr val="black"/>
                </a:solidFill>
              </a:rPr>
              <a:t>, its activities, and its mission for the benefit of the society as a whole. (on an annual basis)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4.3.	</a:t>
            </a:r>
            <a:r>
              <a:rPr lang="en-US" sz="1800" dirty="0" err="1">
                <a:solidFill>
                  <a:prstClr val="black"/>
                </a:solidFill>
              </a:rPr>
              <a:t>Organisation</a:t>
            </a:r>
            <a:r>
              <a:rPr lang="en-US" sz="1800" dirty="0">
                <a:solidFill>
                  <a:prstClr val="black"/>
                </a:solidFill>
              </a:rPr>
              <a:t> of press conferences and/or media visits to the sites where and when a TT event has taken place. 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Tools: Proposed new </a:t>
            </a:r>
            <a:r>
              <a:rPr lang="en-US" b="1" dirty="0" smtClean="0"/>
              <a:t>ones /2/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93211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923" y="1936955"/>
            <a:ext cx="7773377" cy="4060633"/>
          </a:xfrm>
        </p:spPr>
        <p:txBody>
          <a:bodyPr/>
          <a:lstStyle/>
          <a:p>
            <a:pPr lvl="0"/>
            <a:r>
              <a:rPr lang="en-US" sz="2800" dirty="0" smtClean="0"/>
              <a:t>1.The </a:t>
            </a:r>
            <a:r>
              <a:rPr lang="en-US" sz="2800" dirty="0"/>
              <a:t>nodes: to supply the Network with successful TT showcases and technology offerings</a:t>
            </a:r>
          </a:p>
          <a:p>
            <a:pPr lvl="0"/>
            <a:endParaRPr lang="bg-BG" sz="2800" dirty="0" smtClean="0"/>
          </a:p>
          <a:p>
            <a:pPr lvl="0"/>
            <a:r>
              <a:rPr lang="en-US" sz="2800" dirty="0" smtClean="0"/>
              <a:t>2.The </a:t>
            </a:r>
            <a:r>
              <a:rPr lang="en-US" sz="2800" dirty="0"/>
              <a:t>Network: to employ tools and establish appropriate mechanisms to: (</a:t>
            </a:r>
            <a:r>
              <a:rPr lang="en-US" sz="2800" dirty="0" err="1"/>
              <a:t>i</a:t>
            </a:r>
            <a:r>
              <a:rPr lang="en-US" sz="2800" dirty="0"/>
              <a:t>) communicate the successful TT showcases and technology offerings with the stakeholders from Target groups and (ii) facilitate exchange of good practices in TT among the nodes.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Prerequisites for successful </a:t>
            </a:r>
            <a:r>
              <a:rPr lang="en-US" b="1" dirty="0" smtClean="0"/>
              <a:t>implementation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0890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923" y="2438399"/>
            <a:ext cx="7773377" cy="3559189"/>
          </a:xfrm>
        </p:spPr>
        <p:txBody>
          <a:bodyPr/>
          <a:lstStyle/>
          <a:p>
            <a:pPr algn="ctr"/>
            <a:r>
              <a:rPr lang="en-US" sz="5400" b="1" dirty="0" smtClean="0"/>
              <a:t>THANK YOU VERY MUCH FOR YOUR ATTENTION</a:t>
            </a:r>
            <a:r>
              <a:rPr lang="en-US" sz="5400" dirty="0" smtClean="0"/>
              <a:t>!</a:t>
            </a:r>
            <a:endParaRPr lang="bg-BG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523648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0016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P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HEPTech.pot</Template>
  <TotalTime>2424</TotalTime>
  <Words>372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Aril</vt:lpstr>
      <vt:lpstr>Calibri</vt:lpstr>
      <vt:lpstr>HEPTech</vt:lpstr>
      <vt:lpstr>PowerPoint Presentation</vt:lpstr>
      <vt:lpstr>CONTENTS</vt:lpstr>
      <vt:lpstr>Aims of the Strategy</vt:lpstr>
      <vt:lpstr>Target Groups</vt:lpstr>
      <vt:lpstr>Tools: Already existing</vt:lpstr>
      <vt:lpstr>Tools: Proposed new ones</vt:lpstr>
      <vt:lpstr>Tools: Proposed new ones /2/</vt:lpstr>
      <vt:lpstr>Prerequisites for successful implementation</vt:lpstr>
      <vt:lpstr>PowerPoint Presentation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Collins</dc:creator>
  <cp:lastModifiedBy>Eleonora Getsova</cp:lastModifiedBy>
  <cp:revision>217</cp:revision>
  <dcterms:created xsi:type="dcterms:W3CDTF">2014-01-31T13:53:53Z</dcterms:created>
  <dcterms:modified xsi:type="dcterms:W3CDTF">2019-03-13T07:32:46Z</dcterms:modified>
</cp:coreProperties>
</file>