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 autoAdjust="0"/>
    <p:restoredTop sz="94655" autoAdjust="0"/>
  </p:normalViewPr>
  <p:slideViewPr>
    <p:cSldViewPr snapToGrid="0" snapToObjects="1">
      <p:cViewPr varScale="1">
        <p:scale>
          <a:sx n="125" d="100"/>
          <a:sy n="125" d="100"/>
        </p:scale>
        <p:origin x="-72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11.01.2019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A68142-DB31-4DD9-8E81-FA8FA8532815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3767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A68142-DB31-4DD9-8E81-FA8FA853281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1491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CBAD649B-0CA5-5745-AC6A-2463BE00E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66666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FB0465B3-9D2D-F940-84D2-9F27B35B51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3898" y="2762257"/>
            <a:ext cx="718102" cy="66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r>
              <a:rPr lang="de-DE" dirty="0" smtClean="0"/>
              <a:t> / 16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Schütt/Unterweisung HEST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r>
              <a:rPr lang="de-DE" dirty="0" smtClean="0"/>
              <a:t> / 16</a:t>
            </a:r>
            <a:endParaRPr lang="de-DE" dirty="0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Schütt/Unterweisung HEST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r>
              <a:rPr lang="de-DE" dirty="0" smtClean="0"/>
              <a:t> / 16</a:t>
            </a:r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Schütt/Unterweisung HEST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Tx/>
              <a:buNone/>
              <a:defRPr/>
            </a:pPr>
            <a:r>
              <a:rPr lang="de-DE" smtClean="0"/>
              <a:t>15.01.19</a:t>
            </a:r>
            <a:endParaRPr lang="de-DE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FontTx/>
              <a:buNone/>
              <a:defRPr/>
            </a:pPr>
            <a:r>
              <a:rPr lang="de-DE" smtClean="0"/>
              <a:t>Schütt/Unterweisung HEST</a:t>
            </a:r>
            <a:endParaRPr lang="de-DE" dirty="0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664D8-DE43-4812-B206-5ED5F2E889BB}" type="slidenum">
              <a:rPr lang="de-DE" smtClean="0"/>
              <a:pPr>
                <a:defRPr/>
              </a:pPr>
              <a:t>‹Nr.›</a:t>
            </a:fld>
            <a:r>
              <a:rPr lang="de-DE" dirty="0" smtClean="0"/>
              <a:t> / 16</a:t>
            </a:r>
            <a:endParaRPr lang="de-DE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r>
              <a:rPr lang="de-DE" dirty="0" smtClean="0"/>
              <a:t> / 16</a:t>
            </a:r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35271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 smtClean="0"/>
              <a:t>Schütt/Unterweisung HEST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15975AE6-DA49-EE46-ACCC-D249CC876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9569" y="5714999"/>
            <a:ext cx="687909" cy="63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err="1"/>
              <a:t>Sicherheitsunterweisung</a:t>
            </a:r>
            <a:r>
              <a:rPr lang="en-US" sz="3200" dirty="0"/>
              <a:t> HEST</a:t>
            </a:r>
            <a:endParaRPr lang="de-DE" sz="3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Operateurschulung</a:t>
            </a:r>
            <a:r>
              <a:rPr lang="en-US" dirty="0"/>
              <a:t> </a:t>
            </a:r>
            <a:r>
              <a:rPr lang="en-US" dirty="0" smtClean="0"/>
              <a:t>2019</a:t>
            </a:r>
          </a:p>
          <a:p>
            <a:r>
              <a:rPr lang="en-US" dirty="0" smtClean="0"/>
              <a:t>Petra Schütt</a:t>
            </a:r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HEST AEB - Zugang</a:t>
            </a:r>
            <a:endParaRPr lang="de-DE" altLang="de-DE" dirty="0" smtClean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7123113" y="6553200"/>
            <a:ext cx="825500" cy="365125"/>
          </a:xfrm>
        </p:spPr>
        <p:txBody>
          <a:bodyPr/>
          <a:lstStyle/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3962400" y="6561138"/>
            <a:ext cx="3136900" cy="357187"/>
          </a:xfrm>
        </p:spPr>
        <p:txBody>
          <a:bodyPr/>
          <a:lstStyle/>
          <a:p>
            <a:r>
              <a:rPr lang="de-DE" smtClean="0"/>
              <a:t>Schütt/Unterweisung HEST</a:t>
            </a:r>
            <a:endParaRPr lang="de-DE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3744912" cy="49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644008" y="1340768"/>
            <a:ext cx="4248472" cy="4228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SzPct val="100000"/>
              <a:buFontTx/>
              <a:buNone/>
              <a:defRPr/>
            </a:pPr>
            <a:r>
              <a:rPr lang="de-DE" sz="2400" dirty="0" smtClean="0">
                <a:solidFill>
                  <a:srgbClr val="0070C0"/>
                </a:solidFill>
              </a:rPr>
              <a:t>Besonderheiten</a:t>
            </a:r>
            <a:endParaRPr lang="de-DE" sz="2400" dirty="0">
              <a:solidFill>
                <a:srgbClr val="0070C0"/>
              </a:solidFill>
            </a:endParaRPr>
          </a:p>
          <a:p>
            <a:pPr>
              <a:buClrTx/>
              <a:buSzPct val="100000"/>
              <a:buFontTx/>
              <a:buNone/>
              <a:defRPr/>
            </a:pPr>
            <a:r>
              <a:rPr lang="de-DE" sz="2400" dirty="0">
                <a:solidFill>
                  <a:srgbClr val="0070C0"/>
                </a:solidFill>
              </a:rPr>
              <a:t>Bereich NE3</a:t>
            </a:r>
          </a:p>
          <a:p>
            <a:pPr marL="342900" indent="-342900">
              <a:buClrTx/>
              <a:buSzPct val="100000"/>
              <a:buFont typeface="Wingdings" pitchFamily="2" charset="2"/>
              <a:buChar char="Ø"/>
              <a:defRPr/>
            </a:pPr>
            <a:r>
              <a:rPr lang="de-DE" sz="2400" dirty="0"/>
              <a:t>Zugang über </a:t>
            </a:r>
            <a:r>
              <a:rPr lang="de-DE" sz="2400" dirty="0" smtClean="0"/>
              <a:t>FRS</a:t>
            </a:r>
            <a:endParaRPr lang="de-DE" sz="2400" dirty="0"/>
          </a:p>
          <a:p>
            <a:pPr>
              <a:buClrTx/>
              <a:buSzPct val="100000"/>
              <a:buFontTx/>
              <a:buNone/>
              <a:defRPr/>
            </a:pPr>
            <a:r>
              <a:rPr lang="de-DE" sz="2400" dirty="0">
                <a:solidFill>
                  <a:srgbClr val="0070C0"/>
                </a:solidFill>
              </a:rPr>
              <a:t>Bereich NE8</a:t>
            </a:r>
          </a:p>
          <a:p>
            <a:pPr marL="342900" indent="-342900">
              <a:buClrTx/>
              <a:buSzPct val="100000"/>
              <a:buFont typeface="Wingdings" pitchFamily="2" charset="2"/>
              <a:buChar char="Ø"/>
              <a:defRPr/>
            </a:pPr>
            <a:r>
              <a:rPr lang="de-DE" sz="2400" dirty="0"/>
              <a:t>HTP (STV: P. Forck</a:t>
            </a:r>
            <a:r>
              <a:rPr lang="de-DE" sz="2400" dirty="0" smtClean="0"/>
              <a:t>)</a:t>
            </a:r>
          </a:p>
          <a:p>
            <a:pPr>
              <a:buClrTx/>
              <a:buSzPct val="100000"/>
              <a:buNone/>
              <a:defRPr/>
            </a:pPr>
            <a:r>
              <a:rPr lang="de-DE" sz="2400" dirty="0">
                <a:solidFill>
                  <a:srgbClr val="0070C0"/>
                </a:solidFill>
              </a:rPr>
              <a:t>Bereich </a:t>
            </a:r>
            <a:r>
              <a:rPr lang="de-DE" sz="2400" dirty="0" smtClean="0">
                <a:solidFill>
                  <a:srgbClr val="0070C0"/>
                </a:solidFill>
              </a:rPr>
              <a:t>NE5</a:t>
            </a:r>
          </a:p>
          <a:p>
            <a:pPr marL="342900" indent="-342900">
              <a:buClrTx/>
              <a:buSzPct val="100000"/>
              <a:buFont typeface="Wingdings" pitchFamily="2" charset="2"/>
              <a:buChar char="Ø"/>
              <a:defRPr/>
            </a:pPr>
            <a:r>
              <a:rPr lang="de-DE" sz="2400" dirty="0" smtClean="0"/>
              <a:t>Notausgang HHT Cave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10</a:t>
            </a:fld>
            <a:r>
              <a:rPr lang="de-DE" smtClean="0"/>
              <a:t> / 16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Übersicht HEST</a:t>
            </a:r>
            <a:endParaRPr lang="de-DE" altLang="de-DE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113" y="6553200"/>
            <a:ext cx="825500" cy="365125"/>
          </a:xfrm>
        </p:spPr>
        <p:txBody>
          <a:bodyPr/>
          <a:lstStyle/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962400" y="6561138"/>
            <a:ext cx="3136900" cy="357187"/>
          </a:xfrm>
        </p:spPr>
        <p:txBody>
          <a:bodyPr/>
          <a:lstStyle/>
          <a:p>
            <a:r>
              <a:rPr lang="de-DE" smtClean="0"/>
              <a:t>Schütt/Unterweisung HEST</a:t>
            </a:r>
            <a:endParaRPr lang="de-DE" dirty="0"/>
          </a:p>
        </p:txBody>
      </p:sp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411"/>
            <a:ext cx="9144000" cy="4203178"/>
          </a:xfrm>
          <a:prstGeom prst="rect">
            <a:avLst/>
          </a:prstGeom>
        </p:spPr>
      </p:pic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11</a:t>
            </a:fld>
            <a:r>
              <a:rPr lang="de-DE" smtClean="0"/>
              <a:t> / 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897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HEST AEB – Spulenabdeckung</a:t>
            </a:r>
            <a:endParaRPr lang="de-DE" altLang="de-DE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113" y="6553200"/>
            <a:ext cx="825500" cy="365125"/>
          </a:xfrm>
        </p:spPr>
        <p:txBody>
          <a:bodyPr/>
          <a:lstStyle/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962400" y="6561138"/>
            <a:ext cx="3136900" cy="357187"/>
          </a:xfrm>
        </p:spPr>
        <p:txBody>
          <a:bodyPr/>
          <a:lstStyle/>
          <a:p>
            <a:r>
              <a:rPr lang="de-DE" smtClean="0"/>
              <a:t>Schütt/Unterweisung HEST</a:t>
            </a:r>
            <a:endParaRPr lang="de-DE" dirty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412875"/>
            <a:ext cx="6242050" cy="468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12</a:t>
            </a:fld>
            <a:r>
              <a:rPr lang="de-DE" smtClean="0"/>
              <a:t> / 16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HEST AEB – Anlage</a:t>
            </a:r>
            <a:endParaRPr lang="de-DE" altLang="de-DE" dirty="0" smtClean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13</a:t>
            </a:fld>
            <a:r>
              <a:rPr lang="de-DE" smtClean="0"/>
              <a:t> / 16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113" y="6553200"/>
            <a:ext cx="825500" cy="365125"/>
          </a:xfrm>
        </p:spPr>
        <p:txBody>
          <a:bodyPr/>
          <a:lstStyle/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962400" y="6561138"/>
            <a:ext cx="3136900" cy="357187"/>
          </a:xfrm>
        </p:spPr>
        <p:txBody>
          <a:bodyPr/>
          <a:lstStyle/>
          <a:p>
            <a:r>
              <a:rPr lang="de-DE" smtClean="0"/>
              <a:t>Schütt/Unterweisung HEST</a:t>
            </a:r>
            <a:endParaRPr lang="de-DE" dirty="0"/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411612"/>
            <a:ext cx="62420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85" y="1327793"/>
            <a:ext cx="62420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620840"/>
            <a:ext cx="62420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5" y="1620840"/>
            <a:ext cx="624205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HEST AEB – Vakuum</a:t>
            </a:r>
            <a:endParaRPr lang="de-DE" altLang="de-DE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113" y="6553200"/>
            <a:ext cx="825500" cy="365125"/>
          </a:xfrm>
        </p:spPr>
        <p:txBody>
          <a:bodyPr/>
          <a:lstStyle/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962400" y="6561138"/>
            <a:ext cx="3136900" cy="357187"/>
          </a:xfrm>
        </p:spPr>
        <p:txBody>
          <a:bodyPr/>
          <a:lstStyle/>
          <a:p>
            <a:r>
              <a:rPr lang="de-DE" smtClean="0"/>
              <a:t>Schütt/Unterweisung HEST</a:t>
            </a:r>
            <a:endParaRPr lang="de-DE" dirty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412875"/>
            <a:ext cx="6242050" cy="468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14</a:t>
            </a:fld>
            <a:r>
              <a:rPr lang="de-DE" smtClean="0"/>
              <a:t> / 16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HEST AEB - Strahlfalle</a:t>
            </a:r>
            <a:endParaRPr lang="de-DE" altLang="de-DE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113" y="6553200"/>
            <a:ext cx="825500" cy="365125"/>
          </a:xfrm>
        </p:spPr>
        <p:txBody>
          <a:bodyPr/>
          <a:lstStyle/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962400" y="6561138"/>
            <a:ext cx="3136900" cy="357187"/>
          </a:xfrm>
        </p:spPr>
        <p:txBody>
          <a:bodyPr/>
          <a:lstStyle/>
          <a:p>
            <a:r>
              <a:rPr lang="de-DE" smtClean="0"/>
              <a:t>Schütt/Unterweisung HEST</a:t>
            </a:r>
            <a:endParaRPr lang="de-DE" dirty="0"/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 b="11732"/>
          <a:stretch>
            <a:fillRect/>
          </a:stretch>
        </p:blipFill>
        <p:spPr bwMode="auto">
          <a:xfrm>
            <a:off x="2003425" y="1196975"/>
            <a:ext cx="5086350" cy="52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15</a:t>
            </a:fld>
            <a:r>
              <a:rPr lang="de-DE" smtClean="0"/>
              <a:t> / 16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HEST AEB - Hinweise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64D8-DE43-4812-B206-5ED5F2E889BB}" type="slidenum">
              <a:rPr lang="de-DE" smtClean="0"/>
              <a:pPr/>
              <a:t>16</a:t>
            </a:fld>
            <a:r>
              <a:rPr lang="de-DE" smtClean="0"/>
              <a:t> / 16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Schütt/Unterweisung HEST</a:t>
            </a:r>
            <a:endParaRPr lang="de-DE" dirty="0"/>
          </a:p>
        </p:txBody>
      </p:sp>
      <p:pic>
        <p:nvPicPr>
          <p:cNvPr id="26627" name="Picture 2" descr="F:\Topics\Aufgaben\ausbildung\Vorbereitung2011\vortrag2\vorlagen\bilder\Nota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01876"/>
            <a:ext cx="379095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F:\Topics\Aufgaben\ausbildung\Vorbereitung2011\vortrag2\vorlagen\bilder\Justi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5" y="2312988"/>
            <a:ext cx="3678237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feld 3"/>
          <p:cNvSpPr txBox="1">
            <a:spLocks noChangeArrowheads="1"/>
          </p:cNvSpPr>
          <p:nvPr/>
        </p:nvSpPr>
        <p:spPr bwMode="auto">
          <a:xfrm>
            <a:off x="5148265" y="1565277"/>
            <a:ext cx="32400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 sz="2400"/>
              <a:t>Justiereinrichtungen</a:t>
            </a:r>
          </a:p>
        </p:txBody>
      </p:sp>
      <p:sp>
        <p:nvSpPr>
          <p:cNvPr id="26630" name="Textfeld 4"/>
          <p:cNvSpPr txBox="1">
            <a:spLocks noChangeArrowheads="1"/>
          </p:cNvSpPr>
          <p:nvPr/>
        </p:nvSpPr>
        <p:spPr bwMode="auto">
          <a:xfrm>
            <a:off x="1416052" y="1589089"/>
            <a:ext cx="1895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 sz="2400"/>
              <a:t>NOTAUS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HEST AEB Unterweisung</a:t>
            </a:r>
            <a:endParaRPr lang="de-DE" altLang="de-DE" dirty="0" smtClean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Schütt/Unterweisung HEST</a:t>
            </a:r>
            <a:endParaRPr lang="de-DE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83" y="1268760"/>
            <a:ext cx="6641063" cy="20882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:\topics\Aufgaben\2015_HEST_Vortrag\photo\HES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5"/>
            <a:ext cx="5183312" cy="338334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oliennummernplatzhalt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2</a:t>
            </a:fld>
            <a:r>
              <a:rPr lang="de-DE" smtClean="0"/>
              <a:t> / 16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altLang="de-DE" smtClean="0"/>
              <a:t>wo ist die HEST?</a:t>
            </a:r>
            <a:br>
              <a:rPr lang="de-DE" altLang="de-DE" smtClean="0"/>
            </a:br>
            <a:endParaRPr lang="de-DE" altLang="de-DE" dirty="0" smtClean="0"/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24" name="Fußzeilenplatzhalter 2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Schütt/Unterweisung HEST</a:t>
            </a:r>
            <a:endParaRPr lang="de-DE" dirty="0"/>
          </a:p>
        </p:txBody>
      </p:sp>
      <p:pic>
        <p:nvPicPr>
          <p:cNvPr id="16391" name="Picture 7" descr="D:\topics\Aufgaben\2015_HEST_Vortrag\photo\GSI_SIS_HEST_we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87" y="1268761"/>
            <a:ext cx="249032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D:\topics\Aufgaben\2015_HEST_Vortrag\photo\HEST_Strahlenbereich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9615"/>
            <a:ext cx="3384376" cy="491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300192" y="1268760"/>
            <a:ext cx="2736304" cy="548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800" dirty="0" smtClean="0"/>
              <a:t>Strahlenschutz</a:t>
            </a:r>
            <a:br>
              <a:rPr lang="de-DE" sz="1800" dirty="0" smtClean="0"/>
            </a:br>
            <a:r>
              <a:rPr lang="de-DE" sz="1800" dirty="0" smtClean="0"/>
              <a:t>Sicherheit</a:t>
            </a:r>
            <a:endParaRPr lang="de-DE" dirty="0" smtClean="0"/>
          </a:p>
          <a:p>
            <a:pPr marL="285750" indent="-285750">
              <a:buClrTx/>
              <a:buSzPct val="100000"/>
            </a:pPr>
            <a:r>
              <a:rPr lang="de-DE" dirty="0" smtClean="0">
                <a:solidFill>
                  <a:srgbClr val="006600"/>
                </a:solidFill>
              </a:rPr>
              <a:t>NE3 Bereich</a:t>
            </a:r>
          </a:p>
          <a:p>
            <a:pPr marL="285750" indent="-285750">
              <a:buClrTx/>
              <a:buSzPct val="100000"/>
            </a:pPr>
            <a:r>
              <a:rPr lang="de-DE" dirty="0" smtClean="0">
                <a:solidFill>
                  <a:srgbClr val="D60093"/>
                </a:solidFill>
              </a:rPr>
              <a:t>NE5 Bereich</a:t>
            </a:r>
          </a:p>
          <a:p>
            <a:pPr marL="285750" indent="-285750">
              <a:buClrTx/>
              <a:buSzPct val="100000"/>
            </a:pPr>
            <a:r>
              <a:rPr lang="de-DE" dirty="0" smtClean="0">
                <a:solidFill>
                  <a:srgbClr val="0070C0"/>
                </a:solidFill>
              </a:rPr>
              <a:t>NE8 Bereich</a:t>
            </a:r>
          </a:p>
          <a:p>
            <a:pPr marL="285750" indent="-285750">
              <a:buClrTx/>
              <a:buSzPct val="100000"/>
            </a:pPr>
            <a: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FRS, </a:t>
            </a:r>
            <a:r>
              <a:rPr lang="de-DE" i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Hitrap</a:t>
            </a:r>
            <a: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nicht Teil der HEST</a:t>
            </a:r>
            <a:br>
              <a:rPr lang="de-DE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endParaRPr lang="de-DE" i="1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285750" indent="-285750">
              <a:buClrTx/>
              <a:buSzPct val="100000"/>
            </a:pPr>
            <a:endParaRPr lang="de-DE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>
              <a:buClrTx/>
              <a:buSzPct val="100000"/>
              <a:buNone/>
            </a:pPr>
            <a:r>
              <a:rPr lang="de-DE" sz="1800" dirty="0" smtClean="0">
                <a:solidFill>
                  <a:schemeClr val="tx1"/>
                </a:solidFill>
              </a:rPr>
              <a:t>technische Grenze:</a:t>
            </a:r>
            <a:endParaRPr lang="de-DE" dirty="0" smtClean="0">
              <a:solidFill>
                <a:schemeClr val="tx1"/>
              </a:solidFill>
            </a:endParaRPr>
          </a:p>
          <a:p>
            <a:pPr marL="285750" indent="-285750">
              <a:buClrTx/>
              <a:buSzPct val="100000"/>
            </a:pPr>
            <a:r>
              <a:rPr lang="de-DE" sz="1400" dirty="0" smtClean="0">
                <a:solidFill>
                  <a:schemeClr val="tx1"/>
                </a:solidFill>
              </a:rPr>
              <a:t>Strahlführung zwischen</a:t>
            </a:r>
            <a:br>
              <a:rPr lang="de-DE" sz="1400" dirty="0" smtClean="0">
                <a:solidFill>
                  <a:schemeClr val="tx1"/>
                </a:solidFill>
              </a:rPr>
            </a:br>
            <a:r>
              <a:rPr lang="de-DE" sz="1400" i="1" dirty="0" smtClean="0">
                <a:solidFill>
                  <a:srgbClr val="0070C0"/>
                </a:solidFill>
              </a:rPr>
              <a:t>Gate Ventilen</a:t>
            </a:r>
          </a:p>
          <a:p>
            <a:pPr>
              <a:buClrTx/>
              <a:buSzPct val="100000"/>
              <a:buNone/>
            </a:pPr>
            <a:r>
              <a:rPr lang="de-DE" sz="1800" dirty="0" smtClean="0">
                <a:solidFill>
                  <a:schemeClr val="tx1"/>
                </a:solidFill>
              </a:rPr>
              <a:t>Betrieb:</a:t>
            </a:r>
            <a:endParaRPr lang="de-DE" sz="1400" dirty="0" smtClean="0">
              <a:solidFill>
                <a:schemeClr val="tx1"/>
              </a:solidFill>
            </a:endParaRPr>
          </a:p>
          <a:p>
            <a:pPr marL="285750" indent="-285750">
              <a:buClrTx/>
              <a:buSzPct val="100000"/>
            </a:pPr>
            <a:r>
              <a:rPr lang="de-DE" sz="1400" i="1" dirty="0" smtClean="0">
                <a:solidFill>
                  <a:srgbClr val="0070C0"/>
                </a:solidFill>
              </a:rPr>
              <a:t>Gate Ventile ± X</a:t>
            </a:r>
          </a:p>
          <a:p>
            <a:pPr marL="285750" indent="-285750">
              <a:buClrTx/>
              <a:buSzPct val="100000"/>
            </a:pPr>
            <a:endParaRPr lang="de-DE" sz="1400" i="1" dirty="0" smtClean="0">
              <a:solidFill>
                <a:srgbClr val="0070C0"/>
              </a:solidFill>
            </a:endParaRPr>
          </a:p>
        </p:txBody>
      </p:sp>
      <p:pic>
        <p:nvPicPr>
          <p:cNvPr id="16393" name="Picture 9" descr="D:\topics\Aufgaben\2015_HEST_Vortrag\photo\201507_Schleuse_NE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040" y="1276857"/>
            <a:ext cx="2556608" cy="316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3</a:t>
            </a:fld>
            <a:r>
              <a:rPr lang="de-DE" smtClean="0"/>
              <a:t> / 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31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7475"/>
            <a:ext cx="4557712" cy="662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Ellipse 3"/>
          <p:cNvSpPr>
            <a:spLocks noChangeArrowheads="1"/>
          </p:cNvSpPr>
          <p:nvPr/>
        </p:nvSpPr>
        <p:spPr bwMode="auto">
          <a:xfrm>
            <a:off x="2746377" y="1557338"/>
            <a:ext cx="601663" cy="5762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 indent="-228600"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484" name="Ellipse 4"/>
          <p:cNvSpPr>
            <a:spLocks noChangeArrowheads="1"/>
          </p:cNvSpPr>
          <p:nvPr/>
        </p:nvSpPr>
        <p:spPr bwMode="auto">
          <a:xfrm>
            <a:off x="2824165" y="2149475"/>
            <a:ext cx="446087" cy="19446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 indent="-228600"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485" name="Ellipse 5"/>
          <p:cNvSpPr>
            <a:spLocks noChangeArrowheads="1"/>
          </p:cNvSpPr>
          <p:nvPr/>
        </p:nvSpPr>
        <p:spPr bwMode="auto">
          <a:xfrm>
            <a:off x="2882902" y="4171951"/>
            <a:ext cx="354013" cy="14398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228600" indent="-228600"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20486" name="Textfeld 6"/>
          <p:cNvSpPr txBox="1">
            <a:spLocks noChangeArrowheads="1"/>
          </p:cNvSpPr>
          <p:nvPr/>
        </p:nvSpPr>
        <p:spPr bwMode="auto">
          <a:xfrm>
            <a:off x="5168902" y="1436688"/>
            <a:ext cx="3851275" cy="4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indent="0">
              <a:buClrTx/>
              <a:buSzPct val="100000"/>
              <a:buNone/>
              <a:defRPr/>
            </a:pPr>
            <a:r>
              <a:rPr lang="de-DE" sz="2400" dirty="0" smtClean="0"/>
              <a:t>AEB Bereiche</a:t>
            </a:r>
          </a:p>
          <a:p>
            <a:pPr>
              <a:buClrTx/>
              <a:buSzPct val="100000"/>
              <a:buFont typeface="Verdana" pitchFamily="34" charset="0"/>
              <a:buAutoNum type="arabicPeriod"/>
              <a:defRPr/>
            </a:pPr>
            <a:r>
              <a:rPr lang="de-DE" sz="2400" b="0" dirty="0" smtClean="0"/>
              <a:t>NE3 HHD Messplatz</a:t>
            </a:r>
          </a:p>
          <a:p>
            <a:pPr>
              <a:buClrTx/>
              <a:buSzPct val="100000"/>
              <a:buFont typeface="Verdana" pitchFamily="34" charset="0"/>
              <a:buAutoNum type="arabicPeriod"/>
              <a:defRPr/>
            </a:pPr>
            <a:r>
              <a:rPr lang="de-DE" sz="2400" b="0" dirty="0" smtClean="0"/>
              <a:t>NE5 Strahlweg</a:t>
            </a:r>
          </a:p>
          <a:p>
            <a:pPr>
              <a:buClrTx/>
              <a:buSzPct val="100000"/>
              <a:buFont typeface="Verdana" pitchFamily="34" charset="0"/>
              <a:buAutoNum type="arabicPeriod"/>
              <a:defRPr/>
            </a:pPr>
            <a:r>
              <a:rPr lang="de-DE" sz="2400" b="0" dirty="0" smtClean="0"/>
              <a:t>NE8 Strahlweg</a:t>
            </a:r>
            <a:endParaRPr lang="de-DE" sz="2400" b="0" dirty="0" smtClean="0">
              <a:solidFill>
                <a:srgbClr val="FF0000"/>
              </a:solidFill>
            </a:endParaRPr>
          </a:p>
          <a:p>
            <a:pPr marL="0" indent="0">
              <a:buClrTx/>
              <a:buSzPct val="100000"/>
              <a:buFontTx/>
              <a:buNone/>
              <a:defRPr/>
            </a:pPr>
            <a:r>
              <a:rPr lang="de-DE" sz="2400" i="1" dirty="0" smtClean="0">
                <a:solidFill>
                  <a:srgbClr val="FF0000"/>
                </a:solidFill>
              </a:rPr>
              <a:t>NICHT:</a:t>
            </a:r>
          </a:p>
          <a:p>
            <a:pPr marL="0" indent="0">
              <a:buClrTx/>
              <a:buSzPct val="100000"/>
              <a:buFontTx/>
              <a:buNone/>
              <a:defRPr/>
            </a:pPr>
            <a:r>
              <a:rPr lang="de-DE" sz="2400" b="0" i="1" dirty="0" smtClean="0"/>
              <a:t> </a:t>
            </a:r>
            <a:r>
              <a:rPr lang="de-DE" sz="2400" b="0" i="1" dirty="0" smtClean="0">
                <a:solidFill>
                  <a:srgbClr val="C00000"/>
                </a:solidFill>
              </a:rPr>
              <a:t> FRS</a:t>
            </a:r>
          </a:p>
          <a:p>
            <a:pPr marL="0" indent="0">
              <a:buClrTx/>
              <a:buSzPct val="100000"/>
              <a:buFontTx/>
              <a:buNone/>
              <a:defRPr/>
            </a:pPr>
            <a:r>
              <a:rPr lang="de-DE" sz="2400" b="0" i="1" dirty="0" smtClean="0">
                <a:solidFill>
                  <a:srgbClr val="C00000"/>
                </a:solidFill>
              </a:rPr>
              <a:t>  </a:t>
            </a:r>
            <a:r>
              <a:rPr lang="de-DE" sz="2400" b="0" i="1" dirty="0" err="1" smtClean="0">
                <a:solidFill>
                  <a:srgbClr val="C00000"/>
                </a:solidFill>
              </a:rPr>
              <a:t>Reinjektionskanal</a:t>
            </a:r>
            <a:endParaRPr lang="de-DE" sz="2400" b="0" i="1" dirty="0" smtClean="0">
              <a:solidFill>
                <a:srgbClr val="C00000"/>
              </a:solidFill>
            </a:endParaRPr>
          </a:p>
        </p:txBody>
      </p:sp>
      <p:cxnSp>
        <p:nvCxnSpPr>
          <p:cNvPr id="20487" name="Gerade Verbindung mit Pfeil 2"/>
          <p:cNvCxnSpPr>
            <a:cxnSpLocks noChangeShapeType="1"/>
          </p:cNvCxnSpPr>
          <p:nvPr/>
        </p:nvCxnSpPr>
        <p:spPr bwMode="auto">
          <a:xfrm flipH="1">
            <a:off x="3348038" y="1700213"/>
            <a:ext cx="1820862" cy="146051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488" name="Gerade Verbindung mit Pfeil 7"/>
          <p:cNvCxnSpPr>
            <a:cxnSpLocks noChangeShapeType="1"/>
          </p:cNvCxnSpPr>
          <p:nvPr/>
        </p:nvCxnSpPr>
        <p:spPr bwMode="auto">
          <a:xfrm flipH="1">
            <a:off x="3270250" y="2349500"/>
            <a:ext cx="1898650" cy="43180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0489" name="Gerade Verbindung mit Pfeil 9"/>
          <p:cNvCxnSpPr>
            <a:cxnSpLocks noChangeShapeType="1"/>
          </p:cNvCxnSpPr>
          <p:nvPr/>
        </p:nvCxnSpPr>
        <p:spPr bwMode="auto">
          <a:xfrm flipH="1">
            <a:off x="3236915" y="2924174"/>
            <a:ext cx="1982787" cy="1441451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Schütt/Unterweisung HEST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7664D8-DE43-4812-B206-5ED5F2E889BB}" type="slidenum">
              <a:rPr lang="de-DE" smtClean="0"/>
              <a:pPr>
                <a:defRPr/>
              </a:pPr>
              <a:t>4</a:t>
            </a:fld>
            <a:r>
              <a:rPr lang="de-DE" smtClean="0"/>
              <a:t> / 16</a:t>
            </a:r>
            <a:endParaRPr lang="de-DE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HEST AEB Einweisung</a:t>
            </a:r>
            <a:endParaRPr lang="de-DE" altLang="de-DE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Grundlage für diese Unterweisung sind die jährlich stattfindenden allgemeinen Arbeitsschutz- und Strahlenschutzunterweisung und die Betriebsordnung für den Beschleuniger.</a:t>
            </a:r>
          </a:p>
          <a:p>
            <a:endParaRPr lang="de-DE" smtClean="0"/>
          </a:p>
          <a:p>
            <a:r>
              <a:rPr lang="de-DE" smtClean="0"/>
              <a:t>Besondere Gefahrenquellen im Bereich der Hochenergiestrahlführung </a:t>
            </a:r>
          </a:p>
          <a:p>
            <a:pPr lvl="1"/>
            <a:r>
              <a:rPr lang="de-DE" smtClean="0"/>
              <a:t>Spannungen an Magnetspulen: </a:t>
            </a:r>
            <a:br>
              <a:rPr lang="de-DE" smtClean="0"/>
            </a:br>
            <a:r>
              <a:rPr lang="de-DE" smtClean="0"/>
              <a:t>nicht berührungssicher nach VDE</a:t>
            </a:r>
          </a:p>
          <a:p>
            <a:pPr lvl="1"/>
            <a:r>
              <a:rPr lang="de-DE" smtClean="0"/>
              <a:t>Abdeckung elektrischer Anschlüsse an Magneten:</a:t>
            </a:r>
          </a:p>
          <a:p>
            <a:pPr lvl="2"/>
            <a:r>
              <a:rPr lang="de-DE" smtClean="0"/>
              <a:t>nicht sicher gegen zufälliges Berühren</a:t>
            </a:r>
          </a:p>
          <a:p>
            <a:pPr lvl="2"/>
            <a:r>
              <a:rPr lang="de-DE" smtClean="0"/>
              <a:t>mechanisch nicht stabil</a:t>
            </a:r>
          </a:p>
          <a:p>
            <a:pPr lvl="2"/>
            <a:r>
              <a:rPr lang="de-DE" smtClean="0"/>
              <a:t>Kühlwasserschläuche bei Feuchtigkeit u.U. leitfähig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7123113" y="6553200"/>
            <a:ext cx="825500" cy="365125"/>
          </a:xfrm>
        </p:spPr>
        <p:txBody>
          <a:bodyPr/>
          <a:lstStyle/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3962400" y="6561138"/>
            <a:ext cx="3136900" cy="357187"/>
          </a:xfrm>
        </p:spPr>
        <p:txBody>
          <a:bodyPr/>
          <a:lstStyle/>
          <a:p>
            <a:r>
              <a:rPr lang="de-DE" smtClean="0"/>
              <a:t>Schütt/Unterweisung HEST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5</a:t>
            </a:fld>
            <a:r>
              <a:rPr lang="de-DE" smtClean="0"/>
              <a:t> / 16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HEST AEB Einweisung</a:t>
            </a:r>
            <a:endParaRPr lang="de-DE" altLang="de-DE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mtClean="0"/>
          </a:p>
          <a:p>
            <a:pPr lvl="1"/>
            <a:r>
              <a:rPr lang="de-DE" smtClean="0"/>
              <a:t>Hochspannung:</a:t>
            </a:r>
          </a:p>
          <a:p>
            <a:pPr lvl="2"/>
            <a:r>
              <a:rPr lang="de-DE" smtClean="0"/>
              <a:t>Ionenpumpen bis 6.5 kV</a:t>
            </a:r>
          </a:p>
          <a:p>
            <a:pPr lvl="2"/>
            <a:r>
              <a:rPr lang="de-DE" smtClean="0"/>
              <a:t>Szintillationszähler</a:t>
            </a:r>
          </a:p>
          <a:p>
            <a:pPr lvl="2"/>
            <a:r>
              <a:rPr lang="de-DE" smtClean="0"/>
              <a:t>Vieldrahtkammern</a:t>
            </a:r>
          </a:p>
          <a:p>
            <a:pPr lvl="2"/>
            <a:r>
              <a:rPr lang="de-DE" smtClean="0"/>
              <a:t>Vakuummessröhren</a:t>
            </a:r>
          </a:p>
          <a:p>
            <a:pPr lvl="1"/>
            <a:r>
              <a:rPr lang="de-DE" smtClean="0"/>
              <a:t>Mechanische Gefährdung: Quetschgefahr durch pressluftgetriebene Linearantriebe</a:t>
            </a:r>
          </a:p>
          <a:p>
            <a:pPr lvl="1"/>
            <a:r>
              <a:rPr lang="de-DE" smtClean="0"/>
              <a:t>Ionisierende Strahlung:</a:t>
            </a:r>
          </a:p>
          <a:p>
            <a:pPr lvl="2"/>
            <a:r>
              <a:rPr lang="de-DE" smtClean="0"/>
              <a:t>bei Strahlbetrieb</a:t>
            </a:r>
          </a:p>
          <a:p>
            <a:pPr lvl="2"/>
            <a:r>
              <a:rPr lang="de-DE" smtClean="0"/>
              <a:t>aktivierte oder kontaminierte Bauteile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7123113" y="6553200"/>
            <a:ext cx="825500" cy="365125"/>
          </a:xfrm>
        </p:spPr>
        <p:txBody>
          <a:bodyPr/>
          <a:lstStyle/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3962400" y="6561138"/>
            <a:ext cx="3136900" cy="357187"/>
          </a:xfrm>
        </p:spPr>
        <p:txBody>
          <a:bodyPr/>
          <a:lstStyle/>
          <a:p>
            <a:r>
              <a:rPr lang="de-DE" smtClean="0"/>
              <a:t>Schütt/Unterweisung HEST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6</a:t>
            </a:fld>
            <a:r>
              <a:rPr lang="de-DE" smtClean="0"/>
              <a:t> / 16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HEST AEB Einweisung</a:t>
            </a:r>
            <a:endParaRPr lang="de-DE" altLang="de-DE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mtClean="0"/>
          </a:p>
          <a:p>
            <a:r>
              <a:rPr lang="de-DE" smtClean="0"/>
              <a:t>Weitere Anweisungen:</a:t>
            </a:r>
          </a:p>
          <a:p>
            <a:pPr lvl="1"/>
            <a:r>
              <a:rPr lang="de-DE" smtClean="0"/>
              <a:t>Arbeiten dürfen nur nach Erteilung einer Arbeitserlaubnis durch den STV oder seinen Stellvertreter erfolgen.</a:t>
            </a:r>
          </a:p>
          <a:p>
            <a:pPr lvl="1"/>
            <a:r>
              <a:rPr lang="de-DE" smtClean="0"/>
              <a:t>Die Türen der AEBs sind geschlossen zu halten.</a:t>
            </a:r>
          </a:p>
          <a:p>
            <a:pPr lvl="1"/>
            <a:r>
              <a:rPr lang="de-DE" smtClean="0"/>
              <a:t>Der AEB-Schlüssel darf nicht verliehen werden.</a:t>
            </a:r>
          </a:p>
          <a:p>
            <a:r>
              <a:rPr lang="de-DE" smtClean="0"/>
              <a:t>Weitere Informationen:</a:t>
            </a:r>
          </a:p>
          <a:p>
            <a:pPr lvl="1"/>
            <a:r>
              <a:rPr lang="de-DE" smtClean="0"/>
              <a:t>Intranet der GSI: Beschleuniger/Anlage/SIS18/Aufenthalt und Arbeiten am Ringtunnel (Diese Anweisungen gelten analog für die Hochenergiestrahlführung).</a:t>
            </a:r>
          </a:p>
          <a:p>
            <a:pPr lvl="1"/>
            <a:r>
              <a:rPr lang="de-DE" smtClean="0"/>
              <a:t>Bei Fragen oder Problemen: STV oder Stellvertreter</a:t>
            </a:r>
          </a:p>
          <a:p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7123113" y="6553200"/>
            <a:ext cx="825500" cy="365125"/>
          </a:xfrm>
        </p:spPr>
        <p:txBody>
          <a:bodyPr/>
          <a:lstStyle/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3962400" y="6561138"/>
            <a:ext cx="3136900" cy="357187"/>
          </a:xfrm>
        </p:spPr>
        <p:txBody>
          <a:bodyPr/>
          <a:lstStyle/>
          <a:p>
            <a:r>
              <a:rPr lang="de-DE" smtClean="0"/>
              <a:t>Schütt/Unterweisung HEST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7</a:t>
            </a:fld>
            <a:r>
              <a:rPr lang="de-DE" smtClean="0"/>
              <a:t> / 16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HEST AEB Einweisung</a:t>
            </a:r>
            <a:endParaRPr lang="de-DE" altLang="de-DE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mtClean="0"/>
          </a:p>
          <a:p>
            <a:r>
              <a:rPr lang="de-DE" smtClean="0"/>
              <a:t>Weitere Besonderheiten:</a:t>
            </a:r>
            <a:br>
              <a:rPr lang="de-DE" smtClean="0"/>
            </a:br>
            <a:endParaRPr lang="de-DE" smtClean="0"/>
          </a:p>
          <a:p>
            <a:pPr lvl="1"/>
            <a:r>
              <a:rPr lang="de-DE" smtClean="0"/>
              <a:t>Bitte mit den Notausgängen der Bereiche vertraut machen</a:t>
            </a:r>
            <a:br>
              <a:rPr lang="de-DE" smtClean="0"/>
            </a:br>
            <a:endParaRPr lang="de-DE" smtClean="0"/>
          </a:p>
          <a:p>
            <a:pPr lvl="1"/>
            <a:r>
              <a:rPr lang="de-DE" smtClean="0"/>
              <a:t>Beleuchtung NICHT ohne Rücksprache ausschalten</a:t>
            </a:r>
            <a:br>
              <a:rPr lang="de-DE" smtClean="0"/>
            </a:br>
            <a:endParaRPr lang="de-DE" smtClean="0"/>
          </a:p>
          <a:p>
            <a:pPr lvl="1"/>
            <a:r>
              <a:rPr lang="de-DE" smtClean="0"/>
              <a:t>Arbeitsbeleuchtung benutzen</a:t>
            </a:r>
            <a:br>
              <a:rPr lang="de-DE" smtClean="0"/>
            </a:br>
            <a:endParaRPr lang="de-DE" smtClean="0"/>
          </a:p>
          <a:p>
            <a:pPr lvl="1"/>
            <a:r>
              <a:rPr lang="de-DE" smtClean="0"/>
              <a:t>Arbeiten nicht allein durchführen. Gegebenenfalls regelmäßig Rücksprache mit Kollegen, Anmelden bei SiSt 12-5291-xxxx</a:t>
            </a:r>
            <a:br>
              <a:rPr lang="de-DE" smtClean="0"/>
            </a:br>
            <a:endParaRPr lang="de-DE" smtClean="0"/>
          </a:p>
          <a:p>
            <a:pPr lvl="1"/>
            <a:r>
              <a:rPr lang="de-DE" smtClean="0"/>
              <a:t>Absperrung sind zu beachten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7123113" y="6553200"/>
            <a:ext cx="825500" cy="365125"/>
          </a:xfrm>
        </p:spPr>
        <p:txBody>
          <a:bodyPr/>
          <a:lstStyle/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3962400" y="6561138"/>
            <a:ext cx="3136900" cy="357187"/>
          </a:xfrm>
        </p:spPr>
        <p:txBody>
          <a:bodyPr/>
          <a:lstStyle/>
          <a:p>
            <a:r>
              <a:rPr lang="de-DE" smtClean="0"/>
              <a:t>Schütt/Unterweisung HEST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8</a:t>
            </a:fld>
            <a:r>
              <a:rPr lang="de-DE" smtClean="0"/>
              <a:t> / 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450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6" name="Rectangle 5"/>
          <p:cNvSpPr>
            <a:spLocks noChangeArrowheads="1"/>
          </p:cNvSpPr>
          <p:nvPr/>
        </p:nvSpPr>
        <p:spPr bwMode="auto">
          <a:xfrm>
            <a:off x="2692400" y="1345197"/>
            <a:ext cx="32893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DE" altLang="de-DE"/>
          </a:p>
        </p:txBody>
      </p:sp>
      <p:sp>
        <p:nvSpPr>
          <p:cNvPr id="19487" name="Textfeld 1"/>
          <p:cNvSpPr txBox="1">
            <a:spLocks noChangeArrowheads="1"/>
          </p:cNvSpPr>
          <p:nvPr/>
        </p:nvSpPr>
        <p:spPr bwMode="auto">
          <a:xfrm>
            <a:off x="6012160" y="1189038"/>
            <a:ext cx="2672013" cy="175432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70000"/>
              </a:spcBef>
              <a:spcAft>
                <a:spcPct val="0"/>
              </a:spcAft>
              <a:buClr>
                <a:srgbClr val="FF0000"/>
              </a:buClr>
              <a:buSzPct val="200000"/>
              <a:buChar char="•"/>
              <a:defRPr sz="1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de-DE" altLang="de-DE" sz="2000" dirty="0" smtClean="0">
                <a:solidFill>
                  <a:srgbClr val="C00000"/>
                </a:solidFill>
              </a:rPr>
              <a:t>STV</a:t>
            </a:r>
          </a:p>
          <a:p>
            <a:pPr>
              <a:buFontTx/>
              <a:buNone/>
            </a:pPr>
            <a:r>
              <a:rPr lang="de-DE" altLang="de-DE" sz="2000" dirty="0" smtClean="0">
                <a:solidFill>
                  <a:srgbClr val="C00000"/>
                </a:solidFill>
              </a:rPr>
              <a:t>außerhalb </a:t>
            </a:r>
            <a:r>
              <a:rPr lang="de-DE" altLang="de-DE" sz="2000" dirty="0">
                <a:solidFill>
                  <a:srgbClr val="C00000"/>
                </a:solidFill>
              </a:rPr>
              <a:t>Normalarbeitszeit:</a:t>
            </a:r>
          </a:p>
          <a:p>
            <a:pPr>
              <a:buFontTx/>
              <a:buNone/>
            </a:pPr>
            <a:r>
              <a:rPr lang="de-DE" altLang="de-DE" sz="2000" dirty="0">
                <a:solidFill>
                  <a:srgbClr val="C00000"/>
                </a:solidFill>
              </a:rPr>
              <a:t>SIS </a:t>
            </a:r>
            <a:r>
              <a:rPr lang="de-DE" altLang="de-DE" sz="2000" dirty="0" smtClean="0">
                <a:solidFill>
                  <a:srgbClr val="C00000"/>
                </a:solidFill>
              </a:rPr>
              <a:t>Rufbereitschaft</a:t>
            </a:r>
            <a:endParaRPr lang="de-DE" altLang="de-DE" sz="2000" dirty="0">
              <a:solidFill>
                <a:srgbClr val="C00000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Hinweisschild am Eingang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113" y="6553200"/>
            <a:ext cx="825500" cy="365125"/>
          </a:xfrm>
        </p:spPr>
        <p:txBody>
          <a:bodyPr/>
          <a:lstStyle/>
          <a:p>
            <a:r>
              <a:rPr lang="de-DE" smtClean="0"/>
              <a:t>15.01.19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962400" y="6561138"/>
            <a:ext cx="3136900" cy="357187"/>
          </a:xfrm>
        </p:spPr>
        <p:txBody>
          <a:bodyPr/>
          <a:lstStyle/>
          <a:p>
            <a:r>
              <a:rPr lang="de-DE" smtClean="0"/>
              <a:t>Schütt/Unterweisung HEST</a:t>
            </a:r>
            <a:endParaRPr lang="de-DE" dirty="0"/>
          </a:p>
        </p:txBody>
      </p:sp>
      <p:pic>
        <p:nvPicPr>
          <p:cNvPr id="10" name="Grafik 9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6" y="1189038"/>
            <a:ext cx="4448796" cy="5449061"/>
          </a:xfrm>
          <a:prstGeom prst="rect">
            <a:avLst/>
          </a:prstGeom>
        </p:spPr>
      </p:pic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9</a:t>
            </a:fld>
            <a:r>
              <a:rPr lang="de-DE" smtClean="0"/>
              <a:t> / 16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_2019_50Jahre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äsentation1" id="{78A563C3-E9DC-2D40-88C9-B52C16E45EC9}" vid="{86C85BE2-9C75-0A41-8BE5-539428EF9C2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gsi-folienmaster_2019_50Jahre</Template>
  <TotalTime>0</TotalTime>
  <Words>312</Words>
  <Application>Microsoft Office PowerPoint</Application>
  <PresentationFormat>Bildschirmpräsentation (4:3)</PresentationFormat>
  <Paragraphs>126</Paragraphs>
  <Slides>16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gsi-folienmaster_2019_50Jahre</vt:lpstr>
      <vt:lpstr>Sicherheitsunterweisung HEST</vt:lpstr>
      <vt:lpstr>HEST AEB Unterweisung</vt:lpstr>
      <vt:lpstr>wo ist die HEST? </vt:lpstr>
      <vt:lpstr>PowerPoint-Präsentation</vt:lpstr>
      <vt:lpstr>HEST AEB Einweisung</vt:lpstr>
      <vt:lpstr>HEST AEB Einweisung</vt:lpstr>
      <vt:lpstr>HEST AEB Einweisung</vt:lpstr>
      <vt:lpstr>HEST AEB Einweisung</vt:lpstr>
      <vt:lpstr>Hinweisschild am Eingang</vt:lpstr>
      <vt:lpstr>HEST AEB - Zugang</vt:lpstr>
      <vt:lpstr>Übersicht HEST</vt:lpstr>
      <vt:lpstr>HEST AEB – Spulenabdeckung</vt:lpstr>
      <vt:lpstr>HEST AEB – Anlage</vt:lpstr>
      <vt:lpstr>HEST AEB – Vakuum</vt:lpstr>
      <vt:lpstr>HEST AEB - Strahlfalle</vt:lpstr>
      <vt:lpstr>HEST AEB - Hinweise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Schuett, Petra Dr.</dc:creator>
  <cp:lastModifiedBy>Schuett, Petra Dr.</cp:lastModifiedBy>
  <cp:revision>4</cp:revision>
  <dcterms:created xsi:type="dcterms:W3CDTF">2019-01-11T14:44:05Z</dcterms:created>
  <dcterms:modified xsi:type="dcterms:W3CDTF">2019-01-11T15:25:34Z</dcterms:modified>
</cp:coreProperties>
</file>