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259" r:id="rId2"/>
    <p:sldId id="257" r:id="rId3"/>
    <p:sldId id="262" r:id="rId4"/>
    <p:sldId id="267" r:id="rId5"/>
    <p:sldId id="277" r:id="rId6"/>
    <p:sldId id="261" r:id="rId7"/>
    <p:sldId id="263" r:id="rId8"/>
    <p:sldId id="264" r:id="rId9"/>
    <p:sldId id="266" r:id="rId10"/>
    <p:sldId id="260" r:id="rId11"/>
    <p:sldId id="268" r:id="rId12"/>
    <p:sldId id="269" r:id="rId13"/>
    <p:sldId id="270" r:id="rId14"/>
    <p:sldId id="272" r:id="rId15"/>
    <p:sldId id="271" r:id="rId16"/>
    <p:sldId id="273" r:id="rId17"/>
    <p:sldId id="274" r:id="rId18"/>
    <p:sldId id="275" r:id="rId19"/>
    <p:sldId id="258" r:id="rId20"/>
    <p:sldId id="276" r:id="rId21"/>
    <p:sldId id="265" r:id="rId22"/>
  </p:sldIdLst>
  <p:sldSz cx="9144000" cy="6858000" type="screen4x3"/>
  <p:notesSz cx="6797675" cy="9928225"/>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666666"/>
    <a:srgbClr val="EAEAEA"/>
    <a:srgbClr val="FDBB6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55" autoAdjust="0"/>
  </p:normalViewPr>
  <p:slideViewPr>
    <p:cSldViewPr snapToGrid="0" snapToObjects="1">
      <p:cViewPr varScale="1">
        <p:scale>
          <a:sx n="163" d="100"/>
          <a:sy n="163" d="100"/>
        </p:scale>
        <p:origin x="1704"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0B851660-0934-124D-A4B3-496C7F320307}" type="datetimeFigureOut">
              <a:rPr lang="de-DE" smtClean="0"/>
              <a:t>15.01.2019</a:t>
            </a:fld>
            <a:endParaRPr lang="de-DE"/>
          </a:p>
        </p:txBody>
      </p:sp>
      <p:sp>
        <p:nvSpPr>
          <p:cNvPr id="4" name="Fußzeilenplatzhalt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7F3A3EDE-7EBB-0F4A-80C2-34DB9D2E2ED3}" type="slidenum">
              <a:rPr lang="de-DE" smtClean="0"/>
              <a:t>‹#›</a:t>
            </a:fld>
            <a:endParaRPr lang="de-DE"/>
          </a:p>
        </p:txBody>
      </p:sp>
    </p:spTree>
    <p:extLst>
      <p:ext uri="{BB962C8B-B14F-4D97-AF65-F5344CB8AC3E}">
        <p14:creationId xmlns:p14="http://schemas.microsoft.com/office/powerpoint/2010/main" val="1028215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98C828EF-C252-394A-93BF-1C478CFA0896}" type="datetimeFigureOut">
              <a:rPr lang="de-DE" smtClean="0"/>
              <a:t>15.01.2019</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DAE02386-BEE7-5D4D-B4E7-4BB579C47884}" type="slidenum">
              <a:rPr lang="de-DE" smtClean="0"/>
              <a:t>‹#›</a:t>
            </a:fld>
            <a:endParaRPr lang="de-DE"/>
          </a:p>
        </p:txBody>
      </p:sp>
    </p:spTree>
    <p:extLst>
      <p:ext uri="{BB962C8B-B14F-4D97-AF65-F5344CB8AC3E}">
        <p14:creationId xmlns:p14="http://schemas.microsoft.com/office/powerpoint/2010/main" val="332901983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50716A1C-18EB-1742-BCAC-8F37B2C6FF12}"/>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546754" y="1212688"/>
            <a:ext cx="8427665" cy="5357794"/>
          </a:xfrm>
          <a:prstGeom prst="rect">
            <a:avLst/>
          </a:prstGeom>
        </p:spPr>
      </p:pic>
      <p:sp>
        <p:nvSpPr>
          <p:cNvPr id="2" name="Titel 1"/>
          <p:cNvSpPr>
            <a:spLocks noGrp="1"/>
          </p:cNvSpPr>
          <p:nvPr>
            <p:ph type="ctrTitle"/>
          </p:nvPr>
        </p:nvSpPr>
        <p:spPr>
          <a:xfrm>
            <a:off x="1251563" y="3650764"/>
            <a:ext cx="6607516" cy="779866"/>
          </a:xfrm>
        </p:spPr>
        <p:txBody>
          <a:bodyPr anchor="b" anchorCtr="0">
            <a:noAutofit/>
          </a:bodyPr>
          <a:lstStyle>
            <a:lvl1pPr algn="ctr">
              <a:defRPr sz="3600">
                <a:solidFill>
                  <a:srgbClr val="333333"/>
                </a:solidFill>
              </a:defRPr>
            </a:lvl1pPr>
          </a:lstStyle>
          <a:p>
            <a:r>
              <a:rPr lang="en-US" smtClean="0"/>
              <a:t>Click to edit Master title style</a:t>
            </a:r>
            <a:endParaRPr lang="de-DE" dirty="0"/>
          </a:p>
        </p:txBody>
      </p:sp>
      <p:sp>
        <p:nvSpPr>
          <p:cNvPr id="3" name="Untertitel 2"/>
          <p:cNvSpPr>
            <a:spLocks noGrp="1"/>
          </p:cNvSpPr>
          <p:nvPr>
            <p:ph type="subTitle" idx="1"/>
          </p:nvPr>
        </p:nvSpPr>
        <p:spPr>
          <a:xfrm>
            <a:off x="1371600" y="4430630"/>
            <a:ext cx="6400800" cy="584660"/>
          </a:xfrm>
        </p:spPr>
        <p:txBody>
          <a:bodyPr>
            <a:normAutofit/>
          </a:bodyPr>
          <a:lstStyle>
            <a:lvl1pPr marL="0" indent="0" algn="ctr">
              <a:buNone/>
              <a:defRPr sz="200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e-DE" dirty="0"/>
          </a:p>
        </p:txBody>
      </p:sp>
      <p:sp>
        <p:nvSpPr>
          <p:cNvPr id="13" name="Rechteck 12"/>
          <p:cNvSpPr/>
          <p:nvPr userDrawn="1"/>
        </p:nvSpPr>
        <p:spPr>
          <a:xfrm>
            <a:off x="404091" y="6650182"/>
            <a:ext cx="3371273" cy="207818"/>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09936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22565" y="271335"/>
            <a:ext cx="5584535" cy="787557"/>
          </a:xfrm>
        </p:spPr>
        <p:txBody>
          <a:bodyPr/>
          <a:lstStyle/>
          <a:p>
            <a:r>
              <a:rPr lang="en-US" smtClean="0"/>
              <a:t>Click to edit Master title style</a:t>
            </a:r>
            <a:endParaRPr lang="de-DE"/>
          </a:p>
        </p:txBody>
      </p:sp>
      <p:sp>
        <p:nvSpPr>
          <p:cNvPr id="3" name="Inhaltsplatzhalt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6" name="Foliennummernplatzhalter 5"/>
          <p:cNvSpPr>
            <a:spLocks noGrp="1"/>
          </p:cNvSpPr>
          <p:nvPr>
            <p:ph type="sldNum" sz="quarter" idx="12"/>
          </p:nvPr>
        </p:nvSpPr>
        <p:spPr/>
        <p:txBody>
          <a:bodyPr/>
          <a:lstStyle/>
          <a:p>
            <a:fld id="{125CBDDA-5CCF-8748-8988-9DC6C8981774}" type="slidenum">
              <a:rPr lang="de-DE" smtClean="0"/>
              <a:t>‹#›</a:t>
            </a:fld>
            <a:endParaRPr lang="de-DE"/>
          </a:p>
        </p:txBody>
      </p:sp>
      <p:sp>
        <p:nvSpPr>
          <p:cNvPr id="5" name="Datumsplatzhalter 4"/>
          <p:cNvSpPr>
            <a:spLocks noGrp="1"/>
          </p:cNvSpPr>
          <p:nvPr>
            <p:ph type="dt" sz="half" idx="2"/>
          </p:nvPr>
        </p:nvSpPr>
        <p:spPr>
          <a:xfrm>
            <a:off x="7123544" y="6552643"/>
            <a:ext cx="825285" cy="365125"/>
          </a:xfrm>
          <a:prstGeom prst="rect">
            <a:avLst/>
          </a:prstGeom>
        </p:spPr>
        <p:txBody>
          <a:bodyPr vert="horz" lIns="91440" tIns="45720" rIns="91440" bIns="45720" rtlCol="0" anchor="ctr"/>
          <a:lstStyle>
            <a:lvl1pPr algn="r">
              <a:defRPr sz="1000">
                <a:solidFill>
                  <a:schemeClr val="tx1"/>
                </a:solidFill>
              </a:defRPr>
            </a:lvl1pPr>
          </a:lstStyle>
          <a:p>
            <a:r>
              <a:rPr lang="de-DE"/>
              <a:t>31.03.14</a:t>
            </a:r>
            <a:endParaRPr lang="de-DE" dirty="0"/>
          </a:p>
        </p:txBody>
      </p:sp>
      <p:sp>
        <p:nvSpPr>
          <p:cNvPr id="7" name="Fußzeilenplatzhalter 7"/>
          <p:cNvSpPr>
            <a:spLocks noGrp="1"/>
          </p:cNvSpPr>
          <p:nvPr>
            <p:ph type="ftr" sz="quarter" idx="3"/>
          </p:nvPr>
        </p:nvSpPr>
        <p:spPr>
          <a:xfrm>
            <a:off x="2273300" y="6560611"/>
            <a:ext cx="4825699" cy="357157"/>
          </a:xfrm>
          <a:prstGeom prst="rect">
            <a:avLst/>
          </a:prstGeom>
        </p:spPr>
        <p:txBody>
          <a:bodyPr vert="horz" lIns="91440" tIns="45720" rIns="91440" bIns="45720" rtlCol="0" anchor="ctr"/>
          <a:lstStyle>
            <a:lvl1pPr algn="ctr">
              <a:defRPr sz="1000">
                <a:solidFill>
                  <a:schemeClr val="tx1"/>
                </a:solidFill>
              </a:defRPr>
            </a:lvl1pPr>
          </a:lstStyle>
          <a:p>
            <a:pPr algn="l"/>
            <a:r>
              <a:rPr lang="de-DE" dirty="0"/>
              <a:t>Name/Vortragstitel</a:t>
            </a:r>
          </a:p>
        </p:txBody>
      </p:sp>
    </p:spTree>
    <p:extLst>
      <p:ext uri="{BB962C8B-B14F-4D97-AF65-F5344CB8AC3E}">
        <p14:creationId xmlns:p14="http://schemas.microsoft.com/office/powerpoint/2010/main" val="947664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DE"/>
          </a:p>
        </p:txBody>
      </p:sp>
      <p:sp>
        <p:nvSpPr>
          <p:cNvPr id="3" name="Inhaltsplatzhalter 2"/>
          <p:cNvSpPr>
            <a:spLocks noGrp="1"/>
          </p:cNvSpPr>
          <p:nvPr>
            <p:ph sz="half" idx="1"/>
          </p:nvPr>
        </p:nvSpPr>
        <p:spPr>
          <a:xfrm>
            <a:off x="457200" y="1600200"/>
            <a:ext cx="4038600" cy="4525963"/>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4" name="Inhaltsplatzhalter 3"/>
          <p:cNvSpPr>
            <a:spLocks noGrp="1"/>
          </p:cNvSpPr>
          <p:nvPr>
            <p:ph sz="half" idx="2"/>
          </p:nvPr>
        </p:nvSpPr>
        <p:spPr>
          <a:xfrm>
            <a:off x="4648200" y="1600200"/>
            <a:ext cx="4038600" cy="4525963"/>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7" name="Foliennummernplatzhalter 6"/>
          <p:cNvSpPr>
            <a:spLocks noGrp="1"/>
          </p:cNvSpPr>
          <p:nvPr>
            <p:ph type="sldNum" sz="quarter" idx="12"/>
          </p:nvPr>
        </p:nvSpPr>
        <p:spPr/>
        <p:txBody>
          <a:bodyPr/>
          <a:lstStyle/>
          <a:p>
            <a:fld id="{125CBDDA-5CCF-8748-8988-9DC6C8981774}" type="slidenum">
              <a:rPr lang="de-DE" smtClean="0"/>
              <a:t>‹#›</a:t>
            </a:fld>
            <a:endParaRPr lang="de-DE"/>
          </a:p>
        </p:txBody>
      </p:sp>
      <p:sp>
        <p:nvSpPr>
          <p:cNvPr id="6" name="Datumsplatzhalter 4"/>
          <p:cNvSpPr>
            <a:spLocks noGrp="1"/>
          </p:cNvSpPr>
          <p:nvPr>
            <p:ph type="dt" sz="half" idx="13"/>
          </p:nvPr>
        </p:nvSpPr>
        <p:spPr>
          <a:xfrm>
            <a:off x="7098998" y="6552643"/>
            <a:ext cx="849831" cy="365125"/>
          </a:xfrm>
          <a:prstGeom prst="rect">
            <a:avLst/>
          </a:prstGeom>
        </p:spPr>
        <p:txBody>
          <a:bodyPr vert="horz" lIns="91440" tIns="45720" rIns="91440" bIns="45720" rtlCol="0" anchor="ctr"/>
          <a:lstStyle>
            <a:lvl1pPr algn="r">
              <a:defRPr sz="1000">
                <a:solidFill>
                  <a:schemeClr val="tx1"/>
                </a:solidFill>
              </a:defRPr>
            </a:lvl1pPr>
          </a:lstStyle>
          <a:p>
            <a:r>
              <a:rPr lang="de-DE"/>
              <a:t>31.03.14</a:t>
            </a:r>
            <a:endParaRPr lang="de-DE" dirty="0"/>
          </a:p>
        </p:txBody>
      </p:sp>
      <p:sp>
        <p:nvSpPr>
          <p:cNvPr id="8" name="Fußzeilenplatzhalter 7"/>
          <p:cNvSpPr>
            <a:spLocks noGrp="1"/>
          </p:cNvSpPr>
          <p:nvPr>
            <p:ph type="ftr" sz="quarter" idx="3"/>
          </p:nvPr>
        </p:nvSpPr>
        <p:spPr>
          <a:xfrm>
            <a:off x="2273300" y="6560611"/>
            <a:ext cx="4825699" cy="357157"/>
          </a:xfrm>
          <a:prstGeom prst="rect">
            <a:avLst/>
          </a:prstGeom>
        </p:spPr>
        <p:txBody>
          <a:bodyPr vert="horz" lIns="91440" tIns="45720" rIns="91440" bIns="45720" rtlCol="0" anchor="ctr"/>
          <a:lstStyle>
            <a:lvl1pPr algn="ctr">
              <a:defRPr sz="1000">
                <a:solidFill>
                  <a:schemeClr val="tx1"/>
                </a:solidFill>
              </a:defRPr>
            </a:lvl1pPr>
          </a:lstStyle>
          <a:p>
            <a:pPr algn="l"/>
            <a:r>
              <a:rPr lang="de-DE" dirty="0"/>
              <a:t>Name/Vortragstitel</a:t>
            </a:r>
          </a:p>
        </p:txBody>
      </p:sp>
    </p:spTree>
    <p:extLst>
      <p:ext uri="{BB962C8B-B14F-4D97-AF65-F5344CB8AC3E}">
        <p14:creationId xmlns:p14="http://schemas.microsoft.com/office/powerpoint/2010/main" val="2866025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DE"/>
          </a:p>
        </p:txBody>
      </p:sp>
      <p:sp>
        <p:nvSpPr>
          <p:cNvPr id="5" name="Foliennummernplatzhalter 4"/>
          <p:cNvSpPr>
            <a:spLocks noGrp="1"/>
          </p:cNvSpPr>
          <p:nvPr>
            <p:ph type="sldNum" sz="quarter" idx="12"/>
          </p:nvPr>
        </p:nvSpPr>
        <p:spPr/>
        <p:txBody>
          <a:bodyPr/>
          <a:lstStyle/>
          <a:p>
            <a:fld id="{125CBDDA-5CCF-8748-8988-9DC6C8981774}" type="slidenum">
              <a:rPr lang="de-DE" smtClean="0"/>
              <a:t>‹#›</a:t>
            </a:fld>
            <a:endParaRPr lang="de-DE"/>
          </a:p>
        </p:txBody>
      </p:sp>
      <p:sp>
        <p:nvSpPr>
          <p:cNvPr id="4" name="Datumsplatzhalter 4"/>
          <p:cNvSpPr>
            <a:spLocks noGrp="1"/>
          </p:cNvSpPr>
          <p:nvPr>
            <p:ph type="dt" sz="half" idx="2"/>
          </p:nvPr>
        </p:nvSpPr>
        <p:spPr>
          <a:xfrm>
            <a:off x="7098998" y="6552643"/>
            <a:ext cx="849831" cy="365125"/>
          </a:xfrm>
          <a:prstGeom prst="rect">
            <a:avLst/>
          </a:prstGeom>
        </p:spPr>
        <p:txBody>
          <a:bodyPr vert="horz" lIns="91440" tIns="45720" rIns="91440" bIns="45720" rtlCol="0" anchor="ctr"/>
          <a:lstStyle>
            <a:lvl1pPr algn="r">
              <a:defRPr sz="1000">
                <a:solidFill>
                  <a:schemeClr val="tx1"/>
                </a:solidFill>
              </a:defRPr>
            </a:lvl1pPr>
          </a:lstStyle>
          <a:p>
            <a:r>
              <a:rPr lang="de-DE"/>
              <a:t>31.03.14</a:t>
            </a:r>
            <a:endParaRPr lang="de-DE" dirty="0"/>
          </a:p>
        </p:txBody>
      </p:sp>
      <p:sp>
        <p:nvSpPr>
          <p:cNvPr id="6" name="Fußzeilenplatzhalter 7"/>
          <p:cNvSpPr>
            <a:spLocks noGrp="1"/>
          </p:cNvSpPr>
          <p:nvPr>
            <p:ph type="ftr" sz="quarter" idx="3"/>
          </p:nvPr>
        </p:nvSpPr>
        <p:spPr>
          <a:xfrm>
            <a:off x="2260600" y="6560611"/>
            <a:ext cx="4838399" cy="357157"/>
          </a:xfrm>
          <a:prstGeom prst="rect">
            <a:avLst/>
          </a:prstGeom>
        </p:spPr>
        <p:txBody>
          <a:bodyPr vert="horz" lIns="91440" tIns="45720" rIns="91440" bIns="45720" rtlCol="0" anchor="ctr"/>
          <a:lstStyle>
            <a:lvl1pPr algn="ctr">
              <a:defRPr sz="1000">
                <a:solidFill>
                  <a:schemeClr val="tx1"/>
                </a:solidFill>
              </a:defRPr>
            </a:lvl1pPr>
          </a:lstStyle>
          <a:p>
            <a:pPr algn="l"/>
            <a:r>
              <a:rPr lang="de-DE" dirty="0"/>
              <a:t>Name/Vortragstitel</a:t>
            </a:r>
          </a:p>
        </p:txBody>
      </p:sp>
    </p:spTree>
    <p:extLst>
      <p:ext uri="{BB962C8B-B14F-4D97-AF65-F5344CB8AC3E}">
        <p14:creationId xmlns:p14="http://schemas.microsoft.com/office/powerpoint/2010/main" val="3889792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016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hteck 9"/>
          <p:cNvSpPr/>
          <p:nvPr/>
        </p:nvSpPr>
        <p:spPr>
          <a:xfrm>
            <a:off x="0" y="6612411"/>
            <a:ext cx="9144000" cy="25560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Textplatzhalter 2"/>
          <p:cNvSpPr>
            <a:spLocks noGrp="1"/>
          </p:cNvSpPr>
          <p:nvPr>
            <p:ph type="body" idx="1"/>
          </p:nvPr>
        </p:nvSpPr>
        <p:spPr>
          <a:xfrm>
            <a:off x="422565" y="1450685"/>
            <a:ext cx="8211834" cy="4903585"/>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p:cNvSpPr>
            <a:spLocks noGrp="1"/>
          </p:cNvSpPr>
          <p:nvPr>
            <p:ph type="sldNum" sz="quarter" idx="4"/>
          </p:nvPr>
        </p:nvSpPr>
        <p:spPr>
          <a:xfrm>
            <a:off x="7964992" y="6552643"/>
            <a:ext cx="744898" cy="365125"/>
          </a:xfrm>
          <a:prstGeom prst="rect">
            <a:avLst/>
          </a:prstGeom>
        </p:spPr>
        <p:txBody>
          <a:bodyPr vert="horz" lIns="91440" tIns="45720" rIns="91440" bIns="45720" rtlCol="0" anchor="ctr"/>
          <a:lstStyle>
            <a:lvl1pPr algn="r">
              <a:defRPr sz="1000">
                <a:solidFill>
                  <a:srgbClr val="333333"/>
                </a:solidFill>
                <a:latin typeface="Arial"/>
                <a:cs typeface="Arial"/>
              </a:defRPr>
            </a:lvl1pPr>
          </a:lstStyle>
          <a:p>
            <a:fld id="{125CBDDA-5CCF-8748-8988-9DC6C8981774}" type="slidenum">
              <a:rPr lang="de-DE" smtClean="0"/>
              <a:pPr/>
              <a:t>‹#›</a:t>
            </a:fld>
            <a:endParaRPr lang="de-DE" dirty="0"/>
          </a:p>
        </p:txBody>
      </p:sp>
      <p:pic>
        <p:nvPicPr>
          <p:cNvPr id="7" name="Bild 6" descr="GSI_Logo_rgb.png"/>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7518399" y="583587"/>
            <a:ext cx="1129081" cy="376361"/>
          </a:xfrm>
          <a:prstGeom prst="rect">
            <a:avLst/>
          </a:prstGeom>
        </p:spPr>
      </p:pic>
      <p:cxnSp>
        <p:nvCxnSpPr>
          <p:cNvPr id="9" name="Gerade Verbindung 8"/>
          <p:cNvCxnSpPr/>
          <p:nvPr/>
        </p:nvCxnSpPr>
        <p:spPr>
          <a:xfrm>
            <a:off x="0" y="1068273"/>
            <a:ext cx="9144000" cy="0"/>
          </a:xfrm>
          <a:prstGeom prst="line">
            <a:avLst/>
          </a:prstGeom>
          <a:ln w="254000">
            <a:solidFill>
              <a:srgbClr val="EAEAEA"/>
            </a:solidFill>
          </a:ln>
          <a:effectLst/>
        </p:spPr>
        <p:style>
          <a:lnRef idx="2">
            <a:schemeClr val="accent1"/>
          </a:lnRef>
          <a:fillRef idx="0">
            <a:schemeClr val="accent1"/>
          </a:fillRef>
          <a:effectRef idx="1">
            <a:schemeClr val="accent1"/>
          </a:effectRef>
          <a:fontRef idx="minor">
            <a:schemeClr val="tx1"/>
          </a:fontRef>
        </p:style>
      </p:cxnSp>
      <p:sp>
        <p:nvSpPr>
          <p:cNvPr id="11" name="Textfeld 10"/>
          <p:cNvSpPr txBox="1"/>
          <p:nvPr/>
        </p:nvSpPr>
        <p:spPr>
          <a:xfrm>
            <a:off x="435267" y="6616075"/>
            <a:ext cx="2028533" cy="246221"/>
          </a:xfrm>
          <a:prstGeom prst="rect">
            <a:avLst/>
          </a:prstGeom>
          <a:noFill/>
        </p:spPr>
        <p:txBody>
          <a:bodyPr wrap="square" rtlCol="0" anchor="ctr">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000" dirty="0">
                <a:solidFill>
                  <a:srgbClr val="333333"/>
                </a:solidFill>
                <a:latin typeface="Arial"/>
                <a:cs typeface="Arial"/>
              </a:rPr>
              <a:t>FAIR GmbH | GSI GmbH</a:t>
            </a:r>
          </a:p>
        </p:txBody>
      </p:sp>
      <p:sp>
        <p:nvSpPr>
          <p:cNvPr id="2" name="Titelplatzhalter 1"/>
          <p:cNvSpPr>
            <a:spLocks noGrp="1"/>
          </p:cNvSpPr>
          <p:nvPr>
            <p:ph type="title"/>
          </p:nvPr>
        </p:nvSpPr>
        <p:spPr>
          <a:xfrm>
            <a:off x="422565" y="270000"/>
            <a:ext cx="5584535" cy="787557"/>
          </a:xfrm>
          <a:prstGeom prst="rect">
            <a:avLst/>
          </a:prstGeom>
        </p:spPr>
        <p:txBody>
          <a:bodyPr vert="horz" lIns="91440" tIns="45720" rIns="91440" bIns="45720" rtlCol="0" anchor="b" anchorCtr="0">
            <a:normAutofit/>
          </a:bodyPr>
          <a:lstStyle/>
          <a:p>
            <a:r>
              <a:rPr lang="de-DE" dirty="0"/>
              <a:t>Mastertitelformat bearbeiten</a:t>
            </a:r>
          </a:p>
        </p:txBody>
      </p:sp>
      <p:sp>
        <p:nvSpPr>
          <p:cNvPr id="4" name="Rechteck 3"/>
          <p:cNvSpPr>
            <a:spLocks/>
          </p:cNvSpPr>
          <p:nvPr/>
        </p:nvSpPr>
        <p:spPr>
          <a:xfrm>
            <a:off x="-1" y="939485"/>
            <a:ext cx="255600" cy="255600"/>
          </a:xfrm>
          <a:prstGeom prst="rect">
            <a:avLst/>
          </a:prstGeom>
          <a:solidFill>
            <a:srgbClr val="FDBB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echteck 11"/>
          <p:cNvSpPr>
            <a:spLocks/>
          </p:cNvSpPr>
          <p:nvPr/>
        </p:nvSpPr>
        <p:spPr>
          <a:xfrm>
            <a:off x="-1" y="6609871"/>
            <a:ext cx="255600" cy="255600"/>
          </a:xfrm>
          <a:prstGeom prst="rect">
            <a:avLst/>
          </a:prstGeom>
          <a:solidFill>
            <a:srgbClr val="FDBB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Datumsplatzhalter 4"/>
          <p:cNvSpPr>
            <a:spLocks noGrp="1"/>
          </p:cNvSpPr>
          <p:nvPr>
            <p:ph type="dt" sz="half" idx="2"/>
          </p:nvPr>
        </p:nvSpPr>
        <p:spPr>
          <a:xfrm>
            <a:off x="7100456" y="6552643"/>
            <a:ext cx="848374" cy="365125"/>
          </a:xfrm>
          <a:prstGeom prst="rect">
            <a:avLst/>
          </a:prstGeom>
        </p:spPr>
        <p:txBody>
          <a:bodyPr vert="horz" lIns="91440" tIns="45720" rIns="91440" bIns="45720" rtlCol="0" anchor="ctr"/>
          <a:lstStyle>
            <a:lvl1pPr algn="r">
              <a:defRPr sz="1000">
                <a:solidFill>
                  <a:srgbClr val="333333"/>
                </a:solidFill>
              </a:defRPr>
            </a:lvl1pPr>
          </a:lstStyle>
          <a:p>
            <a:r>
              <a:rPr lang="de-DE"/>
              <a:t>31.03.14</a:t>
            </a:r>
            <a:endParaRPr lang="de-DE" dirty="0"/>
          </a:p>
        </p:txBody>
      </p:sp>
      <p:sp>
        <p:nvSpPr>
          <p:cNvPr id="8" name="Fußzeilenplatzhalter 7"/>
          <p:cNvSpPr>
            <a:spLocks noGrp="1"/>
          </p:cNvSpPr>
          <p:nvPr>
            <p:ph type="ftr" sz="quarter" idx="3"/>
          </p:nvPr>
        </p:nvSpPr>
        <p:spPr>
          <a:xfrm>
            <a:off x="2273300" y="6560611"/>
            <a:ext cx="4825699" cy="357157"/>
          </a:xfrm>
          <a:prstGeom prst="rect">
            <a:avLst/>
          </a:prstGeom>
        </p:spPr>
        <p:txBody>
          <a:bodyPr vert="horz" lIns="91440" tIns="45720" rIns="91440" bIns="45720" rtlCol="0" anchor="ctr"/>
          <a:lstStyle>
            <a:lvl1pPr algn="ctr">
              <a:defRPr sz="1000">
                <a:solidFill>
                  <a:srgbClr val="333333"/>
                </a:solidFill>
              </a:defRPr>
            </a:lvl1pPr>
          </a:lstStyle>
          <a:p>
            <a:pPr algn="l"/>
            <a:r>
              <a:rPr lang="de-DE"/>
              <a:t>Name/Vortragstitel</a:t>
            </a:r>
            <a:endParaRPr lang="de-DE" dirty="0"/>
          </a:p>
        </p:txBody>
      </p:sp>
      <p:pic>
        <p:nvPicPr>
          <p:cNvPr id="13" name="Bild 12" descr="FAIR_Logo_rgb.png"/>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6533249" y="430944"/>
            <a:ext cx="775055" cy="645879"/>
          </a:xfrm>
          <a:prstGeom prst="rect">
            <a:avLst/>
          </a:prstGeom>
        </p:spPr>
      </p:pic>
    </p:spTree>
    <p:extLst>
      <p:ext uri="{BB962C8B-B14F-4D97-AF65-F5344CB8AC3E}">
        <p14:creationId xmlns:p14="http://schemas.microsoft.com/office/powerpoint/2010/main" val="2901886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hf sldNum="0" hdr="0" ftr="0" dt="0"/>
  <p:txStyles>
    <p:titleStyle>
      <a:lvl1pPr algn="l" defTabSz="457200" rtl="0" eaLnBrk="1" latinLnBrk="0" hangingPunct="1">
        <a:spcBef>
          <a:spcPct val="0"/>
        </a:spcBef>
        <a:buNone/>
        <a:defRPr sz="2400" b="1" kern="1200">
          <a:solidFill>
            <a:srgbClr val="333333"/>
          </a:solidFill>
          <a:latin typeface="Arial"/>
          <a:ea typeface="+mj-ea"/>
          <a:cs typeface="Arial"/>
        </a:defRPr>
      </a:lvl1pPr>
    </p:titleStyle>
    <p:bodyStyle>
      <a:lvl1pPr marL="342900" indent="-342900" algn="l" defTabSz="457200" rtl="0" eaLnBrk="1" latinLnBrk="0" hangingPunct="1">
        <a:spcBef>
          <a:spcPct val="20000"/>
        </a:spcBef>
        <a:buClr>
          <a:srgbClr val="FDBB63"/>
        </a:buClr>
        <a:buFont typeface="Wingdings" charset="2"/>
        <a:buChar char="§"/>
        <a:defRPr sz="2400" kern="1200">
          <a:solidFill>
            <a:srgbClr val="333333"/>
          </a:solidFill>
          <a:latin typeface="Arial"/>
          <a:ea typeface="+mn-ea"/>
          <a:cs typeface="Arial"/>
        </a:defRPr>
      </a:lvl1pPr>
      <a:lvl2pPr marL="742950" indent="-285750" algn="l" defTabSz="457200" rtl="0" eaLnBrk="1" latinLnBrk="0" hangingPunct="1">
        <a:spcBef>
          <a:spcPct val="20000"/>
        </a:spcBef>
        <a:buClr>
          <a:srgbClr val="FDBB63"/>
        </a:buClr>
        <a:buFont typeface="Wingdings" charset="2"/>
        <a:buChar char="§"/>
        <a:defRPr sz="2000" kern="1200">
          <a:solidFill>
            <a:srgbClr val="333333"/>
          </a:solidFill>
          <a:latin typeface="Arial"/>
          <a:ea typeface="+mn-ea"/>
          <a:cs typeface="Arial"/>
        </a:defRPr>
      </a:lvl2pPr>
      <a:lvl3pPr marL="1143000" indent="-228600" algn="l" defTabSz="457200" rtl="0" eaLnBrk="1" latinLnBrk="0" hangingPunct="1">
        <a:spcBef>
          <a:spcPct val="20000"/>
        </a:spcBef>
        <a:buClr>
          <a:srgbClr val="FDBB63"/>
        </a:buClr>
        <a:buFont typeface="Wingdings" charset="2"/>
        <a:buChar char="§"/>
        <a:defRPr sz="1800" kern="1200">
          <a:solidFill>
            <a:srgbClr val="333333"/>
          </a:solidFill>
          <a:latin typeface="Arial"/>
          <a:ea typeface="+mn-ea"/>
          <a:cs typeface="Arial"/>
        </a:defRPr>
      </a:lvl3pPr>
      <a:lvl4pPr marL="1600200" indent="-228600" algn="l" defTabSz="457200" rtl="0" eaLnBrk="1" latinLnBrk="0" hangingPunct="1">
        <a:spcBef>
          <a:spcPct val="20000"/>
        </a:spcBef>
        <a:buClr>
          <a:srgbClr val="FDBB63"/>
        </a:buClr>
        <a:buFont typeface="Wingdings" charset="2"/>
        <a:buChar char="§"/>
        <a:defRPr sz="1600" kern="1200">
          <a:solidFill>
            <a:srgbClr val="333333"/>
          </a:solidFill>
          <a:latin typeface="Arial"/>
          <a:ea typeface="+mn-ea"/>
          <a:cs typeface="Arial"/>
        </a:defRPr>
      </a:lvl4pPr>
      <a:lvl5pPr marL="2057400" indent="-228600" algn="l" defTabSz="457200" rtl="0" eaLnBrk="1" latinLnBrk="0" hangingPunct="1">
        <a:spcBef>
          <a:spcPct val="20000"/>
        </a:spcBef>
        <a:buClr>
          <a:srgbClr val="FDBB63"/>
        </a:buClr>
        <a:buFont typeface="Wingdings" charset="2"/>
        <a:buChar char="§"/>
        <a:defRPr sz="1400" kern="1200">
          <a:solidFill>
            <a:srgbClr val="333333"/>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Sapinski@gsi.d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mailto:M.Sapinski@gsi.de" TargetMode="Externa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2" Type="http://schemas.openxmlformats.org/officeDocument/2006/relationships/hyperlink" Target="mailto:M.Sapinski@gsi.d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M.Sapinski@gsi.d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mailto:M.Sapinski@gsi.d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M.Sapinski@gsi.d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M.Sapinski@gsi.de"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mailto:M.Sapinski@gsi.de" TargetMode="Externa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hyperlink" Target="mailto:M.Sapinski@gsi.d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M.Sapinski@gsi.de" TargetMode="External"/><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hyperlink" Target="mailto:M.Sapinski@gsi.de"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0.jpg"/><Relationship Id="rId2" Type="http://schemas.openxmlformats.org/officeDocument/2006/relationships/hyperlink" Target="mailto:M.Sapinski@gsi.de" TargetMode="Externa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4.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mailto:M.Sapinski@gsi.de" TargetMode="Externa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mailto:M.Sapinski@gsi.de"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mailto:M.Sapinski@gsi.de" TargetMode="External"/><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mailto:M.Sapinski@gsi.de" TargetMode="External"/><Relationship Id="rId2" Type="http://schemas.openxmlformats.org/officeDocument/2006/relationships/image" Target="../media/image12.jp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mailto:M.Sapinski@gsi.d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M.Sapinski@gsi.de" TargetMode="Externa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HEST </a:t>
            </a:r>
            <a:r>
              <a:rPr lang="en-US" dirty="0" err="1" smtClean="0"/>
              <a:t>Betrieb</a:t>
            </a:r>
            <a:endParaRPr lang="en-US" dirty="0"/>
          </a:p>
        </p:txBody>
      </p:sp>
      <p:sp>
        <p:nvSpPr>
          <p:cNvPr id="7" name="Subtitle 6"/>
          <p:cNvSpPr>
            <a:spLocks noGrp="1"/>
          </p:cNvSpPr>
          <p:nvPr>
            <p:ph type="subTitle" idx="1"/>
          </p:nvPr>
        </p:nvSpPr>
        <p:spPr/>
        <p:txBody>
          <a:bodyPr>
            <a:normAutofit fontScale="85000" lnSpcReduction="20000"/>
          </a:bodyPr>
          <a:lstStyle/>
          <a:p>
            <a:r>
              <a:rPr lang="en-US" dirty="0">
                <a:hlinkClick r:id="rId2"/>
              </a:rPr>
              <a:t>M</a:t>
            </a:r>
            <a:r>
              <a:rPr lang="en-US" dirty="0" smtClean="0">
                <a:hlinkClick r:id="rId2"/>
              </a:rPr>
              <a:t>.Sapinski@gsi.de</a:t>
            </a:r>
            <a:endParaRPr lang="en-US" dirty="0" smtClean="0"/>
          </a:p>
          <a:p>
            <a:r>
              <a:rPr lang="en-US" dirty="0" err="1" smtClean="0"/>
              <a:t>Operateurschulung</a:t>
            </a:r>
            <a:r>
              <a:rPr lang="en-US" dirty="0" smtClean="0"/>
              <a:t>, January 15, 2019</a:t>
            </a:r>
            <a:endParaRPr lang="en-US" dirty="0"/>
          </a:p>
        </p:txBody>
      </p:sp>
    </p:spTree>
    <p:extLst>
      <p:ext uri="{BB962C8B-B14F-4D97-AF65-F5344CB8AC3E}">
        <p14:creationId xmlns:p14="http://schemas.microsoft.com/office/powerpoint/2010/main" val="1848156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Where</a:t>
            </a:r>
            <a:r>
              <a:rPr lang="de-DE" dirty="0" smtClean="0"/>
              <a:t> </a:t>
            </a:r>
            <a:r>
              <a:rPr lang="de-DE" dirty="0" err="1" smtClean="0"/>
              <a:t>does</a:t>
            </a:r>
            <a:r>
              <a:rPr lang="de-DE" dirty="0" smtClean="0"/>
              <a:t> </a:t>
            </a:r>
            <a:r>
              <a:rPr lang="de-DE" dirty="0" err="1" smtClean="0"/>
              <a:t>the</a:t>
            </a:r>
            <a:r>
              <a:rPr lang="de-DE" dirty="0" smtClean="0"/>
              <a:t> </a:t>
            </a:r>
            <a:r>
              <a:rPr lang="de-DE" dirty="0" err="1" smtClean="0"/>
              <a:t>optics</a:t>
            </a:r>
            <a:r>
              <a:rPr lang="de-DE" dirty="0" smtClean="0"/>
              <a:t> </a:t>
            </a:r>
            <a:r>
              <a:rPr lang="de-DE" dirty="0" err="1" smtClean="0"/>
              <a:t>come</a:t>
            </a:r>
            <a:r>
              <a:rPr lang="de-DE" dirty="0" smtClean="0"/>
              <a:t> </a:t>
            </a:r>
            <a:r>
              <a:rPr lang="de-DE" dirty="0" err="1" smtClean="0"/>
              <a:t>from</a:t>
            </a:r>
            <a:r>
              <a:rPr lang="de-DE" dirty="0" smtClean="0"/>
              <a:t>?</a:t>
            </a:r>
            <a:endParaRPr lang="de-DE" dirty="0"/>
          </a:p>
        </p:txBody>
      </p:sp>
      <p:sp>
        <p:nvSpPr>
          <p:cNvPr id="4" name="TextBox 3"/>
          <p:cNvSpPr txBox="1"/>
          <p:nvPr/>
        </p:nvSpPr>
        <p:spPr>
          <a:xfrm>
            <a:off x="6992815" y="6623538"/>
            <a:ext cx="1553308" cy="276999"/>
          </a:xfrm>
          <a:prstGeom prst="rect">
            <a:avLst/>
          </a:prstGeom>
        </p:spPr>
        <p:txBody>
          <a:bodyPr vert="horz" wrap="square" lIns="91440" tIns="45720" rIns="91440" bIns="45720" rtlCol="0" anchor="t">
            <a:spAutoFit/>
          </a:bodyPr>
          <a:lstStyle/>
          <a:p>
            <a:pPr algn="l"/>
            <a:r>
              <a:rPr lang="en-US" sz="1200" dirty="0"/>
              <a:t>M</a:t>
            </a:r>
            <a:r>
              <a:rPr lang="en-US" sz="1200" dirty="0" smtClean="0"/>
              <a:t>.Sapinski@gsi.de</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5673" y="4953334"/>
            <a:ext cx="5240582" cy="1159915"/>
          </a:xfrm>
        </p:spPr>
      </p:pic>
      <p:sp>
        <p:nvSpPr>
          <p:cNvPr id="7" name="Rounded Rectangle 6"/>
          <p:cNvSpPr/>
          <p:nvPr/>
        </p:nvSpPr>
        <p:spPr>
          <a:xfrm>
            <a:off x="1670539" y="3672211"/>
            <a:ext cx="2162908" cy="474784"/>
          </a:xfrm>
          <a:prstGeom prst="roundRect">
            <a:avLst/>
          </a:prstGeom>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ln w="0"/>
                <a:solidFill>
                  <a:schemeClr val="accent1"/>
                </a:solidFill>
                <a:effectLst>
                  <a:outerShdw blurRad="38100" dist="25400" dir="5400000" algn="ctr" rotWithShape="0">
                    <a:srgbClr val="6E747A">
                      <a:alpha val="43000"/>
                    </a:srgbClr>
                  </a:outerShdw>
                </a:effectLst>
              </a:rPr>
              <a:t>LSA</a:t>
            </a:r>
            <a:endParaRPr lang="en-US" dirty="0">
              <a:ln w="0"/>
              <a:solidFill>
                <a:schemeClr val="accent1"/>
              </a:solidFill>
              <a:effectLst>
                <a:outerShdw blurRad="38100" dist="25400" dir="5400000" algn="ctr" rotWithShape="0">
                  <a:srgbClr val="6E747A">
                    <a:alpha val="43000"/>
                  </a:srgbClr>
                </a:outerShdw>
              </a:effectLst>
            </a:endParaRPr>
          </a:p>
        </p:txBody>
      </p:sp>
      <p:sp>
        <p:nvSpPr>
          <p:cNvPr id="8" name="TextBox 7"/>
          <p:cNvSpPr txBox="1"/>
          <p:nvPr/>
        </p:nvSpPr>
        <p:spPr>
          <a:xfrm>
            <a:off x="5966066" y="4917072"/>
            <a:ext cx="3136900" cy="1200329"/>
          </a:xfrm>
          <a:prstGeom prst="rect">
            <a:avLst/>
          </a:prstGeom>
        </p:spPr>
        <p:txBody>
          <a:bodyPr vert="horz" wrap="square" lIns="91440" tIns="45720" rIns="91440" bIns="45720" rtlCol="0" anchor="t">
            <a:spAutoFit/>
          </a:bodyPr>
          <a:lstStyle/>
          <a:p>
            <a:pPr algn="l"/>
            <a:r>
              <a:rPr lang="en-US" dirty="0" smtClean="0"/>
              <a:t>LSA – LHC Software </a:t>
            </a:r>
            <a:r>
              <a:rPr lang="en-US" dirty="0"/>
              <a:t>A</a:t>
            </a:r>
            <a:r>
              <a:rPr lang="en-US" dirty="0" smtClean="0"/>
              <a:t>rchitecture</a:t>
            </a:r>
          </a:p>
          <a:p>
            <a:pPr algn="l"/>
            <a:r>
              <a:rPr lang="en-US" dirty="0" smtClean="0"/>
              <a:t>IBHS – old control system application </a:t>
            </a:r>
          </a:p>
        </p:txBody>
      </p:sp>
      <p:sp>
        <p:nvSpPr>
          <p:cNvPr id="9" name="Rounded Rectangle 8"/>
          <p:cNvSpPr/>
          <p:nvPr/>
        </p:nvSpPr>
        <p:spPr>
          <a:xfrm>
            <a:off x="592015" y="2101360"/>
            <a:ext cx="1805354" cy="568569"/>
          </a:xfrm>
          <a:prstGeom prst="roundRect">
            <a:avLst/>
          </a:prstGeom>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ln w="0"/>
                <a:solidFill>
                  <a:schemeClr val="accent1"/>
                </a:solidFill>
                <a:effectLst>
                  <a:outerShdw blurRad="38100" dist="25400" dir="5400000" algn="ctr" rotWithShape="0">
                    <a:srgbClr val="6E747A">
                      <a:alpha val="43000"/>
                    </a:srgbClr>
                  </a:outerShdw>
                </a:effectLst>
              </a:rPr>
              <a:t>Theory</a:t>
            </a:r>
          </a:p>
          <a:p>
            <a:pPr algn="ctr"/>
            <a:r>
              <a:rPr lang="en-US" dirty="0" smtClean="0">
                <a:ln w="0"/>
                <a:solidFill>
                  <a:schemeClr val="accent1"/>
                </a:solidFill>
                <a:effectLst>
                  <a:outerShdw blurRad="38100" dist="25400" dir="5400000" algn="ctr" rotWithShape="0">
                    <a:srgbClr val="6E747A">
                      <a:alpha val="43000"/>
                    </a:srgbClr>
                  </a:outerShdw>
                </a:effectLst>
              </a:rPr>
              <a:t>(LSA table)</a:t>
            </a:r>
            <a:endParaRPr lang="en-US" dirty="0">
              <a:ln w="0"/>
              <a:solidFill>
                <a:schemeClr val="accent1"/>
              </a:solidFill>
              <a:effectLst>
                <a:outerShdw blurRad="38100" dist="25400" dir="5400000" algn="ctr" rotWithShape="0">
                  <a:srgbClr val="6E747A">
                    <a:alpha val="43000"/>
                  </a:srgbClr>
                </a:outerShdw>
              </a:effectLst>
            </a:endParaRPr>
          </a:p>
        </p:txBody>
      </p:sp>
      <p:sp>
        <p:nvSpPr>
          <p:cNvPr id="10" name="Rounded Rectangle 9"/>
          <p:cNvSpPr/>
          <p:nvPr/>
        </p:nvSpPr>
        <p:spPr>
          <a:xfrm>
            <a:off x="6090138" y="1345270"/>
            <a:ext cx="1763777" cy="568569"/>
          </a:xfrm>
          <a:prstGeom prst="roundRect">
            <a:avLst/>
          </a:prstGeom>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ln w="0"/>
                <a:solidFill>
                  <a:schemeClr val="accent1"/>
                </a:solidFill>
                <a:effectLst>
                  <a:outerShdw blurRad="38100" dist="25400" dir="5400000" algn="ctr" rotWithShape="0">
                    <a:srgbClr val="6E747A">
                      <a:alpha val="43000"/>
                    </a:srgbClr>
                  </a:outerShdw>
                </a:effectLst>
              </a:rPr>
              <a:t>MADX/MIRKO</a:t>
            </a:r>
          </a:p>
        </p:txBody>
      </p:sp>
      <p:sp>
        <p:nvSpPr>
          <p:cNvPr id="11" name="Rounded Rectangle 10"/>
          <p:cNvSpPr/>
          <p:nvPr/>
        </p:nvSpPr>
        <p:spPr>
          <a:xfrm>
            <a:off x="3341076" y="2101359"/>
            <a:ext cx="1805354" cy="568569"/>
          </a:xfrm>
          <a:prstGeom prst="roundRect">
            <a:avLst/>
          </a:prstGeom>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err="1" smtClean="0">
                <a:ln w="0"/>
                <a:solidFill>
                  <a:schemeClr val="accent1"/>
                </a:solidFill>
                <a:effectLst>
                  <a:outerShdw blurRad="38100" dist="25400" dir="5400000" algn="ctr" rotWithShape="0">
                    <a:srgbClr val="6E747A">
                      <a:alpha val="43000"/>
                    </a:srgbClr>
                  </a:outerShdw>
                </a:effectLst>
              </a:rPr>
              <a:t>paramodi</a:t>
            </a:r>
            <a:r>
              <a:rPr lang="en-US" dirty="0" smtClean="0">
                <a:ln w="0"/>
                <a:solidFill>
                  <a:schemeClr val="accent1"/>
                </a:solidFill>
                <a:effectLst>
                  <a:outerShdw blurRad="38100" dist="25400" dir="5400000" algn="ctr" rotWithShape="0">
                    <a:srgbClr val="6E747A">
                      <a:alpha val="43000"/>
                    </a:srgbClr>
                  </a:outerShdw>
                </a:effectLst>
              </a:rPr>
              <a:t>/trim</a:t>
            </a:r>
          </a:p>
        </p:txBody>
      </p:sp>
      <p:sp>
        <p:nvSpPr>
          <p:cNvPr id="12" name="TextBox 11"/>
          <p:cNvSpPr txBox="1"/>
          <p:nvPr/>
        </p:nvSpPr>
        <p:spPr>
          <a:xfrm>
            <a:off x="2130669" y="5176544"/>
            <a:ext cx="1887415" cy="523220"/>
          </a:xfrm>
          <a:prstGeom prst="rect">
            <a:avLst/>
          </a:prstGeom>
        </p:spPr>
        <p:txBody>
          <a:bodyPr vert="horz" wrap="square" lIns="91440" tIns="45720" rIns="91440" bIns="45720" rtlCol="0" anchor="t">
            <a:spAutoFit/>
          </a:bodyPr>
          <a:lstStyle/>
          <a:p>
            <a:pPr algn="l"/>
            <a:r>
              <a:rPr lang="en-US" sz="2800" b="1" i="1" dirty="0" smtClean="0">
                <a:solidFill>
                  <a:srgbClr val="FF0000"/>
                </a:solidFill>
              </a:rPr>
              <a:t>magnets</a:t>
            </a:r>
          </a:p>
        </p:txBody>
      </p:sp>
      <p:sp>
        <p:nvSpPr>
          <p:cNvPr id="13" name="Rounded Rectangle 12"/>
          <p:cNvSpPr/>
          <p:nvPr/>
        </p:nvSpPr>
        <p:spPr>
          <a:xfrm>
            <a:off x="6069950" y="2099471"/>
            <a:ext cx="1805354" cy="568569"/>
          </a:xfrm>
          <a:prstGeom prst="roundRect">
            <a:avLst/>
          </a:prstGeom>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err="1" smtClean="0">
                <a:ln w="0"/>
                <a:solidFill>
                  <a:schemeClr val="accent1"/>
                </a:solidFill>
                <a:effectLst>
                  <a:outerShdw blurRad="38100" dist="25400" dir="5400000" algn="ctr" rotWithShape="0">
                    <a:srgbClr val="6E747A">
                      <a:alpha val="43000"/>
                    </a:srgbClr>
                  </a:outerShdw>
                </a:effectLst>
              </a:rPr>
              <a:t>paramodi</a:t>
            </a:r>
            <a:r>
              <a:rPr lang="en-US" dirty="0" smtClean="0">
                <a:ln w="0"/>
                <a:solidFill>
                  <a:schemeClr val="accent1"/>
                </a:solidFill>
                <a:effectLst>
                  <a:outerShdw blurRad="38100" dist="25400" dir="5400000" algn="ctr" rotWithShape="0">
                    <a:srgbClr val="6E747A">
                      <a:alpha val="43000"/>
                    </a:srgbClr>
                  </a:outerShdw>
                </a:effectLst>
              </a:rPr>
              <a:t> saves</a:t>
            </a:r>
          </a:p>
        </p:txBody>
      </p:sp>
      <p:sp>
        <p:nvSpPr>
          <p:cNvPr id="14" name="Rounded Rectangle 13"/>
          <p:cNvSpPr/>
          <p:nvPr/>
        </p:nvSpPr>
        <p:spPr>
          <a:xfrm>
            <a:off x="6090138" y="3672211"/>
            <a:ext cx="1805354" cy="568569"/>
          </a:xfrm>
          <a:prstGeom prst="roundRect">
            <a:avLst/>
          </a:prstGeom>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ln w="0"/>
                <a:solidFill>
                  <a:schemeClr val="accent1"/>
                </a:solidFill>
                <a:effectLst>
                  <a:outerShdw blurRad="38100" dist="25400" dir="5400000" algn="ctr" rotWithShape="0">
                    <a:srgbClr val="6E747A">
                      <a:alpha val="43000"/>
                    </a:srgbClr>
                  </a:outerShdw>
                </a:effectLst>
              </a:rPr>
              <a:t>IBHS saves (since 2002)</a:t>
            </a:r>
          </a:p>
        </p:txBody>
      </p:sp>
      <p:sp>
        <p:nvSpPr>
          <p:cNvPr id="15" name="TextBox 14"/>
          <p:cNvSpPr txBox="1"/>
          <p:nvPr/>
        </p:nvSpPr>
        <p:spPr>
          <a:xfrm>
            <a:off x="4570413" y="5477287"/>
            <a:ext cx="1202667" cy="646331"/>
          </a:xfrm>
          <a:prstGeom prst="rect">
            <a:avLst/>
          </a:prstGeom>
        </p:spPr>
        <p:txBody>
          <a:bodyPr vert="horz" wrap="square" lIns="91440" tIns="45720" rIns="91440" bIns="45720" rtlCol="0" anchor="t">
            <a:spAutoFit/>
          </a:bodyPr>
          <a:lstStyle/>
          <a:p>
            <a:pPr algn="l"/>
            <a:r>
              <a:rPr lang="en-US" b="1" i="1" dirty="0" smtClean="0">
                <a:solidFill>
                  <a:srgbClr val="FF0000"/>
                </a:solidFill>
              </a:rPr>
              <a:t>screens/grids</a:t>
            </a:r>
          </a:p>
        </p:txBody>
      </p:sp>
      <p:sp>
        <p:nvSpPr>
          <p:cNvPr id="16" name="Rounded Rectangle 15"/>
          <p:cNvSpPr/>
          <p:nvPr/>
        </p:nvSpPr>
        <p:spPr>
          <a:xfrm>
            <a:off x="6048561" y="2867713"/>
            <a:ext cx="1805354" cy="568569"/>
          </a:xfrm>
          <a:prstGeom prst="roundRect">
            <a:avLst/>
          </a:prstGeom>
          <a:ln>
            <a:prstDash val="dash"/>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ln w="0"/>
                <a:solidFill>
                  <a:schemeClr val="accent1"/>
                </a:solidFill>
                <a:effectLst>
                  <a:outerShdw blurRad="38100" dist="25400" dir="5400000" algn="ctr" rotWithShape="0">
                    <a:srgbClr val="6E747A">
                      <a:alpha val="43000"/>
                    </a:srgbClr>
                  </a:outerShdw>
                </a:effectLst>
              </a:rPr>
              <a:t>online model</a:t>
            </a:r>
          </a:p>
        </p:txBody>
      </p:sp>
      <p:sp>
        <p:nvSpPr>
          <p:cNvPr id="17" name="Notched Right Arrow 16"/>
          <p:cNvSpPr/>
          <p:nvPr/>
        </p:nvSpPr>
        <p:spPr>
          <a:xfrm rot="4324318">
            <a:off x="1629505" y="3103681"/>
            <a:ext cx="987668" cy="144280"/>
          </a:xfrm>
          <a:prstGeom prst="notchedRightArrow">
            <a:avLst/>
          </a:prstGeom>
          <a:solidFill>
            <a:srgbClr val="FDBB6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Notched Right Arrow 17"/>
          <p:cNvSpPr/>
          <p:nvPr/>
        </p:nvSpPr>
        <p:spPr>
          <a:xfrm rot="6904732">
            <a:off x="2801809" y="3097810"/>
            <a:ext cx="987668" cy="144280"/>
          </a:xfrm>
          <a:prstGeom prst="notchedRightArrow">
            <a:avLst/>
          </a:prstGeom>
          <a:solidFill>
            <a:srgbClr val="FDBB6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Notched Right Arrow 18"/>
          <p:cNvSpPr/>
          <p:nvPr/>
        </p:nvSpPr>
        <p:spPr>
          <a:xfrm rot="5400000">
            <a:off x="2186019" y="4610570"/>
            <a:ext cx="987668" cy="144280"/>
          </a:xfrm>
          <a:prstGeom prst="notchedRightArrow">
            <a:avLst/>
          </a:prstGeom>
          <a:solidFill>
            <a:srgbClr val="FDBB6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Notched Right Arrow 20"/>
          <p:cNvSpPr/>
          <p:nvPr/>
        </p:nvSpPr>
        <p:spPr>
          <a:xfrm rot="10309064">
            <a:off x="2419409" y="1787061"/>
            <a:ext cx="3679187" cy="144280"/>
          </a:xfrm>
          <a:prstGeom prst="notchedRightArrow">
            <a:avLst/>
          </a:prstGeom>
          <a:solidFill>
            <a:srgbClr val="FDBB6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Notched Right Arrow 21"/>
          <p:cNvSpPr/>
          <p:nvPr/>
        </p:nvSpPr>
        <p:spPr>
          <a:xfrm rot="13062384">
            <a:off x="4509244" y="3142228"/>
            <a:ext cx="1736366" cy="144280"/>
          </a:xfrm>
          <a:prstGeom prst="notchedRightArrow">
            <a:avLst/>
          </a:prstGeom>
          <a:solidFill>
            <a:srgbClr val="FDBB6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Left-Right Arrow 22"/>
          <p:cNvSpPr/>
          <p:nvPr/>
        </p:nvSpPr>
        <p:spPr>
          <a:xfrm>
            <a:off x="5120558" y="2284118"/>
            <a:ext cx="982204" cy="141262"/>
          </a:xfrm>
          <a:prstGeom prst="leftRightArrow">
            <a:avLst/>
          </a:prstGeom>
          <a:solidFill>
            <a:srgbClr val="FDBB6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Notched Right Arrow 24"/>
          <p:cNvSpPr/>
          <p:nvPr/>
        </p:nvSpPr>
        <p:spPr>
          <a:xfrm rot="10087875">
            <a:off x="3724610" y="3350003"/>
            <a:ext cx="2319875" cy="144280"/>
          </a:xfrm>
          <a:prstGeom prst="notchedRightArrow">
            <a:avLst/>
          </a:prstGeom>
          <a:pattFill prst="sphere">
            <a:fgClr>
              <a:srgbClr val="FDBB63"/>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TextBox 25"/>
          <p:cNvSpPr txBox="1"/>
          <p:nvPr/>
        </p:nvSpPr>
        <p:spPr>
          <a:xfrm>
            <a:off x="7900910" y="2794786"/>
            <a:ext cx="1226290" cy="738664"/>
          </a:xfrm>
          <a:prstGeom prst="rect">
            <a:avLst/>
          </a:prstGeom>
        </p:spPr>
        <p:txBody>
          <a:bodyPr vert="horz" wrap="square" lIns="91440" tIns="45720" rIns="91440" bIns="45720" rtlCol="0" anchor="t">
            <a:spAutoFit/>
          </a:bodyPr>
          <a:lstStyle/>
          <a:p>
            <a:pPr algn="l"/>
            <a:r>
              <a:rPr lang="en-US" sz="1050" dirty="0" smtClean="0"/>
              <a:t>before: MIRKO expert, new version from OP expected in 2020</a:t>
            </a:r>
          </a:p>
        </p:txBody>
      </p:sp>
      <p:sp>
        <p:nvSpPr>
          <p:cNvPr id="27" name="TextBox 26"/>
          <p:cNvSpPr txBox="1"/>
          <p:nvPr/>
        </p:nvSpPr>
        <p:spPr>
          <a:xfrm>
            <a:off x="7923565" y="3619483"/>
            <a:ext cx="1226290" cy="738664"/>
          </a:xfrm>
          <a:prstGeom prst="rect">
            <a:avLst/>
          </a:prstGeom>
        </p:spPr>
        <p:txBody>
          <a:bodyPr vert="horz" wrap="square" lIns="91440" tIns="45720" rIns="91440" bIns="45720" rtlCol="0" anchor="t">
            <a:spAutoFit/>
          </a:bodyPr>
          <a:lstStyle/>
          <a:p>
            <a:pPr algn="l"/>
            <a:r>
              <a:rPr lang="en-US" sz="1050" dirty="0" smtClean="0"/>
              <a:t>converted, available on HKR computers:  ibhs2paramodi/</a:t>
            </a:r>
          </a:p>
        </p:txBody>
      </p:sp>
      <p:sp>
        <p:nvSpPr>
          <p:cNvPr id="28" name="Left-Right Arrow 27"/>
          <p:cNvSpPr/>
          <p:nvPr/>
        </p:nvSpPr>
        <p:spPr>
          <a:xfrm rot="5400000">
            <a:off x="7559115" y="1924998"/>
            <a:ext cx="289695" cy="141262"/>
          </a:xfrm>
          <a:prstGeom prst="leftRightArrow">
            <a:avLst/>
          </a:prstGeom>
          <a:solidFill>
            <a:srgbClr val="FDBB6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Notched Right Arrow 23"/>
          <p:cNvSpPr/>
          <p:nvPr/>
        </p:nvSpPr>
        <p:spPr>
          <a:xfrm rot="17469098">
            <a:off x="4357639" y="4341480"/>
            <a:ext cx="2425919" cy="144280"/>
          </a:xfrm>
          <a:prstGeom prst="notchedRightArrow">
            <a:avLst/>
          </a:prstGeom>
          <a:pattFill prst="sphere">
            <a:fgClr>
              <a:srgbClr val="FDBB63"/>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TextBox 28"/>
          <p:cNvSpPr txBox="1"/>
          <p:nvPr/>
        </p:nvSpPr>
        <p:spPr>
          <a:xfrm>
            <a:off x="7988035" y="1374504"/>
            <a:ext cx="1226290" cy="738664"/>
          </a:xfrm>
          <a:prstGeom prst="rect">
            <a:avLst/>
          </a:prstGeom>
        </p:spPr>
        <p:txBody>
          <a:bodyPr vert="horz" wrap="square" lIns="91440" tIns="45720" rIns="91440" bIns="45720" rtlCol="0" anchor="t">
            <a:spAutoFit/>
          </a:bodyPr>
          <a:lstStyle/>
          <a:p>
            <a:pPr algn="l"/>
            <a:r>
              <a:rPr lang="en-US" sz="1050" dirty="0" smtClean="0"/>
              <a:t>MADX available </a:t>
            </a:r>
            <a:r>
              <a:rPr lang="en-US" sz="1050" dirty="0" smtClean="0"/>
              <a:t>on HKR computers:  </a:t>
            </a:r>
            <a:r>
              <a:rPr lang="en-US" sz="1050" dirty="0" err="1" smtClean="0"/>
              <a:t>HESTools</a:t>
            </a:r>
            <a:r>
              <a:rPr lang="en-US" sz="1050" dirty="0" smtClean="0"/>
              <a:t>/</a:t>
            </a:r>
          </a:p>
        </p:txBody>
      </p:sp>
    </p:spTree>
    <p:extLst>
      <p:ext uri="{BB962C8B-B14F-4D97-AF65-F5344CB8AC3E}">
        <p14:creationId xmlns:p14="http://schemas.microsoft.com/office/powerpoint/2010/main" val="2417379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Quality </a:t>
            </a:r>
            <a:r>
              <a:rPr lang="de-DE" dirty="0" err="1" smtClean="0"/>
              <a:t>of</a:t>
            </a:r>
            <a:r>
              <a:rPr lang="de-DE" dirty="0" smtClean="0"/>
              <a:t> </a:t>
            </a:r>
            <a:r>
              <a:rPr lang="de-DE" dirty="0" err="1" smtClean="0"/>
              <a:t>the</a:t>
            </a:r>
            <a:r>
              <a:rPr lang="de-DE" dirty="0" smtClean="0"/>
              <a:t> </a:t>
            </a:r>
            <a:r>
              <a:rPr lang="de-DE" dirty="0" err="1" smtClean="0"/>
              <a:t>optics</a:t>
            </a:r>
            <a:r>
              <a:rPr lang="de-DE" dirty="0" smtClean="0"/>
              <a:t> </a:t>
            </a:r>
            <a:r>
              <a:rPr lang="de-DE" dirty="0" err="1" smtClean="0"/>
              <a:t>models</a:t>
            </a:r>
            <a:endParaRPr lang="de-DE" dirty="0"/>
          </a:p>
        </p:txBody>
      </p:sp>
      <p:sp>
        <p:nvSpPr>
          <p:cNvPr id="4" name="TextBox 3"/>
          <p:cNvSpPr txBox="1"/>
          <p:nvPr/>
        </p:nvSpPr>
        <p:spPr>
          <a:xfrm>
            <a:off x="6992815" y="6623538"/>
            <a:ext cx="1881554" cy="276999"/>
          </a:xfrm>
          <a:prstGeom prst="rect">
            <a:avLst/>
          </a:prstGeom>
        </p:spPr>
        <p:txBody>
          <a:bodyPr vert="horz" wrap="square" lIns="91440" tIns="45720" rIns="91440" bIns="45720" rtlCol="0" anchor="t">
            <a:spAutoFit/>
          </a:bodyPr>
          <a:lstStyle/>
          <a:p>
            <a:pPr algn="l"/>
            <a:r>
              <a:rPr lang="en-US" sz="1200" dirty="0" smtClean="0">
                <a:hlinkClick r:id="rId2"/>
              </a:rPr>
              <a:t>M.Sapinski@gsi.de</a:t>
            </a:r>
            <a:r>
              <a:rPr lang="en-US" sz="1200" dirty="0" smtClean="0"/>
              <a:t>  /10</a:t>
            </a:r>
          </a:p>
        </p:txBody>
      </p:sp>
      <p:pic>
        <p:nvPicPr>
          <p:cNvPr id="30" name="Picture 29"/>
          <p:cNvPicPr>
            <a:picLocks noChangeAspect="1"/>
          </p:cNvPicPr>
          <p:nvPr/>
        </p:nvPicPr>
        <p:blipFill>
          <a:blip r:embed="rId3"/>
          <a:stretch>
            <a:fillRect/>
          </a:stretch>
        </p:blipFill>
        <p:spPr>
          <a:xfrm>
            <a:off x="5310552" y="4118300"/>
            <a:ext cx="3692771" cy="1915580"/>
          </a:xfrm>
          <a:prstGeom prst="rect">
            <a:avLst/>
          </a:prstGeom>
        </p:spPr>
      </p:pic>
      <p:sp>
        <p:nvSpPr>
          <p:cNvPr id="8" name="TextBox 7"/>
          <p:cNvSpPr txBox="1"/>
          <p:nvPr/>
        </p:nvSpPr>
        <p:spPr>
          <a:xfrm>
            <a:off x="6506308" y="5138244"/>
            <a:ext cx="2637692" cy="553998"/>
          </a:xfrm>
          <a:prstGeom prst="rect">
            <a:avLst/>
          </a:prstGeom>
        </p:spPr>
        <p:txBody>
          <a:bodyPr vert="horz" wrap="square" lIns="91440" tIns="45720" rIns="91440" bIns="45720" rtlCol="0" anchor="t">
            <a:spAutoFit/>
          </a:bodyPr>
          <a:lstStyle/>
          <a:p>
            <a:r>
              <a:rPr lang="en-US" sz="1000" dirty="0" smtClean="0"/>
              <a:t>almost 100 </a:t>
            </a:r>
            <a:r>
              <a:rPr lang="en-US" sz="1000" dirty="0"/>
              <a:t>µrad </a:t>
            </a:r>
            <a:r>
              <a:rPr lang="en-US" sz="1000" dirty="0" smtClean="0"/>
              <a:t>tilt of TH line </a:t>
            </a:r>
            <a:br>
              <a:rPr lang="en-US" sz="1000" dirty="0" smtClean="0"/>
            </a:br>
            <a:r>
              <a:rPr lang="en-US" sz="1000" dirty="0" smtClean="0"/>
              <a:t>due to FAIR </a:t>
            </a:r>
            <a:r>
              <a:rPr lang="en-US" sz="1000" dirty="0" smtClean="0"/>
              <a:t>construction</a:t>
            </a:r>
          </a:p>
          <a:p>
            <a:r>
              <a:rPr lang="en-US" sz="1000" dirty="0" smtClean="0"/>
              <a:t>(Pisa tower almost 1000x more)</a:t>
            </a:r>
            <a:endParaRPr lang="en-US" sz="1200" dirty="0" smtClean="0"/>
          </a:p>
        </p:txBody>
      </p:sp>
      <p:sp>
        <p:nvSpPr>
          <p:cNvPr id="5" name="TextBox 4"/>
          <p:cNvSpPr txBox="1"/>
          <p:nvPr/>
        </p:nvSpPr>
        <p:spPr>
          <a:xfrm>
            <a:off x="299469" y="1263831"/>
            <a:ext cx="4545682" cy="4755148"/>
          </a:xfrm>
          <a:prstGeom prst="rect">
            <a:avLst/>
          </a:prstGeom>
        </p:spPr>
        <p:txBody>
          <a:bodyPr vert="horz" wrap="square" lIns="91440" tIns="45720" rIns="91440" bIns="45720" rtlCol="0" anchor="t">
            <a:spAutoFit/>
          </a:bodyPr>
          <a:lstStyle/>
          <a:p>
            <a:pPr algn="l">
              <a:lnSpc>
                <a:spcPct val="150000"/>
              </a:lnSpc>
            </a:pPr>
            <a:r>
              <a:rPr lang="en-US" b="1" u="sng" dirty="0"/>
              <a:t>T</a:t>
            </a:r>
            <a:r>
              <a:rPr lang="en-US" b="1" u="sng" dirty="0" smtClean="0"/>
              <a:t>wo groups of uncertainties:</a:t>
            </a:r>
          </a:p>
          <a:p>
            <a:pPr marL="285750" indent="-285750" algn="l">
              <a:lnSpc>
                <a:spcPct val="150000"/>
              </a:lnSpc>
              <a:buFont typeface="Arial" panose="020B0604020202020204" pitchFamily="34" charset="0"/>
              <a:buChar char="•"/>
            </a:pPr>
            <a:r>
              <a:rPr lang="en-US" sz="1600" dirty="0" smtClean="0"/>
              <a:t>SIS18 extraction parameters</a:t>
            </a:r>
          </a:p>
          <a:p>
            <a:pPr marL="742950" lvl="1" indent="-285750">
              <a:lnSpc>
                <a:spcPct val="150000"/>
              </a:lnSpc>
              <a:buFont typeface="Arial" panose="020B0604020202020204" pitchFamily="34" charset="0"/>
              <a:buChar char="•"/>
            </a:pPr>
            <a:r>
              <a:rPr lang="en-US" sz="1400" dirty="0" smtClean="0"/>
              <a:t>a set of parameters</a:t>
            </a:r>
            <a:r>
              <a:rPr lang="en-US" sz="1400" dirty="0"/>
              <a:t>, established by </a:t>
            </a:r>
            <a:r>
              <a:rPr lang="en-US" sz="1400" dirty="0" smtClean="0"/>
              <a:t>Benno,</a:t>
            </a:r>
            <a:br>
              <a:rPr lang="en-US" sz="1400" dirty="0" smtClean="0"/>
            </a:br>
            <a:r>
              <a:rPr lang="en-US" sz="1400" dirty="0" smtClean="0"/>
              <a:t>not changed since years, the same for fast and slow extraction, probably measured, but this measurement is not documented.</a:t>
            </a:r>
          </a:p>
          <a:p>
            <a:pPr marL="285750" indent="-285750">
              <a:lnSpc>
                <a:spcPct val="150000"/>
              </a:lnSpc>
              <a:buFont typeface="Arial" panose="020B0604020202020204" pitchFamily="34" charset="0"/>
              <a:buChar char="•"/>
            </a:pPr>
            <a:r>
              <a:rPr lang="en-US" sz="1600" dirty="0" smtClean="0"/>
              <a:t>Positions of magnets, alignment, field gradient errors, fringe fields.</a:t>
            </a:r>
          </a:p>
          <a:p>
            <a:pPr marL="742950" lvl="1" indent="-285750">
              <a:lnSpc>
                <a:spcPct val="150000"/>
              </a:lnSpc>
              <a:buFont typeface="Arial" panose="020B0604020202020204" pitchFamily="34" charset="0"/>
              <a:buChar char="•"/>
            </a:pPr>
            <a:r>
              <a:rPr lang="en-US" sz="1400" dirty="0" err="1" smtClean="0"/>
              <a:t>Benno:</a:t>
            </a:r>
            <a:r>
              <a:rPr lang="en-US" sz="1400" dirty="0" err="1" smtClean="0">
                <a:solidFill>
                  <a:srgbClr val="FF0000"/>
                </a:solidFill>
              </a:rPr>
              <a:t>MIRKO</a:t>
            </a:r>
            <a:r>
              <a:rPr lang="en-US" sz="1400" dirty="0" smtClean="0">
                <a:solidFill>
                  <a:srgbClr val="FF0000"/>
                </a:solidFill>
              </a:rPr>
              <a:t> </a:t>
            </a:r>
            <a:r>
              <a:rPr lang="en-US" sz="1400" dirty="0" smtClean="0">
                <a:solidFill>
                  <a:srgbClr val="FF0000"/>
                </a:solidFill>
              </a:rPr>
              <a:t>settings</a:t>
            </a:r>
            <a:r>
              <a:rPr lang="en-US" sz="1400" dirty="0" smtClean="0"/>
              <a:t> – very good, verified and tuned over years.</a:t>
            </a:r>
          </a:p>
          <a:p>
            <a:pPr marL="742950" lvl="1" indent="-285750">
              <a:lnSpc>
                <a:spcPct val="150000"/>
              </a:lnSpc>
              <a:buFont typeface="Arial" panose="020B0604020202020204" pitchFamily="34" charset="0"/>
              <a:buChar char="•"/>
            </a:pPr>
            <a:r>
              <a:rPr lang="en-US" sz="1400" dirty="0" smtClean="0"/>
              <a:t>Translation to MADX is quite tricky, probably some errors introduced during this translation.</a:t>
            </a:r>
          </a:p>
          <a:p>
            <a:pPr lvl="1"/>
            <a:endParaRPr lang="en-US" dirty="0" smtClean="0"/>
          </a:p>
          <a:p>
            <a:pPr lvl="1"/>
            <a:endParaRPr lang="en-US" dirty="0" smtClean="0"/>
          </a:p>
        </p:txBody>
      </p:sp>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2630" y="1580428"/>
            <a:ext cx="3868615" cy="1992493"/>
          </a:xfrm>
          <a:prstGeom prst="rect">
            <a:avLst/>
          </a:prstGeom>
        </p:spPr>
      </p:pic>
      <p:sp>
        <p:nvSpPr>
          <p:cNvPr id="29" name="TextBox 28"/>
          <p:cNvSpPr txBox="1"/>
          <p:nvPr/>
        </p:nvSpPr>
        <p:spPr>
          <a:xfrm>
            <a:off x="6341695" y="1912665"/>
            <a:ext cx="2467709" cy="253916"/>
          </a:xfrm>
          <a:prstGeom prst="rect">
            <a:avLst/>
          </a:prstGeom>
        </p:spPr>
        <p:txBody>
          <a:bodyPr vert="horz" wrap="square" lIns="91440" tIns="45720" rIns="91440" bIns="45720" rtlCol="0" anchor="t">
            <a:spAutoFit/>
          </a:bodyPr>
          <a:lstStyle/>
          <a:p>
            <a:r>
              <a:rPr lang="el-GR" sz="1050" b="1" dirty="0" smtClean="0"/>
              <a:t>β</a:t>
            </a:r>
            <a:r>
              <a:rPr lang="en-US" sz="1050" b="1" baseline="-25000" dirty="0" smtClean="0"/>
              <a:t>H,V</a:t>
            </a:r>
            <a:r>
              <a:rPr lang="en-US" sz="1050" b="1" dirty="0" smtClean="0"/>
              <a:t>,</a:t>
            </a:r>
            <a:r>
              <a:rPr lang="el-GR" sz="1050" b="1" dirty="0"/>
              <a:t> </a:t>
            </a:r>
            <a:r>
              <a:rPr lang="el-GR" sz="1050" b="1" dirty="0" smtClean="0"/>
              <a:t>α</a:t>
            </a:r>
            <a:r>
              <a:rPr lang="en-US" sz="1050" b="1" baseline="-25000" dirty="0" smtClean="0"/>
              <a:t>H,V</a:t>
            </a:r>
            <a:r>
              <a:rPr lang="en-US" sz="1050" b="1" dirty="0" smtClean="0"/>
              <a:t>,D</a:t>
            </a:r>
            <a:r>
              <a:rPr lang="en-US" sz="1050" b="1" baseline="-25000" dirty="0"/>
              <a:t>H,V</a:t>
            </a:r>
            <a:r>
              <a:rPr lang="en-US" sz="1050" b="1" dirty="0" smtClean="0"/>
              <a:t>,D’</a:t>
            </a:r>
            <a:r>
              <a:rPr lang="en-US" sz="1050" b="1" baseline="-25000" dirty="0"/>
              <a:t> H,V</a:t>
            </a:r>
            <a:r>
              <a:rPr lang="en-US" sz="1050" dirty="0" smtClean="0"/>
              <a:t>,x,x’,</a:t>
            </a:r>
            <a:r>
              <a:rPr lang="en-US" sz="1050" dirty="0" err="1" smtClean="0"/>
              <a:t>y,y</a:t>
            </a:r>
            <a:r>
              <a:rPr lang="en-US" sz="1050" dirty="0" smtClean="0"/>
              <a:t>’</a:t>
            </a:r>
            <a:endParaRPr lang="en-US" sz="1050" baseline="-25000" dirty="0" smtClean="0"/>
          </a:p>
        </p:txBody>
      </p:sp>
      <p:sp>
        <p:nvSpPr>
          <p:cNvPr id="31" name="Notched Right Arrow 30"/>
          <p:cNvSpPr/>
          <p:nvPr/>
        </p:nvSpPr>
        <p:spPr>
          <a:xfrm rot="5400000">
            <a:off x="5177027" y="4790164"/>
            <a:ext cx="764124" cy="89085"/>
          </a:xfrm>
          <a:prstGeom prst="notchedRightArrow">
            <a:avLst>
              <a:gd name="adj1" fmla="val 66250"/>
              <a:gd name="adj2" fmla="val 50000"/>
            </a:avLst>
          </a:prstGeom>
          <a:solidFill>
            <a:srgbClr val="FDBB6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55744" y="3572921"/>
            <a:ext cx="670560" cy="1021080"/>
          </a:xfrm>
          <a:prstGeom prst="rect">
            <a:avLst/>
          </a:prstGeom>
        </p:spPr>
      </p:pic>
    </p:spTree>
    <p:extLst>
      <p:ext uri="{BB962C8B-B14F-4D97-AF65-F5344CB8AC3E}">
        <p14:creationId xmlns:p14="http://schemas.microsoft.com/office/powerpoint/2010/main" val="1084635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verification – response matrix</a:t>
            </a:r>
            <a:endParaRPr lang="en-US" dirty="0"/>
          </a:p>
        </p:txBody>
      </p:sp>
      <p:sp>
        <p:nvSpPr>
          <p:cNvPr id="3" name="Content Placeholder 2"/>
          <p:cNvSpPr>
            <a:spLocks noGrp="1"/>
          </p:cNvSpPr>
          <p:nvPr>
            <p:ph idx="1"/>
          </p:nvPr>
        </p:nvSpPr>
        <p:spPr>
          <a:xfrm>
            <a:off x="422565" y="1450685"/>
            <a:ext cx="8211834" cy="5172853"/>
          </a:xfrm>
        </p:spPr>
        <p:txBody>
          <a:bodyPr>
            <a:normAutofit/>
          </a:bodyPr>
          <a:lstStyle/>
          <a:p>
            <a:r>
              <a:rPr lang="en-US" sz="2000" dirty="0" smtClean="0"/>
              <a:t>Trajectory response matrix (TRM)</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lang="en-US" sz="2000" dirty="0" smtClean="0"/>
          </a:p>
          <a:p>
            <a:r>
              <a:rPr lang="en-US" sz="2000" dirty="0" smtClean="0"/>
              <a:t>MADX simulation, horizontal plane only:</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lang="en-US" sz="2000" dirty="0" smtClean="0"/>
          </a:p>
          <a:p>
            <a:r>
              <a:rPr lang="en-US" sz="2000" dirty="0" smtClean="0"/>
              <a:t>Comparison of simulated and measured TRM allows to measure model errors of beam line elements, without extraction parameters!</a:t>
            </a:r>
            <a:endParaRPr lang="en-US" sz="2000" dirty="0"/>
          </a:p>
        </p:txBody>
      </p:sp>
      <p:sp>
        <p:nvSpPr>
          <p:cNvPr id="4" name="Rectangle 3"/>
          <p:cNvSpPr/>
          <p:nvPr/>
        </p:nvSpPr>
        <p:spPr>
          <a:xfrm>
            <a:off x="1289538" y="2291862"/>
            <a:ext cx="199293" cy="310661"/>
          </a:xfrm>
          <a:prstGeom prst="rect">
            <a:avLst/>
          </a:prstGeom>
          <a:solidFill>
            <a:srgbClr val="FDBB6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9" name="Straight Arrow Connector 8"/>
          <p:cNvCxnSpPr/>
          <p:nvPr/>
        </p:nvCxnSpPr>
        <p:spPr>
          <a:xfrm>
            <a:off x="668215" y="2461846"/>
            <a:ext cx="3423139" cy="1"/>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0" name="Flowchart: Collate 9"/>
          <p:cNvSpPr/>
          <p:nvPr/>
        </p:nvSpPr>
        <p:spPr>
          <a:xfrm>
            <a:off x="2391508" y="2203938"/>
            <a:ext cx="199292" cy="521677"/>
          </a:xfrm>
          <a:prstGeom prst="flowChartCollate">
            <a:avLst/>
          </a:prstGeom>
          <a:solidFill>
            <a:srgbClr val="FDBB6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1" name="Flowchart: Sort 10"/>
          <p:cNvSpPr/>
          <p:nvPr/>
        </p:nvSpPr>
        <p:spPr>
          <a:xfrm>
            <a:off x="2766646" y="2186352"/>
            <a:ext cx="175846" cy="562708"/>
          </a:xfrm>
          <a:prstGeom prst="flowChartSort">
            <a:avLst/>
          </a:prstGeom>
          <a:solidFill>
            <a:srgbClr val="FDBB6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Isosceles Triangle 14"/>
          <p:cNvSpPr/>
          <p:nvPr/>
        </p:nvSpPr>
        <p:spPr>
          <a:xfrm>
            <a:off x="4038600" y="2291862"/>
            <a:ext cx="169985" cy="310661"/>
          </a:xfrm>
          <a:prstGeom prst="triangle">
            <a:avLst/>
          </a:prstGeom>
          <a:solidFill>
            <a:srgbClr val="FDBB6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TextBox 15"/>
          <p:cNvSpPr txBox="1"/>
          <p:nvPr/>
        </p:nvSpPr>
        <p:spPr>
          <a:xfrm>
            <a:off x="926123" y="2790087"/>
            <a:ext cx="3897923" cy="307777"/>
          </a:xfrm>
          <a:prstGeom prst="rect">
            <a:avLst/>
          </a:prstGeom>
        </p:spPr>
        <p:txBody>
          <a:bodyPr vert="horz" wrap="square" lIns="91440" tIns="45720" rIns="91440" bIns="45720" rtlCol="0" anchor="t">
            <a:spAutoFit/>
          </a:bodyPr>
          <a:lstStyle/>
          <a:p>
            <a:pPr algn="l"/>
            <a:r>
              <a:rPr lang="en-US" sz="1400" dirty="0" err="1" smtClean="0"/>
              <a:t>steerer</a:t>
            </a:r>
            <a:r>
              <a:rPr lang="en-US" sz="1400" dirty="0" smtClean="0"/>
              <a:t>       …    magnets       …       screen</a:t>
            </a:r>
          </a:p>
        </p:txBody>
      </p:sp>
      <p:cxnSp>
        <p:nvCxnSpPr>
          <p:cNvPr id="18" name="Straight Arrow Connector 17"/>
          <p:cNvCxnSpPr/>
          <p:nvPr/>
        </p:nvCxnSpPr>
        <p:spPr>
          <a:xfrm rot="-180000">
            <a:off x="1370375" y="2434551"/>
            <a:ext cx="1120779" cy="1652"/>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V="1">
            <a:off x="2492992" y="2338388"/>
            <a:ext cx="369271" cy="66989"/>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rot="-180000">
            <a:off x="2862263" y="2314578"/>
            <a:ext cx="1176337" cy="264135"/>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1535723" y="2086708"/>
            <a:ext cx="793390" cy="261610"/>
          </a:xfrm>
          <a:prstGeom prst="rect">
            <a:avLst/>
          </a:prstGeom>
        </p:spPr>
        <p:txBody>
          <a:bodyPr vert="horz" wrap="square" lIns="91440" tIns="45720" rIns="91440" bIns="45720" rtlCol="0" anchor="t">
            <a:spAutoFit/>
          </a:bodyPr>
          <a:lstStyle/>
          <a:p>
            <a:r>
              <a:rPr lang="en-US" sz="1100" dirty="0" smtClean="0"/>
              <a:t>angle </a:t>
            </a:r>
            <a:r>
              <a:rPr lang="el-GR" sz="1100" dirty="0" smtClean="0"/>
              <a:t>Δφ</a:t>
            </a:r>
            <a:endParaRPr lang="en-US" sz="1100" dirty="0" smtClean="0"/>
          </a:p>
        </p:txBody>
      </p:sp>
      <p:sp>
        <p:nvSpPr>
          <p:cNvPr id="42" name="TextBox 41"/>
          <p:cNvSpPr txBox="1"/>
          <p:nvPr/>
        </p:nvSpPr>
        <p:spPr>
          <a:xfrm>
            <a:off x="4149962" y="2356344"/>
            <a:ext cx="849929" cy="430887"/>
          </a:xfrm>
          <a:prstGeom prst="rect">
            <a:avLst/>
          </a:prstGeom>
        </p:spPr>
        <p:txBody>
          <a:bodyPr vert="horz" wrap="square" lIns="91440" tIns="45720" rIns="91440" bIns="45720" rtlCol="0" anchor="t">
            <a:spAutoFit/>
          </a:bodyPr>
          <a:lstStyle/>
          <a:p>
            <a:pPr algn="l"/>
            <a:r>
              <a:rPr lang="en-US" sz="1100" dirty="0" smtClean="0"/>
              <a:t>position change </a:t>
            </a:r>
            <a:r>
              <a:rPr lang="el-GR" sz="1100" dirty="0" smtClean="0"/>
              <a:t>Δ</a:t>
            </a:r>
            <a:r>
              <a:rPr lang="en-US" sz="1100" dirty="0" smtClean="0"/>
              <a:t>x</a:t>
            </a:r>
          </a:p>
        </p:txBody>
      </p:sp>
      <p:sp>
        <p:nvSpPr>
          <p:cNvPr id="43" name="TextBox 42"/>
          <p:cNvSpPr txBox="1"/>
          <p:nvPr/>
        </p:nvSpPr>
        <p:spPr>
          <a:xfrm>
            <a:off x="5175738" y="2338388"/>
            <a:ext cx="3458661" cy="369332"/>
          </a:xfrm>
          <a:prstGeom prst="rect">
            <a:avLst/>
          </a:prstGeom>
        </p:spPr>
        <p:txBody>
          <a:bodyPr vert="horz" wrap="square" lIns="91440" tIns="45720" rIns="91440" bIns="45720" rtlCol="0" anchor="t">
            <a:spAutoFit/>
          </a:bodyPr>
          <a:lstStyle/>
          <a:p>
            <a:r>
              <a:rPr lang="en-US" dirty="0" smtClean="0"/>
              <a:t>TRM element = </a:t>
            </a:r>
            <a:r>
              <a:rPr lang="el-GR" dirty="0"/>
              <a:t>Δ</a:t>
            </a:r>
            <a:r>
              <a:rPr lang="en-US" dirty="0" smtClean="0"/>
              <a:t>x/</a:t>
            </a:r>
            <a:r>
              <a:rPr lang="el-GR" dirty="0" smtClean="0"/>
              <a:t>Δφ</a:t>
            </a:r>
            <a:r>
              <a:rPr lang="en-US" dirty="0" smtClean="0"/>
              <a:t> [m/rad]</a:t>
            </a:r>
          </a:p>
        </p:txBody>
      </p:sp>
      <p:graphicFrame>
        <p:nvGraphicFramePr>
          <p:cNvPr id="44" name="Table 43"/>
          <p:cNvGraphicFramePr>
            <a:graphicFrameLocks noGrp="1"/>
          </p:cNvGraphicFramePr>
          <p:nvPr>
            <p:extLst>
              <p:ext uri="{D42A27DB-BD31-4B8C-83A1-F6EECF244321}">
                <p14:modId xmlns:p14="http://schemas.microsoft.com/office/powerpoint/2010/main" val="1380545040"/>
              </p:ext>
            </p:extLst>
          </p:nvPr>
        </p:nvGraphicFramePr>
        <p:xfrm>
          <a:off x="1579684" y="4261888"/>
          <a:ext cx="5257801" cy="1333500"/>
        </p:xfrm>
        <a:graphic>
          <a:graphicData uri="http://schemas.openxmlformats.org/drawingml/2006/table">
            <a:tbl>
              <a:tblPr/>
              <a:tblGrid>
                <a:gridCol w="903239">
                  <a:extLst>
                    <a:ext uri="{9D8B030D-6E8A-4147-A177-3AD203B41FA5}">
                      <a16:colId xmlns:a16="http://schemas.microsoft.com/office/drawing/2014/main" val="116678629"/>
                    </a:ext>
                  </a:extLst>
                </a:gridCol>
                <a:gridCol w="798653">
                  <a:extLst>
                    <a:ext uri="{9D8B030D-6E8A-4147-A177-3AD203B41FA5}">
                      <a16:colId xmlns:a16="http://schemas.microsoft.com/office/drawing/2014/main" val="3717711464"/>
                    </a:ext>
                  </a:extLst>
                </a:gridCol>
                <a:gridCol w="925424">
                  <a:extLst>
                    <a:ext uri="{9D8B030D-6E8A-4147-A177-3AD203B41FA5}">
                      <a16:colId xmlns:a16="http://schemas.microsoft.com/office/drawing/2014/main" val="290899516"/>
                    </a:ext>
                  </a:extLst>
                </a:gridCol>
                <a:gridCol w="865208">
                  <a:extLst>
                    <a:ext uri="{9D8B030D-6E8A-4147-A177-3AD203B41FA5}">
                      <a16:colId xmlns:a16="http://schemas.microsoft.com/office/drawing/2014/main" val="3495192683"/>
                    </a:ext>
                  </a:extLst>
                </a:gridCol>
                <a:gridCol w="865208">
                  <a:extLst>
                    <a:ext uri="{9D8B030D-6E8A-4147-A177-3AD203B41FA5}">
                      <a16:colId xmlns:a16="http://schemas.microsoft.com/office/drawing/2014/main" val="2565619232"/>
                    </a:ext>
                  </a:extLst>
                </a:gridCol>
                <a:gridCol w="900069">
                  <a:extLst>
                    <a:ext uri="{9D8B030D-6E8A-4147-A177-3AD203B41FA5}">
                      <a16:colId xmlns:a16="http://schemas.microsoft.com/office/drawing/2014/main" val="2531970956"/>
                    </a:ext>
                  </a:extLst>
                </a:gridCol>
              </a:tblGrid>
              <a:tr h="190500">
                <a:tc>
                  <a:txBody>
                    <a:bodyPr/>
                    <a:lstStyle/>
                    <a:p>
                      <a:pPr algn="l" fontAlgn="b"/>
                      <a:r>
                        <a:rPr lang="en-US" sz="1100" b="0" i="0" u="none" strike="noStrike">
                          <a:solidFill>
                            <a:srgbClr val="000000"/>
                          </a:solidFill>
                          <a:effectLst/>
                          <a:latin typeface="Calibri" panose="020F0502020204030204" pitchFamily="34" charset="0"/>
                        </a:rPr>
                        <a:t>mag\grid</a:t>
                      </a: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GTH1DG2G</a:t>
                      </a: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GTH1DG4G</a:t>
                      </a: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GTH2DG2</a:t>
                      </a: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GHADDG1G</a:t>
                      </a: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GHADDG4G</a:t>
                      </a:r>
                    </a:p>
                  </a:txBody>
                  <a:tcPr marL="9525" marR="9525" marT="9525" marB="0" anchor="b">
                    <a:lnL>
                      <a:noFill/>
                    </a:lnL>
                    <a:lnR>
                      <a:noFill/>
                    </a:lnR>
                    <a:lnT>
                      <a:noFill/>
                    </a:lnT>
                    <a:lnB>
                      <a:noFill/>
                    </a:lnB>
                  </a:tcPr>
                </a:tc>
                <a:extLst>
                  <a:ext uri="{0D108BD9-81ED-4DB2-BD59-A6C34878D82A}">
                    <a16:rowId xmlns:a16="http://schemas.microsoft.com/office/drawing/2014/main" val="144904222"/>
                  </a:ext>
                </a:extLst>
              </a:tr>
              <a:tr h="190500">
                <a:tc>
                  <a:txBody>
                    <a:bodyPr/>
                    <a:lstStyle/>
                    <a:p>
                      <a:pPr algn="l" fontAlgn="b"/>
                      <a:r>
                        <a:rPr lang="en-US" sz="1100" b="0" i="0" u="none" strike="noStrike">
                          <a:solidFill>
                            <a:srgbClr val="000000"/>
                          </a:solidFill>
                          <a:effectLst/>
                          <a:latin typeface="Calibri" panose="020F0502020204030204" pitchFamily="34" charset="0"/>
                        </a:rPr>
                        <a:t>GTE2KX1</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7.4271</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6.3019</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-3.3422</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4.2328</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-1.2284</a:t>
                      </a:r>
                    </a:p>
                  </a:txBody>
                  <a:tcPr marL="9525" marR="9525" marT="9525" marB="0" anchor="b">
                    <a:lnL>
                      <a:noFill/>
                    </a:lnL>
                    <a:lnR>
                      <a:noFill/>
                    </a:lnR>
                    <a:lnT>
                      <a:noFill/>
                    </a:lnT>
                    <a:lnB>
                      <a:noFill/>
                    </a:lnB>
                  </a:tcPr>
                </a:tc>
                <a:extLst>
                  <a:ext uri="{0D108BD9-81ED-4DB2-BD59-A6C34878D82A}">
                    <a16:rowId xmlns:a16="http://schemas.microsoft.com/office/drawing/2014/main" val="3522428002"/>
                  </a:ext>
                </a:extLst>
              </a:tr>
              <a:tr h="190500">
                <a:tc>
                  <a:txBody>
                    <a:bodyPr/>
                    <a:lstStyle/>
                    <a:p>
                      <a:pPr algn="l" fontAlgn="b"/>
                      <a:r>
                        <a:rPr lang="en-US" sz="1100" b="0" i="0" u="none" strike="noStrike">
                          <a:solidFill>
                            <a:srgbClr val="000000"/>
                          </a:solidFill>
                          <a:effectLst/>
                          <a:latin typeface="Calibri" panose="020F0502020204030204" pitchFamily="34" charset="0"/>
                        </a:rPr>
                        <a:t>GTH1KX1</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4.734</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14.028</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14.569</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-30.326</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-1.1712</a:t>
                      </a:r>
                    </a:p>
                  </a:txBody>
                  <a:tcPr marL="9525" marR="9525" marT="9525" marB="0" anchor="b">
                    <a:lnL>
                      <a:noFill/>
                    </a:lnL>
                    <a:lnR>
                      <a:noFill/>
                    </a:lnR>
                    <a:lnT>
                      <a:noFill/>
                    </a:lnT>
                    <a:lnB>
                      <a:noFill/>
                    </a:lnB>
                  </a:tcPr>
                </a:tc>
                <a:extLst>
                  <a:ext uri="{0D108BD9-81ED-4DB2-BD59-A6C34878D82A}">
                    <a16:rowId xmlns:a16="http://schemas.microsoft.com/office/drawing/2014/main" val="1376148941"/>
                  </a:ext>
                </a:extLst>
              </a:tr>
              <a:tr h="190500">
                <a:tc>
                  <a:txBody>
                    <a:bodyPr/>
                    <a:lstStyle/>
                    <a:p>
                      <a:pPr algn="l" fontAlgn="b"/>
                      <a:r>
                        <a:rPr lang="en-US" sz="1100" b="0" i="0" u="none" strike="noStrike">
                          <a:solidFill>
                            <a:srgbClr val="000000"/>
                          </a:solidFill>
                          <a:effectLst/>
                          <a:latin typeface="Calibri" panose="020F0502020204030204" pitchFamily="34" charset="0"/>
                        </a:rPr>
                        <a:t>GTH2KX1</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21.959</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2.0856</a:t>
                      </a:r>
                    </a:p>
                  </a:txBody>
                  <a:tcPr marL="9525" marR="9525" marT="9525" marB="0" anchor="b">
                    <a:lnL>
                      <a:noFill/>
                    </a:lnL>
                    <a:lnR>
                      <a:noFill/>
                    </a:lnR>
                    <a:lnT>
                      <a:noFill/>
                    </a:lnT>
                    <a:lnB>
                      <a:noFill/>
                    </a:lnB>
                  </a:tcPr>
                </a:tc>
                <a:extLst>
                  <a:ext uri="{0D108BD9-81ED-4DB2-BD59-A6C34878D82A}">
                    <a16:rowId xmlns:a16="http://schemas.microsoft.com/office/drawing/2014/main" val="3980505907"/>
                  </a:ext>
                </a:extLst>
              </a:tr>
              <a:tr h="190500">
                <a:tc>
                  <a:txBody>
                    <a:bodyPr/>
                    <a:lstStyle/>
                    <a:p>
                      <a:pPr algn="l" fontAlgn="b"/>
                      <a:r>
                        <a:rPr lang="en-US" sz="1100" b="0" i="0" u="none" strike="noStrike">
                          <a:solidFill>
                            <a:srgbClr val="000000"/>
                          </a:solidFill>
                          <a:effectLst/>
                          <a:latin typeface="Calibri" panose="020F0502020204030204" pitchFamily="34" charset="0"/>
                        </a:rPr>
                        <a:t>GHADKX1</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-5.3911</a:t>
                      </a:r>
                    </a:p>
                  </a:txBody>
                  <a:tcPr marL="9525" marR="9525" marT="9525" marB="0" anchor="b">
                    <a:lnL>
                      <a:noFill/>
                    </a:lnL>
                    <a:lnR>
                      <a:noFill/>
                    </a:lnR>
                    <a:lnT>
                      <a:noFill/>
                    </a:lnT>
                    <a:lnB>
                      <a:noFill/>
                    </a:lnB>
                  </a:tcPr>
                </a:tc>
                <a:extLst>
                  <a:ext uri="{0D108BD9-81ED-4DB2-BD59-A6C34878D82A}">
                    <a16:rowId xmlns:a16="http://schemas.microsoft.com/office/drawing/2014/main" val="1342888445"/>
                  </a:ext>
                </a:extLst>
              </a:tr>
              <a:tr h="190500">
                <a:tc>
                  <a:txBody>
                    <a:bodyPr/>
                    <a:lstStyle/>
                    <a:p>
                      <a:pPr algn="l" fontAlgn="b"/>
                      <a:r>
                        <a:rPr lang="en-US" sz="1100" b="0" i="0" u="none" strike="noStrike">
                          <a:solidFill>
                            <a:srgbClr val="000000"/>
                          </a:solidFill>
                          <a:effectLst/>
                          <a:latin typeface="Calibri" panose="020F0502020204030204" pitchFamily="34" charset="0"/>
                        </a:rPr>
                        <a:t>GHADMU1</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-1.6931</a:t>
                      </a:r>
                    </a:p>
                  </a:txBody>
                  <a:tcPr marL="9525" marR="9525" marT="9525" marB="0" anchor="b">
                    <a:lnL>
                      <a:noFill/>
                    </a:lnL>
                    <a:lnR>
                      <a:noFill/>
                    </a:lnR>
                    <a:lnT>
                      <a:noFill/>
                    </a:lnT>
                    <a:lnB>
                      <a:noFill/>
                    </a:lnB>
                  </a:tcPr>
                </a:tc>
                <a:extLst>
                  <a:ext uri="{0D108BD9-81ED-4DB2-BD59-A6C34878D82A}">
                    <a16:rowId xmlns:a16="http://schemas.microsoft.com/office/drawing/2014/main" val="4169093712"/>
                  </a:ext>
                </a:extLst>
              </a:tr>
              <a:tr h="190500">
                <a:tc>
                  <a:txBody>
                    <a:bodyPr/>
                    <a:lstStyle/>
                    <a:p>
                      <a:pPr algn="l" fontAlgn="b"/>
                      <a:r>
                        <a:rPr lang="en-US" sz="1100" b="0" i="0" u="none" strike="noStrike">
                          <a:solidFill>
                            <a:srgbClr val="000000"/>
                          </a:solidFill>
                          <a:effectLst/>
                          <a:latin typeface="Calibri" panose="020F0502020204030204" pitchFamily="34" charset="0"/>
                        </a:rPr>
                        <a:t>GHADMU2</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3.0659</a:t>
                      </a:r>
                    </a:p>
                  </a:txBody>
                  <a:tcPr marL="9525" marR="9525" marT="9525" marB="0" anchor="b">
                    <a:lnL>
                      <a:noFill/>
                    </a:lnL>
                    <a:lnR>
                      <a:noFill/>
                    </a:lnR>
                    <a:lnT>
                      <a:noFill/>
                    </a:lnT>
                    <a:lnB>
                      <a:noFill/>
                    </a:lnB>
                  </a:tcPr>
                </a:tc>
                <a:extLst>
                  <a:ext uri="{0D108BD9-81ED-4DB2-BD59-A6C34878D82A}">
                    <a16:rowId xmlns:a16="http://schemas.microsoft.com/office/drawing/2014/main" val="469233620"/>
                  </a:ext>
                </a:extLst>
              </a:tr>
            </a:tbl>
          </a:graphicData>
        </a:graphic>
      </p:graphicFrame>
      <p:sp>
        <p:nvSpPr>
          <p:cNvPr id="45" name="Right Triangle 44"/>
          <p:cNvSpPr/>
          <p:nvPr/>
        </p:nvSpPr>
        <p:spPr>
          <a:xfrm>
            <a:off x="3112477" y="4853354"/>
            <a:ext cx="3100754" cy="668215"/>
          </a:xfrm>
          <a:prstGeom prst="rtTriangl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TextBox 45"/>
          <p:cNvSpPr txBox="1"/>
          <p:nvPr/>
        </p:nvSpPr>
        <p:spPr>
          <a:xfrm>
            <a:off x="6992815" y="6623538"/>
            <a:ext cx="2048960" cy="276999"/>
          </a:xfrm>
          <a:prstGeom prst="rect">
            <a:avLst/>
          </a:prstGeom>
        </p:spPr>
        <p:txBody>
          <a:bodyPr vert="horz" wrap="square" lIns="91440" tIns="45720" rIns="91440" bIns="45720" rtlCol="0" anchor="t">
            <a:spAutoFit/>
          </a:bodyPr>
          <a:lstStyle/>
          <a:p>
            <a:pPr algn="l"/>
            <a:r>
              <a:rPr lang="en-US" sz="1200" dirty="0" smtClean="0">
                <a:hlinkClick r:id="rId2"/>
              </a:rPr>
              <a:t>M.Sapinski@gsi.de</a:t>
            </a:r>
            <a:r>
              <a:rPr lang="en-US" sz="1200" dirty="0" smtClean="0"/>
              <a:t>  /11</a:t>
            </a:r>
          </a:p>
        </p:txBody>
      </p:sp>
      <p:sp>
        <p:nvSpPr>
          <p:cNvPr id="47" name="TextBox 46"/>
          <p:cNvSpPr txBox="1"/>
          <p:nvPr/>
        </p:nvSpPr>
        <p:spPr>
          <a:xfrm>
            <a:off x="3193074" y="5096813"/>
            <a:ext cx="2221523" cy="461665"/>
          </a:xfrm>
          <a:prstGeom prst="rect">
            <a:avLst/>
          </a:prstGeom>
        </p:spPr>
        <p:txBody>
          <a:bodyPr vert="horz" wrap="square" lIns="91440" tIns="45720" rIns="91440" bIns="45720" rtlCol="0" anchor="t">
            <a:spAutoFit/>
          </a:bodyPr>
          <a:lstStyle/>
          <a:p>
            <a:pPr algn="l"/>
            <a:r>
              <a:rPr lang="en-US" sz="1200" dirty="0" err="1" smtClean="0">
                <a:solidFill>
                  <a:srgbClr val="FF0000"/>
                </a:solidFill>
              </a:rPr>
              <a:t>steerers</a:t>
            </a:r>
            <a:r>
              <a:rPr lang="en-US" sz="1200" dirty="0" smtClean="0">
                <a:solidFill>
                  <a:srgbClr val="FF0000"/>
                </a:solidFill>
              </a:rPr>
              <a:t> do not affect upstream screens</a:t>
            </a:r>
          </a:p>
        </p:txBody>
      </p:sp>
      <p:sp>
        <p:nvSpPr>
          <p:cNvPr id="48" name="Oval 47"/>
          <p:cNvSpPr/>
          <p:nvPr/>
        </p:nvSpPr>
        <p:spPr>
          <a:xfrm>
            <a:off x="4149962" y="4202723"/>
            <a:ext cx="732700" cy="263769"/>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TextBox 48"/>
          <p:cNvSpPr txBox="1"/>
          <p:nvPr/>
        </p:nvSpPr>
        <p:spPr>
          <a:xfrm>
            <a:off x="3956538" y="3855582"/>
            <a:ext cx="1588477" cy="415498"/>
          </a:xfrm>
          <a:prstGeom prst="rect">
            <a:avLst/>
          </a:prstGeom>
        </p:spPr>
        <p:txBody>
          <a:bodyPr vert="horz" wrap="square" lIns="91440" tIns="45720" rIns="91440" bIns="45720" rtlCol="0" anchor="t">
            <a:spAutoFit/>
          </a:bodyPr>
          <a:lstStyle/>
          <a:p>
            <a:pPr algn="l"/>
            <a:r>
              <a:rPr lang="en-US" sz="1050" dirty="0" smtClean="0">
                <a:solidFill>
                  <a:srgbClr val="FF0000"/>
                </a:solidFill>
              </a:rPr>
              <a:t>this won’t work for </a:t>
            </a:r>
            <a:br>
              <a:rPr lang="en-US" sz="1050" dirty="0" smtClean="0">
                <a:solidFill>
                  <a:srgbClr val="FF0000"/>
                </a:solidFill>
              </a:rPr>
            </a:br>
            <a:r>
              <a:rPr lang="en-US" sz="1050" dirty="0" smtClean="0">
                <a:solidFill>
                  <a:srgbClr val="FF0000"/>
                </a:solidFill>
              </a:rPr>
              <a:t>slow extraction</a:t>
            </a:r>
          </a:p>
        </p:txBody>
      </p:sp>
      <p:sp>
        <p:nvSpPr>
          <p:cNvPr id="50" name="TextBox 49"/>
          <p:cNvSpPr txBox="1"/>
          <p:nvPr/>
        </p:nvSpPr>
        <p:spPr>
          <a:xfrm>
            <a:off x="7306760" y="4350822"/>
            <a:ext cx="1735015" cy="646331"/>
          </a:xfrm>
          <a:prstGeom prst="rect">
            <a:avLst/>
          </a:prstGeom>
        </p:spPr>
        <p:txBody>
          <a:bodyPr vert="horz" wrap="square" lIns="91440" tIns="45720" rIns="91440" bIns="45720" rtlCol="0" anchor="t">
            <a:spAutoFit/>
          </a:bodyPr>
          <a:lstStyle/>
          <a:p>
            <a:pPr algn="l"/>
            <a:r>
              <a:rPr lang="en-US" sz="1200" dirty="0" smtClean="0"/>
              <a:t>thanks Martin for implementing grid data saving</a:t>
            </a:r>
          </a:p>
        </p:txBody>
      </p:sp>
      <p:cxnSp>
        <p:nvCxnSpPr>
          <p:cNvPr id="52" name="Straight Arrow Connector 51"/>
          <p:cNvCxnSpPr/>
          <p:nvPr/>
        </p:nvCxnSpPr>
        <p:spPr>
          <a:xfrm flipH="1">
            <a:off x="6787662" y="4334607"/>
            <a:ext cx="1125415"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5414597" y="3421350"/>
            <a:ext cx="3627178" cy="276999"/>
          </a:xfrm>
          <a:prstGeom prst="rect">
            <a:avLst/>
          </a:prstGeom>
        </p:spPr>
        <p:txBody>
          <a:bodyPr vert="horz" wrap="square" lIns="91440" tIns="45720" rIns="91440" bIns="45720" rtlCol="0" anchor="t">
            <a:spAutoFit/>
          </a:bodyPr>
          <a:lstStyle/>
          <a:p>
            <a:pPr algn="l"/>
            <a:r>
              <a:rPr lang="en-US" sz="1200" dirty="0" smtClean="0"/>
              <a:t>(horizontal and vertical planes can be coupled!)</a:t>
            </a:r>
          </a:p>
        </p:txBody>
      </p:sp>
    </p:spTree>
    <p:extLst>
      <p:ext uri="{BB962C8B-B14F-4D97-AF65-F5344CB8AC3E}">
        <p14:creationId xmlns:p14="http://schemas.microsoft.com/office/powerpoint/2010/main" val="2818251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
            </a:r>
            <a:r>
              <a:rPr lang="en-US" dirty="0" smtClean="0"/>
              <a:t>esponse matrix measurement (I)</a:t>
            </a:r>
            <a:endParaRPr lang="en-US" dirty="0"/>
          </a:p>
        </p:txBody>
      </p:sp>
      <p:sp>
        <p:nvSpPr>
          <p:cNvPr id="3" name="Content Placeholder 2"/>
          <p:cNvSpPr>
            <a:spLocks noGrp="1"/>
          </p:cNvSpPr>
          <p:nvPr>
            <p:ph idx="1"/>
          </p:nvPr>
        </p:nvSpPr>
        <p:spPr>
          <a:xfrm>
            <a:off x="422565" y="1450685"/>
            <a:ext cx="8211834" cy="1855223"/>
          </a:xfrm>
        </p:spPr>
        <p:txBody>
          <a:bodyPr>
            <a:normAutofit/>
          </a:bodyPr>
          <a:lstStyle/>
          <a:p>
            <a:r>
              <a:rPr lang="en-US" sz="2000" dirty="0" smtClean="0"/>
              <a:t>measurement on November 27, using Oksana’s COCO* application (but </a:t>
            </a:r>
            <a:r>
              <a:rPr lang="en-US" sz="2000" dirty="0" err="1" smtClean="0"/>
              <a:t>paramodi</a:t>
            </a:r>
            <a:r>
              <a:rPr lang="en-US" sz="2000" dirty="0" smtClean="0"/>
              <a:t> can also do the job)</a:t>
            </a:r>
            <a:br>
              <a:rPr lang="en-US" sz="2000" dirty="0" smtClean="0"/>
            </a:br>
            <a:r>
              <a:rPr lang="en-US" sz="2000" dirty="0" smtClean="0"/>
              <a:t/>
            </a:r>
            <a:br>
              <a:rPr lang="en-US" sz="2000" dirty="0" smtClean="0"/>
            </a:br>
            <a:r>
              <a:rPr lang="en-US" sz="2000" dirty="0" smtClean="0"/>
              <a:t/>
            </a:r>
            <a:br>
              <a:rPr lang="en-US" sz="2000" dirty="0" smtClean="0"/>
            </a:br>
            <a:endParaRPr lang="en-US" sz="2000" dirty="0"/>
          </a:p>
        </p:txBody>
      </p:sp>
      <p:sp>
        <p:nvSpPr>
          <p:cNvPr id="46" name="TextBox 45"/>
          <p:cNvSpPr txBox="1"/>
          <p:nvPr/>
        </p:nvSpPr>
        <p:spPr>
          <a:xfrm>
            <a:off x="6992815" y="6623538"/>
            <a:ext cx="1922562" cy="276999"/>
          </a:xfrm>
          <a:prstGeom prst="rect">
            <a:avLst/>
          </a:prstGeom>
        </p:spPr>
        <p:txBody>
          <a:bodyPr vert="horz" wrap="square" lIns="91440" tIns="45720" rIns="91440" bIns="45720" rtlCol="0" anchor="t">
            <a:spAutoFit/>
          </a:bodyPr>
          <a:lstStyle/>
          <a:p>
            <a:pPr algn="l"/>
            <a:r>
              <a:rPr lang="en-US" sz="1200" dirty="0" smtClean="0">
                <a:hlinkClick r:id="rId2"/>
              </a:rPr>
              <a:t>M.Sapinski@gsi.de</a:t>
            </a:r>
            <a:r>
              <a:rPr lang="en-US" sz="1200" dirty="0" smtClean="0"/>
              <a:t>  /12</a:t>
            </a:r>
          </a:p>
        </p:txBody>
      </p:sp>
      <p:sp>
        <p:nvSpPr>
          <p:cNvPr id="5" name="TextBox 4"/>
          <p:cNvSpPr txBox="1"/>
          <p:nvPr/>
        </p:nvSpPr>
        <p:spPr>
          <a:xfrm>
            <a:off x="422565" y="5586046"/>
            <a:ext cx="8211834" cy="646331"/>
          </a:xfrm>
          <a:prstGeom prst="rect">
            <a:avLst/>
          </a:prstGeom>
        </p:spPr>
        <p:txBody>
          <a:bodyPr vert="horz" wrap="square" lIns="91440" tIns="45720" rIns="91440" bIns="45720" rtlCol="0" anchor="t">
            <a:spAutoFit/>
          </a:bodyPr>
          <a:lstStyle/>
          <a:p>
            <a:r>
              <a:rPr lang="en-US" dirty="0" smtClean="0"/>
              <a:t>(*) COCO is an application to perform various orbit corrections (local, global) based on TRM measurement. For the moment it is an expert tool.</a:t>
            </a:r>
          </a:p>
        </p:txBody>
      </p:sp>
      <p:graphicFrame>
        <p:nvGraphicFramePr>
          <p:cNvPr id="7" name="Table 6"/>
          <p:cNvGraphicFramePr>
            <a:graphicFrameLocks noGrp="1"/>
          </p:cNvGraphicFramePr>
          <p:nvPr>
            <p:extLst>
              <p:ext uri="{D42A27DB-BD31-4B8C-83A1-F6EECF244321}">
                <p14:modId xmlns:p14="http://schemas.microsoft.com/office/powerpoint/2010/main" val="4007065024"/>
              </p:ext>
            </p:extLst>
          </p:nvPr>
        </p:nvGraphicFramePr>
        <p:xfrm>
          <a:off x="237698" y="2600387"/>
          <a:ext cx="4047086" cy="1845590"/>
        </p:xfrm>
        <a:graphic>
          <a:graphicData uri="http://schemas.openxmlformats.org/drawingml/2006/table">
            <a:tbl>
              <a:tblPr/>
              <a:tblGrid>
                <a:gridCol w="777051">
                  <a:extLst>
                    <a:ext uri="{9D8B030D-6E8A-4147-A177-3AD203B41FA5}">
                      <a16:colId xmlns:a16="http://schemas.microsoft.com/office/drawing/2014/main" val="2238463897"/>
                    </a:ext>
                  </a:extLst>
                </a:gridCol>
                <a:gridCol w="728586">
                  <a:extLst>
                    <a:ext uri="{9D8B030D-6E8A-4147-A177-3AD203B41FA5}">
                      <a16:colId xmlns:a16="http://schemas.microsoft.com/office/drawing/2014/main" val="2300530672"/>
                    </a:ext>
                  </a:extLst>
                </a:gridCol>
                <a:gridCol w="922615">
                  <a:extLst>
                    <a:ext uri="{9D8B030D-6E8A-4147-A177-3AD203B41FA5}">
                      <a16:colId xmlns:a16="http://schemas.microsoft.com/office/drawing/2014/main" val="2564098035"/>
                    </a:ext>
                  </a:extLst>
                </a:gridCol>
                <a:gridCol w="809417">
                  <a:extLst>
                    <a:ext uri="{9D8B030D-6E8A-4147-A177-3AD203B41FA5}">
                      <a16:colId xmlns:a16="http://schemas.microsoft.com/office/drawing/2014/main" val="2938817804"/>
                    </a:ext>
                  </a:extLst>
                </a:gridCol>
                <a:gridCol w="809417">
                  <a:extLst>
                    <a:ext uri="{9D8B030D-6E8A-4147-A177-3AD203B41FA5}">
                      <a16:colId xmlns:a16="http://schemas.microsoft.com/office/drawing/2014/main" val="2739084172"/>
                    </a:ext>
                  </a:extLst>
                </a:gridCol>
              </a:tblGrid>
              <a:tr h="571304">
                <a:tc>
                  <a:txBody>
                    <a:bodyPr/>
                    <a:lstStyle/>
                    <a:p>
                      <a:pPr algn="l" fontAlgn="b"/>
                      <a:r>
                        <a:rPr lang="en-US" sz="1100" b="0" i="0" u="none" strike="noStrike">
                          <a:solidFill>
                            <a:srgbClr val="000000"/>
                          </a:solidFill>
                          <a:effectLst/>
                          <a:latin typeface="Calibri" panose="020F0502020204030204" pitchFamily="34" charset="0"/>
                        </a:rPr>
                        <a:t>mag\grid</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GTH1DG2G</a:t>
                      </a: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GTH1DG4G</a:t>
                      </a: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GHADDG1G</a:t>
                      </a: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GHADDG4G</a:t>
                      </a:r>
                    </a:p>
                  </a:txBody>
                  <a:tcPr marL="9525" marR="9525" marT="9525" marB="0" anchor="b">
                    <a:lnL>
                      <a:noFill/>
                    </a:lnL>
                    <a:lnR>
                      <a:noFill/>
                    </a:lnR>
                    <a:lnT>
                      <a:noFill/>
                    </a:lnT>
                    <a:lnB>
                      <a:noFill/>
                    </a:lnB>
                  </a:tcPr>
                </a:tc>
                <a:extLst>
                  <a:ext uri="{0D108BD9-81ED-4DB2-BD59-A6C34878D82A}">
                    <a16:rowId xmlns:a16="http://schemas.microsoft.com/office/drawing/2014/main" val="231057352"/>
                  </a:ext>
                </a:extLst>
              </a:tr>
              <a:tr h="212381">
                <a:tc>
                  <a:txBody>
                    <a:bodyPr/>
                    <a:lstStyle/>
                    <a:p>
                      <a:pPr algn="l" fontAlgn="b"/>
                      <a:r>
                        <a:rPr lang="en-US" sz="1100" b="0" i="0" u="none" strike="noStrike">
                          <a:solidFill>
                            <a:srgbClr val="000000"/>
                          </a:solidFill>
                          <a:effectLst/>
                          <a:latin typeface="Calibri" panose="020F0502020204030204" pitchFamily="34" charset="0"/>
                        </a:rPr>
                        <a:t>GTE2KX1</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-5.25</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-1.5</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32.25</a:t>
                      </a:r>
                    </a:p>
                  </a:txBody>
                  <a:tcPr marL="9525" marR="9525" marT="9525" marB="0" anchor="b">
                    <a:lnL>
                      <a:noFill/>
                    </a:lnL>
                    <a:lnR>
                      <a:noFill/>
                    </a:lnR>
                    <a:lnT>
                      <a:noFill/>
                    </a:lnT>
                    <a:lnB>
                      <a:noFill/>
                    </a:lnB>
                  </a:tcPr>
                </a:tc>
                <a:extLst>
                  <a:ext uri="{0D108BD9-81ED-4DB2-BD59-A6C34878D82A}">
                    <a16:rowId xmlns:a16="http://schemas.microsoft.com/office/drawing/2014/main" val="1815309342"/>
                  </a:ext>
                </a:extLst>
              </a:tr>
              <a:tr h="212381">
                <a:tc>
                  <a:txBody>
                    <a:bodyPr/>
                    <a:lstStyle/>
                    <a:p>
                      <a:pPr algn="l" fontAlgn="b"/>
                      <a:r>
                        <a:rPr lang="en-US" sz="1100" b="0" i="0" u="none" strike="noStrike">
                          <a:solidFill>
                            <a:srgbClr val="000000"/>
                          </a:solidFill>
                          <a:effectLst/>
                          <a:latin typeface="Calibri" panose="020F0502020204030204" pitchFamily="34" charset="0"/>
                        </a:rPr>
                        <a:t>GTH1KX1</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-3.75</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-12</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9.75</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-4.5</a:t>
                      </a:r>
                    </a:p>
                  </a:txBody>
                  <a:tcPr marL="9525" marR="9525" marT="9525" marB="0" anchor="b">
                    <a:lnL>
                      <a:noFill/>
                    </a:lnL>
                    <a:lnR>
                      <a:noFill/>
                    </a:lnR>
                    <a:lnT>
                      <a:noFill/>
                    </a:lnT>
                    <a:lnB>
                      <a:noFill/>
                    </a:lnB>
                  </a:tcPr>
                </a:tc>
                <a:extLst>
                  <a:ext uri="{0D108BD9-81ED-4DB2-BD59-A6C34878D82A}">
                    <a16:rowId xmlns:a16="http://schemas.microsoft.com/office/drawing/2014/main" val="2814305143"/>
                  </a:ext>
                </a:extLst>
              </a:tr>
              <a:tr h="212381">
                <a:tc>
                  <a:txBody>
                    <a:bodyPr/>
                    <a:lstStyle/>
                    <a:p>
                      <a:pPr algn="l" fontAlgn="b"/>
                      <a:r>
                        <a:rPr lang="en-US" sz="1100" b="0" i="0" u="none" strike="noStrike">
                          <a:solidFill>
                            <a:srgbClr val="000000"/>
                          </a:solidFill>
                          <a:effectLst/>
                          <a:latin typeface="Calibri" panose="020F0502020204030204" pitchFamily="34" charset="0"/>
                        </a:rPr>
                        <a:t>GTH2KX1</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-10.5</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-26.25</a:t>
                      </a:r>
                    </a:p>
                  </a:txBody>
                  <a:tcPr marL="9525" marR="9525" marT="9525" marB="0" anchor="b">
                    <a:lnL>
                      <a:noFill/>
                    </a:lnL>
                    <a:lnR>
                      <a:noFill/>
                    </a:lnR>
                    <a:lnT>
                      <a:noFill/>
                    </a:lnT>
                    <a:lnB>
                      <a:noFill/>
                    </a:lnB>
                  </a:tcPr>
                </a:tc>
                <a:extLst>
                  <a:ext uri="{0D108BD9-81ED-4DB2-BD59-A6C34878D82A}">
                    <a16:rowId xmlns:a16="http://schemas.microsoft.com/office/drawing/2014/main" val="3577172070"/>
                  </a:ext>
                </a:extLst>
              </a:tr>
              <a:tr h="212381">
                <a:tc>
                  <a:txBody>
                    <a:bodyPr/>
                    <a:lstStyle/>
                    <a:p>
                      <a:pPr algn="l" fontAlgn="b"/>
                      <a:r>
                        <a:rPr lang="en-US" sz="1100" b="0" i="0" u="none" strike="noStrike">
                          <a:solidFill>
                            <a:srgbClr val="000000"/>
                          </a:solidFill>
                          <a:effectLst/>
                          <a:latin typeface="Calibri" panose="020F0502020204030204" pitchFamily="34" charset="0"/>
                        </a:rPr>
                        <a:t>GHADKX1</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-12</a:t>
                      </a:r>
                    </a:p>
                  </a:txBody>
                  <a:tcPr marL="9525" marR="9525" marT="9525" marB="0" anchor="b">
                    <a:lnL>
                      <a:noFill/>
                    </a:lnL>
                    <a:lnR>
                      <a:noFill/>
                    </a:lnR>
                    <a:lnT>
                      <a:noFill/>
                    </a:lnT>
                    <a:lnB>
                      <a:noFill/>
                    </a:lnB>
                  </a:tcPr>
                </a:tc>
                <a:extLst>
                  <a:ext uri="{0D108BD9-81ED-4DB2-BD59-A6C34878D82A}">
                    <a16:rowId xmlns:a16="http://schemas.microsoft.com/office/drawing/2014/main" val="707970475"/>
                  </a:ext>
                </a:extLst>
              </a:tr>
              <a:tr h="212381">
                <a:tc>
                  <a:txBody>
                    <a:bodyPr/>
                    <a:lstStyle/>
                    <a:p>
                      <a:pPr algn="l" fontAlgn="b"/>
                      <a:r>
                        <a:rPr lang="en-US" sz="1100" b="0" i="0" u="none" strike="noStrike">
                          <a:solidFill>
                            <a:srgbClr val="000000"/>
                          </a:solidFill>
                          <a:effectLst/>
                          <a:latin typeface="Calibri" panose="020F0502020204030204" pitchFamily="34" charset="0"/>
                        </a:rPr>
                        <a:t>GHADMU1</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18.75</a:t>
                      </a:r>
                    </a:p>
                  </a:txBody>
                  <a:tcPr marL="9525" marR="9525" marT="9525" marB="0" anchor="b">
                    <a:lnL>
                      <a:noFill/>
                    </a:lnL>
                    <a:lnR>
                      <a:noFill/>
                    </a:lnR>
                    <a:lnT>
                      <a:noFill/>
                    </a:lnT>
                    <a:lnB>
                      <a:noFill/>
                    </a:lnB>
                  </a:tcPr>
                </a:tc>
                <a:extLst>
                  <a:ext uri="{0D108BD9-81ED-4DB2-BD59-A6C34878D82A}">
                    <a16:rowId xmlns:a16="http://schemas.microsoft.com/office/drawing/2014/main" val="1025776124"/>
                  </a:ext>
                </a:extLst>
              </a:tr>
              <a:tr h="212381">
                <a:tc>
                  <a:txBody>
                    <a:bodyPr/>
                    <a:lstStyle/>
                    <a:p>
                      <a:pPr algn="l" fontAlgn="b"/>
                      <a:r>
                        <a:rPr lang="en-US" sz="1100" b="0" i="0" u="none" strike="noStrike">
                          <a:solidFill>
                            <a:srgbClr val="000000"/>
                          </a:solidFill>
                          <a:effectLst/>
                          <a:latin typeface="Calibri" panose="020F0502020204030204" pitchFamily="34" charset="0"/>
                        </a:rPr>
                        <a:t>GHADMU2</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-17.25</a:t>
                      </a:r>
                    </a:p>
                  </a:txBody>
                  <a:tcPr marL="9525" marR="9525" marT="9525" marB="0" anchor="b">
                    <a:lnL>
                      <a:noFill/>
                    </a:lnL>
                    <a:lnR>
                      <a:noFill/>
                    </a:lnR>
                    <a:lnT>
                      <a:noFill/>
                    </a:lnT>
                    <a:lnB>
                      <a:noFill/>
                    </a:lnB>
                  </a:tcPr>
                </a:tc>
                <a:extLst>
                  <a:ext uri="{0D108BD9-81ED-4DB2-BD59-A6C34878D82A}">
                    <a16:rowId xmlns:a16="http://schemas.microsoft.com/office/drawing/2014/main" val="1073224062"/>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253707954"/>
              </p:ext>
            </p:extLst>
          </p:nvPr>
        </p:nvGraphicFramePr>
        <p:xfrm>
          <a:off x="4549530" y="2954214"/>
          <a:ext cx="4336561" cy="1491763"/>
        </p:xfrm>
        <a:graphic>
          <a:graphicData uri="http://schemas.openxmlformats.org/drawingml/2006/table">
            <a:tbl>
              <a:tblPr/>
              <a:tblGrid>
                <a:gridCol w="668770">
                  <a:extLst>
                    <a:ext uri="{9D8B030D-6E8A-4147-A177-3AD203B41FA5}">
                      <a16:colId xmlns:a16="http://schemas.microsoft.com/office/drawing/2014/main" val="2893523461"/>
                    </a:ext>
                  </a:extLst>
                </a:gridCol>
                <a:gridCol w="863830">
                  <a:extLst>
                    <a:ext uri="{9D8B030D-6E8A-4147-A177-3AD203B41FA5}">
                      <a16:colId xmlns:a16="http://schemas.microsoft.com/office/drawing/2014/main" val="3878591963"/>
                    </a:ext>
                  </a:extLst>
                </a:gridCol>
                <a:gridCol w="849897">
                  <a:extLst>
                    <a:ext uri="{9D8B030D-6E8A-4147-A177-3AD203B41FA5}">
                      <a16:colId xmlns:a16="http://schemas.microsoft.com/office/drawing/2014/main" val="2076811537"/>
                    </a:ext>
                  </a:extLst>
                </a:gridCol>
                <a:gridCol w="867312">
                  <a:extLst>
                    <a:ext uri="{9D8B030D-6E8A-4147-A177-3AD203B41FA5}">
                      <a16:colId xmlns:a16="http://schemas.microsoft.com/office/drawing/2014/main" val="2651388889"/>
                    </a:ext>
                  </a:extLst>
                </a:gridCol>
                <a:gridCol w="1086752">
                  <a:extLst>
                    <a:ext uri="{9D8B030D-6E8A-4147-A177-3AD203B41FA5}">
                      <a16:colId xmlns:a16="http://schemas.microsoft.com/office/drawing/2014/main" val="3967040889"/>
                    </a:ext>
                  </a:extLst>
                </a:gridCol>
              </a:tblGrid>
              <a:tr h="213109">
                <a:tc>
                  <a:txBody>
                    <a:bodyPr/>
                    <a:lstStyle/>
                    <a:p>
                      <a:pPr algn="l" fontAlgn="b"/>
                      <a:r>
                        <a:rPr lang="en-US" sz="1100" b="0" i="0" u="none" strike="noStrike">
                          <a:solidFill>
                            <a:srgbClr val="000000"/>
                          </a:solidFill>
                          <a:effectLst/>
                          <a:latin typeface="Calibri" panose="020F0502020204030204" pitchFamily="34" charset="0"/>
                        </a:rPr>
                        <a:t>mag\grid</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GTH1DG2G</a:t>
                      </a: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GTH1DG4G</a:t>
                      </a: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GHADDG1G</a:t>
                      </a: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GHADDG4G</a:t>
                      </a:r>
                    </a:p>
                  </a:txBody>
                  <a:tcPr marL="9525" marR="9525" marT="9525" marB="0" anchor="b">
                    <a:lnL>
                      <a:noFill/>
                    </a:lnL>
                    <a:lnR>
                      <a:noFill/>
                    </a:lnR>
                    <a:lnT>
                      <a:noFill/>
                    </a:lnT>
                    <a:lnB>
                      <a:noFill/>
                    </a:lnB>
                  </a:tcPr>
                </a:tc>
                <a:extLst>
                  <a:ext uri="{0D108BD9-81ED-4DB2-BD59-A6C34878D82A}">
                    <a16:rowId xmlns:a16="http://schemas.microsoft.com/office/drawing/2014/main" val="3995942823"/>
                  </a:ext>
                </a:extLst>
              </a:tr>
              <a:tr h="213109">
                <a:tc>
                  <a:txBody>
                    <a:bodyPr/>
                    <a:lstStyle/>
                    <a:p>
                      <a:pPr algn="l" fontAlgn="b"/>
                      <a:r>
                        <a:rPr lang="en-US" sz="1100" b="0" i="0" u="none" strike="noStrike">
                          <a:solidFill>
                            <a:srgbClr val="000000"/>
                          </a:solidFill>
                          <a:effectLst/>
                          <a:latin typeface="Calibri" panose="020F0502020204030204" pitchFamily="34" charset="0"/>
                        </a:rPr>
                        <a:t>GTE2KX1</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5.302</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3.285</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1.104</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20.718</a:t>
                      </a:r>
                    </a:p>
                  </a:txBody>
                  <a:tcPr marL="9525" marR="9525" marT="9525" marB="0" anchor="b">
                    <a:lnL>
                      <a:noFill/>
                    </a:lnL>
                    <a:lnR>
                      <a:noFill/>
                    </a:lnR>
                    <a:lnT>
                      <a:noFill/>
                    </a:lnT>
                    <a:lnB>
                      <a:noFill/>
                    </a:lnB>
                  </a:tcPr>
                </a:tc>
                <a:extLst>
                  <a:ext uri="{0D108BD9-81ED-4DB2-BD59-A6C34878D82A}">
                    <a16:rowId xmlns:a16="http://schemas.microsoft.com/office/drawing/2014/main" val="3697436370"/>
                  </a:ext>
                </a:extLst>
              </a:tr>
              <a:tr h="213109">
                <a:tc>
                  <a:txBody>
                    <a:bodyPr/>
                    <a:lstStyle/>
                    <a:p>
                      <a:pPr algn="l" fontAlgn="b"/>
                      <a:r>
                        <a:rPr lang="en-US" sz="1100" b="0" i="0" u="none" strike="noStrike">
                          <a:solidFill>
                            <a:srgbClr val="000000"/>
                          </a:solidFill>
                          <a:effectLst/>
                          <a:latin typeface="Calibri" panose="020F0502020204030204" pitchFamily="34" charset="0"/>
                        </a:rPr>
                        <a:t>GTH1KX1</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4.734</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14.028</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-9.834</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-1.799</a:t>
                      </a:r>
                    </a:p>
                  </a:txBody>
                  <a:tcPr marL="9525" marR="9525" marT="9525" marB="0" anchor="b">
                    <a:lnL>
                      <a:noFill/>
                    </a:lnL>
                    <a:lnR>
                      <a:noFill/>
                    </a:lnR>
                    <a:lnT>
                      <a:noFill/>
                    </a:lnT>
                    <a:lnB>
                      <a:noFill/>
                    </a:lnB>
                  </a:tcPr>
                </a:tc>
                <a:extLst>
                  <a:ext uri="{0D108BD9-81ED-4DB2-BD59-A6C34878D82A}">
                    <a16:rowId xmlns:a16="http://schemas.microsoft.com/office/drawing/2014/main" val="3962015553"/>
                  </a:ext>
                </a:extLst>
              </a:tr>
              <a:tr h="213109">
                <a:tc>
                  <a:txBody>
                    <a:bodyPr/>
                    <a:lstStyle/>
                    <a:p>
                      <a:pPr algn="l" fontAlgn="b"/>
                      <a:r>
                        <a:rPr lang="en-US" sz="1100" b="0" i="0" u="none" strike="noStrike">
                          <a:solidFill>
                            <a:srgbClr val="000000"/>
                          </a:solidFill>
                          <a:effectLst/>
                          <a:latin typeface="Calibri" panose="020F0502020204030204" pitchFamily="34" charset="0"/>
                        </a:rPr>
                        <a:t>GTH2KX1</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10.72</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-21.052</a:t>
                      </a:r>
                    </a:p>
                  </a:txBody>
                  <a:tcPr marL="9525" marR="9525" marT="9525" marB="0" anchor="b">
                    <a:lnL>
                      <a:noFill/>
                    </a:lnL>
                    <a:lnR>
                      <a:noFill/>
                    </a:lnR>
                    <a:lnT>
                      <a:noFill/>
                    </a:lnT>
                    <a:lnB>
                      <a:noFill/>
                    </a:lnB>
                  </a:tcPr>
                </a:tc>
                <a:extLst>
                  <a:ext uri="{0D108BD9-81ED-4DB2-BD59-A6C34878D82A}">
                    <a16:rowId xmlns:a16="http://schemas.microsoft.com/office/drawing/2014/main" val="347279720"/>
                  </a:ext>
                </a:extLst>
              </a:tr>
              <a:tr h="213109">
                <a:tc>
                  <a:txBody>
                    <a:bodyPr/>
                    <a:lstStyle/>
                    <a:p>
                      <a:pPr algn="l" fontAlgn="b"/>
                      <a:r>
                        <a:rPr lang="en-US" sz="1100" b="0" i="0" u="none" strike="noStrike">
                          <a:solidFill>
                            <a:srgbClr val="000000"/>
                          </a:solidFill>
                          <a:effectLst/>
                          <a:latin typeface="Calibri" panose="020F0502020204030204" pitchFamily="34" charset="0"/>
                        </a:rPr>
                        <a:t>GHADKX1</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25.16</a:t>
                      </a:r>
                    </a:p>
                  </a:txBody>
                  <a:tcPr marL="9525" marR="9525" marT="9525" marB="0" anchor="b">
                    <a:lnL>
                      <a:noFill/>
                    </a:lnL>
                    <a:lnR>
                      <a:noFill/>
                    </a:lnR>
                    <a:lnT>
                      <a:noFill/>
                    </a:lnT>
                    <a:lnB>
                      <a:noFill/>
                    </a:lnB>
                  </a:tcPr>
                </a:tc>
                <a:extLst>
                  <a:ext uri="{0D108BD9-81ED-4DB2-BD59-A6C34878D82A}">
                    <a16:rowId xmlns:a16="http://schemas.microsoft.com/office/drawing/2014/main" val="2525514334"/>
                  </a:ext>
                </a:extLst>
              </a:tr>
              <a:tr h="213109">
                <a:tc>
                  <a:txBody>
                    <a:bodyPr/>
                    <a:lstStyle/>
                    <a:p>
                      <a:pPr algn="l" fontAlgn="b"/>
                      <a:r>
                        <a:rPr lang="en-US" sz="1100" b="0" i="0" u="none" strike="noStrike">
                          <a:solidFill>
                            <a:srgbClr val="000000"/>
                          </a:solidFill>
                          <a:effectLst/>
                          <a:latin typeface="Calibri" panose="020F0502020204030204" pitchFamily="34" charset="0"/>
                        </a:rPr>
                        <a:t>GHADMU1</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1.528</a:t>
                      </a:r>
                    </a:p>
                  </a:txBody>
                  <a:tcPr marL="9525" marR="9525" marT="9525" marB="0" anchor="b">
                    <a:lnL>
                      <a:noFill/>
                    </a:lnL>
                    <a:lnR>
                      <a:noFill/>
                    </a:lnR>
                    <a:lnT>
                      <a:noFill/>
                    </a:lnT>
                    <a:lnB>
                      <a:noFill/>
                    </a:lnB>
                  </a:tcPr>
                </a:tc>
                <a:extLst>
                  <a:ext uri="{0D108BD9-81ED-4DB2-BD59-A6C34878D82A}">
                    <a16:rowId xmlns:a16="http://schemas.microsoft.com/office/drawing/2014/main" val="304055022"/>
                  </a:ext>
                </a:extLst>
              </a:tr>
              <a:tr h="213109">
                <a:tc>
                  <a:txBody>
                    <a:bodyPr/>
                    <a:lstStyle/>
                    <a:p>
                      <a:pPr algn="l" fontAlgn="b"/>
                      <a:r>
                        <a:rPr lang="en-US" sz="1100" b="0" i="0" u="none" strike="noStrike">
                          <a:solidFill>
                            <a:srgbClr val="000000"/>
                          </a:solidFill>
                          <a:effectLst/>
                          <a:latin typeface="Calibri" panose="020F0502020204030204" pitchFamily="34" charset="0"/>
                        </a:rPr>
                        <a:t>GHADMU2</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-2.651</a:t>
                      </a:r>
                    </a:p>
                  </a:txBody>
                  <a:tcPr marL="9525" marR="9525" marT="9525" marB="0" anchor="b">
                    <a:lnL>
                      <a:noFill/>
                    </a:lnL>
                    <a:lnR>
                      <a:noFill/>
                    </a:lnR>
                    <a:lnT>
                      <a:noFill/>
                    </a:lnT>
                    <a:lnB>
                      <a:noFill/>
                    </a:lnB>
                  </a:tcPr>
                </a:tc>
                <a:extLst>
                  <a:ext uri="{0D108BD9-81ED-4DB2-BD59-A6C34878D82A}">
                    <a16:rowId xmlns:a16="http://schemas.microsoft.com/office/drawing/2014/main" val="3343599320"/>
                  </a:ext>
                </a:extLst>
              </a:tr>
            </a:tbl>
          </a:graphicData>
        </a:graphic>
      </p:graphicFrame>
      <p:cxnSp>
        <p:nvCxnSpPr>
          <p:cNvPr id="13" name="Straight Connector 12"/>
          <p:cNvCxnSpPr/>
          <p:nvPr/>
        </p:nvCxnSpPr>
        <p:spPr>
          <a:xfrm>
            <a:off x="4372708" y="2549769"/>
            <a:ext cx="11723" cy="223910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2690446" y="2549769"/>
            <a:ext cx="3417277" cy="369332"/>
          </a:xfrm>
          <a:prstGeom prst="rect">
            <a:avLst/>
          </a:prstGeom>
        </p:spPr>
        <p:txBody>
          <a:bodyPr vert="horz" wrap="square" lIns="91440" tIns="45720" rIns="91440" bIns="45720" rtlCol="0" anchor="t">
            <a:spAutoFit/>
          </a:bodyPr>
          <a:lstStyle/>
          <a:p>
            <a:pPr algn="l"/>
            <a:r>
              <a:rPr lang="en-US" dirty="0" smtClean="0"/>
              <a:t>measurement     simulation</a:t>
            </a:r>
          </a:p>
        </p:txBody>
      </p:sp>
      <p:sp>
        <p:nvSpPr>
          <p:cNvPr id="17" name="Right Triangle 16"/>
          <p:cNvSpPr/>
          <p:nvPr/>
        </p:nvSpPr>
        <p:spPr>
          <a:xfrm rot="10800000">
            <a:off x="1354015" y="3241431"/>
            <a:ext cx="2280139" cy="1204546"/>
          </a:xfrm>
          <a:prstGeom prst="rtTriangle">
            <a:avLst/>
          </a:prstGeom>
          <a:no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ight Triangle 29"/>
          <p:cNvSpPr/>
          <p:nvPr/>
        </p:nvSpPr>
        <p:spPr>
          <a:xfrm rot="10800000">
            <a:off x="5597758" y="3229700"/>
            <a:ext cx="2280139" cy="1204546"/>
          </a:xfrm>
          <a:prstGeom prst="rtTriangle">
            <a:avLst/>
          </a:prstGeom>
          <a:no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TextBox 19"/>
          <p:cNvSpPr txBox="1"/>
          <p:nvPr/>
        </p:nvSpPr>
        <p:spPr>
          <a:xfrm>
            <a:off x="1863969" y="4766102"/>
            <a:ext cx="3393830" cy="461665"/>
          </a:xfrm>
          <a:prstGeom prst="rect">
            <a:avLst/>
          </a:prstGeom>
        </p:spPr>
        <p:txBody>
          <a:bodyPr vert="horz" wrap="square" lIns="91440" tIns="45720" rIns="91440" bIns="45720" rtlCol="0" anchor="t">
            <a:spAutoFit/>
          </a:bodyPr>
          <a:lstStyle/>
          <a:p>
            <a:pPr algn="l"/>
            <a:r>
              <a:rPr lang="en-US" sz="1200" dirty="0" smtClean="0">
                <a:solidFill>
                  <a:srgbClr val="00B050"/>
                </a:solidFill>
              </a:rPr>
              <a:t>good agreement if sign change</a:t>
            </a:r>
            <a:br>
              <a:rPr lang="en-US" sz="1200" dirty="0" smtClean="0">
                <a:solidFill>
                  <a:srgbClr val="00B050"/>
                </a:solidFill>
              </a:rPr>
            </a:br>
            <a:r>
              <a:rPr lang="en-US" sz="1200" dirty="0" smtClean="0">
                <a:solidFill>
                  <a:srgbClr val="00B050"/>
                </a:solidFill>
              </a:rPr>
              <a:t>                  (left-right definition)</a:t>
            </a:r>
          </a:p>
        </p:txBody>
      </p:sp>
      <p:sp>
        <p:nvSpPr>
          <p:cNvPr id="21" name="TextBox 20"/>
          <p:cNvSpPr txBox="1"/>
          <p:nvPr/>
        </p:nvSpPr>
        <p:spPr>
          <a:xfrm>
            <a:off x="3387966" y="2239102"/>
            <a:ext cx="2854034" cy="369332"/>
          </a:xfrm>
          <a:prstGeom prst="rect">
            <a:avLst/>
          </a:prstGeom>
        </p:spPr>
        <p:txBody>
          <a:bodyPr vert="horz" wrap="square" lIns="91440" tIns="45720" rIns="91440" bIns="45720" rtlCol="0" anchor="t">
            <a:spAutoFit/>
          </a:bodyPr>
          <a:lstStyle/>
          <a:p>
            <a:pPr algn="l"/>
            <a:r>
              <a:rPr lang="en-US" dirty="0" smtClean="0">
                <a:solidFill>
                  <a:srgbClr val="FF0000"/>
                </a:solidFill>
              </a:rPr>
              <a:t>horizontal plane</a:t>
            </a:r>
          </a:p>
        </p:txBody>
      </p:sp>
      <p:sp>
        <p:nvSpPr>
          <p:cNvPr id="23" name="Rounded Rectangle 22"/>
          <p:cNvSpPr/>
          <p:nvPr/>
        </p:nvSpPr>
        <p:spPr>
          <a:xfrm>
            <a:off x="3874477" y="3839308"/>
            <a:ext cx="410307" cy="606669"/>
          </a:xfrm>
          <a:prstGeom prst="round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ounded Rectangle 33"/>
          <p:cNvSpPr/>
          <p:nvPr/>
        </p:nvSpPr>
        <p:spPr>
          <a:xfrm>
            <a:off x="8505070" y="3839306"/>
            <a:ext cx="410307" cy="606669"/>
          </a:xfrm>
          <a:prstGeom prst="round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TextBox 34"/>
          <p:cNvSpPr txBox="1"/>
          <p:nvPr/>
        </p:nvSpPr>
        <p:spPr>
          <a:xfrm>
            <a:off x="4718541" y="4766095"/>
            <a:ext cx="3393830" cy="276999"/>
          </a:xfrm>
          <a:prstGeom prst="rect">
            <a:avLst/>
          </a:prstGeom>
        </p:spPr>
        <p:txBody>
          <a:bodyPr vert="horz" wrap="square" lIns="91440" tIns="45720" rIns="91440" bIns="45720" rtlCol="0" anchor="t">
            <a:spAutoFit/>
          </a:bodyPr>
          <a:lstStyle/>
          <a:p>
            <a:pPr algn="l"/>
            <a:r>
              <a:rPr lang="en-US" sz="1200" dirty="0" smtClean="0">
                <a:solidFill>
                  <a:srgbClr val="FF0000"/>
                </a:solidFill>
              </a:rPr>
              <a:t>wrong beam line layout towards the end</a:t>
            </a:r>
          </a:p>
        </p:txBody>
      </p:sp>
      <p:sp>
        <p:nvSpPr>
          <p:cNvPr id="24" name="TextBox 23"/>
          <p:cNvSpPr txBox="1"/>
          <p:nvPr/>
        </p:nvSpPr>
        <p:spPr>
          <a:xfrm rot="2242833">
            <a:off x="3581368" y="3121247"/>
            <a:ext cx="2497970" cy="369332"/>
          </a:xfrm>
          <a:prstGeom prst="rect">
            <a:avLst/>
          </a:prstGeom>
        </p:spPr>
        <p:txBody>
          <a:bodyPr vert="horz" wrap="square" lIns="91440" tIns="45720" rIns="91440" bIns="45720" rtlCol="0" anchor="t">
            <a:spAutoFit/>
          </a:bodyPr>
          <a:lstStyle/>
          <a:p>
            <a:pPr algn="l"/>
            <a:r>
              <a:rPr lang="en-US" dirty="0" smtClean="0">
                <a:solidFill>
                  <a:srgbClr val="FFC000"/>
                </a:solidFill>
              </a:rPr>
              <a:t>preliminary</a:t>
            </a:r>
          </a:p>
        </p:txBody>
      </p:sp>
    </p:spTree>
    <p:extLst>
      <p:ext uri="{BB962C8B-B14F-4D97-AF65-F5344CB8AC3E}">
        <p14:creationId xmlns:p14="http://schemas.microsoft.com/office/powerpoint/2010/main" val="3843524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4124506435"/>
              </p:ext>
            </p:extLst>
          </p:nvPr>
        </p:nvGraphicFramePr>
        <p:xfrm>
          <a:off x="345817" y="2839181"/>
          <a:ext cx="3576540" cy="1487805"/>
        </p:xfrm>
        <a:graphic>
          <a:graphicData uri="http://schemas.openxmlformats.org/drawingml/2006/table">
            <a:tbl>
              <a:tblPr/>
              <a:tblGrid>
                <a:gridCol w="715308">
                  <a:extLst>
                    <a:ext uri="{9D8B030D-6E8A-4147-A177-3AD203B41FA5}">
                      <a16:colId xmlns:a16="http://schemas.microsoft.com/office/drawing/2014/main" val="2408378789"/>
                    </a:ext>
                  </a:extLst>
                </a:gridCol>
                <a:gridCol w="715308">
                  <a:extLst>
                    <a:ext uri="{9D8B030D-6E8A-4147-A177-3AD203B41FA5}">
                      <a16:colId xmlns:a16="http://schemas.microsoft.com/office/drawing/2014/main" val="3259479076"/>
                    </a:ext>
                  </a:extLst>
                </a:gridCol>
                <a:gridCol w="715308">
                  <a:extLst>
                    <a:ext uri="{9D8B030D-6E8A-4147-A177-3AD203B41FA5}">
                      <a16:colId xmlns:a16="http://schemas.microsoft.com/office/drawing/2014/main" val="2671498515"/>
                    </a:ext>
                  </a:extLst>
                </a:gridCol>
                <a:gridCol w="715308">
                  <a:extLst>
                    <a:ext uri="{9D8B030D-6E8A-4147-A177-3AD203B41FA5}">
                      <a16:colId xmlns:a16="http://schemas.microsoft.com/office/drawing/2014/main" val="3047086590"/>
                    </a:ext>
                  </a:extLst>
                </a:gridCol>
                <a:gridCol w="715308">
                  <a:extLst>
                    <a:ext uri="{9D8B030D-6E8A-4147-A177-3AD203B41FA5}">
                      <a16:colId xmlns:a16="http://schemas.microsoft.com/office/drawing/2014/main" val="1137344441"/>
                    </a:ext>
                  </a:extLst>
                </a:gridCol>
              </a:tblGrid>
              <a:tr h="190500">
                <a:tc>
                  <a:txBody>
                    <a:bodyPr/>
                    <a:lstStyle/>
                    <a:p>
                      <a:pPr algn="l" fontAlgn="b"/>
                      <a:r>
                        <a:rPr lang="en-US" sz="1100" b="0" i="0" u="none" strike="noStrike">
                          <a:solidFill>
                            <a:srgbClr val="000000"/>
                          </a:solidFill>
                          <a:effectLst/>
                          <a:latin typeface="Calibri" panose="020F0502020204030204" pitchFamily="34" charset="0"/>
                        </a:rPr>
                        <a:t>mag\grid</a:t>
                      </a: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GTH1DG2G</a:t>
                      </a: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GTH1DG4G</a:t>
                      </a: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GHADDG1G</a:t>
                      </a: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GHADDG4G</a:t>
                      </a:r>
                    </a:p>
                  </a:txBody>
                  <a:tcPr marL="9525" marR="9525" marT="9525" marB="0" anchor="b">
                    <a:lnL>
                      <a:noFill/>
                    </a:lnL>
                    <a:lnR>
                      <a:noFill/>
                    </a:lnR>
                    <a:lnT>
                      <a:noFill/>
                    </a:lnT>
                    <a:lnB>
                      <a:noFill/>
                    </a:lnB>
                  </a:tcPr>
                </a:tc>
                <a:extLst>
                  <a:ext uri="{0D108BD9-81ED-4DB2-BD59-A6C34878D82A}">
                    <a16:rowId xmlns:a16="http://schemas.microsoft.com/office/drawing/2014/main" val="2714041056"/>
                  </a:ext>
                </a:extLst>
              </a:tr>
              <a:tr h="190500">
                <a:tc>
                  <a:txBody>
                    <a:bodyPr/>
                    <a:lstStyle/>
                    <a:p>
                      <a:pPr algn="l" fontAlgn="b"/>
                      <a:r>
                        <a:rPr lang="en-US" sz="1100" b="0" i="0" u="none" strike="noStrike">
                          <a:solidFill>
                            <a:srgbClr val="000000"/>
                          </a:solidFill>
                          <a:effectLst/>
                          <a:latin typeface="Calibri" panose="020F0502020204030204" pitchFamily="34" charset="0"/>
                        </a:rPr>
                        <a:t>GTE1KY1</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21.75</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36.75</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-27.75</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-1.5</a:t>
                      </a:r>
                    </a:p>
                  </a:txBody>
                  <a:tcPr marL="9525" marR="9525" marT="9525" marB="0" anchor="b">
                    <a:lnL>
                      <a:noFill/>
                    </a:lnL>
                    <a:lnR>
                      <a:noFill/>
                    </a:lnR>
                    <a:lnT>
                      <a:noFill/>
                    </a:lnT>
                    <a:lnB>
                      <a:noFill/>
                    </a:lnB>
                  </a:tcPr>
                </a:tc>
                <a:extLst>
                  <a:ext uri="{0D108BD9-81ED-4DB2-BD59-A6C34878D82A}">
                    <a16:rowId xmlns:a16="http://schemas.microsoft.com/office/drawing/2014/main" val="544293752"/>
                  </a:ext>
                </a:extLst>
              </a:tr>
              <a:tr h="190500">
                <a:tc>
                  <a:txBody>
                    <a:bodyPr/>
                    <a:lstStyle/>
                    <a:p>
                      <a:pPr algn="l" fontAlgn="b"/>
                      <a:r>
                        <a:rPr lang="en-US" sz="1100" b="0" i="0" u="none" strike="noStrike">
                          <a:solidFill>
                            <a:srgbClr val="000000"/>
                          </a:solidFill>
                          <a:effectLst/>
                          <a:latin typeface="Calibri" panose="020F0502020204030204" pitchFamily="34" charset="0"/>
                        </a:rPr>
                        <a:t>GTH1KY1</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4.5</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12.75</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-4.5</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-0.75</a:t>
                      </a:r>
                    </a:p>
                  </a:txBody>
                  <a:tcPr marL="9525" marR="9525" marT="9525" marB="0" anchor="b">
                    <a:lnL>
                      <a:noFill/>
                    </a:lnL>
                    <a:lnR>
                      <a:noFill/>
                    </a:lnR>
                    <a:lnT>
                      <a:noFill/>
                    </a:lnT>
                    <a:lnB>
                      <a:noFill/>
                    </a:lnB>
                  </a:tcPr>
                </a:tc>
                <a:extLst>
                  <a:ext uri="{0D108BD9-81ED-4DB2-BD59-A6C34878D82A}">
                    <a16:rowId xmlns:a16="http://schemas.microsoft.com/office/drawing/2014/main" val="4211463717"/>
                  </a:ext>
                </a:extLst>
              </a:tr>
              <a:tr h="190500">
                <a:tc>
                  <a:txBody>
                    <a:bodyPr/>
                    <a:lstStyle/>
                    <a:p>
                      <a:pPr algn="l" fontAlgn="b"/>
                      <a:r>
                        <a:rPr lang="en-US" sz="1100" b="0" i="0" u="none" strike="noStrike">
                          <a:solidFill>
                            <a:srgbClr val="000000"/>
                          </a:solidFill>
                          <a:effectLst/>
                          <a:latin typeface="Calibri" panose="020F0502020204030204" pitchFamily="34" charset="0"/>
                        </a:rPr>
                        <a:t>GHADKY1</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extLst>
                  <a:ext uri="{0D108BD9-81ED-4DB2-BD59-A6C34878D82A}">
                    <a16:rowId xmlns:a16="http://schemas.microsoft.com/office/drawing/2014/main" val="3640087826"/>
                  </a:ext>
                </a:extLst>
              </a:tr>
              <a:tr h="190500">
                <a:tc>
                  <a:txBody>
                    <a:bodyPr/>
                    <a:lstStyle/>
                    <a:p>
                      <a:pPr algn="l" fontAlgn="b"/>
                      <a:r>
                        <a:rPr lang="en-US" sz="1100" b="0" i="0" u="none" strike="noStrike">
                          <a:solidFill>
                            <a:srgbClr val="000000"/>
                          </a:solidFill>
                          <a:effectLst/>
                          <a:latin typeface="Calibri" panose="020F0502020204030204" pitchFamily="34" charset="0"/>
                        </a:rPr>
                        <a:t>GHADKY2</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extLst>
                  <a:ext uri="{0D108BD9-81ED-4DB2-BD59-A6C34878D82A}">
                    <a16:rowId xmlns:a16="http://schemas.microsoft.com/office/drawing/2014/main" val="2112102345"/>
                  </a:ext>
                </a:extLst>
              </a:tr>
              <a:tr h="190500">
                <a:tc>
                  <a:txBody>
                    <a:bodyPr/>
                    <a:lstStyle/>
                    <a:p>
                      <a:pPr algn="l" fontAlgn="b"/>
                      <a:r>
                        <a:rPr lang="en-US" sz="1100" b="0" i="0" u="none" strike="noStrike">
                          <a:solidFill>
                            <a:srgbClr val="000000"/>
                          </a:solidFill>
                          <a:effectLst/>
                          <a:latin typeface="Calibri" panose="020F0502020204030204" pitchFamily="34" charset="0"/>
                        </a:rPr>
                        <a:t>GHADKY3</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0.75</a:t>
                      </a:r>
                    </a:p>
                  </a:txBody>
                  <a:tcPr marL="9525" marR="9525" marT="9525" marB="0" anchor="b">
                    <a:lnL>
                      <a:noFill/>
                    </a:lnL>
                    <a:lnR>
                      <a:noFill/>
                    </a:lnR>
                    <a:lnT>
                      <a:noFill/>
                    </a:lnT>
                    <a:lnB>
                      <a:noFill/>
                    </a:lnB>
                  </a:tcPr>
                </a:tc>
                <a:extLst>
                  <a:ext uri="{0D108BD9-81ED-4DB2-BD59-A6C34878D82A}">
                    <a16:rowId xmlns:a16="http://schemas.microsoft.com/office/drawing/2014/main" val="852951783"/>
                  </a:ext>
                </a:extLst>
              </a:tr>
              <a:tr h="190500">
                <a:tc>
                  <a:txBody>
                    <a:bodyPr/>
                    <a:lstStyle/>
                    <a:p>
                      <a:pPr algn="l" fontAlgn="b"/>
                      <a:r>
                        <a:rPr lang="en-US" sz="1100" b="0" i="0" u="none" strike="noStrike">
                          <a:solidFill>
                            <a:srgbClr val="000000"/>
                          </a:solidFill>
                          <a:effectLst/>
                          <a:latin typeface="Calibri" panose="020F0502020204030204" pitchFamily="34" charset="0"/>
                        </a:rPr>
                        <a:t>GHADKY4</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0.75</a:t>
                      </a:r>
                    </a:p>
                  </a:txBody>
                  <a:tcPr marL="9525" marR="9525" marT="9525" marB="0" anchor="b">
                    <a:lnL>
                      <a:noFill/>
                    </a:lnL>
                    <a:lnR>
                      <a:noFill/>
                    </a:lnR>
                    <a:lnT>
                      <a:noFill/>
                    </a:lnT>
                    <a:lnB>
                      <a:noFill/>
                    </a:lnB>
                  </a:tcPr>
                </a:tc>
                <a:extLst>
                  <a:ext uri="{0D108BD9-81ED-4DB2-BD59-A6C34878D82A}">
                    <a16:rowId xmlns:a16="http://schemas.microsoft.com/office/drawing/2014/main" val="197084208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769641570"/>
              </p:ext>
            </p:extLst>
          </p:nvPr>
        </p:nvGraphicFramePr>
        <p:xfrm>
          <a:off x="4834782" y="2835521"/>
          <a:ext cx="3505199" cy="1487805"/>
        </p:xfrm>
        <a:graphic>
          <a:graphicData uri="http://schemas.openxmlformats.org/drawingml/2006/table">
            <a:tbl>
              <a:tblPr/>
              <a:tblGrid>
                <a:gridCol w="609048">
                  <a:extLst>
                    <a:ext uri="{9D8B030D-6E8A-4147-A177-3AD203B41FA5}">
                      <a16:colId xmlns:a16="http://schemas.microsoft.com/office/drawing/2014/main" val="1420947612"/>
                    </a:ext>
                  </a:extLst>
                </a:gridCol>
                <a:gridCol w="685179">
                  <a:extLst>
                    <a:ext uri="{9D8B030D-6E8A-4147-A177-3AD203B41FA5}">
                      <a16:colId xmlns:a16="http://schemas.microsoft.com/office/drawing/2014/main" val="2450145433"/>
                    </a:ext>
                  </a:extLst>
                </a:gridCol>
                <a:gridCol w="672491">
                  <a:extLst>
                    <a:ext uri="{9D8B030D-6E8A-4147-A177-3AD203B41FA5}">
                      <a16:colId xmlns:a16="http://schemas.microsoft.com/office/drawing/2014/main" val="934310058"/>
                    </a:ext>
                  </a:extLst>
                </a:gridCol>
                <a:gridCol w="710556">
                  <a:extLst>
                    <a:ext uri="{9D8B030D-6E8A-4147-A177-3AD203B41FA5}">
                      <a16:colId xmlns:a16="http://schemas.microsoft.com/office/drawing/2014/main" val="401699700"/>
                    </a:ext>
                  </a:extLst>
                </a:gridCol>
                <a:gridCol w="827925">
                  <a:extLst>
                    <a:ext uri="{9D8B030D-6E8A-4147-A177-3AD203B41FA5}">
                      <a16:colId xmlns:a16="http://schemas.microsoft.com/office/drawing/2014/main" val="2116887137"/>
                    </a:ext>
                  </a:extLst>
                </a:gridCol>
              </a:tblGrid>
              <a:tr h="190500">
                <a:tc>
                  <a:txBody>
                    <a:bodyPr/>
                    <a:lstStyle/>
                    <a:p>
                      <a:pPr algn="l" fontAlgn="b"/>
                      <a:r>
                        <a:rPr lang="en-US" sz="1100" b="0" i="0" u="none" strike="noStrike">
                          <a:solidFill>
                            <a:srgbClr val="000000"/>
                          </a:solidFill>
                          <a:effectLst/>
                          <a:latin typeface="Calibri" panose="020F0502020204030204" pitchFamily="34" charset="0"/>
                        </a:rPr>
                        <a:t>mag\grid</a:t>
                      </a: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GTH1DG2G</a:t>
                      </a: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GTH1DG4G</a:t>
                      </a: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GHADDG1G</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GHADDG4G</a:t>
                      </a:r>
                    </a:p>
                  </a:txBody>
                  <a:tcPr marL="9525" marR="9525" marT="9525" marB="0" anchor="b">
                    <a:lnL>
                      <a:noFill/>
                    </a:lnL>
                    <a:lnR>
                      <a:noFill/>
                    </a:lnR>
                    <a:lnT>
                      <a:noFill/>
                    </a:lnT>
                    <a:lnB>
                      <a:noFill/>
                    </a:lnB>
                  </a:tcPr>
                </a:tc>
                <a:extLst>
                  <a:ext uri="{0D108BD9-81ED-4DB2-BD59-A6C34878D82A}">
                    <a16:rowId xmlns:a16="http://schemas.microsoft.com/office/drawing/2014/main" val="3550911253"/>
                  </a:ext>
                </a:extLst>
              </a:tr>
              <a:tr h="190500">
                <a:tc>
                  <a:txBody>
                    <a:bodyPr/>
                    <a:lstStyle/>
                    <a:p>
                      <a:pPr algn="l" fontAlgn="b"/>
                      <a:r>
                        <a:rPr lang="en-US" sz="1100" b="0" i="0" u="none" strike="noStrike">
                          <a:solidFill>
                            <a:srgbClr val="000000"/>
                          </a:solidFill>
                          <a:effectLst/>
                          <a:latin typeface="Calibri" panose="020F0502020204030204" pitchFamily="34" charset="0"/>
                        </a:rPr>
                        <a:t>GTE1KY1</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25.355</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35.485</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-73.513</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-75.37</a:t>
                      </a:r>
                    </a:p>
                  </a:txBody>
                  <a:tcPr marL="9525" marR="9525" marT="9525" marB="0" anchor="b">
                    <a:lnL>
                      <a:noFill/>
                    </a:lnL>
                    <a:lnR>
                      <a:noFill/>
                    </a:lnR>
                    <a:lnT>
                      <a:noFill/>
                    </a:lnT>
                    <a:lnB>
                      <a:noFill/>
                    </a:lnB>
                  </a:tcPr>
                </a:tc>
                <a:extLst>
                  <a:ext uri="{0D108BD9-81ED-4DB2-BD59-A6C34878D82A}">
                    <a16:rowId xmlns:a16="http://schemas.microsoft.com/office/drawing/2014/main" val="1179148751"/>
                  </a:ext>
                </a:extLst>
              </a:tr>
              <a:tr h="190500">
                <a:tc>
                  <a:txBody>
                    <a:bodyPr/>
                    <a:lstStyle/>
                    <a:p>
                      <a:pPr algn="l" fontAlgn="b"/>
                      <a:r>
                        <a:rPr lang="en-US" sz="1100" b="0" i="0" u="none" strike="noStrike">
                          <a:solidFill>
                            <a:srgbClr val="000000"/>
                          </a:solidFill>
                          <a:effectLst/>
                          <a:latin typeface="Calibri" panose="020F0502020204030204" pitchFamily="34" charset="0"/>
                        </a:rPr>
                        <a:t>GTH1KY1</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5.234</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14.528</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-10.562</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-6.177</a:t>
                      </a:r>
                    </a:p>
                  </a:txBody>
                  <a:tcPr marL="9525" marR="9525" marT="9525" marB="0" anchor="b">
                    <a:lnL>
                      <a:noFill/>
                    </a:lnL>
                    <a:lnR>
                      <a:noFill/>
                    </a:lnR>
                    <a:lnT>
                      <a:noFill/>
                    </a:lnT>
                    <a:lnB>
                      <a:noFill/>
                    </a:lnB>
                  </a:tcPr>
                </a:tc>
                <a:extLst>
                  <a:ext uri="{0D108BD9-81ED-4DB2-BD59-A6C34878D82A}">
                    <a16:rowId xmlns:a16="http://schemas.microsoft.com/office/drawing/2014/main" val="2839284751"/>
                  </a:ext>
                </a:extLst>
              </a:tr>
              <a:tr h="190500">
                <a:tc>
                  <a:txBody>
                    <a:bodyPr/>
                    <a:lstStyle/>
                    <a:p>
                      <a:pPr algn="l" fontAlgn="b"/>
                      <a:r>
                        <a:rPr lang="en-US" sz="1100" b="0" i="0" u="none" strike="noStrike">
                          <a:solidFill>
                            <a:srgbClr val="000000"/>
                          </a:solidFill>
                          <a:effectLst/>
                          <a:latin typeface="Calibri" panose="020F0502020204030204" pitchFamily="34" charset="0"/>
                        </a:rPr>
                        <a:t>GHADKY1</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-22.572</a:t>
                      </a:r>
                    </a:p>
                  </a:txBody>
                  <a:tcPr marL="9525" marR="9525" marT="9525" marB="0" anchor="b">
                    <a:lnL>
                      <a:noFill/>
                    </a:lnL>
                    <a:lnR>
                      <a:noFill/>
                    </a:lnR>
                    <a:lnT>
                      <a:noFill/>
                    </a:lnT>
                    <a:lnB>
                      <a:noFill/>
                    </a:lnB>
                  </a:tcPr>
                </a:tc>
                <a:extLst>
                  <a:ext uri="{0D108BD9-81ED-4DB2-BD59-A6C34878D82A}">
                    <a16:rowId xmlns:a16="http://schemas.microsoft.com/office/drawing/2014/main" val="1014865582"/>
                  </a:ext>
                </a:extLst>
              </a:tr>
              <a:tr h="190500">
                <a:tc>
                  <a:txBody>
                    <a:bodyPr/>
                    <a:lstStyle/>
                    <a:p>
                      <a:pPr algn="l" fontAlgn="b"/>
                      <a:r>
                        <a:rPr lang="en-US" sz="1100" b="0" i="0" u="none" strike="noStrike">
                          <a:solidFill>
                            <a:srgbClr val="000000"/>
                          </a:solidFill>
                          <a:effectLst/>
                          <a:latin typeface="Calibri" panose="020F0502020204030204" pitchFamily="34" charset="0"/>
                        </a:rPr>
                        <a:t>GHADKY2</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42.89</a:t>
                      </a:r>
                    </a:p>
                  </a:txBody>
                  <a:tcPr marL="9525" marR="9525" marT="9525" marB="0" anchor="b">
                    <a:lnL>
                      <a:noFill/>
                    </a:lnL>
                    <a:lnR>
                      <a:noFill/>
                    </a:lnR>
                    <a:lnT>
                      <a:noFill/>
                    </a:lnT>
                    <a:lnB>
                      <a:noFill/>
                    </a:lnB>
                  </a:tcPr>
                </a:tc>
                <a:extLst>
                  <a:ext uri="{0D108BD9-81ED-4DB2-BD59-A6C34878D82A}">
                    <a16:rowId xmlns:a16="http://schemas.microsoft.com/office/drawing/2014/main" val="1741033825"/>
                  </a:ext>
                </a:extLst>
              </a:tr>
              <a:tr h="190500">
                <a:tc>
                  <a:txBody>
                    <a:bodyPr/>
                    <a:lstStyle/>
                    <a:p>
                      <a:pPr algn="l" fontAlgn="b"/>
                      <a:r>
                        <a:rPr lang="en-US" sz="1100" b="0" i="0" u="none" strike="noStrike">
                          <a:solidFill>
                            <a:srgbClr val="000000"/>
                          </a:solidFill>
                          <a:effectLst/>
                          <a:latin typeface="Calibri" panose="020F0502020204030204" pitchFamily="34" charset="0"/>
                        </a:rPr>
                        <a:t>GHADKY3</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12.88</a:t>
                      </a:r>
                    </a:p>
                  </a:txBody>
                  <a:tcPr marL="9525" marR="9525" marT="9525" marB="0" anchor="b">
                    <a:lnL>
                      <a:noFill/>
                    </a:lnL>
                    <a:lnR>
                      <a:noFill/>
                    </a:lnR>
                    <a:lnT>
                      <a:noFill/>
                    </a:lnT>
                    <a:lnB>
                      <a:noFill/>
                    </a:lnB>
                  </a:tcPr>
                </a:tc>
                <a:extLst>
                  <a:ext uri="{0D108BD9-81ED-4DB2-BD59-A6C34878D82A}">
                    <a16:rowId xmlns:a16="http://schemas.microsoft.com/office/drawing/2014/main" val="1211456090"/>
                  </a:ext>
                </a:extLst>
              </a:tr>
              <a:tr h="190500">
                <a:tc>
                  <a:txBody>
                    <a:bodyPr/>
                    <a:lstStyle/>
                    <a:p>
                      <a:pPr algn="l" fontAlgn="b"/>
                      <a:r>
                        <a:rPr lang="en-US" sz="1100" b="0" i="0" u="none" strike="noStrike">
                          <a:solidFill>
                            <a:srgbClr val="000000"/>
                          </a:solidFill>
                          <a:effectLst/>
                          <a:latin typeface="Calibri" panose="020F0502020204030204" pitchFamily="34" charset="0"/>
                        </a:rPr>
                        <a:t>GHADKY4</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1.38</a:t>
                      </a:r>
                    </a:p>
                  </a:txBody>
                  <a:tcPr marL="9525" marR="9525" marT="9525" marB="0" anchor="b">
                    <a:lnL>
                      <a:noFill/>
                    </a:lnL>
                    <a:lnR>
                      <a:noFill/>
                    </a:lnR>
                    <a:lnT>
                      <a:noFill/>
                    </a:lnT>
                    <a:lnB>
                      <a:noFill/>
                    </a:lnB>
                  </a:tcPr>
                </a:tc>
                <a:extLst>
                  <a:ext uri="{0D108BD9-81ED-4DB2-BD59-A6C34878D82A}">
                    <a16:rowId xmlns:a16="http://schemas.microsoft.com/office/drawing/2014/main" val="1325077118"/>
                  </a:ext>
                </a:extLst>
              </a:tr>
            </a:tbl>
          </a:graphicData>
        </a:graphic>
      </p:graphicFrame>
      <p:sp>
        <p:nvSpPr>
          <p:cNvPr id="2" name="Title 1"/>
          <p:cNvSpPr>
            <a:spLocks noGrp="1"/>
          </p:cNvSpPr>
          <p:nvPr>
            <p:ph type="title"/>
          </p:nvPr>
        </p:nvSpPr>
        <p:spPr/>
        <p:txBody>
          <a:bodyPr/>
          <a:lstStyle/>
          <a:p>
            <a:r>
              <a:rPr lang="en-US" dirty="0"/>
              <a:t>R</a:t>
            </a:r>
            <a:r>
              <a:rPr lang="en-US" dirty="0" smtClean="0"/>
              <a:t>esponse matrix measurement (II)</a:t>
            </a:r>
            <a:endParaRPr lang="en-US" dirty="0"/>
          </a:p>
        </p:txBody>
      </p:sp>
      <p:sp>
        <p:nvSpPr>
          <p:cNvPr id="46" name="TextBox 45"/>
          <p:cNvSpPr txBox="1"/>
          <p:nvPr/>
        </p:nvSpPr>
        <p:spPr>
          <a:xfrm>
            <a:off x="6992814" y="6623538"/>
            <a:ext cx="1869831" cy="276999"/>
          </a:xfrm>
          <a:prstGeom prst="rect">
            <a:avLst/>
          </a:prstGeom>
        </p:spPr>
        <p:txBody>
          <a:bodyPr vert="horz" wrap="square" lIns="91440" tIns="45720" rIns="91440" bIns="45720" rtlCol="0" anchor="t">
            <a:spAutoFit/>
          </a:bodyPr>
          <a:lstStyle/>
          <a:p>
            <a:pPr algn="l"/>
            <a:r>
              <a:rPr lang="en-US" sz="1200" dirty="0" smtClean="0">
                <a:hlinkClick r:id="rId2"/>
              </a:rPr>
              <a:t>M.Sapinski@gsi.de</a:t>
            </a:r>
            <a:r>
              <a:rPr lang="en-US" sz="1200" dirty="0" smtClean="0"/>
              <a:t>  /13</a:t>
            </a:r>
          </a:p>
        </p:txBody>
      </p:sp>
      <p:cxnSp>
        <p:nvCxnSpPr>
          <p:cNvPr id="13" name="Straight Connector 12"/>
          <p:cNvCxnSpPr/>
          <p:nvPr/>
        </p:nvCxnSpPr>
        <p:spPr>
          <a:xfrm>
            <a:off x="4372708" y="2549769"/>
            <a:ext cx="11723" cy="223910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2690446" y="2549769"/>
            <a:ext cx="3417277" cy="369332"/>
          </a:xfrm>
          <a:prstGeom prst="rect">
            <a:avLst/>
          </a:prstGeom>
        </p:spPr>
        <p:txBody>
          <a:bodyPr vert="horz" wrap="square" lIns="91440" tIns="45720" rIns="91440" bIns="45720" rtlCol="0" anchor="t">
            <a:spAutoFit/>
          </a:bodyPr>
          <a:lstStyle/>
          <a:p>
            <a:pPr algn="l"/>
            <a:r>
              <a:rPr lang="en-US" dirty="0" smtClean="0"/>
              <a:t>measurement     simulation</a:t>
            </a:r>
          </a:p>
        </p:txBody>
      </p:sp>
      <p:sp>
        <p:nvSpPr>
          <p:cNvPr id="20" name="TextBox 19"/>
          <p:cNvSpPr txBox="1"/>
          <p:nvPr/>
        </p:nvSpPr>
        <p:spPr>
          <a:xfrm>
            <a:off x="1863969" y="4766102"/>
            <a:ext cx="3393830" cy="276999"/>
          </a:xfrm>
          <a:prstGeom prst="rect">
            <a:avLst/>
          </a:prstGeom>
        </p:spPr>
        <p:txBody>
          <a:bodyPr vert="horz" wrap="square" lIns="91440" tIns="45720" rIns="91440" bIns="45720" rtlCol="0" anchor="t">
            <a:spAutoFit/>
          </a:bodyPr>
          <a:lstStyle/>
          <a:p>
            <a:pPr algn="l"/>
            <a:r>
              <a:rPr lang="en-US" sz="1200" dirty="0" smtClean="0">
                <a:solidFill>
                  <a:srgbClr val="00B050"/>
                </a:solidFill>
              </a:rPr>
              <a:t>good agreement</a:t>
            </a:r>
          </a:p>
        </p:txBody>
      </p:sp>
      <p:sp>
        <p:nvSpPr>
          <p:cNvPr id="21" name="TextBox 20"/>
          <p:cNvSpPr txBox="1"/>
          <p:nvPr/>
        </p:nvSpPr>
        <p:spPr>
          <a:xfrm>
            <a:off x="3387966" y="2239102"/>
            <a:ext cx="2854034" cy="369332"/>
          </a:xfrm>
          <a:prstGeom prst="rect">
            <a:avLst/>
          </a:prstGeom>
        </p:spPr>
        <p:txBody>
          <a:bodyPr vert="horz" wrap="square" lIns="91440" tIns="45720" rIns="91440" bIns="45720" rtlCol="0" anchor="t">
            <a:spAutoFit/>
          </a:bodyPr>
          <a:lstStyle/>
          <a:p>
            <a:pPr algn="l"/>
            <a:r>
              <a:rPr lang="en-US" dirty="0" smtClean="0">
                <a:solidFill>
                  <a:srgbClr val="FF0000"/>
                </a:solidFill>
              </a:rPr>
              <a:t>vertical plane</a:t>
            </a:r>
          </a:p>
        </p:txBody>
      </p:sp>
      <p:sp>
        <p:nvSpPr>
          <p:cNvPr id="23" name="Rounded Rectangle 22"/>
          <p:cNvSpPr/>
          <p:nvPr/>
        </p:nvSpPr>
        <p:spPr>
          <a:xfrm>
            <a:off x="2744175" y="3229769"/>
            <a:ext cx="485533" cy="357494"/>
          </a:xfrm>
          <a:prstGeom prst="round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ounded Rectangle 33"/>
          <p:cNvSpPr/>
          <p:nvPr/>
        </p:nvSpPr>
        <p:spPr>
          <a:xfrm>
            <a:off x="7033846" y="3229770"/>
            <a:ext cx="545123" cy="357492"/>
          </a:xfrm>
          <a:prstGeom prst="roundRect">
            <a:avLst/>
          </a:prstGeom>
          <a:no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TextBox 34"/>
          <p:cNvSpPr txBox="1"/>
          <p:nvPr/>
        </p:nvSpPr>
        <p:spPr>
          <a:xfrm>
            <a:off x="4718541" y="4766095"/>
            <a:ext cx="3393830" cy="461665"/>
          </a:xfrm>
          <a:prstGeom prst="rect">
            <a:avLst/>
          </a:prstGeom>
        </p:spPr>
        <p:txBody>
          <a:bodyPr vert="horz" wrap="square" lIns="91440" tIns="45720" rIns="91440" bIns="45720" rtlCol="0" anchor="t">
            <a:spAutoFit/>
          </a:bodyPr>
          <a:lstStyle/>
          <a:p>
            <a:pPr algn="l"/>
            <a:r>
              <a:rPr lang="en-US" sz="1200" dirty="0" smtClean="0">
                <a:solidFill>
                  <a:srgbClr val="FF0000"/>
                </a:solidFill>
              </a:rPr>
              <a:t>wrong beam line layout towards the end: recheck during shutdown!</a:t>
            </a:r>
          </a:p>
        </p:txBody>
      </p:sp>
      <p:sp>
        <p:nvSpPr>
          <p:cNvPr id="22" name="Rounded Rectangle 21"/>
          <p:cNvSpPr/>
          <p:nvPr/>
        </p:nvSpPr>
        <p:spPr>
          <a:xfrm>
            <a:off x="5673969" y="3135919"/>
            <a:ext cx="1219201" cy="451343"/>
          </a:xfrm>
          <a:prstGeom prst="roundRect">
            <a:avLst/>
          </a:prstGeom>
          <a:no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Rounded Rectangle 23"/>
          <p:cNvSpPr/>
          <p:nvPr/>
        </p:nvSpPr>
        <p:spPr>
          <a:xfrm>
            <a:off x="1359885" y="3165221"/>
            <a:ext cx="1219201" cy="451343"/>
          </a:xfrm>
          <a:prstGeom prst="roundRect">
            <a:avLst/>
          </a:prstGeom>
          <a:no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TextBox 24"/>
          <p:cNvSpPr txBox="1"/>
          <p:nvPr/>
        </p:nvSpPr>
        <p:spPr>
          <a:xfrm>
            <a:off x="3229707" y="4918502"/>
            <a:ext cx="2180491" cy="276999"/>
          </a:xfrm>
          <a:prstGeom prst="rect">
            <a:avLst/>
          </a:prstGeom>
        </p:spPr>
        <p:txBody>
          <a:bodyPr vert="horz" wrap="square" lIns="91440" tIns="45720" rIns="91440" bIns="45720" rtlCol="0" anchor="t">
            <a:spAutoFit/>
          </a:bodyPr>
          <a:lstStyle/>
          <a:p>
            <a:pPr algn="l"/>
            <a:r>
              <a:rPr lang="en-US" sz="1200" dirty="0" smtClean="0">
                <a:solidFill>
                  <a:srgbClr val="0070C0"/>
                </a:solidFill>
              </a:rPr>
              <a:t>factor 2?</a:t>
            </a:r>
          </a:p>
        </p:txBody>
      </p:sp>
      <p:sp>
        <p:nvSpPr>
          <p:cNvPr id="26" name="Rounded Rectangle 25"/>
          <p:cNvSpPr/>
          <p:nvPr/>
        </p:nvSpPr>
        <p:spPr>
          <a:xfrm>
            <a:off x="7789985" y="3229769"/>
            <a:ext cx="690672" cy="1093557"/>
          </a:xfrm>
          <a:prstGeom prst="round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ounded Rectangle 26"/>
          <p:cNvSpPr/>
          <p:nvPr/>
        </p:nvSpPr>
        <p:spPr>
          <a:xfrm>
            <a:off x="3487626" y="3218037"/>
            <a:ext cx="690672" cy="1093557"/>
          </a:xfrm>
          <a:prstGeom prst="round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TextBox 27"/>
          <p:cNvSpPr txBox="1"/>
          <p:nvPr/>
        </p:nvSpPr>
        <p:spPr>
          <a:xfrm rot="2242833">
            <a:off x="3581368" y="3121247"/>
            <a:ext cx="2497970" cy="369332"/>
          </a:xfrm>
          <a:prstGeom prst="rect">
            <a:avLst/>
          </a:prstGeom>
        </p:spPr>
        <p:txBody>
          <a:bodyPr vert="horz" wrap="square" lIns="91440" tIns="45720" rIns="91440" bIns="45720" rtlCol="0" anchor="t">
            <a:spAutoFit/>
          </a:bodyPr>
          <a:lstStyle/>
          <a:p>
            <a:pPr algn="l"/>
            <a:r>
              <a:rPr lang="en-US" dirty="0" smtClean="0">
                <a:solidFill>
                  <a:srgbClr val="FFC000"/>
                </a:solidFill>
              </a:rPr>
              <a:t>preliminary</a:t>
            </a:r>
          </a:p>
        </p:txBody>
      </p:sp>
    </p:spTree>
    <p:extLst>
      <p:ext uri="{BB962C8B-B14F-4D97-AF65-F5344CB8AC3E}">
        <p14:creationId xmlns:p14="http://schemas.microsoft.com/office/powerpoint/2010/main" val="4025160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Optics measurement</a:t>
            </a:r>
            <a:endParaRPr lang="en-US" dirty="0"/>
          </a:p>
        </p:txBody>
      </p:sp>
      <p:sp>
        <p:nvSpPr>
          <p:cNvPr id="3" name="Content Placeholder 2"/>
          <p:cNvSpPr>
            <a:spLocks noGrp="1"/>
          </p:cNvSpPr>
          <p:nvPr>
            <p:ph idx="1"/>
          </p:nvPr>
        </p:nvSpPr>
        <p:spPr>
          <a:xfrm>
            <a:off x="422565" y="1450685"/>
            <a:ext cx="8211834" cy="4832884"/>
          </a:xfrm>
        </p:spPr>
        <p:txBody>
          <a:bodyPr>
            <a:normAutofit fontScale="85000" lnSpcReduction="10000"/>
          </a:bodyPr>
          <a:lstStyle/>
          <a:p>
            <a:pPr>
              <a:lnSpc>
                <a:spcPct val="150000"/>
              </a:lnSpc>
            </a:pPr>
            <a:r>
              <a:rPr lang="en-US" sz="2000" dirty="0" smtClean="0"/>
              <a:t>other methods to measure the </a:t>
            </a:r>
            <a:r>
              <a:rPr lang="en-US" sz="2000" dirty="0" err="1" smtClean="0"/>
              <a:t>twiss</a:t>
            </a:r>
            <a:r>
              <a:rPr lang="en-US" sz="2000" dirty="0" smtClean="0"/>
              <a:t> parameters (what includes assumption about SIS-18 </a:t>
            </a:r>
            <a:r>
              <a:rPr lang="en-US" sz="2000" dirty="0" err="1" smtClean="0"/>
              <a:t>twiss</a:t>
            </a:r>
            <a:r>
              <a:rPr lang="en-US" sz="2000" dirty="0" smtClean="0"/>
              <a:t> parameters at extraction point):</a:t>
            </a:r>
          </a:p>
          <a:p>
            <a:pPr lvl="1">
              <a:lnSpc>
                <a:spcPct val="150000"/>
              </a:lnSpc>
            </a:pPr>
            <a:r>
              <a:rPr lang="en-US" sz="1600" dirty="0" smtClean="0"/>
              <a:t>dispersion measurement</a:t>
            </a:r>
          </a:p>
          <a:p>
            <a:pPr lvl="1">
              <a:lnSpc>
                <a:spcPct val="150000"/>
              </a:lnSpc>
            </a:pPr>
            <a:r>
              <a:rPr lang="en-US" sz="1600" dirty="0" smtClean="0"/>
              <a:t>multiple screen method</a:t>
            </a:r>
          </a:p>
          <a:p>
            <a:pPr lvl="1">
              <a:lnSpc>
                <a:spcPct val="150000"/>
              </a:lnSpc>
            </a:pPr>
            <a:r>
              <a:rPr lang="en-US" sz="1600" dirty="0" smtClean="0"/>
              <a:t>quadrupole scan</a:t>
            </a:r>
          </a:p>
          <a:p>
            <a:pPr lvl="1">
              <a:lnSpc>
                <a:spcPct val="150000"/>
              </a:lnSpc>
            </a:pPr>
            <a:r>
              <a:rPr lang="en-US" sz="1600" dirty="0" smtClean="0"/>
              <a:t>beam tomography</a:t>
            </a:r>
          </a:p>
          <a:p>
            <a:pPr lvl="1">
              <a:lnSpc>
                <a:spcPct val="150000"/>
              </a:lnSpc>
            </a:pPr>
            <a:r>
              <a:rPr lang="en-US" sz="1600" dirty="0" smtClean="0"/>
              <a:t>…</a:t>
            </a:r>
          </a:p>
          <a:p>
            <a:pPr>
              <a:lnSpc>
                <a:spcPct val="150000"/>
              </a:lnSpc>
            </a:pPr>
            <a:r>
              <a:rPr lang="en-US" sz="2000" dirty="0" smtClean="0"/>
              <a:t>we have relatively good agreement between measured and simulated TRM at the beginning of the beam line, so we could in principle extrapolate </a:t>
            </a:r>
            <a:r>
              <a:rPr lang="en-US" sz="2000" dirty="0" err="1" smtClean="0"/>
              <a:t>twiss</a:t>
            </a:r>
            <a:r>
              <a:rPr lang="en-US" sz="2000" dirty="0" smtClean="0"/>
              <a:t> parameters to SIS-18 extraction point.</a:t>
            </a:r>
            <a:br>
              <a:rPr lang="en-US" sz="2000" dirty="0" smtClean="0"/>
            </a:br>
            <a:r>
              <a:rPr lang="en-US" sz="2000" dirty="0" smtClean="0"/>
              <a:t/>
            </a:r>
            <a:br>
              <a:rPr lang="en-US" sz="2000" dirty="0" smtClean="0"/>
            </a:br>
            <a:r>
              <a:rPr lang="en-US" sz="2000" dirty="0" smtClean="0"/>
              <a:t/>
            </a:r>
            <a:br>
              <a:rPr lang="en-US" sz="2000" dirty="0" smtClean="0"/>
            </a:br>
            <a:endParaRPr lang="en-US" sz="2000" dirty="0"/>
          </a:p>
        </p:txBody>
      </p:sp>
      <p:sp>
        <p:nvSpPr>
          <p:cNvPr id="46" name="TextBox 45"/>
          <p:cNvSpPr txBox="1"/>
          <p:nvPr/>
        </p:nvSpPr>
        <p:spPr>
          <a:xfrm>
            <a:off x="6992815" y="6623538"/>
            <a:ext cx="1881554" cy="276999"/>
          </a:xfrm>
          <a:prstGeom prst="rect">
            <a:avLst/>
          </a:prstGeom>
        </p:spPr>
        <p:txBody>
          <a:bodyPr vert="horz" wrap="square" lIns="91440" tIns="45720" rIns="91440" bIns="45720" rtlCol="0" anchor="t">
            <a:spAutoFit/>
          </a:bodyPr>
          <a:lstStyle/>
          <a:p>
            <a:pPr algn="l"/>
            <a:r>
              <a:rPr lang="en-US" sz="1200" dirty="0" smtClean="0">
                <a:hlinkClick r:id="rId2"/>
              </a:rPr>
              <a:t>M.Sapinski@gsi.de</a:t>
            </a:r>
            <a:r>
              <a:rPr lang="en-US" sz="1200" dirty="0" smtClean="0"/>
              <a:t>  /14</a:t>
            </a:r>
          </a:p>
        </p:txBody>
      </p:sp>
    </p:spTree>
    <p:extLst>
      <p:ext uri="{BB962C8B-B14F-4D97-AF65-F5344CB8AC3E}">
        <p14:creationId xmlns:p14="http://schemas.microsoft.com/office/powerpoint/2010/main" val="3924192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Dispersion measurement (I)</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22565" y="1450685"/>
                <a:ext cx="8211834" cy="3906761"/>
              </a:xfrm>
            </p:spPr>
            <p:txBody>
              <a:bodyPr>
                <a:normAutofit/>
              </a:bodyPr>
              <a:lstStyle/>
              <a:p>
                <a:r>
                  <a:rPr lang="en-US" sz="2000" dirty="0" smtClean="0"/>
                  <a:t>Dispersion measures transverse change of beam position with relative momentum change: </a:t>
                </a:r>
                <a14:m>
                  <m:oMath xmlns:m="http://schemas.openxmlformats.org/officeDocument/2006/math">
                    <m:r>
                      <a:rPr lang="en-US" sz="2000" b="0" i="1" smtClean="0">
                        <a:latin typeface="Cambria Math" panose="02040503050406030204" pitchFamily="18" charset="0"/>
                      </a:rPr>
                      <m:t>𝐷</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rPr>
                          <m:t>𝑥</m:t>
                        </m:r>
                      </m:num>
                      <m:den>
                        <m:r>
                          <a:rPr lang="en-US" sz="2000" b="0" i="1" smtClean="0">
                            <a:latin typeface="Cambria Math" panose="02040503050406030204" pitchFamily="18" charset="0"/>
                          </a:rPr>
                          <m:t>𝑑𝑝</m:t>
                        </m:r>
                        <m:r>
                          <a:rPr lang="en-US" sz="2000" b="0" i="1" smtClean="0">
                            <a:latin typeface="Cambria Math" panose="02040503050406030204" pitchFamily="18" charset="0"/>
                          </a:rPr>
                          <m:t>/</m:t>
                        </m:r>
                        <m:r>
                          <a:rPr lang="en-US" sz="2000" b="0" i="1" smtClean="0">
                            <a:latin typeface="Cambria Math" panose="02040503050406030204" pitchFamily="18" charset="0"/>
                          </a:rPr>
                          <m:t>𝑝</m:t>
                        </m:r>
                      </m:den>
                    </m:f>
                  </m:oMath>
                </a14:m>
                <a:r>
                  <a:rPr lang="en-US" sz="2000" dirty="0" smtClean="0"/>
                  <a:t> [m].</a:t>
                </a:r>
              </a:p>
              <a:p>
                <a:r>
                  <a:rPr lang="en-US" sz="2000" dirty="0" smtClean="0">
                    <a:solidFill>
                      <a:srgbClr val="FF0000"/>
                    </a:solidFill>
                  </a:rPr>
                  <a:t>Dispersion is generated by dipoles</a:t>
                </a:r>
                <a:r>
                  <a:rPr lang="en-US" sz="2000" dirty="0" smtClean="0"/>
                  <a:t>, so it is small in vertical plane.</a:t>
                </a:r>
              </a:p>
              <a:p>
                <a:r>
                  <a:rPr lang="en-US" sz="2000" dirty="0" smtClean="0"/>
                  <a:t>Dispersion-free regions can be required by experiments </a:t>
                </a:r>
                <a:br>
                  <a:rPr lang="en-US" sz="2000" dirty="0" smtClean="0"/>
                </a:br>
                <a:r>
                  <a:rPr lang="en-US" sz="2000" dirty="0" smtClean="0"/>
                  <a:t>(dispersion contributes to the beam size) or to simplify measurement of beam properties (see quadrupole scan).</a:t>
                </a:r>
              </a:p>
              <a:p>
                <a:r>
                  <a:rPr lang="en-US" sz="2000" dirty="0" smtClean="0"/>
                  <a:t>Measurement </a:t>
                </a:r>
                <a:r>
                  <a:rPr lang="en-US" sz="2000" dirty="0" smtClean="0"/>
                  <a:t>od December 14th</a:t>
                </a:r>
                <a:endParaRPr lang="en-US" sz="2000" dirty="0" smtClean="0"/>
              </a:p>
              <a:p>
                <a:pPr marL="0" indent="0">
                  <a:buNone/>
                </a:pP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endParaRPr lang="en-US" sz="16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22565" y="1450685"/>
                <a:ext cx="8211834" cy="3906761"/>
              </a:xfrm>
              <a:blipFill>
                <a:blip r:embed="rId2"/>
                <a:stretch>
                  <a:fillRect l="-668" t="-780" r="-1559"/>
                </a:stretch>
              </a:blipFill>
            </p:spPr>
            <p:txBody>
              <a:bodyPr/>
              <a:lstStyle/>
              <a:p>
                <a:r>
                  <a:rPr lang="en-US">
                    <a:noFill/>
                  </a:rPr>
                  <a:t> </a:t>
                </a:r>
              </a:p>
            </p:txBody>
          </p:sp>
        </mc:Fallback>
      </mc:AlternateContent>
      <p:sp>
        <p:nvSpPr>
          <p:cNvPr id="46" name="TextBox 45"/>
          <p:cNvSpPr txBox="1"/>
          <p:nvPr/>
        </p:nvSpPr>
        <p:spPr>
          <a:xfrm>
            <a:off x="6992815" y="6623538"/>
            <a:ext cx="1963616" cy="276999"/>
          </a:xfrm>
          <a:prstGeom prst="rect">
            <a:avLst/>
          </a:prstGeom>
        </p:spPr>
        <p:txBody>
          <a:bodyPr vert="horz" wrap="square" lIns="91440" tIns="45720" rIns="91440" bIns="45720" rtlCol="0" anchor="t">
            <a:spAutoFit/>
          </a:bodyPr>
          <a:lstStyle/>
          <a:p>
            <a:pPr algn="l"/>
            <a:r>
              <a:rPr lang="en-US" sz="1200" dirty="0" smtClean="0">
                <a:hlinkClick r:id="rId3"/>
              </a:rPr>
              <a:t>M.Sapinski@gsi.de</a:t>
            </a:r>
            <a:r>
              <a:rPr lang="en-US" sz="1200" dirty="0" smtClean="0"/>
              <a:t>  /15</a:t>
            </a:r>
          </a:p>
        </p:txBody>
      </p:sp>
    </p:spTree>
    <p:extLst>
      <p:ext uri="{BB962C8B-B14F-4D97-AF65-F5344CB8AC3E}">
        <p14:creationId xmlns:p14="http://schemas.microsoft.com/office/powerpoint/2010/main" val="979573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Dispersion measurement (II)</a:t>
            </a:r>
            <a:endParaRPr lang="en-US" dirty="0"/>
          </a:p>
        </p:txBody>
      </p:sp>
      <p:sp>
        <p:nvSpPr>
          <p:cNvPr id="3" name="Content Placeholder 2"/>
          <p:cNvSpPr>
            <a:spLocks noGrp="1"/>
          </p:cNvSpPr>
          <p:nvPr>
            <p:ph idx="1"/>
          </p:nvPr>
        </p:nvSpPr>
        <p:spPr>
          <a:xfrm>
            <a:off x="422565" y="1450685"/>
            <a:ext cx="8211834" cy="3906761"/>
          </a:xfrm>
        </p:spPr>
        <p:txBody>
          <a:bodyPr>
            <a:normAutofit/>
          </a:bodyPr>
          <a:lstStyle/>
          <a:p>
            <a:r>
              <a:rPr lang="en-US" sz="2000" dirty="0" smtClean="0"/>
              <a:t>Initially planned to measure dispersion at all screens and grids on HADES beam line, but measurement lead to high beam losses and radiation alarms, finally data was taken only for screen GTH2DFA.</a:t>
            </a:r>
          </a:p>
          <a:p>
            <a:pPr marL="0" indent="0">
              <a:buNone/>
            </a:pP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endParaRPr lang="en-US" sz="1600" dirty="0"/>
          </a:p>
        </p:txBody>
      </p:sp>
      <p:sp>
        <p:nvSpPr>
          <p:cNvPr id="46" name="TextBox 45"/>
          <p:cNvSpPr txBox="1"/>
          <p:nvPr/>
        </p:nvSpPr>
        <p:spPr>
          <a:xfrm>
            <a:off x="6992814" y="6623538"/>
            <a:ext cx="1975339" cy="276999"/>
          </a:xfrm>
          <a:prstGeom prst="rect">
            <a:avLst/>
          </a:prstGeom>
        </p:spPr>
        <p:txBody>
          <a:bodyPr vert="horz" wrap="square" lIns="91440" tIns="45720" rIns="91440" bIns="45720" rtlCol="0" anchor="t">
            <a:spAutoFit/>
          </a:bodyPr>
          <a:lstStyle/>
          <a:p>
            <a:pPr algn="l"/>
            <a:r>
              <a:rPr lang="en-US" sz="1200" dirty="0" smtClean="0">
                <a:hlinkClick r:id="rId2"/>
              </a:rPr>
              <a:t>M.Sapinski@gsi.de</a:t>
            </a:r>
            <a:r>
              <a:rPr lang="en-US" sz="1200" dirty="0" smtClean="0"/>
              <a:t>  /16</a:t>
            </a:r>
          </a:p>
        </p:txBody>
      </p:sp>
      <p:pic>
        <p:nvPicPr>
          <p:cNvPr id="5" name="Picture 4"/>
          <p:cNvPicPr/>
          <p:nvPr/>
        </p:nvPicPr>
        <p:blipFill rotWithShape="1">
          <a:blip r:embed="rId3"/>
          <a:srcRect l="-1051" t="-18281" r="27972" b="38885"/>
          <a:stretch/>
        </p:blipFill>
        <p:spPr>
          <a:xfrm>
            <a:off x="548640" y="2538046"/>
            <a:ext cx="5212080" cy="2443090"/>
          </a:xfrm>
          <a:prstGeom prst="rect">
            <a:avLst/>
          </a:prstGeom>
          <a:ln>
            <a:noFill/>
          </a:ln>
        </p:spPr>
      </p:pic>
      <p:sp>
        <p:nvSpPr>
          <p:cNvPr id="6" name="Notched Right Arrow 5"/>
          <p:cNvSpPr/>
          <p:nvPr/>
        </p:nvSpPr>
        <p:spPr>
          <a:xfrm rot="8410150">
            <a:off x="3784333" y="3135374"/>
            <a:ext cx="2498809" cy="89944"/>
          </a:xfrm>
          <a:prstGeom prst="notchedRightArrow">
            <a:avLst/>
          </a:prstGeom>
          <a:solidFill>
            <a:srgbClr val="FDBB6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Notched Right Arrow 7"/>
          <p:cNvSpPr/>
          <p:nvPr/>
        </p:nvSpPr>
        <p:spPr>
          <a:xfrm rot="4789685" flipV="1">
            <a:off x="764506" y="3345635"/>
            <a:ext cx="1134580" cy="121559"/>
          </a:xfrm>
          <a:prstGeom prst="notchedRightArrow">
            <a:avLst/>
          </a:prstGeom>
          <a:solidFill>
            <a:srgbClr val="FDBB6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extBox 6"/>
          <p:cNvSpPr txBox="1"/>
          <p:nvPr/>
        </p:nvSpPr>
        <p:spPr>
          <a:xfrm>
            <a:off x="1324708" y="2661138"/>
            <a:ext cx="1283677" cy="430887"/>
          </a:xfrm>
          <a:prstGeom prst="rect">
            <a:avLst/>
          </a:prstGeom>
        </p:spPr>
        <p:txBody>
          <a:bodyPr vert="horz" wrap="square" lIns="91440" tIns="45720" rIns="91440" bIns="45720" rtlCol="0" anchor="t">
            <a:spAutoFit/>
          </a:bodyPr>
          <a:lstStyle/>
          <a:p>
            <a:pPr algn="l"/>
            <a:r>
              <a:rPr lang="en-US" sz="1100" dirty="0" smtClean="0"/>
              <a:t>trimming RF frequency f </a:t>
            </a:r>
          </a:p>
        </p:txBody>
      </p:sp>
      <p:sp>
        <p:nvSpPr>
          <p:cNvPr id="10" name="TextBox 9"/>
          <p:cNvSpPr txBox="1"/>
          <p:nvPr/>
        </p:nvSpPr>
        <p:spPr>
          <a:xfrm>
            <a:off x="5849795" y="2666994"/>
            <a:ext cx="1520220" cy="769441"/>
          </a:xfrm>
          <a:prstGeom prst="rect">
            <a:avLst/>
          </a:prstGeom>
        </p:spPr>
        <p:txBody>
          <a:bodyPr vert="horz" wrap="square" lIns="91440" tIns="45720" rIns="91440" bIns="45720" rtlCol="0" anchor="t">
            <a:spAutoFit/>
          </a:bodyPr>
          <a:lstStyle/>
          <a:p>
            <a:pPr algn="l"/>
            <a:r>
              <a:rPr lang="en-US" sz="1100" dirty="0" smtClean="0"/>
              <a:t>screen camera connected to frame grabber, video streams registered</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8954" y="2538046"/>
            <a:ext cx="1264384" cy="1230799"/>
          </a:xfrm>
          <a:prstGeom prst="rect">
            <a:avLst/>
          </a:prstGeom>
        </p:spPr>
      </p:pic>
      <p:sp>
        <p:nvSpPr>
          <p:cNvPr id="11" name="TextBox 10"/>
          <p:cNvSpPr txBox="1"/>
          <p:nvPr/>
        </p:nvSpPr>
        <p:spPr>
          <a:xfrm rot="5400000">
            <a:off x="7989280" y="3047988"/>
            <a:ext cx="1150366" cy="276999"/>
          </a:xfrm>
          <a:prstGeom prst="rect">
            <a:avLst/>
          </a:prstGeom>
        </p:spPr>
        <p:txBody>
          <a:bodyPr vert="horz" wrap="square" lIns="91440" tIns="45720" rIns="91440" bIns="45720" rtlCol="0" anchor="t">
            <a:spAutoFit/>
          </a:bodyPr>
          <a:lstStyle/>
          <a:p>
            <a:pPr algn="l"/>
            <a:r>
              <a:rPr lang="en-US" sz="1200" dirty="0" smtClean="0">
                <a:solidFill>
                  <a:srgbClr val="FF0000"/>
                </a:solidFill>
              </a:rPr>
              <a:t>thanks Beata!</a:t>
            </a: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5201" y="4127814"/>
            <a:ext cx="5462953" cy="1340997"/>
          </a:xfrm>
          <a:prstGeom prst="rect">
            <a:avLst/>
          </a:prstGeom>
        </p:spPr>
      </p:pic>
      <p:sp>
        <p:nvSpPr>
          <p:cNvPr id="14" name="TextBox 13"/>
          <p:cNvSpPr txBox="1"/>
          <p:nvPr/>
        </p:nvSpPr>
        <p:spPr>
          <a:xfrm>
            <a:off x="328247" y="5533615"/>
            <a:ext cx="8059610" cy="830997"/>
          </a:xfrm>
          <a:prstGeom prst="rect">
            <a:avLst/>
          </a:prstGeom>
        </p:spPr>
        <p:txBody>
          <a:bodyPr vert="horz" wrap="square" lIns="91440" tIns="45720" rIns="91440" bIns="45720" rtlCol="0" anchor="t">
            <a:spAutoFit/>
          </a:bodyPr>
          <a:lstStyle/>
          <a:p>
            <a:pPr algn="l"/>
            <a:r>
              <a:rPr lang="en-US" sz="2000" dirty="0"/>
              <a:t>A</a:t>
            </a:r>
            <a:r>
              <a:rPr lang="en-US" sz="2000" dirty="0" smtClean="0"/>
              <a:t>nalysis</a:t>
            </a:r>
            <a:r>
              <a:rPr lang="en-US" sz="1100" dirty="0" smtClean="0"/>
              <a:t>: </a:t>
            </a:r>
            <a:r>
              <a:rPr lang="en-US" sz="1400" dirty="0" smtClean="0"/>
              <a:t>video file (mpeg) split into frames. For a subseries of frames (manually selected, spill length depends on frequency trim) with reasonable signal horizontal profiles created and added. Gaussian fit performed, mean value determined. </a:t>
            </a:r>
          </a:p>
        </p:txBody>
      </p:sp>
      <p:sp>
        <p:nvSpPr>
          <p:cNvPr id="4" name="TextBox 3"/>
          <p:cNvSpPr txBox="1"/>
          <p:nvPr/>
        </p:nvSpPr>
        <p:spPr>
          <a:xfrm>
            <a:off x="2368062" y="2837307"/>
            <a:ext cx="2262553" cy="646331"/>
          </a:xfrm>
          <a:prstGeom prst="rect">
            <a:avLst/>
          </a:prstGeom>
        </p:spPr>
        <p:txBody>
          <a:bodyPr vert="horz" wrap="square" lIns="91440" tIns="45720" rIns="91440" bIns="45720" rtlCol="0" anchor="t">
            <a:spAutoFit/>
          </a:bodyPr>
          <a:lstStyle/>
          <a:p>
            <a:pPr algn="l"/>
            <a:r>
              <a:rPr lang="en-US" sz="1200" dirty="0"/>
              <a:t>R</a:t>
            </a:r>
            <a:r>
              <a:rPr lang="en-US" sz="1200" dirty="0" smtClean="0"/>
              <a:t>emark: orbit change due to f change can also affect beam position in the beam line!</a:t>
            </a:r>
          </a:p>
        </p:txBody>
      </p:sp>
    </p:spTree>
    <p:extLst>
      <p:ext uri="{BB962C8B-B14F-4D97-AF65-F5344CB8AC3E}">
        <p14:creationId xmlns:p14="http://schemas.microsoft.com/office/powerpoint/2010/main" val="4250393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9478" y="3944847"/>
            <a:ext cx="3944386" cy="2422980"/>
          </a:xfrm>
          <a:prstGeom prst="rect">
            <a:avLst/>
          </a:prstGeom>
        </p:spPr>
      </p:pic>
      <p:sp>
        <p:nvSpPr>
          <p:cNvPr id="2" name="Title 1"/>
          <p:cNvSpPr>
            <a:spLocks noGrp="1"/>
          </p:cNvSpPr>
          <p:nvPr>
            <p:ph type="title"/>
          </p:nvPr>
        </p:nvSpPr>
        <p:spPr/>
        <p:txBody>
          <a:bodyPr/>
          <a:lstStyle/>
          <a:p>
            <a:r>
              <a:rPr lang="en-US" dirty="0" smtClean="0"/>
              <a:t>Dispersion measurement (III)</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22564" y="1450685"/>
                <a:ext cx="4841097" cy="3906761"/>
              </a:xfrm>
            </p:spPr>
            <p:txBody>
              <a:bodyPr>
                <a:normAutofit/>
              </a:bodyPr>
              <a:lstStyle/>
              <a:p>
                <a:r>
                  <a:rPr lang="en-US" sz="1600" dirty="0" smtClean="0"/>
                  <a:t>The beam moves horizontally during the spill, we find the average position for various </a:t>
                </a:r>
                <a:r>
                  <a:rPr lang="el-GR" sz="1600" dirty="0" smtClean="0"/>
                  <a:t>Δ</a:t>
                </a:r>
                <a:r>
                  <a:rPr lang="en-US" sz="1600" dirty="0" smtClean="0"/>
                  <a:t>f/f</a:t>
                </a:r>
                <a:br>
                  <a:rPr lang="en-US" sz="1600" dirty="0" smtClean="0"/>
                </a:br>
                <a:endParaRPr lang="en-US" sz="1600" dirty="0" smtClean="0"/>
              </a:p>
              <a:p>
                <a14:m>
                  <m:oMath xmlns:m="http://schemas.openxmlformats.org/officeDocument/2006/math">
                    <m:f>
                      <m:fPr>
                        <m:ctrlPr>
                          <a:rPr lang="en-US" sz="1600" i="1" smtClean="0">
                            <a:latin typeface="Cambria Math" panose="02040503050406030204" pitchFamily="18" charset="0"/>
                          </a:rPr>
                        </m:ctrlPr>
                      </m:fPr>
                      <m:num>
                        <m:r>
                          <a:rPr lang="en-US" sz="160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rPr>
                          <m:t>𝑝</m:t>
                        </m:r>
                      </m:num>
                      <m:den>
                        <m:r>
                          <a:rPr lang="en-US" sz="1600" b="0" i="1" smtClean="0">
                            <a:latin typeface="Cambria Math" panose="02040503050406030204" pitchFamily="18" charset="0"/>
                          </a:rPr>
                          <m:t>𝑝</m:t>
                        </m:r>
                      </m:den>
                    </m:f>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1</m:t>
                        </m:r>
                      </m:num>
                      <m:den>
                        <m:r>
                          <m:rPr>
                            <m:sty m:val="p"/>
                          </m:rPr>
                          <a:rPr lang="el-GR" sz="1600" b="0" i="1" smtClean="0">
                            <a:latin typeface="Cambria Math" panose="02040503050406030204" pitchFamily="18" charset="0"/>
                          </a:rPr>
                          <m:t>η</m:t>
                        </m:r>
                      </m:den>
                    </m:f>
                    <m:r>
                      <a:rPr lang="en-US" sz="1600" b="0" i="1" smtClean="0">
                        <a:latin typeface="Cambria Math" panose="02040503050406030204" pitchFamily="18" charset="0"/>
                      </a:rPr>
                      <m:t> </m:t>
                    </m:r>
                    <m:f>
                      <m:fPr>
                        <m:ctrlPr>
                          <a:rPr lang="en-US" sz="1600" b="0" i="1" smtClean="0">
                            <a:latin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𝑓</m:t>
                        </m:r>
                      </m:num>
                      <m:den>
                        <m:r>
                          <a:rPr lang="en-US" sz="1600" b="0" i="1" smtClean="0">
                            <a:latin typeface="Cambria Math" panose="02040503050406030204" pitchFamily="18" charset="0"/>
                          </a:rPr>
                          <m:t>𝑓</m:t>
                        </m:r>
                      </m:den>
                    </m:f>
                  </m:oMath>
                </a14:m>
                <a:r>
                  <a:rPr lang="en-US" sz="1600" dirty="0" smtClean="0"/>
                  <a:t>  where </a:t>
                </a:r>
                <a:r>
                  <a:rPr lang="el-GR" sz="1600" dirty="0" smtClean="0"/>
                  <a:t>η</a:t>
                </a:r>
                <a:r>
                  <a:rPr lang="en-US" sz="1600" dirty="0" smtClean="0"/>
                  <a:t> is slip factor:</a:t>
                </a:r>
                <a:br>
                  <a:rPr lang="en-US" sz="1600" dirty="0" smtClean="0"/>
                </a:br>
                <a:r>
                  <a:rPr lang="en-US" sz="1600" dirty="0" smtClean="0"/>
                  <a:t/>
                </a:r>
                <a:br>
                  <a:rPr lang="en-US" sz="1600" dirty="0" smtClean="0"/>
                </a:br>
                <a14:m>
                  <m:oMath xmlns:m="http://schemas.openxmlformats.org/officeDocument/2006/math">
                    <m:r>
                      <m:rPr>
                        <m:sty m:val="p"/>
                      </m:rPr>
                      <a:rPr lang="el-GR" sz="1600" i="1" smtClean="0">
                        <a:latin typeface="Cambria Math" panose="02040503050406030204" pitchFamily="18" charset="0"/>
                      </a:rPr>
                      <m:t>η</m:t>
                    </m:r>
                    <m:r>
                      <a:rPr lang="en-US" sz="1600">
                        <a:latin typeface="Cambria Math" panose="02040503050406030204" pitchFamily="18" charset="0"/>
                      </a:rPr>
                      <m:t>=</m:t>
                    </m:r>
                    <m:f>
                      <m:fPr>
                        <m:ctrlPr>
                          <a:rPr lang="en-US" sz="1600" i="1" smtClean="0">
                            <a:latin typeface="Cambria Math" panose="02040503050406030204" pitchFamily="18" charset="0"/>
                          </a:rPr>
                        </m:ctrlPr>
                      </m:fPr>
                      <m:num>
                        <m:r>
                          <a:rPr lang="en-US" sz="1600" b="0" i="1" smtClean="0">
                            <a:latin typeface="Cambria Math" panose="02040503050406030204" pitchFamily="18" charset="0"/>
                          </a:rPr>
                          <m:t>1</m:t>
                        </m:r>
                      </m:num>
                      <m:den>
                        <m:sSubSup>
                          <m:sSubSupPr>
                            <m:ctrlPr>
                              <a:rPr lang="en-US" sz="1600" i="1" smtClean="0">
                                <a:latin typeface="Cambria Math" panose="02040503050406030204" pitchFamily="18" charset="0"/>
                              </a:rPr>
                            </m:ctrlPr>
                          </m:sSubSupPr>
                          <m:e>
                            <m:r>
                              <a:rPr lang="en-US" sz="1600" i="1" smtClean="0">
                                <a:latin typeface="Cambria Math" panose="02040503050406030204" pitchFamily="18" charset="0"/>
                                <a:ea typeface="Cambria Math" panose="02040503050406030204" pitchFamily="18" charset="0"/>
                              </a:rPr>
                              <m:t>𝛾</m:t>
                            </m:r>
                          </m:e>
                          <m:sub>
                            <m:r>
                              <a:rPr lang="en-US" sz="1600" b="0" i="1" smtClean="0">
                                <a:latin typeface="Cambria Math" panose="02040503050406030204" pitchFamily="18" charset="0"/>
                              </a:rPr>
                              <m:t>𝑡𝑟</m:t>
                            </m:r>
                          </m:sub>
                          <m:sup>
                            <m:r>
                              <a:rPr lang="en-US" sz="1600" b="0" i="1" smtClean="0">
                                <a:latin typeface="Cambria Math" panose="02040503050406030204" pitchFamily="18" charset="0"/>
                              </a:rPr>
                              <m:t>2</m:t>
                            </m:r>
                          </m:sup>
                        </m:sSubSup>
                      </m:den>
                    </m:f>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1</m:t>
                        </m:r>
                      </m:num>
                      <m:den>
                        <m:sSup>
                          <m:sSupPr>
                            <m:ctrlPr>
                              <a:rPr lang="en-US" sz="1600" b="0" i="1" smtClean="0">
                                <a:latin typeface="Cambria Math" panose="02040503050406030204" pitchFamily="18" charset="0"/>
                              </a:rPr>
                            </m:ctrlPr>
                          </m:sSupPr>
                          <m:e>
                            <m:r>
                              <a:rPr lang="en-US" sz="1600" i="1">
                                <a:latin typeface="Cambria Math" panose="02040503050406030204" pitchFamily="18" charset="0"/>
                                <a:ea typeface="Cambria Math" panose="02040503050406030204" pitchFamily="18" charset="0"/>
                              </a:rPr>
                              <m:t>𝛾</m:t>
                            </m:r>
                          </m:e>
                          <m:sup>
                            <m:r>
                              <a:rPr lang="en-US" sz="1600" b="0" i="1" smtClean="0">
                                <a:latin typeface="Cambria Math" panose="02040503050406030204" pitchFamily="18" charset="0"/>
                              </a:rPr>
                              <m:t>2</m:t>
                            </m:r>
                          </m:sup>
                        </m:sSup>
                      </m:den>
                    </m:f>
                  </m:oMath>
                </a14:m>
                <a:r>
                  <a:rPr lang="en-US" sz="1600" dirty="0" smtClean="0"/>
                  <a:t>, </a:t>
                </a:r>
                <a14:m>
                  <m:oMath xmlns:m="http://schemas.openxmlformats.org/officeDocument/2006/math">
                    <m:sSubSup>
                      <m:sSubSupPr>
                        <m:ctrlPr>
                          <a:rPr lang="en-US" sz="1600" i="1" smtClean="0">
                            <a:latin typeface="Cambria Math" panose="02040503050406030204" pitchFamily="18" charset="0"/>
                          </a:rPr>
                        </m:ctrlPr>
                      </m:sSubSupPr>
                      <m:e>
                        <m:r>
                          <a:rPr lang="en-US" sz="1600" b="0" i="1" smtClean="0">
                            <a:latin typeface="Cambria Math" panose="02040503050406030204" pitchFamily="18" charset="0"/>
                          </a:rPr>
                          <m:t>          </m:t>
                        </m:r>
                        <m:r>
                          <a:rPr lang="en-US" sz="1600" i="1">
                            <a:latin typeface="Cambria Math" panose="02040503050406030204" pitchFamily="18" charset="0"/>
                            <a:ea typeface="Cambria Math" panose="02040503050406030204" pitchFamily="18" charset="0"/>
                          </a:rPr>
                          <m:t>𝛾</m:t>
                        </m:r>
                      </m:e>
                      <m:sub>
                        <m:r>
                          <a:rPr lang="en-US" sz="1600" i="1">
                            <a:latin typeface="Cambria Math" panose="02040503050406030204" pitchFamily="18" charset="0"/>
                          </a:rPr>
                          <m:t>𝑡𝑟</m:t>
                        </m:r>
                      </m:sub>
                      <m:sup>
                        <m:r>
                          <a:rPr lang="en-US" sz="1600" b="0" i="1" smtClean="0">
                            <a:latin typeface="Cambria Math" panose="02040503050406030204" pitchFamily="18" charset="0"/>
                          </a:rPr>
                          <m:t>1</m:t>
                        </m:r>
                      </m:sup>
                    </m:sSubSup>
                  </m:oMath>
                </a14:m>
                <a:r>
                  <a:rPr lang="en-US" sz="1600" dirty="0" smtClean="0"/>
                  <a:t>=5.58  </a:t>
                </a:r>
              </a:p>
              <a:p>
                <a:r>
                  <a:rPr lang="en-US" sz="1600" dirty="0" smtClean="0"/>
                  <a:t>result: </a:t>
                </a:r>
                <a:r>
                  <a:rPr lang="en-US" sz="1600" dirty="0" smtClean="0">
                    <a:solidFill>
                      <a:srgbClr val="FF0000"/>
                    </a:solidFill>
                  </a:rPr>
                  <a:t>1.6 m</a:t>
                </a:r>
                <a:r>
                  <a:rPr lang="en-US" sz="1600" dirty="0" smtClean="0"/>
                  <a:t>, but MADX model gives </a:t>
                </a:r>
                <a:r>
                  <a:rPr lang="en-US" sz="1600" dirty="0" smtClean="0">
                    <a:solidFill>
                      <a:srgbClr val="FF0000"/>
                    </a:solidFill>
                  </a:rPr>
                  <a:t>10 m</a:t>
                </a:r>
                <a:r>
                  <a:rPr lang="en-US" sz="1600" dirty="0" smtClean="0"/>
                  <a:t> </a:t>
                </a:r>
                <a:br>
                  <a:rPr lang="en-US" sz="1600" dirty="0" smtClean="0"/>
                </a:br>
                <a:r>
                  <a:rPr lang="en-US" sz="1600" dirty="0" smtClean="0"/>
                  <a:t>and MIRKO </a:t>
                </a:r>
                <a:r>
                  <a:rPr lang="en-US" sz="1600" dirty="0" smtClean="0">
                    <a:solidFill>
                      <a:srgbClr val="FF0000"/>
                    </a:solidFill>
                  </a:rPr>
                  <a:t>4 m</a:t>
                </a:r>
                <a:r>
                  <a:rPr lang="en-US" sz="1600" dirty="0" smtClean="0"/>
                  <a:t> </a:t>
                </a:r>
                <a:r>
                  <a:rPr lang="en-US" sz="1600" dirty="0" smtClean="0"/>
                  <a:t>(Petra</a:t>
                </a:r>
                <a:r>
                  <a:rPr lang="en-US" sz="1600" dirty="0" smtClean="0"/>
                  <a:t>).</a:t>
                </a:r>
              </a:p>
              <a:p>
                <a:pPr marL="0" indent="0">
                  <a:buNone/>
                </a:pP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endParaRPr lang="en-US" sz="16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22564" y="1450685"/>
                <a:ext cx="4841097" cy="3906761"/>
              </a:xfrm>
              <a:blipFill>
                <a:blip r:embed="rId3"/>
                <a:stretch>
                  <a:fillRect l="-504" t="-468"/>
                </a:stretch>
              </a:blipFill>
            </p:spPr>
            <p:txBody>
              <a:bodyPr/>
              <a:lstStyle/>
              <a:p>
                <a:r>
                  <a:rPr lang="en-US">
                    <a:noFill/>
                  </a:rPr>
                  <a:t> </a:t>
                </a:r>
              </a:p>
            </p:txBody>
          </p:sp>
        </mc:Fallback>
      </mc:AlternateContent>
      <p:sp>
        <p:nvSpPr>
          <p:cNvPr id="46" name="TextBox 45"/>
          <p:cNvSpPr txBox="1"/>
          <p:nvPr/>
        </p:nvSpPr>
        <p:spPr>
          <a:xfrm>
            <a:off x="6992814" y="6623538"/>
            <a:ext cx="1893277" cy="276999"/>
          </a:xfrm>
          <a:prstGeom prst="rect">
            <a:avLst/>
          </a:prstGeom>
        </p:spPr>
        <p:txBody>
          <a:bodyPr vert="horz" wrap="square" lIns="91440" tIns="45720" rIns="91440" bIns="45720" rtlCol="0" anchor="t">
            <a:spAutoFit/>
          </a:bodyPr>
          <a:lstStyle/>
          <a:p>
            <a:pPr algn="l"/>
            <a:r>
              <a:rPr lang="en-US" sz="1200" dirty="0" smtClean="0">
                <a:hlinkClick r:id="rId4"/>
              </a:rPr>
              <a:t>M.Sapinski@gsi.de</a:t>
            </a:r>
            <a:r>
              <a:rPr lang="en-US" sz="1200" dirty="0" smtClean="0"/>
              <a:t>  /17</a:t>
            </a:r>
          </a:p>
        </p:txBody>
      </p:sp>
      <p:sp>
        <p:nvSpPr>
          <p:cNvPr id="8" name="Notched Right Arrow 7"/>
          <p:cNvSpPr/>
          <p:nvPr/>
        </p:nvSpPr>
        <p:spPr>
          <a:xfrm flipV="1">
            <a:off x="4994515" y="1564736"/>
            <a:ext cx="889416" cy="127201"/>
          </a:xfrm>
          <a:prstGeom prst="notchedRightArrow">
            <a:avLst/>
          </a:prstGeom>
          <a:solidFill>
            <a:srgbClr val="FDBB6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347" y="3131053"/>
            <a:ext cx="3113654" cy="2019299"/>
          </a:xfrm>
          <a:prstGeom prst="rect">
            <a:avLst/>
          </a:prstGeom>
        </p:spPr>
      </p:pic>
      <p:sp>
        <p:nvSpPr>
          <p:cNvPr id="13" name="TextBox 12"/>
          <p:cNvSpPr txBox="1"/>
          <p:nvPr/>
        </p:nvSpPr>
        <p:spPr>
          <a:xfrm>
            <a:off x="6113584" y="3815862"/>
            <a:ext cx="984739" cy="577081"/>
          </a:xfrm>
          <a:prstGeom prst="rect">
            <a:avLst/>
          </a:prstGeom>
        </p:spPr>
        <p:txBody>
          <a:bodyPr vert="horz" wrap="square" lIns="91440" tIns="45720" rIns="91440" bIns="45720" rtlCol="0" anchor="t">
            <a:spAutoFit/>
          </a:bodyPr>
          <a:lstStyle/>
          <a:p>
            <a:pPr algn="l"/>
            <a:r>
              <a:rPr lang="en-US" sz="1050" dirty="0" smtClean="0"/>
              <a:t>goal of the fit: find position of maximum</a:t>
            </a:r>
          </a:p>
        </p:txBody>
      </p:sp>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83931" y="1330341"/>
            <a:ext cx="2879070" cy="1811336"/>
          </a:xfrm>
          <a:prstGeom prst="rect">
            <a:avLst/>
          </a:prstGeom>
        </p:spPr>
      </p:pic>
      <p:sp>
        <p:nvSpPr>
          <p:cNvPr id="17" name="Notched Right Arrow 16"/>
          <p:cNvSpPr/>
          <p:nvPr/>
        </p:nvSpPr>
        <p:spPr>
          <a:xfrm rot="2521112" flipV="1">
            <a:off x="4131688" y="2635429"/>
            <a:ext cx="2099010" cy="124674"/>
          </a:xfrm>
          <a:prstGeom prst="notchedRightArrow">
            <a:avLst/>
          </a:prstGeom>
          <a:solidFill>
            <a:srgbClr val="FDBB6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TextBox 14"/>
          <p:cNvSpPr txBox="1"/>
          <p:nvPr/>
        </p:nvSpPr>
        <p:spPr>
          <a:xfrm>
            <a:off x="7655169" y="3563815"/>
            <a:ext cx="1230923" cy="430887"/>
          </a:xfrm>
          <a:prstGeom prst="rect">
            <a:avLst/>
          </a:prstGeom>
        </p:spPr>
        <p:txBody>
          <a:bodyPr vert="horz" wrap="square" lIns="91440" tIns="45720" rIns="91440" bIns="45720" rtlCol="0" anchor="t">
            <a:spAutoFit/>
          </a:bodyPr>
          <a:lstStyle/>
          <a:p>
            <a:r>
              <a:rPr lang="en-US" sz="1100" dirty="0" smtClean="0"/>
              <a:t>for </a:t>
            </a:r>
            <a:r>
              <a:rPr lang="el-GR" sz="1100" dirty="0" smtClean="0"/>
              <a:t>Δ</a:t>
            </a:r>
            <a:r>
              <a:rPr lang="en-US" sz="1100" dirty="0" smtClean="0"/>
              <a:t>f/f</a:t>
            </a:r>
            <a:endParaRPr lang="en-US" sz="1100" dirty="0"/>
          </a:p>
          <a:p>
            <a:pPr algn="l"/>
            <a:r>
              <a:rPr lang="en-US" sz="1100" dirty="0" smtClean="0"/>
              <a:t>=-4.5 •10</a:t>
            </a:r>
            <a:r>
              <a:rPr lang="en-US" sz="1100" baseline="30000" dirty="0" smtClean="0"/>
              <a:t>-4</a:t>
            </a:r>
          </a:p>
        </p:txBody>
      </p:sp>
      <p:sp>
        <p:nvSpPr>
          <p:cNvPr id="19" name="Oval 18"/>
          <p:cNvSpPr/>
          <p:nvPr/>
        </p:nvSpPr>
        <p:spPr>
          <a:xfrm>
            <a:off x="3985841" y="4161690"/>
            <a:ext cx="1101969" cy="410308"/>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0" name="Picture 19"/>
          <p:cNvPicPr>
            <a:picLocks noChangeAspect="1"/>
          </p:cNvPicPr>
          <p:nvPr/>
        </p:nvPicPr>
        <p:blipFill>
          <a:blip r:embed="rId7"/>
          <a:stretch>
            <a:fillRect/>
          </a:stretch>
        </p:blipFill>
        <p:spPr>
          <a:xfrm>
            <a:off x="795341" y="4307081"/>
            <a:ext cx="921360" cy="917747"/>
          </a:xfrm>
          <a:prstGeom prst="rect">
            <a:avLst/>
          </a:prstGeom>
        </p:spPr>
      </p:pic>
      <p:sp>
        <p:nvSpPr>
          <p:cNvPr id="21" name="TextBox 20"/>
          <p:cNvSpPr txBox="1"/>
          <p:nvPr/>
        </p:nvSpPr>
        <p:spPr>
          <a:xfrm>
            <a:off x="504092" y="5357446"/>
            <a:ext cx="1585386" cy="261610"/>
          </a:xfrm>
          <a:prstGeom prst="rect">
            <a:avLst/>
          </a:prstGeom>
        </p:spPr>
        <p:txBody>
          <a:bodyPr vert="horz" wrap="square" lIns="91440" tIns="45720" rIns="91440" bIns="45720" rtlCol="0" anchor="t">
            <a:spAutoFit/>
          </a:bodyPr>
          <a:lstStyle/>
          <a:p>
            <a:pPr algn="l"/>
            <a:r>
              <a:rPr lang="en-US" sz="1100" b="1" dirty="0" smtClean="0">
                <a:solidFill>
                  <a:srgbClr val="0070C0"/>
                </a:solidFill>
              </a:rPr>
              <a:t>“to be investigated”</a:t>
            </a:r>
          </a:p>
        </p:txBody>
      </p:sp>
      <p:sp>
        <p:nvSpPr>
          <p:cNvPr id="6" name="TextBox 5"/>
          <p:cNvSpPr txBox="1"/>
          <p:nvPr/>
        </p:nvSpPr>
        <p:spPr>
          <a:xfrm>
            <a:off x="6488722" y="5150352"/>
            <a:ext cx="1998785" cy="276999"/>
          </a:xfrm>
          <a:prstGeom prst="rect">
            <a:avLst/>
          </a:prstGeom>
        </p:spPr>
        <p:txBody>
          <a:bodyPr vert="horz" wrap="square" lIns="91440" tIns="45720" rIns="91440" bIns="45720" rtlCol="0" anchor="t">
            <a:spAutoFit/>
          </a:bodyPr>
          <a:lstStyle/>
          <a:p>
            <a:pPr algn="l"/>
            <a:r>
              <a:rPr lang="en-US" sz="1200" dirty="0" smtClean="0"/>
              <a:t>(averaged over spill)</a:t>
            </a:r>
          </a:p>
        </p:txBody>
      </p:sp>
    </p:spTree>
    <p:extLst>
      <p:ext uri="{BB962C8B-B14F-4D97-AF65-F5344CB8AC3E}">
        <p14:creationId xmlns:p14="http://schemas.microsoft.com/office/powerpoint/2010/main" val="2637725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3188700" y="3551803"/>
            <a:ext cx="5575187" cy="2826203"/>
          </a:xfrm>
          <a:prstGeom prst="rect">
            <a:avLst/>
          </a:prstGeom>
        </p:spPr>
      </p:pic>
      <p:sp>
        <p:nvSpPr>
          <p:cNvPr id="2" name="Titel 1"/>
          <p:cNvSpPr>
            <a:spLocks noGrp="1"/>
          </p:cNvSpPr>
          <p:nvPr>
            <p:ph type="title"/>
          </p:nvPr>
        </p:nvSpPr>
        <p:spPr/>
        <p:txBody>
          <a:bodyPr/>
          <a:lstStyle/>
          <a:p>
            <a:r>
              <a:rPr lang="de-DE" dirty="0"/>
              <a:t>Q</a:t>
            </a:r>
            <a:r>
              <a:rPr lang="de-DE" dirty="0" smtClean="0"/>
              <a:t>uadrupole </a:t>
            </a:r>
            <a:r>
              <a:rPr lang="de-DE" dirty="0" err="1" smtClean="0"/>
              <a:t>scan</a:t>
            </a:r>
            <a:r>
              <a:rPr lang="de-DE" dirty="0" smtClean="0"/>
              <a:t> - </a:t>
            </a:r>
            <a:r>
              <a:rPr lang="de-DE" dirty="0" err="1" smtClean="0"/>
              <a:t>theory</a:t>
            </a:r>
            <a:endParaRPr lang="de-DE" dirty="0"/>
          </a:p>
        </p:txBody>
      </p:sp>
      <p:sp>
        <p:nvSpPr>
          <p:cNvPr id="3" name="Inhaltsplatzhalter 2"/>
          <p:cNvSpPr>
            <a:spLocks noGrp="1"/>
          </p:cNvSpPr>
          <p:nvPr>
            <p:ph idx="1"/>
          </p:nvPr>
        </p:nvSpPr>
        <p:spPr/>
        <p:txBody>
          <a:bodyPr/>
          <a:lstStyle/>
          <a:p>
            <a:pPr lvl="1"/>
            <a:endParaRPr lang="de-DE" dirty="0" smtClean="0"/>
          </a:p>
          <a:p>
            <a:pPr lvl="1"/>
            <a:endParaRPr lang="de-DE" dirty="0" smtClean="0"/>
          </a:p>
          <a:p>
            <a:pPr lvl="1"/>
            <a:endParaRPr lang="de-DE" dirty="0" smtClean="0"/>
          </a:p>
        </p:txBody>
      </p:sp>
      <p:sp>
        <p:nvSpPr>
          <p:cNvPr id="4" name="TextBox 3"/>
          <p:cNvSpPr txBox="1"/>
          <p:nvPr/>
        </p:nvSpPr>
        <p:spPr>
          <a:xfrm>
            <a:off x="6992815" y="6623538"/>
            <a:ext cx="1963616" cy="276999"/>
          </a:xfrm>
          <a:prstGeom prst="rect">
            <a:avLst/>
          </a:prstGeom>
        </p:spPr>
        <p:txBody>
          <a:bodyPr vert="horz" wrap="square" lIns="91440" tIns="45720" rIns="91440" bIns="45720" rtlCol="0" anchor="t">
            <a:spAutoFit/>
          </a:bodyPr>
          <a:lstStyle/>
          <a:p>
            <a:pPr algn="l"/>
            <a:r>
              <a:rPr lang="en-US" sz="1200" dirty="0" smtClean="0">
                <a:hlinkClick r:id="rId3"/>
              </a:rPr>
              <a:t>M.Sapinski@gsi.de</a:t>
            </a:r>
            <a:r>
              <a:rPr lang="en-US" sz="1200" dirty="0" smtClean="0"/>
              <a:t>  /18</a:t>
            </a:r>
          </a:p>
        </p:txBody>
      </p:sp>
      <p:sp>
        <p:nvSpPr>
          <p:cNvPr id="8" name="TextBox 7"/>
          <p:cNvSpPr txBox="1"/>
          <p:nvPr/>
        </p:nvSpPr>
        <p:spPr>
          <a:xfrm>
            <a:off x="293077" y="1227932"/>
            <a:ext cx="5205046" cy="5678478"/>
          </a:xfrm>
          <a:prstGeom prst="rect">
            <a:avLst/>
          </a:prstGeom>
        </p:spPr>
        <p:txBody>
          <a:bodyPr vert="horz" wrap="square" lIns="91440" tIns="45720" rIns="91440" bIns="45720" rtlCol="0" anchor="t">
            <a:spAutoFit/>
          </a:bodyPr>
          <a:lstStyle/>
          <a:p>
            <a:pPr marL="285750" indent="-285750" algn="l">
              <a:lnSpc>
                <a:spcPct val="150000"/>
              </a:lnSpc>
              <a:buFont typeface="Arial" panose="020B0604020202020204" pitchFamily="34" charset="0"/>
              <a:buChar char="•"/>
            </a:pPr>
            <a:r>
              <a:rPr lang="en-US" sz="1400" dirty="0" smtClean="0">
                <a:solidFill>
                  <a:srgbClr val="FF0000"/>
                </a:solidFill>
              </a:rPr>
              <a:t>Beam ellipse </a:t>
            </a:r>
            <a:r>
              <a:rPr lang="en-US" sz="1400" dirty="0" smtClean="0"/>
              <a:t>= </a:t>
            </a:r>
            <a:r>
              <a:rPr lang="en-US" sz="1400" dirty="0" smtClean="0"/>
              <a:t>region </a:t>
            </a:r>
            <a:r>
              <a:rPr lang="en-US" sz="1400" dirty="0" smtClean="0"/>
              <a:t>in phase space containing the beam </a:t>
            </a:r>
            <a:r>
              <a:rPr lang="en-US" sz="1400" dirty="0" smtClean="0"/>
              <a:t>particles (not always ellipse).</a:t>
            </a:r>
            <a:endParaRPr lang="en-US" sz="1400" dirty="0" smtClean="0"/>
          </a:p>
          <a:p>
            <a:pPr marL="285750" indent="-285750">
              <a:lnSpc>
                <a:spcPct val="150000"/>
              </a:lnSpc>
              <a:buFont typeface="Arial" panose="020B0604020202020204" pitchFamily="34" charset="0"/>
              <a:buChar char="•"/>
            </a:pPr>
            <a:r>
              <a:rPr lang="en-US" sz="1400" dirty="0"/>
              <a:t>Ellipse parameters are related to </a:t>
            </a:r>
            <a:r>
              <a:rPr lang="en-US" sz="1400" dirty="0" err="1"/>
              <a:t>twiss</a:t>
            </a:r>
            <a:r>
              <a:rPr lang="en-US" sz="1400" dirty="0"/>
              <a:t> </a:t>
            </a:r>
            <a:r>
              <a:rPr lang="en-US" sz="1400" dirty="0" smtClean="0"/>
              <a:t>parameters.</a:t>
            </a:r>
          </a:p>
          <a:p>
            <a:pPr marL="285750" indent="-285750" algn="l">
              <a:lnSpc>
                <a:spcPct val="150000"/>
              </a:lnSpc>
              <a:buFont typeface="Arial" panose="020B0604020202020204" pitchFamily="34" charset="0"/>
              <a:buChar char="•"/>
            </a:pPr>
            <a:r>
              <a:rPr lang="en-US" sz="1400" dirty="0" smtClean="0"/>
              <a:t>It is easy to measure beam size, but rather difficult to measure distribution of angle of beam particles.</a:t>
            </a:r>
          </a:p>
          <a:p>
            <a:pPr marL="285750" indent="-285750" algn="l">
              <a:lnSpc>
                <a:spcPct val="150000"/>
              </a:lnSpc>
              <a:buFont typeface="Arial" panose="020B0604020202020204" pitchFamily="34" charset="0"/>
              <a:buChar char="•"/>
            </a:pPr>
            <a:r>
              <a:rPr lang="en-US" sz="1400" dirty="0" smtClean="0"/>
              <a:t>Ellipse rotates in phase space as beam propagates.</a:t>
            </a:r>
          </a:p>
          <a:p>
            <a:pPr marL="285750" indent="-285750" algn="l">
              <a:lnSpc>
                <a:spcPct val="150000"/>
              </a:lnSpc>
              <a:buFont typeface="Arial" panose="020B0604020202020204" pitchFamily="34" charset="0"/>
              <a:buChar char="•"/>
            </a:pPr>
            <a:r>
              <a:rPr lang="en-US" sz="1400" dirty="0" smtClean="0"/>
              <a:t>Rotation is </a:t>
            </a:r>
            <a:r>
              <a:rPr lang="en-US" sz="1400" dirty="0" smtClean="0"/>
              <a:t>affected </a:t>
            </a:r>
            <a:r>
              <a:rPr lang="en-US" sz="1400" dirty="0" smtClean="0"/>
              <a:t>by upstream quadrupoles.</a:t>
            </a:r>
          </a:p>
          <a:p>
            <a:pPr marL="285750" indent="-285750" algn="l">
              <a:lnSpc>
                <a:spcPct val="150000"/>
              </a:lnSpc>
              <a:buFont typeface="Arial" panose="020B0604020202020204" pitchFamily="34" charset="0"/>
              <a:buChar char="•"/>
            </a:pPr>
            <a:r>
              <a:rPr lang="en-US" sz="1400" dirty="0" smtClean="0">
                <a:solidFill>
                  <a:srgbClr val="FF0000"/>
                </a:solidFill>
              </a:rPr>
              <a:t>Changing the quad strength</a:t>
            </a:r>
            <a:br>
              <a:rPr lang="en-US" sz="1400" dirty="0" smtClean="0">
                <a:solidFill>
                  <a:srgbClr val="FF0000"/>
                </a:solidFill>
              </a:rPr>
            </a:br>
            <a:r>
              <a:rPr lang="en-US" sz="1400" dirty="0" smtClean="0">
                <a:solidFill>
                  <a:srgbClr val="FF0000"/>
                </a:solidFill>
              </a:rPr>
              <a:t>and measuring the </a:t>
            </a:r>
            <a:r>
              <a:rPr lang="en-US" sz="1400" dirty="0" smtClean="0">
                <a:solidFill>
                  <a:srgbClr val="FF0000"/>
                </a:solidFill>
              </a:rPr>
              <a:t>beam size </a:t>
            </a:r>
            <a:br>
              <a:rPr lang="en-US" sz="1400" dirty="0" smtClean="0">
                <a:solidFill>
                  <a:srgbClr val="FF0000"/>
                </a:solidFill>
              </a:rPr>
            </a:br>
            <a:r>
              <a:rPr lang="en-US" sz="1400" dirty="0" smtClean="0">
                <a:solidFill>
                  <a:srgbClr val="FF0000"/>
                </a:solidFill>
              </a:rPr>
              <a:t>we </a:t>
            </a:r>
            <a:r>
              <a:rPr lang="en-US" sz="1400" dirty="0" smtClean="0">
                <a:solidFill>
                  <a:srgbClr val="FF0000"/>
                </a:solidFill>
              </a:rPr>
              <a:t>obtain </a:t>
            </a:r>
            <a:r>
              <a:rPr lang="en-US" sz="1400" dirty="0" smtClean="0">
                <a:solidFill>
                  <a:srgbClr val="FF0000"/>
                </a:solidFill>
              </a:rPr>
              <a:t>various projection </a:t>
            </a:r>
            <a:br>
              <a:rPr lang="en-US" sz="1400" dirty="0" smtClean="0">
                <a:solidFill>
                  <a:srgbClr val="FF0000"/>
                </a:solidFill>
              </a:rPr>
            </a:br>
            <a:r>
              <a:rPr lang="en-US" sz="1400" dirty="0" smtClean="0">
                <a:solidFill>
                  <a:srgbClr val="FF0000"/>
                </a:solidFill>
              </a:rPr>
              <a:t>of </a:t>
            </a:r>
            <a:r>
              <a:rPr lang="en-US" sz="1400" dirty="0" smtClean="0">
                <a:solidFill>
                  <a:srgbClr val="FF0000"/>
                </a:solidFill>
              </a:rPr>
              <a:t>the </a:t>
            </a:r>
            <a:r>
              <a:rPr lang="en-US" sz="1400" dirty="0" smtClean="0">
                <a:solidFill>
                  <a:srgbClr val="FF0000"/>
                </a:solidFill>
              </a:rPr>
              <a:t>beam phase </a:t>
            </a:r>
            <a:r>
              <a:rPr lang="en-US" sz="1400" dirty="0" smtClean="0">
                <a:solidFill>
                  <a:srgbClr val="FF0000"/>
                </a:solidFill>
              </a:rPr>
              <a:t>space ellipse.</a:t>
            </a:r>
          </a:p>
          <a:p>
            <a:pPr marL="285750" indent="-285750" algn="l">
              <a:lnSpc>
                <a:spcPct val="150000"/>
              </a:lnSpc>
              <a:buFont typeface="Arial" panose="020B0604020202020204" pitchFamily="34" charset="0"/>
              <a:buChar char="•"/>
            </a:pPr>
            <a:r>
              <a:rPr lang="en-US" sz="1400" dirty="0" smtClean="0"/>
              <a:t>From those projection </a:t>
            </a:r>
            <a:r>
              <a:rPr lang="en-US" sz="1400" dirty="0" smtClean="0"/>
              <a:t>we </a:t>
            </a:r>
            <a:r>
              <a:rPr lang="en-US" sz="1400" dirty="0" smtClean="0"/>
              <a:t>can </a:t>
            </a:r>
            <a:r>
              <a:rPr lang="en-US" sz="1400" dirty="0"/>
              <a:t/>
            </a:r>
            <a:br>
              <a:rPr lang="en-US" sz="1400" dirty="0"/>
            </a:br>
            <a:r>
              <a:rPr lang="en-US" sz="1400" dirty="0" smtClean="0"/>
              <a:t>reconstruct</a:t>
            </a:r>
            <a:r>
              <a:rPr lang="en-US" sz="1400" dirty="0"/>
              <a:t> </a:t>
            </a:r>
            <a:r>
              <a:rPr lang="en-US" sz="1400" dirty="0" smtClean="0"/>
              <a:t>emittance </a:t>
            </a:r>
            <a:r>
              <a:rPr lang="en-US" sz="1400" dirty="0" smtClean="0"/>
              <a:t>and </a:t>
            </a:r>
            <a:r>
              <a:rPr lang="en-US" sz="1400" dirty="0" smtClean="0"/>
              <a:t/>
            </a:r>
            <a:br>
              <a:rPr lang="en-US" sz="1400" dirty="0" smtClean="0"/>
            </a:br>
            <a:r>
              <a:rPr lang="en-US" sz="1400" dirty="0" err="1" smtClean="0"/>
              <a:t>twiss</a:t>
            </a:r>
            <a:r>
              <a:rPr lang="en-US" sz="1400" dirty="0"/>
              <a:t> </a:t>
            </a:r>
            <a:r>
              <a:rPr lang="en-US" sz="1400" dirty="0" smtClean="0"/>
              <a:t>parameters</a:t>
            </a:r>
            <a:r>
              <a:rPr lang="en-US" sz="1400" dirty="0"/>
              <a:t> </a:t>
            </a:r>
            <a:r>
              <a:rPr lang="en-US" sz="1400" dirty="0" smtClean="0"/>
              <a:t>in the location</a:t>
            </a:r>
            <a:br>
              <a:rPr lang="en-US" sz="1400" dirty="0" smtClean="0"/>
            </a:br>
            <a:r>
              <a:rPr lang="en-US" sz="1400" dirty="0" smtClean="0"/>
              <a:t>of quadrupole.</a:t>
            </a:r>
            <a:endParaRPr lang="en-US" sz="1400" dirty="0" smtClean="0"/>
          </a:p>
          <a:p>
            <a:pPr algn="l"/>
            <a:r>
              <a:rPr lang="en-US" sz="1600" dirty="0" smtClean="0"/>
              <a:t/>
            </a:r>
            <a:br>
              <a:rPr lang="en-US" sz="1600" dirty="0" smtClean="0"/>
            </a:br>
            <a:endParaRPr lang="en-US" sz="1600" dirty="0" smtClean="0"/>
          </a:p>
          <a:p>
            <a:pPr algn="l"/>
            <a:endParaRPr lang="en-US" sz="1600" dirty="0" smtClean="0"/>
          </a:p>
        </p:txBody>
      </p:sp>
      <p:pic>
        <p:nvPicPr>
          <p:cNvPr id="10" name="Picture 9"/>
          <p:cNvPicPr>
            <a:picLocks noChangeAspect="1"/>
          </p:cNvPicPr>
          <p:nvPr/>
        </p:nvPicPr>
        <p:blipFill rotWithShape="1">
          <a:blip r:embed="rId4"/>
          <a:srcRect b="18243"/>
          <a:stretch/>
        </p:blipFill>
        <p:spPr>
          <a:xfrm>
            <a:off x="5439971" y="1344377"/>
            <a:ext cx="2869701" cy="2231162"/>
          </a:xfrm>
          <a:prstGeom prst="rect">
            <a:avLst/>
          </a:prstGeom>
        </p:spPr>
      </p:pic>
      <p:sp>
        <p:nvSpPr>
          <p:cNvPr id="5" name="TextBox 4"/>
          <p:cNvSpPr txBox="1"/>
          <p:nvPr/>
        </p:nvSpPr>
        <p:spPr>
          <a:xfrm>
            <a:off x="7807569" y="1289538"/>
            <a:ext cx="1271954" cy="830997"/>
          </a:xfrm>
          <a:prstGeom prst="rect">
            <a:avLst/>
          </a:prstGeom>
        </p:spPr>
        <p:txBody>
          <a:bodyPr vert="horz" wrap="square" lIns="91440" tIns="45720" rIns="91440" bIns="45720" rtlCol="0" anchor="t">
            <a:spAutoFit/>
          </a:bodyPr>
          <a:lstStyle/>
          <a:p>
            <a:pPr algn="l"/>
            <a:r>
              <a:rPr lang="en-US" sz="1200" dirty="0" smtClean="0"/>
              <a:t>the same ellipse as in Giuliano’s lecture</a:t>
            </a:r>
          </a:p>
        </p:txBody>
      </p:sp>
    </p:spTree>
    <p:extLst>
      <p:ext uri="{BB962C8B-B14F-4D97-AF65-F5344CB8AC3E}">
        <p14:creationId xmlns:p14="http://schemas.microsoft.com/office/powerpoint/2010/main" val="25790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2215" y="4599287"/>
            <a:ext cx="1829153" cy="1579723"/>
          </a:xfrm>
          <a:prstGeom prst="rect">
            <a:avLst/>
          </a:prstGeom>
        </p:spPr>
      </p:pic>
      <p:sp>
        <p:nvSpPr>
          <p:cNvPr id="2" name="Titel 1"/>
          <p:cNvSpPr>
            <a:spLocks noGrp="1"/>
          </p:cNvSpPr>
          <p:nvPr>
            <p:ph type="title"/>
          </p:nvPr>
        </p:nvSpPr>
        <p:spPr/>
        <p:txBody>
          <a:bodyPr/>
          <a:lstStyle/>
          <a:p>
            <a:r>
              <a:rPr lang="de-DE" dirty="0" smtClean="0"/>
              <a:t>Outlook</a:t>
            </a:r>
            <a:endParaRPr lang="de-DE" dirty="0"/>
          </a:p>
        </p:txBody>
      </p:sp>
      <p:sp>
        <p:nvSpPr>
          <p:cNvPr id="3" name="Inhaltsplatzhalter 2"/>
          <p:cNvSpPr>
            <a:spLocks noGrp="1"/>
          </p:cNvSpPr>
          <p:nvPr>
            <p:ph idx="1"/>
          </p:nvPr>
        </p:nvSpPr>
        <p:spPr/>
        <p:txBody>
          <a:bodyPr>
            <a:normAutofit fontScale="92500" lnSpcReduction="10000"/>
          </a:bodyPr>
          <a:lstStyle/>
          <a:p>
            <a:pPr>
              <a:lnSpc>
                <a:spcPct val="150000"/>
              </a:lnSpc>
            </a:pPr>
            <a:r>
              <a:rPr lang="de-DE" dirty="0" smtClean="0"/>
              <a:t>HEST </a:t>
            </a:r>
            <a:r>
              <a:rPr lang="de-DE" dirty="0" err="1" smtClean="0"/>
              <a:t>overview</a:t>
            </a:r>
            <a:r>
              <a:rPr lang="de-DE" dirty="0" smtClean="0"/>
              <a:t>.</a:t>
            </a:r>
          </a:p>
          <a:p>
            <a:pPr>
              <a:lnSpc>
                <a:spcPct val="150000"/>
              </a:lnSpc>
            </a:pPr>
            <a:r>
              <a:rPr lang="de-DE" dirty="0" smtClean="0"/>
              <a:t>Outcome </a:t>
            </a:r>
            <a:r>
              <a:rPr lang="de-DE" dirty="0" err="1" smtClean="0"/>
              <a:t>of</a:t>
            </a:r>
            <a:r>
              <a:rPr lang="de-DE" dirty="0" smtClean="0"/>
              <a:t> Engineering Run 2018.</a:t>
            </a:r>
          </a:p>
          <a:p>
            <a:pPr>
              <a:lnSpc>
                <a:spcPct val="150000"/>
              </a:lnSpc>
            </a:pPr>
            <a:r>
              <a:rPr lang="de-DE" dirty="0" smtClean="0"/>
              <a:t>HEST </a:t>
            </a:r>
            <a:r>
              <a:rPr lang="de-DE" dirty="0" err="1" smtClean="0"/>
              <a:t>section</a:t>
            </a:r>
            <a:r>
              <a:rPr lang="de-DE" dirty="0" smtClean="0"/>
              <a:t> in </a:t>
            </a:r>
            <a:r>
              <a:rPr lang="de-DE" dirty="0" err="1" smtClean="0"/>
              <a:t>paramodi</a:t>
            </a:r>
            <a:r>
              <a:rPr lang="de-DE" dirty="0" smtClean="0"/>
              <a:t>.</a:t>
            </a:r>
          </a:p>
          <a:p>
            <a:pPr>
              <a:lnSpc>
                <a:spcPct val="150000"/>
              </a:lnSpc>
            </a:pPr>
            <a:r>
              <a:rPr lang="de-DE" dirty="0" err="1" smtClean="0"/>
              <a:t>What</a:t>
            </a:r>
            <a:r>
              <a:rPr lang="de-DE" dirty="0" smtClean="0"/>
              <a:t> </a:t>
            </a:r>
            <a:r>
              <a:rPr lang="de-DE" dirty="0" err="1" smtClean="0"/>
              <a:t>is</a:t>
            </a:r>
            <a:r>
              <a:rPr lang="de-DE" dirty="0" smtClean="0"/>
              <a:t> beam </a:t>
            </a:r>
            <a:r>
              <a:rPr lang="de-DE" dirty="0" err="1" smtClean="0"/>
              <a:t>optics</a:t>
            </a:r>
            <a:r>
              <a:rPr lang="de-DE" dirty="0" smtClean="0"/>
              <a:t>?</a:t>
            </a:r>
          </a:p>
          <a:p>
            <a:pPr>
              <a:lnSpc>
                <a:spcPct val="150000"/>
              </a:lnSpc>
            </a:pPr>
            <a:r>
              <a:rPr lang="de-DE" dirty="0" err="1"/>
              <a:t>Optics</a:t>
            </a:r>
            <a:r>
              <a:rPr lang="de-DE" dirty="0"/>
              <a:t> </a:t>
            </a:r>
            <a:r>
              <a:rPr lang="de-DE" dirty="0" err="1"/>
              <a:t>tools</a:t>
            </a:r>
            <a:r>
              <a:rPr lang="de-DE" dirty="0"/>
              <a:t>. </a:t>
            </a:r>
            <a:r>
              <a:rPr lang="de-DE" dirty="0" err="1"/>
              <a:t>Where</a:t>
            </a:r>
            <a:r>
              <a:rPr lang="de-DE" dirty="0"/>
              <a:t> </a:t>
            </a:r>
            <a:r>
              <a:rPr lang="de-DE" dirty="0" err="1"/>
              <a:t>is</a:t>
            </a:r>
            <a:r>
              <a:rPr lang="de-DE" dirty="0"/>
              <a:t> MIRKO expert</a:t>
            </a:r>
            <a:r>
              <a:rPr lang="de-DE" dirty="0" smtClean="0"/>
              <a:t>?</a:t>
            </a:r>
          </a:p>
          <a:p>
            <a:pPr>
              <a:lnSpc>
                <a:spcPct val="150000"/>
              </a:lnSpc>
            </a:pPr>
            <a:r>
              <a:rPr lang="de-DE" dirty="0" smtClean="0"/>
              <a:t>Model </a:t>
            </a:r>
            <a:r>
              <a:rPr lang="de-DE" dirty="0" err="1" smtClean="0"/>
              <a:t>quality</a:t>
            </a:r>
            <a:r>
              <a:rPr lang="de-DE" dirty="0" smtClean="0"/>
              <a:t>.</a:t>
            </a:r>
          </a:p>
          <a:p>
            <a:pPr>
              <a:lnSpc>
                <a:spcPct val="150000"/>
              </a:lnSpc>
            </a:pPr>
            <a:r>
              <a:rPr lang="de-DE" dirty="0" err="1" smtClean="0"/>
              <a:t>Trajctory</a:t>
            </a:r>
            <a:r>
              <a:rPr lang="de-DE" dirty="0" smtClean="0"/>
              <a:t> </a:t>
            </a:r>
            <a:r>
              <a:rPr lang="de-DE" dirty="0" err="1" smtClean="0"/>
              <a:t>response</a:t>
            </a:r>
            <a:r>
              <a:rPr lang="de-DE" dirty="0" smtClean="0"/>
              <a:t> </a:t>
            </a:r>
            <a:r>
              <a:rPr lang="de-DE" dirty="0" err="1" smtClean="0"/>
              <a:t>matrix</a:t>
            </a:r>
            <a:r>
              <a:rPr lang="de-DE" dirty="0" smtClean="0"/>
              <a:t>.</a:t>
            </a:r>
          </a:p>
          <a:p>
            <a:pPr>
              <a:lnSpc>
                <a:spcPct val="150000"/>
              </a:lnSpc>
            </a:pPr>
            <a:r>
              <a:rPr lang="de-DE" dirty="0" err="1" smtClean="0"/>
              <a:t>Optics</a:t>
            </a:r>
            <a:r>
              <a:rPr lang="de-DE" dirty="0" smtClean="0"/>
              <a:t> </a:t>
            </a:r>
            <a:r>
              <a:rPr lang="de-DE" dirty="0" err="1" smtClean="0"/>
              <a:t>measurements</a:t>
            </a:r>
            <a:r>
              <a:rPr lang="de-DE" dirty="0" smtClean="0"/>
              <a:t>.</a:t>
            </a:r>
          </a:p>
          <a:p>
            <a:pPr>
              <a:lnSpc>
                <a:spcPct val="150000"/>
              </a:lnSpc>
            </a:pPr>
            <a:r>
              <a:rPr lang="de-DE" dirty="0" smtClean="0"/>
              <a:t>Summary.</a:t>
            </a:r>
          </a:p>
          <a:p>
            <a:endParaRPr lang="de-DE" dirty="0" smtClean="0"/>
          </a:p>
          <a:p>
            <a:pPr lvl="1"/>
            <a:endParaRPr lang="de-DE" dirty="0" smtClean="0"/>
          </a:p>
          <a:p>
            <a:pPr lvl="1"/>
            <a:endParaRPr lang="de-DE" dirty="0" smtClean="0"/>
          </a:p>
        </p:txBody>
      </p:sp>
      <p:sp>
        <p:nvSpPr>
          <p:cNvPr id="4" name="TextBox 3"/>
          <p:cNvSpPr txBox="1"/>
          <p:nvPr/>
        </p:nvSpPr>
        <p:spPr>
          <a:xfrm>
            <a:off x="6992814" y="6623538"/>
            <a:ext cx="2004647" cy="276999"/>
          </a:xfrm>
          <a:prstGeom prst="rect">
            <a:avLst/>
          </a:prstGeom>
        </p:spPr>
        <p:txBody>
          <a:bodyPr vert="horz" wrap="square" lIns="91440" tIns="45720" rIns="91440" bIns="45720" rtlCol="0" anchor="t">
            <a:spAutoFit/>
          </a:bodyPr>
          <a:lstStyle/>
          <a:p>
            <a:pPr algn="l"/>
            <a:r>
              <a:rPr lang="en-US" sz="1200" dirty="0" smtClean="0">
                <a:hlinkClick r:id="rId3"/>
              </a:rPr>
              <a:t>M.Sapinski@gsi.de</a:t>
            </a:r>
            <a:r>
              <a:rPr lang="en-US" sz="1200" dirty="0" smtClean="0"/>
              <a:t>    /2</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5794" y="3881840"/>
            <a:ext cx="1154726" cy="1043102"/>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63351" y="2210893"/>
            <a:ext cx="3171048" cy="1506248"/>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70089" y="1265579"/>
            <a:ext cx="1289211" cy="859474"/>
          </a:xfrm>
          <a:prstGeom prst="rect">
            <a:avLst/>
          </a:prstGeom>
        </p:spPr>
      </p:pic>
    </p:spTree>
    <p:extLst>
      <p:ext uri="{BB962C8B-B14F-4D97-AF65-F5344CB8AC3E}">
        <p14:creationId xmlns:p14="http://schemas.microsoft.com/office/powerpoint/2010/main" val="290044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Example</a:t>
            </a:r>
            <a:r>
              <a:rPr lang="de-DE" dirty="0" smtClean="0"/>
              <a:t> </a:t>
            </a:r>
            <a:r>
              <a:rPr lang="de-DE" dirty="0" err="1" smtClean="0"/>
              <a:t>of</a:t>
            </a:r>
            <a:r>
              <a:rPr lang="de-DE" dirty="0" smtClean="0"/>
              <a:t> </a:t>
            </a:r>
            <a:r>
              <a:rPr lang="de-DE" dirty="0" err="1" smtClean="0"/>
              <a:t>quadrupole</a:t>
            </a:r>
            <a:r>
              <a:rPr lang="de-DE" dirty="0" smtClean="0"/>
              <a:t> </a:t>
            </a:r>
            <a:r>
              <a:rPr lang="de-DE" dirty="0" err="1" smtClean="0"/>
              <a:t>scan</a:t>
            </a:r>
            <a:endParaRPr lang="de-DE" dirty="0"/>
          </a:p>
        </p:txBody>
      </p:sp>
      <p:sp>
        <p:nvSpPr>
          <p:cNvPr id="3" name="Inhaltsplatzhalter 2"/>
          <p:cNvSpPr>
            <a:spLocks noGrp="1"/>
          </p:cNvSpPr>
          <p:nvPr>
            <p:ph idx="1"/>
          </p:nvPr>
        </p:nvSpPr>
        <p:spPr/>
        <p:txBody>
          <a:bodyPr/>
          <a:lstStyle/>
          <a:p>
            <a:pPr lvl="1"/>
            <a:endParaRPr lang="de-DE" dirty="0" smtClean="0"/>
          </a:p>
          <a:p>
            <a:pPr lvl="1"/>
            <a:endParaRPr lang="de-DE" dirty="0" smtClean="0"/>
          </a:p>
          <a:p>
            <a:pPr lvl="1"/>
            <a:endParaRPr lang="de-DE" dirty="0" smtClean="0"/>
          </a:p>
        </p:txBody>
      </p:sp>
      <p:sp>
        <p:nvSpPr>
          <p:cNvPr id="4" name="TextBox 3"/>
          <p:cNvSpPr txBox="1"/>
          <p:nvPr/>
        </p:nvSpPr>
        <p:spPr>
          <a:xfrm>
            <a:off x="6992814" y="6623538"/>
            <a:ext cx="1893277" cy="276999"/>
          </a:xfrm>
          <a:prstGeom prst="rect">
            <a:avLst/>
          </a:prstGeom>
        </p:spPr>
        <p:txBody>
          <a:bodyPr vert="horz" wrap="square" lIns="91440" tIns="45720" rIns="91440" bIns="45720" rtlCol="0" anchor="t">
            <a:spAutoFit/>
          </a:bodyPr>
          <a:lstStyle/>
          <a:p>
            <a:pPr algn="l"/>
            <a:r>
              <a:rPr lang="en-US" sz="1200" dirty="0" smtClean="0">
                <a:hlinkClick r:id="rId2"/>
              </a:rPr>
              <a:t>M.Sapinski@gsi.de</a:t>
            </a:r>
            <a:r>
              <a:rPr lang="en-US" sz="1200" dirty="0" smtClean="0"/>
              <a:t>  /19</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5059" y="1226324"/>
            <a:ext cx="4801709" cy="330888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6633" y="4535208"/>
            <a:ext cx="2920920" cy="1955531"/>
          </a:xfrm>
          <a:prstGeom prst="rect">
            <a:avLst/>
          </a:prstGeom>
        </p:spPr>
      </p:pic>
      <p:sp>
        <p:nvSpPr>
          <p:cNvPr id="8" name="TextBox 7"/>
          <p:cNvSpPr txBox="1"/>
          <p:nvPr/>
        </p:nvSpPr>
        <p:spPr>
          <a:xfrm>
            <a:off x="293077" y="1450685"/>
            <a:ext cx="3931982" cy="4770537"/>
          </a:xfrm>
          <a:prstGeom prst="rect">
            <a:avLst/>
          </a:prstGeom>
        </p:spPr>
        <p:txBody>
          <a:bodyPr vert="horz" wrap="square" lIns="91440" tIns="45720" rIns="91440" bIns="45720" rtlCol="0" anchor="t">
            <a:spAutoFit/>
          </a:bodyPr>
          <a:lstStyle/>
          <a:p>
            <a:pPr marL="285750" indent="-285750" algn="l">
              <a:buFont typeface="Arial" panose="020B0604020202020204" pitchFamily="34" charset="0"/>
              <a:buChar char="•"/>
            </a:pPr>
            <a:r>
              <a:rPr lang="en-US" sz="1600" dirty="0" smtClean="0"/>
              <a:t>Preliminary results for HADES beam line optics used for physics test.</a:t>
            </a:r>
            <a:br>
              <a:rPr lang="en-US" sz="1600" dirty="0" smtClean="0"/>
            </a:br>
            <a:endParaRPr lang="en-US" sz="1600" dirty="0" smtClean="0"/>
          </a:p>
          <a:p>
            <a:pPr marL="285750" indent="-285750" algn="l">
              <a:buFont typeface="Arial" panose="020B0604020202020204" pitchFamily="34" charset="0"/>
              <a:buChar char="•"/>
            </a:pPr>
            <a:r>
              <a:rPr lang="en-US" sz="1600" dirty="0" smtClean="0"/>
              <a:t>Location of the measurement is not dispersion free.</a:t>
            </a:r>
            <a:endParaRPr lang="en-US" sz="1600" dirty="0"/>
          </a:p>
          <a:p>
            <a:pPr marL="285750" indent="-285750" algn="l">
              <a:buFont typeface="Arial" panose="020B0604020202020204" pitchFamily="34" charset="0"/>
              <a:buChar char="•"/>
            </a:pPr>
            <a:endParaRPr lang="en-US" sz="1600" dirty="0" smtClean="0"/>
          </a:p>
          <a:p>
            <a:pPr marL="285750" indent="-285750" algn="l">
              <a:buFont typeface="Arial" panose="020B0604020202020204" pitchFamily="34" charset="0"/>
              <a:buChar char="•"/>
            </a:pPr>
            <a:r>
              <a:rPr lang="en-US" sz="1600" dirty="0" smtClean="0"/>
              <a:t>However </a:t>
            </a:r>
            <a:r>
              <a:rPr lang="en-US" sz="1600" dirty="0" err="1" smtClean="0"/>
              <a:t>dp</a:t>
            </a:r>
            <a:r>
              <a:rPr lang="en-US" sz="1600" dirty="0" smtClean="0"/>
              <a:t>/p for </a:t>
            </a:r>
            <a:r>
              <a:rPr lang="en-US" sz="1600" dirty="0" err="1" smtClean="0"/>
              <a:t>quadrupolar</a:t>
            </a:r>
            <a:r>
              <a:rPr lang="en-US" sz="1600" dirty="0" smtClean="0"/>
              <a:t> slow extraction is very small, so dispersion effect should be small.</a:t>
            </a:r>
            <a:br>
              <a:rPr lang="en-US" sz="1600" dirty="0" smtClean="0"/>
            </a:br>
            <a:endParaRPr lang="en-US" sz="1600" dirty="0" smtClean="0"/>
          </a:p>
          <a:p>
            <a:pPr marL="285750" indent="-285750" algn="l">
              <a:buFont typeface="Arial" panose="020B0604020202020204" pitchFamily="34" charset="0"/>
              <a:buChar char="•"/>
            </a:pPr>
            <a:r>
              <a:rPr lang="en-US" sz="1600" dirty="0" smtClean="0"/>
              <a:t>Beam size varies during spill by ~10%</a:t>
            </a:r>
            <a:br>
              <a:rPr lang="en-US" sz="1600" dirty="0" smtClean="0"/>
            </a:br>
            <a:endParaRPr lang="en-US" sz="1600" dirty="0" smtClean="0"/>
          </a:p>
          <a:p>
            <a:pPr marL="285750" indent="-285750" algn="l">
              <a:buFont typeface="Arial" panose="020B0604020202020204" pitchFamily="34" charset="0"/>
              <a:buChar char="•"/>
            </a:pPr>
            <a:r>
              <a:rPr lang="en-US" sz="1600" dirty="0" smtClean="0"/>
              <a:t>MADX model gives:</a:t>
            </a:r>
          </a:p>
          <a:p>
            <a:pPr marL="742950" lvl="1" indent="-285750">
              <a:buFont typeface="Arial" panose="020B0604020202020204" pitchFamily="34" charset="0"/>
              <a:buChar char="•"/>
            </a:pPr>
            <a:r>
              <a:rPr lang="en-US" sz="1600" dirty="0" smtClean="0"/>
              <a:t>β</a:t>
            </a:r>
            <a:r>
              <a:rPr lang="en-US" sz="1600" baseline="-25000" dirty="0" smtClean="0"/>
              <a:t>x</a:t>
            </a:r>
            <a:r>
              <a:rPr lang="en-US" sz="1600" dirty="0" smtClean="0"/>
              <a:t> = </a:t>
            </a:r>
            <a:r>
              <a:rPr lang="en-US" sz="1600" dirty="0" smtClean="0">
                <a:solidFill>
                  <a:srgbClr val="00B050"/>
                </a:solidFill>
              </a:rPr>
              <a:t>136.5 m</a:t>
            </a:r>
          </a:p>
          <a:p>
            <a:pPr marL="742950" lvl="1" indent="-285750">
              <a:buFont typeface="Arial" panose="020B0604020202020204" pitchFamily="34" charset="0"/>
              <a:buChar char="•"/>
            </a:pPr>
            <a:r>
              <a:rPr lang="en-US" sz="1600" dirty="0" smtClean="0"/>
              <a:t>α</a:t>
            </a:r>
            <a:r>
              <a:rPr lang="en-US" sz="1600" baseline="-25000" dirty="0" smtClean="0"/>
              <a:t>x</a:t>
            </a:r>
            <a:r>
              <a:rPr lang="en-US" sz="1600" dirty="0" smtClean="0"/>
              <a:t> = </a:t>
            </a:r>
            <a:r>
              <a:rPr lang="en-US" sz="1600" dirty="0" smtClean="0">
                <a:solidFill>
                  <a:srgbClr val="FF0000"/>
                </a:solidFill>
              </a:rPr>
              <a:t>14.15</a:t>
            </a:r>
            <a:r>
              <a:rPr lang="en-US" sz="1600" dirty="0" smtClean="0"/>
              <a:t> </a:t>
            </a:r>
            <a:br>
              <a:rPr lang="en-US" sz="1600" dirty="0" smtClean="0"/>
            </a:br>
            <a:endParaRPr lang="en-US" sz="1600" dirty="0" smtClean="0"/>
          </a:p>
          <a:p>
            <a:pPr marL="285750" indent="-285750">
              <a:buFont typeface="Arial" panose="020B0604020202020204" pitchFamily="34" charset="0"/>
              <a:buChar char="•"/>
            </a:pPr>
            <a:r>
              <a:rPr lang="en-US" sz="1600" dirty="0" smtClean="0"/>
              <a:t>Emittance, typical value  </a:t>
            </a:r>
            <a:br>
              <a:rPr lang="en-US" sz="1600" dirty="0" smtClean="0"/>
            </a:br>
            <a:r>
              <a:rPr lang="en-US" sz="1600" i="1" dirty="0" smtClean="0"/>
              <a:t>rumor</a:t>
            </a:r>
            <a:r>
              <a:rPr lang="en-US" sz="1600" dirty="0" smtClean="0"/>
              <a:t>: 0.25 mm*</a:t>
            </a:r>
            <a:r>
              <a:rPr lang="en-US" sz="1600" dirty="0" err="1" smtClean="0"/>
              <a:t>mrad</a:t>
            </a:r>
            <a:r>
              <a:rPr lang="en-US" sz="1600" dirty="0" smtClean="0"/>
              <a:t/>
            </a:r>
            <a:br>
              <a:rPr lang="en-US" sz="1600" dirty="0" smtClean="0"/>
            </a:br>
            <a:r>
              <a:rPr lang="en-US" sz="1600" dirty="0" smtClean="0"/>
              <a:t>(factor 4 larger)  </a:t>
            </a:r>
            <a:endParaRPr lang="en-US" sz="1600" dirty="0" smtClean="0"/>
          </a:p>
        </p:txBody>
      </p:sp>
      <p:sp>
        <p:nvSpPr>
          <p:cNvPr id="9" name="TextBox 8"/>
          <p:cNvSpPr txBox="1"/>
          <p:nvPr/>
        </p:nvSpPr>
        <p:spPr>
          <a:xfrm>
            <a:off x="6822830" y="1658816"/>
            <a:ext cx="1471247" cy="553998"/>
          </a:xfrm>
          <a:prstGeom prst="rect">
            <a:avLst/>
          </a:prstGeom>
        </p:spPr>
        <p:txBody>
          <a:bodyPr vert="horz" wrap="square" lIns="91440" tIns="45720" rIns="91440" bIns="45720" rtlCol="0" anchor="t">
            <a:spAutoFit/>
          </a:bodyPr>
          <a:lstStyle/>
          <a:p>
            <a:pPr algn="l"/>
            <a:r>
              <a:rPr lang="en-US" sz="1400" dirty="0" smtClean="0"/>
              <a:t>magnet</a:t>
            </a:r>
          </a:p>
          <a:p>
            <a:pPr algn="l"/>
            <a:r>
              <a:rPr lang="en-US" sz="1400" dirty="0" smtClean="0"/>
              <a:t>GTH2QD12</a:t>
            </a:r>
            <a:r>
              <a:rPr lang="en-US" sz="1600" dirty="0" smtClean="0"/>
              <a:t>:</a:t>
            </a:r>
          </a:p>
        </p:txBody>
      </p:sp>
      <p:pic>
        <p:nvPicPr>
          <p:cNvPr id="10" name="Picture 9"/>
          <p:cNvPicPr>
            <a:picLocks noChangeAspect="1"/>
          </p:cNvPicPr>
          <p:nvPr/>
        </p:nvPicPr>
        <p:blipFill>
          <a:blip r:embed="rId5"/>
          <a:stretch>
            <a:fillRect/>
          </a:stretch>
        </p:blipFill>
        <p:spPr>
          <a:xfrm>
            <a:off x="2610247" y="5011615"/>
            <a:ext cx="272899" cy="271829"/>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35486" y="4599690"/>
            <a:ext cx="411931" cy="411931"/>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41785" y="5462041"/>
            <a:ext cx="1429116" cy="702594"/>
          </a:xfrm>
          <a:prstGeom prst="rect">
            <a:avLst/>
          </a:prstGeom>
        </p:spPr>
      </p:pic>
    </p:spTree>
    <p:extLst>
      <p:ext uri="{BB962C8B-B14F-4D97-AF65-F5344CB8AC3E}">
        <p14:creationId xmlns:p14="http://schemas.microsoft.com/office/powerpoint/2010/main" val="1283322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Summary</a:t>
            </a:r>
            <a:endParaRPr lang="de-DE" dirty="0"/>
          </a:p>
        </p:txBody>
      </p:sp>
      <p:sp>
        <p:nvSpPr>
          <p:cNvPr id="4" name="TextBox 3"/>
          <p:cNvSpPr txBox="1"/>
          <p:nvPr/>
        </p:nvSpPr>
        <p:spPr>
          <a:xfrm>
            <a:off x="6992814" y="6623538"/>
            <a:ext cx="1946031" cy="276999"/>
          </a:xfrm>
          <a:prstGeom prst="rect">
            <a:avLst/>
          </a:prstGeom>
        </p:spPr>
        <p:txBody>
          <a:bodyPr vert="horz" wrap="square" lIns="91440" tIns="45720" rIns="91440" bIns="45720" rtlCol="0" anchor="t">
            <a:spAutoFit/>
          </a:bodyPr>
          <a:lstStyle/>
          <a:p>
            <a:pPr algn="l"/>
            <a:r>
              <a:rPr lang="en-US" sz="1200" smtClean="0">
                <a:hlinkClick r:id="rId2"/>
              </a:rPr>
              <a:t>M.Sapinski@gsi.de</a:t>
            </a:r>
            <a:r>
              <a:rPr lang="en-US" sz="1200" smtClean="0"/>
              <a:t>  /20</a:t>
            </a:r>
            <a:endParaRPr lang="en-US" sz="1200" dirty="0" smtClean="0"/>
          </a:p>
        </p:txBody>
      </p:sp>
      <p:sp>
        <p:nvSpPr>
          <p:cNvPr id="6" name="Content Placeholder 5"/>
          <p:cNvSpPr>
            <a:spLocks noGrp="1"/>
          </p:cNvSpPr>
          <p:nvPr>
            <p:ph idx="1"/>
          </p:nvPr>
        </p:nvSpPr>
        <p:spPr>
          <a:xfrm>
            <a:off x="422565" y="1216221"/>
            <a:ext cx="6815598" cy="4903585"/>
          </a:xfrm>
        </p:spPr>
        <p:txBody>
          <a:bodyPr>
            <a:normAutofit/>
          </a:bodyPr>
          <a:lstStyle/>
          <a:p>
            <a:endParaRPr lang="en-US" sz="2000" dirty="0" smtClean="0"/>
          </a:p>
          <a:p>
            <a:r>
              <a:rPr lang="en-US" sz="2000" dirty="0"/>
              <a:t>G</a:t>
            </a:r>
            <a:r>
              <a:rPr lang="en-US" sz="2000" dirty="0" smtClean="0"/>
              <a:t>oals of the Engineering Run achieved, </a:t>
            </a:r>
            <a:br>
              <a:rPr lang="en-US" sz="2000" dirty="0" smtClean="0"/>
            </a:br>
            <a:r>
              <a:rPr lang="en-US" sz="2000" dirty="0" smtClean="0"/>
              <a:t>HEST </a:t>
            </a:r>
            <a:r>
              <a:rPr lang="en-US" sz="2000" dirty="0" smtClean="0"/>
              <a:t>is</a:t>
            </a:r>
            <a:r>
              <a:rPr lang="en-US" sz="2000" dirty="0" smtClean="0"/>
              <a:t> </a:t>
            </a:r>
            <a:r>
              <a:rPr lang="en-US" sz="2000" i="1" dirty="0" smtClean="0">
                <a:solidFill>
                  <a:srgbClr val="00B050"/>
                </a:solidFill>
              </a:rPr>
              <a:t>under control</a:t>
            </a:r>
            <a:r>
              <a:rPr lang="en-US" sz="2000" dirty="0" smtClean="0"/>
              <a:t>.</a:t>
            </a:r>
          </a:p>
          <a:p>
            <a:r>
              <a:rPr lang="en-US" sz="2000" dirty="0" smtClean="0"/>
              <a:t>Lot of </a:t>
            </a:r>
            <a:r>
              <a:rPr lang="en-US" sz="2000" dirty="0" smtClean="0">
                <a:solidFill>
                  <a:srgbClr val="00B050"/>
                </a:solidFill>
              </a:rPr>
              <a:t>interesting measurements done</a:t>
            </a:r>
            <a:r>
              <a:rPr lang="en-US" sz="2000" dirty="0" smtClean="0"/>
              <a:t> (many not discussed here, </a:t>
            </a:r>
            <a:r>
              <a:rPr lang="en-US" sz="2000" dirty="0" err="1" smtClean="0"/>
              <a:t>zBs</a:t>
            </a:r>
            <a:r>
              <a:rPr lang="en-US" sz="2000" dirty="0" smtClean="0"/>
              <a:t>: beam loss monitors, particle counters, knob tests, </a:t>
            </a:r>
            <a:r>
              <a:rPr lang="en-US" sz="2000" dirty="0" err="1" smtClean="0"/>
              <a:t>etc</a:t>
            </a:r>
            <a:r>
              <a:rPr lang="en-US" sz="2000" dirty="0" smtClean="0"/>
              <a:t>, etc.)</a:t>
            </a:r>
          </a:p>
          <a:p>
            <a:r>
              <a:rPr lang="en-US" sz="2000" dirty="0" smtClean="0"/>
              <a:t>Still a lot of work for modelling! </a:t>
            </a:r>
            <a:r>
              <a:rPr lang="en-US" sz="2000" dirty="0" smtClean="0">
                <a:solidFill>
                  <a:srgbClr val="FF0000"/>
                </a:solidFill>
              </a:rPr>
              <a:t>Models contain errors</a:t>
            </a:r>
            <a:r>
              <a:rPr lang="en-US" sz="2000" dirty="0" smtClean="0"/>
              <a:t>. </a:t>
            </a:r>
          </a:p>
          <a:p>
            <a:r>
              <a:rPr lang="en-US" sz="2000" dirty="0" smtClean="0"/>
              <a:t>We need </a:t>
            </a:r>
            <a:r>
              <a:rPr lang="en-US" sz="2000" dirty="0" smtClean="0">
                <a:solidFill>
                  <a:srgbClr val="FF0000"/>
                </a:solidFill>
              </a:rPr>
              <a:t>online model</a:t>
            </a:r>
            <a:r>
              <a:rPr lang="en-US" sz="2000" dirty="0" smtClean="0"/>
              <a:t> application and it will be written.</a:t>
            </a:r>
            <a:endParaRPr lang="en-US" sz="2000" dirty="0"/>
          </a:p>
          <a:p>
            <a:r>
              <a:rPr lang="en-US" sz="1800" dirty="0" smtClean="0"/>
              <a:t>Acknowledgements: C. Kleffner (previous MK), B. Schlei (LSA hierarchy for HEST), O. </a:t>
            </a:r>
            <a:r>
              <a:rPr lang="en-US" sz="1800" dirty="0" smtClean="0"/>
              <a:t>Geithner (TRM), </a:t>
            </a:r>
            <a:r>
              <a:rPr lang="en-US" sz="1800" dirty="0" smtClean="0"/>
              <a:t>S. Ratschow (support in optics), B. </a:t>
            </a:r>
            <a:r>
              <a:rPr lang="en-US" sz="1800" dirty="0" err="1" smtClean="0"/>
              <a:t>Walasek-Hoechne</a:t>
            </a:r>
            <a:r>
              <a:rPr lang="en-US" sz="1800" dirty="0" smtClean="0"/>
              <a:t>, Ch. Schmidt (</a:t>
            </a:r>
            <a:r>
              <a:rPr lang="en-US" sz="1800" dirty="0" err="1" smtClean="0"/>
              <a:t>Leuchtargets</a:t>
            </a:r>
            <a:r>
              <a:rPr lang="en-US" sz="1800" dirty="0" smtClean="0"/>
              <a:t>), </a:t>
            </a:r>
            <a:r>
              <a:rPr lang="en-US" sz="1800" dirty="0" smtClean="0"/>
              <a:t>P</a:t>
            </a:r>
            <a:r>
              <a:rPr lang="en-US" sz="1800" dirty="0"/>
              <a:t>. </a:t>
            </a:r>
            <a:r>
              <a:rPr lang="en-US" sz="1800" dirty="0" err="1"/>
              <a:t>Boutchakov</a:t>
            </a:r>
            <a:r>
              <a:rPr lang="en-US" sz="1800" dirty="0"/>
              <a:t> </a:t>
            </a:r>
            <a:r>
              <a:rPr lang="en-US" sz="1800" dirty="0" smtClean="0"/>
              <a:t>(BLMs, PDCs), M. Stein (grids software), </a:t>
            </a:r>
            <a:r>
              <a:rPr lang="en-US" sz="1800" dirty="0" smtClean="0"/>
              <a:t>J</a:t>
            </a:r>
            <a:r>
              <a:rPr lang="en-US" sz="1800" dirty="0" smtClean="0"/>
              <a:t>. Pietraszko (HADES), Ch. </a:t>
            </a:r>
            <a:r>
              <a:rPr lang="en-US" sz="1800" dirty="0" err="1" smtClean="0"/>
              <a:t>Hessler</a:t>
            </a:r>
            <a:r>
              <a:rPr lang="en-US" sz="1800" dirty="0" smtClean="0"/>
              <a:t> and others. </a:t>
            </a:r>
          </a:p>
          <a:p>
            <a:r>
              <a:rPr lang="en-US" sz="1800" dirty="0" smtClean="0"/>
              <a:t>And last but not least </a:t>
            </a:r>
            <a:r>
              <a:rPr lang="en-US" sz="1800" dirty="0" smtClean="0">
                <a:solidFill>
                  <a:srgbClr val="FFC000"/>
                </a:solidFill>
              </a:rPr>
              <a:t>thank YOU: </a:t>
            </a:r>
            <a:r>
              <a:rPr lang="en-US" sz="1800" b="1" dirty="0" smtClean="0">
                <a:solidFill>
                  <a:srgbClr val="0070C0"/>
                </a:solidFill>
              </a:rPr>
              <a:t>THE</a:t>
            </a:r>
            <a:r>
              <a:rPr lang="en-US" sz="1800" b="1" dirty="0" smtClean="0">
                <a:solidFill>
                  <a:srgbClr val="FF0000"/>
                </a:solidFill>
              </a:rPr>
              <a:t> OPERATRION </a:t>
            </a:r>
            <a:r>
              <a:rPr lang="en-US" sz="1800" b="1" dirty="0" smtClean="0">
                <a:solidFill>
                  <a:srgbClr val="00B050"/>
                </a:solidFill>
              </a:rPr>
              <a:t>CREW</a:t>
            </a:r>
            <a:r>
              <a:rPr lang="en-US" sz="1800" b="1" dirty="0" smtClean="0">
                <a:solidFill>
                  <a:srgbClr val="FF0000"/>
                </a:solidFill>
              </a:rPr>
              <a:t> </a:t>
            </a:r>
            <a:endParaRPr lang="en-US" sz="1800" b="1" dirty="0">
              <a:solidFill>
                <a:srgbClr val="FF00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2631" y="1383315"/>
            <a:ext cx="1537804" cy="115748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4339" y="2626291"/>
            <a:ext cx="1530232" cy="116608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43209" y="3895472"/>
            <a:ext cx="1591026" cy="1198545"/>
          </a:xfrm>
          <a:prstGeom prst="rect">
            <a:avLst/>
          </a:prstGeom>
        </p:spPr>
      </p:pic>
      <p:pic>
        <p:nvPicPr>
          <p:cNvPr id="8" name="Picture 7"/>
          <p:cNvPicPr>
            <a:picLocks noChangeAspect="1"/>
          </p:cNvPicPr>
          <p:nvPr/>
        </p:nvPicPr>
        <p:blipFill>
          <a:blip r:embed="rId6"/>
          <a:stretch>
            <a:fillRect/>
          </a:stretch>
        </p:blipFill>
        <p:spPr>
          <a:xfrm>
            <a:off x="7444836" y="5197112"/>
            <a:ext cx="1565601" cy="1004397"/>
          </a:xfrm>
          <a:prstGeom prst="rect">
            <a:avLst/>
          </a:prstGeom>
        </p:spPr>
      </p:pic>
    </p:spTree>
    <p:extLst>
      <p:ext uri="{BB962C8B-B14F-4D97-AF65-F5344CB8AC3E}">
        <p14:creationId xmlns:p14="http://schemas.microsoft.com/office/powerpoint/2010/main" val="2312210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CustomShape 1"/>
          <p:cNvSpPr/>
          <p:nvPr/>
        </p:nvSpPr>
        <p:spPr>
          <a:xfrm>
            <a:off x="422640" y="271440"/>
            <a:ext cx="5580720" cy="783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100000"/>
              </a:lnSpc>
            </a:pPr>
            <a:r>
              <a:rPr lang="en-US" sz="2400" b="1" strike="noStrike" spc="-1" dirty="0" smtClean="0">
                <a:solidFill>
                  <a:srgbClr val="333333"/>
                </a:solidFill>
                <a:uFill>
                  <a:solidFill>
                    <a:srgbClr val="FFFFFF"/>
                  </a:solidFill>
                </a:uFill>
                <a:latin typeface="Arial"/>
                <a:ea typeface="DejaVu Sans"/>
              </a:rPr>
              <a:t>HEST overview (I)</a:t>
            </a:r>
            <a:endParaRPr lang="en-US" sz="2400" b="0" strike="noStrike" spc="-1" dirty="0">
              <a:solidFill>
                <a:srgbClr val="000000"/>
              </a:solidFill>
              <a:uFill>
                <a:solidFill>
                  <a:srgbClr val="FFFFFF"/>
                </a:solidFill>
              </a:uFill>
              <a:latin typeface="Arial"/>
            </a:endParaRPr>
          </a:p>
        </p:txBody>
      </p:sp>
      <p:pic>
        <p:nvPicPr>
          <p:cNvPr id="96" name="Picture 95"/>
          <p:cNvPicPr/>
          <p:nvPr/>
        </p:nvPicPr>
        <p:blipFill>
          <a:blip r:embed="rId2"/>
          <a:stretch/>
        </p:blipFill>
        <p:spPr>
          <a:xfrm>
            <a:off x="12240" y="1188721"/>
            <a:ext cx="7006721" cy="2879188"/>
          </a:xfrm>
          <a:prstGeom prst="rect">
            <a:avLst/>
          </a:prstGeom>
          <a:ln>
            <a:noFill/>
          </a:ln>
        </p:spPr>
      </p:pic>
      <p:sp>
        <p:nvSpPr>
          <p:cNvPr id="2" name="TextBox 1"/>
          <p:cNvSpPr txBox="1"/>
          <p:nvPr/>
        </p:nvSpPr>
        <p:spPr>
          <a:xfrm>
            <a:off x="7018961" y="1400271"/>
            <a:ext cx="2230395" cy="1015663"/>
          </a:xfrm>
          <a:prstGeom prst="rect">
            <a:avLst/>
          </a:prstGeom>
          <a:noFill/>
        </p:spPr>
        <p:txBody>
          <a:bodyPr wrap="square" rtlCol="0">
            <a:spAutoFit/>
          </a:bodyPr>
          <a:lstStyle/>
          <a:p>
            <a:r>
              <a:rPr lang="en-US" sz="1200" dirty="0" smtClean="0"/>
              <a:t>MK: M. Sapinski</a:t>
            </a:r>
          </a:p>
          <a:p>
            <a:r>
              <a:rPr lang="en-US" sz="1200" dirty="0" smtClean="0"/>
              <a:t>(previous: C. Kleffner –           	special thanks for help)</a:t>
            </a:r>
          </a:p>
          <a:p>
            <a:r>
              <a:rPr lang="en-US" sz="1200" dirty="0" smtClean="0"/>
              <a:t>STV: P. Schuett</a:t>
            </a:r>
          </a:p>
          <a:p>
            <a:r>
              <a:rPr lang="en-US" sz="1200" dirty="0" smtClean="0"/>
              <a:t>deputy for both: S. Reimann</a:t>
            </a:r>
            <a:endParaRPr lang="en-US" sz="1200" dirty="0"/>
          </a:p>
        </p:txBody>
      </p:sp>
      <p:pic>
        <p:nvPicPr>
          <p:cNvPr id="6" name="Picture 7" descr="D:\topics\Aufgaben\2015_HEST_Vortrag\photo\GSI_SIS_HEST_wer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28916" y="2490287"/>
            <a:ext cx="2288677" cy="4367714"/>
          </a:xfrm>
          <a:prstGeom prst="rect">
            <a:avLst/>
          </a:prstGeom>
          <a:noFill/>
          <a:extLst>
            <a:ext uri="{909E8E84-426E-40DD-AFC4-6F175D3DCCD1}">
              <a14:hiddenFill xmlns:a14="http://schemas.microsoft.com/office/drawing/2010/main">
                <a:solidFill>
                  <a:srgbClr val="FFFFFF"/>
                </a:solidFill>
              </a14:hiddenFill>
            </a:ext>
          </a:extLst>
        </p:spPr>
      </p:pic>
      <p:sp>
        <p:nvSpPr>
          <p:cNvPr id="95" name="CustomShape 2"/>
          <p:cNvSpPr/>
          <p:nvPr/>
        </p:nvSpPr>
        <p:spPr>
          <a:xfrm>
            <a:off x="346440" y="3979985"/>
            <a:ext cx="8208000" cy="189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39120">
              <a:lnSpc>
                <a:spcPct val="100000"/>
              </a:lnSpc>
              <a:spcBef>
                <a:spcPts val="479"/>
              </a:spcBef>
              <a:buClr>
                <a:srgbClr val="FDBB63"/>
              </a:buClr>
              <a:buFont typeface="Wingdings" charset="2"/>
              <a:buChar char=""/>
            </a:pPr>
            <a:r>
              <a:rPr lang="en-US" sz="1600" b="0" strike="noStrike" spc="-1" dirty="0">
                <a:solidFill>
                  <a:srgbClr val="333333"/>
                </a:solidFill>
                <a:uFill>
                  <a:solidFill>
                    <a:srgbClr val="FFFFFF"/>
                  </a:solidFill>
                </a:uFill>
                <a:latin typeface="Arial"/>
                <a:ea typeface="DejaVu Sans"/>
              </a:rPr>
              <a:t>About 500 meters of beam </a:t>
            </a:r>
            <a:r>
              <a:rPr lang="en-US" sz="1600" b="0" strike="noStrike" spc="-1" dirty="0" smtClean="0">
                <a:solidFill>
                  <a:srgbClr val="333333"/>
                </a:solidFill>
                <a:uFill>
                  <a:solidFill>
                    <a:srgbClr val="FFFFFF"/>
                  </a:solidFill>
                </a:uFill>
                <a:latin typeface="Arial"/>
                <a:ea typeface="DejaVu Sans"/>
              </a:rPr>
              <a:t>transfer lines</a:t>
            </a:r>
            <a:r>
              <a:rPr lang="en-US" sz="1600" b="0" strike="noStrike" spc="-1" dirty="0" smtClean="0">
                <a:solidFill>
                  <a:srgbClr val="333333"/>
                </a:solidFill>
                <a:uFill>
                  <a:solidFill>
                    <a:srgbClr val="FFFFFF"/>
                  </a:solidFill>
                </a:uFill>
                <a:latin typeface="Arial"/>
                <a:ea typeface="DejaVu Sans"/>
              </a:rPr>
              <a:t>.</a:t>
            </a:r>
            <a:endParaRPr lang="en-US" sz="1600" b="0" strike="noStrike" spc="-1" dirty="0">
              <a:solidFill>
                <a:srgbClr val="000000"/>
              </a:solidFill>
              <a:uFill>
                <a:solidFill>
                  <a:srgbClr val="FFFFFF"/>
                </a:solidFill>
              </a:uFill>
              <a:latin typeface="Arial"/>
            </a:endParaRPr>
          </a:p>
          <a:p>
            <a:pPr marL="343080" indent="-339120">
              <a:lnSpc>
                <a:spcPct val="100000"/>
              </a:lnSpc>
              <a:spcBef>
                <a:spcPts val="479"/>
              </a:spcBef>
              <a:buClr>
                <a:srgbClr val="FDBB63"/>
              </a:buClr>
              <a:buFont typeface="Wingdings" charset="2"/>
              <a:buChar char=""/>
            </a:pPr>
            <a:r>
              <a:rPr lang="en-US" sz="1600" b="0" strike="noStrike" spc="-1" dirty="0" smtClean="0">
                <a:solidFill>
                  <a:srgbClr val="333333"/>
                </a:solidFill>
                <a:uFill>
                  <a:solidFill>
                    <a:srgbClr val="FFFFFF"/>
                  </a:solidFill>
                </a:uFill>
                <a:latin typeface="Arial"/>
                <a:ea typeface="DejaVu Sans"/>
              </a:rPr>
              <a:t>Role: bring beams from </a:t>
            </a:r>
            <a:r>
              <a:rPr lang="en-US" sz="1600" b="0" strike="noStrike" spc="-1" dirty="0">
                <a:solidFill>
                  <a:srgbClr val="333333"/>
                </a:solidFill>
                <a:uFill>
                  <a:solidFill>
                    <a:srgbClr val="FFFFFF"/>
                  </a:solidFill>
                </a:uFill>
                <a:latin typeface="Arial"/>
                <a:ea typeface="DejaVu Sans"/>
              </a:rPr>
              <a:t>SIS18 to </a:t>
            </a:r>
            <a:r>
              <a:rPr lang="en-US" sz="1600" b="0" strike="noStrike" spc="-1" dirty="0" smtClean="0">
                <a:solidFill>
                  <a:srgbClr val="333333"/>
                </a:solidFill>
                <a:uFill>
                  <a:solidFill>
                    <a:srgbClr val="FFFFFF"/>
                  </a:solidFill>
                </a:uFill>
                <a:latin typeface="Arial"/>
                <a:ea typeface="DejaVu Sans"/>
              </a:rPr>
              <a:t>Caves </a:t>
            </a:r>
            <a:r>
              <a:rPr lang="en-US" sz="1600" b="0" strike="noStrike" spc="-1" dirty="0">
                <a:solidFill>
                  <a:srgbClr val="333333"/>
                </a:solidFill>
                <a:uFill>
                  <a:solidFill>
                    <a:srgbClr val="FFFFFF"/>
                  </a:solidFill>
                </a:uFill>
                <a:latin typeface="Arial"/>
                <a:ea typeface="DejaVu Sans"/>
              </a:rPr>
              <a:t>A, C, M, </a:t>
            </a:r>
            <a:r>
              <a:rPr lang="en-US" sz="1600" b="0" strike="noStrike" spc="-1" dirty="0" smtClean="0">
                <a:solidFill>
                  <a:srgbClr val="333333"/>
                </a:solidFill>
                <a:uFill>
                  <a:solidFill>
                    <a:srgbClr val="FFFFFF"/>
                  </a:solidFill>
                </a:uFill>
                <a:latin typeface="Arial"/>
                <a:ea typeface="DejaVu Sans"/>
              </a:rPr>
              <a:t>ESR, </a:t>
            </a:r>
            <a:br>
              <a:rPr lang="en-US" sz="1600" b="0" strike="noStrike" spc="-1" dirty="0" smtClean="0">
                <a:solidFill>
                  <a:srgbClr val="333333"/>
                </a:solidFill>
                <a:uFill>
                  <a:solidFill>
                    <a:srgbClr val="FFFFFF"/>
                  </a:solidFill>
                </a:uFill>
                <a:latin typeface="Arial"/>
                <a:ea typeface="DejaVu Sans"/>
              </a:rPr>
            </a:br>
            <a:r>
              <a:rPr lang="en-US" sz="1600" b="0" strike="noStrike" spc="-1" dirty="0" smtClean="0">
                <a:solidFill>
                  <a:srgbClr val="333333"/>
                </a:solidFill>
                <a:uFill>
                  <a:solidFill>
                    <a:srgbClr val="FFFFFF"/>
                  </a:solidFill>
                </a:uFill>
                <a:latin typeface="Arial"/>
                <a:ea typeface="DejaVu Sans"/>
              </a:rPr>
              <a:t>HADES</a:t>
            </a:r>
            <a:r>
              <a:rPr lang="en-US" sz="1600" b="0" strike="noStrike" spc="-1" dirty="0">
                <a:solidFill>
                  <a:srgbClr val="333333"/>
                </a:solidFill>
                <a:uFill>
                  <a:solidFill>
                    <a:srgbClr val="FFFFFF"/>
                  </a:solidFill>
                </a:uFill>
                <a:latin typeface="Arial"/>
                <a:ea typeface="DejaVu Sans"/>
              </a:rPr>
              <a:t>, </a:t>
            </a:r>
            <a:r>
              <a:rPr lang="en-US" sz="1600" b="0" strike="noStrike" spc="-1" dirty="0" err="1" smtClean="0">
                <a:solidFill>
                  <a:srgbClr val="333333"/>
                </a:solidFill>
                <a:uFill>
                  <a:solidFill>
                    <a:srgbClr val="FFFFFF"/>
                  </a:solidFill>
                </a:uFill>
                <a:latin typeface="Arial"/>
                <a:ea typeface="DejaVu Sans"/>
              </a:rPr>
              <a:t>CryRing</a:t>
            </a:r>
            <a:r>
              <a:rPr lang="en-US" sz="1600" b="0" strike="noStrike" spc="-1" dirty="0">
                <a:solidFill>
                  <a:srgbClr val="333333"/>
                </a:solidFill>
                <a:uFill>
                  <a:solidFill>
                    <a:srgbClr val="FFFFFF"/>
                  </a:solidFill>
                </a:uFill>
                <a:latin typeface="Arial"/>
                <a:ea typeface="DejaVu Sans"/>
              </a:rPr>
              <a:t>, </a:t>
            </a:r>
            <a:r>
              <a:rPr lang="en-US" sz="1600" b="0" strike="noStrike" spc="-1" dirty="0" smtClean="0">
                <a:solidFill>
                  <a:srgbClr val="333333"/>
                </a:solidFill>
                <a:uFill>
                  <a:solidFill>
                    <a:srgbClr val="FFFFFF"/>
                  </a:solidFill>
                </a:uFill>
                <a:latin typeface="Arial"/>
                <a:ea typeface="DejaVu Sans"/>
              </a:rPr>
              <a:t>HFS, HTD, HHT and beam dump (HHD).</a:t>
            </a:r>
          </a:p>
          <a:p>
            <a:pPr marL="343080" indent="-339120">
              <a:lnSpc>
                <a:spcPct val="100000"/>
              </a:lnSpc>
              <a:spcBef>
                <a:spcPts val="479"/>
              </a:spcBef>
              <a:buClr>
                <a:srgbClr val="FDBB63"/>
              </a:buClr>
              <a:buFont typeface="Wingdings" charset="2"/>
              <a:buChar char=""/>
            </a:pPr>
            <a:r>
              <a:rPr lang="en-US" sz="1600" spc="-1" dirty="0" smtClean="0">
                <a:solidFill>
                  <a:srgbClr val="333333"/>
                </a:solidFill>
                <a:uFill>
                  <a:solidFill>
                    <a:srgbClr val="FFFFFF"/>
                  </a:solidFill>
                </a:uFill>
                <a:latin typeface="Arial"/>
              </a:rPr>
              <a:t>Also from ESR to Cave C, </a:t>
            </a:r>
            <a:r>
              <a:rPr lang="en-US" sz="1600" spc="-1" dirty="0" err="1" smtClean="0">
                <a:solidFill>
                  <a:srgbClr val="333333"/>
                </a:solidFill>
                <a:uFill>
                  <a:solidFill>
                    <a:srgbClr val="FFFFFF"/>
                  </a:solidFill>
                </a:uFill>
                <a:latin typeface="Arial"/>
              </a:rPr>
              <a:t>Cryring</a:t>
            </a:r>
            <a:r>
              <a:rPr lang="en-US" sz="1600" spc="-1" dirty="0" smtClean="0">
                <a:solidFill>
                  <a:srgbClr val="333333"/>
                </a:solidFill>
                <a:uFill>
                  <a:solidFill>
                    <a:srgbClr val="FFFFFF"/>
                  </a:solidFill>
                </a:uFill>
                <a:latin typeface="Arial"/>
              </a:rPr>
              <a:t>.</a:t>
            </a:r>
          </a:p>
          <a:p>
            <a:pPr marL="343080" indent="-339120">
              <a:lnSpc>
                <a:spcPct val="100000"/>
              </a:lnSpc>
              <a:spcBef>
                <a:spcPts val="479"/>
              </a:spcBef>
              <a:buClr>
                <a:srgbClr val="FDBB63"/>
              </a:buClr>
              <a:buFont typeface="Wingdings" charset="2"/>
              <a:buChar char=""/>
            </a:pPr>
            <a:r>
              <a:rPr lang="en-US" sz="1600" b="0" strike="noStrike" spc="-1" dirty="0" smtClean="0">
                <a:solidFill>
                  <a:srgbClr val="333333"/>
                </a:solidFill>
                <a:uFill>
                  <a:solidFill>
                    <a:srgbClr val="FFFFFF"/>
                  </a:solidFill>
                </a:uFill>
                <a:latin typeface="Arial"/>
              </a:rPr>
              <a:t>Areas: NE3, NE5, NE8.</a:t>
            </a:r>
          </a:p>
          <a:p>
            <a:pPr marL="343080" indent="-339120">
              <a:lnSpc>
                <a:spcPct val="100000"/>
              </a:lnSpc>
              <a:spcBef>
                <a:spcPts val="479"/>
              </a:spcBef>
              <a:buClr>
                <a:srgbClr val="FDBB63"/>
              </a:buClr>
              <a:buFont typeface="Wingdings" charset="2"/>
              <a:buChar char=""/>
            </a:pPr>
            <a:r>
              <a:rPr lang="en-US" sz="1600" spc="-1" dirty="0">
                <a:solidFill>
                  <a:srgbClr val="333333"/>
                </a:solidFill>
                <a:uFill>
                  <a:solidFill>
                    <a:srgbClr val="FFFFFF"/>
                  </a:solidFill>
                </a:uFill>
                <a:latin typeface="Arial"/>
              </a:rPr>
              <a:t>C</a:t>
            </a:r>
            <a:r>
              <a:rPr lang="en-US" sz="1600" spc="-1" dirty="0" smtClean="0">
                <a:solidFill>
                  <a:srgbClr val="333333"/>
                </a:solidFill>
                <a:uFill>
                  <a:solidFill>
                    <a:srgbClr val="FFFFFF"/>
                  </a:solidFill>
                </a:uFill>
                <a:latin typeface="Arial"/>
              </a:rPr>
              <a:t>lose collaboration with experiments.</a:t>
            </a:r>
          </a:p>
          <a:p>
            <a:pPr marL="343080" indent="-339120">
              <a:lnSpc>
                <a:spcPct val="100000"/>
              </a:lnSpc>
              <a:spcBef>
                <a:spcPts val="479"/>
              </a:spcBef>
              <a:buClr>
                <a:srgbClr val="FDBB63"/>
              </a:buClr>
              <a:buFont typeface="Wingdings" charset="2"/>
              <a:buChar char=""/>
            </a:pPr>
            <a:r>
              <a:rPr lang="en-US" sz="1600" spc="-1" dirty="0">
                <a:solidFill>
                  <a:srgbClr val="333333"/>
                </a:solidFill>
                <a:uFill>
                  <a:solidFill>
                    <a:srgbClr val="FFFFFF"/>
                  </a:solidFill>
                </a:uFill>
              </a:rPr>
              <a:t>Documentation: </a:t>
            </a:r>
            <a:r>
              <a:rPr lang="en-US" sz="1600" spc="-1" dirty="0" smtClean="0">
                <a:solidFill>
                  <a:srgbClr val="333333"/>
                </a:solidFill>
                <a:uFill>
                  <a:solidFill>
                    <a:srgbClr val="FFFFFF"/>
                  </a:solidFill>
                </a:uFill>
              </a:rPr>
              <a:t/>
            </a:r>
            <a:br>
              <a:rPr lang="en-US" sz="1600" spc="-1" dirty="0" smtClean="0">
                <a:solidFill>
                  <a:srgbClr val="333333"/>
                </a:solidFill>
                <a:uFill>
                  <a:solidFill>
                    <a:srgbClr val="FFFFFF"/>
                  </a:solidFill>
                </a:uFill>
              </a:rPr>
            </a:br>
            <a:r>
              <a:rPr lang="en-US" sz="1600" spc="-1" dirty="0" smtClean="0">
                <a:solidFill>
                  <a:srgbClr val="333333"/>
                </a:solidFill>
                <a:uFill>
                  <a:solidFill>
                    <a:srgbClr val="FFFFFF"/>
                  </a:solidFill>
                </a:uFill>
              </a:rPr>
              <a:t>http</a:t>
            </a:r>
            <a:r>
              <a:rPr lang="en-US" sz="1600" spc="-1" dirty="0">
                <a:solidFill>
                  <a:srgbClr val="333333"/>
                </a:solidFill>
                <a:uFill>
                  <a:solidFill>
                    <a:srgbClr val="FFFFFF"/>
                  </a:solidFill>
                </a:uFill>
              </a:rPr>
              <a:t>://sapinski.web.cern.ch/sapinski/physics/HEST/index.html</a:t>
            </a:r>
            <a:endParaRPr lang="en-US" sz="1600" b="0" strike="noStrike" spc="-1" dirty="0">
              <a:solidFill>
                <a:srgbClr val="000000"/>
              </a:solidFill>
              <a:uFill>
                <a:solidFill>
                  <a:srgbClr val="FFFFFF"/>
                </a:solidFill>
              </a:uFill>
              <a:latin typeface="Arial"/>
            </a:endParaRPr>
          </a:p>
          <a:p>
            <a:pPr>
              <a:lnSpc>
                <a:spcPct val="100000"/>
              </a:lnSpc>
              <a:spcBef>
                <a:spcPts val="479"/>
              </a:spcBef>
            </a:pPr>
            <a:endParaRPr lang="en-US" sz="1600" b="0" strike="noStrike" spc="-1" dirty="0">
              <a:solidFill>
                <a:srgbClr val="000000"/>
              </a:solidFill>
              <a:uFill>
                <a:solidFill>
                  <a:srgbClr val="FFFFFF"/>
                </a:solidFill>
              </a:uFill>
              <a:latin typeface="Arial"/>
            </a:endParaRPr>
          </a:p>
          <a:p>
            <a:pPr>
              <a:lnSpc>
                <a:spcPct val="100000"/>
              </a:lnSpc>
              <a:spcBef>
                <a:spcPts val="479"/>
              </a:spcBef>
            </a:pPr>
            <a:endParaRPr lang="en-US" sz="16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208938684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CustomShape 1"/>
          <p:cNvSpPr/>
          <p:nvPr/>
        </p:nvSpPr>
        <p:spPr>
          <a:xfrm>
            <a:off x="422640" y="271440"/>
            <a:ext cx="5580720" cy="783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100000"/>
              </a:lnSpc>
            </a:pPr>
            <a:r>
              <a:rPr lang="en-US" sz="2400" b="1" strike="noStrike" spc="-1" dirty="0" smtClean="0">
                <a:solidFill>
                  <a:srgbClr val="333333"/>
                </a:solidFill>
                <a:uFill>
                  <a:solidFill>
                    <a:srgbClr val="FFFFFF"/>
                  </a:solidFill>
                </a:uFill>
                <a:latin typeface="Arial"/>
                <a:ea typeface="DejaVu Sans"/>
              </a:rPr>
              <a:t>HEST overview (II)</a:t>
            </a:r>
            <a:endParaRPr lang="en-US" sz="2400" b="0" strike="noStrike" spc="-1" dirty="0">
              <a:solidFill>
                <a:srgbClr val="000000"/>
              </a:solidFill>
              <a:uFill>
                <a:solidFill>
                  <a:srgbClr val="FFFFFF"/>
                </a:solidFill>
              </a:uFill>
              <a:latin typeface="Arial"/>
            </a:endParaRPr>
          </a:p>
        </p:txBody>
      </p:sp>
      <p:sp>
        <p:nvSpPr>
          <p:cNvPr id="95" name="CustomShape 2"/>
          <p:cNvSpPr/>
          <p:nvPr/>
        </p:nvSpPr>
        <p:spPr>
          <a:xfrm>
            <a:off x="346440" y="3979985"/>
            <a:ext cx="4524498" cy="189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479"/>
              </a:spcBef>
            </a:pPr>
            <a:endParaRPr lang="en-US" sz="1600" b="0" strike="noStrike" spc="-1" dirty="0">
              <a:solidFill>
                <a:srgbClr val="000000"/>
              </a:solidFill>
              <a:uFill>
                <a:solidFill>
                  <a:srgbClr val="FFFFFF"/>
                </a:solidFill>
              </a:uFill>
              <a:latin typeface="Arial"/>
            </a:endParaRPr>
          </a:p>
          <a:p>
            <a:pPr>
              <a:lnSpc>
                <a:spcPct val="100000"/>
              </a:lnSpc>
              <a:spcBef>
                <a:spcPts val="479"/>
              </a:spcBef>
            </a:pPr>
            <a:endParaRPr lang="en-US" sz="1600" b="0" strike="noStrike" spc="-1" dirty="0">
              <a:solidFill>
                <a:srgbClr val="000000"/>
              </a:solidFill>
              <a:uFill>
                <a:solidFill>
                  <a:srgbClr val="FFFFFF"/>
                </a:solidFill>
              </a:uFill>
              <a:latin typeface="Arial"/>
            </a:endParaRPr>
          </a:p>
        </p:txBody>
      </p:sp>
      <p:sp>
        <p:nvSpPr>
          <p:cNvPr id="8" name="Textfeld 1"/>
          <p:cNvSpPr txBox="1">
            <a:spLocks noChangeArrowheads="1"/>
          </p:cNvSpPr>
          <p:nvPr/>
        </p:nvSpPr>
        <p:spPr bwMode="auto">
          <a:xfrm>
            <a:off x="472723" y="1094035"/>
            <a:ext cx="4032001" cy="5432256"/>
          </a:xfrm>
          <a:prstGeom prst="rect">
            <a:avLst/>
          </a:prstGeom>
          <a:solidFill>
            <a:schemeClr val="accent1">
              <a:alpha val="1607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b="1">
                <a:solidFill>
                  <a:schemeClr val="tx2"/>
                </a:solidFill>
                <a:latin typeface="Arial" charset="0"/>
              </a:defRPr>
            </a:lvl1pPr>
            <a:lvl2pPr marL="742950" indent="-285750">
              <a:defRPr sz="1600" b="1">
                <a:solidFill>
                  <a:schemeClr val="tx2"/>
                </a:solidFill>
                <a:latin typeface="Arial" charset="0"/>
              </a:defRPr>
            </a:lvl2pPr>
            <a:lvl3pPr marL="1143000" indent="-228600">
              <a:defRPr sz="1600" b="1">
                <a:solidFill>
                  <a:schemeClr val="tx2"/>
                </a:solidFill>
                <a:latin typeface="Arial" charset="0"/>
              </a:defRPr>
            </a:lvl3pPr>
            <a:lvl4pPr marL="1600200" indent="-228600">
              <a:defRPr sz="1600" b="1">
                <a:solidFill>
                  <a:schemeClr val="tx2"/>
                </a:solidFill>
                <a:latin typeface="Arial" charset="0"/>
              </a:defRPr>
            </a:lvl4pPr>
            <a:lvl5pPr marL="2057400" indent="-228600">
              <a:defRPr sz="1600" b="1">
                <a:solidFill>
                  <a:schemeClr val="tx2"/>
                </a:solidFill>
                <a:latin typeface="Arial" charset="0"/>
              </a:defRPr>
            </a:lvl5pPr>
            <a:lvl6pPr marL="2514600" indent="-228600" eaLnBrk="0" fontAlgn="base" hangingPunct="0">
              <a:spcBef>
                <a:spcPct val="70000"/>
              </a:spcBef>
              <a:spcAft>
                <a:spcPct val="0"/>
              </a:spcAft>
              <a:buClr>
                <a:srgbClr val="FF0000"/>
              </a:buClr>
              <a:buSzPct val="200000"/>
              <a:buChar char="•"/>
              <a:defRPr sz="1600" b="1">
                <a:solidFill>
                  <a:schemeClr val="tx2"/>
                </a:solidFill>
                <a:latin typeface="Arial" charset="0"/>
              </a:defRPr>
            </a:lvl6pPr>
            <a:lvl7pPr marL="2971800" indent="-228600" eaLnBrk="0" fontAlgn="base" hangingPunct="0">
              <a:spcBef>
                <a:spcPct val="70000"/>
              </a:spcBef>
              <a:spcAft>
                <a:spcPct val="0"/>
              </a:spcAft>
              <a:buClr>
                <a:srgbClr val="FF0000"/>
              </a:buClr>
              <a:buSzPct val="200000"/>
              <a:buChar char="•"/>
              <a:defRPr sz="1600" b="1">
                <a:solidFill>
                  <a:schemeClr val="tx2"/>
                </a:solidFill>
                <a:latin typeface="Arial" charset="0"/>
              </a:defRPr>
            </a:lvl7pPr>
            <a:lvl8pPr marL="3429000" indent="-228600" eaLnBrk="0" fontAlgn="base" hangingPunct="0">
              <a:spcBef>
                <a:spcPct val="70000"/>
              </a:spcBef>
              <a:spcAft>
                <a:spcPct val="0"/>
              </a:spcAft>
              <a:buClr>
                <a:srgbClr val="FF0000"/>
              </a:buClr>
              <a:buSzPct val="200000"/>
              <a:buChar char="•"/>
              <a:defRPr sz="1600" b="1">
                <a:solidFill>
                  <a:schemeClr val="tx2"/>
                </a:solidFill>
                <a:latin typeface="Arial" charset="0"/>
              </a:defRPr>
            </a:lvl8pPr>
            <a:lvl9pPr marL="3886200" indent="-228600" eaLnBrk="0" fontAlgn="base" hangingPunct="0">
              <a:spcBef>
                <a:spcPct val="70000"/>
              </a:spcBef>
              <a:spcAft>
                <a:spcPct val="0"/>
              </a:spcAft>
              <a:buClr>
                <a:srgbClr val="FF0000"/>
              </a:buClr>
              <a:buSzPct val="200000"/>
              <a:buChar char="•"/>
              <a:defRPr sz="1600" b="1">
                <a:solidFill>
                  <a:schemeClr val="tx2"/>
                </a:solidFill>
                <a:latin typeface="Arial" charset="0"/>
              </a:defRPr>
            </a:lvl9pPr>
          </a:lstStyle>
          <a:p>
            <a:pPr>
              <a:spcBef>
                <a:spcPts val="600"/>
              </a:spcBef>
              <a:buFontTx/>
              <a:buNone/>
            </a:pPr>
            <a:r>
              <a:rPr lang="de-DE" altLang="de-DE" sz="1800" i="1" dirty="0" smtClean="0">
                <a:solidFill>
                  <a:srgbClr val="0070C0"/>
                </a:solidFill>
                <a:latin typeface="Calibri"/>
              </a:rPr>
              <a:t>lots </a:t>
            </a:r>
            <a:r>
              <a:rPr lang="de-DE" altLang="de-DE" sz="1800" i="1" dirty="0" err="1" smtClean="0">
                <a:solidFill>
                  <a:srgbClr val="0070C0"/>
                </a:solidFill>
                <a:latin typeface="Calibri"/>
              </a:rPr>
              <a:t>of</a:t>
            </a:r>
            <a:r>
              <a:rPr lang="de-DE" altLang="de-DE" sz="1800" i="1" dirty="0" smtClean="0">
                <a:solidFill>
                  <a:srgbClr val="0070C0"/>
                </a:solidFill>
                <a:latin typeface="Calibri"/>
              </a:rPr>
              <a:t> </a:t>
            </a:r>
            <a:r>
              <a:rPr lang="de-DE" altLang="de-DE" sz="1800" i="1" dirty="0" err="1" smtClean="0">
                <a:solidFill>
                  <a:srgbClr val="0070C0"/>
                </a:solidFill>
                <a:latin typeface="Calibri"/>
              </a:rPr>
              <a:t>particle</a:t>
            </a:r>
            <a:r>
              <a:rPr lang="de-DE" altLang="de-DE" sz="1800" i="1" dirty="0" smtClean="0">
                <a:solidFill>
                  <a:srgbClr val="0070C0"/>
                </a:solidFill>
                <a:latin typeface="Calibri"/>
              </a:rPr>
              <a:t> </a:t>
            </a:r>
            <a:r>
              <a:rPr lang="de-DE" altLang="de-DE" sz="1800" i="1" dirty="0" err="1" smtClean="0">
                <a:solidFill>
                  <a:srgbClr val="0070C0"/>
                </a:solidFill>
                <a:latin typeface="Calibri"/>
              </a:rPr>
              <a:t>types</a:t>
            </a:r>
            <a:r>
              <a:rPr lang="de-DE" altLang="de-DE" sz="1800" i="1" dirty="0" smtClean="0">
                <a:solidFill>
                  <a:srgbClr val="0070C0"/>
                </a:solidFill>
                <a:latin typeface="Calibri"/>
              </a:rPr>
              <a:t>, ~20 different beam </a:t>
            </a:r>
            <a:r>
              <a:rPr lang="de-DE" altLang="de-DE" sz="1800" i="1" dirty="0" err="1" smtClean="0">
                <a:solidFill>
                  <a:srgbClr val="0070C0"/>
                </a:solidFill>
                <a:latin typeface="Calibri"/>
              </a:rPr>
              <a:t>paths</a:t>
            </a:r>
            <a:r>
              <a:rPr lang="de-DE" altLang="de-DE" sz="1800" i="1" dirty="0" smtClean="0">
                <a:solidFill>
                  <a:srgbClr val="0070C0"/>
                </a:solidFill>
                <a:latin typeface="Calibri"/>
              </a:rPr>
              <a:t> </a:t>
            </a:r>
            <a:r>
              <a:rPr lang="de-DE" altLang="de-DE" sz="1800" i="1" dirty="0" err="1" smtClean="0">
                <a:solidFill>
                  <a:srgbClr val="0070C0"/>
                </a:solidFill>
                <a:latin typeface="Calibri"/>
              </a:rPr>
              <a:t>made</a:t>
            </a:r>
            <a:r>
              <a:rPr lang="de-DE" altLang="de-DE" sz="1800" i="1" dirty="0" smtClean="0">
                <a:solidFill>
                  <a:srgbClr val="0070C0"/>
                </a:solidFill>
                <a:latin typeface="Calibri"/>
              </a:rPr>
              <a:t> </a:t>
            </a:r>
            <a:r>
              <a:rPr lang="de-DE" altLang="de-DE" sz="1800" i="1" dirty="0" err="1" smtClean="0">
                <a:solidFill>
                  <a:srgbClr val="0070C0"/>
                </a:solidFill>
                <a:latin typeface="Calibri"/>
              </a:rPr>
              <a:t>of</a:t>
            </a:r>
            <a:r>
              <a:rPr lang="de-DE" altLang="de-DE" sz="1800" i="1" dirty="0" smtClean="0">
                <a:solidFill>
                  <a:srgbClr val="0070C0"/>
                </a:solidFill>
                <a:latin typeface="Calibri"/>
              </a:rPr>
              <a:t> </a:t>
            </a:r>
            <a:r>
              <a:rPr lang="de-DE" altLang="de-DE" sz="1800" i="1" dirty="0" err="1" smtClean="0">
                <a:solidFill>
                  <a:srgbClr val="0070C0"/>
                </a:solidFill>
                <a:latin typeface="Calibri"/>
              </a:rPr>
              <a:t>segments</a:t>
            </a:r>
            <a:endParaRPr lang="de-DE" altLang="de-DE" sz="1800" i="1" dirty="0" smtClean="0">
              <a:solidFill>
                <a:srgbClr val="0070C0"/>
              </a:solidFill>
              <a:latin typeface="Calibri"/>
            </a:endParaRPr>
          </a:p>
          <a:p>
            <a:pPr>
              <a:spcBef>
                <a:spcPts val="600"/>
              </a:spcBef>
              <a:buFontTx/>
              <a:buNone/>
            </a:pPr>
            <a:r>
              <a:rPr lang="de-DE" altLang="de-DE" dirty="0" smtClean="0">
                <a:solidFill>
                  <a:srgbClr val="0070C0"/>
                </a:solidFill>
                <a:latin typeface="Calibri"/>
              </a:rPr>
              <a:t>→ </a:t>
            </a:r>
            <a:r>
              <a:rPr lang="de-DE" altLang="de-DE" dirty="0" err="1" smtClean="0">
                <a:solidFill>
                  <a:srgbClr val="0070C0"/>
                </a:solidFill>
              </a:rPr>
              <a:t>protons</a:t>
            </a:r>
            <a:r>
              <a:rPr lang="de-DE" altLang="de-DE" dirty="0" smtClean="0">
                <a:solidFill>
                  <a:srgbClr val="0070C0"/>
                </a:solidFill>
              </a:rPr>
              <a:t> ... </a:t>
            </a:r>
            <a:r>
              <a:rPr lang="de-DE" altLang="de-DE" dirty="0" err="1" smtClean="0">
                <a:solidFill>
                  <a:srgbClr val="0070C0"/>
                </a:solidFill>
              </a:rPr>
              <a:t>uranium</a:t>
            </a:r>
            <a:r>
              <a:rPr lang="de-DE" altLang="de-DE" dirty="0" smtClean="0">
                <a:solidFill>
                  <a:srgbClr val="0070C0"/>
                </a:solidFill>
              </a:rPr>
              <a:t>, RIPs, </a:t>
            </a:r>
            <a:r>
              <a:rPr lang="de-DE" altLang="de-DE" dirty="0" err="1" smtClean="0">
                <a:solidFill>
                  <a:srgbClr val="0070C0"/>
                </a:solidFill>
              </a:rPr>
              <a:t>pions</a:t>
            </a:r>
            <a:endParaRPr lang="de-DE" altLang="de-DE" dirty="0" smtClean="0">
              <a:solidFill>
                <a:srgbClr val="0070C0"/>
              </a:solidFill>
            </a:endParaRPr>
          </a:p>
          <a:p>
            <a:pPr>
              <a:spcBef>
                <a:spcPts val="600"/>
              </a:spcBef>
              <a:buFontTx/>
              <a:buNone/>
            </a:pPr>
            <a:endParaRPr lang="de-DE" altLang="de-DE" dirty="0" smtClean="0"/>
          </a:p>
          <a:p>
            <a:pPr>
              <a:spcBef>
                <a:spcPts val="600"/>
              </a:spcBef>
              <a:buFontTx/>
              <a:buNone/>
            </a:pPr>
            <a:r>
              <a:rPr lang="de-DE" altLang="de-DE" dirty="0" smtClean="0"/>
              <a:t>HHD  </a:t>
            </a:r>
            <a:r>
              <a:rPr lang="de-DE" altLang="de-DE" b="0" dirty="0" err="1" smtClean="0"/>
              <a:t>ions</a:t>
            </a:r>
            <a:r>
              <a:rPr lang="de-DE" altLang="de-DE" b="0" dirty="0" smtClean="0"/>
              <a:t> </a:t>
            </a:r>
            <a:r>
              <a:rPr lang="de-DE" altLang="de-DE" b="0" dirty="0" err="1" smtClean="0"/>
              <a:t>from</a:t>
            </a:r>
            <a:r>
              <a:rPr lang="de-DE" altLang="de-DE" b="0" dirty="0" smtClean="0"/>
              <a:t> </a:t>
            </a:r>
            <a:r>
              <a:rPr lang="de-DE" altLang="de-DE" dirty="0" smtClean="0"/>
              <a:t>SIS  -   </a:t>
            </a:r>
            <a:r>
              <a:rPr lang="de-DE" altLang="de-DE" i="1" dirty="0" smtClean="0">
                <a:solidFill>
                  <a:srgbClr val="C00000"/>
                </a:solidFill>
              </a:rPr>
              <a:t>beam </a:t>
            </a:r>
            <a:r>
              <a:rPr lang="de-DE" altLang="de-DE" i="1" dirty="0" err="1" smtClean="0">
                <a:solidFill>
                  <a:srgbClr val="C00000"/>
                </a:solidFill>
              </a:rPr>
              <a:t>dump</a:t>
            </a:r>
            <a:endParaRPr lang="de-DE" altLang="de-DE" i="1" dirty="0" smtClean="0">
              <a:solidFill>
                <a:srgbClr val="C00000"/>
              </a:solidFill>
            </a:endParaRPr>
          </a:p>
          <a:p>
            <a:pPr>
              <a:spcBef>
                <a:spcPts val="600"/>
              </a:spcBef>
              <a:buFontTx/>
              <a:buNone/>
            </a:pPr>
            <a:r>
              <a:rPr lang="de-DE" altLang="de-DE" dirty="0" smtClean="0"/>
              <a:t>HFS  </a:t>
            </a:r>
            <a:r>
              <a:rPr lang="de-DE" altLang="de-DE" b="0" dirty="0" smtClean="0"/>
              <a:t>RIPs </a:t>
            </a:r>
            <a:r>
              <a:rPr lang="de-DE" altLang="de-DE" b="0" dirty="0" err="1" smtClean="0"/>
              <a:t>from</a:t>
            </a:r>
            <a:r>
              <a:rPr lang="de-DE" altLang="de-DE" b="0" dirty="0" smtClean="0"/>
              <a:t> </a:t>
            </a:r>
            <a:r>
              <a:rPr lang="de-DE" altLang="de-DE" dirty="0" smtClean="0"/>
              <a:t>FRS</a:t>
            </a:r>
            <a:endParaRPr lang="de-DE" altLang="de-DE" dirty="0"/>
          </a:p>
          <a:p>
            <a:pPr>
              <a:spcBef>
                <a:spcPts val="600"/>
              </a:spcBef>
              <a:buFontTx/>
              <a:buNone/>
            </a:pPr>
            <a:r>
              <a:rPr lang="de-DE" altLang="de-DE" dirty="0" smtClean="0"/>
              <a:t>HHT  </a:t>
            </a:r>
            <a:r>
              <a:rPr lang="de-DE" altLang="de-DE" b="0" dirty="0" err="1" smtClean="0"/>
              <a:t>ions</a:t>
            </a:r>
            <a:r>
              <a:rPr lang="de-DE" altLang="de-DE" b="0" dirty="0" smtClean="0"/>
              <a:t> </a:t>
            </a:r>
            <a:r>
              <a:rPr lang="de-DE" altLang="de-DE" b="0" dirty="0" err="1" smtClean="0"/>
              <a:t>from</a:t>
            </a:r>
            <a:r>
              <a:rPr lang="de-DE" altLang="de-DE" b="0" dirty="0" smtClean="0"/>
              <a:t> </a:t>
            </a:r>
            <a:r>
              <a:rPr lang="de-DE" altLang="de-DE" dirty="0" smtClean="0"/>
              <a:t>SIS</a:t>
            </a:r>
          </a:p>
          <a:p>
            <a:pPr>
              <a:spcBef>
                <a:spcPts val="600"/>
              </a:spcBef>
              <a:buFontTx/>
              <a:buNone/>
            </a:pPr>
            <a:r>
              <a:rPr lang="de-DE" altLang="de-DE" dirty="0" smtClean="0"/>
              <a:t>HTM  </a:t>
            </a:r>
            <a:r>
              <a:rPr lang="de-DE" altLang="de-DE" b="0" dirty="0" err="1" smtClean="0"/>
              <a:t>ions</a:t>
            </a:r>
            <a:r>
              <a:rPr lang="de-DE" altLang="de-DE" b="0" dirty="0" smtClean="0"/>
              <a:t> </a:t>
            </a:r>
            <a:r>
              <a:rPr lang="de-DE" altLang="de-DE" b="0" dirty="0" err="1" smtClean="0"/>
              <a:t>from</a:t>
            </a:r>
            <a:r>
              <a:rPr lang="de-DE" altLang="de-DE" b="0" dirty="0" smtClean="0"/>
              <a:t> </a:t>
            </a:r>
            <a:r>
              <a:rPr lang="de-DE" altLang="de-DE" dirty="0" smtClean="0"/>
              <a:t>SIS</a:t>
            </a:r>
            <a:endParaRPr lang="de-DE" altLang="de-DE" dirty="0"/>
          </a:p>
          <a:p>
            <a:pPr>
              <a:spcBef>
                <a:spcPts val="600"/>
              </a:spcBef>
              <a:buFontTx/>
              <a:buNone/>
            </a:pPr>
            <a:r>
              <a:rPr lang="de-DE" altLang="de-DE" dirty="0" smtClean="0"/>
              <a:t>ESR  </a:t>
            </a:r>
            <a:r>
              <a:rPr lang="de-DE" altLang="de-DE" b="0" dirty="0" err="1" smtClean="0"/>
              <a:t>ions</a:t>
            </a:r>
            <a:r>
              <a:rPr lang="de-DE" altLang="de-DE" b="0" dirty="0" smtClean="0"/>
              <a:t>/RIPs  </a:t>
            </a:r>
            <a:r>
              <a:rPr lang="de-DE" altLang="de-DE" b="0" dirty="0" err="1" smtClean="0"/>
              <a:t>from</a:t>
            </a:r>
            <a:r>
              <a:rPr lang="de-DE" altLang="de-DE" b="0" dirty="0" smtClean="0"/>
              <a:t> </a:t>
            </a:r>
            <a:r>
              <a:rPr lang="de-DE" altLang="de-DE" dirty="0" smtClean="0"/>
              <a:t>SIS, FRS</a:t>
            </a:r>
            <a:endParaRPr lang="de-DE" altLang="de-DE" dirty="0"/>
          </a:p>
          <a:p>
            <a:pPr>
              <a:spcBef>
                <a:spcPts val="600"/>
              </a:spcBef>
              <a:buFontTx/>
              <a:buNone/>
            </a:pPr>
            <a:r>
              <a:rPr lang="de-DE" altLang="de-DE" dirty="0" smtClean="0"/>
              <a:t>HTA</a:t>
            </a:r>
            <a:r>
              <a:rPr lang="de-DE" altLang="de-DE" b="0" dirty="0" smtClean="0"/>
              <a:t>  </a:t>
            </a:r>
            <a:r>
              <a:rPr lang="de-DE" altLang="de-DE" b="0" dirty="0" err="1" smtClean="0"/>
              <a:t>ions</a:t>
            </a:r>
            <a:r>
              <a:rPr lang="de-DE" altLang="de-DE" b="0" dirty="0" smtClean="0"/>
              <a:t> </a:t>
            </a:r>
            <a:r>
              <a:rPr lang="de-DE" altLang="de-DE" b="0" dirty="0" err="1" smtClean="0"/>
              <a:t>from</a:t>
            </a:r>
            <a:r>
              <a:rPr lang="de-DE" altLang="de-DE" b="0" dirty="0" smtClean="0"/>
              <a:t> </a:t>
            </a:r>
            <a:r>
              <a:rPr lang="de-DE" altLang="de-DE" dirty="0" smtClean="0"/>
              <a:t>SIS</a:t>
            </a:r>
            <a:r>
              <a:rPr lang="de-DE" altLang="de-DE" b="0" dirty="0" smtClean="0"/>
              <a:t> </a:t>
            </a:r>
            <a:r>
              <a:rPr lang="de-DE" altLang="de-DE" b="0" dirty="0" err="1" smtClean="0"/>
              <a:t>or</a:t>
            </a:r>
            <a:r>
              <a:rPr lang="de-DE" altLang="de-DE" b="0" dirty="0" smtClean="0"/>
              <a:t> </a:t>
            </a:r>
            <a:r>
              <a:rPr lang="de-DE" altLang="de-DE" dirty="0" smtClean="0"/>
              <a:t>ESR</a:t>
            </a:r>
            <a:endParaRPr lang="de-DE" altLang="de-DE" dirty="0"/>
          </a:p>
          <a:p>
            <a:pPr>
              <a:spcBef>
                <a:spcPct val="0"/>
              </a:spcBef>
              <a:buFontTx/>
              <a:buNone/>
            </a:pPr>
            <a:r>
              <a:rPr lang="de-DE" altLang="de-DE" dirty="0"/>
              <a:t>HTA</a:t>
            </a:r>
            <a:r>
              <a:rPr lang="de-DE" altLang="de-DE" b="0" dirty="0"/>
              <a:t> </a:t>
            </a:r>
            <a:r>
              <a:rPr lang="de-DE" altLang="de-DE" b="0" dirty="0" smtClean="0"/>
              <a:t> </a:t>
            </a:r>
            <a:r>
              <a:rPr lang="de-DE" altLang="de-DE" b="0" dirty="0" err="1" smtClean="0"/>
              <a:t>ions</a:t>
            </a:r>
            <a:r>
              <a:rPr lang="de-DE" altLang="de-DE" b="0" dirty="0" smtClean="0"/>
              <a:t> </a:t>
            </a:r>
            <a:r>
              <a:rPr lang="de-DE" altLang="de-DE" b="0" dirty="0" err="1" smtClean="0"/>
              <a:t>from</a:t>
            </a:r>
            <a:r>
              <a:rPr lang="de-DE" altLang="de-DE" b="0" dirty="0" smtClean="0"/>
              <a:t> </a:t>
            </a:r>
            <a:r>
              <a:rPr lang="de-DE" altLang="de-DE" dirty="0" smtClean="0"/>
              <a:t>SIS </a:t>
            </a:r>
            <a:r>
              <a:rPr lang="de-DE" altLang="de-DE" b="0" dirty="0" err="1" smtClean="0"/>
              <a:t>or</a:t>
            </a:r>
            <a:r>
              <a:rPr lang="de-DE" altLang="de-DE" b="0" dirty="0" smtClean="0"/>
              <a:t> </a:t>
            </a:r>
            <a:r>
              <a:rPr lang="de-DE" altLang="de-DE" dirty="0" smtClean="0"/>
              <a:t>ESR</a:t>
            </a:r>
            <a:endParaRPr lang="de-DE" altLang="de-DE" dirty="0"/>
          </a:p>
          <a:p>
            <a:pPr>
              <a:spcBef>
                <a:spcPts val="600"/>
              </a:spcBef>
              <a:buFontTx/>
              <a:buNone/>
            </a:pPr>
            <a:r>
              <a:rPr lang="de-DE" altLang="de-DE" dirty="0" smtClean="0"/>
              <a:t>HTB</a:t>
            </a:r>
            <a:r>
              <a:rPr lang="de-DE" altLang="de-DE" b="0" dirty="0" smtClean="0"/>
              <a:t>  </a:t>
            </a:r>
            <a:r>
              <a:rPr lang="de-DE" altLang="de-DE" b="0" dirty="0" err="1" smtClean="0"/>
              <a:t>ions</a:t>
            </a:r>
            <a:r>
              <a:rPr lang="de-DE" altLang="de-DE" b="0" dirty="0" smtClean="0"/>
              <a:t>/RIPs </a:t>
            </a:r>
            <a:r>
              <a:rPr lang="de-DE" altLang="de-DE" b="0" dirty="0" err="1" smtClean="0"/>
              <a:t>from</a:t>
            </a:r>
            <a:r>
              <a:rPr lang="de-DE" altLang="de-DE" b="0" dirty="0" smtClean="0"/>
              <a:t> </a:t>
            </a:r>
            <a:r>
              <a:rPr lang="de-DE" altLang="de-DE" dirty="0" smtClean="0"/>
              <a:t>SIS, FRS</a:t>
            </a:r>
            <a:r>
              <a:rPr lang="de-DE" altLang="de-DE" b="0" dirty="0" smtClean="0"/>
              <a:t> </a:t>
            </a:r>
            <a:r>
              <a:rPr lang="de-DE" altLang="de-DE" b="0" dirty="0" err="1" smtClean="0"/>
              <a:t>or</a:t>
            </a:r>
            <a:r>
              <a:rPr lang="de-DE" altLang="de-DE" b="0" dirty="0" smtClean="0"/>
              <a:t> </a:t>
            </a:r>
            <a:r>
              <a:rPr lang="de-DE" altLang="de-DE" dirty="0" smtClean="0"/>
              <a:t>ESR</a:t>
            </a:r>
            <a:endParaRPr lang="de-DE" altLang="de-DE" dirty="0"/>
          </a:p>
          <a:p>
            <a:pPr>
              <a:spcBef>
                <a:spcPct val="0"/>
              </a:spcBef>
              <a:buFontTx/>
              <a:buNone/>
            </a:pPr>
            <a:r>
              <a:rPr lang="de-DE" altLang="de-DE" dirty="0" smtClean="0"/>
              <a:t>HTB</a:t>
            </a:r>
            <a:r>
              <a:rPr lang="de-DE" altLang="de-DE" b="0" dirty="0" smtClean="0"/>
              <a:t>  </a:t>
            </a:r>
            <a:r>
              <a:rPr lang="el-GR" altLang="de-DE" dirty="0" smtClean="0"/>
              <a:t>π</a:t>
            </a:r>
            <a:r>
              <a:rPr lang="de-DE" altLang="de-DE" sz="2400" baseline="40000" dirty="0" smtClean="0"/>
              <a:t>-</a:t>
            </a:r>
            <a:r>
              <a:rPr lang="de-DE" altLang="de-DE" dirty="0" smtClean="0"/>
              <a:t> </a:t>
            </a:r>
            <a:r>
              <a:rPr lang="el-GR" altLang="de-DE" dirty="0" smtClean="0"/>
              <a:t>π</a:t>
            </a:r>
            <a:r>
              <a:rPr lang="de-DE" altLang="de-DE" sz="1800" baseline="40000" dirty="0" smtClean="0"/>
              <a:t>+ </a:t>
            </a:r>
            <a:r>
              <a:rPr lang="de-DE" altLang="de-DE" b="0" dirty="0" err="1"/>
              <a:t>from</a:t>
            </a:r>
            <a:r>
              <a:rPr lang="de-DE" altLang="de-DE" b="0" dirty="0"/>
              <a:t> </a:t>
            </a:r>
            <a:r>
              <a:rPr lang="el-GR" altLang="de-DE" dirty="0" smtClean="0"/>
              <a:t>π</a:t>
            </a:r>
            <a:r>
              <a:rPr lang="de-DE" altLang="de-DE" b="0" dirty="0" smtClean="0"/>
              <a:t>-target</a:t>
            </a:r>
            <a:endParaRPr lang="de-DE" altLang="de-DE" b="0" dirty="0"/>
          </a:p>
          <a:p>
            <a:pPr>
              <a:spcBef>
                <a:spcPts val="600"/>
              </a:spcBef>
              <a:buFontTx/>
              <a:buNone/>
            </a:pPr>
            <a:r>
              <a:rPr lang="de-DE" altLang="de-DE" dirty="0" smtClean="0"/>
              <a:t>HTC,D</a:t>
            </a:r>
            <a:r>
              <a:rPr lang="de-DE" altLang="de-DE" b="0" dirty="0" smtClean="0"/>
              <a:t>  </a:t>
            </a:r>
            <a:r>
              <a:rPr lang="de-DE" altLang="de-DE" b="0" dirty="0" err="1" smtClean="0"/>
              <a:t>ions</a:t>
            </a:r>
            <a:r>
              <a:rPr lang="de-DE" altLang="de-DE" b="0" dirty="0" smtClean="0"/>
              <a:t>/RIPs </a:t>
            </a:r>
            <a:r>
              <a:rPr lang="de-DE" altLang="de-DE" b="0" dirty="0" err="1" smtClean="0"/>
              <a:t>from</a:t>
            </a:r>
            <a:r>
              <a:rPr lang="de-DE" altLang="de-DE" b="0" dirty="0" smtClean="0"/>
              <a:t> </a:t>
            </a:r>
            <a:r>
              <a:rPr lang="de-DE" altLang="de-DE" dirty="0" smtClean="0"/>
              <a:t>SIS, FRS</a:t>
            </a:r>
            <a:r>
              <a:rPr lang="de-DE" altLang="de-DE" b="0" dirty="0" smtClean="0"/>
              <a:t> </a:t>
            </a:r>
            <a:r>
              <a:rPr lang="de-DE" altLang="de-DE" b="0" dirty="0" err="1" smtClean="0"/>
              <a:t>or</a:t>
            </a:r>
            <a:r>
              <a:rPr lang="de-DE" altLang="de-DE" b="0" dirty="0" smtClean="0"/>
              <a:t> </a:t>
            </a:r>
            <a:r>
              <a:rPr lang="de-DE" altLang="de-DE" dirty="0" smtClean="0"/>
              <a:t>ESR</a:t>
            </a:r>
          </a:p>
          <a:p>
            <a:pPr>
              <a:spcBef>
                <a:spcPct val="0"/>
              </a:spcBef>
              <a:buFontTx/>
              <a:buNone/>
            </a:pPr>
            <a:r>
              <a:rPr lang="de-DE" altLang="de-DE" dirty="0" smtClean="0"/>
              <a:t>HTC,D</a:t>
            </a:r>
            <a:r>
              <a:rPr lang="de-DE" altLang="de-DE" b="0" dirty="0" smtClean="0"/>
              <a:t>  </a:t>
            </a:r>
            <a:r>
              <a:rPr lang="el-GR" altLang="de-DE" dirty="0" smtClean="0"/>
              <a:t>π</a:t>
            </a:r>
            <a:r>
              <a:rPr lang="de-DE" altLang="de-DE" sz="2400" baseline="40000" dirty="0" smtClean="0"/>
              <a:t>-</a:t>
            </a:r>
            <a:r>
              <a:rPr lang="de-DE" altLang="de-DE" dirty="0" smtClean="0"/>
              <a:t> </a:t>
            </a:r>
            <a:r>
              <a:rPr lang="el-GR" altLang="de-DE" dirty="0" smtClean="0"/>
              <a:t>π</a:t>
            </a:r>
            <a:r>
              <a:rPr lang="de-DE" altLang="de-DE" sz="1800" baseline="40000" dirty="0" smtClean="0"/>
              <a:t>+ </a:t>
            </a:r>
            <a:r>
              <a:rPr lang="de-DE" altLang="de-DE" b="0" dirty="0" err="1" smtClean="0"/>
              <a:t>from</a:t>
            </a:r>
            <a:r>
              <a:rPr lang="de-DE" altLang="de-DE" b="0" dirty="0" smtClean="0"/>
              <a:t> </a:t>
            </a:r>
            <a:r>
              <a:rPr lang="el-GR" altLang="de-DE" dirty="0" smtClean="0"/>
              <a:t>π</a:t>
            </a:r>
            <a:r>
              <a:rPr lang="de-DE" altLang="de-DE" b="0" dirty="0" smtClean="0"/>
              <a:t>-target</a:t>
            </a:r>
            <a:endParaRPr lang="de-DE" altLang="de-DE" dirty="0" smtClean="0"/>
          </a:p>
          <a:p>
            <a:pPr>
              <a:spcBef>
                <a:spcPct val="0"/>
              </a:spcBef>
              <a:buFontTx/>
              <a:buNone/>
            </a:pPr>
            <a:r>
              <a:rPr lang="de-DE" altLang="de-DE" dirty="0" smtClean="0"/>
              <a:t>HTP</a:t>
            </a:r>
            <a:r>
              <a:rPr lang="de-DE" altLang="de-DE" b="0" dirty="0" smtClean="0"/>
              <a:t>  </a:t>
            </a:r>
            <a:r>
              <a:rPr lang="de-DE" altLang="de-DE" b="0" dirty="0" err="1" smtClean="0"/>
              <a:t>ions</a:t>
            </a:r>
            <a:r>
              <a:rPr lang="de-DE" altLang="de-DE" b="0" dirty="0" smtClean="0"/>
              <a:t> </a:t>
            </a:r>
            <a:r>
              <a:rPr lang="de-DE" altLang="de-DE" b="0" dirty="0" err="1" smtClean="0"/>
              <a:t>from</a:t>
            </a:r>
            <a:r>
              <a:rPr lang="de-DE" altLang="de-DE" b="0" dirty="0" smtClean="0"/>
              <a:t> </a:t>
            </a:r>
            <a:r>
              <a:rPr lang="de-DE" altLang="de-DE" dirty="0" smtClean="0"/>
              <a:t>SIS</a:t>
            </a:r>
            <a:r>
              <a:rPr lang="de-DE" altLang="de-DE" b="0" dirty="0" smtClean="0"/>
              <a:t>, </a:t>
            </a:r>
            <a:r>
              <a:rPr lang="de-DE" altLang="de-DE" dirty="0" smtClean="0"/>
              <a:t>ESR</a:t>
            </a:r>
            <a:endParaRPr lang="de-DE" altLang="de-DE" dirty="0"/>
          </a:p>
          <a:p>
            <a:pPr>
              <a:spcBef>
                <a:spcPts val="600"/>
              </a:spcBef>
              <a:buFontTx/>
              <a:buNone/>
            </a:pPr>
            <a:r>
              <a:rPr lang="de-DE" altLang="de-DE" dirty="0" smtClean="0"/>
              <a:t>HADES</a:t>
            </a:r>
            <a:r>
              <a:rPr lang="de-DE" altLang="de-DE" b="0" dirty="0" smtClean="0"/>
              <a:t>  </a:t>
            </a:r>
            <a:r>
              <a:rPr lang="de-DE" altLang="de-DE" b="0" dirty="0" err="1" smtClean="0"/>
              <a:t>ions</a:t>
            </a:r>
            <a:r>
              <a:rPr lang="de-DE" altLang="de-DE" b="0" dirty="0" smtClean="0"/>
              <a:t> </a:t>
            </a:r>
            <a:r>
              <a:rPr lang="de-DE" altLang="de-DE" b="0" dirty="0" err="1" smtClean="0"/>
              <a:t>from</a:t>
            </a:r>
            <a:r>
              <a:rPr lang="de-DE" altLang="de-DE" b="0" dirty="0" smtClean="0"/>
              <a:t> </a:t>
            </a:r>
            <a:r>
              <a:rPr lang="de-DE" altLang="de-DE" dirty="0" smtClean="0"/>
              <a:t>SIS</a:t>
            </a:r>
            <a:endParaRPr lang="de-DE" altLang="de-DE" dirty="0"/>
          </a:p>
          <a:p>
            <a:pPr>
              <a:spcBef>
                <a:spcPct val="0"/>
              </a:spcBef>
              <a:buFontTx/>
              <a:buNone/>
            </a:pPr>
            <a:r>
              <a:rPr lang="de-DE" altLang="de-DE" dirty="0"/>
              <a:t>HADES</a:t>
            </a:r>
            <a:r>
              <a:rPr lang="de-DE" altLang="de-DE" b="0" dirty="0"/>
              <a:t> </a:t>
            </a:r>
            <a:r>
              <a:rPr lang="de-DE" altLang="de-DE" b="0" dirty="0" smtClean="0"/>
              <a:t>  </a:t>
            </a:r>
            <a:r>
              <a:rPr lang="el-GR" altLang="de-DE" dirty="0" smtClean="0"/>
              <a:t>π</a:t>
            </a:r>
            <a:r>
              <a:rPr lang="de-DE" altLang="de-DE" sz="2400" baseline="40000" dirty="0" smtClean="0"/>
              <a:t>-</a:t>
            </a:r>
            <a:r>
              <a:rPr lang="de-DE" altLang="de-DE" dirty="0" smtClean="0"/>
              <a:t> </a:t>
            </a:r>
            <a:r>
              <a:rPr lang="el-GR" altLang="de-DE" dirty="0" smtClean="0"/>
              <a:t>π</a:t>
            </a:r>
            <a:r>
              <a:rPr lang="de-DE" altLang="de-DE" sz="1800" baseline="40000" dirty="0" smtClean="0"/>
              <a:t>+ </a:t>
            </a:r>
            <a:r>
              <a:rPr lang="de-DE" altLang="de-DE" b="0" dirty="0" err="1" smtClean="0"/>
              <a:t>from</a:t>
            </a:r>
            <a:r>
              <a:rPr lang="de-DE" altLang="de-DE" b="0" dirty="0" smtClean="0"/>
              <a:t> </a:t>
            </a:r>
            <a:r>
              <a:rPr lang="el-GR" altLang="de-DE" dirty="0" smtClean="0"/>
              <a:t>π</a:t>
            </a:r>
            <a:r>
              <a:rPr lang="de-DE" altLang="de-DE" b="0" dirty="0" smtClean="0"/>
              <a:t>-target</a:t>
            </a:r>
            <a:endParaRPr lang="de-DE" altLang="de-DE" sz="1400" b="0" dirty="0"/>
          </a:p>
        </p:txBody>
      </p:sp>
      <p:sp>
        <p:nvSpPr>
          <p:cNvPr id="10" name="TextBox 9"/>
          <p:cNvSpPr txBox="1"/>
          <p:nvPr/>
        </p:nvSpPr>
        <p:spPr>
          <a:xfrm>
            <a:off x="6992814" y="6623538"/>
            <a:ext cx="2004647" cy="276999"/>
          </a:xfrm>
          <a:prstGeom prst="rect">
            <a:avLst/>
          </a:prstGeom>
        </p:spPr>
        <p:txBody>
          <a:bodyPr vert="horz" wrap="square" lIns="91440" tIns="45720" rIns="91440" bIns="45720" rtlCol="0" anchor="t">
            <a:spAutoFit/>
          </a:bodyPr>
          <a:lstStyle/>
          <a:p>
            <a:pPr algn="l"/>
            <a:r>
              <a:rPr lang="en-US" sz="1200" dirty="0" smtClean="0">
                <a:hlinkClick r:id="rId2"/>
              </a:rPr>
              <a:t>M.Sapinski@gsi.de</a:t>
            </a:r>
            <a:r>
              <a:rPr lang="en-US" sz="1200" dirty="0" smtClean="0"/>
              <a:t>    /4</a:t>
            </a:r>
          </a:p>
        </p:txBody>
      </p:sp>
      <p:sp>
        <p:nvSpPr>
          <p:cNvPr id="2" name="TextBox 1"/>
          <p:cNvSpPr txBox="1"/>
          <p:nvPr/>
        </p:nvSpPr>
        <p:spPr>
          <a:xfrm>
            <a:off x="4601308" y="1254369"/>
            <a:ext cx="2045677" cy="276999"/>
          </a:xfrm>
          <a:prstGeom prst="rect">
            <a:avLst/>
          </a:prstGeom>
        </p:spPr>
        <p:txBody>
          <a:bodyPr vert="horz" wrap="square" lIns="91440" tIns="45720" rIns="91440" bIns="45720" rtlCol="0" anchor="t">
            <a:spAutoFit/>
          </a:bodyPr>
          <a:lstStyle/>
          <a:p>
            <a:pPr algn="l"/>
            <a:r>
              <a:rPr lang="en-US" sz="1200" dirty="0" smtClean="0"/>
              <a:t>U-</a:t>
            </a:r>
            <a:r>
              <a:rPr lang="en-US" sz="1200" dirty="0" err="1" smtClean="0"/>
              <a:t>bahn</a:t>
            </a:r>
            <a:r>
              <a:rPr lang="en-US" sz="1200" dirty="0" smtClean="0"/>
              <a:t> plan by B. Schlei</a:t>
            </a:r>
            <a:endParaRPr lang="en-US" sz="1200" dirty="0" smtClean="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2038" y="1821515"/>
            <a:ext cx="3783132" cy="3364523"/>
          </a:xfrm>
          <a:prstGeom prst="rect">
            <a:avLst/>
          </a:prstGeom>
        </p:spPr>
      </p:pic>
    </p:spTree>
    <p:extLst>
      <p:ext uri="{BB962C8B-B14F-4D97-AF65-F5344CB8AC3E}">
        <p14:creationId xmlns:p14="http://schemas.microsoft.com/office/powerpoint/2010/main" val="283125133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CustomShape 1"/>
          <p:cNvSpPr/>
          <p:nvPr/>
        </p:nvSpPr>
        <p:spPr>
          <a:xfrm>
            <a:off x="422640" y="271440"/>
            <a:ext cx="5580720" cy="783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100000"/>
              </a:lnSpc>
            </a:pPr>
            <a:r>
              <a:rPr lang="en-US" sz="2400" b="1" strike="noStrike" spc="-1" dirty="0" smtClean="0">
                <a:solidFill>
                  <a:srgbClr val="333333"/>
                </a:solidFill>
                <a:uFill>
                  <a:solidFill>
                    <a:srgbClr val="FFFFFF"/>
                  </a:solidFill>
                </a:uFill>
                <a:latin typeface="Arial"/>
                <a:ea typeface="DejaVu Sans"/>
              </a:rPr>
              <a:t>HEST overview (II)</a:t>
            </a:r>
            <a:endParaRPr lang="en-US" sz="2400" b="0" strike="noStrike" spc="-1" dirty="0">
              <a:solidFill>
                <a:srgbClr val="000000"/>
              </a:solidFill>
              <a:uFill>
                <a:solidFill>
                  <a:srgbClr val="FFFFFF"/>
                </a:solidFill>
              </a:uFill>
              <a:latin typeface="Arial"/>
            </a:endParaRPr>
          </a:p>
        </p:txBody>
      </p:sp>
      <p:sp>
        <p:nvSpPr>
          <p:cNvPr id="95" name="CustomShape 2"/>
          <p:cNvSpPr/>
          <p:nvPr/>
        </p:nvSpPr>
        <p:spPr>
          <a:xfrm>
            <a:off x="346440" y="3979985"/>
            <a:ext cx="4524498" cy="189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479"/>
              </a:spcBef>
            </a:pPr>
            <a:endParaRPr lang="en-US" sz="1600" b="0" strike="noStrike" spc="-1" dirty="0">
              <a:solidFill>
                <a:srgbClr val="000000"/>
              </a:solidFill>
              <a:uFill>
                <a:solidFill>
                  <a:srgbClr val="FFFFFF"/>
                </a:solidFill>
              </a:uFill>
              <a:latin typeface="Arial"/>
            </a:endParaRPr>
          </a:p>
          <a:p>
            <a:pPr>
              <a:lnSpc>
                <a:spcPct val="100000"/>
              </a:lnSpc>
              <a:spcBef>
                <a:spcPts val="479"/>
              </a:spcBef>
            </a:pPr>
            <a:endParaRPr lang="en-US" sz="1600" b="0" strike="noStrike" spc="-1" dirty="0">
              <a:solidFill>
                <a:srgbClr val="000000"/>
              </a:solidFill>
              <a:uFill>
                <a:solidFill>
                  <a:srgbClr val="FFFFFF"/>
                </a:solidFill>
              </a:uFill>
              <a:latin typeface="Aria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9952" y="1502400"/>
            <a:ext cx="3583782" cy="4710831"/>
          </a:xfrm>
          <a:prstGeom prst="rect">
            <a:avLst/>
          </a:prstGeom>
        </p:spPr>
      </p:pic>
      <p:sp>
        <p:nvSpPr>
          <p:cNvPr id="8" name="Textfeld 1"/>
          <p:cNvSpPr txBox="1">
            <a:spLocks noChangeArrowheads="1"/>
          </p:cNvSpPr>
          <p:nvPr/>
        </p:nvSpPr>
        <p:spPr bwMode="auto">
          <a:xfrm>
            <a:off x="472723" y="1094035"/>
            <a:ext cx="4032001" cy="5432256"/>
          </a:xfrm>
          <a:prstGeom prst="rect">
            <a:avLst/>
          </a:prstGeom>
          <a:solidFill>
            <a:schemeClr val="accent1">
              <a:alpha val="1607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b="1">
                <a:solidFill>
                  <a:schemeClr val="tx2"/>
                </a:solidFill>
                <a:latin typeface="Arial" charset="0"/>
              </a:defRPr>
            </a:lvl1pPr>
            <a:lvl2pPr marL="742950" indent="-285750">
              <a:defRPr sz="1600" b="1">
                <a:solidFill>
                  <a:schemeClr val="tx2"/>
                </a:solidFill>
                <a:latin typeface="Arial" charset="0"/>
              </a:defRPr>
            </a:lvl2pPr>
            <a:lvl3pPr marL="1143000" indent="-228600">
              <a:defRPr sz="1600" b="1">
                <a:solidFill>
                  <a:schemeClr val="tx2"/>
                </a:solidFill>
                <a:latin typeface="Arial" charset="0"/>
              </a:defRPr>
            </a:lvl3pPr>
            <a:lvl4pPr marL="1600200" indent="-228600">
              <a:defRPr sz="1600" b="1">
                <a:solidFill>
                  <a:schemeClr val="tx2"/>
                </a:solidFill>
                <a:latin typeface="Arial" charset="0"/>
              </a:defRPr>
            </a:lvl4pPr>
            <a:lvl5pPr marL="2057400" indent="-228600">
              <a:defRPr sz="1600" b="1">
                <a:solidFill>
                  <a:schemeClr val="tx2"/>
                </a:solidFill>
                <a:latin typeface="Arial" charset="0"/>
              </a:defRPr>
            </a:lvl5pPr>
            <a:lvl6pPr marL="2514600" indent="-228600" eaLnBrk="0" fontAlgn="base" hangingPunct="0">
              <a:spcBef>
                <a:spcPct val="70000"/>
              </a:spcBef>
              <a:spcAft>
                <a:spcPct val="0"/>
              </a:spcAft>
              <a:buClr>
                <a:srgbClr val="FF0000"/>
              </a:buClr>
              <a:buSzPct val="200000"/>
              <a:buChar char="•"/>
              <a:defRPr sz="1600" b="1">
                <a:solidFill>
                  <a:schemeClr val="tx2"/>
                </a:solidFill>
                <a:latin typeface="Arial" charset="0"/>
              </a:defRPr>
            </a:lvl6pPr>
            <a:lvl7pPr marL="2971800" indent="-228600" eaLnBrk="0" fontAlgn="base" hangingPunct="0">
              <a:spcBef>
                <a:spcPct val="70000"/>
              </a:spcBef>
              <a:spcAft>
                <a:spcPct val="0"/>
              </a:spcAft>
              <a:buClr>
                <a:srgbClr val="FF0000"/>
              </a:buClr>
              <a:buSzPct val="200000"/>
              <a:buChar char="•"/>
              <a:defRPr sz="1600" b="1">
                <a:solidFill>
                  <a:schemeClr val="tx2"/>
                </a:solidFill>
                <a:latin typeface="Arial" charset="0"/>
              </a:defRPr>
            </a:lvl7pPr>
            <a:lvl8pPr marL="3429000" indent="-228600" eaLnBrk="0" fontAlgn="base" hangingPunct="0">
              <a:spcBef>
                <a:spcPct val="70000"/>
              </a:spcBef>
              <a:spcAft>
                <a:spcPct val="0"/>
              </a:spcAft>
              <a:buClr>
                <a:srgbClr val="FF0000"/>
              </a:buClr>
              <a:buSzPct val="200000"/>
              <a:buChar char="•"/>
              <a:defRPr sz="1600" b="1">
                <a:solidFill>
                  <a:schemeClr val="tx2"/>
                </a:solidFill>
                <a:latin typeface="Arial" charset="0"/>
              </a:defRPr>
            </a:lvl8pPr>
            <a:lvl9pPr marL="3886200" indent="-228600" eaLnBrk="0" fontAlgn="base" hangingPunct="0">
              <a:spcBef>
                <a:spcPct val="70000"/>
              </a:spcBef>
              <a:spcAft>
                <a:spcPct val="0"/>
              </a:spcAft>
              <a:buClr>
                <a:srgbClr val="FF0000"/>
              </a:buClr>
              <a:buSzPct val="200000"/>
              <a:buChar char="•"/>
              <a:defRPr sz="1600" b="1">
                <a:solidFill>
                  <a:schemeClr val="tx2"/>
                </a:solidFill>
                <a:latin typeface="Arial" charset="0"/>
              </a:defRPr>
            </a:lvl9pPr>
          </a:lstStyle>
          <a:p>
            <a:pPr>
              <a:spcBef>
                <a:spcPts val="600"/>
              </a:spcBef>
              <a:buFontTx/>
              <a:buNone/>
            </a:pPr>
            <a:r>
              <a:rPr lang="de-DE" altLang="de-DE" sz="1800" i="1" dirty="0" smtClean="0">
                <a:solidFill>
                  <a:srgbClr val="0070C0"/>
                </a:solidFill>
                <a:latin typeface="Calibri"/>
              </a:rPr>
              <a:t>lots </a:t>
            </a:r>
            <a:r>
              <a:rPr lang="de-DE" altLang="de-DE" sz="1800" i="1" dirty="0" err="1" smtClean="0">
                <a:solidFill>
                  <a:srgbClr val="0070C0"/>
                </a:solidFill>
                <a:latin typeface="Calibri"/>
              </a:rPr>
              <a:t>of</a:t>
            </a:r>
            <a:r>
              <a:rPr lang="de-DE" altLang="de-DE" sz="1800" i="1" dirty="0" smtClean="0">
                <a:solidFill>
                  <a:srgbClr val="0070C0"/>
                </a:solidFill>
                <a:latin typeface="Calibri"/>
              </a:rPr>
              <a:t> </a:t>
            </a:r>
            <a:r>
              <a:rPr lang="de-DE" altLang="de-DE" sz="1800" i="1" dirty="0" err="1" smtClean="0">
                <a:solidFill>
                  <a:srgbClr val="0070C0"/>
                </a:solidFill>
                <a:latin typeface="Calibri"/>
              </a:rPr>
              <a:t>particle</a:t>
            </a:r>
            <a:r>
              <a:rPr lang="de-DE" altLang="de-DE" sz="1800" i="1" dirty="0" smtClean="0">
                <a:solidFill>
                  <a:srgbClr val="0070C0"/>
                </a:solidFill>
                <a:latin typeface="Calibri"/>
              </a:rPr>
              <a:t> </a:t>
            </a:r>
            <a:r>
              <a:rPr lang="de-DE" altLang="de-DE" sz="1800" i="1" dirty="0" err="1" smtClean="0">
                <a:solidFill>
                  <a:srgbClr val="0070C0"/>
                </a:solidFill>
                <a:latin typeface="Calibri"/>
              </a:rPr>
              <a:t>types</a:t>
            </a:r>
            <a:r>
              <a:rPr lang="de-DE" altLang="de-DE" sz="1800" i="1" dirty="0" smtClean="0">
                <a:solidFill>
                  <a:srgbClr val="0070C0"/>
                </a:solidFill>
                <a:latin typeface="Calibri"/>
              </a:rPr>
              <a:t>, ~20 different beam </a:t>
            </a:r>
            <a:r>
              <a:rPr lang="de-DE" altLang="de-DE" sz="1800" i="1" dirty="0" err="1" smtClean="0">
                <a:solidFill>
                  <a:srgbClr val="0070C0"/>
                </a:solidFill>
                <a:latin typeface="Calibri"/>
              </a:rPr>
              <a:t>paths</a:t>
            </a:r>
            <a:r>
              <a:rPr lang="de-DE" altLang="de-DE" sz="1800" i="1" dirty="0" smtClean="0">
                <a:solidFill>
                  <a:srgbClr val="0070C0"/>
                </a:solidFill>
                <a:latin typeface="Calibri"/>
              </a:rPr>
              <a:t> </a:t>
            </a:r>
            <a:r>
              <a:rPr lang="de-DE" altLang="de-DE" sz="1800" i="1" dirty="0" err="1" smtClean="0">
                <a:solidFill>
                  <a:srgbClr val="0070C0"/>
                </a:solidFill>
                <a:latin typeface="Calibri"/>
              </a:rPr>
              <a:t>made</a:t>
            </a:r>
            <a:r>
              <a:rPr lang="de-DE" altLang="de-DE" sz="1800" i="1" dirty="0" smtClean="0">
                <a:solidFill>
                  <a:srgbClr val="0070C0"/>
                </a:solidFill>
                <a:latin typeface="Calibri"/>
              </a:rPr>
              <a:t> </a:t>
            </a:r>
            <a:r>
              <a:rPr lang="de-DE" altLang="de-DE" sz="1800" i="1" dirty="0" err="1" smtClean="0">
                <a:solidFill>
                  <a:srgbClr val="0070C0"/>
                </a:solidFill>
                <a:latin typeface="Calibri"/>
              </a:rPr>
              <a:t>of</a:t>
            </a:r>
            <a:r>
              <a:rPr lang="de-DE" altLang="de-DE" sz="1800" i="1" dirty="0" smtClean="0">
                <a:solidFill>
                  <a:srgbClr val="0070C0"/>
                </a:solidFill>
                <a:latin typeface="Calibri"/>
              </a:rPr>
              <a:t> </a:t>
            </a:r>
            <a:r>
              <a:rPr lang="de-DE" altLang="de-DE" sz="1800" i="1" dirty="0" err="1" smtClean="0">
                <a:solidFill>
                  <a:srgbClr val="0070C0"/>
                </a:solidFill>
                <a:latin typeface="Calibri"/>
              </a:rPr>
              <a:t>segments</a:t>
            </a:r>
            <a:endParaRPr lang="de-DE" altLang="de-DE" sz="1800" i="1" dirty="0" smtClean="0">
              <a:solidFill>
                <a:srgbClr val="0070C0"/>
              </a:solidFill>
              <a:latin typeface="Calibri"/>
            </a:endParaRPr>
          </a:p>
          <a:p>
            <a:pPr>
              <a:spcBef>
                <a:spcPts val="600"/>
              </a:spcBef>
              <a:buFontTx/>
              <a:buNone/>
            </a:pPr>
            <a:r>
              <a:rPr lang="de-DE" altLang="de-DE" dirty="0" smtClean="0">
                <a:solidFill>
                  <a:srgbClr val="0070C0"/>
                </a:solidFill>
                <a:latin typeface="Calibri"/>
              </a:rPr>
              <a:t>→ </a:t>
            </a:r>
            <a:r>
              <a:rPr lang="de-DE" altLang="de-DE" dirty="0" err="1" smtClean="0">
                <a:solidFill>
                  <a:srgbClr val="0070C0"/>
                </a:solidFill>
              </a:rPr>
              <a:t>protons</a:t>
            </a:r>
            <a:r>
              <a:rPr lang="de-DE" altLang="de-DE" dirty="0" smtClean="0">
                <a:solidFill>
                  <a:srgbClr val="0070C0"/>
                </a:solidFill>
              </a:rPr>
              <a:t> ... </a:t>
            </a:r>
            <a:r>
              <a:rPr lang="de-DE" altLang="de-DE" dirty="0" err="1" smtClean="0">
                <a:solidFill>
                  <a:srgbClr val="0070C0"/>
                </a:solidFill>
              </a:rPr>
              <a:t>uranium</a:t>
            </a:r>
            <a:r>
              <a:rPr lang="de-DE" altLang="de-DE" dirty="0" smtClean="0">
                <a:solidFill>
                  <a:srgbClr val="0070C0"/>
                </a:solidFill>
              </a:rPr>
              <a:t>, RIPs, </a:t>
            </a:r>
            <a:r>
              <a:rPr lang="de-DE" altLang="de-DE" dirty="0" err="1" smtClean="0">
                <a:solidFill>
                  <a:srgbClr val="0070C0"/>
                </a:solidFill>
              </a:rPr>
              <a:t>pions</a:t>
            </a:r>
            <a:endParaRPr lang="de-DE" altLang="de-DE" dirty="0" smtClean="0">
              <a:solidFill>
                <a:srgbClr val="0070C0"/>
              </a:solidFill>
            </a:endParaRPr>
          </a:p>
          <a:p>
            <a:pPr>
              <a:spcBef>
                <a:spcPts val="600"/>
              </a:spcBef>
              <a:buFontTx/>
              <a:buNone/>
            </a:pPr>
            <a:endParaRPr lang="de-DE" altLang="de-DE" dirty="0" smtClean="0"/>
          </a:p>
          <a:p>
            <a:pPr>
              <a:spcBef>
                <a:spcPts val="600"/>
              </a:spcBef>
              <a:buFontTx/>
              <a:buNone/>
            </a:pPr>
            <a:r>
              <a:rPr lang="de-DE" altLang="de-DE" dirty="0" smtClean="0"/>
              <a:t>HHD  </a:t>
            </a:r>
            <a:r>
              <a:rPr lang="de-DE" altLang="de-DE" b="0" dirty="0" err="1" smtClean="0"/>
              <a:t>ions</a:t>
            </a:r>
            <a:r>
              <a:rPr lang="de-DE" altLang="de-DE" b="0" dirty="0" smtClean="0"/>
              <a:t> </a:t>
            </a:r>
            <a:r>
              <a:rPr lang="de-DE" altLang="de-DE" b="0" dirty="0" err="1" smtClean="0"/>
              <a:t>from</a:t>
            </a:r>
            <a:r>
              <a:rPr lang="de-DE" altLang="de-DE" b="0" dirty="0" smtClean="0"/>
              <a:t> </a:t>
            </a:r>
            <a:r>
              <a:rPr lang="de-DE" altLang="de-DE" dirty="0" smtClean="0"/>
              <a:t>SIS  -   </a:t>
            </a:r>
            <a:r>
              <a:rPr lang="de-DE" altLang="de-DE" i="1" dirty="0" smtClean="0">
                <a:solidFill>
                  <a:srgbClr val="C00000"/>
                </a:solidFill>
              </a:rPr>
              <a:t>beam </a:t>
            </a:r>
            <a:r>
              <a:rPr lang="de-DE" altLang="de-DE" i="1" dirty="0" err="1" smtClean="0">
                <a:solidFill>
                  <a:srgbClr val="C00000"/>
                </a:solidFill>
              </a:rPr>
              <a:t>dump</a:t>
            </a:r>
            <a:endParaRPr lang="de-DE" altLang="de-DE" i="1" dirty="0" smtClean="0">
              <a:solidFill>
                <a:srgbClr val="C00000"/>
              </a:solidFill>
            </a:endParaRPr>
          </a:p>
          <a:p>
            <a:pPr>
              <a:spcBef>
                <a:spcPts val="600"/>
              </a:spcBef>
              <a:buFontTx/>
              <a:buNone/>
            </a:pPr>
            <a:r>
              <a:rPr lang="de-DE" altLang="de-DE" dirty="0" smtClean="0"/>
              <a:t>HFS  </a:t>
            </a:r>
            <a:r>
              <a:rPr lang="de-DE" altLang="de-DE" b="0" dirty="0" smtClean="0"/>
              <a:t>RIPs </a:t>
            </a:r>
            <a:r>
              <a:rPr lang="de-DE" altLang="de-DE" b="0" dirty="0" err="1" smtClean="0"/>
              <a:t>from</a:t>
            </a:r>
            <a:r>
              <a:rPr lang="de-DE" altLang="de-DE" b="0" dirty="0" smtClean="0"/>
              <a:t> </a:t>
            </a:r>
            <a:r>
              <a:rPr lang="de-DE" altLang="de-DE" dirty="0" smtClean="0"/>
              <a:t>FRS</a:t>
            </a:r>
            <a:endParaRPr lang="de-DE" altLang="de-DE" dirty="0"/>
          </a:p>
          <a:p>
            <a:pPr>
              <a:spcBef>
                <a:spcPts val="600"/>
              </a:spcBef>
              <a:buFontTx/>
              <a:buNone/>
            </a:pPr>
            <a:r>
              <a:rPr lang="de-DE" altLang="de-DE" dirty="0" smtClean="0"/>
              <a:t>HHT  </a:t>
            </a:r>
            <a:r>
              <a:rPr lang="de-DE" altLang="de-DE" b="0" dirty="0" err="1" smtClean="0"/>
              <a:t>ions</a:t>
            </a:r>
            <a:r>
              <a:rPr lang="de-DE" altLang="de-DE" b="0" dirty="0" smtClean="0"/>
              <a:t> </a:t>
            </a:r>
            <a:r>
              <a:rPr lang="de-DE" altLang="de-DE" b="0" dirty="0" err="1" smtClean="0"/>
              <a:t>from</a:t>
            </a:r>
            <a:r>
              <a:rPr lang="de-DE" altLang="de-DE" b="0" dirty="0" smtClean="0"/>
              <a:t> </a:t>
            </a:r>
            <a:r>
              <a:rPr lang="de-DE" altLang="de-DE" dirty="0" smtClean="0"/>
              <a:t>SIS</a:t>
            </a:r>
          </a:p>
          <a:p>
            <a:pPr>
              <a:spcBef>
                <a:spcPts val="600"/>
              </a:spcBef>
              <a:buFontTx/>
              <a:buNone/>
            </a:pPr>
            <a:r>
              <a:rPr lang="de-DE" altLang="de-DE" dirty="0" smtClean="0"/>
              <a:t>HTM  </a:t>
            </a:r>
            <a:r>
              <a:rPr lang="de-DE" altLang="de-DE" b="0" dirty="0" err="1" smtClean="0"/>
              <a:t>ions</a:t>
            </a:r>
            <a:r>
              <a:rPr lang="de-DE" altLang="de-DE" b="0" dirty="0" smtClean="0"/>
              <a:t> </a:t>
            </a:r>
            <a:r>
              <a:rPr lang="de-DE" altLang="de-DE" b="0" dirty="0" err="1" smtClean="0"/>
              <a:t>from</a:t>
            </a:r>
            <a:r>
              <a:rPr lang="de-DE" altLang="de-DE" b="0" dirty="0" smtClean="0"/>
              <a:t> </a:t>
            </a:r>
            <a:r>
              <a:rPr lang="de-DE" altLang="de-DE" dirty="0" smtClean="0"/>
              <a:t>SIS</a:t>
            </a:r>
            <a:endParaRPr lang="de-DE" altLang="de-DE" dirty="0"/>
          </a:p>
          <a:p>
            <a:pPr>
              <a:spcBef>
                <a:spcPts val="600"/>
              </a:spcBef>
              <a:buFontTx/>
              <a:buNone/>
            </a:pPr>
            <a:r>
              <a:rPr lang="de-DE" altLang="de-DE" dirty="0" smtClean="0"/>
              <a:t>ESR  </a:t>
            </a:r>
            <a:r>
              <a:rPr lang="de-DE" altLang="de-DE" b="0" dirty="0" err="1" smtClean="0"/>
              <a:t>ions</a:t>
            </a:r>
            <a:r>
              <a:rPr lang="de-DE" altLang="de-DE" b="0" dirty="0" smtClean="0"/>
              <a:t>/RIPs  </a:t>
            </a:r>
            <a:r>
              <a:rPr lang="de-DE" altLang="de-DE" b="0" dirty="0" err="1" smtClean="0"/>
              <a:t>from</a:t>
            </a:r>
            <a:r>
              <a:rPr lang="de-DE" altLang="de-DE" b="0" dirty="0" smtClean="0"/>
              <a:t> </a:t>
            </a:r>
            <a:r>
              <a:rPr lang="de-DE" altLang="de-DE" dirty="0" smtClean="0"/>
              <a:t>SIS, FRS</a:t>
            </a:r>
            <a:endParaRPr lang="de-DE" altLang="de-DE" dirty="0"/>
          </a:p>
          <a:p>
            <a:pPr>
              <a:spcBef>
                <a:spcPts val="600"/>
              </a:spcBef>
              <a:buFontTx/>
              <a:buNone/>
            </a:pPr>
            <a:r>
              <a:rPr lang="de-DE" altLang="de-DE" dirty="0" smtClean="0"/>
              <a:t>HTA</a:t>
            </a:r>
            <a:r>
              <a:rPr lang="de-DE" altLang="de-DE" b="0" dirty="0" smtClean="0"/>
              <a:t>  </a:t>
            </a:r>
            <a:r>
              <a:rPr lang="de-DE" altLang="de-DE" b="0" dirty="0" err="1" smtClean="0"/>
              <a:t>ions</a:t>
            </a:r>
            <a:r>
              <a:rPr lang="de-DE" altLang="de-DE" b="0" dirty="0" smtClean="0"/>
              <a:t> </a:t>
            </a:r>
            <a:r>
              <a:rPr lang="de-DE" altLang="de-DE" b="0" dirty="0" err="1" smtClean="0"/>
              <a:t>from</a:t>
            </a:r>
            <a:r>
              <a:rPr lang="de-DE" altLang="de-DE" b="0" dirty="0" smtClean="0"/>
              <a:t> </a:t>
            </a:r>
            <a:r>
              <a:rPr lang="de-DE" altLang="de-DE" dirty="0" smtClean="0"/>
              <a:t>SIS</a:t>
            </a:r>
            <a:r>
              <a:rPr lang="de-DE" altLang="de-DE" b="0" dirty="0" smtClean="0"/>
              <a:t> </a:t>
            </a:r>
            <a:r>
              <a:rPr lang="de-DE" altLang="de-DE" b="0" dirty="0" err="1" smtClean="0"/>
              <a:t>or</a:t>
            </a:r>
            <a:r>
              <a:rPr lang="de-DE" altLang="de-DE" b="0" dirty="0" smtClean="0"/>
              <a:t> </a:t>
            </a:r>
            <a:r>
              <a:rPr lang="de-DE" altLang="de-DE" dirty="0" smtClean="0"/>
              <a:t>ESR</a:t>
            </a:r>
            <a:endParaRPr lang="de-DE" altLang="de-DE" dirty="0"/>
          </a:p>
          <a:p>
            <a:pPr>
              <a:spcBef>
                <a:spcPct val="0"/>
              </a:spcBef>
              <a:buFontTx/>
              <a:buNone/>
            </a:pPr>
            <a:r>
              <a:rPr lang="de-DE" altLang="de-DE" dirty="0"/>
              <a:t>HTA</a:t>
            </a:r>
            <a:r>
              <a:rPr lang="de-DE" altLang="de-DE" b="0" dirty="0"/>
              <a:t> </a:t>
            </a:r>
            <a:r>
              <a:rPr lang="de-DE" altLang="de-DE" b="0" dirty="0" smtClean="0"/>
              <a:t> </a:t>
            </a:r>
            <a:r>
              <a:rPr lang="de-DE" altLang="de-DE" b="0" dirty="0" err="1" smtClean="0"/>
              <a:t>ions</a:t>
            </a:r>
            <a:r>
              <a:rPr lang="de-DE" altLang="de-DE" b="0" dirty="0" smtClean="0"/>
              <a:t> </a:t>
            </a:r>
            <a:r>
              <a:rPr lang="de-DE" altLang="de-DE" b="0" dirty="0" err="1" smtClean="0"/>
              <a:t>from</a:t>
            </a:r>
            <a:r>
              <a:rPr lang="de-DE" altLang="de-DE" b="0" dirty="0" smtClean="0"/>
              <a:t> </a:t>
            </a:r>
            <a:r>
              <a:rPr lang="de-DE" altLang="de-DE" dirty="0" smtClean="0"/>
              <a:t>SIS </a:t>
            </a:r>
            <a:r>
              <a:rPr lang="de-DE" altLang="de-DE" b="0" dirty="0" err="1" smtClean="0"/>
              <a:t>or</a:t>
            </a:r>
            <a:r>
              <a:rPr lang="de-DE" altLang="de-DE" b="0" dirty="0" smtClean="0"/>
              <a:t> </a:t>
            </a:r>
            <a:r>
              <a:rPr lang="de-DE" altLang="de-DE" dirty="0" smtClean="0"/>
              <a:t>ESR</a:t>
            </a:r>
            <a:endParaRPr lang="de-DE" altLang="de-DE" dirty="0"/>
          </a:p>
          <a:p>
            <a:pPr>
              <a:spcBef>
                <a:spcPts val="600"/>
              </a:spcBef>
              <a:buFontTx/>
              <a:buNone/>
            </a:pPr>
            <a:r>
              <a:rPr lang="de-DE" altLang="de-DE" dirty="0" smtClean="0"/>
              <a:t>HTB</a:t>
            </a:r>
            <a:r>
              <a:rPr lang="de-DE" altLang="de-DE" b="0" dirty="0" smtClean="0"/>
              <a:t>  </a:t>
            </a:r>
            <a:r>
              <a:rPr lang="de-DE" altLang="de-DE" b="0" dirty="0" err="1" smtClean="0"/>
              <a:t>ions</a:t>
            </a:r>
            <a:r>
              <a:rPr lang="de-DE" altLang="de-DE" b="0" dirty="0" smtClean="0"/>
              <a:t>/RIPs </a:t>
            </a:r>
            <a:r>
              <a:rPr lang="de-DE" altLang="de-DE" b="0" dirty="0" err="1" smtClean="0"/>
              <a:t>from</a:t>
            </a:r>
            <a:r>
              <a:rPr lang="de-DE" altLang="de-DE" b="0" dirty="0" smtClean="0"/>
              <a:t> </a:t>
            </a:r>
            <a:r>
              <a:rPr lang="de-DE" altLang="de-DE" dirty="0" smtClean="0"/>
              <a:t>SIS, FRS</a:t>
            </a:r>
            <a:r>
              <a:rPr lang="de-DE" altLang="de-DE" b="0" dirty="0" smtClean="0"/>
              <a:t> </a:t>
            </a:r>
            <a:r>
              <a:rPr lang="de-DE" altLang="de-DE" b="0" dirty="0" err="1" smtClean="0"/>
              <a:t>or</a:t>
            </a:r>
            <a:r>
              <a:rPr lang="de-DE" altLang="de-DE" b="0" dirty="0" smtClean="0"/>
              <a:t> </a:t>
            </a:r>
            <a:r>
              <a:rPr lang="de-DE" altLang="de-DE" dirty="0" smtClean="0"/>
              <a:t>ESR</a:t>
            </a:r>
            <a:endParaRPr lang="de-DE" altLang="de-DE" dirty="0"/>
          </a:p>
          <a:p>
            <a:pPr>
              <a:spcBef>
                <a:spcPct val="0"/>
              </a:spcBef>
              <a:buFontTx/>
              <a:buNone/>
            </a:pPr>
            <a:r>
              <a:rPr lang="de-DE" altLang="de-DE" dirty="0" smtClean="0"/>
              <a:t>HTB</a:t>
            </a:r>
            <a:r>
              <a:rPr lang="de-DE" altLang="de-DE" b="0" dirty="0" smtClean="0"/>
              <a:t>  </a:t>
            </a:r>
            <a:r>
              <a:rPr lang="el-GR" altLang="de-DE" dirty="0" smtClean="0"/>
              <a:t>π</a:t>
            </a:r>
            <a:r>
              <a:rPr lang="de-DE" altLang="de-DE" sz="2400" baseline="40000" dirty="0" smtClean="0"/>
              <a:t>-</a:t>
            </a:r>
            <a:r>
              <a:rPr lang="de-DE" altLang="de-DE" dirty="0" smtClean="0"/>
              <a:t> </a:t>
            </a:r>
            <a:r>
              <a:rPr lang="el-GR" altLang="de-DE" dirty="0" smtClean="0"/>
              <a:t>π</a:t>
            </a:r>
            <a:r>
              <a:rPr lang="de-DE" altLang="de-DE" sz="1800" baseline="40000" dirty="0" smtClean="0"/>
              <a:t>+ </a:t>
            </a:r>
            <a:r>
              <a:rPr lang="de-DE" altLang="de-DE" b="0" dirty="0" err="1"/>
              <a:t>from</a:t>
            </a:r>
            <a:r>
              <a:rPr lang="de-DE" altLang="de-DE" b="0" dirty="0"/>
              <a:t> </a:t>
            </a:r>
            <a:r>
              <a:rPr lang="el-GR" altLang="de-DE" dirty="0" smtClean="0"/>
              <a:t>π</a:t>
            </a:r>
            <a:r>
              <a:rPr lang="de-DE" altLang="de-DE" b="0" dirty="0" smtClean="0"/>
              <a:t>-target</a:t>
            </a:r>
            <a:endParaRPr lang="de-DE" altLang="de-DE" b="0" dirty="0"/>
          </a:p>
          <a:p>
            <a:pPr>
              <a:spcBef>
                <a:spcPts val="600"/>
              </a:spcBef>
              <a:buFontTx/>
              <a:buNone/>
            </a:pPr>
            <a:r>
              <a:rPr lang="de-DE" altLang="de-DE" dirty="0" smtClean="0"/>
              <a:t>HTC,D</a:t>
            </a:r>
            <a:r>
              <a:rPr lang="de-DE" altLang="de-DE" b="0" dirty="0" smtClean="0"/>
              <a:t>  </a:t>
            </a:r>
            <a:r>
              <a:rPr lang="de-DE" altLang="de-DE" b="0" dirty="0" err="1" smtClean="0"/>
              <a:t>ions</a:t>
            </a:r>
            <a:r>
              <a:rPr lang="de-DE" altLang="de-DE" b="0" dirty="0" smtClean="0"/>
              <a:t>/RIPs </a:t>
            </a:r>
            <a:r>
              <a:rPr lang="de-DE" altLang="de-DE" b="0" dirty="0" err="1" smtClean="0"/>
              <a:t>from</a:t>
            </a:r>
            <a:r>
              <a:rPr lang="de-DE" altLang="de-DE" b="0" dirty="0" smtClean="0"/>
              <a:t> </a:t>
            </a:r>
            <a:r>
              <a:rPr lang="de-DE" altLang="de-DE" dirty="0" smtClean="0"/>
              <a:t>SIS, FRS</a:t>
            </a:r>
            <a:r>
              <a:rPr lang="de-DE" altLang="de-DE" b="0" dirty="0" smtClean="0"/>
              <a:t> </a:t>
            </a:r>
            <a:r>
              <a:rPr lang="de-DE" altLang="de-DE" b="0" dirty="0" err="1" smtClean="0"/>
              <a:t>or</a:t>
            </a:r>
            <a:r>
              <a:rPr lang="de-DE" altLang="de-DE" b="0" dirty="0" smtClean="0"/>
              <a:t> </a:t>
            </a:r>
            <a:r>
              <a:rPr lang="de-DE" altLang="de-DE" dirty="0" smtClean="0"/>
              <a:t>ESR</a:t>
            </a:r>
          </a:p>
          <a:p>
            <a:pPr>
              <a:spcBef>
                <a:spcPct val="0"/>
              </a:spcBef>
              <a:buFontTx/>
              <a:buNone/>
            </a:pPr>
            <a:r>
              <a:rPr lang="de-DE" altLang="de-DE" dirty="0" smtClean="0"/>
              <a:t>HTC,D</a:t>
            </a:r>
            <a:r>
              <a:rPr lang="de-DE" altLang="de-DE" b="0" dirty="0" smtClean="0"/>
              <a:t>  </a:t>
            </a:r>
            <a:r>
              <a:rPr lang="el-GR" altLang="de-DE" dirty="0" smtClean="0"/>
              <a:t>π</a:t>
            </a:r>
            <a:r>
              <a:rPr lang="de-DE" altLang="de-DE" sz="2400" baseline="40000" dirty="0" smtClean="0"/>
              <a:t>-</a:t>
            </a:r>
            <a:r>
              <a:rPr lang="de-DE" altLang="de-DE" dirty="0" smtClean="0"/>
              <a:t> </a:t>
            </a:r>
            <a:r>
              <a:rPr lang="el-GR" altLang="de-DE" dirty="0" smtClean="0"/>
              <a:t>π</a:t>
            </a:r>
            <a:r>
              <a:rPr lang="de-DE" altLang="de-DE" sz="1800" baseline="40000" dirty="0" smtClean="0"/>
              <a:t>+ </a:t>
            </a:r>
            <a:r>
              <a:rPr lang="de-DE" altLang="de-DE" b="0" dirty="0" err="1" smtClean="0"/>
              <a:t>from</a:t>
            </a:r>
            <a:r>
              <a:rPr lang="de-DE" altLang="de-DE" b="0" dirty="0" smtClean="0"/>
              <a:t> </a:t>
            </a:r>
            <a:r>
              <a:rPr lang="el-GR" altLang="de-DE" dirty="0" smtClean="0"/>
              <a:t>π</a:t>
            </a:r>
            <a:r>
              <a:rPr lang="de-DE" altLang="de-DE" b="0" dirty="0" smtClean="0"/>
              <a:t>-target</a:t>
            </a:r>
            <a:endParaRPr lang="de-DE" altLang="de-DE" dirty="0" smtClean="0"/>
          </a:p>
          <a:p>
            <a:pPr>
              <a:spcBef>
                <a:spcPct val="0"/>
              </a:spcBef>
              <a:buFontTx/>
              <a:buNone/>
            </a:pPr>
            <a:r>
              <a:rPr lang="de-DE" altLang="de-DE" dirty="0" smtClean="0"/>
              <a:t>HTP</a:t>
            </a:r>
            <a:r>
              <a:rPr lang="de-DE" altLang="de-DE" b="0" dirty="0" smtClean="0"/>
              <a:t>  </a:t>
            </a:r>
            <a:r>
              <a:rPr lang="de-DE" altLang="de-DE" b="0" dirty="0" err="1" smtClean="0"/>
              <a:t>ions</a:t>
            </a:r>
            <a:r>
              <a:rPr lang="de-DE" altLang="de-DE" b="0" dirty="0" smtClean="0"/>
              <a:t> </a:t>
            </a:r>
            <a:r>
              <a:rPr lang="de-DE" altLang="de-DE" b="0" dirty="0" err="1" smtClean="0"/>
              <a:t>from</a:t>
            </a:r>
            <a:r>
              <a:rPr lang="de-DE" altLang="de-DE" b="0" dirty="0" smtClean="0"/>
              <a:t> </a:t>
            </a:r>
            <a:r>
              <a:rPr lang="de-DE" altLang="de-DE" dirty="0" smtClean="0"/>
              <a:t>SIS</a:t>
            </a:r>
            <a:r>
              <a:rPr lang="de-DE" altLang="de-DE" b="0" dirty="0" smtClean="0"/>
              <a:t>, </a:t>
            </a:r>
            <a:r>
              <a:rPr lang="de-DE" altLang="de-DE" dirty="0" smtClean="0"/>
              <a:t>ESR</a:t>
            </a:r>
            <a:endParaRPr lang="de-DE" altLang="de-DE" dirty="0"/>
          </a:p>
          <a:p>
            <a:pPr>
              <a:spcBef>
                <a:spcPts val="600"/>
              </a:spcBef>
              <a:buFontTx/>
              <a:buNone/>
            </a:pPr>
            <a:r>
              <a:rPr lang="de-DE" altLang="de-DE" dirty="0" smtClean="0"/>
              <a:t>HADES</a:t>
            </a:r>
            <a:r>
              <a:rPr lang="de-DE" altLang="de-DE" b="0" dirty="0" smtClean="0"/>
              <a:t>  </a:t>
            </a:r>
            <a:r>
              <a:rPr lang="de-DE" altLang="de-DE" b="0" dirty="0" err="1" smtClean="0"/>
              <a:t>ions</a:t>
            </a:r>
            <a:r>
              <a:rPr lang="de-DE" altLang="de-DE" b="0" dirty="0" smtClean="0"/>
              <a:t> </a:t>
            </a:r>
            <a:r>
              <a:rPr lang="de-DE" altLang="de-DE" b="0" dirty="0" err="1" smtClean="0"/>
              <a:t>from</a:t>
            </a:r>
            <a:r>
              <a:rPr lang="de-DE" altLang="de-DE" b="0" dirty="0" smtClean="0"/>
              <a:t> </a:t>
            </a:r>
            <a:r>
              <a:rPr lang="de-DE" altLang="de-DE" dirty="0" smtClean="0"/>
              <a:t>SIS</a:t>
            </a:r>
            <a:endParaRPr lang="de-DE" altLang="de-DE" dirty="0"/>
          </a:p>
          <a:p>
            <a:pPr>
              <a:spcBef>
                <a:spcPct val="0"/>
              </a:spcBef>
              <a:buFontTx/>
              <a:buNone/>
            </a:pPr>
            <a:r>
              <a:rPr lang="de-DE" altLang="de-DE" dirty="0"/>
              <a:t>HADES</a:t>
            </a:r>
            <a:r>
              <a:rPr lang="de-DE" altLang="de-DE" b="0" dirty="0"/>
              <a:t> </a:t>
            </a:r>
            <a:r>
              <a:rPr lang="de-DE" altLang="de-DE" b="0" dirty="0" smtClean="0"/>
              <a:t>  </a:t>
            </a:r>
            <a:r>
              <a:rPr lang="el-GR" altLang="de-DE" dirty="0" smtClean="0"/>
              <a:t>π</a:t>
            </a:r>
            <a:r>
              <a:rPr lang="de-DE" altLang="de-DE" sz="2400" baseline="40000" dirty="0" smtClean="0"/>
              <a:t>-</a:t>
            </a:r>
            <a:r>
              <a:rPr lang="de-DE" altLang="de-DE" dirty="0" smtClean="0"/>
              <a:t> </a:t>
            </a:r>
            <a:r>
              <a:rPr lang="el-GR" altLang="de-DE" dirty="0" smtClean="0"/>
              <a:t>π</a:t>
            </a:r>
            <a:r>
              <a:rPr lang="de-DE" altLang="de-DE" sz="1800" baseline="40000" dirty="0" smtClean="0"/>
              <a:t>+ </a:t>
            </a:r>
            <a:r>
              <a:rPr lang="de-DE" altLang="de-DE" b="0" dirty="0" err="1" smtClean="0"/>
              <a:t>from</a:t>
            </a:r>
            <a:r>
              <a:rPr lang="de-DE" altLang="de-DE" b="0" dirty="0" smtClean="0"/>
              <a:t> </a:t>
            </a:r>
            <a:r>
              <a:rPr lang="el-GR" altLang="de-DE" dirty="0" smtClean="0"/>
              <a:t>π</a:t>
            </a:r>
            <a:r>
              <a:rPr lang="de-DE" altLang="de-DE" b="0" dirty="0" smtClean="0"/>
              <a:t>-target</a:t>
            </a:r>
            <a:endParaRPr lang="de-DE" altLang="de-DE" sz="1400" b="0" dirty="0"/>
          </a:p>
        </p:txBody>
      </p:sp>
      <p:sp>
        <p:nvSpPr>
          <p:cNvPr id="10" name="TextBox 9"/>
          <p:cNvSpPr txBox="1"/>
          <p:nvPr/>
        </p:nvSpPr>
        <p:spPr>
          <a:xfrm>
            <a:off x="6992814" y="6623538"/>
            <a:ext cx="2004647" cy="276999"/>
          </a:xfrm>
          <a:prstGeom prst="rect">
            <a:avLst/>
          </a:prstGeom>
        </p:spPr>
        <p:txBody>
          <a:bodyPr vert="horz" wrap="square" lIns="91440" tIns="45720" rIns="91440" bIns="45720" rtlCol="0" anchor="t">
            <a:spAutoFit/>
          </a:bodyPr>
          <a:lstStyle/>
          <a:p>
            <a:pPr algn="l"/>
            <a:r>
              <a:rPr lang="en-US" sz="1200" dirty="0" smtClean="0">
                <a:hlinkClick r:id="rId3"/>
              </a:rPr>
              <a:t>M.Sapinski@gsi.de</a:t>
            </a:r>
            <a:r>
              <a:rPr lang="en-US" sz="1200" dirty="0" smtClean="0"/>
              <a:t>    /4</a:t>
            </a:r>
          </a:p>
        </p:txBody>
      </p:sp>
      <p:sp>
        <p:nvSpPr>
          <p:cNvPr id="2" name="TextBox 1"/>
          <p:cNvSpPr txBox="1"/>
          <p:nvPr/>
        </p:nvSpPr>
        <p:spPr>
          <a:xfrm>
            <a:off x="4601308" y="1254369"/>
            <a:ext cx="2045677" cy="276999"/>
          </a:xfrm>
          <a:prstGeom prst="rect">
            <a:avLst/>
          </a:prstGeom>
        </p:spPr>
        <p:txBody>
          <a:bodyPr vert="horz" wrap="square" lIns="91440" tIns="45720" rIns="91440" bIns="45720" rtlCol="0" anchor="t">
            <a:spAutoFit/>
          </a:bodyPr>
          <a:lstStyle/>
          <a:p>
            <a:pPr algn="l"/>
            <a:r>
              <a:rPr lang="en-US" sz="1200" dirty="0" smtClean="0"/>
              <a:t>U-</a:t>
            </a:r>
            <a:r>
              <a:rPr lang="en-US" sz="1200" dirty="0" err="1" smtClean="0"/>
              <a:t>bahn</a:t>
            </a:r>
            <a:r>
              <a:rPr lang="en-US" sz="1200" dirty="0" smtClean="0"/>
              <a:t> plan by B. Schlei</a:t>
            </a:r>
            <a:endParaRPr lang="en-US" sz="1200" dirty="0" smtClean="0"/>
          </a:p>
        </p:txBody>
      </p:sp>
      <p:sp>
        <p:nvSpPr>
          <p:cNvPr id="4" name="Right Brace 3"/>
          <p:cNvSpPr/>
          <p:nvPr/>
        </p:nvSpPr>
        <p:spPr>
          <a:xfrm>
            <a:off x="8147538" y="3423138"/>
            <a:ext cx="310662" cy="744416"/>
          </a:xfrm>
          <a:prstGeom prst="rightBrace">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p:cNvSpPr txBox="1"/>
          <p:nvPr/>
        </p:nvSpPr>
        <p:spPr>
          <a:xfrm rot="5400000">
            <a:off x="7106031" y="4482236"/>
            <a:ext cx="2962252" cy="276999"/>
          </a:xfrm>
          <a:prstGeom prst="rect">
            <a:avLst/>
          </a:prstGeom>
        </p:spPr>
        <p:txBody>
          <a:bodyPr vert="horz" wrap="square" lIns="91440" tIns="45720" rIns="91440" bIns="45720" rtlCol="0" anchor="t">
            <a:spAutoFit/>
          </a:bodyPr>
          <a:lstStyle/>
          <a:p>
            <a:pPr algn="l"/>
            <a:r>
              <a:rPr lang="en-US" sz="1200" dirty="0" smtClean="0"/>
              <a:t>particle transfer (same timing zone)</a:t>
            </a:r>
            <a:endParaRPr lang="en-US" sz="1200" dirty="0" smtClean="0"/>
          </a:p>
        </p:txBody>
      </p:sp>
      <p:sp>
        <p:nvSpPr>
          <p:cNvPr id="6" name="Left Brace 5"/>
          <p:cNvSpPr/>
          <p:nvPr/>
        </p:nvSpPr>
        <p:spPr>
          <a:xfrm>
            <a:off x="7649308" y="3821723"/>
            <a:ext cx="146538" cy="345831"/>
          </a:xfrm>
          <a:prstGeom prst="leftBrace">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p:cNvSpPr txBox="1"/>
          <p:nvPr/>
        </p:nvSpPr>
        <p:spPr>
          <a:xfrm>
            <a:off x="6646985" y="3862758"/>
            <a:ext cx="1066800" cy="230832"/>
          </a:xfrm>
          <a:prstGeom prst="rect">
            <a:avLst/>
          </a:prstGeom>
        </p:spPr>
        <p:txBody>
          <a:bodyPr vert="horz" wrap="square" lIns="91440" tIns="45720" rIns="91440" bIns="45720" rtlCol="0" anchor="t">
            <a:spAutoFit/>
          </a:bodyPr>
          <a:lstStyle/>
          <a:p>
            <a:pPr algn="l"/>
            <a:r>
              <a:rPr lang="en-US" sz="900" dirty="0" smtClean="0"/>
              <a:t>accelerator zone</a:t>
            </a:r>
            <a:endParaRPr lang="en-US" sz="900" dirty="0" smtClean="0"/>
          </a:p>
        </p:txBody>
      </p:sp>
    </p:spTree>
    <p:extLst>
      <p:ext uri="{BB962C8B-B14F-4D97-AF65-F5344CB8AC3E}">
        <p14:creationId xmlns:p14="http://schemas.microsoft.com/office/powerpoint/2010/main" val="391044606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6163" y="4878994"/>
            <a:ext cx="711835" cy="372940"/>
          </a:xfrm>
          <a:prstGeom prst="rect">
            <a:avLst/>
          </a:prstGeom>
        </p:spPr>
      </p:pic>
      <p:sp>
        <p:nvSpPr>
          <p:cNvPr id="2" name="Titel 1"/>
          <p:cNvSpPr>
            <a:spLocks noGrp="1"/>
          </p:cNvSpPr>
          <p:nvPr>
            <p:ph type="title"/>
          </p:nvPr>
        </p:nvSpPr>
        <p:spPr/>
        <p:txBody>
          <a:bodyPr/>
          <a:lstStyle/>
          <a:p>
            <a:r>
              <a:rPr lang="de-DE" dirty="0" smtClean="0"/>
              <a:t>Outcome </a:t>
            </a:r>
            <a:r>
              <a:rPr lang="de-DE" dirty="0" err="1" smtClean="0"/>
              <a:t>of</a:t>
            </a:r>
            <a:r>
              <a:rPr lang="de-DE" dirty="0" smtClean="0"/>
              <a:t> Engineering Run 2018</a:t>
            </a:r>
            <a:endParaRPr lang="de-DE" dirty="0"/>
          </a:p>
        </p:txBody>
      </p:sp>
      <p:sp>
        <p:nvSpPr>
          <p:cNvPr id="4" name="TextBox 3"/>
          <p:cNvSpPr txBox="1"/>
          <p:nvPr/>
        </p:nvSpPr>
        <p:spPr>
          <a:xfrm>
            <a:off x="6992814" y="6623538"/>
            <a:ext cx="2028093" cy="276999"/>
          </a:xfrm>
          <a:prstGeom prst="rect">
            <a:avLst/>
          </a:prstGeom>
        </p:spPr>
        <p:txBody>
          <a:bodyPr vert="horz" wrap="square" lIns="91440" tIns="45720" rIns="91440" bIns="45720" rtlCol="0" anchor="t">
            <a:spAutoFit/>
          </a:bodyPr>
          <a:lstStyle/>
          <a:p>
            <a:pPr algn="l"/>
            <a:r>
              <a:rPr lang="en-US" sz="1200" dirty="0" smtClean="0">
                <a:hlinkClick r:id="rId3"/>
              </a:rPr>
              <a:t>M.Sapinski@gsi.de</a:t>
            </a:r>
            <a:r>
              <a:rPr lang="en-US" sz="1200" dirty="0" smtClean="0"/>
              <a:t>    /5</a:t>
            </a:r>
            <a:endParaRPr lang="en-US" sz="1200" dirty="0" smtClean="0"/>
          </a:p>
        </p:txBody>
      </p:sp>
      <p:sp>
        <p:nvSpPr>
          <p:cNvPr id="5" name="Content Placeholder 4"/>
          <p:cNvSpPr>
            <a:spLocks noGrp="1"/>
          </p:cNvSpPr>
          <p:nvPr>
            <p:ph idx="1"/>
          </p:nvPr>
        </p:nvSpPr>
        <p:spPr>
          <a:xfrm>
            <a:off x="422565" y="1315862"/>
            <a:ext cx="8211834" cy="4903585"/>
          </a:xfrm>
        </p:spPr>
        <p:txBody>
          <a:bodyPr>
            <a:normAutofit/>
          </a:bodyPr>
          <a:lstStyle/>
          <a:p>
            <a:r>
              <a:rPr lang="en-US" sz="1800" dirty="0" smtClean="0"/>
              <a:t>Test of control system, operational tools, settings, etc.</a:t>
            </a:r>
          </a:p>
          <a:p>
            <a:r>
              <a:rPr lang="en-US" sz="1800" dirty="0" smtClean="0"/>
              <a:t>Beam </a:t>
            </a:r>
            <a:r>
              <a:rPr lang="en-US" sz="1800" dirty="0" smtClean="0"/>
              <a:t>lines tested: HADES, Cave C and D, Cave A and M.</a:t>
            </a:r>
          </a:p>
          <a:p>
            <a:r>
              <a:rPr lang="en-US" sz="1800" dirty="0" smtClean="0"/>
              <a:t>Injection to ESR.</a:t>
            </a:r>
          </a:p>
          <a:p>
            <a:r>
              <a:rPr lang="en-US" sz="1800" dirty="0" smtClean="0"/>
              <a:t>Lot </a:t>
            </a:r>
            <a:r>
              <a:rPr lang="en-US" sz="1800" dirty="0" smtClean="0"/>
              <a:t>of time spend on HADES,</a:t>
            </a:r>
            <a:br>
              <a:rPr lang="en-US" sz="1800" dirty="0" smtClean="0"/>
            </a:br>
            <a:r>
              <a:rPr lang="en-US" sz="1800" dirty="0" smtClean="0"/>
              <a:t>very nice example of collaboration</a:t>
            </a:r>
            <a:br>
              <a:rPr lang="en-US" sz="1800" dirty="0" smtClean="0"/>
            </a:br>
            <a:r>
              <a:rPr lang="en-US" sz="1800" dirty="0" smtClean="0"/>
              <a:t>when HKR was using experiment’s</a:t>
            </a:r>
            <a:br>
              <a:rPr lang="en-US" sz="1800" dirty="0" smtClean="0"/>
            </a:br>
            <a:r>
              <a:rPr lang="en-US" sz="1800" dirty="0" smtClean="0"/>
              <a:t>detector to optimize the beam quality</a:t>
            </a:r>
            <a:r>
              <a:rPr lang="en-US" sz="1800" dirty="0" smtClean="0"/>
              <a:t>.</a:t>
            </a:r>
          </a:p>
          <a:p>
            <a:r>
              <a:rPr lang="en-US" sz="1800" dirty="0"/>
              <a:t>Spill structure optimization study</a:t>
            </a:r>
            <a:r>
              <a:rPr lang="en-US" sz="1800" dirty="0" smtClean="0"/>
              <a:t>.</a:t>
            </a:r>
            <a:endParaRPr lang="en-US" sz="1800" dirty="0" smtClean="0"/>
          </a:p>
          <a:p>
            <a:r>
              <a:rPr lang="en-US" sz="1800" dirty="0" smtClean="0"/>
              <a:t>The features most missing for efficient </a:t>
            </a:r>
            <a:br>
              <a:rPr lang="en-US" sz="1800" dirty="0" smtClean="0"/>
            </a:br>
            <a:r>
              <a:rPr lang="en-US" sz="1800" dirty="0" smtClean="0"/>
              <a:t>operation:</a:t>
            </a:r>
          </a:p>
          <a:p>
            <a:pPr lvl="1"/>
            <a:r>
              <a:rPr lang="en-US" sz="1400" dirty="0" err="1" smtClean="0">
                <a:solidFill>
                  <a:srgbClr val="FF0000"/>
                </a:solidFill>
              </a:rPr>
              <a:t>potiboard</a:t>
            </a:r>
            <a:r>
              <a:rPr lang="en-US" sz="1400" dirty="0" smtClean="0"/>
              <a:t> </a:t>
            </a:r>
            <a:br>
              <a:rPr lang="en-US" sz="1400" dirty="0" smtClean="0"/>
            </a:br>
            <a:r>
              <a:rPr lang="en-US" sz="1400" dirty="0" smtClean="0"/>
              <a:t>(November 21</a:t>
            </a:r>
            <a:r>
              <a:rPr lang="en-US" sz="1400" baseline="30000" dirty="0" smtClean="0"/>
              <a:t>st</a:t>
            </a:r>
            <a:r>
              <a:rPr lang="en-US" sz="1400" dirty="0" smtClean="0"/>
              <a:t> shift: Christian, </a:t>
            </a:r>
            <a:br>
              <a:rPr lang="en-US" sz="1400" dirty="0" smtClean="0"/>
            </a:br>
            <a:r>
              <a:rPr lang="en-US" sz="1400" dirty="0" smtClean="0"/>
              <a:t>Marcus, Henning, GHADMU1 sign)</a:t>
            </a:r>
            <a:endParaRPr lang="en-US" sz="1400" dirty="0" smtClean="0"/>
          </a:p>
          <a:p>
            <a:pPr lvl="1"/>
            <a:r>
              <a:rPr lang="en-US" sz="1400" dirty="0" smtClean="0">
                <a:solidFill>
                  <a:srgbClr val="FF0000"/>
                </a:solidFill>
              </a:rPr>
              <a:t>online model </a:t>
            </a:r>
            <a:r>
              <a:rPr lang="en-US" sz="1400" dirty="0" smtClean="0"/>
              <a:t>(MIRKO expert)</a:t>
            </a:r>
          </a:p>
          <a:p>
            <a:r>
              <a:rPr lang="en-US" sz="1800" dirty="0" smtClean="0"/>
              <a:t>Control system hugely improved with</a:t>
            </a:r>
            <a:br>
              <a:rPr lang="en-US" sz="1800" dirty="0" smtClean="0"/>
            </a:br>
            <a:r>
              <a:rPr lang="en-US" sz="1800" dirty="0" smtClean="0"/>
              <a:t>respect to June 2018.</a:t>
            </a:r>
          </a:p>
          <a:p>
            <a:endParaRPr lang="en-US" sz="1800" dirty="0" smtClean="0"/>
          </a:p>
          <a:p>
            <a:endParaRPr lang="en-US" sz="2000" dirty="0"/>
          </a:p>
        </p:txBody>
      </p:sp>
      <p:pic>
        <p:nvPicPr>
          <p:cNvPr id="3" name="Picture 2"/>
          <p:cNvPicPr>
            <a:picLocks noChangeAspect="1"/>
          </p:cNvPicPr>
          <p:nvPr/>
        </p:nvPicPr>
        <p:blipFill>
          <a:blip r:embed="rId4"/>
          <a:stretch>
            <a:fillRect/>
          </a:stretch>
        </p:blipFill>
        <p:spPr>
          <a:xfrm>
            <a:off x="5247301" y="1968763"/>
            <a:ext cx="3474652" cy="4479110"/>
          </a:xfrm>
          <a:prstGeom prst="rect">
            <a:avLst/>
          </a:prstGeom>
        </p:spPr>
      </p:pic>
      <p:sp>
        <p:nvSpPr>
          <p:cNvPr id="6" name="TextBox 5"/>
          <p:cNvSpPr txBox="1"/>
          <p:nvPr/>
        </p:nvSpPr>
        <p:spPr>
          <a:xfrm rot="5400000">
            <a:off x="8118233" y="3030415"/>
            <a:ext cx="1453662" cy="246221"/>
          </a:xfrm>
          <a:prstGeom prst="rect">
            <a:avLst/>
          </a:prstGeom>
        </p:spPr>
        <p:txBody>
          <a:bodyPr vert="horz" wrap="square" lIns="91440" tIns="45720" rIns="91440" bIns="45720" rtlCol="0" anchor="t">
            <a:spAutoFit/>
          </a:bodyPr>
          <a:lstStyle/>
          <a:p>
            <a:pPr algn="l"/>
            <a:r>
              <a:rPr lang="en-US" sz="1000" dirty="0" smtClean="0"/>
              <a:t>courtesy J. Pietraszko</a:t>
            </a:r>
          </a:p>
        </p:txBody>
      </p:sp>
      <p:sp>
        <p:nvSpPr>
          <p:cNvPr id="7" name="TextBox 6"/>
          <p:cNvSpPr txBox="1"/>
          <p:nvPr/>
        </p:nvSpPr>
        <p:spPr>
          <a:xfrm>
            <a:off x="6899031" y="2895600"/>
            <a:ext cx="1277815" cy="461665"/>
          </a:xfrm>
          <a:prstGeom prst="rect">
            <a:avLst/>
          </a:prstGeom>
        </p:spPr>
        <p:txBody>
          <a:bodyPr vert="horz" wrap="square" lIns="91440" tIns="45720" rIns="91440" bIns="45720" rtlCol="0" anchor="t">
            <a:spAutoFit/>
          </a:bodyPr>
          <a:lstStyle/>
          <a:p>
            <a:pPr algn="l"/>
            <a:r>
              <a:rPr lang="en-US" sz="1200" dirty="0" smtClean="0">
                <a:solidFill>
                  <a:srgbClr val="FF0000"/>
                </a:solidFill>
              </a:rPr>
              <a:t>beam on HADES target</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99172" y="4161422"/>
            <a:ext cx="643304" cy="719780"/>
          </a:xfrm>
          <a:prstGeom prst="rect">
            <a:avLst/>
          </a:prstGeom>
        </p:spPr>
      </p:pic>
    </p:spTree>
    <p:extLst>
      <p:ext uri="{BB962C8B-B14F-4D97-AF65-F5344CB8AC3E}">
        <p14:creationId xmlns:p14="http://schemas.microsoft.com/office/powerpoint/2010/main" val="3241043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a:t>
            </a:r>
            <a:r>
              <a:rPr lang="de-DE" dirty="0" smtClean="0"/>
              <a:t>eam </a:t>
            </a:r>
            <a:r>
              <a:rPr lang="de-DE" dirty="0" err="1" smtClean="0"/>
              <a:t>line</a:t>
            </a:r>
            <a:r>
              <a:rPr lang="de-DE" dirty="0"/>
              <a:t> </a:t>
            </a:r>
            <a:r>
              <a:rPr lang="de-DE" dirty="0" smtClean="0"/>
              <a:t>in </a:t>
            </a:r>
            <a:r>
              <a:rPr lang="de-DE" dirty="0" err="1" smtClean="0"/>
              <a:t>paramodi</a:t>
            </a:r>
            <a:endParaRPr lang="de-DE" dirty="0"/>
          </a:p>
        </p:txBody>
      </p:sp>
      <p:sp>
        <p:nvSpPr>
          <p:cNvPr id="4" name="TextBox 3"/>
          <p:cNvSpPr txBox="1"/>
          <p:nvPr/>
        </p:nvSpPr>
        <p:spPr>
          <a:xfrm>
            <a:off x="6992815" y="6623538"/>
            <a:ext cx="1987062" cy="276999"/>
          </a:xfrm>
          <a:prstGeom prst="rect">
            <a:avLst/>
          </a:prstGeom>
        </p:spPr>
        <p:txBody>
          <a:bodyPr vert="horz" wrap="square" lIns="91440" tIns="45720" rIns="91440" bIns="45720" rtlCol="0" anchor="t">
            <a:spAutoFit/>
          </a:bodyPr>
          <a:lstStyle/>
          <a:p>
            <a:pPr algn="l"/>
            <a:r>
              <a:rPr lang="en-US" sz="1200" dirty="0" smtClean="0">
                <a:hlinkClick r:id="rId2"/>
              </a:rPr>
              <a:t>M.Sapinski@gsi.de</a:t>
            </a:r>
            <a:r>
              <a:rPr lang="en-US" sz="1200" dirty="0" smtClean="0"/>
              <a:t>  /6</a:t>
            </a:r>
            <a:endParaRPr lang="en-US" sz="1200" dirty="0" smtClean="0"/>
          </a:p>
        </p:txBody>
      </p:sp>
      <p:sp>
        <p:nvSpPr>
          <p:cNvPr id="6" name="Content Placeholder 5"/>
          <p:cNvSpPr>
            <a:spLocks noGrp="1"/>
          </p:cNvSpPr>
          <p:nvPr>
            <p:ph idx="1"/>
          </p:nvPr>
        </p:nvSpPr>
        <p:spPr>
          <a:xfrm>
            <a:off x="422565" y="1216221"/>
            <a:ext cx="8211834" cy="4903585"/>
          </a:xfrm>
        </p:spPr>
        <p:txBody>
          <a:bodyPr>
            <a:normAutofit/>
          </a:bodyPr>
          <a:lstStyle/>
          <a:p>
            <a:r>
              <a:rPr lang="en-US" sz="2000" dirty="0" smtClean="0"/>
              <a:t>Assumption: </a:t>
            </a:r>
            <a:r>
              <a:rPr lang="en-US" sz="2000" dirty="0" smtClean="0"/>
              <a:t>UNILAC </a:t>
            </a:r>
            <a:r>
              <a:rPr lang="en-US" sz="2000" dirty="0" smtClean="0"/>
              <a:t>and SIS-18 are setup correctly.</a:t>
            </a:r>
          </a:p>
          <a:p>
            <a:r>
              <a:rPr lang="en-US" sz="2000" dirty="0" smtClean="0"/>
              <a:t>Extraction line settings: </a:t>
            </a:r>
            <a:r>
              <a:rPr lang="en-US" sz="2000" dirty="0" err="1" smtClean="0"/>
              <a:t>kL</a:t>
            </a:r>
            <a:r>
              <a:rPr lang="en-US" sz="2000" dirty="0" smtClean="0"/>
              <a:t>-values for quadrupoles, deflection angle for dipoles (correction to default), angle for </a:t>
            </a:r>
            <a:r>
              <a:rPr lang="en-US" sz="2000" dirty="0" err="1" smtClean="0"/>
              <a:t>steerers</a:t>
            </a:r>
            <a:r>
              <a:rPr lang="en-US" sz="2000" dirty="0" smtClean="0"/>
              <a:t>.</a:t>
            </a:r>
            <a:endParaRPr lang="en-US" sz="20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779" y="2331082"/>
            <a:ext cx="7461738" cy="4197228"/>
          </a:xfrm>
          <a:prstGeom prst="rect">
            <a:avLst/>
          </a:prstGeom>
        </p:spPr>
      </p:pic>
    </p:spTree>
    <p:extLst>
      <p:ext uri="{BB962C8B-B14F-4D97-AF65-F5344CB8AC3E}">
        <p14:creationId xmlns:p14="http://schemas.microsoft.com/office/powerpoint/2010/main" val="171619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7221416" y="1216221"/>
            <a:ext cx="1682262" cy="1662035"/>
          </a:xfrm>
          <a:prstGeom prst="rect">
            <a:avLst/>
          </a:prstGeom>
        </p:spPr>
      </p:pic>
      <p:sp>
        <p:nvSpPr>
          <p:cNvPr id="2" name="Titel 1"/>
          <p:cNvSpPr>
            <a:spLocks noGrp="1"/>
          </p:cNvSpPr>
          <p:nvPr>
            <p:ph type="title"/>
          </p:nvPr>
        </p:nvSpPr>
        <p:spPr/>
        <p:txBody>
          <a:bodyPr/>
          <a:lstStyle/>
          <a:p>
            <a:r>
              <a:rPr lang="de-DE" dirty="0" smtClean="0"/>
              <a:t>Setting </a:t>
            </a:r>
            <a:r>
              <a:rPr lang="de-DE" dirty="0" err="1" smtClean="0"/>
              <a:t>the</a:t>
            </a:r>
            <a:r>
              <a:rPr lang="de-DE" dirty="0" smtClean="0"/>
              <a:t> beam </a:t>
            </a:r>
            <a:r>
              <a:rPr lang="de-DE" dirty="0" err="1" smtClean="0"/>
              <a:t>line</a:t>
            </a:r>
            <a:r>
              <a:rPr lang="de-DE" dirty="0" smtClean="0"/>
              <a:t> </a:t>
            </a:r>
            <a:r>
              <a:rPr lang="de-DE" dirty="0" err="1" smtClean="0"/>
              <a:t>optics</a:t>
            </a:r>
            <a:endParaRPr lang="de-DE" dirty="0"/>
          </a:p>
        </p:txBody>
      </p:sp>
      <p:sp>
        <p:nvSpPr>
          <p:cNvPr id="4" name="TextBox 3"/>
          <p:cNvSpPr txBox="1"/>
          <p:nvPr/>
        </p:nvSpPr>
        <p:spPr>
          <a:xfrm>
            <a:off x="6992815" y="6623538"/>
            <a:ext cx="1957754" cy="276999"/>
          </a:xfrm>
          <a:prstGeom prst="rect">
            <a:avLst/>
          </a:prstGeom>
        </p:spPr>
        <p:txBody>
          <a:bodyPr vert="horz" wrap="square" lIns="91440" tIns="45720" rIns="91440" bIns="45720" rtlCol="0" anchor="t">
            <a:spAutoFit/>
          </a:bodyPr>
          <a:lstStyle/>
          <a:p>
            <a:pPr algn="l"/>
            <a:r>
              <a:rPr lang="en-US" sz="1200" dirty="0" smtClean="0">
                <a:hlinkClick r:id="rId3"/>
              </a:rPr>
              <a:t>M.Sapinski@gsi.de</a:t>
            </a:r>
            <a:r>
              <a:rPr lang="en-US" sz="1200" dirty="0" smtClean="0"/>
              <a:t>   /7</a:t>
            </a:r>
            <a:endParaRPr lang="en-US" sz="1200" dirty="0" smtClean="0"/>
          </a:p>
        </p:txBody>
      </p:sp>
      <mc:AlternateContent xmlns:mc="http://schemas.openxmlformats.org/markup-compatibility/2006">
        <mc:Choice xmlns:a14="http://schemas.microsoft.com/office/drawing/2010/main" Requires="a14">
          <p:sp>
            <p:nvSpPr>
              <p:cNvPr id="6" name="Content Placeholder 5"/>
              <p:cNvSpPr>
                <a:spLocks noGrp="1"/>
              </p:cNvSpPr>
              <p:nvPr>
                <p:ph idx="1"/>
              </p:nvPr>
            </p:nvSpPr>
            <p:spPr>
              <a:xfrm>
                <a:off x="152400" y="1216221"/>
                <a:ext cx="8991599" cy="4903585"/>
              </a:xfrm>
            </p:spPr>
            <p:txBody>
              <a:bodyPr>
                <a:normAutofit fontScale="92500" lnSpcReduction="10000"/>
              </a:bodyPr>
              <a:lstStyle/>
              <a:p>
                <a:r>
                  <a:rPr lang="en-US" sz="1800" dirty="0" smtClean="0"/>
                  <a:t>k-value and magnet </a:t>
                </a:r>
                <a:r>
                  <a:rPr lang="en-US" sz="1800" dirty="0"/>
                  <a:t>focal length: </a:t>
                </a:r>
                <a14:m>
                  <m:oMath xmlns:m="http://schemas.openxmlformats.org/officeDocument/2006/math">
                    <m:r>
                      <a:rPr lang="en-US" sz="1800" i="1" smtClean="0">
                        <a:solidFill>
                          <a:srgbClr val="FF0000"/>
                        </a:solidFill>
                        <a:latin typeface="Cambria Math" panose="02040503050406030204" pitchFamily="18" charset="0"/>
                      </a:rPr>
                      <m:t>𝑓</m:t>
                    </m:r>
                    <m:r>
                      <a:rPr lang="en-US" sz="1800" i="1" smtClean="0">
                        <a:solidFill>
                          <a:srgbClr val="FF0000"/>
                        </a:solidFill>
                        <a:latin typeface="Cambria Math" panose="02040503050406030204" pitchFamily="18" charset="0"/>
                      </a:rPr>
                      <m:t>=</m:t>
                    </m:r>
                    <m:f>
                      <m:fPr>
                        <m:type m:val="skw"/>
                        <m:ctrlPr>
                          <a:rPr lang="en-US" sz="1800" i="1">
                            <a:solidFill>
                              <a:srgbClr val="FF0000"/>
                            </a:solidFill>
                            <a:latin typeface="Cambria Math" panose="02040503050406030204" pitchFamily="18" charset="0"/>
                          </a:rPr>
                        </m:ctrlPr>
                      </m:fPr>
                      <m:num>
                        <m:r>
                          <a:rPr lang="en-US" sz="1800" i="1">
                            <a:solidFill>
                              <a:srgbClr val="FF0000"/>
                            </a:solidFill>
                            <a:latin typeface="Cambria Math" panose="02040503050406030204" pitchFamily="18" charset="0"/>
                          </a:rPr>
                          <m:t>1</m:t>
                        </m:r>
                      </m:num>
                      <m:den>
                        <m:r>
                          <a:rPr lang="en-US" sz="1800" i="1">
                            <a:solidFill>
                              <a:srgbClr val="FF0000"/>
                            </a:solidFill>
                            <a:latin typeface="Cambria Math" panose="02040503050406030204" pitchFamily="18" charset="0"/>
                          </a:rPr>
                          <m:t>𝑘𝐿</m:t>
                        </m:r>
                      </m:den>
                    </m:f>
                    <m:r>
                      <a:rPr lang="en-US" sz="1800" i="1">
                        <a:latin typeface="Cambria Math" panose="02040503050406030204" pitchFamily="18" charset="0"/>
                      </a:rPr>
                      <m:t>  [</m:t>
                    </m:r>
                    <m:r>
                      <a:rPr lang="en-US" sz="1800" i="1">
                        <a:latin typeface="Cambria Math" panose="02040503050406030204" pitchFamily="18" charset="0"/>
                      </a:rPr>
                      <m:t>𝑚</m:t>
                    </m:r>
                    <m:r>
                      <a:rPr lang="en-US" sz="1800" i="1">
                        <a:latin typeface="Cambria Math" panose="02040503050406030204" pitchFamily="18" charset="0"/>
                      </a:rPr>
                      <m:t>]</m:t>
                    </m:r>
                  </m:oMath>
                </a14:m>
                <a:r>
                  <a:rPr lang="en-US" sz="1800" dirty="0"/>
                  <a:t> </a:t>
                </a:r>
                <a:r>
                  <a:rPr lang="en-US" sz="1800" dirty="0" smtClean="0"/>
                  <a:t/>
                </a:r>
                <a:br>
                  <a:rPr lang="en-US" sz="1800" dirty="0" smtClean="0"/>
                </a:br>
                <a:r>
                  <a:rPr lang="en-US" sz="1600" dirty="0" smtClean="0"/>
                  <a:t>(</a:t>
                </a:r>
                <a:r>
                  <a:rPr lang="en-US" sz="1600" dirty="0"/>
                  <a:t>independent on beam energy</a:t>
                </a:r>
                <a:r>
                  <a:rPr lang="en-US" sz="1600" dirty="0" smtClean="0"/>
                  <a:t>).</a:t>
                </a:r>
                <a:endParaRPr lang="en-US" sz="1800" dirty="0" smtClean="0"/>
              </a:p>
              <a:p>
                <a:r>
                  <a:rPr lang="en-US" sz="1800" dirty="0" smtClean="0"/>
                  <a:t>k-value and field gradient: </a:t>
                </a:r>
                <a14:m>
                  <m:oMath xmlns:m="http://schemas.openxmlformats.org/officeDocument/2006/math">
                    <m:r>
                      <a:rPr lang="en-US" sz="1800" b="0" i="1" smtClean="0">
                        <a:solidFill>
                          <a:srgbClr val="FF0000"/>
                        </a:solidFill>
                        <a:latin typeface="Cambria Math" panose="02040503050406030204" pitchFamily="18" charset="0"/>
                      </a:rPr>
                      <m:t>𝑘</m:t>
                    </m:r>
                    <m:r>
                      <a:rPr lang="en-US" sz="1800" b="0" i="1" smtClean="0">
                        <a:solidFill>
                          <a:srgbClr val="FF0000"/>
                        </a:solidFill>
                        <a:latin typeface="Cambria Math" panose="02040503050406030204" pitchFamily="18" charset="0"/>
                      </a:rPr>
                      <m:t>=</m:t>
                    </m:r>
                    <m:f>
                      <m:fPr>
                        <m:ctrlPr>
                          <a:rPr lang="en-US" sz="1800" b="0" i="1" smtClean="0">
                            <a:solidFill>
                              <a:srgbClr val="FF0000"/>
                            </a:solidFill>
                            <a:latin typeface="Cambria Math" panose="02040503050406030204" pitchFamily="18" charset="0"/>
                          </a:rPr>
                        </m:ctrlPr>
                      </m:fPr>
                      <m:num>
                        <m:r>
                          <a:rPr lang="en-US" sz="1800" b="0" i="1" smtClean="0">
                            <a:solidFill>
                              <a:srgbClr val="FF0000"/>
                            </a:solidFill>
                            <a:latin typeface="Cambria Math" panose="02040503050406030204" pitchFamily="18" charset="0"/>
                          </a:rPr>
                          <m:t>𝑔</m:t>
                        </m:r>
                      </m:num>
                      <m:den>
                        <m:r>
                          <a:rPr lang="en-US" sz="1800" b="0" i="1" smtClean="0">
                            <a:solidFill>
                              <a:srgbClr val="FF0000"/>
                            </a:solidFill>
                            <a:latin typeface="Cambria Math" panose="02040503050406030204" pitchFamily="18" charset="0"/>
                          </a:rPr>
                          <m:t>𝑝</m:t>
                        </m:r>
                        <m:r>
                          <a:rPr lang="en-US" sz="1800" b="0" i="1" smtClean="0">
                            <a:solidFill>
                              <a:srgbClr val="FF0000"/>
                            </a:solidFill>
                            <a:latin typeface="Cambria Math" panose="02040503050406030204" pitchFamily="18" charset="0"/>
                          </a:rPr>
                          <m:t>/</m:t>
                        </m:r>
                        <m:r>
                          <a:rPr lang="en-US" sz="1800" b="0" i="1" smtClean="0">
                            <a:solidFill>
                              <a:srgbClr val="FF0000"/>
                            </a:solidFill>
                            <a:latin typeface="Cambria Math" panose="02040503050406030204" pitchFamily="18" charset="0"/>
                          </a:rPr>
                          <m:t>𝑞</m:t>
                        </m:r>
                      </m:den>
                    </m:f>
                  </m:oMath>
                </a14:m>
                <a:r>
                  <a:rPr lang="en-US" sz="1800" dirty="0" smtClean="0"/>
                  <a:t>, where </a:t>
                </a:r>
                <a:endParaRPr lang="en-US" sz="1800" dirty="0"/>
              </a:p>
              <a:p>
                <a:pPr lvl="1"/>
                <a:r>
                  <a:rPr lang="en-US" sz="1400" dirty="0" smtClean="0"/>
                  <a:t>g </a:t>
                </a:r>
                <a:r>
                  <a:rPr lang="en-US" sz="1400" dirty="0" smtClean="0"/>
                  <a:t>– quadrupole gradient (T/m), </a:t>
                </a:r>
                <a:endParaRPr lang="en-US" sz="1400" dirty="0" smtClean="0"/>
              </a:p>
              <a:p>
                <a:pPr lvl="1"/>
                <a:r>
                  <a:rPr lang="en-US" sz="1400" dirty="0" smtClean="0"/>
                  <a:t>p/q </a:t>
                </a:r>
                <a:r>
                  <a:rPr lang="en-US" sz="1400" dirty="0" smtClean="0"/>
                  <a:t>– beam rigidity (</a:t>
                </a:r>
                <a:r>
                  <a:rPr lang="en-US" sz="1400" dirty="0" smtClean="0"/>
                  <a:t>Tm); unit </a:t>
                </a:r>
                <a:r>
                  <a:rPr lang="en-US" sz="1400" dirty="0" smtClean="0"/>
                  <a:t>of k is 1/m</a:t>
                </a:r>
                <a:r>
                  <a:rPr lang="en-US" sz="1400" baseline="30000" dirty="0" smtClean="0"/>
                  <a:t>2</a:t>
                </a:r>
                <a:r>
                  <a:rPr lang="en-US" sz="1400" dirty="0" smtClean="0"/>
                  <a:t>.</a:t>
                </a:r>
              </a:p>
              <a:p>
                <a:r>
                  <a:rPr lang="en-US" sz="1800" dirty="0" smtClean="0"/>
                  <a:t>initial k-values are determined using optics programs (MADX or MIRKO):</a:t>
                </a:r>
              </a:p>
              <a:p>
                <a:pPr lvl="1"/>
                <a:r>
                  <a:rPr lang="en-US" sz="1600" dirty="0" smtClean="0"/>
                  <a:t>input: sequence of magnets (positions), beam parameters at extraction from SIS18</a:t>
                </a:r>
              </a:p>
              <a:p>
                <a:pPr lvl="1"/>
                <a:r>
                  <a:rPr lang="en-US" sz="1600" dirty="0" smtClean="0"/>
                  <a:t>constraints:</a:t>
                </a:r>
              </a:p>
              <a:p>
                <a:pPr lvl="2"/>
                <a:r>
                  <a:rPr lang="en-US" sz="1400" dirty="0" smtClean="0"/>
                  <a:t>maximum strength of the </a:t>
                </a:r>
                <a:r>
                  <a:rPr lang="en-US" sz="1400" dirty="0" smtClean="0"/>
                  <a:t>magnets,</a:t>
                </a:r>
              </a:p>
              <a:p>
                <a:pPr lvl="2"/>
                <a:r>
                  <a:rPr lang="en-US" sz="1400" dirty="0" smtClean="0"/>
                  <a:t>beam parameters at synchrotron extraction,</a:t>
                </a:r>
                <a:endParaRPr lang="en-US" sz="1400" dirty="0" smtClean="0"/>
              </a:p>
              <a:p>
                <a:pPr lvl="2"/>
                <a:r>
                  <a:rPr lang="en-US" sz="1400" dirty="0" smtClean="0"/>
                  <a:t>beam parameters on target (</a:t>
                </a:r>
                <a:r>
                  <a:rPr lang="en-US" sz="1400" dirty="0" err="1" smtClean="0"/>
                  <a:t>eg</a:t>
                </a:r>
                <a:r>
                  <a:rPr lang="en-US" sz="1400" dirty="0" smtClean="0"/>
                  <a:t>. spot size, </a:t>
                </a:r>
                <a:r>
                  <a:rPr lang="en-US" sz="1400" dirty="0" smtClean="0"/>
                  <a:t>…),</a:t>
                </a:r>
                <a:endParaRPr lang="en-US" sz="1400" dirty="0" smtClean="0"/>
              </a:p>
              <a:p>
                <a:pPr lvl="2"/>
                <a:r>
                  <a:rPr lang="en-US" sz="1400" dirty="0" smtClean="0"/>
                  <a:t>beam size along the beam line (minimization of beam losses</a:t>
                </a:r>
                <a:r>
                  <a:rPr lang="en-US" sz="1400" dirty="0" smtClean="0"/>
                  <a:t>),</a:t>
                </a:r>
                <a:endParaRPr lang="en-US" sz="1400" dirty="0" smtClean="0"/>
              </a:p>
              <a:p>
                <a:pPr lvl="2"/>
                <a:r>
                  <a:rPr lang="en-US" sz="1400" dirty="0" smtClean="0"/>
                  <a:t>other constrains, </a:t>
                </a:r>
                <a:r>
                  <a:rPr lang="en-US" sz="1400" dirty="0" err="1" smtClean="0"/>
                  <a:t>eg</a:t>
                </a:r>
                <a:r>
                  <a:rPr lang="en-US" sz="1400" dirty="0" smtClean="0"/>
                  <a:t>. phase advance, </a:t>
                </a:r>
                <a:r>
                  <a:rPr lang="en-US" sz="1400" dirty="0" err="1" smtClean="0"/>
                  <a:t>dispersionless</a:t>
                </a:r>
                <a:r>
                  <a:rPr lang="en-US" sz="1400" dirty="0" smtClean="0"/>
                  <a:t> regions, </a:t>
                </a:r>
                <a:r>
                  <a:rPr lang="en-US" sz="1400" dirty="0" err="1" smtClean="0"/>
                  <a:t>etc</a:t>
                </a:r>
                <a:r>
                  <a:rPr lang="en-US" sz="1400" dirty="0" smtClean="0"/>
                  <a:t>, etc…</a:t>
                </a:r>
              </a:p>
              <a:p>
                <a:pPr lvl="1"/>
                <a:r>
                  <a:rPr lang="en-US" sz="1600" dirty="0" smtClean="0"/>
                  <a:t>method: various optimization algorithms are available; </a:t>
                </a:r>
                <a:r>
                  <a:rPr lang="en-US" sz="1600" dirty="0" smtClean="0">
                    <a:solidFill>
                      <a:srgbClr val="FF0000"/>
                    </a:solidFill>
                  </a:rPr>
                  <a:t>optimization is multi-objective</a:t>
                </a:r>
              </a:p>
              <a:p>
                <a:pPr lvl="1"/>
                <a:r>
                  <a:rPr lang="en-US" sz="1600" dirty="0" smtClean="0"/>
                  <a:t>output: a set of </a:t>
                </a:r>
                <a:r>
                  <a:rPr lang="en-US" sz="1600" dirty="0" smtClean="0"/>
                  <a:t>k-values (called </a:t>
                </a:r>
                <a:r>
                  <a:rPr lang="en-US" sz="1600" i="1" dirty="0" smtClean="0">
                    <a:solidFill>
                      <a:srgbClr val="FF0000"/>
                    </a:solidFill>
                  </a:rPr>
                  <a:t>optics</a:t>
                </a:r>
                <a:r>
                  <a:rPr lang="en-US" sz="1600" dirty="0" smtClean="0"/>
                  <a:t>); </a:t>
                </a:r>
                <a:r>
                  <a:rPr lang="en-US" sz="1600" dirty="0" smtClean="0"/>
                  <a:t>usually there are many solutions for optics, </a:t>
                </a:r>
                <a:r>
                  <a:rPr lang="en-US" sz="1600" dirty="0" smtClean="0">
                    <a:solidFill>
                      <a:srgbClr val="FF0000"/>
                    </a:solidFill>
                  </a:rPr>
                  <a:t>the final choice is a compromise between various objectives</a:t>
                </a:r>
                <a:r>
                  <a:rPr lang="en-US" sz="1600" dirty="0" smtClean="0"/>
                  <a:t>.</a:t>
                </a:r>
              </a:p>
              <a:p>
                <a:pPr lvl="1"/>
                <a:r>
                  <a:rPr lang="en-US" sz="1600" dirty="0" smtClean="0"/>
                  <a:t>the </a:t>
                </a:r>
                <a:r>
                  <a:rPr lang="en-US" sz="1600" i="1" dirty="0" smtClean="0"/>
                  <a:t>optics </a:t>
                </a:r>
                <a:r>
                  <a:rPr lang="en-US" sz="1600" dirty="0" smtClean="0"/>
                  <a:t>is sensitive to small drifts in magnet positions, k-values errors (due to magnetic hysteresis), </a:t>
                </a:r>
                <a:r>
                  <a:rPr lang="en-US" sz="1600" dirty="0" err="1" smtClean="0"/>
                  <a:t>etc</a:t>
                </a:r>
                <a:r>
                  <a:rPr lang="en-US" sz="1600" dirty="0" smtClean="0"/>
                  <a:t>, etc. It is also sensitive to beam changes at SIS18 </a:t>
                </a:r>
                <a:r>
                  <a:rPr lang="en-US" sz="1600" dirty="0"/>
                  <a:t>extraction. </a:t>
                </a:r>
                <a:r>
                  <a:rPr lang="en-US" sz="1600" dirty="0" smtClean="0"/>
                  <a:t/>
                </a:r>
                <a:br>
                  <a:rPr lang="en-US" sz="1600" dirty="0" smtClean="0"/>
                </a:br>
                <a:r>
                  <a:rPr lang="en-US" sz="1600" dirty="0" smtClean="0">
                    <a:solidFill>
                      <a:srgbClr val="FF0000"/>
                    </a:solidFill>
                  </a:rPr>
                  <a:t>‘</a:t>
                </a:r>
                <a:r>
                  <a:rPr lang="en-US" sz="1600" dirty="0" err="1">
                    <a:solidFill>
                      <a:srgbClr val="FF0000"/>
                    </a:solidFill>
                  </a:rPr>
                  <a:t>N</a:t>
                </a:r>
                <a:r>
                  <a:rPr lang="en-US" sz="1600" dirty="0" err="1" smtClean="0">
                    <a:solidFill>
                      <a:srgbClr val="FF0000"/>
                    </a:solidFill>
                  </a:rPr>
                  <a:t>achoptimirung</a:t>
                </a:r>
                <a:r>
                  <a:rPr lang="en-US" sz="1600" dirty="0">
                    <a:solidFill>
                      <a:srgbClr val="FF0000"/>
                    </a:solidFill>
                  </a:rPr>
                  <a:t>’ is </a:t>
                </a:r>
                <a:r>
                  <a:rPr lang="en-US" sz="1600" dirty="0" smtClean="0">
                    <a:solidFill>
                      <a:srgbClr val="FF0000"/>
                    </a:solidFill>
                  </a:rPr>
                  <a:t>almost always </a:t>
                </a:r>
                <a:r>
                  <a:rPr lang="en-US" sz="1600" dirty="0" smtClean="0">
                    <a:solidFill>
                      <a:srgbClr val="FF0000"/>
                    </a:solidFill>
                  </a:rPr>
                  <a:t>needed</a:t>
                </a:r>
                <a:r>
                  <a:rPr lang="en-US" sz="1600" dirty="0"/>
                  <a:t>!</a:t>
                </a:r>
                <a:endParaRPr lang="en-US" sz="1600" dirty="0" smtClean="0"/>
              </a:p>
              <a:p>
                <a:endParaRPr lang="en-US" sz="2000" baseline="30000" dirty="0" smtClean="0"/>
              </a:p>
              <a:p>
                <a:endParaRPr lang="en-US" sz="2000" dirty="0"/>
              </a:p>
            </p:txBody>
          </p:sp>
        </mc:Choice>
        <mc:Fallback>
          <p:sp>
            <p:nvSpPr>
              <p:cNvPr id="6" name="Content Placeholder 5"/>
              <p:cNvSpPr>
                <a:spLocks noGrp="1" noRot="1" noChangeAspect="1" noMove="1" noResize="1" noEditPoints="1" noAdjustHandles="1" noChangeArrowheads="1" noChangeShapeType="1" noTextEdit="1"/>
              </p:cNvSpPr>
              <p:nvPr>
                <p:ph idx="1"/>
              </p:nvPr>
            </p:nvSpPr>
            <p:spPr>
              <a:xfrm>
                <a:off x="152400" y="1216221"/>
                <a:ext cx="8991599" cy="4903585"/>
              </a:xfrm>
              <a:blipFill>
                <a:blip r:embed="rId4"/>
                <a:stretch>
                  <a:fillRect l="-271" t="-8085"/>
                </a:stretch>
              </a:blipFill>
            </p:spPr>
            <p:txBody>
              <a:bodyPr/>
              <a:lstStyle/>
              <a:p>
                <a:r>
                  <a:rPr lang="en-US">
                    <a:noFill/>
                  </a:rPr>
                  <a:t> </a:t>
                </a:r>
              </a:p>
            </p:txBody>
          </p:sp>
        </mc:Fallback>
      </mc:AlternateContent>
      <p:sp>
        <p:nvSpPr>
          <p:cNvPr id="3" name="TextBox 2"/>
          <p:cNvSpPr txBox="1"/>
          <p:nvPr/>
        </p:nvSpPr>
        <p:spPr>
          <a:xfrm>
            <a:off x="351692" y="6002215"/>
            <a:ext cx="8551985" cy="523220"/>
          </a:xfrm>
          <a:prstGeom prst="rect">
            <a:avLst/>
          </a:prstGeom>
        </p:spPr>
        <p:txBody>
          <a:bodyPr vert="horz" wrap="square" lIns="91440" tIns="45720" rIns="91440" bIns="45720" rtlCol="0" anchor="t">
            <a:spAutoFit/>
          </a:bodyPr>
          <a:lstStyle/>
          <a:p>
            <a:pPr algn="l"/>
            <a:r>
              <a:rPr lang="en-US" sz="1400" b="1" dirty="0" smtClean="0">
                <a:solidFill>
                  <a:schemeClr val="accent1"/>
                </a:solidFill>
              </a:rPr>
              <a:t/>
            </a:r>
            <a:br>
              <a:rPr lang="en-US" sz="1400" b="1" dirty="0" smtClean="0">
                <a:solidFill>
                  <a:schemeClr val="accent1"/>
                </a:solidFill>
              </a:rPr>
            </a:br>
            <a:r>
              <a:rPr lang="en-US" sz="1400" b="1" dirty="0" smtClean="0">
                <a:solidFill>
                  <a:schemeClr val="accent1"/>
                </a:solidFill>
              </a:rPr>
              <a:t>Distribution </a:t>
            </a:r>
            <a:r>
              <a:rPr lang="en-US" sz="1400" b="1" dirty="0" smtClean="0">
                <a:solidFill>
                  <a:schemeClr val="accent1"/>
                </a:solidFill>
              </a:rPr>
              <a:t>of </a:t>
            </a:r>
            <a:r>
              <a:rPr lang="el-GR" sz="1400" b="1" dirty="0" smtClean="0">
                <a:solidFill>
                  <a:schemeClr val="accent1"/>
                </a:solidFill>
              </a:rPr>
              <a:t>β</a:t>
            </a:r>
            <a:r>
              <a:rPr lang="en-US" sz="1400" b="1" dirty="0" smtClean="0">
                <a:solidFill>
                  <a:schemeClr val="accent1"/>
                </a:solidFill>
              </a:rPr>
              <a:t> (optical function) along the beam line is most often used to illustrate </a:t>
            </a:r>
            <a:r>
              <a:rPr lang="en-US" sz="1400" b="1" dirty="0" smtClean="0">
                <a:solidFill>
                  <a:schemeClr val="accent1"/>
                </a:solidFill>
              </a:rPr>
              <a:t>optics</a:t>
            </a:r>
            <a:r>
              <a:rPr lang="en-US" sz="1400" b="1" dirty="0" smtClean="0">
                <a:solidFill>
                  <a:schemeClr val="accent1"/>
                </a:solidFill>
              </a:rPr>
              <a:t>.</a:t>
            </a:r>
          </a:p>
        </p:txBody>
      </p:sp>
    </p:spTree>
    <p:extLst>
      <p:ext uri="{BB962C8B-B14F-4D97-AF65-F5344CB8AC3E}">
        <p14:creationId xmlns:p14="http://schemas.microsoft.com/office/powerpoint/2010/main" val="3569855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err="1" smtClean="0"/>
              <a:t>Example</a:t>
            </a:r>
            <a:r>
              <a:rPr lang="de-DE" dirty="0" smtClean="0"/>
              <a:t>: HADES</a:t>
            </a:r>
            <a:endParaRPr lang="de-DE" dirty="0"/>
          </a:p>
        </p:txBody>
      </p:sp>
      <p:sp>
        <p:nvSpPr>
          <p:cNvPr id="4" name="TextBox 3"/>
          <p:cNvSpPr txBox="1"/>
          <p:nvPr/>
        </p:nvSpPr>
        <p:spPr>
          <a:xfrm>
            <a:off x="6992815" y="6623538"/>
            <a:ext cx="1553308" cy="276999"/>
          </a:xfrm>
          <a:prstGeom prst="rect">
            <a:avLst/>
          </a:prstGeom>
        </p:spPr>
        <p:txBody>
          <a:bodyPr vert="horz" wrap="square" lIns="91440" tIns="45720" rIns="91440" bIns="45720" rtlCol="0" anchor="t">
            <a:spAutoFit/>
          </a:bodyPr>
          <a:lstStyle/>
          <a:p>
            <a:pPr algn="l"/>
            <a:r>
              <a:rPr lang="en-US" sz="1200" dirty="0"/>
              <a:t>M</a:t>
            </a:r>
            <a:r>
              <a:rPr lang="en-US" sz="1200" dirty="0" smtClean="0"/>
              <a:t>.Sapinski@gsi.de</a:t>
            </a:r>
          </a:p>
        </p:txBody>
      </p:sp>
      <p:sp>
        <p:nvSpPr>
          <p:cNvPr id="3" name="Content Placeholder 2"/>
          <p:cNvSpPr>
            <a:spLocks noGrp="1"/>
          </p:cNvSpPr>
          <p:nvPr>
            <p:ph idx="1"/>
          </p:nvPr>
        </p:nvSpPr>
        <p:spPr>
          <a:xfrm>
            <a:off x="404979" y="1216206"/>
            <a:ext cx="4905573" cy="4903585"/>
          </a:xfrm>
        </p:spPr>
        <p:txBody>
          <a:bodyPr>
            <a:normAutofit/>
          </a:bodyPr>
          <a:lstStyle/>
          <a:p>
            <a:r>
              <a:rPr lang="en-US" sz="1800" u="sng" dirty="0" smtClean="0"/>
              <a:t>June</a:t>
            </a:r>
            <a:r>
              <a:rPr lang="en-US" sz="1800" dirty="0" smtClean="0"/>
              <a:t>: MIRKO optics from </a:t>
            </a:r>
            <a:r>
              <a:rPr lang="en-US" sz="1800" dirty="0" err="1" smtClean="0"/>
              <a:t>svn</a:t>
            </a:r>
            <a:r>
              <a:rPr lang="en-US" sz="1800" dirty="0" smtClean="0"/>
              <a:t> archive found not good, suggested to use settings from 2012.</a:t>
            </a:r>
          </a:p>
          <a:p>
            <a:pPr lvl="1"/>
            <a:r>
              <a:rPr lang="en-US" sz="1600" dirty="0" smtClean="0"/>
              <a:t>rather large horizontal beam size</a:t>
            </a:r>
          </a:p>
          <a:p>
            <a:pPr lvl="1"/>
            <a:r>
              <a:rPr lang="en-US" sz="1600" dirty="0" smtClean="0"/>
              <a:t>step focusing – good but beam is divergent after target</a:t>
            </a:r>
          </a:p>
          <a:p>
            <a:r>
              <a:rPr lang="en-US" sz="1800" u="sng" dirty="0" smtClean="0"/>
              <a:t>October</a:t>
            </a:r>
            <a:r>
              <a:rPr lang="en-US" sz="1800" dirty="0" smtClean="0"/>
              <a:t>: new solution proposed, with more ‘telescopic’ focus on target. </a:t>
            </a:r>
          </a:p>
          <a:p>
            <a:r>
              <a:rPr lang="en-US" sz="1800" u="sng" dirty="0" smtClean="0"/>
              <a:t>Other </a:t>
            </a:r>
            <a:r>
              <a:rPr lang="en-US" sz="1800" u="sng" dirty="0" smtClean="0"/>
              <a:t>solutions </a:t>
            </a:r>
            <a:r>
              <a:rPr lang="en-US" sz="1800" dirty="0" smtClean="0"/>
              <a:t>proposed by </a:t>
            </a:r>
            <a:br>
              <a:rPr lang="en-US" sz="1800" dirty="0" smtClean="0"/>
            </a:br>
            <a:r>
              <a:rPr lang="en-US" sz="1800" dirty="0" smtClean="0"/>
              <a:t>S. Ratschow, S. Appel, D. Vilsmeier, some tested – ok.</a:t>
            </a:r>
            <a:endParaRPr lang="en-US" sz="1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1908" y="1002434"/>
            <a:ext cx="3200415" cy="2075568"/>
          </a:xfrm>
          <a:prstGeom prst="rect">
            <a:avLst/>
          </a:prstGeom>
        </p:spPr>
      </p:pic>
      <p:sp>
        <p:nvSpPr>
          <p:cNvPr id="7" name="TextBox 6"/>
          <p:cNvSpPr txBox="1"/>
          <p:nvPr/>
        </p:nvSpPr>
        <p:spPr>
          <a:xfrm>
            <a:off x="6113585" y="1911205"/>
            <a:ext cx="762000" cy="600164"/>
          </a:xfrm>
          <a:prstGeom prst="rect">
            <a:avLst/>
          </a:prstGeom>
        </p:spPr>
        <p:txBody>
          <a:bodyPr vert="horz" wrap="square" lIns="91440" tIns="45720" rIns="91440" bIns="45720" rtlCol="0" anchor="t">
            <a:spAutoFit/>
          </a:bodyPr>
          <a:lstStyle/>
          <a:p>
            <a:pPr algn="l"/>
            <a:r>
              <a:rPr lang="en-US" sz="1100" dirty="0" smtClean="0"/>
              <a:t>2012 </a:t>
            </a:r>
            <a:r>
              <a:rPr lang="en-US" sz="1100" dirty="0" smtClean="0"/>
              <a:t>settings</a:t>
            </a:r>
          </a:p>
          <a:p>
            <a:pPr algn="l"/>
            <a:r>
              <a:rPr lang="en-US" sz="1100" dirty="0" smtClean="0"/>
              <a:t>(</a:t>
            </a:r>
            <a:r>
              <a:rPr lang="en-US" sz="1100" dirty="0" err="1" smtClean="0"/>
              <a:t>Au+Au</a:t>
            </a:r>
            <a:r>
              <a:rPr lang="en-US" sz="1100" dirty="0" smtClean="0"/>
              <a:t>)</a:t>
            </a:r>
            <a:endParaRPr lang="en-US" sz="1100" dirty="0" smtClean="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1908" y="3042830"/>
            <a:ext cx="3085227" cy="206256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3082" y="5097112"/>
            <a:ext cx="3072669" cy="1526426"/>
          </a:xfrm>
          <a:prstGeom prst="rect">
            <a:avLst/>
          </a:prstGeom>
        </p:spPr>
      </p:pic>
      <p:sp>
        <p:nvSpPr>
          <p:cNvPr id="10" name="TextBox 9"/>
          <p:cNvSpPr txBox="1"/>
          <p:nvPr/>
        </p:nvSpPr>
        <p:spPr>
          <a:xfrm>
            <a:off x="246185" y="4501649"/>
            <a:ext cx="5246897" cy="1169551"/>
          </a:xfrm>
          <a:prstGeom prst="rect">
            <a:avLst/>
          </a:prstGeom>
        </p:spPr>
        <p:txBody>
          <a:bodyPr vert="horz" wrap="square" lIns="91440" tIns="45720" rIns="91440" bIns="45720" rtlCol="0" anchor="t">
            <a:spAutoFit/>
          </a:bodyPr>
          <a:lstStyle/>
          <a:p>
            <a:pPr algn="l"/>
            <a:r>
              <a:rPr lang="en-US" sz="1400" dirty="0" smtClean="0">
                <a:solidFill>
                  <a:srgbClr val="FF0000"/>
                </a:solidFill>
              </a:rPr>
              <a:t>Remark: theory optics always needs tuning, but mainly with correctors (orbit to magnetic centers of quadrupoles), not too much with quadrupoles</a:t>
            </a:r>
            <a:r>
              <a:rPr lang="en-US" sz="1400" dirty="0" smtClean="0">
                <a:solidFill>
                  <a:srgbClr val="FF0000"/>
                </a:solidFill>
              </a:rPr>
              <a:t>.</a:t>
            </a:r>
          </a:p>
          <a:p>
            <a:pPr algn="l"/>
            <a:r>
              <a:rPr lang="en-US" sz="1400" dirty="0" smtClean="0">
                <a:solidFill>
                  <a:srgbClr val="FF0000"/>
                </a:solidFill>
              </a:rPr>
              <a:t>For example, in case of Max’s optics, a few minutes of tuning gave good focus.</a:t>
            </a:r>
            <a:endParaRPr lang="en-US" sz="1400" dirty="0" smtClean="0">
              <a:solidFill>
                <a:srgbClr val="FF0000"/>
              </a:solidFill>
            </a:endParaRPr>
          </a:p>
        </p:txBody>
      </p:sp>
      <p:sp>
        <p:nvSpPr>
          <p:cNvPr id="12" name="TextBox 11"/>
          <p:cNvSpPr txBox="1"/>
          <p:nvPr/>
        </p:nvSpPr>
        <p:spPr>
          <a:xfrm>
            <a:off x="6992815" y="5410197"/>
            <a:ext cx="1283670" cy="415498"/>
          </a:xfrm>
          <a:prstGeom prst="rect">
            <a:avLst/>
          </a:prstGeom>
        </p:spPr>
        <p:txBody>
          <a:bodyPr vert="horz" wrap="square" lIns="91440" tIns="45720" rIns="91440" bIns="45720" rtlCol="0" anchor="t">
            <a:spAutoFit/>
          </a:bodyPr>
          <a:lstStyle/>
          <a:p>
            <a:pPr algn="l"/>
            <a:r>
              <a:rPr lang="en-US" sz="1050" dirty="0" smtClean="0"/>
              <a:t>Dominik/Artificial Intelligence</a:t>
            </a:r>
          </a:p>
        </p:txBody>
      </p:sp>
      <p:pic>
        <p:nvPicPr>
          <p:cNvPr id="6" name="Picture 5"/>
          <p:cNvPicPr>
            <a:picLocks noChangeAspect="1"/>
          </p:cNvPicPr>
          <p:nvPr/>
        </p:nvPicPr>
        <p:blipFill>
          <a:blip r:embed="rId5"/>
          <a:stretch>
            <a:fillRect/>
          </a:stretch>
        </p:blipFill>
        <p:spPr>
          <a:xfrm>
            <a:off x="8144607" y="3399895"/>
            <a:ext cx="932276" cy="726627"/>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87982" y="5549322"/>
            <a:ext cx="2982709" cy="1238339"/>
          </a:xfrm>
          <a:prstGeom prst="rect">
            <a:avLst/>
          </a:prstGeom>
        </p:spPr>
      </p:pic>
    </p:spTree>
    <p:extLst>
      <p:ext uri="{BB962C8B-B14F-4D97-AF65-F5344CB8AC3E}">
        <p14:creationId xmlns:p14="http://schemas.microsoft.com/office/powerpoint/2010/main" val="901015295"/>
      </p:ext>
    </p:extLst>
  </p:cSld>
  <p:clrMapOvr>
    <a:masterClrMapping/>
  </p:clrMapOvr>
</p:sld>
</file>

<file path=ppt/theme/theme1.xml><?xml version="1.0" encoding="utf-8"?>
<a:theme xmlns:a="http://schemas.openxmlformats.org/drawingml/2006/main" name="fair-gsi-folienmaster_2016_onering">
  <a:themeElements>
    <a:clrScheme name="Benutzerdefiniert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666666"/>
      </a:hlink>
      <a:folHlink>
        <a:srgbClr val="800080"/>
      </a:folHlink>
    </a:clrScheme>
    <a:fontScheme name="Office Klassisch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DBB63"/>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t"/>
      <a:lstStyle>
        <a:defPPr algn="l">
          <a:defRPr dirty="0" smtClean="0"/>
        </a:defPPr>
      </a:lstStyle>
    </a:txDef>
  </a:objectDefaults>
  <a:extraClrSchemeLst/>
  <a:extLst>
    <a:ext uri="{05A4C25C-085E-4340-85A3-A5531E510DB2}">
      <thm15:themeFamily xmlns:thm15="http://schemas.microsoft.com/office/thememl/2012/main" name="fair-gsi-folienmaster_2018.potx" id="{355B6204-6578-4CF7-9AE1-D7553AD9942C}" vid="{A1823722-48EF-4D8E-BC07-2E8C5EE3479A}"/>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fair-gsi-folienmaster_2018</Template>
  <TotalTime>0</TotalTime>
  <Words>1438</Words>
  <Application>Microsoft Office PowerPoint</Application>
  <PresentationFormat>On-screen Show (4:3)</PresentationFormat>
  <Paragraphs>426</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Cambria Math</vt:lpstr>
      <vt:lpstr>DejaVu Sans</vt:lpstr>
      <vt:lpstr>Wingdings</vt:lpstr>
      <vt:lpstr>fair-gsi-folienmaster_2016_onering</vt:lpstr>
      <vt:lpstr>HEST Betrieb</vt:lpstr>
      <vt:lpstr>Outlook</vt:lpstr>
      <vt:lpstr>PowerPoint Presentation</vt:lpstr>
      <vt:lpstr>PowerPoint Presentation</vt:lpstr>
      <vt:lpstr>PowerPoint Presentation</vt:lpstr>
      <vt:lpstr>Outcome of Engineering Run 2018</vt:lpstr>
      <vt:lpstr>Beam line in paramodi</vt:lpstr>
      <vt:lpstr>Setting the beam line optics</vt:lpstr>
      <vt:lpstr>Example: HADES</vt:lpstr>
      <vt:lpstr>Where does the optics come from?</vt:lpstr>
      <vt:lpstr>Quality of the optics models</vt:lpstr>
      <vt:lpstr>Model verification – response matrix</vt:lpstr>
      <vt:lpstr>Response matrix measurement (I)</vt:lpstr>
      <vt:lpstr>Response matrix measurement (II)</vt:lpstr>
      <vt:lpstr>Optics measurement</vt:lpstr>
      <vt:lpstr>Dispersion measurement (I)</vt:lpstr>
      <vt:lpstr>Dispersion measurement (II)</vt:lpstr>
      <vt:lpstr>Dispersion measurement (III)</vt:lpstr>
      <vt:lpstr>Quadrupole scan - theory</vt:lpstr>
      <vt:lpstr>Example of quadrupole scan</vt:lpstr>
      <vt:lpstr>Summary</vt:lpstr>
    </vt:vector>
  </TitlesOfParts>
  <Company>GSI Helmholtzzentrum für Schwerionenforschung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HEST status</dc:title>
  <dc:creator>Sapinski, Mariusz Dr.</dc:creator>
  <cp:lastModifiedBy>Sapinski, Mariusz Dr.</cp:lastModifiedBy>
  <cp:revision>159</cp:revision>
  <cp:lastPrinted>2018-08-28T10:40:52Z</cp:lastPrinted>
  <dcterms:created xsi:type="dcterms:W3CDTF">2018-08-28T08:48:53Z</dcterms:created>
  <dcterms:modified xsi:type="dcterms:W3CDTF">2019-01-15T09:42:43Z</dcterms:modified>
</cp:coreProperties>
</file>