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7" r:id="rId2"/>
    <p:sldId id="278" r:id="rId3"/>
    <p:sldId id="263" r:id="rId4"/>
    <p:sldId id="292" r:id="rId5"/>
    <p:sldId id="290" r:id="rId6"/>
    <p:sldId id="291" r:id="rId7"/>
    <p:sldId id="298" r:id="rId8"/>
    <p:sldId id="295" r:id="rId9"/>
    <p:sldId id="294" r:id="rId10"/>
    <p:sldId id="296" r:id="rId11"/>
    <p:sldId id="289" r:id="rId12"/>
    <p:sldId id="293" r:id="rId13"/>
    <p:sldId id="297" r:id="rId14"/>
    <p:sldId id="280" r:id="rId15"/>
    <p:sldId id="281" r:id="rId16"/>
    <p:sldId id="283" r:id="rId17"/>
    <p:sldId id="285" r:id="rId18"/>
    <p:sldId id="265" r:id="rId19"/>
    <p:sldId id="276" r:id="rId20"/>
    <p:sldId id="271" r:id="rId21"/>
    <p:sldId id="267" r:id="rId22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4F9"/>
    <a:srgbClr val="0000FF"/>
    <a:srgbClr val="00CC66"/>
    <a:srgbClr val="FFFF99"/>
    <a:srgbClr val="A1D9EF"/>
    <a:srgbClr val="A1D1EF"/>
    <a:srgbClr val="A8DBFA"/>
    <a:srgbClr val="A3DCFF"/>
    <a:srgbClr val="B7E4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1" autoAdjust="0"/>
  </p:normalViewPr>
  <p:slideViewPr>
    <p:cSldViewPr snapToObjects="1">
      <p:cViewPr>
        <p:scale>
          <a:sx n="80" d="100"/>
          <a:sy n="80" d="100"/>
        </p:scale>
        <p:origin x="-2514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0" d="100"/>
          <a:sy n="90" d="100"/>
        </p:scale>
        <p:origin x="-37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ksana\Beitr&#228;ge\BeamTime_Statistics_2018\Statistics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ksana\Beitr&#228;ge\BeamTime_Statistics_2018\Statistics20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ksana\Beitr&#228;ge\BeamTime_Statistics_2018\Statistics20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ksana\Beitr&#228;ge\BeamTime_Statistics_2018\Statistics201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ithner\Desktop\TechnicalConcept\RiskManagement\Machine_Availability\Ausfall_Analyse.07.06.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ithner\Desktop\TechnicalConcept\RiskManagement\Machine_Availability\Ausfall_Analy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'Event Overview'!$F$1:$J$1</c:f>
              <c:strCache>
                <c:ptCount val="5"/>
                <c:pt idx="0">
                  <c:v>Failure 27%</c:v>
                </c:pt>
                <c:pt idx="1">
                  <c:v>Beam setup 17%</c:v>
                </c:pt>
                <c:pt idx="2">
                  <c:v>Retuning 1%</c:v>
                </c:pt>
                <c:pt idx="3">
                  <c:v>IS Service 2%</c:v>
                </c:pt>
                <c:pt idx="4">
                  <c:v>Beam on Target 52%</c:v>
                </c:pt>
              </c:strCache>
            </c:strRef>
          </c:cat>
          <c:val>
            <c:numRef>
              <c:f>'Event Overview'!$F$2:$J$2</c:f>
              <c:numCache>
                <c:formatCode>General</c:formatCode>
                <c:ptCount val="5"/>
                <c:pt idx="0">
                  <c:v>2364120000</c:v>
                </c:pt>
                <c:pt idx="1">
                  <c:v>1485720000</c:v>
                </c:pt>
                <c:pt idx="2">
                  <c:v>114060000</c:v>
                </c:pt>
                <c:pt idx="3">
                  <c:v>152760000</c:v>
                </c:pt>
                <c:pt idx="4">
                  <c:v>4541640000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'Device Ausfall Dauer'!$A$2:$D$40</c:f>
              <c:strCache>
                <c:ptCount val="39"/>
                <c:pt idx="0">
                  <c:v>FRS Targetbereich</c:v>
                </c:pt>
                <c:pt idx="1">
                  <c:v>GTK4DG1, GTK6DG2, GTK7DG1</c:v>
                </c:pt>
                <c:pt idx="2">
                  <c:v>GTK4DG2_P</c:v>
                </c:pt>
                <c:pt idx="3">
                  <c:v>GS11MU2</c:v>
                </c:pt>
                <c:pt idx="4">
                  <c:v>GTK3MV3, GTK3MV4</c:v>
                </c:pt>
                <c:pt idx="5">
                  <c:v>220V und 20 kV</c:v>
                </c:pt>
                <c:pt idx="6">
                  <c:v>GUN2IG</c:v>
                </c:pt>
                <c:pt idx="7">
                  <c:v>GUH2QQ12</c:v>
                </c:pt>
                <c:pt idx="8">
                  <c:v>GUZEMU6 / Prallblech hat leck  Wasser Ã¼ber Pumpe in Stickstoffleitung eingedrungen.</c:v>
                </c:pt>
                <c:pt idx="9">
                  <c:v>GUS4BB3</c:v>
                </c:pt>
                <c:pt idx="10">
                  <c:v>GS12MU2A</c:v>
                </c:pt>
                <c:pt idx="11">
                  <c:v>Mikrowelle</c:v>
                </c:pt>
                <c:pt idx="12">
                  <c:v>GUXIQD51</c:v>
                </c:pt>
                <c:pt idx="13">
                  <c:v>Diverse Geräte an der EZR ausgefallen</c:v>
                </c:pt>
                <c:pt idx="14">
                  <c:v>Prallblech Dipol UZ-Zweig defekt</c:v>
                </c:pt>
                <c:pt idx="15">
                  <c:v>GUH2QQ11 GUH2QQ12 GUH2QQ13 GUH2QQ14</c:v>
                </c:pt>
                <c:pt idx="16">
                  <c:v>GUH3BB1</c:v>
                </c:pt>
                <c:pt idx="17">
                  <c:v>Timingsystem</c:v>
                </c:pt>
                <c:pt idx="18">
                  <c:v>GS12QS1F</c:v>
                </c:pt>
                <c:pt idx="19">
                  <c:v>GTS2QT11, GTS2QT12 und GTS2QT13</c:v>
                </c:pt>
                <c:pt idx="20">
                  <c:v>FRS-Vakuumfenster</c:v>
                </c:pt>
                <c:pt idx="21">
                  <c:v>GTH4VV1S</c:v>
                </c:pt>
                <c:pt idx="22">
                  <c:v>S12QS2D</c:v>
                </c:pt>
                <c:pt idx="23">
                  <c:v>Phasenbeziehungen Alvarez</c:v>
                </c:pt>
                <c:pt idx="24">
                  <c:v>GUA2BA2B</c:v>
                </c:pt>
                <c:pt idx="25">
                  <c:v>GUA1BA1</c:v>
                </c:pt>
                <c:pt idx="26">
                  <c:v>GUL5DC6_P</c:v>
                </c:pt>
                <c:pt idx="27">
                  <c:v>Windows Experiment-Steuerungsrechner nicht betriebsbereit wegen Update.</c:v>
                </c:pt>
                <c:pt idx="28">
                  <c:v>GUH2BR2, GUH3BI1,  GUH4BI2</c:v>
                </c:pt>
                <c:pt idx="29">
                  <c:v>GUS4BB4</c:v>
                </c:pt>
                <c:pt idx="30">
                  <c:v>GUS4BB3,GUH2BR2 </c:v>
                </c:pt>
                <c:pt idx="31">
                  <c:v>GUL5DS7H</c:v>
                </c:pt>
                <c:pt idx="32">
                  <c:v>Piepseranlage</c:v>
                </c:pt>
                <c:pt idx="33">
                  <c:v>TreiberrÃ¶hrenwechsel GUH2BR2 und GUH3BB1. Kabelverlegung GUA4BA4 -&gt; Thalesstufe</c:v>
                </c:pt>
                <c:pt idx="34">
                  <c:v>GTE2QT12</c:v>
                </c:pt>
                <c:pt idx="35">
                  <c:v>GUH2BR2</c:v>
                </c:pt>
                <c:pt idx="36">
                  <c:v>TunnelÃ¶ffnung fÃ¼r Tauchkolbenreparatur GUA2BA2A</c:v>
                </c:pt>
                <c:pt idx="37">
                  <c:v>GUA3BA3</c:v>
                </c:pt>
                <c:pt idx="38">
                  <c:v>GUH4B12, GUA2BB5, GUA2BA2B Tank nicht Resonant</c:v>
                </c:pt>
              </c:strCache>
            </c:strRef>
          </c:cat>
          <c:val>
            <c:numRef>
              <c:f>'Device Ausfall Dauer'!$E$2:$E$40</c:f>
              <c:numCache>
                <c:formatCode>General</c:formatCode>
                <c:ptCount val="39"/>
                <c:pt idx="0">
                  <c:v>233100000</c:v>
                </c:pt>
                <c:pt idx="1">
                  <c:v>225000000</c:v>
                </c:pt>
                <c:pt idx="2">
                  <c:v>213000000</c:v>
                </c:pt>
                <c:pt idx="3">
                  <c:v>144540000</c:v>
                </c:pt>
                <c:pt idx="4">
                  <c:v>122460000</c:v>
                </c:pt>
                <c:pt idx="5">
                  <c:v>106200000</c:v>
                </c:pt>
                <c:pt idx="6">
                  <c:v>104520000</c:v>
                </c:pt>
                <c:pt idx="7">
                  <c:v>103560000</c:v>
                </c:pt>
                <c:pt idx="8">
                  <c:v>101400000</c:v>
                </c:pt>
                <c:pt idx="9">
                  <c:v>99660000</c:v>
                </c:pt>
                <c:pt idx="10">
                  <c:v>98100000</c:v>
                </c:pt>
                <c:pt idx="11">
                  <c:v>94260000</c:v>
                </c:pt>
                <c:pt idx="12">
                  <c:v>90660000</c:v>
                </c:pt>
                <c:pt idx="13">
                  <c:v>88080000</c:v>
                </c:pt>
                <c:pt idx="14">
                  <c:v>88020000</c:v>
                </c:pt>
                <c:pt idx="15">
                  <c:v>82800000</c:v>
                </c:pt>
                <c:pt idx="16">
                  <c:v>79980000</c:v>
                </c:pt>
                <c:pt idx="17">
                  <c:v>79200000</c:v>
                </c:pt>
                <c:pt idx="18">
                  <c:v>55020000</c:v>
                </c:pt>
                <c:pt idx="19">
                  <c:v>54960000</c:v>
                </c:pt>
                <c:pt idx="20">
                  <c:v>54000000</c:v>
                </c:pt>
                <c:pt idx="21">
                  <c:v>45900000</c:v>
                </c:pt>
                <c:pt idx="22">
                  <c:v>43500000</c:v>
                </c:pt>
                <c:pt idx="23">
                  <c:v>35100000</c:v>
                </c:pt>
                <c:pt idx="24">
                  <c:v>34020000</c:v>
                </c:pt>
                <c:pt idx="25">
                  <c:v>32940000</c:v>
                </c:pt>
                <c:pt idx="26">
                  <c:v>27360000</c:v>
                </c:pt>
                <c:pt idx="27">
                  <c:v>26040000</c:v>
                </c:pt>
                <c:pt idx="28">
                  <c:v>17760000</c:v>
                </c:pt>
                <c:pt idx="29">
                  <c:v>14640000</c:v>
                </c:pt>
                <c:pt idx="30">
                  <c:v>14220000</c:v>
                </c:pt>
                <c:pt idx="31">
                  <c:v>13740000</c:v>
                </c:pt>
                <c:pt idx="32">
                  <c:v>12840000</c:v>
                </c:pt>
                <c:pt idx="33">
                  <c:v>12600000</c:v>
                </c:pt>
                <c:pt idx="34">
                  <c:v>12180000</c:v>
                </c:pt>
                <c:pt idx="35">
                  <c:v>11880000</c:v>
                </c:pt>
                <c:pt idx="36">
                  <c:v>10920000</c:v>
                </c:pt>
                <c:pt idx="37">
                  <c:v>10860000</c:v>
                </c:pt>
                <c:pt idx="38">
                  <c:v>10500000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34784"/>
        <c:axId val="34978048"/>
      </c:barChart>
      <c:catAx>
        <c:axId val="34934784"/>
        <c:scaling>
          <c:orientation val="minMax"/>
        </c:scaling>
        <c:delete val="0"/>
        <c:axPos val="b"/>
        <c:majorTickMark val="out"/>
        <c:minorTickMark val="none"/>
        <c:tickLblPos val="nextTo"/>
        <c:crossAx val="34978048"/>
        <c:crosses val="autoZero"/>
        <c:auto val="1"/>
        <c:lblAlgn val="ctr"/>
        <c:lblOffset val="100"/>
        <c:noMultiLvlLbl val="0"/>
      </c:catAx>
      <c:valAx>
        <c:axId val="34978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934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'Device Ausfall Anzahl'!$A$2:$A$34</c:f>
              <c:strCache>
                <c:ptCount val="33"/>
                <c:pt idx="0">
                  <c:v>GUH3BB1</c:v>
                </c:pt>
                <c:pt idx="1">
                  <c:v>GUXIQD51</c:v>
                </c:pt>
                <c:pt idx="2">
                  <c:v>GUXHQD42</c:v>
                </c:pt>
                <c:pt idx="3">
                  <c:v>GS11MU2</c:v>
                </c:pt>
                <c:pt idx="4">
                  <c:v>GUH2BR2, GUH3BI1,  GUH4BI2</c:v>
                </c:pt>
                <c:pt idx="5">
                  <c:v>GUN5BI1</c:v>
                </c:pt>
                <c:pt idx="6">
                  <c:v>GUY2QD11 GUY2QD12 GUY5QD11 GUY5QD12</c:v>
                </c:pt>
                <c:pt idx="7">
                  <c:v>GUR3IP1N</c:v>
                </c:pt>
                <c:pt idx="8">
                  <c:v>GUS4BB3</c:v>
                </c:pt>
                <c:pt idx="9">
                  <c:v>GUA1BA1</c:v>
                </c:pt>
                <c:pt idx="10">
                  <c:v>GUA3BA3</c:v>
                </c:pt>
                <c:pt idx="11">
                  <c:v>GUA3BB6</c:v>
                </c:pt>
                <c:pt idx="12">
                  <c:v>GUY2QD11 GUY2QD12</c:v>
                </c:pt>
                <c:pt idx="13">
                  <c:v>GUH2BC1L</c:v>
                </c:pt>
                <c:pt idx="14">
                  <c:v>GUH2QQ12</c:v>
                </c:pt>
                <c:pt idx="15">
                  <c:v>GUH3BB1 HF und GEN aus</c:v>
                </c:pt>
                <c:pt idx="16">
                  <c:v>GUN4BR1</c:v>
                </c:pt>
                <c:pt idx="17">
                  <c:v>GUXFQD21</c:v>
                </c:pt>
                <c:pt idx="18">
                  <c:v>GUS4MS4H</c:v>
                </c:pt>
                <c:pt idx="19">
                  <c:v>GUN2IG</c:v>
                </c:pt>
                <c:pt idx="20">
                  <c:v>GUH2BR2</c:v>
                </c:pt>
                <c:pt idx="21">
                  <c:v>GUA3BB6 hÃ¤lt Pegel nicht</c:v>
                </c:pt>
                <c:pt idx="22">
                  <c:v>GUA2BA2A</c:v>
                </c:pt>
                <c:pt idx="23">
                  <c:v>GUXFVV1S</c:v>
                </c:pt>
                <c:pt idx="24">
                  <c:v>GUH2QQ13</c:v>
                </c:pt>
                <c:pt idx="25">
                  <c:v>GUN5KX1</c:v>
                </c:pt>
                <c:pt idx="26">
                  <c:v>GUE1BE3</c:v>
                </c:pt>
                <c:pt idx="27">
                  <c:v>GUR3IQ1H</c:v>
                </c:pt>
                <c:pt idx="28">
                  <c:v>GUXIQD51 GUXIQD52</c:v>
                </c:pt>
                <c:pt idx="29">
                  <c:v>GUY5QD11</c:v>
                </c:pt>
                <c:pt idx="30">
                  <c:v>GUXIQD51 ,  GUXIQD52</c:v>
                </c:pt>
                <c:pt idx="31">
                  <c:v>GUY5QD11 GUY5QD12</c:v>
                </c:pt>
                <c:pt idx="32">
                  <c:v>GUXIQD42</c:v>
                </c:pt>
              </c:strCache>
            </c:strRef>
          </c:cat>
          <c:val>
            <c:numRef>
              <c:f>'Device Ausfall Anzahl'!$F$2:$F$34</c:f>
              <c:numCache>
                <c:formatCode>General</c:formatCode>
                <c:ptCount val="33"/>
                <c:pt idx="0">
                  <c:v>24</c:v>
                </c:pt>
                <c:pt idx="1">
                  <c:v>15</c:v>
                </c:pt>
                <c:pt idx="2">
                  <c:v>12</c:v>
                </c:pt>
                <c:pt idx="3">
                  <c:v>11</c:v>
                </c:pt>
                <c:pt idx="4">
                  <c:v>6</c:v>
                </c:pt>
                <c:pt idx="5">
                  <c:v>6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03520"/>
        <c:axId val="48745088"/>
      </c:barChart>
      <c:catAx>
        <c:axId val="36203520"/>
        <c:scaling>
          <c:orientation val="minMax"/>
        </c:scaling>
        <c:delete val="0"/>
        <c:axPos val="b"/>
        <c:majorTickMark val="out"/>
        <c:minorTickMark val="none"/>
        <c:tickLblPos val="nextTo"/>
        <c:crossAx val="48745088"/>
        <c:crosses val="autoZero"/>
        <c:auto val="1"/>
        <c:lblAlgn val="ctr"/>
        <c:lblOffset val="100"/>
        <c:noMultiLvlLbl val="0"/>
      </c:catAx>
      <c:valAx>
        <c:axId val="4874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203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Events!$F$1:$J$1</c:f>
              <c:strCache>
                <c:ptCount val="5"/>
                <c:pt idx="0">
                  <c:v>Failure 15%</c:v>
                </c:pt>
                <c:pt idx="1">
                  <c:v>Beam setup 53%</c:v>
                </c:pt>
                <c:pt idx="2">
                  <c:v>Retuning 1%</c:v>
                </c:pt>
                <c:pt idx="3">
                  <c:v>IS Service 0.2%</c:v>
                </c:pt>
                <c:pt idx="4">
                  <c:v>Beam on Target 31%</c:v>
                </c:pt>
              </c:strCache>
            </c:strRef>
          </c:cat>
          <c:val>
            <c:numRef>
              <c:f>Events!$F$2:$J$2</c:f>
              <c:numCache>
                <c:formatCode>General</c:formatCode>
                <c:ptCount val="5"/>
                <c:pt idx="0">
                  <c:v>746940000</c:v>
                </c:pt>
                <c:pt idx="1">
                  <c:v>2654160000</c:v>
                </c:pt>
                <c:pt idx="2">
                  <c:v>36420000</c:v>
                </c:pt>
                <c:pt idx="3">
                  <c:v>9180000</c:v>
                </c:pt>
                <c:pt idx="4">
                  <c:v>1531680000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'Event Overview'!$F$1:$J$1</c:f>
              <c:strCache>
                <c:ptCount val="5"/>
                <c:pt idx="0">
                  <c:v>Failure 27%</c:v>
                </c:pt>
                <c:pt idx="1">
                  <c:v>Beam setup 17%</c:v>
                </c:pt>
                <c:pt idx="2">
                  <c:v>Retuning 1%</c:v>
                </c:pt>
                <c:pt idx="3">
                  <c:v>IS Service 2%</c:v>
                </c:pt>
                <c:pt idx="4">
                  <c:v>Beam on Target 52%</c:v>
                </c:pt>
              </c:strCache>
            </c:strRef>
          </c:cat>
          <c:val>
            <c:numRef>
              <c:f>'Event Overview'!$F$2:$J$2</c:f>
              <c:numCache>
                <c:formatCode>General</c:formatCode>
                <c:ptCount val="5"/>
                <c:pt idx="0">
                  <c:v>2364120000</c:v>
                </c:pt>
                <c:pt idx="1">
                  <c:v>1485720000</c:v>
                </c:pt>
                <c:pt idx="2">
                  <c:v>114060000</c:v>
                </c:pt>
                <c:pt idx="3">
                  <c:v>152760000</c:v>
                </c:pt>
                <c:pt idx="4">
                  <c:v>4541640000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Operation</a:t>
            </a:r>
            <a:r>
              <a:rPr lang="en-US" baseline="0"/>
              <a:t> 2007 - 2016</a:t>
            </a:r>
            <a:endParaRPr lang="en-US"/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v>Ergebnis</c:v>
          </c:tx>
          <c:invertIfNegative val="0"/>
          <c:cat>
            <c:strLit>
              <c:ptCount val="10"/>
              <c:pt idx="0">
                <c:v>Ausfall - Hochfrequenzsender</c:v>
              </c:pt>
              <c:pt idx="1">
                <c:v>Ausfall - Netzgeräte</c:v>
              </c:pt>
              <c:pt idx="2">
                <c:v>Ausfall - Quellen</c:v>
              </c:pt>
              <c:pt idx="3">
                <c:v>Ausfall - Vakuum/Strukturen</c:v>
              </c:pt>
              <c:pt idx="4">
                <c:v>Ausfall - Sonstiges/Unklar</c:v>
              </c:pt>
              <c:pt idx="5">
                <c:v>Ausfall - Steuerung</c:v>
              </c:pt>
              <c:pt idx="6">
                <c:v>Ausfall - Interlock/Sicherheitssystem</c:v>
              </c:pt>
              <c:pt idx="7">
                <c:v>Ausfall - Strahldiagnose</c:v>
              </c:pt>
              <c:pt idx="8">
                <c:v>Ausfall - Infrastruktur</c:v>
              </c:pt>
              <c:pt idx="9">
                <c:v>Ausfall - Operating</c:v>
              </c:pt>
            </c:strLit>
          </c:cat>
          <c:val>
            <c:numLit>
              <c:formatCode>General</c:formatCode>
              <c:ptCount val="10"/>
              <c:pt idx="0">
                <c:v>3200</c:v>
              </c:pt>
              <c:pt idx="1">
                <c:v>2399</c:v>
              </c:pt>
              <c:pt idx="2">
                <c:v>730</c:v>
              </c:pt>
              <c:pt idx="3">
                <c:v>670</c:v>
              </c:pt>
              <c:pt idx="4">
                <c:v>439</c:v>
              </c:pt>
              <c:pt idx="5">
                <c:v>388</c:v>
              </c:pt>
              <c:pt idx="6">
                <c:v>258</c:v>
              </c:pt>
              <c:pt idx="7">
                <c:v>186</c:v>
              </c:pt>
              <c:pt idx="8">
                <c:v>142</c:v>
              </c:pt>
              <c:pt idx="9">
                <c:v>130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268160"/>
        <c:axId val="122490880"/>
      </c:barChart>
      <c:catAx>
        <c:axId val="1502681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22490880"/>
        <c:crosses val="autoZero"/>
        <c:auto val="1"/>
        <c:lblAlgn val="ctr"/>
        <c:lblOffset val="100"/>
        <c:noMultiLvlLbl val="0"/>
      </c:catAx>
      <c:valAx>
        <c:axId val="1224908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Failures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502681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  <c:extLst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MTTF</a:t>
            </a:r>
            <a:r>
              <a:rPr lang="en-US" baseline="0"/>
              <a:t> vs Number of Failures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MTTR!$A$4:$A$23</c:f>
              <c:strCache>
                <c:ptCount val="20"/>
                <c:pt idx="0">
                  <c:v>Betrieb'94</c:v>
                </c:pt>
                <c:pt idx="1">
                  <c:v>Betrieb'95</c:v>
                </c:pt>
                <c:pt idx="2">
                  <c:v>Betrieb'96</c:v>
                </c:pt>
                <c:pt idx="3">
                  <c:v>Betrieb'97</c:v>
                </c:pt>
                <c:pt idx="4">
                  <c:v>Betrieb'98</c:v>
                </c:pt>
                <c:pt idx="5">
                  <c:v>Betrieb'99</c:v>
                </c:pt>
                <c:pt idx="6">
                  <c:v>Betrieb'00</c:v>
                </c:pt>
                <c:pt idx="7">
                  <c:v>Betrieb'01</c:v>
                </c:pt>
                <c:pt idx="8">
                  <c:v>Betrieb'02</c:v>
                </c:pt>
                <c:pt idx="9">
                  <c:v>Betrieb'03</c:v>
                </c:pt>
                <c:pt idx="10">
                  <c:v>Betrieb'04</c:v>
                </c:pt>
                <c:pt idx="11">
                  <c:v>Betrieb'05</c:v>
                </c:pt>
                <c:pt idx="12">
                  <c:v>Betrieb'06</c:v>
                </c:pt>
                <c:pt idx="13">
                  <c:v>Betrieb'07</c:v>
                </c:pt>
                <c:pt idx="14">
                  <c:v>Betrieb'08</c:v>
                </c:pt>
                <c:pt idx="15">
                  <c:v>Betrieb'09</c:v>
                </c:pt>
                <c:pt idx="16">
                  <c:v>Betrieb'10</c:v>
                </c:pt>
                <c:pt idx="17">
                  <c:v>Betrieb'11</c:v>
                </c:pt>
                <c:pt idx="18">
                  <c:v>Betrieb'12</c:v>
                </c:pt>
                <c:pt idx="19">
                  <c:v>Betrieb'13</c:v>
                </c:pt>
              </c:strCache>
            </c:strRef>
          </c:cat>
          <c:val>
            <c:numRef>
              <c:f>MTTR!$H$4:$H$23</c:f>
              <c:numCache>
                <c:formatCode>General</c:formatCode>
                <c:ptCount val="20"/>
                <c:pt idx="0">
                  <c:v>738</c:v>
                </c:pt>
                <c:pt idx="1">
                  <c:v>1236</c:v>
                </c:pt>
                <c:pt idx="2">
                  <c:v>2394.0000000000005</c:v>
                </c:pt>
                <c:pt idx="3">
                  <c:v>1716</c:v>
                </c:pt>
                <c:pt idx="4">
                  <c:v>1770</c:v>
                </c:pt>
                <c:pt idx="5">
                  <c:v>1847.9999999999998</c:v>
                </c:pt>
                <c:pt idx="6">
                  <c:v>2226</c:v>
                </c:pt>
                <c:pt idx="7">
                  <c:v>2718.0000000000005</c:v>
                </c:pt>
                <c:pt idx="8">
                  <c:v>3395.9999999999995</c:v>
                </c:pt>
                <c:pt idx="9">
                  <c:v>2315.3999999999996</c:v>
                </c:pt>
                <c:pt idx="10">
                  <c:v>2885.4</c:v>
                </c:pt>
                <c:pt idx="11">
                  <c:v>2600.3999999999996</c:v>
                </c:pt>
                <c:pt idx="12">
                  <c:v>3640.2000000000003</c:v>
                </c:pt>
                <c:pt idx="13">
                  <c:v>3334.2</c:v>
                </c:pt>
                <c:pt idx="14">
                  <c:v>3804</c:v>
                </c:pt>
                <c:pt idx="15">
                  <c:v>4504.2</c:v>
                </c:pt>
                <c:pt idx="16">
                  <c:v>4000.8</c:v>
                </c:pt>
                <c:pt idx="17">
                  <c:v>6397.2</c:v>
                </c:pt>
                <c:pt idx="18">
                  <c:v>3549</c:v>
                </c:pt>
                <c:pt idx="19">
                  <c:v>4731.0000000000009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326144"/>
        <c:axId val="134327680"/>
      </c:barChart>
      <c:lineChart>
        <c:grouping val="standard"/>
        <c:varyColors val="0"/>
        <c:ser>
          <c:idx val="1"/>
          <c:order val="1"/>
          <c:marker>
            <c:symbol val="none"/>
          </c:marker>
          <c:cat>
            <c:strRef>
              <c:f>MTTR!$A$4:$A$23</c:f>
              <c:strCache>
                <c:ptCount val="20"/>
                <c:pt idx="0">
                  <c:v>Betrieb'94</c:v>
                </c:pt>
                <c:pt idx="1">
                  <c:v>Betrieb'95</c:v>
                </c:pt>
                <c:pt idx="2">
                  <c:v>Betrieb'96</c:v>
                </c:pt>
                <c:pt idx="3">
                  <c:v>Betrieb'97</c:v>
                </c:pt>
                <c:pt idx="4">
                  <c:v>Betrieb'98</c:v>
                </c:pt>
                <c:pt idx="5">
                  <c:v>Betrieb'99</c:v>
                </c:pt>
                <c:pt idx="6">
                  <c:v>Betrieb'00</c:v>
                </c:pt>
                <c:pt idx="7">
                  <c:v>Betrieb'01</c:v>
                </c:pt>
                <c:pt idx="8">
                  <c:v>Betrieb'02</c:v>
                </c:pt>
                <c:pt idx="9">
                  <c:v>Betrieb'03</c:v>
                </c:pt>
                <c:pt idx="10">
                  <c:v>Betrieb'04</c:v>
                </c:pt>
                <c:pt idx="11">
                  <c:v>Betrieb'05</c:v>
                </c:pt>
                <c:pt idx="12">
                  <c:v>Betrieb'06</c:v>
                </c:pt>
                <c:pt idx="13">
                  <c:v>Betrieb'07</c:v>
                </c:pt>
                <c:pt idx="14">
                  <c:v>Betrieb'08</c:v>
                </c:pt>
                <c:pt idx="15">
                  <c:v>Betrieb'09</c:v>
                </c:pt>
                <c:pt idx="16">
                  <c:v>Betrieb'10</c:v>
                </c:pt>
                <c:pt idx="17">
                  <c:v>Betrieb'11</c:v>
                </c:pt>
                <c:pt idx="18">
                  <c:v>Betrieb'12</c:v>
                </c:pt>
                <c:pt idx="19">
                  <c:v>Betrieb'13</c:v>
                </c:pt>
              </c:strCache>
            </c:strRef>
          </c:cat>
          <c:val>
            <c:numRef>
              <c:f>MTTR!$I$4:$I$23</c:f>
              <c:numCache>
                <c:formatCode>General</c:formatCode>
                <c:ptCount val="20"/>
                <c:pt idx="0">
                  <c:v>281</c:v>
                </c:pt>
                <c:pt idx="1">
                  <c:v>221</c:v>
                </c:pt>
                <c:pt idx="2">
                  <c:v>126</c:v>
                </c:pt>
                <c:pt idx="3">
                  <c:v>172</c:v>
                </c:pt>
                <c:pt idx="4">
                  <c:v>179</c:v>
                </c:pt>
                <c:pt idx="5">
                  <c:v>172</c:v>
                </c:pt>
                <c:pt idx="6">
                  <c:v>146</c:v>
                </c:pt>
                <c:pt idx="7">
                  <c:v>117</c:v>
                </c:pt>
                <c:pt idx="8">
                  <c:v>95</c:v>
                </c:pt>
                <c:pt idx="9">
                  <c:v>138</c:v>
                </c:pt>
                <c:pt idx="10">
                  <c:v>111</c:v>
                </c:pt>
                <c:pt idx="11">
                  <c:v>123</c:v>
                </c:pt>
                <c:pt idx="12">
                  <c:v>85</c:v>
                </c:pt>
                <c:pt idx="13">
                  <c:v>96</c:v>
                </c:pt>
                <c:pt idx="14">
                  <c:v>85</c:v>
                </c:pt>
                <c:pt idx="15">
                  <c:v>74</c:v>
                </c:pt>
                <c:pt idx="16">
                  <c:v>83</c:v>
                </c:pt>
                <c:pt idx="17">
                  <c:v>48</c:v>
                </c:pt>
                <c:pt idx="18">
                  <c:v>59</c:v>
                </c:pt>
                <c:pt idx="19">
                  <c:v>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335104"/>
        <c:axId val="134333568"/>
      </c:lineChart>
      <c:catAx>
        <c:axId val="134326144"/>
        <c:scaling>
          <c:orientation val="minMax"/>
        </c:scaling>
        <c:delete val="0"/>
        <c:axPos val="b"/>
        <c:majorTickMark val="none"/>
        <c:minorTickMark val="none"/>
        <c:tickLblPos val="nextTo"/>
        <c:crossAx val="134327680"/>
        <c:crosses val="autoZero"/>
        <c:auto val="1"/>
        <c:lblAlgn val="ctr"/>
        <c:lblOffset val="100"/>
        <c:noMultiLvlLbl val="0"/>
      </c:catAx>
      <c:valAx>
        <c:axId val="1343276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4326144"/>
        <c:crosses val="autoZero"/>
        <c:crossBetween val="between"/>
      </c:valAx>
      <c:valAx>
        <c:axId val="13433356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34335104"/>
        <c:crosses val="max"/>
        <c:crossBetween val="between"/>
      </c:valAx>
      <c:catAx>
        <c:axId val="134335104"/>
        <c:scaling>
          <c:orientation val="minMax"/>
        </c:scaling>
        <c:delete val="1"/>
        <c:axPos val="b"/>
        <c:majorTickMark val="out"/>
        <c:minorTickMark val="none"/>
        <c:tickLblPos val="nextTo"/>
        <c:crossAx val="1343335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0B851660-0934-124D-A4B3-496C7F320307}" type="datetimeFigureOut">
              <a:rPr lang="de-DE" smtClean="0"/>
              <a:t>07.01.2019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98C828EF-C252-394A-93BF-1C478CFA0896}" type="datetimeFigureOut">
              <a:rPr lang="de-DE" smtClean="0"/>
              <a:t>07.01.2019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 smtClean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66700" indent="-266700">
              <a:defRPr sz="1600"/>
            </a:lvl1pPr>
            <a:lvl2pPr marL="628650" indent="-171450">
              <a:defRPr sz="1400"/>
            </a:lvl2pPr>
            <a:lvl3pPr marL="1076325" indent="-161925">
              <a:defRPr sz="1200"/>
            </a:lvl3pPr>
            <a:lvl4pPr marL="1524000" indent="-152400">
              <a:defRPr sz="1100"/>
            </a:lvl4pPr>
            <a:lvl5pPr marL="1971675" indent="-142875">
              <a:defRPr sz="105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D. Ondreka, FAIR Operation, 1st FCCWG Meeting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180975" indent="-180975">
              <a:spcBef>
                <a:spcPts val="600"/>
              </a:spcBef>
              <a:defRPr sz="1400"/>
            </a:lvl1pPr>
            <a:lvl2pPr marL="447675" indent="-180975">
              <a:defRPr sz="1200"/>
            </a:lvl2pPr>
            <a:lvl3pPr marL="714375" indent="-171450">
              <a:defRPr sz="1100"/>
            </a:lvl3pPr>
            <a:lvl4pPr marL="895350" indent="-180975">
              <a:defRPr sz="1050"/>
            </a:lvl4pPr>
            <a:lvl5pPr marL="1076325" indent="-180975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180975" indent="-180975">
              <a:spcBef>
                <a:spcPts val="600"/>
              </a:spcBef>
              <a:defRPr sz="1400"/>
            </a:lvl1pPr>
            <a:lvl2pPr marL="447675" indent="-180975">
              <a:defRPr sz="1200"/>
            </a:lvl2pPr>
            <a:lvl3pPr marL="714375" indent="-171450">
              <a:defRPr sz="1100"/>
            </a:lvl3pPr>
            <a:lvl4pPr marL="895350" indent="-180975">
              <a:defRPr sz="1050"/>
            </a:lvl4pPr>
            <a:lvl5pPr marL="1076325" indent="-180975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dirty="0" smtClean="0"/>
              <a:t>D. Ondreka, FAIR Operation, 1st FCCWG Meeting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D. Ondreka, FAIR Operation, 1st FCCWG Meeting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5979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333333"/>
                </a:solidFill>
              </a:defRPr>
            </a:lvl1pPr>
          </a:lstStyle>
          <a:p>
            <a:r>
              <a:rPr lang="de-DE" dirty="0" smtClean="0"/>
              <a:t>20.05.2015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 smtClean="0"/>
              <a:t>D. Ondreka, FAIR Operation, 1st FCCWG Meeting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1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081182"/>
            <a:ext cx="6607516" cy="779866"/>
          </a:xfrm>
        </p:spPr>
        <p:txBody>
          <a:bodyPr/>
          <a:lstStyle/>
          <a:p>
            <a:r>
              <a:rPr lang="en-US" sz="3200" dirty="0" smtClean="0"/>
              <a:t>Accelerator Availability:</a:t>
            </a:r>
            <a:br>
              <a:rPr lang="en-US" sz="3200" dirty="0" smtClean="0"/>
            </a:br>
            <a:r>
              <a:rPr lang="en-US" sz="2400" dirty="0" smtClean="0"/>
              <a:t>status quo and challenges ahead</a:t>
            </a:r>
            <a:endParaRPr lang="de-DE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71800" y="4581128"/>
            <a:ext cx="3744416" cy="504056"/>
          </a:xfrm>
        </p:spPr>
        <p:txBody>
          <a:bodyPr>
            <a:noAutofit/>
          </a:bodyPr>
          <a:lstStyle/>
          <a:p>
            <a:r>
              <a:rPr lang="en-US" sz="1800" dirty="0" smtClean="0"/>
              <a:t>ACC Operation Department</a:t>
            </a:r>
            <a:endParaRPr lang="de-DE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4102331" y="4077072"/>
            <a:ext cx="1189749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dirty="0" smtClean="0"/>
              <a:t>O Geithner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417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22564" y="271335"/>
            <a:ext cx="6813731" cy="787557"/>
          </a:xfrm>
        </p:spPr>
        <p:txBody>
          <a:bodyPr>
            <a:normAutofit/>
          </a:bodyPr>
          <a:lstStyle/>
          <a:p>
            <a:r>
              <a:rPr lang="de-DE" dirty="0"/>
              <a:t>PHYS RUN </a:t>
            </a:r>
            <a:r>
              <a:rPr lang="de-DE" dirty="0" smtClean="0"/>
              <a:t>2018: </a:t>
            </a:r>
            <a:r>
              <a:rPr lang="de-DE" dirty="0" err="1" smtClean="0"/>
              <a:t>Failures</a:t>
            </a:r>
            <a:r>
              <a:rPr lang="de-DE" dirty="0" smtClean="0"/>
              <a:t> Statistic</a:t>
            </a:r>
            <a:endParaRPr lang="en-US" dirty="0"/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262147"/>
              </p:ext>
            </p:extLst>
          </p:nvPr>
        </p:nvGraphicFramePr>
        <p:xfrm>
          <a:off x="0" y="1196752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162398" y="2447310"/>
            <a:ext cx="449162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100" dirty="0" smtClean="0"/>
              <a:t>[</a:t>
            </a:r>
            <a:r>
              <a:rPr lang="de-DE" sz="1100" dirty="0" err="1" smtClean="0"/>
              <a:t>ms</a:t>
            </a:r>
            <a:r>
              <a:rPr lang="de-DE" sz="1100" dirty="0" smtClean="0"/>
              <a:t>]</a:t>
            </a:r>
            <a:endParaRPr lang="en-US" sz="1100" dirty="0" smtClean="0"/>
          </a:p>
        </p:txBody>
      </p:sp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690493"/>
              </p:ext>
            </p:extLst>
          </p:nvPr>
        </p:nvGraphicFramePr>
        <p:xfrm>
          <a:off x="29265" y="3939952"/>
          <a:ext cx="901394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44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ENG RUN 2018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9036496" cy="575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3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63241"/>
            <a:ext cx="9127548" cy="272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 dirty="0" smtClean="0"/>
              <a:t>ENG RUN 2018: </a:t>
            </a:r>
            <a:r>
              <a:rPr lang="de-DE" dirty="0"/>
              <a:t>Machines </a:t>
            </a:r>
            <a:r>
              <a:rPr lang="de-DE" dirty="0" err="1"/>
              <a:t>Availability</a:t>
            </a:r>
            <a:r>
              <a:rPr lang="de-D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4" y="271335"/>
            <a:ext cx="6813731" cy="787557"/>
          </a:xfrm>
        </p:spPr>
        <p:txBody>
          <a:bodyPr>
            <a:normAutofit/>
          </a:bodyPr>
          <a:lstStyle/>
          <a:p>
            <a:r>
              <a:rPr lang="de-DE" dirty="0" smtClean="0"/>
              <a:t>ENG </a:t>
            </a:r>
            <a:r>
              <a:rPr lang="de-DE" dirty="0"/>
              <a:t>RUN </a:t>
            </a:r>
            <a:r>
              <a:rPr lang="de-DE" dirty="0" smtClean="0"/>
              <a:t>2018: Events Statistic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109819"/>
              </p:ext>
            </p:extLst>
          </p:nvPr>
        </p:nvGraphicFramePr>
        <p:xfrm>
          <a:off x="107504" y="1340768"/>
          <a:ext cx="432048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913073"/>
              </p:ext>
            </p:extLst>
          </p:nvPr>
        </p:nvGraphicFramePr>
        <p:xfrm>
          <a:off x="4716016" y="1340768"/>
          <a:ext cx="427888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827584" y="4211796"/>
            <a:ext cx="124906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ENG RUN</a:t>
            </a:r>
            <a:endParaRPr lang="en-US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5364088" y="4219727"/>
            <a:ext cx="137730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PHYS RUN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71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652120" y="1412776"/>
            <a:ext cx="3057769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de-DE" sz="1400" dirty="0" err="1" smtClean="0"/>
              <a:t>Possibilities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accounting</a:t>
            </a:r>
            <a:r>
              <a:rPr lang="de-DE" sz="1400" dirty="0" smtClean="0"/>
              <a:t>:</a:t>
            </a:r>
          </a:p>
          <a:p>
            <a:pPr marL="342900" indent="-342900" algn="l">
              <a:buFontTx/>
              <a:buChar char="-"/>
            </a:pPr>
            <a:endParaRPr lang="de-DE" sz="1400" dirty="0"/>
          </a:p>
          <a:p>
            <a:pPr marL="342900" indent="-342900" algn="l">
              <a:buFontTx/>
              <a:buChar char="-"/>
            </a:pPr>
            <a:r>
              <a:rPr lang="de-DE" sz="1400" dirty="0" smtClean="0"/>
              <a:t>1) </a:t>
            </a:r>
            <a:r>
              <a:rPr lang="de-DE" sz="1400" dirty="0" err="1" smtClean="0"/>
              <a:t>Manually</a:t>
            </a:r>
            <a:r>
              <a:rPr lang="de-DE" sz="1400" dirty="0" smtClean="0"/>
              <a:t> (OLOG)</a:t>
            </a:r>
          </a:p>
          <a:p>
            <a:pPr marL="342900" indent="-342900" algn="l">
              <a:buFontTx/>
              <a:buChar char="-"/>
            </a:pPr>
            <a:endParaRPr lang="de-DE" sz="1400" dirty="0"/>
          </a:p>
          <a:p>
            <a:pPr marL="342900" indent="-342900" algn="l">
              <a:buFontTx/>
              <a:buChar char="-"/>
            </a:pPr>
            <a:r>
              <a:rPr lang="de-DE" sz="1400" dirty="0" smtClean="0"/>
              <a:t>2) „</a:t>
            </a:r>
            <a:r>
              <a:rPr lang="de-DE" sz="1400" dirty="0" err="1" smtClean="0"/>
              <a:t>Automatic</a:t>
            </a:r>
            <a:r>
              <a:rPr lang="de-DE" sz="1400" dirty="0" smtClean="0"/>
              <a:t>“ (</a:t>
            </a:r>
            <a:r>
              <a:rPr lang="de-DE" sz="1400" dirty="0" err="1" smtClean="0"/>
              <a:t>Arch</a:t>
            </a:r>
            <a:r>
              <a:rPr lang="de-DE" sz="1400" dirty="0" smtClean="0"/>
              <a:t>. System)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</p:spPr>
        <p:txBody>
          <a:bodyPr/>
          <a:lstStyle/>
          <a:p>
            <a:pPr algn="l"/>
            <a:r>
              <a:rPr lang="en-US" dirty="0" smtClean="0"/>
              <a:t>O. Geithner, ACC Operation</a:t>
            </a:r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7543" y="260648"/>
            <a:ext cx="663145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 err="1" smtClean="0"/>
              <a:t>Calculation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availability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endParaRPr lang="en-US" dirty="0"/>
          </a:p>
        </p:txBody>
      </p:sp>
      <p:pic>
        <p:nvPicPr>
          <p:cNvPr id="10" name="Picture 2" descr="T:\Operateurstraining\Zeichnungen\GSI-Schema-Pet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216773"/>
            <a:ext cx="5884839" cy="563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7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15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</p:spPr>
        <p:txBody>
          <a:bodyPr/>
          <a:lstStyle/>
          <a:p>
            <a:pPr algn="l"/>
            <a:r>
              <a:rPr lang="en-US" dirty="0" smtClean="0"/>
              <a:t>O. Geithner, ACC Operation</a:t>
            </a:r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7543" y="260648"/>
            <a:ext cx="663145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 err="1" smtClean="0"/>
              <a:t>Issues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failure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endParaRPr lang="en-US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282959"/>
              </p:ext>
            </p:extLst>
          </p:nvPr>
        </p:nvGraphicFramePr>
        <p:xfrm>
          <a:off x="269801" y="1412776"/>
          <a:ext cx="8712968" cy="3031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51520" y="5085184"/>
            <a:ext cx="8231741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de-DE" dirty="0" smtClean="0"/>
              <a:t>OLOG: Update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Failure</a:t>
            </a:r>
            <a:r>
              <a:rPr lang="de-DE" dirty="0" smtClean="0"/>
              <a:t> </a:t>
            </a:r>
            <a:r>
              <a:rPr lang="de-DE" dirty="0" err="1" smtClean="0"/>
              <a:t>root</a:t>
            </a:r>
            <a:r>
              <a:rPr lang="de-DE" dirty="0" smtClean="0"/>
              <a:t> </a:t>
            </a:r>
            <a:r>
              <a:rPr lang="de-DE" dirty="0" err="1" smtClean="0"/>
              <a:t>cause</a:t>
            </a:r>
            <a:r>
              <a:rPr lang="de-DE" dirty="0" smtClean="0"/>
              <a:t> in OLOG Event after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clarification</a:t>
            </a:r>
            <a:endParaRPr lang="de-DE" dirty="0" smtClean="0"/>
          </a:p>
          <a:p>
            <a:pPr marL="285750" indent="-285750" algn="l">
              <a:buFontTx/>
              <a:buChar char="-"/>
            </a:pPr>
            <a:endParaRPr lang="de-DE" dirty="0" smtClean="0"/>
          </a:p>
          <a:p>
            <a:pPr marL="285750" indent="-285750" algn="l">
              <a:buFontTx/>
              <a:buChar char="-"/>
            </a:pPr>
            <a:r>
              <a:rPr lang="de-DE" dirty="0" err="1" smtClean="0"/>
              <a:t>Arch</a:t>
            </a:r>
            <a:r>
              <a:rPr lang="de-DE" dirty="0" smtClean="0"/>
              <a:t>. System:  intelligent Data Mining</a:t>
            </a:r>
            <a:endParaRPr lang="en-US" dirty="0" smtClean="0"/>
          </a:p>
        </p:txBody>
      </p:sp>
      <p:sp>
        <p:nvSpPr>
          <p:cNvPr id="3" name="Textfeld 2"/>
          <p:cNvSpPr txBox="1"/>
          <p:nvPr/>
        </p:nvSpPr>
        <p:spPr>
          <a:xfrm rot="20657020">
            <a:off x="2537567" y="2564904"/>
            <a:ext cx="473725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>
                <a:solidFill>
                  <a:srgbClr val="FF0000"/>
                </a:solidFill>
              </a:rPr>
              <a:t>Failure</a:t>
            </a:r>
            <a:r>
              <a:rPr lang="de-DE" dirty="0" smtClean="0">
                <a:solidFill>
                  <a:srgbClr val="FF0000"/>
                </a:solidFill>
              </a:rPr>
              <a:t> Analysis: </a:t>
            </a:r>
            <a:r>
              <a:rPr lang="de-DE" dirty="0" err="1" smtClean="0">
                <a:solidFill>
                  <a:srgbClr val="FF0000"/>
                </a:solidFill>
              </a:rPr>
              <a:t>poor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quality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existing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data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1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Automated</a:t>
            </a:r>
            <a:r>
              <a:rPr lang="de-DE" dirty="0" smtClean="0"/>
              <a:t> </a:t>
            </a:r>
            <a:r>
              <a:rPr lang="de-DE" dirty="0" err="1" smtClean="0"/>
              <a:t>Availability</a:t>
            </a:r>
            <a:r>
              <a:rPr lang="de-DE" dirty="0" smtClean="0"/>
              <a:t> Tracking: CERN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</p:spPr>
        <p:txBody>
          <a:bodyPr/>
          <a:lstStyle/>
          <a:p>
            <a:pPr algn="l"/>
            <a:r>
              <a:rPr lang="en-US" dirty="0" smtClean="0"/>
              <a:t>O. Geithner, ACC Operation</a:t>
            </a:r>
            <a:endParaRPr lang="de-DE" dirty="0"/>
          </a:p>
        </p:txBody>
      </p:sp>
      <p:sp>
        <p:nvSpPr>
          <p:cNvPr id="6" name="TextBox 14"/>
          <p:cNvSpPr txBox="1"/>
          <p:nvPr/>
        </p:nvSpPr>
        <p:spPr>
          <a:xfrm>
            <a:off x="389384" y="1109057"/>
            <a:ext cx="78550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&lt;2012: generally poor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366FF"/>
              </a:solidFill>
              <a:latin typeface="Calibri" pitchFamily="34" charset="0"/>
            </a:endParaRPr>
          </a:p>
          <a:p>
            <a:pPr algn="l"/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2012: Availability Working Group (</a:t>
            </a:r>
            <a:r>
              <a:rPr lang="en-US" dirty="0" smtClean="0">
                <a:solidFill>
                  <a:srgbClr val="062F67"/>
                </a:solidFill>
                <a:latin typeface="Calibri" pitchFamily="34" charset="0"/>
              </a:rPr>
              <a:t>AWG</a:t>
            </a:r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) launched</a:t>
            </a:r>
          </a:p>
          <a:p>
            <a:pPr lvl="1" algn="l"/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Goal to produce data 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for “</a:t>
            </a:r>
            <a:r>
              <a:rPr lang="en-US" dirty="0">
                <a:solidFill>
                  <a:srgbClr val="062F67"/>
                </a:solidFill>
                <a:latin typeface="Calibri" pitchFamily="34" charset="0"/>
              </a:rPr>
              <a:t>avail-sim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” – SLAC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366FF"/>
              </a:solidFill>
              <a:latin typeface="Calibri" pitchFamily="34" charset="0"/>
            </a:endParaRPr>
          </a:p>
          <a:p>
            <a:pPr algn="l"/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2013: AWG proposed </a:t>
            </a:r>
            <a:r>
              <a:rPr lang="en-US" dirty="0" smtClean="0">
                <a:solidFill>
                  <a:schemeClr val="accent5"/>
                </a:solidFill>
                <a:latin typeface="Calibri" pitchFamily="34" charset="0"/>
              </a:rPr>
              <a:t>Accelerator Fault Tracker </a:t>
            </a:r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(</a:t>
            </a:r>
            <a:r>
              <a:rPr lang="en-US" dirty="0" smtClean="0">
                <a:solidFill>
                  <a:srgbClr val="062F67"/>
                </a:solidFill>
                <a:latin typeface="Calibri" pitchFamily="34" charset="0"/>
              </a:rPr>
              <a:t>AFT</a:t>
            </a:r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)</a:t>
            </a:r>
            <a:r>
              <a:rPr lang="en-US" dirty="0" smtClean="0">
                <a:solidFill>
                  <a:schemeClr val="accent5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to solve data issues</a:t>
            </a:r>
          </a:p>
          <a:p>
            <a:pPr lvl="1" algn="l"/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“downtime </a:t>
            </a:r>
            <a:r>
              <a:rPr lang="en-US" dirty="0">
                <a:solidFill>
                  <a:srgbClr val="062F67"/>
                </a:solidFill>
                <a:latin typeface="Calibri" pitchFamily="34" charset="0"/>
              </a:rPr>
              <a:t>tracker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” – </a:t>
            </a:r>
            <a:r>
              <a:rPr lang="en-US" dirty="0" err="1" smtClean="0">
                <a:solidFill>
                  <a:srgbClr val="3366FF"/>
                </a:solidFill>
                <a:latin typeface="Calibri" pitchFamily="34" charset="0"/>
              </a:rPr>
              <a:t>Fermilab</a:t>
            </a:r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 – ARW 2011</a:t>
            </a:r>
          </a:p>
          <a:p>
            <a:pPr lvl="1" algn="l"/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“stick the numbers on a </a:t>
            </a:r>
            <a:r>
              <a:rPr lang="en-US" dirty="0">
                <a:solidFill>
                  <a:srgbClr val="062F67"/>
                </a:solidFill>
                <a:latin typeface="Calibri" pitchFamily="34" charset="0"/>
              </a:rPr>
              <a:t>popular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 notice </a:t>
            </a:r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board” – P. 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Sampson </a:t>
            </a:r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– ARW 2013</a:t>
            </a: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board”</a:t>
            </a:r>
          </a:p>
          <a:p>
            <a:pPr algn="l"/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2014: </a:t>
            </a:r>
            <a:r>
              <a:rPr lang="en-US" dirty="0" smtClean="0">
                <a:solidFill>
                  <a:srgbClr val="062F67"/>
                </a:solidFill>
                <a:latin typeface="Calibri" pitchFamily="34" charset="0"/>
              </a:rPr>
              <a:t>AFT</a:t>
            </a:r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alibri" pitchFamily="34" charset="0"/>
              </a:rPr>
              <a:t>launched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366FF"/>
              </a:solidFill>
              <a:latin typeface="Calibri" pitchFamily="34" charset="0"/>
            </a:endParaRPr>
          </a:p>
          <a:p>
            <a:pPr algn="l"/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2015: AFT </a:t>
            </a:r>
            <a:r>
              <a:rPr lang="en-US" dirty="0" smtClean="0">
                <a:solidFill>
                  <a:schemeClr val="accent5"/>
                </a:solidFill>
                <a:latin typeface="Calibri" pitchFamily="34" charset="0"/>
              </a:rPr>
              <a:t>extensively</a:t>
            </a:r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Calibri" pitchFamily="34" charset="0"/>
              </a:rPr>
              <a:t>used</a:t>
            </a:r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 for data analysis</a:t>
            </a:r>
          </a:p>
          <a:p>
            <a:pPr lvl="1" algn="l"/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Finding your “best bang for your buck” – D. </a:t>
            </a:r>
            <a:r>
              <a:rPr lang="en-US" dirty="0" err="1" smtClean="0">
                <a:solidFill>
                  <a:srgbClr val="3366FF"/>
                </a:solidFill>
                <a:latin typeface="Calibri" pitchFamily="34" charset="0"/>
              </a:rPr>
              <a:t>McGilvery</a:t>
            </a:r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 – ARW 2015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366FF"/>
              </a:solidFill>
              <a:latin typeface="Calibri" pitchFamily="34" charset="0"/>
            </a:endParaRPr>
          </a:p>
          <a:p>
            <a:pPr algn="l"/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2016: AWG began </a:t>
            </a:r>
            <a:r>
              <a:rPr lang="en-US" dirty="0" smtClean="0">
                <a:solidFill>
                  <a:srgbClr val="062F67"/>
                </a:solidFill>
                <a:latin typeface="Calibri" pitchFamily="34" charset="0"/>
              </a:rPr>
              <a:t>LHC</a:t>
            </a:r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62F67"/>
                </a:solidFill>
                <a:latin typeface="Calibri" pitchFamily="34" charset="0"/>
              </a:rPr>
              <a:t>periodic</a:t>
            </a:r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62F67"/>
                </a:solidFill>
                <a:latin typeface="Calibri" pitchFamily="34" charset="0"/>
              </a:rPr>
              <a:t>reporting</a:t>
            </a:r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 for LHC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366FF"/>
              </a:solidFill>
              <a:latin typeface="Calibri" pitchFamily="34" charset="0"/>
            </a:endParaRPr>
          </a:p>
          <a:p>
            <a:pPr algn="l"/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2017: 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AWG began </a:t>
            </a:r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data capture for </a:t>
            </a:r>
            <a:r>
              <a:rPr lang="en-US" dirty="0" smtClean="0">
                <a:solidFill>
                  <a:srgbClr val="062F67"/>
                </a:solidFill>
                <a:latin typeface="Calibri" pitchFamily="34" charset="0"/>
              </a:rPr>
              <a:t>injectors</a:t>
            </a:r>
          </a:p>
          <a:p>
            <a:pPr lvl="1" algn="l"/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Find your “Happy 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</a:rPr>
              <a:t>User Index” – A. Luedeke – ARW </a:t>
            </a:r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2013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3366FF"/>
              </a:solidFill>
              <a:latin typeface="Calibri" pitchFamily="34" charset="0"/>
            </a:endParaRPr>
          </a:p>
          <a:p>
            <a:pPr algn="l"/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2017: Founding of </a:t>
            </a:r>
            <a:r>
              <a:rPr lang="en-US" dirty="0" smtClean="0">
                <a:solidFill>
                  <a:srgbClr val="062F67"/>
                </a:solidFill>
                <a:latin typeface="Calibri" pitchFamily="34" charset="0"/>
              </a:rPr>
              <a:t>M</a:t>
            </a:r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achine </a:t>
            </a:r>
            <a:r>
              <a:rPr lang="en-US" dirty="0" smtClean="0">
                <a:solidFill>
                  <a:srgbClr val="062F67"/>
                </a:solidFill>
                <a:latin typeface="Calibri" pitchFamily="34" charset="0"/>
              </a:rPr>
              <a:t>A</a:t>
            </a:r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vailability and </a:t>
            </a:r>
            <a:r>
              <a:rPr lang="en-US" dirty="0" smtClean="0">
                <a:solidFill>
                  <a:srgbClr val="062F67"/>
                </a:solidFill>
                <a:latin typeface="Calibri" pitchFamily="34" charset="0"/>
              </a:rPr>
              <a:t>R</a:t>
            </a:r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eliability </a:t>
            </a:r>
            <a:r>
              <a:rPr lang="en-US" dirty="0" smtClean="0">
                <a:solidFill>
                  <a:srgbClr val="062F67"/>
                </a:solidFill>
                <a:latin typeface="Calibri" pitchFamily="34" charset="0"/>
              </a:rPr>
              <a:t>P</a:t>
            </a:r>
            <a:r>
              <a:rPr lang="en-US" dirty="0" smtClean="0">
                <a:solidFill>
                  <a:srgbClr val="3366FF"/>
                </a:solidFill>
                <a:latin typeface="Calibri" pitchFamily="34" charset="0"/>
              </a:rPr>
              <a:t>anel – organization level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2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23528" y="1484784"/>
            <a:ext cx="8424936" cy="477053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just"/>
            <a:r>
              <a:rPr lang="de-DE" sz="1600" dirty="0" smtClean="0"/>
              <a:t>A </a:t>
            </a:r>
            <a:r>
              <a:rPr lang="de-DE" sz="1600" dirty="0" err="1" smtClean="0"/>
              <a:t>new</a:t>
            </a:r>
            <a:r>
              <a:rPr lang="de-DE" sz="1600" dirty="0" smtClean="0"/>
              <a:t> </a:t>
            </a:r>
            <a:r>
              <a:rPr lang="de-DE" sz="1600" dirty="0" err="1" smtClean="0"/>
              <a:t>functionality</a:t>
            </a:r>
            <a:r>
              <a:rPr lang="de-DE" sz="1600" dirty="0" smtClean="0"/>
              <a:t> in CS </a:t>
            </a:r>
            <a:r>
              <a:rPr lang="de-DE" sz="1600" dirty="0" err="1" smtClean="0"/>
              <a:t>generates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statistics</a:t>
            </a:r>
            <a:r>
              <a:rPr lang="de-DE" sz="1600" dirty="0" smtClean="0"/>
              <a:t> </a:t>
            </a:r>
            <a:r>
              <a:rPr lang="de-DE" sz="1600" dirty="0" err="1" smtClean="0"/>
              <a:t>automatically</a:t>
            </a:r>
            <a:r>
              <a:rPr lang="de-DE" sz="1600" dirty="0" smtClean="0"/>
              <a:t> </a:t>
            </a:r>
            <a:r>
              <a:rPr lang="de-DE" sz="1600" dirty="0" err="1" smtClean="0"/>
              <a:t>according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predefined</a:t>
            </a:r>
            <a:r>
              <a:rPr lang="de-DE" sz="1600" dirty="0" smtClean="0"/>
              <a:t> </a:t>
            </a:r>
            <a:r>
              <a:rPr lang="de-DE" sz="1600" dirty="0" err="1" smtClean="0"/>
              <a:t>rules</a:t>
            </a:r>
            <a:r>
              <a:rPr lang="de-DE" sz="1600" dirty="0" smtClean="0"/>
              <a:t>. The </a:t>
            </a:r>
            <a:r>
              <a:rPr lang="de-DE" sz="1600" dirty="0" err="1" smtClean="0"/>
              <a:t>key</a:t>
            </a:r>
            <a:r>
              <a:rPr lang="de-DE" sz="1600" dirty="0" smtClean="0"/>
              <a:t> </a:t>
            </a:r>
            <a:r>
              <a:rPr lang="de-DE" sz="1600" dirty="0" err="1" smtClean="0"/>
              <a:t>components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:</a:t>
            </a:r>
          </a:p>
          <a:p>
            <a:pPr algn="just"/>
            <a:endParaRPr lang="de-DE" sz="1600" dirty="0" smtClean="0"/>
          </a:p>
          <a:p>
            <a:pPr marL="342900" indent="-342900" algn="just">
              <a:buAutoNum type="arabicPeriod"/>
            </a:pPr>
            <a:r>
              <a:rPr lang="de-DE" sz="1600" dirty="0" smtClean="0"/>
              <a:t>Beam Operation </a:t>
            </a:r>
            <a:r>
              <a:rPr lang="de-DE" sz="1600" dirty="0" err="1" smtClean="0"/>
              <a:t>Calendar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definition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planned</a:t>
            </a:r>
            <a:r>
              <a:rPr lang="de-DE" sz="1600" dirty="0" smtClean="0"/>
              <a:t> </a:t>
            </a:r>
            <a:r>
              <a:rPr lang="de-DE" sz="1600" dirty="0" err="1" smtClean="0"/>
              <a:t>machine</a:t>
            </a:r>
            <a:r>
              <a:rPr lang="de-DE" sz="1600" dirty="0" smtClean="0"/>
              <a:t> </a:t>
            </a:r>
            <a:r>
              <a:rPr lang="de-DE" sz="1600" dirty="0" err="1" smtClean="0"/>
              <a:t>status</a:t>
            </a:r>
            <a:r>
              <a:rPr lang="de-DE" sz="1600" dirty="0" smtClean="0"/>
              <a:t>. </a:t>
            </a:r>
            <a:r>
              <a:rPr lang="de-DE" sz="1600" dirty="0" err="1" smtClean="0"/>
              <a:t>Defines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nominal </a:t>
            </a:r>
            <a:r>
              <a:rPr lang="de-DE" sz="1600" dirty="0" err="1" smtClean="0"/>
              <a:t>machine</a:t>
            </a:r>
            <a:r>
              <a:rPr lang="de-DE" sz="1600" dirty="0" smtClean="0"/>
              <a:t> </a:t>
            </a:r>
            <a:r>
              <a:rPr lang="de-DE" sz="1600" dirty="0" err="1" smtClean="0"/>
              <a:t>state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1 </a:t>
            </a:r>
            <a:r>
              <a:rPr lang="de-DE" sz="1600" dirty="0" err="1" smtClean="0"/>
              <a:t>hour</a:t>
            </a:r>
            <a:r>
              <a:rPr lang="de-DE" sz="1600" dirty="0" smtClean="0"/>
              <a:t> </a:t>
            </a:r>
            <a:r>
              <a:rPr lang="de-DE" sz="1600" dirty="0" err="1" smtClean="0"/>
              <a:t>resolution</a:t>
            </a:r>
            <a:r>
              <a:rPr lang="de-DE" sz="1600" dirty="0" smtClean="0"/>
              <a:t>, </a:t>
            </a:r>
            <a:r>
              <a:rPr lang="de-DE" sz="1600" dirty="0" err="1" smtClean="0"/>
              <a:t>specifies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nominal beam </a:t>
            </a:r>
            <a:r>
              <a:rPr lang="de-DE" sz="1600" dirty="0" err="1" smtClean="0"/>
              <a:t>parameters</a:t>
            </a:r>
            <a:endParaRPr lang="de-DE" sz="1600" dirty="0" smtClean="0"/>
          </a:p>
          <a:p>
            <a:pPr marL="342900" indent="-342900" algn="just">
              <a:buAutoNum type="arabicPeriod"/>
            </a:pPr>
            <a:r>
              <a:rPr lang="de-DE" sz="1600" dirty="0" smtClean="0"/>
              <a:t>The State Server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generate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actual</a:t>
            </a:r>
            <a:r>
              <a:rPr lang="de-DE" sz="1600" dirty="0" smtClean="0"/>
              <a:t> </a:t>
            </a:r>
            <a:r>
              <a:rPr lang="de-DE" sz="1600" dirty="0" err="1" smtClean="0"/>
              <a:t>machine</a:t>
            </a:r>
            <a:r>
              <a:rPr lang="de-DE" sz="1600" dirty="0" smtClean="0"/>
              <a:t> </a:t>
            </a:r>
            <a:r>
              <a:rPr lang="de-DE" sz="1600" dirty="0" err="1" smtClean="0"/>
              <a:t>state</a:t>
            </a:r>
            <a:r>
              <a:rPr lang="de-DE" sz="1600" dirty="0" smtClean="0"/>
              <a:t> (10Hz upgrade rate). </a:t>
            </a:r>
            <a:r>
              <a:rPr lang="de-DE" sz="1600" dirty="0" err="1" smtClean="0"/>
              <a:t>Based</a:t>
            </a:r>
            <a:r>
              <a:rPr lang="de-DE" sz="1600" dirty="0" smtClean="0"/>
              <a:t> on </a:t>
            </a:r>
            <a:r>
              <a:rPr lang="de-DE" sz="1600" dirty="0" err="1" smtClean="0"/>
              <a:t>many</a:t>
            </a:r>
            <a:r>
              <a:rPr lang="de-DE" sz="1600" dirty="0" smtClean="0"/>
              <a:t> </a:t>
            </a:r>
            <a:r>
              <a:rPr lang="de-DE" sz="1600" dirty="0" err="1" smtClean="0"/>
              <a:t>predefined</a:t>
            </a:r>
            <a:r>
              <a:rPr lang="de-DE" sz="1600" dirty="0" smtClean="0"/>
              <a:t> </a:t>
            </a:r>
            <a:r>
              <a:rPr lang="de-DE" sz="1600" dirty="0" err="1" smtClean="0"/>
              <a:t>machine</a:t>
            </a:r>
            <a:r>
              <a:rPr lang="de-DE" sz="1600" dirty="0" smtClean="0"/>
              <a:t> </a:t>
            </a:r>
            <a:r>
              <a:rPr lang="de-DE" sz="1600" dirty="0" err="1" smtClean="0"/>
              <a:t>states</a:t>
            </a:r>
            <a:r>
              <a:rPr lang="de-DE" sz="1600" dirty="0" smtClean="0"/>
              <a:t>: </a:t>
            </a:r>
            <a:r>
              <a:rPr lang="de-DE" sz="1600" dirty="0" err="1" smtClean="0"/>
              <a:t>UserRun</a:t>
            </a:r>
            <a:r>
              <a:rPr lang="de-DE" sz="1600" dirty="0" smtClean="0"/>
              <a:t>, </a:t>
            </a:r>
            <a:r>
              <a:rPr lang="de-DE" sz="1600" dirty="0" err="1" smtClean="0"/>
              <a:t>UserRun</a:t>
            </a:r>
            <a:r>
              <a:rPr lang="de-DE" sz="1600" dirty="0" smtClean="0"/>
              <a:t> out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specs</a:t>
            </a:r>
            <a:r>
              <a:rPr lang="de-DE" sz="1600" dirty="0" smtClean="0"/>
              <a:t>, </a:t>
            </a:r>
            <a:r>
              <a:rPr lang="de-DE" sz="1600" dirty="0" err="1" smtClean="0"/>
              <a:t>UserRun</a:t>
            </a:r>
            <a:r>
              <a:rPr lang="de-DE" sz="1600" dirty="0" smtClean="0"/>
              <a:t> </a:t>
            </a:r>
            <a:r>
              <a:rPr lang="de-DE" sz="1600" dirty="0" err="1" smtClean="0"/>
              <a:t>low</a:t>
            </a:r>
            <a:r>
              <a:rPr lang="de-DE" sz="1600" dirty="0" smtClean="0"/>
              <a:t> beam </a:t>
            </a:r>
            <a:r>
              <a:rPr lang="de-DE" sz="1600" dirty="0" err="1" smtClean="0"/>
              <a:t>current</a:t>
            </a:r>
            <a:r>
              <a:rPr lang="de-DE" sz="1600" dirty="0" smtClean="0"/>
              <a:t>, Test Run, Maintenance, Studies </a:t>
            </a:r>
            <a:r>
              <a:rPr lang="de-DE" sz="1600" dirty="0" err="1" smtClean="0"/>
              <a:t>etc</a:t>
            </a:r>
            <a:endParaRPr lang="de-DE" sz="1600" dirty="0" smtClean="0"/>
          </a:p>
          <a:p>
            <a:pPr marL="342900" indent="-342900" algn="just">
              <a:buAutoNum type="arabicPeriod"/>
            </a:pPr>
            <a:r>
              <a:rPr lang="de-DE" sz="1600" dirty="0" smtClean="0"/>
              <a:t>Central Alarm System </a:t>
            </a:r>
            <a:r>
              <a:rPr lang="de-DE" sz="1600" dirty="0" err="1" smtClean="0"/>
              <a:t>collects</a:t>
            </a:r>
            <a:r>
              <a:rPr lang="de-DE" sz="1600" dirty="0" smtClean="0"/>
              <a:t> </a:t>
            </a:r>
            <a:r>
              <a:rPr lang="de-DE" sz="1600" dirty="0" err="1" smtClean="0"/>
              <a:t>alarms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each</a:t>
            </a:r>
            <a:r>
              <a:rPr lang="de-DE" sz="1600" dirty="0" smtClean="0"/>
              <a:t> </a:t>
            </a:r>
            <a:r>
              <a:rPr lang="de-DE" sz="1600" dirty="0" err="1" smtClean="0"/>
              <a:t>subsystem</a:t>
            </a:r>
            <a:r>
              <a:rPr lang="de-DE" sz="1600" dirty="0" smtClean="0"/>
              <a:t>. </a:t>
            </a:r>
            <a:r>
              <a:rPr lang="de-DE" sz="1600" dirty="0" err="1" smtClean="0"/>
              <a:t>Three</a:t>
            </a:r>
            <a:r>
              <a:rPr lang="de-DE" sz="1600" dirty="0" smtClean="0"/>
              <a:t> </a:t>
            </a:r>
            <a:r>
              <a:rPr lang="de-DE" sz="1600" dirty="0" err="1" smtClean="0"/>
              <a:t>types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alarm</a:t>
            </a:r>
            <a:r>
              <a:rPr lang="de-DE" sz="1600" dirty="0" smtClean="0"/>
              <a:t> </a:t>
            </a:r>
            <a:r>
              <a:rPr lang="de-DE" sz="1600" dirty="0" err="1" smtClean="0"/>
              <a:t>severity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pre-defined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every</a:t>
            </a:r>
            <a:r>
              <a:rPr lang="de-DE" sz="1600" dirty="0" smtClean="0"/>
              <a:t> </a:t>
            </a:r>
            <a:r>
              <a:rPr lang="de-DE" sz="1600" dirty="0" err="1" smtClean="0"/>
              <a:t>subsystem</a:t>
            </a:r>
            <a:r>
              <a:rPr lang="de-DE" sz="1600" dirty="0" smtClean="0"/>
              <a:t>. </a:t>
            </a:r>
            <a:r>
              <a:rPr lang="de-DE" sz="1600" dirty="0" err="1" smtClean="0"/>
              <a:t>If</a:t>
            </a:r>
            <a:r>
              <a:rPr lang="de-DE" sz="1600" dirty="0" smtClean="0"/>
              <a:t> </a:t>
            </a:r>
            <a:r>
              <a:rPr lang="de-DE" sz="1600" dirty="0" err="1" smtClean="0"/>
              <a:t>there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at least </a:t>
            </a:r>
            <a:r>
              <a:rPr lang="de-DE" sz="1600" dirty="0" err="1" smtClean="0"/>
              <a:t>one</a:t>
            </a:r>
            <a:r>
              <a:rPr lang="de-DE" sz="1600" dirty="0" smtClean="0"/>
              <a:t> FATAL </a:t>
            </a:r>
            <a:r>
              <a:rPr lang="de-DE" sz="1600" dirty="0" err="1" smtClean="0"/>
              <a:t>alarm</a:t>
            </a:r>
            <a:r>
              <a:rPr lang="de-DE" sz="1600" dirty="0" smtClean="0"/>
              <a:t> in </a:t>
            </a:r>
            <a:r>
              <a:rPr lang="de-DE" sz="1600" dirty="0" err="1" smtClean="0"/>
              <a:t>one</a:t>
            </a:r>
            <a:r>
              <a:rPr lang="de-DE" sz="1600" dirty="0" smtClean="0"/>
              <a:t> </a:t>
            </a:r>
            <a:r>
              <a:rPr lang="de-DE" sz="1600" dirty="0" err="1" smtClean="0"/>
              <a:t>subsystem</a:t>
            </a:r>
            <a:r>
              <a:rPr lang="de-DE" sz="1600" dirty="0" smtClean="0"/>
              <a:t> </a:t>
            </a:r>
            <a:r>
              <a:rPr lang="de-DE" sz="1600" dirty="0" err="1" smtClean="0"/>
              <a:t>then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current</a:t>
            </a:r>
            <a:r>
              <a:rPr lang="de-DE" sz="1600" dirty="0" smtClean="0"/>
              <a:t> ACC </a:t>
            </a:r>
            <a:r>
              <a:rPr lang="de-DE" sz="1600" dirty="0" err="1" smtClean="0"/>
              <a:t>state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set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FAILURE.</a:t>
            </a:r>
          </a:p>
          <a:p>
            <a:pPr marL="342900" indent="-342900" algn="just">
              <a:buAutoNum type="arabicPeriod"/>
            </a:pPr>
            <a:r>
              <a:rPr lang="de-DE" sz="1600" dirty="0" err="1" smtClean="0"/>
              <a:t>OperationHistoryViewer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view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history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machine</a:t>
            </a:r>
            <a:r>
              <a:rPr lang="de-DE" sz="1600" dirty="0" smtClean="0"/>
              <a:t> </a:t>
            </a:r>
            <a:r>
              <a:rPr lang="de-DE" sz="1600" dirty="0" err="1" smtClean="0"/>
              <a:t>states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alarms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any</a:t>
            </a:r>
            <a:r>
              <a:rPr lang="de-DE" sz="1600" dirty="0" smtClean="0"/>
              <a:t> time </a:t>
            </a:r>
            <a:r>
              <a:rPr lang="de-DE" sz="1600" dirty="0" err="1" smtClean="0"/>
              <a:t>interval</a:t>
            </a:r>
            <a:r>
              <a:rPr lang="de-DE" sz="1600" dirty="0" smtClean="0"/>
              <a:t>, </a:t>
            </a:r>
            <a:r>
              <a:rPr lang="de-DE" sz="1600" dirty="0" err="1" smtClean="0"/>
              <a:t>zooming</a:t>
            </a:r>
            <a:r>
              <a:rPr lang="de-DE" sz="1600" dirty="0" smtClean="0"/>
              <a:t> down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seconds</a:t>
            </a:r>
            <a:r>
              <a:rPr lang="de-DE" sz="1600" dirty="0" smtClean="0"/>
              <a:t>. </a:t>
            </a:r>
            <a:r>
              <a:rPr lang="de-DE" sz="1600" dirty="0" err="1" smtClean="0"/>
              <a:t>Accelerator</a:t>
            </a:r>
            <a:r>
              <a:rPr lang="de-DE" sz="1600" dirty="0" smtClean="0"/>
              <a:t> </a:t>
            </a:r>
            <a:r>
              <a:rPr lang="de-DE" sz="1600" dirty="0" err="1" smtClean="0"/>
              <a:t>availability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MTBF </a:t>
            </a:r>
            <a:r>
              <a:rPr lang="de-DE" sz="1600" dirty="0" err="1" smtClean="0"/>
              <a:t>calculation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selected</a:t>
            </a:r>
            <a:r>
              <a:rPr lang="de-DE" sz="1600" dirty="0" smtClean="0"/>
              <a:t> time </a:t>
            </a:r>
            <a:r>
              <a:rPr lang="de-DE" sz="1600" dirty="0" err="1" smtClean="0"/>
              <a:t>interval</a:t>
            </a:r>
            <a:endParaRPr lang="de-DE" sz="1600" dirty="0" smtClean="0"/>
          </a:p>
          <a:p>
            <a:pPr algn="just"/>
            <a:endParaRPr lang="de-DE" sz="1600" dirty="0"/>
          </a:p>
          <a:p>
            <a:pPr algn="just"/>
            <a:r>
              <a:rPr lang="de-DE" sz="1600" dirty="0" smtClean="0"/>
              <a:t>Offline </a:t>
            </a:r>
            <a:r>
              <a:rPr lang="de-DE" sz="1600" dirty="0" err="1" smtClean="0"/>
              <a:t>state</a:t>
            </a:r>
            <a:r>
              <a:rPr lang="de-DE" sz="1600" dirty="0" smtClean="0"/>
              <a:t> </a:t>
            </a:r>
            <a:r>
              <a:rPr lang="de-DE" sz="1600" dirty="0" err="1" smtClean="0"/>
              <a:t>corrections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still </a:t>
            </a:r>
            <a:r>
              <a:rPr lang="de-DE" sz="1600" dirty="0" err="1" smtClean="0"/>
              <a:t>frequently</a:t>
            </a:r>
            <a:r>
              <a:rPr lang="de-DE" sz="1600" dirty="0" smtClean="0"/>
              <a:t> </a:t>
            </a:r>
            <a:r>
              <a:rPr lang="de-DE" sz="1600" dirty="0" err="1" smtClean="0"/>
              <a:t>done</a:t>
            </a:r>
            <a:r>
              <a:rPr lang="de-DE" sz="1600" dirty="0" smtClean="0"/>
              <a:t> </a:t>
            </a:r>
            <a:r>
              <a:rPr lang="de-DE" sz="1600" dirty="0" err="1" smtClean="0"/>
              <a:t>if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machine</a:t>
            </a:r>
            <a:r>
              <a:rPr lang="de-DE" sz="1600" dirty="0" smtClean="0"/>
              <a:t> </a:t>
            </a:r>
            <a:r>
              <a:rPr lang="de-DE" sz="1600" dirty="0" err="1" smtClean="0"/>
              <a:t>state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incorrectly</a:t>
            </a:r>
            <a:r>
              <a:rPr lang="de-DE" sz="1600" dirty="0" smtClean="0"/>
              <a:t> </a:t>
            </a:r>
            <a:r>
              <a:rPr lang="de-DE" sz="1600" dirty="0" err="1" smtClean="0"/>
              <a:t>defined</a:t>
            </a:r>
            <a:r>
              <a:rPr lang="de-DE" sz="1600" dirty="0" smtClean="0"/>
              <a:t> 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incorrect</a:t>
            </a:r>
            <a:r>
              <a:rPr lang="de-DE" sz="1600" dirty="0" smtClean="0"/>
              <a:t> </a:t>
            </a:r>
            <a:r>
              <a:rPr lang="de-DE" sz="1600" dirty="0" err="1" smtClean="0"/>
              <a:t>alarm</a:t>
            </a:r>
            <a:r>
              <a:rPr lang="de-DE" sz="1600" dirty="0" smtClean="0"/>
              <a:t> </a:t>
            </a:r>
            <a:r>
              <a:rPr lang="de-DE" sz="1600" dirty="0" err="1" smtClean="0"/>
              <a:t>definition</a:t>
            </a:r>
            <a:r>
              <a:rPr lang="de-DE" sz="1600" dirty="0" smtClean="0"/>
              <a:t>/</a:t>
            </a:r>
            <a:r>
              <a:rPr lang="de-DE" sz="1600" dirty="0" err="1" smtClean="0"/>
              <a:t>severity</a:t>
            </a:r>
            <a:r>
              <a:rPr lang="de-DE" sz="1600" dirty="0" smtClean="0"/>
              <a:t>. The </a:t>
            </a:r>
            <a:r>
              <a:rPr lang="de-DE" sz="1600" dirty="0" err="1" smtClean="0"/>
              <a:t>goal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minimize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offline </a:t>
            </a:r>
            <a:r>
              <a:rPr lang="de-DE" sz="1600" dirty="0" err="1" smtClean="0"/>
              <a:t>corrections</a:t>
            </a:r>
            <a:r>
              <a:rPr lang="de-DE" sz="1600" dirty="0" smtClean="0"/>
              <a:t>. </a:t>
            </a:r>
            <a:r>
              <a:rPr lang="de-DE" sz="1600" dirty="0" err="1" smtClean="0"/>
              <a:t>It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an </a:t>
            </a:r>
            <a:r>
              <a:rPr lang="de-DE" sz="1600" dirty="0" err="1" smtClean="0"/>
              <a:t>ongoing</a:t>
            </a:r>
            <a:r>
              <a:rPr lang="de-DE" sz="1600" dirty="0" smtClean="0"/>
              <a:t> iterative </a:t>
            </a:r>
            <a:r>
              <a:rPr lang="de-DE" sz="1600" dirty="0" err="1" smtClean="0"/>
              <a:t>process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identify</a:t>
            </a:r>
            <a:r>
              <a:rPr lang="de-DE" sz="1600" dirty="0" smtClean="0"/>
              <a:t> </a:t>
            </a:r>
            <a:r>
              <a:rPr lang="de-DE" sz="1600" dirty="0" err="1" smtClean="0"/>
              <a:t>incorrect</a:t>
            </a:r>
            <a:r>
              <a:rPr lang="de-DE" sz="1600" dirty="0" smtClean="0"/>
              <a:t> </a:t>
            </a:r>
            <a:r>
              <a:rPr lang="de-DE" sz="1600" dirty="0" err="1" smtClean="0"/>
              <a:t>states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alarms</a:t>
            </a:r>
            <a:r>
              <a:rPr lang="de-DE" sz="1600" dirty="0" smtClean="0"/>
              <a:t> </a:t>
            </a:r>
            <a:r>
              <a:rPr lang="de-DE" sz="1600" dirty="0" err="1" smtClean="0"/>
              <a:t>where</a:t>
            </a:r>
            <a:r>
              <a:rPr lang="de-DE" sz="1600" dirty="0" smtClean="0"/>
              <a:t> </a:t>
            </a:r>
            <a:r>
              <a:rPr lang="de-DE" sz="1600" dirty="0" err="1" smtClean="0"/>
              <a:t>machine</a:t>
            </a:r>
            <a:r>
              <a:rPr lang="de-DE" sz="1600" dirty="0" smtClean="0"/>
              <a:t> </a:t>
            </a:r>
            <a:r>
              <a:rPr lang="de-DE" sz="1600" dirty="0" err="1" smtClean="0"/>
              <a:t>coordinators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operation</a:t>
            </a:r>
            <a:r>
              <a:rPr lang="de-DE" sz="1600" dirty="0" smtClean="0"/>
              <a:t> </a:t>
            </a:r>
            <a:r>
              <a:rPr lang="de-DE" sz="1600" dirty="0" err="1" smtClean="0"/>
              <a:t>team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highly</a:t>
            </a:r>
            <a:r>
              <a:rPr lang="de-DE" sz="1600" dirty="0" smtClean="0"/>
              <a:t> </a:t>
            </a:r>
            <a:r>
              <a:rPr lang="de-DE" sz="1600" dirty="0" err="1" smtClean="0"/>
              <a:t>involved</a:t>
            </a:r>
            <a:r>
              <a:rPr lang="de-DE" sz="1600" dirty="0" smtClean="0"/>
              <a:t>.</a:t>
            </a: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</p:spPr>
        <p:txBody>
          <a:bodyPr/>
          <a:lstStyle/>
          <a:p>
            <a:pPr algn="l"/>
            <a:r>
              <a:rPr lang="en-US" dirty="0" smtClean="0"/>
              <a:t>O. Geithner, ACC Operation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22565" y="259790"/>
            <a:ext cx="6242342" cy="787557"/>
          </a:xfrm>
        </p:spPr>
        <p:txBody>
          <a:bodyPr>
            <a:normAutofit/>
          </a:bodyPr>
          <a:lstStyle/>
          <a:p>
            <a:r>
              <a:rPr lang="de-DE" dirty="0" err="1" smtClean="0"/>
              <a:t>Automated</a:t>
            </a:r>
            <a:r>
              <a:rPr lang="de-DE" dirty="0" smtClean="0"/>
              <a:t> </a:t>
            </a:r>
            <a:r>
              <a:rPr lang="de-DE" dirty="0" err="1" smtClean="0"/>
              <a:t>Availability</a:t>
            </a:r>
            <a:r>
              <a:rPr lang="de-DE" dirty="0" smtClean="0"/>
              <a:t> Tracking: DESY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Definitions</a:t>
            </a:r>
            <a:r>
              <a:rPr lang="de-DE" dirty="0" smtClean="0"/>
              <a:t> 2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18</a:t>
            </a:fld>
            <a:endParaRPr lang="de-DE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539552" y="1828487"/>
            <a:ext cx="7965859" cy="3112681"/>
            <a:chOff x="422565" y="1256646"/>
            <a:chExt cx="7965859" cy="3112681"/>
          </a:xfrm>
        </p:grpSpPr>
        <p:cxnSp>
          <p:nvCxnSpPr>
            <p:cNvPr id="10" name="Gerade Verbindung mit Pfeil 9"/>
            <p:cNvCxnSpPr/>
            <p:nvPr/>
          </p:nvCxnSpPr>
          <p:spPr>
            <a:xfrm flipV="1">
              <a:off x="422565" y="1412776"/>
              <a:ext cx="0" cy="24482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>
            <a:xfrm>
              <a:off x="422565" y="3861048"/>
              <a:ext cx="79658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hteck 12"/>
            <p:cNvSpPr/>
            <p:nvPr/>
          </p:nvSpPr>
          <p:spPr>
            <a:xfrm>
              <a:off x="467544" y="1844824"/>
              <a:ext cx="2736304" cy="201622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 smtClean="0"/>
                <a:t>Operation</a:t>
              </a:r>
              <a:endParaRPr lang="en-US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860032" y="1844824"/>
              <a:ext cx="2736304" cy="201622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 smtClean="0"/>
                <a:t>Operation</a:t>
              </a:r>
              <a:endParaRPr lang="en-US" dirty="0"/>
            </a:p>
          </p:txBody>
        </p:sp>
        <p:sp>
          <p:nvSpPr>
            <p:cNvPr id="15" name="Textfeld 14"/>
            <p:cNvSpPr txBox="1"/>
            <p:nvPr/>
          </p:nvSpPr>
          <p:spPr>
            <a:xfrm rot="16200000">
              <a:off x="2979101" y="2357604"/>
              <a:ext cx="2092908" cy="92333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dirty="0" smtClean="0"/>
                <a:t>        </a:t>
              </a:r>
              <a:r>
                <a:rPr lang="de-DE" b="1" dirty="0" err="1" smtClean="0"/>
                <a:t>Failure</a:t>
              </a:r>
              <a:endParaRPr lang="de-DE" b="1" dirty="0" smtClean="0"/>
            </a:p>
            <a:p>
              <a:pPr algn="l"/>
              <a:r>
                <a:rPr lang="de-DE" dirty="0" smtClean="0"/>
                <a:t>(</a:t>
              </a:r>
              <a:r>
                <a:rPr lang="de-DE" dirty="0" err="1" smtClean="0"/>
                <a:t>diagnose,repair</a:t>
              </a:r>
              <a:r>
                <a:rPr lang="de-DE" dirty="0" smtClean="0"/>
                <a:t>/</a:t>
              </a:r>
            </a:p>
            <a:p>
              <a:pPr algn="l"/>
              <a:r>
                <a:rPr lang="de-DE" dirty="0" err="1" smtClean="0"/>
                <a:t>replace</a:t>
              </a:r>
              <a:r>
                <a:rPr lang="de-DE" dirty="0" smtClean="0"/>
                <a:t>, </a:t>
              </a:r>
              <a:r>
                <a:rPr lang="de-DE" dirty="0" err="1" smtClean="0"/>
                <a:t>heat</a:t>
              </a:r>
              <a:r>
                <a:rPr lang="de-DE" dirty="0"/>
                <a:t> </a:t>
              </a:r>
              <a:r>
                <a:rPr lang="de-DE" dirty="0" err="1" smtClean="0"/>
                <a:t>up</a:t>
              </a:r>
              <a:r>
                <a:rPr lang="de-DE" dirty="0" smtClean="0"/>
                <a:t>...)</a:t>
              </a:r>
              <a:endParaRPr lang="en-US" dirty="0" smtClean="0"/>
            </a:p>
          </p:txBody>
        </p:sp>
        <p:cxnSp>
          <p:nvCxnSpPr>
            <p:cNvPr id="17" name="Gerade Verbindung mit Pfeil 16"/>
            <p:cNvCxnSpPr/>
            <p:nvPr/>
          </p:nvCxnSpPr>
          <p:spPr>
            <a:xfrm>
              <a:off x="3203848" y="1700808"/>
              <a:ext cx="439248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5148064" y="1256646"/>
              <a:ext cx="81304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dirty="0" smtClean="0"/>
                <a:t>MTBF</a:t>
              </a:r>
              <a:endParaRPr lang="en-US" dirty="0" smtClean="0"/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>
              <a:off x="3203848" y="4365104"/>
              <a:ext cx="165618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>
              <a:off x="4860032" y="4365104"/>
              <a:ext cx="27363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/>
            <p:cNvSpPr txBox="1"/>
            <p:nvPr/>
          </p:nvSpPr>
          <p:spPr>
            <a:xfrm>
              <a:off x="3674125" y="3995772"/>
              <a:ext cx="825867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dirty="0" smtClean="0"/>
                <a:t>MTTR</a:t>
              </a:r>
              <a:endParaRPr lang="en-US" dirty="0" smtClean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864688" y="3999995"/>
              <a:ext cx="800219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dirty="0" smtClean="0"/>
                <a:t>MTTF</a:t>
              </a:r>
              <a:endParaRPr lang="en-US" dirty="0" smtClean="0"/>
            </a:p>
          </p:txBody>
        </p:sp>
      </p:grpSp>
      <p:sp>
        <p:nvSpPr>
          <p:cNvPr id="27" name="Rechteck 26"/>
          <p:cNvSpPr/>
          <p:nvPr/>
        </p:nvSpPr>
        <p:spPr>
          <a:xfrm>
            <a:off x="450127" y="1195323"/>
            <a:ext cx="84699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Mean Time </a:t>
            </a:r>
            <a:r>
              <a:rPr lang="de-DE" sz="1400" b="1" dirty="0" err="1"/>
              <a:t>Between</a:t>
            </a:r>
            <a:r>
              <a:rPr lang="de-DE" sz="1400" b="1" dirty="0"/>
              <a:t> </a:t>
            </a:r>
            <a:r>
              <a:rPr lang="de-DE" sz="1400" b="1" dirty="0" err="1"/>
              <a:t>Failure</a:t>
            </a:r>
            <a:r>
              <a:rPr lang="de-DE" sz="1400" b="1" dirty="0"/>
              <a:t> (MTBF)</a:t>
            </a:r>
            <a:r>
              <a:rPr lang="de-DE" sz="1400" dirty="0"/>
              <a:t> – </a:t>
            </a:r>
            <a:r>
              <a:rPr lang="de-DE" sz="1400" dirty="0" err="1" smtClean="0"/>
              <a:t>mean</a:t>
            </a:r>
            <a:r>
              <a:rPr lang="de-DE" sz="1400" dirty="0" smtClean="0"/>
              <a:t> time </a:t>
            </a:r>
            <a:r>
              <a:rPr lang="de-DE" sz="1400" dirty="0" err="1" smtClean="0"/>
              <a:t>between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start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2 </a:t>
            </a:r>
            <a:r>
              <a:rPr lang="de-DE" sz="1400" dirty="0" err="1" smtClean="0"/>
              <a:t>failures</a:t>
            </a:r>
            <a:endParaRPr lang="de-DE" sz="1400" dirty="0" smtClean="0"/>
          </a:p>
          <a:p>
            <a:endParaRPr lang="de-DE" sz="1400" dirty="0"/>
          </a:p>
          <a:p>
            <a:r>
              <a:rPr lang="de-DE" sz="1400" b="1" dirty="0" err="1" smtClean="0"/>
              <a:t>Mean</a:t>
            </a:r>
            <a:r>
              <a:rPr lang="de-DE" sz="1400" b="1" dirty="0" smtClean="0"/>
              <a:t> Time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Failure</a:t>
            </a:r>
            <a:r>
              <a:rPr lang="de-DE" sz="1400" b="1" dirty="0" smtClean="0"/>
              <a:t> (MTTF), </a:t>
            </a:r>
            <a:r>
              <a:rPr lang="de-DE" sz="1400" b="1" dirty="0" err="1" smtClean="0"/>
              <a:t>Mean</a:t>
            </a:r>
            <a:r>
              <a:rPr lang="de-DE" sz="1400" b="1" dirty="0" smtClean="0"/>
              <a:t> Time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Repair</a:t>
            </a:r>
            <a:r>
              <a:rPr lang="de-DE" sz="1400" b="1" dirty="0" smtClean="0"/>
              <a:t> (MTTR)</a:t>
            </a:r>
            <a:r>
              <a:rPr lang="de-DE" sz="1400" b="1" dirty="0"/>
              <a:t> </a:t>
            </a:r>
            <a:r>
              <a:rPr lang="de-DE" sz="1400" b="1" dirty="0" smtClean="0"/>
              <a:t>                          MTBF </a:t>
            </a:r>
            <a:r>
              <a:rPr lang="de-DE" sz="1400" b="1" dirty="0"/>
              <a:t>= MTTF + </a:t>
            </a:r>
            <a:r>
              <a:rPr lang="de-DE" sz="1400" b="1" dirty="0" smtClean="0"/>
              <a:t>MTTR</a:t>
            </a:r>
            <a:endParaRPr lang="de-DE" sz="1400" b="1" dirty="0"/>
          </a:p>
        </p:txBody>
      </p:sp>
      <p:sp>
        <p:nvSpPr>
          <p:cNvPr id="28" name="Rechteck 27"/>
          <p:cNvSpPr/>
          <p:nvPr/>
        </p:nvSpPr>
        <p:spPr>
          <a:xfrm>
            <a:off x="6664907" y="1564655"/>
            <a:ext cx="2255135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eck 29"/>
              <p:cNvSpPr/>
              <p:nvPr/>
            </p:nvSpPr>
            <p:spPr>
              <a:xfrm>
                <a:off x="505628" y="5118404"/>
                <a:ext cx="8414413" cy="1449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1400" b="1" dirty="0"/>
                  <a:t>Availability</a:t>
                </a:r>
                <a:r>
                  <a:rPr lang="de-DE" sz="1400" dirty="0"/>
                  <a:t> – </a:t>
                </a:r>
                <a:r>
                  <a:rPr lang="de-DE" sz="1400" dirty="0" err="1"/>
                  <a:t>fraction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time </a:t>
                </a:r>
                <a:r>
                  <a:rPr lang="de-DE" sz="1400" dirty="0" err="1"/>
                  <a:t>during</a:t>
                </a:r>
                <a:r>
                  <a:rPr lang="de-DE" sz="1400" dirty="0"/>
                  <a:t> </a:t>
                </a:r>
                <a:r>
                  <a:rPr lang="de-DE" sz="1400" dirty="0" err="1"/>
                  <a:t>which</a:t>
                </a:r>
                <a:r>
                  <a:rPr lang="de-DE" sz="1400" dirty="0"/>
                  <a:t> a </a:t>
                </a:r>
                <a:r>
                  <a:rPr lang="de-DE" sz="1400" dirty="0" err="1"/>
                  <a:t>system</a:t>
                </a:r>
                <a:r>
                  <a:rPr lang="de-DE" sz="1400" dirty="0"/>
                  <a:t> </a:t>
                </a:r>
                <a:r>
                  <a:rPr lang="de-DE" sz="1400" dirty="0" err="1"/>
                  <a:t>meets</a:t>
                </a:r>
                <a:r>
                  <a:rPr lang="de-DE" sz="1400" dirty="0"/>
                  <a:t> </a:t>
                </a:r>
                <a:r>
                  <a:rPr lang="de-DE" sz="1400" dirty="0" err="1"/>
                  <a:t>its</a:t>
                </a:r>
                <a:r>
                  <a:rPr lang="de-DE" sz="1400" dirty="0"/>
                  <a:t> </a:t>
                </a:r>
                <a:r>
                  <a:rPr lang="de-DE" sz="1400" dirty="0" err="1"/>
                  <a:t>specification</a:t>
                </a:r>
                <a:r>
                  <a:rPr lang="de-DE" sz="1400" dirty="0"/>
                  <a:t> (</a:t>
                </a:r>
                <a:r>
                  <a:rPr lang="de-DE" sz="1400" dirty="0" err="1"/>
                  <a:t>is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the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percentage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time </a:t>
                </a:r>
                <a:r>
                  <a:rPr lang="de-DE" sz="1400" dirty="0" err="1"/>
                  <a:t>that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the</a:t>
                </a:r>
                <a:r>
                  <a:rPr lang="de-DE" sz="1400" dirty="0"/>
                  <a:t> beam was </a:t>
                </a:r>
                <a:r>
                  <a:rPr lang="de-DE" sz="1400" dirty="0" err="1"/>
                  <a:t>really</a:t>
                </a:r>
                <a:r>
                  <a:rPr lang="de-DE" sz="1400" dirty="0"/>
                  <a:t> </a:t>
                </a:r>
                <a:r>
                  <a:rPr lang="de-DE" sz="1400" dirty="0" err="1"/>
                  <a:t>delivered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to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the</a:t>
                </a:r>
                <a:r>
                  <a:rPr lang="de-DE" sz="1400" dirty="0"/>
                  <a:t> Users </a:t>
                </a:r>
                <a:r>
                  <a:rPr lang="de-DE" sz="1400" dirty="0" err="1"/>
                  <a:t>devided</a:t>
                </a:r>
                <a:r>
                  <a:rPr lang="de-DE" sz="1400" dirty="0"/>
                  <a:t> </a:t>
                </a:r>
                <a:r>
                  <a:rPr lang="de-DE" sz="1400" dirty="0" err="1"/>
                  <a:t>by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the</a:t>
                </a:r>
                <a:r>
                  <a:rPr lang="de-DE" sz="1400" dirty="0"/>
                  <a:t> time </a:t>
                </a:r>
                <a:r>
                  <a:rPr lang="de-DE" sz="1400" dirty="0" err="1"/>
                  <a:t>is</a:t>
                </a:r>
                <a:r>
                  <a:rPr lang="de-DE" sz="1400" dirty="0"/>
                  <a:t> was </a:t>
                </a:r>
                <a:r>
                  <a:rPr lang="de-DE" sz="1400" dirty="0" err="1"/>
                  <a:t>initially</a:t>
                </a:r>
                <a:r>
                  <a:rPr lang="de-DE" sz="1400" dirty="0"/>
                  <a:t> </a:t>
                </a:r>
                <a:r>
                  <a:rPr lang="de-DE" sz="1400" dirty="0" err="1"/>
                  <a:t>scheduled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to</a:t>
                </a:r>
                <a:r>
                  <a:rPr lang="de-DE" sz="1400" dirty="0"/>
                  <a:t> </a:t>
                </a:r>
                <a:r>
                  <a:rPr lang="de-DE" sz="1400" dirty="0" err="1"/>
                  <a:t>be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delivered</a:t>
                </a:r>
                <a:r>
                  <a:rPr lang="de-DE" sz="1400" dirty="0"/>
                  <a:t>)</a:t>
                </a:r>
              </a:p>
              <a:p>
                <a:endParaRPr lang="de-DE" dirty="0"/>
              </a:p>
              <a:p>
                <a:r>
                  <a:rPr lang="de-DE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A</m:t>
                    </m:r>
                    <m:r>
                      <a:rPr lang="de-DE" i="1">
                        <a:latin typeface="Cambria Math"/>
                      </a:rPr>
                      <m:t>𝑣𝑎𝑖𝑙𝑎𝑏𝑖𝑙𝑖𝑡𝑦</m:t>
                    </m:r>
                    <m:r>
                      <a:rPr lang="de-DE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i="1">
                            <a:latin typeface="Cambria Math"/>
                          </a:rPr>
                          <m:t>𝑅𝑒𝑎𝑙</m:t>
                        </m:r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𝑑𝑒𝑙𝑖𝑣𝑒𝑟𝑦</m:t>
                        </m:r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𝑡𝑖𝑚𝑒</m:t>
                        </m:r>
                      </m:num>
                      <m:den>
                        <m:r>
                          <a:rPr lang="de-DE" i="1">
                            <a:latin typeface="Cambria Math"/>
                          </a:rPr>
                          <m:t>𝑆𝑐h𝑒𝑑𝑢𝑙𝑒𝑑</m:t>
                        </m:r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𝑡𝑖𝑚𝑒</m:t>
                        </m:r>
                      </m:den>
                    </m:f>
                  </m:oMath>
                </a14:m>
                <a:r>
                  <a:rPr lang="de-DE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i="1">
                            <a:latin typeface="Cambria Math"/>
                          </a:rPr>
                          <m:t>𝑅𝑒𝑎𝑙</m:t>
                        </m:r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𝑑𝑒𝑙𝑖𝑣𝑒𝑟𝑦</m:t>
                        </m:r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𝑡𝑖𝑚𝑒</m:t>
                        </m:r>
                      </m:num>
                      <m:den>
                        <m:r>
                          <a:rPr lang="de-DE" i="1">
                            <a:latin typeface="Cambria Math"/>
                          </a:rPr>
                          <m:t>𝑅𝑒𝑎𝑙</m:t>
                        </m:r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𝑑𝑒𝑙𝑖𝑣𝑒𝑟𝑦</m:t>
                        </m:r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𝑡𝑖𝑚𝑒</m:t>
                        </m:r>
                        <m:r>
                          <a:rPr lang="de-DE" i="1">
                            <a:latin typeface="Cambria Math"/>
                          </a:rPr>
                          <m:t>+</m:t>
                        </m:r>
                        <m:r>
                          <a:rPr lang="de-DE" i="1">
                            <a:latin typeface="Cambria Math"/>
                          </a:rPr>
                          <m:t>𝐹𝑎𝑖𝑙𝑢𝑟𝑒</m:t>
                        </m:r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𝑡𝑖𝑚𝑒</m:t>
                        </m:r>
                      </m:den>
                    </m:f>
                  </m:oMath>
                </a14:m>
                <a:r>
                  <a:rPr lang="de-DE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i="1">
                            <a:latin typeface="Cambria Math"/>
                          </a:rPr>
                          <m:t>𝑀𝑇𝑇𝐹</m:t>
                        </m:r>
                      </m:num>
                      <m:den>
                        <m:r>
                          <a:rPr lang="de-DE" i="1">
                            <a:latin typeface="Cambria Math"/>
                          </a:rPr>
                          <m:t>𝑀𝑇𝑇𝐹</m:t>
                        </m:r>
                        <m:r>
                          <a:rPr lang="de-DE" i="1">
                            <a:latin typeface="Cambria Math"/>
                          </a:rPr>
                          <m:t>+</m:t>
                        </m:r>
                        <m:r>
                          <a:rPr lang="de-DE" i="1">
                            <a:latin typeface="Cambria Math"/>
                          </a:rPr>
                          <m:t>𝑀𝑇𝑇𝑅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Rechtec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28" y="5118404"/>
                <a:ext cx="8414413" cy="1449564"/>
              </a:xfrm>
              <a:prstGeom prst="rect">
                <a:avLst/>
              </a:prstGeom>
              <a:blipFill rotWithShape="1">
                <a:blip r:embed="rId2"/>
                <a:stretch>
                  <a:fillRect l="-217" t="-422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hteck 30"/>
          <p:cNvSpPr/>
          <p:nvPr/>
        </p:nvSpPr>
        <p:spPr>
          <a:xfrm>
            <a:off x="827584" y="6093296"/>
            <a:ext cx="7560840" cy="45934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</p:spPr>
        <p:txBody>
          <a:bodyPr/>
          <a:lstStyle/>
          <a:p>
            <a:pPr algn="l"/>
            <a:r>
              <a:rPr lang="en-US" dirty="0" smtClean="0"/>
              <a:t>O. Geithner, ACC Operation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63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Details on Accounting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1336700"/>
            <a:ext cx="341638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Total </a:t>
            </a:r>
            <a:r>
              <a:rPr lang="de-DE" dirty="0" err="1" smtClean="0"/>
              <a:t>operation</a:t>
            </a:r>
            <a:r>
              <a:rPr lang="de-DE" dirty="0" smtClean="0"/>
              <a:t> time </a:t>
            </a:r>
            <a:r>
              <a:rPr lang="de-DE" dirty="0" err="1" smtClean="0"/>
              <a:t>consists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:</a:t>
            </a:r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</p:spPr>
        <p:txBody>
          <a:bodyPr/>
          <a:lstStyle/>
          <a:p>
            <a:pPr algn="l"/>
            <a:r>
              <a:rPr lang="en-US" dirty="0" smtClean="0"/>
              <a:t>O. Geithner, ACC Operation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07504" y="1844824"/>
            <a:ext cx="8928992" cy="455509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600" b="1" u="sng" dirty="0" err="1" smtClean="0">
                <a:solidFill>
                  <a:srgbClr val="00CC66"/>
                </a:solidFill>
              </a:rPr>
              <a:t>Targettime</a:t>
            </a:r>
            <a:r>
              <a:rPr lang="de-DE" sz="1600" b="1" u="sng" dirty="0" smtClean="0">
                <a:solidFill>
                  <a:srgbClr val="00CC66"/>
                </a:solidFill>
              </a:rPr>
              <a:t>:</a:t>
            </a:r>
            <a:r>
              <a:rPr lang="de-DE" sz="1600" dirty="0" smtClean="0"/>
              <a:t> ‚beam on </a:t>
            </a:r>
            <a:r>
              <a:rPr lang="de-DE" sz="1600" dirty="0" err="1" smtClean="0"/>
              <a:t>target</a:t>
            </a:r>
            <a:r>
              <a:rPr lang="de-DE" sz="1600" dirty="0" smtClean="0"/>
              <a:t>‘ time, </a:t>
            </a:r>
            <a:r>
              <a:rPr lang="de-DE" sz="1600" dirty="0" err="1" smtClean="0"/>
              <a:t>when</a:t>
            </a:r>
            <a:r>
              <a:rPr lang="de-DE" sz="1600" dirty="0"/>
              <a:t> </a:t>
            </a:r>
            <a:r>
              <a:rPr lang="de-DE" sz="1600" dirty="0" smtClean="0"/>
              <a:t>all </a:t>
            </a:r>
            <a:r>
              <a:rPr lang="de-DE" sz="1600" dirty="0" err="1" smtClean="0"/>
              <a:t>required</a:t>
            </a:r>
            <a:r>
              <a:rPr lang="de-DE" sz="1600" dirty="0" smtClean="0"/>
              <a:t> </a:t>
            </a:r>
            <a:r>
              <a:rPr lang="de-DE" sz="1600" dirty="0" err="1" smtClean="0"/>
              <a:t>machines</a:t>
            </a:r>
            <a:r>
              <a:rPr lang="de-DE" sz="1600" dirty="0" smtClean="0"/>
              <a:t> (in </a:t>
            </a:r>
            <a:r>
              <a:rPr lang="de-DE" sz="1600" dirty="0" err="1" smtClean="0"/>
              <a:t>production</a:t>
            </a:r>
            <a:r>
              <a:rPr lang="de-DE" sz="1600" dirty="0" smtClean="0"/>
              <a:t> </a:t>
            </a:r>
            <a:r>
              <a:rPr lang="de-DE" sz="1600" dirty="0" err="1" smtClean="0"/>
              <a:t>chain</a:t>
            </a:r>
            <a:r>
              <a:rPr lang="de-DE" sz="1600" dirty="0" smtClean="0"/>
              <a:t>)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running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planed</a:t>
            </a:r>
            <a:r>
              <a:rPr lang="de-DE" sz="1600" dirty="0" smtClean="0"/>
              <a:t> </a:t>
            </a:r>
            <a:r>
              <a:rPr lang="de-DE" sz="1600" dirty="0" err="1" smtClean="0"/>
              <a:t>experiments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served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beam</a:t>
            </a:r>
          </a:p>
          <a:p>
            <a:pPr marL="285750" indent="-285750">
              <a:buFontTx/>
              <a:buChar char="-"/>
            </a:pPr>
            <a:endParaRPr lang="de-DE" sz="1600" dirty="0"/>
          </a:p>
          <a:p>
            <a:pPr marL="285750" indent="-285750">
              <a:buFontTx/>
              <a:buChar char="-"/>
            </a:pPr>
            <a:r>
              <a:rPr lang="de-DE" sz="1600" b="1" u="sng" dirty="0" err="1" smtClean="0">
                <a:solidFill>
                  <a:srgbClr val="0000FF"/>
                </a:solidFill>
              </a:rPr>
              <a:t>Retuning</a:t>
            </a:r>
            <a:r>
              <a:rPr lang="de-DE" sz="1600" b="1" u="sng" dirty="0" smtClean="0">
                <a:solidFill>
                  <a:srgbClr val="0000FF"/>
                </a:solidFill>
              </a:rPr>
              <a:t>:</a:t>
            </a:r>
            <a:r>
              <a:rPr lang="de-DE" sz="1600" dirty="0" smtClean="0"/>
              <a:t> </a:t>
            </a:r>
            <a:r>
              <a:rPr lang="de-DE" sz="1600" dirty="0" err="1" smtClean="0"/>
              <a:t>planed</a:t>
            </a:r>
            <a:r>
              <a:rPr lang="de-DE" sz="1600" dirty="0" smtClean="0"/>
              <a:t> </a:t>
            </a:r>
            <a:r>
              <a:rPr lang="de-DE" sz="1600" dirty="0" err="1" smtClean="0"/>
              <a:t>targettime</a:t>
            </a:r>
            <a:r>
              <a:rPr lang="de-DE" sz="1600" dirty="0" smtClean="0"/>
              <a:t> </a:t>
            </a:r>
            <a:r>
              <a:rPr lang="de-DE" sz="1600" dirty="0" err="1" smtClean="0"/>
              <a:t>interruption</a:t>
            </a:r>
            <a:r>
              <a:rPr lang="de-DE" sz="1600" dirty="0" smtClean="0"/>
              <a:t> in </a:t>
            </a:r>
            <a:r>
              <a:rPr lang="de-DE" sz="1600" dirty="0" err="1" smtClean="0"/>
              <a:t>order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improve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beam </a:t>
            </a:r>
            <a:r>
              <a:rPr lang="de-DE" sz="1600" dirty="0" err="1" smtClean="0"/>
              <a:t>performance</a:t>
            </a:r>
            <a:r>
              <a:rPr lang="de-DE" sz="1600" dirty="0" smtClean="0"/>
              <a:t> (</a:t>
            </a:r>
            <a:r>
              <a:rPr lang="de-DE" sz="1600" dirty="0" err="1" smtClean="0"/>
              <a:t>mostly</a:t>
            </a:r>
            <a:r>
              <a:rPr lang="de-DE" sz="1600" dirty="0" smtClean="0"/>
              <a:t> </a:t>
            </a:r>
            <a:r>
              <a:rPr lang="de-DE" sz="1600" dirty="0" err="1" smtClean="0"/>
              <a:t>requirement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experiments</a:t>
            </a:r>
            <a:r>
              <a:rPr lang="de-DE" sz="1600" dirty="0" smtClean="0"/>
              <a:t>)</a:t>
            </a:r>
          </a:p>
          <a:p>
            <a:pPr marL="285750" indent="-285750">
              <a:buFontTx/>
              <a:buChar char="-"/>
            </a:pPr>
            <a:endParaRPr lang="de-DE" sz="1600" dirty="0" smtClean="0"/>
          </a:p>
          <a:p>
            <a:pPr marL="285750" indent="-285750">
              <a:buFontTx/>
              <a:buChar char="-"/>
            </a:pPr>
            <a:r>
              <a:rPr lang="de-DE" sz="1600" b="1" u="sng" dirty="0" smtClean="0">
                <a:solidFill>
                  <a:srgbClr val="FF0000"/>
                </a:solidFill>
              </a:rPr>
              <a:t>Interruption (</a:t>
            </a:r>
            <a:r>
              <a:rPr lang="de-DE" sz="1600" b="1" u="sng" dirty="0" err="1" smtClean="0">
                <a:solidFill>
                  <a:srgbClr val="FF0000"/>
                </a:solidFill>
              </a:rPr>
              <a:t>Failure</a:t>
            </a:r>
            <a:r>
              <a:rPr lang="de-DE" sz="1600" b="1" u="sng" dirty="0" smtClean="0">
                <a:solidFill>
                  <a:srgbClr val="FF0000"/>
                </a:solidFill>
              </a:rPr>
              <a:t>):</a:t>
            </a:r>
            <a:r>
              <a:rPr lang="de-DE" sz="1600" dirty="0" smtClean="0"/>
              <a:t> </a:t>
            </a:r>
            <a:r>
              <a:rPr lang="de-DE" sz="1600" dirty="0" err="1" smtClean="0"/>
              <a:t>unplaned</a:t>
            </a:r>
            <a:r>
              <a:rPr lang="de-DE" sz="1600" dirty="0" smtClean="0"/>
              <a:t> </a:t>
            </a:r>
            <a:r>
              <a:rPr lang="de-DE" sz="1600" dirty="0" err="1" smtClean="0"/>
              <a:t>targettime</a:t>
            </a:r>
            <a:r>
              <a:rPr lang="de-DE" sz="1600" dirty="0" smtClean="0"/>
              <a:t> </a:t>
            </a:r>
            <a:r>
              <a:rPr lang="de-DE" sz="1600" dirty="0" err="1" smtClean="0"/>
              <a:t>interruption</a:t>
            </a:r>
            <a:r>
              <a:rPr lang="de-DE" sz="1600" dirty="0" smtClean="0"/>
              <a:t>. </a:t>
            </a:r>
            <a:r>
              <a:rPr lang="de-DE" sz="1600" dirty="0" err="1" smtClean="0"/>
              <a:t>Includes</a:t>
            </a:r>
            <a:r>
              <a:rPr lang="de-DE" sz="1600" dirty="0" smtClean="0"/>
              <a:t> </a:t>
            </a:r>
            <a:r>
              <a:rPr lang="de-DE" sz="1600" dirty="0" err="1" smtClean="0"/>
              <a:t>failure</a:t>
            </a:r>
            <a:r>
              <a:rPr lang="de-DE" sz="1600" dirty="0" smtClean="0"/>
              <a:t> </a:t>
            </a:r>
            <a:r>
              <a:rPr lang="de-DE" sz="1600" dirty="0" err="1" smtClean="0"/>
              <a:t>diagnose</a:t>
            </a:r>
            <a:r>
              <a:rPr lang="de-DE" sz="1600" dirty="0" smtClean="0"/>
              <a:t>, </a:t>
            </a:r>
            <a:r>
              <a:rPr lang="de-DE" sz="1600" dirty="0" err="1" smtClean="0"/>
              <a:t>repair</a:t>
            </a:r>
            <a:r>
              <a:rPr lang="de-DE" sz="1600" dirty="0" smtClean="0"/>
              <a:t>/</a:t>
            </a:r>
            <a:r>
              <a:rPr lang="de-DE" sz="1600" dirty="0" err="1" smtClean="0"/>
              <a:t>replace</a:t>
            </a:r>
            <a:r>
              <a:rPr lang="de-DE" sz="1600" dirty="0"/>
              <a:t>, </a:t>
            </a:r>
            <a:r>
              <a:rPr lang="de-DE" sz="1600" dirty="0" err="1"/>
              <a:t>heat</a:t>
            </a:r>
            <a:r>
              <a:rPr lang="de-DE" sz="1600" dirty="0"/>
              <a:t> </a:t>
            </a:r>
            <a:r>
              <a:rPr lang="de-DE" sz="1600" dirty="0" err="1" smtClean="0"/>
              <a:t>up</a:t>
            </a:r>
            <a:r>
              <a:rPr lang="de-DE" sz="1600" dirty="0" smtClean="0"/>
              <a:t>, </a:t>
            </a:r>
            <a:r>
              <a:rPr lang="de-DE" sz="1600" dirty="0" err="1" smtClean="0"/>
              <a:t>conditioning</a:t>
            </a:r>
            <a:r>
              <a:rPr lang="de-DE" sz="1600" dirty="0" smtClean="0"/>
              <a:t>, etc...</a:t>
            </a:r>
          </a:p>
          <a:p>
            <a:pPr marL="285750" indent="-285750">
              <a:buFontTx/>
              <a:buChar char="-"/>
            </a:pPr>
            <a:endParaRPr lang="de-DE" sz="1600" dirty="0"/>
          </a:p>
          <a:p>
            <a:pPr marL="285750" indent="-285750">
              <a:buFontTx/>
              <a:buChar char="-"/>
            </a:pPr>
            <a:r>
              <a:rPr lang="de-DE" sz="1600" b="1" u="sng" dirty="0">
                <a:solidFill>
                  <a:srgbClr val="FFC000"/>
                </a:solidFill>
              </a:rPr>
              <a:t>Ion Source </a:t>
            </a:r>
            <a:r>
              <a:rPr lang="de-DE" sz="1600" b="1" u="sng" dirty="0" smtClean="0">
                <a:solidFill>
                  <a:srgbClr val="FFC000"/>
                </a:solidFill>
              </a:rPr>
              <a:t>Service:</a:t>
            </a:r>
            <a:r>
              <a:rPr lang="de-DE" sz="1600" dirty="0" smtClean="0"/>
              <a:t> </a:t>
            </a:r>
            <a:r>
              <a:rPr lang="de-DE" sz="1600" dirty="0" err="1" smtClean="0"/>
              <a:t>planed</a:t>
            </a:r>
            <a:r>
              <a:rPr lang="de-DE" sz="1600" dirty="0" smtClean="0"/>
              <a:t> </a:t>
            </a:r>
            <a:r>
              <a:rPr lang="de-DE" sz="1600" dirty="0" err="1" smtClean="0"/>
              <a:t>targettime</a:t>
            </a:r>
            <a:r>
              <a:rPr lang="de-DE" sz="1600" dirty="0" smtClean="0"/>
              <a:t> </a:t>
            </a:r>
            <a:r>
              <a:rPr lang="de-DE" sz="1600" dirty="0" err="1" smtClean="0"/>
              <a:t>interruption</a:t>
            </a:r>
            <a:r>
              <a:rPr lang="de-DE" sz="1600" dirty="0" smtClean="0"/>
              <a:t> in </a:t>
            </a:r>
            <a:r>
              <a:rPr lang="de-DE" sz="1600" dirty="0" err="1" smtClean="0"/>
              <a:t>order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exchange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cathodes</a:t>
            </a:r>
            <a:endParaRPr lang="de-DE" sz="1600" dirty="0" smtClean="0"/>
          </a:p>
          <a:p>
            <a:pPr marL="285750" indent="-285750">
              <a:buFontTx/>
              <a:buChar char="-"/>
            </a:pPr>
            <a:endParaRPr lang="de-DE" sz="1600" b="1" u="sng" dirty="0"/>
          </a:p>
          <a:p>
            <a:pPr marL="285750" indent="-285750">
              <a:buFontTx/>
              <a:buChar char="-"/>
            </a:pPr>
            <a:r>
              <a:rPr lang="de-DE" sz="1600" b="1" u="sng" dirty="0">
                <a:solidFill>
                  <a:srgbClr val="FFFF00"/>
                </a:solidFill>
              </a:rPr>
              <a:t>Beam </a:t>
            </a:r>
            <a:r>
              <a:rPr lang="de-DE" sz="1600" b="1" u="sng" dirty="0" smtClean="0">
                <a:solidFill>
                  <a:srgbClr val="FFFF00"/>
                </a:solidFill>
              </a:rPr>
              <a:t>Setup:</a:t>
            </a:r>
            <a:r>
              <a:rPr lang="de-DE" sz="1600" dirty="0" smtClean="0">
                <a:solidFill>
                  <a:srgbClr val="FFFF00"/>
                </a:solidFill>
              </a:rPr>
              <a:t> </a:t>
            </a:r>
            <a:r>
              <a:rPr lang="de-DE" sz="1600" dirty="0" err="1" smtClean="0"/>
              <a:t>planed</a:t>
            </a:r>
            <a:r>
              <a:rPr lang="de-DE" sz="1600" dirty="0" smtClean="0"/>
              <a:t> </a:t>
            </a:r>
            <a:r>
              <a:rPr lang="de-DE" sz="1600" dirty="0" err="1" smtClean="0"/>
              <a:t>targettime</a:t>
            </a:r>
            <a:r>
              <a:rPr lang="de-DE" sz="1600" dirty="0" smtClean="0"/>
              <a:t> </a:t>
            </a:r>
            <a:r>
              <a:rPr lang="de-DE" sz="1600" dirty="0" err="1" smtClean="0"/>
              <a:t>interruption</a:t>
            </a:r>
            <a:r>
              <a:rPr lang="de-DE" sz="1600" dirty="0" smtClean="0"/>
              <a:t> in </a:t>
            </a:r>
            <a:r>
              <a:rPr lang="de-DE" sz="1600" dirty="0" err="1" smtClean="0"/>
              <a:t>order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setup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maschine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new</a:t>
            </a:r>
            <a:r>
              <a:rPr lang="de-DE" sz="1600" dirty="0" smtClean="0"/>
              <a:t> </a:t>
            </a:r>
            <a:r>
              <a:rPr lang="de-DE" sz="1600" dirty="0" err="1" smtClean="0"/>
              <a:t>projectile</a:t>
            </a:r>
            <a:r>
              <a:rPr lang="de-DE" sz="1600" dirty="0" smtClean="0"/>
              <a:t> 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new</a:t>
            </a:r>
            <a:r>
              <a:rPr lang="de-DE" sz="1600" dirty="0" smtClean="0"/>
              <a:t> </a:t>
            </a:r>
            <a:r>
              <a:rPr lang="de-DE" sz="1600" dirty="0" err="1" smtClean="0"/>
              <a:t>production</a:t>
            </a:r>
            <a:r>
              <a:rPr lang="de-DE" sz="1600" dirty="0" smtClean="0"/>
              <a:t> </a:t>
            </a:r>
            <a:r>
              <a:rPr lang="de-DE" sz="1600" dirty="0" err="1" smtClean="0"/>
              <a:t>chain</a:t>
            </a:r>
            <a:endParaRPr lang="de-DE" sz="1600" dirty="0" smtClean="0"/>
          </a:p>
          <a:p>
            <a:pPr marL="285750" indent="-285750">
              <a:buFontTx/>
              <a:buChar char="-"/>
            </a:pPr>
            <a:endParaRPr lang="de-DE" sz="1600" b="1" u="sng" dirty="0" smtClean="0"/>
          </a:p>
          <a:p>
            <a:pPr marL="285750" indent="-285750">
              <a:buFontTx/>
              <a:buChar char="-"/>
            </a:pPr>
            <a:r>
              <a:rPr lang="de-DE" sz="1600" b="1" u="sng" dirty="0" smtClean="0">
                <a:solidFill>
                  <a:srgbClr val="7030A0"/>
                </a:solidFill>
              </a:rPr>
              <a:t>Stand </a:t>
            </a:r>
            <a:r>
              <a:rPr lang="de-DE" sz="1600" b="1" u="sng" dirty="0" err="1" smtClean="0">
                <a:solidFill>
                  <a:srgbClr val="7030A0"/>
                </a:solidFill>
              </a:rPr>
              <a:t>by</a:t>
            </a:r>
            <a:r>
              <a:rPr lang="de-DE" sz="1600" b="1" u="sng" dirty="0" smtClean="0">
                <a:solidFill>
                  <a:srgbClr val="7030A0"/>
                </a:solidFill>
              </a:rPr>
              <a:t>:</a:t>
            </a:r>
            <a:r>
              <a:rPr lang="de-DE" sz="1600" dirty="0" smtClean="0">
                <a:solidFill>
                  <a:srgbClr val="7030A0"/>
                </a:solidFill>
              </a:rPr>
              <a:t> </a:t>
            </a:r>
            <a:r>
              <a:rPr lang="de-DE" sz="1600" dirty="0" err="1" smtClean="0"/>
              <a:t>planed</a:t>
            </a:r>
            <a:r>
              <a:rPr lang="de-DE" sz="1600" dirty="0" smtClean="0"/>
              <a:t> </a:t>
            </a:r>
            <a:r>
              <a:rPr lang="de-DE" sz="1600" dirty="0" err="1" smtClean="0"/>
              <a:t>targettime</a:t>
            </a:r>
            <a:r>
              <a:rPr lang="de-DE" sz="1600" dirty="0" smtClean="0"/>
              <a:t> </a:t>
            </a:r>
            <a:r>
              <a:rPr lang="de-DE" sz="1600" dirty="0" err="1" smtClean="0"/>
              <a:t>interruption</a:t>
            </a:r>
            <a:r>
              <a:rPr lang="de-DE" sz="1600" dirty="0" smtClean="0"/>
              <a:t> </a:t>
            </a:r>
            <a:r>
              <a:rPr lang="de-DE" sz="1600" dirty="0" err="1" smtClean="0"/>
              <a:t>when</a:t>
            </a:r>
            <a:r>
              <a:rPr lang="de-DE" sz="1600" dirty="0" smtClean="0"/>
              <a:t> </a:t>
            </a:r>
            <a:r>
              <a:rPr lang="de-DE" sz="1600" dirty="0" err="1" smtClean="0"/>
              <a:t>either</a:t>
            </a:r>
            <a:r>
              <a:rPr lang="de-DE" sz="1600" dirty="0" smtClean="0"/>
              <a:t> a) </a:t>
            </a:r>
            <a:r>
              <a:rPr lang="de-DE" sz="1600" dirty="0" err="1" smtClean="0"/>
              <a:t>experiments</a:t>
            </a:r>
            <a:r>
              <a:rPr lang="de-DE" sz="1600" dirty="0" smtClean="0"/>
              <a:t> </a:t>
            </a:r>
            <a:r>
              <a:rPr lang="de-DE" sz="1600" dirty="0" err="1" smtClean="0"/>
              <a:t>cannot</a:t>
            </a:r>
            <a:r>
              <a:rPr lang="de-DE" sz="1600" dirty="0" smtClean="0"/>
              <a:t> </a:t>
            </a:r>
            <a:r>
              <a:rPr lang="de-DE" sz="1600" dirty="0" err="1" smtClean="0"/>
              <a:t>take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beam </a:t>
            </a:r>
            <a:r>
              <a:rPr lang="de-DE" sz="1600" dirty="0" err="1" smtClean="0"/>
              <a:t>or</a:t>
            </a:r>
            <a:r>
              <a:rPr lang="de-DE" sz="1600" dirty="0" smtClean="0"/>
              <a:t> b) </a:t>
            </a:r>
            <a:r>
              <a:rPr lang="de-DE" sz="1600" dirty="0" err="1" smtClean="0"/>
              <a:t>another</a:t>
            </a:r>
            <a:r>
              <a:rPr lang="de-DE" sz="1600" dirty="0" smtClean="0"/>
              <a:t> </a:t>
            </a:r>
            <a:r>
              <a:rPr lang="de-DE" sz="1600" dirty="0" err="1" smtClean="0"/>
              <a:t>machine</a:t>
            </a:r>
            <a:r>
              <a:rPr lang="de-DE" sz="1600" dirty="0" smtClean="0"/>
              <a:t>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production</a:t>
            </a:r>
            <a:r>
              <a:rPr lang="de-DE" sz="1600" dirty="0" smtClean="0"/>
              <a:t> </a:t>
            </a:r>
            <a:r>
              <a:rPr lang="de-DE" sz="1600" dirty="0" err="1" smtClean="0"/>
              <a:t>chain</a:t>
            </a:r>
            <a:r>
              <a:rPr lang="de-DE" sz="1600" dirty="0" smtClean="0"/>
              <a:t> </a:t>
            </a:r>
            <a:r>
              <a:rPr lang="de-DE" sz="1600" dirty="0" err="1" smtClean="0"/>
              <a:t>gets</a:t>
            </a:r>
            <a:r>
              <a:rPr lang="de-DE" sz="1600" dirty="0" smtClean="0"/>
              <a:t> </a:t>
            </a:r>
            <a:r>
              <a:rPr lang="de-DE" sz="1600" dirty="0" err="1" smtClean="0"/>
              <a:t>failure</a:t>
            </a:r>
            <a:r>
              <a:rPr lang="de-DE" sz="1600" dirty="0" smtClean="0"/>
              <a:t> </a:t>
            </a:r>
            <a:r>
              <a:rPr lang="de-DE" sz="1600" dirty="0" err="1" smtClean="0"/>
              <a:t>or</a:t>
            </a:r>
            <a:r>
              <a:rPr lang="de-DE" sz="1600" dirty="0" smtClean="0"/>
              <a:t> c)</a:t>
            </a:r>
            <a:r>
              <a:rPr lang="de-DE" sz="1600" dirty="0" err="1" smtClean="0"/>
              <a:t>ion</a:t>
            </a:r>
            <a:r>
              <a:rPr lang="de-DE" sz="1600" dirty="0" smtClean="0"/>
              <a:t> </a:t>
            </a:r>
            <a:r>
              <a:rPr lang="de-DE" sz="1600" dirty="0" err="1" smtClean="0"/>
              <a:t>source</a:t>
            </a:r>
            <a:r>
              <a:rPr lang="de-DE" sz="1600" dirty="0" smtClean="0"/>
              <a:t> </a:t>
            </a:r>
            <a:r>
              <a:rPr lang="de-DE" sz="1600" dirty="0" err="1" smtClean="0"/>
              <a:t>service</a:t>
            </a:r>
            <a:r>
              <a:rPr lang="de-DE" sz="1600" dirty="0" smtClean="0"/>
              <a:t> </a:t>
            </a:r>
            <a:r>
              <a:rPr lang="de-DE" sz="1600" dirty="0" err="1" smtClean="0"/>
              <a:t>takes</a:t>
            </a:r>
            <a:r>
              <a:rPr lang="de-DE" sz="1600" dirty="0" smtClean="0"/>
              <a:t> </a:t>
            </a:r>
            <a:r>
              <a:rPr lang="de-DE" sz="1600" dirty="0" err="1" smtClean="0"/>
              <a:t>place</a:t>
            </a:r>
            <a:r>
              <a:rPr lang="de-DE" sz="1600" dirty="0" smtClean="0"/>
              <a:t> </a:t>
            </a:r>
            <a:r>
              <a:rPr lang="de-DE" sz="1600" dirty="0" err="1" smtClean="0"/>
              <a:t>or</a:t>
            </a:r>
            <a:r>
              <a:rPr lang="de-DE" sz="1600" dirty="0" smtClean="0"/>
              <a:t> d) </a:t>
            </a:r>
            <a:r>
              <a:rPr lang="de-DE" sz="1600" dirty="0" err="1" smtClean="0"/>
              <a:t>retuning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another</a:t>
            </a:r>
            <a:r>
              <a:rPr lang="de-DE" sz="1600" dirty="0" smtClean="0"/>
              <a:t> </a:t>
            </a:r>
            <a:r>
              <a:rPr lang="de-DE" sz="1600" dirty="0" err="1" smtClean="0"/>
              <a:t>machine</a:t>
            </a:r>
            <a:r>
              <a:rPr lang="de-DE" sz="1600" dirty="0" smtClean="0"/>
              <a:t>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production</a:t>
            </a:r>
            <a:r>
              <a:rPr lang="de-DE" sz="1600" dirty="0" smtClean="0"/>
              <a:t> </a:t>
            </a:r>
            <a:r>
              <a:rPr lang="de-DE" sz="1600" dirty="0" err="1" smtClean="0"/>
              <a:t>chain</a:t>
            </a:r>
            <a:r>
              <a:rPr lang="de-DE" sz="1600" dirty="0" smtClean="0"/>
              <a:t> </a:t>
            </a:r>
            <a:r>
              <a:rPr lang="de-DE" sz="1600" dirty="0" err="1" smtClean="0"/>
              <a:t>takes</a:t>
            </a:r>
            <a:r>
              <a:rPr lang="de-DE" sz="1600" dirty="0" smtClean="0"/>
              <a:t> </a:t>
            </a:r>
            <a:r>
              <a:rPr lang="de-DE" sz="1600" dirty="0" err="1" smtClean="0"/>
              <a:t>place</a:t>
            </a:r>
            <a:endParaRPr lang="de-DE" sz="1600" b="1" u="sng" dirty="0"/>
          </a:p>
          <a:p>
            <a:pPr algn="l"/>
            <a:endParaRPr lang="en-US" dirty="0" smtClean="0"/>
          </a:p>
        </p:txBody>
      </p:sp>
      <p:pic>
        <p:nvPicPr>
          <p:cNvPr id="14" name="Grafik 13" descr="Z:\Betriebsleitung\Jahresberichte\Jahresbericht\2017\Accelerator Operation Report\Statistiken\2_Betriebsstatistik SAT und Vergleich mit Vorjahren-Dateien\image00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702"/>
            <a:ext cx="2627784" cy="1826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85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12954" y="1412776"/>
            <a:ext cx="8296935" cy="280076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de-DE" sz="2000" dirty="0" err="1" smtClean="0"/>
              <a:t>Calculation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smtClean="0"/>
              <a:t>ACC </a:t>
            </a:r>
            <a:r>
              <a:rPr lang="de-DE" sz="2000" dirty="0" err="1" smtClean="0"/>
              <a:t>availability</a:t>
            </a:r>
            <a:r>
              <a:rPr lang="de-DE" sz="2000" dirty="0" smtClean="0"/>
              <a:t> in OLOG</a:t>
            </a:r>
            <a:endParaRPr lang="de-DE" sz="2000" dirty="0" smtClean="0"/>
          </a:p>
          <a:p>
            <a:pPr marL="342900" indent="-342900" algn="l">
              <a:buFontTx/>
              <a:buChar char="-"/>
            </a:pPr>
            <a:endParaRPr lang="de-DE" sz="2000" dirty="0" smtClean="0"/>
          </a:p>
          <a:p>
            <a:pPr marL="342900" indent="-342900" algn="l">
              <a:buFontTx/>
              <a:buChar char="-"/>
            </a:pPr>
            <a:r>
              <a:rPr lang="de-DE" sz="2000" dirty="0" smtClean="0"/>
              <a:t>PHYS RUN 2018: Operation Performance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Failure</a:t>
            </a:r>
            <a:r>
              <a:rPr lang="de-DE" sz="2000" dirty="0" smtClean="0"/>
              <a:t> Statistic</a:t>
            </a:r>
            <a:endParaRPr lang="de-DE" sz="2000" dirty="0" smtClean="0"/>
          </a:p>
          <a:p>
            <a:pPr algn="l"/>
            <a:endParaRPr lang="de-DE" sz="2000" dirty="0"/>
          </a:p>
          <a:p>
            <a:pPr marL="342900" indent="-342900" algn="l">
              <a:buFontTx/>
              <a:buChar char="-"/>
            </a:pPr>
            <a:r>
              <a:rPr lang="de-DE" sz="2000" dirty="0" smtClean="0"/>
              <a:t>ENG RUN 2018: Operation Performance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Failure</a:t>
            </a:r>
            <a:r>
              <a:rPr lang="de-DE" sz="2000" dirty="0" smtClean="0"/>
              <a:t> Statistic</a:t>
            </a:r>
            <a:endParaRPr lang="de-DE" sz="2000" dirty="0" smtClean="0"/>
          </a:p>
          <a:p>
            <a:pPr algn="l"/>
            <a:endParaRPr lang="de-DE" sz="2000" dirty="0"/>
          </a:p>
          <a:p>
            <a:pPr marL="342900" indent="-342900" algn="l">
              <a:buFontTx/>
              <a:buChar char="-"/>
            </a:pPr>
            <a:r>
              <a:rPr lang="de-DE" sz="2000" dirty="0" err="1" smtClean="0"/>
              <a:t>Challenges</a:t>
            </a:r>
            <a:r>
              <a:rPr lang="de-DE" sz="2000" dirty="0" smtClean="0"/>
              <a:t> </a:t>
            </a:r>
            <a:r>
              <a:rPr lang="de-DE" sz="2000" dirty="0" err="1" smtClean="0"/>
              <a:t>ahead</a:t>
            </a:r>
            <a:endParaRPr lang="de-DE" dirty="0" smtClean="0"/>
          </a:p>
          <a:p>
            <a:pPr algn="l"/>
            <a:endParaRPr lang="de-DE" dirty="0" smtClean="0"/>
          </a:p>
          <a:p>
            <a:pPr marL="285750" indent="-285750" algn="l">
              <a:buFontTx/>
              <a:buChar char="-"/>
            </a:pPr>
            <a:endParaRPr lang="de-DE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</p:spPr>
        <p:txBody>
          <a:bodyPr/>
          <a:lstStyle/>
          <a:p>
            <a:pPr algn="l"/>
            <a:r>
              <a:rPr lang="en-US" dirty="0" smtClean="0"/>
              <a:t>O. Geithner, ACC Operation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23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Details on Accounting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20</a:t>
            </a:fld>
            <a:endParaRPr lang="de-DE" dirty="0"/>
          </a:p>
        </p:txBody>
      </p:sp>
      <p:pic>
        <p:nvPicPr>
          <p:cNvPr id="7" name="Grafik 6" descr="Z:\Betriebsleitung\Jahresberichte\Jahresbericht\2017\Accelerator Operation Report\Statistiken\2_Betriebsstatistik SAT und Vergleich mit Vorjahren-Dateien\image00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610982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/>
          <p:cNvSpPr txBox="1"/>
          <p:nvPr/>
        </p:nvSpPr>
        <p:spPr>
          <a:xfrm>
            <a:off x="311722" y="1971655"/>
            <a:ext cx="4824536" cy="13234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600" dirty="0" smtClean="0"/>
              <a:t>As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machine</a:t>
            </a:r>
            <a:r>
              <a:rPr lang="de-DE" sz="1600" dirty="0" smtClean="0"/>
              <a:t> </a:t>
            </a:r>
            <a:r>
              <a:rPr lang="de-DE" sz="1600" dirty="0" err="1" smtClean="0"/>
              <a:t>availability</a:t>
            </a:r>
            <a:r>
              <a:rPr lang="de-DE" sz="1600" dirty="0" smtClean="0"/>
              <a:t> </a:t>
            </a:r>
            <a:r>
              <a:rPr lang="de-DE" sz="1600" dirty="0" err="1" smtClean="0"/>
              <a:t>represents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ratio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/>
              <a:t> </a:t>
            </a:r>
            <a:r>
              <a:rPr lang="de-DE" sz="1600" dirty="0" err="1"/>
              <a:t>failure-free</a:t>
            </a:r>
            <a:r>
              <a:rPr lang="de-DE" sz="1600" dirty="0"/>
              <a:t> time </a:t>
            </a:r>
            <a:r>
              <a:rPr lang="de-DE" sz="1600" dirty="0" smtClean="0"/>
              <a:t>(</a:t>
            </a:r>
            <a:r>
              <a:rPr lang="de-DE" sz="1600" dirty="0" err="1" smtClean="0"/>
              <a:t>targettime</a:t>
            </a:r>
            <a:r>
              <a:rPr lang="de-DE" sz="1600" dirty="0" smtClean="0"/>
              <a:t>)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</a:p>
          <a:p>
            <a:pPr algn="l"/>
            <a:r>
              <a:rPr lang="de-DE" sz="1600" dirty="0" err="1" smtClean="0"/>
              <a:t>sheduled</a:t>
            </a:r>
            <a:r>
              <a:rPr lang="de-DE" sz="1600" dirty="0" smtClean="0"/>
              <a:t> time, </a:t>
            </a:r>
            <a:r>
              <a:rPr lang="de-DE" sz="1600" dirty="0" err="1" smtClean="0"/>
              <a:t>one</a:t>
            </a:r>
            <a:r>
              <a:rPr lang="de-DE" sz="1600" dirty="0" smtClean="0"/>
              <a:t> </a:t>
            </a:r>
            <a:r>
              <a:rPr lang="de-DE" sz="1600" dirty="0" err="1" smtClean="0"/>
              <a:t>has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subtract</a:t>
            </a:r>
            <a:r>
              <a:rPr lang="de-DE" sz="1600" dirty="0" smtClean="0"/>
              <a:t> </a:t>
            </a:r>
            <a:r>
              <a:rPr lang="de-DE" sz="1600" dirty="0" err="1" smtClean="0"/>
              <a:t>retuning</a:t>
            </a:r>
            <a:r>
              <a:rPr lang="de-DE" sz="1600" dirty="0" smtClean="0"/>
              <a:t>, Ion Source Service, Beam Setup </a:t>
            </a:r>
            <a:r>
              <a:rPr lang="de-DE" sz="1600" dirty="0" err="1" smtClean="0"/>
              <a:t>and</a:t>
            </a:r>
            <a:r>
              <a:rPr lang="de-DE" sz="1600" dirty="0" smtClean="0"/>
              <a:t> Standby </a:t>
            </a:r>
          </a:p>
          <a:p>
            <a:pPr algn="l"/>
            <a:r>
              <a:rPr lang="de-DE" sz="1600" dirty="0" err="1" smtClean="0"/>
              <a:t>times</a:t>
            </a:r>
            <a:r>
              <a:rPr lang="de-DE" sz="1600" dirty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Total time.</a:t>
            </a:r>
            <a:endParaRPr lang="en-US" sz="1600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339156" y="4149080"/>
            <a:ext cx="8452955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dirty="0" err="1" smtClean="0">
                <a:solidFill>
                  <a:srgbClr val="FF0000"/>
                </a:solidFill>
              </a:rPr>
              <a:t>Though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the</a:t>
            </a:r>
            <a:r>
              <a:rPr lang="de-DE" sz="1600" dirty="0" smtClean="0">
                <a:solidFill>
                  <a:srgbClr val="FF0000"/>
                </a:solidFill>
              </a:rPr>
              <a:t> Beam Setup, </a:t>
            </a:r>
            <a:r>
              <a:rPr lang="de-DE" sz="1600" dirty="0" err="1" smtClean="0">
                <a:solidFill>
                  <a:srgbClr val="FF0000"/>
                </a:solidFill>
              </a:rPr>
              <a:t>Retuning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and</a:t>
            </a:r>
            <a:r>
              <a:rPr lang="de-DE" sz="1600" dirty="0" smtClean="0">
                <a:solidFill>
                  <a:srgbClr val="FF0000"/>
                </a:solidFill>
              </a:rPr>
              <a:t> Ions Source Service time will not </a:t>
            </a:r>
            <a:r>
              <a:rPr lang="de-DE" sz="1600" dirty="0" err="1" smtClean="0">
                <a:solidFill>
                  <a:srgbClr val="FF0000"/>
                </a:solidFill>
              </a:rPr>
              <a:t>be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reflected</a:t>
            </a:r>
            <a:r>
              <a:rPr lang="de-DE" sz="1600" dirty="0" smtClean="0">
                <a:solidFill>
                  <a:srgbClr val="FF0000"/>
                </a:solidFill>
              </a:rPr>
              <a:t> in </a:t>
            </a:r>
            <a:r>
              <a:rPr lang="de-DE" sz="1600" dirty="0" err="1" smtClean="0">
                <a:solidFill>
                  <a:srgbClr val="FF0000"/>
                </a:solidFill>
              </a:rPr>
              <a:t>the</a:t>
            </a:r>
            <a:endParaRPr lang="de-DE" sz="1600" dirty="0" smtClean="0">
              <a:solidFill>
                <a:srgbClr val="FF0000"/>
              </a:solidFill>
            </a:endParaRPr>
          </a:p>
          <a:p>
            <a:pPr algn="l"/>
            <a:r>
              <a:rPr lang="de-DE" sz="1600" dirty="0" err="1" smtClean="0">
                <a:solidFill>
                  <a:srgbClr val="FF0000"/>
                </a:solidFill>
              </a:rPr>
              <a:t>availability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statistics</a:t>
            </a:r>
            <a:r>
              <a:rPr lang="de-DE" sz="1600" dirty="0" smtClean="0">
                <a:solidFill>
                  <a:srgbClr val="FF0000"/>
                </a:solidFill>
              </a:rPr>
              <a:t>, </a:t>
            </a:r>
            <a:r>
              <a:rPr lang="de-DE" sz="1600" dirty="0" err="1" smtClean="0">
                <a:solidFill>
                  <a:srgbClr val="FF0000"/>
                </a:solidFill>
              </a:rPr>
              <a:t>they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shall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be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kept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reasonably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low</a:t>
            </a:r>
            <a:r>
              <a:rPr lang="de-DE" sz="1600" dirty="0" smtClean="0">
                <a:solidFill>
                  <a:srgbClr val="FF0000"/>
                </a:solidFill>
              </a:rPr>
              <a:t>.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</p:spPr>
        <p:txBody>
          <a:bodyPr/>
          <a:lstStyle/>
          <a:p>
            <a:pPr algn="l"/>
            <a:r>
              <a:rPr lang="en-US" dirty="0" smtClean="0"/>
              <a:t>O. Geithner, ACC Operation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53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goal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21</a:t>
            </a:fld>
            <a:endParaRPr lang="de-DE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861979"/>
              </p:ext>
            </p:extLst>
          </p:nvPr>
        </p:nvGraphicFramePr>
        <p:xfrm>
          <a:off x="861303" y="1340768"/>
          <a:ext cx="7455113" cy="310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14788" y="5013176"/>
            <a:ext cx="8853707" cy="175432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de-DE" i="1" u="sng" dirty="0" err="1" smtClean="0">
                <a:solidFill>
                  <a:srgbClr val="FF0000"/>
                </a:solidFill>
              </a:rPr>
              <a:t>Statistics</a:t>
            </a:r>
            <a:r>
              <a:rPr lang="de-DE" i="1" u="sng" dirty="0" smtClean="0">
                <a:solidFill>
                  <a:srgbClr val="FF0000"/>
                </a:solidFill>
              </a:rPr>
              <a:t> </a:t>
            </a:r>
            <a:r>
              <a:rPr lang="de-DE" i="1" u="sng" dirty="0" err="1" smtClean="0">
                <a:solidFill>
                  <a:srgbClr val="FF0000"/>
                </a:solidFill>
              </a:rPr>
              <a:t>example</a:t>
            </a:r>
            <a:r>
              <a:rPr lang="de-DE" i="1" u="sng" dirty="0" smtClean="0">
                <a:solidFill>
                  <a:srgbClr val="FF0000"/>
                </a:solidFill>
              </a:rPr>
              <a:t> </a:t>
            </a:r>
            <a:r>
              <a:rPr lang="de-DE" i="1" u="sng" dirty="0" err="1" smtClean="0">
                <a:solidFill>
                  <a:srgbClr val="FF0000"/>
                </a:solidFill>
              </a:rPr>
              <a:t>from</a:t>
            </a:r>
            <a:r>
              <a:rPr lang="de-DE" i="1" u="sng" dirty="0" smtClean="0">
                <a:solidFill>
                  <a:srgbClr val="FF0000"/>
                </a:solidFill>
              </a:rPr>
              <a:t> ESRF </a:t>
            </a:r>
            <a:r>
              <a:rPr lang="de-DE" i="1" u="sng" dirty="0" err="1" smtClean="0">
                <a:solidFill>
                  <a:srgbClr val="FF0000"/>
                </a:solidFill>
              </a:rPr>
              <a:t>shows</a:t>
            </a:r>
            <a:r>
              <a:rPr lang="de-DE" i="1" u="sng" dirty="0" smtClean="0">
                <a:solidFill>
                  <a:srgbClr val="FF0000"/>
                </a:solidFill>
              </a:rPr>
              <a:t> </a:t>
            </a:r>
            <a:r>
              <a:rPr lang="de-DE" i="1" u="sng" dirty="0" err="1" smtClean="0">
                <a:solidFill>
                  <a:srgbClr val="FF0000"/>
                </a:solidFill>
              </a:rPr>
              <a:t>that</a:t>
            </a:r>
            <a:r>
              <a:rPr lang="de-DE" i="1" u="sng" dirty="0" smtClean="0">
                <a:solidFill>
                  <a:srgbClr val="FF0000"/>
                </a:solidFill>
              </a:rPr>
              <a:t> </a:t>
            </a:r>
            <a:r>
              <a:rPr lang="de-DE" i="1" u="sng" dirty="0" err="1" smtClean="0">
                <a:solidFill>
                  <a:srgbClr val="FF0000"/>
                </a:solidFill>
              </a:rPr>
              <a:t>investing</a:t>
            </a:r>
            <a:r>
              <a:rPr lang="de-DE" i="1" u="sng" dirty="0" smtClean="0">
                <a:solidFill>
                  <a:srgbClr val="FF0000"/>
                </a:solidFill>
              </a:rPr>
              <a:t> man power </a:t>
            </a:r>
            <a:r>
              <a:rPr lang="de-DE" i="1" u="sng" dirty="0" err="1" smtClean="0">
                <a:solidFill>
                  <a:srgbClr val="FF0000"/>
                </a:solidFill>
              </a:rPr>
              <a:t>and</a:t>
            </a:r>
            <a:r>
              <a:rPr lang="de-DE" i="1" u="sng" dirty="0" smtClean="0">
                <a:solidFill>
                  <a:srgbClr val="FF0000"/>
                </a:solidFill>
              </a:rPr>
              <a:t> </a:t>
            </a:r>
            <a:r>
              <a:rPr lang="de-DE" i="1" u="sng" dirty="0" err="1" smtClean="0">
                <a:solidFill>
                  <a:srgbClr val="FF0000"/>
                </a:solidFill>
              </a:rPr>
              <a:t>money</a:t>
            </a:r>
            <a:r>
              <a:rPr lang="de-DE" i="1" u="sng" dirty="0" smtClean="0">
                <a:solidFill>
                  <a:srgbClr val="FF0000"/>
                </a:solidFill>
              </a:rPr>
              <a:t> </a:t>
            </a:r>
            <a:r>
              <a:rPr lang="de-DE" i="1" u="sng" dirty="0" err="1" smtClean="0">
                <a:solidFill>
                  <a:srgbClr val="FF0000"/>
                </a:solidFill>
              </a:rPr>
              <a:t>into</a:t>
            </a:r>
            <a:endParaRPr lang="de-DE" i="1" u="sng" dirty="0" smtClean="0">
              <a:solidFill>
                <a:srgbClr val="FF0000"/>
              </a:solidFill>
            </a:endParaRPr>
          </a:p>
          <a:p>
            <a:pPr algn="ctr"/>
            <a:r>
              <a:rPr lang="de-DE" i="1" u="sng" dirty="0" err="1" smtClean="0">
                <a:solidFill>
                  <a:srgbClr val="FF0000"/>
                </a:solidFill>
              </a:rPr>
              <a:t>improvement</a:t>
            </a:r>
            <a:r>
              <a:rPr lang="de-DE" i="1" u="sng" dirty="0" smtClean="0">
                <a:solidFill>
                  <a:srgbClr val="FF0000"/>
                </a:solidFill>
              </a:rPr>
              <a:t> </a:t>
            </a:r>
            <a:r>
              <a:rPr lang="de-DE" i="1" u="sng" dirty="0" err="1" smtClean="0">
                <a:solidFill>
                  <a:srgbClr val="FF0000"/>
                </a:solidFill>
              </a:rPr>
              <a:t>of</a:t>
            </a:r>
            <a:r>
              <a:rPr lang="de-DE" i="1" u="sng" dirty="0" smtClean="0">
                <a:solidFill>
                  <a:srgbClr val="FF0000"/>
                </a:solidFill>
              </a:rPr>
              <a:t> </a:t>
            </a:r>
            <a:r>
              <a:rPr lang="de-DE" i="1" u="sng" dirty="0" err="1" smtClean="0">
                <a:solidFill>
                  <a:srgbClr val="FF0000"/>
                </a:solidFill>
              </a:rPr>
              <a:t>the</a:t>
            </a:r>
            <a:r>
              <a:rPr lang="de-DE" i="1" u="sng" dirty="0" smtClean="0">
                <a:solidFill>
                  <a:srgbClr val="FF0000"/>
                </a:solidFill>
              </a:rPr>
              <a:t> </a:t>
            </a:r>
            <a:r>
              <a:rPr lang="de-DE" i="1" u="sng" dirty="0" err="1" smtClean="0">
                <a:solidFill>
                  <a:srgbClr val="FF0000"/>
                </a:solidFill>
              </a:rPr>
              <a:t>availabilty</a:t>
            </a:r>
            <a:r>
              <a:rPr lang="de-DE" i="1" u="sng" dirty="0" smtClean="0">
                <a:solidFill>
                  <a:srgbClr val="FF0000"/>
                </a:solidFill>
              </a:rPr>
              <a:t> </a:t>
            </a:r>
            <a:r>
              <a:rPr lang="de-DE" i="1" u="sng" dirty="0" err="1" smtClean="0">
                <a:solidFill>
                  <a:srgbClr val="FF0000"/>
                </a:solidFill>
              </a:rPr>
              <a:t>pays</a:t>
            </a:r>
            <a:r>
              <a:rPr lang="de-DE" i="1" u="sng" dirty="0" smtClean="0">
                <a:solidFill>
                  <a:srgbClr val="FF0000"/>
                </a:solidFill>
              </a:rPr>
              <a:t> back! </a:t>
            </a:r>
          </a:p>
          <a:p>
            <a:pPr algn="l"/>
            <a:endParaRPr lang="de-DE" dirty="0"/>
          </a:p>
          <a:p>
            <a:pPr algn="l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Blue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balks</a:t>
            </a:r>
            <a:r>
              <a:rPr lang="de-DE" dirty="0" smtClean="0"/>
              <a:t>: Beam on </a:t>
            </a:r>
            <a:r>
              <a:rPr lang="de-DE" dirty="0" err="1" smtClean="0"/>
              <a:t>target</a:t>
            </a:r>
            <a:r>
              <a:rPr lang="de-DE" dirty="0" smtClean="0"/>
              <a:t> time (MTTF) </a:t>
            </a:r>
            <a:r>
              <a:rPr lang="de-DE" dirty="0" err="1" smtClean="0"/>
              <a:t>left</a:t>
            </a:r>
            <a:r>
              <a:rPr lang="de-DE" dirty="0" smtClean="0"/>
              <a:t> </a:t>
            </a:r>
            <a:r>
              <a:rPr lang="de-DE" dirty="0" err="1" smtClean="0"/>
              <a:t>axis</a:t>
            </a:r>
            <a:r>
              <a:rPr lang="de-DE" dirty="0" smtClean="0"/>
              <a:t> [0, 7000] </a:t>
            </a:r>
            <a:r>
              <a:rPr lang="de-DE" b="1" dirty="0" err="1" smtClean="0"/>
              <a:t>increases</a:t>
            </a:r>
            <a:endParaRPr lang="de-DE" b="1" dirty="0" smtClean="0"/>
          </a:p>
          <a:p>
            <a:pPr algn="l"/>
            <a:r>
              <a:rPr lang="de-DE" dirty="0" err="1" smtClean="0">
                <a:solidFill>
                  <a:srgbClr val="FF0000"/>
                </a:solidFill>
              </a:rPr>
              <a:t>Red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line</a:t>
            </a:r>
            <a:r>
              <a:rPr lang="de-DE" dirty="0" smtClean="0">
                <a:solidFill>
                  <a:srgbClr val="FF0000"/>
                </a:solidFill>
              </a:rPr>
              <a:t>: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Failures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axis</a:t>
            </a:r>
            <a:r>
              <a:rPr lang="de-DE" dirty="0" smtClean="0"/>
              <a:t> [0, 300] </a:t>
            </a:r>
            <a:r>
              <a:rPr lang="de-DE" b="1" dirty="0" err="1" smtClean="0"/>
              <a:t>decreases</a:t>
            </a:r>
            <a:endParaRPr lang="de-DE" b="1" dirty="0" smtClean="0"/>
          </a:p>
          <a:p>
            <a:pPr algn="l"/>
            <a:endParaRPr lang="en-US" dirty="0" smtClean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</p:spPr>
        <p:txBody>
          <a:bodyPr/>
          <a:lstStyle/>
          <a:p>
            <a:pPr algn="l"/>
            <a:r>
              <a:rPr lang="en-US" dirty="0" smtClean="0"/>
              <a:t>O. Geithner, ACC Operation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0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/>
              <p:cNvSpPr txBox="1"/>
              <p:nvPr/>
            </p:nvSpPr>
            <p:spPr>
              <a:xfrm>
                <a:off x="5868144" y="1412776"/>
                <a:ext cx="3057769" cy="292907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marL="342900" indent="-342900" algn="l">
                  <a:buFontTx/>
                  <a:buChar char="-"/>
                </a:pPr>
                <a:r>
                  <a:rPr lang="de-DE" sz="1400" dirty="0" smtClean="0"/>
                  <a:t>Availability </a:t>
                </a:r>
                <a:r>
                  <a:rPr lang="de-DE" sz="1400" dirty="0" err="1" smtClean="0"/>
                  <a:t>of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the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machines</a:t>
                </a:r>
                <a:r>
                  <a:rPr lang="de-DE" sz="1400" dirty="0" smtClean="0"/>
                  <a:t> </a:t>
                </a:r>
                <a:r>
                  <a:rPr lang="de-DE" sz="1400" dirty="0" smtClean="0"/>
                  <a:t>in 2 </a:t>
                </a:r>
                <a:r>
                  <a:rPr lang="de-DE" sz="1400" dirty="0" err="1" smtClean="0"/>
                  <a:t>regimes</a:t>
                </a:r>
                <a:r>
                  <a:rPr lang="de-DE" sz="1400" dirty="0" smtClean="0"/>
                  <a:t>:</a:t>
                </a:r>
              </a:p>
              <a:p>
                <a:pPr marL="342900" indent="-342900" algn="just">
                  <a:buFontTx/>
                  <a:buChar char="-"/>
                </a:pPr>
                <a:endParaRPr lang="de-DE" sz="1400" dirty="0" smtClean="0"/>
              </a:p>
              <a:p>
                <a:pPr marL="342900" indent="-342900" algn="just">
                  <a:buFontTx/>
                  <a:buChar char="-"/>
                </a:pPr>
                <a:r>
                  <a:rPr lang="de-DE" sz="1400" dirty="0" smtClean="0"/>
                  <a:t>1) </a:t>
                </a:r>
                <a:r>
                  <a:rPr lang="de-DE" sz="1400" dirty="0" err="1" smtClean="0"/>
                  <a:t>availability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for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the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local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experiments</a:t>
                </a:r>
                <a:r>
                  <a:rPr lang="de-DE" sz="1400" dirty="0" smtClean="0"/>
                  <a:t> </a:t>
                </a:r>
                <a:endParaRPr lang="de-DE" sz="1400" dirty="0" smtClean="0"/>
              </a:p>
              <a:p>
                <a:pPr marL="342900" indent="-342900" algn="just">
                  <a:buFontTx/>
                  <a:buChar char="-"/>
                </a:pPr>
                <a:endParaRPr lang="de-DE" sz="1400" dirty="0"/>
              </a:p>
              <a:p>
                <a:pPr marL="342900" indent="-342900" algn="just">
                  <a:buFontTx/>
                  <a:buChar char="-"/>
                </a:pPr>
                <a:r>
                  <a:rPr lang="de-DE" sz="1400" dirty="0"/>
                  <a:t>2) </a:t>
                </a:r>
                <a:r>
                  <a:rPr lang="de-DE" sz="1400" dirty="0" err="1"/>
                  <a:t>operation</a:t>
                </a:r>
                <a:r>
                  <a:rPr lang="de-DE" sz="1400" dirty="0"/>
                  <a:t> </a:t>
                </a:r>
                <a:r>
                  <a:rPr lang="de-DE" sz="1400" dirty="0" err="1"/>
                  <a:t>as</a:t>
                </a:r>
                <a:r>
                  <a:rPr lang="de-DE" sz="1400" dirty="0"/>
                  <a:t> </a:t>
                </a:r>
                <a:r>
                  <a:rPr lang="de-DE" sz="1400" dirty="0" err="1"/>
                  <a:t>part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the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production</a:t>
                </a:r>
                <a:r>
                  <a:rPr lang="de-DE" sz="1400" dirty="0"/>
                  <a:t> </a:t>
                </a:r>
                <a:r>
                  <a:rPr lang="de-DE" sz="1400" dirty="0" err="1"/>
                  <a:t>chain</a:t>
                </a:r>
                <a:endParaRPr lang="de-DE" sz="1400" dirty="0"/>
              </a:p>
              <a:p>
                <a:pPr marL="342900" indent="-342900" algn="just">
                  <a:buFontTx/>
                  <a:buChar char="-"/>
                </a:pPr>
                <a:endParaRPr lang="de-DE" sz="1400" dirty="0" smtClean="0"/>
              </a:p>
              <a:p>
                <a:pPr marL="342900" indent="-342900" algn="just">
                  <a:buFontTx/>
                  <a:buChar char="-"/>
                </a:pPr>
                <a:endParaRPr lang="de-DE" sz="1400" i="1" dirty="0">
                  <a:latin typeface="Cambria Math"/>
                </a:endParaRPr>
              </a:p>
              <a:p>
                <a:pPr marL="342900" indent="-342900" algn="just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de-DE" sz="1400" b="0" i="0" baseline="-25000" smtClean="0">
                            <a:latin typeface="Cambria Math"/>
                          </a:rPr>
                          <m:t>ACC</m:t>
                        </m:r>
                        <m:r>
                          <a:rPr lang="en-US" sz="14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grow m:val="on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4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4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𝐼𝑀𝐸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de-DE" sz="1400" b="0" i="1" baseline="-25000" smtClean="0">
                                        <a:latin typeface="Cambria Math"/>
                                      </a:rPr>
                                      <m:t>𝑏𝑒𝑎𝑚</m:t>
                                    </m:r>
                                    <m:r>
                                      <a:rPr lang="de-DE" sz="1400" b="0" i="1" baseline="-2500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de-DE" sz="1400" b="0" i="1" baseline="-25000" smtClean="0">
                                        <a:latin typeface="Cambria Math"/>
                                      </a:rPr>
                                      <m:t>𝑜𝑛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𝑇𝐼𝑀𝐸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de-DE" sz="1400" b="0" i="1" baseline="-25000" smtClean="0">
                                        <a:latin typeface="Cambria Math"/>
                                      </a:rPr>
                                      <m:t>𝑠h𝑒𝑑𝑢𝑙𝑒𝑑</m:t>
                                    </m:r>
                                  </m:den>
                                </m:f>
                              </m:e>
                            </m:d>
                          </m:e>
                        </m:nary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𝐸𝑋𝑃</m:t>
                        </m:r>
                        <m:r>
                          <a:rPr lang="en-US" sz="1400" i="1">
                            <a:latin typeface="Cambria Math"/>
                          </a:rPr>
                          <m:t>_</m:t>
                        </m:r>
                        <m:r>
                          <a:rPr lang="en-US" sz="14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de-DE" sz="1400" dirty="0" smtClean="0"/>
              </a:p>
              <a:p>
                <a:pPr marL="342900" indent="-342900" algn="just">
                  <a:buFontTx/>
                  <a:buChar char="-"/>
                </a:pPr>
                <a:endParaRPr lang="de-DE" sz="1400" dirty="0" smtClean="0"/>
              </a:p>
            </p:txBody>
          </p:sp>
        </mc:Choice>
        <mc:Fallback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412776"/>
                <a:ext cx="3057769" cy="2929072"/>
              </a:xfrm>
              <a:prstGeom prst="rect">
                <a:avLst/>
              </a:prstGeom>
              <a:blipFill rotWithShape="1">
                <a:blip r:embed="rId2"/>
                <a:stretch>
                  <a:fillRect l="-599" t="-208" r="-599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</p:spPr>
        <p:txBody>
          <a:bodyPr/>
          <a:lstStyle/>
          <a:p>
            <a:pPr algn="l"/>
            <a:r>
              <a:rPr lang="en-US" dirty="0" smtClean="0"/>
              <a:t>O. Geithner, ACC Operation</a:t>
            </a:r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7543" y="260648"/>
            <a:ext cx="663145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 err="1" smtClean="0"/>
              <a:t>Calculation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vailability</a:t>
            </a:r>
            <a:r>
              <a:rPr lang="de-DE" dirty="0" smtClean="0"/>
              <a:t> </a:t>
            </a:r>
          </a:p>
          <a:p>
            <a:r>
              <a:rPr lang="de-DE" dirty="0" smtClean="0"/>
              <a:t>in OLOG</a:t>
            </a:r>
            <a:endParaRPr lang="en-US" dirty="0"/>
          </a:p>
        </p:txBody>
      </p:sp>
      <p:pic>
        <p:nvPicPr>
          <p:cNvPr id="10" name="Picture 2" descr="T:\Operateurstraining\Zeichnungen\GSI-Schema-Pet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216773"/>
            <a:ext cx="5884839" cy="563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6228184" y="3501008"/>
            <a:ext cx="2697729" cy="72008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5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Beamtime</a:t>
            </a:r>
            <a:r>
              <a:rPr lang="de-DE" dirty="0" smtClean="0"/>
              <a:t> Schedule 2018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6" y="941385"/>
            <a:ext cx="7275536" cy="591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08" y="1988840"/>
            <a:ext cx="4427984" cy="3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94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PHYS RUN 2018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4116"/>
            <a:ext cx="8397907" cy="290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5" y="4010855"/>
            <a:ext cx="8666485" cy="287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33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PHYS RUN 2018: </a:t>
            </a:r>
            <a:r>
              <a:rPr lang="de-DE" dirty="0"/>
              <a:t>Machines </a:t>
            </a:r>
            <a:r>
              <a:rPr lang="de-DE" dirty="0" err="1"/>
              <a:t>Availability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325376" y="5013176"/>
            <a:ext cx="446789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FF0000"/>
                </a:solidFill>
              </a:rPr>
              <a:t>Events Chart für jede Maschine fehlt noch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9118640" cy="30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</p:spPr>
        <p:txBody>
          <a:bodyPr/>
          <a:lstStyle/>
          <a:p>
            <a:pPr algn="l"/>
            <a:r>
              <a:rPr lang="en-US" dirty="0" smtClean="0"/>
              <a:t>O. Geithner, ACC Operation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9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3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4" y="271335"/>
            <a:ext cx="6813731" cy="787557"/>
          </a:xfrm>
        </p:spPr>
        <p:txBody>
          <a:bodyPr>
            <a:normAutofit/>
          </a:bodyPr>
          <a:lstStyle/>
          <a:p>
            <a:r>
              <a:rPr lang="de-DE" dirty="0"/>
              <a:t>PHYS RUN </a:t>
            </a:r>
            <a:r>
              <a:rPr lang="de-DE" dirty="0" smtClean="0"/>
              <a:t>2018: Events </a:t>
            </a:r>
            <a:r>
              <a:rPr lang="de-DE" dirty="0" err="1" smtClean="0"/>
              <a:t>Overview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813987"/>
              </p:ext>
            </p:extLst>
          </p:nvPr>
        </p:nvGraphicFramePr>
        <p:xfrm>
          <a:off x="1730895" y="1844824"/>
          <a:ext cx="5505400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</p:spPr>
        <p:txBody>
          <a:bodyPr/>
          <a:lstStyle/>
          <a:p>
            <a:pPr algn="l"/>
            <a:r>
              <a:rPr lang="en-US" dirty="0" smtClean="0"/>
              <a:t>O. Geithner, ACC Operation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19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4" y="271335"/>
            <a:ext cx="6813731" cy="787557"/>
          </a:xfrm>
        </p:spPr>
        <p:txBody>
          <a:bodyPr>
            <a:normAutofit/>
          </a:bodyPr>
          <a:lstStyle/>
          <a:p>
            <a:r>
              <a:rPr lang="de-DE" dirty="0"/>
              <a:t>PHYS RUN </a:t>
            </a:r>
            <a:r>
              <a:rPr lang="de-DE" dirty="0" smtClean="0"/>
              <a:t>2018: General </a:t>
            </a:r>
            <a:r>
              <a:rPr lang="de-DE" dirty="0" err="1" smtClean="0"/>
              <a:t>Failures</a:t>
            </a:r>
            <a:r>
              <a:rPr lang="de-DE" dirty="0" smtClean="0"/>
              <a:t> Statistic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5" y="1028700"/>
            <a:ext cx="9143999" cy="290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8676456" y="3356992"/>
            <a:ext cx="522900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smtClean="0"/>
              <a:t>[</a:t>
            </a:r>
            <a:r>
              <a:rPr lang="de-DE" sz="1400" dirty="0" err="1" smtClean="0"/>
              <a:t>ms</a:t>
            </a:r>
            <a:r>
              <a:rPr lang="de-DE" sz="1400" dirty="0" smtClean="0"/>
              <a:t>]</a:t>
            </a:r>
            <a:endParaRPr lang="en-US" sz="14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33056"/>
            <a:ext cx="8940784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80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si-folienmaster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</Template>
  <TotalTime>0</TotalTime>
  <Words>1079</Words>
  <Application>Microsoft Office PowerPoint</Application>
  <PresentationFormat>Bildschirmpräsentation (4:3)</PresentationFormat>
  <Paragraphs>151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gsi-folienmaster</vt:lpstr>
      <vt:lpstr>Accelerator Availability: status quo and challenges ahead</vt:lpstr>
      <vt:lpstr>Content</vt:lpstr>
      <vt:lpstr>PowerPoint-Präsentation</vt:lpstr>
      <vt:lpstr>Beamtime Schedule 2018</vt:lpstr>
      <vt:lpstr>PHYS RUN 2018</vt:lpstr>
      <vt:lpstr>PHYS RUN 2018: Machines Availability </vt:lpstr>
      <vt:lpstr>PowerPoint-Präsentation</vt:lpstr>
      <vt:lpstr>PHYS RUN 2018: Events Overview</vt:lpstr>
      <vt:lpstr>PHYS RUN 2018: General Failures Statistic</vt:lpstr>
      <vt:lpstr>PHYS RUN 2018: Failures Statistic</vt:lpstr>
      <vt:lpstr>ENG RUN 2018</vt:lpstr>
      <vt:lpstr>ENG RUN 2018: Machines Availability </vt:lpstr>
      <vt:lpstr>ENG RUN 2018: Events Statistic</vt:lpstr>
      <vt:lpstr>PowerPoint-Präsentation</vt:lpstr>
      <vt:lpstr>PowerPoint-Präsentation</vt:lpstr>
      <vt:lpstr>Automated Availability Tracking: CERN</vt:lpstr>
      <vt:lpstr>Automated Availability Tracking: DESY</vt:lpstr>
      <vt:lpstr>Definitions 2</vt:lpstr>
      <vt:lpstr>Details on Accounting</vt:lpstr>
      <vt:lpstr>Details on Accounting</vt:lpstr>
      <vt:lpstr>Our goal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Ondreka, David Dr.</dc:creator>
  <cp:lastModifiedBy>Geithner, Oksana</cp:lastModifiedBy>
  <cp:revision>842</cp:revision>
  <cp:lastPrinted>2016-06-29T09:34:20Z</cp:lastPrinted>
  <dcterms:created xsi:type="dcterms:W3CDTF">2014-09-30T08:52:41Z</dcterms:created>
  <dcterms:modified xsi:type="dcterms:W3CDTF">2019-01-14T14:01:32Z</dcterms:modified>
</cp:coreProperties>
</file>