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9" r:id="rId4"/>
    <p:sldId id="273" r:id="rId5"/>
    <p:sldId id="274" r:id="rId6"/>
    <p:sldId id="258" r:id="rId7"/>
    <p:sldId id="260" r:id="rId8"/>
    <p:sldId id="261" r:id="rId9"/>
    <p:sldId id="266" r:id="rId10"/>
    <p:sldId id="262" r:id="rId11"/>
    <p:sldId id="265" r:id="rId12"/>
    <p:sldId id="267" r:id="rId13"/>
    <p:sldId id="269" r:id="rId14"/>
    <p:sldId id="263" r:id="rId15"/>
    <p:sldId id="264" r:id="rId16"/>
    <p:sldId id="268" r:id="rId17"/>
    <p:sldId id="270" r:id="rId18"/>
    <p:sldId id="271" r:id="rId19"/>
    <p:sldId id="272" r:id="rId2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4655" autoAdjust="0"/>
  </p:normalViewPr>
  <p:slideViewPr>
    <p:cSldViewPr snapToGrid="0" snapToObjects="1">
      <p:cViewPr varScale="1">
        <p:scale>
          <a:sx n="117" d="100"/>
          <a:sy n="117"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14.01.2019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14.01.2019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50716A1C-18EB-1742-BCAC-8F37B2C6FF1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t>Name/Vortragstitel</a:t>
            </a:r>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t>Name/Vortragstitel</a:t>
            </a:r>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6" name="Fußzeilenplatzhalter 7"/>
          <p:cNvSpPr>
            <a:spLocks noGrp="1"/>
          </p:cNvSpPr>
          <p:nvPr>
            <p:ph type="ftr" sz="quarter" idx="3"/>
          </p:nvPr>
        </p:nvSpPr>
        <p:spPr>
          <a:xfrm>
            <a:off x="2260600" y="6560611"/>
            <a:ext cx="48383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t>Name/Vortragstitel</a:t>
            </a:r>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16075"/>
            <a:ext cx="2028533"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FAIR GmbH | GSI GmbH</a:t>
            </a:r>
          </a:p>
        </p:txBody>
      </p: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pic>
        <p:nvPicPr>
          <p:cNvPr id="13" name="Bild 12" descr="FAIR_Logo_rgb.png"/>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533249" y="430944"/>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si.de/work/organisation/stabsabteilungen_stellen/sicherheit_und_entsorgung/dokumente_formulare.htm" TargetMode="External"/><Relationship Id="rId2" Type="http://schemas.openxmlformats.org/officeDocument/2006/relationships/hyperlink" Target="https://www.kommunalforum.de/tvoed.php" TargetMode="External"/><Relationship Id="rId1" Type="http://schemas.openxmlformats.org/officeDocument/2006/relationships/slideLayout" Target="../slideLayouts/slideLayout2.xml"/><Relationship Id="rId4" Type="http://schemas.openxmlformats.org/officeDocument/2006/relationships/hyperlink" Target="https://www.gsi.de/work/administration/personalabteilung/betriebsvereinbarungen.ht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kommunalforum.de/tvoed.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ommunalforum.de/tvoed_schichtarbeit.php" TargetMode="External"/><Relationship Id="rId2" Type="http://schemas.openxmlformats.org/officeDocument/2006/relationships/hyperlink" Target="https://www.kommunalforum.de/tvoed_wechselschichtarbeit.php" TargetMode="External"/><Relationship Id="rId1" Type="http://schemas.openxmlformats.org/officeDocument/2006/relationships/slideLayout" Target="../slideLayouts/slideLayout2.xml"/><Relationship Id="rId5" Type="http://schemas.openxmlformats.org/officeDocument/2006/relationships/hyperlink" Target="https://www.kommunalforum.de/tvoed_nachtarbeit.php" TargetMode="External"/><Relationship Id="rId4" Type="http://schemas.openxmlformats.org/officeDocument/2006/relationships/hyperlink" Target="https://www.kommunalforum.de/tvoed_rufbereitschaft.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latin typeface="Calibri" panose="020F0502020204030204" pitchFamily="34" charset="0"/>
              </a:rPr>
              <a:t>Die Arbeit im Kontrollraum</a:t>
            </a:r>
            <a:br>
              <a:rPr lang="de-DE" dirty="0" smtClean="0">
                <a:latin typeface="Calibri" panose="020F0502020204030204" pitchFamily="34" charset="0"/>
              </a:rPr>
            </a:br>
            <a:r>
              <a:rPr lang="de-DE" sz="2000" dirty="0" smtClean="0">
                <a:latin typeface="Calibri" panose="020F0502020204030204" pitchFamily="34" charset="0"/>
              </a:rPr>
              <a:t>Allgemeine Unterweisung für Betriebspersonal</a:t>
            </a:r>
            <a:endParaRPr lang="de-DE" dirty="0">
              <a:latin typeface="Calibri" panose="020F0502020204030204" pitchFamily="34" charset="0"/>
            </a:endParaRPr>
          </a:p>
        </p:txBody>
      </p:sp>
      <p:sp>
        <p:nvSpPr>
          <p:cNvPr id="3" name="Untertitel 2"/>
          <p:cNvSpPr>
            <a:spLocks noGrp="1"/>
          </p:cNvSpPr>
          <p:nvPr>
            <p:ph type="subTitle" idx="1"/>
          </p:nvPr>
        </p:nvSpPr>
        <p:spPr/>
        <p:txBody>
          <a:bodyPr/>
          <a:lstStyle/>
          <a:p>
            <a:r>
              <a:rPr lang="de-DE" dirty="0" smtClean="0">
                <a:latin typeface="Calibri" panose="020F0502020204030204" pitchFamily="34" charset="0"/>
              </a:rPr>
              <a:t>Stephan Reimann</a:t>
            </a:r>
            <a:endParaRPr lang="de-DE" dirty="0">
              <a:latin typeface="Calibri" panose="020F0502020204030204" pitchFamily="34" charset="0"/>
            </a:endParaRPr>
          </a:p>
        </p:txBody>
      </p:sp>
    </p:spTree>
    <p:extLst>
      <p:ext uri="{BB962C8B-B14F-4D97-AF65-F5344CB8AC3E}">
        <p14:creationId xmlns:p14="http://schemas.microsoft.com/office/powerpoint/2010/main" val="391019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latin typeface="Calibri" panose="020F0502020204030204" pitchFamily="34" charset="0"/>
              </a:rPr>
              <a:t>3</a:t>
            </a:r>
            <a:r>
              <a:rPr lang="de-DE" dirty="0" smtClean="0">
                <a:latin typeface="Calibri" panose="020F0502020204030204" pitchFamily="34" charset="0"/>
              </a:rPr>
              <a:t>. Rollen und Verantwortung während der Strahlzeiten</a:t>
            </a:r>
            <a:endParaRPr lang="de-DE" dirty="0">
              <a:latin typeface="Calibri" panose="020F0502020204030204" pitchFamily="34" charset="0"/>
            </a:endParaRPr>
          </a:p>
        </p:txBody>
      </p:sp>
      <p:sp>
        <p:nvSpPr>
          <p:cNvPr id="3" name="Inhaltsplatzhalter 2"/>
          <p:cNvSpPr>
            <a:spLocks noGrp="1"/>
          </p:cNvSpPr>
          <p:nvPr>
            <p:ph idx="1"/>
          </p:nvPr>
        </p:nvSpPr>
        <p:spPr>
          <a:xfrm>
            <a:off x="422565" y="1450685"/>
            <a:ext cx="8211834" cy="5170551"/>
          </a:xfrm>
        </p:spPr>
        <p:txBody>
          <a:bodyPr>
            <a:noAutofit/>
          </a:bodyPr>
          <a:lstStyle/>
          <a:p>
            <a:r>
              <a:rPr lang="de-DE" sz="1200" dirty="0" smtClean="0">
                <a:latin typeface="Calibri" panose="020F0502020204030204" pitchFamily="34" charset="0"/>
              </a:rPr>
              <a:t>Operateure/innen + Betriebsingenieure/innen</a:t>
            </a:r>
          </a:p>
          <a:p>
            <a:pPr lvl="1"/>
            <a:r>
              <a:rPr lang="de-DE" sz="1100" dirty="0" smtClean="0">
                <a:latin typeface="Calibri" panose="020F0502020204030204" pitchFamily="34" charset="0"/>
              </a:rPr>
              <a:t>Beschleunigerinbetriebnahme, Einstellung und Optimierung</a:t>
            </a:r>
          </a:p>
          <a:p>
            <a:pPr lvl="1"/>
            <a:r>
              <a:rPr lang="de-DE" sz="1100" dirty="0" smtClean="0">
                <a:latin typeface="Calibri" panose="020F0502020204030204" pitchFamily="34" charset="0"/>
              </a:rPr>
              <a:t>Quellenwechsel PIG</a:t>
            </a:r>
          </a:p>
          <a:p>
            <a:pPr lvl="1"/>
            <a:r>
              <a:rPr lang="de-DE" sz="1100" dirty="0" smtClean="0">
                <a:latin typeface="Calibri" panose="020F0502020204030204" pitchFamily="34" charset="0"/>
              </a:rPr>
              <a:t>Fehlersuche</a:t>
            </a:r>
          </a:p>
          <a:p>
            <a:pPr lvl="1"/>
            <a:r>
              <a:rPr lang="de-DE" sz="1100" dirty="0" smtClean="0">
                <a:latin typeface="Calibri" panose="020F0502020204030204" pitchFamily="34" charset="0"/>
              </a:rPr>
              <a:t>Dokumentation</a:t>
            </a:r>
          </a:p>
          <a:p>
            <a:r>
              <a:rPr lang="de-DE" sz="1200" dirty="0" smtClean="0">
                <a:latin typeface="Calibri" panose="020F0502020204030204" pitchFamily="34" charset="0"/>
              </a:rPr>
              <a:t>Schichtleitung</a:t>
            </a:r>
          </a:p>
          <a:p>
            <a:pPr lvl="1"/>
            <a:r>
              <a:rPr lang="de-DE" sz="1100" dirty="0" smtClean="0">
                <a:latin typeface="Calibri" panose="020F0502020204030204" pitchFamily="34" charset="0"/>
              </a:rPr>
              <a:t>wie Betriebsingenieure/innen</a:t>
            </a:r>
          </a:p>
          <a:p>
            <a:pPr lvl="1"/>
            <a:r>
              <a:rPr lang="de-DE" sz="1100" dirty="0" smtClean="0">
                <a:latin typeface="Calibri" panose="020F0502020204030204" pitchFamily="34" charset="0"/>
              </a:rPr>
              <a:t>Zuweisung von Aufgaben für Operateure/innen </a:t>
            </a:r>
            <a:r>
              <a:rPr lang="de-DE" sz="1100" dirty="0">
                <a:latin typeface="Calibri" panose="020F0502020204030204" pitchFamily="34" charset="0"/>
              </a:rPr>
              <a:t>+ </a:t>
            </a:r>
            <a:r>
              <a:rPr lang="de-DE" sz="1100" dirty="0" smtClean="0">
                <a:latin typeface="Calibri" panose="020F0502020204030204" pitchFamily="34" charset="0"/>
              </a:rPr>
              <a:t>Betriebsingenieure/innen</a:t>
            </a:r>
          </a:p>
          <a:p>
            <a:pPr lvl="1"/>
            <a:r>
              <a:rPr lang="de-DE" sz="1100" dirty="0" smtClean="0">
                <a:latin typeface="Calibri" panose="020F0502020204030204" pitchFamily="34" charset="0"/>
              </a:rPr>
              <a:t>Verantwortung für Dokumentation und Meldekette bei Katastrophen</a:t>
            </a:r>
          </a:p>
          <a:p>
            <a:pPr lvl="1"/>
            <a:r>
              <a:rPr lang="de-DE" sz="1100" dirty="0" smtClean="0">
                <a:latin typeface="Calibri" panose="020F0502020204030204" pitchFamily="34" charset="0"/>
              </a:rPr>
              <a:t>erster Ansprechpartner für Experimentverantwortliche, Strahlzeitkoordinator, BK, RB</a:t>
            </a:r>
          </a:p>
          <a:p>
            <a:pPr lvl="1"/>
            <a:r>
              <a:rPr lang="de-DE" sz="1100" dirty="0" smtClean="0">
                <a:latin typeface="Calibri" panose="020F0502020204030204" pitchFamily="34" charset="0"/>
              </a:rPr>
              <a:t>Koordination der Fehlersuche, Berechtigung RBs zu  aktivieren</a:t>
            </a:r>
          </a:p>
          <a:p>
            <a:pPr lvl="1"/>
            <a:r>
              <a:rPr lang="de-DE" sz="1100" dirty="0" smtClean="0">
                <a:latin typeface="Calibri" panose="020F0502020204030204" pitchFamily="34" charset="0"/>
              </a:rPr>
              <a:t>Teilnahme an Mittagssitzung</a:t>
            </a:r>
          </a:p>
          <a:p>
            <a:r>
              <a:rPr lang="de-DE" sz="1200" dirty="0">
                <a:latin typeface="Calibri" panose="020F0502020204030204" pitchFamily="34" charset="0"/>
              </a:rPr>
              <a:t>Strahlzeitkoordination</a:t>
            </a:r>
          </a:p>
          <a:p>
            <a:pPr lvl="1"/>
            <a:r>
              <a:rPr lang="de-DE" sz="1100" dirty="0" smtClean="0">
                <a:latin typeface="Calibri" panose="020F0502020204030204" pitchFamily="34" charset="0"/>
              </a:rPr>
              <a:t>alleinige Entscheidungskompetenz </a:t>
            </a:r>
            <a:r>
              <a:rPr lang="de-DE" sz="1100" dirty="0">
                <a:latin typeface="Calibri" panose="020F0502020204030204" pitchFamily="34" charset="0"/>
              </a:rPr>
              <a:t>über </a:t>
            </a:r>
            <a:r>
              <a:rPr lang="de-DE" sz="1100" dirty="0" smtClean="0">
                <a:latin typeface="Calibri" panose="020F0502020204030204" pitchFamily="34" charset="0"/>
              </a:rPr>
              <a:t>alle Änderungen </a:t>
            </a:r>
            <a:r>
              <a:rPr lang="de-DE" sz="1100" dirty="0">
                <a:latin typeface="Calibri" panose="020F0502020204030204" pitchFamily="34" charset="0"/>
              </a:rPr>
              <a:t>am Strahlzeitplan</a:t>
            </a:r>
          </a:p>
          <a:p>
            <a:pPr lvl="1"/>
            <a:r>
              <a:rPr lang="de-DE" sz="1100" dirty="0">
                <a:latin typeface="Calibri" panose="020F0502020204030204" pitchFamily="34" charset="0"/>
              </a:rPr>
              <a:t>Leitung der Mittagssitzung</a:t>
            </a:r>
          </a:p>
          <a:p>
            <a:r>
              <a:rPr lang="de-DE" sz="1200" dirty="0" smtClean="0">
                <a:latin typeface="Calibri" panose="020F0502020204030204" pitchFamily="34" charset="0"/>
              </a:rPr>
              <a:t>Betriebskoordination (Betriebsleiter)</a:t>
            </a:r>
          </a:p>
          <a:p>
            <a:pPr lvl="1"/>
            <a:r>
              <a:rPr lang="de-DE" sz="1100" dirty="0">
                <a:latin typeface="Calibri" panose="020F0502020204030204" pitchFamily="34" charset="0"/>
              </a:rPr>
              <a:t>Vertretung des Strahlzeitkoordinators bei Abwesenheit</a:t>
            </a:r>
          </a:p>
          <a:p>
            <a:pPr lvl="1"/>
            <a:r>
              <a:rPr lang="de-DE" sz="1100" dirty="0" smtClean="0">
                <a:latin typeface="Calibri" panose="020F0502020204030204" pitchFamily="34" charset="0"/>
              </a:rPr>
              <a:t>Entscheidungskompetenz </a:t>
            </a:r>
            <a:r>
              <a:rPr lang="de-DE" sz="1100" dirty="0">
                <a:latin typeface="Calibri" panose="020F0502020204030204" pitchFamily="34" charset="0"/>
              </a:rPr>
              <a:t>über </a:t>
            </a:r>
            <a:r>
              <a:rPr lang="de-DE" sz="1100" dirty="0" smtClean="0">
                <a:latin typeface="Calibri" panose="020F0502020204030204" pitchFamily="34" charset="0"/>
              </a:rPr>
              <a:t>alle Abläufe </a:t>
            </a:r>
            <a:r>
              <a:rPr lang="de-DE" sz="1100" dirty="0">
                <a:latin typeface="Calibri" panose="020F0502020204030204" pitchFamily="34" charset="0"/>
              </a:rPr>
              <a:t>im Kontrollraum </a:t>
            </a:r>
            <a:endParaRPr lang="de-DE" sz="1100" dirty="0" smtClean="0">
              <a:latin typeface="Calibri" panose="020F0502020204030204" pitchFamily="34" charset="0"/>
            </a:endParaRPr>
          </a:p>
          <a:p>
            <a:pPr lvl="1"/>
            <a:r>
              <a:rPr lang="de-DE" sz="1100" dirty="0" smtClean="0">
                <a:latin typeface="Calibri" panose="020F0502020204030204" pitchFamily="34" charset="0"/>
              </a:rPr>
              <a:t>Priorisierung bei Konflikten zwischen Maschinen-RB</a:t>
            </a:r>
          </a:p>
          <a:p>
            <a:pPr lvl="1"/>
            <a:r>
              <a:rPr lang="de-DE" sz="1100" dirty="0" smtClean="0">
                <a:latin typeface="Calibri" panose="020F0502020204030204" pitchFamily="34" charset="0"/>
              </a:rPr>
              <a:t>Muss bei Ausfällen &gt; 4h telefonisch informiert werden (gilt auch für Ereignisse, </a:t>
            </a:r>
            <a:r>
              <a:rPr lang="de-DE" sz="1100" dirty="0">
                <a:latin typeface="Calibri" panose="020F0502020204030204" pitchFamily="34" charset="0"/>
              </a:rPr>
              <a:t>die den Betriebsablauf empfindlich </a:t>
            </a:r>
            <a:r>
              <a:rPr lang="de-DE" sz="1100" dirty="0" smtClean="0">
                <a:latin typeface="Calibri" panose="020F0502020204030204" pitchFamily="34" charset="0"/>
              </a:rPr>
              <a:t>stören)</a:t>
            </a:r>
          </a:p>
          <a:p>
            <a:pPr lvl="1"/>
            <a:r>
              <a:rPr lang="de-DE" sz="1100" dirty="0" smtClean="0">
                <a:latin typeface="Calibri" panose="020F0502020204030204" pitchFamily="34" charset="0"/>
              </a:rPr>
              <a:t>Schichtübergreifende „OLOG-Pflege“</a:t>
            </a:r>
            <a:endParaRPr lang="de-DE" sz="1100" dirty="0">
              <a:latin typeface="Calibri" panose="020F0502020204030204" pitchFamily="34" charset="0"/>
            </a:endParaRPr>
          </a:p>
          <a:p>
            <a:pPr lvl="1"/>
            <a:r>
              <a:rPr lang="de-DE" sz="1100" dirty="0" smtClean="0">
                <a:latin typeface="Calibri" panose="020F0502020204030204" pitchFamily="34" charset="0"/>
              </a:rPr>
              <a:t>aber auch: Telefondienst in stressigen Phasen bzw. Hilfsoperateur</a:t>
            </a:r>
          </a:p>
          <a:p>
            <a:pPr lvl="1"/>
            <a:endParaRPr lang="de-DE" sz="1100" dirty="0" smtClean="0">
              <a:latin typeface="Calibri" panose="020F0502020204030204" pitchFamily="34" charset="0"/>
            </a:endParaRPr>
          </a:p>
        </p:txBody>
      </p:sp>
    </p:spTree>
    <p:extLst>
      <p:ext uri="{BB962C8B-B14F-4D97-AF65-F5344CB8AC3E}">
        <p14:creationId xmlns:p14="http://schemas.microsoft.com/office/powerpoint/2010/main" val="26498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latin typeface="Calibri" panose="020F0502020204030204" pitchFamily="34" charset="0"/>
              </a:rPr>
              <a:t>3. </a:t>
            </a:r>
            <a:r>
              <a:rPr lang="de-DE" dirty="0">
                <a:latin typeface="Calibri" panose="020F0502020204030204" pitchFamily="34" charset="0"/>
              </a:rPr>
              <a:t>Rollen und Verantwortung während der Strahlzeiten</a:t>
            </a:r>
            <a:endParaRPr lang="de-DE" dirty="0"/>
          </a:p>
        </p:txBody>
      </p:sp>
      <p:sp>
        <p:nvSpPr>
          <p:cNvPr id="3" name="Inhaltsplatzhalter 2"/>
          <p:cNvSpPr>
            <a:spLocks noGrp="1"/>
          </p:cNvSpPr>
          <p:nvPr>
            <p:ph idx="1"/>
          </p:nvPr>
        </p:nvSpPr>
        <p:spPr/>
        <p:txBody>
          <a:bodyPr/>
          <a:lstStyle/>
          <a:p>
            <a:r>
              <a:rPr lang="de-DE" sz="1200" dirty="0">
                <a:latin typeface="Calibri" panose="020F0502020204030204" pitchFamily="34" charset="0"/>
              </a:rPr>
              <a:t>Maschinenrufbereitschaften (</a:t>
            </a:r>
            <a:r>
              <a:rPr lang="de-DE" sz="1200" dirty="0" smtClean="0">
                <a:latin typeface="Calibri" panose="020F0502020204030204" pitchFamily="34" charset="0"/>
              </a:rPr>
              <a:t>Maschinenkoordinator und </a:t>
            </a:r>
            <a:r>
              <a:rPr lang="de-DE" sz="1200" dirty="0">
                <a:latin typeface="Calibri" panose="020F0502020204030204" pitchFamily="34" charset="0"/>
              </a:rPr>
              <a:t>STV)</a:t>
            </a:r>
          </a:p>
          <a:p>
            <a:pPr lvl="1"/>
            <a:r>
              <a:rPr lang="de-DE" sz="1100" dirty="0" smtClean="0">
                <a:latin typeface="Calibri" panose="020F0502020204030204" pitchFamily="34" charset="0"/>
              </a:rPr>
              <a:t>übernimmt Aufgaben von Maschinenkoordinator </a:t>
            </a:r>
            <a:r>
              <a:rPr lang="de-DE" sz="1100" dirty="0">
                <a:latin typeface="Calibri" panose="020F0502020204030204" pitchFamily="34" charset="0"/>
              </a:rPr>
              <a:t>+ STV während des Betriebes</a:t>
            </a:r>
          </a:p>
          <a:p>
            <a:pPr lvl="1"/>
            <a:r>
              <a:rPr lang="de-DE" sz="1100" dirty="0">
                <a:latin typeface="Calibri" panose="020F0502020204030204" pitchFamily="34" charset="0"/>
              </a:rPr>
              <a:t>Fragen der Maschinensicherheit + Personensicherheit bzgl. des Verantwortungsbereiches</a:t>
            </a:r>
          </a:p>
          <a:p>
            <a:pPr lvl="1"/>
            <a:r>
              <a:rPr lang="de-DE" sz="1100" dirty="0">
                <a:latin typeface="Calibri" panose="020F0502020204030204" pitchFamily="34" charset="0"/>
              </a:rPr>
              <a:t>Hilfe bei schwierigen Einstellungen</a:t>
            </a:r>
          </a:p>
          <a:p>
            <a:pPr lvl="1"/>
            <a:r>
              <a:rPr lang="de-DE" sz="1100" dirty="0">
                <a:latin typeface="Calibri" panose="020F0502020204030204" pitchFamily="34" charset="0"/>
              </a:rPr>
              <a:t>Muss bei längeren Ausfällen telefonisch informiert </a:t>
            </a:r>
            <a:r>
              <a:rPr lang="de-DE" sz="1100" dirty="0" smtClean="0">
                <a:latin typeface="Calibri" panose="020F0502020204030204" pitchFamily="34" charset="0"/>
              </a:rPr>
              <a:t>werden (&gt;2h?)</a:t>
            </a:r>
            <a:endParaRPr lang="de-DE" sz="1100" dirty="0">
              <a:latin typeface="Calibri" panose="020F0502020204030204" pitchFamily="34" charset="0"/>
            </a:endParaRPr>
          </a:p>
          <a:p>
            <a:r>
              <a:rPr lang="de-DE" sz="1200" dirty="0" smtClean="0">
                <a:latin typeface="Calibri" panose="020F0502020204030204" pitchFamily="34" charset="0"/>
              </a:rPr>
              <a:t>Strahlenschutzschicht </a:t>
            </a:r>
            <a:r>
              <a:rPr lang="de-DE" sz="1200" dirty="0">
                <a:latin typeface="Calibri" panose="020F0502020204030204" pitchFamily="34" charset="0"/>
              </a:rPr>
              <a:t>+ RB</a:t>
            </a:r>
          </a:p>
          <a:p>
            <a:pPr lvl="1"/>
            <a:r>
              <a:rPr lang="de-DE" sz="1100" dirty="0" smtClean="0">
                <a:latin typeface="Calibri" panose="020F0502020204030204" pitchFamily="34" charset="0"/>
              </a:rPr>
              <a:t>Zugang zu Strahlenschutzbereichen</a:t>
            </a:r>
          </a:p>
          <a:p>
            <a:pPr lvl="1"/>
            <a:r>
              <a:rPr lang="de-DE" sz="1100" dirty="0" smtClean="0">
                <a:latin typeface="Calibri" panose="020F0502020204030204" pitchFamily="34" charset="0"/>
              </a:rPr>
              <a:t>Fragen </a:t>
            </a:r>
            <a:r>
              <a:rPr lang="de-DE" sz="1100" dirty="0">
                <a:latin typeface="Calibri" panose="020F0502020204030204" pitchFamily="34" charset="0"/>
              </a:rPr>
              <a:t>zum Strahlenschutz</a:t>
            </a:r>
          </a:p>
          <a:p>
            <a:pPr lvl="1"/>
            <a:r>
              <a:rPr lang="de-DE" sz="1100" dirty="0">
                <a:latin typeface="Calibri" panose="020F0502020204030204" pitchFamily="34" charset="0"/>
              </a:rPr>
              <a:t>Bio-Rem Alarme</a:t>
            </a:r>
          </a:p>
          <a:p>
            <a:r>
              <a:rPr lang="de-DE" sz="1200" dirty="0">
                <a:latin typeface="Calibri" panose="020F0502020204030204" pitchFamily="34" charset="0"/>
              </a:rPr>
              <a:t>Rufbereitschaften der Fachgruppen</a:t>
            </a:r>
          </a:p>
          <a:p>
            <a:pPr lvl="1"/>
            <a:r>
              <a:rPr lang="de-DE" sz="1100" dirty="0">
                <a:latin typeface="Calibri" panose="020F0502020204030204" pitchFamily="34" charset="0"/>
              </a:rPr>
              <a:t>Fehlerbehebung</a:t>
            </a:r>
          </a:p>
          <a:p>
            <a:pPr lvl="1"/>
            <a:r>
              <a:rPr lang="de-DE" sz="1100" dirty="0">
                <a:latin typeface="Calibri" panose="020F0502020204030204" pitchFamily="34" charset="0"/>
              </a:rPr>
              <a:t>Rückmeldung über Ursache und </a:t>
            </a:r>
            <a:r>
              <a:rPr lang="de-DE" sz="1100" dirty="0" smtClean="0">
                <a:latin typeface="Calibri" panose="020F0502020204030204" pitchFamily="34" charset="0"/>
              </a:rPr>
              <a:t>Status</a:t>
            </a:r>
            <a:endParaRPr lang="de-DE" sz="1100" dirty="0">
              <a:latin typeface="Calibri" panose="020F0502020204030204" pitchFamily="34" charset="0"/>
            </a:endParaRPr>
          </a:p>
          <a:p>
            <a:r>
              <a:rPr lang="de-DE" sz="1200" dirty="0" smtClean="0">
                <a:latin typeface="Calibri" panose="020F0502020204030204" pitchFamily="34" charset="0"/>
              </a:rPr>
              <a:t>Experimentatoren/innen</a:t>
            </a:r>
            <a:endParaRPr lang="de-DE" sz="1200" dirty="0">
              <a:latin typeface="Calibri" panose="020F0502020204030204" pitchFamily="34" charset="0"/>
            </a:endParaRPr>
          </a:p>
          <a:p>
            <a:pPr lvl="1"/>
            <a:r>
              <a:rPr lang="de-DE" sz="1100" dirty="0">
                <a:latin typeface="Calibri" panose="020F0502020204030204" pitchFamily="34" charset="0"/>
              </a:rPr>
              <a:t>Verantwortung für das eigene Experiment</a:t>
            </a:r>
          </a:p>
          <a:p>
            <a:pPr lvl="1"/>
            <a:r>
              <a:rPr lang="de-DE" sz="1100" dirty="0">
                <a:latin typeface="Calibri" panose="020F0502020204030204" pitchFamily="34" charset="0"/>
              </a:rPr>
              <a:t>Anforderung von Strahlparametern</a:t>
            </a:r>
          </a:p>
          <a:p>
            <a:pPr lvl="1"/>
            <a:r>
              <a:rPr lang="de-DE" sz="1100" dirty="0">
                <a:latin typeface="Calibri" panose="020F0502020204030204" pitchFamily="34" charset="0"/>
              </a:rPr>
              <a:t>Information über Abwesenheit und Standby</a:t>
            </a:r>
          </a:p>
          <a:p>
            <a:endParaRPr lang="de-DE" dirty="0"/>
          </a:p>
        </p:txBody>
      </p:sp>
    </p:spTree>
    <p:extLst>
      <p:ext uri="{BB962C8B-B14F-4D97-AF65-F5344CB8AC3E}">
        <p14:creationId xmlns:p14="http://schemas.microsoft.com/office/powerpoint/2010/main" val="7324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Interface Organigramm</a:t>
            </a:r>
            <a:endParaRPr lang="de-DE" dirty="0">
              <a:latin typeface="Calibri" panose="020F0502020204030204" pitchFamily="34" charset="0"/>
            </a:endParaRPr>
          </a:p>
        </p:txBody>
      </p:sp>
      <p:sp>
        <p:nvSpPr>
          <p:cNvPr id="5" name="Rechteck 4"/>
          <p:cNvSpPr/>
          <p:nvPr/>
        </p:nvSpPr>
        <p:spPr>
          <a:xfrm>
            <a:off x="3036310" y="2334979"/>
            <a:ext cx="1660072" cy="3102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Betriebsleiter</a:t>
            </a:r>
            <a:endParaRPr lang="de-DE" dirty="0">
              <a:solidFill>
                <a:schemeClr val="tx1"/>
              </a:solidFill>
              <a:latin typeface="Calibri" panose="020F0502020204030204" pitchFamily="34" charset="0"/>
            </a:endParaRPr>
          </a:p>
        </p:txBody>
      </p:sp>
      <p:sp>
        <p:nvSpPr>
          <p:cNvPr id="7" name="Rechteck 6"/>
          <p:cNvSpPr/>
          <p:nvPr/>
        </p:nvSpPr>
        <p:spPr>
          <a:xfrm>
            <a:off x="4848224" y="2899054"/>
            <a:ext cx="985156" cy="6776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Unilac</a:t>
            </a:r>
          </a:p>
          <a:p>
            <a:pPr algn="ctr"/>
            <a:r>
              <a:rPr lang="de-DE" dirty="0" smtClean="0">
                <a:solidFill>
                  <a:schemeClr val="tx1"/>
                </a:solidFill>
                <a:latin typeface="Calibri" panose="020F0502020204030204" pitchFamily="34" charset="0"/>
              </a:rPr>
              <a:t>MK+STV</a:t>
            </a:r>
            <a:endParaRPr lang="de-DE" dirty="0">
              <a:solidFill>
                <a:schemeClr val="tx1"/>
              </a:solidFill>
              <a:latin typeface="Calibri" panose="020F0502020204030204" pitchFamily="34" charset="0"/>
            </a:endParaRPr>
          </a:p>
        </p:txBody>
      </p:sp>
      <p:sp>
        <p:nvSpPr>
          <p:cNvPr id="11" name="Rechteck 10"/>
          <p:cNvSpPr/>
          <p:nvPr/>
        </p:nvSpPr>
        <p:spPr>
          <a:xfrm>
            <a:off x="3094265" y="1298800"/>
            <a:ext cx="1379764" cy="3388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GF</a:t>
            </a:r>
            <a:endParaRPr lang="de-DE" dirty="0">
              <a:solidFill>
                <a:schemeClr val="tx1"/>
              </a:solidFill>
              <a:latin typeface="Calibri" panose="020F0502020204030204" pitchFamily="34" charset="0"/>
            </a:endParaRPr>
          </a:p>
        </p:txBody>
      </p:sp>
      <p:sp>
        <p:nvSpPr>
          <p:cNvPr id="15" name="Rechteck 14"/>
          <p:cNvSpPr/>
          <p:nvPr/>
        </p:nvSpPr>
        <p:spPr>
          <a:xfrm>
            <a:off x="5887811" y="2900416"/>
            <a:ext cx="985156" cy="6776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SIS18</a:t>
            </a:r>
          </a:p>
          <a:p>
            <a:pPr algn="ctr"/>
            <a:r>
              <a:rPr lang="de-DE" dirty="0" smtClean="0">
                <a:solidFill>
                  <a:schemeClr val="tx1"/>
                </a:solidFill>
                <a:latin typeface="Calibri" panose="020F0502020204030204" pitchFamily="34" charset="0"/>
              </a:rPr>
              <a:t>MK+STV</a:t>
            </a:r>
            <a:endParaRPr lang="de-DE" dirty="0">
              <a:solidFill>
                <a:schemeClr val="tx1"/>
              </a:solidFill>
              <a:latin typeface="Calibri" panose="020F0502020204030204" pitchFamily="34" charset="0"/>
            </a:endParaRPr>
          </a:p>
        </p:txBody>
      </p:sp>
      <p:sp>
        <p:nvSpPr>
          <p:cNvPr id="16" name="Rechteck 15"/>
          <p:cNvSpPr/>
          <p:nvPr/>
        </p:nvSpPr>
        <p:spPr>
          <a:xfrm>
            <a:off x="6963684" y="2899054"/>
            <a:ext cx="985157" cy="6776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HEST</a:t>
            </a:r>
          </a:p>
          <a:p>
            <a:pPr algn="ctr"/>
            <a:r>
              <a:rPr lang="de-DE" dirty="0" smtClean="0">
                <a:solidFill>
                  <a:schemeClr val="tx1"/>
                </a:solidFill>
                <a:latin typeface="Calibri" panose="020F0502020204030204" pitchFamily="34" charset="0"/>
              </a:rPr>
              <a:t>MK+STV</a:t>
            </a:r>
            <a:endParaRPr lang="de-DE" dirty="0">
              <a:solidFill>
                <a:schemeClr val="tx1"/>
              </a:solidFill>
              <a:latin typeface="Calibri" panose="020F0502020204030204" pitchFamily="34" charset="0"/>
            </a:endParaRPr>
          </a:p>
        </p:txBody>
      </p:sp>
      <p:sp>
        <p:nvSpPr>
          <p:cNvPr id="17" name="Rechteck 16"/>
          <p:cNvSpPr/>
          <p:nvPr/>
        </p:nvSpPr>
        <p:spPr>
          <a:xfrm>
            <a:off x="8024134" y="2900416"/>
            <a:ext cx="985157" cy="6776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ESR</a:t>
            </a:r>
          </a:p>
          <a:p>
            <a:pPr algn="ctr"/>
            <a:r>
              <a:rPr lang="de-DE" dirty="0" smtClean="0">
                <a:solidFill>
                  <a:schemeClr val="tx1"/>
                </a:solidFill>
                <a:latin typeface="Calibri" panose="020F0502020204030204" pitchFamily="34" charset="0"/>
              </a:rPr>
              <a:t>MK+STV</a:t>
            </a:r>
            <a:endParaRPr lang="de-DE" dirty="0">
              <a:solidFill>
                <a:schemeClr val="tx1"/>
              </a:solidFill>
              <a:latin typeface="Calibri" panose="020F0502020204030204" pitchFamily="34" charset="0"/>
            </a:endParaRPr>
          </a:p>
        </p:txBody>
      </p:sp>
      <p:sp>
        <p:nvSpPr>
          <p:cNvPr id="19" name="Rechteck 18"/>
          <p:cNvSpPr/>
          <p:nvPr/>
        </p:nvSpPr>
        <p:spPr>
          <a:xfrm>
            <a:off x="5665562" y="1746472"/>
            <a:ext cx="1660072" cy="3102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Bereichsleiterin</a:t>
            </a:r>
            <a:endParaRPr lang="de-DE" dirty="0">
              <a:solidFill>
                <a:schemeClr val="tx1"/>
              </a:solidFill>
              <a:latin typeface="Calibri" panose="020F0502020204030204" pitchFamily="34" charset="0"/>
            </a:endParaRPr>
          </a:p>
        </p:txBody>
      </p:sp>
      <p:sp>
        <p:nvSpPr>
          <p:cNvPr id="20" name="Rechteck 19"/>
          <p:cNvSpPr/>
          <p:nvPr/>
        </p:nvSpPr>
        <p:spPr>
          <a:xfrm>
            <a:off x="337457" y="2334980"/>
            <a:ext cx="2291440"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Strahlzeitkoordinator</a:t>
            </a:r>
            <a:endParaRPr lang="de-DE" dirty="0">
              <a:solidFill>
                <a:schemeClr val="tx1"/>
              </a:solidFill>
              <a:latin typeface="Calibri" panose="020F0502020204030204" pitchFamily="34" charset="0"/>
            </a:endParaRPr>
          </a:p>
        </p:txBody>
      </p:sp>
      <p:sp>
        <p:nvSpPr>
          <p:cNvPr id="21" name="Rechteck 20"/>
          <p:cNvSpPr/>
          <p:nvPr/>
        </p:nvSpPr>
        <p:spPr>
          <a:xfrm>
            <a:off x="3410789" y="3113990"/>
            <a:ext cx="672113" cy="310243"/>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BK</a:t>
            </a:r>
            <a:endParaRPr lang="de-DE" dirty="0">
              <a:solidFill>
                <a:schemeClr val="tx1"/>
              </a:solidFill>
              <a:latin typeface="Calibri" panose="020F0502020204030204" pitchFamily="34" charset="0"/>
            </a:endParaRPr>
          </a:p>
        </p:txBody>
      </p:sp>
      <p:sp>
        <p:nvSpPr>
          <p:cNvPr id="23" name="Rechteck 22"/>
          <p:cNvSpPr/>
          <p:nvPr/>
        </p:nvSpPr>
        <p:spPr>
          <a:xfrm>
            <a:off x="2506438" y="6262003"/>
            <a:ext cx="3739245"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Operateure + Betriebsingenieurinnen</a:t>
            </a:r>
            <a:endParaRPr lang="de-DE" dirty="0">
              <a:solidFill>
                <a:schemeClr val="tx1"/>
              </a:solidFill>
              <a:latin typeface="Calibri" panose="020F0502020204030204" pitchFamily="34" charset="0"/>
            </a:endParaRPr>
          </a:p>
        </p:txBody>
      </p:sp>
      <p:sp>
        <p:nvSpPr>
          <p:cNvPr id="24" name="Rechteck 23"/>
          <p:cNvSpPr/>
          <p:nvPr/>
        </p:nvSpPr>
        <p:spPr>
          <a:xfrm>
            <a:off x="3537857" y="5772149"/>
            <a:ext cx="1660072"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Schichtleitung</a:t>
            </a:r>
            <a:endParaRPr lang="de-DE" dirty="0">
              <a:solidFill>
                <a:schemeClr val="tx1"/>
              </a:solidFill>
              <a:latin typeface="Calibri" panose="020F0502020204030204" pitchFamily="34" charset="0"/>
            </a:endParaRPr>
          </a:p>
        </p:txBody>
      </p:sp>
      <p:sp>
        <p:nvSpPr>
          <p:cNvPr id="25" name="Rechteck 24"/>
          <p:cNvSpPr/>
          <p:nvPr/>
        </p:nvSpPr>
        <p:spPr>
          <a:xfrm>
            <a:off x="337456" y="4064447"/>
            <a:ext cx="2291441"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Experimentatorinnen</a:t>
            </a:r>
            <a:endParaRPr lang="de-DE" dirty="0">
              <a:solidFill>
                <a:schemeClr val="tx1"/>
              </a:solidFill>
              <a:latin typeface="Calibri" panose="020F0502020204030204" pitchFamily="34" charset="0"/>
            </a:endParaRPr>
          </a:p>
        </p:txBody>
      </p:sp>
      <p:cxnSp>
        <p:nvCxnSpPr>
          <p:cNvPr id="27" name="Gerade Verbindung mit Pfeil 26"/>
          <p:cNvCxnSpPr>
            <a:stCxn id="20" idx="0"/>
            <a:endCxn id="11" idx="1"/>
          </p:cNvCxnSpPr>
          <p:nvPr/>
        </p:nvCxnSpPr>
        <p:spPr>
          <a:xfrm flipV="1">
            <a:off x="1483177" y="1468209"/>
            <a:ext cx="1611088" cy="866771"/>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a:stCxn id="19" idx="0"/>
            <a:endCxn id="11" idx="3"/>
          </p:cNvCxnSpPr>
          <p:nvPr/>
        </p:nvCxnSpPr>
        <p:spPr>
          <a:xfrm flipH="1" flipV="1">
            <a:off x="4474029" y="1468209"/>
            <a:ext cx="2021569" cy="278263"/>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stCxn id="5" idx="0"/>
            <a:endCxn id="19" idx="2"/>
          </p:cNvCxnSpPr>
          <p:nvPr/>
        </p:nvCxnSpPr>
        <p:spPr>
          <a:xfrm flipV="1">
            <a:off x="3866346" y="2056715"/>
            <a:ext cx="2629252" cy="2782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a:stCxn id="24" idx="0"/>
            <a:endCxn id="25" idx="2"/>
          </p:cNvCxnSpPr>
          <p:nvPr/>
        </p:nvCxnSpPr>
        <p:spPr>
          <a:xfrm flipH="1" flipV="1">
            <a:off x="1483177" y="4374690"/>
            <a:ext cx="2884716" cy="139745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Gerade Verbindung mit Pfeil 36"/>
          <p:cNvCxnSpPr>
            <a:stCxn id="24" idx="0"/>
            <a:endCxn id="20" idx="2"/>
          </p:cNvCxnSpPr>
          <p:nvPr/>
        </p:nvCxnSpPr>
        <p:spPr>
          <a:xfrm flipH="1" flipV="1">
            <a:off x="1483177" y="2645223"/>
            <a:ext cx="2884716" cy="312692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Gerade Verbindung mit Pfeil 38"/>
          <p:cNvCxnSpPr>
            <a:stCxn id="25" idx="0"/>
            <a:endCxn id="20" idx="2"/>
          </p:cNvCxnSpPr>
          <p:nvPr/>
        </p:nvCxnSpPr>
        <p:spPr>
          <a:xfrm flipV="1">
            <a:off x="1483177" y="2645223"/>
            <a:ext cx="0" cy="1419224"/>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echteck 42"/>
          <p:cNvSpPr/>
          <p:nvPr/>
        </p:nvSpPr>
        <p:spPr>
          <a:xfrm>
            <a:off x="5044166" y="4619623"/>
            <a:ext cx="568780"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RU</a:t>
            </a:r>
            <a:endParaRPr lang="de-DE" dirty="0">
              <a:solidFill>
                <a:schemeClr val="tx1"/>
              </a:solidFill>
              <a:latin typeface="Calibri" panose="020F0502020204030204" pitchFamily="34" charset="0"/>
            </a:endParaRPr>
          </a:p>
        </p:txBody>
      </p:sp>
      <p:sp>
        <p:nvSpPr>
          <p:cNvPr id="44" name="Rechteck 43"/>
          <p:cNvSpPr/>
          <p:nvPr/>
        </p:nvSpPr>
        <p:spPr>
          <a:xfrm>
            <a:off x="6667048" y="4616222"/>
            <a:ext cx="568780"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RS</a:t>
            </a:r>
            <a:endParaRPr lang="de-DE" dirty="0">
              <a:solidFill>
                <a:schemeClr val="tx1"/>
              </a:solidFill>
              <a:latin typeface="Calibri" panose="020F0502020204030204" pitchFamily="34" charset="0"/>
            </a:endParaRPr>
          </a:p>
        </p:txBody>
      </p:sp>
      <p:sp>
        <p:nvSpPr>
          <p:cNvPr id="45" name="Rechteck 44"/>
          <p:cNvSpPr/>
          <p:nvPr/>
        </p:nvSpPr>
        <p:spPr>
          <a:xfrm>
            <a:off x="8220076" y="4616222"/>
            <a:ext cx="568780"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RE</a:t>
            </a:r>
            <a:endParaRPr lang="de-DE" dirty="0">
              <a:solidFill>
                <a:schemeClr val="tx1"/>
              </a:solidFill>
              <a:latin typeface="Calibri" panose="020F0502020204030204" pitchFamily="34" charset="0"/>
            </a:endParaRPr>
          </a:p>
        </p:txBody>
      </p:sp>
      <p:cxnSp>
        <p:nvCxnSpPr>
          <p:cNvPr id="47" name="Gerade Verbindung mit Pfeil 46"/>
          <p:cNvCxnSpPr>
            <a:stCxn id="23" idx="0"/>
            <a:endCxn id="24" idx="2"/>
          </p:cNvCxnSpPr>
          <p:nvPr/>
        </p:nvCxnSpPr>
        <p:spPr>
          <a:xfrm flipH="1" flipV="1">
            <a:off x="4367893" y="6082392"/>
            <a:ext cx="8168" cy="17961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Gerade Verbindung mit Pfeil 48"/>
          <p:cNvCxnSpPr>
            <a:stCxn id="24" idx="0"/>
            <a:endCxn id="43" idx="2"/>
          </p:cNvCxnSpPr>
          <p:nvPr/>
        </p:nvCxnSpPr>
        <p:spPr>
          <a:xfrm flipV="1">
            <a:off x="4367893" y="4929866"/>
            <a:ext cx="960663" cy="84228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Gerade Verbindung mit Pfeil 50"/>
          <p:cNvCxnSpPr>
            <a:stCxn id="24" idx="0"/>
            <a:endCxn id="44" idx="2"/>
          </p:cNvCxnSpPr>
          <p:nvPr/>
        </p:nvCxnSpPr>
        <p:spPr>
          <a:xfrm flipV="1">
            <a:off x="4367893" y="4926465"/>
            <a:ext cx="2583545" cy="84568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Gerade Verbindung mit Pfeil 52"/>
          <p:cNvCxnSpPr>
            <a:stCxn id="24" idx="0"/>
            <a:endCxn id="45" idx="2"/>
          </p:cNvCxnSpPr>
          <p:nvPr/>
        </p:nvCxnSpPr>
        <p:spPr>
          <a:xfrm flipV="1">
            <a:off x="4367893" y="4926465"/>
            <a:ext cx="4136573" cy="84568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Gerade Verbindung mit Pfeil 54"/>
          <p:cNvCxnSpPr>
            <a:stCxn id="24" idx="0"/>
            <a:endCxn id="21" idx="2"/>
          </p:cNvCxnSpPr>
          <p:nvPr/>
        </p:nvCxnSpPr>
        <p:spPr>
          <a:xfrm flipH="1" flipV="1">
            <a:off x="3746846" y="3424233"/>
            <a:ext cx="621047" cy="234791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Gerade Verbindung mit Pfeil 56"/>
          <p:cNvCxnSpPr>
            <a:stCxn id="21" idx="0"/>
            <a:endCxn id="5" idx="2"/>
          </p:cNvCxnSpPr>
          <p:nvPr/>
        </p:nvCxnSpPr>
        <p:spPr>
          <a:xfrm flipV="1">
            <a:off x="3746846" y="2645222"/>
            <a:ext cx="119500" cy="46876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Rechteck 57"/>
          <p:cNvSpPr/>
          <p:nvPr/>
        </p:nvSpPr>
        <p:spPr>
          <a:xfrm>
            <a:off x="8220076" y="5454421"/>
            <a:ext cx="568780" cy="310243"/>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solidFill>
                  <a:schemeClr val="tx1"/>
                </a:solidFill>
                <a:latin typeface="Calibri" panose="020F0502020204030204" pitchFamily="34" charset="0"/>
              </a:rPr>
              <a:t>RB</a:t>
            </a:r>
            <a:endParaRPr lang="de-DE" dirty="0">
              <a:solidFill>
                <a:schemeClr val="tx1"/>
              </a:solidFill>
              <a:latin typeface="Calibri" panose="020F0502020204030204" pitchFamily="34" charset="0"/>
            </a:endParaRPr>
          </a:p>
        </p:txBody>
      </p:sp>
      <p:cxnSp>
        <p:nvCxnSpPr>
          <p:cNvPr id="60" name="Gerade Verbindung mit Pfeil 59"/>
          <p:cNvCxnSpPr>
            <a:stCxn id="24" idx="0"/>
            <a:endCxn id="58" idx="1"/>
          </p:cNvCxnSpPr>
          <p:nvPr/>
        </p:nvCxnSpPr>
        <p:spPr>
          <a:xfrm flipV="1">
            <a:off x="4367893" y="5609543"/>
            <a:ext cx="3852183" cy="16260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a:stCxn id="43" idx="0"/>
            <a:endCxn id="7" idx="2"/>
          </p:cNvCxnSpPr>
          <p:nvPr/>
        </p:nvCxnSpPr>
        <p:spPr>
          <a:xfrm flipV="1">
            <a:off x="5328556" y="3576690"/>
            <a:ext cx="12246" cy="1042933"/>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Gerade Verbindung mit Pfeil 63"/>
          <p:cNvCxnSpPr>
            <a:stCxn id="44" idx="0"/>
            <a:endCxn id="15" idx="2"/>
          </p:cNvCxnSpPr>
          <p:nvPr/>
        </p:nvCxnSpPr>
        <p:spPr>
          <a:xfrm flipH="1" flipV="1">
            <a:off x="6380389" y="3578052"/>
            <a:ext cx="571049" cy="1038170"/>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a:stCxn id="44" idx="0"/>
            <a:endCxn id="16" idx="2"/>
          </p:cNvCxnSpPr>
          <p:nvPr/>
        </p:nvCxnSpPr>
        <p:spPr>
          <a:xfrm flipV="1">
            <a:off x="6951438" y="3576690"/>
            <a:ext cx="504825" cy="1039532"/>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a:stCxn id="45" idx="0"/>
            <a:endCxn id="17" idx="2"/>
          </p:cNvCxnSpPr>
          <p:nvPr/>
        </p:nvCxnSpPr>
        <p:spPr>
          <a:xfrm flipV="1">
            <a:off x="8504466" y="3578052"/>
            <a:ext cx="12247" cy="1038170"/>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Gerade Verbindung mit Pfeil 71"/>
          <p:cNvCxnSpPr>
            <a:stCxn id="7" idx="0"/>
            <a:endCxn id="19" idx="2"/>
          </p:cNvCxnSpPr>
          <p:nvPr/>
        </p:nvCxnSpPr>
        <p:spPr>
          <a:xfrm flipV="1">
            <a:off x="5340802" y="2056715"/>
            <a:ext cx="1154796" cy="842339"/>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Gerade Verbindung mit Pfeil 73"/>
          <p:cNvCxnSpPr>
            <a:stCxn id="15" idx="0"/>
            <a:endCxn id="19" idx="2"/>
          </p:cNvCxnSpPr>
          <p:nvPr/>
        </p:nvCxnSpPr>
        <p:spPr>
          <a:xfrm flipV="1">
            <a:off x="6380389" y="2056715"/>
            <a:ext cx="115209" cy="843701"/>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Gerade Verbindung mit Pfeil 75"/>
          <p:cNvCxnSpPr>
            <a:stCxn id="16" idx="0"/>
            <a:endCxn id="19" idx="2"/>
          </p:cNvCxnSpPr>
          <p:nvPr/>
        </p:nvCxnSpPr>
        <p:spPr>
          <a:xfrm flipH="1" flipV="1">
            <a:off x="6495598" y="2056715"/>
            <a:ext cx="960665" cy="842339"/>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Gerade Verbindung mit Pfeil 77"/>
          <p:cNvCxnSpPr>
            <a:stCxn id="17" idx="0"/>
            <a:endCxn id="19" idx="2"/>
          </p:cNvCxnSpPr>
          <p:nvPr/>
        </p:nvCxnSpPr>
        <p:spPr>
          <a:xfrm flipH="1" flipV="1">
            <a:off x="6495598" y="2056715"/>
            <a:ext cx="2021115" cy="843701"/>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feld 94"/>
          <p:cNvSpPr txBox="1"/>
          <p:nvPr/>
        </p:nvSpPr>
        <p:spPr>
          <a:xfrm rot="2884981">
            <a:off x="1401084" y="3847267"/>
            <a:ext cx="2900025" cy="276999"/>
          </a:xfrm>
          <a:prstGeom prst="rect">
            <a:avLst/>
          </a:prstGeom>
        </p:spPr>
        <p:txBody>
          <a:bodyPr vert="horz" wrap="none" lIns="91440" tIns="45720" rIns="91440" bIns="45720" rtlCol="0" anchor="t">
            <a:spAutoFit/>
          </a:bodyPr>
          <a:lstStyle/>
          <a:p>
            <a:pPr algn="l"/>
            <a:r>
              <a:rPr lang="de-DE" sz="1200" dirty="0" smtClean="0">
                <a:latin typeface="Calibri" panose="020F0502020204030204" pitchFamily="34" charset="0"/>
              </a:rPr>
              <a:t>Unklarheiten + Konflikte bzgl. Strahlzeitplan</a:t>
            </a:r>
          </a:p>
        </p:txBody>
      </p:sp>
      <p:sp>
        <p:nvSpPr>
          <p:cNvPr id="96" name="Textfeld 95"/>
          <p:cNvSpPr txBox="1"/>
          <p:nvPr/>
        </p:nvSpPr>
        <p:spPr>
          <a:xfrm rot="1541663">
            <a:off x="1679179" y="4860630"/>
            <a:ext cx="2578783" cy="276999"/>
          </a:xfrm>
          <a:prstGeom prst="rect">
            <a:avLst/>
          </a:prstGeom>
        </p:spPr>
        <p:txBody>
          <a:bodyPr vert="horz" wrap="none" lIns="91440" tIns="45720" rIns="91440" bIns="45720" rtlCol="0" anchor="t">
            <a:spAutoFit/>
          </a:bodyPr>
          <a:lstStyle/>
          <a:p>
            <a:pPr algn="l"/>
            <a:r>
              <a:rPr lang="de-DE" sz="1200" dirty="0" smtClean="0">
                <a:latin typeface="Calibri" panose="020F0502020204030204" pitchFamily="34" charset="0"/>
              </a:rPr>
              <a:t>Abstimmung Experimentanforderung</a:t>
            </a:r>
          </a:p>
        </p:txBody>
      </p:sp>
      <p:sp>
        <p:nvSpPr>
          <p:cNvPr id="99" name="Textfeld 98"/>
          <p:cNvSpPr txBox="1"/>
          <p:nvPr/>
        </p:nvSpPr>
        <p:spPr>
          <a:xfrm rot="21436172">
            <a:off x="6109229" y="5448255"/>
            <a:ext cx="1201932" cy="276999"/>
          </a:xfrm>
          <a:prstGeom prst="rect">
            <a:avLst/>
          </a:prstGeom>
        </p:spPr>
        <p:txBody>
          <a:bodyPr vert="horz" wrap="none" lIns="91440" tIns="45720" rIns="91440" bIns="45720" rtlCol="0" anchor="t">
            <a:spAutoFit/>
          </a:bodyPr>
          <a:lstStyle/>
          <a:p>
            <a:pPr algn="l"/>
            <a:r>
              <a:rPr lang="de-DE" sz="1200" dirty="0" smtClean="0">
                <a:latin typeface="Calibri" panose="020F0502020204030204" pitchFamily="34" charset="0"/>
              </a:rPr>
              <a:t>Fehlerbehebung</a:t>
            </a:r>
          </a:p>
        </p:txBody>
      </p:sp>
      <p:sp>
        <p:nvSpPr>
          <p:cNvPr id="100" name="Textfeld 99"/>
          <p:cNvSpPr txBox="1"/>
          <p:nvPr/>
        </p:nvSpPr>
        <p:spPr>
          <a:xfrm rot="20522644">
            <a:off x="4910571" y="5084927"/>
            <a:ext cx="1608261" cy="276999"/>
          </a:xfrm>
          <a:prstGeom prst="rect">
            <a:avLst/>
          </a:prstGeom>
        </p:spPr>
        <p:txBody>
          <a:bodyPr vert="horz" wrap="none" lIns="91440" tIns="45720" rIns="91440" bIns="45720" rtlCol="0" anchor="t">
            <a:spAutoFit/>
          </a:bodyPr>
          <a:lstStyle/>
          <a:p>
            <a:pPr algn="l"/>
            <a:r>
              <a:rPr lang="de-DE" sz="1200" dirty="0" smtClean="0">
                <a:latin typeface="Calibri" panose="020F0502020204030204" pitchFamily="34" charset="0"/>
              </a:rPr>
              <a:t>Maschinenspezifisches</a:t>
            </a:r>
          </a:p>
        </p:txBody>
      </p:sp>
      <p:sp>
        <p:nvSpPr>
          <p:cNvPr id="101" name="Textfeld 100"/>
          <p:cNvSpPr txBox="1"/>
          <p:nvPr/>
        </p:nvSpPr>
        <p:spPr>
          <a:xfrm rot="4515819">
            <a:off x="3067628" y="4480750"/>
            <a:ext cx="2213939" cy="276999"/>
          </a:xfrm>
          <a:prstGeom prst="rect">
            <a:avLst/>
          </a:prstGeom>
        </p:spPr>
        <p:txBody>
          <a:bodyPr vert="horz" wrap="none" lIns="91440" tIns="45720" rIns="91440" bIns="45720" rtlCol="0" anchor="t">
            <a:spAutoFit/>
          </a:bodyPr>
          <a:lstStyle/>
          <a:p>
            <a:pPr algn="l"/>
            <a:r>
              <a:rPr lang="de-DE" sz="1200" dirty="0" smtClean="0">
                <a:latin typeface="Calibri" panose="020F0502020204030204" pitchFamily="34" charset="0"/>
              </a:rPr>
              <a:t>Support, Konflikte, Katastrophen</a:t>
            </a:r>
          </a:p>
        </p:txBody>
      </p:sp>
      <p:cxnSp>
        <p:nvCxnSpPr>
          <p:cNvPr id="104" name="Gerade Verbindung mit Pfeil 103"/>
          <p:cNvCxnSpPr>
            <a:stCxn id="20" idx="3"/>
            <a:endCxn id="5" idx="1"/>
          </p:cNvCxnSpPr>
          <p:nvPr/>
        </p:nvCxnSpPr>
        <p:spPr>
          <a:xfrm flipV="1">
            <a:off x="2628897" y="2490101"/>
            <a:ext cx="407413" cy="1"/>
          </a:xfrm>
          <a:prstGeom prst="straightConnector1">
            <a:avLst/>
          </a:prstGeom>
          <a:ln>
            <a:solidFill>
              <a:schemeClr val="bg1">
                <a:lumMod val="8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6" name="Rechteck 115"/>
          <p:cNvSpPr/>
          <p:nvPr/>
        </p:nvSpPr>
        <p:spPr>
          <a:xfrm>
            <a:off x="337456" y="3269112"/>
            <a:ext cx="1638298" cy="6776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smtClean="0">
                <a:solidFill>
                  <a:schemeClr val="tx1"/>
                </a:solidFill>
                <a:latin typeface="Calibri" panose="020F0502020204030204" pitchFamily="34" charset="0"/>
              </a:rPr>
              <a:t>Experimentverantwortliche</a:t>
            </a:r>
          </a:p>
          <a:p>
            <a:pPr algn="ctr"/>
            <a:r>
              <a:rPr lang="de-DE" sz="1000" dirty="0" smtClean="0">
                <a:solidFill>
                  <a:schemeClr val="tx1"/>
                </a:solidFill>
                <a:latin typeface="Calibri" panose="020F0502020204030204" pitchFamily="34" charset="0"/>
              </a:rPr>
              <a:t>GSI-Ansprechpartner</a:t>
            </a:r>
          </a:p>
          <a:p>
            <a:pPr algn="ctr"/>
            <a:r>
              <a:rPr lang="de-DE" sz="1000" dirty="0" smtClean="0">
                <a:solidFill>
                  <a:schemeClr val="tx1"/>
                </a:solidFill>
                <a:latin typeface="Calibri" panose="020F0502020204030204" pitchFamily="34" charset="0"/>
              </a:rPr>
              <a:t>Experimentgruppenleiter</a:t>
            </a:r>
            <a:endParaRPr lang="de-DE" sz="1000" dirty="0">
              <a:solidFill>
                <a:schemeClr val="tx1"/>
              </a:solidFill>
              <a:latin typeface="Calibri" panose="020F0502020204030204" pitchFamily="34" charset="0"/>
            </a:endParaRPr>
          </a:p>
        </p:txBody>
      </p:sp>
      <p:cxnSp>
        <p:nvCxnSpPr>
          <p:cNvPr id="123" name="Gerade Verbindung mit Pfeil 122"/>
          <p:cNvCxnSpPr>
            <a:stCxn id="17" idx="0"/>
            <a:endCxn id="19" idx="2"/>
          </p:cNvCxnSpPr>
          <p:nvPr/>
        </p:nvCxnSpPr>
        <p:spPr>
          <a:xfrm flipH="1" flipV="1">
            <a:off x="6495598" y="2056715"/>
            <a:ext cx="2021115" cy="843701"/>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7" name="Gerade Verbindung mit Pfeil 146"/>
          <p:cNvCxnSpPr>
            <a:stCxn id="43" idx="0"/>
            <a:endCxn id="21" idx="2"/>
          </p:cNvCxnSpPr>
          <p:nvPr/>
        </p:nvCxnSpPr>
        <p:spPr>
          <a:xfrm flipH="1" flipV="1">
            <a:off x="3746846" y="3424233"/>
            <a:ext cx="1581710" cy="1195390"/>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7" name="Gerade Verbindung mit Pfeil 156"/>
          <p:cNvCxnSpPr>
            <a:stCxn id="44" idx="0"/>
            <a:endCxn id="21" idx="2"/>
          </p:cNvCxnSpPr>
          <p:nvPr/>
        </p:nvCxnSpPr>
        <p:spPr>
          <a:xfrm flipH="1" flipV="1">
            <a:off x="3746846" y="3424233"/>
            <a:ext cx="3204592" cy="1191989"/>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0" name="Gerade Verbindung mit Pfeil 159"/>
          <p:cNvCxnSpPr>
            <a:stCxn id="45" idx="0"/>
            <a:endCxn id="21" idx="2"/>
          </p:cNvCxnSpPr>
          <p:nvPr/>
        </p:nvCxnSpPr>
        <p:spPr>
          <a:xfrm flipH="1" flipV="1">
            <a:off x="3746846" y="3424233"/>
            <a:ext cx="4757620" cy="1191989"/>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9" name="Gerade Verbindung mit Pfeil 168"/>
          <p:cNvCxnSpPr>
            <a:stCxn id="7" idx="0"/>
            <a:endCxn id="5" idx="3"/>
          </p:cNvCxnSpPr>
          <p:nvPr/>
        </p:nvCxnSpPr>
        <p:spPr>
          <a:xfrm flipH="1" flipV="1">
            <a:off x="4696382" y="2490101"/>
            <a:ext cx="644420" cy="408953"/>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2" name="Gerade Verbindung mit Pfeil 171"/>
          <p:cNvCxnSpPr>
            <a:stCxn id="15" idx="0"/>
            <a:endCxn id="5" idx="3"/>
          </p:cNvCxnSpPr>
          <p:nvPr/>
        </p:nvCxnSpPr>
        <p:spPr>
          <a:xfrm flipH="1" flipV="1">
            <a:off x="4696382" y="2490101"/>
            <a:ext cx="1684007" cy="410315"/>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Gerade Verbindung mit Pfeil 174"/>
          <p:cNvCxnSpPr>
            <a:stCxn id="16" idx="0"/>
            <a:endCxn id="5" idx="3"/>
          </p:cNvCxnSpPr>
          <p:nvPr/>
        </p:nvCxnSpPr>
        <p:spPr>
          <a:xfrm flipH="1" flipV="1">
            <a:off x="4696382" y="2490101"/>
            <a:ext cx="2759881" cy="408953"/>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8" name="Gerade Verbindung mit Pfeil 177"/>
          <p:cNvCxnSpPr>
            <a:stCxn id="17" idx="0"/>
            <a:endCxn id="5" idx="3"/>
          </p:cNvCxnSpPr>
          <p:nvPr/>
        </p:nvCxnSpPr>
        <p:spPr>
          <a:xfrm flipH="1" flipV="1">
            <a:off x="4696382" y="2490101"/>
            <a:ext cx="3820331" cy="410315"/>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a:stCxn id="25" idx="3"/>
            <a:endCxn id="21" idx="2"/>
          </p:cNvCxnSpPr>
          <p:nvPr/>
        </p:nvCxnSpPr>
        <p:spPr>
          <a:xfrm flipV="1">
            <a:off x="2628897" y="3424233"/>
            <a:ext cx="1117949" cy="795336"/>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Gerade Verbindung mit Pfeil 62"/>
          <p:cNvCxnSpPr>
            <a:stCxn id="21" idx="0"/>
            <a:endCxn id="20" idx="2"/>
          </p:cNvCxnSpPr>
          <p:nvPr/>
        </p:nvCxnSpPr>
        <p:spPr>
          <a:xfrm flipH="1" flipV="1">
            <a:off x="1483177" y="2645223"/>
            <a:ext cx="2263669" cy="468767"/>
          </a:xfrm>
          <a:prstGeom prst="straightConnector1">
            <a:avLst/>
          </a:prstGeom>
          <a:ln>
            <a:solidFill>
              <a:schemeClr val="bg1">
                <a:lumMod val="8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897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4. Rufbereitschaftseinsätze</a:t>
            </a:r>
            <a:endParaRPr lang="de-DE" dirty="0">
              <a:latin typeface="Calibri" panose="020F0502020204030204" pitchFamily="34" charset="0"/>
            </a:endParaRPr>
          </a:p>
        </p:txBody>
      </p:sp>
      <p:sp>
        <p:nvSpPr>
          <p:cNvPr id="3" name="Inhaltsplatzhalter 2"/>
          <p:cNvSpPr>
            <a:spLocks noGrp="1"/>
          </p:cNvSpPr>
          <p:nvPr>
            <p:ph idx="1"/>
          </p:nvPr>
        </p:nvSpPr>
        <p:spPr/>
        <p:txBody>
          <a:bodyPr/>
          <a:lstStyle/>
          <a:p>
            <a:r>
              <a:rPr lang="de-DE" dirty="0">
                <a:solidFill>
                  <a:schemeClr val="tx1"/>
                </a:solidFill>
                <a:latin typeface="Calibri" panose="020F0502020204030204" pitchFamily="34" charset="0"/>
              </a:rPr>
              <a:t>Einsatzzeitraum für die RB:</a:t>
            </a:r>
          </a:p>
          <a:p>
            <a:pPr lvl="1"/>
            <a:r>
              <a:rPr lang="de-DE" dirty="0">
                <a:solidFill>
                  <a:schemeClr val="tx1"/>
                </a:solidFill>
                <a:latin typeface="Calibri" panose="020F0502020204030204" pitchFamily="34" charset="0"/>
              </a:rPr>
              <a:t>MO – DO </a:t>
            </a:r>
            <a:r>
              <a:rPr lang="de-DE" dirty="0" smtClean="0">
                <a:solidFill>
                  <a:schemeClr val="tx1"/>
                </a:solidFill>
                <a:latin typeface="Calibri" panose="020F0502020204030204" pitchFamily="34" charset="0"/>
              </a:rPr>
              <a:t>	18:00 </a:t>
            </a:r>
            <a:r>
              <a:rPr lang="de-DE" dirty="0">
                <a:solidFill>
                  <a:schemeClr val="tx1"/>
                </a:solidFill>
                <a:latin typeface="Calibri" panose="020F0502020204030204" pitchFamily="34" charset="0"/>
              </a:rPr>
              <a:t>bis 06:00 Uhr</a:t>
            </a:r>
          </a:p>
          <a:p>
            <a:pPr lvl="1"/>
            <a:r>
              <a:rPr lang="de-DE" dirty="0">
                <a:solidFill>
                  <a:schemeClr val="tx1"/>
                </a:solidFill>
                <a:latin typeface="Calibri" panose="020F0502020204030204" pitchFamily="34" charset="0"/>
              </a:rPr>
              <a:t>FR </a:t>
            </a:r>
            <a:r>
              <a:rPr lang="de-DE" dirty="0" smtClean="0">
                <a:solidFill>
                  <a:schemeClr val="tx1"/>
                </a:solidFill>
                <a:latin typeface="Calibri" panose="020F0502020204030204" pitchFamily="34" charset="0"/>
              </a:rPr>
              <a:t>		15:00 </a:t>
            </a:r>
            <a:r>
              <a:rPr lang="de-DE" dirty="0">
                <a:solidFill>
                  <a:schemeClr val="tx1"/>
                </a:solidFill>
                <a:latin typeface="Calibri" panose="020F0502020204030204" pitchFamily="34" charset="0"/>
              </a:rPr>
              <a:t>bis 06:00 Uhr</a:t>
            </a:r>
          </a:p>
          <a:p>
            <a:pPr lvl="1"/>
            <a:r>
              <a:rPr lang="de-DE" dirty="0">
                <a:solidFill>
                  <a:schemeClr val="tx1"/>
                </a:solidFill>
                <a:latin typeface="Calibri" panose="020F0502020204030204" pitchFamily="34" charset="0"/>
              </a:rPr>
              <a:t>SA + SO </a:t>
            </a:r>
            <a:r>
              <a:rPr lang="de-DE" dirty="0" smtClean="0">
                <a:solidFill>
                  <a:schemeClr val="tx1"/>
                </a:solidFill>
                <a:latin typeface="Calibri" panose="020F0502020204030204" pitchFamily="34" charset="0"/>
              </a:rPr>
              <a:t>	06:00 </a:t>
            </a:r>
            <a:r>
              <a:rPr lang="de-DE" dirty="0">
                <a:solidFill>
                  <a:schemeClr val="tx1"/>
                </a:solidFill>
                <a:latin typeface="Calibri" panose="020F0502020204030204" pitchFamily="34" charset="0"/>
              </a:rPr>
              <a:t>bis 06:00 Uhr</a:t>
            </a:r>
          </a:p>
          <a:p>
            <a:pPr marL="342900" lvl="1" indent="-342900"/>
            <a:r>
              <a:rPr lang="de-DE" sz="2400" dirty="0">
                <a:solidFill>
                  <a:schemeClr val="tx1"/>
                </a:solidFill>
                <a:latin typeface="Calibri" panose="020F0502020204030204" pitchFamily="34" charset="0"/>
              </a:rPr>
              <a:t>Rufbereitschaften außerhalb dieser Zeiten sind „Rufe außerhalb der Rufbereitschaft“ und müssen vom BK genehmigt werden. </a:t>
            </a:r>
          </a:p>
          <a:p>
            <a:r>
              <a:rPr lang="de-DE" dirty="0">
                <a:latin typeface="Calibri" panose="020F0502020204030204" pitchFamily="34" charset="0"/>
              </a:rPr>
              <a:t>RB-Zettel werden vollständig ausgefüllt (incl. Begründung</a:t>
            </a:r>
            <a:r>
              <a:rPr lang="de-DE" dirty="0" smtClean="0">
                <a:latin typeface="Calibri" panose="020F0502020204030204" pitchFamily="34" charset="0"/>
              </a:rPr>
              <a:t>) und im Fach im HKR hinterlegt</a:t>
            </a:r>
          </a:p>
          <a:p>
            <a:r>
              <a:rPr lang="de-DE" dirty="0" smtClean="0">
                <a:latin typeface="Calibri" panose="020F0502020204030204" pitchFamily="34" charset="0"/>
              </a:rPr>
              <a:t>Bitte RB-Teilnehmer immer wieder darauf Hinweisen, dass sie sich regelmäßig melden müssen</a:t>
            </a:r>
          </a:p>
          <a:p>
            <a:r>
              <a:rPr lang="de-DE" dirty="0" smtClean="0">
                <a:latin typeface="Calibri" panose="020F0502020204030204" pitchFamily="34" charset="0"/>
              </a:rPr>
              <a:t>Wenn 12h Arbeitszeit überschritten sind </a:t>
            </a:r>
            <a:r>
              <a:rPr lang="de-DE" dirty="0" smtClean="0">
                <a:latin typeface="Calibri" panose="020F0502020204030204" pitchFamily="34" charset="0"/>
                <a:sym typeface="Wingdings" panose="05000000000000000000" pitchFamily="2" charset="2"/>
              </a:rPr>
              <a:t> nicht mehr rufen</a:t>
            </a:r>
            <a:endParaRPr lang="de-DE" dirty="0">
              <a:latin typeface="Calibri" panose="020F0502020204030204" pitchFamily="34" charset="0"/>
            </a:endParaRPr>
          </a:p>
          <a:p>
            <a:endParaRPr lang="de-DE" dirty="0">
              <a:latin typeface="Calibri" panose="020F0502020204030204" pitchFamily="34" charset="0"/>
            </a:endParaRPr>
          </a:p>
        </p:txBody>
      </p:sp>
    </p:spTree>
    <p:extLst>
      <p:ext uri="{BB962C8B-B14F-4D97-AF65-F5344CB8AC3E}">
        <p14:creationId xmlns:p14="http://schemas.microsoft.com/office/powerpoint/2010/main" val="26815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rPr>
              <a:t>5</a:t>
            </a:r>
            <a:r>
              <a:rPr lang="de-DE" dirty="0" smtClean="0">
                <a:latin typeface="Calibri" panose="020F0502020204030204" pitchFamily="34" charset="0"/>
              </a:rPr>
              <a:t>. Kommunikation</a:t>
            </a:r>
            <a:endParaRPr lang="de-DE" dirty="0">
              <a:latin typeface="Calibri" panose="020F0502020204030204" pitchFamily="34" charset="0"/>
            </a:endParaRPr>
          </a:p>
        </p:txBody>
      </p:sp>
      <p:sp>
        <p:nvSpPr>
          <p:cNvPr id="3" name="Inhaltsplatzhalter 2"/>
          <p:cNvSpPr>
            <a:spLocks noGrp="1"/>
          </p:cNvSpPr>
          <p:nvPr>
            <p:ph idx="1"/>
          </p:nvPr>
        </p:nvSpPr>
        <p:spPr/>
        <p:txBody>
          <a:bodyPr>
            <a:normAutofit fontScale="92500" lnSpcReduction="20000"/>
          </a:bodyPr>
          <a:lstStyle/>
          <a:p>
            <a:r>
              <a:rPr lang="de-DE" dirty="0" smtClean="0">
                <a:latin typeface="Calibri" panose="020F0502020204030204" pitchFamily="34" charset="0"/>
              </a:rPr>
              <a:t>meine Erfahrung: </a:t>
            </a:r>
          </a:p>
          <a:p>
            <a:pPr lvl="1"/>
            <a:r>
              <a:rPr lang="de-DE" dirty="0" smtClean="0">
                <a:latin typeface="Calibri" panose="020F0502020204030204" pitchFamily="34" charset="0"/>
              </a:rPr>
              <a:t>Wechselschichtteilnehmer sind im Wesentlichen von der GSI-Regelkommunikation abgeschnitten </a:t>
            </a:r>
          </a:p>
          <a:p>
            <a:pPr lvl="1"/>
            <a:r>
              <a:rPr lang="de-DE" dirty="0" smtClean="0">
                <a:latin typeface="Calibri" panose="020F0502020204030204" pitchFamily="34" charset="0"/>
              </a:rPr>
              <a:t>Oft fehlen tagsüber genaue </a:t>
            </a:r>
            <a:r>
              <a:rPr lang="de-DE" dirty="0">
                <a:latin typeface="Calibri" panose="020F0502020204030204" pitchFamily="34" charset="0"/>
              </a:rPr>
              <a:t>I</a:t>
            </a:r>
            <a:r>
              <a:rPr lang="de-DE" dirty="0" smtClean="0">
                <a:latin typeface="Calibri" panose="020F0502020204030204" pitchFamily="34" charset="0"/>
              </a:rPr>
              <a:t>nformationen zu Vorgängen in den Schichten (vor allem Spät- und  Nachtschichten)</a:t>
            </a:r>
          </a:p>
          <a:p>
            <a:endParaRPr lang="de-DE" dirty="0">
              <a:latin typeface="Calibri" panose="020F0502020204030204" pitchFamily="34" charset="0"/>
            </a:endParaRPr>
          </a:p>
          <a:p>
            <a:r>
              <a:rPr lang="de-DE" dirty="0" smtClean="0">
                <a:latin typeface="Calibri" panose="020F0502020204030204" pitchFamily="34" charset="0"/>
              </a:rPr>
              <a:t>Informationsfluss: Außen </a:t>
            </a:r>
            <a:r>
              <a:rPr lang="de-DE" dirty="0" smtClean="0">
                <a:latin typeface="Calibri" panose="020F0502020204030204" pitchFamily="34" charset="0"/>
                <a:sym typeface="Wingdings" panose="05000000000000000000" pitchFamily="2" charset="2"/>
              </a:rPr>
              <a:t> </a:t>
            </a:r>
            <a:r>
              <a:rPr lang="de-DE" dirty="0" smtClean="0">
                <a:latin typeface="Calibri" panose="020F0502020204030204" pitchFamily="34" charset="0"/>
              </a:rPr>
              <a:t>Schichtteam</a:t>
            </a:r>
          </a:p>
          <a:p>
            <a:pPr lvl="1"/>
            <a:r>
              <a:rPr lang="de-DE" dirty="0" smtClean="0">
                <a:latin typeface="Calibri" panose="020F0502020204030204" pitchFamily="34" charset="0"/>
              </a:rPr>
              <a:t>Schichtübergabe (stille Post - Problem)</a:t>
            </a:r>
          </a:p>
          <a:p>
            <a:pPr lvl="1"/>
            <a:r>
              <a:rPr lang="de-DE" dirty="0" smtClean="0">
                <a:latin typeface="Calibri" panose="020F0502020204030204" pitchFamily="34" charset="0"/>
              </a:rPr>
              <a:t>OLOG: Aufgaben + Anleitungen</a:t>
            </a:r>
          </a:p>
          <a:p>
            <a:pPr lvl="1"/>
            <a:r>
              <a:rPr lang="de-DE" dirty="0" smtClean="0">
                <a:latin typeface="Calibri" panose="020F0502020204030204" pitchFamily="34" charset="0"/>
              </a:rPr>
              <a:t>OLOG: Nachrichten </a:t>
            </a:r>
            <a:r>
              <a:rPr lang="de-DE" dirty="0">
                <a:latin typeface="Calibri" panose="020F0502020204030204" pitchFamily="34" charset="0"/>
              </a:rPr>
              <a:t>aus der Mittagsitzung (Wochenende </a:t>
            </a:r>
            <a:r>
              <a:rPr lang="de-DE" dirty="0" smtClean="0">
                <a:latin typeface="Calibri" panose="020F0502020204030204" pitchFamily="34" charset="0"/>
              </a:rPr>
              <a:t>beachten)</a:t>
            </a:r>
          </a:p>
          <a:p>
            <a:pPr lvl="1"/>
            <a:r>
              <a:rPr lang="de-DE" dirty="0" smtClean="0">
                <a:latin typeface="Calibri" panose="020F0502020204030204" pitchFamily="34" charset="0"/>
              </a:rPr>
              <a:t>Teilnahme an der Mittagssitzung</a:t>
            </a:r>
          </a:p>
          <a:p>
            <a:pPr lvl="1"/>
            <a:r>
              <a:rPr lang="de-DE" dirty="0" smtClean="0">
                <a:latin typeface="Calibri" panose="020F0502020204030204" pitchFamily="34" charset="0"/>
              </a:rPr>
              <a:t>(Betriebskoordinator, Strahlzeitkoordinator oder fragen</a:t>
            </a:r>
            <a:r>
              <a:rPr lang="de-DE" dirty="0" smtClean="0">
                <a:latin typeface="Calibri" panose="020F0502020204030204" pitchFamily="34" charset="0"/>
              </a:rPr>
              <a:t>)</a:t>
            </a:r>
          </a:p>
          <a:p>
            <a:pPr lvl="1"/>
            <a:endParaRPr lang="de-DE" dirty="0">
              <a:latin typeface="Calibri" panose="020F0502020204030204" pitchFamily="34" charset="0"/>
            </a:endParaRPr>
          </a:p>
          <a:p>
            <a:r>
              <a:rPr lang="de-DE" dirty="0" smtClean="0">
                <a:latin typeface="Calibri" panose="020F0502020204030204" pitchFamily="34" charset="0"/>
              </a:rPr>
              <a:t>Informationsfluss: Schichtteam </a:t>
            </a:r>
            <a:r>
              <a:rPr lang="de-DE" dirty="0" smtClean="0">
                <a:latin typeface="Calibri" panose="020F0502020204030204" pitchFamily="34" charset="0"/>
                <a:sym typeface="Wingdings" panose="05000000000000000000" pitchFamily="2" charset="2"/>
              </a:rPr>
              <a:t> Außen</a:t>
            </a:r>
          </a:p>
          <a:p>
            <a:pPr lvl="1"/>
            <a:r>
              <a:rPr lang="de-DE" dirty="0" smtClean="0">
                <a:latin typeface="Calibri" panose="020F0502020204030204" pitchFamily="34" charset="0"/>
                <a:sym typeface="Wingdings" panose="05000000000000000000" pitchFamily="2" charset="2"/>
              </a:rPr>
              <a:t>OLOG-Einträge</a:t>
            </a:r>
          </a:p>
          <a:p>
            <a:pPr lvl="1"/>
            <a:r>
              <a:rPr lang="de-DE" dirty="0" smtClean="0">
                <a:latin typeface="Calibri" panose="020F0502020204030204" pitchFamily="34" charset="0"/>
                <a:sym typeface="Wingdings" panose="05000000000000000000" pitchFamily="2" charset="2"/>
              </a:rPr>
              <a:t>(involvierte </a:t>
            </a:r>
            <a:r>
              <a:rPr lang="de-DE" dirty="0" smtClean="0">
                <a:latin typeface="Calibri" panose="020F0502020204030204" pitchFamily="34" charset="0"/>
                <a:sym typeface="Wingdings" panose="05000000000000000000" pitchFamily="2" charset="2"/>
              </a:rPr>
              <a:t>Person X fragen, falls Person X angerufen </a:t>
            </a:r>
            <a:r>
              <a:rPr lang="de-DE" dirty="0" smtClean="0">
                <a:latin typeface="Calibri" panose="020F0502020204030204" pitchFamily="34" charset="0"/>
                <a:sym typeface="Wingdings" panose="05000000000000000000" pitchFamily="2" charset="2"/>
              </a:rPr>
              <a:t>wurde)</a:t>
            </a:r>
            <a:endParaRPr lang="de-DE" dirty="0">
              <a:latin typeface="Calibri" panose="020F0502020204030204" pitchFamily="34" charset="0"/>
            </a:endParaRPr>
          </a:p>
        </p:txBody>
      </p:sp>
    </p:spTree>
    <p:extLst>
      <p:ext uri="{BB962C8B-B14F-4D97-AF65-F5344CB8AC3E}">
        <p14:creationId xmlns:p14="http://schemas.microsoft.com/office/powerpoint/2010/main" val="32818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Anweisungen zur Kommunikation</a:t>
            </a:r>
            <a:endParaRPr lang="de-DE" dirty="0">
              <a:latin typeface="Calibri" panose="020F0502020204030204" pitchFamily="34" charset="0"/>
            </a:endParaRPr>
          </a:p>
        </p:txBody>
      </p:sp>
      <p:sp>
        <p:nvSpPr>
          <p:cNvPr id="3" name="Inhaltsplatzhalter 2"/>
          <p:cNvSpPr>
            <a:spLocks noGrp="1"/>
          </p:cNvSpPr>
          <p:nvPr>
            <p:ph idx="1"/>
          </p:nvPr>
        </p:nvSpPr>
        <p:spPr/>
        <p:txBody>
          <a:bodyPr>
            <a:normAutofit fontScale="92500" lnSpcReduction="20000"/>
          </a:bodyPr>
          <a:lstStyle/>
          <a:p>
            <a:r>
              <a:rPr lang="de-DE" dirty="0" smtClean="0">
                <a:latin typeface="Calibri" panose="020F0502020204030204" pitchFamily="34" charset="0"/>
              </a:rPr>
              <a:t>BK nach Mittagssitzung in HKR zur Koordination</a:t>
            </a:r>
          </a:p>
          <a:p>
            <a:r>
              <a:rPr lang="de-DE" dirty="0" smtClean="0">
                <a:latin typeface="Calibri" panose="020F0502020204030204" pitchFamily="34" charset="0"/>
              </a:rPr>
              <a:t>Nehmt euch Zeit für die Schichtübergabe</a:t>
            </a:r>
          </a:p>
          <a:p>
            <a:r>
              <a:rPr lang="de-DE" dirty="0" smtClean="0">
                <a:latin typeface="Calibri" panose="020F0502020204030204" pitchFamily="34" charset="0"/>
              </a:rPr>
              <a:t>Lest zuerst die </a:t>
            </a:r>
            <a:r>
              <a:rPr lang="de-DE" b="1" dirty="0" smtClean="0">
                <a:latin typeface="Calibri" panose="020F0502020204030204" pitchFamily="34" charset="0"/>
              </a:rPr>
              <a:t>Nachrichten aus der Mittagssitzung</a:t>
            </a:r>
            <a:r>
              <a:rPr lang="de-DE" dirty="0" smtClean="0">
                <a:latin typeface="Calibri" panose="020F0502020204030204" pitchFamily="34" charset="0"/>
              </a:rPr>
              <a:t> und die </a:t>
            </a:r>
            <a:r>
              <a:rPr lang="de-DE" b="1" dirty="0" smtClean="0">
                <a:latin typeface="Calibri" panose="020F0502020204030204" pitchFamily="34" charset="0"/>
              </a:rPr>
              <a:t>Aufgaben</a:t>
            </a:r>
            <a:r>
              <a:rPr lang="de-DE" dirty="0" smtClean="0">
                <a:latin typeface="Calibri" panose="020F0502020204030204" pitchFamily="34" charset="0"/>
              </a:rPr>
              <a:t> und </a:t>
            </a:r>
            <a:r>
              <a:rPr lang="de-DE" b="1" dirty="0" smtClean="0">
                <a:latin typeface="Calibri" panose="020F0502020204030204" pitchFamily="34" charset="0"/>
              </a:rPr>
              <a:t>Anleitungen</a:t>
            </a:r>
          </a:p>
          <a:p>
            <a:r>
              <a:rPr lang="de-DE" dirty="0" smtClean="0">
                <a:latin typeface="Calibri" panose="020F0502020204030204" pitchFamily="34" charset="0"/>
              </a:rPr>
              <a:t>OLOG-Einträge</a:t>
            </a:r>
          </a:p>
          <a:p>
            <a:pPr lvl="1"/>
            <a:r>
              <a:rPr lang="de-DE" dirty="0" smtClean="0">
                <a:latin typeface="Calibri" panose="020F0502020204030204" pitchFamily="34" charset="0"/>
              </a:rPr>
              <a:t>Bei komplizierten Schichtübergaben </a:t>
            </a:r>
            <a:r>
              <a:rPr lang="de-DE" dirty="0" smtClean="0">
                <a:latin typeface="Calibri" panose="020F0502020204030204" pitchFamily="34" charset="0"/>
                <a:sym typeface="Wingdings" panose="05000000000000000000" pitchFamily="2" charset="2"/>
              </a:rPr>
              <a:t> Notizen machen (im OLOG)</a:t>
            </a:r>
            <a:endParaRPr lang="de-DE" dirty="0" smtClean="0">
              <a:latin typeface="Calibri" panose="020F0502020204030204" pitchFamily="34" charset="0"/>
            </a:endParaRPr>
          </a:p>
          <a:p>
            <a:pPr lvl="1"/>
            <a:r>
              <a:rPr lang="de-DE" dirty="0" smtClean="0">
                <a:latin typeface="Calibri" panose="020F0502020204030204" pitchFamily="34" charset="0"/>
              </a:rPr>
              <a:t>versetzt euch in die Lage der Kolleginnen und Kollegen (Koordinatoren, Geräteverantwortliche, etc.) - welche Information müsst ihr bereitstellen?</a:t>
            </a:r>
          </a:p>
          <a:p>
            <a:pPr lvl="1"/>
            <a:r>
              <a:rPr lang="de-DE" dirty="0" smtClean="0">
                <a:latin typeface="Calibri" panose="020F0502020204030204" pitchFamily="34" charset="0"/>
              </a:rPr>
              <a:t>Fehler und Ausfälle möglichst ausführlich (vor allem in der Nacht und am Wochenende) </a:t>
            </a:r>
            <a:r>
              <a:rPr lang="de-DE" dirty="0" smtClean="0">
                <a:latin typeface="Calibri" panose="020F0502020204030204" pitchFamily="34" charset="0"/>
                <a:sym typeface="Wingdings" panose="05000000000000000000" pitchFamily="2" charset="2"/>
              </a:rPr>
              <a:t>Welche Informationen werden benötigt?</a:t>
            </a:r>
          </a:p>
          <a:p>
            <a:pPr lvl="1"/>
            <a:r>
              <a:rPr lang="de-DE" dirty="0" smtClean="0">
                <a:latin typeface="Calibri" panose="020F0502020204030204" pitchFamily="34" charset="0"/>
                <a:sym typeface="Wingdings" panose="05000000000000000000" pitchFamily="2" charset="2"/>
              </a:rPr>
              <a:t>mehr ist </a:t>
            </a:r>
            <a:r>
              <a:rPr lang="de-DE" dirty="0" smtClean="0">
                <a:latin typeface="Calibri" panose="020F0502020204030204" pitchFamily="34" charset="0"/>
                <a:sym typeface="Wingdings" panose="05000000000000000000" pitchFamily="2" charset="2"/>
              </a:rPr>
              <a:t>oft mehr</a:t>
            </a:r>
            <a:endParaRPr lang="de-DE" dirty="0" smtClean="0">
              <a:latin typeface="Calibri" panose="020F0502020204030204" pitchFamily="34" charset="0"/>
              <a:sym typeface="Wingdings" panose="05000000000000000000" pitchFamily="2" charset="2"/>
            </a:endParaRPr>
          </a:p>
          <a:p>
            <a:r>
              <a:rPr lang="de-DE" dirty="0" smtClean="0">
                <a:latin typeface="Calibri" panose="020F0502020204030204" pitchFamily="34" charset="0"/>
                <a:sym typeface="Wingdings" panose="05000000000000000000" pitchFamily="2" charset="2"/>
              </a:rPr>
              <a:t>Konflikte, Sonderabsprachen: </a:t>
            </a:r>
            <a:r>
              <a:rPr lang="de-DE" dirty="0" smtClean="0">
                <a:latin typeface="Calibri" panose="020F0502020204030204" pitchFamily="34" charset="0"/>
                <a:sym typeface="Wingdings" panose="05000000000000000000" pitchFamily="2" charset="2"/>
              </a:rPr>
              <a:t>scheut euch nicht, den BK zu rufen sonst weiß keiner, was los war</a:t>
            </a:r>
          </a:p>
          <a:p>
            <a:r>
              <a:rPr lang="de-DE" dirty="0" smtClean="0">
                <a:latin typeface="Calibri" panose="020F0502020204030204" pitchFamily="34" charset="0"/>
                <a:sym typeface="Wingdings" panose="05000000000000000000" pitchFamily="2" charset="2"/>
              </a:rPr>
              <a:t>Grundannahme: keiner erfährt etwas, außer der einen Person, die anwesend war  </a:t>
            </a:r>
            <a:endParaRPr lang="de-DE" dirty="0" smtClean="0">
              <a:latin typeface="Calibri" panose="020F0502020204030204" pitchFamily="34" charset="0"/>
            </a:endParaRPr>
          </a:p>
          <a:p>
            <a:endParaRPr lang="de-DE" dirty="0">
              <a:latin typeface="Calibri" panose="020F0502020204030204" pitchFamily="34" charset="0"/>
            </a:endParaRPr>
          </a:p>
        </p:txBody>
      </p:sp>
    </p:spTree>
    <p:extLst>
      <p:ext uri="{BB962C8B-B14F-4D97-AF65-F5344CB8AC3E}">
        <p14:creationId xmlns:p14="http://schemas.microsoft.com/office/powerpoint/2010/main" val="35752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rPr>
              <a:t>6</a:t>
            </a:r>
            <a:r>
              <a:rPr lang="de-DE" dirty="0" smtClean="0">
                <a:latin typeface="Calibri" panose="020F0502020204030204" pitchFamily="34" charset="0"/>
              </a:rPr>
              <a:t>. Dokumentationspflichten</a:t>
            </a:r>
            <a:endParaRPr lang="de-DE" dirty="0">
              <a:latin typeface="Calibri" panose="020F0502020204030204" pitchFamily="34" charset="0"/>
            </a:endParaRPr>
          </a:p>
        </p:txBody>
      </p:sp>
      <p:sp>
        <p:nvSpPr>
          <p:cNvPr id="3" name="Inhaltsplatzhalter 2"/>
          <p:cNvSpPr>
            <a:spLocks noGrp="1"/>
          </p:cNvSpPr>
          <p:nvPr>
            <p:ph idx="1"/>
          </p:nvPr>
        </p:nvSpPr>
        <p:spPr/>
        <p:txBody>
          <a:bodyPr>
            <a:normAutofit fontScale="77500" lnSpcReduction="20000"/>
          </a:bodyPr>
          <a:lstStyle/>
          <a:p>
            <a:r>
              <a:rPr lang="de-DE" dirty="0" smtClean="0">
                <a:latin typeface="Calibri" panose="020F0502020204030204" pitchFamily="34" charset="0"/>
              </a:rPr>
              <a:t>nach Schichtübergabe:</a:t>
            </a:r>
          </a:p>
          <a:p>
            <a:pPr lvl="1"/>
            <a:r>
              <a:rPr lang="de-DE" dirty="0" smtClean="0">
                <a:latin typeface="Calibri" panose="020F0502020204030204" pitchFamily="34" charset="0"/>
              </a:rPr>
              <a:t>Schichtteilnehmer anmelden, laufende Übersicht-Chains auf Aktualität prüfen</a:t>
            </a:r>
          </a:p>
          <a:p>
            <a:pPr lvl="1"/>
            <a:r>
              <a:rPr lang="de-DE" dirty="0">
                <a:latin typeface="Calibri" panose="020F0502020204030204" pitchFamily="34" charset="0"/>
              </a:rPr>
              <a:t>vollständige Datensätze aller laufenden Maschinen aufnehmen </a:t>
            </a:r>
            <a:r>
              <a:rPr lang="de-DE" dirty="0" smtClean="0">
                <a:latin typeface="Calibri" panose="020F0502020204030204" pitchFamily="34" charset="0"/>
              </a:rPr>
              <a:t>(mindestens Transmissionsdaten)</a:t>
            </a:r>
          </a:p>
          <a:p>
            <a:r>
              <a:rPr lang="de-DE" dirty="0" smtClean="0">
                <a:latin typeface="Calibri" panose="020F0502020204030204" pitchFamily="34" charset="0"/>
              </a:rPr>
              <a:t>alle Ausfälle nach bestem Wissen dokumentieren</a:t>
            </a:r>
          </a:p>
          <a:p>
            <a:pPr lvl="1"/>
            <a:r>
              <a:rPr lang="de-DE" dirty="0" smtClean="0">
                <a:latin typeface="Calibri" panose="020F0502020204030204" pitchFamily="34" charset="0"/>
                <a:sym typeface="Wingdings" panose="05000000000000000000" pitchFamily="2" charset="2"/>
              </a:rPr>
              <a:t> </a:t>
            </a:r>
            <a:r>
              <a:rPr lang="de-DE" dirty="0" smtClean="0">
                <a:latin typeface="Calibri" panose="020F0502020204030204" pitchFamily="34" charset="0"/>
                <a:sym typeface="Wingdings" panose="05000000000000000000" pitchFamily="2" charset="2"/>
              </a:rPr>
              <a:t>z.B.: </a:t>
            </a:r>
            <a:r>
              <a:rPr lang="de-DE" dirty="0">
                <a:latin typeface="Calibri" panose="020F0502020204030204" pitchFamily="34" charset="0"/>
              </a:rPr>
              <a:t>regelmäßige Wasserstandsmeldungen bei langen Ausfällen, Dokumentation des Verlaufs der Arbeiten</a:t>
            </a:r>
          </a:p>
          <a:p>
            <a:r>
              <a:rPr lang="de-DE" dirty="0">
                <a:latin typeface="Calibri" panose="020F0502020204030204" pitchFamily="34" charset="0"/>
              </a:rPr>
              <a:t>Bei Eintrag eines Mangels, ggf. entsprechende Fachabteilung informieren und Namen notieren, falls jemand informiert </a:t>
            </a:r>
            <a:r>
              <a:rPr lang="de-DE" dirty="0" smtClean="0">
                <a:latin typeface="Calibri" panose="020F0502020204030204" pitchFamily="34" charset="0"/>
              </a:rPr>
              <a:t>wurde</a:t>
            </a:r>
          </a:p>
          <a:p>
            <a:r>
              <a:rPr lang="de-DE" dirty="0">
                <a:latin typeface="Calibri" panose="020F0502020204030204" pitchFamily="34" charset="0"/>
              </a:rPr>
              <a:t>„Grüner Balken“ ist kein </a:t>
            </a:r>
            <a:r>
              <a:rPr lang="de-DE" dirty="0" smtClean="0">
                <a:latin typeface="Calibri" panose="020F0502020204030204" pitchFamily="34" charset="0"/>
              </a:rPr>
              <a:t>Qualitätsmerkmal eurer Arbeit, </a:t>
            </a:r>
            <a:r>
              <a:rPr lang="de-DE" dirty="0">
                <a:latin typeface="Calibri" panose="020F0502020204030204" pitchFamily="34" charset="0"/>
              </a:rPr>
              <a:t>nichts darf </a:t>
            </a:r>
            <a:r>
              <a:rPr lang="de-DE" dirty="0" err="1" smtClean="0">
                <a:latin typeface="Calibri" panose="020F0502020204030204" pitchFamily="34" charset="0"/>
              </a:rPr>
              <a:t>un</a:t>
            </a:r>
            <a:r>
              <a:rPr lang="de-DE" dirty="0" smtClean="0">
                <a:latin typeface="Calibri" panose="020F0502020204030204" pitchFamily="34" charset="0"/>
              </a:rPr>
              <a:t>-dokumentiert </a:t>
            </a:r>
            <a:r>
              <a:rPr lang="de-DE" dirty="0">
                <a:latin typeface="Calibri" panose="020F0502020204030204" pitchFamily="34" charset="0"/>
              </a:rPr>
              <a:t>ausfallen – häufige kurze Fehler können zusammengefasst werden</a:t>
            </a:r>
          </a:p>
          <a:p>
            <a:r>
              <a:rPr lang="de-DE" dirty="0">
                <a:latin typeface="Calibri" panose="020F0502020204030204" pitchFamily="34" charset="0"/>
              </a:rPr>
              <a:t>Fehler nach bestem Gewissen zuweisen – grob Fachabteilung, vermeintlich Verantwortliche Informieren! Notieren, wer informiert wurde.</a:t>
            </a:r>
          </a:p>
          <a:p>
            <a:r>
              <a:rPr lang="de-DE" dirty="0" smtClean="0">
                <a:latin typeface="Calibri" panose="020F0502020204030204" pitchFamily="34" charset="0"/>
              </a:rPr>
              <a:t>professionelle </a:t>
            </a:r>
            <a:r>
              <a:rPr lang="de-DE" dirty="0">
                <a:latin typeface="Calibri" panose="020F0502020204030204" pitchFamily="34" charset="0"/>
              </a:rPr>
              <a:t>Einträge </a:t>
            </a:r>
            <a:r>
              <a:rPr lang="de-DE" dirty="0">
                <a:latin typeface="Calibri" panose="020F0502020204030204" pitchFamily="34" charset="0"/>
                <a:sym typeface="Wingdings" panose="05000000000000000000" pitchFamily="2" charset="2"/>
              </a:rPr>
              <a:t></a:t>
            </a:r>
            <a:r>
              <a:rPr lang="de-DE" dirty="0">
                <a:latin typeface="Calibri" panose="020F0502020204030204" pitchFamily="34" charset="0"/>
              </a:rPr>
              <a:t> Vermeidung von Missverständnissen + Provokationen, </a:t>
            </a:r>
            <a:r>
              <a:rPr lang="de-DE" dirty="0" smtClean="0">
                <a:latin typeface="Calibri" panose="020F0502020204030204" pitchFamily="34" charset="0"/>
              </a:rPr>
              <a:t>Ironie</a:t>
            </a:r>
            <a:endParaRPr lang="de-DE" dirty="0">
              <a:latin typeface="Calibri" panose="020F0502020204030204" pitchFamily="34" charset="0"/>
            </a:endParaRPr>
          </a:p>
          <a:p>
            <a:r>
              <a:rPr lang="de-DE" dirty="0" smtClean="0">
                <a:latin typeface="Calibri" panose="020F0502020204030204" pitchFamily="34" charset="0"/>
              </a:rPr>
              <a:t>nicht </a:t>
            </a:r>
            <a:r>
              <a:rPr lang="de-DE" dirty="0">
                <a:latin typeface="Calibri" panose="020F0502020204030204" pitchFamily="34" charset="0"/>
              </a:rPr>
              <a:t>jede </a:t>
            </a:r>
            <a:r>
              <a:rPr lang="de-DE" dirty="0" smtClean="0">
                <a:latin typeface="Calibri" panose="020F0502020204030204" pitchFamily="34" charset="0"/>
              </a:rPr>
              <a:t>Tagschicht </a:t>
            </a:r>
            <a:r>
              <a:rPr lang="de-DE" dirty="0">
                <a:latin typeface="Calibri" panose="020F0502020204030204" pitchFamily="34" charset="0"/>
              </a:rPr>
              <a:t>muss zwingend eine </a:t>
            </a:r>
            <a:r>
              <a:rPr lang="de-DE" dirty="0" smtClean="0">
                <a:latin typeface="Calibri" panose="020F0502020204030204" pitchFamily="34" charset="0"/>
              </a:rPr>
              <a:t>Einstellung </a:t>
            </a:r>
            <a:r>
              <a:rPr lang="de-DE" dirty="0">
                <a:latin typeface="Calibri" panose="020F0502020204030204" pitchFamily="34" charset="0"/>
              </a:rPr>
              <a:t>von jeder Maschine ablegen (Ermessen des SL) </a:t>
            </a:r>
            <a:r>
              <a:rPr lang="de-DE" dirty="0" smtClean="0">
                <a:latin typeface="Calibri" panose="020F0502020204030204" pitchFamily="34" charset="0"/>
              </a:rPr>
              <a:t>- wenn </a:t>
            </a:r>
            <a:r>
              <a:rPr lang="de-DE" dirty="0">
                <a:latin typeface="Calibri" panose="020F0502020204030204" pitchFamily="34" charset="0"/>
              </a:rPr>
              <a:t>sich etwas </a:t>
            </a:r>
            <a:r>
              <a:rPr lang="de-DE" dirty="0" smtClean="0">
                <a:latin typeface="Calibri" panose="020F0502020204030204" pitchFamily="34" charset="0"/>
              </a:rPr>
              <a:t>ändert</a:t>
            </a:r>
            <a:r>
              <a:rPr lang="de-DE" dirty="0">
                <a:latin typeface="Calibri" panose="020F0502020204030204" pitchFamily="34" charset="0"/>
              </a:rPr>
              <a:t>, ist </a:t>
            </a:r>
            <a:r>
              <a:rPr lang="de-DE" dirty="0" smtClean="0">
                <a:latin typeface="Calibri" panose="020F0502020204030204" pitchFamily="34" charset="0"/>
              </a:rPr>
              <a:t>Eintrag + Save </a:t>
            </a:r>
            <a:r>
              <a:rPr lang="de-DE" dirty="0">
                <a:latin typeface="Calibri" panose="020F0502020204030204" pitchFamily="34" charset="0"/>
              </a:rPr>
              <a:t>aber Pflicht!</a:t>
            </a:r>
          </a:p>
          <a:p>
            <a:endParaRPr lang="de-DE" dirty="0">
              <a:latin typeface="Calibri" panose="020F0502020204030204" pitchFamily="34" charset="0"/>
            </a:endParaRPr>
          </a:p>
        </p:txBody>
      </p:sp>
    </p:spTree>
    <p:extLst>
      <p:ext uri="{BB962C8B-B14F-4D97-AF65-F5344CB8AC3E}">
        <p14:creationId xmlns:p14="http://schemas.microsoft.com/office/powerpoint/2010/main" val="16212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rPr>
              <a:t>7</a:t>
            </a:r>
            <a:r>
              <a:rPr lang="de-DE" dirty="0" smtClean="0">
                <a:latin typeface="Calibri" panose="020F0502020204030204" pitchFamily="34" charset="0"/>
              </a:rPr>
              <a:t>. Betriebskoordination</a:t>
            </a:r>
            <a:endParaRPr lang="de-DE" dirty="0">
              <a:latin typeface="Calibri" panose="020F0502020204030204" pitchFamily="34" charset="0"/>
            </a:endParaRPr>
          </a:p>
        </p:txBody>
      </p:sp>
      <p:sp>
        <p:nvSpPr>
          <p:cNvPr id="3" name="Inhaltsplatzhalter 2"/>
          <p:cNvSpPr>
            <a:spLocks noGrp="1"/>
          </p:cNvSpPr>
          <p:nvPr>
            <p:ph idx="1"/>
          </p:nvPr>
        </p:nvSpPr>
        <p:spPr/>
        <p:txBody>
          <a:bodyPr>
            <a:normAutofit fontScale="77500" lnSpcReduction="20000"/>
          </a:bodyPr>
          <a:lstStyle/>
          <a:p>
            <a:r>
              <a:rPr lang="de-DE" dirty="0" smtClean="0">
                <a:latin typeface="Calibri" panose="020F0502020204030204" pitchFamily="34" charset="0"/>
              </a:rPr>
              <a:t>Tagsüber </a:t>
            </a:r>
            <a:r>
              <a:rPr lang="de-DE" dirty="0" smtClean="0">
                <a:latin typeface="Calibri" panose="020F0502020204030204" pitchFamily="34" charset="0"/>
              </a:rPr>
              <a:t>anwesend</a:t>
            </a:r>
          </a:p>
          <a:p>
            <a:r>
              <a:rPr lang="de-DE" dirty="0" smtClean="0">
                <a:latin typeface="Calibri" panose="020F0502020204030204" pitchFamily="34" charset="0"/>
              </a:rPr>
              <a:t>den Schichtteilnehmern gegenüber weisungsbefugt</a:t>
            </a:r>
            <a:endParaRPr lang="de-DE" dirty="0" smtClean="0">
              <a:latin typeface="Calibri" panose="020F0502020204030204" pitchFamily="34" charset="0"/>
            </a:endParaRPr>
          </a:p>
          <a:p>
            <a:r>
              <a:rPr lang="de-DE" dirty="0" smtClean="0">
                <a:latin typeface="Calibri" panose="020F0502020204030204" pitchFamily="34" charset="0"/>
              </a:rPr>
              <a:t>Anruf oder PSA bei</a:t>
            </a:r>
            <a:endParaRPr lang="de-DE" dirty="0">
              <a:latin typeface="Calibri" panose="020F0502020204030204" pitchFamily="34" charset="0"/>
            </a:endParaRPr>
          </a:p>
          <a:p>
            <a:pPr lvl="1"/>
            <a:r>
              <a:rPr lang="de-DE" dirty="0">
                <a:latin typeface="Calibri" panose="020F0502020204030204" pitchFamily="34" charset="0"/>
              </a:rPr>
              <a:t>betriebsrelevanten Katastrophen, Unfällen</a:t>
            </a:r>
          </a:p>
          <a:p>
            <a:pPr lvl="1"/>
            <a:r>
              <a:rPr lang="de-DE" dirty="0">
                <a:latin typeface="Calibri" panose="020F0502020204030204" pitchFamily="34" charset="0"/>
              </a:rPr>
              <a:t>Ausfällen &gt; 4h oder extreme Häufung von kurzen Ausfällen</a:t>
            </a:r>
          </a:p>
          <a:p>
            <a:pPr lvl="1"/>
            <a:r>
              <a:rPr lang="de-DE" dirty="0">
                <a:latin typeface="Calibri" panose="020F0502020204030204" pitchFamily="34" charset="0"/>
              </a:rPr>
              <a:t>kein Konsens zw. SL, EX, RB</a:t>
            </a:r>
          </a:p>
          <a:p>
            <a:pPr lvl="1"/>
            <a:r>
              <a:rPr lang="de-DE" dirty="0">
                <a:latin typeface="Calibri" panose="020F0502020204030204" pitchFamily="34" charset="0"/>
              </a:rPr>
              <a:t>Veränderungen des Strahlzeitplans durch Absprache RB, EX, SL</a:t>
            </a:r>
          </a:p>
          <a:p>
            <a:pPr lvl="1"/>
            <a:r>
              <a:rPr lang="de-DE" dirty="0">
                <a:latin typeface="Calibri" panose="020F0502020204030204" pitchFamily="34" charset="0"/>
              </a:rPr>
              <a:t>Rufbereitschaft nicht erreichbar</a:t>
            </a:r>
          </a:p>
          <a:p>
            <a:pPr lvl="1"/>
            <a:r>
              <a:rPr lang="de-DE" dirty="0">
                <a:latin typeface="Calibri" panose="020F0502020204030204" pitchFamily="34" charset="0"/>
              </a:rPr>
              <a:t>Anfrage: Ruf Außerhalb der </a:t>
            </a:r>
            <a:r>
              <a:rPr lang="de-DE" dirty="0" smtClean="0">
                <a:latin typeface="Calibri" panose="020F0502020204030204" pitchFamily="34" charset="0"/>
              </a:rPr>
              <a:t>Rufbereitschaft</a:t>
            </a:r>
          </a:p>
          <a:p>
            <a:pPr lvl="1"/>
            <a:r>
              <a:rPr lang="de-DE" dirty="0">
                <a:latin typeface="Calibri" panose="020F0502020204030204" pitchFamily="34" charset="0"/>
                <a:sym typeface="Wingdings" panose="05000000000000000000" pitchFamily="2" charset="2"/>
              </a:rPr>
              <a:t>Wenn </a:t>
            </a:r>
            <a:r>
              <a:rPr lang="de-DE" dirty="0" smtClean="0">
                <a:latin typeface="Calibri" panose="020F0502020204030204" pitchFamily="34" charset="0"/>
                <a:sym typeface="Wingdings" panose="05000000000000000000" pitchFamily="2" charset="2"/>
              </a:rPr>
              <a:t>(z.B.: </a:t>
            </a:r>
            <a:r>
              <a:rPr lang="de-DE" dirty="0" smtClean="0">
                <a:latin typeface="Calibri" panose="020F0502020204030204" pitchFamily="34" charset="0"/>
                <a:sym typeface="Wingdings" panose="05000000000000000000" pitchFamily="2" charset="2"/>
              </a:rPr>
              <a:t>in </a:t>
            </a:r>
            <a:r>
              <a:rPr lang="de-DE" dirty="0">
                <a:latin typeface="Calibri" panose="020F0502020204030204" pitchFamily="34" charset="0"/>
                <a:sym typeface="Wingdings" panose="05000000000000000000" pitchFamily="2" charset="2"/>
              </a:rPr>
              <a:t>stressigen </a:t>
            </a:r>
            <a:r>
              <a:rPr lang="de-DE" dirty="0" smtClean="0">
                <a:latin typeface="Calibri" panose="020F0502020204030204" pitchFamily="34" charset="0"/>
                <a:sym typeface="Wingdings" panose="05000000000000000000" pitchFamily="2" charset="2"/>
              </a:rPr>
              <a:t>Phasen) </a:t>
            </a:r>
            <a:r>
              <a:rPr lang="de-DE" dirty="0">
                <a:latin typeface="Calibri" panose="020F0502020204030204" pitchFamily="34" charset="0"/>
                <a:sym typeface="Wingdings" panose="05000000000000000000" pitchFamily="2" charset="2"/>
              </a:rPr>
              <a:t>Unterstützung benötigt wird</a:t>
            </a:r>
          </a:p>
          <a:p>
            <a:pPr lvl="1"/>
            <a:r>
              <a:rPr lang="de-DE" dirty="0" smtClean="0">
                <a:latin typeface="Calibri" panose="020F0502020204030204" pitchFamily="34" charset="0"/>
              </a:rPr>
              <a:t>Falls </a:t>
            </a:r>
            <a:r>
              <a:rPr lang="de-DE" dirty="0">
                <a:latin typeface="Calibri" panose="020F0502020204030204" pitchFamily="34" charset="0"/>
              </a:rPr>
              <a:t>BK nicht erreichbar </a:t>
            </a:r>
            <a:r>
              <a:rPr lang="de-DE" dirty="0">
                <a:latin typeface="Calibri" panose="020F0502020204030204" pitchFamily="34" charset="0"/>
                <a:sym typeface="Wingdings" panose="05000000000000000000" pitchFamily="2" charset="2"/>
              </a:rPr>
              <a:t> </a:t>
            </a:r>
            <a:r>
              <a:rPr lang="de-DE" dirty="0" smtClean="0">
                <a:latin typeface="Calibri" panose="020F0502020204030204" pitchFamily="34" charset="0"/>
                <a:sym typeface="Wingdings" panose="05000000000000000000" pitchFamily="2" charset="2"/>
              </a:rPr>
              <a:t>Nochmal Versuchen, dann Meldekette einhalten</a:t>
            </a:r>
          </a:p>
          <a:p>
            <a:pPr marL="400050"/>
            <a:r>
              <a:rPr lang="de-DE" dirty="0" smtClean="0">
                <a:latin typeface="Calibri" panose="020F0502020204030204" pitchFamily="34" charset="0"/>
              </a:rPr>
              <a:t>Überprüfung </a:t>
            </a:r>
            <a:r>
              <a:rPr lang="de-DE" dirty="0">
                <a:latin typeface="Calibri" panose="020F0502020204030204" pitchFamily="34" charset="0"/>
              </a:rPr>
              <a:t>d. Nachrichten aus Mittagssitzung, ggf. Ergänzung + Korrektur</a:t>
            </a:r>
          </a:p>
          <a:p>
            <a:pPr marL="400050"/>
            <a:r>
              <a:rPr lang="de-DE" dirty="0">
                <a:latin typeface="Calibri" panose="020F0502020204030204" pitchFamily="34" charset="0"/>
              </a:rPr>
              <a:t>Leitung der Mittagssitzung bei Abwesenheit des </a:t>
            </a:r>
            <a:r>
              <a:rPr lang="de-DE" dirty="0" smtClean="0">
                <a:latin typeface="Calibri" panose="020F0502020204030204" pitchFamily="34" charset="0"/>
              </a:rPr>
              <a:t>SZK</a:t>
            </a:r>
          </a:p>
          <a:p>
            <a:pPr marL="400050"/>
            <a:r>
              <a:rPr lang="de-DE" dirty="0" smtClean="0">
                <a:latin typeface="Calibri" panose="020F0502020204030204" pitchFamily="34" charset="0"/>
              </a:rPr>
              <a:t>schichtübergreifende Fehlerverfolgung (Korrektur, Ergänzung von Fehleinträgen) – Update der Mängelliste</a:t>
            </a:r>
          </a:p>
          <a:p>
            <a:pPr marL="400050"/>
            <a:r>
              <a:rPr lang="de-DE" dirty="0" smtClean="0">
                <a:latin typeface="Calibri" panose="020F0502020204030204" pitchFamily="34" charset="0"/>
              </a:rPr>
              <a:t>schichtübergreifende Pflege des OLOG</a:t>
            </a:r>
          </a:p>
          <a:p>
            <a:pPr marL="400050"/>
            <a:r>
              <a:rPr lang="de-DE" dirty="0" smtClean="0">
                <a:latin typeface="Calibri" panose="020F0502020204030204" pitchFamily="34" charset="0"/>
              </a:rPr>
              <a:t>RB-Zettel prüfen und weiterleiten</a:t>
            </a:r>
          </a:p>
          <a:p>
            <a:endParaRPr lang="de-DE" dirty="0">
              <a:latin typeface="Calibri" panose="020F0502020204030204" pitchFamily="34" charset="0"/>
            </a:endParaRPr>
          </a:p>
        </p:txBody>
      </p:sp>
    </p:spTree>
    <p:extLst>
      <p:ext uri="{BB962C8B-B14F-4D97-AF65-F5344CB8AC3E}">
        <p14:creationId xmlns:p14="http://schemas.microsoft.com/office/powerpoint/2010/main" val="111102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rPr>
              <a:t>8</a:t>
            </a:r>
            <a:r>
              <a:rPr lang="de-DE" dirty="0" smtClean="0">
                <a:latin typeface="Calibri" panose="020F0502020204030204" pitchFamily="34" charset="0"/>
              </a:rPr>
              <a:t>. Training im Alltag</a:t>
            </a:r>
            <a:endParaRPr lang="de-DE" dirty="0">
              <a:latin typeface="Calibri" panose="020F0502020204030204" pitchFamily="34" charset="0"/>
            </a:endParaRPr>
          </a:p>
        </p:txBody>
      </p:sp>
      <p:sp>
        <p:nvSpPr>
          <p:cNvPr id="3" name="Inhaltsplatzhalter 2"/>
          <p:cNvSpPr>
            <a:spLocks noGrp="1"/>
          </p:cNvSpPr>
          <p:nvPr>
            <p:ph idx="1"/>
          </p:nvPr>
        </p:nvSpPr>
        <p:spPr/>
        <p:txBody>
          <a:bodyPr/>
          <a:lstStyle/>
          <a:p>
            <a:r>
              <a:rPr lang="de-DE" dirty="0">
                <a:latin typeface="Calibri" panose="020F0502020204030204" pitchFamily="34" charset="0"/>
              </a:rPr>
              <a:t>Maschineneinstellungen sind bei freien Kapazitäten zuallererst immer von den Operateuren zu erledigen (Eine evtl. resultierende Verlängerung der Einstellzeit ist akzeptabel bis ca. Faktor 1,5) </a:t>
            </a:r>
            <a:r>
              <a:rPr lang="de-DE" dirty="0" smtClean="0">
                <a:latin typeface="Calibri" panose="020F0502020204030204" pitchFamily="34" charset="0"/>
                <a:sym typeface="Wingdings" panose="05000000000000000000" pitchFamily="2" charset="2"/>
              </a:rPr>
              <a:t> Ausnahmen bei Spezialeinstellungen oder Stress (im Zweifel BK fragen)</a:t>
            </a:r>
            <a:endParaRPr lang="de-DE" dirty="0">
              <a:latin typeface="Calibri" panose="020F0502020204030204" pitchFamily="34" charset="0"/>
            </a:endParaRPr>
          </a:p>
          <a:p>
            <a:r>
              <a:rPr lang="de-DE" dirty="0">
                <a:latin typeface="Calibri" panose="020F0502020204030204" pitchFamily="34" charset="0"/>
              </a:rPr>
              <a:t>Der Schichtleiter steht für Rückfragen zur Verfügung, bzw. greift zu gegebener Zeit ein.</a:t>
            </a:r>
          </a:p>
          <a:p>
            <a:r>
              <a:rPr lang="de-DE" dirty="0">
                <a:latin typeface="Calibri" panose="020F0502020204030204" pitchFamily="34" charset="0"/>
              </a:rPr>
              <a:t>Der Anweisung des Schichtleiters ist </a:t>
            </a:r>
            <a:r>
              <a:rPr lang="de-DE" dirty="0" smtClean="0">
                <a:latin typeface="Calibri" panose="020F0502020204030204" pitchFamily="34" charset="0"/>
              </a:rPr>
              <a:t>natürlich Folge </a:t>
            </a:r>
            <a:r>
              <a:rPr lang="de-DE" dirty="0">
                <a:latin typeface="Calibri" panose="020F0502020204030204" pitchFamily="34" charset="0"/>
              </a:rPr>
              <a:t>zu leisten</a:t>
            </a:r>
          </a:p>
          <a:p>
            <a:endParaRPr lang="de-DE" dirty="0">
              <a:latin typeface="Calibri" panose="020F0502020204030204" pitchFamily="34" charset="0"/>
            </a:endParaRPr>
          </a:p>
        </p:txBody>
      </p:sp>
    </p:spTree>
    <p:extLst>
      <p:ext uri="{BB962C8B-B14F-4D97-AF65-F5344CB8AC3E}">
        <p14:creationId xmlns:p14="http://schemas.microsoft.com/office/powerpoint/2010/main" val="28850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smtClean="0"/>
              <a:t>Fragen und Diskussion</a:t>
            </a:r>
            <a:endParaRPr lang="de-DE" dirty="0"/>
          </a:p>
        </p:txBody>
      </p:sp>
    </p:spTree>
    <p:extLst>
      <p:ext uri="{BB962C8B-B14F-4D97-AF65-F5344CB8AC3E}">
        <p14:creationId xmlns:p14="http://schemas.microsoft.com/office/powerpoint/2010/main" val="1773496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Themen</a:t>
            </a:r>
            <a:endParaRPr lang="de-DE" dirty="0">
              <a:latin typeface="Calibri" panose="020F0502020204030204" pitchFamily="34" charset="0"/>
            </a:endParaRPr>
          </a:p>
        </p:txBody>
      </p:sp>
      <p:sp>
        <p:nvSpPr>
          <p:cNvPr id="3" name="Inhaltsplatzhalter 2"/>
          <p:cNvSpPr>
            <a:spLocks noGrp="1"/>
          </p:cNvSpPr>
          <p:nvPr>
            <p:ph idx="1"/>
          </p:nvPr>
        </p:nvSpPr>
        <p:spPr/>
        <p:txBody>
          <a:bodyPr/>
          <a:lstStyle/>
          <a:p>
            <a:pPr marL="457200" indent="-457200">
              <a:buFont typeface="+mj-lt"/>
              <a:buAutoNum type="arabicPeriod"/>
            </a:pPr>
            <a:r>
              <a:rPr lang="de-DE" dirty="0" smtClean="0">
                <a:latin typeface="Calibri" panose="020F0502020204030204" pitchFamily="34" charset="0"/>
              </a:rPr>
              <a:t>Gesetze, Regeln und Betriebsvereinbarungen zur Schichtarbeit</a:t>
            </a:r>
          </a:p>
          <a:p>
            <a:pPr marL="457200" indent="-457200">
              <a:buFont typeface="+mj-lt"/>
              <a:buAutoNum type="arabicPeriod"/>
            </a:pPr>
            <a:r>
              <a:rPr lang="de-DE" dirty="0" smtClean="0">
                <a:latin typeface="Calibri" panose="020F0502020204030204" pitchFamily="34" charset="0"/>
              </a:rPr>
              <a:t>Belehrung</a:t>
            </a:r>
          </a:p>
          <a:p>
            <a:pPr marL="457200" indent="-457200">
              <a:buFont typeface="+mj-lt"/>
              <a:buAutoNum type="arabicPeriod"/>
            </a:pPr>
            <a:r>
              <a:rPr lang="de-DE" dirty="0" smtClean="0">
                <a:latin typeface="Calibri" panose="020F0502020204030204" pitchFamily="34" charset="0"/>
              </a:rPr>
              <a:t>Rollen und Verantwortung</a:t>
            </a:r>
          </a:p>
          <a:p>
            <a:pPr marL="457200" indent="-457200">
              <a:buFont typeface="+mj-lt"/>
              <a:buAutoNum type="arabicPeriod"/>
            </a:pPr>
            <a:r>
              <a:rPr lang="de-DE" dirty="0" smtClean="0">
                <a:latin typeface="Calibri" panose="020F0502020204030204" pitchFamily="34" charset="0"/>
              </a:rPr>
              <a:t>Rufbereitschaften</a:t>
            </a:r>
          </a:p>
          <a:p>
            <a:pPr marL="457200" indent="-457200">
              <a:buFont typeface="+mj-lt"/>
              <a:buAutoNum type="arabicPeriod"/>
            </a:pPr>
            <a:r>
              <a:rPr lang="de-DE" dirty="0" smtClean="0">
                <a:latin typeface="Calibri" panose="020F0502020204030204" pitchFamily="34" charset="0"/>
              </a:rPr>
              <a:t>Kommunikation </a:t>
            </a:r>
          </a:p>
          <a:p>
            <a:pPr marL="457200" indent="-457200">
              <a:buFont typeface="+mj-lt"/>
              <a:buAutoNum type="arabicPeriod"/>
            </a:pPr>
            <a:r>
              <a:rPr lang="de-DE" dirty="0" smtClean="0">
                <a:latin typeface="Calibri" panose="020F0502020204030204" pitchFamily="34" charset="0"/>
              </a:rPr>
              <a:t>Dokumentationspflichten</a:t>
            </a:r>
          </a:p>
          <a:p>
            <a:pPr marL="457200" indent="-457200">
              <a:buFont typeface="+mj-lt"/>
              <a:buAutoNum type="arabicPeriod"/>
            </a:pPr>
            <a:r>
              <a:rPr lang="de-DE" dirty="0" smtClean="0">
                <a:latin typeface="Calibri" panose="020F0502020204030204" pitchFamily="34" charset="0"/>
              </a:rPr>
              <a:t>Betriebskoordination</a:t>
            </a:r>
          </a:p>
          <a:p>
            <a:pPr marL="457200" indent="-457200">
              <a:buFont typeface="+mj-lt"/>
              <a:buAutoNum type="arabicPeriod"/>
            </a:pPr>
            <a:r>
              <a:rPr lang="de-DE" dirty="0" smtClean="0">
                <a:latin typeface="Calibri" panose="020F0502020204030204" pitchFamily="34" charset="0"/>
              </a:rPr>
              <a:t>Training im Alltag</a:t>
            </a:r>
          </a:p>
          <a:p>
            <a:pPr marL="0" indent="0">
              <a:buNone/>
            </a:pPr>
            <a:endParaRPr lang="de-DE" dirty="0">
              <a:latin typeface="Calibri" panose="020F0502020204030204" pitchFamily="34" charset="0"/>
            </a:endParaRPr>
          </a:p>
        </p:txBody>
      </p:sp>
    </p:spTree>
    <p:extLst>
      <p:ext uri="{BB962C8B-B14F-4D97-AF65-F5344CB8AC3E}">
        <p14:creationId xmlns:p14="http://schemas.microsoft.com/office/powerpoint/2010/main" val="290044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latin typeface="Calibri" panose="020F0502020204030204" pitchFamily="34" charset="0"/>
              </a:rPr>
              <a:t>1. Gesetze</a:t>
            </a:r>
            <a:r>
              <a:rPr lang="de-DE" dirty="0">
                <a:latin typeface="Calibri" panose="020F0502020204030204" pitchFamily="34" charset="0"/>
              </a:rPr>
              <a:t>, Regeln und Betriebsvereinbarungen zur </a:t>
            </a:r>
            <a:r>
              <a:rPr lang="de-DE" dirty="0" smtClean="0">
                <a:latin typeface="Calibri" panose="020F0502020204030204" pitchFamily="34" charset="0"/>
              </a:rPr>
              <a:t>Schichtarbeit</a:t>
            </a:r>
            <a:endParaRPr lang="de-DE" dirty="0"/>
          </a:p>
        </p:txBody>
      </p:sp>
      <p:sp>
        <p:nvSpPr>
          <p:cNvPr id="3" name="Inhaltsplatzhalter 2"/>
          <p:cNvSpPr>
            <a:spLocks noGrp="1"/>
          </p:cNvSpPr>
          <p:nvPr>
            <p:ph idx="1"/>
          </p:nvPr>
        </p:nvSpPr>
        <p:spPr/>
        <p:txBody>
          <a:bodyPr/>
          <a:lstStyle/>
          <a:p>
            <a:r>
              <a:rPr lang="de-DE" dirty="0">
                <a:latin typeface="Calibri" panose="020F0502020204030204" pitchFamily="34" charset="0"/>
                <a:hlinkClick r:id="rId2"/>
              </a:rPr>
              <a:t>TVöD</a:t>
            </a:r>
            <a:r>
              <a:rPr lang="de-DE" dirty="0">
                <a:latin typeface="Calibri" panose="020F0502020204030204" pitchFamily="34" charset="0"/>
              </a:rPr>
              <a:t> §6,7,8</a:t>
            </a:r>
          </a:p>
          <a:p>
            <a:r>
              <a:rPr lang="de-DE" dirty="0">
                <a:latin typeface="Calibri" panose="020F0502020204030204" pitchFamily="34" charset="0"/>
              </a:rPr>
              <a:t>Beschleuniger Betriebsordnung C.2</a:t>
            </a:r>
            <a:br>
              <a:rPr lang="de-DE" dirty="0">
                <a:latin typeface="Calibri" panose="020F0502020204030204" pitchFamily="34" charset="0"/>
              </a:rPr>
            </a:br>
            <a:r>
              <a:rPr lang="de-DE" dirty="0">
                <a:latin typeface="Calibri" panose="020F0502020204030204" pitchFamily="34" charset="0"/>
                <a:hlinkClick r:id="rId3"/>
              </a:rPr>
              <a:t>GSI Dokumente</a:t>
            </a:r>
            <a:endParaRPr lang="de-DE" dirty="0">
              <a:latin typeface="Calibri" panose="020F0502020204030204" pitchFamily="34" charset="0"/>
            </a:endParaRPr>
          </a:p>
          <a:p>
            <a:r>
              <a:rPr lang="de-DE" dirty="0">
                <a:latin typeface="Calibri" panose="020F0502020204030204" pitchFamily="34" charset="0"/>
              </a:rPr>
              <a:t>Betriebsvereinbarung „Schichtarbeit“ </a:t>
            </a:r>
            <a:br>
              <a:rPr lang="de-DE" dirty="0">
                <a:latin typeface="Calibri" panose="020F0502020204030204" pitchFamily="34" charset="0"/>
              </a:rPr>
            </a:br>
            <a:r>
              <a:rPr lang="de-DE" dirty="0">
                <a:latin typeface="Calibri" panose="020F0502020204030204" pitchFamily="34" charset="0"/>
                <a:hlinkClick r:id="rId4"/>
              </a:rPr>
              <a:t>GSI Betriebsvereinbarungen</a:t>
            </a:r>
            <a:endParaRPr lang="de-DE" dirty="0">
              <a:latin typeface="Calibri" panose="020F0502020204030204" pitchFamily="34" charset="0"/>
            </a:endParaRPr>
          </a:p>
          <a:p>
            <a:endParaRPr lang="de-DE" dirty="0">
              <a:latin typeface="Calibri" panose="020F0502020204030204" pitchFamily="34" charset="0"/>
            </a:endParaRPr>
          </a:p>
        </p:txBody>
      </p:sp>
    </p:spTree>
    <p:extLst>
      <p:ext uri="{BB962C8B-B14F-4D97-AF65-F5344CB8AC3E}">
        <p14:creationId xmlns:p14="http://schemas.microsoft.com/office/powerpoint/2010/main" val="235276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rPr>
              <a:t>TVöD - Sonderformen der Arbeit</a:t>
            </a:r>
          </a:p>
        </p:txBody>
      </p:sp>
      <p:sp>
        <p:nvSpPr>
          <p:cNvPr id="3" name="Inhaltsplatzhalter 2"/>
          <p:cNvSpPr>
            <a:spLocks noGrp="1"/>
          </p:cNvSpPr>
          <p:nvPr>
            <p:ph idx="1"/>
          </p:nvPr>
        </p:nvSpPr>
        <p:spPr/>
        <p:txBody>
          <a:bodyPr>
            <a:normAutofit/>
          </a:bodyPr>
          <a:lstStyle/>
          <a:p>
            <a:r>
              <a:rPr lang="de-DE" dirty="0">
                <a:latin typeface="Calibri" panose="020F0502020204030204" pitchFamily="34" charset="0"/>
              </a:rPr>
              <a:t>Nach § 6 Abs. 5 des TVöD sind "</a:t>
            </a:r>
            <a:r>
              <a:rPr lang="de-DE" dirty="0">
                <a:solidFill>
                  <a:srgbClr val="FF0000"/>
                </a:solidFill>
                <a:latin typeface="Calibri" panose="020F0502020204030204" pitchFamily="34" charset="0"/>
              </a:rPr>
              <a:t>die Beschäftigten im Rahmen begründeter betrieblicher/dienstlicher Notwendigkeiten zur Leistung von </a:t>
            </a:r>
            <a:r>
              <a:rPr lang="de-DE" dirty="0">
                <a:latin typeface="Calibri" panose="020F0502020204030204" pitchFamily="34" charset="0"/>
              </a:rPr>
              <a:t>Sonntags-, Feiertags-, Nacht-, </a:t>
            </a:r>
            <a:r>
              <a:rPr lang="de-DE" dirty="0">
                <a:solidFill>
                  <a:srgbClr val="FF0000"/>
                </a:solidFill>
                <a:latin typeface="Calibri" panose="020F0502020204030204" pitchFamily="34" charset="0"/>
              </a:rPr>
              <a:t>Wechselschicht-</a:t>
            </a:r>
            <a:r>
              <a:rPr lang="de-DE" dirty="0">
                <a:latin typeface="Calibri" panose="020F0502020204030204" pitchFamily="34" charset="0"/>
              </a:rPr>
              <a:t>, Schichtarbeit sowie – bei Teilzeitbeschäftigung aufgrund arbeitsvertraglicher Regelung oder mit ihrer Zustimmung – zu Bereitschaftsdienst, Rufbereitschaft, Überstunden und Mehrarbeit </a:t>
            </a:r>
            <a:r>
              <a:rPr lang="de-DE" dirty="0">
                <a:solidFill>
                  <a:srgbClr val="FF0000"/>
                </a:solidFill>
                <a:latin typeface="Calibri" panose="020F0502020204030204" pitchFamily="34" charset="0"/>
              </a:rPr>
              <a:t>verpflichtet</a:t>
            </a:r>
            <a:r>
              <a:rPr lang="de-DE" dirty="0">
                <a:latin typeface="Calibri" panose="020F0502020204030204" pitchFamily="34" charset="0"/>
              </a:rPr>
              <a:t>."</a:t>
            </a:r>
            <a:br>
              <a:rPr lang="de-DE" dirty="0">
                <a:latin typeface="Calibri" panose="020F0502020204030204" pitchFamily="34" charset="0"/>
              </a:rPr>
            </a:br>
            <a:endParaRPr lang="de-DE" dirty="0">
              <a:latin typeface="Calibri" panose="020F0502020204030204" pitchFamily="34" charset="0"/>
            </a:endParaRPr>
          </a:p>
          <a:p>
            <a:r>
              <a:rPr lang="de-DE" dirty="0">
                <a:latin typeface="Calibri" panose="020F0502020204030204" pitchFamily="34" charset="0"/>
              </a:rPr>
              <a:t>In § 7 und 8 des Tarifvertrages für den öffentlichen Dienst (</a:t>
            </a:r>
            <a:r>
              <a:rPr lang="de-DE" dirty="0">
                <a:latin typeface="Calibri" panose="020F0502020204030204" pitchFamily="34" charset="0"/>
                <a:hlinkClick r:id="rId2"/>
              </a:rPr>
              <a:t>TVöD</a:t>
            </a:r>
            <a:r>
              <a:rPr lang="de-DE" dirty="0">
                <a:latin typeface="Calibri" panose="020F0502020204030204" pitchFamily="34" charset="0"/>
              </a:rPr>
              <a:t>) werden die Sonderformen der Arbeit für die Beschäftigten (früher: Angestellte / Arbeiter) im Dienst der Kommunen oder des Bundes geregelt. </a:t>
            </a:r>
          </a:p>
        </p:txBody>
      </p:sp>
    </p:spTree>
    <p:extLst>
      <p:ext uri="{BB962C8B-B14F-4D97-AF65-F5344CB8AC3E}">
        <p14:creationId xmlns:p14="http://schemas.microsoft.com/office/powerpoint/2010/main" val="3329393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rPr>
              <a:t>TVöD § 7 Sonderformen der Arbeit</a:t>
            </a:r>
          </a:p>
        </p:txBody>
      </p:sp>
      <p:sp>
        <p:nvSpPr>
          <p:cNvPr id="3" name="Inhaltsplatzhalter 2"/>
          <p:cNvSpPr>
            <a:spLocks noGrp="1"/>
          </p:cNvSpPr>
          <p:nvPr>
            <p:ph idx="1"/>
          </p:nvPr>
        </p:nvSpPr>
        <p:spPr/>
        <p:txBody>
          <a:bodyPr>
            <a:normAutofit fontScale="92500" lnSpcReduction="20000"/>
          </a:bodyPr>
          <a:lstStyle/>
          <a:p>
            <a:r>
              <a:rPr lang="de-DE" sz="1800" dirty="0">
                <a:latin typeface="Calibri" panose="020F0502020204030204" pitchFamily="34" charset="0"/>
              </a:rPr>
              <a:t>(1) </a:t>
            </a:r>
            <a:r>
              <a:rPr lang="de-DE" sz="1800" b="1" dirty="0">
                <a:latin typeface="Calibri" panose="020F0502020204030204" pitchFamily="34" charset="0"/>
                <a:hlinkClick r:id="rId2"/>
              </a:rPr>
              <a:t>Wechselschichtarbeit</a:t>
            </a:r>
            <a:r>
              <a:rPr lang="de-DE" sz="1800" dirty="0">
                <a:latin typeface="Calibri" panose="020F0502020204030204" pitchFamily="34" charset="0"/>
              </a:rPr>
              <a:t> ist die Arbeit nach einem Schichtplan, der einen regelmäßigen Wechsel der täglichen Arbeitszeit in Wechselschichten vorsieht, bei denen Beschäftigte </a:t>
            </a:r>
            <a:r>
              <a:rPr lang="de-DE" sz="1800" dirty="0">
                <a:solidFill>
                  <a:srgbClr val="FF0000"/>
                </a:solidFill>
                <a:latin typeface="Calibri" panose="020F0502020204030204" pitchFamily="34" charset="0"/>
              </a:rPr>
              <a:t>durchschnittlich längstens nach Ablauf eines Monats erneut zur Nachtschicht </a:t>
            </a:r>
            <a:r>
              <a:rPr lang="de-DE" sz="1800" dirty="0">
                <a:latin typeface="Calibri" panose="020F0502020204030204" pitchFamily="34" charset="0"/>
              </a:rPr>
              <a:t>herangezogen werden. Wechselschichten sind wechselnde Arbeitsschichten, in denen </a:t>
            </a:r>
            <a:r>
              <a:rPr lang="de-DE" sz="1800" dirty="0">
                <a:solidFill>
                  <a:srgbClr val="FF0000"/>
                </a:solidFill>
                <a:latin typeface="Calibri" panose="020F0502020204030204" pitchFamily="34" charset="0"/>
              </a:rPr>
              <a:t>ununterbrochen bei Tag und Nacht, werktags, sonntags und feiertags </a:t>
            </a:r>
            <a:r>
              <a:rPr lang="de-DE" sz="1800" dirty="0">
                <a:latin typeface="Calibri" panose="020F0502020204030204" pitchFamily="34" charset="0"/>
              </a:rPr>
              <a:t>gearbeitet wird. Nachtschichten sind Arbeitsschichten, die mindestens zwei Stunden Nachtarbeit umfassen.</a:t>
            </a:r>
            <a:br>
              <a:rPr lang="de-DE" sz="1800" dirty="0">
                <a:latin typeface="Calibri" panose="020F0502020204030204" pitchFamily="34" charset="0"/>
              </a:rPr>
            </a:br>
            <a:endParaRPr lang="de-DE" sz="1800" dirty="0">
              <a:latin typeface="Calibri" panose="020F0502020204030204" pitchFamily="34" charset="0"/>
            </a:endParaRPr>
          </a:p>
          <a:p>
            <a:r>
              <a:rPr lang="de-DE" sz="1800" dirty="0">
                <a:latin typeface="Calibri" panose="020F0502020204030204" pitchFamily="34" charset="0"/>
              </a:rPr>
              <a:t>(2) </a:t>
            </a:r>
            <a:r>
              <a:rPr lang="de-DE" sz="1800" b="1" dirty="0">
                <a:latin typeface="Calibri" panose="020F0502020204030204" pitchFamily="34" charset="0"/>
                <a:hlinkClick r:id="rId3"/>
              </a:rPr>
              <a:t>Schichtarbeit</a:t>
            </a:r>
            <a:r>
              <a:rPr lang="de-DE" sz="1800" b="1" dirty="0">
                <a:latin typeface="Calibri" panose="020F0502020204030204" pitchFamily="34" charset="0"/>
              </a:rPr>
              <a:t> </a:t>
            </a:r>
            <a:r>
              <a:rPr lang="de-DE" sz="1800" dirty="0">
                <a:latin typeface="Calibri" panose="020F0502020204030204" pitchFamily="34" charset="0"/>
              </a:rPr>
              <a:t>ist die Arbeit nach einem Schichtplan, der einen regelmäßigen Wechsel des Beginns der täglichen Arbeitszeit um mindestens zwei Stunden in Zeitabschnitten von längstens einem Monat vorsieht, und die innerhalb einer Zeitspanne von mindestens 13 Stunden geleistet wird.</a:t>
            </a:r>
            <a:br>
              <a:rPr lang="de-DE" sz="1800" dirty="0">
                <a:latin typeface="Calibri" panose="020F0502020204030204" pitchFamily="34" charset="0"/>
              </a:rPr>
            </a:br>
            <a:endParaRPr lang="de-DE" sz="1800" dirty="0">
              <a:latin typeface="Calibri" panose="020F0502020204030204" pitchFamily="34" charset="0"/>
            </a:endParaRPr>
          </a:p>
          <a:p>
            <a:r>
              <a:rPr lang="de-DE" sz="1800" dirty="0">
                <a:latin typeface="Calibri" panose="020F0502020204030204" pitchFamily="34" charset="0"/>
              </a:rPr>
              <a:t>(4)  </a:t>
            </a:r>
            <a:r>
              <a:rPr lang="de-DE" sz="1800" b="1" dirty="0">
                <a:latin typeface="Calibri" panose="020F0502020204030204" pitchFamily="34" charset="0"/>
                <a:hlinkClick r:id="rId4"/>
              </a:rPr>
              <a:t>Rufbereitschaft</a:t>
            </a:r>
            <a:r>
              <a:rPr lang="de-DE" sz="1800" dirty="0">
                <a:latin typeface="Calibri" panose="020F0502020204030204" pitchFamily="34" charset="0"/>
              </a:rPr>
              <a:t> leisten Beschäftigte, die sich auf Anordnung des Arbeitgebers außerhalb der regelmäßigen Arbeitszeit an einer dem Arbeitgeber anzuzeigenden Stelle aufhalten, um auf Abruf die Arbeit aufzunehmen. Rufbereitschaft wird nicht dadurch ausgeschlossen, dass Beschäftigte vom Arbeitgeber mit einem Mobiltelefon oder einem vergleichbaren technischen Hilfsmittel ausgestattet sind.</a:t>
            </a:r>
            <a:br>
              <a:rPr lang="de-DE" sz="1800" dirty="0">
                <a:latin typeface="Calibri" panose="020F0502020204030204" pitchFamily="34" charset="0"/>
              </a:rPr>
            </a:br>
            <a:endParaRPr lang="de-DE" sz="1800" dirty="0">
              <a:latin typeface="Calibri" panose="020F0502020204030204" pitchFamily="34" charset="0"/>
            </a:endParaRPr>
          </a:p>
          <a:p>
            <a:r>
              <a:rPr lang="de-DE" sz="1800" dirty="0">
                <a:latin typeface="Calibri" panose="020F0502020204030204" pitchFamily="34" charset="0"/>
              </a:rPr>
              <a:t>(5) </a:t>
            </a:r>
            <a:r>
              <a:rPr lang="de-DE" sz="1800" b="1" dirty="0">
                <a:latin typeface="Calibri" panose="020F0502020204030204" pitchFamily="34" charset="0"/>
                <a:hlinkClick r:id="rId5"/>
              </a:rPr>
              <a:t>Nachtarbeit</a:t>
            </a:r>
            <a:r>
              <a:rPr lang="de-DE" sz="1800" b="1" dirty="0">
                <a:latin typeface="Calibri" panose="020F0502020204030204" pitchFamily="34" charset="0"/>
              </a:rPr>
              <a:t> </a:t>
            </a:r>
            <a:r>
              <a:rPr lang="de-DE" sz="1800" dirty="0">
                <a:latin typeface="Calibri" panose="020F0502020204030204" pitchFamily="34" charset="0"/>
              </a:rPr>
              <a:t>ist die Arbeit zwischen 21 Uhr und 6 Uhr.</a:t>
            </a:r>
            <a:endParaRPr lang="en-GB" sz="1800" dirty="0">
              <a:latin typeface="Calibri" panose="020F0502020204030204" pitchFamily="34" charset="0"/>
            </a:endParaRPr>
          </a:p>
          <a:p>
            <a:endParaRPr lang="de-DE" dirty="0">
              <a:latin typeface="Calibri" panose="020F0502020204030204" pitchFamily="34" charset="0"/>
            </a:endParaRPr>
          </a:p>
        </p:txBody>
      </p:sp>
    </p:spTree>
    <p:extLst>
      <p:ext uri="{BB962C8B-B14F-4D97-AF65-F5344CB8AC3E}">
        <p14:creationId xmlns:p14="http://schemas.microsoft.com/office/powerpoint/2010/main" val="571251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Betriebsvereinbarung Schicht</a:t>
            </a:r>
            <a:endParaRPr lang="de-DE" dirty="0">
              <a:latin typeface="Calibri" panose="020F0502020204030204" pitchFamily="34" charset="0"/>
            </a:endParaRPr>
          </a:p>
        </p:txBody>
      </p:sp>
      <p:sp>
        <p:nvSpPr>
          <p:cNvPr id="3" name="Inhaltsplatzhalter 2"/>
          <p:cNvSpPr>
            <a:spLocks noGrp="1"/>
          </p:cNvSpPr>
          <p:nvPr>
            <p:ph idx="1"/>
          </p:nvPr>
        </p:nvSpPr>
        <p:spPr/>
        <p:txBody>
          <a:bodyPr>
            <a:normAutofit fontScale="92500"/>
          </a:bodyPr>
          <a:lstStyle/>
          <a:p>
            <a:pPr marL="0" indent="0">
              <a:buNone/>
            </a:pPr>
            <a:r>
              <a:rPr lang="de-DE" b="1" dirty="0">
                <a:solidFill>
                  <a:schemeClr val="bg1">
                    <a:lumMod val="75000"/>
                  </a:schemeClr>
                </a:solidFill>
                <a:latin typeface="Calibri" panose="020F0502020204030204" pitchFamily="34" charset="0"/>
              </a:rPr>
              <a:t>§1.1 </a:t>
            </a:r>
            <a:r>
              <a:rPr lang="de-DE" dirty="0">
                <a:latin typeface="Calibri" panose="020F0502020204030204" pitchFamily="34" charset="0"/>
              </a:rPr>
              <a:t>Definition Wechselschicht</a:t>
            </a:r>
          </a:p>
          <a:p>
            <a:pPr marL="0" indent="0">
              <a:buNone/>
            </a:pPr>
            <a:r>
              <a:rPr lang="de-DE" b="1" dirty="0">
                <a:solidFill>
                  <a:schemeClr val="bg1">
                    <a:lumMod val="75000"/>
                  </a:schemeClr>
                </a:solidFill>
                <a:latin typeface="Calibri" panose="020F0502020204030204" pitchFamily="34" charset="0"/>
              </a:rPr>
              <a:t>§3.1 </a:t>
            </a:r>
            <a:r>
              <a:rPr lang="de-DE" dirty="0">
                <a:latin typeface="Calibri" panose="020F0502020204030204" pitchFamily="34" charset="0"/>
              </a:rPr>
              <a:t>Schichtzeiten</a:t>
            </a:r>
          </a:p>
          <a:p>
            <a:pPr marL="857250" lvl="2" indent="0">
              <a:buNone/>
            </a:pPr>
            <a:r>
              <a:rPr lang="de-DE" dirty="0">
                <a:latin typeface="Calibri" panose="020F0502020204030204" pitchFamily="34" charset="0"/>
              </a:rPr>
              <a:t>Frühschicht	6:00 – 15:00 Uhr</a:t>
            </a:r>
          </a:p>
          <a:p>
            <a:pPr marL="857250" lvl="2" indent="0">
              <a:buNone/>
            </a:pPr>
            <a:r>
              <a:rPr lang="de-DE" dirty="0">
                <a:latin typeface="Calibri" panose="020F0502020204030204" pitchFamily="34" charset="0"/>
              </a:rPr>
              <a:t>Spätschicht	14:00 – 23:00 Uhr</a:t>
            </a:r>
          </a:p>
          <a:p>
            <a:pPr marL="857250" lvl="2" indent="0">
              <a:buNone/>
            </a:pPr>
            <a:r>
              <a:rPr lang="de-DE" dirty="0" smtClean="0">
                <a:latin typeface="Calibri" panose="020F0502020204030204" pitchFamily="34" charset="0"/>
              </a:rPr>
              <a:t>Nachtschicht 	22:00 – 7:00 Uhr</a:t>
            </a:r>
            <a:br>
              <a:rPr lang="de-DE" dirty="0" smtClean="0">
                <a:latin typeface="Calibri" panose="020F0502020204030204" pitchFamily="34" charset="0"/>
              </a:rPr>
            </a:br>
            <a:r>
              <a:rPr lang="de-DE" dirty="0" smtClean="0">
                <a:solidFill>
                  <a:schemeClr val="tx1"/>
                </a:solidFill>
                <a:latin typeface="Calibri" panose="020F0502020204030204" pitchFamily="34" charset="0"/>
              </a:rPr>
              <a:t>(Hinweis</a:t>
            </a:r>
            <a:r>
              <a:rPr lang="de-DE" dirty="0">
                <a:solidFill>
                  <a:schemeClr val="tx1"/>
                </a:solidFill>
                <a:latin typeface="Calibri" panose="020F0502020204030204" pitchFamily="34" charset="0"/>
              </a:rPr>
              <a:t>: </a:t>
            </a:r>
            <a:r>
              <a:rPr lang="de-DE" dirty="0" err="1">
                <a:solidFill>
                  <a:schemeClr val="tx1"/>
                </a:solidFill>
                <a:latin typeface="Calibri" panose="020F0502020204030204" pitchFamily="34" charset="0"/>
              </a:rPr>
              <a:t>Proz</a:t>
            </a:r>
            <a:r>
              <a:rPr lang="de-DE" dirty="0">
                <a:solidFill>
                  <a:schemeClr val="tx1"/>
                </a:solidFill>
                <a:latin typeface="Calibri" panose="020F0502020204030204" pitchFamily="34" charset="0"/>
              </a:rPr>
              <a:t>.: 8,5h </a:t>
            </a:r>
            <a:r>
              <a:rPr lang="de-DE" dirty="0" smtClean="0">
                <a:solidFill>
                  <a:schemeClr val="tx1"/>
                </a:solidFill>
                <a:latin typeface="Calibri" panose="020F0502020204030204" pitchFamily="34" charset="0"/>
                <a:sym typeface="Wingdings" panose="05000000000000000000" pitchFamily="2" charset="2"/>
              </a:rPr>
              <a:t> </a:t>
            </a:r>
            <a:r>
              <a:rPr lang="de-DE" dirty="0" smtClean="0">
                <a:solidFill>
                  <a:schemeClr val="tx1"/>
                </a:solidFill>
                <a:latin typeface="Calibri" panose="020F0502020204030204" pitchFamily="34" charset="0"/>
              </a:rPr>
              <a:t>9h </a:t>
            </a:r>
            <a:r>
              <a:rPr lang="mr-IN" dirty="0">
                <a:solidFill>
                  <a:schemeClr val="tx1"/>
                </a:solidFill>
                <a:latin typeface="Calibri" panose="020F0502020204030204" pitchFamily="34" charset="0"/>
              </a:rPr>
              <a:t>–</a:t>
            </a:r>
            <a:r>
              <a:rPr lang="de-DE" dirty="0">
                <a:solidFill>
                  <a:schemeClr val="tx1"/>
                </a:solidFill>
                <a:latin typeface="Calibri" panose="020F0502020204030204" pitchFamily="34" charset="0"/>
              </a:rPr>
              <a:t> 30min Pause</a:t>
            </a:r>
            <a:r>
              <a:rPr lang="de-DE" dirty="0" smtClean="0">
                <a:solidFill>
                  <a:schemeClr val="tx1"/>
                </a:solidFill>
                <a:latin typeface="Calibri" panose="020F0502020204030204" pitchFamily="34" charset="0"/>
              </a:rPr>
              <a:t>)</a:t>
            </a:r>
          </a:p>
          <a:p>
            <a:pPr marL="0" indent="0">
              <a:buNone/>
            </a:pPr>
            <a:r>
              <a:rPr lang="de-DE" b="1" dirty="0" smtClean="0">
                <a:solidFill>
                  <a:schemeClr val="bg1">
                    <a:lumMod val="75000"/>
                  </a:schemeClr>
                </a:solidFill>
                <a:latin typeface="Calibri" panose="020F0502020204030204" pitchFamily="34" charset="0"/>
              </a:rPr>
              <a:t>§</a:t>
            </a:r>
            <a:r>
              <a:rPr lang="de-DE" b="1" dirty="0">
                <a:solidFill>
                  <a:schemeClr val="bg1">
                    <a:lumMod val="75000"/>
                  </a:schemeClr>
                </a:solidFill>
                <a:latin typeface="Calibri" panose="020F0502020204030204" pitchFamily="34" charset="0"/>
              </a:rPr>
              <a:t>3.3/4 </a:t>
            </a:r>
            <a:r>
              <a:rPr lang="de-DE" dirty="0">
                <a:latin typeface="Calibri" panose="020F0502020204030204" pitchFamily="34" charset="0"/>
              </a:rPr>
              <a:t>Schichtzeit incl. </a:t>
            </a:r>
            <a:r>
              <a:rPr lang="de-DE" dirty="0" smtClean="0">
                <a:latin typeface="Calibri" panose="020F0502020204030204" pitchFamily="34" charset="0"/>
              </a:rPr>
              <a:t>30 min </a:t>
            </a:r>
            <a:r>
              <a:rPr lang="de-DE" dirty="0">
                <a:latin typeface="Calibri" panose="020F0502020204030204" pitchFamily="34" charset="0"/>
              </a:rPr>
              <a:t>Pause außerhalb des HKR</a:t>
            </a:r>
          </a:p>
          <a:p>
            <a:pPr marL="0" indent="0">
              <a:buNone/>
            </a:pPr>
            <a:r>
              <a:rPr lang="de-DE" b="1" dirty="0">
                <a:solidFill>
                  <a:schemeClr val="bg1">
                    <a:lumMod val="75000"/>
                  </a:schemeClr>
                </a:solidFill>
                <a:latin typeface="Calibri" panose="020F0502020204030204" pitchFamily="34" charset="0"/>
              </a:rPr>
              <a:t>§4.1 </a:t>
            </a:r>
            <a:r>
              <a:rPr lang="de-DE" dirty="0">
                <a:latin typeface="Calibri" panose="020F0502020204030204" pitchFamily="34" charset="0"/>
              </a:rPr>
              <a:t>Rufbereitschaft für Folgeschicht</a:t>
            </a:r>
          </a:p>
          <a:p>
            <a:pPr marL="0" indent="0">
              <a:buNone/>
            </a:pPr>
            <a:r>
              <a:rPr lang="de-DE" b="1" dirty="0">
                <a:solidFill>
                  <a:schemeClr val="bg1">
                    <a:lumMod val="75000"/>
                  </a:schemeClr>
                </a:solidFill>
                <a:latin typeface="Calibri" panose="020F0502020204030204" pitchFamily="34" charset="0"/>
              </a:rPr>
              <a:t>§5.1.1 </a:t>
            </a:r>
            <a:r>
              <a:rPr lang="de-DE" dirty="0">
                <a:latin typeface="Calibri" panose="020F0502020204030204" pitchFamily="34" charset="0"/>
              </a:rPr>
              <a:t>max.  800 Schichten pro Jahr (min. 4 </a:t>
            </a:r>
            <a:r>
              <a:rPr lang="de-DE" dirty="0" smtClean="0">
                <a:latin typeface="Calibri" panose="020F0502020204030204" pitchFamily="34" charset="0"/>
              </a:rPr>
              <a:t>x Shutdown </a:t>
            </a:r>
            <a:r>
              <a:rPr lang="de-DE" dirty="0">
                <a:latin typeface="Calibri" panose="020F0502020204030204" pitchFamily="34" charset="0"/>
              </a:rPr>
              <a:t>a 12 Tage)</a:t>
            </a:r>
          </a:p>
          <a:p>
            <a:pPr marL="0" indent="0">
              <a:buNone/>
            </a:pPr>
            <a:r>
              <a:rPr lang="de-DE" b="1" dirty="0">
                <a:solidFill>
                  <a:schemeClr val="bg1">
                    <a:lumMod val="75000"/>
                  </a:schemeClr>
                </a:solidFill>
                <a:latin typeface="Calibri" panose="020F0502020204030204" pitchFamily="34" charset="0"/>
              </a:rPr>
              <a:t>§6.2 </a:t>
            </a:r>
            <a:r>
              <a:rPr lang="de-DE" dirty="0">
                <a:latin typeface="Calibri" panose="020F0502020204030204" pitchFamily="34" charset="0"/>
              </a:rPr>
              <a:t>Regelbesetzung sind 3 Schichtteilnehmer (weniger sind möglich, müssen vom BR genehmigt werden, Betriebsordnung: ab SIS18 </a:t>
            </a:r>
            <a:r>
              <a:rPr lang="de-DE" dirty="0">
                <a:latin typeface="Calibri" panose="020F0502020204030204" pitchFamily="34" charset="0"/>
                <a:sym typeface="Wingdings"/>
              </a:rPr>
              <a:t> 3 Personen</a:t>
            </a:r>
            <a:r>
              <a:rPr lang="de-DE" dirty="0">
                <a:latin typeface="Calibri" panose="020F0502020204030204" pitchFamily="34" charset="0"/>
              </a:rPr>
              <a:t>)</a:t>
            </a:r>
          </a:p>
          <a:p>
            <a:pPr marL="0" indent="0">
              <a:buNone/>
            </a:pPr>
            <a:r>
              <a:rPr lang="de-DE" b="1" dirty="0">
                <a:solidFill>
                  <a:schemeClr val="bg1">
                    <a:lumMod val="75000"/>
                  </a:schemeClr>
                </a:solidFill>
                <a:latin typeface="Calibri" panose="020F0502020204030204" pitchFamily="34" charset="0"/>
              </a:rPr>
              <a:t>§7 </a:t>
            </a:r>
            <a:r>
              <a:rPr lang="de-DE" dirty="0">
                <a:latin typeface="Calibri" panose="020F0502020204030204" pitchFamily="34" charset="0"/>
              </a:rPr>
              <a:t>Freizeitausgleich (66h Regel, nicht mehr als 3 Nachtschichten, …)</a:t>
            </a:r>
          </a:p>
          <a:p>
            <a:endParaRPr lang="de-DE" dirty="0">
              <a:latin typeface="Calibri" panose="020F0502020204030204" pitchFamily="34" charset="0"/>
            </a:endParaRPr>
          </a:p>
        </p:txBody>
      </p:sp>
    </p:spTree>
    <p:extLst>
      <p:ext uri="{BB962C8B-B14F-4D97-AF65-F5344CB8AC3E}">
        <p14:creationId xmlns:p14="http://schemas.microsoft.com/office/powerpoint/2010/main" val="248134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Standard-Schichtpattern</a:t>
            </a:r>
            <a:endParaRPr lang="de-DE" dirty="0">
              <a:latin typeface="Calibri" panose="020F0502020204030204" pitchFamily="34" charset="0"/>
            </a:endParaRPr>
          </a:p>
        </p:txBody>
      </p:sp>
      <p:sp>
        <p:nvSpPr>
          <p:cNvPr id="3" name="Inhaltsplatzhalter 2"/>
          <p:cNvSpPr>
            <a:spLocks noGrp="1"/>
          </p:cNvSpPr>
          <p:nvPr>
            <p:ph idx="1"/>
          </p:nvPr>
        </p:nvSpPr>
        <p:spPr>
          <a:xfrm>
            <a:off x="422565" y="2906485"/>
            <a:ext cx="8211834" cy="3551465"/>
          </a:xfrm>
        </p:spPr>
        <p:txBody>
          <a:bodyPr>
            <a:normAutofit fontScale="92500"/>
          </a:bodyPr>
          <a:lstStyle/>
          <a:p>
            <a:r>
              <a:rPr lang="de-DE" dirty="0">
                <a:latin typeface="Calibri" panose="020F0502020204030204" pitchFamily="34" charset="0"/>
              </a:rPr>
              <a:t>Hansi-Standardpattern: F </a:t>
            </a:r>
            <a:r>
              <a:rPr lang="de-DE" dirty="0" err="1">
                <a:latin typeface="Calibri" panose="020F0502020204030204" pitchFamily="34" charset="0"/>
              </a:rPr>
              <a:t>F</a:t>
            </a:r>
            <a:r>
              <a:rPr lang="de-DE" dirty="0">
                <a:latin typeface="Calibri" panose="020F0502020204030204" pitchFamily="34" charset="0"/>
              </a:rPr>
              <a:t> </a:t>
            </a:r>
            <a:r>
              <a:rPr lang="de-DE" dirty="0" err="1">
                <a:latin typeface="Calibri" panose="020F0502020204030204" pitchFamily="34" charset="0"/>
              </a:rPr>
              <a:t>F</a:t>
            </a:r>
            <a:r>
              <a:rPr lang="de-DE" dirty="0">
                <a:latin typeface="Calibri" panose="020F0502020204030204" pitchFamily="34" charset="0"/>
              </a:rPr>
              <a:t> S - _ _ S </a:t>
            </a:r>
            <a:r>
              <a:rPr lang="de-DE" dirty="0" err="1">
                <a:latin typeface="Calibri" panose="020F0502020204030204" pitchFamily="34" charset="0"/>
              </a:rPr>
              <a:t>S</a:t>
            </a:r>
            <a:r>
              <a:rPr lang="de-DE" dirty="0">
                <a:latin typeface="Calibri" panose="020F0502020204030204" pitchFamily="34" charset="0"/>
              </a:rPr>
              <a:t> N </a:t>
            </a:r>
            <a:r>
              <a:rPr lang="de-DE" dirty="0" err="1">
                <a:latin typeface="Calibri" panose="020F0502020204030204" pitchFamily="34" charset="0"/>
              </a:rPr>
              <a:t>N</a:t>
            </a:r>
            <a:r>
              <a:rPr lang="de-DE" dirty="0">
                <a:latin typeface="Calibri" panose="020F0502020204030204" pitchFamily="34" charset="0"/>
              </a:rPr>
              <a:t> </a:t>
            </a:r>
            <a:r>
              <a:rPr lang="de-DE" dirty="0" err="1">
                <a:latin typeface="Calibri" panose="020F0502020204030204" pitchFamily="34" charset="0"/>
              </a:rPr>
              <a:t>N</a:t>
            </a:r>
            <a:r>
              <a:rPr lang="de-DE" dirty="0">
                <a:latin typeface="Calibri" panose="020F0502020204030204" pitchFamily="34" charset="0"/>
              </a:rPr>
              <a:t> _ _ _</a:t>
            </a:r>
          </a:p>
          <a:p>
            <a:r>
              <a:rPr lang="de-DE" dirty="0" smtClean="0">
                <a:latin typeface="Calibri" panose="020F0502020204030204" pitchFamily="34" charset="0"/>
              </a:rPr>
              <a:t>Mindestens </a:t>
            </a:r>
            <a:r>
              <a:rPr lang="de-DE" dirty="0">
                <a:latin typeface="Calibri" panose="020F0502020204030204" pitchFamily="34" charset="0"/>
              </a:rPr>
              <a:t>5 Personen werden für einen Schichtarbeitsplatz benötigt</a:t>
            </a:r>
          </a:p>
          <a:p>
            <a:r>
              <a:rPr lang="de-DE" dirty="0" smtClean="0">
                <a:latin typeface="Calibri" panose="020F0502020204030204" pitchFamily="34" charset="0"/>
              </a:rPr>
              <a:t>bei langen Betriebsphasen sind es </a:t>
            </a:r>
            <a:r>
              <a:rPr lang="de-DE" dirty="0" smtClean="0">
                <a:latin typeface="Calibri" panose="020F0502020204030204" pitchFamily="34" charset="0"/>
                <a:sym typeface="Wingdings" panose="05000000000000000000" pitchFamily="2" charset="2"/>
              </a:rPr>
              <a:t>7 Personen (</a:t>
            </a:r>
            <a:r>
              <a:rPr lang="de-DE" dirty="0" smtClean="0">
                <a:latin typeface="Calibri" panose="020F0502020204030204" pitchFamily="34" charset="0"/>
              </a:rPr>
              <a:t>0.75 FTE/Person)</a:t>
            </a:r>
          </a:p>
          <a:p>
            <a:r>
              <a:rPr lang="de-DE" dirty="0" smtClean="0">
                <a:latin typeface="Calibri" panose="020F0502020204030204" pitchFamily="34" charset="0"/>
              </a:rPr>
              <a:t>erfüllt alle Vorgaben (TVöD + BV)</a:t>
            </a:r>
          </a:p>
          <a:p>
            <a:r>
              <a:rPr lang="de-DE" dirty="0" smtClean="0">
                <a:latin typeface="Calibri" panose="020F0502020204030204" pitchFamily="34" charset="0"/>
              </a:rPr>
              <a:t>Rotation alle 15 Tage</a:t>
            </a:r>
          </a:p>
          <a:p>
            <a:endParaRPr lang="de-DE" dirty="0">
              <a:latin typeface="Calibri" panose="020F0502020204030204" pitchFamily="34" charset="0"/>
            </a:endParaRPr>
          </a:p>
          <a:p>
            <a:r>
              <a:rPr lang="de-DE" dirty="0">
                <a:latin typeface="Calibri" panose="020F0502020204030204" pitchFamily="34" charset="0"/>
              </a:rPr>
              <a:t>Hinweis: ab 48J Befreiung vom Wechselschichtbetrieb möglich </a:t>
            </a:r>
            <a:r>
              <a:rPr lang="de-DE" dirty="0">
                <a:latin typeface="Calibri" panose="020F0502020204030204" pitchFamily="34" charset="0"/>
                <a:sym typeface="Wingdings" panose="05000000000000000000" pitchFamily="2" charset="2"/>
              </a:rPr>
              <a:t></a:t>
            </a:r>
            <a:r>
              <a:rPr lang="de-DE" dirty="0">
                <a:latin typeface="Calibri" panose="020F0502020204030204" pitchFamily="34" charset="0"/>
              </a:rPr>
              <a:t> kein </a:t>
            </a:r>
            <a:r>
              <a:rPr lang="de-DE" dirty="0" smtClean="0">
                <a:latin typeface="Calibri" panose="020F0502020204030204" pitchFamily="34" charset="0"/>
              </a:rPr>
              <a:t>Wochenende/Feiertag (ab 58J – vollständige Befreiung mögl.)</a:t>
            </a:r>
            <a:endParaRPr lang="de-DE" dirty="0">
              <a:latin typeface="Calibri" panose="020F0502020204030204" pitchFamily="34" charset="0"/>
            </a:endParaRPr>
          </a:p>
          <a:p>
            <a:endParaRPr lang="de-DE" dirty="0" smtClean="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82" y="1370147"/>
            <a:ext cx="8683239" cy="82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145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Hinweise</a:t>
            </a:r>
            <a:endParaRPr lang="de-DE" dirty="0">
              <a:latin typeface="Calibri" panose="020F0502020204030204" pitchFamily="34" charset="0"/>
            </a:endParaRPr>
          </a:p>
        </p:txBody>
      </p:sp>
      <p:sp>
        <p:nvSpPr>
          <p:cNvPr id="3" name="Inhaltsplatzhalter 2"/>
          <p:cNvSpPr>
            <a:spLocks noGrp="1"/>
          </p:cNvSpPr>
          <p:nvPr>
            <p:ph idx="1"/>
          </p:nvPr>
        </p:nvSpPr>
        <p:spPr/>
        <p:txBody>
          <a:bodyPr/>
          <a:lstStyle/>
          <a:p>
            <a:r>
              <a:rPr lang="de-DE" dirty="0" smtClean="0">
                <a:latin typeface="Calibri" panose="020F0502020204030204" pitchFamily="34" charset="0"/>
              </a:rPr>
              <a:t>Alle Abwesenheiten und Wünsche immer im FSN aktualisieren</a:t>
            </a:r>
          </a:p>
          <a:p>
            <a:r>
              <a:rPr lang="de-DE" dirty="0" smtClean="0">
                <a:latin typeface="Calibri" panose="020F0502020204030204" pitchFamily="34" charset="0"/>
              </a:rPr>
              <a:t>Wünsche werden berücksichtigt, wenn möglich (ein Anspruch besteht aber nicht)</a:t>
            </a:r>
          </a:p>
          <a:p>
            <a:r>
              <a:rPr lang="de-DE" dirty="0" smtClean="0">
                <a:latin typeface="Calibri" panose="020F0502020204030204" pitchFamily="34" charset="0"/>
              </a:rPr>
              <a:t>Bei Schichttausch, möglichst selbständige Suche nach Ersatz über FSN und Mitteilung an M. Vossberg.</a:t>
            </a:r>
            <a:endParaRPr lang="de-DE" dirty="0">
              <a:latin typeface="Calibri" panose="020F0502020204030204" pitchFamily="34" charset="0"/>
            </a:endParaRPr>
          </a:p>
        </p:txBody>
      </p:sp>
    </p:spTree>
    <p:extLst>
      <p:ext uri="{BB962C8B-B14F-4D97-AF65-F5344CB8AC3E}">
        <p14:creationId xmlns:p14="http://schemas.microsoft.com/office/powerpoint/2010/main" val="323153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rPr>
              <a:t>2. Belehrung</a:t>
            </a:r>
            <a:endParaRPr lang="de-DE" dirty="0">
              <a:latin typeface="Calibri" panose="020F0502020204030204" pitchFamily="34" charset="0"/>
            </a:endParaRPr>
          </a:p>
        </p:txBody>
      </p:sp>
      <p:sp>
        <p:nvSpPr>
          <p:cNvPr id="3" name="Inhaltsplatzhalter 2"/>
          <p:cNvSpPr>
            <a:spLocks noGrp="1"/>
          </p:cNvSpPr>
          <p:nvPr>
            <p:ph idx="1"/>
          </p:nvPr>
        </p:nvSpPr>
        <p:spPr>
          <a:xfrm>
            <a:off x="422565" y="1450685"/>
            <a:ext cx="8211834" cy="5141501"/>
          </a:xfrm>
        </p:spPr>
        <p:txBody>
          <a:bodyPr>
            <a:normAutofit fontScale="85000" lnSpcReduction="20000"/>
          </a:bodyPr>
          <a:lstStyle/>
          <a:p>
            <a:r>
              <a:rPr lang="de-DE" dirty="0" smtClean="0">
                <a:latin typeface="Calibri" panose="020F0502020204030204" pitchFamily="34" charset="0"/>
              </a:rPr>
              <a:t>Die Betriebsordnung sowie sämtliche Belehrungen (Arbeitsplatz, AEB, Strahlenschutz, Beschleunigerbereiche und die Belehrungen der Fachgruppen) sind zu beachten</a:t>
            </a:r>
          </a:p>
          <a:p>
            <a:r>
              <a:rPr lang="de-DE" dirty="0" smtClean="0">
                <a:latin typeface="Calibri" panose="020F0502020204030204" pitchFamily="34" charset="0"/>
              </a:rPr>
              <a:t>Der </a:t>
            </a:r>
            <a:r>
              <a:rPr lang="de-DE" dirty="0">
                <a:latin typeface="Calibri" panose="020F0502020204030204" pitchFamily="34" charset="0"/>
              </a:rPr>
              <a:t>HKR darf während der Strahlzeit zu keinem Zeitpunkt unbesetzt </a:t>
            </a:r>
            <a:r>
              <a:rPr lang="de-DE" dirty="0" smtClean="0">
                <a:latin typeface="Calibri" panose="020F0502020204030204" pitchFamily="34" charset="0"/>
              </a:rPr>
              <a:t>sein</a:t>
            </a:r>
          </a:p>
          <a:p>
            <a:r>
              <a:rPr lang="de-DE" dirty="0">
                <a:latin typeface="Calibri" panose="020F0502020204030204" pitchFamily="34" charset="0"/>
              </a:rPr>
              <a:t>Standardbesetzung der Schicht sind 3 Personen, mindestens aber 2 (Betriebsordnung C2.1.3</a:t>
            </a:r>
            <a:r>
              <a:rPr lang="de-DE" dirty="0" smtClean="0">
                <a:latin typeface="Calibri" panose="020F0502020204030204" pitchFamily="34" charset="0"/>
              </a:rPr>
              <a:t>)</a:t>
            </a:r>
          </a:p>
          <a:p>
            <a:r>
              <a:rPr lang="de-DE" dirty="0" smtClean="0">
                <a:latin typeface="Calibri" panose="020F0502020204030204" pitchFamily="34" charset="0"/>
              </a:rPr>
              <a:t>Verlassen </a:t>
            </a:r>
            <a:r>
              <a:rPr lang="de-DE" dirty="0">
                <a:latin typeface="Calibri" panose="020F0502020204030204" pitchFamily="34" charset="0"/>
              </a:rPr>
              <a:t>des HKR während der Strahlzeit </a:t>
            </a:r>
            <a:r>
              <a:rPr lang="de-DE" dirty="0" smtClean="0">
                <a:latin typeface="Calibri" panose="020F0502020204030204" pitchFamily="34" charset="0"/>
              </a:rPr>
              <a:t>nur </a:t>
            </a:r>
            <a:r>
              <a:rPr lang="de-DE" dirty="0">
                <a:latin typeface="Calibri" panose="020F0502020204030204" pitchFamily="34" charset="0"/>
              </a:rPr>
              <a:t>mit Erlaubnis des Schichtleiters unter Nennung des Aufenthaltsortes </a:t>
            </a:r>
          </a:p>
          <a:p>
            <a:r>
              <a:rPr lang="de-DE" dirty="0">
                <a:latin typeface="Calibri" panose="020F0502020204030204" pitchFamily="34" charset="0"/>
              </a:rPr>
              <a:t>Nutzung des Schlüsseltresors erfolgt nur durch unterwiesene </a:t>
            </a:r>
            <a:r>
              <a:rPr lang="de-DE" dirty="0" smtClean="0">
                <a:latin typeface="Calibri" panose="020F0502020204030204" pitchFamily="34" charset="0"/>
              </a:rPr>
              <a:t>Personen</a:t>
            </a:r>
          </a:p>
          <a:p>
            <a:pPr lvl="0"/>
            <a:r>
              <a:rPr lang="de-DE" dirty="0">
                <a:latin typeface="Calibri" panose="020F0502020204030204" pitchFamily="34" charset="0"/>
              </a:rPr>
              <a:t>Zugang zu Strahlenschutzbereichen über ZKS/TVS (Das Umschalten </a:t>
            </a:r>
            <a:r>
              <a:rPr lang="de-DE" dirty="0" smtClean="0">
                <a:latin typeface="Calibri" panose="020F0502020204030204" pitchFamily="34" charset="0"/>
              </a:rPr>
              <a:t>(SB</a:t>
            </a:r>
            <a:r>
              <a:rPr lang="de-DE" dirty="0" smtClean="0">
                <a:latin typeface="Calibri" panose="020F0502020204030204" pitchFamily="34" charset="0"/>
                <a:sym typeface="Wingdings" panose="05000000000000000000" pitchFamily="2" charset="2"/>
              </a:rPr>
              <a:t></a:t>
            </a:r>
            <a:r>
              <a:rPr lang="de-DE" dirty="0" smtClean="0">
                <a:latin typeface="Calibri" panose="020F0502020204030204" pitchFamily="34" charset="0"/>
              </a:rPr>
              <a:t>KB) durch </a:t>
            </a:r>
            <a:r>
              <a:rPr lang="de-DE" dirty="0">
                <a:latin typeface="Calibri" panose="020F0502020204030204" pitchFamily="34" charset="0"/>
              </a:rPr>
              <a:t>die Schichtmannschaft ist nur erlaubt, in Zeiten in denen keine Strahlenschutzschicht eingeteilt ist</a:t>
            </a:r>
            <a:r>
              <a:rPr lang="de-DE" dirty="0" smtClean="0">
                <a:latin typeface="Calibri" panose="020F0502020204030204" pitchFamily="34" charset="0"/>
              </a:rPr>
              <a:t>)</a:t>
            </a:r>
          </a:p>
          <a:p>
            <a:r>
              <a:rPr lang="de-DE" dirty="0">
                <a:latin typeface="Calibri" panose="020F0502020204030204" pitchFamily="34" charset="0"/>
              </a:rPr>
              <a:t>Der HKR ist auch Aushängeschild und daher in Ordnung zu halten – auf professionelles Verhalten </a:t>
            </a:r>
            <a:r>
              <a:rPr lang="de-DE" dirty="0" smtClean="0">
                <a:latin typeface="Calibri" panose="020F0502020204030204" pitchFamily="34" charset="0"/>
              </a:rPr>
              <a:t>gegenüber </a:t>
            </a:r>
            <a:r>
              <a:rPr lang="de-DE" dirty="0">
                <a:latin typeface="Calibri" panose="020F0502020204030204" pitchFamily="34" charset="0"/>
              </a:rPr>
              <a:t>Besuchergruppen, Experimentatoren und Kollegen ist zu achten</a:t>
            </a:r>
            <a:r>
              <a:rPr lang="de-DE" dirty="0" smtClean="0">
                <a:latin typeface="Calibri" panose="020F0502020204030204" pitchFamily="34" charset="0"/>
              </a:rPr>
              <a:t>.</a:t>
            </a:r>
          </a:p>
          <a:p>
            <a:r>
              <a:rPr lang="de-DE" dirty="0">
                <a:latin typeface="Calibri" panose="020F0502020204030204" pitchFamily="34" charset="0"/>
              </a:rPr>
              <a:t>Anlagenübergreifende Reparaturarbeiten regelt die Betriebsordnung bzw. zugeordnete </a:t>
            </a:r>
            <a:r>
              <a:rPr lang="de-DE" dirty="0" smtClean="0">
                <a:latin typeface="Calibri" panose="020F0502020204030204" pitchFamily="34" charset="0"/>
              </a:rPr>
              <a:t>Betriebsanweisungen</a:t>
            </a:r>
            <a:endParaRPr lang="de-DE" dirty="0">
              <a:latin typeface="Calibri" panose="020F0502020204030204" pitchFamily="34" charset="0"/>
            </a:endParaRPr>
          </a:p>
        </p:txBody>
      </p:sp>
    </p:spTree>
    <p:extLst>
      <p:ext uri="{BB962C8B-B14F-4D97-AF65-F5344CB8AC3E}">
        <p14:creationId xmlns:p14="http://schemas.microsoft.com/office/powerpoint/2010/main" val="16014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ir-gsi-folienmaster_2018">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 xmlns:thm15="http://schemas.microsoft.com/office/thememl/2012/main" name="Präsentation3" id="{2187FC39-6E23-A544-8598-51FCED494874}" vid="{08B53125-47F3-1D4E-B45D-09522840DC9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fair-gsi-folienmaster_2018</Template>
  <TotalTime>0</TotalTime>
  <Words>1151</Words>
  <Application>Microsoft Office PowerPoint</Application>
  <PresentationFormat>Bildschirmpräsentation (4:3)</PresentationFormat>
  <Paragraphs>192</Paragraphs>
  <Slides>19</Slides>
  <Notes>0</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fair-gsi-folienmaster_2018</vt:lpstr>
      <vt:lpstr>Die Arbeit im Kontrollraum Allgemeine Unterweisung für Betriebspersonal</vt:lpstr>
      <vt:lpstr>Themen</vt:lpstr>
      <vt:lpstr>1. Gesetze, Regeln und Betriebsvereinbarungen zur Schichtarbeit</vt:lpstr>
      <vt:lpstr>TVöD - Sonderformen der Arbeit</vt:lpstr>
      <vt:lpstr>TVöD § 7 Sonderformen der Arbeit</vt:lpstr>
      <vt:lpstr>Betriebsvereinbarung Schicht</vt:lpstr>
      <vt:lpstr>Standard-Schichtpattern</vt:lpstr>
      <vt:lpstr>Hinweise</vt:lpstr>
      <vt:lpstr>2. Belehrung</vt:lpstr>
      <vt:lpstr>3. Rollen und Verantwortung während der Strahlzeiten</vt:lpstr>
      <vt:lpstr>3. Rollen und Verantwortung während der Strahlzeiten</vt:lpstr>
      <vt:lpstr>Interface Organigramm</vt:lpstr>
      <vt:lpstr>4. Rufbereitschaftseinsätze</vt:lpstr>
      <vt:lpstr>5. Kommunikation</vt:lpstr>
      <vt:lpstr>Anweisungen zur Kommunikation</vt:lpstr>
      <vt:lpstr>6. Dokumentationspflichten</vt:lpstr>
      <vt:lpstr>7. Betriebskoordination</vt:lpstr>
      <vt:lpstr>8. Training im Alltag</vt:lpstr>
      <vt:lpstr>PowerPoint-Präsentation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 Reimann</dc:creator>
  <cp:lastModifiedBy>Stephan Reimann</cp:lastModifiedBy>
  <cp:revision>70</cp:revision>
  <dcterms:created xsi:type="dcterms:W3CDTF">2019-01-07T11:36:42Z</dcterms:created>
  <dcterms:modified xsi:type="dcterms:W3CDTF">2019-01-14T06:11:05Z</dcterms:modified>
</cp:coreProperties>
</file>