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26" r:id="rId2"/>
    <p:sldId id="329" r:id="rId3"/>
    <p:sldId id="334" r:id="rId4"/>
    <p:sldId id="337" r:id="rId5"/>
    <p:sldId id="436" r:id="rId6"/>
    <p:sldId id="437" r:id="rId7"/>
    <p:sldId id="414" r:id="rId8"/>
    <p:sldId id="413" r:id="rId9"/>
    <p:sldId id="373" r:id="rId10"/>
    <p:sldId id="376" r:id="rId11"/>
    <p:sldId id="430" r:id="rId12"/>
    <p:sldId id="377" r:id="rId13"/>
    <p:sldId id="378" r:id="rId14"/>
    <p:sldId id="379" r:id="rId15"/>
    <p:sldId id="380" r:id="rId16"/>
    <p:sldId id="381" r:id="rId17"/>
    <p:sldId id="382" r:id="rId18"/>
    <p:sldId id="384" r:id="rId19"/>
    <p:sldId id="387" r:id="rId20"/>
    <p:sldId id="412" r:id="rId21"/>
    <p:sldId id="368" r:id="rId22"/>
    <p:sldId id="372" r:id="rId23"/>
    <p:sldId id="411" r:id="rId24"/>
    <p:sldId id="365" r:id="rId25"/>
    <p:sldId id="406" r:id="rId26"/>
    <p:sldId id="404" r:id="rId27"/>
    <p:sldId id="408" r:id="rId28"/>
    <p:sldId id="405" r:id="rId29"/>
    <p:sldId id="407" r:id="rId30"/>
    <p:sldId id="409" r:id="rId31"/>
    <p:sldId id="362" r:id="rId32"/>
    <p:sldId id="410" r:id="rId33"/>
    <p:sldId id="418" r:id="rId34"/>
    <p:sldId id="396" r:id="rId35"/>
    <p:sldId id="392" r:id="rId36"/>
    <p:sldId id="426" r:id="rId37"/>
    <p:sldId id="389" r:id="rId38"/>
    <p:sldId id="423" r:id="rId39"/>
    <p:sldId id="391" r:id="rId40"/>
    <p:sldId id="424" r:id="rId41"/>
    <p:sldId id="393" r:id="rId42"/>
    <p:sldId id="427" r:id="rId43"/>
    <p:sldId id="425" r:id="rId44"/>
    <p:sldId id="395" r:id="rId45"/>
    <p:sldId id="429" r:id="rId46"/>
    <p:sldId id="432" r:id="rId47"/>
    <p:sldId id="435" r:id="rId48"/>
    <p:sldId id="438" r:id="rId49"/>
    <p:sldId id="439" r:id="rId50"/>
    <p:sldId id="442" r:id="rId51"/>
    <p:sldId id="351" r:id="rId52"/>
    <p:sldId id="355" r:id="rId53"/>
    <p:sldId id="344" r:id="rId54"/>
    <p:sldId id="433" r:id="rId55"/>
    <p:sldId id="434" r:id="rId56"/>
    <p:sldId id="390" r:id="rId57"/>
    <p:sldId id="428" r:id="rId58"/>
    <p:sldId id="394" r:id="rId59"/>
  </p:sldIdLst>
  <p:sldSz cx="9144000" cy="6858000" type="screen4x3"/>
  <p:notesSz cx="6794500" cy="99314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BA5"/>
    <a:srgbClr val="041DDA"/>
    <a:srgbClr val="FE8812"/>
    <a:srgbClr val="FBA129"/>
    <a:srgbClr val="FDFFE1"/>
    <a:srgbClr val="FDFBD7"/>
    <a:srgbClr val="E6FAA6"/>
    <a:srgbClr val="FAD366"/>
    <a:srgbClr val="EB7589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8" autoAdjust="0"/>
    <p:restoredTop sz="93750" autoAdjust="0"/>
  </p:normalViewPr>
  <p:slideViewPr>
    <p:cSldViewPr snapToGrid="0" snapToObjects="1">
      <p:cViewPr varScale="1">
        <p:scale>
          <a:sx n="87" d="100"/>
          <a:sy n="87" d="100"/>
        </p:scale>
        <p:origin x="10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8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14.01.19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8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8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14.01.19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7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8" y="9433108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599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0154FF2A-DEB3-47D3-9010-BE73C75E659B}" type="slidenum">
              <a:rPr lang="de-DE" altLang="de-DE" sz="1200">
                <a:latin typeface="Calibri" pitchFamily="34" charset="0"/>
              </a:rPr>
              <a:pPr algn="r" eaLnBrk="1" hangingPunct="1"/>
              <a:t>54</a:t>
            </a:fld>
            <a:endParaRPr lang="de-DE" altLang="de-DE" sz="1200">
              <a:latin typeface="Calibri" pitchFamily="34" charset="0"/>
            </a:endParaRPr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de-DE" b="1" dirty="0">
              <a:latin typeface="Time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39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0154FF2A-DEB3-47D3-9010-BE73C75E659B}" type="slidenum">
              <a:rPr lang="de-DE" altLang="de-DE" sz="1200">
                <a:latin typeface="Calibri" pitchFamily="34" charset="0"/>
              </a:rPr>
              <a:pPr algn="r" eaLnBrk="1" hangingPunct="1"/>
              <a:t>55</a:t>
            </a:fld>
            <a:endParaRPr lang="de-DE" altLang="de-DE" sz="1200">
              <a:latin typeface="Calibri" pitchFamily="34" charset="0"/>
            </a:endParaRPr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de-DE" b="1" dirty="0">
              <a:latin typeface="Time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89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89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C3A82-59D5-4E5E-BFB5-854772A3AE51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64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Rastersonden-Mikroskopie: Atomar feine Spitze tastet</a:t>
            </a:r>
            <a:r>
              <a:rPr lang="de-DE" baseline="0" dirty="0"/>
              <a:t> die Oberfläche ab, Abbildung einzelner Atome möglich.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AFAC8-8283-410B-AC65-24C2F2581E22}" type="slidenum">
              <a:rPr lang="de-DE" altLang="de-DE" smtClean="0"/>
              <a:pPr/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95658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altLang="de-DE"/>
              <a:t>Animated gif</a:t>
            </a:r>
            <a:endParaRPr lang="en-US" altLang="de-DE"/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7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D61FB4-F75A-4BF3-947D-35C7091EA0C7}" type="slidenum">
              <a:rPr lang="en-US" altLang="de-DE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37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211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020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673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465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296999"/>
      </p:ext>
    </p:extLst>
  </p:cSld>
  <p:clrMapOvr>
    <a:masterClrMapping/>
  </p:clrMapOvr>
  <p:transition spd="slow" advClick="0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>
                <a:solidFill>
                  <a:prstClr val="black"/>
                </a:solidFill>
              </a:rPr>
              <a:t>Name/Vortragstitel</a:t>
            </a:r>
          </a:p>
        </p:txBody>
      </p:sp>
    </p:spTree>
    <p:extLst>
      <p:ext uri="{BB962C8B-B14F-4D97-AF65-F5344CB8AC3E}">
        <p14:creationId xmlns:p14="http://schemas.microsoft.com/office/powerpoint/2010/main" val="13957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19075" y="6559550"/>
            <a:ext cx="2562225" cy="2984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13.3.2008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2122488" y="6553200"/>
            <a:ext cx="487680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CAARI 2012 Fort Worth</a:t>
            </a:r>
          </a:p>
        </p:txBody>
      </p:sp>
    </p:spTree>
    <p:extLst>
      <p:ext uri="{BB962C8B-B14F-4D97-AF65-F5344CB8AC3E}">
        <p14:creationId xmlns:p14="http://schemas.microsoft.com/office/powerpoint/2010/main" val="38312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35266" y="6620784"/>
            <a:ext cx="870873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				</a:t>
            </a:r>
            <a:r>
              <a:rPr lang="de-DE" sz="1000" dirty="0"/>
              <a:t>Daniel Severin *Schulung</a:t>
            </a:r>
            <a:r>
              <a:rPr lang="de-DE" sz="1000" baseline="0" dirty="0"/>
              <a:t> Operateure</a:t>
            </a:r>
            <a:r>
              <a:rPr lang="de-DE" sz="1000" dirty="0"/>
              <a:t>* GSI</a:t>
            </a:r>
            <a:r>
              <a:rPr lang="de-DE" sz="1000" baseline="0" dirty="0"/>
              <a:t> 14.01.</a:t>
            </a:r>
            <a:r>
              <a:rPr lang="de-DE" sz="1000" dirty="0"/>
              <a:t>2019 						</a:t>
            </a:r>
            <a:fld id="{125CBDDA-5CCF-8748-8988-9DC6C8981774}" type="slidenum">
              <a:rPr lang="de-DE" sz="1000" smtClean="0"/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100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-1" y="2374"/>
            <a:ext cx="7297965" cy="93711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2" descr="GSI_Logo_rgb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691" y="583587"/>
            <a:ext cx="1129081" cy="376361"/>
          </a:xfrm>
          <a:prstGeom prst="rect">
            <a:avLst/>
          </a:prstGeom>
        </p:spPr>
      </p:pic>
      <p:pic>
        <p:nvPicPr>
          <p:cNvPr id="14" name="Bild 13" descr="FAIR_Logo_rgb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541" y="430944"/>
            <a:ext cx="775055" cy="64587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C95D89-1543-8C41-BC07-B945D27E832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6855" y="156356"/>
            <a:ext cx="636476" cy="5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6" r:id="rId4"/>
    <p:sldLayoutId id="2147483657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openxmlformats.org/officeDocument/2006/relationships/image" Target="../media/image6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mCBM@SIS18%20-%20A%20CBM%20full%20system%20test-setup%20for%20high-rate%20nucleus-nucleus%20collisions%20at%20GSI%20/%20FAIR" TargetMode="Externa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86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0.jpe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9.wmf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jpeg"/><Relationship Id="rId4" Type="http://schemas.openxmlformats.org/officeDocument/2006/relationships/image" Target="../media/image87.png"/><Relationship Id="rId9" Type="http://schemas.openxmlformats.org/officeDocument/2006/relationships/image" Target="../media/image92.jpeg"/><Relationship Id="rId1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186442"/>
            <a:ext cx="9143999" cy="25476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3200" dirty="0" err="1"/>
              <a:t>Planned</a:t>
            </a:r>
            <a:r>
              <a:rPr lang="de-DE" sz="3200" dirty="0"/>
              <a:t> Experiments: </a:t>
            </a:r>
            <a:r>
              <a:rPr lang="de-DE" sz="3200" dirty="0" err="1"/>
              <a:t>Overview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2019</a:t>
            </a:r>
            <a:endParaRPr lang="en-US" altLang="de-DE" sz="3200" dirty="0">
              <a:solidFill>
                <a:schemeClr val="tx1"/>
              </a:solidFill>
            </a:endParaRPr>
          </a:p>
          <a:p>
            <a:endParaRPr lang="en-US" altLang="de-DE" sz="3200" dirty="0">
              <a:solidFill>
                <a:schemeClr val="tx1"/>
              </a:solidFill>
            </a:endParaRPr>
          </a:p>
          <a:p>
            <a:endParaRPr lang="en-US" altLang="de-DE" sz="3200" dirty="0">
              <a:solidFill>
                <a:schemeClr val="tx1"/>
              </a:solidFill>
            </a:endParaRPr>
          </a:p>
          <a:p>
            <a:endParaRPr lang="en-US" altLang="de-DE" sz="3200" dirty="0">
              <a:solidFill>
                <a:schemeClr val="tx1"/>
              </a:solidFill>
            </a:endParaRPr>
          </a:p>
          <a:p>
            <a:r>
              <a:rPr lang="en-US" altLang="de-DE" sz="1400" dirty="0">
                <a:solidFill>
                  <a:schemeClr val="tx1"/>
                </a:solidFill>
              </a:rPr>
              <a:t>Daniel </a:t>
            </a:r>
            <a:r>
              <a:rPr lang="en-US" altLang="de-DE" sz="1400" dirty="0" err="1">
                <a:solidFill>
                  <a:schemeClr val="tx1"/>
                </a:solidFill>
              </a:rPr>
              <a:t>Severin</a:t>
            </a:r>
            <a:endParaRPr lang="en-US" altLang="de-DE" sz="1400" dirty="0">
              <a:solidFill>
                <a:schemeClr val="tx1"/>
              </a:solidFill>
            </a:endParaRPr>
          </a:p>
          <a:p>
            <a:r>
              <a:rPr lang="en-US" altLang="de-DE" sz="1400" b="0" dirty="0">
                <a:solidFill>
                  <a:schemeClr val="tx1"/>
                </a:solidFill>
              </a:rPr>
              <a:t>Beam time coordinator</a:t>
            </a:r>
          </a:p>
        </p:txBody>
      </p:sp>
    </p:spTree>
    <p:extLst>
      <p:ext uri="{BB962C8B-B14F-4D97-AF65-F5344CB8AC3E}">
        <p14:creationId xmlns:p14="http://schemas.microsoft.com/office/powerpoint/2010/main" val="776415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024925" y="1647587"/>
            <a:ext cx="2612169" cy="1740806"/>
            <a:chOff x="6024925" y="1647587"/>
            <a:chExt cx="2612169" cy="1740806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>
              <a:lum brigh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460607" y="1211905"/>
              <a:ext cx="1740806" cy="2612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6195587" y="1900030"/>
              <a:ext cx="692714" cy="692714"/>
              <a:chOff x="-885" y="2160"/>
              <a:chExt cx="499" cy="499"/>
            </a:xfrm>
          </p:grpSpPr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-885" y="2160"/>
                <a:ext cx="499" cy="499"/>
                <a:chOff x="-794" y="1570"/>
                <a:chExt cx="499" cy="499"/>
              </a:xfrm>
            </p:grpSpPr>
            <p:sp>
              <p:nvSpPr>
                <p:cNvPr id="8" name="Line 9"/>
                <p:cNvSpPr>
                  <a:spLocks noChangeShapeType="1"/>
                </p:cNvSpPr>
                <p:nvPr/>
              </p:nvSpPr>
              <p:spPr bwMode="auto">
                <a:xfrm>
                  <a:off x="-545" y="1570"/>
                  <a:ext cx="0" cy="4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9" name="Line 10"/>
                <p:cNvSpPr>
                  <a:spLocks noChangeShapeType="1"/>
                </p:cNvSpPr>
                <p:nvPr/>
              </p:nvSpPr>
              <p:spPr bwMode="auto">
                <a:xfrm rot="5400000">
                  <a:off x="-544" y="1569"/>
                  <a:ext cx="0" cy="4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6" name="Oval 11"/>
              <p:cNvSpPr>
                <a:spLocks noChangeArrowheads="1"/>
              </p:cNvSpPr>
              <p:nvPr/>
            </p:nvSpPr>
            <p:spPr bwMode="auto">
              <a:xfrm>
                <a:off x="-749" y="2296"/>
                <a:ext cx="227" cy="227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" name="Oval 12"/>
              <p:cNvSpPr>
                <a:spLocks noChangeArrowheads="1"/>
              </p:cNvSpPr>
              <p:nvPr/>
            </p:nvSpPr>
            <p:spPr bwMode="auto">
              <a:xfrm>
                <a:off x="-817" y="2228"/>
                <a:ext cx="363" cy="363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188019" y="4058319"/>
            <a:ext cx="2543871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1400" b="1" dirty="0">
                <a:solidFill>
                  <a:srgbClr val="006600"/>
                </a:solidFill>
              </a:rPr>
              <a:t>Biophysik: gezielter Beschuss von Zellkernen</a:t>
            </a: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378" y="1232812"/>
            <a:ext cx="5184775" cy="24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233398" y="3960631"/>
            <a:ext cx="228350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1400" b="1" dirty="0">
                <a:solidFill>
                  <a:srgbClr val="006600"/>
                </a:solidFill>
              </a:rPr>
              <a:t>ESA: Strahlenschäden in elektronischen Bauteilen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5854634" y="3390290"/>
            <a:ext cx="2952751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altLang="de-DE" sz="1400" b="1" dirty="0">
                <a:solidFill>
                  <a:schemeClr val="accent2"/>
                </a:solidFill>
              </a:rPr>
              <a:t>Zielgenauigkeit </a:t>
            </a:r>
            <a:r>
              <a:rPr lang="de-DE" altLang="de-DE" sz="1400" b="1" dirty="0" err="1">
                <a:solidFill>
                  <a:schemeClr val="accent2"/>
                </a:solidFill>
              </a:rPr>
              <a:t>ca</a:t>
            </a:r>
            <a:r>
              <a:rPr lang="de-DE" altLang="de-DE" sz="1400" b="1" dirty="0">
                <a:solidFill>
                  <a:schemeClr val="accent2"/>
                </a:solidFill>
              </a:rPr>
              <a:t> 1 µm</a:t>
            </a:r>
          </a:p>
          <a:p>
            <a:pPr algn="ctr">
              <a:spcBef>
                <a:spcPts val="600"/>
              </a:spcBef>
            </a:pPr>
            <a:r>
              <a:rPr lang="de-DE" altLang="de-DE" sz="1400" b="1" dirty="0">
                <a:solidFill>
                  <a:schemeClr val="accent2"/>
                </a:solidFill>
              </a:rPr>
              <a:t>Schreibrate ca. 1000 Ionen/s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509307" y="4695149"/>
            <a:ext cx="1997976" cy="1720317"/>
            <a:chOff x="5509306" y="4325071"/>
            <a:chExt cx="2427785" cy="2090395"/>
          </a:xfrm>
        </p:grpSpPr>
        <p:pic>
          <p:nvPicPr>
            <p:cNvPr id="20" name="Picture 22" descr="H2AX-crosses-5x5ions"/>
            <p:cNvPicPr>
              <a:picLocks noChangeAspect="1" noChangeArrowheads="1"/>
            </p:cNvPicPr>
            <p:nvPr/>
          </p:nvPicPr>
          <p:blipFill>
            <a:blip r:embed="rId4">
              <a:lum bright="6000" contrast="3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78001" y="4156376"/>
              <a:ext cx="2090395" cy="242778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3"/>
            <p:cNvGrpSpPr>
              <a:grpSpLocks/>
            </p:cNvGrpSpPr>
            <p:nvPr/>
          </p:nvGrpSpPr>
          <p:grpSpPr bwMode="auto">
            <a:xfrm>
              <a:off x="6876182" y="4941168"/>
              <a:ext cx="792162" cy="792162"/>
              <a:chOff x="-885" y="2160"/>
              <a:chExt cx="499" cy="499"/>
            </a:xfrm>
          </p:grpSpPr>
          <p:grpSp>
            <p:nvGrpSpPr>
              <p:cNvPr id="22" name="Group 24"/>
              <p:cNvGrpSpPr>
                <a:grpSpLocks/>
              </p:cNvGrpSpPr>
              <p:nvPr/>
            </p:nvGrpSpPr>
            <p:grpSpPr bwMode="auto">
              <a:xfrm>
                <a:off x="-885" y="2160"/>
                <a:ext cx="499" cy="499"/>
                <a:chOff x="-794" y="1570"/>
                <a:chExt cx="499" cy="499"/>
              </a:xfrm>
            </p:grpSpPr>
            <p:sp>
              <p:nvSpPr>
                <p:cNvPr id="25" name="Line 25"/>
                <p:cNvSpPr>
                  <a:spLocks noChangeShapeType="1"/>
                </p:cNvSpPr>
                <p:nvPr/>
              </p:nvSpPr>
              <p:spPr bwMode="auto">
                <a:xfrm>
                  <a:off x="-545" y="1570"/>
                  <a:ext cx="0" cy="4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 sz="1400"/>
                </a:p>
              </p:txBody>
            </p:sp>
            <p:sp>
              <p:nvSpPr>
                <p:cNvPr id="26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-544" y="1569"/>
                  <a:ext cx="0" cy="4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 sz="1400"/>
                </a:p>
              </p:txBody>
            </p:sp>
          </p:grpSp>
          <p:sp>
            <p:nvSpPr>
              <p:cNvPr id="23" name="Oval 27"/>
              <p:cNvSpPr>
                <a:spLocks noChangeArrowheads="1"/>
              </p:cNvSpPr>
              <p:nvPr/>
            </p:nvSpPr>
            <p:spPr bwMode="auto">
              <a:xfrm>
                <a:off x="-749" y="2296"/>
                <a:ext cx="227" cy="227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400"/>
              </a:p>
            </p:txBody>
          </p:sp>
          <p:sp>
            <p:nvSpPr>
              <p:cNvPr id="24" name="Oval 28"/>
              <p:cNvSpPr>
                <a:spLocks noChangeArrowheads="1"/>
              </p:cNvSpPr>
              <p:nvPr/>
            </p:nvSpPr>
            <p:spPr bwMode="auto">
              <a:xfrm>
                <a:off x="-817" y="2228"/>
                <a:ext cx="363" cy="363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400"/>
              </a:p>
            </p:txBody>
          </p:sp>
        </p:grpSp>
      </p:grpSp>
      <p:sp>
        <p:nvSpPr>
          <p:cNvPr id="15" name="Heptagon 14"/>
          <p:cNvSpPr/>
          <p:nvPr/>
        </p:nvSpPr>
        <p:spPr bwMode="auto">
          <a:xfrm>
            <a:off x="459328" y="4009293"/>
            <a:ext cx="483171" cy="496110"/>
          </a:xfrm>
          <a:prstGeom prst="hept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 1</a:t>
            </a:r>
          </a:p>
        </p:txBody>
      </p:sp>
      <p:sp>
        <p:nvSpPr>
          <p:cNvPr id="36" name="Heptagon 35"/>
          <p:cNvSpPr/>
          <p:nvPr/>
        </p:nvSpPr>
        <p:spPr bwMode="auto">
          <a:xfrm>
            <a:off x="4600907" y="4070348"/>
            <a:ext cx="483171" cy="496110"/>
          </a:xfrm>
          <a:prstGeom prst="heptago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 2</a:t>
            </a:r>
          </a:p>
        </p:txBody>
      </p:sp>
      <p:grpSp>
        <p:nvGrpSpPr>
          <p:cNvPr id="43" name="Group 29"/>
          <p:cNvGrpSpPr>
            <a:grpSpLocks/>
          </p:cNvGrpSpPr>
          <p:nvPr/>
        </p:nvGrpSpPr>
        <p:grpSpPr bwMode="auto">
          <a:xfrm>
            <a:off x="1331640" y="4716721"/>
            <a:ext cx="1896316" cy="1698746"/>
            <a:chOff x="2588" y="2795"/>
            <a:chExt cx="1423" cy="1361"/>
          </a:xfrm>
        </p:grpSpPr>
        <p:pic>
          <p:nvPicPr>
            <p:cNvPr id="44" name="Picture 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" y="2795"/>
              <a:ext cx="1423" cy="1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5" name="Group 31"/>
            <p:cNvGrpSpPr>
              <a:grpSpLocks/>
            </p:cNvGrpSpPr>
            <p:nvPr/>
          </p:nvGrpSpPr>
          <p:grpSpPr bwMode="auto">
            <a:xfrm>
              <a:off x="3470" y="2886"/>
              <a:ext cx="499" cy="499"/>
              <a:chOff x="-885" y="2160"/>
              <a:chExt cx="499" cy="499"/>
            </a:xfrm>
          </p:grpSpPr>
          <p:grpSp>
            <p:nvGrpSpPr>
              <p:cNvPr id="46" name="Group 32"/>
              <p:cNvGrpSpPr>
                <a:grpSpLocks/>
              </p:cNvGrpSpPr>
              <p:nvPr/>
            </p:nvGrpSpPr>
            <p:grpSpPr bwMode="auto">
              <a:xfrm>
                <a:off x="-885" y="2160"/>
                <a:ext cx="499" cy="499"/>
                <a:chOff x="-794" y="1570"/>
                <a:chExt cx="499" cy="499"/>
              </a:xfrm>
            </p:grpSpPr>
            <p:sp>
              <p:nvSpPr>
                <p:cNvPr id="49" name="Line 33"/>
                <p:cNvSpPr>
                  <a:spLocks noChangeShapeType="1"/>
                </p:cNvSpPr>
                <p:nvPr/>
              </p:nvSpPr>
              <p:spPr bwMode="auto">
                <a:xfrm>
                  <a:off x="-545" y="1570"/>
                  <a:ext cx="0" cy="4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 sz="1400"/>
                </a:p>
              </p:txBody>
            </p:sp>
            <p:sp>
              <p:nvSpPr>
                <p:cNvPr id="50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-544" y="1569"/>
                  <a:ext cx="0" cy="49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 sz="1400"/>
                </a:p>
              </p:txBody>
            </p:sp>
          </p:grpSp>
          <p:sp>
            <p:nvSpPr>
              <p:cNvPr id="47" name="Oval 35"/>
              <p:cNvSpPr>
                <a:spLocks noChangeArrowheads="1"/>
              </p:cNvSpPr>
              <p:nvPr/>
            </p:nvSpPr>
            <p:spPr bwMode="auto">
              <a:xfrm>
                <a:off x="-749" y="2296"/>
                <a:ext cx="227" cy="227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400"/>
              </a:p>
            </p:txBody>
          </p:sp>
          <p:sp>
            <p:nvSpPr>
              <p:cNvPr id="48" name="Oval 36"/>
              <p:cNvSpPr>
                <a:spLocks noChangeArrowheads="1"/>
              </p:cNvSpPr>
              <p:nvPr/>
            </p:nvSpPr>
            <p:spPr bwMode="auto">
              <a:xfrm>
                <a:off x="-817" y="2228"/>
                <a:ext cx="363" cy="363"/>
              </a:xfrm>
              <a:prstGeom prst="ellips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 sz="1400"/>
              </a:p>
            </p:txBody>
          </p:sp>
        </p:grpSp>
      </p:grp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MAT </a:t>
            </a:r>
            <a:r>
              <a:rPr lang="en-US" altLang="de-DE" sz="3200" dirty="0" err="1">
                <a:solidFill>
                  <a:schemeClr val="tx1"/>
                </a:solidFill>
              </a:rPr>
              <a:t>Microsonde</a:t>
            </a:r>
            <a:endParaRPr lang="en-US" altLang="de-DE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MAT </a:t>
            </a:r>
            <a:r>
              <a:rPr lang="en-US" altLang="de-DE" sz="3200" dirty="0" err="1">
                <a:solidFill>
                  <a:schemeClr val="tx1"/>
                </a:solidFill>
              </a:rPr>
              <a:t>Microsonde</a:t>
            </a:r>
            <a:endParaRPr lang="en-US" altLang="de-DE" sz="3200" dirty="0">
              <a:solidFill>
                <a:schemeClr val="tx1"/>
              </a:solidFill>
            </a:endParaRPr>
          </a:p>
        </p:txBody>
      </p:sp>
      <p:pic>
        <p:nvPicPr>
          <p:cNvPr id="33" name="Picture 8" descr="Stack_zo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4700" y="132430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4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05-9-GSI-beamlines 014"/>
          <p:cNvPicPr preferRelativeResize="0">
            <a:picLocks noChangeAspect="1" noChangeArrowheads="1"/>
          </p:cNvPicPr>
          <p:nvPr/>
        </p:nvPicPr>
        <p:blipFill rotWithShape="1">
          <a:blip r:embed="rId2" cstate="email">
            <a:lum brigh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501" y="1867544"/>
            <a:ext cx="5919617" cy="373221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2006-11-XO-U-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4123" y="1772816"/>
            <a:ext cx="2411804" cy="231310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70270" y="1289166"/>
            <a:ext cx="48820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ferngesteuerte Probenschleuse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74582" y="5699582"/>
            <a:ext cx="34734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Magazin mit 20 Probenhalter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002934" y="1126485"/>
            <a:ext cx="15055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Probenhalter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(5x5 cm</a:t>
            </a:r>
            <a:r>
              <a:rPr lang="de-DE" altLang="de-DE" baseline="30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altLang="de-D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386" name="Picture 2" descr="Q:\Eigene Dateien\MFPC26\2-MF-Gruppe\6-MF-Beamlines\0-XO-Beamline\1-Probenhalter-Blenden-etc\Polymer-sampleholder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783887" y="4271296"/>
            <a:ext cx="1952276" cy="2411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002934" y="4058462"/>
            <a:ext cx="13901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Folienhalter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MAT X0</a:t>
            </a:r>
          </a:p>
        </p:txBody>
      </p:sp>
    </p:spTree>
    <p:extLst>
      <p:ext uri="{BB962C8B-B14F-4D97-AF65-F5344CB8AC3E}">
        <p14:creationId xmlns:p14="http://schemas.microsoft.com/office/powerpoint/2010/main" val="796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Rectangle 2"/>
          <p:cNvSpPr>
            <a:spLocks noChangeArrowheads="1"/>
          </p:cNvSpPr>
          <p:nvPr/>
        </p:nvSpPr>
        <p:spPr bwMode="auto">
          <a:xfrm>
            <a:off x="914400" y="2001813"/>
            <a:ext cx="457200" cy="2667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1133571" name="Group 3"/>
          <p:cNvGrpSpPr>
            <a:grpSpLocks/>
          </p:cNvGrpSpPr>
          <p:nvPr/>
        </p:nvGrpSpPr>
        <p:grpSpPr bwMode="auto">
          <a:xfrm>
            <a:off x="914400" y="2001813"/>
            <a:ext cx="457200" cy="2667000"/>
            <a:chOff x="960" y="1392"/>
            <a:chExt cx="288" cy="1680"/>
          </a:xfrm>
        </p:grpSpPr>
        <p:sp>
          <p:nvSpPr>
            <p:cNvPr id="1133572" name="Rectangle 4"/>
            <p:cNvSpPr>
              <a:spLocks noChangeArrowheads="1"/>
            </p:cNvSpPr>
            <p:nvPr/>
          </p:nvSpPr>
          <p:spPr bwMode="auto">
            <a:xfrm>
              <a:off x="960" y="1392"/>
              <a:ext cx="288" cy="168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73" name="Rectangle 5"/>
            <p:cNvSpPr>
              <a:spLocks noChangeArrowheads="1"/>
            </p:cNvSpPr>
            <p:nvPr/>
          </p:nvSpPr>
          <p:spPr bwMode="auto">
            <a:xfrm>
              <a:off x="960" y="2140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74" name="Rectangle 6"/>
            <p:cNvSpPr>
              <a:spLocks noChangeArrowheads="1"/>
            </p:cNvSpPr>
            <p:nvPr/>
          </p:nvSpPr>
          <p:spPr bwMode="auto">
            <a:xfrm>
              <a:off x="960" y="2343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75" name="Rectangle 7"/>
            <p:cNvSpPr>
              <a:spLocks noChangeArrowheads="1"/>
            </p:cNvSpPr>
            <p:nvPr/>
          </p:nvSpPr>
          <p:spPr bwMode="auto">
            <a:xfrm>
              <a:off x="960" y="1815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76" name="Rectangle 8"/>
            <p:cNvSpPr>
              <a:spLocks noChangeArrowheads="1"/>
            </p:cNvSpPr>
            <p:nvPr/>
          </p:nvSpPr>
          <p:spPr bwMode="auto">
            <a:xfrm>
              <a:off x="960" y="2631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77" name="Group 9"/>
          <p:cNvGrpSpPr>
            <a:grpSpLocks/>
          </p:cNvGrpSpPr>
          <p:nvPr/>
        </p:nvGrpSpPr>
        <p:grpSpPr bwMode="auto">
          <a:xfrm>
            <a:off x="3657600" y="1849413"/>
            <a:ext cx="457200" cy="2667000"/>
            <a:chOff x="960" y="1392"/>
            <a:chExt cx="288" cy="1680"/>
          </a:xfrm>
        </p:grpSpPr>
        <p:sp>
          <p:nvSpPr>
            <p:cNvPr id="1133578" name="Rectangle 10"/>
            <p:cNvSpPr>
              <a:spLocks noChangeArrowheads="1"/>
            </p:cNvSpPr>
            <p:nvPr/>
          </p:nvSpPr>
          <p:spPr bwMode="auto">
            <a:xfrm>
              <a:off x="960" y="1392"/>
              <a:ext cx="288" cy="168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79" name="Rectangle 11"/>
            <p:cNvSpPr>
              <a:spLocks noChangeArrowheads="1"/>
            </p:cNvSpPr>
            <p:nvPr/>
          </p:nvSpPr>
          <p:spPr bwMode="auto">
            <a:xfrm>
              <a:off x="960" y="2140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80" name="Rectangle 12"/>
            <p:cNvSpPr>
              <a:spLocks noChangeArrowheads="1"/>
            </p:cNvSpPr>
            <p:nvPr/>
          </p:nvSpPr>
          <p:spPr bwMode="auto">
            <a:xfrm>
              <a:off x="960" y="2343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81" name="Rectangle 13"/>
            <p:cNvSpPr>
              <a:spLocks noChangeArrowheads="1"/>
            </p:cNvSpPr>
            <p:nvPr/>
          </p:nvSpPr>
          <p:spPr bwMode="auto">
            <a:xfrm>
              <a:off x="960" y="1815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82" name="Rectangle 14"/>
            <p:cNvSpPr>
              <a:spLocks noChangeArrowheads="1"/>
            </p:cNvSpPr>
            <p:nvPr/>
          </p:nvSpPr>
          <p:spPr bwMode="auto">
            <a:xfrm>
              <a:off x="960" y="2631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85" name="Group 17"/>
          <p:cNvGrpSpPr>
            <a:grpSpLocks/>
          </p:cNvGrpSpPr>
          <p:nvPr/>
        </p:nvGrpSpPr>
        <p:grpSpPr bwMode="auto">
          <a:xfrm>
            <a:off x="152400" y="2635226"/>
            <a:ext cx="228600" cy="1524000"/>
            <a:chOff x="288" y="1791"/>
            <a:chExt cx="144" cy="960"/>
          </a:xfrm>
        </p:grpSpPr>
        <p:sp>
          <p:nvSpPr>
            <p:cNvPr id="1133586" name="Oval 18"/>
            <p:cNvSpPr>
              <a:spLocks noChangeArrowheads="1"/>
            </p:cNvSpPr>
            <p:nvPr/>
          </p:nvSpPr>
          <p:spPr bwMode="auto">
            <a:xfrm>
              <a:off x="288" y="2116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87" name="Oval 19"/>
            <p:cNvSpPr>
              <a:spLocks noChangeArrowheads="1"/>
            </p:cNvSpPr>
            <p:nvPr/>
          </p:nvSpPr>
          <p:spPr bwMode="auto">
            <a:xfrm>
              <a:off x="288" y="2319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88" name="Oval 20"/>
            <p:cNvSpPr>
              <a:spLocks noChangeArrowheads="1"/>
            </p:cNvSpPr>
            <p:nvPr/>
          </p:nvSpPr>
          <p:spPr bwMode="auto">
            <a:xfrm>
              <a:off x="288" y="1791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89" name="Oval 21"/>
            <p:cNvSpPr>
              <a:spLocks noChangeArrowheads="1"/>
            </p:cNvSpPr>
            <p:nvPr/>
          </p:nvSpPr>
          <p:spPr bwMode="auto">
            <a:xfrm>
              <a:off x="288" y="2607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90" name="Group 22"/>
          <p:cNvGrpSpPr>
            <a:grpSpLocks/>
          </p:cNvGrpSpPr>
          <p:nvPr/>
        </p:nvGrpSpPr>
        <p:grpSpPr bwMode="auto">
          <a:xfrm>
            <a:off x="3657600" y="2489176"/>
            <a:ext cx="457200" cy="1570037"/>
            <a:chOff x="1920" y="1776"/>
            <a:chExt cx="288" cy="989"/>
          </a:xfrm>
        </p:grpSpPr>
        <p:sp>
          <p:nvSpPr>
            <p:cNvPr id="1133591" name="Rectangle 23"/>
            <p:cNvSpPr>
              <a:spLocks noChangeArrowheads="1"/>
            </p:cNvSpPr>
            <p:nvPr/>
          </p:nvSpPr>
          <p:spPr bwMode="auto">
            <a:xfrm>
              <a:off x="1920" y="2304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92" name="Rectangle 24"/>
            <p:cNvSpPr>
              <a:spLocks noChangeArrowheads="1"/>
            </p:cNvSpPr>
            <p:nvPr/>
          </p:nvSpPr>
          <p:spPr bwMode="auto">
            <a:xfrm>
              <a:off x="1920" y="2102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93" name="Rectangle 25"/>
            <p:cNvSpPr>
              <a:spLocks noChangeArrowheads="1"/>
            </p:cNvSpPr>
            <p:nvPr/>
          </p:nvSpPr>
          <p:spPr bwMode="auto">
            <a:xfrm>
              <a:off x="1920" y="1776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94" name="Rectangle 26"/>
            <p:cNvSpPr>
              <a:spLocks noChangeArrowheads="1"/>
            </p:cNvSpPr>
            <p:nvPr/>
          </p:nvSpPr>
          <p:spPr bwMode="auto">
            <a:xfrm>
              <a:off x="1920" y="2592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95" name="Group 27"/>
          <p:cNvGrpSpPr>
            <a:grpSpLocks/>
          </p:cNvGrpSpPr>
          <p:nvPr/>
        </p:nvGrpSpPr>
        <p:grpSpPr bwMode="auto">
          <a:xfrm>
            <a:off x="2417763" y="2078013"/>
            <a:ext cx="2763837" cy="2733675"/>
            <a:chOff x="1553" y="1374"/>
            <a:chExt cx="1741" cy="1722"/>
          </a:xfrm>
        </p:grpSpPr>
        <p:sp>
          <p:nvSpPr>
            <p:cNvPr id="1133596" name="AutoShape 28"/>
            <p:cNvSpPr>
              <a:spLocks/>
            </p:cNvSpPr>
            <p:nvPr/>
          </p:nvSpPr>
          <p:spPr bwMode="auto">
            <a:xfrm rot="5400000">
              <a:off x="1644" y="1716"/>
              <a:ext cx="1560" cy="1200"/>
            </a:xfrm>
            <a:prstGeom prst="rightBracket">
              <a:avLst>
                <a:gd name="adj" fmla="val 8333"/>
              </a:avLst>
            </a:prstGeom>
            <a:solidFill>
              <a:srgbClr val="00FFFF">
                <a:alpha val="20000"/>
              </a:srgbClr>
            </a:solidFill>
            <a:ln w="76200">
              <a:solidFill>
                <a:srgbClr val="FFC46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grpSp>
          <p:nvGrpSpPr>
            <p:cNvPr id="1133597" name="Group 29"/>
            <p:cNvGrpSpPr>
              <a:grpSpLocks/>
            </p:cNvGrpSpPr>
            <p:nvPr/>
          </p:nvGrpSpPr>
          <p:grpSpPr bwMode="auto">
            <a:xfrm>
              <a:off x="1553" y="1374"/>
              <a:ext cx="1741" cy="180"/>
              <a:chOff x="1547" y="1374"/>
              <a:chExt cx="1753" cy="180"/>
            </a:xfrm>
          </p:grpSpPr>
          <p:sp>
            <p:nvSpPr>
              <p:cNvPr id="1133598" name="Arc 30"/>
              <p:cNvSpPr>
                <a:spLocks/>
              </p:cNvSpPr>
              <p:nvPr/>
            </p:nvSpPr>
            <p:spPr bwMode="auto">
              <a:xfrm rot="-10565354" flipH="1" flipV="1">
                <a:off x="1547" y="1374"/>
                <a:ext cx="278" cy="180"/>
              </a:xfrm>
              <a:custGeom>
                <a:avLst/>
                <a:gdLst>
                  <a:gd name="G0" fmla="+- 20278 0 0"/>
                  <a:gd name="G1" fmla="+- 21600 0 0"/>
                  <a:gd name="G2" fmla="+- 21600 0 0"/>
                  <a:gd name="T0" fmla="*/ 0 w 41748"/>
                  <a:gd name="T1" fmla="*/ 14159 h 21600"/>
                  <a:gd name="T2" fmla="*/ 41748 w 41748"/>
                  <a:gd name="T3" fmla="*/ 19235 h 21600"/>
                  <a:gd name="T4" fmla="*/ 20278 w 4174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748" h="21600" fill="none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</a:path>
                  <a:path w="41748" h="21600" stroke="0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  <a:lnTo>
                      <a:pt x="20278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C46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3599" name="Arc 31"/>
              <p:cNvSpPr>
                <a:spLocks/>
              </p:cNvSpPr>
              <p:nvPr/>
            </p:nvSpPr>
            <p:spPr bwMode="auto">
              <a:xfrm rot="10565354" flipV="1">
                <a:off x="3022" y="1374"/>
                <a:ext cx="278" cy="180"/>
              </a:xfrm>
              <a:custGeom>
                <a:avLst/>
                <a:gdLst>
                  <a:gd name="G0" fmla="+- 20278 0 0"/>
                  <a:gd name="G1" fmla="+- 21600 0 0"/>
                  <a:gd name="G2" fmla="+- 21600 0 0"/>
                  <a:gd name="T0" fmla="*/ 0 w 41748"/>
                  <a:gd name="T1" fmla="*/ 14159 h 21600"/>
                  <a:gd name="T2" fmla="*/ 41748 w 41748"/>
                  <a:gd name="T3" fmla="*/ 19235 h 21600"/>
                  <a:gd name="T4" fmla="*/ 20278 w 4174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748" h="21600" fill="none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</a:path>
                  <a:path w="41748" h="21600" stroke="0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  <a:lnTo>
                      <a:pt x="20278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C46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133604" name="Picture 36" descr="LTSPET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121818"/>
            <a:ext cx="2865438" cy="26574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9"/>
          <p:cNvSpPr txBox="1">
            <a:spLocks noChangeArrowheads="1"/>
          </p:cNvSpPr>
          <p:nvPr/>
        </p:nvSpPr>
        <p:spPr bwMode="auto">
          <a:xfrm>
            <a:off x="0" y="5082222"/>
            <a:ext cx="2555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ts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262699"/>
                </a:solidFill>
                <a:cs typeface="Arial" pitchFamily="34" charset="0"/>
              </a:rPr>
              <a:t>Bestrahlung </a:t>
            </a:r>
          </a:p>
          <a:p>
            <a:pPr algn="ctr" fontAlgn="base">
              <a:spcBef>
                <a:spcPts val="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srgbClr val="262699"/>
                </a:solidFill>
                <a:cs typeface="Arial" pitchFamily="34" charset="0"/>
              </a:rPr>
              <a:t>mit Ionen</a:t>
            </a:r>
          </a:p>
        </p:txBody>
      </p:sp>
      <p:sp>
        <p:nvSpPr>
          <p:cNvPr id="72" name="Text Box 21"/>
          <p:cNvSpPr txBox="1">
            <a:spLocks noChangeArrowheads="1"/>
          </p:cNvSpPr>
          <p:nvPr/>
        </p:nvSpPr>
        <p:spPr bwMode="auto">
          <a:xfrm>
            <a:off x="2628900" y="5082222"/>
            <a:ext cx="2590800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 err="1">
                <a:solidFill>
                  <a:srgbClr val="262699"/>
                </a:solidFill>
                <a:cs typeface="Arial" pitchFamily="34" charset="0"/>
              </a:rPr>
              <a:t>Ätzbad</a:t>
            </a:r>
            <a:endParaRPr lang="de-DE" altLang="de-DE" sz="2400" b="1" dirty="0">
              <a:solidFill>
                <a:srgbClr val="262699"/>
              </a:solidFill>
              <a:cs typeface="Arial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262699"/>
                </a:solidFill>
                <a:cs typeface="Arial" pitchFamily="34" charset="0"/>
              </a:rPr>
              <a:t>(z.B. Natronlauge)</a:t>
            </a:r>
          </a:p>
        </p:txBody>
      </p:sp>
      <p:sp>
        <p:nvSpPr>
          <p:cNvPr id="73" name="Text Box 47"/>
          <p:cNvSpPr txBox="1">
            <a:spLocks noChangeArrowheads="1"/>
          </p:cNvSpPr>
          <p:nvPr/>
        </p:nvSpPr>
        <p:spPr bwMode="auto">
          <a:xfrm>
            <a:off x="452664" y="227790"/>
            <a:ext cx="6695621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de-DE" altLang="de-DE" sz="2800" b="1" dirty="0">
                <a:solidFill>
                  <a:srgbClr val="002060"/>
                </a:solidFill>
              </a:rPr>
              <a:t>Nanotechnologie mit Ionenspuren </a:t>
            </a:r>
          </a:p>
        </p:txBody>
      </p:sp>
    </p:spTree>
    <p:extLst>
      <p:ext uri="{BB962C8B-B14F-4D97-AF65-F5344CB8AC3E}">
        <p14:creationId xmlns:p14="http://schemas.microsoft.com/office/powerpoint/2010/main" val="136094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-2.22222E-6 L 0.21667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33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800"/>
                                        <p:tgtEl>
                                          <p:spTgt spid="113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33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3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3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13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Rectangle 2"/>
          <p:cNvSpPr>
            <a:spLocks noChangeArrowheads="1"/>
          </p:cNvSpPr>
          <p:nvPr/>
        </p:nvSpPr>
        <p:spPr bwMode="auto">
          <a:xfrm>
            <a:off x="914400" y="2001813"/>
            <a:ext cx="457200" cy="26670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1133571" name="Group 3"/>
          <p:cNvGrpSpPr>
            <a:grpSpLocks/>
          </p:cNvGrpSpPr>
          <p:nvPr/>
        </p:nvGrpSpPr>
        <p:grpSpPr bwMode="auto">
          <a:xfrm>
            <a:off x="914400" y="2001813"/>
            <a:ext cx="457200" cy="2667000"/>
            <a:chOff x="960" y="1392"/>
            <a:chExt cx="288" cy="1680"/>
          </a:xfrm>
        </p:grpSpPr>
        <p:sp>
          <p:nvSpPr>
            <p:cNvPr id="1133572" name="Rectangle 4"/>
            <p:cNvSpPr>
              <a:spLocks noChangeArrowheads="1"/>
            </p:cNvSpPr>
            <p:nvPr/>
          </p:nvSpPr>
          <p:spPr bwMode="auto">
            <a:xfrm>
              <a:off x="960" y="1392"/>
              <a:ext cx="288" cy="168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73" name="Rectangle 5"/>
            <p:cNvSpPr>
              <a:spLocks noChangeArrowheads="1"/>
            </p:cNvSpPr>
            <p:nvPr/>
          </p:nvSpPr>
          <p:spPr bwMode="auto">
            <a:xfrm>
              <a:off x="960" y="2140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74" name="Rectangle 6"/>
            <p:cNvSpPr>
              <a:spLocks noChangeArrowheads="1"/>
            </p:cNvSpPr>
            <p:nvPr/>
          </p:nvSpPr>
          <p:spPr bwMode="auto">
            <a:xfrm>
              <a:off x="960" y="2343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75" name="Rectangle 7"/>
            <p:cNvSpPr>
              <a:spLocks noChangeArrowheads="1"/>
            </p:cNvSpPr>
            <p:nvPr/>
          </p:nvSpPr>
          <p:spPr bwMode="auto">
            <a:xfrm>
              <a:off x="960" y="1815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76" name="Rectangle 8"/>
            <p:cNvSpPr>
              <a:spLocks noChangeArrowheads="1"/>
            </p:cNvSpPr>
            <p:nvPr/>
          </p:nvSpPr>
          <p:spPr bwMode="auto">
            <a:xfrm>
              <a:off x="960" y="2631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77" name="Group 9"/>
          <p:cNvGrpSpPr>
            <a:grpSpLocks/>
          </p:cNvGrpSpPr>
          <p:nvPr/>
        </p:nvGrpSpPr>
        <p:grpSpPr bwMode="auto">
          <a:xfrm>
            <a:off x="3657600" y="1849413"/>
            <a:ext cx="457200" cy="2667000"/>
            <a:chOff x="960" y="1392"/>
            <a:chExt cx="288" cy="1680"/>
          </a:xfrm>
        </p:grpSpPr>
        <p:sp>
          <p:nvSpPr>
            <p:cNvPr id="1133578" name="Rectangle 10"/>
            <p:cNvSpPr>
              <a:spLocks noChangeArrowheads="1"/>
            </p:cNvSpPr>
            <p:nvPr/>
          </p:nvSpPr>
          <p:spPr bwMode="auto">
            <a:xfrm>
              <a:off x="960" y="1392"/>
              <a:ext cx="288" cy="168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79" name="Rectangle 11"/>
            <p:cNvSpPr>
              <a:spLocks noChangeArrowheads="1"/>
            </p:cNvSpPr>
            <p:nvPr/>
          </p:nvSpPr>
          <p:spPr bwMode="auto">
            <a:xfrm>
              <a:off x="960" y="2140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80" name="Rectangle 12"/>
            <p:cNvSpPr>
              <a:spLocks noChangeArrowheads="1"/>
            </p:cNvSpPr>
            <p:nvPr/>
          </p:nvSpPr>
          <p:spPr bwMode="auto">
            <a:xfrm>
              <a:off x="960" y="2343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81" name="Rectangle 13"/>
            <p:cNvSpPr>
              <a:spLocks noChangeArrowheads="1"/>
            </p:cNvSpPr>
            <p:nvPr/>
          </p:nvSpPr>
          <p:spPr bwMode="auto">
            <a:xfrm>
              <a:off x="960" y="1815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82" name="Rectangle 14"/>
            <p:cNvSpPr>
              <a:spLocks noChangeArrowheads="1"/>
            </p:cNvSpPr>
            <p:nvPr/>
          </p:nvSpPr>
          <p:spPr bwMode="auto">
            <a:xfrm>
              <a:off x="960" y="2631"/>
              <a:ext cx="288" cy="9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rgbClr val="FF33CC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85" name="Group 17"/>
          <p:cNvGrpSpPr>
            <a:grpSpLocks/>
          </p:cNvGrpSpPr>
          <p:nvPr/>
        </p:nvGrpSpPr>
        <p:grpSpPr bwMode="auto">
          <a:xfrm>
            <a:off x="152400" y="2635226"/>
            <a:ext cx="228600" cy="1524000"/>
            <a:chOff x="288" y="1791"/>
            <a:chExt cx="144" cy="960"/>
          </a:xfrm>
        </p:grpSpPr>
        <p:sp>
          <p:nvSpPr>
            <p:cNvPr id="1133586" name="Oval 18"/>
            <p:cNvSpPr>
              <a:spLocks noChangeArrowheads="1"/>
            </p:cNvSpPr>
            <p:nvPr/>
          </p:nvSpPr>
          <p:spPr bwMode="auto">
            <a:xfrm>
              <a:off x="288" y="2116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87" name="Oval 19"/>
            <p:cNvSpPr>
              <a:spLocks noChangeArrowheads="1"/>
            </p:cNvSpPr>
            <p:nvPr/>
          </p:nvSpPr>
          <p:spPr bwMode="auto">
            <a:xfrm>
              <a:off x="288" y="2319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88" name="Oval 20"/>
            <p:cNvSpPr>
              <a:spLocks noChangeArrowheads="1"/>
            </p:cNvSpPr>
            <p:nvPr/>
          </p:nvSpPr>
          <p:spPr bwMode="auto">
            <a:xfrm>
              <a:off x="288" y="1791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89" name="Oval 21"/>
            <p:cNvSpPr>
              <a:spLocks noChangeArrowheads="1"/>
            </p:cNvSpPr>
            <p:nvPr/>
          </p:nvSpPr>
          <p:spPr bwMode="auto">
            <a:xfrm>
              <a:off x="288" y="2607"/>
              <a:ext cx="144" cy="14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90" name="Group 22"/>
          <p:cNvGrpSpPr>
            <a:grpSpLocks/>
          </p:cNvGrpSpPr>
          <p:nvPr/>
        </p:nvGrpSpPr>
        <p:grpSpPr bwMode="auto">
          <a:xfrm>
            <a:off x="3657600" y="2489176"/>
            <a:ext cx="457200" cy="1570037"/>
            <a:chOff x="1920" y="1776"/>
            <a:chExt cx="288" cy="989"/>
          </a:xfrm>
        </p:grpSpPr>
        <p:sp>
          <p:nvSpPr>
            <p:cNvPr id="1133591" name="Rectangle 23"/>
            <p:cNvSpPr>
              <a:spLocks noChangeArrowheads="1"/>
            </p:cNvSpPr>
            <p:nvPr/>
          </p:nvSpPr>
          <p:spPr bwMode="auto">
            <a:xfrm>
              <a:off x="1920" y="2304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92" name="Rectangle 24"/>
            <p:cNvSpPr>
              <a:spLocks noChangeArrowheads="1"/>
            </p:cNvSpPr>
            <p:nvPr/>
          </p:nvSpPr>
          <p:spPr bwMode="auto">
            <a:xfrm>
              <a:off x="1920" y="2102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93" name="Rectangle 25"/>
            <p:cNvSpPr>
              <a:spLocks noChangeArrowheads="1"/>
            </p:cNvSpPr>
            <p:nvPr/>
          </p:nvSpPr>
          <p:spPr bwMode="auto">
            <a:xfrm>
              <a:off x="1920" y="1776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133594" name="Rectangle 26"/>
            <p:cNvSpPr>
              <a:spLocks noChangeArrowheads="1"/>
            </p:cNvSpPr>
            <p:nvPr/>
          </p:nvSpPr>
          <p:spPr bwMode="auto">
            <a:xfrm>
              <a:off x="1920" y="2592"/>
              <a:ext cx="288" cy="173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50000">
                  <a:schemeClr val="bg1"/>
                </a:gs>
                <a:gs pos="100000">
                  <a:srgbClr val="CCCC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33595" name="Group 27"/>
          <p:cNvGrpSpPr>
            <a:grpSpLocks/>
          </p:cNvGrpSpPr>
          <p:nvPr/>
        </p:nvGrpSpPr>
        <p:grpSpPr bwMode="auto">
          <a:xfrm>
            <a:off x="2417763" y="2078013"/>
            <a:ext cx="2763837" cy="2733675"/>
            <a:chOff x="1553" y="1374"/>
            <a:chExt cx="1741" cy="1722"/>
          </a:xfrm>
        </p:grpSpPr>
        <p:sp>
          <p:nvSpPr>
            <p:cNvPr id="1133596" name="AutoShape 28"/>
            <p:cNvSpPr>
              <a:spLocks/>
            </p:cNvSpPr>
            <p:nvPr/>
          </p:nvSpPr>
          <p:spPr bwMode="auto">
            <a:xfrm rot="5400000">
              <a:off x="1644" y="1716"/>
              <a:ext cx="1560" cy="1200"/>
            </a:xfrm>
            <a:prstGeom prst="rightBracket">
              <a:avLst>
                <a:gd name="adj" fmla="val 8333"/>
              </a:avLst>
            </a:prstGeom>
            <a:solidFill>
              <a:srgbClr val="00FFFF">
                <a:alpha val="20000"/>
              </a:srgbClr>
            </a:solidFill>
            <a:ln w="76200">
              <a:solidFill>
                <a:srgbClr val="FFC46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grpSp>
          <p:nvGrpSpPr>
            <p:cNvPr id="1133597" name="Group 29"/>
            <p:cNvGrpSpPr>
              <a:grpSpLocks/>
            </p:cNvGrpSpPr>
            <p:nvPr/>
          </p:nvGrpSpPr>
          <p:grpSpPr bwMode="auto">
            <a:xfrm>
              <a:off x="1553" y="1374"/>
              <a:ext cx="1741" cy="180"/>
              <a:chOff x="1547" y="1374"/>
              <a:chExt cx="1753" cy="180"/>
            </a:xfrm>
          </p:grpSpPr>
          <p:sp>
            <p:nvSpPr>
              <p:cNvPr id="1133598" name="Arc 30"/>
              <p:cNvSpPr>
                <a:spLocks/>
              </p:cNvSpPr>
              <p:nvPr/>
            </p:nvSpPr>
            <p:spPr bwMode="auto">
              <a:xfrm rot="-10565354" flipH="1" flipV="1">
                <a:off x="1547" y="1374"/>
                <a:ext cx="278" cy="180"/>
              </a:xfrm>
              <a:custGeom>
                <a:avLst/>
                <a:gdLst>
                  <a:gd name="G0" fmla="+- 20278 0 0"/>
                  <a:gd name="G1" fmla="+- 21600 0 0"/>
                  <a:gd name="G2" fmla="+- 21600 0 0"/>
                  <a:gd name="T0" fmla="*/ 0 w 41748"/>
                  <a:gd name="T1" fmla="*/ 14159 h 21600"/>
                  <a:gd name="T2" fmla="*/ 41748 w 41748"/>
                  <a:gd name="T3" fmla="*/ 19235 h 21600"/>
                  <a:gd name="T4" fmla="*/ 20278 w 4174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748" h="21600" fill="none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</a:path>
                  <a:path w="41748" h="21600" stroke="0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  <a:lnTo>
                      <a:pt x="20278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C46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3599" name="Arc 31"/>
              <p:cNvSpPr>
                <a:spLocks/>
              </p:cNvSpPr>
              <p:nvPr/>
            </p:nvSpPr>
            <p:spPr bwMode="auto">
              <a:xfrm rot="10565354" flipV="1">
                <a:off x="3022" y="1374"/>
                <a:ext cx="278" cy="180"/>
              </a:xfrm>
              <a:custGeom>
                <a:avLst/>
                <a:gdLst>
                  <a:gd name="G0" fmla="+- 20278 0 0"/>
                  <a:gd name="G1" fmla="+- 21600 0 0"/>
                  <a:gd name="G2" fmla="+- 21600 0 0"/>
                  <a:gd name="T0" fmla="*/ 0 w 41748"/>
                  <a:gd name="T1" fmla="*/ 14159 h 21600"/>
                  <a:gd name="T2" fmla="*/ 41748 w 41748"/>
                  <a:gd name="T3" fmla="*/ 19235 h 21600"/>
                  <a:gd name="T4" fmla="*/ 20278 w 4174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748" h="21600" fill="none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</a:path>
                  <a:path w="41748" h="21600" stroke="0" extrusionOk="0">
                    <a:moveTo>
                      <a:pt x="0" y="14159"/>
                    </a:moveTo>
                    <a:cubicBezTo>
                      <a:pt x="3121" y="5653"/>
                      <a:pt x="11218" y="-1"/>
                      <a:pt x="20278" y="0"/>
                    </a:cubicBezTo>
                    <a:cubicBezTo>
                      <a:pt x="31292" y="0"/>
                      <a:pt x="40542" y="8287"/>
                      <a:pt x="41748" y="19234"/>
                    </a:cubicBezTo>
                    <a:lnTo>
                      <a:pt x="20278" y="21600"/>
                    </a:lnTo>
                    <a:close/>
                  </a:path>
                </a:pathLst>
              </a:custGeom>
              <a:noFill/>
              <a:ln w="76200">
                <a:solidFill>
                  <a:srgbClr val="FFC46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133604" name="Picture 36" descr="LTSPET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345" y="2139677"/>
            <a:ext cx="2865438" cy="26574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Box 47"/>
          <p:cNvSpPr txBox="1">
            <a:spLocks noChangeArrowheads="1"/>
          </p:cNvSpPr>
          <p:nvPr/>
        </p:nvSpPr>
        <p:spPr bwMode="auto">
          <a:xfrm>
            <a:off x="431032" y="233288"/>
            <a:ext cx="6654187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de-DE" altLang="de-DE" sz="2800" b="1" dirty="0">
                <a:solidFill>
                  <a:srgbClr val="002060"/>
                </a:solidFill>
              </a:rPr>
              <a:t>Nanotechnologie mit Ionenspuren </a:t>
            </a:r>
          </a:p>
        </p:txBody>
      </p:sp>
      <p:sp>
        <p:nvSpPr>
          <p:cNvPr id="74" name="Text Box 17"/>
          <p:cNvSpPr txBox="1">
            <a:spLocks noChangeArrowheads="1"/>
          </p:cNvSpPr>
          <p:nvPr/>
        </p:nvSpPr>
        <p:spPr bwMode="auto">
          <a:xfrm>
            <a:off x="431032" y="4657492"/>
            <a:ext cx="8162914" cy="14465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defTabSz="1468438"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defTabSz="1468438"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09688" indent="-342900" defTabSz="1468438"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31975" indent="-342900" defTabSz="1468438"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354263" indent="-342900" defTabSz="1468438"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811463" indent="-342900" defTabSz="1468438" fontAlgn="base">
              <a:spcBef>
                <a:spcPct val="0"/>
              </a:spcBef>
              <a:spcAft>
                <a:spcPct val="0"/>
              </a:spcAft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68663" indent="-342900" defTabSz="1468438" fontAlgn="base">
              <a:spcBef>
                <a:spcPct val="0"/>
              </a:spcBef>
              <a:spcAft>
                <a:spcPct val="0"/>
              </a:spcAft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25863" indent="-342900" defTabSz="1468438" fontAlgn="base">
              <a:spcBef>
                <a:spcPct val="0"/>
              </a:spcBef>
              <a:spcAft>
                <a:spcPct val="0"/>
              </a:spcAft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83063" indent="-342900" defTabSz="1468438" fontAlgn="base">
              <a:spcBef>
                <a:spcPct val="0"/>
              </a:spcBef>
              <a:spcAft>
                <a:spcPct val="0"/>
              </a:spcAft>
              <a:tabLst>
                <a:tab pos="530225" algn="l"/>
                <a:tab pos="2330450" algn="l"/>
                <a:tab pos="27733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tabLst>
                <a:tab pos="530225" algn="l"/>
                <a:tab pos="2057400" algn="l"/>
                <a:tab pos="2773363" algn="l"/>
              </a:tabLst>
            </a:pPr>
            <a:r>
              <a:rPr lang="de-DE" altLang="de-DE" sz="2000" b="1" dirty="0">
                <a:solidFill>
                  <a:srgbClr val="333399"/>
                </a:solidFill>
              </a:rPr>
              <a:t>               1 Ion	</a:t>
            </a:r>
            <a:r>
              <a:rPr lang="de-DE" altLang="de-DE" sz="2000" b="1" dirty="0">
                <a:solidFill>
                  <a:srgbClr val="333399"/>
                </a:solidFill>
                <a:sym typeface="Wingdings" panose="05000000000000000000" pitchFamily="2" charset="2"/>
              </a:rPr>
              <a:t>	</a:t>
            </a:r>
            <a:r>
              <a:rPr lang="de-DE" altLang="de-DE" sz="2000" b="1" dirty="0">
                <a:solidFill>
                  <a:srgbClr val="333399"/>
                </a:solidFill>
              </a:rPr>
              <a:t>1 Pore</a:t>
            </a:r>
          </a:p>
          <a:p>
            <a:pPr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tabLst>
                <a:tab pos="530225" algn="l"/>
                <a:tab pos="2057400" algn="l"/>
                <a:tab pos="2773363" algn="l"/>
              </a:tabLst>
            </a:pPr>
            <a:r>
              <a:rPr lang="de-DE" altLang="de-DE" sz="2000" b="1" dirty="0">
                <a:solidFill>
                  <a:srgbClr val="333399"/>
                </a:solidFill>
              </a:rPr>
              <a:t>Bestrahlung	</a:t>
            </a:r>
            <a:r>
              <a:rPr lang="de-DE" altLang="de-DE" sz="2000" b="1" dirty="0">
                <a:solidFill>
                  <a:srgbClr val="333399"/>
                </a:solidFill>
                <a:sym typeface="Wingdings" pitchFamily="2" charset="2"/>
              </a:rPr>
              <a:t>	</a:t>
            </a:r>
            <a:r>
              <a:rPr lang="de-DE" altLang="de-DE" sz="2000" b="1" dirty="0">
                <a:solidFill>
                  <a:srgbClr val="333399"/>
                </a:solidFill>
              </a:rPr>
              <a:t>Zahl der Poren (1-10</a:t>
            </a:r>
            <a:r>
              <a:rPr lang="de-DE" altLang="de-DE" sz="2000" b="1" baseline="30000" dirty="0">
                <a:solidFill>
                  <a:srgbClr val="333399"/>
                </a:solidFill>
              </a:rPr>
              <a:t>10</a:t>
            </a:r>
            <a:r>
              <a:rPr lang="de-DE" altLang="de-DE" sz="2000" b="1" dirty="0">
                <a:solidFill>
                  <a:srgbClr val="333399"/>
                </a:solidFill>
              </a:rPr>
              <a:t> cm</a:t>
            </a:r>
            <a:r>
              <a:rPr lang="de-DE" altLang="de-DE" sz="2000" b="1" baseline="30000" dirty="0">
                <a:solidFill>
                  <a:srgbClr val="333399"/>
                </a:solidFill>
              </a:rPr>
              <a:t>-2</a:t>
            </a:r>
            <a:r>
              <a:rPr lang="de-DE" altLang="de-DE" sz="2000" b="1" dirty="0">
                <a:solidFill>
                  <a:srgbClr val="333399"/>
                </a:solidFill>
              </a:rPr>
              <a:t>)</a:t>
            </a:r>
          </a:p>
          <a:p>
            <a:pPr fontAlgn="base">
              <a:lnSpc>
                <a:spcPct val="130000"/>
              </a:lnSpc>
              <a:spcBef>
                <a:spcPts val="600"/>
              </a:spcBef>
              <a:spcAft>
                <a:spcPct val="0"/>
              </a:spcAft>
              <a:tabLst>
                <a:tab pos="530225" algn="l"/>
                <a:tab pos="2057400" algn="l"/>
                <a:tab pos="2773363" algn="l"/>
              </a:tabLst>
            </a:pPr>
            <a:r>
              <a:rPr lang="de-DE" altLang="de-DE" sz="2000" b="1" dirty="0">
                <a:solidFill>
                  <a:srgbClr val="333399"/>
                </a:solidFill>
              </a:rPr>
              <a:t>Ätzung	</a:t>
            </a:r>
            <a:r>
              <a:rPr lang="de-DE" altLang="de-DE" sz="2000" b="1" dirty="0">
                <a:solidFill>
                  <a:srgbClr val="333399"/>
                </a:solidFill>
                <a:sym typeface="Wingdings" pitchFamily="2" charset="2"/>
              </a:rPr>
              <a:t>	Porendurchmesser (einige </a:t>
            </a:r>
            <a:r>
              <a:rPr lang="de-DE" altLang="de-DE" sz="2000" b="1" dirty="0" err="1">
                <a:solidFill>
                  <a:srgbClr val="333399"/>
                </a:solidFill>
                <a:sym typeface="Wingdings" pitchFamily="2" charset="2"/>
              </a:rPr>
              <a:t>nm</a:t>
            </a:r>
            <a:r>
              <a:rPr lang="de-DE" altLang="de-DE" sz="2000" b="1" dirty="0">
                <a:solidFill>
                  <a:srgbClr val="333399"/>
                </a:solidFill>
                <a:sym typeface="Wingdings" pitchFamily="2" charset="2"/>
              </a:rPr>
              <a:t> - µm)</a:t>
            </a:r>
          </a:p>
        </p:txBody>
      </p:sp>
    </p:spTree>
    <p:extLst>
      <p:ext uri="{BB962C8B-B14F-4D97-AF65-F5344CB8AC3E}">
        <p14:creationId xmlns:p14="http://schemas.microsoft.com/office/powerpoint/2010/main" val="54978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0" y="116632"/>
            <a:ext cx="6620719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002060"/>
                </a:solidFill>
              </a:rPr>
              <a:t>Ionenspurmembran als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>
                <a:solidFill>
                  <a:srgbClr val="002060"/>
                </a:solidFill>
              </a:rPr>
              <a:t>Schablone für Nanodrähte</a:t>
            </a:r>
          </a:p>
        </p:txBody>
      </p:sp>
      <p:grpSp>
        <p:nvGrpSpPr>
          <p:cNvPr id="49" name="Group 2"/>
          <p:cNvGrpSpPr>
            <a:grpSpLocks/>
          </p:cNvGrpSpPr>
          <p:nvPr/>
        </p:nvGrpSpPr>
        <p:grpSpPr bwMode="auto">
          <a:xfrm>
            <a:off x="107950" y="1135906"/>
            <a:ext cx="3744913" cy="2767012"/>
            <a:chOff x="3696" y="432"/>
            <a:chExt cx="2066" cy="1392"/>
          </a:xfrm>
        </p:grpSpPr>
        <p:sp>
          <p:nvSpPr>
            <p:cNvPr id="50" name="AutoShape 3"/>
            <p:cNvSpPr>
              <a:spLocks noChangeArrowheads="1"/>
            </p:cNvSpPr>
            <p:nvPr/>
          </p:nvSpPr>
          <p:spPr bwMode="auto">
            <a:xfrm>
              <a:off x="3696" y="432"/>
              <a:ext cx="2066" cy="1392"/>
            </a:xfrm>
            <a:prstGeom prst="wedgeRectCallout">
              <a:avLst>
                <a:gd name="adj1" fmla="val -49806"/>
                <a:gd name="adj2" fmla="val 8694"/>
              </a:avLst>
            </a:prstGeom>
            <a:solidFill>
              <a:srgbClr val="0A60F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altLang="de-DE" sz="2400" dirty="0">
                <a:solidFill>
                  <a:srgbClr val="000000"/>
                </a:solidFill>
              </a:endParaRPr>
            </a:p>
          </p:txBody>
        </p:sp>
        <p:grpSp>
          <p:nvGrpSpPr>
            <p:cNvPr id="51" name="Group 4"/>
            <p:cNvGrpSpPr>
              <a:grpSpLocks/>
            </p:cNvGrpSpPr>
            <p:nvPr/>
          </p:nvGrpSpPr>
          <p:grpSpPr bwMode="auto">
            <a:xfrm>
              <a:off x="3751" y="466"/>
              <a:ext cx="1968" cy="1332"/>
              <a:chOff x="2880" y="240"/>
              <a:chExt cx="1824" cy="1473"/>
            </a:xfrm>
          </p:grpSpPr>
          <p:pic>
            <p:nvPicPr>
              <p:cNvPr id="52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240"/>
                <a:ext cx="1824" cy="14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Line 6"/>
              <p:cNvSpPr>
                <a:spLocks noChangeShapeType="1"/>
              </p:cNvSpPr>
              <p:nvPr/>
            </p:nvSpPr>
            <p:spPr bwMode="auto">
              <a:xfrm>
                <a:off x="3360" y="1632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7"/>
              <p:cNvSpPr txBox="1">
                <a:spLocks noChangeArrowheads="1"/>
              </p:cNvSpPr>
              <p:nvPr/>
            </p:nvSpPr>
            <p:spPr bwMode="auto">
              <a:xfrm>
                <a:off x="3552" y="1489"/>
                <a:ext cx="461" cy="2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2000" dirty="0">
                    <a:solidFill>
                      <a:srgbClr val="FFFFFF"/>
                    </a:solidFill>
                  </a:rPr>
                  <a:t>10 µm</a:t>
                </a:r>
                <a:endParaRPr lang="de-DE" altLang="de-DE" sz="2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5" name="AutoShape 9"/>
          <p:cNvSpPr>
            <a:spLocks noChangeArrowheads="1"/>
          </p:cNvSpPr>
          <p:nvPr/>
        </p:nvSpPr>
        <p:spPr bwMode="auto">
          <a:xfrm>
            <a:off x="5435600" y="3380631"/>
            <a:ext cx="3597275" cy="3024187"/>
          </a:xfrm>
          <a:prstGeom prst="wedgeRectCallout">
            <a:avLst>
              <a:gd name="adj1" fmla="val -47528"/>
              <a:gd name="adj2" fmla="val 26324"/>
            </a:avLst>
          </a:prstGeom>
          <a:solidFill>
            <a:srgbClr val="00CFC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2400" dirty="0">
              <a:solidFill>
                <a:srgbClr val="000000"/>
              </a:solidFill>
            </a:endParaRPr>
          </a:p>
        </p:txBody>
      </p:sp>
      <p:pic>
        <p:nvPicPr>
          <p:cNvPr id="56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1325" y="3479056"/>
            <a:ext cx="3425825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AutoShape 12"/>
          <p:cNvSpPr>
            <a:spLocks noChangeArrowheads="1"/>
          </p:cNvSpPr>
          <p:nvPr/>
        </p:nvSpPr>
        <p:spPr bwMode="auto">
          <a:xfrm>
            <a:off x="1908175" y="4533156"/>
            <a:ext cx="2109788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D6D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dirty="0">
              <a:solidFill>
                <a:srgbClr val="990000"/>
              </a:solidFill>
            </a:endParaRPr>
          </a:p>
        </p:txBody>
      </p:sp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104034" y="3944193"/>
            <a:ext cx="25795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b="1" dirty="0">
                <a:solidFill>
                  <a:schemeClr val="accent2">
                    <a:lumMod val="75000"/>
                  </a:schemeClr>
                </a:solidFill>
              </a:rPr>
              <a:t>Ionenspurmembran</a:t>
            </a:r>
            <a:endParaRPr lang="de-DE" altLang="de-DE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1644650" y="4749056"/>
            <a:ext cx="32399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dirty="0">
                <a:solidFill>
                  <a:srgbClr val="C00000"/>
                </a:solidFill>
              </a:rPr>
              <a:t>galvanisches Füllen der Kanäle</a:t>
            </a:r>
          </a:p>
        </p:txBody>
      </p:sp>
      <p:sp>
        <p:nvSpPr>
          <p:cNvPr id="60" name="Text Box 15"/>
          <p:cNvSpPr txBox="1">
            <a:spLocks noChangeArrowheads="1"/>
          </p:cNvSpPr>
          <p:nvPr/>
        </p:nvSpPr>
        <p:spPr bwMode="auto">
          <a:xfrm>
            <a:off x="5505576" y="5977433"/>
            <a:ext cx="3449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b="1" dirty="0">
                <a:solidFill>
                  <a:schemeClr val="bg1"/>
                </a:solidFill>
              </a:rPr>
              <a:t>freistehende Nanonadeln</a:t>
            </a:r>
            <a:endParaRPr lang="de-DE" altLang="de-DE" sz="1800" dirty="0">
              <a:solidFill>
                <a:schemeClr val="bg1"/>
              </a:solidFill>
            </a:endParaRPr>
          </a:p>
        </p:txBody>
      </p:sp>
      <p:pic>
        <p:nvPicPr>
          <p:cNvPr id="61" name="Picture 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2372568"/>
            <a:ext cx="3294062" cy="1954213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AutoShape 17"/>
          <p:cNvSpPr>
            <a:spLocks noChangeArrowheads="1"/>
          </p:cNvSpPr>
          <p:nvPr/>
        </p:nvSpPr>
        <p:spPr bwMode="auto">
          <a:xfrm>
            <a:off x="3779838" y="5589240"/>
            <a:ext cx="2109787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dirty="0">
              <a:solidFill>
                <a:srgbClr val="BBE0E3"/>
              </a:solidFill>
            </a:endParaRPr>
          </a:p>
        </p:txBody>
      </p:sp>
      <p:sp>
        <p:nvSpPr>
          <p:cNvPr id="63" name="Text Box 18"/>
          <p:cNvSpPr txBox="1">
            <a:spLocks noChangeArrowheads="1"/>
          </p:cNvSpPr>
          <p:nvPr/>
        </p:nvSpPr>
        <p:spPr bwMode="auto">
          <a:xfrm>
            <a:off x="3865594" y="5814268"/>
            <a:ext cx="14382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dirty="0">
                <a:solidFill>
                  <a:srgbClr val="006666"/>
                </a:solidFill>
              </a:rPr>
              <a:t>Auflösen der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dirty="0">
                <a:solidFill>
                  <a:srgbClr val="006666"/>
                </a:solidFill>
              </a:rPr>
              <a:t>Polymerfolie</a:t>
            </a:r>
            <a:endParaRPr lang="de-DE" altLang="de-DE" sz="2400" dirty="0">
              <a:solidFill>
                <a:srgbClr val="006666"/>
              </a:solidFill>
            </a:endParaRPr>
          </a:p>
        </p:txBody>
      </p:sp>
      <p:grpSp>
        <p:nvGrpSpPr>
          <p:cNvPr id="64" name="Group 19"/>
          <p:cNvGrpSpPr>
            <a:grpSpLocks/>
          </p:cNvGrpSpPr>
          <p:nvPr/>
        </p:nvGrpSpPr>
        <p:grpSpPr bwMode="auto">
          <a:xfrm>
            <a:off x="5867400" y="1032718"/>
            <a:ext cx="2266950" cy="2276475"/>
            <a:chOff x="4400" y="0"/>
            <a:chExt cx="1428" cy="1434"/>
          </a:xfrm>
        </p:grpSpPr>
        <p:sp>
          <p:nvSpPr>
            <p:cNvPr id="65" name="Rectangle 20"/>
            <p:cNvSpPr>
              <a:spLocks noChangeArrowheads="1"/>
            </p:cNvSpPr>
            <p:nvPr/>
          </p:nvSpPr>
          <p:spPr bwMode="auto">
            <a:xfrm>
              <a:off x="4400" y="0"/>
              <a:ext cx="1428" cy="14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grpSp>
          <p:nvGrpSpPr>
            <p:cNvPr id="66" name="Group 21"/>
            <p:cNvGrpSpPr>
              <a:grpSpLocks/>
            </p:cNvGrpSpPr>
            <p:nvPr/>
          </p:nvGrpSpPr>
          <p:grpSpPr bwMode="auto">
            <a:xfrm>
              <a:off x="4448" y="0"/>
              <a:ext cx="1312" cy="1330"/>
              <a:chOff x="4108" y="346"/>
              <a:chExt cx="1312" cy="1330"/>
            </a:xfrm>
          </p:grpSpPr>
          <p:grpSp>
            <p:nvGrpSpPr>
              <p:cNvPr id="67" name="Group 22"/>
              <p:cNvGrpSpPr>
                <a:grpSpLocks noChangeAspect="1"/>
              </p:cNvGrpSpPr>
              <p:nvPr/>
            </p:nvGrpSpPr>
            <p:grpSpPr bwMode="auto">
              <a:xfrm>
                <a:off x="4108" y="901"/>
                <a:ext cx="1312" cy="775"/>
                <a:chOff x="725" y="2429"/>
                <a:chExt cx="1247" cy="978"/>
              </a:xfrm>
            </p:grpSpPr>
            <p:sp>
              <p:nvSpPr>
                <p:cNvPr id="85" name="AutoShape 23"/>
                <p:cNvSpPr>
                  <a:spLocks noChangeAspect="1" noChangeArrowheads="1"/>
                </p:cNvSpPr>
                <p:nvPr/>
              </p:nvSpPr>
              <p:spPr bwMode="auto">
                <a:xfrm>
                  <a:off x="725" y="2500"/>
                  <a:ext cx="1247" cy="90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FE1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725" y="2429"/>
                  <a:ext cx="1247" cy="2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68" name="Oval 25"/>
              <p:cNvSpPr>
                <a:spLocks noChangeAspect="1" noChangeArrowheads="1"/>
              </p:cNvSpPr>
              <p:nvPr/>
            </p:nvSpPr>
            <p:spPr bwMode="auto">
              <a:xfrm>
                <a:off x="5238" y="872"/>
                <a:ext cx="53" cy="44"/>
              </a:xfrm>
              <a:prstGeom prst="ellipse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9" name="AutoShape 26"/>
              <p:cNvCxnSpPr>
                <a:cxnSpLocks noChangeAspect="1" noChangeShapeType="1"/>
              </p:cNvCxnSpPr>
              <p:nvPr/>
            </p:nvCxnSpPr>
            <p:spPr bwMode="auto">
              <a:xfrm rot="16200000">
                <a:off x="4118" y="603"/>
                <a:ext cx="402" cy="171"/>
              </a:xfrm>
              <a:prstGeom prst="bentConnector3">
                <a:avLst>
                  <a:gd name="adj1" fmla="val 98255"/>
                </a:avLst>
              </a:prstGeom>
              <a:noFill/>
              <a:ln w="2857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AutoShape 27"/>
              <p:cNvCxnSpPr>
                <a:cxnSpLocks noChangeAspect="1" noChangeShapeType="1"/>
              </p:cNvCxnSpPr>
              <p:nvPr/>
            </p:nvCxnSpPr>
            <p:spPr bwMode="auto">
              <a:xfrm rot="5400000" flipH="1">
                <a:off x="4808" y="731"/>
                <a:ext cx="677" cy="269"/>
              </a:xfrm>
              <a:prstGeom prst="bentConnector3">
                <a:avLst>
                  <a:gd name="adj1" fmla="val 101032"/>
                </a:avLst>
              </a:prstGeom>
              <a:noFill/>
              <a:ln w="2857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1" name="Line 28"/>
              <p:cNvSpPr>
                <a:spLocks noChangeAspect="1" noChangeShapeType="1"/>
              </p:cNvSpPr>
              <p:nvPr/>
            </p:nvSpPr>
            <p:spPr bwMode="auto">
              <a:xfrm>
                <a:off x="4422" y="346"/>
                <a:ext cx="0" cy="313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Line 29"/>
              <p:cNvSpPr>
                <a:spLocks noChangeAspect="1" noChangeShapeType="1"/>
              </p:cNvSpPr>
              <p:nvPr/>
            </p:nvSpPr>
            <p:spPr bwMode="auto">
              <a:xfrm>
                <a:off x="4464" y="424"/>
                <a:ext cx="0" cy="15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Oval 30"/>
              <p:cNvSpPr>
                <a:spLocks noChangeAspect="1" noChangeArrowheads="1"/>
              </p:cNvSpPr>
              <p:nvPr/>
            </p:nvSpPr>
            <p:spPr bwMode="auto">
              <a:xfrm>
                <a:off x="4740" y="419"/>
                <a:ext cx="205" cy="200"/>
              </a:xfrm>
              <a:prstGeom prst="ellips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9999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Line 31"/>
              <p:cNvSpPr>
                <a:spLocks noChangeAspect="1" noChangeShapeType="1"/>
              </p:cNvSpPr>
              <p:nvPr/>
            </p:nvSpPr>
            <p:spPr bwMode="auto">
              <a:xfrm flipH="1">
                <a:off x="4740" y="397"/>
                <a:ext cx="205" cy="26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Line 32"/>
              <p:cNvSpPr>
                <a:spLocks noChangeAspect="1" noChangeShapeType="1"/>
              </p:cNvSpPr>
              <p:nvPr/>
            </p:nvSpPr>
            <p:spPr bwMode="auto">
              <a:xfrm>
                <a:off x="4481" y="500"/>
                <a:ext cx="265" cy="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Text Box 33"/>
              <p:cNvSpPr txBox="1">
                <a:spLocks noChangeAspect="1" noChangeArrowheads="1"/>
              </p:cNvSpPr>
              <p:nvPr/>
            </p:nvSpPr>
            <p:spPr bwMode="auto">
              <a:xfrm>
                <a:off x="4235" y="1401"/>
                <a:ext cx="96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9999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400" dirty="0">
                    <a:solidFill>
                      <a:srgbClr val="000000"/>
                    </a:solidFill>
                  </a:rPr>
                  <a:t>CuSO</a:t>
                </a:r>
                <a:r>
                  <a:rPr lang="de-DE" altLang="de-DE" sz="1400" baseline="-25000" dirty="0">
                    <a:solidFill>
                      <a:srgbClr val="000000"/>
                    </a:solidFill>
                  </a:rPr>
                  <a:t>4</a:t>
                </a:r>
                <a:r>
                  <a:rPr lang="de-DE" altLang="de-DE" sz="1400" dirty="0">
                    <a:solidFill>
                      <a:srgbClr val="000000"/>
                    </a:solidFill>
                  </a:rPr>
                  <a:t> + H</a:t>
                </a:r>
                <a:r>
                  <a:rPr lang="de-DE" altLang="de-DE" sz="1400" baseline="-25000" dirty="0">
                    <a:solidFill>
                      <a:srgbClr val="000000"/>
                    </a:solidFill>
                  </a:rPr>
                  <a:t>2</a:t>
                </a:r>
                <a:r>
                  <a:rPr lang="de-DE" altLang="de-DE" sz="1400" dirty="0">
                    <a:solidFill>
                      <a:srgbClr val="000000"/>
                    </a:solidFill>
                  </a:rPr>
                  <a:t>O</a:t>
                </a:r>
              </a:p>
            </p:txBody>
          </p:sp>
          <p:sp>
            <p:nvSpPr>
              <p:cNvPr id="77" name="Text Box 34"/>
              <p:cNvSpPr txBox="1">
                <a:spLocks noChangeAspect="1" noChangeArrowheads="1"/>
              </p:cNvSpPr>
              <p:nvPr/>
            </p:nvSpPr>
            <p:spPr bwMode="auto">
              <a:xfrm>
                <a:off x="4389" y="1076"/>
                <a:ext cx="40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9999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600" dirty="0">
                    <a:solidFill>
                      <a:srgbClr val="000000"/>
                    </a:solidFill>
                  </a:rPr>
                  <a:t>SO</a:t>
                </a:r>
                <a:r>
                  <a:rPr lang="de-DE" altLang="de-DE" sz="1600" baseline="-25000" dirty="0">
                    <a:solidFill>
                      <a:srgbClr val="000000"/>
                    </a:solidFill>
                  </a:rPr>
                  <a:t>4</a:t>
                </a:r>
                <a:r>
                  <a:rPr lang="de-DE" altLang="de-DE" sz="1600" baseline="30000" dirty="0">
                    <a:solidFill>
                      <a:srgbClr val="000000"/>
                    </a:solidFill>
                  </a:rPr>
                  <a:t>--</a:t>
                </a:r>
              </a:p>
            </p:txBody>
          </p:sp>
          <p:sp>
            <p:nvSpPr>
              <p:cNvPr id="78" name="Text Box 35"/>
              <p:cNvSpPr txBox="1">
                <a:spLocks noChangeAspect="1" noChangeArrowheads="1"/>
              </p:cNvSpPr>
              <p:nvPr/>
            </p:nvSpPr>
            <p:spPr bwMode="auto">
              <a:xfrm>
                <a:off x="4853" y="1076"/>
                <a:ext cx="38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9999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600" dirty="0" err="1">
                    <a:solidFill>
                      <a:srgbClr val="000000"/>
                    </a:solidFill>
                  </a:rPr>
                  <a:t>Cu</a:t>
                </a:r>
                <a:r>
                  <a:rPr lang="de-DE" altLang="de-DE" sz="1600" baseline="30000" dirty="0">
                    <a:solidFill>
                      <a:srgbClr val="000000"/>
                    </a:solidFill>
                  </a:rPr>
                  <a:t>++</a:t>
                </a:r>
              </a:p>
            </p:txBody>
          </p:sp>
          <p:sp>
            <p:nvSpPr>
              <p:cNvPr id="79" name="Line 36"/>
              <p:cNvSpPr>
                <a:spLocks noChangeAspect="1" noChangeShapeType="1"/>
              </p:cNvSpPr>
              <p:nvPr/>
            </p:nvSpPr>
            <p:spPr bwMode="auto">
              <a:xfrm flipH="1">
                <a:off x="4428" y="1292"/>
                <a:ext cx="15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Line 37"/>
              <p:cNvSpPr>
                <a:spLocks noChangeAspect="1" noChangeShapeType="1"/>
              </p:cNvSpPr>
              <p:nvPr/>
            </p:nvSpPr>
            <p:spPr bwMode="auto">
              <a:xfrm flipH="1">
                <a:off x="4945" y="1297"/>
                <a:ext cx="16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Text Box 38"/>
              <p:cNvSpPr txBox="1">
                <a:spLocks noChangeArrowheads="1"/>
              </p:cNvSpPr>
              <p:nvPr/>
            </p:nvSpPr>
            <p:spPr bwMode="auto">
              <a:xfrm>
                <a:off x="4286" y="695"/>
                <a:ext cx="42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9999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400" dirty="0" err="1">
                    <a:solidFill>
                      <a:srgbClr val="FFFFFF"/>
                    </a:solidFill>
                  </a:rPr>
                  <a:t>anode</a:t>
                </a:r>
                <a:endParaRPr lang="de-DE" altLang="de-DE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Text Box 39"/>
              <p:cNvSpPr txBox="1">
                <a:spLocks noChangeArrowheads="1"/>
              </p:cNvSpPr>
              <p:nvPr/>
            </p:nvSpPr>
            <p:spPr bwMode="auto">
              <a:xfrm>
                <a:off x="4740" y="695"/>
                <a:ext cx="51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9999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400" dirty="0" err="1">
                    <a:solidFill>
                      <a:srgbClr val="FFFFFF"/>
                    </a:solidFill>
                  </a:rPr>
                  <a:t>cathode</a:t>
                </a:r>
                <a:endParaRPr lang="de-DE" altLang="de-DE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5239" y="799"/>
                <a:ext cx="73" cy="750"/>
              </a:xfrm>
              <a:prstGeom prst="rect">
                <a:avLst/>
              </a:prstGeom>
              <a:solidFill>
                <a:srgbClr val="FF99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4195" y="799"/>
                <a:ext cx="73" cy="750"/>
              </a:xfrm>
              <a:prstGeom prst="rect">
                <a:avLst/>
              </a:prstGeom>
              <a:solidFill>
                <a:srgbClr val="FF99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750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0018" y="116632"/>
            <a:ext cx="3374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</a:rPr>
              <a:t>Nanostrukturen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27584" y="1128048"/>
            <a:ext cx="30538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0"/>
              </a:spcBef>
              <a:spcAft>
                <a:spcPct val="0"/>
              </a:spcAft>
            </a:pPr>
            <a:r>
              <a:rPr lang="de-DE" altLang="de-DE" sz="2000" b="1" dirty="0">
                <a:solidFill>
                  <a:srgbClr val="C00000"/>
                </a:solidFill>
                <a:cs typeface="Arial" pitchFamily="34" charset="0"/>
              </a:rPr>
              <a:t>Ionenbestrahlung unter schrägem Winkel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77" y="2516603"/>
            <a:ext cx="3619377" cy="348251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96303" y="1812299"/>
            <a:ext cx="3674821" cy="1760717"/>
            <a:chOff x="5220072" y="1772816"/>
            <a:chExt cx="3456384" cy="1584176"/>
          </a:xfrm>
        </p:grpSpPr>
        <p:grpSp>
          <p:nvGrpSpPr>
            <p:cNvPr id="14" name="Group 13"/>
            <p:cNvGrpSpPr/>
            <p:nvPr/>
          </p:nvGrpSpPr>
          <p:grpSpPr>
            <a:xfrm>
              <a:off x="5220072" y="1941438"/>
              <a:ext cx="3456384" cy="1227188"/>
              <a:chOff x="5220072" y="1941438"/>
              <a:chExt cx="3456384" cy="1227188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H="1">
                <a:off x="5220072" y="1941438"/>
                <a:ext cx="1001810" cy="1227188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5724128" y="1941438"/>
                <a:ext cx="1001810" cy="1227188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300192" y="1941438"/>
                <a:ext cx="1001810" cy="1227188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7242598" y="1941438"/>
                <a:ext cx="1001810" cy="1227188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7674646" y="1941438"/>
                <a:ext cx="1001810" cy="1227188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5933850" y="1772816"/>
              <a:ext cx="2022526" cy="1584176"/>
              <a:chOff x="6089401" y="1810347"/>
              <a:chExt cx="2454574" cy="1584176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rot="19246420" flipH="1">
                <a:off x="6089401" y="1810347"/>
                <a:ext cx="0" cy="1584176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19246420" flipH="1">
                <a:off x="6593457" y="1810347"/>
                <a:ext cx="0" cy="1584176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19246420" flipH="1">
                <a:off x="7169521" y="1810347"/>
                <a:ext cx="0" cy="1584176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rot="19246420" flipH="1">
                <a:off x="8111927" y="1810347"/>
                <a:ext cx="0" cy="1584176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rot="19246420" flipH="1">
                <a:off x="8543975" y="1810347"/>
                <a:ext cx="0" cy="1584176"/>
              </a:xfrm>
              <a:prstGeom prst="straightConnector1">
                <a:avLst/>
              </a:prstGeom>
              <a:ln w="38100" cap="rnd">
                <a:solidFill>
                  <a:srgbClr val="FF0000"/>
                </a:solidFill>
                <a:prstDash val="sysDash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Right Arrow 26"/>
          <p:cNvSpPr/>
          <p:nvPr/>
        </p:nvSpPr>
        <p:spPr bwMode="auto">
          <a:xfrm>
            <a:off x="4204464" y="1314358"/>
            <a:ext cx="400876" cy="353943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054531" y="1118381"/>
            <a:ext cx="37035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ts val="0"/>
              </a:spcBef>
              <a:spcAft>
                <a:spcPct val="0"/>
              </a:spcAft>
            </a:pPr>
            <a:r>
              <a:rPr lang="de-DE" altLang="de-DE" sz="2000" b="1" dirty="0">
                <a:solidFill>
                  <a:schemeClr val="accent6"/>
                </a:solidFill>
                <a:cs typeface="Arial" pitchFamily="34" charset="0"/>
              </a:rPr>
              <a:t>stabile Nanonetzwerke mit</a:t>
            </a:r>
          </a:p>
          <a:p>
            <a:pPr algn="ctr" fontAlgn="base">
              <a:spcBef>
                <a:spcPts val="0"/>
              </a:spcBef>
              <a:spcAft>
                <a:spcPct val="0"/>
              </a:spcAft>
            </a:pPr>
            <a:r>
              <a:rPr lang="de-DE" altLang="de-DE" sz="2000" b="1" dirty="0">
                <a:solidFill>
                  <a:schemeClr val="accent6"/>
                </a:solidFill>
                <a:cs typeface="Arial" pitchFamily="34" charset="0"/>
              </a:rPr>
              <a:t>extrem hoher Oberfläche</a:t>
            </a:r>
          </a:p>
        </p:txBody>
      </p:sp>
      <p:pic>
        <p:nvPicPr>
          <p:cNvPr id="29" name="Picture 7" descr="Exp_190 - 16"/>
          <p:cNvPicPr>
            <a:picLocks noChangeAspect="1" noChangeArrowheads="1"/>
          </p:cNvPicPr>
          <p:nvPr/>
        </p:nvPicPr>
        <p:blipFill>
          <a:blip r:embed="rId3" cstate="email">
            <a:lum bright="6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060" y="2564905"/>
            <a:ext cx="4291412" cy="343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06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28" y="187496"/>
            <a:ext cx="9140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/>
                <a:cs typeface="Verdana"/>
              </a:rPr>
              <a:t>M-Branch Overview</a:t>
            </a:r>
            <a:endParaRPr lang="de-DE" sz="2000" dirty="0">
              <a:latin typeface="Verdana"/>
              <a:cs typeface="Verdana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232624" y="1193001"/>
            <a:ext cx="8417706" cy="5397500"/>
            <a:chOff x="232624" y="857332"/>
            <a:chExt cx="8417706" cy="5397500"/>
          </a:xfrm>
        </p:grpSpPr>
        <p:pic>
          <p:nvPicPr>
            <p:cNvPr id="6" name="Picture 4" descr="2012-10-M-Bran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30" y="857332"/>
              <a:ext cx="8128000" cy="5397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372200" y="2438408"/>
              <a:ext cx="603050" cy="461665"/>
            </a:xfrm>
            <a:prstGeom prst="rect">
              <a:avLst/>
            </a:prstGeom>
            <a:solidFill>
              <a:srgbClr val="FFFF66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M1</a:t>
              </a:r>
              <a:endParaRPr lang="de-DE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39952" y="2510416"/>
              <a:ext cx="603050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M2</a:t>
              </a:r>
              <a:endParaRPr lang="de-DE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16295" y="2798448"/>
              <a:ext cx="603050" cy="461665"/>
            </a:xfrm>
            <a:prstGeom prst="rect">
              <a:avLst/>
            </a:prstGeom>
            <a:solidFill>
              <a:srgbClr val="333399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M3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436096" y="1517112"/>
              <a:ext cx="1872208" cy="77728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Oval 17"/>
            <p:cNvSpPr/>
            <p:nvPr/>
          </p:nvSpPr>
          <p:spPr>
            <a:xfrm>
              <a:off x="7157916" y="2022473"/>
              <a:ext cx="1458889" cy="825403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72033" y="1502304"/>
              <a:ext cx="8114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GeV</a:t>
              </a:r>
            </a:p>
            <a:p>
              <a:pPr algn="ctr"/>
              <a:r>
                <a:rPr lang="en-US" sz="2000" b="1" dirty="0"/>
                <a:t>SIMS</a:t>
              </a:r>
              <a:endParaRPr lang="de-DE" sz="20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23320" y="2192767"/>
              <a:ext cx="9596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HRSEM</a:t>
              </a:r>
              <a:endParaRPr lang="de-DE" sz="2000" b="1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2627784" y="1430296"/>
              <a:ext cx="1656184" cy="8412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31840" y="1616703"/>
              <a:ext cx="631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XRD</a:t>
              </a:r>
              <a:endParaRPr lang="de-DE" sz="2000" b="1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236897" y="1310994"/>
              <a:ext cx="2209800" cy="2785518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32624" y="1850906"/>
              <a:ext cx="2201005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</a:t>
              </a:r>
              <a:r>
                <a:rPr lang="de-DE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purpose</a:t>
              </a:r>
              <a:endPara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chamber</a:t>
              </a:r>
              <a:r>
                <a:rPr lang="de-DE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de-DE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-</a:t>
              </a:r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In-situ </a:t>
              </a:r>
              <a:r>
                <a:rPr lang="de-DE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spectroscopy</a:t>
              </a:r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(IR, UV-</a:t>
              </a:r>
              <a:r>
                <a:rPr lang="de-DE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</a:t>
              </a:r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Raman)</a:t>
              </a:r>
            </a:p>
            <a:p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RGA</a:t>
              </a:r>
            </a:p>
            <a:p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de-DE" sz="1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Stages, etc.</a:t>
              </a:r>
            </a:p>
            <a:p>
              <a:endPara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Ellipse 23"/>
          <p:cNvSpPr/>
          <p:nvPr/>
        </p:nvSpPr>
        <p:spPr bwMode="auto">
          <a:xfrm>
            <a:off x="6107252" y="4953397"/>
            <a:ext cx="2632135" cy="1539232"/>
          </a:xfrm>
          <a:prstGeom prst="ellipse">
            <a:avLst/>
          </a:prstGeom>
          <a:solidFill>
            <a:srgbClr val="FF9900"/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>
                <a:latin typeface="Arial" charset="0"/>
              </a:rPr>
              <a:t>Charge </a:t>
            </a:r>
            <a:r>
              <a:rPr lang="de-DE" dirty="0" err="1">
                <a:latin typeface="Arial" charset="0"/>
              </a:rPr>
              <a:t>selective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beams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00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755941" y="140347"/>
            <a:ext cx="6369210" cy="6503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de-DE" b="1" dirty="0"/>
              <a:t>Untersuchung von Strahlenschäden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13770" y="1283310"/>
            <a:ext cx="7947507" cy="30161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de-DE" sz="1800" b="1" dirty="0">
                <a:latin typeface="Arial"/>
                <a:cs typeface="Arial"/>
              </a:rPr>
              <a:t>Online (Untersuchung während der Bestrahlung)</a:t>
            </a:r>
          </a:p>
          <a:p>
            <a:pPr lvl="1"/>
            <a:r>
              <a:rPr lang="de-DE" sz="1800" u="sng" dirty="0">
                <a:latin typeface="Arial"/>
                <a:cs typeface="Arial"/>
              </a:rPr>
              <a:t>Thermisches Abbild des Strahls auf der Probe</a:t>
            </a:r>
          </a:p>
          <a:p>
            <a:pPr lvl="1"/>
            <a:r>
              <a:rPr lang="de-DE" sz="1800" dirty="0">
                <a:latin typeface="Arial"/>
                <a:cs typeface="Arial"/>
              </a:rPr>
              <a:t>Mechanisches Fließen (Kriechen) der Probe</a:t>
            </a:r>
          </a:p>
          <a:p>
            <a:pPr lvl="1"/>
            <a:r>
              <a:rPr lang="de-DE" sz="1800" dirty="0">
                <a:latin typeface="Arial"/>
                <a:cs typeface="Arial"/>
              </a:rPr>
              <a:t>Optische Spektroskopie</a:t>
            </a:r>
          </a:p>
          <a:p>
            <a:pPr lvl="1"/>
            <a:r>
              <a:rPr lang="de-DE" sz="1800" dirty="0">
                <a:latin typeface="Arial"/>
                <a:cs typeface="Arial"/>
              </a:rPr>
              <a:t>Röntgen-Strukturanalyse</a:t>
            </a:r>
          </a:p>
          <a:p>
            <a:pPr lvl="1"/>
            <a:r>
              <a:rPr lang="de-DE" sz="1800" dirty="0">
                <a:latin typeface="Arial"/>
                <a:cs typeface="Arial"/>
              </a:rPr>
              <a:t>Ausgasen der Probe </a:t>
            </a:r>
          </a:p>
          <a:p>
            <a:pPr lvl="1"/>
            <a:r>
              <a:rPr lang="de-DE" sz="1800" dirty="0">
                <a:latin typeface="Arial"/>
                <a:cs typeface="Arial"/>
              </a:rPr>
              <a:t>Widerstandsänderung</a:t>
            </a:r>
          </a:p>
          <a:p>
            <a:pPr marL="457200" lvl="1" indent="0">
              <a:buNone/>
            </a:pPr>
            <a:endParaRPr lang="de-DE" sz="1800" dirty="0">
              <a:latin typeface="Arial"/>
              <a:cs typeface="Arial"/>
            </a:endParaRPr>
          </a:p>
          <a:p>
            <a:pPr lvl="1"/>
            <a:endParaRPr lang="de-DE" sz="1800" dirty="0">
              <a:latin typeface="Arial"/>
              <a:cs typeface="Arial"/>
            </a:endParaRPr>
          </a:p>
        </p:txBody>
      </p:sp>
      <p:pic>
        <p:nvPicPr>
          <p:cNvPr id="3" name="IR_video3 (Konvertiert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6743" y="2616214"/>
            <a:ext cx="4673544" cy="3738835"/>
          </a:xfrm>
          <a:prstGeom prst="rect">
            <a:avLst/>
          </a:prstGeom>
        </p:spPr>
      </p:pic>
      <p:pic>
        <p:nvPicPr>
          <p:cNvPr id="4" name="Bild 3" descr="beampulse_scale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3397" y="2981760"/>
            <a:ext cx="89477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35708" y="81430"/>
            <a:ext cx="6403934" cy="6503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de-DE" b="1" dirty="0"/>
              <a:t>Untersuchung von</a:t>
            </a:r>
          </a:p>
          <a:p>
            <a:r>
              <a:rPr lang="de-DE" b="1" dirty="0"/>
              <a:t>Strahlenschäden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199734" y="1382198"/>
            <a:ext cx="5668631" cy="16624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de-DE" sz="1600" b="1" dirty="0">
                <a:latin typeface="Arial"/>
                <a:cs typeface="Arial"/>
              </a:rPr>
              <a:t>Offline (Untersuchung nach der Bestrahlung)</a:t>
            </a:r>
          </a:p>
          <a:p>
            <a:pPr lvl="1"/>
            <a:r>
              <a:rPr lang="de-DE" sz="1600" dirty="0">
                <a:latin typeface="Arial"/>
                <a:cs typeface="Arial"/>
              </a:rPr>
              <a:t>Thermische Leitfähigkeit</a:t>
            </a:r>
          </a:p>
          <a:p>
            <a:pPr lvl="1"/>
            <a:r>
              <a:rPr lang="de-DE" sz="1600" dirty="0">
                <a:latin typeface="Arial"/>
                <a:cs typeface="Arial"/>
              </a:rPr>
              <a:t>Mechanische Festigkeit und Härte</a:t>
            </a:r>
          </a:p>
          <a:p>
            <a:pPr lvl="1"/>
            <a:r>
              <a:rPr lang="de-DE" sz="1600" dirty="0">
                <a:latin typeface="Arial"/>
                <a:cs typeface="Arial"/>
              </a:rPr>
              <a:t>Optische Spektroskopie</a:t>
            </a:r>
          </a:p>
          <a:p>
            <a:pPr lvl="1"/>
            <a:r>
              <a:rPr lang="de-DE" sz="1600" u="sng" dirty="0">
                <a:latin typeface="Arial"/>
                <a:cs typeface="Arial"/>
              </a:rPr>
              <a:t>Mikroskopie</a:t>
            </a:r>
          </a:p>
          <a:p>
            <a:pPr lvl="1"/>
            <a:endParaRPr lang="de-DE" sz="1600" dirty="0">
              <a:latin typeface="Arial"/>
              <a:cs typeface="Arial"/>
            </a:endParaRPr>
          </a:p>
        </p:txBody>
      </p:sp>
      <p:pic>
        <p:nvPicPr>
          <p:cNvPr id="4" name="Bild 3" descr="Bildschirmfoto 2015-11-18 um 15.38.36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72" y="3009290"/>
            <a:ext cx="3634092" cy="315260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34776" y="6095140"/>
            <a:ext cx="100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SrTiO</a:t>
            </a:r>
            <a:r>
              <a:rPr lang="de-DE" sz="2000" baseline="-25000" dirty="0"/>
              <a:t>2</a:t>
            </a:r>
          </a:p>
        </p:txBody>
      </p:sp>
      <p:grpSp>
        <p:nvGrpSpPr>
          <p:cNvPr id="7" name="Group 12"/>
          <p:cNvGrpSpPr/>
          <p:nvPr/>
        </p:nvGrpSpPr>
        <p:grpSpPr>
          <a:xfrm>
            <a:off x="4754788" y="2065432"/>
            <a:ext cx="3851990" cy="4237962"/>
            <a:chOff x="1759134" y="887828"/>
            <a:chExt cx="4956374" cy="545300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9134" y="1903266"/>
              <a:ext cx="4956374" cy="443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Gerade Verbindung mit Pfeil 19"/>
            <p:cNvCxnSpPr/>
            <p:nvPr/>
          </p:nvCxnSpPr>
          <p:spPr>
            <a:xfrm>
              <a:off x="5279817" y="2321467"/>
              <a:ext cx="233527" cy="1464047"/>
            </a:xfrm>
            <a:prstGeom prst="straightConnector1">
              <a:avLst/>
            </a:prstGeom>
            <a:ln w="76200">
              <a:solidFill>
                <a:srgbClr val="33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26"/>
            <p:cNvSpPr/>
            <p:nvPr/>
          </p:nvSpPr>
          <p:spPr>
            <a:xfrm>
              <a:off x="5224430" y="2147005"/>
              <a:ext cx="104575" cy="104575"/>
            </a:xfrm>
            <a:prstGeom prst="ellipse">
              <a:avLst/>
            </a:prstGeom>
            <a:solidFill>
              <a:srgbClr val="333399"/>
            </a:solidFill>
            <a:ln>
              <a:solidFill>
                <a:srgbClr val="33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Gerade Verbindung mit Pfeil 27"/>
            <p:cNvCxnSpPr/>
            <p:nvPr/>
          </p:nvCxnSpPr>
          <p:spPr>
            <a:xfrm>
              <a:off x="2018640" y="1066267"/>
              <a:ext cx="278897" cy="871457"/>
            </a:xfrm>
            <a:prstGeom prst="straightConnector1">
              <a:avLst/>
            </a:prstGeom>
            <a:ln w="76200">
              <a:solidFill>
                <a:srgbClr val="33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28"/>
            <p:cNvSpPr/>
            <p:nvPr/>
          </p:nvSpPr>
          <p:spPr>
            <a:xfrm>
              <a:off x="1918206" y="887828"/>
              <a:ext cx="104575" cy="104575"/>
            </a:xfrm>
            <a:prstGeom prst="ellipse">
              <a:avLst/>
            </a:prstGeom>
            <a:solidFill>
              <a:srgbClr val="333399"/>
            </a:solidFill>
            <a:ln>
              <a:solidFill>
                <a:srgbClr val="33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Gerade Verbindung mit Pfeil 33"/>
            <p:cNvCxnSpPr/>
            <p:nvPr/>
          </p:nvCxnSpPr>
          <p:spPr>
            <a:xfrm>
              <a:off x="3602016" y="1415185"/>
              <a:ext cx="278897" cy="871457"/>
            </a:xfrm>
            <a:prstGeom prst="straightConnector1">
              <a:avLst/>
            </a:prstGeom>
            <a:ln w="76200">
              <a:solidFill>
                <a:srgbClr val="33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34"/>
            <p:cNvSpPr/>
            <p:nvPr/>
          </p:nvSpPr>
          <p:spPr>
            <a:xfrm>
              <a:off x="3501582" y="1201576"/>
              <a:ext cx="104575" cy="104575"/>
            </a:xfrm>
            <a:prstGeom prst="ellipse">
              <a:avLst/>
            </a:prstGeom>
            <a:solidFill>
              <a:srgbClr val="333399"/>
            </a:solidFill>
            <a:ln>
              <a:solidFill>
                <a:srgbClr val="33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4811339" y="6094550"/>
            <a:ext cx="1279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Graphen</a:t>
            </a:r>
            <a:endParaRPr lang="de-DE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5716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PAC Results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888" y="2315119"/>
            <a:ext cx="2372222" cy="125794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897" y="2315118"/>
            <a:ext cx="2361235" cy="250864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875" y="5081410"/>
            <a:ext cx="2361235" cy="104081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" y="2155107"/>
            <a:ext cx="2836574" cy="4014111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26251" y="1254758"/>
            <a:ext cx="2361235" cy="125694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/>
              <a:t>G-PAC</a:t>
            </a:r>
          </a:p>
          <a:p>
            <a:pPr algn="ctr"/>
            <a:r>
              <a:rPr lang="en-US" sz="1400" dirty="0"/>
              <a:t>31 Proposals granted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UNILAC: 98 days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SIS18: 100 days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ESR/</a:t>
            </a:r>
            <a:r>
              <a:rPr lang="en-US" sz="1400" dirty="0" err="1">
                <a:solidFill>
                  <a:schemeClr val="tx1"/>
                </a:solidFill>
              </a:rPr>
              <a:t>Cryring</a:t>
            </a:r>
            <a:r>
              <a:rPr lang="en-US" sz="1400" dirty="0">
                <a:solidFill>
                  <a:schemeClr val="tx1"/>
                </a:solidFill>
              </a:rPr>
              <a:t>: 63 days</a:t>
            </a:r>
          </a:p>
        </p:txBody>
      </p:sp>
      <p:sp>
        <p:nvSpPr>
          <p:cNvPr id="14" name="Rechteck 13"/>
          <p:cNvSpPr/>
          <p:nvPr/>
        </p:nvSpPr>
        <p:spPr>
          <a:xfrm>
            <a:off x="3160897" y="1254759"/>
            <a:ext cx="2361235" cy="97457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/>
              <a:t>Mat-PAC</a:t>
            </a:r>
          </a:p>
          <a:p>
            <a:pPr algn="ctr"/>
            <a:r>
              <a:rPr lang="en-US" sz="1400" dirty="0"/>
              <a:t>43 Proposals granted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UNILAC: 50 days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SIS18: 8 days</a:t>
            </a:r>
          </a:p>
        </p:txBody>
      </p:sp>
      <p:sp>
        <p:nvSpPr>
          <p:cNvPr id="15" name="Rechteck 14"/>
          <p:cNvSpPr/>
          <p:nvPr/>
        </p:nvSpPr>
        <p:spPr>
          <a:xfrm>
            <a:off x="6399875" y="4030928"/>
            <a:ext cx="2361235" cy="97457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/>
              <a:t>Plasma-PAC</a:t>
            </a:r>
          </a:p>
          <a:p>
            <a:pPr algn="ctr"/>
            <a:r>
              <a:rPr lang="en-US" sz="1400" dirty="0"/>
              <a:t>5 Proposals granted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UNILAC: 30 days parasitic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SIS18: 12 days parasitic</a:t>
            </a:r>
          </a:p>
        </p:txBody>
      </p:sp>
      <p:sp>
        <p:nvSpPr>
          <p:cNvPr id="16" name="Rechteck 15"/>
          <p:cNvSpPr/>
          <p:nvPr/>
        </p:nvSpPr>
        <p:spPr>
          <a:xfrm>
            <a:off x="6399875" y="1254759"/>
            <a:ext cx="2361235" cy="97457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/>
              <a:t>Bio-PAC</a:t>
            </a:r>
          </a:p>
          <a:p>
            <a:pPr algn="ctr"/>
            <a:r>
              <a:rPr lang="en-US" sz="1400" dirty="0"/>
              <a:t>14 Proposals granted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UNILAC: 2 days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SIS18: 11 days</a:t>
            </a:r>
          </a:p>
        </p:txBody>
      </p:sp>
    </p:spTree>
    <p:extLst>
      <p:ext uri="{BB962C8B-B14F-4D97-AF65-F5344CB8AC3E}">
        <p14:creationId xmlns:p14="http://schemas.microsoft.com/office/powerpoint/2010/main" val="1750812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0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Gerade Verbindung 28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hteck 34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69" name="Gerade Verbindung 68"/>
          <p:cNvCxnSpPr/>
          <p:nvPr/>
        </p:nvCxnSpPr>
        <p:spPr>
          <a:xfrm flipH="1" flipV="1">
            <a:off x="5108615" y="2030469"/>
            <a:ext cx="1482184" cy="83492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83"/>
          <p:cNvCxnSpPr/>
          <p:nvPr/>
        </p:nvCxnSpPr>
        <p:spPr>
          <a:xfrm>
            <a:off x="6590799" y="3048376"/>
            <a:ext cx="459707" cy="25176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/>
        </p:nvCxnSpPr>
        <p:spPr>
          <a:xfrm flipH="1">
            <a:off x="6590799" y="2865390"/>
            <a:ext cx="6100" cy="18298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105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Biophysics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-40320" y="3824902"/>
            <a:ext cx="1779654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Thomas Friedrich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768388" y="3836026"/>
            <a:ext cx="169790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Claudia Fournier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51967" y="127716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UNILAC X6/X0 12-C, 197-Au</a:t>
            </a:r>
          </a:p>
        </p:txBody>
      </p:sp>
      <p:sp>
        <p:nvSpPr>
          <p:cNvPr id="124" name="Textfeld 123"/>
          <p:cNvSpPr txBox="1"/>
          <p:nvPr/>
        </p:nvSpPr>
        <p:spPr>
          <a:xfrm>
            <a:off x="3578029" y="3824451"/>
            <a:ext cx="162095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err="1"/>
              <a:t>Burkhard</a:t>
            </a:r>
            <a:r>
              <a:rPr lang="en-GB" sz="1600" dirty="0"/>
              <a:t> </a:t>
            </a:r>
            <a:r>
              <a:rPr lang="en-GB" sz="1600" dirty="0" err="1"/>
              <a:t>Jakob</a:t>
            </a:r>
            <a:endParaRPr lang="en-GB" sz="1600" dirty="0"/>
          </a:p>
        </p:txBody>
      </p:sp>
      <p:cxnSp>
        <p:nvCxnSpPr>
          <p:cNvPr id="33" name="Gerade Verbindung 32"/>
          <p:cNvCxnSpPr/>
          <p:nvPr/>
        </p:nvCxnSpPr>
        <p:spPr>
          <a:xfrm flipH="1">
            <a:off x="6733860" y="3146923"/>
            <a:ext cx="3328" cy="9149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328190"/>
              </p:ext>
            </p:extLst>
          </p:nvPr>
        </p:nvGraphicFramePr>
        <p:xfrm>
          <a:off x="60065" y="5259587"/>
          <a:ext cx="7984340" cy="11499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4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54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64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351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BIO-07-012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Fournier, Claudia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Modulation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immune </a:t>
                      </a:r>
                      <a:r>
                        <a:rPr lang="de-DE" sz="1400" u="none" strike="noStrike" dirty="0" err="1">
                          <a:effectLst/>
                        </a:rPr>
                        <a:t>and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inflammatory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response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by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densely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ionizing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irradiation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X6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419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BIO-07-013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Jakob, Burkhard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Radiation-</a:t>
                      </a:r>
                      <a:r>
                        <a:rPr lang="de-DE" sz="1400" u="none" strike="noStrike" dirty="0" err="1">
                          <a:effectLst/>
                        </a:rPr>
                        <a:t>induced</a:t>
                      </a:r>
                      <a:r>
                        <a:rPr lang="de-DE" sz="1400" u="none" strike="noStrike" dirty="0">
                          <a:effectLst/>
                        </a:rPr>
                        <a:t> DNA </a:t>
                      </a:r>
                      <a:r>
                        <a:rPr lang="de-DE" sz="1400" u="none" strike="noStrike" dirty="0" err="1">
                          <a:effectLst/>
                        </a:rPr>
                        <a:t>damage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responses</a:t>
                      </a:r>
                      <a:r>
                        <a:rPr lang="de-DE" sz="1400" u="none" strike="noStrike" dirty="0">
                          <a:effectLst/>
                        </a:rPr>
                        <a:t> in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context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LET, </a:t>
                      </a:r>
                      <a:r>
                        <a:rPr lang="de-DE" sz="1400" u="none" strike="noStrike" dirty="0" err="1">
                          <a:effectLst/>
                        </a:rPr>
                        <a:t>chromatin</a:t>
                      </a:r>
                      <a:r>
                        <a:rPr lang="de-DE" sz="1400" u="none" strike="noStrike" dirty="0">
                          <a:effectLst/>
                        </a:rPr>
                        <a:t>, </a:t>
                      </a:r>
                      <a:r>
                        <a:rPr lang="de-DE" sz="1400" u="none" strike="noStrike" dirty="0" err="1">
                          <a:effectLst/>
                        </a:rPr>
                        <a:t>and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cell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cycle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X6, X0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49" marR="5849" marT="584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Bild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901" y="2138990"/>
            <a:ext cx="1565973" cy="1565973"/>
          </a:xfrm>
          <a:prstGeom prst="rect">
            <a:avLst/>
          </a:prstGeom>
        </p:spPr>
      </p:pic>
      <p:pic>
        <p:nvPicPr>
          <p:cNvPr id="37" name="Bild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141" y="2159741"/>
            <a:ext cx="1592523" cy="1592523"/>
          </a:xfrm>
          <a:prstGeom prst="rect">
            <a:avLst/>
          </a:prstGeom>
        </p:spPr>
      </p:pic>
      <p:pic>
        <p:nvPicPr>
          <p:cNvPr id="39" name="Bild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68" y="1912239"/>
            <a:ext cx="14351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71DF75E5-E01E-4A8F-AA80-743F55FF4FFB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6794500" cy="371475"/>
          </a:xfrm>
        </p:spPr>
        <p:txBody>
          <a:bodyPr>
            <a:normAutofit fontScale="90000"/>
          </a:bodyPr>
          <a:lstStyle/>
          <a:p>
            <a:r>
              <a:rPr lang="en-US" altLang="de-DE" sz="3200" dirty="0">
                <a:solidFill>
                  <a:schemeClr val="tx1"/>
                </a:solidFill>
              </a:rPr>
              <a:t>Stopping Mechanism</a:t>
            </a:r>
          </a:p>
        </p:txBody>
      </p:sp>
      <p:pic>
        <p:nvPicPr>
          <p:cNvPr id="278531" name="Picture 3" descr="dist5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554" y="4089068"/>
            <a:ext cx="2309146" cy="23037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8532" name="Picture 4" descr="dist6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101" y="1252345"/>
            <a:ext cx="2321187" cy="233857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78533" name="Group 5"/>
          <p:cNvGrpSpPr>
            <a:grpSpLocks/>
          </p:cNvGrpSpPr>
          <p:nvPr/>
        </p:nvGrpSpPr>
        <p:grpSpPr bwMode="auto">
          <a:xfrm>
            <a:off x="3541713" y="2197100"/>
            <a:ext cx="5164137" cy="3141663"/>
            <a:chOff x="2231" y="1384"/>
            <a:chExt cx="3253" cy="1979"/>
          </a:xfrm>
        </p:grpSpPr>
        <p:pic>
          <p:nvPicPr>
            <p:cNvPr id="278534" name="Picture 2" descr="log-Sn+Se-plot-Au-Ti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34"/>
            <a:stretch>
              <a:fillRect/>
            </a:stretch>
          </p:blipFill>
          <p:spPr bwMode="auto">
            <a:xfrm>
              <a:off x="2231" y="1384"/>
              <a:ext cx="3253" cy="1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8535" name="Text Box 9"/>
            <p:cNvSpPr txBox="1">
              <a:spLocks noChangeArrowheads="1"/>
            </p:cNvSpPr>
            <p:nvPr/>
          </p:nvSpPr>
          <p:spPr bwMode="auto">
            <a:xfrm>
              <a:off x="4280" y="1712"/>
              <a:ext cx="114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de-DE" sz="1400" b="1">
                  <a:solidFill>
                    <a:srgbClr val="CC0000"/>
                  </a:solidFill>
                </a:rPr>
                <a:t>electronic stopping</a:t>
              </a:r>
            </a:p>
          </p:txBody>
        </p:sp>
        <p:sp>
          <p:nvSpPr>
            <p:cNvPr id="278536" name="Text Box 10"/>
            <p:cNvSpPr txBox="1">
              <a:spLocks noChangeArrowheads="1"/>
            </p:cNvSpPr>
            <p:nvPr/>
          </p:nvSpPr>
          <p:spPr bwMode="auto">
            <a:xfrm>
              <a:off x="2899" y="1739"/>
              <a:ext cx="910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4" r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altLang="de-DE" sz="1400" b="1">
                  <a:solidFill>
                    <a:srgbClr val="003399"/>
                  </a:solidFill>
                </a:rPr>
                <a:t>nuclear stopping</a:t>
              </a:r>
            </a:p>
          </p:txBody>
        </p:sp>
        <p:sp>
          <p:nvSpPr>
            <p:cNvPr id="278538" name="Rectangle 14"/>
            <p:cNvSpPr>
              <a:spLocks noChangeArrowheads="1"/>
            </p:cNvSpPr>
            <p:nvPr/>
          </p:nvSpPr>
          <p:spPr bwMode="auto">
            <a:xfrm>
              <a:off x="4435" y="1879"/>
              <a:ext cx="384" cy="1168"/>
            </a:xfrm>
            <a:prstGeom prst="rect">
              <a:avLst/>
            </a:prstGeom>
            <a:solidFill>
              <a:srgbClr val="FF66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</p:grpSp>
    </p:spTree>
    <p:extLst>
      <p:ext uri="{BB962C8B-B14F-4D97-AF65-F5344CB8AC3E}">
        <p14:creationId xmlns:p14="http://schemas.microsoft.com/office/powerpoint/2010/main" val="1726924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12291" name="Picture 8" descr="f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77557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323850" y="5876925"/>
            <a:ext cx="5256213" cy="647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2293" name="Textfeld 6"/>
          <p:cNvSpPr txBox="1">
            <a:spLocks noChangeArrowheads="1"/>
          </p:cNvSpPr>
          <p:nvPr/>
        </p:nvSpPr>
        <p:spPr bwMode="auto">
          <a:xfrm>
            <a:off x="395288" y="5876925"/>
            <a:ext cx="58324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200">
                <a:solidFill>
                  <a:srgbClr val="000000"/>
                </a:solidFill>
                <a:latin typeface="Arial" charset="0"/>
                <a:cs typeface="Arial" charset="0"/>
              </a:rPr>
              <a:t>Cosmic rays in a human cells</a:t>
            </a:r>
          </a:p>
        </p:txBody>
      </p:sp>
      <p:sp>
        <p:nvSpPr>
          <p:cNvPr id="12294" name="Textfeld 7"/>
          <p:cNvSpPr txBox="1">
            <a:spLocks noChangeArrowheads="1"/>
          </p:cNvSpPr>
          <p:nvPr/>
        </p:nvSpPr>
        <p:spPr bwMode="auto">
          <a:xfrm>
            <a:off x="8388350" y="6381750"/>
            <a:ext cx="5873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100">
                <a:solidFill>
                  <a:srgbClr val="FFFFFF"/>
                </a:solidFill>
                <a:latin typeface="Arial" charset="0"/>
                <a:cs typeface="Arial" charset="0"/>
              </a:rPr>
              <a:t>© GSI</a:t>
            </a:r>
          </a:p>
          <a:p>
            <a:pPr eaLnBrk="1" hangingPunct="1"/>
            <a:endParaRPr lang="de-DE" altLang="de-DE" sz="11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2295" name="Textfeld 1"/>
          <p:cNvSpPr txBox="1">
            <a:spLocks noChangeArrowheads="1"/>
          </p:cNvSpPr>
          <p:nvPr/>
        </p:nvSpPr>
        <p:spPr bwMode="auto">
          <a:xfrm>
            <a:off x="4194175" y="252413"/>
            <a:ext cx="419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(B. Jakob, G. Taucher-Scholz)</a:t>
            </a:r>
          </a:p>
        </p:txBody>
      </p:sp>
    </p:spTree>
    <p:extLst>
      <p:ext uri="{BB962C8B-B14F-4D97-AF65-F5344CB8AC3E}">
        <p14:creationId xmlns:p14="http://schemas.microsoft.com/office/powerpoint/2010/main" val="16221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0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Gerade Verbindung 28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hteck 34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69" name="Gerade Verbindung 68"/>
          <p:cNvCxnSpPr/>
          <p:nvPr/>
        </p:nvCxnSpPr>
        <p:spPr>
          <a:xfrm flipH="1" flipV="1">
            <a:off x="5108615" y="2030468"/>
            <a:ext cx="1465888" cy="85167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83"/>
          <p:cNvCxnSpPr/>
          <p:nvPr/>
        </p:nvCxnSpPr>
        <p:spPr>
          <a:xfrm>
            <a:off x="6909321" y="2704942"/>
            <a:ext cx="103356" cy="624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/>
        </p:nvCxnSpPr>
        <p:spPr>
          <a:xfrm flipV="1">
            <a:off x="6596899" y="2704942"/>
            <a:ext cx="312422" cy="16044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104"/>
          <p:cNvCxnSpPr/>
          <p:nvPr/>
        </p:nvCxnSpPr>
        <p:spPr>
          <a:xfrm flipV="1">
            <a:off x="4978418" y="1960245"/>
            <a:ext cx="113901" cy="8124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105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Plasma Physics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-40320" y="3801752"/>
            <a:ext cx="1515158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Abel </a:t>
            </a:r>
            <a:r>
              <a:rPr lang="en-GB" sz="1600" dirty="0" err="1"/>
              <a:t>Blaszevic</a:t>
            </a:r>
            <a:endParaRPr lang="en-GB" sz="1600" dirty="0"/>
          </a:p>
        </p:txBody>
      </p:sp>
      <p:sp>
        <p:nvSpPr>
          <p:cNvPr id="17" name="Textfeld 16"/>
          <p:cNvSpPr txBox="1"/>
          <p:nvPr/>
        </p:nvSpPr>
        <p:spPr>
          <a:xfrm>
            <a:off x="1594763" y="3824451"/>
            <a:ext cx="191590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Denis Schumacher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51967" y="127716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UNILAC Z7, 48-Ca, 12-C, 197-Au</a:t>
            </a:r>
          </a:p>
        </p:txBody>
      </p:sp>
      <p:pic>
        <p:nvPicPr>
          <p:cNvPr id="116" name="Bild 1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9"/>
          <a:stretch/>
        </p:blipFill>
        <p:spPr>
          <a:xfrm>
            <a:off x="3644868" y="2094596"/>
            <a:ext cx="1235608" cy="1725403"/>
          </a:xfrm>
          <a:prstGeom prst="rect">
            <a:avLst/>
          </a:prstGeom>
        </p:spPr>
      </p:pic>
      <p:pic>
        <p:nvPicPr>
          <p:cNvPr id="117" name="Bild 1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5464" y="2104715"/>
            <a:ext cx="1359738" cy="1715285"/>
          </a:xfrm>
          <a:prstGeom prst="rect">
            <a:avLst/>
          </a:prstGeom>
        </p:spPr>
      </p:pic>
      <p:pic>
        <p:nvPicPr>
          <p:cNvPr id="119" name="Bild 1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77" y="2108054"/>
            <a:ext cx="1236681" cy="1693698"/>
          </a:xfrm>
          <a:prstGeom prst="rect">
            <a:avLst/>
          </a:prstGeom>
        </p:spPr>
      </p:pic>
      <p:sp>
        <p:nvSpPr>
          <p:cNvPr id="124" name="Textfeld 123"/>
          <p:cNvSpPr txBox="1"/>
          <p:nvPr/>
        </p:nvSpPr>
        <p:spPr>
          <a:xfrm>
            <a:off x="3578029" y="3824451"/>
            <a:ext cx="1369286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Olga </a:t>
            </a:r>
            <a:r>
              <a:rPr lang="en-GB" sz="1600" dirty="0" err="1"/>
              <a:t>Rosmej</a:t>
            </a:r>
            <a:endParaRPr lang="en-GB" sz="16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154522"/>
              </p:ext>
            </p:extLst>
          </p:nvPr>
        </p:nvGraphicFramePr>
        <p:xfrm>
          <a:off x="151966" y="4502629"/>
          <a:ext cx="7488297" cy="1632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4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4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9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89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U317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de-DE" sz="1400" u="none" strike="noStrike" dirty="0">
                          <a:effectLst/>
                        </a:rPr>
                        <a:t>X-</a:t>
                      </a:r>
                      <a:r>
                        <a:rPr lang="de-DE" sz="1400" u="none" strike="noStrike" dirty="0" err="1">
                          <a:effectLst/>
                        </a:rPr>
                        <a:t>ray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mapping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heavy </a:t>
                      </a:r>
                      <a:r>
                        <a:rPr lang="de-DE" sz="1400" u="none" strike="noStrike" dirty="0" err="1">
                          <a:effectLst/>
                        </a:rPr>
                        <a:t>ion</a:t>
                      </a:r>
                      <a:r>
                        <a:rPr lang="de-DE" sz="1400" u="none" strike="noStrike" dirty="0">
                          <a:effectLst/>
                        </a:rPr>
                        <a:t> beam </a:t>
                      </a:r>
                      <a:r>
                        <a:rPr lang="de-DE" sz="1400" u="none" strike="noStrike" dirty="0" err="1">
                          <a:effectLst/>
                        </a:rPr>
                        <a:t>intensity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distribution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and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ion</a:t>
                      </a:r>
                      <a:r>
                        <a:rPr lang="de-DE" sz="1400" u="none" strike="noStrike" dirty="0">
                          <a:effectLst/>
                        </a:rPr>
                        <a:t> beam </a:t>
                      </a:r>
                      <a:r>
                        <a:rPr lang="de-DE" sz="1400" u="none" strike="noStrike" dirty="0" err="1">
                          <a:effectLst/>
                        </a:rPr>
                        <a:t>energy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loss</a:t>
                      </a:r>
                      <a:r>
                        <a:rPr lang="de-DE" sz="1400" u="none" strike="noStrike" dirty="0">
                          <a:effectLst/>
                        </a:rPr>
                        <a:t> in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plasma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physics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experiments</a:t>
                      </a:r>
                      <a:r>
                        <a:rPr lang="de-DE" sz="1400" u="none" strike="noStrike" dirty="0">
                          <a:effectLst/>
                        </a:rPr>
                        <a:t> at FAIR 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err="1">
                          <a:effectLst/>
                        </a:rPr>
                        <a:t>Rosmej</a:t>
                      </a:r>
                      <a:r>
                        <a:rPr lang="de-DE" sz="1600" u="none" strike="noStrike" dirty="0">
                          <a:effectLst/>
                        </a:rPr>
                        <a:t>, Olga N.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91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>
                          <a:effectLst/>
                        </a:rPr>
                        <a:t>U318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de-DE" sz="1400" u="none" strike="noStrike" dirty="0">
                          <a:effectLst/>
                        </a:rPr>
                        <a:t>Investigation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charge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state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and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energy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loss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heavy </a:t>
                      </a:r>
                      <a:r>
                        <a:rPr lang="de-DE" sz="1400" u="none" strike="noStrike" dirty="0" err="1">
                          <a:effectLst/>
                        </a:rPr>
                        <a:t>ions</a:t>
                      </a:r>
                      <a:r>
                        <a:rPr lang="de-DE" sz="1400" u="none" strike="noStrike" dirty="0">
                          <a:effectLst/>
                        </a:rPr>
                        <a:t> after </a:t>
                      </a:r>
                      <a:r>
                        <a:rPr lang="de-DE" sz="1400" u="none" strike="noStrike" dirty="0" err="1">
                          <a:effectLst/>
                        </a:rPr>
                        <a:t>interaction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with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inductively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coupled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plasma</a:t>
                      </a:r>
                      <a:r>
                        <a:rPr lang="de-DE" sz="1400" u="none" strike="noStrike" dirty="0">
                          <a:effectLst/>
                        </a:rPr>
                        <a:t>.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err="1">
                          <a:effectLst/>
                        </a:rPr>
                        <a:t>Cistakov</a:t>
                      </a:r>
                      <a:r>
                        <a:rPr lang="de-DE" sz="1600" u="none" strike="noStrike" dirty="0">
                          <a:effectLst/>
                        </a:rPr>
                        <a:t>, Konstantin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89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342" y="1481423"/>
            <a:ext cx="6124147" cy="42145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3" y="4011546"/>
            <a:ext cx="3224102" cy="215047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3" y="1221283"/>
            <a:ext cx="3224102" cy="2152088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3263265" y="4011546"/>
            <a:ext cx="2286000" cy="589029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H="1">
            <a:off x="3263265" y="5086784"/>
            <a:ext cx="2286000" cy="1075238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3263265" y="3373371"/>
            <a:ext cx="2286000" cy="1227204"/>
          </a:xfrm>
          <a:prstGeom prst="lin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3263265" y="1221283"/>
            <a:ext cx="2286000" cy="2912567"/>
          </a:xfrm>
          <a:prstGeom prst="line">
            <a:avLst/>
          </a:prstGeom>
          <a:ln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7822387" y="2154346"/>
            <a:ext cx="1298753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PHELIX</a:t>
            </a:r>
          </a:p>
          <a:p>
            <a:pPr algn="l"/>
            <a:r>
              <a:rPr lang="de-DE" sz="1400" dirty="0"/>
              <a:t>50 J in 500 </a:t>
            </a:r>
            <a:r>
              <a:rPr lang="de-DE" sz="1400" dirty="0" err="1"/>
              <a:t>fs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7073265" y="4084736"/>
            <a:ext cx="114967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Kompressor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478184" y="5724525"/>
            <a:ext cx="143821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Laserdiagnostik</a:t>
            </a:r>
          </a:p>
        </p:txBody>
      </p:sp>
      <p:cxnSp>
        <p:nvCxnSpPr>
          <p:cNvPr id="13" name="Gerade Verbindung mit Pfeil 12"/>
          <p:cNvCxnSpPr>
            <a:stCxn id="11" idx="3"/>
          </p:cNvCxnSpPr>
          <p:nvPr/>
        </p:nvCxnSpPr>
        <p:spPr>
          <a:xfrm>
            <a:off x="8222939" y="4238625"/>
            <a:ext cx="174301" cy="238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12" idx="0"/>
          </p:cNvCxnSpPr>
          <p:nvPr/>
        </p:nvCxnSpPr>
        <p:spPr>
          <a:xfrm flipV="1">
            <a:off x="8197291" y="5372101"/>
            <a:ext cx="274472" cy="3524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4501515" y="6008133"/>
            <a:ext cx="1556836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Fokussierparabel</a:t>
            </a:r>
          </a:p>
        </p:txBody>
      </p:sp>
      <p:cxnSp>
        <p:nvCxnSpPr>
          <p:cNvPr id="16" name="Gerade Verbindung mit Pfeil 15"/>
          <p:cNvCxnSpPr>
            <a:stCxn id="15" idx="0"/>
          </p:cNvCxnSpPr>
          <p:nvPr/>
        </p:nvCxnSpPr>
        <p:spPr>
          <a:xfrm flipH="1" flipV="1">
            <a:off x="2882275" y="5086785"/>
            <a:ext cx="2397658" cy="9213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15" idx="0"/>
          </p:cNvCxnSpPr>
          <p:nvPr/>
        </p:nvCxnSpPr>
        <p:spPr>
          <a:xfrm flipV="1">
            <a:off x="5279933" y="5086785"/>
            <a:ext cx="269332" cy="9213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476205" y="6307220"/>
            <a:ext cx="88197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Solenoid</a:t>
            </a:r>
          </a:p>
        </p:txBody>
      </p:sp>
      <p:cxnSp>
        <p:nvCxnSpPr>
          <p:cNvPr id="19" name="Gerade Verbindung mit Pfeil 18"/>
          <p:cNvCxnSpPr>
            <a:stCxn id="18" idx="0"/>
          </p:cNvCxnSpPr>
          <p:nvPr/>
        </p:nvCxnSpPr>
        <p:spPr>
          <a:xfrm flipV="1">
            <a:off x="3917192" y="4772026"/>
            <a:ext cx="1632073" cy="15351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18" idx="0"/>
          </p:cNvCxnSpPr>
          <p:nvPr/>
        </p:nvCxnSpPr>
        <p:spPr>
          <a:xfrm flipH="1" flipV="1">
            <a:off x="1320171" y="5372100"/>
            <a:ext cx="2597021" cy="9351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4150296" y="1473398"/>
            <a:ext cx="101021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Resonator</a:t>
            </a:r>
          </a:p>
        </p:txBody>
      </p:sp>
      <p:cxnSp>
        <p:nvCxnSpPr>
          <p:cNvPr id="22" name="Gerade Verbindung mit Pfeil 21"/>
          <p:cNvCxnSpPr>
            <a:stCxn id="21" idx="2"/>
          </p:cNvCxnSpPr>
          <p:nvPr/>
        </p:nvCxnSpPr>
        <p:spPr>
          <a:xfrm>
            <a:off x="4655403" y="1781175"/>
            <a:ext cx="893862" cy="24574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21" idx="2"/>
          </p:cNvCxnSpPr>
          <p:nvPr/>
        </p:nvCxnSpPr>
        <p:spPr>
          <a:xfrm flipH="1">
            <a:off x="2167895" y="1781175"/>
            <a:ext cx="2487508" cy="3731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Plasma Physics</a:t>
            </a:r>
          </a:p>
        </p:txBody>
      </p:sp>
    </p:spTree>
    <p:extLst>
      <p:ext uri="{BB962C8B-B14F-4D97-AF65-F5344CB8AC3E}">
        <p14:creationId xmlns:p14="http://schemas.microsoft.com/office/powerpoint/2010/main" val="10571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Gerade Verbindung 32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SHE-TASCA</a:t>
            </a: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52" name="Gerade Verbindung 51"/>
          <p:cNvCxnSpPr/>
          <p:nvPr/>
        </p:nvCxnSpPr>
        <p:spPr>
          <a:xfrm flipH="1" flipV="1">
            <a:off x="5433654" y="2190251"/>
            <a:ext cx="1140849" cy="69189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/>
        </p:nvCxnSpPr>
        <p:spPr>
          <a:xfrm flipV="1">
            <a:off x="6596899" y="2865389"/>
            <a:ext cx="0" cy="19745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/>
          <p:nvPr/>
        </p:nvCxnSpPr>
        <p:spPr>
          <a:xfrm flipH="1" flipV="1">
            <a:off x="6593343" y="3055727"/>
            <a:ext cx="416678" cy="24783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>
          <a:xfrm>
            <a:off x="7010021" y="3291761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10480" y="4246252"/>
            <a:ext cx="1703030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Sacha </a:t>
            </a:r>
            <a:r>
              <a:rPr lang="en-GB" sz="1600" dirty="0" err="1"/>
              <a:t>Yakushev</a:t>
            </a:r>
            <a:endParaRPr lang="en-GB" sz="1600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816618"/>
              </p:ext>
            </p:extLst>
          </p:nvPr>
        </p:nvGraphicFramePr>
        <p:xfrm>
          <a:off x="60273" y="4773368"/>
          <a:ext cx="7486428" cy="1274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0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1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218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U308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 err="1">
                          <a:effectLst/>
                        </a:rPr>
                        <a:t>Yakushev</a:t>
                      </a:r>
                      <a:r>
                        <a:rPr lang="de-DE" sz="1400" u="none" strike="noStrike" dirty="0">
                          <a:effectLst/>
                        </a:rPr>
                        <a:t>, Alexander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First </a:t>
                      </a:r>
                      <a:r>
                        <a:rPr lang="de-DE" sz="1400" u="none" strike="noStrike" dirty="0" err="1">
                          <a:effectLst/>
                        </a:rPr>
                        <a:t>chemical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study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element</a:t>
                      </a:r>
                      <a:r>
                        <a:rPr lang="de-DE" sz="1400" u="none" strike="noStrike" dirty="0">
                          <a:effectLst/>
                        </a:rPr>
                        <a:t> 113 </a:t>
                      </a:r>
                      <a:r>
                        <a:rPr lang="de-DE" sz="1400" u="none" strike="noStrike" dirty="0" err="1">
                          <a:effectLst/>
                        </a:rPr>
                        <a:t>behind</a:t>
                      </a:r>
                      <a:r>
                        <a:rPr lang="de-DE" sz="1400" u="none" strike="noStrike" dirty="0">
                          <a:effectLst/>
                        </a:rPr>
                        <a:t> TASCA 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5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U310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Rudolph, Dirk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 err="1">
                          <a:effectLst/>
                        </a:rPr>
                        <a:t>Spectroscopy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Flerovium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Decay</a:t>
                      </a:r>
                      <a:r>
                        <a:rPr lang="de-DE" sz="1400" u="none" strike="noStrike" dirty="0">
                          <a:effectLst/>
                        </a:rPr>
                        <a:t> Chains &amp; Discovery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baseline="30000" dirty="0">
                          <a:effectLst/>
                        </a:rPr>
                        <a:t>290</a:t>
                      </a:r>
                      <a:r>
                        <a:rPr lang="de-DE" sz="1400" u="none" strike="noStrike" dirty="0">
                          <a:effectLst/>
                        </a:rPr>
                        <a:t>Fl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8" name="Bild 9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67" y="2525618"/>
            <a:ext cx="1358845" cy="1711794"/>
          </a:xfrm>
          <a:prstGeom prst="rect">
            <a:avLst/>
          </a:prstGeom>
        </p:spPr>
      </p:pic>
      <p:pic>
        <p:nvPicPr>
          <p:cNvPr id="14338" name="Picture 2" descr="http://portal.research.lu.se/portal/files/20317872/dirk_rudolph_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7280" y="2525619"/>
            <a:ext cx="1353674" cy="17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2130188" y="4291326"/>
            <a:ext cx="1197764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/>
              <a:t>Dirk Rudolf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51967" y="127716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UNILAC X8, 48-Ca</a:t>
            </a:r>
          </a:p>
        </p:txBody>
      </p:sp>
    </p:spTree>
    <p:extLst>
      <p:ext uri="{BB962C8B-B14F-4D97-AF65-F5344CB8AC3E}">
        <p14:creationId xmlns:p14="http://schemas.microsoft.com/office/powerpoint/2010/main" val="49154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SHE-TASCA</a:t>
            </a: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966219"/>
              </p:ext>
            </p:extLst>
          </p:nvPr>
        </p:nvGraphicFramePr>
        <p:xfrm>
          <a:off x="1540629" y="1282643"/>
          <a:ext cx="7486428" cy="6421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0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1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218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U308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 err="1">
                          <a:effectLst/>
                        </a:rPr>
                        <a:t>Yakushev</a:t>
                      </a:r>
                      <a:r>
                        <a:rPr lang="de-DE" sz="1400" u="none" strike="noStrike" dirty="0">
                          <a:effectLst/>
                        </a:rPr>
                        <a:t>, Alexander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First </a:t>
                      </a:r>
                      <a:r>
                        <a:rPr lang="de-DE" sz="1400" u="none" strike="noStrike" dirty="0" err="1">
                          <a:effectLst/>
                        </a:rPr>
                        <a:t>chemical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study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element</a:t>
                      </a:r>
                      <a:r>
                        <a:rPr lang="de-DE" sz="1400" u="none" strike="noStrike" dirty="0">
                          <a:effectLst/>
                        </a:rPr>
                        <a:t> 113 </a:t>
                      </a:r>
                      <a:r>
                        <a:rPr lang="de-DE" sz="1400" u="none" strike="noStrike" dirty="0" err="1">
                          <a:effectLst/>
                        </a:rPr>
                        <a:t>behind</a:t>
                      </a:r>
                      <a:r>
                        <a:rPr lang="de-DE" sz="1400" u="none" strike="noStrike" dirty="0">
                          <a:effectLst/>
                        </a:rPr>
                        <a:t> TASCA 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8" name="Bild 9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66" y="1306042"/>
            <a:ext cx="1358845" cy="1711794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0" y="612130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UNILAC X8, 48-Ca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264" y="2433336"/>
            <a:ext cx="6183158" cy="31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SHE-TASCA</a:t>
            </a:r>
          </a:p>
        </p:txBody>
      </p:sp>
      <p:sp>
        <p:nvSpPr>
          <p:cNvPr id="7" name="Rectangle 22"/>
          <p:cNvSpPr/>
          <p:nvPr/>
        </p:nvSpPr>
        <p:spPr bwMode="auto">
          <a:xfrm>
            <a:off x="1348359" y="5454766"/>
            <a:ext cx="375110" cy="3488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" name="Rectangle 23"/>
          <p:cNvSpPr/>
          <p:nvPr/>
        </p:nvSpPr>
        <p:spPr bwMode="auto">
          <a:xfrm>
            <a:off x="584047" y="5453442"/>
            <a:ext cx="375110" cy="348885"/>
          </a:xfrm>
          <a:prstGeom prst="rect">
            <a:avLst/>
          </a:prstGeom>
          <a:solidFill>
            <a:srgbClr val="0066FF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" name="Rectangle 24"/>
          <p:cNvSpPr/>
          <p:nvPr/>
        </p:nvSpPr>
        <p:spPr bwMode="auto">
          <a:xfrm>
            <a:off x="2875232" y="5446393"/>
            <a:ext cx="375110" cy="348885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2" name="Rectangle 25"/>
          <p:cNvSpPr/>
          <p:nvPr/>
        </p:nvSpPr>
        <p:spPr bwMode="auto">
          <a:xfrm>
            <a:off x="583948" y="5804049"/>
            <a:ext cx="375110" cy="348885"/>
          </a:xfrm>
          <a:prstGeom prst="rect">
            <a:avLst/>
          </a:prstGeom>
          <a:solidFill>
            <a:srgbClr val="FFFF00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3" name="Rectangle 26"/>
          <p:cNvSpPr/>
          <p:nvPr/>
        </p:nvSpPr>
        <p:spPr bwMode="auto">
          <a:xfrm>
            <a:off x="1347465" y="5807306"/>
            <a:ext cx="375110" cy="348885"/>
          </a:xfrm>
          <a:prstGeom prst="rect">
            <a:avLst/>
          </a:prstGeom>
          <a:solidFill>
            <a:srgbClr val="FFFF00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4" name="Rectangle 39"/>
          <p:cNvSpPr/>
          <p:nvPr/>
        </p:nvSpPr>
        <p:spPr bwMode="auto">
          <a:xfrm>
            <a:off x="1045837" y="3326924"/>
            <a:ext cx="1616099" cy="133283"/>
          </a:xfrm>
          <a:prstGeom prst="rec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Up-Down Arrow 44"/>
          <p:cNvSpPr/>
          <p:nvPr/>
        </p:nvSpPr>
        <p:spPr bwMode="auto">
          <a:xfrm>
            <a:off x="1660874" y="2786900"/>
            <a:ext cx="387868" cy="544216"/>
          </a:xfrm>
          <a:prstGeom prst="upDownArrow">
            <a:avLst/>
          </a:prstGeom>
          <a:solidFill>
            <a:srgbClr val="00206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" name="Group 54"/>
          <p:cNvGrpSpPr/>
          <p:nvPr/>
        </p:nvGrpSpPr>
        <p:grpSpPr>
          <a:xfrm>
            <a:off x="139690" y="3362998"/>
            <a:ext cx="3238899" cy="3120107"/>
            <a:chOff x="43032" y="3475504"/>
            <a:chExt cx="3233960" cy="3022115"/>
          </a:xfrm>
        </p:grpSpPr>
        <p:grpSp>
          <p:nvGrpSpPr>
            <p:cNvPr id="25" name="Group 43"/>
            <p:cNvGrpSpPr/>
            <p:nvPr/>
          </p:nvGrpSpPr>
          <p:grpSpPr>
            <a:xfrm>
              <a:off x="104223" y="3475504"/>
              <a:ext cx="3172769" cy="2874266"/>
              <a:chOff x="104223" y="3475504"/>
              <a:chExt cx="3172769" cy="2874266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28302"/>
              <a:stretch>
                <a:fillRect/>
              </a:stretch>
            </p:blipFill>
            <p:spPr bwMode="auto">
              <a:xfrm>
                <a:off x="104223" y="3475504"/>
                <a:ext cx="3172769" cy="287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8" name="Rectangle 40"/>
              <p:cNvSpPr/>
              <p:nvPr/>
            </p:nvSpPr>
            <p:spPr bwMode="auto">
              <a:xfrm>
                <a:off x="2840019" y="3517751"/>
                <a:ext cx="290456" cy="16136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Rectangle 41"/>
              <p:cNvSpPr/>
              <p:nvPr/>
            </p:nvSpPr>
            <p:spPr bwMode="auto">
              <a:xfrm>
                <a:off x="957431" y="3883510"/>
                <a:ext cx="1755289" cy="15239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Rectangle 42"/>
              <p:cNvSpPr/>
              <p:nvPr/>
            </p:nvSpPr>
            <p:spPr bwMode="auto">
              <a:xfrm>
                <a:off x="173917" y="4593515"/>
                <a:ext cx="622150" cy="13267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6" name="Rectangle 48"/>
            <p:cNvSpPr/>
            <p:nvPr/>
          </p:nvSpPr>
          <p:spPr bwMode="auto">
            <a:xfrm>
              <a:off x="43032" y="3636083"/>
              <a:ext cx="3227294" cy="286153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1" name="Group 53"/>
          <p:cNvGrpSpPr/>
          <p:nvPr/>
        </p:nvGrpSpPr>
        <p:grpSpPr>
          <a:xfrm>
            <a:off x="139700" y="1371600"/>
            <a:ext cx="3232224" cy="2163910"/>
            <a:chOff x="43032" y="1454075"/>
            <a:chExt cx="3227294" cy="2095949"/>
          </a:xfrm>
        </p:grpSpPr>
        <p:grpSp>
          <p:nvGrpSpPr>
            <p:cNvPr id="32" name="Group 8"/>
            <p:cNvGrpSpPr>
              <a:grpSpLocks noChangeAspect="1"/>
            </p:cNvGrpSpPr>
            <p:nvPr/>
          </p:nvGrpSpPr>
          <p:grpSpPr>
            <a:xfrm>
              <a:off x="1122856" y="1570601"/>
              <a:ext cx="1282551" cy="1282551"/>
              <a:chOff x="1028698" y="870445"/>
              <a:chExt cx="4320000" cy="4320000"/>
            </a:xfrm>
          </p:grpSpPr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6623" y="1126848"/>
                <a:ext cx="4120418" cy="36429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Donut 5"/>
              <p:cNvSpPr/>
              <p:nvPr/>
            </p:nvSpPr>
            <p:spPr bwMode="auto">
              <a:xfrm>
                <a:off x="1028698" y="870445"/>
                <a:ext cx="4320000" cy="4320000"/>
              </a:xfrm>
              <a:prstGeom prst="donut">
                <a:avLst>
                  <a:gd name="adj" fmla="val 30201"/>
                </a:avLst>
              </a:prstGeom>
              <a:solidFill>
                <a:srgbClr val="0688E0">
                  <a:alpha val="24000"/>
                </a:srgbClr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3" name="Rectangle 49"/>
            <p:cNvSpPr/>
            <p:nvPr/>
          </p:nvSpPr>
          <p:spPr bwMode="auto">
            <a:xfrm>
              <a:off x="43032" y="1454075"/>
              <a:ext cx="3227294" cy="209594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7" name="Picture 4" descr="C:\Disk_Daten\Fotos\ExpSep2009\_DSC3556_edited.jpg"/>
          <p:cNvPicPr>
            <a:picLocks noChangeAspect="1" noChangeArrowheads="1"/>
          </p:cNvPicPr>
          <p:nvPr/>
        </p:nvPicPr>
        <p:blipFill>
          <a:blip r:embed="rId4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422" y="3905600"/>
            <a:ext cx="4867635" cy="254818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6815" y="1359967"/>
            <a:ext cx="3740765" cy="253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581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SHE-TASCA</a:t>
            </a: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" name="Textfeld 17"/>
          <p:cNvSpPr txBox="1"/>
          <p:nvPr/>
        </p:nvSpPr>
        <p:spPr>
          <a:xfrm>
            <a:off x="0" y="612130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UNILAC X8, 48-Ca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860" y="1932089"/>
            <a:ext cx="5859966" cy="4258995"/>
          </a:xfrm>
          <a:prstGeom prst="rect">
            <a:avLst/>
          </a:prstGeom>
        </p:spPr>
      </p:pic>
      <p:pic>
        <p:nvPicPr>
          <p:cNvPr id="10" name="Picture 2" descr="http://portal.research.lu.se/portal/files/20317872/dirk_rudolph_2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580" y="1282643"/>
            <a:ext cx="1353674" cy="17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982573"/>
              </p:ext>
            </p:extLst>
          </p:nvPr>
        </p:nvGraphicFramePr>
        <p:xfrm>
          <a:off x="1540629" y="1294773"/>
          <a:ext cx="7486428" cy="632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0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1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245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U310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Rudolph, Dirk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 err="1">
                          <a:effectLst/>
                        </a:rPr>
                        <a:t>Spectroscopy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Flerovium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Decay</a:t>
                      </a:r>
                      <a:r>
                        <a:rPr lang="de-DE" sz="1400" u="none" strike="noStrike" dirty="0">
                          <a:effectLst/>
                        </a:rPr>
                        <a:t> Chains &amp; Discovery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baseline="30000" dirty="0">
                          <a:effectLst/>
                        </a:rPr>
                        <a:t>290</a:t>
                      </a:r>
                      <a:r>
                        <a:rPr lang="de-DE" sz="1400" u="none" strike="noStrike" dirty="0">
                          <a:effectLst/>
                        </a:rPr>
                        <a:t>Fl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1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SHE-TASCA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" y="1528298"/>
            <a:ext cx="5359994" cy="3625701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451" y="1528297"/>
            <a:ext cx="3625701" cy="36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7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PAC Results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888" y="2315119"/>
            <a:ext cx="2372222" cy="125794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897" y="2315118"/>
            <a:ext cx="2361235" cy="250864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875" y="5081410"/>
            <a:ext cx="2361235" cy="104081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" y="2155107"/>
            <a:ext cx="2836574" cy="4014111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26251" y="1254758"/>
            <a:ext cx="2361235" cy="125694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/>
              <a:t>G-PAC</a:t>
            </a:r>
          </a:p>
          <a:p>
            <a:pPr algn="ctr"/>
            <a:r>
              <a:rPr lang="en-US" sz="1400" dirty="0"/>
              <a:t>31 Proposals granted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UNILAC: 98 days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SIS18: 100 days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ESR/</a:t>
            </a:r>
            <a:r>
              <a:rPr lang="en-US" sz="1400" dirty="0" err="1">
                <a:solidFill>
                  <a:schemeClr val="tx1"/>
                </a:solidFill>
              </a:rPr>
              <a:t>Cryring</a:t>
            </a:r>
            <a:r>
              <a:rPr lang="en-US" sz="1400" dirty="0">
                <a:solidFill>
                  <a:schemeClr val="tx1"/>
                </a:solidFill>
              </a:rPr>
              <a:t>: 73 days</a:t>
            </a:r>
          </a:p>
        </p:txBody>
      </p:sp>
      <p:sp>
        <p:nvSpPr>
          <p:cNvPr id="14" name="Rechteck 13"/>
          <p:cNvSpPr/>
          <p:nvPr/>
        </p:nvSpPr>
        <p:spPr>
          <a:xfrm>
            <a:off x="3160897" y="1254759"/>
            <a:ext cx="2361235" cy="97457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/>
              <a:t>Mat-PAC</a:t>
            </a:r>
          </a:p>
          <a:p>
            <a:pPr algn="ctr"/>
            <a:r>
              <a:rPr lang="en-US" sz="1400" dirty="0"/>
              <a:t>43 Proposals granted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UNILAC: 50 days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SIS18: 8 days</a:t>
            </a:r>
          </a:p>
        </p:txBody>
      </p:sp>
      <p:sp>
        <p:nvSpPr>
          <p:cNvPr id="15" name="Rechteck 14"/>
          <p:cNvSpPr/>
          <p:nvPr/>
        </p:nvSpPr>
        <p:spPr>
          <a:xfrm>
            <a:off x="6399875" y="4030928"/>
            <a:ext cx="2361235" cy="97457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/>
              <a:t>Plasma-PAC</a:t>
            </a:r>
          </a:p>
          <a:p>
            <a:pPr algn="ctr"/>
            <a:r>
              <a:rPr lang="en-US" sz="1400" dirty="0"/>
              <a:t>5 Proposals granted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UNILAC: 30 days parasitic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SIS18: 12 days parasitic</a:t>
            </a:r>
          </a:p>
        </p:txBody>
      </p:sp>
      <p:sp>
        <p:nvSpPr>
          <p:cNvPr id="16" name="Rechteck 15"/>
          <p:cNvSpPr/>
          <p:nvPr/>
        </p:nvSpPr>
        <p:spPr>
          <a:xfrm>
            <a:off x="6399875" y="1254759"/>
            <a:ext cx="2361235" cy="97457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u="sng" dirty="0"/>
              <a:t>Bio-PAC</a:t>
            </a:r>
          </a:p>
          <a:p>
            <a:pPr algn="ctr"/>
            <a:r>
              <a:rPr lang="en-US" sz="1400" dirty="0"/>
              <a:t>14 Proposals granted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UNILAC: 2 days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SIS18: 11 days</a:t>
            </a:r>
          </a:p>
        </p:txBody>
      </p:sp>
      <p:sp>
        <p:nvSpPr>
          <p:cNvPr id="2" name="Rechteck 1"/>
          <p:cNvSpPr/>
          <p:nvPr/>
        </p:nvSpPr>
        <p:spPr>
          <a:xfrm>
            <a:off x="0" y="1254758"/>
            <a:ext cx="9135045" cy="530808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2777089" y="2579086"/>
            <a:ext cx="3417845" cy="2618669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u="sng" dirty="0"/>
              <a:t>total</a:t>
            </a:r>
          </a:p>
          <a:p>
            <a:pPr algn="ctr"/>
            <a:r>
              <a:rPr lang="en-US" sz="2400" dirty="0"/>
              <a:t>93 Proposals granted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UNILAC: 153 days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SIS18: 120 days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ESR/</a:t>
            </a:r>
            <a:r>
              <a:rPr lang="en-US" sz="2400" dirty="0" err="1">
                <a:solidFill>
                  <a:schemeClr val="tx1"/>
                </a:solidFill>
              </a:rPr>
              <a:t>Cryring</a:t>
            </a:r>
            <a:r>
              <a:rPr lang="en-US" sz="2400" dirty="0">
                <a:solidFill>
                  <a:schemeClr val="tx1"/>
                </a:solidFill>
              </a:rPr>
              <a:t>: 63 days</a:t>
            </a:r>
          </a:p>
        </p:txBody>
      </p:sp>
    </p:spTree>
    <p:extLst>
      <p:ext uri="{BB962C8B-B14F-4D97-AF65-F5344CB8AC3E}">
        <p14:creationId xmlns:p14="http://schemas.microsoft.com/office/powerpoint/2010/main" val="766693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Gerade Verbindung 32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SHE-SHIP</a:t>
            </a: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52" name="Gerade Verbindung 51"/>
          <p:cNvCxnSpPr/>
          <p:nvPr/>
        </p:nvCxnSpPr>
        <p:spPr>
          <a:xfrm flipH="1" flipV="1">
            <a:off x="5433655" y="2190252"/>
            <a:ext cx="1703745" cy="98474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10480" y="3801752"/>
            <a:ext cx="144783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Michael Block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130188" y="3846826"/>
            <a:ext cx="197361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Mustapha </a:t>
            </a:r>
            <a:r>
              <a:rPr lang="en-GB" sz="1600" dirty="0" err="1"/>
              <a:t>Laatiaoui</a:t>
            </a:r>
            <a:endParaRPr lang="en-GB" sz="1600" dirty="0"/>
          </a:p>
        </p:txBody>
      </p:sp>
      <p:sp>
        <p:nvSpPr>
          <p:cNvPr id="18" name="Textfeld 17"/>
          <p:cNvSpPr txBox="1"/>
          <p:nvPr/>
        </p:nvSpPr>
        <p:spPr>
          <a:xfrm>
            <a:off x="151967" y="127716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UNILAC Y7, 48-Ca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0328"/>
              </p:ext>
            </p:extLst>
          </p:nvPr>
        </p:nvGraphicFramePr>
        <p:xfrm>
          <a:off x="60273" y="4762827"/>
          <a:ext cx="7717913" cy="13566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4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10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245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>
                          <a:effectLst/>
                        </a:rPr>
                        <a:t>U312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>
                          <a:effectLst/>
                        </a:rPr>
                        <a:t>Block, Michael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 err="1">
                          <a:effectLst/>
                        </a:rPr>
                        <a:t>Direct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mass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measurements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and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investigations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of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isomeric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states</a:t>
                      </a:r>
                      <a:r>
                        <a:rPr lang="de-DE" sz="1600" u="none" strike="noStrike" dirty="0">
                          <a:effectLst/>
                        </a:rPr>
                        <a:t> in </a:t>
                      </a:r>
                      <a:r>
                        <a:rPr lang="de-DE" sz="1600" u="none" strike="noStrike" dirty="0" err="1">
                          <a:effectLst/>
                        </a:rPr>
                        <a:t>Lr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and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Rf</a:t>
                      </a:r>
                      <a:r>
                        <a:rPr lang="de-DE" sz="1600" u="none" strike="noStrike" dirty="0">
                          <a:effectLst/>
                        </a:rPr>
                        <a:t> isotopes </a:t>
                      </a:r>
                      <a:r>
                        <a:rPr lang="de-DE" sz="1600" u="none" strike="noStrike" dirty="0" err="1">
                          <a:effectLst/>
                        </a:rPr>
                        <a:t>around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the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deformed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neutron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shell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closure</a:t>
                      </a:r>
                      <a:r>
                        <a:rPr lang="de-DE" sz="1600" u="none" strike="noStrike" dirty="0">
                          <a:effectLst/>
                        </a:rPr>
                        <a:t> at N = 152 </a:t>
                      </a:r>
                      <a:r>
                        <a:rPr lang="de-DE" sz="1600" u="none" strike="noStrike" dirty="0" err="1">
                          <a:effectLst/>
                        </a:rPr>
                        <a:t>with</a:t>
                      </a:r>
                      <a:r>
                        <a:rPr lang="de-DE" sz="1600" u="none" strike="noStrike" dirty="0">
                          <a:effectLst/>
                        </a:rPr>
                        <a:t> SHIPTRAP 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15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>
                          <a:effectLst/>
                        </a:rPr>
                        <a:t>U313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 err="1">
                          <a:effectLst/>
                        </a:rPr>
                        <a:t>Laatiaoui</a:t>
                      </a:r>
                      <a:r>
                        <a:rPr lang="de-DE" sz="1600" u="none" strike="noStrike" dirty="0">
                          <a:effectLst/>
                        </a:rPr>
                        <a:t>, Mustapha 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>
                          <a:effectLst/>
                        </a:rPr>
                        <a:t>Laser </a:t>
                      </a:r>
                      <a:r>
                        <a:rPr lang="de-DE" sz="1600" u="none" strike="noStrike" dirty="0" err="1">
                          <a:effectLst/>
                        </a:rPr>
                        <a:t>spectroscopy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of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nobelium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and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lawrencium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78" y="2091697"/>
            <a:ext cx="1260822" cy="1701216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5699" y="2086585"/>
            <a:ext cx="1330135" cy="169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273470" y="1924877"/>
            <a:ext cx="782356" cy="782356"/>
            <a:chOff x="1028698" y="870445"/>
            <a:chExt cx="4320000" cy="43200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621" y="1126849"/>
              <a:ext cx="4120421" cy="3642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Donut 5"/>
            <p:cNvSpPr/>
            <p:nvPr/>
          </p:nvSpPr>
          <p:spPr bwMode="auto">
            <a:xfrm>
              <a:off x="1028698" y="870445"/>
              <a:ext cx="4320000" cy="4320000"/>
            </a:xfrm>
            <a:prstGeom prst="donut">
              <a:avLst>
                <a:gd name="adj" fmla="val 30201"/>
              </a:avLst>
            </a:prstGeom>
            <a:solidFill>
              <a:srgbClr val="0688E0">
                <a:alpha val="24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50" name="Rectangle 49"/>
          <p:cNvSpPr/>
          <p:nvPr/>
        </p:nvSpPr>
        <p:spPr bwMode="auto">
          <a:xfrm>
            <a:off x="43032" y="1238175"/>
            <a:ext cx="3227294" cy="209594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345627" y="1239968"/>
            <a:ext cx="5755340" cy="504175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72933" y="6359905"/>
            <a:ext cx="315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solidFill>
                  <a:srgbClr val="000000"/>
                </a:solidFill>
              </a:rPr>
              <a:t>M. Block, M. Laatiaoui </a:t>
            </a:r>
            <a:r>
              <a:rPr lang="de-CH" sz="1400" b="1" i="1" dirty="0">
                <a:solidFill>
                  <a:srgbClr val="000000"/>
                </a:solidFill>
              </a:rPr>
              <a:t>et al</a:t>
            </a:r>
            <a:r>
              <a:rPr lang="de-CH" sz="1400" b="1" dirty="0">
                <a:solidFill>
                  <a:srgbClr val="000000"/>
                </a:solidFill>
              </a:rPr>
              <a:t>.</a:t>
            </a: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7" name="Group 77"/>
          <p:cNvGrpSpPr/>
          <p:nvPr/>
        </p:nvGrpSpPr>
        <p:grpSpPr>
          <a:xfrm>
            <a:off x="491269" y="1234196"/>
            <a:ext cx="2305722" cy="2094840"/>
            <a:chOff x="491269" y="1450096"/>
            <a:chExt cx="2305722" cy="2094840"/>
          </a:xfrm>
        </p:grpSpPr>
        <p:pic>
          <p:nvPicPr>
            <p:cNvPr id="62" name="Picture 61" descr="atom_shell2.gi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269" y="1450096"/>
              <a:ext cx="2305722" cy="2053534"/>
            </a:xfrm>
            <a:prstGeom prst="rect">
              <a:avLst/>
            </a:prstGeom>
          </p:spPr>
        </p:pic>
        <p:sp>
          <p:nvSpPr>
            <p:cNvPr id="77" name="Donut 76"/>
            <p:cNvSpPr>
              <a:spLocks noChangeAspect="1"/>
            </p:cNvSpPr>
            <p:nvPr/>
          </p:nvSpPr>
          <p:spPr bwMode="auto">
            <a:xfrm>
              <a:off x="651329" y="1518634"/>
              <a:ext cx="2026302" cy="2026302"/>
            </a:xfrm>
            <a:prstGeom prst="donut">
              <a:avLst>
                <a:gd name="adj" fmla="val 24273"/>
              </a:avLst>
            </a:prstGeom>
            <a:solidFill>
              <a:srgbClr val="0688E0">
                <a:alpha val="24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8" name="Group 104"/>
          <p:cNvGrpSpPr/>
          <p:nvPr/>
        </p:nvGrpSpPr>
        <p:grpSpPr>
          <a:xfrm>
            <a:off x="1635958" y="1325453"/>
            <a:ext cx="179194" cy="755513"/>
            <a:chOff x="1635958" y="1509078"/>
            <a:chExt cx="179194" cy="821210"/>
          </a:xfrm>
          <a:effectLst>
            <a:outerShdw blurRad="12700" dist="38100" dir="2700000" algn="tl" rotWithShape="0">
              <a:prstClr val="black">
                <a:alpha val="70000"/>
              </a:prstClr>
            </a:outerShdw>
          </a:effectLst>
        </p:grpSpPr>
        <p:sp>
          <p:nvSpPr>
            <p:cNvPr id="86" name="Arc 1022"/>
            <p:cNvSpPr>
              <a:spLocks noChangeAspect="1"/>
            </p:cNvSpPr>
            <p:nvPr/>
          </p:nvSpPr>
          <p:spPr bwMode="auto">
            <a:xfrm flipH="1" flipV="1">
              <a:off x="1636667" y="1971513"/>
              <a:ext cx="91251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Arc 1023"/>
            <p:cNvSpPr>
              <a:spLocks noChangeAspect="1"/>
            </p:cNvSpPr>
            <p:nvPr/>
          </p:nvSpPr>
          <p:spPr bwMode="auto">
            <a:xfrm flipV="1">
              <a:off x="1723429" y="2055969"/>
              <a:ext cx="90320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Arc 1024"/>
            <p:cNvSpPr>
              <a:spLocks noChangeAspect="1"/>
            </p:cNvSpPr>
            <p:nvPr/>
          </p:nvSpPr>
          <p:spPr bwMode="auto">
            <a:xfrm>
              <a:off x="1718440" y="2022288"/>
              <a:ext cx="91251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Arc 1025"/>
            <p:cNvSpPr>
              <a:spLocks noChangeAspect="1"/>
            </p:cNvSpPr>
            <p:nvPr/>
          </p:nvSpPr>
          <p:spPr bwMode="auto">
            <a:xfrm rot="10800000" flipV="1">
              <a:off x="1635958" y="2108381"/>
              <a:ext cx="90320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Arc 1026"/>
            <p:cNvSpPr>
              <a:spLocks noChangeAspect="1"/>
            </p:cNvSpPr>
            <p:nvPr/>
          </p:nvSpPr>
          <p:spPr bwMode="auto">
            <a:xfrm flipH="1" flipV="1">
              <a:off x="1693434" y="1792367"/>
              <a:ext cx="58738" cy="523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Arc 1027"/>
            <p:cNvSpPr>
              <a:spLocks noChangeAspect="1"/>
            </p:cNvSpPr>
            <p:nvPr/>
          </p:nvSpPr>
          <p:spPr bwMode="auto">
            <a:xfrm flipV="1">
              <a:off x="1720748" y="1882571"/>
              <a:ext cx="88900" cy="523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Arc 1028"/>
            <p:cNvSpPr>
              <a:spLocks noChangeAspect="1"/>
            </p:cNvSpPr>
            <p:nvPr/>
          </p:nvSpPr>
          <p:spPr bwMode="auto">
            <a:xfrm>
              <a:off x="1749323" y="1844754"/>
              <a:ext cx="60325" cy="523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Arc 1029"/>
            <p:cNvSpPr>
              <a:spLocks noChangeAspect="1"/>
            </p:cNvSpPr>
            <p:nvPr/>
          </p:nvSpPr>
          <p:spPr bwMode="auto">
            <a:xfrm rot="10800000" flipV="1">
              <a:off x="1635958" y="1934958"/>
              <a:ext cx="90488" cy="523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Line 1030"/>
            <p:cNvSpPr>
              <a:spLocks noChangeAspect="1" noChangeShapeType="1"/>
            </p:cNvSpPr>
            <p:nvPr/>
          </p:nvSpPr>
          <p:spPr bwMode="auto">
            <a:xfrm rot="10800000" flipV="1">
              <a:off x="1696283" y="1509078"/>
              <a:ext cx="0" cy="207946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 type="triangle" w="lg" len="lg"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>
              <a:off x="1694045" y="1728429"/>
              <a:ext cx="0" cy="72000"/>
            </a:xfrm>
            <a:prstGeom prst="line">
              <a:avLst/>
            </a:pr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</p:cxnSp>
        <p:sp>
          <p:nvSpPr>
            <p:cNvPr id="92" name="Arc 1022"/>
            <p:cNvSpPr>
              <a:spLocks noChangeAspect="1"/>
            </p:cNvSpPr>
            <p:nvPr/>
          </p:nvSpPr>
          <p:spPr bwMode="auto">
            <a:xfrm flipH="1" flipV="1">
              <a:off x="1638070" y="2141007"/>
              <a:ext cx="91251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Arc 1023"/>
            <p:cNvSpPr>
              <a:spLocks noChangeAspect="1"/>
            </p:cNvSpPr>
            <p:nvPr/>
          </p:nvSpPr>
          <p:spPr bwMode="auto">
            <a:xfrm flipV="1">
              <a:off x="1724832" y="2225463"/>
              <a:ext cx="90320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Arc 1024"/>
            <p:cNvSpPr>
              <a:spLocks noChangeAspect="1"/>
            </p:cNvSpPr>
            <p:nvPr/>
          </p:nvSpPr>
          <p:spPr bwMode="auto">
            <a:xfrm>
              <a:off x="1719843" y="2191782"/>
              <a:ext cx="91251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Arc 1025"/>
            <p:cNvSpPr>
              <a:spLocks noChangeAspect="1"/>
            </p:cNvSpPr>
            <p:nvPr/>
          </p:nvSpPr>
          <p:spPr bwMode="auto">
            <a:xfrm rot="10800000" flipV="1">
              <a:off x="1637361" y="2277875"/>
              <a:ext cx="90320" cy="52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56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795" y="0"/>
                    <a:pt x="21409" y="9462"/>
                    <a:pt x="21597" y="2125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348275" y="4821367"/>
            <a:ext cx="5762169" cy="1368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Suche nach atomaren </a:t>
            </a:r>
            <a:r>
              <a:rPr lang="de-DE" sz="2000">
                <a:solidFill>
                  <a:srgbClr val="000000"/>
                </a:solidFill>
              </a:rPr>
              <a:t>Zuständen durch Scannen von </a:t>
            </a:r>
            <a:r>
              <a:rPr lang="de-DE" sz="20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de-DE" sz="2000" baseline="-25000">
                <a:solidFill>
                  <a:srgbClr val="000000"/>
                </a:solidFill>
              </a:rPr>
              <a:t>1</a:t>
            </a:r>
            <a:endParaRPr lang="de-DE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0000"/>
                </a:solidFill>
              </a:rPr>
              <a:t>Laserspektroskopie schwerster Elemente</a:t>
            </a:r>
          </a:p>
        </p:txBody>
      </p:sp>
      <p:grpSp>
        <p:nvGrpSpPr>
          <p:cNvPr id="10" name="Group 64"/>
          <p:cNvGrpSpPr/>
          <p:nvPr/>
        </p:nvGrpSpPr>
        <p:grpSpPr>
          <a:xfrm>
            <a:off x="3331522" y="3022251"/>
            <a:ext cx="1073791" cy="1359612"/>
            <a:chOff x="3331522" y="2592198"/>
            <a:chExt cx="1073791" cy="1359612"/>
          </a:xfrm>
        </p:grpSpPr>
        <p:sp>
          <p:nvSpPr>
            <p:cNvPr id="44" name="Right Arrow 43"/>
            <p:cNvSpPr/>
            <p:nvPr/>
          </p:nvSpPr>
          <p:spPr bwMode="auto">
            <a:xfrm>
              <a:off x="3531765" y="2592198"/>
              <a:ext cx="545285" cy="369116"/>
            </a:xfrm>
            <a:prstGeom prst="rightArrow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31522" y="2936147"/>
              <a:ext cx="107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baseline="30000"/>
                <a:t>254</a:t>
              </a:r>
              <a:r>
                <a:rPr lang="de-CH" sz="2000"/>
                <a:t>No von SHIP</a:t>
              </a:r>
              <a:endParaRPr lang="en-US" sz="2000"/>
            </a:p>
          </p:txBody>
        </p:sp>
      </p:grpSp>
      <p:grpSp>
        <p:nvGrpSpPr>
          <p:cNvPr id="11" name="Group 109"/>
          <p:cNvGrpSpPr/>
          <p:nvPr/>
        </p:nvGrpSpPr>
        <p:grpSpPr>
          <a:xfrm>
            <a:off x="3556931" y="1310896"/>
            <a:ext cx="1375795" cy="1325461"/>
            <a:chOff x="4202884" y="1585519"/>
            <a:chExt cx="1375795" cy="1325461"/>
          </a:xfrm>
        </p:grpSpPr>
        <p:grpSp>
          <p:nvGrpSpPr>
            <p:cNvPr id="13" name="Group 108"/>
            <p:cNvGrpSpPr/>
            <p:nvPr/>
          </p:nvGrpSpPr>
          <p:grpSpPr>
            <a:xfrm>
              <a:off x="4430480" y="1707842"/>
              <a:ext cx="980887" cy="1066367"/>
              <a:chOff x="4430480" y="1707842"/>
              <a:chExt cx="980887" cy="1066367"/>
            </a:xfrm>
          </p:grpSpPr>
          <p:pic>
            <p:nvPicPr>
              <p:cNvPr id="100" name="Picture 25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0480" y="1707842"/>
                <a:ext cx="980887" cy="236042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01" name="AutoShape 26"/>
              <p:cNvSpPr>
                <a:spLocks noChangeArrowheads="1"/>
              </p:cNvSpPr>
              <p:nvPr/>
            </p:nvSpPr>
            <p:spPr bwMode="auto">
              <a:xfrm>
                <a:off x="4430480" y="2774209"/>
                <a:ext cx="979926" cy="0"/>
              </a:xfrm>
              <a:prstGeom prst="roundRect">
                <a:avLst>
                  <a:gd name="adj" fmla="val 50000"/>
                </a:avLst>
              </a:prstGeom>
              <a:solidFill>
                <a:srgbClr val="99CCFF"/>
              </a:solidFill>
              <a:ln w="381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14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2" name="AutoShape 27"/>
              <p:cNvSpPr>
                <a:spLocks noChangeArrowheads="1"/>
              </p:cNvSpPr>
              <p:nvPr/>
            </p:nvSpPr>
            <p:spPr bwMode="auto">
              <a:xfrm>
                <a:off x="4430480" y="2218447"/>
                <a:ext cx="979926" cy="188686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0">
                    <a:schemeClr val="bg1"/>
                  </a:gs>
                  <a:gs pos="20000">
                    <a:schemeClr val="bg1">
                      <a:lumMod val="85000"/>
                    </a:schemeClr>
                  </a:gs>
                  <a:gs pos="50000">
                    <a:schemeClr val="tx1"/>
                  </a:gs>
                  <a:gs pos="8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ln w="38160" cap="flat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14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3" name="AutoShape 28"/>
              <p:cNvSpPr>
                <a:spLocks noChangeArrowheads="1"/>
              </p:cNvSpPr>
              <p:nvPr/>
            </p:nvSpPr>
            <p:spPr bwMode="auto">
              <a:xfrm>
                <a:off x="4430480" y="1944929"/>
                <a:ext cx="979926" cy="0"/>
              </a:xfrm>
              <a:prstGeom prst="roundRect">
                <a:avLst>
                  <a:gd name="adj" fmla="val 50000"/>
                </a:avLst>
              </a:prstGeom>
              <a:solidFill>
                <a:srgbClr val="99CCFF"/>
              </a:solidFill>
              <a:ln w="381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14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4" name="Line 29"/>
              <p:cNvSpPr>
                <a:spLocks noChangeShapeType="1"/>
              </p:cNvSpPr>
              <p:nvPr/>
            </p:nvSpPr>
            <p:spPr bwMode="auto">
              <a:xfrm flipV="1">
                <a:off x="4540109" y="2298991"/>
                <a:ext cx="0" cy="475218"/>
              </a:xfrm>
              <a:prstGeom prst="line">
                <a:avLst/>
              </a:prstGeom>
              <a:noFill/>
              <a:ln w="38160" cap="flat">
                <a:solidFill>
                  <a:srgbClr val="9933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14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5" name="Line 30"/>
              <p:cNvSpPr>
                <a:spLocks noChangeShapeType="1"/>
              </p:cNvSpPr>
              <p:nvPr/>
            </p:nvSpPr>
            <p:spPr bwMode="auto">
              <a:xfrm flipV="1">
                <a:off x="4736286" y="1824819"/>
                <a:ext cx="0" cy="475218"/>
              </a:xfrm>
              <a:prstGeom prst="line">
                <a:avLst/>
              </a:prstGeom>
              <a:noFill/>
              <a:ln w="38160" cap="flat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de-DE" sz="14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6" name="Text Box 33"/>
              <p:cNvSpPr txBox="1">
                <a:spLocks noChangeArrowheads="1"/>
              </p:cNvSpPr>
              <p:nvPr/>
            </p:nvSpPr>
            <p:spPr bwMode="auto">
              <a:xfrm>
                <a:off x="4834735" y="1847101"/>
                <a:ext cx="525063" cy="7248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323208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5pPr>
                <a:lvl6pPr marL="2514600" indent="-228600" defTabSz="449263" fontAlgn="base">
                  <a:lnSpc>
                    <a:spcPct val="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6pPr>
                <a:lvl7pPr marL="2971800" indent="-228600" defTabSz="449263" fontAlgn="base">
                  <a:lnSpc>
                    <a:spcPct val="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7pPr>
                <a:lvl8pPr marL="3429000" indent="-228600" defTabSz="449263" fontAlgn="base">
                  <a:lnSpc>
                    <a:spcPct val="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8pPr>
                <a:lvl9pPr marL="3886200" indent="-228600" defTabSz="449263" fontAlgn="base">
                  <a:lnSpc>
                    <a:spcPct val="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MS Gothic" charset="-128"/>
                  </a:defRPr>
                </a:lvl9pPr>
              </a:lstStyle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altLang="de-DE" sz="1800" b="1" dirty="0">
                    <a:latin typeface="Symbol" charset="2"/>
                  </a:rPr>
                  <a:t>l</a:t>
                </a:r>
                <a:r>
                  <a:rPr lang="de-DE" altLang="de-DE" sz="1800" b="1" baseline="-33000" dirty="0">
                    <a:latin typeface="Symbol" charset="2"/>
                  </a:rPr>
                  <a:t>2</a:t>
                </a: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de-DE" altLang="de-DE" sz="1800" b="1" dirty="0">
                  <a:latin typeface="Symbol" charset="2"/>
                </a:endParaRPr>
              </a:p>
              <a:p>
                <a:pPr eaLnBrk="1" fontAlgn="auto" hangingPunct="1">
                  <a:lnSpc>
                    <a:spcPct val="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altLang="de-DE" sz="1800" b="1" dirty="0">
                    <a:latin typeface="Symbol" charset="2"/>
                  </a:rPr>
                  <a:t>l</a:t>
                </a:r>
                <a:r>
                  <a:rPr lang="de-DE" altLang="de-DE" sz="1800" b="1" baseline="-33000" dirty="0">
                    <a:latin typeface="Symbol" charset="2"/>
                  </a:rPr>
                  <a:t>1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 bwMode="auto">
            <a:xfrm>
              <a:off x="4202884" y="1585519"/>
              <a:ext cx="1375795" cy="1325461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188220" y="2896403"/>
            <a:ext cx="620603" cy="615153"/>
            <a:chOff x="4188220" y="3112303"/>
            <a:chExt cx="620603" cy="615153"/>
          </a:xfrm>
        </p:grpSpPr>
        <p:pic>
          <p:nvPicPr>
            <p:cNvPr id="181" name="Picture 180" descr="atom_transparent.gi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220" y="3112303"/>
              <a:ext cx="610590" cy="610590"/>
            </a:xfrm>
            <a:prstGeom prst="rect">
              <a:avLst/>
            </a:prstGeom>
          </p:spPr>
        </p:pic>
        <p:sp>
          <p:nvSpPr>
            <p:cNvPr id="59" name="Donut 58"/>
            <p:cNvSpPr/>
            <p:nvPr/>
          </p:nvSpPr>
          <p:spPr bwMode="auto">
            <a:xfrm>
              <a:off x="4195532" y="3114165"/>
              <a:ext cx="613291" cy="613291"/>
            </a:xfrm>
            <a:prstGeom prst="donut">
              <a:avLst>
                <a:gd name="adj" fmla="val 30201"/>
              </a:avLst>
            </a:prstGeom>
            <a:solidFill>
              <a:srgbClr val="0688E0">
                <a:alpha val="24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8" name="Group 65"/>
          <p:cNvGrpSpPr/>
          <p:nvPr/>
        </p:nvGrpSpPr>
        <p:grpSpPr>
          <a:xfrm>
            <a:off x="7063530" y="2042137"/>
            <a:ext cx="1803633" cy="1409891"/>
            <a:chOff x="4915948" y="1603695"/>
            <a:chExt cx="1803633" cy="1409891"/>
          </a:xfrm>
        </p:grpSpPr>
        <p:sp>
          <p:nvSpPr>
            <p:cNvPr id="64" name="TextBox 63"/>
            <p:cNvSpPr txBox="1"/>
            <p:nvPr/>
          </p:nvSpPr>
          <p:spPr>
            <a:xfrm>
              <a:off x="4915948" y="1603695"/>
              <a:ext cx="18036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/>
                <a:t>Heizbares Filament   </a:t>
              </a:r>
              <a:r>
                <a:rPr lang="de-CH" sz="1600"/>
                <a:t>(bis 1200  C)</a:t>
              </a:r>
              <a:endParaRPr lang="en-US" sz="2000"/>
            </a:p>
          </p:txBody>
        </p:sp>
        <p:pic>
          <p:nvPicPr>
            <p:cNvPr id="63" name="Picture 20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8502" y="2813442"/>
              <a:ext cx="927129" cy="20014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0" name="TextBox 59"/>
          <p:cNvSpPr txBox="1"/>
          <p:nvPr/>
        </p:nvSpPr>
        <p:spPr>
          <a:xfrm>
            <a:off x="4403332" y="2677109"/>
            <a:ext cx="385894" cy="646331"/>
          </a:xfrm>
          <a:prstGeom prst="rect">
            <a:avLst/>
          </a:prstGeom>
          <a:noFill/>
          <a:effectLst>
            <a:outerShdw blurRad="12700" dist="25400" dir="2700000" algn="tl" rotWithShape="0">
              <a:srgbClr val="FF0000">
                <a:alpha val="8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</a:t>
            </a:r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8" name="Picture 20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482" y="3253282"/>
            <a:ext cx="927129" cy="200144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9" name="Group 108"/>
          <p:cNvGrpSpPr/>
          <p:nvPr/>
        </p:nvGrpSpPr>
        <p:grpSpPr>
          <a:xfrm>
            <a:off x="8290483" y="2794944"/>
            <a:ext cx="354332" cy="830997"/>
            <a:chOff x="8290483" y="3010844"/>
            <a:chExt cx="354332" cy="830997"/>
          </a:xfrm>
        </p:grpSpPr>
        <p:sp>
          <p:nvSpPr>
            <p:cNvPr id="134" name="TextBox 133"/>
            <p:cNvSpPr txBox="1"/>
            <p:nvPr/>
          </p:nvSpPr>
          <p:spPr>
            <a:xfrm>
              <a:off x="8290483" y="3010844"/>
              <a:ext cx="268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4800"/>
                <a:t>-</a:t>
              </a:r>
              <a:endParaRPr lang="en-US" sz="4800"/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8392815" y="3338734"/>
              <a:ext cx="252000" cy="2520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8095826" y="2643112"/>
            <a:ext cx="401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/>
              <a:t>°</a:t>
            </a:r>
            <a:endParaRPr lang="en-US" sz="2000"/>
          </a:p>
        </p:txBody>
      </p:sp>
      <p:sp>
        <p:nvSpPr>
          <p:cNvPr id="173" name="TextBox 172"/>
          <p:cNvSpPr txBox="1"/>
          <p:nvPr/>
        </p:nvSpPr>
        <p:spPr>
          <a:xfrm>
            <a:off x="5773384" y="2585207"/>
            <a:ext cx="385894" cy="646331"/>
          </a:xfrm>
          <a:prstGeom prst="rect">
            <a:avLst/>
          </a:prstGeom>
          <a:noFill/>
          <a:effectLst>
            <a:outerShdw blurRad="12700" dist="25400" dir="2700000" algn="tl" rotWithShape="0">
              <a:srgbClr val="FF0000">
                <a:alpha val="8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+</a:t>
            </a:r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23" name="Group 97"/>
          <p:cNvGrpSpPr/>
          <p:nvPr/>
        </p:nvGrpSpPr>
        <p:grpSpPr>
          <a:xfrm>
            <a:off x="5646265" y="1171080"/>
            <a:ext cx="2099738" cy="921391"/>
            <a:chOff x="5603846" y="1647039"/>
            <a:chExt cx="2099738" cy="921391"/>
          </a:xfrm>
        </p:grpSpPr>
        <p:sp>
          <p:nvSpPr>
            <p:cNvPr id="78" name="Down Arrow 77"/>
            <p:cNvSpPr/>
            <p:nvPr/>
          </p:nvSpPr>
          <p:spPr bwMode="auto">
            <a:xfrm>
              <a:off x="5603846" y="1759234"/>
              <a:ext cx="243281" cy="807798"/>
            </a:xfrm>
            <a:prstGeom prst="downArrow">
              <a:avLst>
                <a:gd name="adj1" fmla="val 50000"/>
                <a:gd name="adj2" fmla="val 122413"/>
              </a:avLst>
            </a:prstGeom>
            <a:solidFill>
              <a:srgbClr val="9933FF"/>
            </a:solidFill>
            <a:ln w="38160" cap="flat">
              <a:noFill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14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90" name="Down Arrow 89"/>
            <p:cNvSpPr/>
            <p:nvPr/>
          </p:nvSpPr>
          <p:spPr bwMode="auto">
            <a:xfrm>
              <a:off x="5789802" y="1979802"/>
              <a:ext cx="243281" cy="588628"/>
            </a:xfrm>
            <a:prstGeom prst="downArrow">
              <a:avLst>
                <a:gd name="adj1" fmla="val 50000"/>
                <a:gd name="adj2" fmla="val 122413"/>
              </a:avLst>
            </a:prstGeom>
            <a:solidFill>
              <a:srgbClr val="0000FF"/>
            </a:solidFill>
            <a:ln w="38160" cap="flat">
              <a:noFill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747552" y="1647039"/>
              <a:ext cx="18036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b="1" dirty="0">
                  <a:solidFill>
                    <a:srgbClr val="9933FF"/>
                  </a:solidFill>
                </a:rPr>
                <a:t>Laser1</a:t>
              </a:r>
              <a:endParaRPr lang="en-US" sz="2000" b="1" dirty="0">
                <a:solidFill>
                  <a:srgbClr val="9933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899951" y="1891718"/>
              <a:ext cx="18036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 b="1" dirty="0">
                  <a:solidFill>
                    <a:srgbClr val="0000FF"/>
                  </a:solidFill>
                </a:rPr>
                <a:t>Laser2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5134062" y="3667642"/>
            <a:ext cx="1920400" cy="1107996"/>
            <a:chOff x="5134062" y="3883542"/>
            <a:chExt cx="1920400" cy="1107996"/>
          </a:xfrm>
        </p:grpSpPr>
        <p:grpSp>
          <p:nvGrpSpPr>
            <p:cNvPr id="15" name="Group 73"/>
            <p:cNvGrpSpPr/>
            <p:nvPr/>
          </p:nvGrpSpPr>
          <p:grpSpPr>
            <a:xfrm rot="5400000">
              <a:off x="5770685" y="3846027"/>
              <a:ext cx="204067" cy="1200197"/>
              <a:chOff x="2190754" y="1570750"/>
              <a:chExt cx="204067" cy="1200197"/>
            </a:xfrm>
          </p:grpSpPr>
          <p:sp>
            <p:nvSpPr>
              <p:cNvPr id="121" name="Rectangle 267"/>
              <p:cNvSpPr>
                <a:spLocks noChangeArrowheads="1"/>
              </p:cNvSpPr>
              <p:nvPr/>
            </p:nvSpPr>
            <p:spPr bwMode="auto">
              <a:xfrm rot="35790">
                <a:off x="2208990" y="1570750"/>
                <a:ext cx="185831" cy="1200197"/>
              </a:xfrm>
              <a:prstGeom prst="rect">
                <a:avLst/>
              </a:prstGeom>
              <a:solidFill>
                <a:srgbClr val="000000"/>
              </a:solidFill>
              <a:ln w="25400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261"/>
              <p:cNvSpPr>
                <a:spLocks noChangeArrowheads="1"/>
              </p:cNvSpPr>
              <p:nvPr/>
            </p:nvSpPr>
            <p:spPr bwMode="auto">
              <a:xfrm rot="16200000">
                <a:off x="1684434" y="2092770"/>
                <a:ext cx="1162226" cy="149585"/>
              </a:xfrm>
              <a:prstGeom prst="rect">
                <a:avLst/>
              </a:prstGeom>
              <a:solidFill>
                <a:srgbClr val="3366FF"/>
              </a:solidFill>
              <a:ln w="12700" algn="ctr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5134062" y="4468191"/>
              <a:ext cx="18036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000">
                  <a:latin typeface="Symbol" pitchFamily="18" charset="2"/>
                </a:rPr>
                <a:t>a</a:t>
              </a:r>
              <a:r>
                <a:rPr lang="de-CH" sz="2000"/>
                <a:t>-Detektor</a:t>
              </a:r>
              <a:endParaRPr lang="en-US" sz="2000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6572933" y="3883542"/>
              <a:ext cx="481529" cy="1107996"/>
              <a:chOff x="8332379" y="3073537"/>
              <a:chExt cx="312436" cy="717471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8332379" y="3073537"/>
                <a:ext cx="268449" cy="717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600"/>
                  <a:t>-</a:t>
                </a:r>
                <a:endParaRPr lang="en-US" sz="6600"/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8392815" y="3338734"/>
                <a:ext cx="252000" cy="25200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30" name="Rectangle 129"/>
          <p:cNvSpPr/>
          <p:nvPr/>
        </p:nvSpPr>
        <p:spPr bwMode="auto">
          <a:xfrm>
            <a:off x="6626711" y="3893521"/>
            <a:ext cx="570155" cy="7100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2" name="Bild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1" y="3446462"/>
            <a:ext cx="2634599" cy="2866163"/>
          </a:xfrm>
          <a:prstGeom prst="rect">
            <a:avLst/>
          </a:prstGeom>
        </p:spPr>
      </p:pic>
      <p:sp>
        <p:nvSpPr>
          <p:cNvPr id="98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SHE-SHIP</a:t>
            </a:r>
          </a:p>
        </p:txBody>
      </p:sp>
    </p:spTree>
    <p:extLst>
      <p:ext uri="{BB962C8B-B14F-4D97-AF65-F5344CB8AC3E}">
        <p14:creationId xmlns:p14="http://schemas.microsoft.com/office/powerpoint/2010/main" val="131745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C 0.04549 -0.00301 0.09098 -0.00579 0.1349 -0.00486 C 0.17882 -0.00394 0.23247 0.00162 0.2632 0.00625 C 0.29393 0.01088 0.30712 0.01944 0.31875 0.02292 " pathEditMode="relative" rAng="0" ptsTypes="AAAA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88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217 -0.00023 0.08681 -0.00255 0.13073 -0.00116 C 0.17465 0.00023 0.23403 0.00486 0.26372 0.00833 C 0.2934 0.01181 0.29913 0.0169 0.30851 0.01921 " pathEditMode="relative" rAng="0" ptsTypes="AAAA">
                                      <p:cBhvr>
                                        <p:cTn id="3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55 0.02106 C 0.24149 0.00579 0.17361 -0.00926 0.14635 -0.015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35 -0.01528 L 0.14635 0.09537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3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00122 0.1169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5" grpId="0"/>
      <p:bldP spid="60" grpId="0"/>
      <p:bldP spid="60" grpId="1"/>
      <p:bldP spid="60" grpId="2"/>
      <p:bldP spid="161" grpId="0"/>
      <p:bldP spid="173" grpId="0"/>
      <p:bldP spid="173" grpId="1"/>
      <p:bldP spid="1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SHE-SHIP</a:t>
            </a: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" name="Textfeld 17"/>
          <p:cNvSpPr txBox="1"/>
          <p:nvPr/>
        </p:nvSpPr>
        <p:spPr>
          <a:xfrm>
            <a:off x="139267" y="6121302"/>
            <a:ext cx="44581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UNILAC Y7, 48-Ca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2" y="1828335"/>
            <a:ext cx="4368745" cy="3098400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440" y="2939770"/>
            <a:ext cx="5124966" cy="340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186442"/>
            <a:ext cx="9143999" cy="25476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4400" dirty="0"/>
              <a:t>SIS18</a:t>
            </a:r>
          </a:p>
          <a:p>
            <a:endParaRPr lang="de-DE" altLang="de-DE" sz="4400" dirty="0">
              <a:solidFill>
                <a:schemeClr val="tx1"/>
              </a:solidFill>
            </a:endParaRPr>
          </a:p>
          <a:p>
            <a:r>
              <a:rPr lang="de-DE" altLang="de-DE" sz="4400" dirty="0">
                <a:solidFill>
                  <a:schemeClr val="tx1"/>
                </a:solidFill>
              </a:rPr>
              <a:t>ESR</a:t>
            </a:r>
            <a:endParaRPr lang="en-US" altLang="de-D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8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APPA </a:t>
            </a:r>
            <a:r>
              <a:rPr lang="en-US" altLang="de-DE" sz="3200" dirty="0" err="1">
                <a:solidFill>
                  <a:schemeClr val="tx1"/>
                </a:solidFill>
              </a:rPr>
              <a:t>Biophysik</a:t>
            </a:r>
            <a:r>
              <a:rPr lang="en-US" altLang="de-DE" sz="3200" dirty="0">
                <a:solidFill>
                  <a:schemeClr val="tx1"/>
                </a:solidFill>
              </a:rPr>
              <a:t> SBIO/ESA</a:t>
            </a: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-22305" y="3964697"/>
            <a:ext cx="161884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Christian </a:t>
            </a:r>
            <a:r>
              <a:rPr lang="en-GB" sz="1600" dirty="0" err="1"/>
              <a:t>Graeff</a:t>
            </a:r>
            <a:endParaRPr lang="en-GB" sz="1600" dirty="0"/>
          </a:p>
        </p:txBody>
      </p:sp>
      <p:cxnSp>
        <p:nvCxnSpPr>
          <p:cNvPr id="98" name="Gerade Verbindung 97"/>
          <p:cNvCxnSpPr/>
          <p:nvPr/>
        </p:nvCxnSpPr>
        <p:spPr>
          <a:xfrm>
            <a:off x="8665806" y="2304223"/>
            <a:ext cx="24996" cy="126447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98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99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100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101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102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104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109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110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111"/>
          <p:cNvCxnSpPr/>
          <p:nvPr/>
        </p:nvCxnSpPr>
        <p:spPr>
          <a:xfrm flipV="1">
            <a:off x="8673952" y="1719784"/>
            <a:ext cx="970" cy="184891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112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113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Gerade Verbindung 114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115"/>
          <p:cNvCxnSpPr/>
          <p:nvPr/>
        </p:nvCxnSpPr>
        <p:spPr>
          <a:xfrm>
            <a:off x="8208048" y="4770410"/>
            <a:ext cx="6178" cy="7244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116"/>
          <p:cNvCxnSpPr/>
          <p:nvPr/>
        </p:nvCxnSpPr>
        <p:spPr>
          <a:xfrm flipH="1">
            <a:off x="8526361" y="3666957"/>
            <a:ext cx="28194" cy="89961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117"/>
          <p:cNvCxnSpPr/>
          <p:nvPr/>
        </p:nvCxnSpPr>
        <p:spPr>
          <a:xfrm flipV="1">
            <a:off x="8567314" y="3568700"/>
            <a:ext cx="123488" cy="9825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118"/>
          <p:cNvCxnSpPr/>
          <p:nvPr/>
        </p:nvCxnSpPr>
        <p:spPr>
          <a:xfrm flipH="1" flipV="1">
            <a:off x="5092319" y="1973022"/>
            <a:ext cx="1175282" cy="7011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119"/>
          <p:cNvCxnSpPr/>
          <p:nvPr/>
        </p:nvCxnSpPr>
        <p:spPr>
          <a:xfrm flipH="1">
            <a:off x="8207063" y="4049300"/>
            <a:ext cx="319298" cy="20383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 Verbindung 120"/>
          <p:cNvCxnSpPr/>
          <p:nvPr/>
        </p:nvCxnSpPr>
        <p:spPr>
          <a:xfrm>
            <a:off x="8207871" y="4262834"/>
            <a:ext cx="6178" cy="12358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Gerade Verbindung 121"/>
          <p:cNvCxnSpPr/>
          <p:nvPr/>
        </p:nvCxnSpPr>
        <p:spPr>
          <a:xfrm flipH="1">
            <a:off x="8214226" y="4566572"/>
            <a:ext cx="312135" cy="1848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Gerade Verbindung 122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 Verbindung 123"/>
          <p:cNvCxnSpPr/>
          <p:nvPr/>
        </p:nvCxnSpPr>
        <p:spPr>
          <a:xfrm flipV="1">
            <a:off x="4978418" y="1960245"/>
            <a:ext cx="113901" cy="8124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Gerade Verbindung 124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Gerade Verbindung 125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126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Gerade Verbindung 127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Gerade Verbindung 128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129"/>
          <p:cNvCxnSpPr/>
          <p:nvPr/>
        </p:nvCxnSpPr>
        <p:spPr>
          <a:xfrm flipV="1">
            <a:off x="5456565" y="1961592"/>
            <a:ext cx="127118" cy="6887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130"/>
          <p:cNvCxnSpPr/>
          <p:nvPr/>
        </p:nvCxnSpPr>
        <p:spPr>
          <a:xfrm flipH="1">
            <a:off x="5427432" y="2019039"/>
            <a:ext cx="14000" cy="16520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https://www.liverpool.ac.uk/media/livacuk/omaproject/images/cvphotos/Christian-Graeff-web-150x22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41" y="1966048"/>
            <a:ext cx="1428750" cy="19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Textfeld 131"/>
          <p:cNvSpPr txBox="1"/>
          <p:nvPr/>
        </p:nvSpPr>
        <p:spPr>
          <a:xfrm>
            <a:off x="49611" y="1390600"/>
            <a:ext cx="400199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SIS18, HTA/HTM, 12-C, 56-Fe, 4-He</a:t>
            </a:r>
          </a:p>
        </p:txBody>
      </p:sp>
      <p:pic>
        <p:nvPicPr>
          <p:cNvPr id="10244" name="Picture 4" descr="ildergebnis für uli weber HIT heidelberg therapi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833" b="-1"/>
          <a:stretch/>
        </p:blipFill>
        <p:spPr bwMode="auto">
          <a:xfrm>
            <a:off x="1796850" y="1821571"/>
            <a:ext cx="1744744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feld 132"/>
          <p:cNvSpPr txBox="1"/>
          <p:nvPr/>
        </p:nvSpPr>
        <p:spPr>
          <a:xfrm>
            <a:off x="3529141" y="3945409"/>
            <a:ext cx="1688283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Christoph </a:t>
            </a:r>
            <a:r>
              <a:rPr lang="en-GB" sz="1600" dirty="0" err="1"/>
              <a:t>Schuy</a:t>
            </a:r>
            <a:endParaRPr lang="en-GB" sz="1600" dirty="0"/>
          </a:p>
        </p:txBody>
      </p:sp>
      <p:sp>
        <p:nvSpPr>
          <p:cNvPr id="134" name="Textfeld 133"/>
          <p:cNvSpPr txBox="1"/>
          <p:nvPr/>
        </p:nvSpPr>
        <p:spPr>
          <a:xfrm>
            <a:off x="1999856" y="3924280"/>
            <a:ext cx="108023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err="1"/>
              <a:t>Uli</a:t>
            </a:r>
            <a:r>
              <a:rPr lang="en-GB" sz="1600" dirty="0"/>
              <a:t> Weber</a:t>
            </a: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5"/>
          <a:stretch/>
        </p:blipFill>
        <p:spPr>
          <a:xfrm>
            <a:off x="3747865" y="1848433"/>
            <a:ext cx="1374921" cy="2116264"/>
          </a:xfrm>
          <a:prstGeom prst="rect">
            <a:avLst/>
          </a:prstGeom>
        </p:spPr>
      </p:pic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005825"/>
              </p:ext>
            </p:extLst>
          </p:nvPr>
        </p:nvGraphicFramePr>
        <p:xfrm>
          <a:off x="72740" y="4474626"/>
          <a:ext cx="7750459" cy="1916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1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8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26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 dirty="0">
                          <a:effectLst/>
                        </a:rPr>
                        <a:t>Fournier, Claudia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 dirty="0">
                          <a:effectLst/>
                        </a:rPr>
                        <a:t>Modulation </a:t>
                      </a:r>
                      <a:r>
                        <a:rPr lang="de-DE" sz="1000" u="none" strike="noStrike" dirty="0" err="1">
                          <a:effectLst/>
                        </a:rPr>
                        <a:t>of</a:t>
                      </a:r>
                      <a:r>
                        <a:rPr lang="de-DE" sz="1000" u="none" strike="noStrike" dirty="0">
                          <a:effectLst/>
                        </a:rPr>
                        <a:t> immune </a:t>
                      </a:r>
                      <a:r>
                        <a:rPr lang="de-DE" sz="1000" u="none" strike="noStrike" dirty="0" err="1">
                          <a:effectLst/>
                        </a:rPr>
                        <a:t>and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inflammatory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response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by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densely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ionizing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irradiation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759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Iliakis, George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Influence of the chromatin structure and lesion complexity on the repair of DSBs via backup pathways of NHEJ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26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Jakob, Burkhard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Radiation-induced DNA damage responses in the context of LET, chromatin, and cell cycle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26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 dirty="0">
                          <a:effectLst/>
                        </a:rPr>
                        <a:t>Krämer, Michael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Experiments of the Treatment Planning and Validation group (GSI Biophysics department)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60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Narici, Livio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 dirty="0" err="1">
                          <a:effectLst/>
                        </a:rPr>
                        <a:t>VIsual</a:t>
                      </a:r>
                      <a:r>
                        <a:rPr lang="de-DE" sz="1000" u="none" strike="noStrike" dirty="0">
                          <a:effectLst/>
                        </a:rPr>
                        <a:t> System </a:t>
                      </a:r>
                      <a:r>
                        <a:rPr lang="de-DE" sz="1000" u="none" strike="noStrike" dirty="0" err="1">
                          <a:effectLst/>
                        </a:rPr>
                        <a:t>Activation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by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Ionizing</a:t>
                      </a:r>
                      <a:r>
                        <a:rPr lang="de-DE" sz="1000" u="none" strike="noStrike" dirty="0">
                          <a:effectLst/>
                        </a:rPr>
                        <a:t> Radiation – Beam Tests: VISAIR-BT 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33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Patera, Vincenzo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 dirty="0">
                          <a:effectLst/>
                        </a:rPr>
                        <a:t>FOOT @ GSI 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5759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Ritter, Sylvia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Impact of densely ionizing radiation on stem cells of brain tumors and of the surrounding normal tissue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26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Rizzo, Alessandro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LIDAL-BT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087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Schuy, Christoph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Space radiation biophysics - innovative shielding concepts and the effects of space radiation and microgravity on human stem and progenitor cells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26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Weber. Ulrich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Dosimetry in solid or structured targets for ion beam therapy 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26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>
                          <a:effectLst/>
                        </a:rPr>
                        <a:t>Graeff, Christian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u="none" strike="noStrike" dirty="0">
                          <a:effectLst/>
                        </a:rPr>
                        <a:t>A </a:t>
                      </a:r>
                      <a:r>
                        <a:rPr lang="de-DE" sz="1000" u="none" strike="noStrike" dirty="0" err="1">
                          <a:effectLst/>
                        </a:rPr>
                        <a:t>novel</a:t>
                      </a:r>
                      <a:r>
                        <a:rPr lang="de-DE" sz="1000" u="none" strike="noStrike" dirty="0">
                          <a:effectLst/>
                        </a:rPr>
                        <a:t> dose </a:t>
                      </a:r>
                      <a:r>
                        <a:rPr lang="de-DE" sz="1000" u="none" strike="noStrike" dirty="0" err="1">
                          <a:effectLst/>
                        </a:rPr>
                        <a:t>delivery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system</a:t>
                      </a:r>
                      <a:r>
                        <a:rPr lang="de-DE" sz="1000" u="none" strike="noStrike" dirty="0">
                          <a:effectLst/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</a:rPr>
                        <a:t>for</a:t>
                      </a:r>
                      <a:r>
                        <a:rPr lang="de-DE" sz="1000" u="none" strike="noStrike" dirty="0">
                          <a:effectLst/>
                        </a:rPr>
                        <a:t> Cave M 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093" marR="4093" marT="409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8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R3B 444/473</a:t>
            </a: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88732" y="3686002"/>
            <a:ext cx="4542526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Haik Simon        Daniel </a:t>
            </a:r>
            <a:r>
              <a:rPr lang="en-GB" sz="1600" dirty="0" err="1"/>
              <a:t>Körper</a:t>
            </a:r>
            <a:r>
              <a:rPr lang="en-GB" sz="1600" dirty="0"/>
              <a:t>       Tom </a:t>
            </a:r>
            <a:r>
              <a:rPr lang="en-GB" sz="1600" dirty="0" err="1"/>
              <a:t>Aumann</a:t>
            </a:r>
            <a:endParaRPr lang="en-GB" sz="1600" dirty="0"/>
          </a:p>
        </p:txBody>
      </p:sp>
      <p:pic>
        <p:nvPicPr>
          <p:cNvPr id="5122" name="Picture 2" descr="https://www.gsi.de/fileadmin/_processed_/e/f/csm_H_Simon_0a55dc489e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51" b="12618"/>
          <a:stretch/>
        </p:blipFill>
        <p:spPr bwMode="auto">
          <a:xfrm>
            <a:off x="169202" y="1933456"/>
            <a:ext cx="1273835" cy="161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ldergebnis für thomas aumann tu darmstad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741" y="1953685"/>
            <a:ext cx="1216670" cy="16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039" y="1942501"/>
            <a:ext cx="1115201" cy="1605889"/>
          </a:xfrm>
          <a:prstGeom prst="rect">
            <a:avLst/>
          </a:prstGeom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379524"/>
              </p:ext>
            </p:extLst>
          </p:nvPr>
        </p:nvGraphicFramePr>
        <p:xfrm>
          <a:off x="113599" y="4435053"/>
          <a:ext cx="7581525" cy="15637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8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5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786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S444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Gernhäuser, Roman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R3B - 2018 COMMISSIONING (CALIFA, L3T, GLAD, NeuLAND &amp; Tracking) 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5930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S473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Aumann, Thomas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 err="1">
                          <a:effectLst/>
                        </a:rPr>
                        <a:t>Constraining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energy-density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functionals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and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density-dependence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symmetry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energy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by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measurements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accurate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cross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sections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with</a:t>
                      </a:r>
                      <a:r>
                        <a:rPr lang="de-DE" sz="1400" u="none" strike="noStrike" dirty="0">
                          <a:effectLst/>
                        </a:rPr>
                        <a:t> large </a:t>
                      </a:r>
                      <a:r>
                        <a:rPr lang="de-DE" sz="1400" u="none" strike="noStrike" dirty="0" err="1">
                          <a:effectLst/>
                        </a:rPr>
                        <a:t>acceptance</a:t>
                      </a:r>
                      <a:r>
                        <a:rPr lang="de-DE" sz="1400" u="none" strike="noStrike" dirty="0">
                          <a:effectLst/>
                        </a:rPr>
                        <a:t> at R3B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9" name="Textfeld 98"/>
          <p:cNvSpPr txBox="1"/>
          <p:nvPr/>
        </p:nvSpPr>
        <p:spPr>
          <a:xfrm>
            <a:off x="49611" y="1390600"/>
            <a:ext cx="298030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SIS18, HTC, 12-C, 120-Sn</a:t>
            </a:r>
          </a:p>
        </p:txBody>
      </p:sp>
      <p:cxnSp>
        <p:nvCxnSpPr>
          <p:cNvPr id="101" name="Gerade Verbindung 100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101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102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104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105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109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110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111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112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113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Gerade Verbindung 114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115"/>
          <p:cNvCxnSpPr>
            <a:cxnSpLocks/>
          </p:cNvCxnSpPr>
          <p:nvPr/>
        </p:nvCxnSpPr>
        <p:spPr>
          <a:xfrm flipH="1">
            <a:off x="8663702" y="2489200"/>
            <a:ext cx="15880" cy="107032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116"/>
          <p:cNvCxnSpPr>
            <a:cxnSpLocks/>
          </p:cNvCxnSpPr>
          <p:nvPr/>
        </p:nvCxnSpPr>
        <p:spPr>
          <a:xfrm flipH="1">
            <a:off x="8547100" y="3581965"/>
            <a:ext cx="123064" cy="6045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119"/>
          <p:cNvCxnSpPr/>
          <p:nvPr/>
        </p:nvCxnSpPr>
        <p:spPr>
          <a:xfrm flipH="1" flipV="1">
            <a:off x="5108615" y="2030469"/>
            <a:ext cx="1148313" cy="64373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 Verbindung 120"/>
          <p:cNvCxnSpPr/>
          <p:nvPr/>
        </p:nvCxnSpPr>
        <p:spPr>
          <a:xfrm flipV="1">
            <a:off x="8679582" y="2304224"/>
            <a:ext cx="0" cy="18497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Gerade Verbindung 121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Gerade Verbindung 122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 Verbindung 123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Gerade Verbindung 124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Gerade Verbindung 125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Gerade Verbindung 160"/>
          <p:cNvCxnSpPr>
            <a:cxnSpLocks/>
          </p:cNvCxnSpPr>
          <p:nvPr/>
        </p:nvCxnSpPr>
        <p:spPr>
          <a:xfrm flipV="1">
            <a:off x="8547100" y="3669172"/>
            <a:ext cx="0" cy="61929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163"/>
          <p:cNvCxnSpPr/>
          <p:nvPr/>
        </p:nvCxnSpPr>
        <p:spPr>
          <a:xfrm>
            <a:off x="8547100" y="4305300"/>
            <a:ext cx="118706" cy="8890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Gerade Verbindung 166"/>
          <p:cNvCxnSpPr/>
          <p:nvPr/>
        </p:nvCxnSpPr>
        <p:spPr>
          <a:xfrm>
            <a:off x="8665402" y="4394200"/>
            <a:ext cx="9520" cy="10160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Gerade Verbindung 169"/>
          <p:cNvCxnSpPr/>
          <p:nvPr/>
        </p:nvCxnSpPr>
        <p:spPr>
          <a:xfrm>
            <a:off x="8690802" y="4495800"/>
            <a:ext cx="97598" cy="8890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7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R3B 444/473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1295400"/>
            <a:ext cx="83693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411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386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7894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420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7917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395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387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4884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419952" y="4186335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013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4838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Hades S477</a:t>
            </a: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8290" y="1890624"/>
            <a:ext cx="1322368" cy="157309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5" y="1890625"/>
            <a:ext cx="1233802" cy="1573098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519" y="1890624"/>
            <a:ext cx="1194949" cy="1573098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9611" y="1390600"/>
            <a:ext cx="314701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SIS18, HAD, 107-Ag, max. 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-42989" y="3460827"/>
            <a:ext cx="137890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Joachim </a:t>
            </a:r>
            <a:r>
              <a:rPr lang="en-GB" sz="1400" dirty="0" err="1"/>
              <a:t>Stroth</a:t>
            </a:r>
            <a:endParaRPr lang="en-GB" sz="1400" dirty="0"/>
          </a:p>
        </p:txBody>
      </p:sp>
      <p:sp>
        <p:nvSpPr>
          <p:cNvPr id="24" name="Textfeld 23"/>
          <p:cNvSpPr txBox="1"/>
          <p:nvPr/>
        </p:nvSpPr>
        <p:spPr>
          <a:xfrm>
            <a:off x="1335915" y="3460827"/>
            <a:ext cx="139788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Michael </a:t>
            </a:r>
            <a:r>
              <a:rPr lang="en-GB" sz="1400" dirty="0" err="1"/>
              <a:t>Traxler</a:t>
            </a:r>
            <a:endParaRPr lang="en-GB" sz="1400" dirty="0"/>
          </a:p>
        </p:txBody>
      </p:sp>
      <p:sp>
        <p:nvSpPr>
          <p:cNvPr id="25" name="Textfeld 24"/>
          <p:cNvSpPr txBox="1"/>
          <p:nvPr/>
        </p:nvSpPr>
        <p:spPr>
          <a:xfrm>
            <a:off x="2780186" y="3487202"/>
            <a:ext cx="149912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Jerzy </a:t>
            </a:r>
            <a:r>
              <a:rPr lang="en-GB" sz="1400" dirty="0" err="1"/>
              <a:t>Pietraszko</a:t>
            </a:r>
            <a:endParaRPr lang="en-GB" sz="1400" dirty="0"/>
          </a:p>
        </p:txBody>
      </p:sp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640640"/>
              </p:ext>
            </p:extLst>
          </p:nvPr>
        </p:nvGraphicFramePr>
        <p:xfrm>
          <a:off x="78760" y="5376401"/>
          <a:ext cx="7566640" cy="790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06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0575"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>
                          <a:effectLst/>
                        </a:rPr>
                        <a:t>S477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 err="1">
                          <a:effectLst/>
                        </a:rPr>
                        <a:t>Stroth</a:t>
                      </a:r>
                      <a:r>
                        <a:rPr lang="de-DE" sz="1600" u="none" strike="noStrike" dirty="0">
                          <a:effectLst/>
                        </a:rPr>
                        <a:t>, Joachim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>
                          <a:effectLst/>
                        </a:rPr>
                        <a:t>Properties </a:t>
                      </a:r>
                      <a:r>
                        <a:rPr lang="de-DE" sz="1600" u="none" strike="noStrike" dirty="0" err="1">
                          <a:effectLst/>
                        </a:rPr>
                        <a:t>of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hadron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resonances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and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baryon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rich</a:t>
                      </a:r>
                      <a:r>
                        <a:rPr lang="de-DE" sz="1600" u="none" strike="noStrike" dirty="0">
                          <a:effectLst/>
                        </a:rPr>
                        <a:t> matter 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72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411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386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7894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420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7917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395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387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4884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419952" y="4186335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013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Hades S477</a:t>
            </a: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0000"/>
            <a:ext cx="4604166" cy="4272738"/>
          </a:xfrm>
          <a:prstGeom prst="rect">
            <a:avLst/>
          </a:prstGeom>
        </p:spPr>
      </p:pic>
      <p:cxnSp>
        <p:nvCxnSpPr>
          <p:cNvPr id="26" name="Gerade Verbindung 25"/>
          <p:cNvCxnSpPr/>
          <p:nvPr/>
        </p:nvCxnSpPr>
        <p:spPr>
          <a:xfrm>
            <a:off x="4837219" y="1864233"/>
            <a:ext cx="38333" cy="1402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53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411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386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7894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420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7917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395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387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4884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419952" y="4186335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013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4838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mCBM</a:t>
            </a:r>
            <a:r>
              <a:rPr lang="en-US" altLang="de-DE" sz="3200" dirty="0">
                <a:solidFill>
                  <a:schemeClr val="tx1"/>
                </a:solidFill>
              </a:rPr>
              <a:t> S471</a:t>
            </a: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0" name="Gerade Verbindung 19"/>
          <p:cNvCxnSpPr/>
          <p:nvPr/>
        </p:nvCxnSpPr>
        <p:spPr>
          <a:xfrm flipH="1">
            <a:off x="8404837" y="2304223"/>
            <a:ext cx="31965" cy="128958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H="1">
            <a:off x="8300555" y="3593805"/>
            <a:ext cx="117042" cy="7315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7386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7894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V="1">
            <a:off x="8420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7917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7395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7387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8313314" y="4326498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flipH="1" flipV="1">
            <a:off x="4871962" y="2004466"/>
            <a:ext cx="1130967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/>
          <p:nvPr/>
        </p:nvCxnSpPr>
        <p:spPr>
          <a:xfrm>
            <a:off x="8404837" y="4386416"/>
            <a:ext cx="0" cy="2744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>
          <a:xfrm>
            <a:off x="8300555" y="3666957"/>
            <a:ext cx="0" cy="65954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/>
          <p:cNvCxnSpPr/>
          <p:nvPr/>
        </p:nvCxnSpPr>
        <p:spPr>
          <a:xfrm flipH="1">
            <a:off x="8300555" y="3163433"/>
            <a:ext cx="104282" cy="624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/>
        </p:nvCxnSpPr>
        <p:spPr>
          <a:xfrm flipV="1">
            <a:off x="6013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/>
        </p:nvCxnSpPr>
        <p:spPr>
          <a:xfrm flipH="1" flipV="1">
            <a:off x="4838320" y="1864235"/>
            <a:ext cx="1" cy="1662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"/>
          <a:stretch/>
        </p:blipFill>
        <p:spPr>
          <a:xfrm>
            <a:off x="250225" y="2521805"/>
            <a:ext cx="1237144" cy="167929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5002" y="2553125"/>
            <a:ext cx="1269584" cy="1684598"/>
          </a:xfrm>
          <a:prstGeom prst="rect">
            <a:avLst/>
          </a:prstGeom>
        </p:spPr>
      </p:pic>
      <p:sp>
        <p:nvSpPr>
          <p:cNvPr id="98" name="Textfeld 97"/>
          <p:cNvSpPr txBox="1"/>
          <p:nvPr/>
        </p:nvSpPr>
        <p:spPr>
          <a:xfrm>
            <a:off x="45621" y="4274350"/>
            <a:ext cx="413606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Christian Sturm           David </a:t>
            </a:r>
            <a:r>
              <a:rPr lang="en-GB" sz="1600" dirty="0" err="1"/>
              <a:t>Emschermann</a:t>
            </a:r>
            <a:endParaRPr lang="en-GB" sz="1600" dirty="0"/>
          </a:p>
        </p:txBody>
      </p:sp>
      <p:sp>
        <p:nvSpPr>
          <p:cNvPr id="105" name="Textfeld 104"/>
          <p:cNvSpPr txBox="1"/>
          <p:nvPr/>
        </p:nvSpPr>
        <p:spPr>
          <a:xfrm>
            <a:off x="49611" y="1390600"/>
            <a:ext cx="314701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SIS18, HAD, 107-Ag, max. E</a:t>
            </a:r>
          </a:p>
        </p:txBody>
      </p:sp>
      <p:graphicFrame>
        <p:nvGraphicFramePr>
          <p:cNvPr id="106" name="Tabelle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169309"/>
              </p:ext>
            </p:extLst>
          </p:nvPr>
        </p:nvGraphicFramePr>
        <p:xfrm>
          <a:off x="118586" y="5437343"/>
          <a:ext cx="8286250" cy="790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3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1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14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0575"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>
                          <a:effectLst/>
                        </a:rPr>
                        <a:t>S471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>
                          <a:effectLst/>
                        </a:rPr>
                        <a:t>Herrmann, Norbert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mCBM @ SIS18 - A CBM full system test-setup for high-rate nucleus-nucleus collisions at GSI / FAIR </a:t>
                      </a:r>
                      <a:endParaRPr lang="de-DE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41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3200" dirty="0">
                <a:solidFill>
                  <a:schemeClr val="tx1"/>
                </a:solidFill>
              </a:rPr>
              <a:t>Operation 2019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C7EAD3A-7695-E141-94A6-F012118A1E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6327"/>
            <a:ext cx="9144000" cy="50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0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411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386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7894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420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7917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395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387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4884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419952" y="4186335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013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4838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mCBM</a:t>
            </a:r>
            <a:r>
              <a:rPr lang="en-US" altLang="de-DE" sz="3200" dirty="0">
                <a:solidFill>
                  <a:schemeClr val="tx1"/>
                </a:solidFill>
              </a:rPr>
              <a:t> S471</a:t>
            </a: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0" name="Gerade Verbindung 19"/>
          <p:cNvCxnSpPr/>
          <p:nvPr/>
        </p:nvCxnSpPr>
        <p:spPr>
          <a:xfrm flipH="1">
            <a:off x="8404837" y="2304223"/>
            <a:ext cx="31965" cy="128958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H="1">
            <a:off x="8300555" y="3593805"/>
            <a:ext cx="117042" cy="7315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7386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7894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V="1">
            <a:off x="8420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7917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7395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7387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8313314" y="4326498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flipH="1" flipV="1">
            <a:off x="4871962" y="2004466"/>
            <a:ext cx="1130967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/>
          <p:nvPr/>
        </p:nvCxnSpPr>
        <p:spPr>
          <a:xfrm>
            <a:off x="8404837" y="4386416"/>
            <a:ext cx="0" cy="2744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>
          <a:xfrm>
            <a:off x="8300555" y="3666957"/>
            <a:ext cx="0" cy="65954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/>
          <p:cNvCxnSpPr/>
          <p:nvPr/>
        </p:nvCxnSpPr>
        <p:spPr>
          <a:xfrm flipH="1">
            <a:off x="8300555" y="3163433"/>
            <a:ext cx="104282" cy="624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/>
        </p:nvCxnSpPr>
        <p:spPr>
          <a:xfrm flipV="1">
            <a:off x="6013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/>
        </p:nvCxnSpPr>
        <p:spPr>
          <a:xfrm flipH="1" flipV="1">
            <a:off x="4838320" y="1864235"/>
            <a:ext cx="1" cy="1662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feld 104"/>
          <p:cNvSpPr txBox="1"/>
          <p:nvPr/>
        </p:nvSpPr>
        <p:spPr>
          <a:xfrm>
            <a:off x="49611" y="1390600"/>
            <a:ext cx="314701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SIS18, HAD, 107-Ag, max. E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1770"/>
            <a:ext cx="7281780" cy="38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665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305254" y="221671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FRS commissioning</a:t>
            </a: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43104" y="4217158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6" name="Gerade Verbindung 25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>
            <a:off x="8167470" y="2489200"/>
            <a:ext cx="523332" cy="35266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 flipH="1">
            <a:off x="8163660" y="2845963"/>
            <a:ext cx="1" cy="22098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8171280" y="3073811"/>
            <a:ext cx="56302" cy="3069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8224024" y="3100949"/>
            <a:ext cx="0" cy="12496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flipH="1" flipV="1">
            <a:off x="5108615" y="2030469"/>
            <a:ext cx="1148313" cy="64373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/>
        </p:nvCxnSpPr>
        <p:spPr>
          <a:xfrm flipV="1">
            <a:off x="8690802" y="2304224"/>
            <a:ext cx="0" cy="18497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web-docs.gsi.de/~scheid/CS_1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14" t="5522" r="-649" b="18036"/>
          <a:stretch/>
        </p:blipFill>
        <p:spPr bwMode="auto">
          <a:xfrm>
            <a:off x="102130" y="1910748"/>
            <a:ext cx="1349857" cy="160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tps://blogs.helmholtz.de/beamon/wp-content/uploads/sites/14/2014/08/IMG_0230-Kopie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6199" y="1906891"/>
            <a:ext cx="1097878" cy="162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0" y="3520744"/>
            <a:ext cx="155523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Ch. </a:t>
            </a:r>
            <a:r>
              <a:rPr lang="en-GB" sz="1200" dirty="0" err="1"/>
              <a:t>Scheidenberger</a:t>
            </a:r>
            <a:endParaRPr lang="en-GB" sz="12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6"/>
          <a:stretch/>
        </p:blipFill>
        <p:spPr>
          <a:xfrm>
            <a:off x="1625430" y="1891895"/>
            <a:ext cx="1282700" cy="1615989"/>
          </a:xfrm>
          <a:prstGeom prst="rect">
            <a:avLst/>
          </a:prstGeom>
        </p:spPr>
      </p:pic>
      <p:sp>
        <p:nvSpPr>
          <p:cNvPr id="98" name="Textfeld 97"/>
          <p:cNvSpPr txBox="1"/>
          <p:nvPr/>
        </p:nvSpPr>
        <p:spPr>
          <a:xfrm>
            <a:off x="1678267" y="3532575"/>
            <a:ext cx="112928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Helmut </a:t>
            </a:r>
            <a:r>
              <a:rPr lang="en-GB" sz="1200" dirty="0" err="1"/>
              <a:t>Weick</a:t>
            </a:r>
            <a:endParaRPr lang="en-GB" sz="1200" dirty="0"/>
          </a:p>
        </p:txBody>
      </p:sp>
      <p:sp>
        <p:nvSpPr>
          <p:cNvPr id="99" name="Textfeld 98"/>
          <p:cNvSpPr txBox="1"/>
          <p:nvPr/>
        </p:nvSpPr>
        <p:spPr>
          <a:xfrm>
            <a:off x="3074997" y="3571180"/>
            <a:ext cx="1260281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Emma </a:t>
            </a:r>
            <a:r>
              <a:rPr lang="en-GB" sz="1200" dirty="0" err="1"/>
              <a:t>Haettner</a:t>
            </a:r>
            <a:endParaRPr lang="en-GB" sz="1200" dirty="0"/>
          </a:p>
        </p:txBody>
      </p:sp>
      <p:sp>
        <p:nvSpPr>
          <p:cNvPr id="100" name="Textfeld 99"/>
          <p:cNvSpPr txBox="1"/>
          <p:nvPr/>
        </p:nvSpPr>
        <p:spPr>
          <a:xfrm>
            <a:off x="49611" y="1390600"/>
            <a:ext cx="227498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SIS18, HFS, 107-Ag</a:t>
            </a:r>
          </a:p>
        </p:txBody>
      </p:sp>
      <p:sp>
        <p:nvSpPr>
          <p:cNvPr id="103" name="Textfeld 102"/>
          <p:cNvSpPr txBox="1"/>
          <p:nvPr/>
        </p:nvSpPr>
        <p:spPr>
          <a:xfrm>
            <a:off x="4336697" y="3583404"/>
            <a:ext cx="1233030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Stephane </a:t>
            </a:r>
            <a:r>
              <a:rPr lang="en-GB" sz="1200" dirty="0" err="1"/>
              <a:t>Pietri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78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FRS</a:t>
            </a: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0" name="Textfeld 99"/>
          <p:cNvSpPr txBox="1"/>
          <p:nvPr/>
        </p:nvSpPr>
        <p:spPr>
          <a:xfrm>
            <a:off x="49611" y="1390600"/>
            <a:ext cx="227498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SIS18, HFS, 208-Pb</a:t>
            </a:r>
          </a:p>
        </p:txBody>
      </p:sp>
      <p:pic>
        <p:nvPicPr>
          <p:cNvPr id="43010" name="Picture 2" descr="ildergebnis für nuklidka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685" y="1912066"/>
            <a:ext cx="6616700" cy="43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3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FRS</a:t>
            </a: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0" name="Textfeld 99"/>
          <p:cNvSpPr txBox="1"/>
          <p:nvPr/>
        </p:nvSpPr>
        <p:spPr>
          <a:xfrm>
            <a:off x="49611" y="1390600"/>
            <a:ext cx="227498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SIS18, HFS, 208-Pb</a:t>
            </a:r>
          </a:p>
        </p:txBody>
      </p:sp>
      <p:pic>
        <p:nvPicPr>
          <p:cNvPr id="40" name="Grafik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6" y="1950518"/>
            <a:ext cx="8212217" cy="435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665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673952" y="4186335"/>
            <a:ext cx="91523" cy="5991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427703" y="-83258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APPA</a:t>
            </a:r>
          </a:p>
          <a:p>
            <a:r>
              <a:rPr lang="en-US" altLang="de-DE" sz="3200" dirty="0" err="1">
                <a:solidFill>
                  <a:schemeClr val="tx1"/>
                </a:solidFill>
              </a:rPr>
              <a:t>Materialforschung</a:t>
            </a:r>
            <a:r>
              <a:rPr lang="en-US" altLang="de-DE" sz="3200" dirty="0">
                <a:solidFill>
                  <a:schemeClr val="tx1"/>
                </a:solidFill>
              </a:rPr>
              <a:t> SMAT</a:t>
            </a: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2" name="Gerade Verbindung 21"/>
          <p:cNvCxnSpPr/>
          <p:nvPr/>
        </p:nvCxnSpPr>
        <p:spPr>
          <a:xfrm flipH="1">
            <a:off x="8335098" y="4711028"/>
            <a:ext cx="210923" cy="13182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V="1">
            <a:off x="8673952" y="1719784"/>
            <a:ext cx="970" cy="184891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/>
        </p:nvCxnSpPr>
        <p:spPr>
          <a:xfrm>
            <a:off x="8208048" y="4770410"/>
            <a:ext cx="6178" cy="7244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8554555" y="3666957"/>
            <a:ext cx="0" cy="103144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 flipV="1">
            <a:off x="8567314" y="3568700"/>
            <a:ext cx="123488" cy="9825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flipH="1" flipV="1">
            <a:off x="5092319" y="1973022"/>
            <a:ext cx="1175282" cy="7011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/>
          <p:nvPr/>
        </p:nvCxnSpPr>
        <p:spPr>
          <a:xfrm flipH="1">
            <a:off x="8214226" y="4566572"/>
            <a:ext cx="312135" cy="1848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/>
        </p:nvCxnSpPr>
        <p:spPr>
          <a:xfrm flipV="1">
            <a:off x="4978418" y="1960245"/>
            <a:ext cx="113901" cy="8124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feld 98"/>
          <p:cNvSpPr txBox="1"/>
          <p:nvPr/>
        </p:nvSpPr>
        <p:spPr>
          <a:xfrm>
            <a:off x="5423" y="4653919"/>
            <a:ext cx="179542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Christina </a:t>
            </a:r>
            <a:r>
              <a:rPr lang="en-GB" sz="1400" dirty="0" err="1"/>
              <a:t>Trautmann</a:t>
            </a:r>
            <a:endParaRPr lang="en-GB" sz="1400" dirty="0"/>
          </a:p>
        </p:txBody>
      </p:sp>
      <p:sp>
        <p:nvSpPr>
          <p:cNvPr id="100" name="Textfeld 99"/>
          <p:cNvSpPr txBox="1"/>
          <p:nvPr/>
        </p:nvSpPr>
        <p:spPr>
          <a:xfrm>
            <a:off x="1895326" y="4652340"/>
            <a:ext cx="142994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Kay-</a:t>
            </a:r>
            <a:r>
              <a:rPr lang="en-GB" sz="1400" dirty="0" err="1"/>
              <a:t>Obbe</a:t>
            </a:r>
            <a:r>
              <a:rPr lang="en-GB" sz="1400" dirty="0"/>
              <a:t> Voss</a:t>
            </a:r>
          </a:p>
        </p:txBody>
      </p:sp>
      <p:pic>
        <p:nvPicPr>
          <p:cNvPr id="103" name="Bild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37" y="2754460"/>
            <a:ext cx="1498600" cy="1905000"/>
          </a:xfrm>
          <a:prstGeom prst="rect">
            <a:avLst/>
          </a:prstGeom>
        </p:spPr>
      </p:pic>
      <p:pic>
        <p:nvPicPr>
          <p:cNvPr id="104" name="Bild 10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4669" y="2767426"/>
            <a:ext cx="1519298" cy="1890514"/>
          </a:xfrm>
          <a:prstGeom prst="rect">
            <a:avLst/>
          </a:prstGeom>
        </p:spPr>
      </p:pic>
      <p:cxnSp>
        <p:nvCxnSpPr>
          <p:cNvPr id="108" name="Gerade Verbindung 107"/>
          <p:cNvCxnSpPr/>
          <p:nvPr/>
        </p:nvCxnSpPr>
        <p:spPr>
          <a:xfrm flipV="1">
            <a:off x="5456565" y="1961592"/>
            <a:ext cx="127118" cy="6887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 flipH="1">
            <a:off x="5427432" y="2019039"/>
            <a:ext cx="14000" cy="16520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feld 110"/>
          <p:cNvSpPr txBox="1"/>
          <p:nvPr/>
        </p:nvSpPr>
        <p:spPr>
          <a:xfrm>
            <a:off x="49611" y="1390600"/>
            <a:ext cx="348486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SIS18, HTA, HTP,107-Ag, 56-Fe</a:t>
            </a:r>
          </a:p>
        </p:txBody>
      </p:sp>
    </p:spTree>
    <p:extLst>
      <p:ext uri="{BB962C8B-B14F-4D97-AF65-F5344CB8AC3E}">
        <p14:creationId xmlns:p14="http://schemas.microsoft.com/office/powerpoint/2010/main" val="4224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245876" y="-113778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APPA</a:t>
            </a:r>
          </a:p>
          <a:p>
            <a:r>
              <a:rPr lang="en-US" altLang="de-DE" sz="3200" dirty="0" err="1">
                <a:solidFill>
                  <a:schemeClr val="tx1"/>
                </a:solidFill>
              </a:rPr>
              <a:t>Materialforschung</a:t>
            </a:r>
            <a:r>
              <a:rPr lang="en-US" altLang="de-DE" sz="3200" dirty="0">
                <a:solidFill>
                  <a:schemeClr val="tx1"/>
                </a:solidFill>
              </a:rPr>
              <a:t> SMAT</a:t>
            </a:r>
          </a:p>
        </p:txBody>
      </p:sp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44" name="Group 1"/>
          <p:cNvGrpSpPr/>
          <p:nvPr/>
        </p:nvGrpSpPr>
        <p:grpSpPr>
          <a:xfrm>
            <a:off x="201573" y="3856841"/>
            <a:ext cx="2627784" cy="2439383"/>
            <a:chOff x="6084168" y="2054556"/>
            <a:chExt cx="2051180" cy="1901682"/>
          </a:xfrm>
        </p:grpSpPr>
        <p:sp>
          <p:nvSpPr>
            <p:cNvPr id="45" name="Rectangle 58"/>
            <p:cNvSpPr>
              <a:spLocks noChangeArrowheads="1"/>
            </p:cNvSpPr>
            <p:nvPr/>
          </p:nvSpPr>
          <p:spPr bwMode="auto">
            <a:xfrm>
              <a:off x="6740229" y="2054556"/>
              <a:ext cx="761782" cy="21851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59"/>
            <p:cNvSpPr>
              <a:spLocks noChangeArrowheads="1"/>
            </p:cNvSpPr>
            <p:nvPr/>
          </p:nvSpPr>
          <p:spPr bwMode="auto">
            <a:xfrm>
              <a:off x="6084168" y="3666967"/>
              <a:ext cx="941606" cy="21851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dirty="0">
                <a:solidFill>
                  <a:prstClr val="black"/>
                </a:solidFill>
                <a:cs typeface="MS PGothic"/>
              </a:endParaRPr>
            </a:p>
          </p:txBody>
        </p:sp>
        <p:sp>
          <p:nvSpPr>
            <p:cNvPr id="47" name="Rectangle 60"/>
            <p:cNvSpPr>
              <a:spLocks noChangeArrowheads="1"/>
            </p:cNvSpPr>
            <p:nvPr/>
          </p:nvSpPr>
          <p:spPr bwMode="auto">
            <a:xfrm>
              <a:off x="7218443" y="3668892"/>
              <a:ext cx="916905" cy="21755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dirty="0">
                <a:solidFill>
                  <a:prstClr val="black"/>
                </a:solidFill>
                <a:cs typeface="MS PGothic"/>
              </a:endParaRPr>
            </a:p>
          </p:txBody>
        </p:sp>
        <p:cxnSp>
          <p:nvCxnSpPr>
            <p:cNvPr id="49" name="Straight Connector 73"/>
            <p:cNvCxnSpPr>
              <a:cxnSpLocks noChangeShapeType="1"/>
            </p:cNvCxnSpPr>
            <p:nvPr/>
          </p:nvCxnSpPr>
          <p:spPr bwMode="auto">
            <a:xfrm rot="5400000">
              <a:off x="6878967" y="3716061"/>
              <a:ext cx="480354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pic>
          <p:nvPicPr>
            <p:cNvPr id="50" name="Picture 74" descr="extr cond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750" y="2137342"/>
              <a:ext cx="1926686" cy="1722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Text Box 12"/>
          <p:cNvSpPr txBox="1">
            <a:spLocks noChangeArrowheads="1"/>
          </p:cNvSpPr>
          <p:nvPr/>
        </p:nvSpPr>
        <p:spPr bwMode="auto">
          <a:xfrm>
            <a:off x="2879967" y="3523365"/>
            <a:ext cx="5486970" cy="1892826"/>
          </a:xfrm>
          <a:prstGeom prst="rect">
            <a:avLst/>
          </a:prstGeom>
          <a:solidFill>
            <a:srgbClr val="FFFF00">
              <a:alpha val="50000"/>
            </a:srgbClr>
          </a:solidFill>
          <a:ln w="63500">
            <a:solidFill>
              <a:srgbClr val="FFC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square" lIns="72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Extreme Environments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synthesis and stabilization of </a:t>
            </a:r>
            <a:r>
              <a:rPr lang="en-US" altLang="de-DE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new materials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nanoscale manipulation </a:t>
            </a:r>
            <a:r>
              <a:rPr lang="en-US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of materials properties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recover exotic </a:t>
            </a:r>
            <a:r>
              <a:rPr lang="en-US" altLang="de-DE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high-pressure phases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simulate radioactivity </a:t>
            </a:r>
            <a:r>
              <a:rPr lang="en-US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effects within Earth’s interior</a:t>
            </a:r>
          </a:p>
        </p:txBody>
      </p:sp>
      <p:grpSp>
        <p:nvGrpSpPr>
          <p:cNvPr id="53" name="Group 8"/>
          <p:cNvGrpSpPr/>
          <p:nvPr/>
        </p:nvGrpSpPr>
        <p:grpSpPr>
          <a:xfrm>
            <a:off x="285628" y="1225233"/>
            <a:ext cx="7930156" cy="2001629"/>
            <a:chOff x="191458" y="2132856"/>
            <a:chExt cx="7930156" cy="2001629"/>
          </a:xfrm>
        </p:grpSpPr>
        <p:grpSp>
          <p:nvGrpSpPr>
            <p:cNvPr id="54" name="Group 109"/>
            <p:cNvGrpSpPr>
              <a:grpSpLocks/>
            </p:cNvGrpSpPr>
            <p:nvPr/>
          </p:nvGrpSpPr>
          <p:grpSpPr bwMode="auto">
            <a:xfrm>
              <a:off x="1925432" y="2181503"/>
              <a:ext cx="4147758" cy="1432101"/>
              <a:chOff x="2836" y="3054"/>
              <a:chExt cx="2721" cy="840"/>
            </a:xfrm>
          </p:grpSpPr>
          <p:pic>
            <p:nvPicPr>
              <p:cNvPr id="65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1" y="3054"/>
                <a:ext cx="1316" cy="840"/>
              </a:xfrm>
              <a:prstGeom prst="rect">
                <a:avLst/>
              </a:prstGeom>
              <a:noFill/>
              <a:ln w="38100" algn="ctr">
                <a:solidFill>
                  <a:srgbClr val="008000"/>
                </a:solidFill>
                <a:miter lim="800000"/>
                <a:headEnd/>
                <a:tailEnd/>
              </a:ln>
            </p:spPr>
          </p:pic>
          <p:pic>
            <p:nvPicPr>
              <p:cNvPr id="67" name="Picture 111" descr="Strahlrohr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6" y="3113"/>
                <a:ext cx="1042" cy="6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8" name="Group 112"/>
              <p:cNvGrpSpPr>
                <a:grpSpLocks/>
              </p:cNvGrpSpPr>
              <p:nvPr/>
            </p:nvGrpSpPr>
            <p:grpSpPr bwMode="auto">
              <a:xfrm>
                <a:off x="2971" y="3338"/>
                <a:ext cx="2132" cy="272"/>
                <a:chOff x="2200" y="2432"/>
                <a:chExt cx="2903" cy="272"/>
              </a:xfrm>
            </p:grpSpPr>
            <p:sp>
              <p:nvSpPr>
                <p:cNvPr id="70" name="AutoShape 11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200" y="2432"/>
                  <a:ext cx="2903" cy="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114"/>
                <p:cNvSpPr>
                  <a:spLocks/>
                </p:cNvSpPr>
                <p:nvPr/>
              </p:nvSpPr>
              <p:spPr bwMode="auto">
                <a:xfrm>
                  <a:off x="4732" y="2513"/>
                  <a:ext cx="25" cy="1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2" y="147"/>
                      </a:lnTo>
                      <a:lnTo>
                        <a:pt x="90" y="145"/>
                      </a:lnTo>
                      <a:lnTo>
                        <a:pt x="97" y="143"/>
                      </a:lnTo>
                      <a:lnTo>
                        <a:pt x="103" y="141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29"/>
                      </a:lnTo>
                      <a:lnTo>
                        <a:pt x="127" y="125"/>
                      </a:lnTo>
                      <a:lnTo>
                        <a:pt x="131" y="120"/>
                      </a:lnTo>
                      <a:lnTo>
                        <a:pt x="136" y="114"/>
                      </a:lnTo>
                      <a:lnTo>
                        <a:pt x="140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4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0" y="38"/>
                      </a:lnTo>
                      <a:lnTo>
                        <a:pt x="136" y="32"/>
                      </a:lnTo>
                      <a:lnTo>
                        <a:pt x="131" y="26"/>
                      </a:lnTo>
                      <a:lnTo>
                        <a:pt x="127" y="21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3"/>
                      </a:lnTo>
                      <a:lnTo>
                        <a:pt x="90" y="2"/>
                      </a:lnTo>
                      <a:lnTo>
                        <a:pt x="82" y="1"/>
                      </a:lnTo>
                      <a:lnTo>
                        <a:pt x="75" y="0"/>
                      </a:lnTo>
                      <a:lnTo>
                        <a:pt x="67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5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1" y="21"/>
                      </a:lnTo>
                      <a:lnTo>
                        <a:pt x="17" y="26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3" y="51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4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4"/>
                      </a:lnTo>
                      <a:lnTo>
                        <a:pt x="17" y="120"/>
                      </a:lnTo>
                      <a:lnTo>
                        <a:pt x="21" y="125"/>
                      </a:lnTo>
                      <a:lnTo>
                        <a:pt x="27" y="129"/>
                      </a:lnTo>
                      <a:lnTo>
                        <a:pt x="33" y="134"/>
                      </a:lnTo>
                      <a:lnTo>
                        <a:pt x="39" y="138"/>
                      </a:lnTo>
                      <a:lnTo>
                        <a:pt x="45" y="141"/>
                      </a:lnTo>
                      <a:lnTo>
                        <a:pt x="52" y="143"/>
                      </a:lnTo>
                      <a:lnTo>
                        <a:pt x="60" y="145"/>
                      </a:lnTo>
                      <a:lnTo>
                        <a:pt x="67" y="147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72" name="Freeform 115"/>
                <p:cNvSpPr>
                  <a:spLocks/>
                </p:cNvSpPr>
                <p:nvPr/>
              </p:nvSpPr>
              <p:spPr bwMode="auto">
                <a:xfrm>
                  <a:off x="4732" y="2513"/>
                  <a:ext cx="25" cy="1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2" y="147"/>
                      </a:lnTo>
                      <a:lnTo>
                        <a:pt x="90" y="145"/>
                      </a:lnTo>
                      <a:lnTo>
                        <a:pt x="97" y="143"/>
                      </a:lnTo>
                      <a:lnTo>
                        <a:pt x="103" y="141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29"/>
                      </a:lnTo>
                      <a:lnTo>
                        <a:pt x="127" y="125"/>
                      </a:lnTo>
                      <a:lnTo>
                        <a:pt x="131" y="120"/>
                      </a:lnTo>
                      <a:lnTo>
                        <a:pt x="136" y="114"/>
                      </a:lnTo>
                      <a:lnTo>
                        <a:pt x="140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4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0" y="38"/>
                      </a:lnTo>
                      <a:lnTo>
                        <a:pt x="136" y="32"/>
                      </a:lnTo>
                      <a:lnTo>
                        <a:pt x="131" y="26"/>
                      </a:lnTo>
                      <a:lnTo>
                        <a:pt x="127" y="21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3"/>
                      </a:lnTo>
                      <a:lnTo>
                        <a:pt x="90" y="2"/>
                      </a:lnTo>
                      <a:lnTo>
                        <a:pt x="82" y="1"/>
                      </a:lnTo>
                      <a:lnTo>
                        <a:pt x="75" y="0"/>
                      </a:lnTo>
                      <a:lnTo>
                        <a:pt x="67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5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1" y="21"/>
                      </a:lnTo>
                      <a:lnTo>
                        <a:pt x="17" y="26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3" y="51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4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4"/>
                      </a:lnTo>
                      <a:lnTo>
                        <a:pt x="17" y="120"/>
                      </a:lnTo>
                      <a:lnTo>
                        <a:pt x="21" y="125"/>
                      </a:lnTo>
                      <a:lnTo>
                        <a:pt x="27" y="129"/>
                      </a:lnTo>
                      <a:lnTo>
                        <a:pt x="33" y="134"/>
                      </a:lnTo>
                      <a:lnTo>
                        <a:pt x="39" y="138"/>
                      </a:lnTo>
                      <a:lnTo>
                        <a:pt x="45" y="141"/>
                      </a:lnTo>
                      <a:lnTo>
                        <a:pt x="52" y="143"/>
                      </a:lnTo>
                      <a:lnTo>
                        <a:pt x="60" y="145"/>
                      </a:lnTo>
                      <a:lnTo>
                        <a:pt x="67" y="147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73" name="Freeform 116"/>
                <p:cNvSpPr>
                  <a:spLocks/>
                </p:cNvSpPr>
                <p:nvPr/>
              </p:nvSpPr>
              <p:spPr bwMode="auto">
                <a:xfrm>
                  <a:off x="4790" y="2569"/>
                  <a:ext cx="25" cy="17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2" y="146"/>
                      </a:lnTo>
                      <a:lnTo>
                        <a:pt x="90" y="144"/>
                      </a:lnTo>
                      <a:lnTo>
                        <a:pt x="97" y="143"/>
                      </a:lnTo>
                      <a:lnTo>
                        <a:pt x="104" y="140"/>
                      </a:lnTo>
                      <a:lnTo>
                        <a:pt x="110" y="137"/>
                      </a:lnTo>
                      <a:lnTo>
                        <a:pt x="117" y="134"/>
                      </a:lnTo>
                      <a:lnTo>
                        <a:pt x="122" y="129"/>
                      </a:lnTo>
                      <a:lnTo>
                        <a:pt x="128" y="125"/>
                      </a:lnTo>
                      <a:lnTo>
                        <a:pt x="132" y="120"/>
                      </a:lnTo>
                      <a:lnTo>
                        <a:pt x="136" y="113"/>
                      </a:lnTo>
                      <a:lnTo>
                        <a:pt x="141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7" y="88"/>
                      </a:lnTo>
                      <a:lnTo>
                        <a:pt x="148" y="80"/>
                      </a:lnTo>
                      <a:lnTo>
                        <a:pt x="149" y="73"/>
                      </a:lnTo>
                      <a:lnTo>
                        <a:pt x="148" y="65"/>
                      </a:lnTo>
                      <a:lnTo>
                        <a:pt x="147" y="58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1" y="38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8" y="21"/>
                      </a:lnTo>
                      <a:lnTo>
                        <a:pt x="122" y="17"/>
                      </a:lnTo>
                      <a:lnTo>
                        <a:pt x="117" y="13"/>
                      </a:lnTo>
                      <a:lnTo>
                        <a:pt x="110" y="8"/>
                      </a:lnTo>
                      <a:lnTo>
                        <a:pt x="104" y="5"/>
                      </a:lnTo>
                      <a:lnTo>
                        <a:pt x="97" y="3"/>
                      </a:lnTo>
                      <a:lnTo>
                        <a:pt x="90" y="1"/>
                      </a:lnTo>
                      <a:lnTo>
                        <a:pt x="82" y="0"/>
                      </a:lnTo>
                      <a:lnTo>
                        <a:pt x="74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3" y="3"/>
                      </a:lnTo>
                      <a:lnTo>
                        <a:pt x="46" y="5"/>
                      </a:lnTo>
                      <a:lnTo>
                        <a:pt x="39" y="8"/>
                      </a:lnTo>
                      <a:lnTo>
                        <a:pt x="33" y="13"/>
                      </a:lnTo>
                      <a:lnTo>
                        <a:pt x="28" y="17"/>
                      </a:lnTo>
                      <a:lnTo>
                        <a:pt x="22" y="21"/>
                      </a:lnTo>
                      <a:lnTo>
                        <a:pt x="18" y="27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4" y="51"/>
                      </a:lnTo>
                      <a:lnTo>
                        <a:pt x="2" y="58"/>
                      </a:lnTo>
                      <a:lnTo>
                        <a:pt x="0" y="65"/>
                      </a:lnTo>
                      <a:lnTo>
                        <a:pt x="0" y="73"/>
                      </a:lnTo>
                      <a:lnTo>
                        <a:pt x="0" y="80"/>
                      </a:lnTo>
                      <a:lnTo>
                        <a:pt x="2" y="88"/>
                      </a:lnTo>
                      <a:lnTo>
                        <a:pt x="4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3"/>
                      </a:lnTo>
                      <a:lnTo>
                        <a:pt x="18" y="120"/>
                      </a:lnTo>
                      <a:lnTo>
                        <a:pt x="22" y="125"/>
                      </a:lnTo>
                      <a:lnTo>
                        <a:pt x="28" y="129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0"/>
                      </a:lnTo>
                      <a:lnTo>
                        <a:pt x="53" y="143"/>
                      </a:lnTo>
                      <a:lnTo>
                        <a:pt x="60" y="144"/>
                      </a:lnTo>
                      <a:lnTo>
                        <a:pt x="67" y="146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74" name="Freeform 117"/>
                <p:cNvSpPr>
                  <a:spLocks/>
                </p:cNvSpPr>
                <p:nvPr/>
              </p:nvSpPr>
              <p:spPr bwMode="auto">
                <a:xfrm>
                  <a:off x="4790" y="2569"/>
                  <a:ext cx="25" cy="17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2" y="146"/>
                      </a:lnTo>
                      <a:lnTo>
                        <a:pt x="90" y="144"/>
                      </a:lnTo>
                      <a:lnTo>
                        <a:pt x="97" y="143"/>
                      </a:lnTo>
                      <a:lnTo>
                        <a:pt x="104" y="140"/>
                      </a:lnTo>
                      <a:lnTo>
                        <a:pt x="110" y="137"/>
                      </a:lnTo>
                      <a:lnTo>
                        <a:pt x="117" y="134"/>
                      </a:lnTo>
                      <a:lnTo>
                        <a:pt x="122" y="129"/>
                      </a:lnTo>
                      <a:lnTo>
                        <a:pt x="128" y="125"/>
                      </a:lnTo>
                      <a:lnTo>
                        <a:pt x="132" y="120"/>
                      </a:lnTo>
                      <a:lnTo>
                        <a:pt x="136" y="113"/>
                      </a:lnTo>
                      <a:lnTo>
                        <a:pt x="141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7" y="88"/>
                      </a:lnTo>
                      <a:lnTo>
                        <a:pt x="148" y="80"/>
                      </a:lnTo>
                      <a:lnTo>
                        <a:pt x="149" y="73"/>
                      </a:lnTo>
                      <a:lnTo>
                        <a:pt x="148" y="65"/>
                      </a:lnTo>
                      <a:lnTo>
                        <a:pt x="147" y="58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1" y="38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8" y="21"/>
                      </a:lnTo>
                      <a:lnTo>
                        <a:pt x="122" y="17"/>
                      </a:lnTo>
                      <a:lnTo>
                        <a:pt x="117" y="13"/>
                      </a:lnTo>
                      <a:lnTo>
                        <a:pt x="110" y="8"/>
                      </a:lnTo>
                      <a:lnTo>
                        <a:pt x="104" y="5"/>
                      </a:lnTo>
                      <a:lnTo>
                        <a:pt x="97" y="3"/>
                      </a:lnTo>
                      <a:lnTo>
                        <a:pt x="90" y="1"/>
                      </a:lnTo>
                      <a:lnTo>
                        <a:pt x="82" y="0"/>
                      </a:lnTo>
                      <a:lnTo>
                        <a:pt x="74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3" y="3"/>
                      </a:lnTo>
                      <a:lnTo>
                        <a:pt x="46" y="5"/>
                      </a:lnTo>
                      <a:lnTo>
                        <a:pt x="39" y="8"/>
                      </a:lnTo>
                      <a:lnTo>
                        <a:pt x="33" y="13"/>
                      </a:lnTo>
                      <a:lnTo>
                        <a:pt x="28" y="17"/>
                      </a:lnTo>
                      <a:lnTo>
                        <a:pt x="22" y="21"/>
                      </a:lnTo>
                      <a:lnTo>
                        <a:pt x="18" y="27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4" y="51"/>
                      </a:lnTo>
                      <a:lnTo>
                        <a:pt x="2" y="58"/>
                      </a:lnTo>
                      <a:lnTo>
                        <a:pt x="0" y="65"/>
                      </a:lnTo>
                      <a:lnTo>
                        <a:pt x="0" y="73"/>
                      </a:lnTo>
                      <a:lnTo>
                        <a:pt x="0" y="80"/>
                      </a:lnTo>
                      <a:lnTo>
                        <a:pt x="2" y="88"/>
                      </a:lnTo>
                      <a:lnTo>
                        <a:pt x="4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3"/>
                      </a:lnTo>
                      <a:lnTo>
                        <a:pt x="18" y="120"/>
                      </a:lnTo>
                      <a:lnTo>
                        <a:pt x="22" y="125"/>
                      </a:lnTo>
                      <a:lnTo>
                        <a:pt x="28" y="129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0"/>
                      </a:lnTo>
                      <a:lnTo>
                        <a:pt x="53" y="143"/>
                      </a:lnTo>
                      <a:lnTo>
                        <a:pt x="60" y="144"/>
                      </a:lnTo>
                      <a:lnTo>
                        <a:pt x="67" y="146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pic>
              <p:nvPicPr>
                <p:cNvPr id="75" name="Picture 118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59" y="2568"/>
                  <a:ext cx="2215" cy="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" name="Picture 119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2" y="2511"/>
                  <a:ext cx="2238" cy="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7" name="Picture 120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5" y="2432"/>
                  <a:ext cx="2741" cy="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121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0" y="2614"/>
                  <a:ext cx="2828" cy="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9" name="Freeform 122"/>
                <p:cNvSpPr>
                  <a:spLocks/>
                </p:cNvSpPr>
                <p:nvPr/>
              </p:nvSpPr>
              <p:spPr bwMode="auto">
                <a:xfrm>
                  <a:off x="5041" y="2686"/>
                  <a:ext cx="25" cy="17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3" y="146"/>
                      </a:lnTo>
                      <a:lnTo>
                        <a:pt x="89" y="145"/>
                      </a:lnTo>
                      <a:lnTo>
                        <a:pt x="97" y="144"/>
                      </a:lnTo>
                      <a:lnTo>
                        <a:pt x="103" y="141"/>
                      </a:lnTo>
                      <a:lnTo>
                        <a:pt x="110" y="137"/>
                      </a:lnTo>
                      <a:lnTo>
                        <a:pt x="116" y="134"/>
                      </a:lnTo>
                      <a:lnTo>
                        <a:pt x="122" y="130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40" y="109"/>
                      </a:lnTo>
                      <a:lnTo>
                        <a:pt x="144" y="102"/>
                      </a:lnTo>
                      <a:lnTo>
                        <a:pt x="146" y="96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3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2"/>
                      </a:lnTo>
                      <a:lnTo>
                        <a:pt x="144" y="45"/>
                      </a:lnTo>
                      <a:lnTo>
                        <a:pt x="140" y="39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4"/>
                      </a:lnTo>
                      <a:lnTo>
                        <a:pt x="89" y="1"/>
                      </a:lnTo>
                      <a:lnTo>
                        <a:pt x="83" y="0"/>
                      </a:lnTo>
                      <a:lnTo>
                        <a:pt x="75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2" y="4"/>
                      </a:lnTo>
                      <a:lnTo>
                        <a:pt x="46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2"/>
                      </a:lnTo>
                      <a:lnTo>
                        <a:pt x="10" y="39"/>
                      </a:lnTo>
                      <a:lnTo>
                        <a:pt x="6" y="45"/>
                      </a:lnTo>
                      <a:lnTo>
                        <a:pt x="3" y="52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3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6"/>
                      </a:lnTo>
                      <a:lnTo>
                        <a:pt x="6" y="102"/>
                      </a:lnTo>
                      <a:lnTo>
                        <a:pt x="10" y="109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0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1"/>
                      </a:lnTo>
                      <a:lnTo>
                        <a:pt x="52" y="144"/>
                      </a:lnTo>
                      <a:lnTo>
                        <a:pt x="60" y="145"/>
                      </a:lnTo>
                      <a:lnTo>
                        <a:pt x="67" y="146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80" name="Freeform 123"/>
                <p:cNvSpPr>
                  <a:spLocks/>
                </p:cNvSpPr>
                <p:nvPr/>
              </p:nvSpPr>
              <p:spPr bwMode="auto">
                <a:xfrm>
                  <a:off x="5041" y="2686"/>
                  <a:ext cx="25" cy="17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3" y="146"/>
                      </a:lnTo>
                      <a:lnTo>
                        <a:pt x="89" y="145"/>
                      </a:lnTo>
                      <a:lnTo>
                        <a:pt x="97" y="144"/>
                      </a:lnTo>
                      <a:lnTo>
                        <a:pt x="103" y="141"/>
                      </a:lnTo>
                      <a:lnTo>
                        <a:pt x="110" y="137"/>
                      </a:lnTo>
                      <a:lnTo>
                        <a:pt x="116" y="134"/>
                      </a:lnTo>
                      <a:lnTo>
                        <a:pt x="122" y="130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40" y="109"/>
                      </a:lnTo>
                      <a:lnTo>
                        <a:pt x="144" y="102"/>
                      </a:lnTo>
                      <a:lnTo>
                        <a:pt x="146" y="96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3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2"/>
                      </a:lnTo>
                      <a:lnTo>
                        <a:pt x="144" y="45"/>
                      </a:lnTo>
                      <a:lnTo>
                        <a:pt x="140" y="39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4"/>
                      </a:lnTo>
                      <a:lnTo>
                        <a:pt x="89" y="1"/>
                      </a:lnTo>
                      <a:lnTo>
                        <a:pt x="83" y="0"/>
                      </a:lnTo>
                      <a:lnTo>
                        <a:pt x="75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2" y="4"/>
                      </a:lnTo>
                      <a:lnTo>
                        <a:pt x="46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2"/>
                      </a:lnTo>
                      <a:lnTo>
                        <a:pt x="10" y="39"/>
                      </a:lnTo>
                      <a:lnTo>
                        <a:pt x="6" y="45"/>
                      </a:lnTo>
                      <a:lnTo>
                        <a:pt x="3" y="52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3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6"/>
                      </a:lnTo>
                      <a:lnTo>
                        <a:pt x="6" y="102"/>
                      </a:lnTo>
                      <a:lnTo>
                        <a:pt x="10" y="109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0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1"/>
                      </a:lnTo>
                      <a:lnTo>
                        <a:pt x="52" y="144"/>
                      </a:lnTo>
                      <a:lnTo>
                        <a:pt x="60" y="145"/>
                      </a:lnTo>
                      <a:lnTo>
                        <a:pt x="67" y="146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82" name="Freeform 124"/>
                <p:cNvSpPr>
                  <a:spLocks/>
                </p:cNvSpPr>
                <p:nvPr/>
              </p:nvSpPr>
              <p:spPr bwMode="auto">
                <a:xfrm>
                  <a:off x="5076" y="2434"/>
                  <a:ext cx="25" cy="1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1" y="147"/>
                      </a:lnTo>
                      <a:lnTo>
                        <a:pt x="89" y="146"/>
                      </a:lnTo>
                      <a:lnTo>
                        <a:pt x="97" y="144"/>
                      </a:lnTo>
                      <a:lnTo>
                        <a:pt x="103" y="142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31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39" y="108"/>
                      </a:lnTo>
                      <a:lnTo>
                        <a:pt x="142" y="102"/>
                      </a:lnTo>
                      <a:lnTo>
                        <a:pt x="146" y="96"/>
                      </a:lnTo>
                      <a:lnTo>
                        <a:pt x="147" y="89"/>
                      </a:lnTo>
                      <a:lnTo>
                        <a:pt x="148" y="82"/>
                      </a:lnTo>
                      <a:lnTo>
                        <a:pt x="149" y="74"/>
                      </a:lnTo>
                      <a:lnTo>
                        <a:pt x="148" y="67"/>
                      </a:lnTo>
                      <a:lnTo>
                        <a:pt x="147" y="59"/>
                      </a:lnTo>
                      <a:lnTo>
                        <a:pt x="146" y="52"/>
                      </a:lnTo>
                      <a:lnTo>
                        <a:pt x="142" y="45"/>
                      </a:lnTo>
                      <a:lnTo>
                        <a:pt x="139" y="39"/>
                      </a:lnTo>
                      <a:lnTo>
                        <a:pt x="136" y="33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10"/>
                      </a:lnTo>
                      <a:lnTo>
                        <a:pt x="103" y="7"/>
                      </a:lnTo>
                      <a:lnTo>
                        <a:pt x="97" y="3"/>
                      </a:lnTo>
                      <a:lnTo>
                        <a:pt x="89" y="2"/>
                      </a:lnTo>
                      <a:lnTo>
                        <a:pt x="81" y="1"/>
                      </a:lnTo>
                      <a:lnTo>
                        <a:pt x="74" y="0"/>
                      </a:lnTo>
                      <a:lnTo>
                        <a:pt x="66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6" y="7"/>
                      </a:lnTo>
                      <a:lnTo>
                        <a:pt x="39" y="10"/>
                      </a:lnTo>
                      <a:lnTo>
                        <a:pt x="32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3"/>
                      </a:lnTo>
                      <a:lnTo>
                        <a:pt x="9" y="39"/>
                      </a:lnTo>
                      <a:lnTo>
                        <a:pt x="5" y="45"/>
                      </a:lnTo>
                      <a:lnTo>
                        <a:pt x="3" y="52"/>
                      </a:lnTo>
                      <a:lnTo>
                        <a:pt x="1" y="59"/>
                      </a:lnTo>
                      <a:lnTo>
                        <a:pt x="0" y="67"/>
                      </a:lnTo>
                      <a:lnTo>
                        <a:pt x="0" y="74"/>
                      </a:lnTo>
                      <a:lnTo>
                        <a:pt x="0" y="82"/>
                      </a:lnTo>
                      <a:lnTo>
                        <a:pt x="1" y="89"/>
                      </a:lnTo>
                      <a:lnTo>
                        <a:pt x="3" y="96"/>
                      </a:lnTo>
                      <a:lnTo>
                        <a:pt x="5" y="102"/>
                      </a:lnTo>
                      <a:lnTo>
                        <a:pt x="9" y="108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1"/>
                      </a:lnTo>
                      <a:lnTo>
                        <a:pt x="32" y="134"/>
                      </a:lnTo>
                      <a:lnTo>
                        <a:pt x="39" y="138"/>
                      </a:lnTo>
                      <a:lnTo>
                        <a:pt x="46" y="142"/>
                      </a:lnTo>
                      <a:lnTo>
                        <a:pt x="52" y="144"/>
                      </a:lnTo>
                      <a:lnTo>
                        <a:pt x="60" y="146"/>
                      </a:lnTo>
                      <a:lnTo>
                        <a:pt x="66" y="147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83" name="Freeform 125"/>
                <p:cNvSpPr>
                  <a:spLocks/>
                </p:cNvSpPr>
                <p:nvPr/>
              </p:nvSpPr>
              <p:spPr bwMode="auto">
                <a:xfrm>
                  <a:off x="5076" y="2434"/>
                  <a:ext cx="25" cy="1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1" y="147"/>
                      </a:lnTo>
                      <a:lnTo>
                        <a:pt x="89" y="146"/>
                      </a:lnTo>
                      <a:lnTo>
                        <a:pt x="97" y="144"/>
                      </a:lnTo>
                      <a:lnTo>
                        <a:pt x="103" y="142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31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39" y="108"/>
                      </a:lnTo>
                      <a:lnTo>
                        <a:pt x="142" y="102"/>
                      </a:lnTo>
                      <a:lnTo>
                        <a:pt x="146" y="96"/>
                      </a:lnTo>
                      <a:lnTo>
                        <a:pt x="147" y="89"/>
                      </a:lnTo>
                      <a:lnTo>
                        <a:pt x="148" y="82"/>
                      </a:lnTo>
                      <a:lnTo>
                        <a:pt x="149" y="74"/>
                      </a:lnTo>
                      <a:lnTo>
                        <a:pt x="148" y="67"/>
                      </a:lnTo>
                      <a:lnTo>
                        <a:pt x="147" y="59"/>
                      </a:lnTo>
                      <a:lnTo>
                        <a:pt x="146" y="52"/>
                      </a:lnTo>
                      <a:lnTo>
                        <a:pt x="142" y="45"/>
                      </a:lnTo>
                      <a:lnTo>
                        <a:pt x="139" y="39"/>
                      </a:lnTo>
                      <a:lnTo>
                        <a:pt x="136" y="33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10"/>
                      </a:lnTo>
                      <a:lnTo>
                        <a:pt x="103" y="7"/>
                      </a:lnTo>
                      <a:lnTo>
                        <a:pt x="97" y="3"/>
                      </a:lnTo>
                      <a:lnTo>
                        <a:pt x="89" y="2"/>
                      </a:lnTo>
                      <a:lnTo>
                        <a:pt x="81" y="1"/>
                      </a:lnTo>
                      <a:lnTo>
                        <a:pt x="74" y="0"/>
                      </a:lnTo>
                      <a:lnTo>
                        <a:pt x="66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6" y="7"/>
                      </a:lnTo>
                      <a:lnTo>
                        <a:pt x="39" y="10"/>
                      </a:lnTo>
                      <a:lnTo>
                        <a:pt x="32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3"/>
                      </a:lnTo>
                      <a:lnTo>
                        <a:pt x="9" y="39"/>
                      </a:lnTo>
                      <a:lnTo>
                        <a:pt x="5" y="45"/>
                      </a:lnTo>
                      <a:lnTo>
                        <a:pt x="3" y="52"/>
                      </a:lnTo>
                      <a:lnTo>
                        <a:pt x="1" y="59"/>
                      </a:lnTo>
                      <a:lnTo>
                        <a:pt x="0" y="67"/>
                      </a:lnTo>
                      <a:lnTo>
                        <a:pt x="0" y="74"/>
                      </a:lnTo>
                      <a:lnTo>
                        <a:pt x="0" y="82"/>
                      </a:lnTo>
                      <a:lnTo>
                        <a:pt x="1" y="89"/>
                      </a:lnTo>
                      <a:lnTo>
                        <a:pt x="3" y="96"/>
                      </a:lnTo>
                      <a:lnTo>
                        <a:pt x="5" y="102"/>
                      </a:lnTo>
                      <a:lnTo>
                        <a:pt x="9" y="108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1"/>
                      </a:lnTo>
                      <a:lnTo>
                        <a:pt x="32" y="134"/>
                      </a:lnTo>
                      <a:lnTo>
                        <a:pt x="39" y="138"/>
                      </a:lnTo>
                      <a:lnTo>
                        <a:pt x="46" y="142"/>
                      </a:lnTo>
                      <a:lnTo>
                        <a:pt x="52" y="144"/>
                      </a:lnTo>
                      <a:lnTo>
                        <a:pt x="60" y="146"/>
                      </a:lnTo>
                      <a:lnTo>
                        <a:pt x="66" y="147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</p:grpSp>
        </p:grpSp>
        <p:pic>
          <p:nvPicPr>
            <p:cNvPr id="55" name="Group 41"/>
            <p:cNvPicPr>
              <a:picLocks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49744" y="2282091"/>
              <a:ext cx="1522733" cy="69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6" name="Object 62"/>
            <p:cNvGraphicFramePr>
              <a:graphicFrameLocks noChangeAspect="1"/>
            </p:cNvGraphicFramePr>
            <p:nvPr>
              <p:extLst/>
            </p:nvPr>
          </p:nvGraphicFramePr>
          <p:xfrm>
            <a:off x="6444208" y="2446630"/>
            <a:ext cx="1152128" cy="9018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075" name="KGPlot" r:id="rId12" imgW="3528060" imgH="4684776" progId="">
                    <p:embed/>
                  </p:oleObj>
                </mc:Choice>
                <mc:Fallback>
                  <p:oleObj name="KGPlot" r:id="rId12" imgW="3528060" imgH="468477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44208" y="2446630"/>
                          <a:ext cx="1152128" cy="90184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TextBox 20"/>
            <p:cNvSpPr txBox="1">
              <a:spLocks noChangeArrowheads="1"/>
            </p:cNvSpPr>
            <p:nvPr/>
          </p:nvSpPr>
          <p:spPr bwMode="auto">
            <a:xfrm>
              <a:off x="6444208" y="2213546"/>
              <a:ext cx="154913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prstClr val="white"/>
                </a:buClr>
                <a:buFont typeface="Arial" charset="0"/>
                <a:buNone/>
              </a:pPr>
              <a:r>
                <a:rPr lang="en-US" alt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Raman signal</a:t>
              </a:r>
              <a:endParaRPr lang="en-US" altLang="en-US" sz="14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2"/>
            <p:cNvSpPr txBox="1"/>
            <p:nvPr/>
          </p:nvSpPr>
          <p:spPr>
            <a:xfrm>
              <a:off x="191458" y="2466890"/>
              <a:ext cx="1576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energy</a:t>
              </a:r>
            </a:p>
            <a:p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Au, </a:t>
              </a:r>
              <a:r>
                <a:rPr lang="en-US" sz="16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</a:t>
              </a:r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U ions</a:t>
              </a:r>
            </a:p>
          </p:txBody>
        </p:sp>
        <p:pic>
          <p:nvPicPr>
            <p:cNvPr id="59" name="Group 41"/>
            <p:cNvPicPr>
              <a:picLocks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4869631" y="2853693"/>
              <a:ext cx="1790600" cy="86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Box 20"/>
            <p:cNvSpPr txBox="1">
              <a:spLocks noChangeArrowheads="1"/>
            </p:cNvSpPr>
            <p:nvPr/>
          </p:nvSpPr>
          <p:spPr bwMode="auto">
            <a:xfrm>
              <a:off x="6572478" y="3487670"/>
              <a:ext cx="154913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prstClr val="white"/>
                </a:buClr>
                <a:buFont typeface="Arial" charset="0"/>
                <a:buNone/>
              </a:pPr>
              <a:r>
                <a:rPr lang="en-US" alt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x-ray diffraction</a:t>
              </a:r>
              <a:endParaRPr lang="en-US" altLang="en-US" sz="14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3"/>
            <p:cNvSpPr txBox="1"/>
            <p:nvPr/>
          </p:nvSpPr>
          <p:spPr>
            <a:xfrm>
              <a:off x="4250706" y="3611265"/>
              <a:ext cx="17347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diamond anvil cell</a:t>
              </a:r>
            </a:p>
            <a:p>
              <a:pPr algn="ctr"/>
              <a:r>
                <a:rPr lang="en-US" sz="14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10-1000 </a:t>
              </a:r>
              <a:r>
                <a:rPr lang="en-US" sz="1400" b="1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kbar</a:t>
              </a:r>
              <a:endParaRPr lang="en-US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2" name="Straight Connector 6"/>
            <p:cNvCxnSpPr/>
            <p:nvPr/>
          </p:nvCxnSpPr>
          <p:spPr>
            <a:xfrm>
              <a:off x="4250706" y="2430167"/>
              <a:ext cx="6189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7"/>
            <p:cNvSpPr txBox="1"/>
            <p:nvPr/>
          </p:nvSpPr>
          <p:spPr>
            <a:xfrm>
              <a:off x="4229090" y="2132856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2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02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5" name="Picture 3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3" y="1484313"/>
            <a:ext cx="5824537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0282" name="Group 10"/>
          <p:cNvGrpSpPr>
            <a:grpSpLocks/>
          </p:cNvGrpSpPr>
          <p:nvPr/>
        </p:nvGrpSpPr>
        <p:grpSpPr bwMode="auto">
          <a:xfrm>
            <a:off x="6034088" y="1493838"/>
            <a:ext cx="2697162" cy="3767137"/>
            <a:chOff x="3706" y="1162"/>
            <a:chExt cx="2009" cy="2709"/>
          </a:xfrm>
        </p:grpSpPr>
        <p:grpSp>
          <p:nvGrpSpPr>
            <p:cNvPr id="310283" name="Group 11"/>
            <p:cNvGrpSpPr>
              <a:grpSpLocks/>
            </p:cNvGrpSpPr>
            <p:nvPr/>
          </p:nvGrpSpPr>
          <p:grpSpPr bwMode="auto">
            <a:xfrm>
              <a:off x="3706" y="1162"/>
              <a:ext cx="1986" cy="2495"/>
              <a:chOff x="3616" y="1298"/>
              <a:chExt cx="1986" cy="2495"/>
            </a:xfrm>
          </p:grpSpPr>
          <p:pic>
            <p:nvPicPr>
              <p:cNvPr id="310284" name="Picture 12" descr="neu-2"/>
              <p:cNvPicPr>
                <a:picLocks noChangeAspect="1" noChangeArrowheads="1"/>
              </p:cNvPicPr>
              <p:nvPr/>
            </p:nvPicPr>
            <p:blipFill>
              <a:blip r:embed="rId3">
                <a:lum bright="16000" contrast="4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8" y="1298"/>
                <a:ext cx="1984" cy="2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0285" name="Line 13"/>
              <p:cNvSpPr>
                <a:spLocks noChangeShapeType="1"/>
              </p:cNvSpPr>
              <p:nvPr/>
            </p:nvSpPr>
            <p:spPr bwMode="auto">
              <a:xfrm>
                <a:off x="5125" y="3690"/>
                <a:ext cx="363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0286" name="Text Box 14"/>
              <p:cNvSpPr txBox="1">
                <a:spLocks noChangeArrowheads="1"/>
              </p:cNvSpPr>
              <p:nvPr/>
            </p:nvSpPr>
            <p:spPr bwMode="auto">
              <a:xfrm>
                <a:off x="5081" y="3522"/>
                <a:ext cx="456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de-DE" altLang="de-DE" sz="1400" b="1">
                    <a:solidFill>
                      <a:srgbClr val="000000"/>
                    </a:solidFill>
                    <a:latin typeface="Times New Roman" pitchFamily="18" charset="0"/>
                  </a:rPr>
                  <a:t>5 cm</a:t>
                </a:r>
              </a:p>
            </p:txBody>
          </p:sp>
          <p:sp>
            <p:nvSpPr>
              <p:cNvPr id="310287" name="Rectangle 15"/>
              <p:cNvSpPr>
                <a:spLocks noChangeArrowheads="1"/>
              </p:cNvSpPr>
              <p:nvPr/>
            </p:nvSpPr>
            <p:spPr bwMode="auto">
              <a:xfrm>
                <a:off x="3616" y="1298"/>
                <a:ext cx="1986" cy="2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de-DE" altLang="de-DE" sz="1800">
                  <a:latin typeface="Calibri" pitchFamily="34" charset="0"/>
                </a:endParaRPr>
              </a:p>
            </p:txBody>
          </p:sp>
        </p:grpSp>
        <p:sp>
          <p:nvSpPr>
            <p:cNvPr id="310288" name="Text Box 16"/>
            <p:cNvSpPr txBox="1">
              <a:spLocks noChangeArrowheads="1"/>
            </p:cNvSpPr>
            <p:nvPr/>
          </p:nvSpPr>
          <p:spPr bwMode="auto">
            <a:xfrm>
              <a:off x="3719" y="3652"/>
              <a:ext cx="199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de-DE" sz="1400" b="1">
                  <a:solidFill>
                    <a:srgbClr val="FF9900"/>
                  </a:solidFill>
                  <a:latin typeface="Calibri" pitchFamily="34" charset="0"/>
                  <a:cs typeface="Arial" pitchFamily="34" charset="0"/>
                </a:rPr>
                <a:t>Merrill-Bassett-type DAC</a:t>
              </a:r>
            </a:p>
          </p:txBody>
        </p:sp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34963" y="-111998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APPA</a:t>
            </a:r>
          </a:p>
          <a:p>
            <a:r>
              <a:rPr lang="en-US" altLang="de-DE" sz="3200" dirty="0" err="1">
                <a:solidFill>
                  <a:schemeClr val="tx1"/>
                </a:solidFill>
              </a:rPr>
              <a:t>Materialforschung</a:t>
            </a:r>
            <a:r>
              <a:rPr lang="en-US" altLang="de-DE" sz="3200" dirty="0">
                <a:solidFill>
                  <a:schemeClr val="tx1"/>
                </a:solidFill>
              </a:rPr>
              <a:t> SMAT</a:t>
            </a:r>
          </a:p>
        </p:txBody>
      </p:sp>
    </p:spTree>
    <p:extLst>
      <p:ext uri="{BB962C8B-B14F-4D97-AF65-F5344CB8AC3E}">
        <p14:creationId xmlns:p14="http://schemas.microsoft.com/office/powerpoint/2010/main" val="10806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186442"/>
            <a:ext cx="9143999" cy="25476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4400" dirty="0"/>
              <a:t>Beam time </a:t>
            </a:r>
            <a:r>
              <a:rPr lang="de-DE" sz="4400" dirty="0" err="1"/>
              <a:t>schedule</a:t>
            </a:r>
            <a:endParaRPr lang="en-US" altLang="de-D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48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3200" dirty="0">
                <a:solidFill>
                  <a:schemeClr val="tx1"/>
                </a:solidFill>
              </a:rPr>
              <a:t>Beam time </a:t>
            </a:r>
            <a:r>
              <a:rPr lang="de-DE" altLang="de-DE" sz="3200" dirty="0" err="1">
                <a:solidFill>
                  <a:schemeClr val="tx1"/>
                </a:solidFill>
              </a:rPr>
              <a:t>schedule</a:t>
            </a:r>
            <a:r>
              <a:rPr lang="de-DE" altLang="de-DE" sz="3200" dirty="0">
                <a:solidFill>
                  <a:schemeClr val="tx1"/>
                </a:solidFill>
              </a:rPr>
              <a:t> 2019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ABAE8DD-DB3F-584F-A40E-98EB5A552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531"/>
            <a:ext cx="9134510" cy="44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15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3200" dirty="0">
                <a:solidFill>
                  <a:schemeClr val="tx1"/>
                </a:solidFill>
              </a:rPr>
              <a:t>Beam time </a:t>
            </a:r>
            <a:r>
              <a:rPr lang="de-DE" altLang="de-DE" sz="3200" dirty="0" err="1">
                <a:solidFill>
                  <a:schemeClr val="tx1"/>
                </a:solidFill>
              </a:rPr>
              <a:t>schedule</a:t>
            </a:r>
            <a:r>
              <a:rPr lang="de-DE" altLang="de-DE" sz="3200" dirty="0">
                <a:solidFill>
                  <a:schemeClr val="tx1"/>
                </a:solidFill>
              </a:rPr>
              <a:t> 2019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FC1BF5-3A7B-E841-90F1-EA790BA7D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2126"/>
            <a:ext cx="9144000" cy="513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28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3200" dirty="0">
                <a:solidFill>
                  <a:schemeClr val="tx1"/>
                </a:solidFill>
              </a:rPr>
              <a:t>Operation 2019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C7EAD3A-7695-E141-94A6-F012118A1E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6327"/>
            <a:ext cx="9144000" cy="505326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E39A789-B754-E443-B5DD-A05873FCE67F}"/>
              </a:ext>
            </a:extLst>
          </p:cNvPr>
          <p:cNvSpPr/>
          <p:nvPr/>
        </p:nvSpPr>
        <p:spPr>
          <a:xfrm>
            <a:off x="0" y="1312616"/>
            <a:ext cx="9144000" cy="507660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747EBF7-FC20-5343-9FC7-607D57C60346}"/>
              </a:ext>
            </a:extLst>
          </p:cNvPr>
          <p:cNvSpPr/>
          <p:nvPr/>
        </p:nvSpPr>
        <p:spPr>
          <a:xfrm>
            <a:off x="2777089" y="2579086"/>
            <a:ext cx="4688581" cy="2618669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/>
              <a:t>Available beam time for physics program 2019: </a:t>
            </a:r>
            <a:endParaRPr lang="en-US" sz="2400" dirty="0"/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UNILAC: 52 days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SIS18: 50 days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ESR/</a:t>
            </a:r>
            <a:r>
              <a:rPr lang="en-US" sz="2400" dirty="0" err="1">
                <a:solidFill>
                  <a:schemeClr val="tx1"/>
                </a:solidFill>
              </a:rPr>
              <a:t>Cryring</a:t>
            </a:r>
            <a:r>
              <a:rPr lang="en-US" sz="2400" dirty="0">
                <a:solidFill>
                  <a:schemeClr val="tx1"/>
                </a:solidFill>
              </a:rPr>
              <a:t>: 0 days</a:t>
            </a:r>
          </a:p>
        </p:txBody>
      </p:sp>
    </p:spTree>
    <p:extLst>
      <p:ext uri="{BB962C8B-B14F-4D97-AF65-F5344CB8AC3E}">
        <p14:creationId xmlns:p14="http://schemas.microsoft.com/office/powerpoint/2010/main" val="3435289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725395E-7878-E24A-9058-F8F9A5B56C8F}"/>
              </a:ext>
            </a:extLst>
          </p:cNvPr>
          <p:cNvSpPr txBox="1"/>
          <p:nvPr/>
        </p:nvSpPr>
        <p:spPr>
          <a:xfrm>
            <a:off x="427704" y="1696065"/>
            <a:ext cx="8273844" cy="34163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/>
              <a:t>Nach der Mittagssitzung BK + Strahlzeitkoordinator im HKR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/>
              <a:t>Experimentanforderungen (welche Parameter?)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/>
              <a:t>Zeitfenster bei Schichtübergabe heilig!!!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/>
              <a:t>Statusdokumentation wichtig! Viele Experimentatoren nutzen diese Info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62490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nliches Fot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43" y="1481531"/>
            <a:ext cx="8931785" cy="442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947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logs.helmholtz.de/beamon/wp-content/uploads/sites/14/2014/07/IMG_2856_s-778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72" y="1365811"/>
            <a:ext cx="8931785" cy="453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5990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1192192"/>
            <a:ext cx="9144000" cy="5416952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898122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35" name="Rectangle 11"/>
          <p:cNvSpPr>
            <a:spLocks noChangeArrowheads="1"/>
          </p:cNvSpPr>
          <p:nvPr/>
        </p:nvSpPr>
        <p:spPr bwMode="auto">
          <a:xfrm>
            <a:off x="1006475" y="1314450"/>
            <a:ext cx="6365875" cy="5170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08226" name="Picture 2" descr="DAC_irr"/>
          <p:cNvPicPr preferRelativeResize="0"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701"/>
          <a:stretch>
            <a:fillRect/>
          </a:stretch>
        </p:blipFill>
        <p:spPr bwMode="auto">
          <a:xfrm>
            <a:off x="2922588" y="4511675"/>
            <a:ext cx="4733925" cy="2030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28" name="Picture 4" descr="Fig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488" y="1504950"/>
            <a:ext cx="6300787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195263" y="3005138"/>
            <a:ext cx="1908175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CC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CC0000"/>
                </a:solidFill>
                <a:latin typeface="+mn-lt"/>
                <a:cs typeface="Arial" pitchFamily="34" charset="0"/>
              </a:rPr>
              <a:t>relativistic ions (e.g., Au, Pb, U</a:t>
            </a:r>
          </a:p>
        </p:txBody>
      </p:sp>
      <p:grpSp>
        <p:nvGrpSpPr>
          <p:cNvPr id="308230" name="Group 6"/>
          <p:cNvGrpSpPr>
            <a:grpSpLocks/>
          </p:cNvGrpSpPr>
          <p:nvPr/>
        </p:nvGrpSpPr>
        <p:grpSpPr bwMode="auto">
          <a:xfrm>
            <a:off x="6721475" y="1314450"/>
            <a:ext cx="2306638" cy="1690688"/>
            <a:chOff x="4298" y="652"/>
            <a:chExt cx="1453" cy="1065"/>
          </a:xfrm>
        </p:grpSpPr>
        <p:sp>
          <p:nvSpPr>
            <p:cNvPr id="308231" name="Line 7"/>
            <p:cNvSpPr>
              <a:spLocks noChangeShapeType="1"/>
            </p:cNvSpPr>
            <p:nvPr/>
          </p:nvSpPr>
          <p:spPr bwMode="auto">
            <a:xfrm flipH="1">
              <a:off x="4298" y="1076"/>
              <a:ext cx="607" cy="55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232" name="Line 8"/>
            <p:cNvSpPr>
              <a:spLocks noChangeShapeType="1"/>
            </p:cNvSpPr>
            <p:nvPr/>
          </p:nvSpPr>
          <p:spPr bwMode="auto">
            <a:xfrm flipV="1">
              <a:off x="4298" y="1507"/>
              <a:ext cx="1030" cy="21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308233" name="Picture 9" descr="Fi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652"/>
              <a:ext cx="855" cy="855"/>
            </a:xfrm>
            <a:prstGeom prst="rect">
              <a:avLst/>
            </a:prstGeom>
            <a:solidFill>
              <a:srgbClr val="475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234" name="Text Box 10"/>
          <p:cNvSpPr txBox="1">
            <a:spLocks noChangeArrowheads="1"/>
          </p:cNvSpPr>
          <p:nvPr/>
        </p:nvSpPr>
        <p:spPr bwMode="auto">
          <a:xfrm>
            <a:off x="1757363" y="5114925"/>
            <a:ext cx="12541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de-DE" sz="1800" b="1">
                <a:solidFill>
                  <a:srgbClr val="CC0000"/>
                </a:solidFill>
                <a:latin typeface="Calibri" pitchFamily="34" charset="0"/>
              </a:rPr>
              <a:t>200 MeV/u</a:t>
            </a:r>
          </a:p>
          <a:p>
            <a:pPr algn="ctr" eaLnBrk="1" hangingPunct="1"/>
            <a:r>
              <a:rPr lang="en-US" altLang="de-DE" sz="1800">
                <a:solidFill>
                  <a:srgbClr val="CC0000"/>
                </a:solidFill>
                <a:latin typeface="Calibri" pitchFamily="34" charset="0"/>
              </a:rPr>
              <a:t>40 GeV</a:t>
            </a:r>
          </a:p>
          <a:p>
            <a:pPr algn="ctr" eaLnBrk="1" hangingPunct="1"/>
            <a:endParaRPr lang="en-US" altLang="de-DE" sz="1800" b="1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APPA </a:t>
            </a:r>
            <a:r>
              <a:rPr lang="en-US" altLang="de-DE" sz="3200" dirty="0" err="1">
                <a:solidFill>
                  <a:schemeClr val="tx1"/>
                </a:solidFill>
              </a:rPr>
              <a:t>Materialforschung</a:t>
            </a:r>
            <a:r>
              <a:rPr lang="en-US" altLang="de-DE" sz="3200" dirty="0">
                <a:solidFill>
                  <a:schemeClr val="tx1"/>
                </a:solidFill>
              </a:rPr>
              <a:t> SMAT</a:t>
            </a:r>
          </a:p>
        </p:txBody>
      </p:sp>
    </p:spTree>
    <p:extLst>
      <p:ext uri="{BB962C8B-B14F-4D97-AF65-F5344CB8AC3E}">
        <p14:creationId xmlns:p14="http://schemas.microsoft.com/office/powerpoint/2010/main" val="3832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APPA </a:t>
            </a:r>
            <a:r>
              <a:rPr lang="en-US" altLang="de-DE" sz="3200" dirty="0" err="1">
                <a:solidFill>
                  <a:schemeClr val="tx1"/>
                </a:solidFill>
              </a:rPr>
              <a:t>Materialforschung</a:t>
            </a:r>
            <a:r>
              <a:rPr lang="en-US" altLang="de-DE" sz="3200" dirty="0">
                <a:solidFill>
                  <a:schemeClr val="tx1"/>
                </a:solidFill>
              </a:rPr>
              <a:t> SMAT</a:t>
            </a:r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1524185" y="1596321"/>
            <a:ext cx="7254139" cy="4829498"/>
            <a:chOff x="158" y="709"/>
            <a:chExt cx="5315" cy="3538"/>
          </a:xfrm>
        </p:grpSpPr>
        <p:grpSp>
          <p:nvGrpSpPr>
            <p:cNvPr id="14" name="Group 4"/>
            <p:cNvGrpSpPr>
              <a:grpSpLocks/>
            </p:cNvGrpSpPr>
            <p:nvPr/>
          </p:nvGrpSpPr>
          <p:grpSpPr bwMode="auto">
            <a:xfrm>
              <a:off x="158" y="709"/>
              <a:ext cx="5315" cy="3538"/>
              <a:chOff x="249" y="572"/>
              <a:chExt cx="5587" cy="3947"/>
            </a:xfrm>
          </p:grpSpPr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130" t="5666" r="10576" b="5237"/>
              <a:stretch>
                <a:fillRect/>
              </a:stretch>
            </p:blipFill>
            <p:spPr bwMode="auto">
              <a:xfrm>
                <a:off x="249" y="572"/>
                <a:ext cx="5587" cy="39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 l="5130" t="5666" r="10576" b="5237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Line 6"/>
              <p:cNvSpPr>
                <a:spLocks noChangeShapeType="1"/>
              </p:cNvSpPr>
              <p:nvPr/>
            </p:nvSpPr>
            <p:spPr bwMode="auto">
              <a:xfrm>
                <a:off x="3681" y="2676"/>
                <a:ext cx="1" cy="1315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>
                <a:off x="3320" y="3061"/>
                <a:ext cx="1" cy="93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Line 8"/>
              <p:cNvSpPr>
                <a:spLocks noChangeShapeType="1"/>
              </p:cNvSpPr>
              <p:nvPr/>
            </p:nvSpPr>
            <p:spPr bwMode="auto">
              <a:xfrm>
                <a:off x="4297" y="3583"/>
                <a:ext cx="1" cy="408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>
                <a:off x="4955" y="3583"/>
                <a:ext cx="1" cy="408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241" y="709"/>
              <a:ext cx="117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2640" rIns="90000" bIns="45000"/>
            <a:lstStyle>
              <a:lvl1pPr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r>
                <a:rPr lang="de-DE" sz="1600" b="1" dirty="0">
                  <a:solidFill>
                    <a:srgbClr val="0000FF"/>
                  </a:solidFill>
                  <a:cs typeface="Tahoma" charset="0"/>
                </a:rPr>
                <a:t>1.5×10</a:t>
              </a:r>
              <a:r>
                <a:rPr lang="de-DE" sz="1600" b="1" baseline="33000" dirty="0">
                  <a:solidFill>
                    <a:srgbClr val="0000FF"/>
                  </a:solidFill>
                  <a:cs typeface="Tahoma" charset="0"/>
                </a:rPr>
                <a:t>11</a:t>
              </a:r>
              <a:r>
                <a:rPr lang="de-DE" sz="1600" b="1" dirty="0">
                  <a:solidFill>
                    <a:srgbClr val="0000FF"/>
                  </a:solidFill>
                  <a:cs typeface="Tahoma" charset="0"/>
                </a:rPr>
                <a:t> U/cm</a:t>
              </a:r>
              <a:r>
                <a:rPr lang="de-DE" sz="1600" b="1" baseline="33000" dirty="0">
                  <a:solidFill>
                    <a:srgbClr val="0000FF"/>
                  </a:solidFill>
                  <a:cs typeface="Tahoma" charset="0"/>
                </a:rPr>
                <a:t>2</a:t>
              </a:r>
              <a:r>
                <a:rPr lang="de-DE" sz="1600" b="1" dirty="0">
                  <a:solidFill>
                    <a:srgbClr val="0000FF"/>
                  </a:solidFill>
                  <a:cs typeface="Tahoma" charset="0"/>
                </a:rPr>
                <a:t>    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3696" y="2478"/>
              <a:ext cx="1543" cy="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2640" rIns="90000" bIns="45000"/>
            <a:lstStyle>
              <a:lvl1pPr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r>
                <a:rPr lang="de-DE" sz="1600" b="1" dirty="0">
                  <a:solidFill>
                    <a:srgbClr val="FF0000"/>
                  </a:solidFill>
                  <a:cs typeface="Tahoma" charset="0"/>
                </a:rPr>
                <a:t>1.5×10</a:t>
              </a:r>
              <a:r>
                <a:rPr lang="de-DE" sz="1600" b="1" baseline="33000" dirty="0">
                  <a:solidFill>
                    <a:srgbClr val="FF0000"/>
                  </a:solidFill>
                  <a:cs typeface="Tahoma" charset="0"/>
                </a:rPr>
                <a:t>11</a:t>
              </a:r>
              <a:r>
                <a:rPr lang="de-DE" sz="1600" b="1" dirty="0">
                  <a:solidFill>
                    <a:srgbClr val="FF0000"/>
                  </a:solidFill>
                  <a:cs typeface="Tahoma" charset="0"/>
                </a:rPr>
                <a:t> U/cm</a:t>
              </a:r>
              <a:r>
                <a:rPr lang="de-DE" sz="1600" b="1" baseline="33000" dirty="0">
                  <a:solidFill>
                    <a:srgbClr val="FF0000"/>
                  </a:solidFill>
                  <a:cs typeface="Tahoma" charset="0"/>
                </a:rPr>
                <a:t>2</a:t>
              </a:r>
            </a:p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r>
                <a:rPr lang="de-DE" sz="1600" b="1" dirty="0">
                  <a:solidFill>
                    <a:srgbClr val="FF0000"/>
                  </a:solidFill>
                  <a:cs typeface="Tahoma" charset="0"/>
                </a:rPr>
                <a:t>P = 11 </a:t>
              </a:r>
              <a:r>
                <a:rPr lang="de-DE" sz="1600" b="1" dirty="0" err="1">
                  <a:solidFill>
                    <a:srgbClr val="FF0000"/>
                  </a:solidFill>
                  <a:cs typeface="Tahoma" charset="0"/>
                </a:rPr>
                <a:t>GPa</a:t>
              </a:r>
              <a:r>
                <a:rPr lang="de-DE" sz="1600" b="1" dirty="0">
                  <a:solidFill>
                    <a:srgbClr val="FF0000"/>
                  </a:solidFill>
                  <a:cs typeface="Tahoma" charset="0"/>
                </a:rPr>
                <a:t> </a:t>
              </a:r>
            </a:p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r>
                <a:rPr lang="de-DE" sz="1400" dirty="0">
                  <a:solidFill>
                    <a:srgbClr val="FF0000"/>
                  </a:solidFill>
                  <a:cs typeface="Tahoma" charset="0"/>
                </a:rPr>
                <a:t>(relaxed after 2 </a:t>
              </a:r>
              <a:r>
                <a:rPr lang="de-DE" sz="1400" dirty="0" err="1">
                  <a:solidFill>
                    <a:srgbClr val="FF0000"/>
                  </a:solidFill>
                  <a:cs typeface="Tahoma" charset="0"/>
                </a:rPr>
                <a:t>weeks</a:t>
              </a:r>
              <a:r>
                <a:rPr lang="de-DE" sz="1400" dirty="0">
                  <a:solidFill>
                    <a:srgbClr val="FF0000"/>
                  </a:solidFill>
                  <a:cs typeface="Tahoma" charset="0"/>
                </a:rPr>
                <a:t>)</a:t>
              </a:r>
              <a:endParaRPr lang="de-DE" sz="1400" dirty="0">
                <a:solidFill>
                  <a:srgbClr val="000000"/>
                </a:solidFill>
                <a:cs typeface="Tahoma" charset="0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987" y="2352"/>
              <a:ext cx="1738" cy="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2640" rIns="90000" bIns="45000"/>
            <a:lstStyle>
              <a:lvl1pPr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endParaRPr lang="de-DE" sz="1600" b="1" u="sng" dirty="0">
                <a:solidFill>
                  <a:srgbClr val="008000"/>
                </a:solidFill>
                <a:cs typeface="Tahoma" charset="0"/>
              </a:endParaRPr>
            </a:p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r>
                <a:rPr lang="de-DE" sz="1600" b="1" dirty="0">
                  <a:solidFill>
                    <a:srgbClr val="008000"/>
                  </a:solidFill>
                  <a:cs typeface="Tahoma" charset="0"/>
                </a:rPr>
                <a:t>P=11 </a:t>
              </a:r>
              <a:r>
                <a:rPr lang="de-DE" sz="1600" b="1" dirty="0" err="1">
                  <a:solidFill>
                    <a:srgbClr val="008000"/>
                  </a:solidFill>
                  <a:cs typeface="Tahoma" charset="0"/>
                </a:rPr>
                <a:t>Gpa</a:t>
              </a:r>
              <a:endParaRPr lang="de-DE" sz="1600" b="1" dirty="0">
                <a:solidFill>
                  <a:srgbClr val="008000"/>
                </a:solidFill>
                <a:cs typeface="Tahoma" charset="0"/>
              </a:endParaRPr>
            </a:p>
            <a:p>
              <a:pPr eaLnBrk="1">
                <a:buClr>
                  <a:srgbClr val="000000"/>
                </a:buClr>
                <a:buFont typeface="Times New Roman" charset="0"/>
                <a:buNone/>
              </a:pPr>
              <a:r>
                <a:rPr lang="de-DE" sz="1400" dirty="0">
                  <a:solidFill>
                    <a:srgbClr val="008000"/>
                  </a:solidFill>
                  <a:cs typeface="Tahoma" charset="0"/>
                </a:rPr>
                <a:t>(relaxed after 2 </a:t>
              </a:r>
              <a:r>
                <a:rPr lang="de-DE" sz="1400" dirty="0" err="1">
                  <a:solidFill>
                    <a:srgbClr val="008000"/>
                  </a:solidFill>
                  <a:cs typeface="Tahoma" charset="0"/>
                </a:rPr>
                <a:t>weeks</a:t>
              </a:r>
              <a:r>
                <a:rPr lang="de-DE" sz="1400" dirty="0">
                  <a:solidFill>
                    <a:srgbClr val="008000"/>
                  </a:solidFill>
                  <a:cs typeface="Tahoma" charset="0"/>
                </a:rPr>
                <a:t>)</a:t>
              </a:r>
            </a:p>
          </p:txBody>
        </p:sp>
      </p:grpSp>
      <p:cxnSp>
        <p:nvCxnSpPr>
          <p:cNvPr id="23" name="Gerade Verbindung mit Pfeil 22"/>
          <p:cNvCxnSpPr/>
          <p:nvPr/>
        </p:nvCxnSpPr>
        <p:spPr>
          <a:xfrm>
            <a:off x="1187265" y="3799562"/>
            <a:ext cx="0" cy="194059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4375111" y="1403071"/>
            <a:ext cx="3369268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 rot="16200000">
            <a:off x="319029" y="4444794"/>
            <a:ext cx="108274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/>
              <a:t>pressure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3939309" y="1842910"/>
            <a:ext cx="1211263" cy="3683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b="1" dirty="0">
                <a:cs typeface="Tahoma" charset="0"/>
              </a:rPr>
              <a:t>monoklin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7138747" y="2156619"/>
            <a:ext cx="1211263" cy="3683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b="1" dirty="0">
                <a:cs typeface="Tahoma" charset="0"/>
              </a:rPr>
              <a:t>monoklin</a:t>
            </a: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3769479" y="4051388"/>
            <a:ext cx="1211263" cy="3683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b="1" dirty="0">
                <a:cs typeface="Tahoma" charset="0"/>
              </a:rPr>
              <a:t>monoklin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7119481" y="4847943"/>
            <a:ext cx="1289050" cy="366713"/>
          </a:xfrm>
          <a:prstGeom prst="rect">
            <a:avLst/>
          </a:prstGeom>
          <a:solidFill>
            <a:srgbClr val="FE8812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b="1" dirty="0">
                <a:solidFill>
                  <a:srgbClr val="663300"/>
                </a:solidFill>
                <a:cs typeface="Tahoma" charset="0"/>
              </a:rPr>
              <a:t>tetragonal</a:t>
            </a: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228669" y="1203046"/>
            <a:ext cx="2798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2000" b="1" dirty="0" err="1">
                <a:solidFill>
                  <a:srgbClr val="002060"/>
                </a:solidFill>
              </a:rPr>
              <a:t>Zirconiumdioxid</a:t>
            </a:r>
            <a:r>
              <a:rPr lang="de-DE" sz="2000" b="1" dirty="0">
                <a:solidFill>
                  <a:srgbClr val="002060"/>
                </a:solidFill>
              </a:rPr>
              <a:t> ZrO</a:t>
            </a:r>
            <a:r>
              <a:rPr lang="de-DE" sz="2000" b="1" baseline="-250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6265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</a:t>
            </a:r>
            <a:r>
              <a:rPr lang="en-US" altLang="de-DE" sz="3200" dirty="0" err="1">
                <a:solidFill>
                  <a:schemeClr val="tx1"/>
                </a:solidFill>
              </a:rPr>
              <a:t>Despec</a:t>
            </a:r>
            <a:r>
              <a:rPr lang="en-US" altLang="de-DE" sz="3200" dirty="0">
                <a:solidFill>
                  <a:schemeClr val="tx1"/>
                </a:solidFill>
              </a:rPr>
              <a:t> 452/470/460</a:t>
            </a: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-13077" y="4083808"/>
            <a:ext cx="3853940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Jürgen </a:t>
            </a:r>
            <a:r>
              <a:rPr lang="en-GB" sz="1600" dirty="0" err="1"/>
              <a:t>Gerl</a:t>
            </a:r>
            <a:r>
              <a:rPr lang="en-GB" sz="1600" dirty="0"/>
              <a:t>        Magdalena </a:t>
            </a:r>
            <a:r>
              <a:rPr lang="en-GB" sz="1600" dirty="0" err="1"/>
              <a:t>Gorska-Ott</a:t>
            </a:r>
            <a:r>
              <a:rPr lang="en-GB" sz="1600" dirty="0"/>
              <a:t> </a:t>
            </a:r>
          </a:p>
        </p:txBody>
      </p:sp>
      <p:pic>
        <p:nvPicPr>
          <p:cNvPr id="4147" name="Picture 6" descr="https://fair-center.eu/typo3temp/pics/cff41a972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562" y="2349094"/>
            <a:ext cx="1175587" cy="16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9" name="Bild 414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354" y="2336394"/>
            <a:ext cx="1188635" cy="1617851"/>
          </a:xfrm>
          <a:prstGeom prst="rect">
            <a:avLst/>
          </a:prstGeom>
        </p:spPr>
      </p:pic>
      <p:cxnSp>
        <p:nvCxnSpPr>
          <p:cNvPr id="183" name="Gerade Verbindung 182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Gerade Verbindung 183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Gerade Verbindung 184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Gerade Verbindung 185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Gerade Verbindung 186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Gerade Verbindung 187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Gerade Verbindung 188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Gerade Verbindung 189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Gerade Verbindung 190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Gerade Verbindung 191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Gerade Verbindung 192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Gerade Verbindung 193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Gerade Verbindung 194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Gerade Verbindung 195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Gerade Verbindung 196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Gerade Verbindung 197"/>
          <p:cNvCxnSpPr/>
          <p:nvPr/>
        </p:nvCxnSpPr>
        <p:spPr>
          <a:xfrm flipH="1">
            <a:off x="8167470" y="2489200"/>
            <a:ext cx="523332" cy="35266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98"/>
          <p:cNvCxnSpPr/>
          <p:nvPr/>
        </p:nvCxnSpPr>
        <p:spPr>
          <a:xfrm flipH="1">
            <a:off x="8163660" y="2845963"/>
            <a:ext cx="1" cy="22098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Gerade Verbindung 199"/>
          <p:cNvCxnSpPr/>
          <p:nvPr/>
        </p:nvCxnSpPr>
        <p:spPr>
          <a:xfrm>
            <a:off x="8171280" y="3073811"/>
            <a:ext cx="56302" cy="3069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Gerade Verbindung 200"/>
          <p:cNvCxnSpPr/>
          <p:nvPr/>
        </p:nvCxnSpPr>
        <p:spPr>
          <a:xfrm>
            <a:off x="8224024" y="3100949"/>
            <a:ext cx="0" cy="12496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Gerade Verbindung 201"/>
          <p:cNvCxnSpPr/>
          <p:nvPr/>
        </p:nvCxnSpPr>
        <p:spPr>
          <a:xfrm flipH="1" flipV="1">
            <a:off x="5108615" y="2030469"/>
            <a:ext cx="1148313" cy="64373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Gerade Verbindung 202"/>
          <p:cNvCxnSpPr/>
          <p:nvPr/>
        </p:nvCxnSpPr>
        <p:spPr>
          <a:xfrm flipV="1">
            <a:off x="8690802" y="2304224"/>
            <a:ext cx="0" cy="18497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Gerade Verbindung 203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Gerade Verbindung 204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Gerade Verbindung 205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Gerade Verbindung 206"/>
          <p:cNvCxnSpPr/>
          <p:nvPr/>
        </p:nvCxnSpPr>
        <p:spPr>
          <a:xfrm flipH="1">
            <a:off x="5436743" y="1964071"/>
            <a:ext cx="119728" cy="7358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Gerade Verbindung 207"/>
          <p:cNvCxnSpPr/>
          <p:nvPr/>
        </p:nvCxnSpPr>
        <p:spPr>
          <a:xfrm>
            <a:off x="5433654" y="2047335"/>
            <a:ext cx="3089" cy="923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Textfeld 208"/>
          <p:cNvSpPr txBox="1"/>
          <p:nvPr/>
        </p:nvSpPr>
        <p:spPr>
          <a:xfrm>
            <a:off x="49611" y="1390600"/>
            <a:ext cx="303159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SIS18, HFS, 208-Pb, 238-U</a:t>
            </a:r>
          </a:p>
        </p:txBody>
      </p:sp>
      <p:graphicFrame>
        <p:nvGraphicFramePr>
          <p:cNvPr id="4150" name="Tabelle 41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812004"/>
              </p:ext>
            </p:extLst>
          </p:nvPr>
        </p:nvGraphicFramePr>
        <p:xfrm>
          <a:off x="99575" y="4729023"/>
          <a:ext cx="7812526" cy="1717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7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4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759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S452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Witt, Waldemar 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The Oblate-Prolate Shape Transition around A~190 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60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S470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Pietri, Stephane 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Test of an HISPEC TEGIC detector for Low Energy Branch experiments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81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S460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>
                          <a:effectLst/>
                        </a:rPr>
                        <a:t>Morales López, Ana Isabel 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u="none" strike="noStrike" dirty="0">
                          <a:effectLst/>
                        </a:rPr>
                        <a:t>Investigation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220-A-230 Po-Fr </a:t>
                      </a:r>
                      <a:r>
                        <a:rPr lang="de-DE" sz="1400" u="none" strike="noStrike" dirty="0" err="1">
                          <a:effectLst/>
                        </a:rPr>
                        <a:t>nuclei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lying</a:t>
                      </a:r>
                      <a:r>
                        <a:rPr lang="de-DE" sz="1400" u="none" strike="noStrike" dirty="0">
                          <a:effectLst/>
                        </a:rPr>
                        <a:t> in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south-east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frontier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the</a:t>
                      </a:r>
                      <a:r>
                        <a:rPr lang="de-DE" sz="1400" u="none" strike="noStrike" dirty="0">
                          <a:effectLst/>
                        </a:rPr>
                        <a:t> A~225 </a:t>
                      </a:r>
                      <a:r>
                        <a:rPr lang="de-DE" sz="1400" u="none" strike="noStrike" dirty="0" err="1">
                          <a:effectLst/>
                        </a:rPr>
                        <a:t>island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of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octupole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effectLst/>
                        </a:rPr>
                        <a:t>deformation</a:t>
                      </a:r>
                      <a:r>
                        <a:rPr lang="de-DE" sz="1400" u="none" strike="noStrike" dirty="0">
                          <a:effectLst/>
                        </a:rPr>
                        <a:t> 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7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</a:t>
            </a:r>
            <a:r>
              <a:rPr lang="en-US" altLang="de-DE" sz="3200" dirty="0" err="1">
                <a:solidFill>
                  <a:schemeClr val="tx1"/>
                </a:solidFill>
              </a:rPr>
              <a:t>Despec</a:t>
            </a:r>
            <a:r>
              <a:rPr lang="en-US" altLang="de-DE" sz="3200" dirty="0">
                <a:solidFill>
                  <a:schemeClr val="tx1"/>
                </a:solidFill>
              </a:rPr>
              <a:t> 460</a:t>
            </a:r>
          </a:p>
        </p:txBody>
      </p:sp>
      <p:sp>
        <p:nvSpPr>
          <p:cNvPr id="209" name="Textfeld 208"/>
          <p:cNvSpPr txBox="1"/>
          <p:nvPr/>
        </p:nvSpPr>
        <p:spPr>
          <a:xfrm>
            <a:off x="49611" y="1390600"/>
            <a:ext cx="303159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SIS18, HFS, 208-Pb, 238-U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1" y="1892300"/>
            <a:ext cx="9144000" cy="416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1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2"/>
          <p:cNvCxnSpPr/>
          <p:nvPr/>
        </p:nvCxnSpPr>
        <p:spPr>
          <a:xfrm>
            <a:off x="8665806" y="2304223"/>
            <a:ext cx="2" cy="187845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5092321" y="1864236"/>
            <a:ext cx="33641" cy="14023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APPA/</a:t>
            </a:r>
            <a:r>
              <a:rPr lang="en-US" altLang="de-DE" sz="3200" dirty="0" err="1">
                <a:solidFill>
                  <a:schemeClr val="tx1"/>
                </a:solidFill>
              </a:rPr>
              <a:t>Nustar</a:t>
            </a:r>
            <a:r>
              <a:rPr lang="en-US" altLang="de-DE" sz="3200" dirty="0">
                <a:solidFill>
                  <a:schemeClr val="tx1"/>
                </a:solidFill>
              </a:rPr>
              <a:t> ILIMA E121</a:t>
            </a:r>
          </a:p>
        </p:txBody>
      </p:sp>
      <p:pic>
        <p:nvPicPr>
          <p:cNvPr id="19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0" name="Gerade Verbindung 19"/>
          <p:cNvCxnSpPr/>
          <p:nvPr/>
        </p:nvCxnSpPr>
        <p:spPr>
          <a:xfrm>
            <a:off x="8658837" y="2336833"/>
            <a:ext cx="0" cy="22106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7640264" y="2289149"/>
            <a:ext cx="504639" cy="29183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8148892" y="2308324"/>
            <a:ext cx="519809" cy="275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V="1">
            <a:off x="8674922" y="1719784"/>
            <a:ext cx="0" cy="58854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8171280" y="1394700"/>
            <a:ext cx="494526" cy="31178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V="1">
            <a:off x="7649465" y="1390600"/>
            <a:ext cx="512064" cy="31998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7641039" y="1719784"/>
            <a:ext cx="0" cy="56936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>
            <a:off x="8167470" y="2557897"/>
            <a:ext cx="506482" cy="28396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 flipH="1">
            <a:off x="8163660" y="2845963"/>
            <a:ext cx="1" cy="220980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8171280" y="3073811"/>
            <a:ext cx="56302" cy="3069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8227582" y="3104507"/>
            <a:ext cx="92235" cy="9016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flipV="1">
            <a:off x="7872487" y="3568686"/>
            <a:ext cx="0" cy="46304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V="1">
            <a:off x="8321219" y="3573021"/>
            <a:ext cx="3558" cy="46304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H="1" flipV="1">
            <a:off x="7872487" y="4031733"/>
            <a:ext cx="216748" cy="14089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 flipV="1">
            <a:off x="8089235" y="4041781"/>
            <a:ext cx="230582" cy="13084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 flipV="1">
            <a:off x="7872487" y="3430597"/>
            <a:ext cx="226266" cy="130848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flipH="1" flipV="1">
            <a:off x="5108615" y="2030469"/>
            <a:ext cx="1158986" cy="64373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/>
          <p:nvPr/>
        </p:nvCxnSpPr>
        <p:spPr>
          <a:xfrm>
            <a:off x="8319817" y="3194675"/>
            <a:ext cx="4960" cy="37834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 flipH="1" flipV="1">
            <a:off x="8103069" y="3430596"/>
            <a:ext cx="216748" cy="14089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/>
        </p:nvCxnSpPr>
        <p:spPr>
          <a:xfrm flipV="1">
            <a:off x="5092319" y="1864234"/>
            <a:ext cx="1" cy="9601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138575" y="4434318"/>
            <a:ext cx="128907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/>
              <a:t>Yuri </a:t>
            </a:r>
            <a:r>
              <a:rPr lang="en-GB" sz="1600" dirty="0"/>
              <a:t>Litvinov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29" y="2674205"/>
            <a:ext cx="1249146" cy="1663265"/>
          </a:xfrm>
          <a:prstGeom prst="rect">
            <a:avLst/>
          </a:prstGeom>
        </p:spPr>
      </p:pic>
      <p:sp>
        <p:nvSpPr>
          <p:cNvPr id="98" name="Textfeld 97"/>
          <p:cNvSpPr txBox="1"/>
          <p:nvPr/>
        </p:nvSpPr>
        <p:spPr>
          <a:xfrm>
            <a:off x="49611" y="1390600"/>
            <a:ext cx="282641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SIS18, HFS-ESR, 206-Pb</a:t>
            </a:r>
          </a:p>
        </p:txBody>
      </p:sp>
      <p:graphicFrame>
        <p:nvGraphicFramePr>
          <p:cNvPr id="100" name="Tabelle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22241"/>
              </p:ext>
            </p:extLst>
          </p:nvPr>
        </p:nvGraphicFramePr>
        <p:xfrm>
          <a:off x="292811" y="5233721"/>
          <a:ext cx="8027005" cy="819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6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9150"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>
                          <a:effectLst/>
                        </a:rPr>
                        <a:t>E121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>
                          <a:effectLst/>
                        </a:rPr>
                        <a:t>Litvinov, Yuri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600" u="none" strike="noStrike" dirty="0">
                          <a:effectLst/>
                        </a:rPr>
                        <a:t>Measurement </a:t>
                      </a:r>
                      <a:r>
                        <a:rPr lang="de-DE" sz="1600" u="none" strike="noStrike" dirty="0" err="1">
                          <a:effectLst/>
                        </a:rPr>
                        <a:t>of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the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bound-state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beta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decay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r>
                        <a:rPr lang="de-DE" sz="1600" u="none" strike="noStrike" dirty="0" err="1">
                          <a:effectLst/>
                        </a:rPr>
                        <a:t>of</a:t>
                      </a:r>
                      <a:r>
                        <a:rPr lang="de-DE" sz="1600" u="none" strike="noStrike" dirty="0">
                          <a:effectLst/>
                        </a:rPr>
                        <a:t> bare </a:t>
                      </a:r>
                      <a:r>
                        <a:rPr lang="de-DE" sz="1600" u="none" strike="noStrike" baseline="30000" dirty="0">
                          <a:effectLst/>
                        </a:rPr>
                        <a:t>205</a:t>
                      </a:r>
                      <a:r>
                        <a:rPr lang="de-DE" sz="1600" u="none" strike="noStrike" dirty="0">
                          <a:effectLst/>
                        </a:rPr>
                        <a:t>Tl </a:t>
                      </a:r>
                      <a:r>
                        <a:rPr lang="de-DE" sz="1600" u="none" strike="noStrike" dirty="0" err="1">
                          <a:effectLst/>
                        </a:rPr>
                        <a:t>ions</a:t>
                      </a:r>
                      <a:r>
                        <a:rPr lang="de-DE" sz="1600" u="none" strike="noStrike" dirty="0">
                          <a:effectLst/>
                        </a:rPr>
                        <a:t> 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1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3200" dirty="0">
                <a:solidFill>
                  <a:schemeClr val="tx1"/>
                </a:solidFill>
              </a:rPr>
              <a:t>Beam time </a:t>
            </a:r>
            <a:r>
              <a:rPr lang="de-DE" altLang="de-DE" sz="3200" dirty="0" err="1">
                <a:solidFill>
                  <a:schemeClr val="tx1"/>
                </a:solidFill>
              </a:rPr>
              <a:t>schedule</a:t>
            </a:r>
            <a:r>
              <a:rPr lang="de-DE" altLang="de-DE" sz="3200" dirty="0">
                <a:solidFill>
                  <a:schemeClr val="tx1"/>
                </a:solidFill>
              </a:rPr>
              <a:t> 2019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ABAE8DD-DB3F-584F-A40E-98EB5A552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531"/>
            <a:ext cx="9134510" cy="44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2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186442"/>
            <a:ext cx="9143999" cy="25476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4400" dirty="0"/>
              <a:t>UNILAC</a:t>
            </a:r>
            <a:endParaRPr lang="en-US" altLang="de-DE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9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0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Gerade Verbindung 28"/>
          <p:cNvCxnSpPr/>
          <p:nvPr/>
        </p:nvCxnSpPr>
        <p:spPr>
          <a:xfrm flipH="1" flipV="1">
            <a:off x="5138666" y="2004466"/>
            <a:ext cx="1128935" cy="66973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V="1">
            <a:off x="6267602" y="1864233"/>
            <a:ext cx="1372662" cy="787112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Users\sreimann\Dropbox\GSI\2017 ACC-Seminar GSI\schema GSI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95" y="1277162"/>
            <a:ext cx="4282416" cy="50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hteck 34"/>
          <p:cNvSpPr/>
          <p:nvPr/>
        </p:nvSpPr>
        <p:spPr>
          <a:xfrm>
            <a:off x="4190035" y="4246253"/>
            <a:ext cx="2187616" cy="2059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69" name="Gerade Verbindung 68"/>
          <p:cNvCxnSpPr/>
          <p:nvPr/>
        </p:nvCxnSpPr>
        <p:spPr>
          <a:xfrm flipH="1" flipV="1">
            <a:off x="5108615" y="2030469"/>
            <a:ext cx="1482184" cy="834921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83"/>
          <p:cNvCxnSpPr/>
          <p:nvPr/>
        </p:nvCxnSpPr>
        <p:spPr>
          <a:xfrm>
            <a:off x="6590799" y="3048376"/>
            <a:ext cx="459707" cy="25176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/>
        </p:nvCxnSpPr>
        <p:spPr>
          <a:xfrm flipH="1">
            <a:off x="6590799" y="2865390"/>
            <a:ext cx="6100" cy="18298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/>
          <p:nvPr/>
        </p:nvCxnSpPr>
        <p:spPr>
          <a:xfrm flipH="1" flipV="1">
            <a:off x="5589783" y="1973022"/>
            <a:ext cx="312779" cy="176834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Materials Research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-71367" y="3737182"/>
            <a:ext cx="179542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Christina </a:t>
            </a:r>
            <a:r>
              <a:rPr lang="en-GB" sz="1400" dirty="0" err="1"/>
              <a:t>Trautmann</a:t>
            </a:r>
            <a:endParaRPr lang="en-GB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1818536" y="3735603"/>
            <a:ext cx="142994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Kay-</a:t>
            </a:r>
            <a:r>
              <a:rPr lang="en-GB" sz="1400" dirty="0" err="1"/>
              <a:t>Obbe</a:t>
            </a:r>
            <a:r>
              <a:rPr lang="en-GB" sz="1400" dirty="0"/>
              <a:t> Voss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51966" y="1277162"/>
            <a:ext cx="563537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/>
              <a:t>UNILAC M1/M2/M3/X0 </a:t>
            </a:r>
            <a:r>
              <a:rPr lang="en-GB" dirty="0"/>
              <a:t>12-C</a:t>
            </a:r>
            <a:r>
              <a:rPr lang="en-GB"/>
              <a:t>, 48-Ca,197-Au, 238-U</a:t>
            </a:r>
            <a:endParaRPr lang="en-GB" dirty="0"/>
          </a:p>
        </p:txBody>
      </p:sp>
      <p:sp>
        <p:nvSpPr>
          <p:cNvPr id="124" name="Textfeld 123"/>
          <p:cNvSpPr txBox="1"/>
          <p:nvPr/>
        </p:nvSpPr>
        <p:spPr>
          <a:xfrm>
            <a:off x="4064357" y="5938712"/>
            <a:ext cx="157607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/>
              <a:t>Markus Bender</a:t>
            </a:r>
          </a:p>
        </p:txBody>
      </p:sp>
      <p:cxnSp>
        <p:nvCxnSpPr>
          <p:cNvPr id="33" name="Gerade Verbindung 32"/>
          <p:cNvCxnSpPr/>
          <p:nvPr/>
        </p:nvCxnSpPr>
        <p:spPr>
          <a:xfrm flipH="1">
            <a:off x="6733860" y="3146923"/>
            <a:ext cx="3328" cy="91493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Bild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7" y="1837723"/>
            <a:ext cx="1498600" cy="1905000"/>
          </a:xfrm>
          <a:prstGeom prst="rect">
            <a:avLst/>
          </a:prstGeom>
        </p:spPr>
      </p:pic>
      <p:pic>
        <p:nvPicPr>
          <p:cNvPr id="28" name="Bild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879" y="1850689"/>
            <a:ext cx="1519298" cy="1890514"/>
          </a:xfrm>
          <a:prstGeom prst="rect">
            <a:avLst/>
          </a:prstGeom>
        </p:spPr>
      </p:pic>
      <p:pic>
        <p:nvPicPr>
          <p:cNvPr id="30" name="Bild 2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7818" y="1864233"/>
            <a:ext cx="1410690" cy="1890514"/>
          </a:xfrm>
          <a:prstGeom prst="rect">
            <a:avLst/>
          </a:prstGeom>
        </p:spPr>
      </p:pic>
      <p:pic>
        <p:nvPicPr>
          <p:cNvPr id="40" name="Bild 3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6897" y="4347572"/>
            <a:ext cx="2048719" cy="1930593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3479748" y="3735603"/>
            <a:ext cx="134633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Eugenia </a:t>
            </a:r>
            <a:r>
              <a:rPr lang="en-GB" sz="1400" dirty="0" err="1"/>
              <a:t>Toimil</a:t>
            </a:r>
            <a:endParaRPr lang="en-GB" sz="1400" dirty="0"/>
          </a:p>
        </p:txBody>
      </p:sp>
      <p:cxnSp>
        <p:nvCxnSpPr>
          <p:cNvPr id="45" name="Gerade Verbindung 44"/>
          <p:cNvCxnSpPr/>
          <p:nvPr/>
        </p:nvCxnSpPr>
        <p:spPr>
          <a:xfrm flipV="1">
            <a:off x="5456565" y="1961592"/>
            <a:ext cx="127118" cy="6887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 flipH="1">
            <a:off x="5427432" y="2019039"/>
            <a:ext cx="14000" cy="165207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 flipH="1">
            <a:off x="5969789" y="2192730"/>
            <a:ext cx="470535" cy="255199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 flipH="1">
            <a:off x="6273701" y="2009744"/>
            <a:ext cx="6593" cy="248045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 flipH="1" flipV="1">
            <a:off x="6189582" y="2058527"/>
            <a:ext cx="42703" cy="28466"/>
          </a:xfrm>
          <a:prstGeom prst="line">
            <a:avLst/>
          </a:prstGeom>
          <a:ln w="50800" cap="rnd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596204" y="5928294"/>
            <a:ext cx="133562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 err="1"/>
              <a:t>Hausmeister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38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136206"/>
              </p:ext>
            </p:extLst>
          </p:nvPr>
        </p:nvGraphicFramePr>
        <p:xfrm>
          <a:off x="324091" y="1261639"/>
          <a:ext cx="7430948" cy="5796205"/>
        </p:xfrm>
        <a:graphic>
          <a:graphicData uri="http://schemas.openxmlformats.org/drawingml/2006/table">
            <a:tbl>
              <a:tblPr/>
              <a:tblGrid>
                <a:gridCol w="92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4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8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83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UMat_Apel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Apel, Pavel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Asymmetric nanopores for molecular sensors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UMat_Bender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Bender, Markus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Bender, Markus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Heavy ion-induced molecular desorption and sputtering from cryogenic surfaces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UMat_Bolse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Bolse, Wolfgang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Swift heavy ion sputtering of SiO</a:t>
                      </a:r>
                      <a:r>
                        <a:rPr lang="de-DE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and Nio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UMat_Breuer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Breuer, Lars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MeV/SIMS/SNMS with organic molecules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UMat_Dartois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Dartois, Emmanuel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Swift heavy ion irradiation of interstellar dust analogues: Cosmic rays release of carbonaceous species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370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UMat_Dürr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Dürr, Michael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Modification of silicon surfaces induced by electronic excitation - investigation by means on ion-induced desorption of hydrogen from H/Si(001)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UMat_Ferlet-Cavrois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Ferlet-Cavrois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Véronique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Micro-probing of electronic components for space and high energy physics applications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UMat_Ferry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Ferry, Muriel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Radiolysis of polymers: Temperature effect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UMat_Iwase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Iwase, Akihiro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CeO</a:t>
                      </a:r>
                      <a:r>
                        <a:rPr lang="de-DE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sintered bulk specimens (8 pieces) dimension: 4mmx4mmx0.7mm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UMat_Kluth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Kluth, Patrick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Fundamental properties and applications of ion tracks in insulators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UMat_Lang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Lank, Maik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Investigation of the nature of defect behavior and disorder in irradiated complex oxides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UMat_Mecartney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Mecartney, Martha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Radiation damage in multiphase ceramics and the effect of grain size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UMat_Neumeier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Neumeier, Stefan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Investigation on (La,Gd)PO</a:t>
                      </a:r>
                      <a:r>
                        <a:rPr lang="de-DE" sz="8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solid solutions under swift heavy ion irradiation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UMat_Rogozhkin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Rogozhkin S.V.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Analysis of oxide particles stability in advanced ODS steels under swift heavy ion irradiation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UMat_Rothard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Rothard, Herrmann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Radiolysis of organic molecules in solid phase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56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UMat_Schleberger Graphene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Schleberger, Marika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Irradiation of graphene/polymer-composite-membranes fort nanofluidics and ultrafiltration applications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67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UMat_Schleberger_In-situ investigation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Schleberger, Marika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In-situ investigation of two-dimensional materials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UMat_Sequeira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Sequeira, Miguel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Understanding ion-solid interactions in functional wide bandgap semiconductors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UMat_Steininger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Steininger, Andreas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Voss, Kay-Obbe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Investigation of single event effects in 65 nm CMOS by microbeam experiments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256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UMat_Toimil-Molares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Toimil-Molares, M.E.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Toimil-Molares, M.E.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Ion-track nanotechnology (collective application)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UMat_Tomut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Tomut, Marilena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Tomut, Marilena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Materials for high dose, high energy density application - on-line measurements and irradiation experiments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UMat_Wang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Wang, Yugang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Selective ionic transport through PET films with latent tracks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824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UMat_Wucher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Wucher, Andreas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Severin, Daniel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MeV-SIMS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8377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UMat_Zhang G-PAC42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Zhang, Yanwen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Trautmann, Christina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Ion-Track Formation in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Complex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Alloys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Ceramics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253470"/>
            <a:ext cx="6799766" cy="3714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3200" dirty="0">
                <a:solidFill>
                  <a:schemeClr val="tx1"/>
                </a:solidFill>
              </a:rPr>
              <a:t>Materials Research</a:t>
            </a:r>
          </a:p>
        </p:txBody>
      </p:sp>
    </p:spTree>
    <p:extLst>
      <p:ext uri="{BB962C8B-B14F-4D97-AF65-F5344CB8AC3E}">
        <p14:creationId xmlns:p14="http://schemas.microsoft.com/office/powerpoint/2010/main" val="18644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theme/theme1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gsi-folienmaster-2014-II</Template>
  <TotalTime>0</TotalTime>
  <Words>1885</Words>
  <Application>Microsoft Macintosh PowerPoint</Application>
  <PresentationFormat>Bildschirmpräsentation (4:3)</PresentationFormat>
  <Paragraphs>516</Paragraphs>
  <Slides>58</Slides>
  <Notes>11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72" baseType="lpstr">
      <vt:lpstr>MS Gothic</vt:lpstr>
      <vt:lpstr>ＭＳ Ｐゴシック</vt:lpstr>
      <vt:lpstr>ＭＳ Ｐゴシック</vt:lpstr>
      <vt:lpstr>Arial</vt:lpstr>
      <vt:lpstr>Arial Black</vt:lpstr>
      <vt:lpstr>Calibri</vt:lpstr>
      <vt:lpstr>Symbol</vt:lpstr>
      <vt:lpstr>Tahoma</vt:lpstr>
      <vt:lpstr>Times</vt:lpstr>
      <vt:lpstr>Times New Roman</vt:lpstr>
      <vt:lpstr>Verdana</vt:lpstr>
      <vt:lpstr>Wingdings</vt:lpstr>
      <vt:lpstr>gsi-folienmaster-2014-II</vt:lpstr>
      <vt:lpstr>KGPlot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Stopping Mechanism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GSI Helmholzzentrum für Schwerionenforschung mbH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Severin, Daniel</dc:creator>
  <cp:keywords/>
  <dc:description/>
  <cp:lastModifiedBy>Microsoft Office User</cp:lastModifiedBy>
  <cp:revision>312</cp:revision>
  <cp:lastPrinted>2018-04-08T23:14:09Z</cp:lastPrinted>
  <dcterms:created xsi:type="dcterms:W3CDTF">2016-05-11T09:48:19Z</dcterms:created>
  <dcterms:modified xsi:type="dcterms:W3CDTF">2019-01-15T07:55:10Z</dcterms:modified>
  <cp:category/>
</cp:coreProperties>
</file>