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38"/>
  </p:notesMasterIdLst>
  <p:handoutMasterIdLst>
    <p:handoutMasterId r:id="rId39"/>
  </p:handoutMasterIdLst>
  <p:sldIdLst>
    <p:sldId id="430" r:id="rId2"/>
    <p:sldId id="432" r:id="rId3"/>
    <p:sldId id="527" r:id="rId4"/>
    <p:sldId id="436" r:id="rId5"/>
    <p:sldId id="437" r:id="rId6"/>
    <p:sldId id="523" r:id="rId7"/>
    <p:sldId id="440" r:id="rId8"/>
    <p:sldId id="439" r:id="rId9"/>
    <p:sldId id="441" r:id="rId10"/>
    <p:sldId id="473" r:id="rId11"/>
    <p:sldId id="530" r:id="rId12"/>
    <p:sldId id="528" r:id="rId13"/>
    <p:sldId id="529" r:id="rId14"/>
    <p:sldId id="531" r:id="rId15"/>
    <p:sldId id="532" r:id="rId16"/>
    <p:sldId id="533" r:id="rId17"/>
    <p:sldId id="534" r:id="rId18"/>
    <p:sldId id="535" r:id="rId19"/>
    <p:sldId id="484" r:id="rId20"/>
    <p:sldId id="486" r:id="rId21"/>
    <p:sldId id="536" r:id="rId22"/>
    <p:sldId id="489" r:id="rId23"/>
    <p:sldId id="491" r:id="rId24"/>
    <p:sldId id="496" r:id="rId25"/>
    <p:sldId id="518" r:id="rId26"/>
    <p:sldId id="495" r:id="rId27"/>
    <p:sldId id="492" r:id="rId28"/>
    <p:sldId id="526" r:id="rId29"/>
    <p:sldId id="497" r:id="rId30"/>
    <p:sldId id="455" r:id="rId31"/>
    <p:sldId id="510" r:id="rId32"/>
    <p:sldId id="511" r:id="rId33"/>
    <p:sldId id="513" r:id="rId34"/>
    <p:sldId id="516" r:id="rId35"/>
    <p:sldId id="514" r:id="rId36"/>
    <p:sldId id="498" r:id="rId37"/>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9">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FF"/>
    <a:srgbClr val="000099"/>
    <a:srgbClr val="008000"/>
    <a:srgbClr val="CC0000"/>
    <a:srgbClr val="66CCFF"/>
    <a:srgbClr val="00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41" autoAdjust="0"/>
  </p:normalViewPr>
  <p:slideViewPr>
    <p:cSldViewPr snapToGrid="0" snapToObjects="1">
      <p:cViewPr varScale="1">
        <p:scale>
          <a:sx n="69" d="100"/>
          <a:sy n="69" d="100"/>
        </p:scale>
        <p:origin x="160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1860" y="-96"/>
      </p:cViewPr>
      <p:guideLst>
        <p:guide orient="horz" pos="3119"/>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41.wmf"/><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4813" cy="493713"/>
          </a:xfrm>
          <a:prstGeom prst="rect">
            <a:avLst/>
          </a:prstGeom>
          <a:noFill/>
          <a:ln>
            <a:noFill/>
          </a:ln>
          <a:effectLst/>
          <a:extLst/>
        </p:spPr>
        <p:txBody>
          <a:bodyPr vert="horz" wrap="square" lIns="91993" tIns="45997" rIns="91993" bIns="45997" numCol="1" anchor="t" anchorCtr="0" compatLnSpc="1">
            <a:prstTxWarp prst="textNoShape">
              <a:avLst/>
            </a:prstTxWarp>
          </a:bodyPr>
          <a:lstStyle>
            <a:lvl1pPr defTabSz="921001" eaLnBrk="1" hangingPunct="1">
              <a:defRPr sz="1200" dirty="0">
                <a:latin typeface="Times New Roman" pitchFamily="18" charset="0"/>
                <a:cs typeface="+mn-cs"/>
              </a:defRPr>
            </a:lvl1pPr>
          </a:lstStyle>
          <a:p>
            <a:pPr>
              <a:defRPr/>
            </a:pPr>
            <a:endParaRPr lang="de-DE"/>
          </a:p>
        </p:txBody>
      </p:sp>
      <p:sp>
        <p:nvSpPr>
          <p:cNvPr id="34819" name="Rectangle 3"/>
          <p:cNvSpPr>
            <a:spLocks noGrp="1" noChangeArrowheads="1"/>
          </p:cNvSpPr>
          <p:nvPr>
            <p:ph type="dt" sz="quarter" idx="1"/>
          </p:nvPr>
        </p:nvSpPr>
        <p:spPr bwMode="auto">
          <a:xfrm>
            <a:off x="3849688" y="0"/>
            <a:ext cx="2944812" cy="493713"/>
          </a:xfrm>
          <a:prstGeom prst="rect">
            <a:avLst/>
          </a:prstGeom>
          <a:noFill/>
          <a:ln>
            <a:noFill/>
          </a:ln>
          <a:effectLst/>
          <a:extLst/>
        </p:spPr>
        <p:txBody>
          <a:bodyPr vert="horz" wrap="square" lIns="91993" tIns="45997" rIns="91993" bIns="45997" numCol="1" anchor="t" anchorCtr="0" compatLnSpc="1">
            <a:prstTxWarp prst="textNoShape">
              <a:avLst/>
            </a:prstTxWarp>
          </a:bodyPr>
          <a:lstStyle>
            <a:lvl1pPr algn="r" defTabSz="921001" eaLnBrk="1" hangingPunct="1">
              <a:defRPr sz="1200" dirty="0">
                <a:latin typeface="Times New Roman" pitchFamily="18" charset="0"/>
                <a:cs typeface="+mn-cs"/>
              </a:defRPr>
            </a:lvl1pPr>
          </a:lstStyle>
          <a:p>
            <a:pPr>
              <a:defRPr/>
            </a:pPr>
            <a:endParaRPr lang="de-DE"/>
          </a:p>
        </p:txBody>
      </p:sp>
      <p:sp>
        <p:nvSpPr>
          <p:cNvPr id="34820" name="Rectangle 4"/>
          <p:cNvSpPr>
            <a:spLocks noGrp="1" noChangeArrowheads="1"/>
          </p:cNvSpPr>
          <p:nvPr>
            <p:ph type="ftr" sz="quarter" idx="2"/>
          </p:nvPr>
        </p:nvSpPr>
        <p:spPr bwMode="auto">
          <a:xfrm>
            <a:off x="0" y="9412288"/>
            <a:ext cx="2944813" cy="493712"/>
          </a:xfrm>
          <a:prstGeom prst="rect">
            <a:avLst/>
          </a:prstGeom>
          <a:noFill/>
          <a:ln>
            <a:noFill/>
          </a:ln>
          <a:effectLst/>
          <a:extLst/>
        </p:spPr>
        <p:txBody>
          <a:bodyPr vert="horz" wrap="square" lIns="91993" tIns="45997" rIns="91993" bIns="45997" numCol="1" anchor="b" anchorCtr="0" compatLnSpc="1">
            <a:prstTxWarp prst="textNoShape">
              <a:avLst/>
            </a:prstTxWarp>
          </a:bodyPr>
          <a:lstStyle>
            <a:lvl1pPr defTabSz="921001" eaLnBrk="1" hangingPunct="1">
              <a:defRPr sz="1200" dirty="0">
                <a:latin typeface="Times New Roman" pitchFamily="18" charset="0"/>
                <a:cs typeface="+mn-cs"/>
              </a:defRPr>
            </a:lvl1pPr>
          </a:lstStyle>
          <a:p>
            <a:pPr>
              <a:defRPr/>
            </a:pPr>
            <a:endParaRPr lang="de-DE"/>
          </a:p>
        </p:txBody>
      </p:sp>
      <p:sp>
        <p:nvSpPr>
          <p:cNvPr id="34821" name="Rectangle 5"/>
          <p:cNvSpPr>
            <a:spLocks noGrp="1" noChangeArrowheads="1"/>
          </p:cNvSpPr>
          <p:nvPr>
            <p:ph type="sldNum" sz="quarter" idx="3"/>
          </p:nvPr>
        </p:nvSpPr>
        <p:spPr bwMode="auto">
          <a:xfrm>
            <a:off x="3849688" y="9412288"/>
            <a:ext cx="2944812" cy="493712"/>
          </a:xfrm>
          <a:prstGeom prst="rect">
            <a:avLst/>
          </a:prstGeom>
          <a:noFill/>
          <a:ln>
            <a:noFill/>
          </a:ln>
          <a:effectLst/>
          <a:extLst/>
        </p:spPr>
        <p:txBody>
          <a:bodyPr vert="horz" wrap="square" lIns="91993" tIns="45997" rIns="91993" bIns="45997" numCol="1" anchor="b" anchorCtr="0" compatLnSpc="1">
            <a:prstTxWarp prst="textNoShape">
              <a:avLst/>
            </a:prstTxWarp>
          </a:bodyPr>
          <a:lstStyle>
            <a:lvl1pPr algn="r" defTabSz="921001" eaLnBrk="1" hangingPunct="1">
              <a:defRPr sz="1200">
                <a:latin typeface="Times New Roman" pitchFamily="18" charset="0"/>
                <a:cs typeface="+mn-cs"/>
              </a:defRPr>
            </a:lvl1pPr>
          </a:lstStyle>
          <a:p>
            <a:pPr>
              <a:defRPr/>
            </a:pPr>
            <a:fld id="{002A30EB-AA13-4DBB-BDC3-80F05F1345D5}" type="slidenum">
              <a:rPr lang="de-DE"/>
              <a:pPr>
                <a:defRPr/>
              </a:pPr>
              <a:t>‹#›</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4813" cy="493713"/>
          </a:xfrm>
          <a:prstGeom prst="rect">
            <a:avLst/>
          </a:prstGeom>
          <a:noFill/>
          <a:ln>
            <a:noFill/>
          </a:ln>
          <a:effectLst/>
          <a:extLst/>
        </p:spPr>
        <p:txBody>
          <a:bodyPr vert="horz" wrap="square" lIns="91993" tIns="45997" rIns="91993" bIns="45997" numCol="1" anchor="t" anchorCtr="0" compatLnSpc="1">
            <a:prstTxWarp prst="textNoShape">
              <a:avLst/>
            </a:prstTxWarp>
          </a:bodyPr>
          <a:lstStyle>
            <a:lvl1pPr defTabSz="921001" eaLnBrk="1" hangingPunct="1">
              <a:defRPr sz="1200" dirty="0">
                <a:latin typeface="Times New Roman" pitchFamily="18" charset="0"/>
                <a:cs typeface="+mn-cs"/>
              </a:defRPr>
            </a:lvl1pPr>
          </a:lstStyle>
          <a:p>
            <a:pPr>
              <a:defRPr/>
            </a:pPr>
            <a:endParaRPr lang="de-DE"/>
          </a:p>
        </p:txBody>
      </p:sp>
      <p:sp>
        <p:nvSpPr>
          <p:cNvPr id="17411" name="Rectangle 3"/>
          <p:cNvSpPr>
            <a:spLocks noGrp="1" noChangeArrowheads="1"/>
          </p:cNvSpPr>
          <p:nvPr>
            <p:ph type="dt" idx="1"/>
          </p:nvPr>
        </p:nvSpPr>
        <p:spPr bwMode="auto">
          <a:xfrm>
            <a:off x="3849688" y="0"/>
            <a:ext cx="2944812" cy="493713"/>
          </a:xfrm>
          <a:prstGeom prst="rect">
            <a:avLst/>
          </a:prstGeom>
          <a:noFill/>
          <a:ln>
            <a:noFill/>
          </a:ln>
          <a:effectLst/>
          <a:extLst/>
        </p:spPr>
        <p:txBody>
          <a:bodyPr vert="horz" wrap="square" lIns="91993" tIns="45997" rIns="91993" bIns="45997" numCol="1" anchor="t" anchorCtr="0" compatLnSpc="1">
            <a:prstTxWarp prst="textNoShape">
              <a:avLst/>
            </a:prstTxWarp>
          </a:bodyPr>
          <a:lstStyle>
            <a:lvl1pPr algn="r" defTabSz="921001" eaLnBrk="1" hangingPunct="1">
              <a:defRPr sz="1200" dirty="0">
                <a:latin typeface="Times New Roman" pitchFamily="18" charset="0"/>
                <a:cs typeface="+mn-cs"/>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920750" y="742950"/>
            <a:ext cx="4951413" cy="3713163"/>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04875" y="4706938"/>
            <a:ext cx="4984750" cy="4456112"/>
          </a:xfrm>
          <a:prstGeom prst="rect">
            <a:avLst/>
          </a:prstGeom>
          <a:noFill/>
          <a:ln>
            <a:noFill/>
          </a:ln>
          <a:effectLst/>
          <a:extLst/>
        </p:spPr>
        <p:txBody>
          <a:bodyPr vert="horz" wrap="square" lIns="91993" tIns="45997" rIns="91993" bIns="45997"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9412288"/>
            <a:ext cx="2944813" cy="493712"/>
          </a:xfrm>
          <a:prstGeom prst="rect">
            <a:avLst/>
          </a:prstGeom>
          <a:noFill/>
          <a:ln>
            <a:noFill/>
          </a:ln>
          <a:effectLst/>
          <a:extLst/>
        </p:spPr>
        <p:txBody>
          <a:bodyPr vert="horz" wrap="square" lIns="91993" tIns="45997" rIns="91993" bIns="45997" numCol="1" anchor="b" anchorCtr="0" compatLnSpc="1">
            <a:prstTxWarp prst="textNoShape">
              <a:avLst/>
            </a:prstTxWarp>
          </a:bodyPr>
          <a:lstStyle>
            <a:lvl1pPr defTabSz="921001" eaLnBrk="1" hangingPunct="1">
              <a:defRPr sz="1200" dirty="0">
                <a:latin typeface="Times New Roman" pitchFamily="18" charset="0"/>
                <a:cs typeface="+mn-cs"/>
              </a:defRPr>
            </a:lvl1pPr>
          </a:lstStyle>
          <a:p>
            <a:pPr>
              <a:defRPr/>
            </a:pPr>
            <a:endParaRPr lang="de-DE"/>
          </a:p>
        </p:txBody>
      </p:sp>
      <p:sp>
        <p:nvSpPr>
          <p:cNvPr id="17415" name="Rectangle 7"/>
          <p:cNvSpPr>
            <a:spLocks noGrp="1" noChangeArrowheads="1"/>
          </p:cNvSpPr>
          <p:nvPr>
            <p:ph type="sldNum" sz="quarter" idx="5"/>
          </p:nvPr>
        </p:nvSpPr>
        <p:spPr bwMode="auto">
          <a:xfrm>
            <a:off x="3849688" y="9412288"/>
            <a:ext cx="2944812" cy="493712"/>
          </a:xfrm>
          <a:prstGeom prst="rect">
            <a:avLst/>
          </a:prstGeom>
          <a:noFill/>
          <a:ln>
            <a:noFill/>
          </a:ln>
          <a:effectLst/>
          <a:extLst/>
        </p:spPr>
        <p:txBody>
          <a:bodyPr vert="horz" wrap="square" lIns="91993" tIns="45997" rIns="91993" bIns="45997" numCol="1" anchor="b" anchorCtr="0" compatLnSpc="1">
            <a:prstTxWarp prst="textNoShape">
              <a:avLst/>
            </a:prstTxWarp>
          </a:bodyPr>
          <a:lstStyle>
            <a:lvl1pPr algn="r" defTabSz="921001" eaLnBrk="1" hangingPunct="1">
              <a:defRPr sz="1200">
                <a:latin typeface="Times New Roman" pitchFamily="18" charset="0"/>
                <a:cs typeface="+mn-cs"/>
              </a:defRPr>
            </a:lvl1pPr>
          </a:lstStyle>
          <a:p>
            <a:pPr>
              <a:defRPr/>
            </a:pPr>
            <a:fld id="{98AA4859-1AD2-4BD2-845A-7565B6B4F2D8}" type="slidenum">
              <a:rPr lang="de-DE"/>
              <a:pPr>
                <a:defRPr/>
              </a:pPr>
              <a:t>‹#›</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fair-mesh"/>
          <p:cNvPicPr>
            <a:picLocks noChangeAspect="1" noChangeArrowheads="1"/>
          </p:cNvPicPr>
          <p:nvPr/>
        </p:nvPicPr>
        <p:blipFill>
          <a:blip r:embed="rId2"/>
          <a:srcRect/>
          <a:stretch>
            <a:fillRect/>
          </a:stretch>
        </p:blipFill>
        <p:spPr bwMode="auto">
          <a:xfrm>
            <a:off x="0" y="314325"/>
            <a:ext cx="9144000" cy="5607050"/>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7945438" y="6307138"/>
            <a:ext cx="736600" cy="290512"/>
          </a:xfrm>
          <a:prstGeom prst="rect">
            <a:avLst/>
          </a:prstGeom>
          <a:noFill/>
          <a:ln w="9525">
            <a:noFill/>
            <a:miter lim="800000"/>
            <a:headEnd/>
            <a:tailEnd/>
          </a:ln>
        </p:spPr>
      </p:pic>
      <p:sp>
        <p:nvSpPr>
          <p:cNvPr id="6" name="Line 4"/>
          <p:cNvSpPr>
            <a:spLocks noChangeShapeType="1"/>
          </p:cNvSpPr>
          <p:nvPr/>
        </p:nvSpPr>
        <p:spPr bwMode="auto">
          <a:xfrm flipH="1">
            <a:off x="1763713" y="6535738"/>
            <a:ext cx="6088062" cy="1587"/>
          </a:xfrm>
          <a:prstGeom prst="line">
            <a:avLst/>
          </a:prstGeom>
          <a:noFill/>
          <a:ln w="9525">
            <a:solidFill>
              <a:schemeClr val="tx1"/>
            </a:solidFill>
            <a:round/>
            <a:headEnd/>
            <a:tailEnd/>
          </a:ln>
          <a:effectLst/>
          <a:extLst/>
        </p:spPr>
        <p:txBody>
          <a:bodyPr wrap="none" anchor="ctr"/>
          <a:lstStyle/>
          <a:p>
            <a:pPr eaLnBrk="0" hangingPunct="0">
              <a:defRPr/>
            </a:pPr>
            <a:endParaRPr lang="en-US" dirty="0">
              <a:cs typeface="+mn-cs"/>
            </a:endParaRPr>
          </a:p>
        </p:txBody>
      </p:sp>
      <p:sp>
        <p:nvSpPr>
          <p:cNvPr id="7" name="Line 5"/>
          <p:cNvSpPr>
            <a:spLocks noChangeShapeType="1"/>
          </p:cNvSpPr>
          <p:nvPr/>
        </p:nvSpPr>
        <p:spPr bwMode="auto">
          <a:xfrm>
            <a:off x="8713788" y="6535738"/>
            <a:ext cx="430212" cy="1587"/>
          </a:xfrm>
          <a:prstGeom prst="line">
            <a:avLst/>
          </a:prstGeom>
          <a:noFill/>
          <a:ln w="9525">
            <a:solidFill>
              <a:schemeClr val="tx1"/>
            </a:solidFill>
            <a:round/>
            <a:headEnd/>
            <a:tailEnd/>
          </a:ln>
          <a:effectLst/>
          <a:extLst/>
        </p:spPr>
        <p:txBody>
          <a:bodyPr wrap="none" anchor="ctr"/>
          <a:lstStyle/>
          <a:p>
            <a:pPr eaLnBrk="0" hangingPunct="0">
              <a:defRPr/>
            </a:pPr>
            <a:endParaRPr lang="en-US" dirty="0">
              <a:cs typeface="+mn-cs"/>
            </a:endParaRPr>
          </a:p>
        </p:txBody>
      </p:sp>
      <p:sp>
        <p:nvSpPr>
          <p:cNvPr id="8" name="Line 6"/>
          <p:cNvSpPr>
            <a:spLocks noChangeShapeType="1"/>
          </p:cNvSpPr>
          <p:nvPr/>
        </p:nvSpPr>
        <p:spPr bwMode="auto">
          <a:xfrm>
            <a:off x="0" y="6524625"/>
            <a:ext cx="395288" cy="0"/>
          </a:xfrm>
          <a:prstGeom prst="line">
            <a:avLst/>
          </a:prstGeom>
          <a:noFill/>
          <a:ln w="9525">
            <a:solidFill>
              <a:schemeClr val="tx1"/>
            </a:solidFill>
            <a:round/>
            <a:headEnd/>
            <a:tailEnd/>
          </a:ln>
          <a:effectLst/>
          <a:extLst/>
        </p:spPr>
        <p:txBody>
          <a:bodyPr/>
          <a:lstStyle/>
          <a:p>
            <a:pPr eaLnBrk="0" hangingPunct="0">
              <a:defRPr/>
            </a:pPr>
            <a:endParaRPr lang="en-US" dirty="0">
              <a:cs typeface="+mn-cs"/>
            </a:endParaRPr>
          </a:p>
        </p:txBody>
      </p:sp>
      <p:pic>
        <p:nvPicPr>
          <p:cNvPr id="9" name="Picture 10" descr="FAIR_V1"/>
          <p:cNvPicPr>
            <a:picLocks noChangeAspect="1" noChangeArrowheads="1"/>
          </p:cNvPicPr>
          <p:nvPr/>
        </p:nvPicPr>
        <p:blipFill>
          <a:blip r:embed="rId4"/>
          <a:srcRect/>
          <a:stretch>
            <a:fillRect/>
          </a:stretch>
        </p:blipFill>
        <p:spPr bwMode="auto">
          <a:xfrm>
            <a:off x="250825" y="260350"/>
            <a:ext cx="1800225" cy="1179513"/>
          </a:xfrm>
          <a:prstGeom prst="rect">
            <a:avLst/>
          </a:prstGeom>
          <a:noFill/>
          <a:ln w="9525">
            <a:noFill/>
            <a:miter lim="800000"/>
            <a:headEnd/>
            <a:tailEnd/>
          </a:ln>
        </p:spPr>
      </p:pic>
      <p:pic>
        <p:nvPicPr>
          <p:cNvPr id="10" name="Picture 37" descr="LG_Helmholtz1"/>
          <p:cNvPicPr>
            <a:picLocks noChangeAspect="1" noChangeArrowheads="1"/>
          </p:cNvPicPr>
          <p:nvPr/>
        </p:nvPicPr>
        <p:blipFill>
          <a:blip r:embed="rId5"/>
          <a:srcRect/>
          <a:stretch>
            <a:fillRect/>
          </a:stretch>
        </p:blipFill>
        <p:spPr bwMode="auto">
          <a:xfrm>
            <a:off x="395288" y="6088063"/>
            <a:ext cx="1393825" cy="769937"/>
          </a:xfrm>
          <a:prstGeom prst="rect">
            <a:avLst/>
          </a:prstGeom>
          <a:noFill/>
          <a:ln w="9525">
            <a:noFill/>
            <a:miter lim="800000"/>
            <a:headEnd/>
            <a:tailEnd/>
          </a:ln>
        </p:spPr>
      </p:pic>
      <p:pic>
        <p:nvPicPr>
          <p:cNvPr id="11" name="Picture 12" descr="fair-mesh"/>
          <p:cNvPicPr>
            <a:picLocks noChangeAspect="1" noChangeArrowheads="1"/>
          </p:cNvPicPr>
          <p:nvPr userDrawn="1"/>
        </p:nvPicPr>
        <p:blipFill>
          <a:blip r:embed="rId2"/>
          <a:srcRect/>
          <a:stretch>
            <a:fillRect/>
          </a:stretch>
        </p:blipFill>
        <p:spPr bwMode="auto">
          <a:xfrm>
            <a:off x="0" y="314325"/>
            <a:ext cx="9144000" cy="5607050"/>
          </a:xfrm>
          <a:prstGeom prst="rect">
            <a:avLst/>
          </a:prstGeom>
          <a:noFill/>
          <a:ln w="9525">
            <a:noFill/>
            <a:miter lim="800000"/>
            <a:headEnd/>
            <a:tailEnd/>
          </a:ln>
        </p:spPr>
      </p:pic>
      <p:pic>
        <p:nvPicPr>
          <p:cNvPr id="12" name="Picture 13"/>
          <p:cNvPicPr>
            <a:picLocks noChangeAspect="1" noChangeArrowheads="1"/>
          </p:cNvPicPr>
          <p:nvPr userDrawn="1"/>
        </p:nvPicPr>
        <p:blipFill>
          <a:blip r:embed="rId3"/>
          <a:srcRect/>
          <a:stretch>
            <a:fillRect/>
          </a:stretch>
        </p:blipFill>
        <p:spPr bwMode="auto">
          <a:xfrm>
            <a:off x="7945438" y="6307138"/>
            <a:ext cx="736600" cy="290512"/>
          </a:xfrm>
          <a:prstGeom prst="rect">
            <a:avLst/>
          </a:prstGeom>
          <a:noFill/>
          <a:ln w="9525">
            <a:noFill/>
            <a:miter lim="800000"/>
            <a:headEnd/>
            <a:tailEnd/>
          </a:ln>
        </p:spPr>
      </p:pic>
      <p:sp>
        <p:nvSpPr>
          <p:cNvPr id="13" name="Line 14"/>
          <p:cNvSpPr>
            <a:spLocks noChangeShapeType="1"/>
          </p:cNvSpPr>
          <p:nvPr userDrawn="1"/>
        </p:nvSpPr>
        <p:spPr bwMode="auto">
          <a:xfrm flipH="1">
            <a:off x="1763713" y="6535738"/>
            <a:ext cx="6088062" cy="1587"/>
          </a:xfrm>
          <a:prstGeom prst="line">
            <a:avLst/>
          </a:prstGeom>
          <a:noFill/>
          <a:ln w="9525">
            <a:solidFill>
              <a:schemeClr val="tx1"/>
            </a:solidFill>
            <a:round/>
            <a:headEnd/>
            <a:tailEnd/>
          </a:ln>
          <a:effectLst/>
          <a:extLst/>
        </p:spPr>
        <p:txBody>
          <a:bodyPr wrap="none" anchor="ctr"/>
          <a:lstStyle/>
          <a:p>
            <a:pPr eaLnBrk="0" hangingPunct="0">
              <a:defRPr/>
            </a:pPr>
            <a:endParaRPr lang="en-US" dirty="0">
              <a:cs typeface="+mn-cs"/>
            </a:endParaRPr>
          </a:p>
        </p:txBody>
      </p:sp>
      <p:sp>
        <p:nvSpPr>
          <p:cNvPr id="14" name="Line 15"/>
          <p:cNvSpPr>
            <a:spLocks noChangeShapeType="1"/>
          </p:cNvSpPr>
          <p:nvPr userDrawn="1"/>
        </p:nvSpPr>
        <p:spPr bwMode="auto">
          <a:xfrm>
            <a:off x="8713788" y="6535738"/>
            <a:ext cx="430212" cy="1587"/>
          </a:xfrm>
          <a:prstGeom prst="line">
            <a:avLst/>
          </a:prstGeom>
          <a:noFill/>
          <a:ln w="9525">
            <a:solidFill>
              <a:schemeClr val="tx1"/>
            </a:solidFill>
            <a:round/>
            <a:headEnd/>
            <a:tailEnd/>
          </a:ln>
          <a:effectLst/>
          <a:extLst/>
        </p:spPr>
        <p:txBody>
          <a:bodyPr wrap="none" anchor="ctr"/>
          <a:lstStyle/>
          <a:p>
            <a:pPr eaLnBrk="0" hangingPunct="0">
              <a:defRPr/>
            </a:pPr>
            <a:endParaRPr lang="en-US" dirty="0">
              <a:cs typeface="+mn-cs"/>
            </a:endParaRPr>
          </a:p>
        </p:txBody>
      </p:sp>
      <p:sp>
        <p:nvSpPr>
          <p:cNvPr id="15" name="Line 16"/>
          <p:cNvSpPr>
            <a:spLocks noChangeShapeType="1"/>
          </p:cNvSpPr>
          <p:nvPr userDrawn="1"/>
        </p:nvSpPr>
        <p:spPr bwMode="auto">
          <a:xfrm>
            <a:off x="0" y="6524625"/>
            <a:ext cx="395288" cy="0"/>
          </a:xfrm>
          <a:prstGeom prst="line">
            <a:avLst/>
          </a:prstGeom>
          <a:noFill/>
          <a:ln w="9525">
            <a:solidFill>
              <a:schemeClr val="tx1"/>
            </a:solidFill>
            <a:round/>
            <a:headEnd/>
            <a:tailEnd/>
          </a:ln>
          <a:effectLst/>
          <a:extLst/>
        </p:spPr>
        <p:txBody>
          <a:bodyPr/>
          <a:lstStyle/>
          <a:p>
            <a:pPr eaLnBrk="0" hangingPunct="0">
              <a:defRPr/>
            </a:pPr>
            <a:endParaRPr lang="en-US" dirty="0">
              <a:cs typeface="+mn-cs"/>
            </a:endParaRPr>
          </a:p>
        </p:txBody>
      </p:sp>
      <p:pic>
        <p:nvPicPr>
          <p:cNvPr id="16" name="Picture 17" descr="FAIR_V1"/>
          <p:cNvPicPr>
            <a:picLocks noChangeAspect="1" noChangeArrowheads="1"/>
          </p:cNvPicPr>
          <p:nvPr userDrawn="1"/>
        </p:nvPicPr>
        <p:blipFill>
          <a:blip r:embed="rId4"/>
          <a:srcRect/>
          <a:stretch>
            <a:fillRect/>
          </a:stretch>
        </p:blipFill>
        <p:spPr bwMode="auto">
          <a:xfrm>
            <a:off x="250825" y="260350"/>
            <a:ext cx="1800225" cy="1179513"/>
          </a:xfrm>
          <a:prstGeom prst="rect">
            <a:avLst/>
          </a:prstGeom>
          <a:noFill/>
          <a:ln w="9525">
            <a:noFill/>
            <a:miter lim="800000"/>
            <a:headEnd/>
            <a:tailEnd/>
          </a:ln>
        </p:spPr>
      </p:pic>
      <p:pic>
        <p:nvPicPr>
          <p:cNvPr id="17" name="Picture 37" descr="LG_Helmholtz1"/>
          <p:cNvPicPr>
            <a:picLocks noChangeAspect="1" noChangeArrowheads="1"/>
          </p:cNvPicPr>
          <p:nvPr userDrawn="1"/>
        </p:nvPicPr>
        <p:blipFill>
          <a:blip r:embed="rId5"/>
          <a:srcRect/>
          <a:stretch>
            <a:fillRect/>
          </a:stretch>
        </p:blipFill>
        <p:spPr bwMode="auto">
          <a:xfrm>
            <a:off x="395288" y="6088063"/>
            <a:ext cx="1393825" cy="769937"/>
          </a:xfrm>
          <a:prstGeom prst="rect">
            <a:avLst/>
          </a:prstGeom>
          <a:noFill/>
          <a:ln w="9525">
            <a:noFill/>
            <a:miter lim="800000"/>
            <a:headEnd/>
            <a:tailEnd/>
          </a:ln>
        </p:spPr>
      </p:pic>
      <p:sp>
        <p:nvSpPr>
          <p:cNvPr id="539655" name="Rectangle 7"/>
          <p:cNvSpPr>
            <a:spLocks noGrp="1" noChangeArrowheads="1"/>
          </p:cNvSpPr>
          <p:nvPr>
            <p:ph type="ctrTitle"/>
          </p:nvPr>
        </p:nvSpPr>
        <p:spPr>
          <a:xfrm>
            <a:off x="1908175" y="1958975"/>
            <a:ext cx="5327650" cy="1470025"/>
          </a:xfrm>
        </p:spPr>
        <p:txBody>
          <a:bodyPr/>
          <a:lstStyle>
            <a:lvl1pPr>
              <a:defRPr/>
            </a:lvl1pPr>
          </a:lstStyle>
          <a:p>
            <a:pPr lvl="0"/>
            <a:r>
              <a:rPr lang="en-US" noProof="0" smtClean="0"/>
              <a:t>Titelmasterformat durch Klicken bearbeiten</a:t>
            </a:r>
          </a:p>
        </p:txBody>
      </p:sp>
      <p:sp>
        <p:nvSpPr>
          <p:cNvPr id="539656" name="Rectangle 8"/>
          <p:cNvSpPr>
            <a:spLocks noGrp="1" noChangeArrowheads="1"/>
          </p:cNvSpPr>
          <p:nvPr>
            <p:ph type="subTitle" idx="1"/>
          </p:nvPr>
        </p:nvSpPr>
        <p:spPr>
          <a:xfrm>
            <a:off x="1979613" y="3429000"/>
            <a:ext cx="5616575" cy="1152525"/>
          </a:xfrm>
        </p:spPr>
        <p:txBody>
          <a:bodyPr/>
          <a:lstStyle>
            <a:lvl1pPr marL="0" indent="0" algn="ctr">
              <a:buFontTx/>
              <a:buNone/>
              <a:defRPr/>
            </a:lvl1pPr>
          </a:lstStyle>
          <a:p>
            <a:pPr lvl="0"/>
            <a:r>
              <a:rPr lang="en-US" noProof="0" smtClean="0"/>
              <a:t>Formatvorlage des Untertitelmasters durch Klicken bearbeiten</a:t>
            </a:r>
          </a:p>
        </p:txBody>
      </p:sp>
      <p:sp>
        <p:nvSpPr>
          <p:cNvPr id="18" name="Rectangle 9"/>
          <p:cNvSpPr>
            <a:spLocks noGrp="1" noChangeArrowheads="1"/>
          </p:cNvSpPr>
          <p:nvPr>
            <p:ph type="ftr" sz="quarter" idx="10"/>
          </p:nvPr>
        </p:nvSpPr>
        <p:spPr>
          <a:xfrm>
            <a:off x="1835150" y="6597650"/>
            <a:ext cx="4608513" cy="260350"/>
          </a:xfrm>
        </p:spPr>
        <p:txBody>
          <a:bodyPr/>
          <a:lstStyle>
            <a:lvl1pPr>
              <a:defRPr dirty="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de-DE"/>
          </a:p>
        </p:txBody>
      </p:sp>
      <p:sp>
        <p:nvSpPr>
          <p:cNvPr id="5" name="Rectangle 10"/>
          <p:cNvSpPr>
            <a:spLocks noGrp="1" noChangeArrowheads="1"/>
          </p:cNvSpPr>
          <p:nvPr>
            <p:ph type="sldNum" sz="quarter" idx="11"/>
          </p:nvPr>
        </p:nvSpPr>
        <p:spPr>
          <a:ln/>
        </p:spPr>
        <p:txBody>
          <a:bodyPr/>
          <a:lstStyle>
            <a:lvl1pPr>
              <a:defRPr/>
            </a:lvl1pPr>
          </a:lstStyle>
          <a:p>
            <a:pPr>
              <a:defRPr/>
            </a:pPr>
            <a:fld id="{E0470CD9-730F-42F5-9F6A-8DC9ACDFA1D4}" type="slidenum">
              <a:rPr lang="de-DE"/>
              <a:pPr>
                <a:defRPr/>
              </a:pPr>
              <a:t>‹#›</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4650" y="0"/>
            <a:ext cx="2239963" cy="616585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0" y="0"/>
            <a:ext cx="6572250" cy="61658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de-DE"/>
          </a:p>
        </p:txBody>
      </p:sp>
      <p:sp>
        <p:nvSpPr>
          <p:cNvPr id="5" name="Rectangle 10"/>
          <p:cNvSpPr>
            <a:spLocks noGrp="1" noChangeArrowheads="1"/>
          </p:cNvSpPr>
          <p:nvPr>
            <p:ph type="sldNum" sz="quarter" idx="11"/>
          </p:nvPr>
        </p:nvSpPr>
        <p:spPr>
          <a:ln/>
        </p:spPr>
        <p:txBody>
          <a:bodyPr/>
          <a:lstStyle>
            <a:lvl1pPr>
              <a:defRPr/>
            </a:lvl1pPr>
          </a:lstStyle>
          <a:p>
            <a:pPr>
              <a:defRPr/>
            </a:pPr>
            <a:fld id="{9B5B55F0-F869-4512-8F76-1D3D0CD9FD0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019925" cy="1196975"/>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179388" y="1341438"/>
            <a:ext cx="8785225" cy="4824412"/>
          </a:xfrm>
        </p:spPr>
        <p:txBody>
          <a:bodyPr/>
          <a:lstStyle/>
          <a:p>
            <a:pPr lvl="0"/>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a:defRPr/>
            </a:pPr>
            <a:endParaRPr lang="de-DE"/>
          </a:p>
        </p:txBody>
      </p:sp>
      <p:sp>
        <p:nvSpPr>
          <p:cNvPr id="5" name="Rectangle 10"/>
          <p:cNvSpPr>
            <a:spLocks noGrp="1" noChangeArrowheads="1"/>
          </p:cNvSpPr>
          <p:nvPr>
            <p:ph type="sldNum" sz="quarter" idx="11"/>
          </p:nvPr>
        </p:nvSpPr>
        <p:spPr>
          <a:ln/>
        </p:spPr>
        <p:txBody>
          <a:bodyPr/>
          <a:lstStyle>
            <a:lvl1pPr>
              <a:defRPr/>
            </a:lvl1pPr>
          </a:lstStyle>
          <a:p>
            <a:pPr>
              <a:defRPr/>
            </a:pPr>
            <a:fld id="{D5AFB2C5-7155-4CB6-B98D-7BEF8C54C915}"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019925" cy="1196975"/>
          </a:xfr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179388" y="1341438"/>
            <a:ext cx="4316412" cy="48244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341438"/>
            <a:ext cx="4316413" cy="2335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3829050"/>
            <a:ext cx="4316413" cy="2336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9"/>
          <p:cNvSpPr>
            <a:spLocks noGrp="1" noChangeArrowheads="1"/>
          </p:cNvSpPr>
          <p:nvPr>
            <p:ph type="ftr" sz="quarter" idx="10"/>
          </p:nvPr>
        </p:nvSpPr>
        <p:spPr>
          <a:ln/>
        </p:spPr>
        <p:txBody>
          <a:bodyPr/>
          <a:lstStyle>
            <a:lvl1pPr>
              <a:defRPr/>
            </a:lvl1pPr>
          </a:lstStyle>
          <a:p>
            <a:pPr>
              <a:defRPr/>
            </a:pPr>
            <a:endParaRPr lang="de-DE"/>
          </a:p>
        </p:txBody>
      </p:sp>
      <p:sp>
        <p:nvSpPr>
          <p:cNvPr id="7" name="Rectangle 10"/>
          <p:cNvSpPr>
            <a:spLocks noGrp="1" noChangeArrowheads="1"/>
          </p:cNvSpPr>
          <p:nvPr>
            <p:ph type="sldNum" sz="quarter" idx="11"/>
          </p:nvPr>
        </p:nvSpPr>
        <p:spPr>
          <a:ln/>
        </p:spPr>
        <p:txBody>
          <a:bodyPr/>
          <a:lstStyle>
            <a:lvl1pPr>
              <a:defRPr/>
            </a:lvl1pPr>
          </a:lstStyle>
          <a:p>
            <a:pPr>
              <a:defRPr/>
            </a:pPr>
            <a:fld id="{A90AC178-B0E5-49FF-8928-7389D4896585}"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019925" cy="1196975"/>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179388" y="1341438"/>
            <a:ext cx="4316412" cy="48244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quarter" idx="2"/>
          </p:nvPr>
        </p:nvSpPr>
        <p:spPr>
          <a:xfrm>
            <a:off x="4648200" y="1341438"/>
            <a:ext cx="4316413" cy="23352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Inhaltsplatzhalter 4"/>
          <p:cNvSpPr>
            <a:spLocks noGrp="1"/>
          </p:cNvSpPr>
          <p:nvPr>
            <p:ph sz="quarter" idx="3"/>
          </p:nvPr>
        </p:nvSpPr>
        <p:spPr>
          <a:xfrm>
            <a:off x="4648200" y="3829050"/>
            <a:ext cx="4316413" cy="2336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Rectangle 9"/>
          <p:cNvSpPr>
            <a:spLocks noGrp="1" noChangeArrowheads="1"/>
          </p:cNvSpPr>
          <p:nvPr>
            <p:ph type="ftr" sz="quarter" idx="10"/>
          </p:nvPr>
        </p:nvSpPr>
        <p:spPr>
          <a:ln/>
        </p:spPr>
        <p:txBody>
          <a:bodyPr/>
          <a:lstStyle>
            <a:lvl1pPr>
              <a:defRPr/>
            </a:lvl1pPr>
          </a:lstStyle>
          <a:p>
            <a:pPr>
              <a:defRPr/>
            </a:pPr>
            <a:endParaRPr lang="de-DE"/>
          </a:p>
        </p:txBody>
      </p:sp>
      <p:sp>
        <p:nvSpPr>
          <p:cNvPr id="7" name="Rectangle 10"/>
          <p:cNvSpPr>
            <a:spLocks noGrp="1" noChangeArrowheads="1"/>
          </p:cNvSpPr>
          <p:nvPr>
            <p:ph type="sldNum" sz="quarter" idx="11"/>
          </p:nvPr>
        </p:nvSpPr>
        <p:spPr>
          <a:ln/>
        </p:spPr>
        <p:txBody>
          <a:bodyPr/>
          <a:lstStyle>
            <a:lvl1pPr>
              <a:defRPr/>
            </a:lvl1pPr>
          </a:lstStyle>
          <a:p>
            <a:pPr>
              <a:defRPr/>
            </a:pPr>
            <a:fld id="{DE17BE80-2F3E-4F09-A64B-6BF28584DB2F}" type="slidenum">
              <a:rPr lang="de-DE"/>
              <a:pPr>
                <a:defRPr/>
              </a:pPr>
              <a:t>‹#›</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de-DE"/>
          </a:p>
        </p:txBody>
      </p:sp>
      <p:sp>
        <p:nvSpPr>
          <p:cNvPr id="5" name="Rectangle 10"/>
          <p:cNvSpPr>
            <a:spLocks noGrp="1" noChangeArrowheads="1"/>
          </p:cNvSpPr>
          <p:nvPr>
            <p:ph type="sldNum" sz="quarter" idx="11"/>
          </p:nvPr>
        </p:nvSpPr>
        <p:spPr>
          <a:ln/>
        </p:spPr>
        <p:txBody>
          <a:bodyPr/>
          <a:lstStyle>
            <a:lvl1pPr>
              <a:defRPr/>
            </a:lvl1pPr>
          </a:lstStyle>
          <a:p>
            <a:pPr>
              <a:defRPr/>
            </a:pPr>
            <a:fld id="{9C8D28EB-D936-4322-B1C9-C413E7F384D0}" type="slidenum">
              <a:rPr lang="de-DE"/>
              <a:pPr>
                <a:defRPr/>
              </a:pPr>
              <a:t>‹#›</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9"/>
          <p:cNvSpPr>
            <a:spLocks noGrp="1" noChangeArrowheads="1"/>
          </p:cNvSpPr>
          <p:nvPr>
            <p:ph type="ftr" sz="quarter" idx="10"/>
          </p:nvPr>
        </p:nvSpPr>
        <p:spPr>
          <a:ln/>
        </p:spPr>
        <p:txBody>
          <a:bodyPr/>
          <a:lstStyle>
            <a:lvl1pPr>
              <a:defRPr/>
            </a:lvl1pPr>
          </a:lstStyle>
          <a:p>
            <a:pPr>
              <a:defRPr/>
            </a:pPr>
            <a:endParaRPr lang="de-DE"/>
          </a:p>
        </p:txBody>
      </p:sp>
      <p:sp>
        <p:nvSpPr>
          <p:cNvPr id="5" name="Rectangle 10"/>
          <p:cNvSpPr>
            <a:spLocks noGrp="1" noChangeArrowheads="1"/>
          </p:cNvSpPr>
          <p:nvPr>
            <p:ph type="sldNum" sz="quarter" idx="11"/>
          </p:nvPr>
        </p:nvSpPr>
        <p:spPr>
          <a:ln/>
        </p:spPr>
        <p:txBody>
          <a:bodyPr/>
          <a:lstStyle>
            <a:lvl1pPr>
              <a:defRPr/>
            </a:lvl1pPr>
          </a:lstStyle>
          <a:p>
            <a:pPr>
              <a:defRPr/>
            </a:pPr>
            <a:fld id="{9F1A3792-9832-4567-A611-6777E0095C59}" type="slidenum">
              <a:rPr lang="de-DE"/>
              <a:pPr>
                <a:defRPr/>
              </a:pPr>
              <a:t>‹#›</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179388" y="1341438"/>
            <a:ext cx="431641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341438"/>
            <a:ext cx="4316413"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de-DE"/>
          </a:p>
        </p:txBody>
      </p:sp>
      <p:sp>
        <p:nvSpPr>
          <p:cNvPr id="6" name="Rectangle 10"/>
          <p:cNvSpPr>
            <a:spLocks noGrp="1" noChangeArrowheads="1"/>
          </p:cNvSpPr>
          <p:nvPr>
            <p:ph type="sldNum" sz="quarter" idx="11"/>
          </p:nvPr>
        </p:nvSpPr>
        <p:spPr>
          <a:ln/>
        </p:spPr>
        <p:txBody>
          <a:bodyPr/>
          <a:lstStyle>
            <a:lvl1pPr>
              <a:defRPr/>
            </a:lvl1pPr>
          </a:lstStyle>
          <a:p>
            <a:pPr>
              <a:defRPr/>
            </a:pPr>
            <a:fld id="{AFB145DC-87A2-48C2-AD9F-16C93D27C059}" type="slidenum">
              <a:rPr lang="de-DE"/>
              <a:pPr>
                <a:defRPr/>
              </a:pPr>
              <a:t>‹#›</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de-DE"/>
          </a:p>
        </p:txBody>
      </p:sp>
      <p:sp>
        <p:nvSpPr>
          <p:cNvPr id="8" name="Rectangle 10"/>
          <p:cNvSpPr>
            <a:spLocks noGrp="1" noChangeArrowheads="1"/>
          </p:cNvSpPr>
          <p:nvPr>
            <p:ph type="sldNum" sz="quarter" idx="11"/>
          </p:nvPr>
        </p:nvSpPr>
        <p:spPr>
          <a:ln/>
        </p:spPr>
        <p:txBody>
          <a:bodyPr/>
          <a:lstStyle>
            <a:lvl1pPr>
              <a:defRPr/>
            </a:lvl1pPr>
          </a:lstStyle>
          <a:p>
            <a:pPr>
              <a:defRPr/>
            </a:pPr>
            <a:fld id="{A6EDCDD8-EC8D-4097-AD47-88BC3B41A313}" type="slidenum">
              <a:rPr lang="de-DE"/>
              <a:pPr>
                <a:defRPr/>
              </a:pPr>
              <a:t>‹#›</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de-DE"/>
          </a:p>
        </p:txBody>
      </p:sp>
      <p:sp>
        <p:nvSpPr>
          <p:cNvPr id="4" name="Rectangle 10"/>
          <p:cNvSpPr>
            <a:spLocks noGrp="1" noChangeArrowheads="1"/>
          </p:cNvSpPr>
          <p:nvPr>
            <p:ph type="sldNum" sz="quarter" idx="11"/>
          </p:nvPr>
        </p:nvSpPr>
        <p:spPr>
          <a:ln/>
        </p:spPr>
        <p:txBody>
          <a:bodyPr/>
          <a:lstStyle>
            <a:lvl1pPr>
              <a:defRPr/>
            </a:lvl1pPr>
          </a:lstStyle>
          <a:p>
            <a:pPr>
              <a:defRPr/>
            </a:pPr>
            <a:fld id="{2F3727A9-9D81-4897-BF83-0D5587547B68}" type="slidenum">
              <a:rPr lang="de-DE"/>
              <a:pPr>
                <a:defRPr/>
              </a:pPr>
              <a:t>‹#›</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de-DE"/>
          </a:p>
        </p:txBody>
      </p:sp>
      <p:sp>
        <p:nvSpPr>
          <p:cNvPr id="3" name="Rectangle 10"/>
          <p:cNvSpPr>
            <a:spLocks noGrp="1" noChangeArrowheads="1"/>
          </p:cNvSpPr>
          <p:nvPr>
            <p:ph type="sldNum" sz="quarter" idx="11"/>
          </p:nvPr>
        </p:nvSpPr>
        <p:spPr>
          <a:ln/>
        </p:spPr>
        <p:txBody>
          <a:bodyPr/>
          <a:lstStyle>
            <a:lvl1pPr>
              <a:defRPr/>
            </a:lvl1pPr>
          </a:lstStyle>
          <a:p>
            <a:pPr>
              <a:defRPr/>
            </a:pPr>
            <a:fld id="{EF2FCDD5-4C09-4DB0-835A-13A5D860681B}" type="slidenum">
              <a:rPr lang="de-DE"/>
              <a:pPr>
                <a:defRPr/>
              </a:pPr>
              <a:t>‹#›</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ftr" sz="quarter" idx="10"/>
          </p:nvPr>
        </p:nvSpPr>
        <p:spPr>
          <a:ln/>
        </p:spPr>
        <p:txBody>
          <a:bodyPr/>
          <a:lstStyle>
            <a:lvl1pPr>
              <a:defRPr/>
            </a:lvl1pPr>
          </a:lstStyle>
          <a:p>
            <a:pPr>
              <a:defRPr/>
            </a:pPr>
            <a:endParaRPr lang="de-DE"/>
          </a:p>
        </p:txBody>
      </p:sp>
      <p:sp>
        <p:nvSpPr>
          <p:cNvPr id="6" name="Rectangle 10"/>
          <p:cNvSpPr>
            <a:spLocks noGrp="1" noChangeArrowheads="1"/>
          </p:cNvSpPr>
          <p:nvPr>
            <p:ph type="sldNum" sz="quarter" idx="11"/>
          </p:nvPr>
        </p:nvSpPr>
        <p:spPr>
          <a:ln/>
        </p:spPr>
        <p:txBody>
          <a:bodyPr/>
          <a:lstStyle>
            <a:lvl1pPr>
              <a:defRPr/>
            </a:lvl1pPr>
          </a:lstStyle>
          <a:p>
            <a:pPr>
              <a:defRPr/>
            </a:pPr>
            <a:fld id="{A3B67A62-6B51-40BA-8B6D-57A100281F86}" type="slidenum">
              <a:rPr lang="de-DE"/>
              <a:pPr>
                <a:defRPr/>
              </a:pPr>
              <a:t>‹#›</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9"/>
          <p:cNvSpPr>
            <a:spLocks noGrp="1" noChangeArrowheads="1"/>
          </p:cNvSpPr>
          <p:nvPr>
            <p:ph type="ftr" sz="quarter" idx="10"/>
          </p:nvPr>
        </p:nvSpPr>
        <p:spPr>
          <a:ln/>
        </p:spPr>
        <p:txBody>
          <a:bodyPr/>
          <a:lstStyle>
            <a:lvl1pPr>
              <a:defRPr/>
            </a:lvl1pPr>
          </a:lstStyle>
          <a:p>
            <a:pPr>
              <a:defRPr/>
            </a:pPr>
            <a:endParaRPr lang="de-DE"/>
          </a:p>
        </p:txBody>
      </p:sp>
      <p:sp>
        <p:nvSpPr>
          <p:cNvPr id="6" name="Rectangle 10"/>
          <p:cNvSpPr>
            <a:spLocks noGrp="1" noChangeArrowheads="1"/>
          </p:cNvSpPr>
          <p:nvPr>
            <p:ph type="sldNum" sz="quarter" idx="11"/>
          </p:nvPr>
        </p:nvSpPr>
        <p:spPr>
          <a:ln/>
        </p:spPr>
        <p:txBody>
          <a:bodyPr/>
          <a:lstStyle>
            <a:lvl1pPr>
              <a:defRPr/>
            </a:lvl1pPr>
          </a:lstStyle>
          <a:p>
            <a:pPr>
              <a:defRPr/>
            </a:pPr>
            <a:fld id="{A332F8DE-5C50-4E65-AF94-0CC97D7D921C}" type="slidenum">
              <a:rPr lang="de-DE"/>
              <a:pPr>
                <a:defRPr/>
              </a:pPr>
              <a:t>‹#›</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a:srcRect/>
          <a:stretch>
            <a:fillRect/>
          </a:stretch>
        </p:blipFill>
        <p:spPr bwMode="auto">
          <a:xfrm>
            <a:off x="7945438" y="6307138"/>
            <a:ext cx="736600" cy="290512"/>
          </a:xfrm>
          <a:prstGeom prst="rect">
            <a:avLst/>
          </a:prstGeom>
          <a:noFill/>
          <a:ln w="9525">
            <a:noFill/>
            <a:miter lim="800000"/>
            <a:headEnd/>
            <a:tailEnd/>
          </a:ln>
        </p:spPr>
      </p:pic>
      <p:sp>
        <p:nvSpPr>
          <p:cNvPr id="538627" name="Line 3"/>
          <p:cNvSpPr>
            <a:spLocks noChangeShapeType="1"/>
          </p:cNvSpPr>
          <p:nvPr/>
        </p:nvSpPr>
        <p:spPr bwMode="auto">
          <a:xfrm flipH="1">
            <a:off x="1763713" y="6535738"/>
            <a:ext cx="6088062" cy="1587"/>
          </a:xfrm>
          <a:prstGeom prst="line">
            <a:avLst/>
          </a:prstGeom>
          <a:noFill/>
          <a:ln w="9525">
            <a:solidFill>
              <a:schemeClr val="tx1"/>
            </a:solidFill>
            <a:round/>
            <a:headEnd/>
            <a:tailEnd/>
          </a:ln>
          <a:effectLst/>
          <a:extLst/>
        </p:spPr>
        <p:txBody>
          <a:bodyPr wrap="none" anchor="ctr"/>
          <a:lstStyle/>
          <a:p>
            <a:pPr eaLnBrk="0" hangingPunct="0">
              <a:defRPr/>
            </a:pPr>
            <a:endParaRPr lang="en-US" dirty="0">
              <a:cs typeface="+mn-cs"/>
            </a:endParaRPr>
          </a:p>
        </p:txBody>
      </p:sp>
      <p:sp>
        <p:nvSpPr>
          <p:cNvPr id="538628" name="Line 4"/>
          <p:cNvSpPr>
            <a:spLocks noChangeShapeType="1"/>
          </p:cNvSpPr>
          <p:nvPr/>
        </p:nvSpPr>
        <p:spPr bwMode="auto">
          <a:xfrm>
            <a:off x="8713788" y="6535738"/>
            <a:ext cx="430212" cy="1587"/>
          </a:xfrm>
          <a:prstGeom prst="line">
            <a:avLst/>
          </a:prstGeom>
          <a:noFill/>
          <a:ln w="9525">
            <a:solidFill>
              <a:schemeClr val="tx1"/>
            </a:solidFill>
            <a:round/>
            <a:headEnd/>
            <a:tailEnd/>
          </a:ln>
          <a:effectLst/>
          <a:extLst/>
        </p:spPr>
        <p:txBody>
          <a:bodyPr wrap="none" anchor="ctr"/>
          <a:lstStyle/>
          <a:p>
            <a:pPr eaLnBrk="0" hangingPunct="0">
              <a:defRPr/>
            </a:pPr>
            <a:endParaRPr lang="en-US" dirty="0">
              <a:cs typeface="+mn-cs"/>
            </a:endParaRPr>
          </a:p>
        </p:txBody>
      </p:sp>
      <p:sp>
        <p:nvSpPr>
          <p:cNvPr id="538629" name="Line 5"/>
          <p:cNvSpPr>
            <a:spLocks noChangeShapeType="1"/>
          </p:cNvSpPr>
          <p:nvPr/>
        </p:nvSpPr>
        <p:spPr bwMode="auto">
          <a:xfrm>
            <a:off x="0" y="6524625"/>
            <a:ext cx="395288" cy="0"/>
          </a:xfrm>
          <a:prstGeom prst="line">
            <a:avLst/>
          </a:prstGeom>
          <a:noFill/>
          <a:ln w="9525">
            <a:solidFill>
              <a:schemeClr val="tx1"/>
            </a:solidFill>
            <a:round/>
            <a:headEnd/>
            <a:tailEnd/>
          </a:ln>
          <a:effectLst/>
          <a:extLst/>
        </p:spPr>
        <p:txBody>
          <a:bodyPr/>
          <a:lstStyle/>
          <a:p>
            <a:pPr eaLnBrk="0" hangingPunct="0">
              <a:defRPr/>
            </a:pPr>
            <a:endParaRPr lang="en-US" dirty="0">
              <a:cs typeface="+mn-cs"/>
            </a:endParaRPr>
          </a:p>
        </p:txBody>
      </p:sp>
      <p:pic>
        <p:nvPicPr>
          <p:cNvPr id="1030" name="Picture 6"/>
          <p:cNvPicPr>
            <a:picLocks noChangeAspect="1" noChangeArrowheads="1"/>
          </p:cNvPicPr>
          <p:nvPr/>
        </p:nvPicPr>
        <p:blipFill>
          <a:blip r:embed="rId17"/>
          <a:srcRect/>
          <a:stretch>
            <a:fillRect/>
          </a:stretch>
        </p:blipFill>
        <p:spPr bwMode="auto">
          <a:xfrm>
            <a:off x="0" y="0"/>
            <a:ext cx="9144000" cy="1181100"/>
          </a:xfrm>
          <a:prstGeom prst="rect">
            <a:avLst/>
          </a:prstGeom>
          <a:noFill/>
          <a:ln w="9525">
            <a:noFill/>
            <a:miter lim="800000"/>
            <a:headEnd/>
            <a:tailEnd/>
          </a:ln>
        </p:spPr>
      </p:pic>
      <p:sp>
        <p:nvSpPr>
          <p:cNvPr id="1031" name="Rectangle 7"/>
          <p:cNvSpPr>
            <a:spLocks noGrp="1" noChangeArrowheads="1"/>
          </p:cNvSpPr>
          <p:nvPr>
            <p:ph type="title"/>
          </p:nvPr>
        </p:nvSpPr>
        <p:spPr bwMode="auto">
          <a:xfrm>
            <a:off x="0" y="0"/>
            <a:ext cx="7019925" cy="1196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Titelmasterformat durch Klicken bearbeiten</a:t>
            </a:r>
          </a:p>
        </p:txBody>
      </p:sp>
      <p:sp>
        <p:nvSpPr>
          <p:cNvPr id="1032" name="Rectangle 8"/>
          <p:cNvSpPr>
            <a:spLocks noGrp="1" noChangeArrowheads="1"/>
          </p:cNvSpPr>
          <p:nvPr>
            <p:ph type="body" idx="1"/>
          </p:nvPr>
        </p:nvSpPr>
        <p:spPr bwMode="auto">
          <a:xfrm>
            <a:off x="179388" y="1341438"/>
            <a:ext cx="8785225"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538633" name="Rectangle 9"/>
          <p:cNvSpPr>
            <a:spLocks noGrp="1" noChangeArrowheads="1"/>
          </p:cNvSpPr>
          <p:nvPr>
            <p:ph type="ftr" sz="quarter" idx="3"/>
          </p:nvPr>
        </p:nvSpPr>
        <p:spPr bwMode="auto">
          <a:xfrm>
            <a:off x="1763713" y="6524625"/>
            <a:ext cx="4752975" cy="3333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dirty="0">
                <a:cs typeface="+mn-cs"/>
              </a:defRPr>
            </a:lvl1pPr>
          </a:lstStyle>
          <a:p>
            <a:pPr>
              <a:defRPr/>
            </a:pPr>
            <a:endParaRPr lang="de-DE"/>
          </a:p>
        </p:txBody>
      </p:sp>
      <p:sp>
        <p:nvSpPr>
          <p:cNvPr id="538634" name="Rectangle 10"/>
          <p:cNvSpPr>
            <a:spLocks noGrp="1" noChangeArrowheads="1"/>
          </p:cNvSpPr>
          <p:nvPr>
            <p:ph type="sldNum" sz="quarter" idx="4"/>
          </p:nvPr>
        </p:nvSpPr>
        <p:spPr bwMode="auto">
          <a:xfrm>
            <a:off x="6804025" y="6524625"/>
            <a:ext cx="971550" cy="3333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01603A28-3AF3-4375-BCE3-FEADED535DF1}" type="slidenum">
              <a:rPr lang="de-DE"/>
              <a:pPr>
                <a:defRPr/>
              </a:pPr>
              <a:t>‹#›</a:t>
            </a:fld>
            <a:endParaRPr lang="de-DE" dirty="0"/>
          </a:p>
        </p:txBody>
      </p:sp>
      <p:pic>
        <p:nvPicPr>
          <p:cNvPr id="1035" name="Picture 37" descr="LG_Helmholtz1"/>
          <p:cNvPicPr>
            <a:picLocks noChangeAspect="1" noChangeArrowheads="1"/>
          </p:cNvPicPr>
          <p:nvPr/>
        </p:nvPicPr>
        <p:blipFill>
          <a:blip r:embed="rId18"/>
          <a:srcRect/>
          <a:stretch>
            <a:fillRect/>
          </a:stretch>
        </p:blipFill>
        <p:spPr bwMode="auto">
          <a:xfrm>
            <a:off x="395288" y="6088063"/>
            <a:ext cx="1393825" cy="769937"/>
          </a:xfrm>
          <a:prstGeom prst="rect">
            <a:avLst/>
          </a:prstGeom>
          <a:noFill/>
          <a:ln w="9525">
            <a:noFill/>
            <a:miter lim="800000"/>
            <a:headEnd/>
            <a:tailEnd/>
          </a:ln>
        </p:spPr>
      </p:pic>
      <p:pic>
        <p:nvPicPr>
          <p:cNvPr id="1036" name="Picture 12"/>
          <p:cNvPicPr>
            <a:picLocks noChangeAspect="1" noChangeArrowheads="1"/>
          </p:cNvPicPr>
          <p:nvPr/>
        </p:nvPicPr>
        <p:blipFill>
          <a:blip r:embed="rId16"/>
          <a:srcRect/>
          <a:stretch>
            <a:fillRect/>
          </a:stretch>
        </p:blipFill>
        <p:spPr bwMode="auto">
          <a:xfrm>
            <a:off x="7945438" y="6307138"/>
            <a:ext cx="736600" cy="290512"/>
          </a:xfrm>
          <a:prstGeom prst="rect">
            <a:avLst/>
          </a:prstGeom>
          <a:noFill/>
          <a:ln w="9525">
            <a:noFill/>
            <a:miter lim="800000"/>
            <a:headEnd/>
            <a:tailEnd/>
          </a:ln>
        </p:spPr>
      </p:pic>
      <p:sp>
        <p:nvSpPr>
          <p:cNvPr id="538637" name="Line 13"/>
          <p:cNvSpPr>
            <a:spLocks noChangeShapeType="1"/>
          </p:cNvSpPr>
          <p:nvPr/>
        </p:nvSpPr>
        <p:spPr bwMode="auto">
          <a:xfrm flipH="1">
            <a:off x="1763713" y="6535738"/>
            <a:ext cx="6088062" cy="1587"/>
          </a:xfrm>
          <a:prstGeom prst="line">
            <a:avLst/>
          </a:prstGeom>
          <a:noFill/>
          <a:ln w="9525">
            <a:solidFill>
              <a:schemeClr val="tx1"/>
            </a:solidFill>
            <a:round/>
            <a:headEnd/>
            <a:tailEnd/>
          </a:ln>
          <a:effectLst/>
          <a:extLst/>
        </p:spPr>
        <p:txBody>
          <a:bodyPr wrap="none" anchor="ctr"/>
          <a:lstStyle/>
          <a:p>
            <a:pPr eaLnBrk="0" hangingPunct="0">
              <a:defRPr/>
            </a:pPr>
            <a:endParaRPr lang="en-US" dirty="0">
              <a:cs typeface="+mn-cs"/>
            </a:endParaRPr>
          </a:p>
        </p:txBody>
      </p:sp>
      <p:sp>
        <p:nvSpPr>
          <p:cNvPr id="538638" name="Line 14"/>
          <p:cNvSpPr>
            <a:spLocks noChangeShapeType="1"/>
          </p:cNvSpPr>
          <p:nvPr/>
        </p:nvSpPr>
        <p:spPr bwMode="auto">
          <a:xfrm>
            <a:off x="8713788" y="6535738"/>
            <a:ext cx="430212" cy="1587"/>
          </a:xfrm>
          <a:prstGeom prst="line">
            <a:avLst/>
          </a:prstGeom>
          <a:noFill/>
          <a:ln w="9525">
            <a:solidFill>
              <a:schemeClr val="tx1"/>
            </a:solidFill>
            <a:round/>
            <a:headEnd/>
            <a:tailEnd/>
          </a:ln>
          <a:effectLst/>
          <a:extLst/>
        </p:spPr>
        <p:txBody>
          <a:bodyPr wrap="none" anchor="ctr"/>
          <a:lstStyle/>
          <a:p>
            <a:pPr eaLnBrk="0" hangingPunct="0">
              <a:defRPr/>
            </a:pPr>
            <a:endParaRPr lang="en-US" dirty="0">
              <a:cs typeface="+mn-cs"/>
            </a:endParaRPr>
          </a:p>
        </p:txBody>
      </p:sp>
      <p:sp>
        <p:nvSpPr>
          <p:cNvPr id="538639" name="Line 15"/>
          <p:cNvSpPr>
            <a:spLocks noChangeShapeType="1"/>
          </p:cNvSpPr>
          <p:nvPr/>
        </p:nvSpPr>
        <p:spPr bwMode="auto">
          <a:xfrm>
            <a:off x="0" y="6524625"/>
            <a:ext cx="395288" cy="0"/>
          </a:xfrm>
          <a:prstGeom prst="line">
            <a:avLst/>
          </a:prstGeom>
          <a:noFill/>
          <a:ln w="9525">
            <a:solidFill>
              <a:schemeClr val="tx1"/>
            </a:solidFill>
            <a:round/>
            <a:headEnd/>
            <a:tailEnd/>
          </a:ln>
          <a:effectLst/>
          <a:extLst/>
        </p:spPr>
        <p:txBody>
          <a:bodyPr/>
          <a:lstStyle/>
          <a:p>
            <a:pPr eaLnBrk="0" hangingPunct="0">
              <a:defRPr/>
            </a:pPr>
            <a:endParaRPr lang="en-US" dirty="0">
              <a:cs typeface="+mn-cs"/>
            </a:endParaRPr>
          </a:p>
        </p:txBody>
      </p:sp>
      <p:pic>
        <p:nvPicPr>
          <p:cNvPr id="1040" name="Picture 16"/>
          <p:cNvPicPr>
            <a:picLocks noChangeAspect="1" noChangeArrowheads="1"/>
          </p:cNvPicPr>
          <p:nvPr/>
        </p:nvPicPr>
        <p:blipFill>
          <a:blip r:embed="rId17"/>
          <a:srcRect/>
          <a:stretch>
            <a:fillRect/>
          </a:stretch>
        </p:blipFill>
        <p:spPr bwMode="auto">
          <a:xfrm>
            <a:off x="0" y="0"/>
            <a:ext cx="9144000" cy="1181100"/>
          </a:xfrm>
          <a:prstGeom prst="rect">
            <a:avLst/>
          </a:prstGeom>
          <a:noFill/>
          <a:ln w="9525">
            <a:noFill/>
            <a:miter lim="800000"/>
            <a:headEnd/>
            <a:tailEnd/>
          </a:ln>
        </p:spPr>
      </p:pic>
      <p:pic>
        <p:nvPicPr>
          <p:cNvPr id="1041" name="Picture 37" descr="LG_Helmholtz1"/>
          <p:cNvPicPr>
            <a:picLocks noChangeAspect="1" noChangeArrowheads="1"/>
          </p:cNvPicPr>
          <p:nvPr/>
        </p:nvPicPr>
        <p:blipFill>
          <a:blip r:embed="rId18"/>
          <a:srcRect/>
          <a:stretch>
            <a:fillRect/>
          </a:stretch>
        </p:blipFill>
        <p:spPr bwMode="auto">
          <a:xfrm>
            <a:off x="395288" y="6088063"/>
            <a:ext cx="1393825" cy="769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Verdana" pitchFamily="34" charset="0"/>
        </a:defRPr>
      </a:lvl2pPr>
      <a:lvl3pPr algn="ctr" rtl="0" eaLnBrk="0" fontAlgn="base" hangingPunct="0">
        <a:spcBef>
          <a:spcPct val="0"/>
        </a:spcBef>
        <a:spcAft>
          <a:spcPct val="0"/>
        </a:spcAft>
        <a:defRPr sz="3600">
          <a:solidFill>
            <a:schemeClr val="tx2"/>
          </a:solidFill>
          <a:latin typeface="Verdana" pitchFamily="34" charset="0"/>
        </a:defRPr>
      </a:lvl3pPr>
      <a:lvl4pPr algn="ctr" rtl="0" eaLnBrk="0" fontAlgn="base" hangingPunct="0">
        <a:spcBef>
          <a:spcPct val="0"/>
        </a:spcBef>
        <a:spcAft>
          <a:spcPct val="0"/>
        </a:spcAft>
        <a:defRPr sz="3600">
          <a:solidFill>
            <a:schemeClr val="tx2"/>
          </a:solidFill>
          <a:latin typeface="Verdana" pitchFamily="34" charset="0"/>
        </a:defRPr>
      </a:lvl4pPr>
      <a:lvl5pPr algn="ctr" rtl="0" eaLnBrk="0" fontAlgn="base" hangingPunct="0">
        <a:spcBef>
          <a:spcPct val="0"/>
        </a:spcBef>
        <a:spcAft>
          <a:spcPct val="0"/>
        </a:spcAft>
        <a:defRPr sz="3600">
          <a:solidFill>
            <a:schemeClr val="tx2"/>
          </a:solidFill>
          <a:latin typeface="Verdana" pitchFamily="34" charset="0"/>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1.jpeg"/><Relationship Id="rId5" Type="http://schemas.openxmlformats.org/officeDocument/2006/relationships/image" Target="../media/image19.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jpeg"/><Relationship Id="rId7" Type="http://schemas.openxmlformats.org/officeDocument/2006/relationships/image" Target="../media/image24.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9.jpeg"/><Relationship Id="rId7" Type="http://schemas.openxmlformats.org/officeDocument/2006/relationships/image" Target="../media/image28.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7.wmf"/><Relationship Id="rId10" Type="http://schemas.openxmlformats.org/officeDocument/2006/relationships/image" Target="../media/image32.png"/><Relationship Id="rId4" Type="http://schemas.openxmlformats.org/officeDocument/2006/relationships/oleObject" Target="../embeddings/oleObject5.bin"/><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36.png"/><Relationship Id="rId7" Type="http://schemas.openxmlformats.org/officeDocument/2006/relationships/image" Target="../media/image34.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3.wmf"/><Relationship Id="rId4" Type="http://schemas.openxmlformats.org/officeDocument/2006/relationships/oleObject" Target="../embeddings/oleObject7.bin"/><Relationship Id="rId9" Type="http://schemas.openxmlformats.org/officeDocument/2006/relationships/image" Target="../media/image35.wmf"/></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16.jpeg"/><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42.png"/><Relationship Id="rId11" Type="http://schemas.openxmlformats.org/officeDocument/2006/relationships/image" Target="../media/image43.png"/><Relationship Id="rId5" Type="http://schemas.openxmlformats.org/officeDocument/2006/relationships/image" Target="../media/image40.wmf"/><Relationship Id="rId10" Type="http://schemas.openxmlformats.org/officeDocument/2006/relationships/image" Target="../media/image33.w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46.jpe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5.wmf"/><Relationship Id="rId5" Type="http://schemas.openxmlformats.org/officeDocument/2006/relationships/oleObject" Target="../embeddings/oleObject14.bin"/><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8.w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47.w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54.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51.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image" Target="../media/image56.png"/><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0.bin"/><Relationship Id="rId14" Type="http://schemas.openxmlformats.org/officeDocument/2006/relationships/image" Target="../media/image55.wmf"/></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image" Target="../media/image64.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oleObject" Target="../embeddings/oleObject27.bin"/><Relationship Id="rId2" Type="http://schemas.openxmlformats.org/officeDocument/2006/relationships/slideLayout" Target="../slideLayouts/slideLayout13.xml"/><Relationship Id="rId16" Type="http://schemas.openxmlformats.org/officeDocument/2006/relationships/image" Target="../media/image67.jpeg"/><Relationship Id="rId1" Type="http://schemas.openxmlformats.org/officeDocument/2006/relationships/vmlDrawing" Target="../drawings/vmlDrawing10.vml"/><Relationship Id="rId6" Type="http://schemas.openxmlformats.org/officeDocument/2006/relationships/image" Target="../media/image61.wmf"/><Relationship Id="rId11" Type="http://schemas.openxmlformats.org/officeDocument/2006/relationships/image" Target="../media/image66.jpeg"/><Relationship Id="rId5" Type="http://schemas.openxmlformats.org/officeDocument/2006/relationships/oleObject" Target="../embeddings/oleObject24.bin"/><Relationship Id="rId15" Type="http://schemas.openxmlformats.org/officeDocument/2006/relationships/image" Target="../media/image65.wmf"/><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26.bin"/><Relationship Id="rId1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oleObject" Target="../embeddings/oleObject29.bin"/><Relationship Id="rId7" Type="http://schemas.openxmlformats.org/officeDocument/2006/relationships/image" Target="../media/image68.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70.jpeg"/><Relationship Id="rId4" Type="http://schemas.openxmlformats.org/officeDocument/2006/relationships/image" Target="../media/image60.wmf"/><Relationship Id="rId9" Type="http://schemas.openxmlformats.org/officeDocument/2006/relationships/image" Target="../media/image6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60.wmf"/></Relationships>
</file>

<file path=ppt/slides/_rels/slide29.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74.wmf"/><Relationship Id="rId5" Type="http://schemas.openxmlformats.org/officeDocument/2006/relationships/oleObject" Target="../embeddings/oleObject34.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82.jpeg"/><Relationship Id="rId7" Type="http://schemas.openxmlformats.org/officeDocument/2006/relationships/image" Target="../media/image80.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38.bin"/><Relationship Id="rId11" Type="http://schemas.openxmlformats.org/officeDocument/2006/relationships/image" Target="../media/image81.wmf"/><Relationship Id="rId5" Type="http://schemas.openxmlformats.org/officeDocument/2006/relationships/image" Target="../media/image79.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5.wmf"/></Relationships>
</file>

<file path=ppt/slides/_rels/slide3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74.wmf"/><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42.bin"/><Relationship Id="rId5" Type="http://schemas.openxmlformats.org/officeDocument/2006/relationships/image" Target="../media/image73.wmf"/><Relationship Id="rId4" Type="http://schemas.openxmlformats.org/officeDocument/2006/relationships/oleObject" Target="../embeddings/oleObject41.bin"/></Relationships>
</file>

<file path=ppt/slides/_rels/slide34.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7.jpeg"/><Relationship Id="rId7" Type="http://schemas.openxmlformats.org/officeDocument/2006/relationships/oleObject" Target="../embeddings/oleObject44.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85.wmf"/><Relationship Id="rId5" Type="http://schemas.openxmlformats.org/officeDocument/2006/relationships/oleObject" Target="../embeddings/oleObject43.bin"/><Relationship Id="rId4" Type="http://schemas.openxmlformats.org/officeDocument/2006/relationships/image" Target="../media/image88.jpe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ctrTitle"/>
          </p:nvPr>
        </p:nvSpPr>
        <p:spPr>
          <a:xfrm>
            <a:off x="2687638" y="3563938"/>
            <a:ext cx="4368800" cy="1003300"/>
          </a:xfrm>
        </p:spPr>
        <p:txBody>
          <a:bodyPr/>
          <a:lstStyle/>
          <a:p>
            <a:pPr eaLnBrk="1" hangingPunct="1"/>
            <a:r>
              <a:rPr lang="en-US" altLang="en-US" sz="2000" smtClean="0">
                <a:latin typeface="Times New Roman" pitchFamily="18" charset="0"/>
              </a:rPr>
              <a:t>Marina Dolinska </a:t>
            </a:r>
            <a:br>
              <a:rPr lang="en-US" altLang="en-US" sz="2000" smtClean="0">
                <a:latin typeface="Times New Roman" pitchFamily="18" charset="0"/>
              </a:rPr>
            </a:br>
            <a:r>
              <a:rPr lang="en-US" altLang="en-US" sz="2000" smtClean="0">
                <a:latin typeface="Times New Roman" pitchFamily="18" charset="0"/>
              </a:rPr>
              <a:t>22</a:t>
            </a:r>
            <a:r>
              <a:rPr lang="en-US" altLang="en-US" sz="2000" baseline="30000" smtClean="0">
                <a:latin typeface="Times New Roman" pitchFamily="18" charset="0"/>
              </a:rPr>
              <a:t>nd</a:t>
            </a:r>
            <a:r>
              <a:rPr lang="en-US" altLang="en-US" sz="2000" smtClean="0">
                <a:latin typeface="Times New Roman" pitchFamily="18" charset="0"/>
              </a:rPr>
              <a:t> January, 2019 </a:t>
            </a:r>
          </a:p>
        </p:txBody>
      </p:sp>
      <p:sp>
        <p:nvSpPr>
          <p:cNvPr id="18434" name="WordArt 7"/>
          <p:cNvSpPr>
            <a:spLocks noChangeArrowheads="1" noChangeShapeType="1" noTextEdit="1"/>
          </p:cNvSpPr>
          <p:nvPr/>
        </p:nvSpPr>
        <p:spPr bwMode="auto">
          <a:xfrm>
            <a:off x="2019300" y="2519363"/>
            <a:ext cx="5476875" cy="1036637"/>
          </a:xfrm>
          <a:prstGeom prst="rect">
            <a:avLst/>
          </a:prstGeom>
        </p:spPr>
        <p:txBody>
          <a:bodyPr wrap="none" fromWordArt="1">
            <a:prstTxWarp prst="textPlain">
              <a:avLst>
                <a:gd name="adj" fmla="val 50495"/>
              </a:avLst>
            </a:prstTxWarp>
          </a:bodyPr>
          <a:lstStyle/>
          <a:p>
            <a:pPr algn="ctr"/>
            <a:r>
              <a:rPr lang="de-DE" sz="40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Time domain approach for </a:t>
            </a:r>
          </a:p>
          <a:p>
            <a:pPr algn="ctr"/>
            <a:r>
              <a:rPr lang="de-DE" sz="40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Stochastic cooling study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Titel 1"/>
          <p:cNvSpPr>
            <a:spLocks noGrp="1"/>
          </p:cNvSpPr>
          <p:nvPr>
            <p:ph type="title"/>
          </p:nvPr>
        </p:nvSpPr>
        <p:spPr>
          <a:xfrm>
            <a:off x="606425" y="0"/>
            <a:ext cx="7019925" cy="1196975"/>
          </a:xfrm>
        </p:spPr>
        <p:txBody>
          <a:bodyPr/>
          <a:lstStyle/>
          <a:p>
            <a:pPr eaLnBrk="1" hangingPunct="1"/>
            <a:r>
              <a:rPr lang="en-US" smtClean="0"/>
              <a:t>The time domain approaches </a:t>
            </a:r>
          </a:p>
        </p:txBody>
      </p:sp>
      <p:sp>
        <p:nvSpPr>
          <p:cNvPr id="5" name="Textfeld 4"/>
          <p:cNvSpPr txBox="1"/>
          <p:nvPr/>
        </p:nvSpPr>
        <p:spPr>
          <a:xfrm>
            <a:off x="331788" y="1308100"/>
            <a:ext cx="8321675" cy="3539430"/>
          </a:xfrm>
          <a:prstGeom prst="rect">
            <a:avLst/>
          </a:prstGeom>
          <a:noFill/>
        </p:spPr>
        <p:txBody>
          <a:bodyPr>
            <a:spAutoFit/>
          </a:bodyPr>
          <a:lstStyle/>
          <a:p>
            <a:pPr marL="457200" indent="-457200" eaLnBrk="0" hangingPunct="0">
              <a:buFontTx/>
              <a:buChar char="-"/>
            </a:pPr>
            <a:r>
              <a:rPr lang="en-US" sz="2800" dirty="0"/>
              <a:t>The beam dynamic is calculated particle by particle and turn by turn</a:t>
            </a:r>
          </a:p>
          <a:p>
            <a:pPr marL="457200" indent="-457200" eaLnBrk="0" hangingPunct="0">
              <a:buFontTx/>
              <a:buChar char="-"/>
            </a:pPr>
            <a:r>
              <a:rPr lang="en-US" sz="2800" dirty="0"/>
              <a:t>Beam sampling (or binning) is applied in the timeline.</a:t>
            </a:r>
          </a:p>
          <a:p>
            <a:pPr marL="457200" indent="-457200" eaLnBrk="0" hangingPunct="0">
              <a:buFontTx/>
              <a:buChar char="-"/>
            </a:pPr>
            <a:r>
              <a:rPr lang="en-US" sz="2800" dirty="0"/>
              <a:t>Mixing is calculated like in the real cooling process.</a:t>
            </a:r>
          </a:p>
          <a:p>
            <a:pPr marL="457200" indent="-457200" eaLnBrk="0" hangingPunct="0">
              <a:buFontTx/>
              <a:buChar char="-"/>
            </a:pPr>
            <a:r>
              <a:rPr lang="en-US" sz="2800" dirty="0" smtClean="0"/>
              <a:t>Pick-up </a:t>
            </a:r>
            <a:r>
              <a:rPr lang="en-US" sz="2800" dirty="0"/>
              <a:t>and Kicker action </a:t>
            </a:r>
            <a:r>
              <a:rPr lang="en-US" sz="2800" dirty="0" smtClean="0"/>
              <a:t>(considering noises and kicker signal response)</a:t>
            </a:r>
          </a:p>
        </p:txBody>
      </p:sp>
      <p:sp>
        <p:nvSpPr>
          <p:cNvPr id="641027" name="Slide Number Placeholder 2"/>
          <p:cNvSpPr>
            <a:spLocks noGrp="1"/>
          </p:cNvSpPr>
          <p:nvPr>
            <p:ph type="sldNum" sz="quarter" idx="11"/>
          </p:nvPr>
        </p:nvSpPr>
        <p:spPr>
          <a:noFill/>
          <a:ln>
            <a:miter lim="800000"/>
            <a:headEnd/>
            <a:tailEnd/>
          </a:ln>
        </p:spPr>
        <p:txBody>
          <a:bodyPr/>
          <a:lstStyle/>
          <a:p>
            <a:fld id="{98F89D6F-F53A-4B0B-80FC-6B1E362AC1EA}" type="slidenum">
              <a:rPr lang="de-DE" smtClean="0">
                <a:cs typeface="Arial" charset="0"/>
              </a:rPr>
              <a:pPr/>
              <a:t>10</a:t>
            </a:fld>
            <a:endParaRPr lang="de-DE" smtClean="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3" name="Slide Number Placeholder 2"/>
          <p:cNvSpPr>
            <a:spLocks noGrp="1"/>
          </p:cNvSpPr>
          <p:nvPr>
            <p:ph type="sldNum" sz="quarter" idx="11"/>
          </p:nvPr>
        </p:nvSpPr>
        <p:spPr>
          <a:noFill/>
          <a:ln>
            <a:miter lim="800000"/>
            <a:headEnd/>
            <a:tailEnd/>
          </a:ln>
        </p:spPr>
        <p:txBody>
          <a:bodyPr/>
          <a:lstStyle/>
          <a:p>
            <a:fld id="{75CF6F65-94E5-45D6-B053-17C546706ABC}" type="slidenum">
              <a:rPr lang="de-DE" smtClean="0">
                <a:cs typeface="Arial" charset="0"/>
              </a:rPr>
              <a:pPr/>
              <a:t>11</a:t>
            </a:fld>
            <a:endParaRPr lang="de-DE" smtClean="0">
              <a:cs typeface="Arial" charset="0"/>
            </a:endParaRPr>
          </a:p>
        </p:txBody>
      </p:sp>
      <p:sp>
        <p:nvSpPr>
          <p:cNvPr id="643074" name="Titel 3"/>
          <p:cNvSpPr>
            <a:spLocks noGrp="1"/>
          </p:cNvSpPr>
          <p:nvPr>
            <p:ph type="title"/>
          </p:nvPr>
        </p:nvSpPr>
        <p:spPr>
          <a:xfrm>
            <a:off x="534988" y="1914525"/>
            <a:ext cx="7824787" cy="3381375"/>
          </a:xfrm>
        </p:spPr>
        <p:txBody>
          <a:bodyPr/>
          <a:lstStyle/>
          <a:p>
            <a:pPr eaLnBrk="1" hangingPunct="1"/>
            <a:r>
              <a:rPr lang="en-US" sz="3200" dirty="0" smtClean="0"/>
              <a:t>The computer code has been written</a:t>
            </a:r>
            <a:br>
              <a:rPr lang="en-US" sz="3200" dirty="0" smtClean="0"/>
            </a:br>
            <a:r>
              <a:rPr lang="en-US" sz="3200" dirty="0" smtClean="0"/>
              <a:t/>
            </a:r>
            <a:br>
              <a:rPr lang="en-US" sz="3200" dirty="0" smtClean="0"/>
            </a:br>
            <a:r>
              <a:rPr lang="en-US" sz="3200" dirty="0" smtClean="0"/>
              <a:t>The main ideas of this </a:t>
            </a:r>
            <a:r>
              <a:rPr lang="en-US" sz="3200" dirty="0" smtClean="0"/>
              <a:t>code:</a:t>
            </a:r>
            <a:r>
              <a:rPr lang="en-US" sz="3200" dirty="0" smtClean="0"/>
              <a:t/>
            </a:r>
            <a:br>
              <a:rPr lang="en-US" sz="3200" dirty="0" smtClean="0"/>
            </a:br>
            <a:r>
              <a:rPr lang="en-US" sz="3200" dirty="0" smtClean="0"/>
              <a:t/>
            </a:r>
            <a:br>
              <a:rPr lang="en-US" sz="3200" dirty="0" smtClean="0"/>
            </a:br>
            <a:r>
              <a:rPr lang="en-US" sz="3200" dirty="0" smtClean="0"/>
              <a:t> </a:t>
            </a:r>
            <a:r>
              <a:rPr lang="en-US" sz="3200" dirty="0" smtClean="0">
                <a:solidFill>
                  <a:schemeClr val="tx1"/>
                </a:solidFill>
              </a:rPr>
              <a:t>Several number of samples is </a:t>
            </a:r>
            <a:r>
              <a:rPr lang="en-US" sz="3200" dirty="0" smtClean="0">
                <a:solidFill>
                  <a:schemeClr val="tx1"/>
                </a:solidFill>
              </a:rPr>
              <a:t>taken</a:t>
            </a:r>
            <a:r>
              <a:rPr lang="en-US" sz="3200" dirty="0" smtClean="0">
                <a:solidFill>
                  <a:schemeClr val="tx1"/>
                </a:solidFill>
              </a:rPr>
              <a:t> </a:t>
            </a:r>
            <a:r>
              <a:rPr lang="en-US" sz="3200" dirty="0" smtClean="0">
                <a:solidFill>
                  <a:schemeClr val="tx1"/>
                </a:solidFill>
              </a:rPr>
              <a:t>to study cooling process.</a:t>
            </a:r>
            <a:r>
              <a:rPr lang="en-US" sz="32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Titel 1"/>
          <p:cNvSpPr>
            <a:spLocks noGrp="1"/>
          </p:cNvSpPr>
          <p:nvPr>
            <p:ph type="title"/>
          </p:nvPr>
        </p:nvSpPr>
        <p:spPr>
          <a:xfrm>
            <a:off x="1068388" y="0"/>
            <a:ext cx="7019925" cy="1196975"/>
          </a:xfrm>
        </p:spPr>
        <p:txBody>
          <a:bodyPr/>
          <a:lstStyle/>
          <a:p>
            <a:pPr eaLnBrk="1" hangingPunct="1"/>
            <a:r>
              <a:rPr lang="en-US" smtClean="0"/>
              <a:t>Approximation 1: </a:t>
            </a:r>
            <a:br>
              <a:rPr lang="en-US" smtClean="0"/>
            </a:br>
            <a:r>
              <a:rPr lang="en-US" smtClean="0"/>
              <a:t> number of samples </a:t>
            </a:r>
          </a:p>
        </p:txBody>
      </p:sp>
      <p:pic>
        <p:nvPicPr>
          <p:cNvPr id="645122" name="Grafik 9"/>
          <p:cNvPicPr>
            <a:picLocks noChangeAspect="1"/>
          </p:cNvPicPr>
          <p:nvPr/>
        </p:nvPicPr>
        <p:blipFill>
          <a:blip r:embed="rId2"/>
          <a:srcRect/>
          <a:stretch>
            <a:fillRect/>
          </a:stretch>
        </p:blipFill>
        <p:spPr bwMode="auto">
          <a:xfrm>
            <a:off x="436563" y="2678113"/>
            <a:ext cx="4076700" cy="3948112"/>
          </a:xfrm>
          <a:prstGeom prst="rect">
            <a:avLst/>
          </a:prstGeom>
          <a:noFill/>
          <a:ln w="9525">
            <a:noFill/>
            <a:miter lim="800000"/>
            <a:headEnd/>
            <a:tailEnd/>
          </a:ln>
        </p:spPr>
      </p:pic>
      <p:sp>
        <p:nvSpPr>
          <p:cNvPr id="645123" name="Slide Number Placeholder 3"/>
          <p:cNvSpPr>
            <a:spLocks noGrp="1"/>
          </p:cNvSpPr>
          <p:nvPr>
            <p:ph type="sldNum" sz="quarter" idx="11"/>
          </p:nvPr>
        </p:nvSpPr>
        <p:spPr>
          <a:noFill/>
          <a:ln>
            <a:miter lim="800000"/>
            <a:headEnd/>
            <a:tailEnd/>
          </a:ln>
        </p:spPr>
        <p:txBody>
          <a:bodyPr/>
          <a:lstStyle/>
          <a:p>
            <a:fld id="{A7D7C521-5814-4BBA-B5DC-947BBDCDA535}" type="slidenum">
              <a:rPr lang="de-DE" smtClean="0">
                <a:cs typeface="Arial" charset="0"/>
              </a:rPr>
              <a:pPr/>
              <a:t>12</a:t>
            </a:fld>
            <a:endParaRPr lang="de-DE" smtClean="0">
              <a:cs typeface="Arial" charset="0"/>
            </a:endParaRPr>
          </a:p>
        </p:txBody>
      </p:sp>
      <p:pic>
        <p:nvPicPr>
          <p:cNvPr id="645124" name="Grafik 12"/>
          <p:cNvPicPr>
            <a:picLocks noChangeAspect="1"/>
          </p:cNvPicPr>
          <p:nvPr/>
        </p:nvPicPr>
        <p:blipFill>
          <a:blip r:embed="rId3"/>
          <a:srcRect/>
          <a:stretch>
            <a:fillRect/>
          </a:stretch>
        </p:blipFill>
        <p:spPr bwMode="auto">
          <a:xfrm>
            <a:off x="4757738" y="2814638"/>
            <a:ext cx="3741737" cy="3432175"/>
          </a:xfrm>
          <a:prstGeom prst="rect">
            <a:avLst/>
          </a:prstGeom>
          <a:noFill/>
          <a:ln w="9525">
            <a:noFill/>
            <a:miter lim="800000"/>
            <a:headEnd/>
            <a:tailEnd/>
          </a:ln>
        </p:spPr>
      </p:pic>
      <p:sp>
        <p:nvSpPr>
          <p:cNvPr id="645125" name="Textfeld 5"/>
          <p:cNvSpPr txBox="1">
            <a:spLocks noChangeArrowheads="1"/>
          </p:cNvSpPr>
          <p:nvPr/>
        </p:nvSpPr>
        <p:spPr bwMode="auto">
          <a:xfrm>
            <a:off x="587375" y="2122488"/>
            <a:ext cx="8478838" cy="339725"/>
          </a:xfrm>
          <a:prstGeom prst="rect">
            <a:avLst/>
          </a:prstGeom>
          <a:noFill/>
          <a:ln w="9525">
            <a:noFill/>
            <a:miter lim="800000"/>
            <a:headEnd/>
            <a:tailEnd/>
          </a:ln>
        </p:spPr>
        <p:txBody>
          <a:bodyPr>
            <a:spAutoFit/>
          </a:bodyPr>
          <a:lstStyle/>
          <a:p>
            <a:r>
              <a:rPr lang="en-US" altLang="de-DE" sz="1600">
                <a:latin typeface="Times New Roman" pitchFamily="18" charset="0"/>
              </a:rPr>
              <a:t>Example CR :  The number of samples is 1500  (n=T</a:t>
            </a:r>
            <a:r>
              <a:rPr lang="en-US" altLang="de-DE" sz="1600" baseline="-25000">
                <a:latin typeface="Times New Roman" pitchFamily="18" charset="0"/>
              </a:rPr>
              <a:t>rev</a:t>
            </a:r>
            <a:r>
              <a:rPr lang="en-US" altLang="de-DE" sz="1600">
                <a:latin typeface="Times New Roman" pitchFamily="18" charset="0"/>
              </a:rPr>
              <a:t>/t</a:t>
            </a:r>
            <a:r>
              <a:rPr lang="en-US" altLang="de-DE" sz="1600" baseline="-25000">
                <a:latin typeface="Times New Roman" pitchFamily="18" charset="0"/>
              </a:rPr>
              <a:t>s</a:t>
            </a:r>
            <a:r>
              <a:rPr lang="en-US" altLang="de-DE" sz="1600">
                <a:latin typeface="Times New Roman" pitchFamily="18" charset="0"/>
              </a:rPr>
              <a:t>). One sample contains 6.7*10</a:t>
            </a:r>
            <a:r>
              <a:rPr lang="en-US" altLang="de-DE" sz="1600" baseline="30000">
                <a:latin typeface="Times New Roman" pitchFamily="18" charset="0"/>
              </a:rPr>
              <a:t>4 </a:t>
            </a:r>
            <a:r>
              <a:rPr lang="en-US" altLang="de-DE" sz="1600">
                <a:latin typeface="Times New Roman" pitchFamily="18" charset="0"/>
              </a:rPr>
              <a:t>particles. </a:t>
            </a:r>
          </a:p>
        </p:txBody>
      </p:sp>
      <p:sp>
        <p:nvSpPr>
          <p:cNvPr id="645126" name="Textfeld 2"/>
          <p:cNvSpPr txBox="1">
            <a:spLocks noChangeArrowheads="1"/>
          </p:cNvSpPr>
          <p:nvPr/>
        </p:nvSpPr>
        <p:spPr bwMode="auto">
          <a:xfrm>
            <a:off x="587375" y="1492250"/>
            <a:ext cx="6570663" cy="646113"/>
          </a:xfrm>
          <a:prstGeom prst="rect">
            <a:avLst/>
          </a:prstGeom>
          <a:noFill/>
          <a:ln w="9525">
            <a:noFill/>
            <a:miter lim="800000"/>
            <a:headEnd/>
            <a:tailEnd/>
          </a:ln>
        </p:spPr>
        <p:txBody>
          <a:bodyPr wrap="none">
            <a:spAutoFit/>
          </a:bodyPr>
          <a:lstStyle/>
          <a:p>
            <a:pPr eaLnBrk="0" hangingPunct="0"/>
            <a:r>
              <a:rPr lang="en-US"/>
              <a:t>It is not necessary to track all samples like in the real process. </a:t>
            </a:r>
          </a:p>
          <a:p>
            <a:pPr eaLnBrk="0" hangingPunct="0"/>
            <a:r>
              <a:rPr lang="en-US"/>
              <a:t>One can consider only few samples (for example 5).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Titel 1"/>
          <p:cNvSpPr>
            <a:spLocks noGrp="1"/>
          </p:cNvSpPr>
          <p:nvPr>
            <p:ph type="title"/>
          </p:nvPr>
        </p:nvSpPr>
        <p:spPr>
          <a:xfrm>
            <a:off x="785813" y="0"/>
            <a:ext cx="7019925" cy="1196975"/>
          </a:xfrm>
        </p:spPr>
        <p:txBody>
          <a:bodyPr/>
          <a:lstStyle/>
          <a:p>
            <a:pPr eaLnBrk="1" hangingPunct="1"/>
            <a:r>
              <a:rPr lang="en-US" smtClean="0"/>
              <a:t>Particle generation</a:t>
            </a:r>
            <a:br>
              <a:rPr lang="en-US" smtClean="0"/>
            </a:br>
            <a:r>
              <a:rPr lang="en-US" sz="2400" smtClean="0"/>
              <a:t>in longitudinal phase space</a:t>
            </a:r>
            <a:endParaRPr lang="en-US" smtClean="0"/>
          </a:p>
        </p:txBody>
      </p:sp>
      <p:sp>
        <p:nvSpPr>
          <p:cNvPr id="635907" name="Textfeld 4"/>
          <p:cNvSpPr txBox="1">
            <a:spLocks noChangeArrowheads="1"/>
          </p:cNvSpPr>
          <p:nvPr/>
        </p:nvSpPr>
        <p:spPr bwMode="auto">
          <a:xfrm>
            <a:off x="95250" y="3833813"/>
            <a:ext cx="9135834" cy="2523768"/>
          </a:xfrm>
          <a:prstGeom prst="rect">
            <a:avLst/>
          </a:prstGeom>
          <a:noFill/>
          <a:ln w="9525">
            <a:noFill/>
            <a:miter lim="800000"/>
            <a:headEnd/>
            <a:tailEnd/>
          </a:ln>
        </p:spPr>
        <p:txBody>
          <a:bodyPr wrap="none">
            <a:spAutoFit/>
          </a:bodyPr>
          <a:lstStyle/>
          <a:p>
            <a:pPr eaLnBrk="0" hangingPunct="0"/>
            <a:r>
              <a:rPr lang="en-US" dirty="0"/>
              <a:t>The particles are generated in a certain time-window: T</a:t>
            </a:r>
            <a:r>
              <a:rPr lang="en-US" baseline="-25000" dirty="0"/>
              <a:t>w</a:t>
            </a:r>
            <a:r>
              <a:rPr lang="en-US" dirty="0"/>
              <a:t>=</a:t>
            </a:r>
            <a:r>
              <a:rPr lang="en-US" dirty="0" err="1"/>
              <a:t>n</a:t>
            </a:r>
            <a:r>
              <a:rPr lang="en-US" baseline="-25000" dirty="0" err="1"/>
              <a:t>s</a:t>
            </a:r>
            <a:r>
              <a:rPr lang="en-US" dirty="0" err="1"/>
              <a:t>t</a:t>
            </a:r>
            <a:r>
              <a:rPr lang="en-US" baseline="-25000" dirty="0" err="1"/>
              <a:t>s</a:t>
            </a:r>
            <a:endParaRPr lang="en-US" baseline="-25000" dirty="0"/>
          </a:p>
          <a:p>
            <a:pPr eaLnBrk="0" hangingPunct="0"/>
            <a:r>
              <a:rPr lang="en-US" dirty="0"/>
              <a:t>Number of samples can be n</a:t>
            </a:r>
            <a:r>
              <a:rPr lang="en-US" baseline="-25000" dirty="0"/>
              <a:t>s</a:t>
            </a:r>
            <a:r>
              <a:rPr lang="en-US" dirty="0"/>
              <a:t> = 5 - 10</a:t>
            </a:r>
          </a:p>
          <a:p>
            <a:pPr eaLnBrk="0" hangingPunct="0"/>
            <a:r>
              <a:rPr lang="en-US" dirty="0"/>
              <a:t>The initial momentum deviation in the frame  [–</a:t>
            </a:r>
            <a:r>
              <a:rPr lang="en-US" dirty="0" err="1"/>
              <a:t>dp</a:t>
            </a:r>
            <a:r>
              <a:rPr lang="en-US" dirty="0"/>
              <a:t>/p : </a:t>
            </a:r>
            <a:r>
              <a:rPr lang="en-US" dirty="0" err="1"/>
              <a:t>dp</a:t>
            </a:r>
            <a:r>
              <a:rPr lang="en-US" dirty="0"/>
              <a:t>/p] is defined for each particles. </a:t>
            </a:r>
          </a:p>
          <a:p>
            <a:pPr eaLnBrk="0" hangingPunct="0"/>
            <a:r>
              <a:rPr lang="en-US" dirty="0"/>
              <a:t>The initial time in the frame [0 : T</a:t>
            </a:r>
            <a:r>
              <a:rPr lang="en-US" baseline="-25000" dirty="0"/>
              <a:t>w</a:t>
            </a:r>
            <a:r>
              <a:rPr lang="en-US" dirty="0"/>
              <a:t> ]  is defined for each particle.  </a:t>
            </a:r>
          </a:p>
          <a:p>
            <a:pPr eaLnBrk="0" hangingPunct="0"/>
            <a:r>
              <a:rPr lang="en-US" dirty="0"/>
              <a:t>The samples are structured (depending on time the particle is assigned </a:t>
            </a:r>
          </a:p>
          <a:p>
            <a:pPr eaLnBrk="0" hangingPunct="0"/>
            <a:r>
              <a:rPr lang="en-US" dirty="0"/>
              <a:t>to certain samples)</a:t>
            </a:r>
          </a:p>
          <a:p>
            <a:pPr eaLnBrk="0" hangingPunct="0"/>
            <a:r>
              <a:rPr lang="en-US" dirty="0"/>
              <a:t>The history </a:t>
            </a:r>
            <a:r>
              <a:rPr lang="en-US" dirty="0" smtClean="0"/>
              <a:t>(variation of coordinates </a:t>
            </a:r>
            <a:r>
              <a:rPr lang="en-US" dirty="0"/>
              <a:t>x, x’, y, y’, </a:t>
            </a:r>
            <a:r>
              <a:rPr lang="en-US" dirty="0" err="1"/>
              <a:t>dp</a:t>
            </a:r>
            <a:r>
              <a:rPr lang="en-US" dirty="0"/>
              <a:t>/p, t) of this sample is </a:t>
            </a:r>
            <a:endParaRPr lang="en-US" dirty="0" smtClean="0"/>
          </a:p>
          <a:p>
            <a:pPr eaLnBrk="0" hangingPunct="0"/>
            <a:r>
              <a:rPr lang="en-US" dirty="0" smtClean="0"/>
              <a:t>calculated </a:t>
            </a:r>
            <a:r>
              <a:rPr lang="en-US" dirty="0"/>
              <a:t>turn by turn. </a:t>
            </a:r>
            <a:endParaRPr lang="en-US" sz="1400" dirty="0"/>
          </a:p>
          <a:p>
            <a:pPr eaLnBrk="0" hangingPunct="0"/>
            <a:endParaRPr lang="en-US" sz="1400" dirty="0"/>
          </a:p>
        </p:txBody>
      </p:sp>
      <p:sp>
        <p:nvSpPr>
          <p:cNvPr id="635908" name="Textfeld 6"/>
          <p:cNvSpPr txBox="1">
            <a:spLocks noChangeArrowheads="1"/>
          </p:cNvSpPr>
          <p:nvPr/>
        </p:nvSpPr>
        <p:spPr bwMode="auto">
          <a:xfrm>
            <a:off x="7745413" y="3082925"/>
            <a:ext cx="1168400" cy="261938"/>
          </a:xfrm>
          <a:prstGeom prst="rect">
            <a:avLst/>
          </a:prstGeom>
          <a:noFill/>
          <a:ln w="9525">
            <a:noFill/>
            <a:miter lim="800000"/>
            <a:headEnd/>
            <a:tailEnd/>
          </a:ln>
        </p:spPr>
        <p:txBody>
          <a:bodyPr>
            <a:spAutoFit/>
          </a:bodyPr>
          <a:lstStyle/>
          <a:p>
            <a:pPr eaLnBrk="0" hangingPunct="0"/>
            <a:r>
              <a:rPr lang="de-DE" sz="1100"/>
              <a:t>Revolution time</a:t>
            </a:r>
            <a:endParaRPr lang="en-US" sz="1100"/>
          </a:p>
        </p:txBody>
      </p:sp>
      <p:sp>
        <p:nvSpPr>
          <p:cNvPr id="8" name="Textfeld 7"/>
          <p:cNvSpPr txBox="1">
            <a:spLocks noRot="1" noChangeAspect="1" noMove="1" noResize="1" noEditPoints="1" noAdjustHandles="1" noChangeArrowheads="1" noChangeShapeType="1" noTextEdit="1"/>
          </p:cNvSpPr>
          <p:nvPr/>
        </p:nvSpPr>
        <p:spPr>
          <a:xfrm>
            <a:off x="7569980" y="3843233"/>
            <a:ext cx="1089786" cy="612412"/>
          </a:xfrm>
          <a:prstGeom prst="rect">
            <a:avLst/>
          </a:prstGeom>
          <a:blipFill rotWithShape="1">
            <a:blip r:embed="rId2"/>
            <a:stretch>
              <a:fillRect/>
            </a:stretch>
          </a:blipFill>
        </p:spPr>
        <p:txBody>
          <a:bodyPr/>
          <a:lstStyle/>
          <a:p>
            <a:pPr eaLnBrk="0" hangingPunct="0">
              <a:defRPr/>
            </a:pPr>
            <a:r>
              <a:rPr lang="en-US">
                <a:noFill/>
                <a:cs typeface="+mn-cs"/>
              </a:rPr>
              <a:t> </a:t>
            </a:r>
          </a:p>
        </p:txBody>
      </p:sp>
      <p:pic>
        <p:nvPicPr>
          <p:cNvPr id="635915" name="Grafik 15"/>
          <p:cNvPicPr>
            <a:picLocks noChangeAspect="1"/>
          </p:cNvPicPr>
          <p:nvPr/>
        </p:nvPicPr>
        <p:blipFill>
          <a:blip r:embed="rId3"/>
          <a:srcRect/>
          <a:stretch>
            <a:fillRect/>
          </a:stretch>
        </p:blipFill>
        <p:spPr bwMode="auto">
          <a:xfrm>
            <a:off x="1041400" y="1343025"/>
            <a:ext cx="2595563" cy="2381250"/>
          </a:xfrm>
          <a:prstGeom prst="rect">
            <a:avLst/>
          </a:prstGeom>
          <a:noFill/>
          <a:ln w="9525">
            <a:noFill/>
            <a:miter lim="800000"/>
            <a:headEnd/>
            <a:tailEnd/>
          </a:ln>
        </p:spPr>
      </p:pic>
      <p:sp>
        <p:nvSpPr>
          <p:cNvPr id="635916" name="Textfeld 16"/>
          <p:cNvSpPr txBox="1">
            <a:spLocks noChangeArrowheads="1"/>
          </p:cNvSpPr>
          <p:nvPr/>
        </p:nvSpPr>
        <p:spPr bwMode="auto">
          <a:xfrm rot="-3085628">
            <a:off x="1078706" y="1499395"/>
            <a:ext cx="377825" cy="277812"/>
          </a:xfrm>
          <a:prstGeom prst="rect">
            <a:avLst/>
          </a:prstGeom>
          <a:noFill/>
          <a:ln w="9525">
            <a:noFill/>
            <a:miter lim="800000"/>
            <a:headEnd/>
            <a:tailEnd/>
          </a:ln>
        </p:spPr>
        <p:txBody>
          <a:bodyPr>
            <a:spAutoFit/>
          </a:bodyPr>
          <a:lstStyle/>
          <a:p>
            <a:pPr eaLnBrk="0" hangingPunct="0"/>
            <a:r>
              <a:rPr lang="de-DE" sz="1200"/>
              <a:t>T</a:t>
            </a:r>
            <a:r>
              <a:rPr lang="de-DE" sz="1200" baseline="-25000"/>
              <a:t>w</a:t>
            </a:r>
            <a:endParaRPr lang="en-US" sz="1200"/>
          </a:p>
        </p:txBody>
      </p:sp>
      <p:cxnSp>
        <p:nvCxnSpPr>
          <p:cNvPr id="635917" name="Gerade Verbindung mit Pfeil 17"/>
          <p:cNvCxnSpPr>
            <a:cxnSpLocks noChangeShapeType="1"/>
          </p:cNvCxnSpPr>
          <p:nvPr/>
        </p:nvCxnSpPr>
        <p:spPr bwMode="auto">
          <a:xfrm flipV="1">
            <a:off x="1377950" y="1281113"/>
            <a:ext cx="460375" cy="328612"/>
          </a:xfrm>
          <a:prstGeom prst="straightConnector1">
            <a:avLst/>
          </a:prstGeom>
          <a:noFill/>
          <a:ln w="9525" algn="ctr">
            <a:solidFill>
              <a:schemeClr val="tx1"/>
            </a:solidFill>
            <a:round/>
            <a:headEnd/>
            <a:tailEnd type="arrow" w="med" len="med"/>
          </a:ln>
        </p:spPr>
      </p:cxnSp>
      <p:cxnSp>
        <p:nvCxnSpPr>
          <p:cNvPr id="635918" name="Gerade Verbindung mit Pfeil 18"/>
          <p:cNvCxnSpPr>
            <a:cxnSpLocks noChangeShapeType="1"/>
          </p:cNvCxnSpPr>
          <p:nvPr/>
        </p:nvCxnSpPr>
        <p:spPr bwMode="auto">
          <a:xfrm flipH="1">
            <a:off x="1041400" y="1739900"/>
            <a:ext cx="212725" cy="793750"/>
          </a:xfrm>
          <a:prstGeom prst="straightConnector1">
            <a:avLst/>
          </a:prstGeom>
          <a:noFill/>
          <a:ln w="9525" algn="ctr">
            <a:solidFill>
              <a:schemeClr val="tx1"/>
            </a:solidFill>
            <a:round/>
            <a:headEnd/>
            <a:tailEnd type="arrow" w="med" len="med"/>
          </a:ln>
        </p:spPr>
      </p:cxnSp>
      <p:sp>
        <p:nvSpPr>
          <p:cNvPr id="635919" name="Slide Number Placeholder 5"/>
          <p:cNvSpPr>
            <a:spLocks noGrp="1"/>
          </p:cNvSpPr>
          <p:nvPr>
            <p:ph type="sldNum" sz="quarter" idx="11"/>
          </p:nvPr>
        </p:nvSpPr>
        <p:spPr>
          <a:noFill/>
          <a:ln>
            <a:miter lim="800000"/>
            <a:headEnd/>
            <a:tailEnd/>
          </a:ln>
        </p:spPr>
        <p:txBody>
          <a:bodyPr/>
          <a:lstStyle/>
          <a:p>
            <a:fld id="{14AC9104-314D-4BE1-B204-103E6721E757}" type="slidenum">
              <a:rPr lang="de-DE" smtClean="0">
                <a:cs typeface="Arial" charset="0"/>
              </a:rPr>
              <a:pPr/>
              <a:t>13</a:t>
            </a:fld>
            <a:endParaRPr lang="de-DE" smtClean="0">
              <a:cs typeface="Arial" charset="0"/>
            </a:endParaRPr>
          </a:p>
        </p:txBody>
      </p:sp>
      <p:pic>
        <p:nvPicPr>
          <p:cNvPr id="635921" name="Picture 17" descr="fig_1_1"/>
          <p:cNvPicPr>
            <a:picLocks noChangeAspect="1" noChangeArrowheads="1"/>
          </p:cNvPicPr>
          <p:nvPr/>
        </p:nvPicPr>
        <p:blipFill>
          <a:blip r:embed="rId4"/>
          <a:srcRect/>
          <a:stretch>
            <a:fillRect/>
          </a:stretch>
        </p:blipFill>
        <p:spPr bwMode="auto">
          <a:xfrm>
            <a:off x="3636963" y="1776413"/>
            <a:ext cx="5507037" cy="1689100"/>
          </a:xfrm>
          <a:prstGeom prst="rect">
            <a:avLst/>
          </a:prstGeom>
          <a:noFill/>
        </p:spPr>
      </p:pic>
      <p:cxnSp>
        <p:nvCxnSpPr>
          <p:cNvPr id="635922" name="Gerade Verbindung 8"/>
          <p:cNvCxnSpPr>
            <a:cxnSpLocks noChangeShapeType="1"/>
          </p:cNvCxnSpPr>
          <p:nvPr/>
        </p:nvCxnSpPr>
        <p:spPr bwMode="auto">
          <a:xfrm flipV="1">
            <a:off x="5386388" y="1776413"/>
            <a:ext cx="9525" cy="347662"/>
          </a:xfrm>
          <a:prstGeom prst="line">
            <a:avLst/>
          </a:prstGeom>
          <a:noFill/>
          <a:ln w="9525" algn="ctr">
            <a:solidFill>
              <a:schemeClr val="tx1"/>
            </a:solidFill>
            <a:round/>
            <a:headEnd/>
            <a:tailEnd/>
          </a:ln>
        </p:spPr>
      </p:cxnSp>
      <p:cxnSp>
        <p:nvCxnSpPr>
          <p:cNvPr id="635923" name="Gerade Verbindung 10"/>
          <p:cNvCxnSpPr>
            <a:cxnSpLocks noChangeShapeType="1"/>
          </p:cNvCxnSpPr>
          <p:nvPr/>
        </p:nvCxnSpPr>
        <p:spPr bwMode="auto">
          <a:xfrm flipV="1">
            <a:off x="6454775" y="1892300"/>
            <a:ext cx="0" cy="409575"/>
          </a:xfrm>
          <a:prstGeom prst="line">
            <a:avLst/>
          </a:prstGeom>
          <a:noFill/>
          <a:ln w="9525" algn="ctr">
            <a:solidFill>
              <a:schemeClr val="tx1"/>
            </a:solidFill>
            <a:round/>
            <a:headEnd/>
            <a:tailEnd/>
          </a:ln>
        </p:spPr>
      </p:cxnSp>
      <p:cxnSp>
        <p:nvCxnSpPr>
          <p:cNvPr id="635924" name="Gerade Verbindung mit Pfeil 12"/>
          <p:cNvCxnSpPr>
            <a:cxnSpLocks noChangeShapeType="1"/>
          </p:cNvCxnSpPr>
          <p:nvPr/>
        </p:nvCxnSpPr>
        <p:spPr bwMode="auto">
          <a:xfrm flipV="1">
            <a:off x="5384800" y="1873250"/>
            <a:ext cx="1069975" cy="19050"/>
          </a:xfrm>
          <a:prstGeom prst="straightConnector1">
            <a:avLst/>
          </a:prstGeom>
          <a:noFill/>
          <a:ln w="9525" algn="ctr">
            <a:solidFill>
              <a:schemeClr val="tx1"/>
            </a:solidFill>
            <a:round/>
            <a:headEnd type="triangle" w="med" len="med"/>
            <a:tailEnd type="triangle" w="med" len="med"/>
          </a:ln>
        </p:spPr>
      </p:cxnSp>
      <p:sp>
        <p:nvSpPr>
          <p:cNvPr id="635925" name="Textfeld 14"/>
          <p:cNvSpPr txBox="1">
            <a:spLocks noChangeArrowheads="1"/>
          </p:cNvSpPr>
          <p:nvPr/>
        </p:nvSpPr>
        <p:spPr bwMode="auto">
          <a:xfrm>
            <a:off x="5822950" y="1490663"/>
            <a:ext cx="471488" cy="366712"/>
          </a:xfrm>
          <a:prstGeom prst="rect">
            <a:avLst/>
          </a:prstGeom>
          <a:noFill/>
          <a:ln w="9525">
            <a:noFill/>
            <a:miter lim="800000"/>
            <a:headEnd/>
            <a:tailEnd/>
          </a:ln>
        </p:spPr>
        <p:txBody>
          <a:bodyPr>
            <a:spAutoFit/>
          </a:bodyPr>
          <a:lstStyle/>
          <a:p>
            <a:pPr eaLnBrk="0" hangingPunct="0"/>
            <a:r>
              <a:rPr lang="de-DE"/>
              <a:t>T</a:t>
            </a:r>
            <a:r>
              <a:rPr lang="de-DE" baseline="-25000"/>
              <a:t>w</a:t>
            </a:r>
            <a:endParaRPr lang="en-US"/>
          </a:p>
        </p:txBody>
      </p:sp>
      <p:sp>
        <p:nvSpPr>
          <p:cNvPr id="635926" name="Text Box 22"/>
          <p:cNvSpPr txBox="1">
            <a:spLocks noChangeArrowheads="1"/>
          </p:cNvSpPr>
          <p:nvPr/>
        </p:nvSpPr>
        <p:spPr bwMode="auto">
          <a:xfrm>
            <a:off x="4475163" y="4095750"/>
            <a:ext cx="1735137" cy="366713"/>
          </a:xfrm>
          <a:prstGeom prst="rect">
            <a:avLst/>
          </a:prstGeom>
          <a:noFill/>
          <a:ln w="9525">
            <a:noFill/>
            <a:miter lim="800000"/>
            <a:headEnd/>
            <a:tailEnd/>
          </a:ln>
          <a:effectLst/>
        </p:spPr>
        <p:txBody>
          <a:bodyPr wrap="none">
            <a:spAutoFit/>
          </a:bodyPr>
          <a:lstStyle/>
          <a:p>
            <a:r>
              <a:rPr lang="de-DE" dirty="0"/>
              <a:t>(</a:t>
            </a:r>
            <a:r>
              <a:rPr lang="de-DE" dirty="0" err="1"/>
              <a:t>T</a:t>
            </a:r>
            <a:r>
              <a:rPr lang="de-DE" baseline="-25000" dirty="0" err="1"/>
              <a:t>w</a:t>
            </a:r>
            <a:r>
              <a:rPr lang="de-DE" dirty="0"/>
              <a:t> =2.5 -5  </a:t>
            </a:r>
            <a:r>
              <a:rPr lang="de-DE" dirty="0" err="1"/>
              <a:t>ns</a:t>
            </a:r>
            <a:r>
              <a:rPr lang="de-DE"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94" name="Titel 1"/>
          <p:cNvSpPr>
            <a:spLocks noGrp="1"/>
          </p:cNvSpPr>
          <p:nvPr>
            <p:ph type="title"/>
          </p:nvPr>
        </p:nvSpPr>
        <p:spPr>
          <a:xfrm>
            <a:off x="1212850" y="0"/>
            <a:ext cx="7019925" cy="1196975"/>
          </a:xfrm>
        </p:spPr>
        <p:txBody>
          <a:bodyPr/>
          <a:lstStyle/>
          <a:p>
            <a:pPr eaLnBrk="1" hangingPunct="1"/>
            <a:r>
              <a:rPr lang="en-US" smtClean="0"/>
              <a:t>Particle generation</a:t>
            </a:r>
            <a:br>
              <a:rPr lang="en-US" smtClean="0"/>
            </a:br>
            <a:r>
              <a:rPr lang="en-US" sz="2000" smtClean="0"/>
              <a:t>in transversal phase space</a:t>
            </a:r>
            <a:endParaRPr lang="en-US" smtClean="0"/>
          </a:p>
        </p:txBody>
      </p:sp>
      <p:sp>
        <p:nvSpPr>
          <p:cNvPr id="630795" name="Textfeld 4"/>
          <p:cNvSpPr txBox="1">
            <a:spLocks noChangeArrowheads="1"/>
          </p:cNvSpPr>
          <p:nvPr/>
        </p:nvSpPr>
        <p:spPr bwMode="auto">
          <a:xfrm>
            <a:off x="790575" y="4995863"/>
            <a:ext cx="7156450" cy="923925"/>
          </a:xfrm>
          <a:prstGeom prst="rect">
            <a:avLst/>
          </a:prstGeom>
          <a:noFill/>
          <a:ln w="9525">
            <a:noFill/>
            <a:miter lim="800000"/>
            <a:headEnd/>
            <a:tailEnd/>
          </a:ln>
        </p:spPr>
        <p:txBody>
          <a:bodyPr wrap="none">
            <a:spAutoFit/>
          </a:bodyPr>
          <a:lstStyle/>
          <a:p>
            <a:pPr eaLnBrk="0" hangingPunct="0"/>
            <a:r>
              <a:rPr lang="en-US"/>
              <a:t>Finally the ensemble of N particles is generated in 6D phase space.</a:t>
            </a:r>
          </a:p>
          <a:p>
            <a:pPr eaLnBrk="0" hangingPunct="0"/>
            <a:r>
              <a:rPr lang="en-US"/>
              <a:t>Each particle has the six coordinates (x, x‘, y, y‘, Δp/p, t) </a:t>
            </a:r>
          </a:p>
          <a:p>
            <a:pPr eaLnBrk="0" hangingPunct="0"/>
            <a:r>
              <a:rPr lang="en-US"/>
              <a:t> </a:t>
            </a:r>
          </a:p>
        </p:txBody>
      </p:sp>
      <p:pic>
        <p:nvPicPr>
          <p:cNvPr id="630796" name="Picture 34" descr="envel"/>
          <p:cNvPicPr>
            <a:picLocks noChangeAspect="1" noChangeArrowheads="1"/>
          </p:cNvPicPr>
          <p:nvPr/>
        </p:nvPicPr>
        <p:blipFill>
          <a:blip r:embed="rId3"/>
          <a:srcRect/>
          <a:stretch>
            <a:fillRect/>
          </a:stretch>
        </p:blipFill>
        <p:spPr bwMode="auto">
          <a:xfrm>
            <a:off x="371475" y="1196975"/>
            <a:ext cx="3633788" cy="3163888"/>
          </a:xfrm>
          <a:prstGeom prst="rect">
            <a:avLst/>
          </a:prstGeom>
          <a:noFill/>
          <a:ln w="9525">
            <a:noFill/>
            <a:miter lim="800000"/>
            <a:headEnd/>
            <a:tailEnd/>
          </a:ln>
        </p:spPr>
      </p:pic>
      <p:graphicFrame>
        <p:nvGraphicFramePr>
          <p:cNvPr id="630793" name="Object 9"/>
          <p:cNvGraphicFramePr>
            <a:graphicFrameLocks noGrp="1" noChangeAspect="1"/>
          </p:cNvGraphicFramePr>
          <p:nvPr/>
        </p:nvGraphicFramePr>
        <p:xfrm>
          <a:off x="1624013" y="2603500"/>
          <a:ext cx="738187" cy="287338"/>
        </p:xfrm>
        <a:graphic>
          <a:graphicData uri="http://schemas.openxmlformats.org/presentationml/2006/ole">
            <mc:AlternateContent xmlns:mc="http://schemas.openxmlformats.org/markup-compatibility/2006">
              <mc:Choice xmlns:v="urn:schemas-microsoft-com:vml" Requires="v">
                <p:oleObj spid="_x0000_s630795" name="Equation" r:id="rId4" imgW="457002" imgH="177723" progId="Equation.3">
                  <p:embed/>
                </p:oleObj>
              </mc:Choice>
              <mc:Fallback>
                <p:oleObj name="Equation" r:id="rId4" imgW="457002" imgH="177723" progId="Equation.3">
                  <p:embed/>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4013" y="2603500"/>
                        <a:ext cx="738187"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30797" name="Grafik 2"/>
          <p:cNvPicPr>
            <a:picLocks noChangeAspect="1"/>
          </p:cNvPicPr>
          <p:nvPr/>
        </p:nvPicPr>
        <p:blipFill>
          <a:blip r:embed="rId6"/>
          <a:srcRect/>
          <a:stretch>
            <a:fillRect/>
          </a:stretch>
        </p:blipFill>
        <p:spPr bwMode="auto">
          <a:xfrm>
            <a:off x="6072188" y="1698625"/>
            <a:ext cx="2366962" cy="2347913"/>
          </a:xfrm>
          <a:prstGeom prst="rect">
            <a:avLst/>
          </a:prstGeom>
          <a:noFill/>
          <a:ln w="9525">
            <a:noFill/>
            <a:miter lim="800000"/>
            <a:headEnd/>
            <a:tailEnd/>
          </a:ln>
        </p:spPr>
      </p:pic>
      <p:sp>
        <p:nvSpPr>
          <p:cNvPr id="630798" name="Pfeil nach rechts 6"/>
          <p:cNvSpPr>
            <a:spLocks noChangeArrowheads="1"/>
          </p:cNvSpPr>
          <p:nvPr/>
        </p:nvSpPr>
        <p:spPr bwMode="auto">
          <a:xfrm>
            <a:off x="4005263" y="2844800"/>
            <a:ext cx="1895475" cy="342900"/>
          </a:xfrm>
          <a:prstGeom prst="rightArrow">
            <a:avLst>
              <a:gd name="adj1" fmla="val 50000"/>
              <a:gd name="adj2" fmla="val 49827"/>
            </a:avLst>
          </a:prstGeom>
          <a:solidFill>
            <a:schemeClr val="accent1"/>
          </a:solidFill>
          <a:ln w="9525" algn="ctr">
            <a:solidFill>
              <a:schemeClr val="tx1"/>
            </a:solidFill>
            <a:round/>
            <a:headEnd/>
            <a:tailEnd/>
          </a:ln>
        </p:spPr>
        <p:txBody>
          <a:bodyPr/>
          <a:lstStyle/>
          <a:p>
            <a:pPr eaLnBrk="0" hangingPunct="0"/>
            <a:endParaRPr lang="de-DE"/>
          </a:p>
        </p:txBody>
      </p:sp>
      <p:sp>
        <p:nvSpPr>
          <p:cNvPr id="630799" name="Textfeld 7"/>
          <p:cNvSpPr txBox="1">
            <a:spLocks noChangeArrowheads="1"/>
          </p:cNvSpPr>
          <p:nvPr/>
        </p:nvSpPr>
        <p:spPr bwMode="auto">
          <a:xfrm>
            <a:off x="4198938" y="1804988"/>
            <a:ext cx="1701800" cy="923925"/>
          </a:xfrm>
          <a:prstGeom prst="rect">
            <a:avLst/>
          </a:prstGeom>
          <a:noFill/>
          <a:ln w="9525">
            <a:noFill/>
            <a:miter lim="800000"/>
            <a:headEnd/>
            <a:tailEnd/>
          </a:ln>
        </p:spPr>
        <p:txBody>
          <a:bodyPr>
            <a:spAutoFit/>
          </a:bodyPr>
          <a:lstStyle/>
          <a:p>
            <a:pPr eaLnBrk="0" hangingPunct="0"/>
            <a:r>
              <a:rPr lang="en-US"/>
              <a:t>transformed to normalized phase space</a:t>
            </a:r>
          </a:p>
        </p:txBody>
      </p:sp>
      <p:sp>
        <p:nvSpPr>
          <p:cNvPr id="630800" name="Textfeld 8"/>
          <p:cNvSpPr txBox="1">
            <a:spLocks noChangeArrowheads="1"/>
          </p:cNvSpPr>
          <p:nvPr/>
        </p:nvSpPr>
        <p:spPr bwMode="auto">
          <a:xfrm>
            <a:off x="4953000" y="4203700"/>
            <a:ext cx="3032125" cy="369888"/>
          </a:xfrm>
          <a:prstGeom prst="rect">
            <a:avLst/>
          </a:prstGeom>
          <a:noFill/>
          <a:ln w="9525">
            <a:noFill/>
            <a:miter lim="800000"/>
            <a:headEnd/>
            <a:tailEnd/>
          </a:ln>
        </p:spPr>
        <p:txBody>
          <a:bodyPr wrap="none">
            <a:spAutoFit/>
          </a:bodyPr>
          <a:lstStyle/>
          <a:p>
            <a:pPr eaLnBrk="0" hangingPunct="0"/>
            <a:r>
              <a:rPr lang="en-US"/>
              <a:t>simulation becomes simpler</a:t>
            </a:r>
          </a:p>
        </p:txBody>
      </p:sp>
      <p:sp>
        <p:nvSpPr>
          <p:cNvPr id="630801" name="Slide Number Placeholder 3"/>
          <p:cNvSpPr>
            <a:spLocks noGrp="1"/>
          </p:cNvSpPr>
          <p:nvPr>
            <p:ph type="sldNum" sz="quarter" idx="11"/>
          </p:nvPr>
        </p:nvSpPr>
        <p:spPr>
          <a:noFill/>
          <a:ln>
            <a:miter lim="800000"/>
            <a:headEnd/>
            <a:tailEnd/>
          </a:ln>
        </p:spPr>
        <p:txBody>
          <a:bodyPr/>
          <a:lstStyle/>
          <a:p>
            <a:fld id="{907412AC-1409-40D5-969F-B74C7FC9D15A}" type="slidenum">
              <a:rPr lang="de-DE" smtClean="0">
                <a:cs typeface="Arial" charset="0"/>
              </a:rPr>
              <a:pPr/>
              <a:t>14</a:t>
            </a:fld>
            <a:endParaRPr lang="de-DE" smtClean="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Foliennummernplatzhalter 5"/>
          <p:cNvSpPr>
            <a:spLocks noGrp="1"/>
          </p:cNvSpPr>
          <p:nvPr>
            <p:ph type="sldNum" sz="quarter" idx="11"/>
          </p:nvPr>
        </p:nvSpPr>
        <p:spPr>
          <a:noFill/>
          <a:ln>
            <a:miter lim="800000"/>
            <a:headEnd/>
            <a:tailEnd/>
          </a:ln>
        </p:spPr>
        <p:txBody>
          <a:bodyPr/>
          <a:lstStyle/>
          <a:p>
            <a:fld id="{35CF70DC-E644-4576-AC60-752B6D17CD32}" type="slidenum">
              <a:rPr lang="de-DE" smtClean="0">
                <a:cs typeface="Arial" charset="0"/>
              </a:rPr>
              <a:pPr/>
              <a:t>15</a:t>
            </a:fld>
            <a:endParaRPr lang="de-DE" smtClean="0">
              <a:cs typeface="Arial" charset="0"/>
            </a:endParaRPr>
          </a:p>
        </p:txBody>
      </p:sp>
      <p:pic>
        <p:nvPicPr>
          <p:cNvPr id="638978" name="Grafik 7"/>
          <p:cNvPicPr>
            <a:picLocks noChangeAspect="1"/>
          </p:cNvPicPr>
          <p:nvPr/>
        </p:nvPicPr>
        <p:blipFill>
          <a:blip r:embed="rId2"/>
          <a:srcRect/>
          <a:stretch>
            <a:fillRect/>
          </a:stretch>
        </p:blipFill>
        <p:spPr bwMode="auto">
          <a:xfrm>
            <a:off x="566738" y="2890838"/>
            <a:ext cx="7010400" cy="3443287"/>
          </a:xfrm>
          <a:prstGeom prst="rect">
            <a:avLst/>
          </a:prstGeom>
          <a:noFill/>
          <a:ln w="9525">
            <a:noFill/>
            <a:miter lim="800000"/>
            <a:headEnd/>
            <a:tailEnd/>
          </a:ln>
        </p:spPr>
      </p:pic>
      <p:sp>
        <p:nvSpPr>
          <p:cNvPr id="638979" name="Titel 1"/>
          <p:cNvSpPr>
            <a:spLocks noGrp="1"/>
          </p:cNvSpPr>
          <p:nvPr>
            <p:ph type="title"/>
          </p:nvPr>
        </p:nvSpPr>
        <p:spPr>
          <a:xfrm>
            <a:off x="1068388" y="0"/>
            <a:ext cx="7019925" cy="1196975"/>
          </a:xfrm>
        </p:spPr>
        <p:txBody>
          <a:bodyPr/>
          <a:lstStyle/>
          <a:p>
            <a:pPr eaLnBrk="1" hangingPunct="1"/>
            <a:r>
              <a:rPr lang="en-US" smtClean="0"/>
              <a:t>Approximation 2: </a:t>
            </a:r>
            <a:br>
              <a:rPr lang="en-US" smtClean="0"/>
            </a:br>
            <a:r>
              <a:rPr lang="en-US" smtClean="0"/>
              <a:t>Mixing</a:t>
            </a:r>
          </a:p>
        </p:txBody>
      </p:sp>
      <p:sp>
        <p:nvSpPr>
          <p:cNvPr id="638980" name="Textfeld 6"/>
          <p:cNvSpPr txBox="1">
            <a:spLocks noChangeArrowheads="1"/>
          </p:cNvSpPr>
          <p:nvPr/>
        </p:nvSpPr>
        <p:spPr bwMode="auto">
          <a:xfrm>
            <a:off x="300038" y="1284288"/>
            <a:ext cx="7953375" cy="368300"/>
          </a:xfrm>
          <a:prstGeom prst="rect">
            <a:avLst/>
          </a:prstGeom>
          <a:noFill/>
          <a:ln w="9525">
            <a:noFill/>
            <a:miter lim="800000"/>
            <a:headEnd/>
            <a:tailEnd/>
          </a:ln>
        </p:spPr>
        <p:txBody>
          <a:bodyPr wrap="none">
            <a:spAutoFit/>
          </a:bodyPr>
          <a:lstStyle/>
          <a:p>
            <a:pPr eaLnBrk="0" hangingPunct="0"/>
            <a:r>
              <a:rPr lang="en-US"/>
              <a:t>We consider the “bunch” (several samples) with the time length from 0 to T</a:t>
            </a:r>
            <a:r>
              <a:rPr lang="en-US" baseline="-25000"/>
              <a:t>w</a:t>
            </a:r>
            <a:endParaRPr lang="en-US"/>
          </a:p>
        </p:txBody>
      </p:sp>
      <p:sp>
        <p:nvSpPr>
          <p:cNvPr id="638981" name="Rechteck 2"/>
          <p:cNvSpPr>
            <a:spLocks noChangeArrowheads="1"/>
          </p:cNvSpPr>
          <p:nvPr/>
        </p:nvSpPr>
        <p:spPr bwMode="auto">
          <a:xfrm>
            <a:off x="300038" y="2357438"/>
            <a:ext cx="2116137" cy="369887"/>
          </a:xfrm>
          <a:prstGeom prst="rect">
            <a:avLst/>
          </a:prstGeom>
          <a:noFill/>
          <a:ln w="9525">
            <a:noFill/>
            <a:miter lim="800000"/>
            <a:headEnd/>
            <a:tailEnd/>
          </a:ln>
        </p:spPr>
        <p:txBody>
          <a:bodyPr wrap="none">
            <a:spAutoFit/>
          </a:bodyPr>
          <a:lstStyle/>
          <a:p>
            <a:pPr eaLnBrk="0" hangingPunct="0"/>
            <a:r>
              <a:rPr lang="en-US"/>
              <a:t>(x, x‘, y, y‘, Δp/p, t) </a:t>
            </a:r>
          </a:p>
        </p:txBody>
      </p:sp>
      <p:sp>
        <p:nvSpPr>
          <p:cNvPr id="9" name="Textfeld 8"/>
          <p:cNvSpPr txBox="1">
            <a:spLocks noRot="1" noChangeAspect="1" noMove="1" noResize="1" noEditPoints="1" noAdjustHandles="1" noChangeArrowheads="1" noChangeShapeType="1" noTextEdit="1"/>
          </p:cNvSpPr>
          <p:nvPr/>
        </p:nvSpPr>
        <p:spPr>
          <a:xfrm>
            <a:off x="6356081" y="1856849"/>
            <a:ext cx="1761123" cy="697050"/>
          </a:xfrm>
          <a:prstGeom prst="rect">
            <a:avLst/>
          </a:prstGeom>
          <a:blipFill rotWithShape="1">
            <a:blip r:embed="rId3"/>
            <a:stretch>
              <a:fillRect/>
            </a:stretch>
          </a:blipFill>
        </p:spPr>
        <p:txBody>
          <a:bodyPr/>
          <a:lstStyle/>
          <a:p>
            <a:pPr eaLnBrk="0" hangingPunct="0">
              <a:defRPr/>
            </a:pPr>
            <a:r>
              <a:rPr lang="en-US">
                <a:noFill/>
                <a:cs typeface="+mn-cs"/>
              </a:rPr>
              <a:t> </a:t>
            </a:r>
          </a:p>
        </p:txBody>
      </p:sp>
      <p:sp>
        <p:nvSpPr>
          <p:cNvPr id="638983" name="Textfeld 9"/>
          <p:cNvSpPr txBox="1">
            <a:spLocks noChangeArrowheads="1"/>
          </p:cNvSpPr>
          <p:nvPr/>
        </p:nvSpPr>
        <p:spPr bwMode="auto">
          <a:xfrm>
            <a:off x="300038" y="1665288"/>
            <a:ext cx="6600825" cy="646112"/>
          </a:xfrm>
          <a:prstGeom prst="rect">
            <a:avLst/>
          </a:prstGeom>
          <a:noFill/>
          <a:ln w="9525">
            <a:noFill/>
            <a:miter lim="800000"/>
            <a:headEnd/>
            <a:tailEnd/>
          </a:ln>
        </p:spPr>
        <p:txBody>
          <a:bodyPr wrap="none">
            <a:spAutoFit/>
          </a:bodyPr>
          <a:lstStyle/>
          <a:p>
            <a:pPr eaLnBrk="0" hangingPunct="0"/>
            <a:r>
              <a:rPr lang="en-US"/>
              <a:t>Mixing: the particle migration is performed inside this “bunch”.  </a:t>
            </a:r>
          </a:p>
          <a:p>
            <a:pPr eaLnBrk="0" hangingPunct="0"/>
            <a:r>
              <a:rPr lang="en-US"/>
              <a:t>Every turn the time of each particle is changed by value of   </a:t>
            </a:r>
          </a:p>
        </p:txBody>
      </p:sp>
      <p:sp>
        <p:nvSpPr>
          <p:cNvPr id="638984" name="Textfeld 10"/>
          <p:cNvSpPr txBox="1">
            <a:spLocks noChangeArrowheads="1"/>
          </p:cNvSpPr>
          <p:nvPr/>
        </p:nvSpPr>
        <p:spPr bwMode="auto">
          <a:xfrm>
            <a:off x="6356350" y="2574925"/>
            <a:ext cx="2179638" cy="646113"/>
          </a:xfrm>
          <a:prstGeom prst="rect">
            <a:avLst/>
          </a:prstGeom>
          <a:noFill/>
          <a:ln w="9525">
            <a:noFill/>
            <a:miter lim="800000"/>
            <a:headEnd/>
            <a:tailEnd/>
          </a:ln>
        </p:spPr>
        <p:txBody>
          <a:bodyPr wrap="none">
            <a:spAutoFit/>
          </a:bodyPr>
          <a:lstStyle/>
          <a:p>
            <a:pPr eaLnBrk="0" hangingPunct="0"/>
            <a:r>
              <a:rPr lang="en-US"/>
              <a:t>T</a:t>
            </a:r>
            <a:r>
              <a:rPr lang="en-US" baseline="-25000"/>
              <a:t>0</a:t>
            </a:r>
            <a:r>
              <a:rPr lang="en-US"/>
              <a:t> revolution period</a:t>
            </a:r>
          </a:p>
          <a:p>
            <a:pPr eaLnBrk="0" hangingPunct="0"/>
            <a:r>
              <a:rPr lang="en-US"/>
              <a:t>η – ring parameter</a:t>
            </a:r>
          </a:p>
        </p:txBody>
      </p:sp>
      <p:sp>
        <p:nvSpPr>
          <p:cNvPr id="638985" name="Textfeld 1"/>
          <p:cNvSpPr txBox="1">
            <a:spLocks noChangeArrowheads="1"/>
          </p:cNvSpPr>
          <p:nvPr/>
        </p:nvSpPr>
        <p:spPr bwMode="auto">
          <a:xfrm>
            <a:off x="2898775" y="2390775"/>
            <a:ext cx="1255713" cy="368300"/>
          </a:xfrm>
          <a:prstGeom prst="rect">
            <a:avLst/>
          </a:prstGeom>
          <a:noFill/>
          <a:ln w="9525">
            <a:noFill/>
            <a:miter lim="800000"/>
            <a:headEnd/>
            <a:tailEnd/>
          </a:ln>
        </p:spPr>
        <p:txBody>
          <a:bodyPr wrap="none">
            <a:spAutoFit/>
          </a:bodyPr>
          <a:lstStyle/>
          <a:p>
            <a:pPr eaLnBrk="0" hangingPunct="0"/>
            <a:r>
              <a:rPr lang="en-US"/>
              <a:t>t</a:t>
            </a:r>
            <a:r>
              <a:rPr lang="en-US" baseline="-25000"/>
              <a:t>i+1</a:t>
            </a:r>
            <a:r>
              <a:rPr lang="en-US"/>
              <a:t> =t</a:t>
            </a:r>
            <a:r>
              <a:rPr lang="en-US" baseline="-25000"/>
              <a:t>i</a:t>
            </a:r>
            <a:r>
              <a:rPr lang="en-US"/>
              <a:t> + </a:t>
            </a:r>
            <a:r>
              <a:rPr lang="el-GR"/>
              <a:t>Δ</a:t>
            </a:r>
            <a:r>
              <a:rPr lang="de-DE"/>
              <a:t>t</a:t>
            </a:r>
            <a:r>
              <a:rPr lang="de-DE" baseline="-25000"/>
              <a:t>i</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50" name="Textfeld 3"/>
          <p:cNvSpPr txBox="1">
            <a:spLocks noChangeArrowheads="1"/>
          </p:cNvSpPr>
          <p:nvPr/>
        </p:nvSpPr>
        <p:spPr bwMode="auto">
          <a:xfrm>
            <a:off x="1030288" y="1463675"/>
            <a:ext cx="6873875" cy="369888"/>
          </a:xfrm>
          <a:prstGeom prst="rect">
            <a:avLst/>
          </a:prstGeom>
          <a:noFill/>
          <a:ln w="9525">
            <a:noFill/>
            <a:miter lim="800000"/>
            <a:headEnd/>
            <a:tailEnd/>
          </a:ln>
        </p:spPr>
        <p:txBody>
          <a:bodyPr>
            <a:spAutoFit/>
          </a:bodyPr>
          <a:lstStyle/>
          <a:p>
            <a:pPr eaLnBrk="0" hangingPunct="0"/>
            <a:r>
              <a:rPr lang="en-US"/>
              <a:t>At the Pick-up the mean value of each sample is calculated</a:t>
            </a:r>
          </a:p>
        </p:txBody>
      </p:sp>
      <p:pic>
        <p:nvPicPr>
          <p:cNvPr id="632851" name="Grafik 5"/>
          <p:cNvPicPr>
            <a:picLocks noChangeAspect="1"/>
          </p:cNvPicPr>
          <p:nvPr/>
        </p:nvPicPr>
        <p:blipFill>
          <a:blip r:embed="rId3"/>
          <a:srcRect/>
          <a:stretch>
            <a:fillRect/>
          </a:stretch>
        </p:blipFill>
        <p:spPr bwMode="auto">
          <a:xfrm>
            <a:off x="684213" y="2427288"/>
            <a:ext cx="3940175" cy="3051175"/>
          </a:xfrm>
          <a:prstGeom prst="rect">
            <a:avLst/>
          </a:prstGeom>
          <a:noFill/>
          <a:ln w="9525">
            <a:noFill/>
            <a:miter lim="800000"/>
            <a:headEnd/>
            <a:tailEnd/>
          </a:ln>
        </p:spPr>
      </p:pic>
      <p:sp>
        <p:nvSpPr>
          <p:cNvPr id="63285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32848" name="Object 16"/>
          <p:cNvGraphicFramePr>
            <a:graphicFrameLocks noChangeAspect="1"/>
          </p:cNvGraphicFramePr>
          <p:nvPr/>
        </p:nvGraphicFramePr>
        <p:xfrm>
          <a:off x="5167313" y="2243138"/>
          <a:ext cx="1528762" cy="727075"/>
        </p:xfrm>
        <a:graphic>
          <a:graphicData uri="http://schemas.openxmlformats.org/presentationml/2006/ole">
            <mc:AlternateContent xmlns:mc="http://schemas.openxmlformats.org/markup-compatibility/2006">
              <mc:Choice xmlns:v="urn:schemas-microsoft-com:vml" Requires="v">
                <p:oleObj spid="_x0000_s632852" name="Equation" r:id="rId4" imgW="952200" imgH="457200" progId="Equation.3">
                  <p:embed/>
                </p:oleObj>
              </mc:Choice>
              <mc:Fallback>
                <p:oleObj name="Equation" r:id="rId4" imgW="952200" imgH="457200" progId="Equation.3">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313" y="2243138"/>
                        <a:ext cx="1528762"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285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32849" name="Object 17"/>
          <p:cNvGraphicFramePr>
            <a:graphicFrameLocks noChangeAspect="1"/>
          </p:cNvGraphicFramePr>
          <p:nvPr/>
        </p:nvGraphicFramePr>
        <p:xfrm>
          <a:off x="5167313" y="3154363"/>
          <a:ext cx="1852612" cy="798512"/>
        </p:xfrm>
        <a:graphic>
          <a:graphicData uri="http://schemas.openxmlformats.org/presentationml/2006/ole">
            <mc:AlternateContent xmlns:mc="http://schemas.openxmlformats.org/markup-compatibility/2006">
              <mc:Choice xmlns:v="urn:schemas-microsoft-com:vml" Requires="v">
                <p:oleObj spid="_x0000_s632853" name="Equation" r:id="rId6" imgW="1130040" imgH="482400" progId="Equation.3">
                  <p:embed/>
                </p:oleObj>
              </mc:Choice>
              <mc:Fallback>
                <p:oleObj name="Equation" r:id="rId6" imgW="1130040" imgH="482400" progId="Equation.3">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13" y="3154363"/>
                        <a:ext cx="1852612" cy="79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2854" name="Textfeld 2"/>
          <p:cNvSpPr txBox="1">
            <a:spLocks noChangeArrowheads="1"/>
          </p:cNvSpPr>
          <p:nvPr/>
        </p:nvSpPr>
        <p:spPr bwMode="auto">
          <a:xfrm>
            <a:off x="5045075" y="4618038"/>
            <a:ext cx="3211513" cy="368300"/>
          </a:xfrm>
          <a:prstGeom prst="rect">
            <a:avLst/>
          </a:prstGeom>
          <a:noFill/>
          <a:ln w="9525">
            <a:noFill/>
            <a:miter lim="800000"/>
            <a:headEnd/>
            <a:tailEnd/>
          </a:ln>
        </p:spPr>
        <p:txBody>
          <a:bodyPr wrap="none">
            <a:spAutoFit/>
          </a:bodyPr>
          <a:lstStyle/>
          <a:p>
            <a:pPr eaLnBrk="0" hangingPunct="0"/>
            <a:r>
              <a:rPr lang="en-US" i="1"/>
              <a:t>s</a:t>
            </a:r>
            <a:r>
              <a:rPr lang="en-US"/>
              <a:t> -  sample number (max  n</a:t>
            </a:r>
            <a:r>
              <a:rPr lang="en-US" baseline="-25000"/>
              <a:t>s</a:t>
            </a:r>
            <a:r>
              <a:rPr lang="en-US"/>
              <a:t>) </a:t>
            </a:r>
          </a:p>
        </p:txBody>
      </p:sp>
      <p:sp>
        <p:nvSpPr>
          <p:cNvPr id="632855" name="Textfeld 4"/>
          <p:cNvSpPr txBox="1">
            <a:spLocks noChangeArrowheads="1"/>
          </p:cNvSpPr>
          <p:nvPr/>
        </p:nvSpPr>
        <p:spPr bwMode="auto">
          <a:xfrm>
            <a:off x="4572000" y="5292725"/>
            <a:ext cx="4287838" cy="369888"/>
          </a:xfrm>
          <a:prstGeom prst="rect">
            <a:avLst/>
          </a:prstGeom>
          <a:noFill/>
          <a:ln w="9525">
            <a:noFill/>
            <a:miter lim="800000"/>
            <a:headEnd/>
            <a:tailEnd/>
          </a:ln>
        </p:spPr>
        <p:txBody>
          <a:bodyPr wrap="none">
            <a:spAutoFit/>
          </a:bodyPr>
          <a:lstStyle/>
          <a:p>
            <a:pPr eaLnBrk="0" hangingPunct="0"/>
            <a:r>
              <a:rPr lang="en-US"/>
              <a:t>N</a:t>
            </a:r>
            <a:r>
              <a:rPr lang="en-US" baseline="-25000"/>
              <a:t>s</a:t>
            </a:r>
            <a:r>
              <a:rPr lang="en-US"/>
              <a:t> – number of particles in one sample </a:t>
            </a:r>
          </a:p>
        </p:txBody>
      </p:sp>
      <p:sp>
        <p:nvSpPr>
          <p:cNvPr id="632856" name="Slide Number Placeholder 6"/>
          <p:cNvSpPr>
            <a:spLocks noGrp="1"/>
          </p:cNvSpPr>
          <p:nvPr>
            <p:ph type="sldNum" sz="quarter" idx="11"/>
          </p:nvPr>
        </p:nvSpPr>
        <p:spPr>
          <a:noFill/>
          <a:ln>
            <a:miter lim="800000"/>
            <a:headEnd/>
            <a:tailEnd/>
          </a:ln>
        </p:spPr>
        <p:txBody>
          <a:bodyPr/>
          <a:lstStyle/>
          <a:p>
            <a:fld id="{95448CD7-DCC6-4880-ABDD-0620CF2C7571}" type="slidenum">
              <a:rPr lang="de-DE" smtClean="0">
                <a:cs typeface="Arial" charset="0"/>
              </a:rPr>
              <a:pPr/>
              <a:t>16</a:t>
            </a:fld>
            <a:endParaRPr lang="de-DE" smtClean="0">
              <a:cs typeface="Arial" charset="0"/>
            </a:endParaRPr>
          </a:p>
        </p:txBody>
      </p:sp>
      <p:sp>
        <p:nvSpPr>
          <p:cNvPr id="13" name="Titel 1"/>
          <p:cNvSpPr txBox="1">
            <a:spLocks/>
          </p:cNvSpPr>
          <p:nvPr/>
        </p:nvSpPr>
        <p:spPr bwMode="auto">
          <a:xfrm>
            <a:off x="1344613" y="0"/>
            <a:ext cx="7019925" cy="1196975"/>
          </a:xfrm>
          <a:prstGeom prst="rect">
            <a:avLst/>
          </a:prstGeom>
          <a:noFill/>
          <a:ln>
            <a:noFill/>
          </a:ln>
          <a:effectLst/>
          <a:extLst/>
        </p:spPr>
        <p:txBody>
          <a:bodyPr anchor="ct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Verdana" pitchFamily="34" charset="0"/>
              </a:defRPr>
            </a:lvl2pPr>
            <a:lvl3pPr algn="ctr" rtl="0" fontAlgn="base">
              <a:spcBef>
                <a:spcPct val="0"/>
              </a:spcBef>
              <a:spcAft>
                <a:spcPct val="0"/>
              </a:spcAft>
              <a:defRPr sz="3600">
                <a:solidFill>
                  <a:schemeClr val="tx2"/>
                </a:solidFill>
                <a:latin typeface="Verdana" pitchFamily="34" charset="0"/>
              </a:defRPr>
            </a:lvl3pPr>
            <a:lvl4pPr algn="ctr" rtl="0" fontAlgn="base">
              <a:spcBef>
                <a:spcPct val="0"/>
              </a:spcBef>
              <a:spcAft>
                <a:spcPct val="0"/>
              </a:spcAft>
              <a:defRPr sz="3600">
                <a:solidFill>
                  <a:schemeClr val="tx2"/>
                </a:solidFill>
                <a:latin typeface="Verdana" pitchFamily="34" charset="0"/>
              </a:defRPr>
            </a:lvl4pPr>
            <a:lvl5pPr algn="ctr" rtl="0" fontAlgn="base">
              <a:spcBef>
                <a:spcPct val="0"/>
              </a:spcBef>
              <a:spcAft>
                <a:spcPct val="0"/>
              </a:spcAft>
              <a:defRPr sz="3600">
                <a:solidFill>
                  <a:schemeClr val="tx2"/>
                </a:solidFill>
                <a:latin typeface="Verdana" pitchFamily="34" charset="0"/>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a:lstStyle>
          <a:p>
            <a:pPr>
              <a:defRPr/>
            </a:pPr>
            <a:r>
              <a:rPr lang="en-US" kern="0" dirty="0" smtClean="0"/>
              <a:t>Approximation 3:  </a:t>
            </a:r>
          </a:p>
          <a:p>
            <a:pPr>
              <a:defRPr/>
            </a:pPr>
            <a:r>
              <a:rPr lang="en-US" dirty="0" smtClean="0"/>
              <a:t>Pick-up </a:t>
            </a:r>
            <a:r>
              <a:rPr lang="en-US" dirty="0"/>
              <a:t>action </a:t>
            </a:r>
            <a:endParaRPr lang="en-US" kern="0" dirty="0"/>
          </a:p>
        </p:txBody>
      </p:sp>
      <p:sp>
        <p:nvSpPr>
          <p:cNvPr id="8" name="Textfeld 7"/>
          <p:cNvSpPr txBox="1">
            <a:spLocks noRot="1" noChangeAspect="1" noMove="1" noResize="1" noEditPoints="1" noAdjustHandles="1" noChangeArrowheads="1" noChangeShapeType="1" noTextEdit="1"/>
          </p:cNvSpPr>
          <p:nvPr/>
        </p:nvSpPr>
        <p:spPr>
          <a:xfrm>
            <a:off x="6848216" y="2118042"/>
            <a:ext cx="1854718" cy="871264"/>
          </a:xfrm>
          <a:prstGeom prst="rect">
            <a:avLst/>
          </a:prstGeom>
          <a:blipFill rotWithShape="1">
            <a:blip r:embed="rId8"/>
            <a:stretch>
              <a:fillRect/>
            </a:stretch>
          </a:blipFill>
        </p:spPr>
        <p:txBody>
          <a:bodyPr/>
          <a:lstStyle/>
          <a:p>
            <a:pPr eaLnBrk="0" hangingPunct="0">
              <a:defRPr/>
            </a:pPr>
            <a:r>
              <a:rPr lang="en-US">
                <a:noFill/>
                <a:cs typeface="+mn-cs"/>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72" name="Titel 1"/>
          <p:cNvSpPr>
            <a:spLocks noGrp="1"/>
          </p:cNvSpPr>
          <p:nvPr>
            <p:ph type="title"/>
          </p:nvPr>
        </p:nvSpPr>
        <p:spPr>
          <a:xfrm>
            <a:off x="223838" y="-76200"/>
            <a:ext cx="8666162" cy="1196975"/>
          </a:xfrm>
        </p:spPr>
        <p:txBody>
          <a:bodyPr/>
          <a:lstStyle/>
          <a:p>
            <a:pPr eaLnBrk="1" hangingPunct="1"/>
            <a:r>
              <a:rPr lang="en-US" smtClean="0"/>
              <a:t>Mixing on the way from </a:t>
            </a:r>
            <a:br>
              <a:rPr lang="en-US" smtClean="0"/>
            </a:br>
            <a:r>
              <a:rPr lang="en-US" smtClean="0"/>
              <a:t>Pick-up to Kicker</a:t>
            </a:r>
          </a:p>
        </p:txBody>
      </p:sp>
      <p:sp>
        <p:nvSpPr>
          <p:cNvPr id="633873" name="Textfeld 3"/>
          <p:cNvSpPr txBox="1">
            <a:spLocks noChangeArrowheads="1"/>
          </p:cNvSpPr>
          <p:nvPr/>
        </p:nvSpPr>
        <p:spPr bwMode="auto">
          <a:xfrm>
            <a:off x="160338" y="1196975"/>
            <a:ext cx="8823325" cy="923925"/>
          </a:xfrm>
          <a:prstGeom prst="rect">
            <a:avLst/>
          </a:prstGeom>
          <a:noFill/>
          <a:ln w="9525">
            <a:noFill/>
            <a:miter lim="800000"/>
            <a:headEnd/>
            <a:tailEnd/>
          </a:ln>
        </p:spPr>
        <p:txBody>
          <a:bodyPr>
            <a:spAutoFit/>
          </a:bodyPr>
          <a:lstStyle/>
          <a:p>
            <a:pPr eaLnBrk="0" hangingPunct="0"/>
            <a:r>
              <a:rPr lang="en-US"/>
              <a:t>On the way from Pick-up to Kicker  mixing takes place. </a:t>
            </a:r>
          </a:p>
          <a:p>
            <a:pPr eaLnBrk="0" hangingPunct="0"/>
            <a:r>
              <a:rPr lang="en-US"/>
              <a:t>The particles migrate from sample to sample, which means the time coordinate of each particle is changed by  Δt </a:t>
            </a:r>
          </a:p>
        </p:txBody>
      </p:sp>
      <p:sp>
        <p:nvSpPr>
          <p:cNvPr id="63387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pic>
        <p:nvPicPr>
          <p:cNvPr id="633875" name="Grafik 2"/>
          <p:cNvPicPr>
            <a:picLocks noChangeAspect="1"/>
          </p:cNvPicPr>
          <p:nvPr/>
        </p:nvPicPr>
        <p:blipFill>
          <a:blip r:embed="rId3"/>
          <a:srcRect/>
          <a:stretch>
            <a:fillRect/>
          </a:stretch>
        </p:blipFill>
        <p:spPr bwMode="auto">
          <a:xfrm>
            <a:off x="68263" y="2227263"/>
            <a:ext cx="3657600" cy="3355975"/>
          </a:xfrm>
          <a:prstGeom prst="rect">
            <a:avLst/>
          </a:prstGeom>
          <a:noFill/>
          <a:ln w="9525">
            <a:noFill/>
            <a:miter lim="800000"/>
            <a:headEnd/>
            <a:tailEnd/>
          </a:ln>
        </p:spPr>
      </p:pic>
      <p:sp>
        <p:nvSpPr>
          <p:cNvPr id="6338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3387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33870" name="Object 14"/>
          <p:cNvGraphicFramePr>
            <a:graphicFrameLocks noChangeAspect="1"/>
          </p:cNvGraphicFramePr>
          <p:nvPr/>
        </p:nvGraphicFramePr>
        <p:xfrm>
          <a:off x="4749800" y="3162300"/>
          <a:ext cx="1684338" cy="627063"/>
        </p:xfrm>
        <a:graphic>
          <a:graphicData uri="http://schemas.openxmlformats.org/presentationml/2006/ole">
            <mc:AlternateContent xmlns:mc="http://schemas.openxmlformats.org/markup-compatibility/2006">
              <mc:Choice xmlns:v="urn:schemas-microsoft-com:vml" Requires="v">
                <p:oleObj spid="_x0000_s633874" name="Equation" r:id="rId4" imgW="1155700" imgH="431800" progId="Equation.3">
                  <p:embed/>
                </p:oleObj>
              </mc:Choice>
              <mc:Fallback>
                <p:oleObj name="Equation" r:id="rId4" imgW="1155700" imgH="43180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3162300"/>
                        <a:ext cx="1684338"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3871" name="Object 15"/>
          <p:cNvGraphicFramePr>
            <a:graphicFrameLocks noChangeAspect="1"/>
          </p:cNvGraphicFramePr>
          <p:nvPr/>
        </p:nvGraphicFramePr>
        <p:xfrm>
          <a:off x="4846638" y="2620963"/>
          <a:ext cx="854075" cy="373062"/>
        </p:xfrm>
        <a:graphic>
          <a:graphicData uri="http://schemas.openxmlformats.org/presentationml/2006/ole">
            <mc:AlternateContent xmlns:mc="http://schemas.openxmlformats.org/markup-compatibility/2006">
              <mc:Choice xmlns:v="urn:schemas-microsoft-com:vml" Requires="v">
                <p:oleObj spid="_x0000_s633875" name="Equation" r:id="rId6" imgW="520560" imgH="228600" progId="Equation.3">
                  <p:embed/>
                </p:oleObj>
              </mc:Choice>
              <mc:Fallback>
                <p:oleObj name="Equation" r:id="rId6" imgW="520560" imgH="228600"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6638" y="2620963"/>
                        <a:ext cx="854075"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3878" name="Textfeld 12"/>
          <p:cNvSpPr txBox="1">
            <a:spLocks noChangeArrowheads="1"/>
          </p:cNvSpPr>
          <p:nvPr/>
        </p:nvSpPr>
        <p:spPr bwMode="auto">
          <a:xfrm>
            <a:off x="5875338" y="2633663"/>
            <a:ext cx="1300162" cy="369887"/>
          </a:xfrm>
          <a:prstGeom prst="rect">
            <a:avLst/>
          </a:prstGeom>
          <a:solidFill>
            <a:srgbClr val="66FFFF"/>
          </a:solidFill>
          <a:ln w="9525">
            <a:noFill/>
            <a:miter lim="800000"/>
            <a:headEnd/>
            <a:tailEnd/>
          </a:ln>
        </p:spPr>
        <p:txBody>
          <a:bodyPr wrap="none">
            <a:spAutoFit/>
          </a:bodyPr>
          <a:lstStyle/>
          <a:p>
            <a:pPr eaLnBrk="0" hangingPunct="0"/>
            <a:r>
              <a:rPr lang="en-US"/>
              <a:t>bad mixing</a:t>
            </a:r>
          </a:p>
        </p:txBody>
      </p:sp>
      <p:sp>
        <p:nvSpPr>
          <p:cNvPr id="633879" name="Text Box 9"/>
          <p:cNvSpPr txBox="1">
            <a:spLocks noChangeArrowheads="1"/>
          </p:cNvSpPr>
          <p:nvPr/>
        </p:nvSpPr>
        <p:spPr bwMode="auto">
          <a:xfrm>
            <a:off x="6300788" y="5583238"/>
            <a:ext cx="2203450" cy="738187"/>
          </a:xfrm>
          <a:prstGeom prst="rect">
            <a:avLst/>
          </a:prstGeom>
          <a:noFill/>
          <a:ln w="9525">
            <a:noFill/>
            <a:miter lim="800000"/>
            <a:headEnd/>
            <a:tailEnd/>
          </a:ln>
        </p:spPr>
        <p:txBody>
          <a:bodyPr wrap="none">
            <a:spAutoFit/>
          </a:bodyPr>
          <a:lstStyle/>
          <a:p>
            <a:r>
              <a:rPr lang="en-US" altLang="de-DE" sz="1400">
                <a:latin typeface="Times New Roman" pitchFamily="18" charset="0"/>
                <a:cs typeface="Times New Roman" pitchFamily="18" charset="0"/>
              </a:rPr>
              <a:t>D(s) - dispersion function</a:t>
            </a:r>
          </a:p>
          <a:p>
            <a:r>
              <a:rPr lang="en-US" altLang="de-DE" sz="1400">
                <a:latin typeface="Times New Roman" pitchFamily="18" charset="0"/>
                <a:cs typeface="Times New Roman" pitchFamily="18" charset="0"/>
              </a:rPr>
              <a:t>ΔL</a:t>
            </a:r>
            <a:r>
              <a:rPr lang="en-US" altLang="de-DE" sz="1400">
                <a:latin typeface="Times New Roman" pitchFamily="18" charset="0"/>
              </a:rPr>
              <a:t> – path length </a:t>
            </a:r>
          </a:p>
          <a:p>
            <a:r>
              <a:rPr lang="en-US" altLang="de-DE" sz="1400">
                <a:latin typeface="Times New Roman" pitchFamily="18" charset="0"/>
                <a:cs typeface="Times New Roman" pitchFamily="18" charset="0"/>
              </a:rPr>
              <a:t>ρ – bending radius of dipole</a:t>
            </a:r>
          </a:p>
        </p:txBody>
      </p:sp>
      <p:pic>
        <p:nvPicPr>
          <p:cNvPr id="633880" name="Grafik 5"/>
          <p:cNvPicPr>
            <a:picLocks noChangeAspect="1" noChangeArrowheads="1"/>
          </p:cNvPicPr>
          <p:nvPr/>
        </p:nvPicPr>
        <p:blipFill>
          <a:blip r:embed="rId8"/>
          <a:srcRect/>
          <a:stretch>
            <a:fillRect/>
          </a:stretch>
        </p:blipFill>
        <p:spPr bwMode="auto">
          <a:xfrm>
            <a:off x="4903788" y="4391025"/>
            <a:ext cx="1198562" cy="649288"/>
          </a:xfrm>
          <a:prstGeom prst="rect">
            <a:avLst/>
          </a:prstGeom>
          <a:noFill/>
          <a:ln w="9525">
            <a:noFill/>
            <a:miter lim="800000"/>
            <a:headEnd/>
            <a:tailEnd/>
          </a:ln>
        </p:spPr>
      </p:pic>
      <p:sp>
        <p:nvSpPr>
          <p:cNvPr id="633881" name="Textfeld 5"/>
          <p:cNvSpPr txBox="1">
            <a:spLocks noChangeArrowheads="1"/>
          </p:cNvSpPr>
          <p:nvPr/>
        </p:nvSpPr>
        <p:spPr bwMode="auto">
          <a:xfrm>
            <a:off x="6940550" y="4489450"/>
            <a:ext cx="1949450" cy="584200"/>
          </a:xfrm>
          <a:prstGeom prst="rect">
            <a:avLst/>
          </a:prstGeom>
          <a:noFill/>
          <a:ln w="9525">
            <a:noFill/>
            <a:miter lim="800000"/>
            <a:headEnd/>
            <a:tailEnd/>
          </a:ln>
        </p:spPr>
        <p:txBody>
          <a:bodyPr wrap="none">
            <a:spAutoFit/>
          </a:bodyPr>
          <a:lstStyle/>
          <a:p>
            <a:pPr eaLnBrk="0" hangingPunct="0"/>
            <a:r>
              <a:rPr lang="de-DE" sz="1600"/>
              <a:t>-0.011 (pbar optics)</a:t>
            </a:r>
          </a:p>
          <a:p>
            <a:pPr eaLnBrk="0" hangingPunct="0"/>
            <a:r>
              <a:rPr lang="de-DE" sz="1600"/>
              <a:t> 0.18   (RIB optics)</a:t>
            </a:r>
            <a:endParaRPr lang="en-US" sz="1600"/>
          </a:p>
        </p:txBody>
      </p:sp>
      <p:sp>
        <p:nvSpPr>
          <p:cNvPr id="633882" name="Pfeil nach rechts 7"/>
          <p:cNvSpPr>
            <a:spLocks noChangeArrowheads="1"/>
          </p:cNvSpPr>
          <p:nvPr/>
        </p:nvSpPr>
        <p:spPr bwMode="auto">
          <a:xfrm>
            <a:off x="6300788" y="4632325"/>
            <a:ext cx="542925" cy="187325"/>
          </a:xfrm>
          <a:prstGeom prst="rightArrow">
            <a:avLst>
              <a:gd name="adj1" fmla="val 50000"/>
              <a:gd name="adj2" fmla="val 49969"/>
            </a:avLst>
          </a:prstGeom>
          <a:solidFill>
            <a:schemeClr val="accent1"/>
          </a:solidFill>
          <a:ln w="9525" algn="ctr">
            <a:solidFill>
              <a:schemeClr val="tx1"/>
            </a:solidFill>
            <a:round/>
            <a:headEnd/>
            <a:tailEnd/>
          </a:ln>
        </p:spPr>
        <p:txBody>
          <a:bodyPr/>
          <a:lstStyle/>
          <a:p>
            <a:pPr eaLnBrk="0" hangingPunct="0"/>
            <a:endParaRPr lang="de-DE"/>
          </a:p>
        </p:txBody>
      </p:sp>
      <p:pic>
        <p:nvPicPr>
          <p:cNvPr id="633883" name="Picture 155"/>
          <p:cNvPicPr>
            <a:picLocks noChangeAspect="1" noChangeArrowheads="1"/>
          </p:cNvPicPr>
          <p:nvPr/>
        </p:nvPicPr>
        <p:blipFill>
          <a:blip r:embed="rId9"/>
          <a:srcRect/>
          <a:stretch>
            <a:fillRect/>
          </a:stretch>
        </p:blipFill>
        <p:spPr bwMode="auto">
          <a:xfrm>
            <a:off x="3636963" y="5508625"/>
            <a:ext cx="2419350" cy="704850"/>
          </a:xfrm>
          <a:prstGeom prst="rect">
            <a:avLst/>
          </a:prstGeom>
          <a:noFill/>
          <a:ln w="9525">
            <a:noFill/>
            <a:miter lim="800000"/>
            <a:headEnd/>
            <a:tailEnd/>
          </a:ln>
        </p:spPr>
      </p:pic>
      <p:sp>
        <p:nvSpPr>
          <p:cNvPr id="633884" name="Slide Number Placeholder 13"/>
          <p:cNvSpPr>
            <a:spLocks noGrp="1"/>
          </p:cNvSpPr>
          <p:nvPr>
            <p:ph type="sldNum" sz="quarter" idx="11"/>
          </p:nvPr>
        </p:nvSpPr>
        <p:spPr>
          <a:noFill/>
          <a:ln>
            <a:miter lim="800000"/>
            <a:headEnd/>
            <a:tailEnd/>
          </a:ln>
        </p:spPr>
        <p:txBody>
          <a:bodyPr/>
          <a:lstStyle/>
          <a:p>
            <a:fld id="{D64ECBF0-062C-41ED-A014-B6BF26658CAF}" type="slidenum">
              <a:rPr lang="de-DE" smtClean="0">
                <a:cs typeface="Arial" charset="0"/>
              </a:rPr>
              <a:pPr/>
              <a:t>17</a:t>
            </a:fld>
            <a:endParaRPr lang="de-DE" smtClean="0">
              <a:cs typeface="Arial" charset="0"/>
            </a:endParaRPr>
          </a:p>
        </p:txBody>
      </p:sp>
      <p:sp>
        <p:nvSpPr>
          <p:cNvPr id="17" name="Textfeld 16"/>
          <p:cNvSpPr txBox="1">
            <a:spLocks noRot="1" noChangeAspect="1" noMove="1" noResize="1" noEditPoints="1" noAdjustHandles="1" noChangeArrowheads="1" noChangeShapeType="1" noTextEdit="1"/>
          </p:cNvSpPr>
          <p:nvPr/>
        </p:nvSpPr>
        <p:spPr>
          <a:xfrm>
            <a:off x="4854742" y="2227962"/>
            <a:ext cx="1671162" cy="369332"/>
          </a:xfrm>
          <a:prstGeom prst="rect">
            <a:avLst/>
          </a:prstGeom>
          <a:blipFill rotWithShape="1">
            <a:blip r:embed="rId10"/>
            <a:stretch>
              <a:fillRect b="-1639"/>
            </a:stretch>
          </a:blipFill>
        </p:spPr>
        <p:txBody>
          <a:bodyPr/>
          <a:lstStyle/>
          <a:p>
            <a:pPr eaLnBrk="0" hangingPunct="0">
              <a:defRPr/>
            </a:pPr>
            <a:r>
              <a:rPr lang="en-US">
                <a:noFill/>
                <a:cs typeface="+mn-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6" name="Titel 1"/>
          <p:cNvSpPr>
            <a:spLocks noGrp="1"/>
          </p:cNvSpPr>
          <p:nvPr>
            <p:ph type="title"/>
          </p:nvPr>
        </p:nvSpPr>
        <p:spPr>
          <a:xfrm>
            <a:off x="152400" y="0"/>
            <a:ext cx="8793163" cy="1196975"/>
          </a:xfrm>
        </p:spPr>
        <p:txBody>
          <a:bodyPr/>
          <a:lstStyle/>
          <a:p>
            <a:pPr eaLnBrk="1" hangingPunct="1"/>
            <a:r>
              <a:rPr lang="en-US" smtClean="0"/>
              <a:t>On the way from Pick-up to Kicker</a:t>
            </a:r>
          </a:p>
        </p:txBody>
      </p:sp>
      <p:pic>
        <p:nvPicPr>
          <p:cNvPr id="634907" name="Picture 2" descr="phase_1"/>
          <p:cNvPicPr>
            <a:picLocks noChangeAspect="1" noChangeArrowheads="1"/>
          </p:cNvPicPr>
          <p:nvPr/>
        </p:nvPicPr>
        <p:blipFill>
          <a:blip r:embed="rId3"/>
          <a:srcRect/>
          <a:stretch>
            <a:fillRect/>
          </a:stretch>
        </p:blipFill>
        <p:spPr bwMode="auto">
          <a:xfrm>
            <a:off x="6013450" y="2613025"/>
            <a:ext cx="3049588" cy="2217738"/>
          </a:xfrm>
          <a:prstGeom prst="rect">
            <a:avLst/>
          </a:prstGeom>
          <a:noFill/>
          <a:ln w="9525">
            <a:noFill/>
            <a:miter lim="800000"/>
            <a:headEnd/>
            <a:tailEnd/>
          </a:ln>
        </p:spPr>
      </p:pic>
      <p:sp>
        <p:nvSpPr>
          <p:cNvPr id="63490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3490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34903" name="Object 23"/>
          <p:cNvGraphicFramePr>
            <a:graphicFrameLocks noChangeAspect="1"/>
          </p:cNvGraphicFramePr>
          <p:nvPr/>
        </p:nvGraphicFramePr>
        <p:xfrm>
          <a:off x="665163" y="4449763"/>
          <a:ext cx="1906587" cy="1036637"/>
        </p:xfrm>
        <a:graphic>
          <a:graphicData uri="http://schemas.openxmlformats.org/presentationml/2006/ole">
            <mc:AlternateContent xmlns:mc="http://schemas.openxmlformats.org/markup-compatibility/2006">
              <mc:Choice xmlns:v="urn:schemas-microsoft-com:vml" Requires="v">
                <p:oleObj spid="_x0000_s634909" name="Equation" r:id="rId4" imgW="799920" imgH="431640" progId="Equation.3">
                  <p:embed/>
                </p:oleObj>
              </mc:Choice>
              <mc:Fallback>
                <p:oleObj name="Equation" r:id="rId4" imgW="799920" imgH="431640" progId="Equation.3">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63" y="4449763"/>
                        <a:ext cx="1906587" cy="103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10" name="Rectangle 8"/>
          <p:cNvSpPr>
            <a:spLocks noChangeArrowheads="1"/>
          </p:cNvSpPr>
          <p:nvPr/>
        </p:nvSpPr>
        <p:spPr bwMode="auto">
          <a:xfrm>
            <a:off x="152400" y="15240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34911" name="Textfeld 20"/>
          <p:cNvSpPr txBox="1">
            <a:spLocks noChangeArrowheads="1"/>
          </p:cNvSpPr>
          <p:nvPr/>
        </p:nvSpPr>
        <p:spPr bwMode="auto">
          <a:xfrm>
            <a:off x="1011238" y="1196975"/>
            <a:ext cx="7353300" cy="1631950"/>
          </a:xfrm>
          <a:prstGeom prst="rect">
            <a:avLst/>
          </a:prstGeom>
          <a:noFill/>
          <a:ln w="9525">
            <a:noFill/>
            <a:miter lim="800000"/>
            <a:headEnd/>
            <a:tailEnd/>
          </a:ln>
        </p:spPr>
        <p:txBody>
          <a:bodyPr wrap="none">
            <a:spAutoFit/>
          </a:bodyPr>
          <a:lstStyle/>
          <a:p>
            <a:pPr algn="ctr" eaLnBrk="0" hangingPunct="0"/>
            <a:r>
              <a:rPr lang="en-US" sz="2800"/>
              <a:t>Betatron oscillation</a:t>
            </a:r>
          </a:p>
          <a:p>
            <a:pPr eaLnBrk="0" hangingPunct="0"/>
            <a:r>
              <a:rPr lang="en-US"/>
              <a:t>The particle coordinate in the transversal phase space is changed due </a:t>
            </a:r>
          </a:p>
          <a:p>
            <a:pPr eaLnBrk="0" hangingPunct="0"/>
            <a:r>
              <a:rPr lang="en-US"/>
              <a:t>to betatron oscillation in the ring.</a:t>
            </a:r>
          </a:p>
          <a:p>
            <a:pPr eaLnBrk="0" hangingPunct="0"/>
            <a:r>
              <a:rPr lang="en-US"/>
              <a:t>In the normalized  transversal phase space it is simple rotation </a:t>
            </a:r>
          </a:p>
          <a:p>
            <a:pPr eaLnBrk="0" hangingPunct="0"/>
            <a:r>
              <a:rPr lang="en-US"/>
              <a:t> </a:t>
            </a:r>
          </a:p>
        </p:txBody>
      </p:sp>
      <p:graphicFrame>
        <p:nvGraphicFramePr>
          <p:cNvPr id="634904" name="Object 24"/>
          <p:cNvGraphicFramePr>
            <a:graphicFrameLocks noChangeAspect="1"/>
          </p:cNvGraphicFramePr>
          <p:nvPr/>
        </p:nvGraphicFramePr>
        <p:xfrm>
          <a:off x="596900" y="2636838"/>
          <a:ext cx="5038725" cy="1492250"/>
        </p:xfrm>
        <a:graphic>
          <a:graphicData uri="http://schemas.openxmlformats.org/presentationml/2006/ole">
            <mc:AlternateContent xmlns:mc="http://schemas.openxmlformats.org/markup-compatibility/2006">
              <mc:Choice xmlns:v="urn:schemas-microsoft-com:vml" Requires="v">
                <p:oleObj spid="_x0000_s634910" name="Equation" r:id="rId6" imgW="1637589" imgH="482391" progId="Equation.3">
                  <p:embed/>
                </p:oleObj>
              </mc:Choice>
              <mc:Fallback>
                <p:oleObj name="Equation" r:id="rId6" imgW="1637589" imgH="482391" progId="Equation.3">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00" y="2636838"/>
                        <a:ext cx="5038725" cy="149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12" name="Textfeld 10"/>
          <p:cNvSpPr txBox="1">
            <a:spLocks noChangeArrowheads="1"/>
          </p:cNvSpPr>
          <p:nvPr/>
        </p:nvSpPr>
        <p:spPr bwMode="auto">
          <a:xfrm>
            <a:off x="3000375" y="5076825"/>
            <a:ext cx="4329113" cy="369888"/>
          </a:xfrm>
          <a:prstGeom prst="rect">
            <a:avLst/>
          </a:prstGeom>
          <a:noFill/>
          <a:ln w="9525">
            <a:noFill/>
            <a:miter lim="800000"/>
            <a:headEnd/>
            <a:tailEnd/>
          </a:ln>
        </p:spPr>
        <p:txBody>
          <a:bodyPr>
            <a:spAutoFit/>
          </a:bodyPr>
          <a:lstStyle/>
          <a:p>
            <a:pPr eaLnBrk="0" hangingPunct="0"/>
            <a:r>
              <a:rPr lang="en-US"/>
              <a:t>The phase advance Pick-up→Kicker</a:t>
            </a:r>
          </a:p>
        </p:txBody>
      </p:sp>
      <p:graphicFrame>
        <p:nvGraphicFramePr>
          <p:cNvPr id="634905" name="Object 25"/>
          <p:cNvGraphicFramePr>
            <a:graphicFrameLocks noChangeAspect="1"/>
          </p:cNvGraphicFramePr>
          <p:nvPr/>
        </p:nvGraphicFramePr>
        <p:xfrm>
          <a:off x="3338513" y="4356100"/>
          <a:ext cx="1514475" cy="715963"/>
        </p:xfrm>
        <a:graphic>
          <a:graphicData uri="http://schemas.openxmlformats.org/presentationml/2006/ole">
            <mc:AlternateContent xmlns:mc="http://schemas.openxmlformats.org/markup-compatibility/2006">
              <mc:Choice xmlns:v="urn:schemas-microsoft-com:vml" Requires="v">
                <p:oleObj spid="_x0000_s634911" name="Equation" r:id="rId8" imgW="837836" imgH="393529" progId="Equation.3">
                  <p:embed/>
                </p:oleObj>
              </mc:Choice>
              <mc:Fallback>
                <p:oleObj name="Equation" r:id="rId8" imgW="837836" imgH="393529" progId="Equation.3">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8513" y="4356100"/>
                        <a:ext cx="1514475" cy="71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13" name="Slide Number Placeholder 2"/>
          <p:cNvSpPr>
            <a:spLocks noGrp="1"/>
          </p:cNvSpPr>
          <p:nvPr>
            <p:ph type="sldNum" sz="quarter" idx="11"/>
          </p:nvPr>
        </p:nvSpPr>
        <p:spPr>
          <a:noFill/>
          <a:ln>
            <a:miter lim="800000"/>
            <a:headEnd/>
            <a:tailEnd/>
          </a:ln>
        </p:spPr>
        <p:txBody>
          <a:bodyPr/>
          <a:lstStyle/>
          <a:p>
            <a:fld id="{A706C403-2ED3-4E8E-AFAB-41727AAF02D8}" type="slidenum">
              <a:rPr lang="de-DE" smtClean="0">
                <a:cs typeface="Arial" charset="0"/>
              </a:rPr>
              <a:pPr/>
              <a:t>18</a:t>
            </a:fld>
            <a:endParaRPr lang="de-DE" smtClean="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Titel 1"/>
          <p:cNvSpPr>
            <a:spLocks noGrp="1"/>
          </p:cNvSpPr>
          <p:nvPr>
            <p:ph type="title"/>
          </p:nvPr>
        </p:nvSpPr>
        <p:spPr>
          <a:xfrm>
            <a:off x="550863" y="-15875"/>
            <a:ext cx="7019925" cy="1196975"/>
          </a:xfrm>
        </p:spPr>
        <p:txBody>
          <a:bodyPr/>
          <a:lstStyle/>
          <a:p>
            <a:pPr eaLnBrk="1" hangingPunct="1"/>
            <a:r>
              <a:rPr lang="en-US" smtClean="0"/>
              <a:t>Kicker action </a:t>
            </a:r>
          </a:p>
        </p:txBody>
      </p:sp>
      <p:sp>
        <p:nvSpPr>
          <p:cNvPr id="646146" name="Text Box 14"/>
          <p:cNvSpPr txBox="1">
            <a:spLocks noChangeArrowheads="1"/>
          </p:cNvSpPr>
          <p:nvPr/>
        </p:nvSpPr>
        <p:spPr bwMode="auto">
          <a:xfrm>
            <a:off x="684213" y="1198563"/>
            <a:ext cx="8108950" cy="708025"/>
          </a:xfrm>
          <a:prstGeom prst="rect">
            <a:avLst/>
          </a:prstGeom>
          <a:noFill/>
          <a:ln w="9525">
            <a:noFill/>
            <a:miter lim="800000"/>
            <a:headEnd/>
            <a:tailEnd/>
          </a:ln>
        </p:spPr>
        <p:txBody>
          <a:bodyPr>
            <a:spAutoFit/>
          </a:bodyPr>
          <a:lstStyle/>
          <a:p>
            <a:r>
              <a:rPr lang="en-US" altLang="de-DE" sz="2000"/>
              <a:t>At the kicker correction is applied. All particles of sample get the  kicker correction and energy change </a:t>
            </a:r>
          </a:p>
        </p:txBody>
      </p:sp>
      <p:pic>
        <p:nvPicPr>
          <p:cNvPr id="646147" name="Grafik 2"/>
          <p:cNvPicPr>
            <a:picLocks noChangeAspect="1"/>
          </p:cNvPicPr>
          <p:nvPr/>
        </p:nvPicPr>
        <p:blipFill>
          <a:blip r:embed="rId2"/>
          <a:srcRect/>
          <a:stretch>
            <a:fillRect/>
          </a:stretch>
        </p:blipFill>
        <p:spPr bwMode="auto">
          <a:xfrm>
            <a:off x="292100" y="2398713"/>
            <a:ext cx="4400550" cy="3403600"/>
          </a:xfrm>
          <a:prstGeom prst="rect">
            <a:avLst/>
          </a:prstGeom>
          <a:noFill/>
          <a:ln w="9525">
            <a:noFill/>
            <a:miter lim="800000"/>
            <a:headEnd/>
            <a:tailEnd/>
          </a:ln>
        </p:spPr>
      </p:pic>
      <p:sp>
        <p:nvSpPr>
          <p:cNvPr id="646148" name="Textfeld 3"/>
          <p:cNvSpPr txBox="1">
            <a:spLocks noChangeArrowheads="1"/>
          </p:cNvSpPr>
          <p:nvPr/>
        </p:nvSpPr>
        <p:spPr bwMode="auto">
          <a:xfrm>
            <a:off x="5292725" y="4151313"/>
            <a:ext cx="3632200" cy="646112"/>
          </a:xfrm>
          <a:prstGeom prst="rect">
            <a:avLst/>
          </a:prstGeom>
          <a:noFill/>
          <a:ln w="9525">
            <a:noFill/>
            <a:miter lim="800000"/>
            <a:headEnd/>
            <a:tailEnd/>
          </a:ln>
        </p:spPr>
        <p:txBody>
          <a:bodyPr wrap="none">
            <a:spAutoFit/>
          </a:bodyPr>
          <a:lstStyle/>
          <a:p>
            <a:pPr eaLnBrk="0" hangingPunct="0"/>
            <a:r>
              <a:rPr lang="en-US">
                <a:latin typeface="Times New Roman" pitchFamily="18" charset="0"/>
                <a:cs typeface="Times New Roman" pitchFamily="18" charset="0"/>
              </a:rPr>
              <a:t>g – is a normalized “gain” parameter </a:t>
            </a:r>
          </a:p>
          <a:p>
            <a:pPr eaLnBrk="0" hangingPunct="0"/>
            <a:r>
              <a:rPr lang="en-US">
                <a:latin typeface="Times New Roman" pitchFamily="18" charset="0"/>
                <a:cs typeface="Times New Roman" pitchFamily="18" charset="0"/>
              </a:rPr>
              <a:t> [0 &lt; g ≤ 1]</a:t>
            </a:r>
          </a:p>
        </p:txBody>
      </p:sp>
      <p:sp>
        <p:nvSpPr>
          <p:cNvPr id="646149" name="Slide Number Placeholder 4"/>
          <p:cNvSpPr>
            <a:spLocks noGrp="1"/>
          </p:cNvSpPr>
          <p:nvPr>
            <p:ph type="sldNum" sz="quarter" idx="11"/>
          </p:nvPr>
        </p:nvSpPr>
        <p:spPr>
          <a:noFill/>
          <a:ln>
            <a:miter lim="800000"/>
            <a:headEnd/>
            <a:tailEnd/>
          </a:ln>
        </p:spPr>
        <p:txBody>
          <a:bodyPr/>
          <a:lstStyle/>
          <a:p>
            <a:fld id="{7BCE6928-AA16-45A5-AF4A-6A9D1D0885F0}" type="slidenum">
              <a:rPr lang="de-DE" smtClean="0">
                <a:cs typeface="Arial" charset="0"/>
              </a:rPr>
              <a:pPr/>
              <a:t>19</a:t>
            </a:fld>
            <a:endParaRPr lang="de-DE" smtClean="0">
              <a:cs typeface="Arial" charset="0"/>
            </a:endParaRPr>
          </a:p>
        </p:txBody>
      </p:sp>
      <p:sp>
        <p:nvSpPr>
          <p:cNvPr id="9" name="Textfeld 8"/>
          <p:cNvSpPr txBox="1">
            <a:spLocks noRot="1" noChangeAspect="1" noMove="1" noResize="1" noEditPoints="1" noAdjustHandles="1" noChangeArrowheads="1" noChangeShapeType="1" noTextEdit="1"/>
          </p:cNvSpPr>
          <p:nvPr/>
        </p:nvSpPr>
        <p:spPr>
          <a:xfrm>
            <a:off x="5386388" y="2264547"/>
            <a:ext cx="1654556" cy="369588"/>
          </a:xfrm>
          <a:prstGeom prst="rect">
            <a:avLst/>
          </a:prstGeom>
          <a:blipFill rotWithShape="1">
            <a:blip r:embed="rId3"/>
            <a:stretch>
              <a:fillRect t="-8197" b="-24590"/>
            </a:stretch>
          </a:blipFill>
        </p:spPr>
        <p:txBody>
          <a:bodyPr/>
          <a:lstStyle/>
          <a:p>
            <a:pPr eaLnBrk="0" hangingPunct="0">
              <a:defRPr/>
            </a:pPr>
            <a:r>
              <a:rPr lang="en-US">
                <a:noFill/>
                <a:cs typeface="+mn-cs"/>
              </a:rPr>
              <a:t> </a:t>
            </a:r>
          </a:p>
        </p:txBody>
      </p:sp>
      <p:sp>
        <p:nvSpPr>
          <p:cNvPr id="10" name="Textfeld 9"/>
          <p:cNvSpPr txBox="1">
            <a:spLocks noRot="1" noChangeAspect="1" noMove="1" noResize="1" noEditPoints="1" noAdjustHandles="1" noChangeArrowheads="1" noChangeShapeType="1" noTextEdit="1"/>
          </p:cNvSpPr>
          <p:nvPr/>
        </p:nvSpPr>
        <p:spPr>
          <a:xfrm>
            <a:off x="5386388" y="2951784"/>
            <a:ext cx="1974258" cy="629531"/>
          </a:xfrm>
          <a:prstGeom prst="rect">
            <a:avLst/>
          </a:prstGeom>
          <a:blipFill rotWithShape="1">
            <a:blip r:embed="rId4"/>
            <a:stretch>
              <a:fillRect/>
            </a:stretch>
          </a:blipFill>
        </p:spPr>
        <p:txBody>
          <a:bodyPr/>
          <a:lstStyle/>
          <a:p>
            <a:pPr eaLnBrk="0" hangingPunct="0">
              <a:defRPr/>
            </a:pPr>
            <a:r>
              <a:rPr lang="en-US">
                <a:noFill/>
                <a:cs typeface="+mn-cs"/>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682625" y="0"/>
            <a:ext cx="7019925" cy="1196975"/>
          </a:xfrm>
        </p:spPr>
        <p:txBody>
          <a:bodyPr/>
          <a:lstStyle/>
          <a:p>
            <a:pPr eaLnBrk="1" hangingPunct="1"/>
            <a:r>
              <a:rPr lang="de-DE" smtClean="0"/>
              <a:t>Outline</a:t>
            </a:r>
            <a:endParaRPr lang="en-US" smtClean="0"/>
          </a:p>
        </p:txBody>
      </p:sp>
      <p:sp>
        <p:nvSpPr>
          <p:cNvPr id="4" name="Rectangle 3"/>
          <p:cNvSpPr txBox="1">
            <a:spLocks noChangeArrowheads="1"/>
          </p:cNvSpPr>
          <p:nvPr/>
        </p:nvSpPr>
        <p:spPr bwMode="auto">
          <a:xfrm>
            <a:off x="163513" y="1489075"/>
            <a:ext cx="8980487" cy="4437063"/>
          </a:xfrm>
          <a:prstGeom prst="rect">
            <a:avLst/>
          </a:prstGeom>
          <a:noFill/>
          <a:ln>
            <a:noFill/>
          </a:ln>
          <a:effectLst/>
          <a:extLst/>
        </p:spPr>
        <p:txBody>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Tx/>
              <a:buChar char="-"/>
              <a:defRPr/>
            </a:pPr>
            <a:r>
              <a:rPr lang="en-US" altLang="de-DE" sz="3600" kern="0" dirty="0" smtClean="0">
                <a:latin typeface="Arial" panose="020B0604020202020204" pitchFamily="34" charset="0"/>
                <a:cs typeface="Arial" panose="020B0604020202020204" pitchFamily="34" charset="0"/>
              </a:rPr>
              <a:t>Basic principle of stochastic cooling </a:t>
            </a:r>
            <a:endParaRPr lang="en-US" altLang="de-DE" kern="0" dirty="0" smtClean="0">
              <a:solidFill>
                <a:srgbClr val="FF0000"/>
              </a:solidFill>
              <a:latin typeface="Arial" panose="020B0604020202020204" pitchFamily="34" charset="0"/>
              <a:cs typeface="Arial" panose="020B0604020202020204" pitchFamily="34" charset="0"/>
            </a:endParaRPr>
          </a:p>
          <a:p>
            <a:pPr>
              <a:buFontTx/>
              <a:buChar char="-"/>
              <a:defRPr/>
            </a:pPr>
            <a:r>
              <a:rPr lang="en-US" altLang="de-DE" sz="3600" kern="0" dirty="0" smtClean="0">
                <a:latin typeface="Arial" panose="020B0604020202020204" pitchFamily="34" charset="0"/>
                <a:cs typeface="Arial" panose="020B0604020202020204" pitchFamily="34" charset="0"/>
              </a:rPr>
              <a:t>Time domain method </a:t>
            </a:r>
          </a:p>
          <a:p>
            <a:pPr>
              <a:buFontTx/>
              <a:buChar char="-"/>
              <a:defRPr/>
            </a:pPr>
            <a:r>
              <a:rPr lang="en-US" altLang="de-DE" sz="3600" kern="0" dirty="0" smtClean="0">
                <a:latin typeface="Arial" panose="020B0604020202020204" pitchFamily="34" charset="0"/>
                <a:cs typeface="Arial" panose="020B0604020202020204" pitchFamily="34" charset="0"/>
              </a:rPr>
              <a:t>Time domain approaches</a:t>
            </a:r>
          </a:p>
          <a:p>
            <a:pPr>
              <a:buFontTx/>
              <a:buChar char="-"/>
              <a:defRPr/>
            </a:pPr>
            <a:r>
              <a:rPr lang="en-US" altLang="de-DE" sz="3600" kern="0" dirty="0" smtClean="0">
                <a:latin typeface="Arial" panose="020B0604020202020204" pitchFamily="34" charset="0"/>
                <a:cs typeface="Arial" panose="020B0604020202020204" pitchFamily="34" charset="0"/>
              </a:rPr>
              <a:t>Signal response on kickers</a:t>
            </a:r>
          </a:p>
          <a:p>
            <a:pPr>
              <a:buFontTx/>
              <a:buChar char="-"/>
              <a:defRPr/>
            </a:pPr>
            <a:r>
              <a:rPr lang="en-US" altLang="de-DE" sz="3600" kern="0" dirty="0" smtClean="0">
                <a:latin typeface="Arial" panose="020B0604020202020204" pitchFamily="34" charset="0"/>
                <a:cs typeface="Arial" panose="020B0604020202020204" pitchFamily="34" charset="0"/>
              </a:rPr>
              <a:t>Noises </a:t>
            </a:r>
          </a:p>
          <a:p>
            <a:pPr>
              <a:buFontTx/>
              <a:buChar char="-"/>
              <a:defRPr/>
            </a:pPr>
            <a:r>
              <a:rPr lang="en-US" altLang="de-DE" sz="3600" kern="0" dirty="0" smtClean="0">
                <a:latin typeface="Arial" panose="020B0604020202020204" pitchFamily="34" charset="0"/>
                <a:cs typeface="Arial" panose="020B0604020202020204" pitchFamily="34" charset="0"/>
              </a:rPr>
              <a:t>Example of cooling simulations at the CR</a:t>
            </a:r>
            <a:endParaRPr lang="en-US" altLang="de-DE" kern="0" dirty="0" smtClean="0">
              <a:latin typeface="Arial" panose="020B0604020202020204" pitchFamily="34" charset="0"/>
              <a:cs typeface="Arial" panose="020B0604020202020204" pitchFamily="34" charset="0"/>
            </a:endParaRPr>
          </a:p>
        </p:txBody>
      </p:sp>
      <p:sp>
        <p:nvSpPr>
          <p:cNvPr id="19459" name="Slide Number Placeholder 2"/>
          <p:cNvSpPr>
            <a:spLocks noGrp="1"/>
          </p:cNvSpPr>
          <p:nvPr>
            <p:ph type="sldNum" sz="quarter" idx="11"/>
          </p:nvPr>
        </p:nvSpPr>
        <p:spPr>
          <a:noFill/>
          <a:ln>
            <a:miter lim="800000"/>
            <a:headEnd/>
            <a:tailEnd/>
          </a:ln>
        </p:spPr>
        <p:txBody>
          <a:bodyPr/>
          <a:lstStyle/>
          <a:p>
            <a:fld id="{B8173F42-EAAC-4DFA-A387-DD401630502F}" type="slidenum">
              <a:rPr lang="de-DE" smtClean="0">
                <a:cs typeface="Arial" charset="0"/>
              </a:rPr>
              <a:pPr/>
              <a:t>2</a:t>
            </a:fld>
            <a:endParaRPr lang="de-DE"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707" name="Titel 1"/>
          <p:cNvSpPr>
            <a:spLocks noGrp="1"/>
          </p:cNvSpPr>
          <p:nvPr>
            <p:ph type="title"/>
          </p:nvPr>
        </p:nvSpPr>
        <p:spPr>
          <a:xfrm>
            <a:off x="204788" y="-42863"/>
            <a:ext cx="8810625" cy="1196976"/>
          </a:xfrm>
        </p:spPr>
        <p:txBody>
          <a:bodyPr/>
          <a:lstStyle/>
          <a:p>
            <a:pPr eaLnBrk="1" hangingPunct="1"/>
            <a:r>
              <a:rPr lang="en-US" smtClean="0"/>
              <a:t>Mixing </a:t>
            </a:r>
            <a:br>
              <a:rPr lang="en-US" smtClean="0"/>
            </a:br>
            <a:r>
              <a:rPr lang="en-US" sz="2400" smtClean="0"/>
              <a:t>on the way from Kicker to Pick-up</a:t>
            </a:r>
          </a:p>
        </p:txBody>
      </p:sp>
      <p:pic>
        <p:nvPicPr>
          <p:cNvPr id="607708" name="Grafik 5"/>
          <p:cNvPicPr>
            <a:picLocks noChangeAspect="1"/>
          </p:cNvPicPr>
          <p:nvPr/>
        </p:nvPicPr>
        <p:blipFill>
          <a:blip r:embed="rId3"/>
          <a:srcRect/>
          <a:stretch>
            <a:fillRect/>
          </a:stretch>
        </p:blipFill>
        <p:spPr bwMode="auto">
          <a:xfrm>
            <a:off x="923925" y="1803400"/>
            <a:ext cx="2349500" cy="2152650"/>
          </a:xfrm>
          <a:prstGeom prst="rect">
            <a:avLst/>
          </a:prstGeom>
          <a:noFill/>
          <a:ln w="9525">
            <a:noFill/>
            <a:miter lim="800000"/>
            <a:headEnd/>
            <a:tailEnd/>
          </a:ln>
        </p:spPr>
      </p:pic>
      <p:sp>
        <p:nvSpPr>
          <p:cNvPr id="607709" name="Textfeld 3"/>
          <p:cNvSpPr txBox="1">
            <a:spLocks noChangeArrowheads="1"/>
          </p:cNvSpPr>
          <p:nvPr/>
        </p:nvSpPr>
        <p:spPr bwMode="auto">
          <a:xfrm>
            <a:off x="193675" y="1154113"/>
            <a:ext cx="8821738" cy="647700"/>
          </a:xfrm>
          <a:prstGeom prst="rect">
            <a:avLst/>
          </a:prstGeom>
          <a:noFill/>
          <a:ln w="9525">
            <a:noFill/>
            <a:miter lim="800000"/>
            <a:headEnd/>
            <a:tailEnd/>
          </a:ln>
        </p:spPr>
        <p:txBody>
          <a:bodyPr>
            <a:spAutoFit/>
          </a:bodyPr>
          <a:lstStyle/>
          <a:p>
            <a:pPr eaLnBrk="0" hangingPunct="0"/>
            <a:r>
              <a:rPr lang="en-US"/>
              <a:t>Mixing takes place. The particles migrate from sample to sample, which means the time coordinate of each particle is changed by  Δt </a:t>
            </a:r>
          </a:p>
        </p:txBody>
      </p:sp>
      <p:graphicFrame>
        <p:nvGraphicFramePr>
          <p:cNvPr id="607703" name="Object 471"/>
          <p:cNvGraphicFramePr>
            <a:graphicFrameLocks noChangeAspect="1"/>
          </p:cNvGraphicFramePr>
          <p:nvPr/>
        </p:nvGraphicFramePr>
        <p:xfrm>
          <a:off x="4313238" y="1860550"/>
          <a:ext cx="1584325" cy="615950"/>
        </p:xfrm>
        <a:graphic>
          <a:graphicData uri="http://schemas.openxmlformats.org/presentationml/2006/ole">
            <mc:AlternateContent xmlns:mc="http://schemas.openxmlformats.org/markup-compatibility/2006">
              <mc:Choice xmlns:v="urn:schemas-microsoft-com:vml" Requires="v">
                <p:oleObj spid="_x0000_s607714" name="Equation" r:id="rId4" imgW="1104840" imgH="431640" progId="Equation.3">
                  <p:embed/>
                </p:oleObj>
              </mc:Choice>
              <mc:Fallback>
                <p:oleObj name="Equation" r:id="rId4" imgW="1104840" imgH="431640" progId="Equation.3">
                  <p:embed/>
                  <p:pic>
                    <p:nvPicPr>
                      <p:cNvPr id="0" name="Picture 4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238" y="1860550"/>
                        <a:ext cx="1584325"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7710" name="Textfeld 8"/>
          <p:cNvSpPr txBox="1">
            <a:spLocks noChangeArrowheads="1"/>
          </p:cNvSpPr>
          <p:nvPr/>
        </p:nvSpPr>
        <p:spPr bwMode="auto">
          <a:xfrm>
            <a:off x="5383213" y="3373438"/>
            <a:ext cx="1428750" cy="368300"/>
          </a:xfrm>
          <a:prstGeom prst="rect">
            <a:avLst/>
          </a:prstGeom>
          <a:solidFill>
            <a:srgbClr val="66FFFF"/>
          </a:solidFill>
          <a:ln w="9525">
            <a:noFill/>
            <a:miter lim="800000"/>
            <a:headEnd/>
            <a:tailEnd/>
          </a:ln>
        </p:spPr>
        <p:txBody>
          <a:bodyPr wrap="none">
            <a:spAutoFit/>
          </a:bodyPr>
          <a:lstStyle/>
          <a:p>
            <a:pPr eaLnBrk="0" hangingPunct="0"/>
            <a:r>
              <a:rPr lang="en-US"/>
              <a:t>good mixing</a:t>
            </a:r>
          </a:p>
        </p:txBody>
      </p:sp>
      <p:pic>
        <p:nvPicPr>
          <p:cNvPr id="607711" name="Picture 2" descr="phase_1"/>
          <p:cNvPicPr>
            <a:picLocks noChangeAspect="1" noChangeArrowheads="1"/>
          </p:cNvPicPr>
          <p:nvPr/>
        </p:nvPicPr>
        <p:blipFill>
          <a:blip r:embed="rId6"/>
          <a:srcRect/>
          <a:stretch>
            <a:fillRect/>
          </a:stretch>
        </p:blipFill>
        <p:spPr bwMode="auto">
          <a:xfrm>
            <a:off x="1033463" y="4410075"/>
            <a:ext cx="2295525" cy="1670050"/>
          </a:xfrm>
          <a:prstGeom prst="rect">
            <a:avLst/>
          </a:prstGeom>
          <a:noFill/>
          <a:ln w="9525">
            <a:noFill/>
            <a:miter lim="800000"/>
            <a:headEnd/>
            <a:tailEnd/>
          </a:ln>
        </p:spPr>
      </p:pic>
      <p:graphicFrame>
        <p:nvGraphicFramePr>
          <p:cNvPr id="607705" name="Object 473"/>
          <p:cNvGraphicFramePr>
            <a:graphicFrameLocks noChangeAspect="1"/>
          </p:cNvGraphicFramePr>
          <p:nvPr/>
        </p:nvGraphicFramePr>
        <p:xfrm>
          <a:off x="3813175" y="5245100"/>
          <a:ext cx="1955800" cy="579438"/>
        </p:xfrm>
        <a:graphic>
          <a:graphicData uri="http://schemas.openxmlformats.org/presentationml/2006/ole">
            <mc:AlternateContent xmlns:mc="http://schemas.openxmlformats.org/markup-compatibility/2006">
              <mc:Choice xmlns:v="urn:schemas-microsoft-com:vml" Requires="v">
                <p:oleObj spid="_x0000_s607715" name="Equation" r:id="rId7" imgW="1637589" imgH="482391" progId="Equation.3">
                  <p:embed/>
                </p:oleObj>
              </mc:Choice>
              <mc:Fallback>
                <p:oleObj name="Equation" r:id="rId7" imgW="1637589" imgH="482391" progId="Equation.3">
                  <p:embed/>
                  <p:pic>
                    <p:nvPicPr>
                      <p:cNvPr id="0" name="Picture 4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175" y="5245100"/>
                        <a:ext cx="1955800"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7706" name="Object 474"/>
          <p:cNvGraphicFramePr>
            <a:graphicFrameLocks noChangeAspect="1"/>
          </p:cNvGraphicFramePr>
          <p:nvPr/>
        </p:nvGraphicFramePr>
        <p:xfrm>
          <a:off x="5897563" y="5338763"/>
          <a:ext cx="736600" cy="401637"/>
        </p:xfrm>
        <a:graphic>
          <a:graphicData uri="http://schemas.openxmlformats.org/presentationml/2006/ole">
            <mc:AlternateContent xmlns:mc="http://schemas.openxmlformats.org/markup-compatibility/2006">
              <mc:Choice xmlns:v="urn:schemas-microsoft-com:vml" Requires="v">
                <p:oleObj spid="_x0000_s607716" name="Equation" r:id="rId9" imgW="799920" imgH="431640" progId="Equation.3">
                  <p:embed/>
                </p:oleObj>
              </mc:Choice>
              <mc:Fallback>
                <p:oleObj name="Equation" r:id="rId9" imgW="799920" imgH="431640" progId="Equation.3">
                  <p:embed/>
                  <p:pic>
                    <p:nvPicPr>
                      <p:cNvPr id="0" name="Picture 4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7563" y="5338763"/>
                        <a:ext cx="736600"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7712" name="Textfeld 11"/>
          <p:cNvSpPr txBox="1">
            <a:spLocks noChangeArrowheads="1"/>
          </p:cNvSpPr>
          <p:nvPr/>
        </p:nvSpPr>
        <p:spPr bwMode="auto">
          <a:xfrm>
            <a:off x="3881438" y="5895975"/>
            <a:ext cx="2216150" cy="368300"/>
          </a:xfrm>
          <a:prstGeom prst="rect">
            <a:avLst/>
          </a:prstGeom>
          <a:noFill/>
          <a:ln w="9525">
            <a:noFill/>
            <a:miter lim="800000"/>
            <a:headEnd/>
            <a:tailEnd/>
          </a:ln>
        </p:spPr>
        <p:txBody>
          <a:bodyPr wrap="none">
            <a:spAutoFit/>
          </a:bodyPr>
          <a:lstStyle/>
          <a:p>
            <a:pPr eaLnBrk="0" hangingPunct="0"/>
            <a:r>
              <a:rPr lang="en-US"/>
              <a:t>Here </a:t>
            </a:r>
            <a:r>
              <a:rPr lang="en-US">
                <a:latin typeface="Times New Roman" pitchFamily="18" charset="0"/>
                <a:cs typeface="Times New Roman" pitchFamily="18" charset="0"/>
              </a:rPr>
              <a:t>Δµ</a:t>
            </a:r>
            <a:r>
              <a:rPr lang="en-US"/>
              <a:t> can be any</a:t>
            </a:r>
          </a:p>
        </p:txBody>
      </p:sp>
      <p:sp>
        <p:nvSpPr>
          <p:cNvPr id="607713" name="Textfeld 12"/>
          <p:cNvSpPr txBox="1">
            <a:spLocks noChangeArrowheads="1"/>
          </p:cNvSpPr>
          <p:nvPr/>
        </p:nvSpPr>
        <p:spPr bwMode="auto">
          <a:xfrm>
            <a:off x="3724275" y="4737100"/>
            <a:ext cx="5022850" cy="338138"/>
          </a:xfrm>
          <a:prstGeom prst="rect">
            <a:avLst/>
          </a:prstGeom>
          <a:noFill/>
          <a:ln w="9525">
            <a:noFill/>
            <a:miter lim="800000"/>
            <a:headEnd/>
            <a:tailEnd/>
          </a:ln>
        </p:spPr>
        <p:txBody>
          <a:bodyPr wrap="none">
            <a:spAutoFit/>
          </a:bodyPr>
          <a:lstStyle/>
          <a:p>
            <a:pPr eaLnBrk="0" hangingPunct="0"/>
            <a:r>
              <a:rPr lang="en-US" sz="1600"/>
              <a:t>In transverse plane  the coordinates are recalculated </a:t>
            </a:r>
          </a:p>
        </p:txBody>
      </p:sp>
      <p:sp>
        <p:nvSpPr>
          <p:cNvPr id="607714" name="Slide Number Placeholder 13"/>
          <p:cNvSpPr>
            <a:spLocks noGrp="1"/>
          </p:cNvSpPr>
          <p:nvPr>
            <p:ph type="sldNum" sz="quarter" idx="11"/>
          </p:nvPr>
        </p:nvSpPr>
        <p:spPr>
          <a:noFill/>
          <a:ln>
            <a:miter lim="800000"/>
            <a:headEnd/>
            <a:tailEnd/>
          </a:ln>
        </p:spPr>
        <p:txBody>
          <a:bodyPr/>
          <a:lstStyle/>
          <a:p>
            <a:fld id="{3089978B-963C-4B82-AB6E-5298FDF96270}" type="slidenum">
              <a:rPr lang="de-DE" smtClean="0">
                <a:cs typeface="Arial" charset="0"/>
              </a:rPr>
              <a:pPr/>
              <a:t>20</a:t>
            </a:fld>
            <a:endParaRPr lang="de-DE" smtClean="0">
              <a:cs typeface="Arial" charset="0"/>
            </a:endParaRPr>
          </a:p>
        </p:txBody>
      </p:sp>
      <p:sp>
        <p:nvSpPr>
          <p:cNvPr id="15" name="Textfeld 14"/>
          <p:cNvSpPr txBox="1">
            <a:spLocks noRot="1" noChangeAspect="1" noMove="1" noResize="1" noEditPoints="1" noAdjustHandles="1" noChangeArrowheads="1" noChangeShapeType="1" noTextEdit="1"/>
          </p:cNvSpPr>
          <p:nvPr/>
        </p:nvSpPr>
        <p:spPr>
          <a:xfrm>
            <a:off x="4240405" y="2803401"/>
            <a:ext cx="1671162" cy="369332"/>
          </a:xfrm>
          <a:prstGeom prst="rect">
            <a:avLst/>
          </a:prstGeom>
          <a:blipFill rotWithShape="1">
            <a:blip r:embed="rId11"/>
            <a:stretch>
              <a:fillRect b="-3333"/>
            </a:stretch>
          </a:blipFill>
        </p:spPr>
        <p:txBody>
          <a:bodyPr/>
          <a:lstStyle/>
          <a:p>
            <a:pPr eaLnBrk="0" hangingPunct="0">
              <a:defRPr/>
            </a:pPr>
            <a:r>
              <a:rPr lang="en-US">
                <a:noFill/>
                <a:cs typeface="+mn-cs"/>
              </a:rPr>
              <a:t> </a:t>
            </a:r>
          </a:p>
        </p:txBody>
      </p:sp>
      <p:sp>
        <p:nvSpPr>
          <p:cNvPr id="2" name="TextBox 1"/>
          <p:cNvSpPr txBox="1"/>
          <p:nvPr/>
        </p:nvSpPr>
        <p:spPr>
          <a:xfrm flipH="1">
            <a:off x="4240405" y="3356191"/>
            <a:ext cx="971550" cy="369332"/>
          </a:xfrm>
          <a:prstGeom prst="rect">
            <a:avLst/>
          </a:prstGeom>
          <a:noFill/>
        </p:spPr>
        <p:txBody>
          <a:bodyPr wrap="square" rtlCol="0">
            <a:spAutoFit/>
          </a:bodyPr>
          <a:lstStyle/>
          <a:p>
            <a:r>
              <a:rPr lang="de-DE" dirty="0" smtClean="0"/>
              <a:t>∆t &gt;&gt;0</a:t>
            </a: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3" name="Titel 1"/>
          <p:cNvSpPr>
            <a:spLocks noGrp="1"/>
          </p:cNvSpPr>
          <p:nvPr>
            <p:ph type="title"/>
          </p:nvPr>
        </p:nvSpPr>
        <p:spPr>
          <a:xfrm>
            <a:off x="606425" y="0"/>
            <a:ext cx="7019925" cy="1196975"/>
          </a:xfrm>
        </p:spPr>
        <p:txBody>
          <a:bodyPr/>
          <a:lstStyle/>
          <a:p>
            <a:pPr eaLnBrk="1" hangingPunct="1"/>
            <a:r>
              <a:rPr lang="en-US" smtClean="0"/>
              <a:t>Time domain approach </a:t>
            </a:r>
            <a:br>
              <a:rPr lang="en-US" smtClean="0"/>
            </a:br>
            <a:r>
              <a:rPr lang="en-US" smtClean="0"/>
              <a:t>One turn </a:t>
            </a:r>
          </a:p>
        </p:txBody>
      </p:sp>
      <p:sp>
        <p:nvSpPr>
          <p:cNvPr id="648194" name="Textfeld 4"/>
          <p:cNvSpPr txBox="1">
            <a:spLocks noChangeArrowheads="1"/>
          </p:cNvSpPr>
          <p:nvPr/>
        </p:nvSpPr>
        <p:spPr bwMode="auto">
          <a:xfrm>
            <a:off x="700088" y="2066925"/>
            <a:ext cx="8077200" cy="3046413"/>
          </a:xfrm>
          <a:prstGeom prst="rect">
            <a:avLst/>
          </a:prstGeom>
          <a:noFill/>
          <a:ln w="9525">
            <a:noFill/>
            <a:miter lim="800000"/>
            <a:headEnd/>
            <a:tailEnd/>
          </a:ln>
        </p:spPr>
        <p:txBody>
          <a:bodyPr>
            <a:spAutoFit/>
          </a:bodyPr>
          <a:lstStyle/>
          <a:p>
            <a:pPr marL="342900" indent="-342900" eaLnBrk="0" hangingPunct="0">
              <a:buFontTx/>
              <a:buChar char="-"/>
            </a:pPr>
            <a:r>
              <a:rPr lang="en-US" sz="2400"/>
              <a:t>Lattice and SC system parameters </a:t>
            </a:r>
          </a:p>
          <a:p>
            <a:pPr marL="342900" indent="-342900" eaLnBrk="0" hangingPunct="0">
              <a:buFontTx/>
              <a:buChar char="-"/>
            </a:pPr>
            <a:r>
              <a:rPr lang="en-US" sz="2400">
                <a:solidFill>
                  <a:srgbClr val="FF0000"/>
                </a:solidFill>
              </a:rPr>
              <a:t>Particle generation</a:t>
            </a:r>
          </a:p>
          <a:p>
            <a:pPr marL="342900" indent="-342900" eaLnBrk="0" hangingPunct="0">
              <a:buFontTx/>
              <a:buChar char="-"/>
            </a:pPr>
            <a:r>
              <a:rPr lang="en-US" sz="2400"/>
              <a:t>Analyses of distributions ( </a:t>
            </a:r>
            <a:r>
              <a:rPr lang="el-GR" sz="2400"/>
              <a:t>Δ</a:t>
            </a:r>
            <a:r>
              <a:rPr lang="en-US" sz="2400"/>
              <a:t>p/p</a:t>
            </a:r>
            <a:r>
              <a:rPr lang="en-US" sz="2400" baseline="-25000"/>
              <a:t>rms</a:t>
            </a:r>
            <a:r>
              <a:rPr lang="en-US" sz="2400"/>
              <a:t> and  </a:t>
            </a:r>
            <a:r>
              <a:rPr lang="el-GR" sz="2400"/>
              <a:t>ε</a:t>
            </a:r>
            <a:r>
              <a:rPr lang="de-DE" sz="2400" baseline="-25000"/>
              <a:t>rms</a:t>
            </a:r>
            <a:r>
              <a:rPr lang="de-DE" sz="2400"/>
              <a:t> </a:t>
            </a:r>
            <a:r>
              <a:rPr lang="en-US" sz="2400"/>
              <a:t>) </a:t>
            </a:r>
          </a:p>
          <a:p>
            <a:pPr marL="342900" indent="-342900" eaLnBrk="0" hangingPunct="0">
              <a:buFontTx/>
              <a:buChar char="-"/>
            </a:pPr>
            <a:r>
              <a:rPr lang="en-US" sz="2400">
                <a:solidFill>
                  <a:srgbClr val="FF0000"/>
                </a:solidFill>
              </a:rPr>
              <a:t>Pick-up action</a:t>
            </a:r>
          </a:p>
          <a:p>
            <a:pPr marL="342900" indent="-342900" eaLnBrk="0" hangingPunct="0">
              <a:buFontTx/>
              <a:buChar char="-"/>
            </a:pPr>
            <a:r>
              <a:rPr lang="en-US" sz="2400">
                <a:solidFill>
                  <a:srgbClr val="FF0000"/>
                </a:solidFill>
              </a:rPr>
              <a:t>Mixing on the way Pick-up – Kicker</a:t>
            </a:r>
          </a:p>
          <a:p>
            <a:pPr marL="342900" indent="-342900" eaLnBrk="0" hangingPunct="0">
              <a:buFontTx/>
              <a:buChar char="-"/>
            </a:pPr>
            <a:r>
              <a:rPr lang="en-US" sz="2400">
                <a:solidFill>
                  <a:srgbClr val="FF0000"/>
                </a:solidFill>
              </a:rPr>
              <a:t>Kicker action</a:t>
            </a:r>
          </a:p>
          <a:p>
            <a:pPr marL="342900" indent="-342900" eaLnBrk="0" hangingPunct="0">
              <a:buFontTx/>
              <a:buChar char="-"/>
            </a:pPr>
            <a:r>
              <a:rPr lang="en-US" sz="2400">
                <a:solidFill>
                  <a:srgbClr val="FF0000"/>
                </a:solidFill>
              </a:rPr>
              <a:t>Mixing on the way Kicker – Pick-up</a:t>
            </a:r>
          </a:p>
          <a:p>
            <a:pPr marL="342900" indent="-342900" eaLnBrk="0" hangingPunct="0">
              <a:buFontTx/>
              <a:buChar char="-"/>
            </a:pPr>
            <a:r>
              <a:rPr lang="de-DE" sz="2400"/>
              <a:t>Stop after N turns </a:t>
            </a:r>
            <a:endParaRPr lang="en-US" sz="2400"/>
          </a:p>
        </p:txBody>
      </p:sp>
      <p:cxnSp>
        <p:nvCxnSpPr>
          <p:cNvPr id="648195" name="Gerade Verbindung 3"/>
          <p:cNvCxnSpPr>
            <a:cxnSpLocks noChangeShapeType="1"/>
          </p:cNvCxnSpPr>
          <p:nvPr/>
        </p:nvCxnSpPr>
        <p:spPr bwMode="auto">
          <a:xfrm flipH="1" flipV="1">
            <a:off x="350838" y="4537075"/>
            <a:ext cx="255587" cy="9525"/>
          </a:xfrm>
          <a:prstGeom prst="line">
            <a:avLst/>
          </a:prstGeom>
          <a:noFill/>
          <a:ln w="9525" algn="ctr">
            <a:solidFill>
              <a:schemeClr val="tx1"/>
            </a:solidFill>
            <a:round/>
            <a:headEnd/>
            <a:tailEnd/>
          </a:ln>
        </p:spPr>
      </p:cxnSp>
      <p:cxnSp>
        <p:nvCxnSpPr>
          <p:cNvPr id="648196" name="Gerade Verbindung 6"/>
          <p:cNvCxnSpPr>
            <a:cxnSpLocks noChangeShapeType="1"/>
          </p:cNvCxnSpPr>
          <p:nvPr/>
        </p:nvCxnSpPr>
        <p:spPr bwMode="auto">
          <a:xfrm flipV="1">
            <a:off x="350838" y="3068638"/>
            <a:ext cx="0" cy="1468437"/>
          </a:xfrm>
          <a:prstGeom prst="line">
            <a:avLst/>
          </a:prstGeom>
          <a:noFill/>
          <a:ln w="9525" algn="ctr">
            <a:solidFill>
              <a:schemeClr val="tx1"/>
            </a:solidFill>
            <a:round/>
            <a:headEnd/>
            <a:tailEnd/>
          </a:ln>
        </p:spPr>
      </p:cxnSp>
      <p:cxnSp>
        <p:nvCxnSpPr>
          <p:cNvPr id="648197" name="Gerade Verbindung mit Pfeil 8"/>
          <p:cNvCxnSpPr>
            <a:cxnSpLocks noChangeShapeType="1"/>
          </p:cNvCxnSpPr>
          <p:nvPr/>
        </p:nvCxnSpPr>
        <p:spPr bwMode="auto">
          <a:xfrm>
            <a:off x="350838" y="3068638"/>
            <a:ext cx="349250" cy="0"/>
          </a:xfrm>
          <a:prstGeom prst="straightConnector1">
            <a:avLst/>
          </a:prstGeom>
          <a:noFill/>
          <a:ln w="9525" algn="ctr">
            <a:solidFill>
              <a:schemeClr val="tx1"/>
            </a:solidFill>
            <a:round/>
            <a:headEnd/>
            <a:tailEnd type="arrow" w="med" len="med"/>
          </a:ln>
        </p:spPr>
      </p:cxnSp>
      <p:sp>
        <p:nvSpPr>
          <p:cNvPr id="648198" name="Textfeld 9"/>
          <p:cNvSpPr txBox="1">
            <a:spLocks noChangeArrowheads="1"/>
          </p:cNvSpPr>
          <p:nvPr/>
        </p:nvSpPr>
        <p:spPr bwMode="auto">
          <a:xfrm rot="-5400000">
            <a:off x="-349250" y="3617913"/>
            <a:ext cx="1030287" cy="369888"/>
          </a:xfrm>
          <a:prstGeom prst="rect">
            <a:avLst/>
          </a:prstGeom>
          <a:noFill/>
          <a:ln w="9525">
            <a:noFill/>
            <a:miter lim="800000"/>
            <a:headEnd/>
            <a:tailEnd/>
          </a:ln>
        </p:spPr>
        <p:txBody>
          <a:bodyPr wrap="none">
            <a:spAutoFit/>
          </a:bodyPr>
          <a:lstStyle/>
          <a:p>
            <a:pPr eaLnBrk="0" hangingPunct="0"/>
            <a:r>
              <a:rPr lang="de-DE"/>
              <a:t>one turn</a:t>
            </a:r>
            <a:endParaRPr lang="en-US"/>
          </a:p>
        </p:txBody>
      </p:sp>
      <p:sp>
        <p:nvSpPr>
          <p:cNvPr id="648199" name="Slide Number Placeholder 2"/>
          <p:cNvSpPr>
            <a:spLocks noGrp="1"/>
          </p:cNvSpPr>
          <p:nvPr>
            <p:ph type="sldNum" sz="quarter" idx="11"/>
          </p:nvPr>
        </p:nvSpPr>
        <p:spPr>
          <a:noFill/>
          <a:ln>
            <a:miter lim="800000"/>
            <a:headEnd/>
            <a:tailEnd/>
          </a:ln>
        </p:spPr>
        <p:txBody>
          <a:bodyPr/>
          <a:lstStyle/>
          <a:p>
            <a:fld id="{FA01E124-4415-4674-81C7-D57003166746}" type="slidenum">
              <a:rPr lang="de-DE" smtClean="0">
                <a:cs typeface="Arial" charset="0"/>
              </a:rPr>
              <a:pPr/>
              <a:t>21</a:t>
            </a:fld>
            <a:endParaRPr lang="de-DE" smtClean="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728" name="Titel 1"/>
          <p:cNvSpPr>
            <a:spLocks noGrp="1"/>
          </p:cNvSpPr>
          <p:nvPr>
            <p:ph type="title"/>
          </p:nvPr>
        </p:nvSpPr>
        <p:spPr>
          <a:xfrm>
            <a:off x="671513" y="0"/>
            <a:ext cx="7019925" cy="1196975"/>
          </a:xfrm>
        </p:spPr>
        <p:txBody>
          <a:bodyPr/>
          <a:lstStyle/>
          <a:p>
            <a:pPr eaLnBrk="1" hangingPunct="1"/>
            <a:r>
              <a:rPr lang="en-US" dirty="0" smtClean="0">
                <a:latin typeface="Arial" charset="0"/>
                <a:cs typeface="Arial" charset="0"/>
              </a:rPr>
              <a:t>cooling effect in time domain treatment  </a:t>
            </a:r>
          </a:p>
        </p:txBody>
      </p:sp>
      <p:sp>
        <p:nvSpPr>
          <p:cNvPr id="6097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097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09731" name="Rectangle 8"/>
          <p:cNvSpPr>
            <a:spLocks noChangeArrowheads="1"/>
          </p:cNvSpPr>
          <p:nvPr/>
        </p:nvSpPr>
        <p:spPr bwMode="auto">
          <a:xfrm>
            <a:off x="152400" y="15240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09732" name="Textfeld 10"/>
          <p:cNvSpPr txBox="1">
            <a:spLocks noChangeArrowheads="1"/>
          </p:cNvSpPr>
          <p:nvPr/>
        </p:nvSpPr>
        <p:spPr bwMode="auto">
          <a:xfrm>
            <a:off x="455613" y="1279525"/>
            <a:ext cx="6348412" cy="369888"/>
          </a:xfrm>
          <a:prstGeom prst="rect">
            <a:avLst/>
          </a:prstGeom>
          <a:noFill/>
          <a:ln w="9525">
            <a:noFill/>
            <a:miter lim="800000"/>
            <a:headEnd/>
            <a:tailEnd/>
          </a:ln>
        </p:spPr>
        <p:txBody>
          <a:bodyPr wrap="none">
            <a:spAutoFit/>
          </a:bodyPr>
          <a:lstStyle/>
          <a:p>
            <a:pPr eaLnBrk="0" hangingPunct="0"/>
            <a:r>
              <a:rPr lang="de-DE"/>
              <a:t>cooling effect in ideal case is calculated by simple formulae: </a:t>
            </a:r>
            <a:endParaRPr lang="en-US"/>
          </a:p>
        </p:txBody>
      </p:sp>
      <p:sp>
        <p:nvSpPr>
          <p:cNvPr id="609733" name="Textfeld 12"/>
          <p:cNvSpPr txBox="1">
            <a:spLocks noChangeArrowheads="1"/>
          </p:cNvSpPr>
          <p:nvPr/>
        </p:nvSpPr>
        <p:spPr bwMode="auto">
          <a:xfrm>
            <a:off x="644525" y="4849813"/>
            <a:ext cx="7596951" cy="1477328"/>
          </a:xfrm>
          <a:prstGeom prst="rect">
            <a:avLst/>
          </a:prstGeom>
          <a:noFill/>
          <a:ln w="9525">
            <a:noFill/>
            <a:miter lim="800000"/>
            <a:headEnd/>
            <a:tailEnd/>
          </a:ln>
        </p:spPr>
        <p:txBody>
          <a:bodyPr wrap="none">
            <a:spAutoFit/>
          </a:bodyPr>
          <a:lstStyle/>
          <a:p>
            <a:pPr eaLnBrk="0" hangingPunct="0"/>
            <a:r>
              <a:rPr lang="en-US" dirty="0"/>
              <a:t>In reality one has to take into consideration </a:t>
            </a:r>
            <a:r>
              <a:rPr lang="en-US" dirty="0" smtClean="0"/>
              <a:t>the electronic noises and </a:t>
            </a:r>
          </a:p>
          <a:p>
            <a:pPr eaLnBrk="0" hangingPunct="0"/>
            <a:r>
              <a:rPr lang="en-US" dirty="0" smtClean="0"/>
              <a:t>kicker signal response. Noises and kicker response are </a:t>
            </a:r>
            <a:r>
              <a:rPr lang="en-US" dirty="0" smtClean="0"/>
              <a:t>the </a:t>
            </a:r>
            <a:r>
              <a:rPr lang="en-US" dirty="0"/>
              <a:t>specific </a:t>
            </a:r>
            <a:endParaRPr lang="en-US" dirty="0" smtClean="0"/>
          </a:p>
          <a:p>
            <a:pPr eaLnBrk="0" hangingPunct="0"/>
            <a:r>
              <a:rPr lang="en-US" dirty="0" smtClean="0"/>
              <a:t>characteristics </a:t>
            </a:r>
            <a:r>
              <a:rPr lang="en-US" dirty="0"/>
              <a:t>of </a:t>
            </a:r>
            <a:r>
              <a:rPr lang="en-US" dirty="0" smtClean="0"/>
              <a:t>all SC components. </a:t>
            </a:r>
            <a:endParaRPr lang="en-US" dirty="0"/>
          </a:p>
          <a:p>
            <a:pPr eaLnBrk="0" hangingPunct="0"/>
            <a:r>
              <a:rPr lang="en-US" dirty="0"/>
              <a:t>Then the given formulas must be modified according to this SC system . </a:t>
            </a:r>
          </a:p>
          <a:p>
            <a:pPr eaLnBrk="0" hangingPunct="0"/>
            <a:r>
              <a:rPr lang="en-US" dirty="0"/>
              <a:t>Let‘s look how the signal is proceed in the SC system. </a:t>
            </a:r>
          </a:p>
        </p:txBody>
      </p:sp>
      <p:sp>
        <p:nvSpPr>
          <p:cNvPr id="60973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09735" name="Rechteck 6"/>
          <p:cNvSpPr>
            <a:spLocks noChangeArrowheads="1"/>
          </p:cNvSpPr>
          <p:nvPr/>
        </p:nvSpPr>
        <p:spPr bwMode="auto">
          <a:xfrm>
            <a:off x="739775" y="2232025"/>
            <a:ext cx="2965450" cy="1652588"/>
          </a:xfrm>
          <a:prstGeom prst="rect">
            <a:avLst/>
          </a:prstGeom>
          <a:solidFill>
            <a:schemeClr val="accent1"/>
          </a:solidFill>
          <a:ln w="9525" algn="ctr">
            <a:solidFill>
              <a:schemeClr val="tx1"/>
            </a:solidFill>
            <a:round/>
            <a:headEnd/>
            <a:tailEnd/>
          </a:ln>
        </p:spPr>
        <p:txBody>
          <a:bodyPr/>
          <a:lstStyle/>
          <a:p>
            <a:pPr eaLnBrk="0" hangingPunct="0"/>
            <a:endParaRPr lang="de-DE"/>
          </a:p>
        </p:txBody>
      </p:sp>
      <p:graphicFrame>
        <p:nvGraphicFramePr>
          <p:cNvPr id="609726" name="Object 446"/>
          <p:cNvGraphicFramePr>
            <a:graphicFrameLocks noChangeAspect="1"/>
          </p:cNvGraphicFramePr>
          <p:nvPr/>
        </p:nvGraphicFramePr>
        <p:xfrm>
          <a:off x="1065213" y="3057525"/>
          <a:ext cx="2314575" cy="787400"/>
        </p:xfrm>
        <a:graphic>
          <a:graphicData uri="http://schemas.openxmlformats.org/presentationml/2006/ole">
            <mc:AlternateContent xmlns:mc="http://schemas.openxmlformats.org/markup-compatibility/2006">
              <mc:Choice xmlns:v="urn:schemas-microsoft-com:vml" Requires="v">
                <p:oleObj spid="_x0000_s609732" name="Equation" r:id="rId3" imgW="1257300" imgH="431800" progId="Equation.3">
                  <p:embed/>
                </p:oleObj>
              </mc:Choice>
              <mc:Fallback>
                <p:oleObj name="Equation" r:id="rId3" imgW="1257300" imgH="431800" progId="Equation.3">
                  <p:embed/>
                  <p:pic>
                    <p:nvPicPr>
                      <p:cNvPr id="0" name="Picture 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3057525"/>
                        <a:ext cx="231457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9727" name="Object 447"/>
          <p:cNvGraphicFramePr>
            <a:graphicFrameLocks noChangeAspect="1"/>
          </p:cNvGraphicFramePr>
          <p:nvPr/>
        </p:nvGraphicFramePr>
        <p:xfrm>
          <a:off x="1065213" y="2406650"/>
          <a:ext cx="1443037" cy="403225"/>
        </p:xfrm>
        <a:graphic>
          <a:graphicData uri="http://schemas.openxmlformats.org/presentationml/2006/ole">
            <mc:AlternateContent xmlns:mc="http://schemas.openxmlformats.org/markup-compatibility/2006">
              <mc:Choice xmlns:v="urn:schemas-microsoft-com:vml" Requires="v">
                <p:oleObj spid="_x0000_s609733" name="Equation" r:id="rId5" imgW="812447" imgH="228501" progId="Equation.3">
                  <p:embed/>
                </p:oleObj>
              </mc:Choice>
              <mc:Fallback>
                <p:oleObj name="Equation" r:id="rId5" imgW="812447" imgH="228501" progId="Equation.3">
                  <p:embed/>
                  <p:pic>
                    <p:nvPicPr>
                      <p:cNvPr id="0" name="Picture 4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213" y="2406650"/>
                        <a:ext cx="144303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9736" name="Slide Number Placeholder 3"/>
          <p:cNvSpPr>
            <a:spLocks noGrp="1"/>
          </p:cNvSpPr>
          <p:nvPr>
            <p:ph type="sldNum" sz="quarter" idx="11"/>
          </p:nvPr>
        </p:nvSpPr>
        <p:spPr>
          <a:noFill/>
          <a:ln>
            <a:miter lim="800000"/>
            <a:headEnd/>
            <a:tailEnd/>
          </a:ln>
        </p:spPr>
        <p:txBody>
          <a:bodyPr/>
          <a:lstStyle/>
          <a:p>
            <a:fld id="{802FFD6A-0244-4A42-AB02-88C25BA24A30}" type="slidenum">
              <a:rPr lang="de-DE" smtClean="0">
                <a:cs typeface="Arial" charset="0"/>
              </a:rPr>
              <a:pPr/>
              <a:t>22</a:t>
            </a:fld>
            <a:endParaRPr lang="de-DE" smtClean="0">
              <a:cs typeface="Arial" charset="0"/>
            </a:endParaRPr>
          </a:p>
        </p:txBody>
      </p:sp>
      <p:pic>
        <p:nvPicPr>
          <p:cNvPr id="609737" name="Picture 3" descr="pdf_1"/>
          <p:cNvPicPr>
            <a:picLocks noChangeAspect="1" noChangeArrowheads="1"/>
          </p:cNvPicPr>
          <p:nvPr/>
        </p:nvPicPr>
        <p:blipFill>
          <a:blip r:embed="rId7"/>
          <a:srcRect/>
          <a:stretch>
            <a:fillRect/>
          </a:stretch>
        </p:blipFill>
        <p:spPr bwMode="auto">
          <a:xfrm>
            <a:off x="4554538" y="1846263"/>
            <a:ext cx="3221037" cy="244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554" name="Titel 1"/>
          <p:cNvSpPr>
            <a:spLocks noGrp="1"/>
          </p:cNvSpPr>
          <p:nvPr>
            <p:ph type="title"/>
          </p:nvPr>
        </p:nvSpPr>
        <p:spPr>
          <a:xfrm>
            <a:off x="879475" y="-25400"/>
            <a:ext cx="7019925" cy="1196975"/>
          </a:xfrm>
        </p:spPr>
        <p:txBody>
          <a:bodyPr/>
          <a:lstStyle/>
          <a:p>
            <a:pPr eaLnBrk="1" hangingPunct="1"/>
            <a:r>
              <a:rPr lang="en-US" smtClean="0"/>
              <a:t>Noise of signal</a:t>
            </a:r>
          </a:p>
        </p:txBody>
      </p:sp>
      <p:sp>
        <p:nvSpPr>
          <p:cNvPr id="6115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15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155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pic>
        <p:nvPicPr>
          <p:cNvPr id="611558" name="Grafik 41"/>
          <p:cNvPicPr>
            <a:picLocks noChangeAspect="1"/>
          </p:cNvPicPr>
          <p:nvPr/>
        </p:nvPicPr>
        <p:blipFill>
          <a:blip r:embed="rId3"/>
          <a:srcRect/>
          <a:stretch>
            <a:fillRect/>
          </a:stretch>
        </p:blipFill>
        <p:spPr bwMode="auto">
          <a:xfrm>
            <a:off x="152400" y="1249363"/>
            <a:ext cx="4718050" cy="4673600"/>
          </a:xfrm>
          <a:prstGeom prst="rect">
            <a:avLst/>
          </a:prstGeom>
          <a:noFill/>
          <a:ln w="9525">
            <a:noFill/>
            <a:miter lim="800000"/>
            <a:headEnd/>
            <a:tailEnd/>
          </a:ln>
        </p:spPr>
      </p:pic>
      <p:sp>
        <p:nvSpPr>
          <p:cNvPr id="611559" name="Textfeld 49"/>
          <p:cNvSpPr txBox="1">
            <a:spLocks noChangeArrowheads="1"/>
          </p:cNvSpPr>
          <p:nvPr/>
        </p:nvSpPr>
        <p:spPr bwMode="auto">
          <a:xfrm>
            <a:off x="2084388" y="3562350"/>
            <a:ext cx="1146175" cy="523875"/>
          </a:xfrm>
          <a:prstGeom prst="rect">
            <a:avLst/>
          </a:prstGeom>
          <a:noFill/>
          <a:ln w="9525">
            <a:noFill/>
            <a:miter lim="800000"/>
            <a:headEnd/>
            <a:tailEnd/>
          </a:ln>
        </p:spPr>
        <p:txBody>
          <a:bodyPr>
            <a:spAutoFit/>
          </a:bodyPr>
          <a:lstStyle/>
          <a:p>
            <a:pPr eaLnBrk="0" hangingPunct="0"/>
            <a:r>
              <a:rPr lang="el-GR" sz="2800">
                <a:solidFill>
                  <a:srgbClr val="FF0000"/>
                </a:solidFill>
                <a:latin typeface="Times New Roman" pitchFamily="18" charset="0"/>
                <a:cs typeface="Times New Roman" pitchFamily="18" charset="0"/>
              </a:rPr>
              <a:t>δ</a:t>
            </a:r>
            <a:r>
              <a:rPr lang="de-DE" sz="2800" baseline="-25000">
                <a:solidFill>
                  <a:srgbClr val="FF0000"/>
                </a:solidFill>
                <a:latin typeface="Times New Roman" pitchFamily="18" charset="0"/>
                <a:cs typeface="Times New Roman" pitchFamily="18" charset="0"/>
              </a:rPr>
              <a:t>noise</a:t>
            </a:r>
            <a:endParaRPr lang="en-US" sz="2800">
              <a:solidFill>
                <a:srgbClr val="FF0000"/>
              </a:solidFill>
              <a:latin typeface="Times New Roman" pitchFamily="18" charset="0"/>
              <a:cs typeface="Times New Roman" pitchFamily="18" charset="0"/>
            </a:endParaRPr>
          </a:p>
        </p:txBody>
      </p:sp>
      <p:graphicFrame>
        <p:nvGraphicFramePr>
          <p:cNvPr id="611552" name="Object 224"/>
          <p:cNvGraphicFramePr>
            <a:graphicFrameLocks noChangeAspect="1"/>
          </p:cNvGraphicFramePr>
          <p:nvPr/>
        </p:nvGraphicFramePr>
        <p:xfrm>
          <a:off x="5262563" y="1801813"/>
          <a:ext cx="2400300" cy="393700"/>
        </p:xfrm>
        <a:graphic>
          <a:graphicData uri="http://schemas.openxmlformats.org/presentationml/2006/ole">
            <mc:AlternateContent xmlns:mc="http://schemas.openxmlformats.org/markup-compatibility/2006">
              <mc:Choice xmlns:v="urn:schemas-microsoft-com:vml" Requires="v">
                <p:oleObj spid="_x0000_s611556" name="Equation" r:id="rId4" imgW="1460160" imgH="241200" progId="Equation.3">
                  <p:embed/>
                </p:oleObj>
              </mc:Choice>
              <mc:Fallback>
                <p:oleObj name="Equation" r:id="rId4" imgW="1460160" imgH="241200" progId="Equation.3">
                  <p:embed/>
                  <p:pic>
                    <p:nvPicPr>
                      <p:cNvPr id="0" name="Picture 2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563" y="1801813"/>
                        <a:ext cx="24003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1553" name="Object 225"/>
          <p:cNvGraphicFramePr>
            <a:graphicFrameLocks noChangeAspect="1"/>
          </p:cNvGraphicFramePr>
          <p:nvPr/>
        </p:nvGraphicFramePr>
        <p:xfrm>
          <a:off x="5262563" y="2497138"/>
          <a:ext cx="3214687" cy="784225"/>
        </p:xfrm>
        <a:graphic>
          <a:graphicData uri="http://schemas.openxmlformats.org/presentationml/2006/ole">
            <mc:AlternateContent xmlns:mc="http://schemas.openxmlformats.org/markup-compatibility/2006">
              <mc:Choice xmlns:v="urn:schemas-microsoft-com:vml" Requires="v">
                <p:oleObj spid="_x0000_s611557" name="Equation" r:id="rId6" imgW="1955520" imgH="482400" progId="Equation.3">
                  <p:embed/>
                </p:oleObj>
              </mc:Choice>
              <mc:Fallback>
                <p:oleObj name="Equation" r:id="rId6" imgW="1955520" imgH="482400" progId="Equation.3">
                  <p:embed/>
                  <p:pic>
                    <p:nvPicPr>
                      <p:cNvPr id="0" name="Picture 2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2563" y="2497138"/>
                        <a:ext cx="32146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1560"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1561"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1562" name="Rectangle 23"/>
          <p:cNvSpPr>
            <a:spLocks noChangeArrowheads="1"/>
          </p:cNvSpPr>
          <p:nvPr/>
        </p:nvSpPr>
        <p:spPr bwMode="auto">
          <a:xfrm>
            <a:off x="152400" y="15240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1563" name="Textfeld 17"/>
          <p:cNvSpPr txBox="1">
            <a:spLocks noChangeArrowheads="1"/>
          </p:cNvSpPr>
          <p:nvPr/>
        </p:nvSpPr>
        <p:spPr bwMode="auto">
          <a:xfrm>
            <a:off x="4356100" y="4289425"/>
            <a:ext cx="4676775" cy="1200150"/>
          </a:xfrm>
          <a:prstGeom prst="rect">
            <a:avLst/>
          </a:prstGeom>
          <a:noFill/>
          <a:ln w="9525">
            <a:noFill/>
            <a:miter lim="800000"/>
            <a:headEnd/>
            <a:tailEnd/>
          </a:ln>
        </p:spPr>
        <p:txBody>
          <a:bodyPr>
            <a:spAutoFit/>
          </a:bodyPr>
          <a:lstStyle/>
          <a:p>
            <a:pPr eaLnBrk="0" hangingPunct="0"/>
            <a:r>
              <a:rPr lang="en-US"/>
              <a:t>Noise in the time domain treatment </a:t>
            </a:r>
          </a:p>
          <a:p>
            <a:pPr eaLnBrk="0" hangingPunct="0"/>
            <a:r>
              <a:rPr lang="en-US"/>
              <a:t>is still a subject of study : </a:t>
            </a:r>
          </a:p>
          <a:p>
            <a:pPr eaLnBrk="0" hangingPunct="0"/>
            <a:r>
              <a:rPr lang="en-US"/>
              <a:t>how to calculate </a:t>
            </a:r>
            <a:r>
              <a:rPr lang="en-US">
                <a:latin typeface="Times New Roman" pitchFamily="18" charset="0"/>
                <a:cs typeface="Times New Roman" pitchFamily="18" charset="0"/>
              </a:rPr>
              <a:t>δ</a:t>
            </a:r>
            <a:r>
              <a:rPr lang="en-US" baseline="-25000">
                <a:latin typeface="Times New Roman" pitchFamily="18" charset="0"/>
                <a:cs typeface="Times New Roman" pitchFamily="18" charset="0"/>
              </a:rPr>
              <a:t>noise</a:t>
            </a:r>
          </a:p>
          <a:p>
            <a:pPr eaLnBrk="0" hangingPunct="0"/>
            <a:r>
              <a:rPr lang="en-US"/>
              <a:t>Up to now the analytical approach is used</a:t>
            </a:r>
          </a:p>
        </p:txBody>
      </p:sp>
      <p:sp>
        <p:nvSpPr>
          <p:cNvPr id="611564" name="Slide Number Placeholder 2"/>
          <p:cNvSpPr>
            <a:spLocks noGrp="1"/>
          </p:cNvSpPr>
          <p:nvPr>
            <p:ph type="sldNum" sz="quarter" idx="11"/>
          </p:nvPr>
        </p:nvSpPr>
        <p:spPr>
          <a:noFill/>
          <a:ln>
            <a:miter lim="800000"/>
            <a:headEnd/>
            <a:tailEnd/>
          </a:ln>
        </p:spPr>
        <p:txBody>
          <a:bodyPr/>
          <a:lstStyle/>
          <a:p>
            <a:fld id="{8D223490-7675-459E-96CE-4BEADDB1D09E}" type="slidenum">
              <a:rPr lang="de-DE" smtClean="0">
                <a:cs typeface="Arial" charset="0"/>
              </a:rPr>
              <a:pPr/>
              <a:t>23</a:t>
            </a:fld>
            <a:endParaRPr lang="de-DE" smtClean="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236" name="Titel 1"/>
          <p:cNvSpPr>
            <a:spLocks noGrp="1"/>
          </p:cNvSpPr>
          <p:nvPr>
            <p:ph type="title"/>
          </p:nvPr>
        </p:nvSpPr>
        <p:spPr>
          <a:xfrm>
            <a:off x="879475" y="-25400"/>
            <a:ext cx="7019925" cy="1196975"/>
          </a:xfrm>
        </p:spPr>
        <p:txBody>
          <a:bodyPr/>
          <a:lstStyle/>
          <a:p>
            <a:pPr eaLnBrk="1" hangingPunct="1"/>
            <a:r>
              <a:rPr lang="en-US" smtClean="0"/>
              <a:t>Noise of signal</a:t>
            </a:r>
          </a:p>
        </p:txBody>
      </p:sp>
      <p:sp>
        <p:nvSpPr>
          <p:cNvPr id="61923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23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23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240"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241"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242" name="Rectangle 23"/>
          <p:cNvSpPr>
            <a:spLocks noChangeArrowheads="1"/>
          </p:cNvSpPr>
          <p:nvPr/>
        </p:nvSpPr>
        <p:spPr bwMode="auto">
          <a:xfrm>
            <a:off x="152400" y="15240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24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19230" name="Object 734"/>
          <p:cNvGraphicFramePr>
            <a:graphicFrameLocks noChangeAspect="1"/>
          </p:cNvGraphicFramePr>
          <p:nvPr/>
        </p:nvGraphicFramePr>
        <p:xfrm>
          <a:off x="1423988" y="4022725"/>
          <a:ext cx="2008187" cy="704850"/>
        </p:xfrm>
        <a:graphic>
          <a:graphicData uri="http://schemas.openxmlformats.org/presentationml/2006/ole">
            <mc:AlternateContent xmlns:mc="http://schemas.openxmlformats.org/markup-compatibility/2006">
              <mc:Choice xmlns:v="urn:schemas-microsoft-com:vml" Requires="v">
                <p:oleObj spid="_x0000_s619242" name="Equation" r:id="rId3" imgW="1206360" imgH="419040" progId="Equation.3">
                  <p:embed/>
                </p:oleObj>
              </mc:Choice>
              <mc:Fallback>
                <p:oleObj name="Equation" r:id="rId3" imgW="1206360" imgH="419040" progId="Equation.3">
                  <p:embed/>
                  <p:pic>
                    <p:nvPicPr>
                      <p:cNvPr id="0" name="Picture 7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988" y="4022725"/>
                        <a:ext cx="2008187"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24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19231" name="Object 735"/>
          <p:cNvGraphicFramePr>
            <a:graphicFrameLocks noChangeAspect="1"/>
          </p:cNvGraphicFramePr>
          <p:nvPr/>
        </p:nvGraphicFramePr>
        <p:xfrm>
          <a:off x="1401763" y="3390900"/>
          <a:ext cx="2057400" cy="692150"/>
        </p:xfrm>
        <a:graphic>
          <a:graphicData uri="http://schemas.openxmlformats.org/presentationml/2006/ole">
            <mc:AlternateContent xmlns:mc="http://schemas.openxmlformats.org/markup-compatibility/2006">
              <mc:Choice xmlns:v="urn:schemas-microsoft-com:vml" Requires="v">
                <p:oleObj spid="_x0000_s619243" name="Equation" r:id="rId5" imgW="1180800" imgH="393480" progId="Equation.3">
                  <p:embed/>
                </p:oleObj>
              </mc:Choice>
              <mc:Fallback>
                <p:oleObj name="Equation" r:id="rId5" imgW="1180800" imgH="393480" progId="Equation.3">
                  <p:embed/>
                  <p:pic>
                    <p:nvPicPr>
                      <p:cNvPr id="0" name="Picture 7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1763" y="3390900"/>
                        <a:ext cx="205740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24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19232" name="Object 736"/>
          <p:cNvGraphicFramePr>
            <a:graphicFrameLocks noChangeAspect="1"/>
          </p:cNvGraphicFramePr>
          <p:nvPr/>
        </p:nvGraphicFramePr>
        <p:xfrm>
          <a:off x="1401763" y="4911725"/>
          <a:ext cx="1609725" cy="590550"/>
        </p:xfrm>
        <a:graphic>
          <a:graphicData uri="http://schemas.openxmlformats.org/presentationml/2006/ole">
            <mc:AlternateContent xmlns:mc="http://schemas.openxmlformats.org/markup-compatibility/2006">
              <mc:Choice xmlns:v="urn:schemas-microsoft-com:vml" Requires="v">
                <p:oleObj spid="_x0000_s619244" name="Equation" r:id="rId7" imgW="1282680" imgH="457200" progId="Equation.3">
                  <p:embed/>
                </p:oleObj>
              </mc:Choice>
              <mc:Fallback>
                <p:oleObj name="Equation" r:id="rId7" imgW="1282680" imgH="457200" progId="Equation.3">
                  <p:embed/>
                  <p:pic>
                    <p:nvPicPr>
                      <p:cNvPr id="0" name="Picture 7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1763" y="4911725"/>
                        <a:ext cx="160972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24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19233" name="Object 737"/>
          <p:cNvGraphicFramePr>
            <a:graphicFrameLocks noChangeAspect="1"/>
          </p:cNvGraphicFramePr>
          <p:nvPr/>
        </p:nvGraphicFramePr>
        <p:xfrm>
          <a:off x="1497013" y="5670550"/>
          <a:ext cx="1514475" cy="552450"/>
        </p:xfrm>
        <a:graphic>
          <a:graphicData uri="http://schemas.openxmlformats.org/presentationml/2006/ole">
            <mc:AlternateContent xmlns:mc="http://schemas.openxmlformats.org/markup-compatibility/2006">
              <mc:Choice xmlns:v="urn:schemas-microsoft-com:vml" Requires="v">
                <p:oleObj spid="_x0000_s619245" name="Equation" r:id="rId9" imgW="1269720" imgH="457200" progId="Equation.3">
                  <p:embed/>
                </p:oleObj>
              </mc:Choice>
              <mc:Fallback>
                <p:oleObj name="Equation" r:id="rId9" imgW="1269720" imgH="457200" progId="Equation.3">
                  <p:embed/>
                  <p:pic>
                    <p:nvPicPr>
                      <p:cNvPr id="0" name="Picture 7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7013" y="5670550"/>
                        <a:ext cx="15144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24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248" name="Textfeld 23"/>
          <p:cNvSpPr txBox="1">
            <a:spLocks noChangeArrowheads="1"/>
          </p:cNvSpPr>
          <p:nvPr/>
        </p:nvSpPr>
        <p:spPr bwMode="auto">
          <a:xfrm>
            <a:off x="2508250" y="1398588"/>
            <a:ext cx="3973513" cy="368300"/>
          </a:xfrm>
          <a:prstGeom prst="rect">
            <a:avLst/>
          </a:prstGeom>
          <a:noFill/>
          <a:ln w="9525">
            <a:noFill/>
            <a:miter lim="800000"/>
            <a:headEnd/>
            <a:tailEnd/>
          </a:ln>
        </p:spPr>
        <p:txBody>
          <a:bodyPr wrap="none">
            <a:spAutoFit/>
          </a:bodyPr>
          <a:lstStyle/>
          <a:p>
            <a:pPr eaLnBrk="0" hangingPunct="0"/>
            <a:r>
              <a:rPr lang="en-US"/>
              <a:t>factor </a:t>
            </a:r>
            <a:r>
              <a:rPr lang="en-US">
                <a:latin typeface="Times New Roman" pitchFamily="18" charset="0"/>
                <a:cs typeface="Times New Roman" pitchFamily="18" charset="0"/>
              </a:rPr>
              <a:t>α</a:t>
            </a:r>
            <a:r>
              <a:rPr lang="en-US"/>
              <a:t> is introduced in the formulae </a:t>
            </a:r>
          </a:p>
        </p:txBody>
      </p:sp>
      <p:sp>
        <p:nvSpPr>
          <p:cNvPr id="619249" name="Rechteck 30"/>
          <p:cNvSpPr>
            <a:spLocks noChangeArrowheads="1"/>
          </p:cNvSpPr>
          <p:nvPr/>
        </p:nvSpPr>
        <p:spPr bwMode="auto">
          <a:xfrm>
            <a:off x="2517775" y="1774825"/>
            <a:ext cx="2930525" cy="1412875"/>
          </a:xfrm>
          <a:prstGeom prst="rect">
            <a:avLst/>
          </a:prstGeom>
          <a:solidFill>
            <a:schemeClr val="accent1"/>
          </a:solidFill>
          <a:ln w="9525" algn="ctr">
            <a:solidFill>
              <a:schemeClr val="tx1"/>
            </a:solidFill>
            <a:round/>
            <a:headEnd/>
            <a:tailEnd/>
          </a:ln>
        </p:spPr>
        <p:txBody>
          <a:bodyPr/>
          <a:lstStyle/>
          <a:p>
            <a:pPr eaLnBrk="0" hangingPunct="0"/>
            <a:endParaRPr lang="de-DE"/>
          </a:p>
        </p:txBody>
      </p:sp>
      <p:graphicFrame>
        <p:nvGraphicFramePr>
          <p:cNvPr id="619234" name="Object 738"/>
          <p:cNvGraphicFramePr>
            <a:graphicFrameLocks noChangeAspect="1"/>
          </p:cNvGraphicFramePr>
          <p:nvPr/>
        </p:nvGraphicFramePr>
        <p:xfrm>
          <a:off x="2959100" y="1928813"/>
          <a:ext cx="1727200" cy="406400"/>
        </p:xfrm>
        <a:graphic>
          <a:graphicData uri="http://schemas.openxmlformats.org/presentationml/2006/ole">
            <mc:AlternateContent xmlns:mc="http://schemas.openxmlformats.org/markup-compatibility/2006">
              <mc:Choice xmlns:v="urn:schemas-microsoft-com:vml" Requires="v">
                <p:oleObj spid="_x0000_s619246" name="Formel" r:id="rId11" imgW="965160" imgH="228600" progId="Equation.3">
                  <p:embed/>
                </p:oleObj>
              </mc:Choice>
              <mc:Fallback>
                <p:oleObj name="Formel" r:id="rId11" imgW="965160" imgH="228600" progId="Equation.3">
                  <p:embed/>
                  <p:pic>
                    <p:nvPicPr>
                      <p:cNvPr id="0" name="Picture 7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9100" y="1928813"/>
                        <a:ext cx="17272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9235" name="Object 739"/>
          <p:cNvGraphicFramePr>
            <a:graphicFrameLocks noChangeAspect="1"/>
          </p:cNvGraphicFramePr>
          <p:nvPr/>
        </p:nvGraphicFramePr>
        <p:xfrm>
          <a:off x="2889250" y="2355850"/>
          <a:ext cx="2379663" cy="701675"/>
        </p:xfrm>
        <a:graphic>
          <a:graphicData uri="http://schemas.openxmlformats.org/presentationml/2006/ole">
            <mc:AlternateContent xmlns:mc="http://schemas.openxmlformats.org/markup-compatibility/2006">
              <mc:Choice xmlns:v="urn:schemas-microsoft-com:vml" Requires="v">
                <p:oleObj spid="_x0000_s619247" name="Equation" r:id="rId13" imgW="1447800" imgH="431800" progId="Equation.3">
                  <p:embed/>
                </p:oleObj>
              </mc:Choice>
              <mc:Fallback>
                <p:oleObj name="Equation" r:id="rId13" imgW="1447800" imgH="431800" progId="Equation.3">
                  <p:embed/>
                  <p:pic>
                    <p:nvPicPr>
                      <p:cNvPr id="0" name="Picture 7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89250" y="2355850"/>
                        <a:ext cx="2379663"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250" name="Textfeld 4"/>
          <p:cNvSpPr txBox="1">
            <a:spLocks noChangeArrowheads="1"/>
          </p:cNvSpPr>
          <p:nvPr/>
        </p:nvSpPr>
        <p:spPr bwMode="auto">
          <a:xfrm>
            <a:off x="3660775" y="5273675"/>
            <a:ext cx="2820988" cy="552450"/>
          </a:xfrm>
          <a:prstGeom prst="rect">
            <a:avLst/>
          </a:prstGeom>
          <a:noFill/>
          <a:ln w="9525">
            <a:noFill/>
            <a:miter lim="800000"/>
            <a:headEnd/>
            <a:tailEnd/>
          </a:ln>
        </p:spPr>
        <p:txBody>
          <a:bodyPr>
            <a:spAutoFit/>
          </a:bodyPr>
          <a:lstStyle/>
          <a:p>
            <a:pPr eaLnBrk="0" hangingPunct="0"/>
            <a:r>
              <a:rPr lang="de-DE"/>
              <a:t>   </a:t>
            </a:r>
            <a:r>
              <a:rPr lang="de-DE" sz="1200"/>
              <a:t>D.Möhl, Stochastic Cooling of particle beams, Springer-Verlag 2013.</a:t>
            </a:r>
          </a:p>
        </p:txBody>
      </p:sp>
      <p:sp>
        <p:nvSpPr>
          <p:cNvPr id="619251" name="Slide Number Placeholder 17"/>
          <p:cNvSpPr>
            <a:spLocks noGrp="1"/>
          </p:cNvSpPr>
          <p:nvPr>
            <p:ph type="sldNum" sz="quarter" idx="11"/>
          </p:nvPr>
        </p:nvSpPr>
        <p:spPr>
          <a:noFill/>
          <a:ln>
            <a:miter lim="800000"/>
            <a:headEnd/>
            <a:tailEnd/>
          </a:ln>
        </p:spPr>
        <p:txBody>
          <a:bodyPr/>
          <a:lstStyle/>
          <a:p>
            <a:fld id="{F4328C03-FD2C-4C82-BB36-4F9A061637BF}" type="slidenum">
              <a:rPr lang="de-DE" smtClean="0">
                <a:cs typeface="Arial" charset="0"/>
              </a:rPr>
              <a:pPr/>
              <a:t>24</a:t>
            </a:fld>
            <a:endParaRPr lang="de-DE" smtClean="0">
              <a:cs typeface="Arial" charset="0"/>
            </a:endParaRPr>
          </a:p>
        </p:txBody>
      </p:sp>
      <p:sp>
        <p:nvSpPr>
          <p:cNvPr id="25" name="Textfeld 24"/>
          <p:cNvSpPr txBox="1">
            <a:spLocks noRot="1" noChangeAspect="1" noMove="1" noResize="1" noEditPoints="1" noAdjustHandles="1" noChangeArrowheads="1" noChangeShapeType="1" noTextEdit="1"/>
          </p:cNvSpPr>
          <p:nvPr/>
        </p:nvSpPr>
        <p:spPr>
          <a:xfrm>
            <a:off x="5329237" y="3642531"/>
            <a:ext cx="1786323" cy="526876"/>
          </a:xfrm>
          <a:prstGeom prst="rect">
            <a:avLst/>
          </a:prstGeom>
          <a:blipFill rotWithShape="1">
            <a:blip r:embed="rId15"/>
            <a:stretch>
              <a:fillRect l="-2730" b="-6977"/>
            </a:stretch>
          </a:blipFill>
        </p:spPr>
        <p:txBody>
          <a:bodyPr/>
          <a:lstStyle/>
          <a:p>
            <a:pPr eaLnBrk="0" hangingPunct="0">
              <a:defRPr/>
            </a:pPr>
            <a:r>
              <a:rPr lang="en-US">
                <a:noFill/>
                <a:cs typeface="+mn-cs"/>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Titel 1"/>
          <p:cNvSpPr>
            <a:spLocks noGrp="1"/>
          </p:cNvSpPr>
          <p:nvPr>
            <p:ph type="title"/>
          </p:nvPr>
        </p:nvSpPr>
        <p:spPr>
          <a:xfrm>
            <a:off x="1371600" y="6350"/>
            <a:ext cx="7019925" cy="1196975"/>
          </a:xfrm>
        </p:spPr>
        <p:txBody>
          <a:bodyPr/>
          <a:lstStyle/>
          <a:p>
            <a:pPr eaLnBrk="1" hangingPunct="1"/>
            <a:r>
              <a:rPr lang="en-GB" smtClean="0"/>
              <a:t>noise-to-signal ratio</a:t>
            </a:r>
            <a:endParaRPr lang="en-US" smtClean="0"/>
          </a:p>
        </p:txBody>
      </p:sp>
      <p:sp>
        <p:nvSpPr>
          <p:cNvPr id="652290" name="Foliennummernplatzhalter 5"/>
          <p:cNvSpPr>
            <a:spLocks noGrp="1"/>
          </p:cNvSpPr>
          <p:nvPr>
            <p:ph type="sldNum" sz="quarter" idx="11"/>
          </p:nvPr>
        </p:nvSpPr>
        <p:spPr>
          <a:noFill/>
          <a:ln>
            <a:miter lim="800000"/>
            <a:headEnd/>
            <a:tailEnd/>
          </a:ln>
        </p:spPr>
        <p:txBody>
          <a:bodyPr/>
          <a:lstStyle/>
          <a:p>
            <a:fld id="{14CB47AE-B05A-49F7-944C-52B5B076A700}" type="slidenum">
              <a:rPr lang="de-DE" smtClean="0">
                <a:cs typeface="Arial" charset="0"/>
              </a:rPr>
              <a:pPr/>
              <a:t>25</a:t>
            </a:fld>
            <a:endParaRPr lang="de-DE" smtClean="0">
              <a:cs typeface="Arial" charset="0"/>
            </a:endParaRPr>
          </a:p>
        </p:txBody>
      </p:sp>
      <p:sp>
        <p:nvSpPr>
          <p:cNvPr id="7" name="Rechteck 6"/>
          <p:cNvSpPr>
            <a:spLocks noRot="1" noChangeAspect="1" noMove="1" noResize="1" noEditPoints="1" noAdjustHandles="1" noChangeArrowheads="1" noChangeShapeType="1" noTextEdit="1"/>
          </p:cNvSpPr>
          <p:nvPr/>
        </p:nvSpPr>
        <p:spPr>
          <a:xfrm>
            <a:off x="1857653" y="3695128"/>
            <a:ext cx="4624151" cy="997645"/>
          </a:xfrm>
          <a:prstGeom prst="rect">
            <a:avLst/>
          </a:prstGeom>
          <a:blipFill rotWithShape="1">
            <a:blip r:embed="rId2"/>
            <a:stretch>
              <a:fillRect/>
            </a:stretch>
          </a:blipFill>
        </p:spPr>
        <p:txBody>
          <a:bodyPr/>
          <a:lstStyle/>
          <a:p>
            <a:pPr eaLnBrk="0" hangingPunct="0">
              <a:defRPr/>
            </a:pPr>
            <a:r>
              <a:rPr lang="en-US">
                <a:noFill/>
                <a:cs typeface="+mn-cs"/>
              </a:rPr>
              <a:t> </a:t>
            </a:r>
          </a:p>
        </p:txBody>
      </p:sp>
      <p:sp>
        <p:nvSpPr>
          <p:cNvPr id="8" name="Rechteck 7"/>
          <p:cNvSpPr>
            <a:spLocks noRot="1" noChangeAspect="1" noMove="1" noResize="1" noEditPoints="1" noAdjustHandles="1" noChangeArrowheads="1" noChangeShapeType="1" noTextEdit="1"/>
          </p:cNvSpPr>
          <p:nvPr/>
        </p:nvSpPr>
        <p:spPr>
          <a:xfrm>
            <a:off x="1605870" y="2454215"/>
            <a:ext cx="5676181" cy="866776"/>
          </a:xfrm>
          <a:prstGeom prst="rect">
            <a:avLst/>
          </a:prstGeom>
          <a:blipFill rotWithShape="1">
            <a:blip r:embed="rId3"/>
            <a:stretch>
              <a:fillRect/>
            </a:stretch>
          </a:blipFill>
        </p:spPr>
        <p:txBody>
          <a:bodyPr/>
          <a:lstStyle/>
          <a:p>
            <a:pPr eaLnBrk="0" hangingPunct="0">
              <a:defRPr/>
            </a:pPr>
            <a:r>
              <a:rPr lang="en-US">
                <a:noFill/>
                <a:cs typeface="+mn-cs"/>
              </a:rPr>
              <a:t> </a:t>
            </a:r>
          </a:p>
        </p:txBody>
      </p:sp>
      <p:sp>
        <p:nvSpPr>
          <p:cNvPr id="652293" name="Rechteck 8"/>
          <p:cNvSpPr>
            <a:spLocks noChangeArrowheads="1"/>
          </p:cNvSpPr>
          <p:nvPr/>
        </p:nvSpPr>
        <p:spPr bwMode="auto">
          <a:xfrm>
            <a:off x="1714500" y="1497013"/>
            <a:ext cx="2390775" cy="368300"/>
          </a:xfrm>
          <a:prstGeom prst="rect">
            <a:avLst/>
          </a:prstGeom>
          <a:noFill/>
          <a:ln w="9525">
            <a:noFill/>
            <a:miter lim="800000"/>
            <a:headEnd/>
            <a:tailEnd/>
          </a:ln>
        </p:spPr>
        <p:txBody>
          <a:bodyPr wrap="none">
            <a:spAutoFit/>
          </a:bodyPr>
          <a:lstStyle/>
          <a:p>
            <a:pPr eaLnBrk="0" hangingPunct="0"/>
            <a:r>
              <a:rPr lang="en-GB"/>
              <a:t>noise-to-signal ratio : </a:t>
            </a:r>
            <a:endParaRPr lang="en-US"/>
          </a:p>
        </p:txBody>
      </p:sp>
      <p:sp>
        <p:nvSpPr>
          <p:cNvPr id="10" name="Textfeld 9"/>
          <p:cNvSpPr txBox="1">
            <a:spLocks noRot="1" noChangeAspect="1" noMove="1" noResize="1" noEditPoints="1" noAdjustHandles="1" noChangeArrowheads="1" noChangeShapeType="1" noTextEdit="1"/>
          </p:cNvSpPr>
          <p:nvPr/>
        </p:nvSpPr>
        <p:spPr>
          <a:xfrm>
            <a:off x="4798998" y="1338828"/>
            <a:ext cx="1786323" cy="526876"/>
          </a:xfrm>
          <a:prstGeom prst="rect">
            <a:avLst/>
          </a:prstGeom>
          <a:blipFill rotWithShape="1">
            <a:blip r:embed="rId4"/>
            <a:stretch>
              <a:fillRect l="-2730" b="-6977"/>
            </a:stretch>
          </a:blipFill>
        </p:spPr>
        <p:txBody>
          <a:bodyPr/>
          <a:lstStyle/>
          <a:p>
            <a:pPr eaLnBrk="0" hangingPunct="0">
              <a:defRPr/>
            </a:pPr>
            <a:r>
              <a:rPr lang="en-US">
                <a:noFill/>
                <a:cs typeface="+mn-cs"/>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67" name="Titel 1"/>
          <p:cNvSpPr>
            <a:spLocks noGrp="1"/>
          </p:cNvSpPr>
          <p:nvPr>
            <p:ph type="title"/>
          </p:nvPr>
        </p:nvSpPr>
        <p:spPr>
          <a:xfrm>
            <a:off x="879475" y="-25400"/>
            <a:ext cx="7019925" cy="1196975"/>
          </a:xfrm>
        </p:spPr>
        <p:txBody>
          <a:bodyPr/>
          <a:lstStyle/>
          <a:p>
            <a:pPr eaLnBrk="1" hangingPunct="1"/>
            <a:r>
              <a:rPr lang="en-US" smtClean="0"/>
              <a:t>Kicker response </a:t>
            </a:r>
          </a:p>
        </p:txBody>
      </p:sp>
      <p:sp>
        <p:nvSpPr>
          <p:cNvPr id="6171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716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717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17161" name="Object 713"/>
          <p:cNvGraphicFramePr>
            <a:graphicFrameLocks noChangeAspect="1"/>
          </p:cNvGraphicFramePr>
          <p:nvPr/>
        </p:nvGraphicFramePr>
        <p:xfrm>
          <a:off x="5484813" y="5010150"/>
          <a:ext cx="3028950" cy="723900"/>
        </p:xfrm>
        <a:graphic>
          <a:graphicData uri="http://schemas.openxmlformats.org/presentationml/2006/ole">
            <mc:AlternateContent xmlns:mc="http://schemas.openxmlformats.org/markup-compatibility/2006">
              <mc:Choice xmlns:v="urn:schemas-microsoft-com:vml" Requires="v">
                <p:oleObj spid="_x0000_s617173" name="Equation" r:id="rId3" imgW="1955800" imgH="469900" progId="Equation.3">
                  <p:embed/>
                </p:oleObj>
              </mc:Choice>
              <mc:Fallback>
                <p:oleObj name="Equation" r:id="rId3" imgW="1955800" imgH="469900" progId="Equation.3">
                  <p:embed/>
                  <p:pic>
                    <p:nvPicPr>
                      <p:cNvPr id="0" name="Picture 7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5010150"/>
                        <a:ext cx="30289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162" name="Object 714"/>
          <p:cNvGraphicFramePr>
            <a:graphicFrameLocks noChangeAspect="1"/>
          </p:cNvGraphicFramePr>
          <p:nvPr/>
        </p:nvGraphicFramePr>
        <p:xfrm>
          <a:off x="6134100" y="1428750"/>
          <a:ext cx="1219200" cy="361950"/>
        </p:xfrm>
        <a:graphic>
          <a:graphicData uri="http://schemas.openxmlformats.org/presentationml/2006/ole">
            <mc:AlternateContent xmlns:mc="http://schemas.openxmlformats.org/markup-compatibility/2006">
              <mc:Choice xmlns:v="urn:schemas-microsoft-com:vml" Requires="v">
                <p:oleObj spid="_x0000_s617174" name="Equation" r:id="rId5" imgW="749160" imgH="228600" progId="Equation.3">
                  <p:embed/>
                </p:oleObj>
              </mc:Choice>
              <mc:Fallback>
                <p:oleObj name="Equation" r:id="rId5" imgW="749160" imgH="228600" progId="Equation.3">
                  <p:embed/>
                  <p:pic>
                    <p:nvPicPr>
                      <p:cNvPr id="0" name="Picture 7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1428750"/>
                        <a:ext cx="12192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163" name="Object 715"/>
          <p:cNvGraphicFramePr>
            <a:graphicFrameLocks noChangeAspect="1"/>
          </p:cNvGraphicFramePr>
          <p:nvPr/>
        </p:nvGraphicFramePr>
        <p:xfrm>
          <a:off x="5692775" y="3281363"/>
          <a:ext cx="2373313" cy="300037"/>
        </p:xfrm>
        <a:graphic>
          <a:graphicData uri="http://schemas.openxmlformats.org/presentationml/2006/ole">
            <mc:AlternateContent xmlns:mc="http://schemas.openxmlformats.org/markup-compatibility/2006">
              <mc:Choice xmlns:v="urn:schemas-microsoft-com:vml" Requires="v">
                <p:oleObj spid="_x0000_s617175" name="Equation" r:id="rId7" imgW="1815840" imgH="228600" progId="Equation.3">
                  <p:embed/>
                </p:oleObj>
              </mc:Choice>
              <mc:Fallback>
                <p:oleObj name="Equation" r:id="rId7" imgW="1815840" imgH="228600" progId="Equation.3">
                  <p:embed/>
                  <p:pic>
                    <p:nvPicPr>
                      <p:cNvPr id="0" name="Picture 7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2775" y="3281363"/>
                        <a:ext cx="2373313"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171" name="Pfeil nach rechts 24"/>
          <p:cNvSpPr>
            <a:spLocks noChangeArrowheads="1"/>
          </p:cNvSpPr>
          <p:nvPr/>
        </p:nvSpPr>
        <p:spPr bwMode="auto">
          <a:xfrm rot="5400000">
            <a:off x="6369051" y="4243387"/>
            <a:ext cx="1020762" cy="239713"/>
          </a:xfrm>
          <a:prstGeom prst="rightArrow">
            <a:avLst>
              <a:gd name="adj1" fmla="val 50000"/>
              <a:gd name="adj2" fmla="val 49877"/>
            </a:avLst>
          </a:prstGeom>
          <a:solidFill>
            <a:schemeClr val="accent1"/>
          </a:solidFill>
          <a:ln w="9525" algn="ctr">
            <a:solidFill>
              <a:schemeClr val="tx1"/>
            </a:solidFill>
            <a:round/>
            <a:headEnd/>
            <a:tailEnd/>
          </a:ln>
        </p:spPr>
        <p:txBody>
          <a:bodyPr/>
          <a:lstStyle/>
          <a:p>
            <a:pPr eaLnBrk="0" hangingPunct="0"/>
            <a:endParaRPr lang="de-DE"/>
          </a:p>
        </p:txBody>
      </p:sp>
      <p:sp>
        <p:nvSpPr>
          <p:cNvPr id="617172" name="Pfeil nach unten 25"/>
          <p:cNvSpPr>
            <a:spLocks noChangeArrowheads="1"/>
          </p:cNvSpPr>
          <p:nvPr/>
        </p:nvSpPr>
        <p:spPr bwMode="auto">
          <a:xfrm>
            <a:off x="6684963" y="2212975"/>
            <a:ext cx="238125" cy="487363"/>
          </a:xfrm>
          <a:prstGeom prst="downArrow">
            <a:avLst>
              <a:gd name="adj1" fmla="val 50000"/>
              <a:gd name="adj2" fmla="val 50267"/>
            </a:avLst>
          </a:prstGeom>
          <a:solidFill>
            <a:schemeClr val="accent1"/>
          </a:solidFill>
          <a:ln w="9525" algn="ctr">
            <a:solidFill>
              <a:schemeClr val="tx1"/>
            </a:solidFill>
            <a:round/>
            <a:headEnd/>
            <a:tailEnd/>
          </a:ln>
        </p:spPr>
        <p:txBody>
          <a:bodyPr/>
          <a:lstStyle/>
          <a:p>
            <a:pPr eaLnBrk="0" hangingPunct="0"/>
            <a:endParaRPr lang="de-DE"/>
          </a:p>
        </p:txBody>
      </p:sp>
      <p:cxnSp>
        <p:nvCxnSpPr>
          <p:cNvPr id="617173" name="Gerade Verbindung mit Pfeil 34"/>
          <p:cNvCxnSpPr>
            <a:cxnSpLocks noChangeShapeType="1"/>
          </p:cNvCxnSpPr>
          <p:nvPr/>
        </p:nvCxnSpPr>
        <p:spPr bwMode="auto">
          <a:xfrm>
            <a:off x="5237163" y="1609725"/>
            <a:ext cx="717550" cy="0"/>
          </a:xfrm>
          <a:prstGeom prst="straightConnector1">
            <a:avLst/>
          </a:prstGeom>
          <a:noFill/>
          <a:ln w="9525" algn="ctr">
            <a:solidFill>
              <a:schemeClr val="tx1"/>
            </a:solidFill>
            <a:round/>
            <a:headEnd/>
            <a:tailEnd type="arrow" w="med" len="med"/>
          </a:ln>
        </p:spPr>
      </p:cxnSp>
      <p:graphicFrame>
        <p:nvGraphicFramePr>
          <p:cNvPr id="617164" name="Object 716"/>
          <p:cNvGraphicFramePr>
            <a:graphicFrameLocks noChangeAspect="1"/>
          </p:cNvGraphicFramePr>
          <p:nvPr/>
        </p:nvGraphicFramePr>
        <p:xfrm>
          <a:off x="4371975" y="1412875"/>
          <a:ext cx="765175" cy="373063"/>
        </p:xfrm>
        <a:graphic>
          <a:graphicData uri="http://schemas.openxmlformats.org/presentationml/2006/ole">
            <mc:AlternateContent xmlns:mc="http://schemas.openxmlformats.org/markup-compatibility/2006">
              <mc:Choice xmlns:v="urn:schemas-microsoft-com:vml" Requires="v">
                <p:oleObj spid="_x0000_s617176" name="Equation" r:id="rId9" imgW="469800" imgH="228600" progId="Equation.3">
                  <p:embed/>
                </p:oleObj>
              </mc:Choice>
              <mc:Fallback>
                <p:oleObj name="Equation" r:id="rId9" imgW="469800" imgH="228600" progId="Equation.3">
                  <p:embed/>
                  <p:pic>
                    <p:nvPicPr>
                      <p:cNvPr id="0" name="Picture 7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1975" y="1412875"/>
                        <a:ext cx="765175"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7174" name="Grafik 2"/>
          <p:cNvPicPr>
            <a:picLocks noChangeAspect="1"/>
          </p:cNvPicPr>
          <p:nvPr/>
        </p:nvPicPr>
        <p:blipFill>
          <a:blip r:embed="rId11"/>
          <a:srcRect/>
          <a:stretch>
            <a:fillRect/>
          </a:stretch>
        </p:blipFill>
        <p:spPr bwMode="auto">
          <a:xfrm>
            <a:off x="503238" y="1785938"/>
            <a:ext cx="3843337" cy="4462462"/>
          </a:xfrm>
          <a:prstGeom prst="rect">
            <a:avLst/>
          </a:prstGeom>
          <a:noFill/>
          <a:ln w="9525">
            <a:noFill/>
            <a:miter lim="800000"/>
            <a:headEnd/>
            <a:tailEnd/>
          </a:ln>
        </p:spPr>
      </p:pic>
      <p:cxnSp>
        <p:nvCxnSpPr>
          <p:cNvPr id="617175" name="Gerade Verbindung mit Pfeil 22"/>
          <p:cNvCxnSpPr>
            <a:cxnSpLocks noChangeShapeType="1"/>
          </p:cNvCxnSpPr>
          <p:nvPr/>
        </p:nvCxnSpPr>
        <p:spPr bwMode="auto">
          <a:xfrm flipH="1" flipV="1">
            <a:off x="2155825" y="6018213"/>
            <a:ext cx="323850" cy="153987"/>
          </a:xfrm>
          <a:prstGeom prst="straightConnector1">
            <a:avLst/>
          </a:prstGeom>
          <a:noFill/>
          <a:ln w="9525" algn="ctr">
            <a:solidFill>
              <a:schemeClr val="tx1"/>
            </a:solidFill>
            <a:round/>
            <a:headEnd/>
            <a:tailEnd type="arrow" w="med" len="med"/>
          </a:ln>
        </p:spPr>
      </p:cxnSp>
      <p:graphicFrame>
        <p:nvGraphicFramePr>
          <p:cNvPr id="617165" name="Object 717"/>
          <p:cNvGraphicFramePr>
            <a:graphicFrameLocks noChangeAspect="1"/>
          </p:cNvGraphicFramePr>
          <p:nvPr/>
        </p:nvGraphicFramePr>
        <p:xfrm>
          <a:off x="1844675" y="4646613"/>
          <a:ext cx="563563" cy="282575"/>
        </p:xfrm>
        <a:graphic>
          <a:graphicData uri="http://schemas.openxmlformats.org/presentationml/2006/ole">
            <mc:AlternateContent xmlns:mc="http://schemas.openxmlformats.org/markup-compatibility/2006">
              <mc:Choice xmlns:v="urn:schemas-microsoft-com:vml" Requires="v">
                <p:oleObj spid="_x0000_s617177" name="Equation" r:id="rId12" imgW="431640" imgH="215640" progId="Equation.3">
                  <p:embed/>
                </p:oleObj>
              </mc:Choice>
              <mc:Fallback>
                <p:oleObj name="Equation" r:id="rId12" imgW="431640" imgH="215640" progId="Equation.3">
                  <p:embed/>
                  <p:pic>
                    <p:nvPicPr>
                      <p:cNvPr id="0" name="Picture 7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4675" y="4646613"/>
                        <a:ext cx="563563"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7166" name="Object 718"/>
          <p:cNvGraphicFramePr>
            <a:graphicFrameLocks noChangeAspect="1"/>
          </p:cNvGraphicFramePr>
          <p:nvPr/>
        </p:nvGraphicFramePr>
        <p:xfrm>
          <a:off x="2209800" y="3430588"/>
          <a:ext cx="596900" cy="300037"/>
        </p:xfrm>
        <a:graphic>
          <a:graphicData uri="http://schemas.openxmlformats.org/presentationml/2006/ole">
            <mc:AlternateContent xmlns:mc="http://schemas.openxmlformats.org/markup-compatibility/2006">
              <mc:Choice xmlns:v="urn:schemas-microsoft-com:vml" Requires="v">
                <p:oleObj spid="_x0000_s617178" name="Equation" r:id="rId14" imgW="457200" imgH="228600" progId="Equation.3">
                  <p:embed/>
                </p:oleObj>
              </mc:Choice>
              <mc:Fallback>
                <p:oleObj name="Equation" r:id="rId14" imgW="457200" imgH="228600" progId="Equation.3">
                  <p:embed/>
                  <p:pic>
                    <p:nvPicPr>
                      <p:cNvPr id="0" name="Picture 7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3430588"/>
                        <a:ext cx="596900"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17176" name="Gerade Verbindung mit Pfeil 28"/>
          <p:cNvCxnSpPr>
            <a:cxnSpLocks noChangeShapeType="1"/>
          </p:cNvCxnSpPr>
          <p:nvPr/>
        </p:nvCxnSpPr>
        <p:spPr bwMode="auto">
          <a:xfrm flipV="1">
            <a:off x="3281363" y="1682750"/>
            <a:ext cx="1065212" cy="428625"/>
          </a:xfrm>
          <a:prstGeom prst="straightConnector1">
            <a:avLst/>
          </a:prstGeom>
          <a:noFill/>
          <a:ln w="9525" algn="ctr">
            <a:solidFill>
              <a:schemeClr val="tx1"/>
            </a:solidFill>
            <a:round/>
            <a:headEnd/>
            <a:tailEnd type="arrow" w="med" len="med"/>
          </a:ln>
        </p:spPr>
      </p:cxnSp>
      <p:sp>
        <p:nvSpPr>
          <p:cNvPr id="617177" name="Textfeld 3"/>
          <p:cNvSpPr txBox="1">
            <a:spLocks noChangeArrowheads="1"/>
          </p:cNvSpPr>
          <p:nvPr/>
        </p:nvSpPr>
        <p:spPr bwMode="auto">
          <a:xfrm>
            <a:off x="5314950" y="5695950"/>
            <a:ext cx="3624263" cy="368300"/>
          </a:xfrm>
          <a:prstGeom prst="rect">
            <a:avLst/>
          </a:prstGeom>
          <a:noFill/>
          <a:ln w="9525">
            <a:noFill/>
            <a:miter lim="800000"/>
            <a:headEnd/>
            <a:tailEnd/>
          </a:ln>
        </p:spPr>
        <p:txBody>
          <a:bodyPr>
            <a:spAutoFit/>
          </a:bodyPr>
          <a:lstStyle/>
          <a:p>
            <a:pPr eaLnBrk="0" hangingPunct="0"/>
            <a:r>
              <a:rPr lang="en-US"/>
              <a:t>inverse Laplace transformation</a:t>
            </a:r>
          </a:p>
        </p:txBody>
      </p:sp>
      <p:cxnSp>
        <p:nvCxnSpPr>
          <p:cNvPr id="617178" name="Gerade Verbindung mit Pfeil 29"/>
          <p:cNvCxnSpPr>
            <a:cxnSpLocks noChangeShapeType="1"/>
          </p:cNvCxnSpPr>
          <p:nvPr/>
        </p:nvCxnSpPr>
        <p:spPr bwMode="auto">
          <a:xfrm flipH="1">
            <a:off x="4641850" y="5545138"/>
            <a:ext cx="595313" cy="428625"/>
          </a:xfrm>
          <a:prstGeom prst="straightConnector1">
            <a:avLst/>
          </a:prstGeom>
          <a:noFill/>
          <a:ln w="9525" algn="ctr">
            <a:solidFill>
              <a:schemeClr val="tx1"/>
            </a:solidFill>
            <a:round/>
            <a:headEnd/>
            <a:tailEnd type="arrow" w="med" len="med"/>
          </a:ln>
        </p:spPr>
      </p:cxnSp>
      <p:sp>
        <p:nvSpPr>
          <p:cNvPr id="617179" name="Slide Number Placeholder 4"/>
          <p:cNvSpPr>
            <a:spLocks noGrp="1"/>
          </p:cNvSpPr>
          <p:nvPr>
            <p:ph type="sldNum" sz="quarter" idx="11"/>
          </p:nvPr>
        </p:nvSpPr>
        <p:spPr>
          <a:noFill/>
          <a:ln>
            <a:miter lim="800000"/>
            <a:headEnd/>
            <a:tailEnd/>
          </a:ln>
        </p:spPr>
        <p:txBody>
          <a:bodyPr/>
          <a:lstStyle/>
          <a:p>
            <a:fld id="{141030FE-DA07-4006-9936-661CF0F338FF}" type="slidenum">
              <a:rPr lang="de-DE" smtClean="0">
                <a:cs typeface="Arial" charset="0"/>
              </a:rPr>
              <a:pPr/>
              <a:t>26</a:t>
            </a:fld>
            <a:endParaRPr lang="de-DE" smtClean="0">
              <a:cs typeface="Arial" charset="0"/>
            </a:endParaRPr>
          </a:p>
        </p:txBody>
      </p:sp>
      <p:pic>
        <p:nvPicPr>
          <p:cNvPr id="617180" name="Grafik 30"/>
          <p:cNvPicPr>
            <a:picLocks noChangeAspect="1"/>
          </p:cNvPicPr>
          <p:nvPr/>
        </p:nvPicPr>
        <p:blipFill>
          <a:blip r:embed="rId16"/>
          <a:srcRect/>
          <a:stretch>
            <a:fillRect/>
          </a:stretch>
        </p:blipFill>
        <p:spPr bwMode="auto">
          <a:xfrm>
            <a:off x="2747963" y="5545138"/>
            <a:ext cx="1624012" cy="106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674" name="Titel 1"/>
          <p:cNvSpPr>
            <a:spLocks noGrp="1"/>
          </p:cNvSpPr>
          <p:nvPr>
            <p:ph type="title"/>
          </p:nvPr>
        </p:nvSpPr>
        <p:spPr>
          <a:xfrm>
            <a:off x="879475" y="-25400"/>
            <a:ext cx="7019925" cy="1196975"/>
          </a:xfrm>
        </p:spPr>
        <p:txBody>
          <a:bodyPr/>
          <a:lstStyle/>
          <a:p>
            <a:pPr eaLnBrk="1" hangingPunct="1"/>
            <a:r>
              <a:rPr lang="de-DE" smtClean="0"/>
              <a:t>Kicker Response </a:t>
            </a:r>
            <a:endParaRPr lang="en-US" smtClean="0"/>
          </a:p>
        </p:txBody>
      </p:sp>
      <p:sp>
        <p:nvSpPr>
          <p:cNvPr id="6126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267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267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26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12671" name="Object 319"/>
          <p:cNvGraphicFramePr>
            <a:graphicFrameLocks noChangeAspect="1"/>
          </p:cNvGraphicFramePr>
          <p:nvPr/>
        </p:nvGraphicFramePr>
        <p:xfrm>
          <a:off x="604838" y="2033588"/>
          <a:ext cx="3028950" cy="723900"/>
        </p:xfrm>
        <a:graphic>
          <a:graphicData uri="http://schemas.openxmlformats.org/presentationml/2006/ole">
            <mc:AlternateContent xmlns:mc="http://schemas.openxmlformats.org/markup-compatibility/2006">
              <mc:Choice xmlns:v="urn:schemas-microsoft-com:vml" Requires="v">
                <p:oleObj spid="_x0000_s612677" name="Equation" r:id="rId3" imgW="1955800" imgH="469900" progId="Equation.3">
                  <p:embed/>
                </p:oleObj>
              </mc:Choice>
              <mc:Fallback>
                <p:oleObj name="Equation" r:id="rId3" imgW="1955800" imgH="469900" progId="Equation.3">
                  <p:embed/>
                  <p:pic>
                    <p:nvPicPr>
                      <p:cNvPr id="0" name="Picture 3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2033588"/>
                        <a:ext cx="30289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2679" name="Grafik 3"/>
          <p:cNvPicPr>
            <a:picLocks noChangeAspect="1"/>
          </p:cNvPicPr>
          <p:nvPr/>
        </p:nvPicPr>
        <p:blipFill>
          <a:blip r:embed="rId5"/>
          <a:srcRect/>
          <a:stretch>
            <a:fillRect/>
          </a:stretch>
        </p:blipFill>
        <p:spPr bwMode="auto">
          <a:xfrm>
            <a:off x="4505325" y="2408238"/>
            <a:ext cx="3675063" cy="2400300"/>
          </a:xfrm>
          <a:prstGeom prst="rect">
            <a:avLst/>
          </a:prstGeom>
          <a:noFill/>
          <a:ln w="9525">
            <a:noFill/>
            <a:miter lim="800000"/>
            <a:headEnd/>
            <a:tailEnd/>
          </a:ln>
        </p:spPr>
      </p:pic>
      <p:graphicFrame>
        <p:nvGraphicFramePr>
          <p:cNvPr id="612672" name="Object 320"/>
          <p:cNvGraphicFramePr>
            <a:graphicFrameLocks noChangeAspect="1"/>
          </p:cNvGraphicFramePr>
          <p:nvPr/>
        </p:nvGraphicFramePr>
        <p:xfrm>
          <a:off x="1179513" y="3124200"/>
          <a:ext cx="984250" cy="333375"/>
        </p:xfrm>
        <a:graphic>
          <a:graphicData uri="http://schemas.openxmlformats.org/presentationml/2006/ole">
            <mc:AlternateContent xmlns:mc="http://schemas.openxmlformats.org/markup-compatibility/2006">
              <mc:Choice xmlns:v="urn:schemas-microsoft-com:vml" Requires="v">
                <p:oleObj spid="_x0000_s612678" name="Equation" r:id="rId6" imgW="634680" imgH="215640" progId="Equation.3">
                  <p:embed/>
                </p:oleObj>
              </mc:Choice>
              <mc:Fallback>
                <p:oleObj name="Equation" r:id="rId6" imgW="634680" imgH="215640" progId="Equation.3">
                  <p:embed/>
                  <p:pic>
                    <p:nvPicPr>
                      <p:cNvPr id="0" name="Picture 3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9513" y="3124200"/>
                        <a:ext cx="9842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12680" name="Gerade Verbindung 18"/>
          <p:cNvCxnSpPr>
            <a:cxnSpLocks noChangeShapeType="1"/>
          </p:cNvCxnSpPr>
          <p:nvPr/>
        </p:nvCxnSpPr>
        <p:spPr bwMode="auto">
          <a:xfrm>
            <a:off x="4822825" y="3062288"/>
            <a:ext cx="1649413" cy="7937"/>
          </a:xfrm>
          <a:prstGeom prst="line">
            <a:avLst/>
          </a:prstGeom>
          <a:noFill/>
          <a:ln w="9525" algn="ctr">
            <a:solidFill>
              <a:schemeClr val="tx1"/>
            </a:solidFill>
            <a:round/>
            <a:headEnd/>
            <a:tailEnd/>
          </a:ln>
        </p:spPr>
      </p:cxnSp>
      <p:graphicFrame>
        <p:nvGraphicFramePr>
          <p:cNvPr id="612673" name="Object 321"/>
          <p:cNvGraphicFramePr>
            <a:graphicFrameLocks noChangeAspect="1"/>
          </p:cNvGraphicFramePr>
          <p:nvPr/>
        </p:nvGraphicFramePr>
        <p:xfrm>
          <a:off x="909638" y="4346575"/>
          <a:ext cx="1454150" cy="490538"/>
        </p:xfrm>
        <a:graphic>
          <a:graphicData uri="http://schemas.openxmlformats.org/presentationml/2006/ole">
            <mc:AlternateContent xmlns:mc="http://schemas.openxmlformats.org/markup-compatibility/2006">
              <mc:Choice xmlns:v="urn:schemas-microsoft-com:vml" Requires="v">
                <p:oleObj spid="_x0000_s612679" name="Equation" r:id="rId8" imgW="711000" imgH="241200" progId="Equation.3">
                  <p:embed/>
                </p:oleObj>
              </mc:Choice>
              <mc:Fallback>
                <p:oleObj name="Equation" r:id="rId8" imgW="711000" imgH="241200" progId="Equation.3">
                  <p:embed/>
                  <p:pic>
                    <p:nvPicPr>
                      <p:cNvPr id="0" name="Picture 3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638" y="4346575"/>
                        <a:ext cx="145415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2681" name="Textfeld 22"/>
          <p:cNvSpPr txBox="1">
            <a:spLocks noChangeArrowheads="1"/>
          </p:cNvSpPr>
          <p:nvPr/>
        </p:nvSpPr>
        <p:spPr bwMode="auto">
          <a:xfrm rot="-5400000">
            <a:off x="4024313" y="3365500"/>
            <a:ext cx="519112" cy="369888"/>
          </a:xfrm>
          <a:prstGeom prst="rect">
            <a:avLst/>
          </a:prstGeom>
          <a:noFill/>
          <a:ln w="9525">
            <a:noFill/>
            <a:miter lim="800000"/>
            <a:headEnd/>
            <a:tailEnd/>
          </a:ln>
        </p:spPr>
        <p:txBody>
          <a:bodyPr wrap="none">
            <a:spAutoFit/>
          </a:bodyPr>
          <a:lstStyle/>
          <a:p>
            <a:pPr eaLnBrk="0" hangingPunct="0"/>
            <a:r>
              <a:rPr lang="de-DE"/>
              <a:t>s(t)</a:t>
            </a:r>
            <a:endParaRPr lang="en-US"/>
          </a:p>
        </p:txBody>
      </p:sp>
      <p:sp>
        <p:nvSpPr>
          <p:cNvPr id="612682" name="Textfeld 24"/>
          <p:cNvSpPr txBox="1">
            <a:spLocks noChangeArrowheads="1"/>
          </p:cNvSpPr>
          <p:nvPr/>
        </p:nvSpPr>
        <p:spPr bwMode="auto">
          <a:xfrm>
            <a:off x="4681538" y="2917825"/>
            <a:ext cx="282575" cy="306388"/>
          </a:xfrm>
          <a:prstGeom prst="rect">
            <a:avLst/>
          </a:prstGeom>
          <a:noFill/>
          <a:ln w="9525">
            <a:noFill/>
            <a:miter lim="800000"/>
            <a:headEnd/>
            <a:tailEnd/>
          </a:ln>
        </p:spPr>
        <p:txBody>
          <a:bodyPr wrap="none">
            <a:spAutoFit/>
          </a:bodyPr>
          <a:lstStyle/>
          <a:p>
            <a:pPr eaLnBrk="0" hangingPunct="0"/>
            <a:r>
              <a:rPr lang="de-DE" sz="1400"/>
              <a:t>1</a:t>
            </a:r>
            <a:endParaRPr lang="en-US" sz="1400"/>
          </a:p>
        </p:txBody>
      </p:sp>
      <p:sp>
        <p:nvSpPr>
          <p:cNvPr id="612683" name="Pfeil nach unten 4"/>
          <p:cNvSpPr>
            <a:spLocks noChangeArrowheads="1"/>
          </p:cNvSpPr>
          <p:nvPr/>
        </p:nvSpPr>
        <p:spPr bwMode="auto">
          <a:xfrm>
            <a:off x="1455738" y="3646488"/>
            <a:ext cx="242887" cy="573087"/>
          </a:xfrm>
          <a:prstGeom prst="downArrow">
            <a:avLst>
              <a:gd name="adj1" fmla="val 50000"/>
              <a:gd name="adj2" fmla="val 50292"/>
            </a:avLst>
          </a:prstGeom>
          <a:solidFill>
            <a:schemeClr val="accent1"/>
          </a:solidFill>
          <a:ln w="9525" algn="ctr">
            <a:solidFill>
              <a:schemeClr val="tx1"/>
            </a:solidFill>
            <a:round/>
            <a:headEnd/>
            <a:tailEnd/>
          </a:ln>
        </p:spPr>
        <p:txBody>
          <a:bodyPr/>
          <a:lstStyle/>
          <a:p>
            <a:pPr eaLnBrk="0" hangingPunct="0"/>
            <a:endParaRPr lang="de-DE"/>
          </a:p>
        </p:txBody>
      </p:sp>
      <p:sp>
        <p:nvSpPr>
          <p:cNvPr id="612684" name="Textfeld 5"/>
          <p:cNvSpPr txBox="1">
            <a:spLocks noChangeArrowheads="1"/>
          </p:cNvSpPr>
          <p:nvPr/>
        </p:nvSpPr>
        <p:spPr bwMode="auto">
          <a:xfrm>
            <a:off x="247650" y="5614988"/>
            <a:ext cx="8383588" cy="646112"/>
          </a:xfrm>
          <a:prstGeom prst="rect">
            <a:avLst/>
          </a:prstGeom>
          <a:noFill/>
          <a:ln w="9525">
            <a:noFill/>
            <a:miter lim="800000"/>
            <a:headEnd/>
            <a:tailEnd/>
          </a:ln>
        </p:spPr>
        <p:txBody>
          <a:bodyPr>
            <a:spAutoFit/>
          </a:bodyPr>
          <a:lstStyle/>
          <a:p>
            <a:pPr eaLnBrk="0" hangingPunct="0"/>
            <a:r>
              <a:rPr lang="en-US"/>
              <a:t>the normalized gain is transformed according to shape of signal at the kicker. </a:t>
            </a:r>
          </a:p>
          <a:p>
            <a:pPr eaLnBrk="0" hangingPunct="0"/>
            <a:r>
              <a:rPr lang="en-US"/>
              <a:t>s(t) – is normalized function (max is 1) </a:t>
            </a:r>
          </a:p>
        </p:txBody>
      </p:sp>
      <p:sp>
        <p:nvSpPr>
          <p:cNvPr id="612685" name="Textfeld 17"/>
          <p:cNvSpPr txBox="1">
            <a:spLocks noChangeArrowheads="1"/>
          </p:cNvSpPr>
          <p:nvPr/>
        </p:nvSpPr>
        <p:spPr bwMode="auto">
          <a:xfrm>
            <a:off x="552450" y="1541463"/>
            <a:ext cx="3622675" cy="369887"/>
          </a:xfrm>
          <a:prstGeom prst="rect">
            <a:avLst/>
          </a:prstGeom>
          <a:noFill/>
          <a:ln w="9525">
            <a:noFill/>
            <a:miter lim="800000"/>
            <a:headEnd/>
            <a:tailEnd/>
          </a:ln>
        </p:spPr>
        <p:txBody>
          <a:bodyPr>
            <a:spAutoFit/>
          </a:bodyPr>
          <a:lstStyle/>
          <a:p>
            <a:pPr eaLnBrk="0" hangingPunct="0"/>
            <a:r>
              <a:rPr lang="en-US"/>
              <a:t>inverse Laplace transformation</a:t>
            </a:r>
          </a:p>
        </p:txBody>
      </p:sp>
      <p:sp>
        <p:nvSpPr>
          <p:cNvPr id="612686" name="Textfeld 7"/>
          <p:cNvSpPr txBox="1">
            <a:spLocks noChangeArrowheads="1"/>
          </p:cNvSpPr>
          <p:nvPr/>
        </p:nvSpPr>
        <p:spPr bwMode="auto">
          <a:xfrm>
            <a:off x="5140325" y="2208213"/>
            <a:ext cx="2403475" cy="369887"/>
          </a:xfrm>
          <a:prstGeom prst="rect">
            <a:avLst/>
          </a:prstGeom>
          <a:noFill/>
          <a:ln w="9525">
            <a:noFill/>
            <a:miter lim="800000"/>
            <a:headEnd/>
            <a:tailEnd/>
          </a:ln>
        </p:spPr>
        <p:txBody>
          <a:bodyPr wrap="none">
            <a:spAutoFit/>
          </a:bodyPr>
          <a:lstStyle/>
          <a:p>
            <a:pPr eaLnBrk="0" hangingPunct="0"/>
            <a:r>
              <a:rPr lang="en-US"/>
              <a:t>signal shape at kicker</a:t>
            </a:r>
          </a:p>
        </p:txBody>
      </p:sp>
      <p:sp>
        <p:nvSpPr>
          <p:cNvPr id="612687" name="Slide Number Placeholder 11"/>
          <p:cNvSpPr>
            <a:spLocks noGrp="1"/>
          </p:cNvSpPr>
          <p:nvPr>
            <p:ph type="sldNum" sz="quarter" idx="11"/>
          </p:nvPr>
        </p:nvSpPr>
        <p:spPr>
          <a:noFill/>
          <a:ln>
            <a:miter lim="800000"/>
            <a:headEnd/>
            <a:tailEnd/>
          </a:ln>
        </p:spPr>
        <p:txBody>
          <a:bodyPr/>
          <a:lstStyle/>
          <a:p>
            <a:fld id="{AA4FE15C-3BA8-48C1-8FEB-7DC0589E1438}" type="slidenum">
              <a:rPr lang="de-DE" smtClean="0">
                <a:cs typeface="Arial" charset="0"/>
              </a:rPr>
              <a:pPr/>
              <a:t>27</a:t>
            </a:fld>
            <a:endParaRPr lang="de-DE" smtClean="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65" name="Titel 1"/>
          <p:cNvSpPr>
            <a:spLocks noGrp="1"/>
          </p:cNvSpPr>
          <p:nvPr>
            <p:ph type="title"/>
          </p:nvPr>
        </p:nvSpPr>
        <p:spPr>
          <a:xfrm>
            <a:off x="879475" y="-25400"/>
            <a:ext cx="7019925" cy="1196975"/>
          </a:xfrm>
        </p:spPr>
        <p:txBody>
          <a:bodyPr/>
          <a:lstStyle/>
          <a:p>
            <a:pPr eaLnBrk="1" hangingPunct="1"/>
            <a:r>
              <a:rPr lang="en-US" smtClean="0"/>
              <a:t>Kicker response of CR SC System </a:t>
            </a:r>
          </a:p>
        </p:txBody>
      </p:sp>
      <p:sp>
        <p:nvSpPr>
          <p:cNvPr id="62876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2876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2876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2876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graphicFrame>
        <p:nvGraphicFramePr>
          <p:cNvPr id="628764" name="Object 28"/>
          <p:cNvGraphicFramePr>
            <a:graphicFrameLocks noChangeAspect="1"/>
          </p:cNvGraphicFramePr>
          <p:nvPr>
            <p:extLst>
              <p:ext uri="{D42A27DB-BD31-4B8C-83A1-F6EECF244321}">
                <p14:modId xmlns:p14="http://schemas.microsoft.com/office/powerpoint/2010/main" val="3076559680"/>
              </p:ext>
            </p:extLst>
          </p:nvPr>
        </p:nvGraphicFramePr>
        <p:xfrm>
          <a:off x="604837" y="2033587"/>
          <a:ext cx="3490899" cy="834303"/>
        </p:xfrm>
        <a:graphic>
          <a:graphicData uri="http://schemas.openxmlformats.org/presentationml/2006/ole">
            <mc:AlternateContent xmlns:mc="http://schemas.openxmlformats.org/markup-compatibility/2006">
              <mc:Choice xmlns:v="urn:schemas-microsoft-com:vml" Requires="v">
                <p:oleObj spid="_x0000_s628767" name="Equation" r:id="rId3" imgW="1955800" imgH="469900" progId="Equation.3">
                  <p:embed/>
                </p:oleObj>
              </mc:Choice>
              <mc:Fallback>
                <p:oleObj name="Equation" r:id="rId3" imgW="1955800" imgH="469900" progId="Equation.3">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 y="2033587"/>
                        <a:ext cx="3490899" cy="834303"/>
                      </a:xfrm>
                      <a:prstGeom prst="rect">
                        <a:avLst/>
                      </a:prstGeom>
                      <a:noFill/>
                    </p:spPr>
                  </p:pic>
                </p:oleObj>
              </mc:Fallback>
            </mc:AlternateContent>
          </a:graphicData>
        </a:graphic>
      </p:graphicFrame>
      <p:sp>
        <p:nvSpPr>
          <p:cNvPr id="628771" name="Textfeld 17"/>
          <p:cNvSpPr txBox="1">
            <a:spLocks noChangeArrowheads="1"/>
          </p:cNvSpPr>
          <p:nvPr/>
        </p:nvSpPr>
        <p:spPr bwMode="auto">
          <a:xfrm>
            <a:off x="552450" y="1541463"/>
            <a:ext cx="3622675" cy="369887"/>
          </a:xfrm>
          <a:prstGeom prst="rect">
            <a:avLst/>
          </a:prstGeom>
          <a:noFill/>
          <a:ln w="9525">
            <a:noFill/>
            <a:miter lim="800000"/>
            <a:headEnd/>
            <a:tailEnd/>
          </a:ln>
        </p:spPr>
        <p:txBody>
          <a:bodyPr>
            <a:spAutoFit/>
          </a:bodyPr>
          <a:lstStyle/>
          <a:p>
            <a:pPr eaLnBrk="0" hangingPunct="0"/>
            <a:r>
              <a:rPr lang="en-US"/>
              <a:t>inverse Laplace transformation</a:t>
            </a:r>
          </a:p>
        </p:txBody>
      </p:sp>
      <p:sp>
        <p:nvSpPr>
          <p:cNvPr id="628772" name="Slide Number Placeholder 11"/>
          <p:cNvSpPr>
            <a:spLocks noGrp="1"/>
          </p:cNvSpPr>
          <p:nvPr>
            <p:ph type="sldNum" sz="quarter" idx="11"/>
          </p:nvPr>
        </p:nvSpPr>
        <p:spPr>
          <a:noFill/>
          <a:ln>
            <a:miter lim="800000"/>
            <a:headEnd/>
            <a:tailEnd/>
          </a:ln>
        </p:spPr>
        <p:txBody>
          <a:bodyPr/>
          <a:lstStyle/>
          <a:p>
            <a:fld id="{9923FD5F-F426-4F8A-9BC6-E7659E0E06CA}" type="slidenum">
              <a:rPr lang="de-DE" smtClean="0">
                <a:cs typeface="Arial" charset="0"/>
              </a:rPr>
              <a:pPr/>
              <a:t>28</a:t>
            </a:fld>
            <a:endParaRPr lang="de-DE" smtClean="0">
              <a:cs typeface="Arial" charset="0"/>
            </a:endParaRPr>
          </a:p>
        </p:txBody>
      </p:sp>
      <p:pic>
        <p:nvPicPr>
          <p:cNvPr id="628773" name="Grafik 12"/>
          <p:cNvPicPr>
            <a:picLocks noChangeAspect="1"/>
          </p:cNvPicPr>
          <p:nvPr/>
        </p:nvPicPr>
        <p:blipFill>
          <a:blip r:embed="rId5"/>
          <a:srcRect/>
          <a:stretch>
            <a:fillRect/>
          </a:stretch>
        </p:blipFill>
        <p:spPr bwMode="auto">
          <a:xfrm>
            <a:off x="4948238" y="1503363"/>
            <a:ext cx="3108325" cy="2170112"/>
          </a:xfrm>
          <a:prstGeom prst="rect">
            <a:avLst/>
          </a:prstGeom>
          <a:noFill/>
          <a:ln w="9525">
            <a:noFill/>
            <a:miter lim="800000"/>
            <a:headEnd/>
            <a:tailEnd/>
          </a:ln>
        </p:spPr>
      </p:pic>
      <p:pic>
        <p:nvPicPr>
          <p:cNvPr id="628774" name="Grafik 13"/>
          <p:cNvPicPr>
            <a:picLocks noChangeAspect="1"/>
          </p:cNvPicPr>
          <p:nvPr/>
        </p:nvPicPr>
        <p:blipFill>
          <a:blip r:embed="rId6"/>
          <a:srcRect/>
          <a:stretch>
            <a:fillRect/>
          </a:stretch>
        </p:blipFill>
        <p:spPr bwMode="auto">
          <a:xfrm>
            <a:off x="4989513" y="4219575"/>
            <a:ext cx="2938462" cy="2052638"/>
          </a:xfrm>
          <a:prstGeom prst="rect">
            <a:avLst/>
          </a:prstGeom>
          <a:noFill/>
          <a:ln w="9525">
            <a:noFill/>
            <a:miter lim="800000"/>
            <a:headEnd/>
            <a:tailEnd/>
          </a:ln>
        </p:spPr>
      </p:pic>
      <p:sp>
        <p:nvSpPr>
          <p:cNvPr id="628775" name="Textfeld 21"/>
          <p:cNvSpPr txBox="1">
            <a:spLocks noChangeArrowheads="1"/>
          </p:cNvSpPr>
          <p:nvPr/>
        </p:nvSpPr>
        <p:spPr bwMode="auto">
          <a:xfrm>
            <a:off x="4865688" y="3937000"/>
            <a:ext cx="3352800" cy="368300"/>
          </a:xfrm>
          <a:prstGeom prst="rect">
            <a:avLst/>
          </a:prstGeom>
          <a:noFill/>
          <a:ln w="9525">
            <a:noFill/>
            <a:miter lim="800000"/>
            <a:headEnd/>
            <a:tailEnd/>
          </a:ln>
        </p:spPr>
        <p:txBody>
          <a:bodyPr wrap="none">
            <a:spAutoFit/>
          </a:bodyPr>
          <a:lstStyle/>
          <a:p>
            <a:pPr eaLnBrk="0" hangingPunct="0"/>
            <a:r>
              <a:rPr lang="en-US"/>
              <a:t>signal shape at kicker (Palmer)</a:t>
            </a:r>
          </a:p>
        </p:txBody>
      </p:sp>
      <p:sp>
        <p:nvSpPr>
          <p:cNvPr id="628776" name="Textfeld 3"/>
          <p:cNvSpPr txBox="1">
            <a:spLocks noChangeArrowheads="1"/>
          </p:cNvSpPr>
          <p:nvPr/>
        </p:nvSpPr>
        <p:spPr bwMode="auto">
          <a:xfrm>
            <a:off x="293687" y="3242567"/>
            <a:ext cx="4695826" cy="3139321"/>
          </a:xfrm>
          <a:prstGeom prst="rect">
            <a:avLst/>
          </a:prstGeom>
          <a:noFill/>
          <a:ln w="9525">
            <a:noFill/>
            <a:miter lim="800000"/>
            <a:headEnd/>
            <a:tailEnd/>
          </a:ln>
        </p:spPr>
        <p:txBody>
          <a:bodyPr wrap="square">
            <a:spAutoFit/>
          </a:bodyPr>
          <a:lstStyle/>
          <a:p>
            <a:pPr eaLnBrk="0" hangingPunct="0"/>
            <a:r>
              <a:rPr lang="en-US" dirty="0"/>
              <a:t>In both cases we normalize the max. responses to unity. The used time signal (real part of the inverse Laplace transformation) is antisymmetric with respect to t=0   </a:t>
            </a:r>
          </a:p>
          <a:p>
            <a:pPr eaLnBrk="0" hangingPunct="0"/>
            <a:endParaRPr lang="en-US" dirty="0" smtClean="0"/>
          </a:p>
          <a:p>
            <a:pPr eaLnBrk="0" hangingPunct="0"/>
            <a:r>
              <a:rPr lang="en-US" dirty="0" smtClean="0"/>
              <a:t>t=0 is the center of sample </a:t>
            </a:r>
          </a:p>
          <a:p>
            <a:pPr eaLnBrk="0" hangingPunct="0"/>
            <a:endParaRPr lang="en-US" dirty="0"/>
          </a:p>
          <a:p>
            <a:pPr eaLnBrk="0" hangingPunct="0"/>
            <a:r>
              <a:rPr lang="en-US" dirty="0" smtClean="0"/>
              <a:t>in the code after Laplace transformation the obtained curves are represented by </a:t>
            </a:r>
          </a:p>
          <a:p>
            <a:pPr eaLnBrk="0" hangingPunct="0"/>
            <a:r>
              <a:rPr lang="en-US" dirty="0" smtClean="0"/>
              <a:t>simple formulas of polynomial of 4</a:t>
            </a:r>
            <a:r>
              <a:rPr lang="en-US" baseline="30000" dirty="0" smtClean="0"/>
              <a:t>th</a:t>
            </a:r>
            <a:r>
              <a:rPr lang="en-US" dirty="0" smtClean="0"/>
              <a:t> order.</a:t>
            </a:r>
            <a:endParaRPr lang="en-US" dirty="0"/>
          </a:p>
        </p:txBody>
      </p:sp>
      <p:sp>
        <p:nvSpPr>
          <p:cNvPr id="628777" name="Textfeld 18"/>
          <p:cNvSpPr txBox="1">
            <a:spLocks noChangeArrowheads="1"/>
          </p:cNvSpPr>
          <p:nvPr/>
        </p:nvSpPr>
        <p:spPr bwMode="auto">
          <a:xfrm>
            <a:off x="4865688" y="1341438"/>
            <a:ext cx="3686175" cy="369887"/>
          </a:xfrm>
          <a:prstGeom prst="rect">
            <a:avLst/>
          </a:prstGeom>
          <a:noFill/>
          <a:ln w="9525">
            <a:noFill/>
            <a:miter lim="800000"/>
            <a:headEnd/>
            <a:tailEnd/>
          </a:ln>
        </p:spPr>
        <p:txBody>
          <a:bodyPr wrap="none">
            <a:spAutoFit/>
          </a:bodyPr>
          <a:lstStyle/>
          <a:p>
            <a:pPr eaLnBrk="0" hangingPunct="0"/>
            <a:r>
              <a:rPr lang="en-US"/>
              <a:t>signal shape at kicker (notch filter)</a:t>
            </a:r>
          </a:p>
        </p:txBody>
      </p:sp>
      <p:sp>
        <p:nvSpPr>
          <p:cNvPr id="2" name="TextBox 1"/>
          <p:cNvSpPr txBox="1"/>
          <p:nvPr/>
        </p:nvSpPr>
        <p:spPr>
          <a:xfrm>
            <a:off x="1842654" y="2658296"/>
            <a:ext cx="318655" cy="307777"/>
          </a:xfrm>
          <a:prstGeom prst="rect">
            <a:avLst/>
          </a:prstGeom>
          <a:solidFill>
            <a:schemeClr val="bg1"/>
          </a:solidFill>
        </p:spPr>
        <p:txBody>
          <a:bodyPr wrap="square" rtlCol="0">
            <a:spAutoFit/>
          </a:bodyPr>
          <a:lstStyle/>
          <a:p>
            <a:r>
              <a:rPr lang="de-DE" sz="1400" dirty="0" smtClean="0"/>
              <a:t>0</a:t>
            </a:r>
            <a:endParaRPr lang="de-DE" sz="1400" dirty="0"/>
          </a:p>
        </p:txBody>
      </p:sp>
      <p:sp>
        <p:nvSpPr>
          <p:cNvPr id="3" name="Rectangle 2"/>
          <p:cNvSpPr/>
          <p:nvPr/>
        </p:nvSpPr>
        <p:spPr bwMode="auto">
          <a:xfrm>
            <a:off x="5627688" y="1798887"/>
            <a:ext cx="914400" cy="1331217"/>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9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91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91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91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de-DE"/>
          </a:p>
        </p:txBody>
      </p:sp>
      <p:sp>
        <p:nvSpPr>
          <p:cNvPr id="619919" name="Rechteck 11"/>
          <p:cNvSpPr>
            <a:spLocks noChangeArrowheads="1"/>
          </p:cNvSpPr>
          <p:nvPr/>
        </p:nvSpPr>
        <p:spPr bwMode="auto">
          <a:xfrm>
            <a:off x="2844800" y="1644650"/>
            <a:ext cx="2930525" cy="1412875"/>
          </a:xfrm>
          <a:prstGeom prst="rect">
            <a:avLst/>
          </a:prstGeom>
          <a:solidFill>
            <a:schemeClr val="accent1"/>
          </a:solidFill>
          <a:ln w="9525" algn="ctr">
            <a:solidFill>
              <a:schemeClr val="tx1"/>
            </a:solidFill>
            <a:round/>
            <a:headEnd/>
            <a:tailEnd/>
          </a:ln>
        </p:spPr>
        <p:txBody>
          <a:bodyPr/>
          <a:lstStyle/>
          <a:p>
            <a:pPr eaLnBrk="0" hangingPunct="0"/>
            <a:endParaRPr lang="de-DE"/>
          </a:p>
        </p:txBody>
      </p:sp>
      <p:graphicFrame>
        <p:nvGraphicFramePr>
          <p:cNvPr id="619911" name="Object 391"/>
          <p:cNvGraphicFramePr>
            <a:graphicFrameLocks noChangeAspect="1"/>
          </p:cNvGraphicFramePr>
          <p:nvPr/>
        </p:nvGraphicFramePr>
        <p:xfrm>
          <a:off x="2924175" y="1711325"/>
          <a:ext cx="2182813" cy="406400"/>
        </p:xfrm>
        <a:graphic>
          <a:graphicData uri="http://schemas.openxmlformats.org/presentationml/2006/ole">
            <mc:AlternateContent xmlns:mc="http://schemas.openxmlformats.org/markup-compatibility/2006">
              <mc:Choice xmlns:v="urn:schemas-microsoft-com:vml" Requires="v">
                <p:oleObj spid="_x0000_s619919" name="Equation" r:id="rId3" imgW="1218960" imgH="228600" progId="Equation.3">
                  <p:embed/>
                </p:oleObj>
              </mc:Choice>
              <mc:Fallback>
                <p:oleObj name="Equation" r:id="rId3" imgW="1218960" imgH="228600" progId="Equation.3">
                  <p:embed/>
                  <p:pic>
                    <p:nvPicPr>
                      <p:cNvPr id="0" name="Picture 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75" y="1711325"/>
                        <a:ext cx="21828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9912" name="Object 392"/>
          <p:cNvGraphicFramePr>
            <a:graphicFrameLocks noChangeAspect="1"/>
          </p:cNvGraphicFramePr>
          <p:nvPr/>
        </p:nvGraphicFramePr>
        <p:xfrm>
          <a:off x="2955925" y="2224088"/>
          <a:ext cx="2816225" cy="701675"/>
        </p:xfrm>
        <a:graphic>
          <a:graphicData uri="http://schemas.openxmlformats.org/presentationml/2006/ole">
            <mc:AlternateContent xmlns:mc="http://schemas.openxmlformats.org/markup-compatibility/2006">
              <mc:Choice xmlns:v="urn:schemas-microsoft-com:vml" Requires="v">
                <p:oleObj spid="_x0000_s619920" name="Equation" r:id="rId5" imgW="1714320" imgH="431640" progId="Equation.3">
                  <p:embed/>
                </p:oleObj>
              </mc:Choice>
              <mc:Fallback>
                <p:oleObj name="Equation" r:id="rId5" imgW="1714320" imgH="431640" progId="Equation.3">
                  <p:embed/>
                  <p:pic>
                    <p:nvPicPr>
                      <p:cNvPr id="0" name="Picture 3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5925" y="2224088"/>
                        <a:ext cx="2816225"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9913" name="Object 393"/>
          <p:cNvGraphicFramePr>
            <a:graphicFrameLocks noChangeAspect="1"/>
          </p:cNvGraphicFramePr>
          <p:nvPr/>
        </p:nvGraphicFramePr>
        <p:xfrm>
          <a:off x="795338" y="3503613"/>
          <a:ext cx="4321175" cy="593725"/>
        </p:xfrm>
        <a:graphic>
          <a:graphicData uri="http://schemas.openxmlformats.org/presentationml/2006/ole">
            <mc:AlternateContent xmlns:mc="http://schemas.openxmlformats.org/markup-compatibility/2006">
              <mc:Choice xmlns:v="urn:schemas-microsoft-com:vml" Requires="v">
                <p:oleObj spid="_x0000_s619921" name="Equation" r:id="rId7" imgW="3441600" imgH="469800" progId="Equation.3">
                  <p:embed/>
                </p:oleObj>
              </mc:Choice>
              <mc:Fallback>
                <p:oleObj name="Equation" r:id="rId7" imgW="3441600" imgH="469800" progId="Equation.3">
                  <p:embed/>
                  <p:pic>
                    <p:nvPicPr>
                      <p:cNvPr id="0" name="Picture 3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338" y="3503613"/>
                        <a:ext cx="4321175"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9914" name="Object 394"/>
          <p:cNvGraphicFramePr>
            <a:graphicFrameLocks noChangeAspect="1"/>
          </p:cNvGraphicFramePr>
          <p:nvPr/>
        </p:nvGraphicFramePr>
        <p:xfrm>
          <a:off x="795338" y="4313238"/>
          <a:ext cx="3092450" cy="577850"/>
        </p:xfrm>
        <a:graphic>
          <a:graphicData uri="http://schemas.openxmlformats.org/presentationml/2006/ole">
            <mc:AlternateContent xmlns:mc="http://schemas.openxmlformats.org/markup-compatibility/2006">
              <mc:Choice xmlns:v="urn:schemas-microsoft-com:vml" Requires="v">
                <p:oleObj spid="_x0000_s619922" name="Equation" r:id="rId9" imgW="2463480" imgH="457200" progId="Equation.3">
                  <p:embed/>
                </p:oleObj>
              </mc:Choice>
              <mc:Fallback>
                <p:oleObj name="Equation" r:id="rId9" imgW="2463480" imgH="457200" progId="Equation.3">
                  <p:embed/>
                  <p:pic>
                    <p:nvPicPr>
                      <p:cNvPr id="0" name="Picture 3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338" y="4313238"/>
                        <a:ext cx="3092450"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9920" name="Textfeld 15"/>
          <p:cNvSpPr txBox="1">
            <a:spLocks noChangeArrowheads="1"/>
          </p:cNvSpPr>
          <p:nvPr/>
        </p:nvSpPr>
        <p:spPr bwMode="auto">
          <a:xfrm>
            <a:off x="795338" y="5502275"/>
            <a:ext cx="7045325" cy="368300"/>
          </a:xfrm>
          <a:prstGeom prst="rect">
            <a:avLst/>
          </a:prstGeom>
          <a:noFill/>
          <a:ln w="9525">
            <a:noFill/>
            <a:miter lim="800000"/>
            <a:headEnd/>
            <a:tailEnd/>
          </a:ln>
        </p:spPr>
        <p:txBody>
          <a:bodyPr wrap="none">
            <a:spAutoFit/>
          </a:bodyPr>
          <a:lstStyle/>
          <a:p>
            <a:pPr eaLnBrk="0" hangingPunct="0"/>
            <a:r>
              <a:rPr lang="en-US"/>
              <a:t>These formulae for calculation of cooling in time domain approach</a:t>
            </a:r>
          </a:p>
        </p:txBody>
      </p:sp>
      <p:sp>
        <p:nvSpPr>
          <p:cNvPr id="15" name="Titel 1"/>
          <p:cNvSpPr txBox="1">
            <a:spLocks/>
          </p:cNvSpPr>
          <p:nvPr/>
        </p:nvSpPr>
        <p:spPr bwMode="auto">
          <a:xfrm>
            <a:off x="879475" y="0"/>
            <a:ext cx="7019925" cy="1196975"/>
          </a:xfrm>
          <a:prstGeom prst="rect">
            <a:avLst/>
          </a:prstGeom>
          <a:noFill/>
          <a:ln>
            <a:noFill/>
          </a:ln>
          <a:effectLst/>
          <a:extLst/>
        </p:spPr>
        <p:txBody>
          <a:bodyPr anchor="ct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Verdana" pitchFamily="34" charset="0"/>
              </a:defRPr>
            </a:lvl2pPr>
            <a:lvl3pPr algn="ctr" rtl="0" fontAlgn="base">
              <a:spcBef>
                <a:spcPct val="0"/>
              </a:spcBef>
              <a:spcAft>
                <a:spcPct val="0"/>
              </a:spcAft>
              <a:defRPr sz="3600">
                <a:solidFill>
                  <a:schemeClr val="tx2"/>
                </a:solidFill>
                <a:latin typeface="Verdana" pitchFamily="34" charset="0"/>
              </a:defRPr>
            </a:lvl3pPr>
            <a:lvl4pPr algn="ctr" rtl="0" fontAlgn="base">
              <a:spcBef>
                <a:spcPct val="0"/>
              </a:spcBef>
              <a:spcAft>
                <a:spcPct val="0"/>
              </a:spcAft>
              <a:defRPr sz="3600">
                <a:solidFill>
                  <a:schemeClr val="tx2"/>
                </a:solidFill>
                <a:latin typeface="Verdana" pitchFamily="34" charset="0"/>
              </a:defRPr>
            </a:lvl4pPr>
            <a:lvl5pPr algn="ctr" rtl="0" fontAlgn="base">
              <a:spcBef>
                <a:spcPct val="0"/>
              </a:spcBef>
              <a:spcAft>
                <a:spcPct val="0"/>
              </a:spcAft>
              <a:defRPr sz="3600">
                <a:solidFill>
                  <a:schemeClr val="tx2"/>
                </a:solidFill>
                <a:latin typeface="Verdana" pitchFamily="34" charset="0"/>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a:lstStyle>
          <a:p>
            <a:pPr>
              <a:defRPr/>
            </a:pPr>
            <a:r>
              <a:rPr lang="en-US" kern="0" dirty="0" smtClean="0">
                <a:latin typeface="Arial" panose="020B0604020202020204" pitchFamily="34" charset="0"/>
                <a:cs typeface="Arial" panose="020B0604020202020204" pitchFamily="34" charset="0"/>
              </a:rPr>
              <a:t>cooling effect in time domain treatment  </a:t>
            </a:r>
            <a:endParaRPr lang="en-US" kern="0" dirty="0">
              <a:latin typeface="Arial" panose="020B0604020202020204" pitchFamily="34" charset="0"/>
              <a:cs typeface="Arial" panose="020B0604020202020204" pitchFamily="34" charset="0"/>
            </a:endParaRPr>
          </a:p>
        </p:txBody>
      </p:sp>
      <p:sp>
        <p:nvSpPr>
          <p:cNvPr id="619922" name="Slide Number Placeholder 1"/>
          <p:cNvSpPr>
            <a:spLocks noGrp="1"/>
          </p:cNvSpPr>
          <p:nvPr>
            <p:ph type="sldNum" sz="quarter" idx="11"/>
          </p:nvPr>
        </p:nvSpPr>
        <p:spPr>
          <a:noFill/>
          <a:ln>
            <a:miter lim="800000"/>
            <a:headEnd/>
            <a:tailEnd/>
          </a:ln>
        </p:spPr>
        <p:txBody>
          <a:bodyPr/>
          <a:lstStyle/>
          <a:p>
            <a:fld id="{E3CC716F-2159-4629-923A-54FBBF26B348}" type="slidenum">
              <a:rPr lang="de-DE" smtClean="0">
                <a:cs typeface="Arial" charset="0"/>
              </a:rPr>
              <a:pPr/>
              <a:t>29</a:t>
            </a:fld>
            <a:endParaRPr lang="de-DE" smtClean="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3513" y="1489075"/>
            <a:ext cx="8980487" cy="4437063"/>
          </a:xfrm>
          <a:prstGeom prst="rect">
            <a:avLst/>
          </a:prstGeom>
          <a:noFill/>
          <a:ln>
            <a:noFill/>
          </a:ln>
          <a:effectLst/>
          <a:extLst/>
        </p:spPr>
        <p:txBody>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Tx/>
              <a:buChar char="-"/>
              <a:defRPr/>
            </a:pPr>
            <a:r>
              <a:rPr lang="en-US" altLang="de-DE" sz="3600" kern="0" dirty="0" smtClean="0">
                <a:latin typeface="Arial" panose="020B0604020202020204" pitchFamily="34" charset="0"/>
                <a:cs typeface="Arial" panose="020B0604020202020204" pitchFamily="34" charset="0"/>
              </a:rPr>
              <a:t>Let us consider the basic principle of stochastic cooling </a:t>
            </a:r>
          </a:p>
          <a:p>
            <a:pPr>
              <a:buFontTx/>
              <a:buChar char="-"/>
              <a:defRPr/>
            </a:pPr>
            <a:r>
              <a:rPr lang="en-US" altLang="de-DE" sz="3600" kern="0" dirty="0" smtClean="0">
                <a:latin typeface="Arial" panose="020B0604020202020204" pitchFamily="34" charset="0"/>
                <a:cs typeface="Arial" panose="020B0604020202020204" pitchFamily="34" charset="0"/>
              </a:rPr>
              <a:t>This principle happens in real cooling process </a:t>
            </a:r>
          </a:p>
          <a:p>
            <a:pPr>
              <a:buFontTx/>
              <a:buChar char="-"/>
              <a:defRPr/>
            </a:pPr>
            <a:r>
              <a:rPr lang="en-US" altLang="de-DE" sz="3600" kern="0" dirty="0" smtClean="0">
                <a:latin typeface="Arial" panose="020B0604020202020204" pitchFamily="34" charset="0"/>
                <a:cs typeface="Arial" panose="020B0604020202020204" pitchFamily="34" charset="0"/>
              </a:rPr>
              <a:t>Time-domain method can reproduce this process very closely to reality.  </a:t>
            </a:r>
          </a:p>
        </p:txBody>
      </p:sp>
      <p:sp>
        <p:nvSpPr>
          <p:cNvPr id="20482" name="Slide Number Placeholder 2"/>
          <p:cNvSpPr>
            <a:spLocks noGrp="1"/>
          </p:cNvSpPr>
          <p:nvPr>
            <p:ph type="sldNum" sz="quarter" idx="11"/>
          </p:nvPr>
        </p:nvSpPr>
        <p:spPr>
          <a:noFill/>
          <a:ln>
            <a:miter lim="800000"/>
            <a:headEnd/>
            <a:tailEnd/>
          </a:ln>
        </p:spPr>
        <p:txBody>
          <a:bodyPr/>
          <a:lstStyle/>
          <a:p>
            <a:fld id="{DF5C0636-C447-4269-A2C1-3917094F8E6D}" type="slidenum">
              <a:rPr lang="de-DE" smtClean="0">
                <a:cs typeface="Arial" charset="0"/>
              </a:rPr>
              <a:pPr/>
              <a:t>3</a:t>
            </a:fld>
            <a:endParaRPr lang="de-DE" smtClean="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14375" y="106363"/>
            <a:ext cx="7073900" cy="946150"/>
          </a:xfrm>
          <a:prstGeom prst="rect">
            <a:avLst/>
          </a:prstGeom>
          <a:noFill/>
          <a:ln>
            <a:noFill/>
          </a:ln>
          <a:effectLst/>
          <a:extLst/>
        </p:spPr>
        <p:txBody>
          <a:bodyPr anchor="ct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Verdana" pitchFamily="34" charset="0"/>
              </a:defRPr>
            </a:lvl2pPr>
            <a:lvl3pPr algn="ctr" rtl="0" fontAlgn="base">
              <a:spcBef>
                <a:spcPct val="0"/>
              </a:spcBef>
              <a:spcAft>
                <a:spcPct val="0"/>
              </a:spcAft>
              <a:defRPr sz="3600">
                <a:solidFill>
                  <a:schemeClr val="tx2"/>
                </a:solidFill>
                <a:latin typeface="Verdana" pitchFamily="34" charset="0"/>
              </a:defRPr>
            </a:lvl3pPr>
            <a:lvl4pPr algn="ctr" rtl="0" fontAlgn="base">
              <a:spcBef>
                <a:spcPct val="0"/>
              </a:spcBef>
              <a:spcAft>
                <a:spcPct val="0"/>
              </a:spcAft>
              <a:defRPr sz="3600">
                <a:solidFill>
                  <a:schemeClr val="tx2"/>
                </a:solidFill>
                <a:latin typeface="Verdana" pitchFamily="34" charset="0"/>
              </a:defRPr>
            </a:lvl4pPr>
            <a:lvl5pPr algn="ctr" rtl="0" fontAlgn="base">
              <a:spcBef>
                <a:spcPct val="0"/>
              </a:spcBef>
              <a:spcAft>
                <a:spcPct val="0"/>
              </a:spcAft>
              <a:defRPr sz="3600">
                <a:solidFill>
                  <a:schemeClr val="tx2"/>
                </a:solidFill>
                <a:latin typeface="Verdana" pitchFamily="34" charset="0"/>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a:lstStyle>
          <a:p>
            <a:pPr>
              <a:defRPr/>
            </a:pPr>
            <a:r>
              <a:rPr lang="de-DE" altLang="en-US" kern="0" dirty="0" smtClean="0">
                <a:latin typeface="Arial" panose="020B0604020202020204" pitchFamily="34" charset="0"/>
                <a:cs typeface="Arial" panose="020B0604020202020204" pitchFamily="34" charset="0"/>
              </a:rPr>
              <a:t>Benchmarking </a:t>
            </a:r>
            <a:r>
              <a:rPr lang="de-DE" altLang="en-US" kern="0" dirty="0" err="1" smtClean="0">
                <a:latin typeface="Arial" panose="020B0604020202020204" pitchFamily="34" charset="0"/>
                <a:cs typeface="Arial" panose="020B0604020202020204" pitchFamily="34" charset="0"/>
              </a:rPr>
              <a:t>of</a:t>
            </a:r>
            <a:r>
              <a:rPr lang="de-DE" altLang="en-US" kern="0" dirty="0" smtClean="0">
                <a:latin typeface="Arial" panose="020B0604020202020204" pitchFamily="34" charset="0"/>
                <a:cs typeface="Arial" panose="020B0604020202020204" pitchFamily="34" charset="0"/>
              </a:rPr>
              <a:t> MPT-6D </a:t>
            </a:r>
            <a:endParaRPr lang="de-DE" altLang="en-US" kern="0" dirty="0">
              <a:latin typeface="Arial" panose="020B0604020202020204" pitchFamily="34" charset="0"/>
              <a:cs typeface="Arial" panose="020B0604020202020204" pitchFamily="34" charset="0"/>
            </a:endParaRPr>
          </a:p>
        </p:txBody>
      </p:sp>
      <p:sp>
        <p:nvSpPr>
          <p:cNvPr id="657410" name="Textfeld 1"/>
          <p:cNvSpPr txBox="1">
            <a:spLocks noChangeArrowheads="1"/>
          </p:cNvSpPr>
          <p:nvPr/>
        </p:nvSpPr>
        <p:spPr bwMode="auto">
          <a:xfrm>
            <a:off x="841375" y="1246188"/>
            <a:ext cx="6818313" cy="369887"/>
          </a:xfrm>
          <a:prstGeom prst="rect">
            <a:avLst/>
          </a:prstGeom>
          <a:noFill/>
          <a:ln w="9525">
            <a:noFill/>
            <a:miter lim="800000"/>
            <a:headEnd/>
            <a:tailEnd/>
          </a:ln>
        </p:spPr>
        <p:txBody>
          <a:bodyPr>
            <a:spAutoFit/>
          </a:bodyPr>
          <a:lstStyle/>
          <a:p>
            <a:pPr eaLnBrk="0" hangingPunct="0"/>
            <a:r>
              <a:rPr lang="en-US"/>
              <a:t>Measured emmitance and Δp/p at ESR (PALMER cooling)</a:t>
            </a:r>
          </a:p>
        </p:txBody>
      </p:sp>
      <p:sp>
        <p:nvSpPr>
          <p:cNvPr id="657411" name="Textfeld 2"/>
          <p:cNvSpPr txBox="1">
            <a:spLocks noChangeArrowheads="1"/>
          </p:cNvSpPr>
          <p:nvPr/>
        </p:nvSpPr>
        <p:spPr bwMode="auto">
          <a:xfrm>
            <a:off x="2940050" y="2559050"/>
            <a:ext cx="2506663" cy="368300"/>
          </a:xfrm>
          <a:prstGeom prst="rect">
            <a:avLst/>
          </a:prstGeom>
          <a:noFill/>
          <a:ln w="9525">
            <a:noFill/>
            <a:miter lim="800000"/>
            <a:headEnd/>
            <a:tailEnd/>
          </a:ln>
        </p:spPr>
        <p:txBody>
          <a:bodyPr wrap="none">
            <a:spAutoFit/>
          </a:bodyPr>
          <a:lstStyle/>
          <a:p>
            <a:pPr eaLnBrk="0" hangingPunct="0"/>
            <a:r>
              <a:rPr lang="en-US"/>
              <a:t>MPT-6D calculations  </a:t>
            </a:r>
          </a:p>
        </p:txBody>
      </p:sp>
      <p:sp>
        <p:nvSpPr>
          <p:cNvPr id="657412" name="Textfeld 3"/>
          <p:cNvSpPr txBox="1">
            <a:spLocks noChangeArrowheads="1"/>
          </p:cNvSpPr>
          <p:nvPr/>
        </p:nvSpPr>
        <p:spPr bwMode="auto">
          <a:xfrm>
            <a:off x="914400" y="1828800"/>
            <a:ext cx="2486025" cy="1200150"/>
          </a:xfrm>
          <a:prstGeom prst="rect">
            <a:avLst/>
          </a:prstGeom>
          <a:noFill/>
          <a:ln w="9525">
            <a:noFill/>
            <a:miter lim="800000"/>
            <a:headEnd/>
            <a:tailEnd/>
          </a:ln>
        </p:spPr>
        <p:txBody>
          <a:bodyPr wrap="none">
            <a:spAutoFit/>
          </a:bodyPr>
          <a:lstStyle/>
          <a:p>
            <a:pPr eaLnBrk="0" hangingPunct="0"/>
            <a:r>
              <a:rPr lang="de-DE"/>
              <a:t>Argon beam : </a:t>
            </a:r>
            <a:r>
              <a:rPr lang="de-DE" baseline="30000"/>
              <a:t>36</a:t>
            </a:r>
            <a:r>
              <a:rPr lang="de-DE"/>
              <a:t>Ar</a:t>
            </a:r>
            <a:r>
              <a:rPr lang="de-DE" baseline="30000"/>
              <a:t>18+</a:t>
            </a:r>
            <a:r>
              <a:rPr lang="de-DE"/>
              <a:t>,  </a:t>
            </a:r>
          </a:p>
          <a:p>
            <a:pPr eaLnBrk="0" hangingPunct="0"/>
            <a:r>
              <a:rPr lang="de-DE"/>
              <a:t>E=400 MeV/u</a:t>
            </a:r>
          </a:p>
          <a:p>
            <a:pPr eaLnBrk="0" hangingPunct="0"/>
            <a:r>
              <a:rPr lang="de-DE"/>
              <a:t>W=0.8 GHz</a:t>
            </a:r>
          </a:p>
          <a:p>
            <a:pPr eaLnBrk="0" hangingPunct="0"/>
            <a:r>
              <a:rPr lang="de-DE"/>
              <a:t>η = 0.31</a:t>
            </a:r>
          </a:p>
        </p:txBody>
      </p:sp>
      <p:sp>
        <p:nvSpPr>
          <p:cNvPr id="657413" name="Textfeld 4"/>
          <p:cNvSpPr txBox="1">
            <a:spLocks noChangeArrowheads="1"/>
          </p:cNvSpPr>
          <p:nvPr/>
        </p:nvSpPr>
        <p:spPr bwMode="auto">
          <a:xfrm>
            <a:off x="3665538" y="1873250"/>
            <a:ext cx="3560762" cy="307975"/>
          </a:xfrm>
          <a:prstGeom prst="rect">
            <a:avLst/>
          </a:prstGeom>
          <a:noFill/>
          <a:ln w="9525">
            <a:noFill/>
            <a:miter lim="800000"/>
            <a:headEnd/>
            <a:tailEnd/>
          </a:ln>
        </p:spPr>
        <p:txBody>
          <a:bodyPr>
            <a:spAutoFit/>
          </a:bodyPr>
          <a:lstStyle/>
          <a:p>
            <a:pPr eaLnBrk="0" hangingPunct="0"/>
            <a:r>
              <a:rPr lang="en-US" sz="1400">
                <a:latin typeface="Times New Roman" pitchFamily="18" charset="0"/>
                <a:cs typeface="Times New Roman" pitchFamily="18" charset="0"/>
              </a:rPr>
              <a:t>gain g and parameter of noise α are adjusted</a:t>
            </a:r>
          </a:p>
        </p:txBody>
      </p:sp>
      <p:sp>
        <p:nvSpPr>
          <p:cNvPr id="657414" name="Textfeld 5"/>
          <p:cNvSpPr txBox="1">
            <a:spLocks noChangeArrowheads="1"/>
          </p:cNvSpPr>
          <p:nvPr/>
        </p:nvSpPr>
        <p:spPr bwMode="auto">
          <a:xfrm>
            <a:off x="1849438" y="5813425"/>
            <a:ext cx="4083050" cy="276225"/>
          </a:xfrm>
          <a:prstGeom prst="rect">
            <a:avLst/>
          </a:prstGeom>
          <a:noFill/>
          <a:ln w="9525">
            <a:noFill/>
            <a:miter lim="800000"/>
            <a:headEnd/>
            <a:tailEnd/>
          </a:ln>
        </p:spPr>
        <p:txBody>
          <a:bodyPr wrap="none">
            <a:spAutoFit/>
          </a:bodyPr>
          <a:lstStyle/>
          <a:p>
            <a:pPr eaLnBrk="0" hangingPunct="0"/>
            <a:r>
              <a:rPr lang="en-US" sz="1200"/>
              <a:t> F. Nolden, et. al. Proceedings of EPAC 2000,conference </a:t>
            </a:r>
          </a:p>
        </p:txBody>
      </p:sp>
      <p:sp>
        <p:nvSpPr>
          <p:cNvPr id="657415" name="Slide Number Placeholder 6"/>
          <p:cNvSpPr>
            <a:spLocks noGrp="1"/>
          </p:cNvSpPr>
          <p:nvPr>
            <p:ph type="sldNum" sz="quarter" idx="11"/>
          </p:nvPr>
        </p:nvSpPr>
        <p:spPr>
          <a:noFill/>
          <a:ln>
            <a:miter lim="800000"/>
            <a:headEnd/>
            <a:tailEnd/>
          </a:ln>
        </p:spPr>
        <p:txBody>
          <a:bodyPr/>
          <a:lstStyle/>
          <a:p>
            <a:fld id="{7C1FABAD-2C47-4269-8024-977FBE8A8422}" type="slidenum">
              <a:rPr lang="de-DE" smtClean="0">
                <a:cs typeface="Arial" charset="0"/>
              </a:rPr>
              <a:pPr/>
              <a:t>30</a:t>
            </a:fld>
            <a:endParaRPr lang="de-DE" smtClean="0">
              <a:cs typeface="Arial" charset="0"/>
            </a:endParaRPr>
          </a:p>
        </p:txBody>
      </p:sp>
      <p:pic>
        <p:nvPicPr>
          <p:cNvPr id="657416" name="Grafik 8"/>
          <p:cNvPicPr>
            <a:picLocks noChangeAspect="1"/>
          </p:cNvPicPr>
          <p:nvPr/>
        </p:nvPicPr>
        <p:blipFill>
          <a:blip r:embed="rId2"/>
          <a:srcRect/>
          <a:stretch>
            <a:fillRect/>
          </a:stretch>
        </p:blipFill>
        <p:spPr bwMode="auto">
          <a:xfrm>
            <a:off x="1355725" y="3411538"/>
            <a:ext cx="3124200" cy="2351087"/>
          </a:xfrm>
          <a:prstGeom prst="rect">
            <a:avLst/>
          </a:prstGeom>
          <a:noFill/>
          <a:ln w="9525">
            <a:noFill/>
            <a:miter lim="800000"/>
            <a:headEnd/>
            <a:tailEnd/>
          </a:ln>
        </p:spPr>
      </p:pic>
      <p:pic>
        <p:nvPicPr>
          <p:cNvPr id="657417" name="Grafik 9"/>
          <p:cNvPicPr>
            <a:picLocks noChangeAspect="1"/>
          </p:cNvPicPr>
          <p:nvPr/>
        </p:nvPicPr>
        <p:blipFill>
          <a:blip r:embed="rId3"/>
          <a:srcRect/>
          <a:stretch>
            <a:fillRect/>
          </a:stretch>
        </p:blipFill>
        <p:spPr bwMode="auto">
          <a:xfrm>
            <a:off x="4967288" y="3338513"/>
            <a:ext cx="3184525" cy="2424112"/>
          </a:xfrm>
          <a:prstGeom prst="rect">
            <a:avLst/>
          </a:prstGeom>
          <a:noFill/>
          <a:ln w="9525">
            <a:noFill/>
            <a:miter lim="800000"/>
            <a:headEnd/>
            <a:tailEnd/>
          </a:ln>
        </p:spPr>
      </p:pic>
      <p:sp>
        <p:nvSpPr>
          <p:cNvPr id="11" name="Textfeld 10"/>
          <p:cNvSpPr txBox="1"/>
          <p:nvPr/>
        </p:nvSpPr>
        <p:spPr>
          <a:xfrm>
            <a:off x="3479800" y="4584700"/>
            <a:ext cx="822325" cy="261938"/>
          </a:xfrm>
          <a:prstGeom prst="rect">
            <a:avLst/>
          </a:prstGeom>
          <a:noFill/>
        </p:spPr>
        <p:txBody>
          <a:bodyPr wrap="none">
            <a:spAutoFit/>
          </a:bodyPr>
          <a:lstStyle/>
          <a:p>
            <a:pPr eaLnBrk="0" hangingPunct="0">
              <a:defRPr/>
            </a:pPr>
            <a:r>
              <a:rPr lang="en-US" sz="1050" dirty="0">
                <a:cs typeface="+mn-cs"/>
              </a:rPr>
              <a:t>calculated</a:t>
            </a:r>
          </a:p>
        </p:txBody>
      </p:sp>
      <p:cxnSp>
        <p:nvCxnSpPr>
          <p:cNvPr id="657419" name="Gerade Verbindung mit Pfeil 12"/>
          <p:cNvCxnSpPr>
            <a:cxnSpLocks noChangeShapeType="1"/>
          </p:cNvCxnSpPr>
          <p:nvPr/>
        </p:nvCxnSpPr>
        <p:spPr bwMode="auto">
          <a:xfrm flipH="1">
            <a:off x="3400425" y="4846638"/>
            <a:ext cx="265113" cy="441325"/>
          </a:xfrm>
          <a:prstGeom prst="straightConnector1">
            <a:avLst/>
          </a:prstGeom>
          <a:noFill/>
          <a:ln w="9525" algn="ctr">
            <a:solidFill>
              <a:schemeClr val="tx1"/>
            </a:solidFill>
            <a:round/>
            <a:headEnd/>
            <a:tailEnd type="arrow" w="med" len="med"/>
          </a:ln>
        </p:spPr>
      </p:cxnSp>
      <p:sp>
        <p:nvSpPr>
          <p:cNvPr id="14" name="Textfeld 13"/>
          <p:cNvSpPr txBox="1"/>
          <p:nvPr/>
        </p:nvSpPr>
        <p:spPr>
          <a:xfrm>
            <a:off x="2589213" y="4289425"/>
            <a:ext cx="811212" cy="260350"/>
          </a:xfrm>
          <a:prstGeom prst="rect">
            <a:avLst/>
          </a:prstGeom>
          <a:noFill/>
        </p:spPr>
        <p:txBody>
          <a:bodyPr wrap="none">
            <a:spAutoFit/>
          </a:bodyPr>
          <a:lstStyle/>
          <a:p>
            <a:pPr eaLnBrk="0" hangingPunct="0">
              <a:defRPr/>
            </a:pPr>
            <a:r>
              <a:rPr lang="en-US" sz="1050" dirty="0">
                <a:cs typeface="+mn-cs"/>
              </a:rPr>
              <a:t>measured</a:t>
            </a:r>
          </a:p>
        </p:txBody>
      </p:sp>
      <p:cxnSp>
        <p:nvCxnSpPr>
          <p:cNvPr id="657421" name="Gerade Verbindung mit Pfeil 15"/>
          <p:cNvCxnSpPr>
            <a:cxnSpLocks noChangeShapeType="1"/>
          </p:cNvCxnSpPr>
          <p:nvPr/>
        </p:nvCxnSpPr>
        <p:spPr bwMode="auto">
          <a:xfrm>
            <a:off x="2995613" y="4586288"/>
            <a:ext cx="179387" cy="481012"/>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867" name="Titel 1"/>
          <p:cNvSpPr>
            <a:spLocks noGrp="1"/>
          </p:cNvSpPr>
          <p:nvPr>
            <p:ph type="title"/>
          </p:nvPr>
        </p:nvSpPr>
        <p:spPr>
          <a:xfrm>
            <a:off x="896938" y="0"/>
            <a:ext cx="7019925" cy="1196975"/>
          </a:xfrm>
        </p:spPr>
        <p:txBody>
          <a:bodyPr/>
          <a:lstStyle/>
          <a:p>
            <a:pPr eaLnBrk="1" hangingPunct="1"/>
            <a:r>
              <a:rPr lang="en-US" smtClean="0"/>
              <a:t>Cooling of ions at CR </a:t>
            </a:r>
          </a:p>
        </p:txBody>
      </p:sp>
      <p:sp>
        <p:nvSpPr>
          <p:cNvPr id="621868" name="Textfeld 2"/>
          <p:cNvSpPr txBox="1">
            <a:spLocks noChangeArrowheads="1"/>
          </p:cNvSpPr>
          <p:nvPr/>
        </p:nvSpPr>
        <p:spPr bwMode="auto">
          <a:xfrm>
            <a:off x="3890963" y="1220788"/>
            <a:ext cx="1812925" cy="368300"/>
          </a:xfrm>
          <a:prstGeom prst="rect">
            <a:avLst/>
          </a:prstGeom>
          <a:noFill/>
          <a:ln w="9525">
            <a:noFill/>
            <a:miter lim="800000"/>
            <a:headEnd/>
            <a:tailEnd/>
          </a:ln>
        </p:spPr>
        <p:txBody>
          <a:bodyPr wrap="none">
            <a:spAutoFit/>
          </a:bodyPr>
          <a:lstStyle/>
          <a:p>
            <a:pPr eaLnBrk="0" hangingPunct="0"/>
            <a:r>
              <a:rPr lang="en-US"/>
              <a:t>Palmer method </a:t>
            </a:r>
          </a:p>
        </p:txBody>
      </p:sp>
      <p:pic>
        <p:nvPicPr>
          <p:cNvPr id="621869" name="Grafik 7"/>
          <p:cNvPicPr>
            <a:picLocks noChangeAspect="1"/>
          </p:cNvPicPr>
          <p:nvPr/>
        </p:nvPicPr>
        <p:blipFill>
          <a:blip r:embed="rId3"/>
          <a:srcRect/>
          <a:stretch>
            <a:fillRect/>
          </a:stretch>
        </p:blipFill>
        <p:spPr bwMode="auto">
          <a:xfrm>
            <a:off x="336550" y="1627188"/>
            <a:ext cx="3910013" cy="4897437"/>
          </a:xfrm>
          <a:prstGeom prst="rect">
            <a:avLst/>
          </a:prstGeom>
          <a:noFill/>
          <a:ln w="9525">
            <a:noFill/>
            <a:miter lim="800000"/>
            <a:headEnd/>
            <a:tailEnd/>
          </a:ln>
        </p:spPr>
      </p:pic>
      <p:graphicFrame>
        <p:nvGraphicFramePr>
          <p:cNvPr id="621863" name="Object 295"/>
          <p:cNvGraphicFramePr>
            <a:graphicFrameLocks noChangeAspect="1"/>
          </p:cNvGraphicFramePr>
          <p:nvPr/>
        </p:nvGraphicFramePr>
        <p:xfrm>
          <a:off x="2330450" y="1196975"/>
          <a:ext cx="919163" cy="371475"/>
        </p:xfrm>
        <a:graphic>
          <a:graphicData uri="http://schemas.openxmlformats.org/presentationml/2006/ole">
            <mc:AlternateContent xmlns:mc="http://schemas.openxmlformats.org/markup-compatibility/2006">
              <mc:Choice xmlns:v="urn:schemas-microsoft-com:vml" Requires="v">
                <p:oleObj spid="_x0000_s621871" name="Equation" r:id="rId4" imgW="558720" imgH="228600" progId="Equation.3">
                  <p:embed/>
                </p:oleObj>
              </mc:Choice>
              <mc:Fallback>
                <p:oleObj name="Equation" r:id="rId4" imgW="558720" imgH="228600" progId="Equation.3">
                  <p:embed/>
                  <p:pic>
                    <p:nvPicPr>
                      <p:cNvPr id="0" name="Picture 2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450" y="1196975"/>
                        <a:ext cx="91916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870" name="Pfeil nach rechts 8"/>
          <p:cNvSpPr>
            <a:spLocks noChangeArrowheads="1"/>
          </p:cNvSpPr>
          <p:nvPr/>
        </p:nvSpPr>
        <p:spPr bwMode="auto">
          <a:xfrm rot="7963363">
            <a:off x="1994694" y="1696244"/>
            <a:ext cx="671512" cy="254000"/>
          </a:xfrm>
          <a:prstGeom prst="rightArrow">
            <a:avLst>
              <a:gd name="adj1" fmla="val 50000"/>
              <a:gd name="adj2" fmla="val 49986"/>
            </a:avLst>
          </a:prstGeom>
          <a:solidFill>
            <a:schemeClr val="accent1"/>
          </a:solidFill>
          <a:ln w="9525" algn="ctr">
            <a:solidFill>
              <a:schemeClr val="tx1"/>
            </a:solidFill>
            <a:round/>
            <a:headEnd/>
            <a:tailEnd/>
          </a:ln>
        </p:spPr>
        <p:txBody>
          <a:bodyPr/>
          <a:lstStyle/>
          <a:p>
            <a:pPr eaLnBrk="0" hangingPunct="0"/>
            <a:endParaRPr lang="de-DE"/>
          </a:p>
        </p:txBody>
      </p:sp>
      <p:sp>
        <p:nvSpPr>
          <p:cNvPr id="621871" name="Text Box 1024"/>
          <p:cNvSpPr txBox="1">
            <a:spLocks noChangeArrowheads="1"/>
          </p:cNvSpPr>
          <p:nvPr/>
        </p:nvSpPr>
        <p:spPr bwMode="auto">
          <a:xfrm>
            <a:off x="4440238" y="3235325"/>
            <a:ext cx="3708400" cy="379413"/>
          </a:xfrm>
          <a:prstGeom prst="rect">
            <a:avLst/>
          </a:prstGeom>
          <a:solidFill>
            <a:srgbClr val="FFFF66"/>
          </a:solidFill>
          <a:ln w="9525">
            <a:noFill/>
            <a:miter lim="800000"/>
            <a:headEnd/>
            <a:tailEnd/>
          </a:ln>
        </p:spPr>
        <p:txBody>
          <a:bodyPr wrap="none">
            <a:spAutoFit/>
          </a:bodyPr>
          <a:lstStyle/>
          <a:p>
            <a:pPr algn="ctr" defTabSz="457200" eaLnBrk="0" hangingPunct="0">
              <a:lnSpc>
                <a:spcPct val="93000"/>
              </a:lnSpc>
              <a:buClr>
                <a:srgbClr val="000000"/>
              </a:buClr>
              <a:buSzPct val="100000"/>
              <a:buFont typeface="Times New Roman" pitchFamily="18" charset="0"/>
              <a:buNone/>
            </a:pPr>
            <a:r>
              <a:rPr lang="de-DE" sz="2000" b="1">
                <a:ea typeface="DejaVu Sans"/>
                <a:cs typeface="DejaVu Sans"/>
              </a:rPr>
              <a:t>System bandwidth W= 1 GHz</a:t>
            </a:r>
          </a:p>
        </p:txBody>
      </p:sp>
      <p:sp>
        <p:nvSpPr>
          <p:cNvPr id="621872" name="Textfeld 9"/>
          <p:cNvSpPr txBox="1">
            <a:spLocks noChangeArrowheads="1"/>
          </p:cNvSpPr>
          <p:nvPr/>
        </p:nvSpPr>
        <p:spPr bwMode="auto">
          <a:xfrm>
            <a:off x="4373563" y="3690938"/>
            <a:ext cx="2660650" cy="923925"/>
          </a:xfrm>
          <a:prstGeom prst="rect">
            <a:avLst/>
          </a:prstGeom>
          <a:solidFill>
            <a:srgbClr val="66FFFF"/>
          </a:solidFill>
          <a:ln w="9525">
            <a:noFill/>
            <a:miter lim="800000"/>
            <a:headEnd/>
            <a:tailEnd/>
          </a:ln>
        </p:spPr>
        <p:txBody>
          <a:bodyPr wrap="none">
            <a:spAutoFit/>
          </a:bodyPr>
          <a:lstStyle/>
          <a:p>
            <a:pPr eaLnBrk="0" hangingPunct="0"/>
            <a:r>
              <a:rPr lang="en-US" b="1"/>
              <a:t>Uranium beam </a:t>
            </a:r>
            <a:r>
              <a:rPr lang="en-US" b="1" baseline="30000"/>
              <a:t>231</a:t>
            </a:r>
            <a:r>
              <a:rPr lang="en-US" b="1"/>
              <a:t>U</a:t>
            </a:r>
            <a:r>
              <a:rPr lang="en-US" b="1" baseline="30000"/>
              <a:t>92+</a:t>
            </a:r>
            <a:r>
              <a:rPr lang="en-US" b="1"/>
              <a:t>  </a:t>
            </a:r>
          </a:p>
          <a:p>
            <a:pPr eaLnBrk="0" hangingPunct="0"/>
            <a:r>
              <a:rPr lang="en-US" b="1"/>
              <a:t>Energy  740 MeV/u</a:t>
            </a:r>
          </a:p>
          <a:p>
            <a:pPr eaLnBrk="0" hangingPunct="0"/>
            <a:r>
              <a:rPr lang="en-US" b="1"/>
              <a:t>η=0.17</a:t>
            </a:r>
          </a:p>
        </p:txBody>
      </p:sp>
      <p:graphicFrame>
        <p:nvGraphicFramePr>
          <p:cNvPr id="621864" name="Object 296"/>
          <p:cNvGraphicFramePr>
            <a:graphicFrameLocks noChangeAspect="1"/>
          </p:cNvGraphicFramePr>
          <p:nvPr/>
        </p:nvGraphicFramePr>
        <p:xfrm>
          <a:off x="7258050" y="2036763"/>
          <a:ext cx="855663" cy="536575"/>
        </p:xfrm>
        <a:graphic>
          <a:graphicData uri="http://schemas.openxmlformats.org/presentationml/2006/ole">
            <mc:AlternateContent xmlns:mc="http://schemas.openxmlformats.org/markup-compatibility/2006">
              <mc:Choice xmlns:v="urn:schemas-microsoft-com:vml" Requires="v">
                <p:oleObj spid="_x0000_s621872" name="Equation" r:id="rId6" imgW="660240" imgH="419040" progId="Equation.3">
                  <p:embed/>
                </p:oleObj>
              </mc:Choice>
              <mc:Fallback>
                <p:oleObj name="Equation" r:id="rId6" imgW="660240" imgH="419040" progId="Equation.3">
                  <p:embed/>
                  <p:pic>
                    <p:nvPicPr>
                      <p:cNvPr id="0" name="Picture 2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8050" y="2036763"/>
                        <a:ext cx="855663"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873" name="Rechteck 11"/>
          <p:cNvSpPr>
            <a:spLocks noChangeArrowheads="1"/>
          </p:cNvSpPr>
          <p:nvPr/>
        </p:nvSpPr>
        <p:spPr bwMode="auto">
          <a:xfrm>
            <a:off x="4030663" y="1627188"/>
            <a:ext cx="2212975" cy="1354137"/>
          </a:xfrm>
          <a:prstGeom prst="rect">
            <a:avLst/>
          </a:prstGeom>
          <a:solidFill>
            <a:schemeClr val="accent1"/>
          </a:solidFill>
          <a:ln w="9525" algn="ctr">
            <a:solidFill>
              <a:schemeClr val="tx1"/>
            </a:solidFill>
            <a:round/>
            <a:headEnd/>
            <a:tailEnd/>
          </a:ln>
        </p:spPr>
        <p:txBody>
          <a:bodyPr/>
          <a:lstStyle/>
          <a:p>
            <a:pPr eaLnBrk="0" hangingPunct="0"/>
            <a:endParaRPr lang="de-DE"/>
          </a:p>
        </p:txBody>
      </p:sp>
      <p:graphicFrame>
        <p:nvGraphicFramePr>
          <p:cNvPr id="621865" name="Object 297"/>
          <p:cNvGraphicFramePr>
            <a:graphicFrameLocks noChangeAspect="1"/>
          </p:cNvGraphicFramePr>
          <p:nvPr/>
        </p:nvGraphicFramePr>
        <p:xfrm>
          <a:off x="4448175" y="1722438"/>
          <a:ext cx="1441450" cy="401637"/>
        </p:xfrm>
        <a:graphic>
          <a:graphicData uri="http://schemas.openxmlformats.org/presentationml/2006/ole">
            <mc:AlternateContent xmlns:mc="http://schemas.openxmlformats.org/markup-compatibility/2006">
              <mc:Choice xmlns:v="urn:schemas-microsoft-com:vml" Requires="v">
                <p:oleObj spid="_x0000_s621873" name="Equation" r:id="rId8" imgW="812447" imgH="228501" progId="Equation.3">
                  <p:embed/>
                </p:oleObj>
              </mc:Choice>
              <mc:Fallback>
                <p:oleObj name="Equation" r:id="rId8" imgW="812447" imgH="228501" progId="Equation.3">
                  <p:embed/>
                  <p:pic>
                    <p:nvPicPr>
                      <p:cNvPr id="0" name="Picture 2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8175" y="1722438"/>
                        <a:ext cx="1441450"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1866" name="Object 298"/>
          <p:cNvGraphicFramePr>
            <a:graphicFrameLocks noChangeAspect="1"/>
          </p:cNvGraphicFramePr>
          <p:nvPr/>
        </p:nvGraphicFramePr>
        <p:xfrm>
          <a:off x="4373563" y="2197100"/>
          <a:ext cx="1812925" cy="701675"/>
        </p:xfrm>
        <a:graphic>
          <a:graphicData uri="http://schemas.openxmlformats.org/presentationml/2006/ole">
            <mc:AlternateContent xmlns:mc="http://schemas.openxmlformats.org/markup-compatibility/2006">
              <mc:Choice xmlns:v="urn:schemas-microsoft-com:vml" Requires="v">
                <p:oleObj spid="_x0000_s621874" name="Equation" r:id="rId10" imgW="1168400" imgH="457200" progId="Equation.3">
                  <p:embed/>
                </p:oleObj>
              </mc:Choice>
              <mc:Fallback>
                <p:oleObj name="Equation" r:id="rId10" imgW="1168400" imgH="457200" progId="Equation.3">
                  <p:embed/>
                  <p:pic>
                    <p:nvPicPr>
                      <p:cNvPr id="0" name="Picture 2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73563" y="2197100"/>
                        <a:ext cx="1812925"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1874" name="Slide Number Placeholder 3"/>
          <p:cNvSpPr>
            <a:spLocks noGrp="1"/>
          </p:cNvSpPr>
          <p:nvPr>
            <p:ph type="sldNum" sz="quarter" idx="11"/>
          </p:nvPr>
        </p:nvSpPr>
        <p:spPr>
          <a:noFill/>
          <a:ln>
            <a:miter lim="800000"/>
            <a:headEnd/>
            <a:tailEnd/>
          </a:ln>
        </p:spPr>
        <p:txBody>
          <a:bodyPr/>
          <a:lstStyle/>
          <a:p>
            <a:fld id="{AA9C25DE-7477-4EF1-B1DE-0E9C835D4AD6}" type="slidenum">
              <a:rPr lang="de-DE" smtClean="0">
                <a:cs typeface="Arial" charset="0"/>
              </a:rPr>
              <a:pPr/>
              <a:t>31</a:t>
            </a:fld>
            <a:endParaRPr lang="de-DE" smtClean="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Titel 1"/>
          <p:cNvSpPr>
            <a:spLocks noGrp="1"/>
          </p:cNvSpPr>
          <p:nvPr>
            <p:ph type="title"/>
          </p:nvPr>
        </p:nvSpPr>
        <p:spPr>
          <a:xfrm>
            <a:off x="896938" y="0"/>
            <a:ext cx="7019925" cy="1196975"/>
          </a:xfrm>
        </p:spPr>
        <p:txBody>
          <a:bodyPr/>
          <a:lstStyle/>
          <a:p>
            <a:pPr eaLnBrk="1" hangingPunct="1"/>
            <a:r>
              <a:rPr lang="en-US" smtClean="0"/>
              <a:t>Cooling of ions at CR </a:t>
            </a:r>
          </a:p>
        </p:txBody>
      </p:sp>
      <p:pic>
        <p:nvPicPr>
          <p:cNvPr id="659458" name="Picture 4" descr="fig_09a"/>
          <p:cNvPicPr>
            <a:picLocks noChangeAspect="1" noChangeArrowheads="1"/>
          </p:cNvPicPr>
          <p:nvPr/>
        </p:nvPicPr>
        <p:blipFill>
          <a:blip r:embed="rId2"/>
          <a:srcRect/>
          <a:stretch>
            <a:fillRect/>
          </a:stretch>
        </p:blipFill>
        <p:spPr bwMode="auto">
          <a:xfrm>
            <a:off x="4383088" y="3279775"/>
            <a:ext cx="3533775" cy="2589213"/>
          </a:xfrm>
          <a:prstGeom prst="rect">
            <a:avLst/>
          </a:prstGeom>
          <a:noFill/>
          <a:ln w="9525">
            <a:noFill/>
            <a:miter lim="800000"/>
            <a:headEnd/>
            <a:tailEnd/>
          </a:ln>
        </p:spPr>
      </p:pic>
      <p:pic>
        <p:nvPicPr>
          <p:cNvPr id="659459" name="Picture 5" descr="fig_09b"/>
          <p:cNvPicPr>
            <a:picLocks noChangeAspect="1" noChangeArrowheads="1"/>
          </p:cNvPicPr>
          <p:nvPr/>
        </p:nvPicPr>
        <p:blipFill>
          <a:blip r:embed="rId3"/>
          <a:srcRect/>
          <a:stretch>
            <a:fillRect/>
          </a:stretch>
        </p:blipFill>
        <p:spPr bwMode="auto">
          <a:xfrm>
            <a:off x="638175" y="3286125"/>
            <a:ext cx="3673475" cy="2576513"/>
          </a:xfrm>
          <a:prstGeom prst="rect">
            <a:avLst/>
          </a:prstGeom>
          <a:noFill/>
          <a:ln w="9525">
            <a:noFill/>
            <a:miter lim="800000"/>
            <a:headEnd/>
            <a:tailEnd/>
          </a:ln>
        </p:spPr>
      </p:pic>
      <p:sp>
        <p:nvSpPr>
          <p:cNvPr id="659460" name="Textfeld 2"/>
          <p:cNvSpPr txBox="1">
            <a:spLocks noChangeArrowheads="1"/>
          </p:cNvSpPr>
          <p:nvPr/>
        </p:nvSpPr>
        <p:spPr bwMode="auto">
          <a:xfrm>
            <a:off x="1350963" y="2286000"/>
            <a:ext cx="2519362" cy="585788"/>
          </a:xfrm>
          <a:prstGeom prst="rect">
            <a:avLst/>
          </a:prstGeom>
          <a:noFill/>
          <a:ln w="9525">
            <a:noFill/>
            <a:miter lim="800000"/>
            <a:headEnd/>
            <a:tailEnd/>
          </a:ln>
        </p:spPr>
        <p:txBody>
          <a:bodyPr wrap="none">
            <a:spAutoFit/>
          </a:bodyPr>
          <a:lstStyle/>
          <a:p>
            <a:pPr eaLnBrk="0" hangingPunct="0"/>
            <a:r>
              <a:rPr lang="en-US" sz="1600"/>
              <a:t>N=10</a:t>
            </a:r>
            <a:r>
              <a:rPr lang="en-US" sz="1600" baseline="30000"/>
              <a:t>4</a:t>
            </a:r>
            <a:r>
              <a:rPr lang="en-US" sz="1600"/>
              <a:t> macro-particles</a:t>
            </a:r>
          </a:p>
          <a:p>
            <a:pPr eaLnBrk="0" hangingPunct="0"/>
            <a:r>
              <a:rPr lang="en-US" sz="1600"/>
              <a:t>n</a:t>
            </a:r>
            <a:r>
              <a:rPr lang="en-US" sz="1600" baseline="-25000"/>
              <a:t>s</a:t>
            </a:r>
            <a:r>
              <a:rPr lang="en-US" sz="1600"/>
              <a:t>=5  number of samples </a:t>
            </a:r>
          </a:p>
        </p:txBody>
      </p:sp>
      <p:sp>
        <p:nvSpPr>
          <p:cNvPr id="659461" name="Textfeld 3"/>
          <p:cNvSpPr txBox="1">
            <a:spLocks noChangeArrowheads="1"/>
          </p:cNvSpPr>
          <p:nvPr/>
        </p:nvSpPr>
        <p:spPr bwMode="auto">
          <a:xfrm>
            <a:off x="638175" y="1558925"/>
            <a:ext cx="7693025" cy="400050"/>
          </a:xfrm>
          <a:prstGeom prst="rect">
            <a:avLst/>
          </a:prstGeom>
          <a:noFill/>
          <a:ln w="9525">
            <a:noFill/>
            <a:miter lim="800000"/>
            <a:headEnd/>
            <a:tailEnd/>
          </a:ln>
        </p:spPr>
        <p:txBody>
          <a:bodyPr>
            <a:spAutoFit/>
          </a:bodyPr>
          <a:lstStyle/>
          <a:p>
            <a:pPr eaLnBrk="0" hangingPunct="0"/>
            <a:r>
              <a:rPr lang="en-US" sz="2000"/>
              <a:t>MPT-6D and analytical calculation of cooling with Palmer method</a:t>
            </a:r>
          </a:p>
        </p:txBody>
      </p:sp>
      <p:sp>
        <p:nvSpPr>
          <p:cNvPr id="659462" name="Slide Number Placeholder 4"/>
          <p:cNvSpPr>
            <a:spLocks noGrp="1"/>
          </p:cNvSpPr>
          <p:nvPr>
            <p:ph type="sldNum" sz="quarter" idx="11"/>
          </p:nvPr>
        </p:nvSpPr>
        <p:spPr>
          <a:noFill/>
          <a:ln>
            <a:miter lim="800000"/>
            <a:headEnd/>
            <a:tailEnd/>
          </a:ln>
        </p:spPr>
        <p:txBody>
          <a:bodyPr/>
          <a:lstStyle/>
          <a:p>
            <a:fld id="{73FC1677-F3D7-443D-A49D-60E5BB0628F4}" type="slidenum">
              <a:rPr lang="de-DE" smtClean="0">
                <a:cs typeface="Arial" charset="0"/>
              </a:rPr>
              <a:pPr/>
              <a:t>32</a:t>
            </a:fld>
            <a:endParaRPr lang="de-DE" smtClean="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70" name="Titel 1"/>
          <p:cNvSpPr>
            <a:spLocks noGrp="1"/>
          </p:cNvSpPr>
          <p:nvPr>
            <p:ph type="title"/>
          </p:nvPr>
        </p:nvSpPr>
        <p:spPr>
          <a:xfrm>
            <a:off x="896938" y="0"/>
            <a:ext cx="7019925" cy="1196975"/>
          </a:xfrm>
        </p:spPr>
        <p:txBody>
          <a:bodyPr/>
          <a:lstStyle/>
          <a:p>
            <a:pPr eaLnBrk="1" hangingPunct="1"/>
            <a:r>
              <a:rPr lang="en-US" smtClean="0"/>
              <a:t>Cooling of antiprotons at CR </a:t>
            </a:r>
          </a:p>
        </p:txBody>
      </p:sp>
      <p:pic>
        <p:nvPicPr>
          <p:cNvPr id="624771" name="Grafik 7"/>
          <p:cNvPicPr>
            <a:picLocks noChangeAspect="1"/>
          </p:cNvPicPr>
          <p:nvPr/>
        </p:nvPicPr>
        <p:blipFill>
          <a:blip r:embed="rId3"/>
          <a:srcRect/>
          <a:stretch>
            <a:fillRect/>
          </a:stretch>
        </p:blipFill>
        <p:spPr bwMode="auto">
          <a:xfrm>
            <a:off x="336550" y="1627188"/>
            <a:ext cx="3910013" cy="4897437"/>
          </a:xfrm>
          <a:prstGeom prst="rect">
            <a:avLst/>
          </a:prstGeom>
          <a:noFill/>
          <a:ln w="9525">
            <a:noFill/>
            <a:miter lim="800000"/>
            <a:headEnd/>
            <a:tailEnd/>
          </a:ln>
        </p:spPr>
      </p:pic>
      <p:sp>
        <p:nvSpPr>
          <p:cNvPr id="624772" name="Text Box 1024"/>
          <p:cNvSpPr txBox="1">
            <a:spLocks noChangeArrowheads="1"/>
          </p:cNvSpPr>
          <p:nvPr/>
        </p:nvSpPr>
        <p:spPr bwMode="auto">
          <a:xfrm>
            <a:off x="4303713" y="3235325"/>
            <a:ext cx="3708400" cy="379413"/>
          </a:xfrm>
          <a:prstGeom prst="rect">
            <a:avLst/>
          </a:prstGeom>
          <a:solidFill>
            <a:srgbClr val="FFFF66"/>
          </a:solidFill>
          <a:ln w="9525">
            <a:noFill/>
            <a:miter lim="800000"/>
            <a:headEnd/>
            <a:tailEnd/>
          </a:ln>
        </p:spPr>
        <p:txBody>
          <a:bodyPr wrap="none">
            <a:spAutoFit/>
          </a:bodyPr>
          <a:lstStyle/>
          <a:p>
            <a:pPr algn="ctr" defTabSz="457200" eaLnBrk="0" hangingPunct="0">
              <a:lnSpc>
                <a:spcPct val="93000"/>
              </a:lnSpc>
              <a:buClr>
                <a:srgbClr val="000000"/>
              </a:buClr>
              <a:buSzPct val="100000"/>
              <a:buFont typeface="Times New Roman" pitchFamily="18" charset="0"/>
              <a:buNone/>
            </a:pPr>
            <a:r>
              <a:rPr lang="de-DE" sz="2000" b="1">
                <a:ea typeface="DejaVu Sans"/>
                <a:cs typeface="DejaVu Sans"/>
              </a:rPr>
              <a:t>System bandwidth W= 1 GHz</a:t>
            </a:r>
          </a:p>
        </p:txBody>
      </p:sp>
      <p:sp>
        <p:nvSpPr>
          <p:cNvPr id="624773" name="Textfeld 9"/>
          <p:cNvSpPr txBox="1">
            <a:spLocks noChangeArrowheads="1"/>
          </p:cNvSpPr>
          <p:nvPr/>
        </p:nvSpPr>
        <p:spPr bwMode="auto">
          <a:xfrm>
            <a:off x="4303713" y="3690938"/>
            <a:ext cx="2352675" cy="923925"/>
          </a:xfrm>
          <a:prstGeom prst="rect">
            <a:avLst/>
          </a:prstGeom>
          <a:solidFill>
            <a:srgbClr val="66FFFF"/>
          </a:solidFill>
          <a:ln w="9525">
            <a:noFill/>
            <a:miter lim="800000"/>
            <a:headEnd/>
            <a:tailEnd/>
          </a:ln>
        </p:spPr>
        <p:txBody>
          <a:bodyPr wrap="none">
            <a:spAutoFit/>
          </a:bodyPr>
          <a:lstStyle/>
          <a:p>
            <a:pPr eaLnBrk="0" hangingPunct="0"/>
            <a:r>
              <a:rPr lang="en-US" b="1"/>
              <a:t>Antiprotons   </a:t>
            </a:r>
          </a:p>
          <a:p>
            <a:pPr eaLnBrk="0" hangingPunct="0"/>
            <a:r>
              <a:rPr lang="en-US" b="1"/>
              <a:t>Energy  3000 MeV/u</a:t>
            </a:r>
          </a:p>
          <a:p>
            <a:pPr eaLnBrk="0" hangingPunct="0"/>
            <a:r>
              <a:rPr lang="en-US" b="1"/>
              <a:t>η=0.011</a:t>
            </a:r>
          </a:p>
        </p:txBody>
      </p:sp>
      <p:sp>
        <p:nvSpPr>
          <p:cNvPr id="624774" name="Rechteck 15"/>
          <p:cNvSpPr>
            <a:spLocks noChangeArrowheads="1"/>
          </p:cNvSpPr>
          <p:nvPr/>
        </p:nvSpPr>
        <p:spPr bwMode="auto">
          <a:xfrm>
            <a:off x="4246563" y="1612900"/>
            <a:ext cx="2932112" cy="1412875"/>
          </a:xfrm>
          <a:prstGeom prst="rect">
            <a:avLst/>
          </a:prstGeom>
          <a:solidFill>
            <a:schemeClr val="accent1"/>
          </a:solidFill>
          <a:ln w="9525" algn="ctr">
            <a:solidFill>
              <a:schemeClr val="tx1"/>
            </a:solidFill>
            <a:round/>
            <a:headEnd/>
            <a:tailEnd/>
          </a:ln>
        </p:spPr>
        <p:txBody>
          <a:bodyPr/>
          <a:lstStyle/>
          <a:p>
            <a:pPr eaLnBrk="0" hangingPunct="0"/>
            <a:endParaRPr lang="de-DE"/>
          </a:p>
        </p:txBody>
      </p:sp>
      <p:graphicFrame>
        <p:nvGraphicFramePr>
          <p:cNvPr id="624768" name="Object 128"/>
          <p:cNvGraphicFramePr>
            <a:graphicFrameLocks noChangeAspect="1"/>
          </p:cNvGraphicFramePr>
          <p:nvPr/>
        </p:nvGraphicFramePr>
        <p:xfrm>
          <a:off x="4378325" y="1641475"/>
          <a:ext cx="2182813" cy="406400"/>
        </p:xfrm>
        <a:graphic>
          <a:graphicData uri="http://schemas.openxmlformats.org/presentationml/2006/ole">
            <mc:AlternateContent xmlns:mc="http://schemas.openxmlformats.org/markup-compatibility/2006">
              <mc:Choice xmlns:v="urn:schemas-microsoft-com:vml" Requires="v">
                <p:oleObj spid="_x0000_s624772" name="Equation" r:id="rId4" imgW="1218960" imgH="228600" progId="Equation.3">
                  <p:embed/>
                </p:oleObj>
              </mc:Choice>
              <mc:Fallback>
                <p:oleObj name="Equation" r:id="rId4" imgW="1218960" imgH="228600" progId="Equation.3">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325" y="1641475"/>
                        <a:ext cx="218281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4769" name="Object 129"/>
          <p:cNvGraphicFramePr>
            <a:graphicFrameLocks noChangeAspect="1"/>
          </p:cNvGraphicFramePr>
          <p:nvPr/>
        </p:nvGraphicFramePr>
        <p:xfrm>
          <a:off x="4303713" y="2154238"/>
          <a:ext cx="2816225" cy="701675"/>
        </p:xfrm>
        <a:graphic>
          <a:graphicData uri="http://schemas.openxmlformats.org/presentationml/2006/ole">
            <mc:AlternateContent xmlns:mc="http://schemas.openxmlformats.org/markup-compatibility/2006">
              <mc:Choice xmlns:v="urn:schemas-microsoft-com:vml" Requires="v">
                <p:oleObj spid="_x0000_s624773" name="Equation" r:id="rId6" imgW="1714320" imgH="431640" progId="Equation.3">
                  <p:embed/>
                </p:oleObj>
              </mc:Choice>
              <mc:Fallback>
                <p:oleObj name="Equation" r:id="rId6" imgW="1714320" imgH="431640" progId="Equation.3">
                  <p:embed/>
                  <p:pic>
                    <p:nvPicPr>
                      <p:cNvPr id="0" name="Picture 1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3713" y="2154238"/>
                        <a:ext cx="2816225"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775" name="Textfeld 3"/>
          <p:cNvSpPr txBox="1">
            <a:spLocks noChangeArrowheads="1"/>
          </p:cNvSpPr>
          <p:nvPr/>
        </p:nvSpPr>
        <p:spPr bwMode="auto">
          <a:xfrm>
            <a:off x="4378325" y="1219200"/>
            <a:ext cx="2120900" cy="369888"/>
          </a:xfrm>
          <a:prstGeom prst="rect">
            <a:avLst/>
          </a:prstGeom>
          <a:noFill/>
          <a:ln w="9525">
            <a:noFill/>
            <a:miter lim="800000"/>
            <a:headEnd/>
            <a:tailEnd/>
          </a:ln>
        </p:spPr>
        <p:txBody>
          <a:bodyPr wrap="none">
            <a:spAutoFit/>
          </a:bodyPr>
          <a:lstStyle/>
          <a:p>
            <a:pPr eaLnBrk="0" hangingPunct="0"/>
            <a:r>
              <a:rPr lang="en-US"/>
              <a:t>Notch filter method</a:t>
            </a:r>
          </a:p>
        </p:txBody>
      </p:sp>
      <p:sp>
        <p:nvSpPr>
          <p:cNvPr id="624776" name="Slide Number Placeholder 2"/>
          <p:cNvSpPr>
            <a:spLocks noGrp="1"/>
          </p:cNvSpPr>
          <p:nvPr>
            <p:ph type="sldNum" sz="quarter" idx="11"/>
          </p:nvPr>
        </p:nvSpPr>
        <p:spPr>
          <a:noFill/>
          <a:ln>
            <a:miter lim="800000"/>
            <a:headEnd/>
            <a:tailEnd/>
          </a:ln>
        </p:spPr>
        <p:txBody>
          <a:bodyPr/>
          <a:lstStyle/>
          <a:p>
            <a:fld id="{2D44A2F2-AE5D-494B-81AA-89A502C1DC5F}" type="slidenum">
              <a:rPr lang="de-DE" smtClean="0">
                <a:cs typeface="Arial" charset="0"/>
              </a:rPr>
              <a:pPr/>
              <a:t>33</a:t>
            </a:fld>
            <a:endParaRPr lang="de-DE" smtClean="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66" name="Title 1"/>
          <p:cNvSpPr>
            <a:spLocks noGrp="1"/>
          </p:cNvSpPr>
          <p:nvPr>
            <p:ph type="title"/>
          </p:nvPr>
        </p:nvSpPr>
        <p:spPr>
          <a:xfrm>
            <a:off x="1190625" y="68263"/>
            <a:ext cx="7019925" cy="1196975"/>
          </a:xfrm>
        </p:spPr>
        <p:txBody>
          <a:bodyPr/>
          <a:lstStyle/>
          <a:p>
            <a:pPr eaLnBrk="1" hangingPunct="1"/>
            <a:r>
              <a:rPr lang="en-US" smtClean="0"/>
              <a:t>Cooling of antiprotons at CR </a:t>
            </a:r>
          </a:p>
        </p:txBody>
      </p:sp>
      <p:sp>
        <p:nvSpPr>
          <p:cNvPr id="627767" name="Rectangle 5"/>
          <p:cNvSpPr>
            <a:spLocks noChangeArrowheads="1"/>
          </p:cNvSpPr>
          <p:nvPr/>
        </p:nvSpPr>
        <p:spPr bwMode="auto">
          <a:xfrm>
            <a:off x="1931988" y="1398588"/>
            <a:ext cx="5676900" cy="400050"/>
          </a:xfrm>
          <a:prstGeom prst="rect">
            <a:avLst/>
          </a:prstGeom>
          <a:noFill/>
          <a:ln w="9525">
            <a:noFill/>
            <a:miter lim="800000"/>
            <a:headEnd/>
            <a:tailEnd/>
          </a:ln>
        </p:spPr>
        <p:txBody>
          <a:bodyPr>
            <a:spAutoFit/>
          </a:bodyPr>
          <a:lstStyle/>
          <a:p>
            <a:pPr eaLnBrk="0" hangingPunct="0"/>
            <a:r>
              <a:rPr lang="en-US" sz="2000"/>
              <a:t>Gain parameter is varied to find optimal value</a:t>
            </a:r>
          </a:p>
        </p:txBody>
      </p:sp>
      <p:pic>
        <p:nvPicPr>
          <p:cNvPr id="627768" name="Picture 2" descr="fig_13a"/>
          <p:cNvPicPr>
            <a:picLocks noChangeAspect="1" noChangeArrowheads="1"/>
          </p:cNvPicPr>
          <p:nvPr/>
        </p:nvPicPr>
        <p:blipFill>
          <a:blip r:embed="rId3"/>
          <a:srcRect/>
          <a:stretch>
            <a:fillRect/>
          </a:stretch>
        </p:blipFill>
        <p:spPr bwMode="auto">
          <a:xfrm>
            <a:off x="4578350" y="1957388"/>
            <a:ext cx="3395663" cy="2608262"/>
          </a:xfrm>
          <a:prstGeom prst="rect">
            <a:avLst/>
          </a:prstGeom>
          <a:noFill/>
          <a:ln w="9525">
            <a:noFill/>
            <a:miter lim="800000"/>
            <a:headEnd/>
            <a:tailEnd/>
          </a:ln>
        </p:spPr>
      </p:pic>
      <p:pic>
        <p:nvPicPr>
          <p:cNvPr id="627769" name="Picture 3" descr="CR_notch_pbar_dpp"/>
          <p:cNvPicPr>
            <a:picLocks noChangeAspect="1" noChangeArrowheads="1"/>
          </p:cNvPicPr>
          <p:nvPr/>
        </p:nvPicPr>
        <p:blipFill>
          <a:blip r:embed="rId4"/>
          <a:srcRect/>
          <a:stretch>
            <a:fillRect/>
          </a:stretch>
        </p:blipFill>
        <p:spPr bwMode="auto">
          <a:xfrm>
            <a:off x="352425" y="1957388"/>
            <a:ext cx="3421063" cy="2608262"/>
          </a:xfrm>
          <a:prstGeom prst="rect">
            <a:avLst/>
          </a:prstGeom>
          <a:noFill/>
          <a:ln w="9525">
            <a:noFill/>
            <a:miter lim="800000"/>
            <a:headEnd/>
            <a:tailEnd/>
          </a:ln>
        </p:spPr>
      </p:pic>
      <p:sp>
        <p:nvSpPr>
          <p:cNvPr id="627770" name="Textfeld 4"/>
          <p:cNvSpPr txBox="1">
            <a:spLocks noChangeArrowheads="1"/>
          </p:cNvSpPr>
          <p:nvPr/>
        </p:nvSpPr>
        <p:spPr bwMode="auto">
          <a:xfrm>
            <a:off x="3600450" y="3465513"/>
            <a:ext cx="736600" cy="276225"/>
          </a:xfrm>
          <a:prstGeom prst="rect">
            <a:avLst/>
          </a:prstGeom>
          <a:noFill/>
          <a:ln w="9525">
            <a:noFill/>
            <a:miter lim="800000"/>
            <a:headEnd/>
            <a:tailEnd/>
          </a:ln>
        </p:spPr>
        <p:txBody>
          <a:bodyPr wrap="none">
            <a:spAutoFit/>
          </a:bodyPr>
          <a:lstStyle/>
          <a:p>
            <a:pPr eaLnBrk="0" hangingPunct="0"/>
            <a:r>
              <a:rPr lang="de-DE" sz="1200"/>
              <a:t>2.5x10</a:t>
            </a:r>
            <a:r>
              <a:rPr lang="de-DE" sz="1200" baseline="30000"/>
              <a:t>-4</a:t>
            </a:r>
            <a:endParaRPr lang="en-US" sz="1200"/>
          </a:p>
        </p:txBody>
      </p:sp>
      <p:sp>
        <p:nvSpPr>
          <p:cNvPr id="627771" name="Textfeld 5"/>
          <p:cNvSpPr txBox="1">
            <a:spLocks noChangeArrowheads="1"/>
          </p:cNvSpPr>
          <p:nvPr/>
        </p:nvSpPr>
        <p:spPr bwMode="auto">
          <a:xfrm>
            <a:off x="7869238" y="3830638"/>
            <a:ext cx="1150937" cy="277812"/>
          </a:xfrm>
          <a:prstGeom prst="rect">
            <a:avLst/>
          </a:prstGeom>
          <a:noFill/>
          <a:ln w="9525">
            <a:noFill/>
            <a:miter lim="800000"/>
            <a:headEnd/>
            <a:tailEnd/>
          </a:ln>
        </p:spPr>
        <p:txBody>
          <a:bodyPr wrap="none">
            <a:spAutoFit/>
          </a:bodyPr>
          <a:lstStyle/>
          <a:p>
            <a:pPr eaLnBrk="0" hangingPunct="0"/>
            <a:r>
              <a:rPr lang="de-DE" sz="1200"/>
              <a:t>1.2 mm*mrad</a:t>
            </a:r>
            <a:endParaRPr lang="en-US" sz="1200"/>
          </a:p>
        </p:txBody>
      </p:sp>
      <p:graphicFrame>
        <p:nvGraphicFramePr>
          <p:cNvPr id="627764" name="Object 52"/>
          <p:cNvGraphicFramePr>
            <a:graphicFrameLocks noChangeAspect="1"/>
          </p:cNvGraphicFramePr>
          <p:nvPr/>
        </p:nvGraphicFramePr>
        <p:xfrm>
          <a:off x="3729038" y="3740150"/>
          <a:ext cx="511175" cy="552450"/>
        </p:xfrm>
        <a:graphic>
          <a:graphicData uri="http://schemas.openxmlformats.org/presentationml/2006/ole">
            <mc:AlternateContent xmlns:mc="http://schemas.openxmlformats.org/markup-compatibility/2006">
              <mc:Choice xmlns:v="urn:schemas-microsoft-com:vml" Requires="v">
                <p:oleObj spid="_x0000_s627768" name="Equation" r:id="rId5" imgW="393480" imgH="431640" progId="Equation.3">
                  <p:embed/>
                </p:oleObj>
              </mc:Choice>
              <mc:Fallback>
                <p:oleObj name="Equation" r:id="rId5" imgW="393480" imgH="431640" progId="Equation.3">
                  <p:embed/>
                  <p:pic>
                    <p:nvPicPr>
                      <p:cNvPr id="0"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9038" y="3740150"/>
                        <a:ext cx="5111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7765" name="Object 53"/>
          <p:cNvGraphicFramePr>
            <a:graphicFrameLocks noChangeAspect="1"/>
          </p:cNvGraphicFramePr>
          <p:nvPr/>
        </p:nvGraphicFramePr>
        <p:xfrm>
          <a:off x="8270875" y="4146550"/>
          <a:ext cx="346075" cy="292100"/>
        </p:xfrm>
        <a:graphic>
          <a:graphicData uri="http://schemas.openxmlformats.org/presentationml/2006/ole">
            <mc:AlternateContent xmlns:mc="http://schemas.openxmlformats.org/markup-compatibility/2006">
              <mc:Choice xmlns:v="urn:schemas-microsoft-com:vml" Requires="v">
                <p:oleObj spid="_x0000_s627769" name="Equation" r:id="rId7" imgW="266400" imgH="228600" progId="Equation.3">
                  <p:embed/>
                </p:oleObj>
              </mc:Choice>
              <mc:Fallback>
                <p:oleObj name="Equation" r:id="rId7" imgW="266400" imgH="228600" progId="Equation.3">
                  <p:embed/>
                  <p:pic>
                    <p:nvPicPr>
                      <p:cNvPr id="0"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75" y="4146550"/>
                        <a:ext cx="34607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27772" name="Gerade Verbindung mit Pfeil 6"/>
          <p:cNvCxnSpPr>
            <a:cxnSpLocks noChangeShapeType="1"/>
          </p:cNvCxnSpPr>
          <p:nvPr/>
        </p:nvCxnSpPr>
        <p:spPr bwMode="auto">
          <a:xfrm flipH="1">
            <a:off x="7869238" y="4086225"/>
            <a:ext cx="1050925" cy="0"/>
          </a:xfrm>
          <a:prstGeom prst="straightConnector1">
            <a:avLst/>
          </a:prstGeom>
          <a:noFill/>
          <a:ln w="9525" algn="ctr">
            <a:solidFill>
              <a:schemeClr val="tx1"/>
            </a:solidFill>
            <a:round/>
            <a:headEnd/>
            <a:tailEnd type="arrow" w="med" len="med"/>
          </a:ln>
        </p:spPr>
      </p:cxnSp>
      <p:cxnSp>
        <p:nvCxnSpPr>
          <p:cNvPr id="627773" name="Gerade Verbindung mit Pfeil 12"/>
          <p:cNvCxnSpPr>
            <a:cxnSpLocks noChangeShapeType="1"/>
          </p:cNvCxnSpPr>
          <p:nvPr/>
        </p:nvCxnSpPr>
        <p:spPr bwMode="auto">
          <a:xfrm flipH="1">
            <a:off x="3600450" y="3740150"/>
            <a:ext cx="736600" cy="0"/>
          </a:xfrm>
          <a:prstGeom prst="straightConnector1">
            <a:avLst/>
          </a:prstGeom>
          <a:noFill/>
          <a:ln w="9525" algn="ctr">
            <a:solidFill>
              <a:schemeClr val="tx1"/>
            </a:solidFill>
            <a:round/>
            <a:headEnd/>
            <a:tailEnd type="arrow" w="med" len="med"/>
          </a:ln>
        </p:spPr>
      </p:cxnSp>
      <p:sp>
        <p:nvSpPr>
          <p:cNvPr id="627774" name="Slide Number Placeholder 15"/>
          <p:cNvSpPr>
            <a:spLocks noGrp="1"/>
          </p:cNvSpPr>
          <p:nvPr>
            <p:ph type="sldNum" sz="quarter" idx="11"/>
          </p:nvPr>
        </p:nvSpPr>
        <p:spPr>
          <a:noFill/>
          <a:ln>
            <a:miter lim="800000"/>
            <a:headEnd/>
            <a:tailEnd/>
          </a:ln>
        </p:spPr>
        <p:txBody>
          <a:bodyPr/>
          <a:lstStyle/>
          <a:p>
            <a:fld id="{07384009-8716-4409-8C84-89DDAA1885F1}" type="slidenum">
              <a:rPr lang="de-DE" smtClean="0">
                <a:cs typeface="Arial" charset="0"/>
              </a:rPr>
              <a:pPr/>
              <a:t>34</a:t>
            </a:fld>
            <a:endParaRPr lang="de-DE" smtClean="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29" name="Picture 2" descr="3_motod_pbar_emit"/>
          <p:cNvPicPr>
            <a:picLocks noChangeAspect="1" noChangeArrowheads="1"/>
          </p:cNvPicPr>
          <p:nvPr/>
        </p:nvPicPr>
        <p:blipFill>
          <a:blip r:embed="rId2"/>
          <a:srcRect/>
          <a:stretch>
            <a:fillRect/>
          </a:stretch>
        </p:blipFill>
        <p:spPr bwMode="auto">
          <a:xfrm>
            <a:off x="4514850" y="3041650"/>
            <a:ext cx="3538538" cy="2641600"/>
          </a:xfrm>
          <a:prstGeom prst="rect">
            <a:avLst/>
          </a:prstGeom>
          <a:noFill/>
          <a:ln w="9525">
            <a:noFill/>
            <a:miter lim="800000"/>
            <a:headEnd/>
            <a:tailEnd/>
          </a:ln>
        </p:spPr>
      </p:pic>
      <p:pic>
        <p:nvPicPr>
          <p:cNvPr id="662530" name="Picture 3" descr="3_metods_pbar_dpp"/>
          <p:cNvPicPr>
            <a:picLocks noChangeAspect="1" noChangeArrowheads="1"/>
          </p:cNvPicPr>
          <p:nvPr/>
        </p:nvPicPr>
        <p:blipFill>
          <a:blip r:embed="rId3"/>
          <a:srcRect/>
          <a:stretch>
            <a:fillRect/>
          </a:stretch>
        </p:blipFill>
        <p:spPr bwMode="auto">
          <a:xfrm>
            <a:off x="933450" y="3041650"/>
            <a:ext cx="3524250" cy="2635250"/>
          </a:xfrm>
          <a:prstGeom prst="rect">
            <a:avLst/>
          </a:prstGeom>
          <a:noFill/>
          <a:ln w="9525">
            <a:noFill/>
            <a:miter lim="800000"/>
            <a:headEnd/>
            <a:tailEnd/>
          </a:ln>
        </p:spPr>
      </p:pic>
      <p:sp>
        <p:nvSpPr>
          <p:cNvPr id="662531" name="Textfeld 4"/>
          <p:cNvSpPr txBox="1">
            <a:spLocks noChangeArrowheads="1"/>
          </p:cNvSpPr>
          <p:nvPr/>
        </p:nvSpPr>
        <p:spPr bwMode="auto">
          <a:xfrm>
            <a:off x="1350963" y="2286000"/>
            <a:ext cx="2806700" cy="646113"/>
          </a:xfrm>
          <a:prstGeom prst="rect">
            <a:avLst/>
          </a:prstGeom>
          <a:noFill/>
          <a:ln w="9525">
            <a:noFill/>
            <a:miter lim="800000"/>
            <a:headEnd/>
            <a:tailEnd/>
          </a:ln>
        </p:spPr>
        <p:txBody>
          <a:bodyPr wrap="none">
            <a:spAutoFit/>
          </a:bodyPr>
          <a:lstStyle/>
          <a:p>
            <a:pPr eaLnBrk="0" hangingPunct="0"/>
            <a:r>
              <a:rPr lang="en-US"/>
              <a:t>N=10</a:t>
            </a:r>
            <a:r>
              <a:rPr lang="en-US" baseline="30000"/>
              <a:t>4</a:t>
            </a:r>
            <a:r>
              <a:rPr lang="en-US"/>
              <a:t> macro-particles</a:t>
            </a:r>
          </a:p>
          <a:p>
            <a:pPr eaLnBrk="0" hangingPunct="0"/>
            <a:r>
              <a:rPr lang="en-US"/>
              <a:t>n</a:t>
            </a:r>
            <a:r>
              <a:rPr lang="en-US" baseline="-25000"/>
              <a:t>s</a:t>
            </a:r>
            <a:r>
              <a:rPr lang="en-US"/>
              <a:t>=5  number of samples </a:t>
            </a:r>
          </a:p>
        </p:txBody>
      </p:sp>
      <p:sp>
        <p:nvSpPr>
          <p:cNvPr id="662532" name="Textfeld 5"/>
          <p:cNvSpPr txBox="1">
            <a:spLocks noChangeArrowheads="1"/>
          </p:cNvSpPr>
          <p:nvPr/>
        </p:nvSpPr>
        <p:spPr bwMode="auto">
          <a:xfrm>
            <a:off x="519113" y="1397000"/>
            <a:ext cx="7253287" cy="708025"/>
          </a:xfrm>
          <a:prstGeom prst="rect">
            <a:avLst/>
          </a:prstGeom>
          <a:noFill/>
          <a:ln w="9525">
            <a:noFill/>
            <a:miter lim="800000"/>
            <a:headEnd/>
            <a:tailEnd/>
          </a:ln>
        </p:spPr>
        <p:txBody>
          <a:bodyPr wrap="none">
            <a:spAutoFit/>
          </a:bodyPr>
          <a:lstStyle/>
          <a:p>
            <a:pPr eaLnBrk="0" hangingPunct="0"/>
            <a:r>
              <a:rPr lang="en-US" sz="2000"/>
              <a:t>MPT-6D code. Test of Kicker response, where  </a:t>
            </a:r>
          </a:p>
          <a:p>
            <a:pPr eaLnBrk="0" hangingPunct="0"/>
            <a:r>
              <a:rPr lang="en-US" sz="2000"/>
              <a:t>the given analytical formulae are used for calculation of cooling</a:t>
            </a:r>
          </a:p>
        </p:txBody>
      </p:sp>
      <p:sp>
        <p:nvSpPr>
          <p:cNvPr id="662533" name="Titel 1"/>
          <p:cNvSpPr>
            <a:spLocks noGrp="1"/>
          </p:cNvSpPr>
          <p:nvPr>
            <p:ph type="title"/>
          </p:nvPr>
        </p:nvSpPr>
        <p:spPr>
          <a:xfrm>
            <a:off x="896938" y="0"/>
            <a:ext cx="7019925" cy="1196975"/>
          </a:xfrm>
        </p:spPr>
        <p:txBody>
          <a:bodyPr/>
          <a:lstStyle/>
          <a:p>
            <a:pPr eaLnBrk="1" hangingPunct="1"/>
            <a:r>
              <a:rPr lang="en-US" smtClean="0"/>
              <a:t>Cooling of antiprotons at CR </a:t>
            </a:r>
          </a:p>
        </p:txBody>
      </p:sp>
      <p:sp>
        <p:nvSpPr>
          <p:cNvPr id="662534" name="Slide Number Placeholder 1"/>
          <p:cNvSpPr>
            <a:spLocks noGrp="1"/>
          </p:cNvSpPr>
          <p:nvPr>
            <p:ph type="sldNum" sz="quarter" idx="11"/>
          </p:nvPr>
        </p:nvSpPr>
        <p:spPr>
          <a:noFill/>
          <a:ln>
            <a:miter lim="800000"/>
            <a:headEnd/>
            <a:tailEnd/>
          </a:ln>
        </p:spPr>
        <p:txBody>
          <a:bodyPr/>
          <a:lstStyle/>
          <a:p>
            <a:fld id="{A80AE469-7C29-4E3D-8B4C-17C69BEAFA98}" type="slidenum">
              <a:rPr lang="de-DE" smtClean="0">
                <a:cs typeface="Arial" charset="0"/>
              </a:rPr>
              <a:pPr/>
              <a:t>35</a:t>
            </a:fld>
            <a:endParaRPr lang="de-DE" smtClean="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Titel 1"/>
          <p:cNvSpPr>
            <a:spLocks noGrp="1"/>
          </p:cNvSpPr>
          <p:nvPr>
            <p:ph type="title"/>
          </p:nvPr>
        </p:nvSpPr>
        <p:spPr>
          <a:xfrm>
            <a:off x="1068388" y="26988"/>
            <a:ext cx="7019925" cy="1196975"/>
          </a:xfrm>
        </p:spPr>
        <p:txBody>
          <a:bodyPr/>
          <a:lstStyle/>
          <a:p>
            <a:pPr eaLnBrk="1" hangingPunct="1"/>
            <a:r>
              <a:rPr lang="en-US" smtClean="0"/>
              <a:t>Conclusion</a:t>
            </a:r>
          </a:p>
        </p:txBody>
      </p:sp>
      <p:sp>
        <p:nvSpPr>
          <p:cNvPr id="3" name="Textfeld 2"/>
          <p:cNvSpPr txBox="1"/>
          <p:nvPr/>
        </p:nvSpPr>
        <p:spPr>
          <a:xfrm>
            <a:off x="836613" y="1724025"/>
            <a:ext cx="7512050" cy="3387725"/>
          </a:xfrm>
          <a:prstGeom prst="rect">
            <a:avLst/>
          </a:prstGeom>
          <a:noFill/>
        </p:spPr>
        <p:txBody>
          <a:bodyPr>
            <a:spAutoFit/>
          </a:bodyPr>
          <a:lstStyle/>
          <a:p>
            <a:pPr eaLnBrk="0" hangingPunct="0"/>
            <a:r>
              <a:rPr lang="en-US"/>
              <a:t>Time domain approach is more advanced method</a:t>
            </a:r>
          </a:p>
          <a:p>
            <a:pPr eaLnBrk="0" hangingPunct="0"/>
            <a:r>
              <a:rPr lang="en-US"/>
              <a:t>(simpler, multi-dimension, mixing simulation close to reality, other effects can be easy integrated, simulation time is reasonable (10-30 min depending on N)</a:t>
            </a:r>
          </a:p>
          <a:p>
            <a:pPr eaLnBrk="0" hangingPunct="0"/>
            <a:endParaRPr lang="en-US"/>
          </a:p>
          <a:p>
            <a:pPr eaLnBrk="0" hangingPunct="0"/>
            <a:r>
              <a:rPr lang="en-US"/>
              <a:t>Next steps:</a:t>
            </a:r>
          </a:p>
          <a:p>
            <a:pPr eaLnBrk="0" hangingPunct="0">
              <a:buFontTx/>
              <a:buChar char="-"/>
            </a:pPr>
            <a:r>
              <a:rPr lang="en-US"/>
              <a:t>Frequency characteristic of electronics </a:t>
            </a:r>
          </a:p>
          <a:p>
            <a:pPr eaLnBrk="0" hangingPunct="0">
              <a:buFontTx/>
              <a:buChar char="-"/>
            </a:pPr>
            <a:r>
              <a:rPr lang="en-US"/>
              <a:t>Plunging of electrodes </a:t>
            </a:r>
          </a:p>
          <a:p>
            <a:pPr eaLnBrk="0" hangingPunct="0">
              <a:buFontTx/>
              <a:buChar char="-"/>
            </a:pPr>
            <a:r>
              <a:rPr lang="en-US"/>
              <a:t>Combination of different methods (Palmer + Filter for ions)</a:t>
            </a:r>
          </a:p>
          <a:p>
            <a:pPr eaLnBrk="0" hangingPunct="0">
              <a:buFontTx/>
              <a:buChar char="-"/>
            </a:pPr>
            <a:r>
              <a:rPr lang="en-US"/>
              <a:t>Other effects can be included (IBS, target effect, RF-cavity (bunch rotation, barrier bucket), other...?).  </a:t>
            </a:r>
          </a:p>
          <a:p>
            <a:pPr eaLnBrk="0" hangingPunct="0">
              <a:buFontTx/>
              <a:buChar char="-"/>
            </a:pPr>
            <a:endParaRPr lang="en-US"/>
          </a:p>
        </p:txBody>
      </p:sp>
      <p:sp>
        <p:nvSpPr>
          <p:cNvPr id="663555" name="Slide Number Placeholder 3"/>
          <p:cNvSpPr>
            <a:spLocks noGrp="1"/>
          </p:cNvSpPr>
          <p:nvPr>
            <p:ph type="sldNum" sz="quarter" idx="11"/>
          </p:nvPr>
        </p:nvSpPr>
        <p:spPr>
          <a:noFill/>
          <a:ln>
            <a:miter lim="800000"/>
            <a:headEnd/>
            <a:tailEnd/>
          </a:ln>
        </p:spPr>
        <p:txBody>
          <a:bodyPr/>
          <a:lstStyle/>
          <a:p>
            <a:fld id="{32E931A5-C709-4986-9FB2-73AD0541992F}" type="slidenum">
              <a:rPr lang="de-DE" smtClean="0">
                <a:cs typeface="Arial" charset="0"/>
              </a:rPr>
              <a:pPr/>
              <a:t>36</a:t>
            </a:fld>
            <a:endParaRPr lang="de-DE"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a:xfrm>
            <a:off x="768350" y="0"/>
            <a:ext cx="7019925" cy="1196975"/>
          </a:xfrm>
        </p:spPr>
        <p:txBody>
          <a:bodyPr/>
          <a:lstStyle/>
          <a:p>
            <a:pPr eaLnBrk="1" hangingPunct="1"/>
            <a:r>
              <a:rPr lang="en-US" smtClean="0"/>
              <a:t>Stochastic cooling system</a:t>
            </a:r>
          </a:p>
        </p:txBody>
      </p:sp>
      <p:sp>
        <p:nvSpPr>
          <p:cNvPr id="7" name="Text Box 5"/>
          <p:cNvSpPr txBox="1">
            <a:spLocks noChangeArrowheads="1"/>
          </p:cNvSpPr>
          <p:nvPr/>
        </p:nvSpPr>
        <p:spPr bwMode="auto">
          <a:xfrm>
            <a:off x="4495800" y="1776413"/>
            <a:ext cx="4373563" cy="4400550"/>
          </a:xfrm>
          <a:prstGeom prst="rect">
            <a:avLst/>
          </a:prstGeom>
          <a:noFill/>
          <a:ln>
            <a:no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de-DE" sz="2000" b="1" dirty="0">
                <a:latin typeface="+mj-lt"/>
                <a:cs typeface="+mn-cs"/>
              </a:rPr>
              <a:t>Pickup</a:t>
            </a:r>
            <a:r>
              <a:rPr lang="en-US" altLang="de-DE" sz="2000" dirty="0">
                <a:latin typeface="+mj-lt"/>
                <a:cs typeface="+mn-cs"/>
              </a:rPr>
              <a:t> – </a:t>
            </a:r>
            <a:r>
              <a:rPr lang="en-US" altLang="de-DE" sz="2000" dirty="0" smtClean="0">
                <a:latin typeface="+mj-lt"/>
                <a:cs typeface="+mn-cs"/>
              </a:rPr>
              <a:t>detect </a:t>
            </a:r>
            <a:r>
              <a:rPr lang="en-US" altLang="de-DE" sz="2000" dirty="0">
                <a:latin typeface="+mj-lt"/>
                <a:cs typeface="+mn-cs"/>
              </a:rPr>
              <a:t>the beam parameters </a:t>
            </a:r>
          </a:p>
          <a:p>
            <a:pPr eaLnBrk="1" hangingPunct="1">
              <a:spcBef>
                <a:spcPct val="0"/>
              </a:spcBef>
              <a:buFontTx/>
              <a:buNone/>
              <a:defRPr/>
            </a:pPr>
            <a:endParaRPr lang="en-US" altLang="de-DE" sz="2000" dirty="0">
              <a:latin typeface="+mj-lt"/>
              <a:cs typeface="+mn-cs"/>
            </a:endParaRPr>
          </a:p>
          <a:p>
            <a:pPr eaLnBrk="1" hangingPunct="1">
              <a:spcBef>
                <a:spcPct val="0"/>
              </a:spcBef>
              <a:buFontTx/>
              <a:buNone/>
              <a:defRPr/>
            </a:pPr>
            <a:r>
              <a:rPr lang="en-US" altLang="de-DE" sz="2000" b="1" dirty="0">
                <a:latin typeface="+mj-lt"/>
                <a:cs typeface="+mn-cs"/>
              </a:rPr>
              <a:t>Electronics</a:t>
            </a:r>
            <a:r>
              <a:rPr lang="en-US" altLang="de-DE" sz="2000" dirty="0">
                <a:cs typeface="+mn-cs"/>
              </a:rPr>
              <a:t> – </a:t>
            </a:r>
            <a:r>
              <a:rPr lang="en-US" altLang="de-DE" sz="2000" dirty="0" smtClean="0">
                <a:cs typeface="+mn-cs"/>
              </a:rPr>
              <a:t>transfer signal, filter, amplify </a:t>
            </a:r>
            <a:endParaRPr lang="en-US" altLang="de-DE" sz="2000" dirty="0">
              <a:cs typeface="+mn-cs"/>
            </a:endParaRPr>
          </a:p>
          <a:p>
            <a:pPr eaLnBrk="1" hangingPunct="1">
              <a:spcBef>
                <a:spcPct val="0"/>
              </a:spcBef>
              <a:buFontTx/>
              <a:buNone/>
              <a:defRPr/>
            </a:pPr>
            <a:endParaRPr lang="en-US" altLang="de-DE" sz="2000" b="1" dirty="0" smtClean="0">
              <a:latin typeface="+mj-lt"/>
              <a:cs typeface="+mn-cs"/>
            </a:endParaRPr>
          </a:p>
          <a:p>
            <a:pPr eaLnBrk="1" hangingPunct="1">
              <a:spcBef>
                <a:spcPct val="0"/>
              </a:spcBef>
              <a:buFontTx/>
              <a:buNone/>
              <a:defRPr/>
            </a:pPr>
            <a:r>
              <a:rPr lang="en-US" altLang="de-DE" sz="2000" b="1" dirty="0" smtClean="0">
                <a:latin typeface="+mj-lt"/>
                <a:cs typeface="+mn-cs"/>
              </a:rPr>
              <a:t>Kicker</a:t>
            </a:r>
            <a:r>
              <a:rPr lang="en-US" altLang="de-DE" sz="2000" dirty="0" smtClean="0">
                <a:latin typeface="+mj-lt"/>
                <a:cs typeface="+mn-cs"/>
              </a:rPr>
              <a:t> </a:t>
            </a:r>
            <a:r>
              <a:rPr lang="en-US" altLang="de-DE" sz="2000" dirty="0">
                <a:latin typeface="+mj-lt"/>
                <a:cs typeface="+mn-cs"/>
              </a:rPr>
              <a:t>– </a:t>
            </a:r>
            <a:r>
              <a:rPr lang="en-US" altLang="de-DE" sz="2000" dirty="0" smtClean="0">
                <a:latin typeface="+mj-lt"/>
                <a:cs typeface="+mn-cs"/>
              </a:rPr>
              <a:t>correct </a:t>
            </a:r>
          </a:p>
          <a:p>
            <a:pPr eaLnBrk="1" hangingPunct="1">
              <a:spcBef>
                <a:spcPct val="0"/>
              </a:spcBef>
              <a:buFontTx/>
              <a:buNone/>
              <a:defRPr/>
            </a:pPr>
            <a:endParaRPr lang="en-US" altLang="de-DE" sz="2000" dirty="0">
              <a:latin typeface="+mj-lt"/>
              <a:cs typeface="+mn-cs"/>
            </a:endParaRPr>
          </a:p>
          <a:p>
            <a:pPr eaLnBrk="1" hangingPunct="1">
              <a:spcBef>
                <a:spcPct val="0"/>
              </a:spcBef>
              <a:buFontTx/>
              <a:buNone/>
              <a:defRPr/>
            </a:pPr>
            <a:endParaRPr lang="en-US" altLang="de-DE" sz="2000" dirty="0" smtClean="0">
              <a:latin typeface="+mj-lt"/>
              <a:cs typeface="+mn-cs"/>
            </a:endParaRPr>
          </a:p>
          <a:p>
            <a:pPr eaLnBrk="1" hangingPunct="1">
              <a:spcBef>
                <a:spcPct val="0"/>
              </a:spcBef>
              <a:buFontTx/>
              <a:buNone/>
              <a:defRPr/>
            </a:pPr>
            <a:r>
              <a:rPr lang="en-US" altLang="de-DE" sz="2000" dirty="0" smtClean="0">
                <a:latin typeface="+mj-lt"/>
                <a:cs typeface="+mn-cs"/>
              </a:rPr>
              <a:t>These  devises are places in storage ring, which parameters are important for stochastic cooling system     </a:t>
            </a:r>
            <a:endParaRPr lang="en-US" altLang="de-DE" sz="2000" dirty="0">
              <a:latin typeface="+mj-lt"/>
              <a:cs typeface="+mn-cs"/>
            </a:endParaRPr>
          </a:p>
          <a:p>
            <a:pPr eaLnBrk="1" hangingPunct="1">
              <a:spcBef>
                <a:spcPct val="0"/>
              </a:spcBef>
              <a:buFontTx/>
              <a:buNone/>
              <a:defRPr/>
            </a:pPr>
            <a:endParaRPr lang="en-US" altLang="de-DE" sz="2000" dirty="0">
              <a:latin typeface="+mj-lt"/>
              <a:cs typeface="+mn-cs"/>
            </a:endParaRPr>
          </a:p>
        </p:txBody>
      </p:sp>
      <p:pic>
        <p:nvPicPr>
          <p:cNvPr id="21507" name="Grafik 2"/>
          <p:cNvPicPr>
            <a:picLocks noChangeAspect="1"/>
          </p:cNvPicPr>
          <p:nvPr/>
        </p:nvPicPr>
        <p:blipFill>
          <a:blip r:embed="rId2"/>
          <a:srcRect/>
          <a:stretch>
            <a:fillRect/>
          </a:stretch>
        </p:blipFill>
        <p:spPr bwMode="auto">
          <a:xfrm>
            <a:off x="128588" y="1620838"/>
            <a:ext cx="4427537" cy="4095750"/>
          </a:xfrm>
          <a:prstGeom prst="rect">
            <a:avLst/>
          </a:prstGeom>
          <a:noFill/>
          <a:ln w="9525">
            <a:noFill/>
            <a:miter lim="800000"/>
            <a:headEnd/>
            <a:tailEnd/>
          </a:ln>
        </p:spPr>
      </p:pic>
      <p:sp>
        <p:nvSpPr>
          <p:cNvPr id="21508" name="Slide Number Placeholder 3"/>
          <p:cNvSpPr>
            <a:spLocks noGrp="1"/>
          </p:cNvSpPr>
          <p:nvPr>
            <p:ph type="sldNum" sz="quarter" idx="11"/>
          </p:nvPr>
        </p:nvSpPr>
        <p:spPr>
          <a:noFill/>
          <a:ln>
            <a:miter lim="800000"/>
            <a:headEnd/>
            <a:tailEnd/>
          </a:ln>
        </p:spPr>
        <p:txBody>
          <a:bodyPr/>
          <a:lstStyle/>
          <a:p>
            <a:fld id="{50529EDB-CFFE-4408-8E8E-E2E4355C43A1}" type="slidenum">
              <a:rPr lang="de-DE" smtClean="0">
                <a:cs typeface="Arial" charset="0"/>
              </a:rPr>
              <a:pPr/>
              <a:t>4</a:t>
            </a:fld>
            <a:endParaRPr lang="de-DE" smtClean="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61913" y="0"/>
            <a:ext cx="8775700" cy="1196975"/>
          </a:xfrm>
        </p:spPr>
        <p:txBody>
          <a:bodyPr/>
          <a:lstStyle/>
          <a:p>
            <a:pPr eaLnBrk="1" hangingPunct="1"/>
            <a:r>
              <a:rPr lang="en-US" smtClean="0"/>
              <a:t>Basic principle of stochastic cooling</a:t>
            </a:r>
          </a:p>
        </p:txBody>
      </p:sp>
      <p:pic>
        <p:nvPicPr>
          <p:cNvPr id="22530" name="Grafik 6"/>
          <p:cNvPicPr>
            <a:picLocks noChangeAspect="1"/>
          </p:cNvPicPr>
          <p:nvPr/>
        </p:nvPicPr>
        <p:blipFill>
          <a:blip r:embed="rId2"/>
          <a:srcRect/>
          <a:stretch>
            <a:fillRect/>
          </a:stretch>
        </p:blipFill>
        <p:spPr bwMode="auto">
          <a:xfrm>
            <a:off x="1741488" y="2338388"/>
            <a:ext cx="4867275" cy="3767137"/>
          </a:xfrm>
          <a:prstGeom prst="rect">
            <a:avLst/>
          </a:prstGeom>
          <a:noFill/>
          <a:ln w="9525">
            <a:noFill/>
            <a:miter lim="800000"/>
            <a:headEnd/>
            <a:tailEnd/>
          </a:ln>
        </p:spPr>
      </p:pic>
      <p:sp>
        <p:nvSpPr>
          <p:cNvPr id="22531" name="Text Box 14"/>
          <p:cNvSpPr txBox="1">
            <a:spLocks noChangeArrowheads="1"/>
          </p:cNvSpPr>
          <p:nvPr/>
        </p:nvSpPr>
        <p:spPr bwMode="auto">
          <a:xfrm>
            <a:off x="295275" y="1155700"/>
            <a:ext cx="9167813" cy="1200150"/>
          </a:xfrm>
          <a:prstGeom prst="rect">
            <a:avLst/>
          </a:prstGeom>
          <a:noFill/>
          <a:ln w="9525">
            <a:noFill/>
            <a:miter lim="800000"/>
            <a:headEnd/>
            <a:tailEnd/>
          </a:ln>
        </p:spPr>
        <p:txBody>
          <a:bodyPr>
            <a:spAutoFit/>
          </a:bodyPr>
          <a:lstStyle/>
          <a:p>
            <a:r>
              <a:rPr lang="en-US" altLang="de-DE">
                <a:latin typeface="Comic Sans MS" pitchFamily="66" charset="0"/>
              </a:rPr>
              <a:t>One particle consideration</a:t>
            </a:r>
          </a:p>
          <a:p>
            <a:r>
              <a:rPr lang="en-US" altLang="de-DE">
                <a:latin typeface="Comic Sans MS" pitchFamily="66" charset="0"/>
              </a:rPr>
              <a:t>Measure position and apply a correction.</a:t>
            </a:r>
          </a:p>
          <a:p>
            <a:r>
              <a:rPr lang="en-US" altLang="de-DE">
                <a:latin typeface="Comic Sans MS" pitchFamily="66" charset="0"/>
              </a:rPr>
              <a:t>One particle passing with maximal position at PU</a:t>
            </a:r>
          </a:p>
          <a:p>
            <a:r>
              <a:rPr lang="en-US">
                <a:latin typeface="Comic Sans MS" pitchFamily="66" charset="0"/>
              </a:rPr>
              <a:t>Requirement: particle crossing the reference orbit at kicker with maximal angle</a:t>
            </a:r>
            <a:endParaRPr lang="en-US" altLang="de-DE">
              <a:latin typeface="Comic Sans MS" pitchFamily="66" charset="0"/>
            </a:endParaRPr>
          </a:p>
        </p:txBody>
      </p:sp>
      <p:sp>
        <p:nvSpPr>
          <p:cNvPr id="22532" name="Text Box 15"/>
          <p:cNvSpPr txBox="1">
            <a:spLocks noChangeArrowheads="1"/>
          </p:cNvSpPr>
          <p:nvPr/>
        </p:nvSpPr>
        <p:spPr bwMode="auto">
          <a:xfrm>
            <a:off x="5688013" y="3535363"/>
            <a:ext cx="2093912" cy="274637"/>
          </a:xfrm>
          <a:prstGeom prst="rect">
            <a:avLst/>
          </a:prstGeom>
          <a:noFill/>
          <a:ln w="9525">
            <a:noFill/>
            <a:miter lim="800000"/>
            <a:headEnd/>
            <a:tailEnd/>
          </a:ln>
        </p:spPr>
        <p:txBody>
          <a:bodyPr wrap="none">
            <a:spAutoFit/>
          </a:bodyPr>
          <a:lstStyle/>
          <a:p>
            <a:r>
              <a:rPr lang="en-US" altLang="de-DE" sz="1200">
                <a:latin typeface="Times New Roman" pitchFamily="18" charset="0"/>
              </a:rPr>
              <a:t>Trajectory of not ideal particle </a:t>
            </a:r>
          </a:p>
        </p:txBody>
      </p:sp>
      <p:sp>
        <p:nvSpPr>
          <p:cNvPr id="22533" name="Line 16"/>
          <p:cNvSpPr>
            <a:spLocks noChangeShapeType="1"/>
          </p:cNvSpPr>
          <p:nvPr/>
        </p:nvSpPr>
        <p:spPr bwMode="auto">
          <a:xfrm flipH="1">
            <a:off x="5162550" y="3835400"/>
            <a:ext cx="790575" cy="323850"/>
          </a:xfrm>
          <a:prstGeom prst="line">
            <a:avLst/>
          </a:prstGeom>
          <a:noFill/>
          <a:ln w="9525">
            <a:solidFill>
              <a:schemeClr val="tx1"/>
            </a:solidFill>
            <a:round/>
            <a:headEnd/>
            <a:tailEnd type="triangle" w="med" len="med"/>
          </a:ln>
        </p:spPr>
        <p:txBody>
          <a:bodyPr/>
          <a:lstStyle/>
          <a:p>
            <a:endParaRPr lang="de-DE"/>
          </a:p>
        </p:txBody>
      </p:sp>
      <p:sp>
        <p:nvSpPr>
          <p:cNvPr id="22534" name="Text Box 12"/>
          <p:cNvSpPr txBox="1">
            <a:spLocks noChangeArrowheads="1"/>
          </p:cNvSpPr>
          <p:nvPr/>
        </p:nvSpPr>
        <p:spPr bwMode="auto">
          <a:xfrm>
            <a:off x="407988" y="2767013"/>
            <a:ext cx="2098675" cy="457200"/>
          </a:xfrm>
          <a:prstGeom prst="rect">
            <a:avLst/>
          </a:prstGeom>
          <a:noFill/>
          <a:ln w="9525">
            <a:noFill/>
            <a:miter lim="800000"/>
            <a:headEnd/>
            <a:tailEnd/>
          </a:ln>
        </p:spPr>
        <p:txBody>
          <a:bodyPr wrap="none">
            <a:spAutoFit/>
          </a:bodyPr>
          <a:lstStyle/>
          <a:p>
            <a:r>
              <a:rPr lang="en-US" altLang="de-DE" sz="1200">
                <a:latin typeface="Times New Roman" pitchFamily="18" charset="0"/>
              </a:rPr>
              <a:t>Closed orbit of the ring</a:t>
            </a:r>
          </a:p>
          <a:p>
            <a:r>
              <a:rPr lang="en-US" altLang="de-DE" sz="1200">
                <a:latin typeface="Times New Roman" pitchFamily="18" charset="0"/>
              </a:rPr>
              <a:t>(trajectory of the ideal particle)</a:t>
            </a:r>
          </a:p>
        </p:txBody>
      </p:sp>
      <p:sp>
        <p:nvSpPr>
          <p:cNvPr id="22535" name="Line 13"/>
          <p:cNvSpPr>
            <a:spLocks noChangeShapeType="1"/>
          </p:cNvSpPr>
          <p:nvPr/>
        </p:nvSpPr>
        <p:spPr bwMode="auto">
          <a:xfrm>
            <a:off x="1528763" y="3259138"/>
            <a:ext cx="727075" cy="708025"/>
          </a:xfrm>
          <a:prstGeom prst="line">
            <a:avLst/>
          </a:prstGeom>
          <a:noFill/>
          <a:ln w="9525">
            <a:solidFill>
              <a:schemeClr val="tx1"/>
            </a:solidFill>
            <a:round/>
            <a:headEnd/>
            <a:tailEnd type="triangle" w="med" len="med"/>
          </a:ln>
        </p:spPr>
        <p:txBody>
          <a:bodyPr/>
          <a:lstStyle/>
          <a:p>
            <a:endParaRPr lang="de-DE"/>
          </a:p>
        </p:txBody>
      </p:sp>
      <p:sp>
        <p:nvSpPr>
          <p:cNvPr id="22536" name="Textfeld 20"/>
          <p:cNvSpPr txBox="1">
            <a:spLocks noChangeArrowheads="1"/>
          </p:cNvSpPr>
          <p:nvPr/>
        </p:nvSpPr>
        <p:spPr bwMode="auto">
          <a:xfrm>
            <a:off x="6351588" y="4656138"/>
            <a:ext cx="2038350" cy="922337"/>
          </a:xfrm>
          <a:prstGeom prst="rect">
            <a:avLst/>
          </a:prstGeom>
          <a:noFill/>
          <a:ln w="9525">
            <a:noFill/>
            <a:miter lim="800000"/>
            <a:headEnd/>
            <a:tailEnd/>
          </a:ln>
        </p:spPr>
        <p:txBody>
          <a:bodyPr>
            <a:spAutoFit/>
          </a:bodyPr>
          <a:lstStyle/>
          <a:p>
            <a:pPr eaLnBrk="0" hangingPunct="0"/>
            <a:r>
              <a:rPr lang="en-US">
                <a:latin typeface="Times New Roman" pitchFamily="18" charset="0"/>
                <a:cs typeface="Times New Roman" pitchFamily="18" charset="0"/>
              </a:rPr>
              <a:t>ΔX‘=gX</a:t>
            </a:r>
            <a:r>
              <a:rPr lang="en-US" baseline="-25000">
                <a:latin typeface="Times New Roman" pitchFamily="18" charset="0"/>
                <a:cs typeface="Times New Roman" pitchFamily="18" charset="0"/>
              </a:rPr>
              <a:t>s</a:t>
            </a:r>
            <a:r>
              <a:rPr lang="en-US">
                <a:latin typeface="Times New Roman" pitchFamily="18" charset="0"/>
                <a:cs typeface="Times New Roman" pitchFamily="18" charset="0"/>
              </a:rPr>
              <a:t>,   </a:t>
            </a:r>
          </a:p>
          <a:p>
            <a:pPr eaLnBrk="0" hangingPunct="0"/>
            <a:r>
              <a:rPr lang="en-US">
                <a:latin typeface="Times New Roman" pitchFamily="18" charset="0"/>
                <a:cs typeface="Times New Roman" pitchFamily="18" charset="0"/>
              </a:rPr>
              <a:t>g – normalized gain </a:t>
            </a:r>
          </a:p>
          <a:p>
            <a:pPr eaLnBrk="0" hangingPunct="0"/>
            <a:r>
              <a:rPr lang="en-US">
                <a:latin typeface="Times New Roman" pitchFamily="18" charset="0"/>
                <a:cs typeface="Times New Roman" pitchFamily="18" charset="0"/>
              </a:rPr>
              <a:t>[0&lt;g≤1]</a:t>
            </a:r>
          </a:p>
        </p:txBody>
      </p:sp>
      <p:sp>
        <p:nvSpPr>
          <p:cNvPr id="22537" name="Rectangle 2"/>
          <p:cNvSpPr>
            <a:spLocks noChangeArrowheads="1"/>
          </p:cNvSpPr>
          <p:nvPr/>
        </p:nvSpPr>
        <p:spPr bwMode="auto">
          <a:xfrm>
            <a:off x="1511300" y="5921375"/>
            <a:ext cx="3597275" cy="368300"/>
          </a:xfrm>
          <a:prstGeom prst="rect">
            <a:avLst/>
          </a:prstGeom>
          <a:noFill/>
          <a:ln w="9525">
            <a:noFill/>
            <a:miter lim="800000"/>
            <a:headEnd/>
            <a:tailEnd/>
          </a:ln>
        </p:spPr>
        <p:txBody>
          <a:bodyPr>
            <a:spAutoFit/>
          </a:bodyPr>
          <a:lstStyle/>
          <a:p>
            <a:pPr eaLnBrk="0" hangingPunct="0"/>
            <a:r>
              <a:rPr lang="en-US"/>
              <a:t>Kicker eliminates angle deviation</a:t>
            </a:r>
          </a:p>
        </p:txBody>
      </p:sp>
      <p:sp>
        <p:nvSpPr>
          <p:cNvPr id="22538" name="Slide Number Placeholder 3"/>
          <p:cNvSpPr>
            <a:spLocks noGrp="1"/>
          </p:cNvSpPr>
          <p:nvPr>
            <p:ph type="sldNum" sz="quarter" idx="11"/>
          </p:nvPr>
        </p:nvSpPr>
        <p:spPr>
          <a:noFill/>
          <a:ln>
            <a:miter lim="800000"/>
            <a:headEnd/>
            <a:tailEnd/>
          </a:ln>
        </p:spPr>
        <p:txBody>
          <a:bodyPr/>
          <a:lstStyle/>
          <a:p>
            <a:fld id="{4D832C86-FDA2-4824-9F0D-F8CDD2242946}" type="slidenum">
              <a:rPr lang="de-DE" smtClean="0">
                <a:cs typeface="Arial" charset="0"/>
              </a:rPr>
              <a:pPr/>
              <a:t>5</a:t>
            </a:fld>
            <a:endParaRPr lang="de-DE"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5"/>
          <p:cNvSpPr txBox="1">
            <a:spLocks noChangeArrowheads="1"/>
          </p:cNvSpPr>
          <p:nvPr/>
        </p:nvSpPr>
        <p:spPr bwMode="auto">
          <a:xfrm>
            <a:off x="519113" y="1387475"/>
            <a:ext cx="5267325" cy="400050"/>
          </a:xfrm>
          <a:prstGeom prst="rect">
            <a:avLst/>
          </a:prstGeom>
          <a:noFill/>
          <a:ln w="9525">
            <a:noFill/>
            <a:miter lim="800000"/>
            <a:headEnd/>
            <a:tailEnd/>
          </a:ln>
        </p:spPr>
        <p:txBody>
          <a:bodyPr wrap="none">
            <a:spAutoFit/>
          </a:bodyPr>
          <a:lstStyle/>
          <a:p>
            <a:r>
              <a:rPr lang="en-US" altLang="de-DE" sz="2000">
                <a:latin typeface="Times New Roman" pitchFamily="18" charset="0"/>
              </a:rPr>
              <a:t> In the real process one has up to 10</a:t>
            </a:r>
            <a:r>
              <a:rPr lang="en-US" altLang="de-DE" sz="2000" baseline="30000">
                <a:latin typeface="Times New Roman" pitchFamily="18" charset="0"/>
              </a:rPr>
              <a:t>13</a:t>
            </a:r>
            <a:r>
              <a:rPr lang="en-US" altLang="de-DE" sz="2000">
                <a:latin typeface="Times New Roman" pitchFamily="18" charset="0"/>
              </a:rPr>
              <a:t> particles. </a:t>
            </a:r>
          </a:p>
        </p:txBody>
      </p:sp>
      <p:pic>
        <p:nvPicPr>
          <p:cNvPr id="23554" name="Picture 7" descr="SC_v11"/>
          <p:cNvPicPr>
            <a:picLocks noChangeAspect="1" noChangeArrowheads="1"/>
          </p:cNvPicPr>
          <p:nvPr/>
        </p:nvPicPr>
        <p:blipFill>
          <a:blip r:embed="rId2"/>
          <a:srcRect/>
          <a:stretch>
            <a:fillRect/>
          </a:stretch>
        </p:blipFill>
        <p:spPr bwMode="auto">
          <a:xfrm>
            <a:off x="415925" y="1965325"/>
            <a:ext cx="4291013" cy="3319463"/>
          </a:xfrm>
          <a:prstGeom prst="rect">
            <a:avLst/>
          </a:prstGeom>
          <a:noFill/>
          <a:ln w="9525">
            <a:noFill/>
            <a:miter lim="800000"/>
            <a:headEnd/>
            <a:tailEnd/>
          </a:ln>
        </p:spPr>
      </p:pic>
      <p:sp>
        <p:nvSpPr>
          <p:cNvPr id="23555" name="Text Box 8"/>
          <p:cNvSpPr txBox="1">
            <a:spLocks noChangeArrowheads="1"/>
          </p:cNvSpPr>
          <p:nvPr/>
        </p:nvSpPr>
        <p:spPr bwMode="auto">
          <a:xfrm>
            <a:off x="4764088" y="2284413"/>
            <a:ext cx="4081462" cy="1938337"/>
          </a:xfrm>
          <a:prstGeom prst="rect">
            <a:avLst/>
          </a:prstGeom>
          <a:noFill/>
          <a:ln w="9525">
            <a:noFill/>
            <a:miter lim="800000"/>
            <a:headEnd/>
            <a:tailEnd/>
          </a:ln>
        </p:spPr>
        <p:txBody>
          <a:bodyPr wrap="none">
            <a:spAutoFit/>
          </a:bodyPr>
          <a:lstStyle/>
          <a:p>
            <a:pPr algn="just"/>
            <a:r>
              <a:rPr lang="en-US" altLang="de-DE" sz="2000">
                <a:latin typeface="Times New Roman" pitchFamily="18" charset="0"/>
              </a:rPr>
              <a:t>In ideal case it would be good to </a:t>
            </a:r>
          </a:p>
          <a:p>
            <a:pPr algn="just"/>
            <a:r>
              <a:rPr lang="en-US" altLang="de-DE" sz="2000">
                <a:latin typeface="Times New Roman" pitchFamily="18" charset="0"/>
              </a:rPr>
              <a:t>recognize each particle and then  </a:t>
            </a:r>
          </a:p>
          <a:p>
            <a:pPr algn="just"/>
            <a:r>
              <a:rPr lang="en-US" altLang="de-DE" sz="2000">
                <a:latin typeface="Times New Roman" pitchFamily="18" charset="0"/>
              </a:rPr>
              <a:t>correct it. But one needs a very fast </a:t>
            </a:r>
          </a:p>
          <a:p>
            <a:pPr algn="just"/>
            <a:r>
              <a:rPr lang="en-US" altLang="de-DE" sz="2000">
                <a:latin typeface="Times New Roman" pitchFamily="18" charset="0"/>
              </a:rPr>
              <a:t>(high speed) system with a frequency </a:t>
            </a:r>
          </a:p>
          <a:p>
            <a:pPr algn="just"/>
            <a:r>
              <a:rPr lang="en-US" altLang="de-DE" sz="2000">
                <a:latin typeface="Times New Roman" pitchFamily="18" charset="0"/>
              </a:rPr>
              <a:t>10</a:t>
            </a:r>
            <a:r>
              <a:rPr lang="en-US" altLang="de-DE" sz="2000" baseline="30000">
                <a:latin typeface="Times New Roman" pitchFamily="18" charset="0"/>
              </a:rPr>
              <a:t>10</a:t>
            </a:r>
            <a:r>
              <a:rPr lang="en-US" altLang="de-DE" sz="2000">
                <a:latin typeface="Times New Roman" pitchFamily="18" charset="0"/>
              </a:rPr>
              <a:t>-10</a:t>
            </a:r>
            <a:r>
              <a:rPr lang="en-US" altLang="de-DE" sz="2000" baseline="30000">
                <a:latin typeface="Times New Roman" pitchFamily="18" charset="0"/>
              </a:rPr>
              <a:t>20</a:t>
            </a:r>
            <a:r>
              <a:rPr lang="en-US" altLang="de-DE" sz="2000">
                <a:latin typeface="Times New Roman" pitchFamily="18" charset="0"/>
              </a:rPr>
              <a:t> Hz. This is practically </a:t>
            </a:r>
          </a:p>
          <a:p>
            <a:pPr algn="just"/>
            <a:r>
              <a:rPr lang="en-US" altLang="de-DE" sz="2000">
                <a:latin typeface="Times New Roman" pitchFamily="18" charset="0"/>
              </a:rPr>
              <a:t>impossible. </a:t>
            </a:r>
          </a:p>
        </p:txBody>
      </p:sp>
      <p:sp>
        <p:nvSpPr>
          <p:cNvPr id="23556" name="Textfeld 1"/>
          <p:cNvSpPr txBox="1">
            <a:spLocks noChangeArrowheads="1"/>
          </p:cNvSpPr>
          <p:nvPr/>
        </p:nvSpPr>
        <p:spPr bwMode="auto">
          <a:xfrm>
            <a:off x="500063" y="5395913"/>
            <a:ext cx="7878762" cy="923925"/>
          </a:xfrm>
          <a:prstGeom prst="rect">
            <a:avLst/>
          </a:prstGeom>
          <a:noFill/>
          <a:ln w="9525">
            <a:noFill/>
            <a:miter lim="800000"/>
            <a:headEnd/>
            <a:tailEnd/>
          </a:ln>
        </p:spPr>
        <p:txBody>
          <a:bodyPr wrap="none">
            <a:spAutoFit/>
          </a:bodyPr>
          <a:lstStyle/>
          <a:p>
            <a:pPr eaLnBrk="0" hangingPunct="0"/>
            <a:r>
              <a:rPr lang="en-US"/>
              <a:t>In this case the system considers small groups (ensemble) of particles. </a:t>
            </a:r>
          </a:p>
          <a:p>
            <a:pPr eaLnBrk="0" hangingPunct="0"/>
            <a:r>
              <a:rPr lang="en-US"/>
              <a:t>The number of particles in one group is defined by frequency characteristic </a:t>
            </a:r>
          </a:p>
          <a:p>
            <a:pPr eaLnBrk="0" hangingPunct="0"/>
            <a:r>
              <a:rPr lang="en-US"/>
              <a:t>of SC system.  </a:t>
            </a:r>
          </a:p>
        </p:txBody>
      </p:sp>
      <p:sp>
        <p:nvSpPr>
          <p:cNvPr id="6" name="Titel 1"/>
          <p:cNvSpPr txBox="1">
            <a:spLocks/>
          </p:cNvSpPr>
          <p:nvPr/>
        </p:nvSpPr>
        <p:spPr bwMode="auto">
          <a:xfrm>
            <a:off x="219075" y="0"/>
            <a:ext cx="8775700" cy="1196975"/>
          </a:xfrm>
          <a:prstGeom prst="rect">
            <a:avLst/>
          </a:prstGeom>
          <a:noFill/>
          <a:ln>
            <a:noFill/>
          </a:ln>
          <a:effectLst/>
          <a:extLst/>
        </p:spPr>
        <p:txBody>
          <a:bodyPr anchor="ct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Verdana" pitchFamily="34" charset="0"/>
              </a:defRPr>
            </a:lvl2pPr>
            <a:lvl3pPr algn="ctr" rtl="0" fontAlgn="base">
              <a:spcBef>
                <a:spcPct val="0"/>
              </a:spcBef>
              <a:spcAft>
                <a:spcPct val="0"/>
              </a:spcAft>
              <a:defRPr sz="3600">
                <a:solidFill>
                  <a:schemeClr val="tx2"/>
                </a:solidFill>
                <a:latin typeface="Verdana" pitchFamily="34" charset="0"/>
              </a:defRPr>
            </a:lvl3pPr>
            <a:lvl4pPr algn="ctr" rtl="0" fontAlgn="base">
              <a:spcBef>
                <a:spcPct val="0"/>
              </a:spcBef>
              <a:spcAft>
                <a:spcPct val="0"/>
              </a:spcAft>
              <a:defRPr sz="3600">
                <a:solidFill>
                  <a:schemeClr val="tx2"/>
                </a:solidFill>
                <a:latin typeface="Verdana" pitchFamily="34" charset="0"/>
              </a:defRPr>
            </a:lvl4pPr>
            <a:lvl5pPr algn="ctr" rtl="0" fontAlgn="base">
              <a:spcBef>
                <a:spcPct val="0"/>
              </a:spcBef>
              <a:spcAft>
                <a:spcPct val="0"/>
              </a:spcAft>
              <a:defRPr sz="3600">
                <a:solidFill>
                  <a:schemeClr val="tx2"/>
                </a:solidFill>
                <a:latin typeface="Verdana" pitchFamily="34" charset="0"/>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a:lstStyle>
          <a:p>
            <a:pPr>
              <a:defRPr/>
            </a:pPr>
            <a:r>
              <a:rPr lang="en-US" kern="0" dirty="0" smtClean="0"/>
              <a:t>Basic principle of stochastic cooling</a:t>
            </a:r>
            <a:endParaRPr lang="en-US" kern="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71" name="Picture 9" descr="SC_v12"/>
          <p:cNvPicPr>
            <a:picLocks noChangeAspect="1" noChangeArrowheads="1"/>
          </p:cNvPicPr>
          <p:nvPr/>
        </p:nvPicPr>
        <p:blipFill>
          <a:blip r:embed="rId3"/>
          <a:srcRect/>
          <a:stretch>
            <a:fillRect/>
          </a:stretch>
        </p:blipFill>
        <p:spPr bwMode="auto">
          <a:xfrm>
            <a:off x="785813" y="2668588"/>
            <a:ext cx="4189412" cy="3241675"/>
          </a:xfrm>
          <a:prstGeom prst="rect">
            <a:avLst/>
          </a:prstGeom>
          <a:noFill/>
          <a:ln w="9525">
            <a:noFill/>
            <a:miter lim="800000"/>
            <a:headEnd/>
            <a:tailEnd/>
          </a:ln>
        </p:spPr>
      </p:pic>
      <p:sp>
        <p:nvSpPr>
          <p:cNvPr id="629772" name="Textfeld 3"/>
          <p:cNvSpPr txBox="1">
            <a:spLocks noChangeArrowheads="1"/>
          </p:cNvSpPr>
          <p:nvPr/>
        </p:nvSpPr>
        <p:spPr bwMode="auto">
          <a:xfrm>
            <a:off x="4319588" y="5413375"/>
            <a:ext cx="4675187" cy="800100"/>
          </a:xfrm>
          <a:prstGeom prst="rect">
            <a:avLst/>
          </a:prstGeom>
          <a:noFill/>
          <a:ln w="9525">
            <a:noFill/>
            <a:miter lim="800000"/>
            <a:headEnd/>
            <a:tailEnd/>
          </a:ln>
        </p:spPr>
        <p:txBody>
          <a:bodyPr>
            <a:spAutoFit/>
          </a:bodyPr>
          <a:lstStyle/>
          <a:p>
            <a:pPr eaLnBrk="0" hangingPunct="0"/>
            <a:r>
              <a:rPr lang="en-US"/>
              <a:t>Center of gravity of one sample </a:t>
            </a:r>
            <a:r>
              <a:rPr lang="en-US" sz="1400"/>
              <a:t>Position with respect to the reference orbit. Pick-up detects the value of this displacement and forms the signal.  </a:t>
            </a:r>
          </a:p>
        </p:txBody>
      </p:sp>
      <p:sp>
        <p:nvSpPr>
          <p:cNvPr id="629773" name="Textfeld 12"/>
          <p:cNvSpPr txBox="1">
            <a:spLocks noChangeArrowheads="1"/>
          </p:cNvSpPr>
          <p:nvPr/>
        </p:nvSpPr>
        <p:spPr bwMode="auto">
          <a:xfrm>
            <a:off x="403225" y="2581275"/>
            <a:ext cx="1108075" cy="368300"/>
          </a:xfrm>
          <a:prstGeom prst="rect">
            <a:avLst/>
          </a:prstGeom>
          <a:noFill/>
          <a:ln w="9525">
            <a:noFill/>
            <a:miter lim="800000"/>
            <a:headEnd/>
            <a:tailEnd/>
          </a:ln>
        </p:spPr>
        <p:txBody>
          <a:bodyPr wrap="none">
            <a:spAutoFit/>
          </a:bodyPr>
          <a:lstStyle/>
          <a:p>
            <a:pPr eaLnBrk="0" hangingPunct="0"/>
            <a:r>
              <a:rPr lang="en-US"/>
              <a:t>samples </a:t>
            </a:r>
          </a:p>
        </p:txBody>
      </p:sp>
      <p:cxnSp>
        <p:nvCxnSpPr>
          <p:cNvPr id="629774" name="Gerade Verbindung mit Pfeil 14"/>
          <p:cNvCxnSpPr>
            <a:cxnSpLocks noChangeShapeType="1"/>
          </p:cNvCxnSpPr>
          <p:nvPr/>
        </p:nvCxnSpPr>
        <p:spPr bwMode="auto">
          <a:xfrm>
            <a:off x="993775" y="2938463"/>
            <a:ext cx="528638" cy="382587"/>
          </a:xfrm>
          <a:prstGeom prst="straightConnector1">
            <a:avLst/>
          </a:prstGeom>
          <a:noFill/>
          <a:ln w="9525" algn="ctr">
            <a:solidFill>
              <a:schemeClr val="tx1"/>
            </a:solidFill>
            <a:round/>
            <a:headEnd/>
            <a:tailEnd type="arrow" w="med" len="med"/>
          </a:ln>
        </p:spPr>
      </p:cxnSp>
      <p:cxnSp>
        <p:nvCxnSpPr>
          <p:cNvPr id="629775" name="Gerade Verbindung mit Pfeil 16"/>
          <p:cNvCxnSpPr>
            <a:cxnSpLocks noChangeShapeType="1"/>
          </p:cNvCxnSpPr>
          <p:nvPr/>
        </p:nvCxnSpPr>
        <p:spPr bwMode="auto">
          <a:xfrm>
            <a:off x="857250" y="2949575"/>
            <a:ext cx="344488" cy="838200"/>
          </a:xfrm>
          <a:prstGeom prst="straightConnector1">
            <a:avLst/>
          </a:prstGeom>
          <a:noFill/>
          <a:ln w="9525" algn="ctr">
            <a:solidFill>
              <a:schemeClr val="tx1"/>
            </a:solidFill>
            <a:round/>
            <a:headEnd/>
            <a:tailEnd type="arrow" w="med" len="med"/>
          </a:ln>
        </p:spPr>
      </p:cxnSp>
      <p:sp>
        <p:nvSpPr>
          <p:cNvPr id="629776" name="Textfeld 19"/>
          <p:cNvSpPr txBox="1">
            <a:spLocks noChangeArrowheads="1"/>
          </p:cNvSpPr>
          <p:nvPr/>
        </p:nvSpPr>
        <p:spPr bwMode="auto">
          <a:xfrm>
            <a:off x="3676650" y="2395538"/>
            <a:ext cx="2441575" cy="369887"/>
          </a:xfrm>
          <a:prstGeom prst="rect">
            <a:avLst/>
          </a:prstGeom>
          <a:noFill/>
          <a:ln w="9525">
            <a:noFill/>
            <a:miter lim="800000"/>
            <a:headEnd/>
            <a:tailEnd/>
          </a:ln>
        </p:spPr>
        <p:txBody>
          <a:bodyPr wrap="none">
            <a:spAutoFit/>
          </a:bodyPr>
          <a:lstStyle/>
          <a:p>
            <a:pPr eaLnBrk="0" hangingPunct="0"/>
            <a:r>
              <a:rPr lang="en-US"/>
              <a:t>Mean value of sample</a:t>
            </a:r>
          </a:p>
        </p:txBody>
      </p:sp>
      <p:sp>
        <p:nvSpPr>
          <p:cNvPr id="14" name="Titel 1"/>
          <p:cNvSpPr txBox="1">
            <a:spLocks/>
          </p:cNvSpPr>
          <p:nvPr/>
        </p:nvSpPr>
        <p:spPr bwMode="auto">
          <a:xfrm>
            <a:off x="219075" y="0"/>
            <a:ext cx="8775700" cy="1196975"/>
          </a:xfrm>
          <a:prstGeom prst="rect">
            <a:avLst/>
          </a:prstGeom>
          <a:noFill/>
          <a:ln>
            <a:noFill/>
          </a:ln>
          <a:effectLst/>
          <a:extLst/>
        </p:spPr>
        <p:txBody>
          <a:bodyPr anchor="ct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Verdana" pitchFamily="34" charset="0"/>
              </a:defRPr>
            </a:lvl2pPr>
            <a:lvl3pPr algn="ctr" rtl="0" fontAlgn="base">
              <a:spcBef>
                <a:spcPct val="0"/>
              </a:spcBef>
              <a:spcAft>
                <a:spcPct val="0"/>
              </a:spcAft>
              <a:defRPr sz="3600">
                <a:solidFill>
                  <a:schemeClr val="tx2"/>
                </a:solidFill>
                <a:latin typeface="Verdana" pitchFamily="34" charset="0"/>
              </a:defRPr>
            </a:lvl3pPr>
            <a:lvl4pPr algn="ctr" rtl="0" fontAlgn="base">
              <a:spcBef>
                <a:spcPct val="0"/>
              </a:spcBef>
              <a:spcAft>
                <a:spcPct val="0"/>
              </a:spcAft>
              <a:defRPr sz="3600">
                <a:solidFill>
                  <a:schemeClr val="tx2"/>
                </a:solidFill>
                <a:latin typeface="Verdana" pitchFamily="34" charset="0"/>
              </a:defRPr>
            </a:lvl4pPr>
            <a:lvl5pPr algn="ctr" rtl="0" fontAlgn="base">
              <a:spcBef>
                <a:spcPct val="0"/>
              </a:spcBef>
              <a:spcAft>
                <a:spcPct val="0"/>
              </a:spcAft>
              <a:defRPr sz="3600">
                <a:solidFill>
                  <a:schemeClr val="tx2"/>
                </a:solidFill>
                <a:latin typeface="Verdana" pitchFamily="34" charset="0"/>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a:lstStyle>
          <a:p>
            <a:pPr>
              <a:defRPr/>
            </a:pPr>
            <a:r>
              <a:rPr lang="en-US" kern="0" dirty="0" smtClean="0"/>
              <a:t>Basic principle of stochastic cooling</a:t>
            </a:r>
            <a:endParaRPr lang="en-US" kern="0" dirty="0"/>
          </a:p>
        </p:txBody>
      </p:sp>
      <p:sp>
        <p:nvSpPr>
          <p:cNvPr id="629778" name="Textfeld 5"/>
          <p:cNvSpPr txBox="1">
            <a:spLocks noChangeArrowheads="1"/>
          </p:cNvSpPr>
          <p:nvPr/>
        </p:nvSpPr>
        <p:spPr bwMode="auto">
          <a:xfrm>
            <a:off x="606425" y="1265238"/>
            <a:ext cx="8388350" cy="922337"/>
          </a:xfrm>
          <a:prstGeom prst="rect">
            <a:avLst/>
          </a:prstGeom>
          <a:noFill/>
          <a:ln w="9525">
            <a:noFill/>
            <a:miter lim="800000"/>
            <a:headEnd/>
            <a:tailEnd/>
          </a:ln>
        </p:spPr>
        <p:txBody>
          <a:bodyPr>
            <a:spAutoFit/>
          </a:bodyPr>
          <a:lstStyle/>
          <a:p>
            <a:pPr eaLnBrk="0" hangingPunct="0"/>
            <a:r>
              <a:rPr lang="en-US"/>
              <a:t>The coasting beam is sampled. The number of samples and its time length </a:t>
            </a:r>
          </a:p>
          <a:p>
            <a:pPr eaLnBrk="0" hangingPunct="0"/>
            <a:r>
              <a:rPr lang="en-US"/>
              <a:t>is defined by frequency range [f</a:t>
            </a:r>
            <a:r>
              <a:rPr lang="en-US" baseline="-25000"/>
              <a:t>1</a:t>
            </a:r>
            <a:r>
              <a:rPr lang="en-US"/>
              <a:t> ; f</a:t>
            </a:r>
            <a:r>
              <a:rPr lang="en-US" baseline="-25000"/>
              <a:t>2</a:t>
            </a:r>
            <a:r>
              <a:rPr lang="en-US"/>
              <a:t>] of SC.  Bandwidth W=f</a:t>
            </a:r>
            <a:r>
              <a:rPr lang="en-US" baseline="-25000"/>
              <a:t>2</a:t>
            </a:r>
            <a:r>
              <a:rPr lang="en-US"/>
              <a:t>-f</a:t>
            </a:r>
            <a:r>
              <a:rPr lang="en-US" baseline="-25000"/>
              <a:t>1</a:t>
            </a:r>
            <a:endParaRPr lang="en-US"/>
          </a:p>
          <a:p>
            <a:pPr eaLnBrk="0" hangingPunct="0"/>
            <a:r>
              <a:rPr lang="en-US"/>
              <a:t>Example: nominal value of W for the CR   W=1 GHz</a:t>
            </a:r>
          </a:p>
        </p:txBody>
      </p:sp>
      <p:pic>
        <p:nvPicPr>
          <p:cNvPr id="629779" name="Grafik 1"/>
          <p:cNvPicPr>
            <a:picLocks noChangeAspect="1"/>
          </p:cNvPicPr>
          <p:nvPr/>
        </p:nvPicPr>
        <p:blipFill>
          <a:blip r:embed="rId4"/>
          <a:srcRect/>
          <a:stretch>
            <a:fillRect/>
          </a:stretch>
        </p:blipFill>
        <p:spPr bwMode="auto">
          <a:xfrm>
            <a:off x="5070475" y="2765425"/>
            <a:ext cx="2789238" cy="2647950"/>
          </a:xfrm>
          <a:prstGeom prst="rect">
            <a:avLst/>
          </a:prstGeom>
          <a:noFill/>
          <a:ln w="9525">
            <a:noFill/>
            <a:miter lim="800000"/>
            <a:headEnd/>
            <a:tailEnd/>
          </a:ln>
        </p:spPr>
      </p:pic>
      <p:sp>
        <p:nvSpPr>
          <p:cNvPr id="629780" name="Slide Number Placeholder 2"/>
          <p:cNvSpPr>
            <a:spLocks noGrp="1"/>
          </p:cNvSpPr>
          <p:nvPr>
            <p:ph type="sldNum" sz="quarter" idx="11"/>
          </p:nvPr>
        </p:nvSpPr>
        <p:spPr>
          <a:noFill/>
          <a:ln>
            <a:miter lim="800000"/>
            <a:headEnd/>
            <a:tailEnd/>
          </a:ln>
        </p:spPr>
        <p:txBody>
          <a:bodyPr/>
          <a:lstStyle/>
          <a:p>
            <a:fld id="{3C0541C7-F64C-4280-AB30-E554920EF61B}" type="slidenum">
              <a:rPr lang="de-DE" smtClean="0">
                <a:cs typeface="Arial" charset="0"/>
              </a:rPr>
              <a:pPr/>
              <a:t>7</a:t>
            </a:fld>
            <a:endParaRPr lang="de-DE" smtClean="0">
              <a:cs typeface="Arial" charset="0"/>
            </a:endParaRPr>
          </a:p>
        </p:txBody>
      </p:sp>
      <p:cxnSp>
        <p:nvCxnSpPr>
          <p:cNvPr id="629781" name="Gerade Verbindung mit Pfeil 15"/>
          <p:cNvCxnSpPr>
            <a:cxnSpLocks noChangeShapeType="1"/>
          </p:cNvCxnSpPr>
          <p:nvPr/>
        </p:nvCxnSpPr>
        <p:spPr bwMode="auto">
          <a:xfrm>
            <a:off x="5376863" y="2765425"/>
            <a:ext cx="411162" cy="303213"/>
          </a:xfrm>
          <a:prstGeom prst="straightConnector1">
            <a:avLst/>
          </a:prstGeom>
          <a:noFill/>
          <a:ln w="9525" algn="ctr">
            <a:solidFill>
              <a:schemeClr val="tx1"/>
            </a:solidFill>
            <a:round/>
            <a:headEnd/>
            <a:tailEnd type="arrow" w="med" len="med"/>
          </a:ln>
        </p:spPr>
      </p:cxnSp>
      <p:sp>
        <p:nvSpPr>
          <p:cNvPr id="629782" name="Textfeld 4"/>
          <p:cNvSpPr txBox="1">
            <a:spLocks noChangeArrowheads="1"/>
          </p:cNvSpPr>
          <p:nvPr/>
        </p:nvSpPr>
        <p:spPr bwMode="auto">
          <a:xfrm>
            <a:off x="2095500" y="2395538"/>
            <a:ext cx="900113" cy="307975"/>
          </a:xfrm>
          <a:prstGeom prst="rect">
            <a:avLst/>
          </a:prstGeom>
          <a:noFill/>
          <a:ln w="9525">
            <a:noFill/>
            <a:miter lim="800000"/>
            <a:headEnd/>
            <a:tailEnd/>
          </a:ln>
        </p:spPr>
        <p:txBody>
          <a:bodyPr wrap="none">
            <a:spAutoFit/>
          </a:bodyPr>
          <a:lstStyle/>
          <a:p>
            <a:pPr eaLnBrk="0" hangingPunct="0"/>
            <a:r>
              <a:rPr lang="en-US" altLang="de-DE" sz="1400">
                <a:latin typeface="Times New Roman" pitchFamily="18" charset="0"/>
              </a:rPr>
              <a:t>t</a:t>
            </a:r>
            <a:r>
              <a:rPr lang="en-US" altLang="de-DE" sz="1400" baseline="-25000">
                <a:latin typeface="Times New Roman" pitchFamily="18" charset="0"/>
              </a:rPr>
              <a:t>s</a:t>
            </a:r>
            <a:r>
              <a:rPr lang="en-US" altLang="de-DE" sz="1400">
                <a:latin typeface="Times New Roman" pitchFamily="18" charset="0"/>
              </a:rPr>
              <a:t>=1/(2W)</a:t>
            </a:r>
          </a:p>
        </p:txBody>
      </p:sp>
      <p:cxnSp>
        <p:nvCxnSpPr>
          <p:cNvPr id="18" name="Gerade Verbindung mit Pfeil 17"/>
          <p:cNvCxnSpPr/>
          <p:nvPr/>
        </p:nvCxnSpPr>
        <p:spPr bwMode="auto">
          <a:xfrm flipH="1">
            <a:off x="2306638" y="2762250"/>
            <a:ext cx="350837" cy="0"/>
          </a:xfrm>
          <a:prstGeom prst="straightConnector1">
            <a:avLst/>
          </a:prstGeom>
          <a:ln>
            <a:headEnd type="stealth" w="med" len="med"/>
            <a:tailEnd type="stealth"/>
          </a:ln>
          <a:extLst/>
        </p:spPr>
        <p:style>
          <a:lnRef idx="1">
            <a:schemeClr val="accent4"/>
          </a:lnRef>
          <a:fillRef idx="0">
            <a:schemeClr val="accent4"/>
          </a:fillRef>
          <a:effectRef idx="0">
            <a:schemeClr val="accent4"/>
          </a:effectRef>
          <a:fontRef idx="minor">
            <a:schemeClr val="tx1"/>
          </a:fontRef>
        </p:style>
      </p:cxnSp>
      <p:sp>
        <p:nvSpPr>
          <p:cNvPr id="19" name="Textfeld 18"/>
          <p:cNvSpPr txBox="1"/>
          <p:nvPr/>
        </p:nvSpPr>
        <p:spPr>
          <a:xfrm>
            <a:off x="219075" y="5551488"/>
            <a:ext cx="4033838" cy="576262"/>
          </a:xfrm>
          <a:prstGeom prst="rect">
            <a:avLst/>
          </a:prstGeom>
          <a:noFill/>
        </p:spPr>
        <p:txBody>
          <a:bodyPr>
            <a:spAutoFit/>
          </a:bodyPr>
          <a:lstStyle/>
          <a:p>
            <a:pPr>
              <a:defRPr/>
            </a:pPr>
            <a:r>
              <a:rPr lang="en-US" altLang="de-DE" sz="1050" dirty="0">
                <a:latin typeface="Times New Roman" pitchFamily="18" charset="0"/>
                <a:cs typeface="+mn-cs"/>
              </a:rPr>
              <a:t>The number of samples is n=T</a:t>
            </a:r>
            <a:r>
              <a:rPr lang="en-US" altLang="de-DE" sz="1050" baseline="-25000" dirty="0">
                <a:latin typeface="Times New Roman" pitchFamily="18" charset="0"/>
                <a:cs typeface="+mn-cs"/>
              </a:rPr>
              <a:t>rev</a:t>
            </a:r>
            <a:r>
              <a:rPr lang="en-US" altLang="de-DE" sz="1050" dirty="0">
                <a:latin typeface="Times New Roman" pitchFamily="18" charset="0"/>
                <a:cs typeface="+mn-cs"/>
              </a:rPr>
              <a:t>/</a:t>
            </a:r>
            <a:r>
              <a:rPr lang="en-US" altLang="de-DE" sz="1050" dirty="0" err="1">
                <a:latin typeface="Times New Roman" pitchFamily="18" charset="0"/>
                <a:cs typeface="+mn-cs"/>
              </a:rPr>
              <a:t>t</a:t>
            </a:r>
            <a:r>
              <a:rPr lang="en-US" altLang="de-DE" sz="1050" baseline="-25000" dirty="0" err="1">
                <a:latin typeface="Times New Roman" pitchFamily="18" charset="0"/>
                <a:cs typeface="+mn-cs"/>
              </a:rPr>
              <a:t>s</a:t>
            </a:r>
            <a:r>
              <a:rPr lang="en-US" altLang="de-DE" sz="1050" dirty="0">
                <a:latin typeface="Times New Roman" pitchFamily="18" charset="0"/>
                <a:cs typeface="+mn-cs"/>
              </a:rPr>
              <a:t>  (for the CR it is about 1500).</a:t>
            </a:r>
          </a:p>
          <a:p>
            <a:pPr>
              <a:defRPr/>
            </a:pPr>
            <a:r>
              <a:rPr lang="en-US" altLang="de-DE" sz="1050" dirty="0">
                <a:latin typeface="Times New Roman" pitchFamily="18" charset="0"/>
                <a:cs typeface="+mn-cs"/>
              </a:rPr>
              <a:t>The injected number of particles is around 10</a:t>
            </a:r>
            <a:r>
              <a:rPr lang="en-US" altLang="de-DE" sz="1050" baseline="30000" dirty="0">
                <a:latin typeface="Times New Roman" pitchFamily="18" charset="0"/>
                <a:cs typeface="+mn-cs"/>
              </a:rPr>
              <a:t>8</a:t>
            </a:r>
            <a:r>
              <a:rPr lang="en-US" altLang="de-DE" sz="1050" dirty="0">
                <a:latin typeface="Times New Roman" pitchFamily="18" charset="0"/>
                <a:cs typeface="+mn-cs"/>
              </a:rPr>
              <a:t>. This means, one sample contains of  6.7*10</a:t>
            </a:r>
            <a:r>
              <a:rPr lang="en-US" altLang="de-DE" sz="1050" baseline="30000" dirty="0">
                <a:latin typeface="Times New Roman" pitchFamily="18" charset="0"/>
                <a:cs typeface="+mn-cs"/>
              </a:rPr>
              <a:t>4 </a:t>
            </a:r>
            <a:r>
              <a:rPr lang="en-US" altLang="de-DE" sz="1050" dirty="0">
                <a:latin typeface="Times New Roman" pitchFamily="18" charset="0"/>
                <a:cs typeface="+mn-cs"/>
              </a:rPr>
              <a:t>particles. </a:t>
            </a:r>
          </a:p>
        </p:txBody>
      </p:sp>
      <p:graphicFrame>
        <p:nvGraphicFramePr>
          <p:cNvPr id="629770" name="Object 10"/>
          <p:cNvGraphicFramePr>
            <a:graphicFrameLocks noChangeAspect="1"/>
          </p:cNvGraphicFramePr>
          <p:nvPr/>
        </p:nvGraphicFramePr>
        <p:xfrm>
          <a:off x="7332663" y="2200275"/>
          <a:ext cx="1528762" cy="727075"/>
        </p:xfrm>
        <a:graphic>
          <a:graphicData uri="http://schemas.openxmlformats.org/presentationml/2006/ole">
            <mc:AlternateContent xmlns:mc="http://schemas.openxmlformats.org/markup-compatibility/2006">
              <mc:Choice xmlns:v="urn:schemas-microsoft-com:vml" Requires="v">
                <p:oleObj spid="_x0000_s629772" name="Equation" r:id="rId5" imgW="952500" imgH="457200" progId="Equation.3">
                  <p:embed/>
                </p:oleObj>
              </mc:Choice>
              <mc:Fallback>
                <p:oleObj name="Equation" r:id="rId5" imgW="952500" imgH="45720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2663" y="2200275"/>
                        <a:ext cx="1528762"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3" name="Picture 3" descr="SC_v10"/>
          <p:cNvPicPr>
            <a:picLocks noChangeAspect="1" noChangeArrowheads="1"/>
          </p:cNvPicPr>
          <p:nvPr/>
        </p:nvPicPr>
        <p:blipFill>
          <a:blip r:embed="rId2"/>
          <a:srcRect/>
          <a:stretch>
            <a:fillRect/>
          </a:stretch>
        </p:blipFill>
        <p:spPr bwMode="auto">
          <a:xfrm>
            <a:off x="214313" y="2524125"/>
            <a:ext cx="4432300" cy="3595688"/>
          </a:xfrm>
          <a:prstGeom prst="rect">
            <a:avLst/>
          </a:prstGeom>
          <a:noFill/>
          <a:ln w="9525">
            <a:noFill/>
            <a:miter lim="800000"/>
            <a:headEnd/>
            <a:tailEnd/>
          </a:ln>
        </p:spPr>
      </p:pic>
      <p:sp>
        <p:nvSpPr>
          <p:cNvPr id="10" name="Text Box 4"/>
          <p:cNvSpPr txBox="1">
            <a:spLocks noChangeArrowheads="1"/>
          </p:cNvSpPr>
          <p:nvPr/>
        </p:nvSpPr>
        <p:spPr bwMode="auto">
          <a:xfrm>
            <a:off x="214313" y="1338263"/>
            <a:ext cx="8455025" cy="1016000"/>
          </a:xfrm>
          <a:prstGeom prst="rect">
            <a:avLst/>
          </a:prstGeom>
          <a:noFill/>
          <a:ln>
            <a:no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de-DE" sz="2000" dirty="0" smtClean="0">
                <a:latin typeface="+mj-lt"/>
                <a:cs typeface="+mn-cs"/>
              </a:rPr>
              <a:t>The sample of particles passing the kicker gets correction of the mean position.  The individual particle coordinate is reduced by the mean value of ensemble.          </a:t>
            </a:r>
            <a:endParaRPr lang="en-US" altLang="de-DE" sz="2000" dirty="0">
              <a:latin typeface="+mj-lt"/>
              <a:cs typeface="+mn-cs"/>
            </a:endParaRPr>
          </a:p>
        </p:txBody>
      </p:sp>
      <p:sp>
        <p:nvSpPr>
          <p:cNvPr id="637955" name="Titel 1"/>
          <p:cNvSpPr>
            <a:spLocks noGrp="1"/>
          </p:cNvSpPr>
          <p:nvPr>
            <p:ph type="title"/>
          </p:nvPr>
        </p:nvSpPr>
        <p:spPr>
          <a:xfrm>
            <a:off x="0" y="0"/>
            <a:ext cx="8777288" cy="1196975"/>
          </a:xfrm>
        </p:spPr>
        <p:txBody>
          <a:bodyPr/>
          <a:lstStyle/>
          <a:p>
            <a:pPr eaLnBrk="1" hangingPunct="1"/>
            <a:r>
              <a:rPr lang="en-US" smtClean="0"/>
              <a:t>Basic principle of stochastic cooling</a:t>
            </a:r>
          </a:p>
        </p:txBody>
      </p:sp>
      <p:pic>
        <p:nvPicPr>
          <p:cNvPr id="637956" name="Grafik 2"/>
          <p:cNvPicPr>
            <a:picLocks noChangeAspect="1"/>
          </p:cNvPicPr>
          <p:nvPr/>
        </p:nvPicPr>
        <p:blipFill>
          <a:blip r:embed="rId3"/>
          <a:srcRect/>
          <a:stretch>
            <a:fillRect/>
          </a:stretch>
        </p:blipFill>
        <p:spPr bwMode="auto">
          <a:xfrm>
            <a:off x="4840288" y="2760663"/>
            <a:ext cx="3652837" cy="3440112"/>
          </a:xfrm>
          <a:prstGeom prst="rect">
            <a:avLst/>
          </a:prstGeom>
          <a:noFill/>
          <a:ln w="9525">
            <a:noFill/>
            <a:miter lim="800000"/>
            <a:headEnd/>
            <a:tailEnd/>
          </a:ln>
        </p:spPr>
      </p:pic>
      <p:sp>
        <p:nvSpPr>
          <p:cNvPr id="637957" name="Slide Number Placeholder 1"/>
          <p:cNvSpPr>
            <a:spLocks noGrp="1"/>
          </p:cNvSpPr>
          <p:nvPr>
            <p:ph type="sldNum" sz="quarter" idx="11"/>
          </p:nvPr>
        </p:nvSpPr>
        <p:spPr>
          <a:noFill/>
          <a:ln>
            <a:miter lim="800000"/>
            <a:headEnd/>
            <a:tailEnd/>
          </a:ln>
        </p:spPr>
        <p:txBody>
          <a:bodyPr/>
          <a:lstStyle/>
          <a:p>
            <a:fld id="{76DF2AED-E82C-4E93-B40B-94913410F191}" type="slidenum">
              <a:rPr lang="de-DE" smtClean="0">
                <a:cs typeface="Arial" charset="0"/>
              </a:rPr>
              <a:pPr/>
              <a:t>8</a:t>
            </a:fld>
            <a:endParaRPr lang="de-DE" smtClean="0">
              <a:cs typeface="Arial" charset="0"/>
            </a:endParaRPr>
          </a:p>
        </p:txBody>
      </p:sp>
      <p:sp>
        <p:nvSpPr>
          <p:cNvPr id="637958" name="Textfeld 3"/>
          <p:cNvSpPr txBox="1">
            <a:spLocks noChangeArrowheads="1"/>
          </p:cNvSpPr>
          <p:nvPr/>
        </p:nvSpPr>
        <p:spPr bwMode="auto">
          <a:xfrm>
            <a:off x="4540250" y="5797550"/>
            <a:ext cx="4252913" cy="646113"/>
          </a:xfrm>
          <a:prstGeom prst="rect">
            <a:avLst/>
          </a:prstGeom>
          <a:noFill/>
          <a:ln w="9525">
            <a:noFill/>
            <a:miter lim="800000"/>
            <a:headEnd/>
            <a:tailEnd/>
          </a:ln>
        </p:spPr>
        <p:txBody>
          <a:bodyPr>
            <a:spAutoFit/>
          </a:bodyPr>
          <a:lstStyle/>
          <a:p>
            <a:pPr eaLnBrk="0" hangingPunct="0"/>
            <a:r>
              <a:rPr lang="en-US" altLang="de-DE" sz="1200"/>
              <a:t>After one turn one has not full cooling. “Stochastic” behavior of samples must be considered in the full time interval.  The mean value of each sample is changed during one turn. </a:t>
            </a:r>
            <a:endParaRPr lang="en-US"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Titel 1"/>
          <p:cNvSpPr>
            <a:spLocks noGrp="1"/>
          </p:cNvSpPr>
          <p:nvPr>
            <p:ph type="title"/>
          </p:nvPr>
        </p:nvSpPr>
        <p:spPr>
          <a:xfrm>
            <a:off x="1068388" y="0"/>
            <a:ext cx="7019925" cy="1196975"/>
          </a:xfrm>
        </p:spPr>
        <p:txBody>
          <a:bodyPr/>
          <a:lstStyle/>
          <a:p>
            <a:pPr eaLnBrk="1" hangingPunct="1"/>
            <a:r>
              <a:rPr lang="de-DE" smtClean="0"/>
              <a:t>Mixing </a:t>
            </a:r>
            <a:endParaRPr lang="en-US" smtClean="0"/>
          </a:p>
        </p:txBody>
      </p:sp>
      <p:sp>
        <p:nvSpPr>
          <p:cNvPr id="8" name="Text Box 17"/>
          <p:cNvSpPr txBox="1">
            <a:spLocks noChangeArrowheads="1"/>
          </p:cNvSpPr>
          <p:nvPr/>
        </p:nvSpPr>
        <p:spPr bwMode="auto">
          <a:xfrm>
            <a:off x="346075" y="1211263"/>
            <a:ext cx="8453438" cy="517525"/>
          </a:xfrm>
          <a:prstGeom prst="rect">
            <a:avLst/>
          </a:prstGeom>
          <a:noFill/>
          <a:ln>
            <a:noFill/>
          </a:ln>
          <a:effectLst/>
          <a:extLst/>
        </p:spPr>
        <p:txBody>
          <a:bodyPr>
            <a:spAutoFit/>
          </a:bodyPr>
          <a:lstStyle/>
          <a:p>
            <a:pPr algn="just"/>
            <a:r>
              <a:rPr lang="en-US" altLang="de-DE" sz="1400">
                <a:latin typeface="Verdana" pitchFamily="34" charset="0"/>
              </a:rPr>
              <a:t>All particles migrate from one sample to another one </a:t>
            </a:r>
            <a:r>
              <a:rPr lang="de-DE" altLang="de-DE" sz="1400">
                <a:latin typeface="Verdana" pitchFamily="34" charset="0"/>
              </a:rPr>
              <a:t>because of energy deviation from reference energy</a:t>
            </a:r>
            <a:r>
              <a:rPr lang="en-US" altLang="de-DE" sz="1400">
                <a:latin typeface="Verdana" pitchFamily="34" charset="0"/>
              </a:rPr>
              <a:t>. This particle migration is called “mixing”.                </a:t>
            </a:r>
          </a:p>
        </p:txBody>
      </p:sp>
      <p:pic>
        <p:nvPicPr>
          <p:cNvPr id="631811" name="Grafik 9"/>
          <p:cNvPicPr>
            <a:picLocks noChangeAspect="1"/>
          </p:cNvPicPr>
          <p:nvPr/>
        </p:nvPicPr>
        <p:blipFill>
          <a:blip r:embed="rId2"/>
          <a:srcRect/>
          <a:stretch>
            <a:fillRect/>
          </a:stretch>
        </p:blipFill>
        <p:spPr bwMode="auto">
          <a:xfrm>
            <a:off x="436563" y="1919288"/>
            <a:ext cx="4076700" cy="3948112"/>
          </a:xfrm>
          <a:prstGeom prst="rect">
            <a:avLst/>
          </a:prstGeom>
          <a:noFill/>
          <a:ln w="9525">
            <a:noFill/>
            <a:miter lim="800000"/>
            <a:headEnd/>
            <a:tailEnd/>
          </a:ln>
        </p:spPr>
      </p:pic>
      <p:sp>
        <p:nvSpPr>
          <p:cNvPr id="631812" name="Pfeil nach unten 10"/>
          <p:cNvSpPr>
            <a:spLocks noChangeArrowheads="1"/>
          </p:cNvSpPr>
          <p:nvPr/>
        </p:nvSpPr>
        <p:spPr bwMode="auto">
          <a:xfrm rot="3184678">
            <a:off x="3734594" y="1821656"/>
            <a:ext cx="280988" cy="587375"/>
          </a:xfrm>
          <a:prstGeom prst="downArrow">
            <a:avLst>
              <a:gd name="adj1" fmla="val 50000"/>
              <a:gd name="adj2" fmla="val 50092"/>
            </a:avLst>
          </a:prstGeom>
          <a:solidFill>
            <a:schemeClr val="accent1"/>
          </a:solidFill>
          <a:ln w="9525" algn="ctr">
            <a:solidFill>
              <a:schemeClr val="tx1"/>
            </a:solidFill>
            <a:round/>
            <a:headEnd/>
            <a:tailEnd/>
          </a:ln>
        </p:spPr>
        <p:txBody>
          <a:bodyPr/>
          <a:lstStyle/>
          <a:p>
            <a:pPr eaLnBrk="0" hangingPunct="0"/>
            <a:endParaRPr lang="de-DE"/>
          </a:p>
        </p:txBody>
      </p:sp>
      <p:pic>
        <p:nvPicPr>
          <p:cNvPr id="631813" name="Grafik 13"/>
          <p:cNvPicPr>
            <a:picLocks noChangeAspect="1"/>
          </p:cNvPicPr>
          <p:nvPr/>
        </p:nvPicPr>
        <p:blipFill>
          <a:blip r:embed="rId3"/>
          <a:srcRect/>
          <a:stretch>
            <a:fillRect/>
          </a:stretch>
        </p:blipFill>
        <p:spPr bwMode="auto">
          <a:xfrm>
            <a:off x="5060950" y="2538413"/>
            <a:ext cx="3579813" cy="3154362"/>
          </a:xfrm>
          <a:prstGeom prst="rect">
            <a:avLst/>
          </a:prstGeom>
          <a:noFill/>
          <a:ln w="9525">
            <a:noFill/>
            <a:miter lim="800000"/>
            <a:headEnd/>
            <a:tailEnd/>
          </a:ln>
        </p:spPr>
      </p:pic>
      <p:sp>
        <p:nvSpPr>
          <p:cNvPr id="631814" name="Pfeil nach rechts 14"/>
          <p:cNvSpPr>
            <a:spLocks noChangeArrowheads="1"/>
          </p:cNvSpPr>
          <p:nvPr/>
        </p:nvSpPr>
        <p:spPr bwMode="auto">
          <a:xfrm rot="-2190259">
            <a:off x="4524375" y="4486275"/>
            <a:ext cx="800100" cy="298450"/>
          </a:xfrm>
          <a:prstGeom prst="rightArrow">
            <a:avLst>
              <a:gd name="adj1" fmla="val 33361"/>
              <a:gd name="adj2" fmla="val 50030"/>
            </a:avLst>
          </a:prstGeom>
          <a:solidFill>
            <a:schemeClr val="accent1"/>
          </a:solidFill>
          <a:ln w="9525" algn="ctr">
            <a:solidFill>
              <a:schemeClr val="tx1"/>
            </a:solidFill>
            <a:round/>
            <a:headEnd/>
            <a:tailEnd/>
          </a:ln>
        </p:spPr>
        <p:txBody>
          <a:bodyPr/>
          <a:lstStyle/>
          <a:p>
            <a:pPr eaLnBrk="0" hangingPunct="0"/>
            <a:endParaRPr lang="de-DE"/>
          </a:p>
        </p:txBody>
      </p:sp>
      <p:sp>
        <p:nvSpPr>
          <p:cNvPr id="631815" name="Textfeld 15"/>
          <p:cNvSpPr txBox="1">
            <a:spLocks noChangeArrowheads="1"/>
          </p:cNvSpPr>
          <p:nvPr/>
        </p:nvSpPr>
        <p:spPr bwMode="auto">
          <a:xfrm>
            <a:off x="5300663" y="2274888"/>
            <a:ext cx="2787650" cy="276225"/>
          </a:xfrm>
          <a:prstGeom prst="rect">
            <a:avLst/>
          </a:prstGeom>
          <a:noFill/>
          <a:ln w="9525">
            <a:noFill/>
            <a:miter lim="800000"/>
            <a:headEnd/>
            <a:tailEnd/>
          </a:ln>
        </p:spPr>
        <p:txBody>
          <a:bodyPr>
            <a:spAutoFit/>
          </a:bodyPr>
          <a:lstStyle/>
          <a:p>
            <a:pPr eaLnBrk="0" hangingPunct="0"/>
            <a:r>
              <a:rPr lang="de-DE" sz="1200"/>
              <a:t>mean value evolution of one sample</a:t>
            </a:r>
            <a:endParaRPr lang="en-US" sz="1200"/>
          </a:p>
        </p:txBody>
      </p:sp>
      <p:cxnSp>
        <p:nvCxnSpPr>
          <p:cNvPr id="631816" name="Gerade Verbindung mit Pfeil 17"/>
          <p:cNvCxnSpPr>
            <a:cxnSpLocks noChangeShapeType="1"/>
          </p:cNvCxnSpPr>
          <p:nvPr/>
        </p:nvCxnSpPr>
        <p:spPr bwMode="auto">
          <a:xfrm>
            <a:off x="5837238" y="2551113"/>
            <a:ext cx="0" cy="457200"/>
          </a:xfrm>
          <a:prstGeom prst="straightConnector1">
            <a:avLst/>
          </a:prstGeom>
          <a:noFill/>
          <a:ln w="9525" algn="ctr">
            <a:solidFill>
              <a:schemeClr val="tx1"/>
            </a:solidFill>
            <a:round/>
            <a:headEnd/>
            <a:tailEnd type="arrow" w="med" len="med"/>
          </a:ln>
        </p:spPr>
      </p:cxnSp>
      <p:sp>
        <p:nvSpPr>
          <p:cNvPr id="631817" name="Rectangle 2"/>
          <p:cNvSpPr>
            <a:spLocks noChangeArrowheads="1"/>
          </p:cNvSpPr>
          <p:nvPr/>
        </p:nvSpPr>
        <p:spPr bwMode="auto">
          <a:xfrm>
            <a:off x="3875088" y="4994275"/>
            <a:ext cx="1573212" cy="276225"/>
          </a:xfrm>
          <a:prstGeom prst="rect">
            <a:avLst/>
          </a:prstGeom>
          <a:noFill/>
          <a:ln w="9525">
            <a:noFill/>
            <a:miter lim="800000"/>
            <a:headEnd/>
            <a:tailEnd/>
          </a:ln>
        </p:spPr>
        <p:txBody>
          <a:bodyPr wrap="none">
            <a:spAutoFit/>
          </a:bodyPr>
          <a:lstStyle/>
          <a:p>
            <a:pPr eaLnBrk="0" hangingPunct="0"/>
            <a:r>
              <a:rPr lang="en-US" sz="1200"/>
              <a:t>mean value appears</a:t>
            </a:r>
          </a:p>
        </p:txBody>
      </p:sp>
      <p:sp>
        <p:nvSpPr>
          <p:cNvPr id="631818" name="Slide Number Placeholder 3"/>
          <p:cNvSpPr>
            <a:spLocks noGrp="1"/>
          </p:cNvSpPr>
          <p:nvPr>
            <p:ph type="sldNum" sz="quarter" idx="11"/>
          </p:nvPr>
        </p:nvSpPr>
        <p:spPr>
          <a:noFill/>
          <a:ln>
            <a:miter lim="800000"/>
            <a:headEnd/>
            <a:tailEnd/>
          </a:ln>
        </p:spPr>
        <p:txBody>
          <a:bodyPr/>
          <a:lstStyle/>
          <a:p>
            <a:fld id="{3B98B9FA-F4B6-423A-99A5-CB9E062D5CE5}" type="slidenum">
              <a:rPr lang="de-DE" smtClean="0">
                <a:cs typeface="Arial" charset="0"/>
              </a:rPr>
              <a:pPr/>
              <a:t>9</a:t>
            </a:fld>
            <a:endParaRPr lang="de-DE" smtClean="0">
              <a:cs typeface="Arial" charset="0"/>
            </a:endParaRPr>
          </a:p>
        </p:txBody>
      </p:sp>
      <p:sp>
        <p:nvSpPr>
          <p:cNvPr id="631819" name="Textfeld 12"/>
          <p:cNvSpPr txBox="1">
            <a:spLocks noChangeArrowheads="1"/>
          </p:cNvSpPr>
          <p:nvPr/>
        </p:nvSpPr>
        <p:spPr bwMode="auto">
          <a:xfrm>
            <a:off x="1338263" y="5541963"/>
            <a:ext cx="7172325" cy="739775"/>
          </a:xfrm>
          <a:prstGeom prst="rect">
            <a:avLst/>
          </a:prstGeom>
          <a:noFill/>
          <a:ln w="9525">
            <a:noFill/>
            <a:miter lim="800000"/>
            <a:headEnd/>
            <a:tailEnd/>
          </a:ln>
        </p:spPr>
        <p:txBody>
          <a:bodyPr>
            <a:spAutoFit/>
          </a:bodyPr>
          <a:lstStyle/>
          <a:p>
            <a:pPr eaLnBrk="0" hangingPunct="0"/>
            <a:r>
              <a:rPr lang="en-US" sz="1400"/>
              <a:t>Because of mixing the new mean value of sample is formed. </a:t>
            </a:r>
          </a:p>
          <a:p>
            <a:pPr eaLnBrk="0" hangingPunct="0"/>
            <a:r>
              <a:rPr lang="en-US" sz="1400"/>
              <a:t>At the next turn the pick-up detects this value and then the kicker corrects it again</a:t>
            </a:r>
          </a:p>
          <a:p>
            <a:pPr eaLnBrk="0" hangingPunct="0"/>
            <a:r>
              <a:rPr lang="en-US" sz="1400"/>
              <a:t>For quantitative description of this process the time domain consideration can be used.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1640</Words>
  <Application>Microsoft Office PowerPoint</Application>
  <PresentationFormat>On-screen Show (4:3)</PresentationFormat>
  <Paragraphs>273</Paragraphs>
  <Slides>36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4" baseType="lpstr">
      <vt:lpstr>Arial</vt:lpstr>
      <vt:lpstr>Comic Sans MS</vt:lpstr>
      <vt:lpstr>DejaVu Sans</vt:lpstr>
      <vt:lpstr>Times New Roman</vt:lpstr>
      <vt:lpstr>Verdana</vt:lpstr>
      <vt:lpstr>Standarddesign</vt:lpstr>
      <vt:lpstr>Equation</vt:lpstr>
      <vt:lpstr>Formel</vt:lpstr>
      <vt:lpstr>Marina Dolinska  22nd January, 2019 </vt:lpstr>
      <vt:lpstr>Outline</vt:lpstr>
      <vt:lpstr>PowerPoint Presentation</vt:lpstr>
      <vt:lpstr>Stochastic cooling system</vt:lpstr>
      <vt:lpstr>Basic principle of stochastic cooling</vt:lpstr>
      <vt:lpstr>PowerPoint Presentation</vt:lpstr>
      <vt:lpstr>PowerPoint Presentation</vt:lpstr>
      <vt:lpstr>Basic principle of stochastic cooling</vt:lpstr>
      <vt:lpstr>Mixing </vt:lpstr>
      <vt:lpstr>The time domain approaches </vt:lpstr>
      <vt:lpstr>The computer code has been written  The main ideas of this code:   Several number of samples is taken to study cooling process. </vt:lpstr>
      <vt:lpstr>Approximation 1:   number of samples </vt:lpstr>
      <vt:lpstr>Particle generation in longitudinal phase space</vt:lpstr>
      <vt:lpstr>Particle generation in transversal phase space</vt:lpstr>
      <vt:lpstr>Approximation 2:  Mixing</vt:lpstr>
      <vt:lpstr>PowerPoint Presentation</vt:lpstr>
      <vt:lpstr>Mixing on the way from  Pick-up to Kicker</vt:lpstr>
      <vt:lpstr>On the way from Pick-up to Kicker</vt:lpstr>
      <vt:lpstr>Kicker action </vt:lpstr>
      <vt:lpstr>Mixing  on the way from Kicker to Pick-up</vt:lpstr>
      <vt:lpstr>Time domain approach  One turn </vt:lpstr>
      <vt:lpstr>cooling effect in time domain treatment  </vt:lpstr>
      <vt:lpstr>Noise of signal</vt:lpstr>
      <vt:lpstr>Noise of signal</vt:lpstr>
      <vt:lpstr>noise-to-signal ratio</vt:lpstr>
      <vt:lpstr>Kicker response </vt:lpstr>
      <vt:lpstr>Kicker Response </vt:lpstr>
      <vt:lpstr>Kicker response of CR SC System </vt:lpstr>
      <vt:lpstr>PowerPoint Presentation</vt:lpstr>
      <vt:lpstr>PowerPoint Presentation</vt:lpstr>
      <vt:lpstr>Cooling of ions at CR </vt:lpstr>
      <vt:lpstr>Cooling of ions at CR </vt:lpstr>
      <vt:lpstr>Cooling of antiprotons at CR </vt:lpstr>
      <vt:lpstr>Cooling of antiprotons at CR </vt:lpstr>
      <vt:lpstr>Cooling of antiprotons at CR </vt:lpstr>
      <vt:lpstr>Conclusion</vt:lpstr>
    </vt:vector>
  </TitlesOfParts>
  <Company>GSI-Darmstadt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Tasks of the NESR</dc:title>
  <dc:creator>Peter Beller</dc:creator>
  <cp:lastModifiedBy>Dolinska, Maryna Dr.</cp:lastModifiedBy>
  <cp:revision>696</cp:revision>
  <cp:lastPrinted>2014-08-27T09:04:59Z</cp:lastPrinted>
  <dcterms:created xsi:type="dcterms:W3CDTF">2001-05-23T12:58:02Z</dcterms:created>
  <dcterms:modified xsi:type="dcterms:W3CDTF">2019-01-20T14:06:46Z</dcterms:modified>
</cp:coreProperties>
</file>