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6" r:id="rId2"/>
    <p:sldId id="284" r:id="rId3"/>
    <p:sldId id="384" r:id="rId4"/>
    <p:sldId id="379" r:id="rId5"/>
    <p:sldId id="380" r:id="rId6"/>
    <p:sldId id="381" r:id="rId7"/>
    <p:sldId id="385" r:id="rId8"/>
    <p:sldId id="266" r:id="rId9"/>
    <p:sldId id="402" r:id="rId10"/>
    <p:sldId id="421" r:id="rId11"/>
    <p:sldId id="414" r:id="rId12"/>
    <p:sldId id="415" r:id="rId13"/>
    <p:sldId id="416" r:id="rId14"/>
    <p:sldId id="417" r:id="rId15"/>
    <p:sldId id="418" r:id="rId16"/>
    <p:sldId id="449" r:id="rId17"/>
    <p:sldId id="419" r:id="rId18"/>
    <p:sldId id="420" r:id="rId19"/>
    <p:sldId id="433" r:id="rId20"/>
    <p:sldId id="434" r:id="rId21"/>
    <p:sldId id="435" r:id="rId22"/>
    <p:sldId id="422" r:id="rId23"/>
    <p:sldId id="423" r:id="rId24"/>
    <p:sldId id="357" r:id="rId25"/>
    <p:sldId id="424" r:id="rId26"/>
    <p:sldId id="334" r:id="rId27"/>
    <p:sldId id="426" r:id="rId28"/>
    <p:sldId id="427" r:id="rId29"/>
    <p:sldId id="337" r:id="rId30"/>
    <p:sldId id="428" r:id="rId31"/>
    <p:sldId id="436" r:id="rId32"/>
    <p:sldId id="310" r:id="rId33"/>
    <p:sldId id="450" r:id="rId34"/>
    <p:sldId id="430" r:id="rId35"/>
    <p:sldId id="431" r:id="rId36"/>
    <p:sldId id="432" r:id="rId37"/>
    <p:sldId id="397" r:id="rId38"/>
    <p:sldId id="439" r:id="rId39"/>
    <p:sldId id="440" r:id="rId40"/>
    <p:sldId id="399" r:id="rId41"/>
    <p:sldId id="441" r:id="rId42"/>
    <p:sldId id="442" r:id="rId43"/>
    <p:sldId id="443" r:id="rId44"/>
    <p:sldId id="444" r:id="rId45"/>
    <p:sldId id="445" r:id="rId46"/>
    <p:sldId id="446" r:id="rId47"/>
    <p:sldId id="447" r:id="rId48"/>
    <p:sldId id="406" r:id="rId49"/>
    <p:sldId id="408" r:id="rId50"/>
    <p:sldId id="374" r:id="rId51"/>
    <p:sldId id="373" r:id="rId52"/>
    <p:sldId id="404" r:id="rId53"/>
    <p:sldId id="405" r:id="rId54"/>
    <p:sldId id="437" r:id="rId55"/>
    <p:sldId id="448" r:id="rId56"/>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524" autoAdjust="0"/>
  </p:normalViewPr>
  <p:slideViewPr>
    <p:cSldViewPr>
      <p:cViewPr varScale="1">
        <p:scale>
          <a:sx n="48" d="100"/>
          <a:sy n="48" d="100"/>
        </p:scale>
        <p:origin x="1803" y="2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1.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image" Target="../media/image93.wmf"/><Relationship Id="rId1" Type="http://schemas.openxmlformats.org/officeDocument/2006/relationships/image" Target="../media/image92.wmf"/><Relationship Id="rId4" Type="http://schemas.openxmlformats.org/officeDocument/2006/relationships/image" Target="../media/image9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7029F9-1DA4-4385-B4A1-40B00B58DD45}" type="datetimeFigureOut">
              <a:rPr lang="zh-CN" altLang="en-US" smtClean="0"/>
              <a:pPr/>
              <a:t>2019/1/22</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727693-4700-4829-A054-6330CD2E4BDB}" type="slidenum">
              <a:rPr lang="zh-CN" altLang="en-US" smtClean="0"/>
              <a:pPr/>
              <a:t>‹#›</a:t>
            </a:fld>
            <a:endParaRPr lang="zh-CN" altLang="en-US"/>
          </a:p>
        </p:txBody>
      </p:sp>
    </p:spTree>
    <p:extLst>
      <p:ext uri="{BB962C8B-B14F-4D97-AF65-F5344CB8AC3E}">
        <p14:creationId xmlns:p14="http://schemas.microsoft.com/office/powerpoint/2010/main" val="3482126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727693-4700-4829-A054-6330CD2E4BDB}" type="slidenum">
              <a:rPr lang="zh-CN" altLang="en-US" smtClean="0"/>
              <a:pPr/>
              <a:t>1</a:t>
            </a:fld>
            <a:endParaRPr lang="zh-CN" altLang="en-US"/>
          </a:p>
        </p:txBody>
      </p:sp>
    </p:spTree>
    <p:extLst>
      <p:ext uri="{BB962C8B-B14F-4D97-AF65-F5344CB8AC3E}">
        <p14:creationId xmlns:p14="http://schemas.microsoft.com/office/powerpoint/2010/main" val="1274542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a:prstGeom prst="rect">
            <a:avLst/>
          </a:prstGeom>
        </p:spPr>
      </p:sp>
      <p:sp>
        <p:nvSpPr>
          <p:cNvPr id="3" name="备注占位符 2"/>
          <p:cNvSpPr>
            <a:spLocks noGrp="1"/>
          </p:cNvSpPr>
          <p:nvPr>
            <p:ph type="body" idx="1"/>
          </p:nvPr>
        </p:nvSpPr>
        <p:spPr>
          <a:xfrm>
            <a:off x="685800" y="4343400"/>
            <a:ext cx="5486400" cy="4114800"/>
          </a:xfrm>
          <a:prstGeom prst="rect">
            <a:avLst/>
          </a:prstGeom>
        </p:spPr>
        <p:txBody>
          <a:bodyPr lIns="91431" tIns="45716" rIns="91431" bIns="45716"/>
          <a:lstStyle/>
          <a:p>
            <a:endParaRPr lang="zh-CN" altLang="en-US" dirty="0"/>
          </a:p>
        </p:txBody>
      </p:sp>
      <p:sp>
        <p:nvSpPr>
          <p:cNvPr id="4" name="灯片编号占位符 3"/>
          <p:cNvSpPr>
            <a:spLocks noGrp="1"/>
          </p:cNvSpPr>
          <p:nvPr>
            <p:ph type="sldNum" sz="quarter" idx="10"/>
          </p:nvPr>
        </p:nvSpPr>
        <p:spPr/>
        <p:txBody>
          <a:bodyPr/>
          <a:lstStyle/>
          <a:p>
            <a:fld id="{A6727693-4700-4829-A054-6330CD2E4BDB}" type="slidenum">
              <a:rPr lang="zh-CN" altLang="en-US" smtClean="0"/>
              <a:pPr/>
              <a:t>10</a:t>
            </a:fld>
            <a:endParaRPr lang="zh-CN" altLang="en-US"/>
          </a:p>
        </p:txBody>
      </p:sp>
    </p:spTree>
    <p:extLst>
      <p:ext uri="{BB962C8B-B14F-4D97-AF65-F5344CB8AC3E}">
        <p14:creationId xmlns:p14="http://schemas.microsoft.com/office/powerpoint/2010/main" val="561215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a:prstGeom prst="rect">
            <a:avLst/>
          </a:prstGeom>
        </p:spPr>
      </p:sp>
      <p:sp>
        <p:nvSpPr>
          <p:cNvPr id="3" name="备注占位符 2"/>
          <p:cNvSpPr>
            <a:spLocks noGrp="1"/>
          </p:cNvSpPr>
          <p:nvPr>
            <p:ph type="body" idx="1"/>
          </p:nvPr>
        </p:nvSpPr>
        <p:spPr>
          <a:xfrm>
            <a:off x="685800" y="4343400"/>
            <a:ext cx="5486400" cy="4114800"/>
          </a:xfrm>
          <a:prstGeom prst="rect">
            <a:avLst/>
          </a:prstGeom>
        </p:spPr>
        <p:txBody>
          <a:bodyPr lIns="91431" tIns="45716" rIns="91431" bIns="45716"/>
          <a:lstStyle/>
          <a:p>
            <a:endParaRPr lang="zh-CN" altLang="en-US" dirty="0"/>
          </a:p>
        </p:txBody>
      </p:sp>
      <p:sp>
        <p:nvSpPr>
          <p:cNvPr id="4" name="灯片编号占位符 3"/>
          <p:cNvSpPr>
            <a:spLocks noGrp="1"/>
          </p:cNvSpPr>
          <p:nvPr>
            <p:ph type="sldNum" sz="quarter" idx="10"/>
          </p:nvPr>
        </p:nvSpPr>
        <p:spPr/>
        <p:txBody>
          <a:bodyPr/>
          <a:lstStyle/>
          <a:p>
            <a:fld id="{A6727693-4700-4829-A054-6330CD2E4BDB}" type="slidenum">
              <a:rPr lang="zh-CN" altLang="en-US" smtClean="0"/>
              <a:pPr/>
              <a:t>11</a:t>
            </a:fld>
            <a:endParaRPr lang="zh-CN" altLang="en-US"/>
          </a:p>
        </p:txBody>
      </p:sp>
    </p:spTree>
    <p:extLst>
      <p:ext uri="{BB962C8B-B14F-4D97-AF65-F5344CB8AC3E}">
        <p14:creationId xmlns:p14="http://schemas.microsoft.com/office/powerpoint/2010/main" val="3156952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a:prstGeom prst="rect">
            <a:avLst/>
          </a:prstGeom>
        </p:spPr>
      </p:sp>
      <p:sp>
        <p:nvSpPr>
          <p:cNvPr id="3" name="备注占位符 2"/>
          <p:cNvSpPr>
            <a:spLocks noGrp="1"/>
          </p:cNvSpPr>
          <p:nvPr>
            <p:ph type="body" idx="1"/>
          </p:nvPr>
        </p:nvSpPr>
        <p:spPr>
          <a:xfrm>
            <a:off x="685800" y="4343400"/>
            <a:ext cx="5486400" cy="4114800"/>
          </a:xfrm>
          <a:prstGeom prst="rect">
            <a:avLst/>
          </a:prstGeom>
        </p:spPr>
        <p:txBody>
          <a:bodyPr lIns="91431" tIns="45716" rIns="91431" bIns="45716"/>
          <a:lstStyle/>
          <a:p>
            <a:endParaRPr lang="zh-CN" altLang="en-US" dirty="0"/>
          </a:p>
        </p:txBody>
      </p:sp>
      <p:sp>
        <p:nvSpPr>
          <p:cNvPr id="4" name="灯片编号占位符 3"/>
          <p:cNvSpPr>
            <a:spLocks noGrp="1"/>
          </p:cNvSpPr>
          <p:nvPr>
            <p:ph type="sldNum" sz="quarter" idx="10"/>
          </p:nvPr>
        </p:nvSpPr>
        <p:spPr/>
        <p:txBody>
          <a:bodyPr/>
          <a:lstStyle/>
          <a:p>
            <a:fld id="{A6727693-4700-4829-A054-6330CD2E4BDB}" type="slidenum">
              <a:rPr lang="zh-CN" altLang="en-US" smtClean="0"/>
              <a:pPr/>
              <a:t>12</a:t>
            </a:fld>
            <a:endParaRPr lang="zh-CN" altLang="en-US"/>
          </a:p>
        </p:txBody>
      </p:sp>
    </p:spTree>
    <p:extLst>
      <p:ext uri="{BB962C8B-B14F-4D97-AF65-F5344CB8AC3E}">
        <p14:creationId xmlns:p14="http://schemas.microsoft.com/office/powerpoint/2010/main" val="3156952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a:prstGeom prst="rect">
            <a:avLst/>
          </a:prstGeom>
        </p:spPr>
      </p:sp>
      <p:sp>
        <p:nvSpPr>
          <p:cNvPr id="3" name="备注占位符 2"/>
          <p:cNvSpPr>
            <a:spLocks noGrp="1"/>
          </p:cNvSpPr>
          <p:nvPr>
            <p:ph type="body" idx="1"/>
          </p:nvPr>
        </p:nvSpPr>
        <p:spPr>
          <a:xfrm>
            <a:off x="685800" y="4343400"/>
            <a:ext cx="5486400" cy="4114800"/>
          </a:xfrm>
          <a:prstGeom prst="rect">
            <a:avLst/>
          </a:prstGeom>
        </p:spPr>
        <p:txBody>
          <a:bodyPr lIns="91431" tIns="45716" rIns="91431" bIns="45716"/>
          <a:lstStyle/>
          <a:p>
            <a:endParaRPr lang="zh-CN" altLang="en-US" dirty="0"/>
          </a:p>
        </p:txBody>
      </p:sp>
      <p:sp>
        <p:nvSpPr>
          <p:cNvPr id="4" name="灯片编号占位符 3"/>
          <p:cNvSpPr>
            <a:spLocks noGrp="1"/>
          </p:cNvSpPr>
          <p:nvPr>
            <p:ph type="sldNum" sz="quarter" idx="10"/>
          </p:nvPr>
        </p:nvSpPr>
        <p:spPr/>
        <p:txBody>
          <a:bodyPr/>
          <a:lstStyle/>
          <a:p>
            <a:fld id="{A6727693-4700-4829-A054-6330CD2E4BDB}" type="slidenum">
              <a:rPr lang="zh-CN" altLang="en-US" smtClean="0"/>
              <a:pPr/>
              <a:t>13</a:t>
            </a:fld>
            <a:endParaRPr lang="zh-CN" altLang="en-US"/>
          </a:p>
        </p:txBody>
      </p:sp>
    </p:spTree>
    <p:extLst>
      <p:ext uri="{BB962C8B-B14F-4D97-AF65-F5344CB8AC3E}">
        <p14:creationId xmlns:p14="http://schemas.microsoft.com/office/powerpoint/2010/main" val="3156952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a:prstGeom prst="rect">
            <a:avLst/>
          </a:prstGeom>
        </p:spPr>
      </p:sp>
      <p:sp>
        <p:nvSpPr>
          <p:cNvPr id="3" name="备注占位符 2"/>
          <p:cNvSpPr>
            <a:spLocks noGrp="1"/>
          </p:cNvSpPr>
          <p:nvPr>
            <p:ph type="body" idx="1"/>
          </p:nvPr>
        </p:nvSpPr>
        <p:spPr>
          <a:xfrm>
            <a:off x="685800" y="4343400"/>
            <a:ext cx="5486400" cy="4114800"/>
          </a:xfrm>
          <a:prstGeom prst="rect">
            <a:avLst/>
          </a:prstGeom>
        </p:spPr>
        <p:txBody>
          <a:bodyPr lIns="91431" tIns="45716" rIns="91431" bIns="45716"/>
          <a:lstStyle/>
          <a:p>
            <a:endParaRPr lang="zh-CN" altLang="en-US" dirty="0"/>
          </a:p>
        </p:txBody>
      </p:sp>
      <p:sp>
        <p:nvSpPr>
          <p:cNvPr id="4" name="灯片编号占位符 3"/>
          <p:cNvSpPr>
            <a:spLocks noGrp="1"/>
          </p:cNvSpPr>
          <p:nvPr>
            <p:ph type="sldNum" sz="quarter" idx="10"/>
          </p:nvPr>
        </p:nvSpPr>
        <p:spPr/>
        <p:txBody>
          <a:bodyPr/>
          <a:lstStyle/>
          <a:p>
            <a:fld id="{A6727693-4700-4829-A054-6330CD2E4BDB}" type="slidenum">
              <a:rPr lang="zh-CN" altLang="en-US" smtClean="0"/>
              <a:pPr/>
              <a:t>14</a:t>
            </a:fld>
            <a:endParaRPr lang="zh-CN" altLang="en-US"/>
          </a:p>
        </p:txBody>
      </p:sp>
    </p:spTree>
    <p:extLst>
      <p:ext uri="{BB962C8B-B14F-4D97-AF65-F5344CB8AC3E}">
        <p14:creationId xmlns:p14="http://schemas.microsoft.com/office/powerpoint/2010/main" val="1205083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a:prstGeom prst="rect">
            <a:avLst/>
          </a:prstGeom>
        </p:spPr>
      </p:sp>
      <p:sp>
        <p:nvSpPr>
          <p:cNvPr id="3" name="备注占位符 2"/>
          <p:cNvSpPr>
            <a:spLocks noGrp="1"/>
          </p:cNvSpPr>
          <p:nvPr>
            <p:ph type="body" idx="1"/>
          </p:nvPr>
        </p:nvSpPr>
        <p:spPr>
          <a:xfrm>
            <a:off x="685800" y="4343400"/>
            <a:ext cx="5486400" cy="4114800"/>
          </a:xfrm>
          <a:prstGeom prst="rect">
            <a:avLst/>
          </a:prstGeom>
        </p:spPr>
        <p:txBody>
          <a:bodyPr lIns="91431" tIns="45716" rIns="91431" bIns="45716"/>
          <a:lstStyle/>
          <a:p>
            <a:endParaRPr lang="zh-CN" altLang="en-US" dirty="0"/>
          </a:p>
        </p:txBody>
      </p:sp>
      <p:sp>
        <p:nvSpPr>
          <p:cNvPr id="4" name="灯片编号占位符 3"/>
          <p:cNvSpPr>
            <a:spLocks noGrp="1"/>
          </p:cNvSpPr>
          <p:nvPr>
            <p:ph type="sldNum" sz="quarter" idx="10"/>
          </p:nvPr>
        </p:nvSpPr>
        <p:spPr/>
        <p:txBody>
          <a:bodyPr/>
          <a:lstStyle/>
          <a:p>
            <a:fld id="{A6727693-4700-4829-A054-6330CD2E4BDB}" type="slidenum">
              <a:rPr lang="zh-CN" altLang="en-US" smtClean="0"/>
              <a:pPr/>
              <a:t>15</a:t>
            </a:fld>
            <a:endParaRPr lang="zh-CN" altLang="en-US"/>
          </a:p>
        </p:txBody>
      </p:sp>
    </p:spTree>
    <p:extLst>
      <p:ext uri="{BB962C8B-B14F-4D97-AF65-F5344CB8AC3E}">
        <p14:creationId xmlns:p14="http://schemas.microsoft.com/office/powerpoint/2010/main" val="1205083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a:prstGeom prst="rect">
            <a:avLst/>
          </a:prstGeom>
        </p:spPr>
      </p:sp>
      <p:sp>
        <p:nvSpPr>
          <p:cNvPr id="3" name="备注占位符 2"/>
          <p:cNvSpPr>
            <a:spLocks noGrp="1"/>
          </p:cNvSpPr>
          <p:nvPr>
            <p:ph type="body" idx="1"/>
          </p:nvPr>
        </p:nvSpPr>
        <p:spPr>
          <a:xfrm>
            <a:off x="685800" y="4343400"/>
            <a:ext cx="5486400" cy="4114800"/>
          </a:xfrm>
          <a:prstGeom prst="rect">
            <a:avLst/>
          </a:prstGeom>
        </p:spPr>
        <p:txBody>
          <a:bodyPr lIns="91431" tIns="45716" rIns="91431" bIns="45716"/>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Krypton </a:t>
            </a:r>
            <a:r>
              <a:rPr lang="en-US" altLang="zh-CN" sz="1200" b="0" i="0" kern="1200" dirty="0">
                <a:solidFill>
                  <a:schemeClr val="tx1"/>
                </a:solidFill>
                <a:effectLst/>
                <a:latin typeface="+mn-lt"/>
                <a:ea typeface="+mn-ea"/>
                <a:cs typeface="+mn-cs"/>
              </a:rPr>
              <a:t> /'</a:t>
            </a:r>
            <a:r>
              <a:rPr lang="en-US" altLang="zh-CN" sz="1200" b="0" i="0" kern="1200" dirty="0" err="1">
                <a:solidFill>
                  <a:schemeClr val="tx1"/>
                </a:solidFill>
                <a:effectLst/>
                <a:latin typeface="+mn-lt"/>
                <a:ea typeface="+mn-ea"/>
                <a:cs typeface="+mn-cs"/>
              </a:rPr>
              <a:t>krɪp'tɑn</a:t>
            </a:r>
            <a:r>
              <a:rPr lang="en-US" altLang="zh-CN" sz="1200" b="0" i="0" kern="1200" dirty="0">
                <a:solidFill>
                  <a:schemeClr val="tx1"/>
                </a:solidFill>
                <a:effectLst/>
                <a:latin typeface="+mn-lt"/>
                <a:ea typeface="+mn-ea"/>
                <a:cs typeface="+mn-cs"/>
              </a:rPr>
              <a:t>/</a:t>
            </a:r>
          </a:p>
          <a:p>
            <a:endParaRPr lang="zh-CN" altLang="en-US" dirty="0"/>
          </a:p>
        </p:txBody>
      </p:sp>
      <p:sp>
        <p:nvSpPr>
          <p:cNvPr id="4" name="灯片编号占位符 3"/>
          <p:cNvSpPr>
            <a:spLocks noGrp="1"/>
          </p:cNvSpPr>
          <p:nvPr>
            <p:ph type="sldNum" sz="quarter" idx="10"/>
          </p:nvPr>
        </p:nvSpPr>
        <p:spPr/>
        <p:txBody>
          <a:bodyPr/>
          <a:lstStyle/>
          <a:p>
            <a:fld id="{A6727693-4700-4829-A054-6330CD2E4BDB}" type="slidenum">
              <a:rPr lang="zh-CN" altLang="en-US" smtClean="0"/>
              <a:pPr/>
              <a:t>16</a:t>
            </a:fld>
            <a:endParaRPr lang="zh-CN" altLang="en-US"/>
          </a:p>
        </p:txBody>
      </p:sp>
    </p:spTree>
    <p:extLst>
      <p:ext uri="{BB962C8B-B14F-4D97-AF65-F5344CB8AC3E}">
        <p14:creationId xmlns:p14="http://schemas.microsoft.com/office/powerpoint/2010/main" val="126116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a:prstGeom prst="rect">
            <a:avLst/>
          </a:prstGeom>
        </p:spPr>
      </p:sp>
      <p:sp>
        <p:nvSpPr>
          <p:cNvPr id="3" name="备注占位符 2"/>
          <p:cNvSpPr>
            <a:spLocks noGrp="1"/>
          </p:cNvSpPr>
          <p:nvPr>
            <p:ph type="body" idx="1"/>
          </p:nvPr>
        </p:nvSpPr>
        <p:spPr>
          <a:xfrm>
            <a:off x="685800" y="4343400"/>
            <a:ext cx="5486400" cy="4114800"/>
          </a:xfrm>
          <a:prstGeom prst="rect">
            <a:avLst/>
          </a:prstGeom>
        </p:spPr>
        <p:txBody>
          <a:bodyPr lIns="91431" tIns="45716" rIns="91431" bIns="45716"/>
          <a:lstStyle/>
          <a:p>
            <a:endParaRPr lang="zh-CN" altLang="en-US" dirty="0"/>
          </a:p>
        </p:txBody>
      </p:sp>
      <p:sp>
        <p:nvSpPr>
          <p:cNvPr id="4" name="灯片编号占位符 3"/>
          <p:cNvSpPr>
            <a:spLocks noGrp="1"/>
          </p:cNvSpPr>
          <p:nvPr>
            <p:ph type="sldNum" sz="quarter" idx="10"/>
          </p:nvPr>
        </p:nvSpPr>
        <p:spPr/>
        <p:txBody>
          <a:bodyPr/>
          <a:lstStyle/>
          <a:p>
            <a:fld id="{A6727693-4700-4829-A054-6330CD2E4BDB}" type="slidenum">
              <a:rPr lang="zh-CN" altLang="en-US" smtClean="0"/>
              <a:pPr/>
              <a:t>17</a:t>
            </a:fld>
            <a:endParaRPr lang="zh-CN" altLang="en-US"/>
          </a:p>
        </p:txBody>
      </p:sp>
    </p:spTree>
    <p:extLst>
      <p:ext uri="{BB962C8B-B14F-4D97-AF65-F5344CB8AC3E}">
        <p14:creationId xmlns:p14="http://schemas.microsoft.com/office/powerpoint/2010/main" val="12050831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a:prstGeom prst="rect">
            <a:avLst/>
          </a:prstGeom>
        </p:spPr>
      </p:sp>
      <p:sp>
        <p:nvSpPr>
          <p:cNvPr id="3" name="备注占位符 2"/>
          <p:cNvSpPr>
            <a:spLocks noGrp="1"/>
          </p:cNvSpPr>
          <p:nvPr>
            <p:ph type="body" idx="1"/>
          </p:nvPr>
        </p:nvSpPr>
        <p:spPr>
          <a:xfrm>
            <a:off x="685800" y="4343400"/>
            <a:ext cx="5486400" cy="4114800"/>
          </a:xfrm>
          <a:prstGeom prst="rect">
            <a:avLst/>
          </a:prstGeom>
        </p:spPr>
        <p:txBody>
          <a:bodyPr lIns="91431" tIns="45716" rIns="91431" bIns="45716"/>
          <a:lstStyle/>
          <a:p>
            <a:endParaRPr lang="zh-CN" altLang="en-US" dirty="0"/>
          </a:p>
        </p:txBody>
      </p:sp>
      <p:sp>
        <p:nvSpPr>
          <p:cNvPr id="4" name="灯片编号占位符 3"/>
          <p:cNvSpPr>
            <a:spLocks noGrp="1"/>
          </p:cNvSpPr>
          <p:nvPr>
            <p:ph type="sldNum" sz="quarter" idx="10"/>
          </p:nvPr>
        </p:nvSpPr>
        <p:spPr/>
        <p:txBody>
          <a:bodyPr/>
          <a:lstStyle/>
          <a:p>
            <a:fld id="{A6727693-4700-4829-A054-6330CD2E4BDB}" type="slidenum">
              <a:rPr lang="zh-CN" altLang="en-US" smtClean="0"/>
              <a:pPr/>
              <a:t>18</a:t>
            </a:fld>
            <a:endParaRPr lang="zh-CN" altLang="en-US"/>
          </a:p>
        </p:txBody>
      </p:sp>
    </p:spTree>
    <p:extLst>
      <p:ext uri="{BB962C8B-B14F-4D97-AF65-F5344CB8AC3E}">
        <p14:creationId xmlns:p14="http://schemas.microsoft.com/office/powerpoint/2010/main" val="1205083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a:prstGeom prst="rect">
            <a:avLst/>
          </a:prstGeom>
        </p:spPr>
      </p:sp>
      <p:sp>
        <p:nvSpPr>
          <p:cNvPr id="3" name="备注占位符 2"/>
          <p:cNvSpPr>
            <a:spLocks noGrp="1"/>
          </p:cNvSpPr>
          <p:nvPr>
            <p:ph type="body" idx="1"/>
          </p:nvPr>
        </p:nvSpPr>
        <p:spPr>
          <a:xfrm>
            <a:off x="685800" y="4343400"/>
            <a:ext cx="5486400" cy="4114800"/>
          </a:xfrm>
          <a:prstGeom prst="rect">
            <a:avLst/>
          </a:prstGeom>
        </p:spPr>
        <p:txBody>
          <a:bodyPr lIns="91431" tIns="45716" rIns="91431" bIns="45716"/>
          <a:lstStyle/>
          <a:p>
            <a:endParaRPr lang="zh-CN" altLang="en-US" dirty="0"/>
          </a:p>
        </p:txBody>
      </p:sp>
      <p:sp>
        <p:nvSpPr>
          <p:cNvPr id="4" name="灯片编号占位符 3"/>
          <p:cNvSpPr>
            <a:spLocks noGrp="1"/>
          </p:cNvSpPr>
          <p:nvPr>
            <p:ph type="sldNum" sz="quarter" idx="10"/>
          </p:nvPr>
        </p:nvSpPr>
        <p:spPr/>
        <p:txBody>
          <a:bodyPr/>
          <a:lstStyle/>
          <a:p>
            <a:fld id="{A6727693-4700-4829-A054-6330CD2E4BDB}" type="slidenum">
              <a:rPr lang="zh-CN" altLang="en-US" smtClean="0"/>
              <a:pPr/>
              <a:t>19</a:t>
            </a:fld>
            <a:endParaRPr lang="zh-CN" altLang="en-US"/>
          </a:p>
        </p:txBody>
      </p:sp>
    </p:spTree>
    <p:extLst>
      <p:ext uri="{BB962C8B-B14F-4D97-AF65-F5344CB8AC3E}">
        <p14:creationId xmlns:p14="http://schemas.microsoft.com/office/powerpoint/2010/main" val="2642912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727693-4700-4829-A054-6330CD2E4BDB}" type="slidenum">
              <a:rPr lang="zh-CN" altLang="en-US" smtClean="0"/>
              <a:pPr/>
              <a:t>2</a:t>
            </a:fld>
            <a:endParaRPr lang="zh-CN" altLang="en-US"/>
          </a:p>
        </p:txBody>
      </p:sp>
    </p:spTree>
    <p:extLst>
      <p:ext uri="{BB962C8B-B14F-4D97-AF65-F5344CB8AC3E}">
        <p14:creationId xmlns:p14="http://schemas.microsoft.com/office/powerpoint/2010/main" val="18015966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a:prstGeom prst="rect">
            <a:avLst/>
          </a:prstGeom>
        </p:spPr>
      </p:sp>
      <p:sp>
        <p:nvSpPr>
          <p:cNvPr id="3" name="备注占位符 2"/>
          <p:cNvSpPr>
            <a:spLocks noGrp="1"/>
          </p:cNvSpPr>
          <p:nvPr>
            <p:ph type="body" idx="1"/>
          </p:nvPr>
        </p:nvSpPr>
        <p:spPr>
          <a:xfrm>
            <a:off x="685800" y="4343400"/>
            <a:ext cx="5486400" cy="4114800"/>
          </a:xfrm>
          <a:prstGeom prst="rect">
            <a:avLst/>
          </a:prstGeom>
        </p:spPr>
        <p:txBody>
          <a:bodyPr lIns="91431" tIns="45716" rIns="91431" bIns="45716"/>
          <a:lstStyle/>
          <a:p>
            <a:endParaRPr lang="zh-CN" altLang="en-US" dirty="0"/>
          </a:p>
        </p:txBody>
      </p:sp>
      <p:sp>
        <p:nvSpPr>
          <p:cNvPr id="4" name="灯片编号占位符 3"/>
          <p:cNvSpPr>
            <a:spLocks noGrp="1"/>
          </p:cNvSpPr>
          <p:nvPr>
            <p:ph type="sldNum" sz="quarter" idx="10"/>
          </p:nvPr>
        </p:nvSpPr>
        <p:spPr/>
        <p:txBody>
          <a:bodyPr/>
          <a:lstStyle/>
          <a:p>
            <a:fld id="{A6727693-4700-4829-A054-6330CD2E4BDB}" type="slidenum">
              <a:rPr lang="zh-CN" altLang="en-US" smtClean="0"/>
              <a:pPr/>
              <a:t>20</a:t>
            </a:fld>
            <a:endParaRPr lang="zh-CN" altLang="en-US"/>
          </a:p>
        </p:txBody>
      </p:sp>
    </p:spTree>
    <p:extLst>
      <p:ext uri="{BB962C8B-B14F-4D97-AF65-F5344CB8AC3E}">
        <p14:creationId xmlns:p14="http://schemas.microsoft.com/office/powerpoint/2010/main" val="299331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a:prstGeom prst="rect">
            <a:avLst/>
          </a:prstGeom>
        </p:spPr>
      </p:sp>
      <p:sp>
        <p:nvSpPr>
          <p:cNvPr id="3" name="备注占位符 2"/>
          <p:cNvSpPr>
            <a:spLocks noGrp="1"/>
          </p:cNvSpPr>
          <p:nvPr>
            <p:ph type="body" idx="1"/>
          </p:nvPr>
        </p:nvSpPr>
        <p:spPr>
          <a:xfrm>
            <a:off x="685800" y="4343400"/>
            <a:ext cx="5486400" cy="4114800"/>
          </a:xfrm>
          <a:prstGeom prst="rect">
            <a:avLst/>
          </a:prstGeom>
        </p:spPr>
        <p:txBody>
          <a:bodyPr lIns="91431" tIns="45716" rIns="91431" bIns="45716"/>
          <a:lstStyle/>
          <a:p>
            <a:endParaRPr lang="zh-CN" altLang="en-US" dirty="0"/>
          </a:p>
        </p:txBody>
      </p:sp>
      <p:sp>
        <p:nvSpPr>
          <p:cNvPr id="4" name="灯片编号占位符 3"/>
          <p:cNvSpPr>
            <a:spLocks noGrp="1"/>
          </p:cNvSpPr>
          <p:nvPr>
            <p:ph type="sldNum" sz="quarter" idx="10"/>
          </p:nvPr>
        </p:nvSpPr>
        <p:spPr/>
        <p:txBody>
          <a:bodyPr/>
          <a:lstStyle/>
          <a:p>
            <a:fld id="{A6727693-4700-4829-A054-6330CD2E4BDB}" type="slidenum">
              <a:rPr lang="zh-CN" altLang="en-US" smtClean="0"/>
              <a:pPr/>
              <a:t>21</a:t>
            </a:fld>
            <a:endParaRPr lang="zh-CN" altLang="en-US"/>
          </a:p>
        </p:txBody>
      </p:sp>
    </p:spTree>
    <p:extLst>
      <p:ext uri="{BB962C8B-B14F-4D97-AF65-F5344CB8AC3E}">
        <p14:creationId xmlns:p14="http://schemas.microsoft.com/office/powerpoint/2010/main" val="12050831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a:prstGeom prst="rect">
            <a:avLst/>
          </a:prstGeom>
        </p:spPr>
      </p:sp>
      <p:sp>
        <p:nvSpPr>
          <p:cNvPr id="3" name="备注占位符 2"/>
          <p:cNvSpPr>
            <a:spLocks noGrp="1"/>
          </p:cNvSpPr>
          <p:nvPr>
            <p:ph type="body" idx="1"/>
          </p:nvPr>
        </p:nvSpPr>
        <p:spPr>
          <a:xfrm>
            <a:off x="685800" y="4343400"/>
            <a:ext cx="5486400" cy="4114800"/>
          </a:xfrm>
          <a:prstGeom prst="rect">
            <a:avLst/>
          </a:prstGeom>
        </p:spPr>
        <p:txBody>
          <a:bodyPr lIns="91431" tIns="45716" rIns="91431" bIns="45716"/>
          <a:lstStyle/>
          <a:p>
            <a:endParaRPr lang="zh-CN" altLang="en-US" dirty="0"/>
          </a:p>
        </p:txBody>
      </p:sp>
      <p:sp>
        <p:nvSpPr>
          <p:cNvPr id="4" name="灯片编号占位符 3"/>
          <p:cNvSpPr>
            <a:spLocks noGrp="1"/>
          </p:cNvSpPr>
          <p:nvPr>
            <p:ph type="sldNum" sz="quarter" idx="10"/>
          </p:nvPr>
        </p:nvSpPr>
        <p:spPr/>
        <p:txBody>
          <a:bodyPr/>
          <a:lstStyle/>
          <a:p>
            <a:fld id="{A6727693-4700-4829-A054-6330CD2E4BDB}" type="slidenum">
              <a:rPr lang="zh-CN" altLang="en-US" smtClean="0"/>
              <a:pPr/>
              <a:t>22</a:t>
            </a:fld>
            <a:endParaRPr lang="zh-CN" altLang="en-US"/>
          </a:p>
        </p:txBody>
      </p:sp>
    </p:spTree>
    <p:extLst>
      <p:ext uri="{BB962C8B-B14F-4D97-AF65-F5344CB8AC3E}">
        <p14:creationId xmlns:p14="http://schemas.microsoft.com/office/powerpoint/2010/main" val="7090632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a:prstGeom prst="rect">
            <a:avLst/>
          </a:prstGeom>
        </p:spPr>
      </p:sp>
      <p:sp>
        <p:nvSpPr>
          <p:cNvPr id="3" name="备注占位符 2"/>
          <p:cNvSpPr>
            <a:spLocks noGrp="1"/>
          </p:cNvSpPr>
          <p:nvPr>
            <p:ph type="body" idx="1"/>
          </p:nvPr>
        </p:nvSpPr>
        <p:spPr>
          <a:xfrm>
            <a:off x="685800" y="4343400"/>
            <a:ext cx="5486400" cy="4114800"/>
          </a:xfrm>
          <a:prstGeom prst="rect">
            <a:avLst/>
          </a:prstGeom>
        </p:spPr>
        <p:txBody>
          <a:bodyPr lIns="91431" tIns="45716" rIns="91431" bIns="45716"/>
          <a:lstStyle/>
          <a:p>
            <a:endParaRPr lang="zh-CN" altLang="en-US" dirty="0"/>
          </a:p>
        </p:txBody>
      </p:sp>
      <p:sp>
        <p:nvSpPr>
          <p:cNvPr id="4" name="灯片编号占位符 3"/>
          <p:cNvSpPr>
            <a:spLocks noGrp="1"/>
          </p:cNvSpPr>
          <p:nvPr>
            <p:ph type="sldNum" sz="quarter" idx="10"/>
          </p:nvPr>
        </p:nvSpPr>
        <p:spPr/>
        <p:txBody>
          <a:bodyPr/>
          <a:lstStyle/>
          <a:p>
            <a:fld id="{A6727693-4700-4829-A054-6330CD2E4BDB}" type="slidenum">
              <a:rPr lang="zh-CN" altLang="en-US" smtClean="0"/>
              <a:pPr/>
              <a:t>25</a:t>
            </a:fld>
            <a:endParaRPr lang="zh-CN" altLang="en-US"/>
          </a:p>
        </p:txBody>
      </p:sp>
    </p:spTree>
    <p:extLst>
      <p:ext uri="{BB962C8B-B14F-4D97-AF65-F5344CB8AC3E}">
        <p14:creationId xmlns:p14="http://schemas.microsoft.com/office/powerpoint/2010/main" val="31569524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2188" y="768350"/>
            <a:ext cx="5114925" cy="3836988"/>
          </a:xfrm>
          <a:prstGeom prst="rect">
            <a:avLst/>
          </a:prstGeom>
        </p:spPr>
      </p:sp>
      <p:sp>
        <p:nvSpPr>
          <p:cNvPr id="3" name="备注占位符 2"/>
          <p:cNvSpPr>
            <a:spLocks noGrp="1"/>
          </p:cNvSpPr>
          <p:nvPr>
            <p:ph type="body" idx="1"/>
          </p:nvPr>
        </p:nvSpPr>
        <p:spPr>
          <a:xfrm>
            <a:off x="709930" y="4861441"/>
            <a:ext cx="5679440" cy="4605576"/>
          </a:xfrm>
          <a:prstGeom prst="rect">
            <a:avLst/>
          </a:prstGeom>
        </p:spPr>
        <p:txBody>
          <a:bodyPr lIns="99048" tIns="49524" rIns="99048" bIns="49524"/>
          <a:lstStyle/>
          <a:p>
            <a:endParaRPr lang="zh-CN" altLang="en-US" dirty="0"/>
          </a:p>
        </p:txBody>
      </p:sp>
      <p:sp>
        <p:nvSpPr>
          <p:cNvPr id="4" name="灯片编号占位符 3"/>
          <p:cNvSpPr>
            <a:spLocks noGrp="1"/>
          </p:cNvSpPr>
          <p:nvPr>
            <p:ph type="sldNum" sz="quarter" idx="10"/>
          </p:nvPr>
        </p:nvSpPr>
        <p:spPr/>
        <p:txBody>
          <a:bodyPr/>
          <a:lstStyle/>
          <a:p>
            <a:fld id="{A6727693-4700-4829-A054-6330CD2E4BDB}" type="slidenum">
              <a:rPr lang="zh-CN" altLang="en-US" smtClean="0"/>
              <a:pPr/>
              <a:t>26</a:t>
            </a:fld>
            <a:endParaRPr lang="zh-CN" altLang="en-US"/>
          </a:p>
        </p:txBody>
      </p:sp>
    </p:spTree>
    <p:extLst>
      <p:ext uri="{BB962C8B-B14F-4D97-AF65-F5344CB8AC3E}">
        <p14:creationId xmlns:p14="http://schemas.microsoft.com/office/powerpoint/2010/main" val="31569524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a:prstGeom prst="rect">
            <a:avLst/>
          </a:prstGeom>
        </p:spPr>
      </p:sp>
      <p:sp>
        <p:nvSpPr>
          <p:cNvPr id="3" name="备注占位符 2"/>
          <p:cNvSpPr>
            <a:spLocks noGrp="1"/>
          </p:cNvSpPr>
          <p:nvPr>
            <p:ph type="body" idx="1"/>
          </p:nvPr>
        </p:nvSpPr>
        <p:spPr>
          <a:xfrm>
            <a:off x="685800" y="4343400"/>
            <a:ext cx="5486400" cy="4114800"/>
          </a:xfrm>
          <a:prstGeom prst="rect">
            <a:avLst/>
          </a:prstGeom>
        </p:spPr>
        <p:txBody>
          <a:bodyPr lIns="91431" tIns="45716" rIns="91431" bIns="45716"/>
          <a:lstStyle/>
          <a:p>
            <a:endParaRPr lang="zh-CN" altLang="en-US" dirty="0"/>
          </a:p>
        </p:txBody>
      </p:sp>
      <p:sp>
        <p:nvSpPr>
          <p:cNvPr id="4" name="灯片编号占位符 3"/>
          <p:cNvSpPr>
            <a:spLocks noGrp="1"/>
          </p:cNvSpPr>
          <p:nvPr>
            <p:ph type="sldNum" sz="quarter" idx="10"/>
          </p:nvPr>
        </p:nvSpPr>
        <p:spPr/>
        <p:txBody>
          <a:bodyPr/>
          <a:lstStyle/>
          <a:p>
            <a:fld id="{A6727693-4700-4829-A054-6330CD2E4BDB}" type="slidenum">
              <a:rPr lang="zh-CN" altLang="en-US" smtClean="0"/>
              <a:pPr/>
              <a:t>27</a:t>
            </a:fld>
            <a:endParaRPr lang="zh-CN" altLang="en-US"/>
          </a:p>
        </p:txBody>
      </p:sp>
    </p:spTree>
    <p:extLst>
      <p:ext uri="{BB962C8B-B14F-4D97-AF65-F5344CB8AC3E}">
        <p14:creationId xmlns:p14="http://schemas.microsoft.com/office/powerpoint/2010/main" val="31569524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a:prstGeom prst="rect">
            <a:avLst/>
          </a:prstGeom>
        </p:spPr>
      </p:sp>
      <p:sp>
        <p:nvSpPr>
          <p:cNvPr id="3" name="备注占位符 2"/>
          <p:cNvSpPr>
            <a:spLocks noGrp="1"/>
          </p:cNvSpPr>
          <p:nvPr>
            <p:ph type="body" idx="1"/>
          </p:nvPr>
        </p:nvSpPr>
        <p:spPr>
          <a:xfrm>
            <a:off x="685800" y="4343400"/>
            <a:ext cx="5486400" cy="4114800"/>
          </a:xfrm>
          <a:prstGeom prst="rect">
            <a:avLst/>
          </a:prstGeom>
        </p:spPr>
        <p:txBody>
          <a:bodyPr lIns="91431" tIns="45716" rIns="91431" bIns="45716"/>
          <a:lstStyle/>
          <a:p>
            <a:endParaRPr lang="zh-CN" altLang="en-US" dirty="0"/>
          </a:p>
        </p:txBody>
      </p:sp>
      <p:sp>
        <p:nvSpPr>
          <p:cNvPr id="4" name="灯片编号占位符 3"/>
          <p:cNvSpPr>
            <a:spLocks noGrp="1"/>
          </p:cNvSpPr>
          <p:nvPr>
            <p:ph type="sldNum" sz="quarter" idx="10"/>
          </p:nvPr>
        </p:nvSpPr>
        <p:spPr/>
        <p:txBody>
          <a:bodyPr/>
          <a:lstStyle/>
          <a:p>
            <a:fld id="{A6727693-4700-4829-A054-6330CD2E4BDB}" type="slidenum">
              <a:rPr lang="zh-CN" altLang="en-US" smtClean="0"/>
              <a:pPr/>
              <a:t>28</a:t>
            </a:fld>
            <a:endParaRPr lang="zh-CN" altLang="en-US"/>
          </a:p>
        </p:txBody>
      </p:sp>
    </p:spTree>
    <p:extLst>
      <p:ext uri="{BB962C8B-B14F-4D97-AF65-F5344CB8AC3E}">
        <p14:creationId xmlns:p14="http://schemas.microsoft.com/office/powerpoint/2010/main" val="31569524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2188" y="768350"/>
            <a:ext cx="5114925" cy="3836988"/>
          </a:xfrm>
          <a:prstGeom prst="rect">
            <a:avLst/>
          </a:prstGeom>
        </p:spPr>
      </p:sp>
      <p:sp>
        <p:nvSpPr>
          <p:cNvPr id="3" name="备注占位符 2"/>
          <p:cNvSpPr>
            <a:spLocks noGrp="1"/>
          </p:cNvSpPr>
          <p:nvPr>
            <p:ph type="body" idx="1"/>
          </p:nvPr>
        </p:nvSpPr>
        <p:spPr>
          <a:xfrm>
            <a:off x="709930" y="4861441"/>
            <a:ext cx="5679440" cy="4605576"/>
          </a:xfrm>
          <a:prstGeom prst="rect">
            <a:avLst/>
          </a:prstGeom>
        </p:spPr>
        <p:txBody>
          <a:bodyPr lIns="99048" tIns="49524" rIns="99048" bIns="49524"/>
          <a:lstStyle/>
          <a:p>
            <a:endParaRPr lang="zh-CN" altLang="en-US" dirty="0"/>
          </a:p>
        </p:txBody>
      </p:sp>
      <p:sp>
        <p:nvSpPr>
          <p:cNvPr id="4" name="灯片编号占位符 3"/>
          <p:cNvSpPr>
            <a:spLocks noGrp="1"/>
          </p:cNvSpPr>
          <p:nvPr>
            <p:ph type="sldNum" sz="quarter" idx="10"/>
          </p:nvPr>
        </p:nvSpPr>
        <p:spPr/>
        <p:txBody>
          <a:bodyPr/>
          <a:lstStyle/>
          <a:p>
            <a:fld id="{A6727693-4700-4829-A054-6330CD2E4BDB}" type="slidenum">
              <a:rPr lang="zh-CN" altLang="en-US" smtClean="0"/>
              <a:pPr/>
              <a:t>29</a:t>
            </a:fld>
            <a:endParaRPr lang="zh-CN" altLang="en-US"/>
          </a:p>
        </p:txBody>
      </p:sp>
    </p:spTree>
    <p:extLst>
      <p:ext uri="{BB962C8B-B14F-4D97-AF65-F5344CB8AC3E}">
        <p14:creationId xmlns:p14="http://schemas.microsoft.com/office/powerpoint/2010/main" val="31569524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a:prstGeom prst="rect">
            <a:avLst/>
          </a:prstGeom>
        </p:spPr>
      </p:sp>
      <p:sp>
        <p:nvSpPr>
          <p:cNvPr id="3" name="备注占位符 2"/>
          <p:cNvSpPr>
            <a:spLocks noGrp="1"/>
          </p:cNvSpPr>
          <p:nvPr>
            <p:ph type="body" idx="1"/>
          </p:nvPr>
        </p:nvSpPr>
        <p:spPr>
          <a:xfrm>
            <a:off x="685800" y="4343400"/>
            <a:ext cx="5486400" cy="4114800"/>
          </a:xfrm>
          <a:prstGeom prst="rect">
            <a:avLst/>
          </a:prstGeom>
        </p:spPr>
        <p:txBody>
          <a:bodyPr lIns="91431" tIns="45716" rIns="91431" bIns="45716"/>
          <a:lstStyle/>
          <a:p>
            <a:endParaRPr lang="zh-CN" altLang="en-US" dirty="0"/>
          </a:p>
        </p:txBody>
      </p:sp>
      <p:sp>
        <p:nvSpPr>
          <p:cNvPr id="4" name="灯片编号占位符 3"/>
          <p:cNvSpPr>
            <a:spLocks noGrp="1"/>
          </p:cNvSpPr>
          <p:nvPr>
            <p:ph type="sldNum" sz="quarter" idx="10"/>
          </p:nvPr>
        </p:nvSpPr>
        <p:spPr/>
        <p:txBody>
          <a:bodyPr/>
          <a:lstStyle/>
          <a:p>
            <a:fld id="{A6727693-4700-4829-A054-6330CD2E4BDB}" type="slidenum">
              <a:rPr lang="zh-CN" altLang="en-US" smtClean="0"/>
              <a:pPr/>
              <a:t>30</a:t>
            </a:fld>
            <a:endParaRPr lang="zh-CN" altLang="en-US"/>
          </a:p>
        </p:txBody>
      </p:sp>
    </p:spTree>
    <p:extLst>
      <p:ext uri="{BB962C8B-B14F-4D97-AF65-F5344CB8AC3E}">
        <p14:creationId xmlns:p14="http://schemas.microsoft.com/office/powerpoint/2010/main" val="12050831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a:prstGeom prst="rect">
            <a:avLst/>
          </a:prstGeom>
        </p:spPr>
      </p:sp>
      <p:sp>
        <p:nvSpPr>
          <p:cNvPr id="3" name="备注占位符 2"/>
          <p:cNvSpPr>
            <a:spLocks noGrp="1"/>
          </p:cNvSpPr>
          <p:nvPr>
            <p:ph type="body" idx="1"/>
          </p:nvPr>
        </p:nvSpPr>
        <p:spPr>
          <a:xfrm>
            <a:off x="685800" y="4343400"/>
            <a:ext cx="5486400" cy="4114800"/>
          </a:xfrm>
          <a:prstGeom prst="rect">
            <a:avLst/>
          </a:prstGeom>
        </p:spPr>
        <p:txBody>
          <a:bodyPr lIns="91431" tIns="45716" rIns="91431" bIns="45716"/>
          <a:lstStyle/>
          <a:p>
            <a:endParaRPr lang="zh-CN" altLang="en-US" dirty="0"/>
          </a:p>
        </p:txBody>
      </p:sp>
      <p:sp>
        <p:nvSpPr>
          <p:cNvPr id="4" name="灯片编号占位符 3"/>
          <p:cNvSpPr>
            <a:spLocks noGrp="1"/>
          </p:cNvSpPr>
          <p:nvPr>
            <p:ph type="sldNum" sz="quarter" idx="10"/>
          </p:nvPr>
        </p:nvSpPr>
        <p:spPr/>
        <p:txBody>
          <a:bodyPr/>
          <a:lstStyle/>
          <a:p>
            <a:fld id="{A6727693-4700-4829-A054-6330CD2E4BDB}" type="slidenum">
              <a:rPr lang="zh-CN" altLang="en-US" smtClean="0"/>
              <a:pPr/>
              <a:t>31</a:t>
            </a:fld>
            <a:endParaRPr lang="zh-CN" altLang="en-US"/>
          </a:p>
        </p:txBody>
      </p:sp>
    </p:spTree>
    <p:extLst>
      <p:ext uri="{BB962C8B-B14F-4D97-AF65-F5344CB8AC3E}">
        <p14:creationId xmlns:p14="http://schemas.microsoft.com/office/powerpoint/2010/main" val="1205083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p:sp>
      <p:sp>
        <p:nvSpPr>
          <p:cNvPr id="50179" name="备注占位符 2"/>
          <p:cNvSpPr>
            <a:spLocks noGrp="1"/>
          </p:cNvSpPr>
          <p:nvPr>
            <p:ph type="body" idx="1"/>
          </p:nvPr>
        </p:nvSpPr>
        <p:spPr bwMode="auto">
          <a:xfrm>
            <a:off x="710263" y="4861482"/>
            <a:ext cx="5678777" cy="4604840"/>
          </a:xfrm>
          <a:prstGeom prst="rect">
            <a:avLst/>
          </a:prstGeom>
          <a:noFill/>
          <a:ln>
            <a:miter lim="800000"/>
            <a:headEnd/>
            <a:tailEnd/>
          </a:ln>
        </p:spPr>
        <p:txBody>
          <a:bodyPr/>
          <a:lstStyle/>
          <a:p>
            <a:r>
              <a:rPr lang="en-US" altLang="zh-CN" dirty="0"/>
              <a:t>This is the layout of HIAF. Stochastic cooling will be built on </a:t>
            </a:r>
            <a:r>
              <a:rPr lang="en-US" altLang="zh-CN" dirty="0" err="1"/>
              <a:t>Sring</a:t>
            </a:r>
            <a:r>
              <a:rPr lang="en-US" altLang="zh-CN" dirty="0"/>
              <a:t>.</a:t>
            </a:r>
            <a:endParaRPr lang="zh-CN" altLang="en-US" dirty="0"/>
          </a:p>
        </p:txBody>
      </p:sp>
      <p:sp>
        <p:nvSpPr>
          <p:cNvPr id="50180" name="日期占位符 3"/>
          <p:cNvSpPr>
            <a:spLocks noGrp="1"/>
          </p:cNvSpPr>
          <p:nvPr>
            <p:ph type="dt" sz="quarter" idx="1"/>
          </p:nvPr>
        </p:nvSpPr>
        <p:spPr>
          <a:noFill/>
        </p:spPr>
        <p:txBody>
          <a:bodyPr/>
          <a:lstStyle/>
          <a:p>
            <a:fld id="{AE556EC5-E428-4B79-8997-64252CE557EF}" type="datetime1">
              <a:rPr lang="zh-CN" altLang="en-US" smtClean="0"/>
              <a:pPr/>
              <a:t>2019/1/22</a:t>
            </a:fld>
            <a:endParaRPr lang="zh-CN" altLang="en-US"/>
          </a:p>
        </p:txBody>
      </p:sp>
      <p:sp>
        <p:nvSpPr>
          <p:cNvPr id="50181" name="灯片编号占位符 4"/>
          <p:cNvSpPr>
            <a:spLocks noGrp="1"/>
          </p:cNvSpPr>
          <p:nvPr>
            <p:ph type="sldNum" sz="quarter" idx="5"/>
          </p:nvPr>
        </p:nvSpPr>
        <p:spPr>
          <a:noFill/>
        </p:spPr>
        <p:txBody>
          <a:bodyPr/>
          <a:lstStyle/>
          <a:p>
            <a:fld id="{69000F77-A500-4C3E-9B37-E27D8E49755E}" type="slidenum">
              <a:rPr lang="zh-CN" altLang="en-US" smtClean="0"/>
              <a:pPr/>
              <a:t>3</a:t>
            </a:fld>
            <a:endParaRPr lang="zh-CN" altLang="en-US"/>
          </a:p>
        </p:txBody>
      </p:sp>
    </p:spTree>
    <p:extLst>
      <p:ext uri="{BB962C8B-B14F-4D97-AF65-F5344CB8AC3E}">
        <p14:creationId xmlns:p14="http://schemas.microsoft.com/office/powerpoint/2010/main" val="347760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2188" y="768350"/>
            <a:ext cx="5114925" cy="3836988"/>
          </a:xfrm>
          <a:prstGeom prst="rect">
            <a:avLst/>
          </a:prstGeom>
        </p:spPr>
      </p:sp>
      <p:sp>
        <p:nvSpPr>
          <p:cNvPr id="3" name="备注占位符 2"/>
          <p:cNvSpPr>
            <a:spLocks noGrp="1"/>
          </p:cNvSpPr>
          <p:nvPr>
            <p:ph type="body" idx="1"/>
          </p:nvPr>
        </p:nvSpPr>
        <p:spPr>
          <a:xfrm>
            <a:off x="709930" y="4861441"/>
            <a:ext cx="5679440" cy="4605576"/>
          </a:xfrm>
          <a:prstGeom prst="rect">
            <a:avLst/>
          </a:prstGeom>
        </p:spPr>
        <p:txBody>
          <a:bodyPr lIns="99048" tIns="49524" rIns="99048" bIns="49524"/>
          <a:lstStyle/>
          <a:p>
            <a:endParaRPr lang="zh-CN" altLang="en-US" dirty="0"/>
          </a:p>
        </p:txBody>
      </p:sp>
      <p:sp>
        <p:nvSpPr>
          <p:cNvPr id="4" name="灯片编号占位符 3"/>
          <p:cNvSpPr>
            <a:spLocks noGrp="1"/>
          </p:cNvSpPr>
          <p:nvPr>
            <p:ph type="sldNum" sz="quarter" idx="10"/>
          </p:nvPr>
        </p:nvSpPr>
        <p:spPr/>
        <p:txBody>
          <a:bodyPr/>
          <a:lstStyle/>
          <a:p>
            <a:fld id="{A6727693-4700-4829-A054-6330CD2E4BDB}" type="slidenum">
              <a:rPr lang="zh-CN" altLang="en-US" smtClean="0"/>
              <a:pPr/>
              <a:t>32</a:t>
            </a:fld>
            <a:endParaRPr lang="zh-CN" altLang="en-US"/>
          </a:p>
        </p:txBody>
      </p:sp>
    </p:spTree>
    <p:extLst>
      <p:ext uri="{BB962C8B-B14F-4D97-AF65-F5344CB8AC3E}">
        <p14:creationId xmlns:p14="http://schemas.microsoft.com/office/powerpoint/2010/main" val="12050831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a:prstGeom prst="rect">
            <a:avLst/>
          </a:prstGeom>
        </p:spPr>
      </p:sp>
      <p:sp>
        <p:nvSpPr>
          <p:cNvPr id="3" name="备注占位符 2"/>
          <p:cNvSpPr>
            <a:spLocks noGrp="1"/>
          </p:cNvSpPr>
          <p:nvPr>
            <p:ph type="body" idx="1"/>
          </p:nvPr>
        </p:nvSpPr>
        <p:spPr>
          <a:xfrm>
            <a:off x="685800" y="4343400"/>
            <a:ext cx="5486400" cy="4114800"/>
          </a:xfrm>
          <a:prstGeom prst="rect">
            <a:avLst/>
          </a:prstGeom>
        </p:spPr>
        <p:txBody>
          <a:bodyPr lIns="91431" tIns="45716" rIns="91431" bIns="45716"/>
          <a:lstStyle/>
          <a:p>
            <a:endParaRPr lang="zh-CN" altLang="en-US" dirty="0"/>
          </a:p>
        </p:txBody>
      </p:sp>
      <p:sp>
        <p:nvSpPr>
          <p:cNvPr id="4" name="灯片编号占位符 3"/>
          <p:cNvSpPr>
            <a:spLocks noGrp="1"/>
          </p:cNvSpPr>
          <p:nvPr>
            <p:ph type="sldNum" sz="quarter" idx="10"/>
          </p:nvPr>
        </p:nvSpPr>
        <p:spPr/>
        <p:txBody>
          <a:bodyPr/>
          <a:lstStyle/>
          <a:p>
            <a:fld id="{A6727693-4700-4829-A054-6330CD2E4BDB}" type="slidenum">
              <a:rPr lang="zh-CN" altLang="en-US" smtClean="0"/>
              <a:pPr/>
              <a:t>33</a:t>
            </a:fld>
            <a:endParaRPr lang="zh-CN" altLang="en-US"/>
          </a:p>
        </p:txBody>
      </p:sp>
    </p:spTree>
    <p:extLst>
      <p:ext uri="{BB962C8B-B14F-4D97-AF65-F5344CB8AC3E}">
        <p14:creationId xmlns:p14="http://schemas.microsoft.com/office/powerpoint/2010/main" val="32841282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a:prstGeom prst="rect">
            <a:avLst/>
          </a:prstGeom>
        </p:spPr>
      </p:sp>
      <p:sp>
        <p:nvSpPr>
          <p:cNvPr id="3" name="备注占位符 2"/>
          <p:cNvSpPr>
            <a:spLocks noGrp="1"/>
          </p:cNvSpPr>
          <p:nvPr>
            <p:ph type="body" idx="1"/>
          </p:nvPr>
        </p:nvSpPr>
        <p:spPr>
          <a:xfrm>
            <a:off x="685800" y="4343400"/>
            <a:ext cx="5486400" cy="4114800"/>
          </a:xfrm>
          <a:prstGeom prst="rect">
            <a:avLst/>
          </a:prstGeom>
        </p:spPr>
        <p:txBody>
          <a:bodyPr lIns="91431" tIns="45716" rIns="91431" bIns="45716"/>
          <a:lstStyle/>
          <a:p>
            <a:endParaRPr lang="zh-CN" altLang="en-US" dirty="0"/>
          </a:p>
        </p:txBody>
      </p:sp>
      <p:sp>
        <p:nvSpPr>
          <p:cNvPr id="4" name="灯片编号占位符 3"/>
          <p:cNvSpPr>
            <a:spLocks noGrp="1"/>
          </p:cNvSpPr>
          <p:nvPr>
            <p:ph type="sldNum" sz="quarter" idx="10"/>
          </p:nvPr>
        </p:nvSpPr>
        <p:spPr/>
        <p:txBody>
          <a:bodyPr/>
          <a:lstStyle/>
          <a:p>
            <a:fld id="{A6727693-4700-4829-A054-6330CD2E4BDB}" type="slidenum">
              <a:rPr lang="zh-CN" altLang="en-US" smtClean="0"/>
              <a:pPr/>
              <a:t>34</a:t>
            </a:fld>
            <a:endParaRPr lang="zh-CN" altLang="en-US"/>
          </a:p>
        </p:txBody>
      </p:sp>
    </p:spTree>
    <p:extLst>
      <p:ext uri="{BB962C8B-B14F-4D97-AF65-F5344CB8AC3E}">
        <p14:creationId xmlns:p14="http://schemas.microsoft.com/office/powerpoint/2010/main" val="12050831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a:prstGeom prst="rect">
            <a:avLst/>
          </a:prstGeom>
        </p:spPr>
      </p:sp>
      <p:sp>
        <p:nvSpPr>
          <p:cNvPr id="3" name="备注占位符 2"/>
          <p:cNvSpPr>
            <a:spLocks noGrp="1"/>
          </p:cNvSpPr>
          <p:nvPr>
            <p:ph type="body" idx="1"/>
          </p:nvPr>
        </p:nvSpPr>
        <p:spPr>
          <a:xfrm>
            <a:off x="685800" y="4343400"/>
            <a:ext cx="5486400" cy="4114800"/>
          </a:xfrm>
          <a:prstGeom prst="rect">
            <a:avLst/>
          </a:prstGeom>
        </p:spPr>
        <p:txBody>
          <a:bodyPr lIns="91431" tIns="45716" rIns="91431" bIns="45716"/>
          <a:lstStyle/>
          <a:p>
            <a:endParaRPr lang="zh-CN" altLang="en-US" dirty="0"/>
          </a:p>
        </p:txBody>
      </p:sp>
      <p:sp>
        <p:nvSpPr>
          <p:cNvPr id="4" name="灯片编号占位符 3"/>
          <p:cNvSpPr>
            <a:spLocks noGrp="1"/>
          </p:cNvSpPr>
          <p:nvPr>
            <p:ph type="sldNum" sz="quarter" idx="10"/>
          </p:nvPr>
        </p:nvSpPr>
        <p:spPr/>
        <p:txBody>
          <a:bodyPr/>
          <a:lstStyle/>
          <a:p>
            <a:fld id="{A6727693-4700-4829-A054-6330CD2E4BDB}" type="slidenum">
              <a:rPr lang="zh-CN" altLang="en-US" smtClean="0"/>
              <a:pPr/>
              <a:t>35</a:t>
            </a:fld>
            <a:endParaRPr lang="zh-CN" altLang="en-US"/>
          </a:p>
        </p:txBody>
      </p:sp>
    </p:spTree>
    <p:extLst>
      <p:ext uri="{BB962C8B-B14F-4D97-AF65-F5344CB8AC3E}">
        <p14:creationId xmlns:p14="http://schemas.microsoft.com/office/powerpoint/2010/main" val="12050831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a:prstGeom prst="rect">
            <a:avLst/>
          </a:prstGeom>
        </p:spPr>
      </p:sp>
      <p:sp>
        <p:nvSpPr>
          <p:cNvPr id="3" name="备注占位符 2"/>
          <p:cNvSpPr>
            <a:spLocks noGrp="1"/>
          </p:cNvSpPr>
          <p:nvPr>
            <p:ph type="body" idx="1"/>
          </p:nvPr>
        </p:nvSpPr>
        <p:spPr>
          <a:xfrm>
            <a:off x="685800" y="4343400"/>
            <a:ext cx="5486400" cy="4114800"/>
          </a:xfrm>
          <a:prstGeom prst="rect">
            <a:avLst/>
          </a:prstGeom>
        </p:spPr>
        <p:txBody>
          <a:bodyPr lIns="91431" tIns="45716" rIns="91431" bIns="45716"/>
          <a:lstStyle/>
          <a:p>
            <a:endParaRPr lang="zh-CN" altLang="en-US" dirty="0"/>
          </a:p>
        </p:txBody>
      </p:sp>
      <p:sp>
        <p:nvSpPr>
          <p:cNvPr id="4" name="灯片编号占位符 3"/>
          <p:cNvSpPr>
            <a:spLocks noGrp="1"/>
          </p:cNvSpPr>
          <p:nvPr>
            <p:ph type="sldNum" sz="quarter" idx="10"/>
          </p:nvPr>
        </p:nvSpPr>
        <p:spPr/>
        <p:txBody>
          <a:bodyPr/>
          <a:lstStyle/>
          <a:p>
            <a:fld id="{A6727693-4700-4829-A054-6330CD2E4BDB}" type="slidenum">
              <a:rPr lang="zh-CN" altLang="en-US" smtClean="0"/>
              <a:pPr/>
              <a:t>36</a:t>
            </a:fld>
            <a:endParaRPr lang="zh-CN" altLang="en-US"/>
          </a:p>
        </p:txBody>
      </p:sp>
    </p:spTree>
    <p:extLst>
      <p:ext uri="{BB962C8B-B14F-4D97-AF65-F5344CB8AC3E}">
        <p14:creationId xmlns:p14="http://schemas.microsoft.com/office/powerpoint/2010/main" val="12050831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is the simulation parameters</a:t>
            </a:r>
            <a:r>
              <a:rPr lang="en-US" altLang="zh-CN" baseline="0" dirty="0"/>
              <a:t>…..</a:t>
            </a:r>
            <a:endParaRPr lang="zh-CN" altLang="en-US" dirty="0"/>
          </a:p>
        </p:txBody>
      </p:sp>
      <p:sp>
        <p:nvSpPr>
          <p:cNvPr id="4" name="灯片编号占位符 3"/>
          <p:cNvSpPr>
            <a:spLocks noGrp="1"/>
          </p:cNvSpPr>
          <p:nvPr>
            <p:ph type="sldNum" sz="quarter" idx="10"/>
          </p:nvPr>
        </p:nvSpPr>
        <p:spPr/>
        <p:txBody>
          <a:bodyPr/>
          <a:lstStyle/>
          <a:p>
            <a:fld id="{A6727693-4700-4829-A054-6330CD2E4BDB}" type="slidenum">
              <a:rPr lang="zh-CN" altLang="en-US" smtClean="0"/>
              <a:pPr/>
              <a:t>37</a:t>
            </a:fld>
            <a:endParaRPr lang="zh-CN" altLang="en-US"/>
          </a:p>
        </p:txBody>
      </p:sp>
    </p:spTree>
    <p:extLst>
      <p:ext uri="{BB962C8B-B14F-4D97-AF65-F5344CB8AC3E}">
        <p14:creationId xmlns:p14="http://schemas.microsoft.com/office/powerpoint/2010/main" val="1241597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is the simulation parameters</a:t>
            </a:r>
            <a:r>
              <a:rPr lang="en-US" altLang="zh-CN" baseline="0" dirty="0"/>
              <a:t>…..</a:t>
            </a:r>
            <a:endParaRPr lang="zh-CN" altLang="en-US" dirty="0"/>
          </a:p>
        </p:txBody>
      </p:sp>
      <p:sp>
        <p:nvSpPr>
          <p:cNvPr id="4" name="灯片编号占位符 3"/>
          <p:cNvSpPr>
            <a:spLocks noGrp="1"/>
          </p:cNvSpPr>
          <p:nvPr>
            <p:ph type="sldNum" sz="quarter" idx="10"/>
          </p:nvPr>
        </p:nvSpPr>
        <p:spPr/>
        <p:txBody>
          <a:bodyPr/>
          <a:lstStyle/>
          <a:p>
            <a:fld id="{A6727693-4700-4829-A054-6330CD2E4BDB}" type="slidenum">
              <a:rPr lang="zh-CN" altLang="en-US" smtClean="0"/>
              <a:pPr/>
              <a:t>38</a:t>
            </a:fld>
            <a:endParaRPr lang="zh-CN" altLang="en-US"/>
          </a:p>
        </p:txBody>
      </p:sp>
    </p:spTree>
    <p:extLst>
      <p:ext uri="{BB962C8B-B14F-4D97-AF65-F5344CB8AC3E}">
        <p14:creationId xmlns:p14="http://schemas.microsoft.com/office/powerpoint/2010/main" val="29544501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is the simulation parameters</a:t>
            </a:r>
            <a:r>
              <a:rPr lang="en-US" altLang="zh-CN" baseline="0" dirty="0"/>
              <a:t>…..</a:t>
            </a:r>
            <a:endParaRPr lang="zh-CN" altLang="en-US" dirty="0"/>
          </a:p>
        </p:txBody>
      </p:sp>
      <p:sp>
        <p:nvSpPr>
          <p:cNvPr id="4" name="灯片编号占位符 3"/>
          <p:cNvSpPr>
            <a:spLocks noGrp="1"/>
          </p:cNvSpPr>
          <p:nvPr>
            <p:ph type="sldNum" sz="quarter" idx="10"/>
          </p:nvPr>
        </p:nvSpPr>
        <p:spPr/>
        <p:txBody>
          <a:bodyPr/>
          <a:lstStyle/>
          <a:p>
            <a:fld id="{A6727693-4700-4829-A054-6330CD2E4BDB}" type="slidenum">
              <a:rPr lang="zh-CN" altLang="en-US" smtClean="0"/>
              <a:pPr/>
              <a:t>39</a:t>
            </a:fld>
            <a:endParaRPr lang="zh-CN" altLang="en-US"/>
          </a:p>
        </p:txBody>
      </p:sp>
    </p:spTree>
    <p:extLst>
      <p:ext uri="{BB962C8B-B14F-4D97-AF65-F5344CB8AC3E}">
        <p14:creationId xmlns:p14="http://schemas.microsoft.com/office/powerpoint/2010/main" val="19460353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is the simulation parameters</a:t>
            </a:r>
            <a:r>
              <a:rPr lang="en-US" altLang="zh-CN" baseline="0" dirty="0"/>
              <a:t>…..</a:t>
            </a:r>
            <a:endParaRPr lang="zh-CN" altLang="en-US" dirty="0"/>
          </a:p>
        </p:txBody>
      </p:sp>
      <p:sp>
        <p:nvSpPr>
          <p:cNvPr id="4" name="灯片编号占位符 3"/>
          <p:cNvSpPr>
            <a:spLocks noGrp="1"/>
          </p:cNvSpPr>
          <p:nvPr>
            <p:ph type="sldNum" sz="quarter" idx="10"/>
          </p:nvPr>
        </p:nvSpPr>
        <p:spPr/>
        <p:txBody>
          <a:bodyPr/>
          <a:lstStyle/>
          <a:p>
            <a:fld id="{A6727693-4700-4829-A054-6330CD2E4BDB}" type="slidenum">
              <a:rPr lang="zh-CN" altLang="en-US" smtClean="0"/>
              <a:pPr/>
              <a:t>41</a:t>
            </a:fld>
            <a:endParaRPr lang="zh-CN" altLang="en-US"/>
          </a:p>
        </p:txBody>
      </p:sp>
    </p:spTree>
    <p:extLst>
      <p:ext uri="{BB962C8B-B14F-4D97-AF65-F5344CB8AC3E}">
        <p14:creationId xmlns:p14="http://schemas.microsoft.com/office/powerpoint/2010/main" val="22085682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is the simulation parameters</a:t>
            </a:r>
            <a:r>
              <a:rPr lang="en-US" altLang="zh-CN" baseline="0" dirty="0"/>
              <a:t>…..</a:t>
            </a:r>
            <a:endParaRPr lang="zh-CN" altLang="en-US" dirty="0"/>
          </a:p>
        </p:txBody>
      </p:sp>
      <p:sp>
        <p:nvSpPr>
          <p:cNvPr id="4" name="灯片编号占位符 3"/>
          <p:cNvSpPr>
            <a:spLocks noGrp="1"/>
          </p:cNvSpPr>
          <p:nvPr>
            <p:ph type="sldNum" sz="quarter" idx="10"/>
          </p:nvPr>
        </p:nvSpPr>
        <p:spPr/>
        <p:txBody>
          <a:bodyPr/>
          <a:lstStyle/>
          <a:p>
            <a:fld id="{A6727693-4700-4829-A054-6330CD2E4BDB}" type="slidenum">
              <a:rPr lang="zh-CN" altLang="en-US" smtClean="0"/>
              <a:pPr/>
              <a:t>42</a:t>
            </a:fld>
            <a:endParaRPr lang="zh-CN" altLang="en-US"/>
          </a:p>
        </p:txBody>
      </p:sp>
    </p:spTree>
    <p:extLst>
      <p:ext uri="{BB962C8B-B14F-4D97-AF65-F5344CB8AC3E}">
        <p14:creationId xmlns:p14="http://schemas.microsoft.com/office/powerpoint/2010/main" val="1716629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p:sp>
      <p:sp>
        <p:nvSpPr>
          <p:cNvPr id="50179" name="备注占位符 2"/>
          <p:cNvSpPr>
            <a:spLocks noGrp="1"/>
          </p:cNvSpPr>
          <p:nvPr>
            <p:ph type="body" idx="1"/>
          </p:nvPr>
        </p:nvSpPr>
        <p:spPr bwMode="auto">
          <a:xfrm>
            <a:off x="710263" y="4861482"/>
            <a:ext cx="5678777" cy="4604840"/>
          </a:xfrm>
          <a:prstGeom prst="rect">
            <a:avLst/>
          </a:prstGeom>
          <a:noFill/>
          <a:ln>
            <a:miter lim="800000"/>
            <a:headEnd/>
            <a:tailEnd/>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The </a:t>
            </a:r>
            <a:r>
              <a:rPr lang="en-US" altLang="zh-CN" sz="1200" kern="1200" dirty="0">
                <a:solidFill>
                  <a:schemeClr val="tx1"/>
                </a:solidFill>
                <a:effectLst/>
                <a:latin typeface="+mn-lt"/>
                <a:ea typeface="+mn-ea"/>
                <a:cs typeface="+mn-cs"/>
              </a:rPr>
              <a:t>RI beams from HFRS after the production target will have large momentum spread of ±1.5×10</a:t>
            </a:r>
            <a:r>
              <a:rPr lang="en-US" altLang="zh-CN" sz="1200" kern="1200" baseline="30000" dirty="0">
                <a:solidFill>
                  <a:schemeClr val="tx1"/>
                </a:solidFill>
                <a:effectLst/>
                <a:latin typeface="+mn-lt"/>
                <a:ea typeface="+mn-ea"/>
                <a:cs typeface="+mn-cs"/>
              </a:rPr>
              <a:t>-2 </a:t>
            </a:r>
            <a:r>
              <a:rPr lang="en-US" altLang="zh-CN" sz="1200" kern="1200" dirty="0">
                <a:solidFill>
                  <a:schemeClr val="tx1"/>
                </a:solidFill>
                <a:effectLst/>
                <a:latin typeface="+mn-lt"/>
                <a:ea typeface="+mn-ea"/>
                <a:cs typeface="+mn-cs"/>
              </a:rPr>
              <a:t>(2σ). If stochastic cooling is used for such kind beams, the cooling frequency should be small to have large acceptance. However bunch rotation is proposed to decrease the momentum spread to ±4.0×10</a:t>
            </a:r>
            <a:r>
              <a:rPr lang="en-US" altLang="zh-CN" sz="1200" kern="1200" baseline="30000" dirty="0">
                <a:solidFill>
                  <a:schemeClr val="tx1"/>
                </a:solidFill>
                <a:effectLst/>
                <a:latin typeface="+mn-lt"/>
                <a:ea typeface="+mn-ea"/>
                <a:cs typeface="+mn-cs"/>
              </a:rPr>
              <a:t>-3 </a:t>
            </a:r>
            <a:r>
              <a:rPr lang="en-US" altLang="zh-CN" sz="1200" kern="1200" dirty="0">
                <a:solidFill>
                  <a:schemeClr val="tx1"/>
                </a:solidFill>
                <a:effectLst/>
                <a:latin typeface="+mn-lt"/>
                <a:ea typeface="+mn-ea"/>
                <a:cs typeface="+mn-cs"/>
              </a:rPr>
              <a:t>(2σ) at first.  Then stochastic cooling will be performed to reduce the emittance to less than 5 p </a:t>
            </a:r>
            <a:r>
              <a:rPr lang="en-US" altLang="zh-CN" sz="1200" kern="1200" dirty="0" err="1">
                <a:solidFill>
                  <a:schemeClr val="tx1"/>
                </a:solidFill>
                <a:effectLst/>
                <a:latin typeface="+mn-lt"/>
                <a:ea typeface="+mn-ea"/>
                <a:cs typeface="+mn-cs"/>
              </a:rPr>
              <a:t>mm.mrad</a:t>
            </a:r>
            <a:r>
              <a:rPr lang="en-US" altLang="zh-CN" sz="1200" kern="1200" dirty="0">
                <a:solidFill>
                  <a:schemeClr val="tx1"/>
                </a:solidFill>
                <a:effectLst/>
                <a:latin typeface="+mn-lt"/>
                <a:ea typeface="+mn-ea"/>
                <a:cs typeface="+mn-cs"/>
              </a:rPr>
              <a:t>, and </a:t>
            </a:r>
            <a:r>
              <a:rPr lang="en-US" altLang="zh-CN" sz="1200" i="1" kern="1200" dirty="0" err="1">
                <a:solidFill>
                  <a:schemeClr val="tx1"/>
                </a:solidFill>
                <a:effectLst/>
                <a:latin typeface="+mn-lt"/>
                <a:ea typeface="+mn-ea"/>
                <a:cs typeface="+mn-cs"/>
              </a:rPr>
              <a:t>Dp</a:t>
            </a:r>
            <a:r>
              <a:rPr lang="en-US" altLang="zh-CN" sz="1200" i="1" kern="1200" dirty="0">
                <a:solidFill>
                  <a:schemeClr val="tx1"/>
                </a:solidFill>
                <a:effectLst/>
                <a:latin typeface="+mn-lt"/>
                <a:ea typeface="+mn-ea"/>
                <a:cs typeface="+mn-cs"/>
              </a:rPr>
              <a:t>/p</a:t>
            </a:r>
            <a:r>
              <a:rPr lang="en-US" altLang="zh-CN" sz="1200" kern="1200" dirty="0">
                <a:solidFill>
                  <a:schemeClr val="tx1"/>
                </a:solidFill>
                <a:effectLst/>
                <a:latin typeface="+mn-lt"/>
                <a:ea typeface="+mn-ea"/>
                <a:cs typeface="+mn-cs"/>
              </a:rPr>
              <a:t> of 4.0e-3 to 2.5e-4 within 1 s for these RI beams. After the stochastic pre-cooling, the subsequent electron cooling will further cool down the emittance and </a:t>
            </a:r>
            <a:r>
              <a:rPr lang="en-US" altLang="zh-CN" sz="1200" i="1" kern="1200" dirty="0" err="1">
                <a:solidFill>
                  <a:schemeClr val="tx1"/>
                </a:solidFill>
                <a:effectLst/>
                <a:latin typeface="+mn-lt"/>
                <a:ea typeface="+mn-ea"/>
                <a:cs typeface="+mn-cs"/>
              </a:rPr>
              <a:t>Dp</a:t>
            </a:r>
            <a:r>
              <a:rPr lang="en-US" altLang="zh-CN" sz="1200" i="1" kern="1200" dirty="0">
                <a:solidFill>
                  <a:schemeClr val="tx1"/>
                </a:solidFill>
                <a:effectLst/>
                <a:latin typeface="+mn-lt"/>
                <a:ea typeface="+mn-ea"/>
                <a:cs typeface="+mn-cs"/>
              </a:rPr>
              <a:t>/p</a:t>
            </a:r>
            <a:r>
              <a:rPr lang="en-US" altLang="zh-CN" sz="1200" kern="1200" dirty="0">
                <a:solidFill>
                  <a:schemeClr val="tx1"/>
                </a:solidFill>
                <a:effectLst/>
                <a:latin typeface="+mn-lt"/>
                <a:ea typeface="+mn-ea"/>
                <a:cs typeface="+mn-cs"/>
              </a:rPr>
              <a:t> within 1 s to get extremely well-cooled beams.</a:t>
            </a:r>
            <a:r>
              <a:rPr lang="zh-CN" altLang="zh-CN" dirty="0">
                <a:effectLst/>
              </a:rPr>
              <a:t> </a:t>
            </a:r>
            <a:endParaRPr lang="zh-CN" altLang="zh-CN" sz="1200" kern="1200" dirty="0">
              <a:solidFill>
                <a:schemeClr val="tx1"/>
              </a:solidFill>
              <a:effectLst/>
              <a:latin typeface="+mn-lt"/>
              <a:ea typeface="+mn-ea"/>
              <a:cs typeface="+mn-cs"/>
            </a:endParaRPr>
          </a:p>
          <a:p>
            <a:endParaRPr lang="zh-CN" altLang="en-US" dirty="0"/>
          </a:p>
        </p:txBody>
      </p:sp>
      <p:sp>
        <p:nvSpPr>
          <p:cNvPr id="50180" name="日期占位符 3"/>
          <p:cNvSpPr>
            <a:spLocks noGrp="1"/>
          </p:cNvSpPr>
          <p:nvPr>
            <p:ph type="dt" sz="quarter" idx="1"/>
          </p:nvPr>
        </p:nvSpPr>
        <p:spPr>
          <a:noFill/>
        </p:spPr>
        <p:txBody>
          <a:bodyPr/>
          <a:lstStyle/>
          <a:p>
            <a:fld id="{AE556EC5-E428-4B79-8997-64252CE557EF}" type="datetime1">
              <a:rPr lang="zh-CN" altLang="en-US" smtClean="0"/>
              <a:pPr/>
              <a:t>2019/1/22</a:t>
            </a:fld>
            <a:endParaRPr lang="zh-CN" altLang="en-US"/>
          </a:p>
        </p:txBody>
      </p:sp>
      <p:sp>
        <p:nvSpPr>
          <p:cNvPr id="50181" name="灯片编号占位符 4"/>
          <p:cNvSpPr>
            <a:spLocks noGrp="1"/>
          </p:cNvSpPr>
          <p:nvPr>
            <p:ph type="sldNum" sz="quarter" idx="5"/>
          </p:nvPr>
        </p:nvSpPr>
        <p:spPr>
          <a:noFill/>
        </p:spPr>
        <p:txBody>
          <a:bodyPr/>
          <a:lstStyle/>
          <a:p>
            <a:fld id="{69000F77-A500-4C3E-9B37-E27D8E49755E}" type="slidenum">
              <a:rPr lang="zh-CN" altLang="en-US" smtClean="0"/>
              <a:pPr/>
              <a:t>4</a:t>
            </a:fld>
            <a:endParaRPr lang="zh-CN" altLang="en-US"/>
          </a:p>
        </p:txBody>
      </p:sp>
    </p:spTree>
    <p:extLst>
      <p:ext uri="{BB962C8B-B14F-4D97-AF65-F5344CB8AC3E}">
        <p14:creationId xmlns:p14="http://schemas.microsoft.com/office/powerpoint/2010/main" val="11375870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is the simulation parameters</a:t>
            </a:r>
            <a:r>
              <a:rPr lang="en-US" altLang="zh-CN" baseline="0" dirty="0"/>
              <a:t>…..</a:t>
            </a:r>
            <a:endParaRPr lang="zh-CN" altLang="en-US" dirty="0"/>
          </a:p>
        </p:txBody>
      </p:sp>
      <p:sp>
        <p:nvSpPr>
          <p:cNvPr id="4" name="灯片编号占位符 3"/>
          <p:cNvSpPr>
            <a:spLocks noGrp="1"/>
          </p:cNvSpPr>
          <p:nvPr>
            <p:ph type="sldNum" sz="quarter" idx="10"/>
          </p:nvPr>
        </p:nvSpPr>
        <p:spPr/>
        <p:txBody>
          <a:bodyPr/>
          <a:lstStyle/>
          <a:p>
            <a:fld id="{A6727693-4700-4829-A054-6330CD2E4BDB}" type="slidenum">
              <a:rPr lang="zh-CN" altLang="en-US" smtClean="0"/>
              <a:pPr/>
              <a:t>43</a:t>
            </a:fld>
            <a:endParaRPr lang="zh-CN" altLang="en-US"/>
          </a:p>
        </p:txBody>
      </p:sp>
    </p:spTree>
    <p:extLst>
      <p:ext uri="{BB962C8B-B14F-4D97-AF65-F5344CB8AC3E}">
        <p14:creationId xmlns:p14="http://schemas.microsoft.com/office/powerpoint/2010/main" val="36944021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is the simulation parameters</a:t>
            </a:r>
            <a:r>
              <a:rPr lang="en-US" altLang="zh-CN" baseline="0" dirty="0"/>
              <a:t>…..</a:t>
            </a:r>
            <a:endParaRPr lang="zh-CN" altLang="en-US" dirty="0"/>
          </a:p>
        </p:txBody>
      </p:sp>
      <p:sp>
        <p:nvSpPr>
          <p:cNvPr id="4" name="灯片编号占位符 3"/>
          <p:cNvSpPr>
            <a:spLocks noGrp="1"/>
          </p:cNvSpPr>
          <p:nvPr>
            <p:ph type="sldNum" sz="quarter" idx="10"/>
          </p:nvPr>
        </p:nvSpPr>
        <p:spPr/>
        <p:txBody>
          <a:bodyPr/>
          <a:lstStyle/>
          <a:p>
            <a:fld id="{A6727693-4700-4829-A054-6330CD2E4BDB}" type="slidenum">
              <a:rPr lang="zh-CN" altLang="en-US" smtClean="0"/>
              <a:pPr/>
              <a:t>44</a:t>
            </a:fld>
            <a:endParaRPr lang="zh-CN" altLang="en-US"/>
          </a:p>
        </p:txBody>
      </p:sp>
    </p:spTree>
    <p:extLst>
      <p:ext uri="{BB962C8B-B14F-4D97-AF65-F5344CB8AC3E}">
        <p14:creationId xmlns:p14="http://schemas.microsoft.com/office/powerpoint/2010/main" val="660970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is the simulation parameters</a:t>
            </a:r>
            <a:r>
              <a:rPr lang="en-US" altLang="zh-CN" baseline="0" dirty="0"/>
              <a:t>…..</a:t>
            </a:r>
            <a:endParaRPr lang="zh-CN" altLang="en-US" dirty="0"/>
          </a:p>
        </p:txBody>
      </p:sp>
      <p:sp>
        <p:nvSpPr>
          <p:cNvPr id="4" name="灯片编号占位符 3"/>
          <p:cNvSpPr>
            <a:spLocks noGrp="1"/>
          </p:cNvSpPr>
          <p:nvPr>
            <p:ph type="sldNum" sz="quarter" idx="10"/>
          </p:nvPr>
        </p:nvSpPr>
        <p:spPr/>
        <p:txBody>
          <a:bodyPr/>
          <a:lstStyle/>
          <a:p>
            <a:fld id="{A6727693-4700-4829-A054-6330CD2E4BDB}" type="slidenum">
              <a:rPr lang="zh-CN" altLang="en-US" smtClean="0"/>
              <a:pPr/>
              <a:t>45</a:t>
            </a:fld>
            <a:endParaRPr lang="zh-CN" altLang="en-US"/>
          </a:p>
        </p:txBody>
      </p:sp>
    </p:spTree>
    <p:extLst>
      <p:ext uri="{BB962C8B-B14F-4D97-AF65-F5344CB8AC3E}">
        <p14:creationId xmlns:p14="http://schemas.microsoft.com/office/powerpoint/2010/main" val="40119175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is the simulation parameters</a:t>
            </a:r>
            <a:r>
              <a:rPr lang="en-US" altLang="zh-CN" baseline="0" dirty="0"/>
              <a:t>…..</a:t>
            </a:r>
            <a:endParaRPr lang="zh-CN" altLang="en-US" dirty="0"/>
          </a:p>
        </p:txBody>
      </p:sp>
      <p:sp>
        <p:nvSpPr>
          <p:cNvPr id="4" name="灯片编号占位符 3"/>
          <p:cNvSpPr>
            <a:spLocks noGrp="1"/>
          </p:cNvSpPr>
          <p:nvPr>
            <p:ph type="sldNum" sz="quarter" idx="10"/>
          </p:nvPr>
        </p:nvSpPr>
        <p:spPr/>
        <p:txBody>
          <a:bodyPr/>
          <a:lstStyle/>
          <a:p>
            <a:fld id="{A6727693-4700-4829-A054-6330CD2E4BDB}" type="slidenum">
              <a:rPr lang="zh-CN" altLang="en-US" smtClean="0"/>
              <a:pPr/>
              <a:t>46</a:t>
            </a:fld>
            <a:endParaRPr lang="zh-CN" altLang="en-US"/>
          </a:p>
        </p:txBody>
      </p:sp>
    </p:spTree>
    <p:extLst>
      <p:ext uri="{BB962C8B-B14F-4D97-AF65-F5344CB8AC3E}">
        <p14:creationId xmlns:p14="http://schemas.microsoft.com/office/powerpoint/2010/main" val="10998631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is the simulation parameters</a:t>
            </a:r>
            <a:r>
              <a:rPr lang="en-US" altLang="zh-CN" baseline="0" dirty="0"/>
              <a:t>…..</a:t>
            </a:r>
            <a:endParaRPr lang="zh-CN" altLang="en-US" dirty="0"/>
          </a:p>
        </p:txBody>
      </p:sp>
      <p:sp>
        <p:nvSpPr>
          <p:cNvPr id="4" name="灯片编号占位符 3"/>
          <p:cNvSpPr>
            <a:spLocks noGrp="1"/>
          </p:cNvSpPr>
          <p:nvPr>
            <p:ph type="sldNum" sz="quarter" idx="10"/>
          </p:nvPr>
        </p:nvSpPr>
        <p:spPr/>
        <p:txBody>
          <a:bodyPr/>
          <a:lstStyle/>
          <a:p>
            <a:fld id="{A6727693-4700-4829-A054-6330CD2E4BDB}" type="slidenum">
              <a:rPr lang="zh-CN" altLang="en-US" smtClean="0"/>
              <a:pPr/>
              <a:t>47</a:t>
            </a:fld>
            <a:endParaRPr lang="zh-CN" altLang="en-US"/>
          </a:p>
        </p:txBody>
      </p:sp>
    </p:spTree>
    <p:extLst>
      <p:ext uri="{BB962C8B-B14F-4D97-AF65-F5344CB8AC3E}">
        <p14:creationId xmlns:p14="http://schemas.microsoft.com/office/powerpoint/2010/main" val="18342491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For the control, we will use PLC control,</a:t>
            </a:r>
            <a:r>
              <a:rPr lang="en-US" altLang="zh-CN" baseline="0" dirty="0"/>
              <a:t> just like </a:t>
            </a:r>
            <a:r>
              <a:rPr lang="en-US" altLang="zh-CN" baseline="0" dirty="0" err="1"/>
              <a:t>CSRe</a:t>
            </a:r>
            <a:r>
              <a:rPr lang="en-US" altLang="zh-CN" baseline="0" dirty="0"/>
              <a:t> stochastic cooling, which is very reliable and easy to handle.</a:t>
            </a:r>
            <a:endParaRPr lang="zh-CN" altLang="en-US" dirty="0"/>
          </a:p>
        </p:txBody>
      </p:sp>
      <p:sp>
        <p:nvSpPr>
          <p:cNvPr id="4" name="灯片编号占位符 3"/>
          <p:cNvSpPr>
            <a:spLocks noGrp="1"/>
          </p:cNvSpPr>
          <p:nvPr>
            <p:ph type="sldNum" sz="quarter" idx="10"/>
          </p:nvPr>
        </p:nvSpPr>
        <p:spPr/>
        <p:txBody>
          <a:bodyPr/>
          <a:lstStyle/>
          <a:p>
            <a:fld id="{A6727693-4700-4829-A054-6330CD2E4BDB}" type="slidenum">
              <a:rPr lang="zh-CN" altLang="en-US" smtClean="0"/>
              <a:pPr/>
              <a:t>49</a:t>
            </a:fld>
            <a:endParaRPr lang="zh-CN" altLang="en-US"/>
          </a:p>
        </p:txBody>
      </p:sp>
    </p:spTree>
    <p:extLst>
      <p:ext uri="{BB962C8B-B14F-4D97-AF65-F5344CB8AC3E}">
        <p14:creationId xmlns:p14="http://schemas.microsoft.com/office/powerpoint/2010/main" val="28635669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727693-4700-4829-A054-6330CD2E4BDB}" type="slidenum">
              <a:rPr lang="zh-CN" altLang="en-US" smtClean="0"/>
              <a:pPr/>
              <a:t>50</a:t>
            </a:fld>
            <a:endParaRPr lang="zh-CN" altLang="en-US"/>
          </a:p>
        </p:txBody>
      </p:sp>
    </p:spTree>
    <p:extLst>
      <p:ext uri="{BB962C8B-B14F-4D97-AF65-F5344CB8AC3E}">
        <p14:creationId xmlns:p14="http://schemas.microsoft.com/office/powerpoint/2010/main" val="30865520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727693-4700-4829-A054-6330CD2E4BDB}" type="slidenum">
              <a:rPr lang="zh-CN" altLang="en-US" smtClean="0"/>
              <a:pPr/>
              <a:t>53</a:t>
            </a:fld>
            <a:endParaRPr lang="zh-CN" altLang="en-US"/>
          </a:p>
        </p:txBody>
      </p:sp>
    </p:spTree>
    <p:extLst>
      <p:ext uri="{BB962C8B-B14F-4D97-AF65-F5344CB8AC3E}">
        <p14:creationId xmlns:p14="http://schemas.microsoft.com/office/powerpoint/2010/main" val="23442884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727693-4700-4829-A054-6330CD2E4BDB}" type="slidenum">
              <a:rPr lang="zh-CN" altLang="en-US" smtClean="0"/>
              <a:pPr/>
              <a:t>54</a:t>
            </a:fld>
            <a:endParaRPr lang="zh-CN" altLang="en-US"/>
          </a:p>
        </p:txBody>
      </p:sp>
    </p:spTree>
    <p:extLst>
      <p:ext uri="{BB962C8B-B14F-4D97-AF65-F5344CB8AC3E}">
        <p14:creationId xmlns:p14="http://schemas.microsoft.com/office/powerpoint/2010/main" val="12631401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727693-4700-4829-A054-6330CD2E4BDB}" type="slidenum">
              <a:rPr lang="zh-CN" altLang="en-US" smtClean="0"/>
              <a:pPr/>
              <a:t>55</a:t>
            </a:fld>
            <a:endParaRPr lang="zh-CN" altLang="en-US"/>
          </a:p>
        </p:txBody>
      </p:sp>
    </p:spTree>
    <p:extLst>
      <p:ext uri="{BB962C8B-B14F-4D97-AF65-F5344CB8AC3E}">
        <p14:creationId xmlns:p14="http://schemas.microsoft.com/office/powerpoint/2010/main" val="2590972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sz="1200" kern="1200" dirty="0">
                <a:solidFill>
                  <a:schemeClr val="tx1"/>
                </a:solidFill>
                <a:effectLst/>
                <a:latin typeface="+mn-lt"/>
                <a:ea typeface="+mn-ea"/>
                <a:cs typeface="+mn-cs"/>
              </a:rPr>
              <a:t>For the nuclear</a:t>
            </a:r>
            <a:r>
              <a:rPr lang="en-US" altLang="zh-CN" sz="1200" kern="1200" baseline="0" dirty="0">
                <a:solidFill>
                  <a:schemeClr val="tx1"/>
                </a:solidFill>
                <a:effectLst/>
                <a:latin typeface="+mn-lt"/>
                <a:ea typeface="+mn-ea"/>
                <a:cs typeface="+mn-cs"/>
              </a:rPr>
              <a:t> physics, St cooling will </a:t>
            </a:r>
            <a:r>
              <a:rPr lang="en-US" altLang="zh-CN" sz="1200" kern="1200" dirty="0">
                <a:solidFill>
                  <a:schemeClr val="tx1"/>
                </a:solidFill>
                <a:effectLst/>
                <a:latin typeface="+mn-lt"/>
                <a:ea typeface="+mn-ea"/>
                <a:cs typeface="+mn-cs"/>
              </a:rPr>
              <a:t>be used to provide a fast precooling technique for radioactive fragment beams with a large phase space, which is very similar to </a:t>
            </a:r>
            <a:r>
              <a:rPr lang="en-US" altLang="zh-CN" sz="1200" kern="1200" dirty="0" err="1">
                <a:solidFill>
                  <a:schemeClr val="tx1"/>
                </a:solidFill>
                <a:effectLst/>
                <a:latin typeface="+mn-lt"/>
                <a:ea typeface="+mn-ea"/>
                <a:cs typeface="+mn-cs"/>
              </a:rPr>
              <a:t>CSRe</a:t>
            </a:r>
            <a:r>
              <a:rPr lang="en-US" altLang="zh-CN" sz="1200" kern="1200" dirty="0">
                <a:solidFill>
                  <a:schemeClr val="tx1"/>
                </a:solidFill>
                <a:effectLst/>
                <a:latin typeface="+mn-lt"/>
                <a:ea typeface="+mn-ea"/>
                <a:cs typeface="+mn-cs"/>
              </a:rPr>
              <a:t>.  For</a:t>
            </a:r>
            <a:r>
              <a:rPr lang="en-US" altLang="zh-CN" sz="1200" kern="1200" baseline="0" dirty="0">
                <a:solidFill>
                  <a:schemeClr val="tx1"/>
                </a:solidFill>
                <a:effectLst/>
                <a:latin typeface="+mn-lt"/>
                <a:ea typeface="+mn-ea"/>
                <a:cs typeface="+mn-cs"/>
              </a:rPr>
              <a:t> the energy range, they changed from the energy range of 0.8-0.85 to below 400 MeV/u now. For our design, we consider all those energies, from 400 MeV/u to 800 MeV/u. ……. </a:t>
            </a:r>
            <a:endParaRPr lang="zh-CN" altLang="en-US" dirty="0"/>
          </a:p>
        </p:txBody>
      </p:sp>
      <p:sp>
        <p:nvSpPr>
          <p:cNvPr id="4" name="灯片编号占位符 3"/>
          <p:cNvSpPr>
            <a:spLocks noGrp="1"/>
          </p:cNvSpPr>
          <p:nvPr>
            <p:ph type="sldNum" sz="quarter" idx="10"/>
          </p:nvPr>
        </p:nvSpPr>
        <p:spPr/>
        <p:txBody>
          <a:bodyPr/>
          <a:lstStyle/>
          <a:p>
            <a:fld id="{A6727693-4700-4829-A054-6330CD2E4BDB}" type="slidenum">
              <a:rPr lang="zh-CN" altLang="en-US" smtClean="0"/>
              <a:pPr/>
              <a:t>5</a:t>
            </a:fld>
            <a:endParaRPr lang="zh-CN" altLang="en-US"/>
          </a:p>
        </p:txBody>
      </p:sp>
    </p:spTree>
    <p:extLst>
      <p:ext uri="{BB962C8B-B14F-4D97-AF65-F5344CB8AC3E}">
        <p14:creationId xmlns:p14="http://schemas.microsoft.com/office/powerpoint/2010/main" val="4210286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b="1" dirty="0">
                <a:effectLst/>
              </a:rPr>
              <a:t>lithium ['li</a:t>
            </a:r>
            <a:r>
              <a:rPr lang="el-GR" altLang="zh-CN" b="1" dirty="0">
                <a:effectLst/>
              </a:rPr>
              <a:t>θ</a:t>
            </a:r>
            <a:r>
              <a:rPr lang="en-US" altLang="zh-CN" b="1" dirty="0" err="1">
                <a:effectLst/>
              </a:rPr>
              <a:t>iəm</a:t>
            </a:r>
            <a:r>
              <a:rPr lang="en-US" altLang="zh-CN" b="1" dirty="0">
                <a:effectLst/>
              </a:rPr>
              <a:t>] </a:t>
            </a:r>
          </a:p>
          <a:p>
            <a:r>
              <a:rPr lang="en-US" altLang="zh-CN" b="1" dirty="0">
                <a:effectLst/>
              </a:rPr>
              <a:t>For</a:t>
            </a:r>
            <a:r>
              <a:rPr lang="en-US" altLang="zh-CN" b="1" baseline="0" dirty="0">
                <a:effectLst/>
              </a:rPr>
              <a:t> the atomic physics, they want to do the DR pilot experiment with the radioisotopes. But for the Li-like beam, the ion production rate is decreased when the beam energy is increased, so they prefer the energy around 400 MeV/u .</a:t>
            </a:r>
            <a:endParaRPr lang="zh-CN" altLang="en-US" dirty="0"/>
          </a:p>
        </p:txBody>
      </p:sp>
      <p:sp>
        <p:nvSpPr>
          <p:cNvPr id="4" name="灯片编号占位符 3"/>
          <p:cNvSpPr>
            <a:spLocks noGrp="1"/>
          </p:cNvSpPr>
          <p:nvPr>
            <p:ph type="sldNum" sz="quarter" idx="10"/>
          </p:nvPr>
        </p:nvSpPr>
        <p:spPr/>
        <p:txBody>
          <a:bodyPr/>
          <a:lstStyle/>
          <a:p>
            <a:fld id="{A6727693-4700-4829-A054-6330CD2E4BDB}" type="slidenum">
              <a:rPr lang="zh-CN" altLang="en-US" smtClean="0"/>
              <a:pPr/>
              <a:t>6</a:t>
            </a:fld>
            <a:endParaRPr lang="zh-CN" altLang="en-US"/>
          </a:p>
        </p:txBody>
      </p:sp>
    </p:spTree>
    <p:extLst>
      <p:ext uri="{BB962C8B-B14F-4D97-AF65-F5344CB8AC3E}">
        <p14:creationId xmlns:p14="http://schemas.microsoft.com/office/powerpoint/2010/main" val="57294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But for the low energy beam,</a:t>
            </a:r>
            <a:r>
              <a:rPr lang="en-US" altLang="zh-CN" baseline="0" dirty="0"/>
              <a:t> for 400 MeV/u, the acceptance of </a:t>
            </a:r>
            <a:r>
              <a:rPr lang="en-US" altLang="zh-CN" baseline="0" dirty="0" err="1"/>
              <a:t>tof</a:t>
            </a:r>
            <a:r>
              <a:rPr lang="en-US" altLang="zh-CN" baseline="0" dirty="0"/>
              <a:t> cooling is smaller than the beam momentum spread if the cooling bandwidth is 1-2 GHz. So we changed to 0.6-1.2 GHz where </a:t>
            </a:r>
            <a:r>
              <a:rPr lang="en-US" altLang="zh-CN" sz="1200" kern="1200" dirty="0">
                <a:solidFill>
                  <a:schemeClr val="tx1"/>
                </a:solidFill>
                <a:effectLst/>
                <a:latin typeface="+mn-lt"/>
                <a:ea typeface="+mn-ea"/>
                <a:cs typeface="+mn-cs"/>
              </a:rPr>
              <a:t>the beam spread fits inside the acceptance of the TOF cooling system</a:t>
            </a:r>
            <a:endParaRPr lang="zh-CN" altLang="en-US" dirty="0"/>
          </a:p>
        </p:txBody>
      </p:sp>
      <p:sp>
        <p:nvSpPr>
          <p:cNvPr id="4" name="灯片编号占位符 3"/>
          <p:cNvSpPr>
            <a:spLocks noGrp="1"/>
          </p:cNvSpPr>
          <p:nvPr>
            <p:ph type="sldNum" sz="quarter" idx="10"/>
          </p:nvPr>
        </p:nvSpPr>
        <p:spPr/>
        <p:txBody>
          <a:bodyPr/>
          <a:lstStyle/>
          <a:p>
            <a:fld id="{A6727693-4700-4829-A054-6330CD2E4BDB}" type="slidenum">
              <a:rPr lang="zh-CN" altLang="en-US" smtClean="0"/>
              <a:pPr/>
              <a:t>7</a:t>
            </a:fld>
            <a:endParaRPr lang="zh-CN" altLang="en-US"/>
          </a:p>
        </p:txBody>
      </p:sp>
    </p:spTree>
    <p:extLst>
      <p:ext uri="{BB962C8B-B14F-4D97-AF65-F5344CB8AC3E}">
        <p14:creationId xmlns:p14="http://schemas.microsoft.com/office/powerpoint/2010/main" val="1543837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As TOF cooling has the maximum acceptance among the various methods applied or proposed for longitudinal stochastic cooling, it will be used for </a:t>
            </a:r>
            <a:r>
              <a:rPr lang="en-US" altLang="zh-CN" sz="1200" kern="1200" dirty="0" err="1">
                <a:solidFill>
                  <a:schemeClr val="tx1"/>
                </a:solidFill>
                <a:effectLst/>
                <a:latin typeface="+mn-lt"/>
                <a:ea typeface="+mn-ea"/>
                <a:cs typeface="+mn-cs"/>
              </a:rPr>
              <a:t>SRing</a:t>
            </a:r>
            <a:r>
              <a:rPr lang="en-US" altLang="zh-CN" sz="1200" kern="1200" dirty="0">
                <a:solidFill>
                  <a:schemeClr val="tx1"/>
                </a:solidFill>
                <a:effectLst/>
                <a:latin typeface="+mn-lt"/>
                <a:ea typeface="+mn-ea"/>
                <a:cs typeface="+mn-cs"/>
              </a:rPr>
              <a:t> longitudinal cooling for beams with large momentum spread. Then notch filter cooling will be switched on in the last cooling stage once the momentum spread is small enough to fit into the filter cooling acceptance by TOF cooling.  Here we did not use the Palmer cooling because TOF is a little</a:t>
            </a:r>
            <a:r>
              <a:rPr lang="en-US" altLang="zh-CN" sz="1200" kern="1200" baseline="0" dirty="0">
                <a:solidFill>
                  <a:schemeClr val="tx1"/>
                </a:solidFill>
                <a:effectLst/>
                <a:latin typeface="+mn-lt"/>
                <a:ea typeface="+mn-ea"/>
                <a:cs typeface="+mn-cs"/>
              </a:rPr>
              <a:t> bit faster than Palmer cooling from the simulation.</a:t>
            </a:r>
            <a:endParaRPr lang="zh-CN" altLang="en-US" dirty="0"/>
          </a:p>
        </p:txBody>
      </p:sp>
      <p:sp>
        <p:nvSpPr>
          <p:cNvPr id="4" name="灯片编号占位符 3"/>
          <p:cNvSpPr>
            <a:spLocks noGrp="1"/>
          </p:cNvSpPr>
          <p:nvPr>
            <p:ph type="sldNum" sz="quarter" idx="10"/>
          </p:nvPr>
        </p:nvSpPr>
        <p:spPr/>
        <p:txBody>
          <a:bodyPr/>
          <a:lstStyle/>
          <a:p>
            <a:fld id="{A6727693-4700-4829-A054-6330CD2E4BDB}" type="slidenum">
              <a:rPr lang="zh-CN" altLang="en-US" smtClean="0"/>
              <a:pPr/>
              <a:t>8</a:t>
            </a:fld>
            <a:endParaRPr lang="zh-CN" altLang="en-US"/>
          </a:p>
        </p:txBody>
      </p:sp>
    </p:spTree>
    <p:extLst>
      <p:ext uri="{BB962C8B-B14F-4D97-AF65-F5344CB8AC3E}">
        <p14:creationId xmlns:p14="http://schemas.microsoft.com/office/powerpoint/2010/main" val="2087022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is the layout of</a:t>
            </a:r>
            <a:r>
              <a:rPr lang="en-US" altLang="zh-CN" baseline="0" dirty="0"/>
              <a:t> the </a:t>
            </a:r>
            <a:r>
              <a:rPr lang="en-US" altLang="zh-CN" baseline="0" dirty="0" err="1"/>
              <a:t>Sring</a:t>
            </a:r>
            <a:r>
              <a:rPr lang="en-US" altLang="zh-CN" baseline="0" dirty="0"/>
              <a:t> stochastic cooling. </a:t>
            </a:r>
            <a:r>
              <a:rPr lang="en-US" altLang="zh-CN" sz="1200" kern="1200" dirty="0">
                <a:solidFill>
                  <a:schemeClr val="tx1"/>
                </a:solidFill>
                <a:effectLst/>
                <a:latin typeface="+mn-lt"/>
                <a:ea typeface="+mn-ea"/>
                <a:cs typeface="+mn-cs"/>
              </a:rPr>
              <a:t>Not like </a:t>
            </a:r>
            <a:r>
              <a:rPr lang="en-US" altLang="zh-CN" sz="1200" kern="1200" dirty="0" err="1">
                <a:solidFill>
                  <a:schemeClr val="tx1"/>
                </a:solidFill>
                <a:effectLst/>
                <a:latin typeface="+mn-lt"/>
                <a:ea typeface="+mn-ea"/>
                <a:cs typeface="+mn-cs"/>
              </a:rPr>
              <a:t>CSRe</a:t>
            </a:r>
            <a:r>
              <a:rPr lang="en-US" altLang="zh-CN" sz="1200" kern="1200" dirty="0">
                <a:solidFill>
                  <a:schemeClr val="tx1"/>
                </a:solidFill>
                <a:effectLst/>
                <a:latin typeface="+mn-lt"/>
                <a:ea typeface="+mn-ea"/>
                <a:cs typeface="+mn-cs"/>
              </a:rPr>
              <a:t> stochastic cooling, this time space is reserved in advance for </a:t>
            </a:r>
            <a:r>
              <a:rPr lang="en-US" altLang="zh-CN" sz="1200" kern="1200" dirty="0" err="1">
                <a:solidFill>
                  <a:schemeClr val="tx1"/>
                </a:solidFill>
                <a:effectLst/>
                <a:latin typeface="+mn-lt"/>
                <a:ea typeface="+mn-ea"/>
                <a:cs typeface="+mn-cs"/>
              </a:rPr>
              <a:t>SRing</a:t>
            </a:r>
            <a:r>
              <a:rPr lang="en-US" altLang="zh-CN" sz="1200" kern="1200" dirty="0">
                <a:solidFill>
                  <a:schemeClr val="tx1"/>
                </a:solidFill>
                <a:effectLst/>
                <a:latin typeface="+mn-lt"/>
                <a:ea typeface="+mn-ea"/>
                <a:cs typeface="+mn-cs"/>
              </a:rPr>
              <a:t> stochastic cooling, 4 m for pickups and 4 m for the kickers. All of them are in straight sections without dispersion. This can prevent the coupling between the phase subspaces, especially the transverse heating due to the longitudinal kicks. It is planned to have 2 pickup tanks and 2 kicker tanks which can perform both transverse and longitudinal cooling. The </a:t>
            </a:r>
            <a:r>
              <a:rPr lang="en-US" altLang="zh-CN" sz="1200" kern="1200" dirty="0" err="1">
                <a:solidFill>
                  <a:schemeClr val="tx1"/>
                </a:solidFill>
                <a:effectLst/>
                <a:latin typeface="+mn-lt"/>
                <a:ea typeface="+mn-ea"/>
                <a:cs typeface="+mn-cs"/>
              </a:rPr>
              <a:t>betatron</a:t>
            </a:r>
            <a:r>
              <a:rPr lang="en-US" altLang="zh-CN" sz="1200" kern="1200" dirty="0">
                <a:solidFill>
                  <a:schemeClr val="tx1"/>
                </a:solidFill>
                <a:effectLst/>
                <a:latin typeface="+mn-lt"/>
                <a:ea typeface="+mn-ea"/>
                <a:cs typeface="+mn-cs"/>
              </a:rPr>
              <a:t> advances from pickup to kicker are almost 90 degree for both horizontal and vertical cooling.</a:t>
            </a:r>
            <a:endParaRPr lang="zh-CN" altLang="en-US" dirty="0"/>
          </a:p>
        </p:txBody>
      </p:sp>
      <p:sp>
        <p:nvSpPr>
          <p:cNvPr id="4" name="灯片编号占位符 3"/>
          <p:cNvSpPr>
            <a:spLocks noGrp="1"/>
          </p:cNvSpPr>
          <p:nvPr>
            <p:ph type="sldNum" sz="quarter" idx="10"/>
          </p:nvPr>
        </p:nvSpPr>
        <p:spPr/>
        <p:txBody>
          <a:bodyPr/>
          <a:lstStyle/>
          <a:p>
            <a:fld id="{A6727693-4700-4829-A054-6330CD2E4BDB}" type="slidenum">
              <a:rPr lang="zh-CN" altLang="en-US" smtClean="0"/>
              <a:pPr/>
              <a:t>9</a:t>
            </a:fld>
            <a:endParaRPr lang="zh-CN" altLang="en-US"/>
          </a:p>
        </p:txBody>
      </p:sp>
    </p:spTree>
    <p:extLst>
      <p:ext uri="{BB962C8B-B14F-4D97-AF65-F5344CB8AC3E}">
        <p14:creationId xmlns:p14="http://schemas.microsoft.com/office/powerpoint/2010/main" val="3997383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D4F08C3-701A-4D61-A4FE-11A3AF81279F}" type="datetime1">
              <a:rPr lang="zh-CN" altLang="en-US" smtClean="0"/>
              <a:t>2019/1/22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67CF1B9-ADC3-4521-AD98-ADB3259144A0}" type="slidenum">
              <a:rPr lang="zh-CN" altLang="en-US" smtClean="0"/>
              <a:pPr/>
              <a:t>‹#›</a:t>
            </a:fld>
            <a:endParaRPr lang="zh-CN" altLang="en-US"/>
          </a:p>
        </p:txBody>
      </p:sp>
    </p:spTree>
    <p:extLst>
      <p:ext uri="{BB962C8B-B14F-4D97-AF65-F5344CB8AC3E}">
        <p14:creationId xmlns:p14="http://schemas.microsoft.com/office/powerpoint/2010/main" val="3375587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05B1338-9D6E-43CC-82D6-563B53783CD3}" type="datetime1">
              <a:rPr lang="zh-CN" altLang="en-US" smtClean="0"/>
              <a:t>2019/1/22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67CF1B9-ADC3-4521-AD98-ADB3259144A0}" type="slidenum">
              <a:rPr lang="zh-CN" altLang="en-US" smtClean="0"/>
              <a:pPr/>
              <a:t>‹#›</a:t>
            </a:fld>
            <a:endParaRPr lang="zh-CN" altLang="en-US"/>
          </a:p>
        </p:txBody>
      </p:sp>
    </p:spTree>
    <p:extLst>
      <p:ext uri="{BB962C8B-B14F-4D97-AF65-F5344CB8AC3E}">
        <p14:creationId xmlns:p14="http://schemas.microsoft.com/office/powerpoint/2010/main" val="1974940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187513-4A53-4842-B545-1FE143FA3C9B}" type="datetime1">
              <a:rPr lang="zh-CN" altLang="en-US" smtClean="0"/>
              <a:t>2019/1/22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67CF1B9-ADC3-4521-AD98-ADB3259144A0}" type="slidenum">
              <a:rPr lang="zh-CN" altLang="en-US" smtClean="0"/>
              <a:pPr/>
              <a:t>‹#›</a:t>
            </a:fld>
            <a:endParaRPr lang="zh-CN" altLang="en-US"/>
          </a:p>
        </p:txBody>
      </p:sp>
    </p:spTree>
    <p:extLst>
      <p:ext uri="{BB962C8B-B14F-4D97-AF65-F5344CB8AC3E}">
        <p14:creationId xmlns:p14="http://schemas.microsoft.com/office/powerpoint/2010/main" val="1604735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F69E801-57D2-44E7-8944-9B81A8C8EB19}" type="datetime1">
              <a:rPr lang="zh-CN" altLang="en-US" smtClean="0"/>
              <a:t>2019/1/22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67CF1B9-ADC3-4521-AD98-ADB3259144A0}" type="slidenum">
              <a:rPr lang="zh-CN" altLang="en-US" smtClean="0"/>
              <a:pPr/>
              <a:t>‹#›</a:t>
            </a:fld>
            <a:endParaRPr lang="zh-CN" altLang="en-US"/>
          </a:p>
        </p:txBody>
      </p:sp>
    </p:spTree>
    <p:extLst>
      <p:ext uri="{BB962C8B-B14F-4D97-AF65-F5344CB8AC3E}">
        <p14:creationId xmlns:p14="http://schemas.microsoft.com/office/powerpoint/2010/main" val="2483013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2D1CCB54-D1A0-47B2-94A6-99CDE3A3C98B}" type="datetime1">
              <a:rPr lang="zh-CN" altLang="en-US" smtClean="0"/>
              <a:t>2019/1/22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67CF1B9-ADC3-4521-AD98-ADB3259144A0}" type="slidenum">
              <a:rPr lang="zh-CN" altLang="en-US" smtClean="0"/>
              <a:pPr/>
              <a:t>‹#›</a:t>
            </a:fld>
            <a:endParaRPr lang="zh-CN" altLang="en-US"/>
          </a:p>
        </p:txBody>
      </p:sp>
    </p:spTree>
    <p:extLst>
      <p:ext uri="{BB962C8B-B14F-4D97-AF65-F5344CB8AC3E}">
        <p14:creationId xmlns:p14="http://schemas.microsoft.com/office/powerpoint/2010/main" val="2830346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B68383B-FC64-4D0D-A03D-11B6DCE062FB}" type="datetime1">
              <a:rPr lang="zh-CN" altLang="en-US" smtClean="0"/>
              <a:t>2019/1/22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67CF1B9-ADC3-4521-AD98-ADB3259144A0}" type="slidenum">
              <a:rPr lang="zh-CN" altLang="en-US" smtClean="0"/>
              <a:pPr/>
              <a:t>‹#›</a:t>
            </a:fld>
            <a:endParaRPr lang="zh-CN" altLang="en-US"/>
          </a:p>
        </p:txBody>
      </p:sp>
    </p:spTree>
    <p:extLst>
      <p:ext uri="{BB962C8B-B14F-4D97-AF65-F5344CB8AC3E}">
        <p14:creationId xmlns:p14="http://schemas.microsoft.com/office/powerpoint/2010/main" val="2002276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E5D739-FEE4-4C0B-A092-A1433AA8F740}" type="datetime1">
              <a:rPr lang="zh-CN" altLang="en-US" smtClean="0"/>
              <a:t>2019/1/22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67CF1B9-ADC3-4521-AD98-ADB3259144A0}" type="slidenum">
              <a:rPr lang="zh-CN" altLang="en-US" smtClean="0"/>
              <a:pPr/>
              <a:t>‹#›</a:t>
            </a:fld>
            <a:endParaRPr lang="zh-CN" altLang="en-US"/>
          </a:p>
        </p:txBody>
      </p:sp>
    </p:spTree>
    <p:extLst>
      <p:ext uri="{BB962C8B-B14F-4D97-AF65-F5344CB8AC3E}">
        <p14:creationId xmlns:p14="http://schemas.microsoft.com/office/powerpoint/2010/main" val="709710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A88EB0D-56DF-4C83-90D4-6D553F27E082}" type="datetime1">
              <a:rPr lang="zh-CN" altLang="en-US" smtClean="0"/>
              <a:t>2019/1/22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67CF1B9-ADC3-4521-AD98-ADB3259144A0}" type="slidenum">
              <a:rPr lang="zh-CN" altLang="en-US" smtClean="0"/>
              <a:pPr/>
              <a:t>‹#›</a:t>
            </a:fld>
            <a:endParaRPr lang="zh-CN" altLang="en-US"/>
          </a:p>
        </p:txBody>
      </p:sp>
    </p:spTree>
    <p:extLst>
      <p:ext uri="{BB962C8B-B14F-4D97-AF65-F5344CB8AC3E}">
        <p14:creationId xmlns:p14="http://schemas.microsoft.com/office/powerpoint/2010/main" val="200505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42DE3F7-2C18-401F-A9D1-C5E8B98952D7}" type="datetime1">
              <a:rPr lang="zh-CN" altLang="en-US" smtClean="0"/>
              <a:t>2019/1/22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67CF1B9-ADC3-4521-AD98-ADB3259144A0}" type="slidenum">
              <a:rPr lang="zh-CN" altLang="en-US" smtClean="0"/>
              <a:pPr/>
              <a:t>‹#›</a:t>
            </a:fld>
            <a:endParaRPr lang="zh-CN" altLang="en-US"/>
          </a:p>
        </p:txBody>
      </p:sp>
    </p:spTree>
    <p:extLst>
      <p:ext uri="{BB962C8B-B14F-4D97-AF65-F5344CB8AC3E}">
        <p14:creationId xmlns:p14="http://schemas.microsoft.com/office/powerpoint/2010/main" val="1261846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A37E9AA-0AA4-4F66-B3D3-17520F498BC3}" type="datetime1">
              <a:rPr lang="zh-CN" altLang="en-US" smtClean="0"/>
              <a:t>2019/1/22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67CF1B9-ADC3-4521-AD98-ADB3259144A0}" type="slidenum">
              <a:rPr lang="zh-CN" altLang="en-US" smtClean="0"/>
              <a:pPr/>
              <a:t>‹#›</a:t>
            </a:fld>
            <a:endParaRPr lang="zh-CN" altLang="en-US"/>
          </a:p>
        </p:txBody>
      </p:sp>
    </p:spTree>
    <p:extLst>
      <p:ext uri="{BB962C8B-B14F-4D97-AF65-F5344CB8AC3E}">
        <p14:creationId xmlns:p14="http://schemas.microsoft.com/office/powerpoint/2010/main" val="382941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7AC951E-708C-4FC8-B9B6-D18195EBFA59}" type="datetime1">
              <a:rPr lang="zh-CN" altLang="en-US" smtClean="0"/>
              <a:t>2019/1/22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67CF1B9-ADC3-4521-AD98-ADB3259144A0}" type="slidenum">
              <a:rPr lang="zh-CN" altLang="en-US" smtClean="0"/>
              <a:pPr/>
              <a:t>‹#›</a:t>
            </a:fld>
            <a:endParaRPr lang="zh-CN" altLang="en-US"/>
          </a:p>
        </p:txBody>
      </p:sp>
    </p:spTree>
    <p:extLst>
      <p:ext uri="{BB962C8B-B14F-4D97-AF65-F5344CB8AC3E}">
        <p14:creationId xmlns:p14="http://schemas.microsoft.com/office/powerpoint/2010/main" val="1206830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ED3B8E-2118-4C7C-9488-E1E9FE509D74}" type="datetime1">
              <a:rPr lang="zh-CN" altLang="en-US" smtClean="0"/>
              <a:t>2019/1/22</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CF1B9-ADC3-4521-AD98-ADB3259144A0}" type="slidenum">
              <a:rPr lang="zh-CN" altLang="en-US" smtClean="0"/>
              <a:pPr/>
              <a:t>‹#›</a:t>
            </a:fld>
            <a:endParaRPr lang="zh-CN" altLang="en-US"/>
          </a:p>
        </p:txBody>
      </p:sp>
    </p:spTree>
    <p:extLst>
      <p:ext uri="{BB962C8B-B14F-4D97-AF65-F5344CB8AC3E}">
        <p14:creationId xmlns:p14="http://schemas.microsoft.com/office/powerpoint/2010/main" val="17624368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1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tiff"/></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25.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image" Target="../media/image27.png"/><Relationship Id="rId4" Type="http://schemas.openxmlformats.org/officeDocument/2006/relationships/image" Target="../media/image26.tif"/></Relationships>
</file>

<file path=ppt/slides/_rels/slide18.xml.rels><?xml version="1.0" encoding="UTF-8" standalone="yes"?>
<Relationships xmlns="http://schemas.openxmlformats.org/package/2006/relationships"><Relationship Id="rId3" Type="http://schemas.openxmlformats.org/officeDocument/2006/relationships/image" Target="../media/image28.ti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tiff"/><Relationship Id="rId7"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9.gif"/></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10.png"/><Relationship Id="rId5" Type="http://schemas.openxmlformats.org/officeDocument/2006/relationships/image" Target="../media/image400.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tiff"/></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49.tiff"/></Relationships>
</file>

<file path=ppt/slides/_rels/slide28.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9.png"/><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jpeg"/></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4.jpg"/><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notesSlide" Target="../notesSlides/notesSlide32.xml"/><Relationship Id="rId7"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27.png"/><Relationship Id="rId5" Type="http://schemas.openxmlformats.org/officeDocument/2006/relationships/image" Target="../media/image69.png"/><Relationship Id="rId4" Type="http://schemas.openxmlformats.org/officeDocument/2006/relationships/image" Target="../media/image68.tif"/></Relationships>
</file>

<file path=ppt/slides/_rels/slide35.xml.rels><?xml version="1.0" encoding="UTF-8" standalone="yes"?>
<Relationships xmlns="http://schemas.openxmlformats.org/package/2006/relationships"><Relationship Id="rId3" Type="http://schemas.openxmlformats.org/officeDocument/2006/relationships/image" Target="../media/image70.ti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4.tiff"/><Relationship Id="rId5" Type="http://schemas.openxmlformats.org/officeDocument/2006/relationships/image" Target="../media/image73.tiff"/><Relationship Id="rId4" Type="http://schemas.openxmlformats.org/officeDocument/2006/relationships/image" Target="../media/image72.tiff"/></Relationships>
</file>

<file path=ppt/slides/_rels/slide37.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wmf"/><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85.png"/></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91.wmf"/></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notesSlide" Target="../notesSlides/notesSlide47.xml"/><Relationship Id="rId7" Type="http://schemas.openxmlformats.org/officeDocument/2006/relationships/image" Target="../media/image93.w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1.bin"/><Relationship Id="rId11" Type="http://schemas.openxmlformats.org/officeDocument/2006/relationships/image" Target="../media/image95.wmf"/><Relationship Id="rId5" Type="http://schemas.openxmlformats.org/officeDocument/2006/relationships/image" Target="../media/image92.wmf"/><Relationship Id="rId10" Type="http://schemas.openxmlformats.org/officeDocument/2006/relationships/oleObject" Target="../embeddings/oleObject13.bin"/><Relationship Id="rId4" Type="http://schemas.openxmlformats.org/officeDocument/2006/relationships/oleObject" Target="../embeddings/oleObject10.bin"/><Relationship Id="rId9" Type="http://schemas.openxmlformats.org/officeDocument/2006/relationships/image" Target="../media/image94.wmf"/></Relationships>
</file>

<file path=ppt/slides/_rels/slide5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wmf"/><Relationship Id="rId4" Type="http://schemas.openxmlformats.org/officeDocument/2006/relationships/oleObject" Target="../embeddings/oleObject4.bin"/></Relationships>
</file>

<file path=ppt/slides/_rels/slide8.xml.rels><?xml version="1.0" encoding="UTF-8" standalone="yes"?>
<Relationships xmlns="http://schemas.openxmlformats.org/package/2006/relationships"><Relationship Id="rId8" Type="http://schemas.openxmlformats.org/officeDocument/2006/relationships/image" Target="../media/image6.wmf"/><Relationship Id="rId3" Type="http://schemas.openxmlformats.org/officeDocument/2006/relationships/notesSlide" Target="../notesSlides/notesSlide8.xml"/><Relationship Id="rId7"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5.wmf"/><Relationship Id="rId5" Type="http://schemas.openxmlformats.org/officeDocument/2006/relationships/oleObject" Target="../embeddings/oleObject5.bin"/><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628800"/>
            <a:ext cx="7772400" cy="1470025"/>
          </a:xfrm>
        </p:spPr>
        <p:txBody>
          <a:bodyPr>
            <a:normAutofit/>
          </a:bodyPr>
          <a:lstStyle/>
          <a:p>
            <a:r>
              <a:rPr lang="en-US" altLang="zh-CN" b="1" dirty="0">
                <a:solidFill>
                  <a:schemeClr val="accent1">
                    <a:lumMod val="75000"/>
                  </a:schemeClr>
                </a:solidFill>
                <a:latin typeface="Times New Roman" panose="02020603050405020304" pitchFamily="18" charset="0"/>
                <a:cs typeface="Times New Roman" panose="02020603050405020304" pitchFamily="18" charset="0"/>
              </a:rPr>
              <a:t>Progress of stochastic cooling on </a:t>
            </a:r>
            <a:r>
              <a:rPr lang="en-US" altLang="zh-CN" b="1" dirty="0" err="1">
                <a:solidFill>
                  <a:schemeClr val="accent1">
                    <a:lumMod val="75000"/>
                  </a:schemeClr>
                </a:solidFill>
                <a:latin typeface="Times New Roman" panose="02020603050405020304" pitchFamily="18" charset="0"/>
                <a:cs typeface="Times New Roman" panose="02020603050405020304" pitchFamily="18" charset="0"/>
              </a:rPr>
              <a:t>SRing</a:t>
            </a:r>
            <a:r>
              <a:rPr lang="en-US" altLang="zh-CN" b="1" dirty="0">
                <a:solidFill>
                  <a:schemeClr val="accent1">
                    <a:lumMod val="75000"/>
                  </a:schemeClr>
                </a:solidFill>
                <a:latin typeface="Times New Roman" panose="02020603050405020304" pitchFamily="18" charset="0"/>
                <a:cs typeface="Times New Roman" panose="02020603050405020304" pitchFamily="18" charset="0"/>
              </a:rPr>
              <a:t> of HIAF</a:t>
            </a:r>
            <a:endParaRPr lang="zh-CN" altLang="en-US"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3" name="副标题 2"/>
          <p:cNvSpPr>
            <a:spLocks noGrp="1"/>
          </p:cNvSpPr>
          <p:nvPr>
            <p:ph type="subTitle" idx="1"/>
          </p:nvPr>
        </p:nvSpPr>
        <p:spPr>
          <a:xfrm>
            <a:off x="251520" y="3384575"/>
            <a:ext cx="8352928" cy="1752600"/>
          </a:xfrm>
        </p:spPr>
        <p:txBody>
          <a:bodyPr>
            <a:normAutofit/>
          </a:bodyPr>
          <a:lstStyle/>
          <a:p>
            <a:r>
              <a:rPr lang="en-US" altLang="zh-CN" sz="3000" dirty="0" err="1">
                <a:solidFill>
                  <a:schemeClr val="accent1">
                    <a:lumMod val="75000"/>
                  </a:schemeClr>
                </a:solidFill>
                <a:latin typeface="Times New Roman" pitchFamily="18" charset="0"/>
                <a:cs typeface="Times New Roman" pitchFamily="18" charset="0"/>
              </a:rPr>
              <a:t>Junxia</a:t>
            </a:r>
            <a:r>
              <a:rPr lang="en-US" altLang="zh-CN" sz="3000" dirty="0">
                <a:solidFill>
                  <a:schemeClr val="accent1">
                    <a:lumMod val="75000"/>
                  </a:schemeClr>
                </a:solidFill>
                <a:latin typeface="Times New Roman" pitchFamily="18" charset="0"/>
                <a:cs typeface="Times New Roman" pitchFamily="18" charset="0"/>
              </a:rPr>
              <a:t> Wu,</a:t>
            </a:r>
            <a:r>
              <a:rPr lang="zh-CN" altLang="en-US" sz="3000" dirty="0">
                <a:solidFill>
                  <a:schemeClr val="accent1">
                    <a:lumMod val="75000"/>
                  </a:schemeClr>
                </a:solidFill>
                <a:latin typeface="Times New Roman" pitchFamily="18" charset="0"/>
                <a:cs typeface="Times New Roman" pitchFamily="18" charset="0"/>
              </a:rPr>
              <a:t> </a:t>
            </a:r>
            <a:r>
              <a:rPr lang="en-US" altLang="zh-CN" sz="3000" b="1" dirty="0" err="1">
                <a:solidFill>
                  <a:schemeClr val="accent1">
                    <a:lumMod val="75000"/>
                  </a:schemeClr>
                </a:solidFill>
                <a:latin typeface="Times New Roman" pitchFamily="18" charset="0"/>
                <a:cs typeface="Times New Roman" pitchFamily="18" charset="0"/>
              </a:rPr>
              <a:t>Guangyu</a:t>
            </a:r>
            <a:r>
              <a:rPr lang="en-US" altLang="zh-CN" sz="3000" b="1" dirty="0">
                <a:solidFill>
                  <a:schemeClr val="accent1">
                    <a:lumMod val="75000"/>
                  </a:schemeClr>
                </a:solidFill>
                <a:latin typeface="Times New Roman" pitchFamily="18" charset="0"/>
                <a:cs typeface="Times New Roman" pitchFamily="18" charset="0"/>
              </a:rPr>
              <a:t> Zhu</a:t>
            </a:r>
            <a:r>
              <a:rPr lang="en-US" altLang="zh-CN" sz="3000" dirty="0">
                <a:solidFill>
                  <a:schemeClr val="accent1">
                    <a:lumMod val="75000"/>
                  </a:schemeClr>
                </a:solidFill>
                <a:latin typeface="Times New Roman" pitchFamily="18" charset="0"/>
                <a:cs typeface="Times New Roman" pitchFamily="18" charset="0"/>
              </a:rPr>
              <a:t>, Ze Du, </a:t>
            </a:r>
            <a:r>
              <a:rPr lang="en-US" altLang="zh-CN" sz="3000" dirty="0" err="1">
                <a:solidFill>
                  <a:schemeClr val="accent1">
                    <a:lumMod val="75000"/>
                  </a:schemeClr>
                </a:solidFill>
                <a:latin typeface="Times New Roman" pitchFamily="18" charset="0"/>
                <a:cs typeface="Times New Roman" pitchFamily="18" charset="0"/>
              </a:rPr>
              <a:t>Xuejing</a:t>
            </a:r>
            <a:r>
              <a:rPr lang="en-US" altLang="zh-CN" sz="3000" dirty="0">
                <a:solidFill>
                  <a:schemeClr val="accent1">
                    <a:lumMod val="75000"/>
                  </a:schemeClr>
                </a:solidFill>
                <a:latin typeface="Times New Roman" pitchFamily="18" charset="0"/>
                <a:cs typeface="Times New Roman" pitchFamily="18" charset="0"/>
              </a:rPr>
              <a:t> Hu, Yuan Wei</a:t>
            </a:r>
          </a:p>
          <a:p>
            <a:r>
              <a:rPr lang="en-US" altLang="zh-CN" sz="3000" b="1" dirty="0">
                <a:solidFill>
                  <a:schemeClr val="accent1">
                    <a:lumMod val="75000"/>
                  </a:schemeClr>
                </a:solidFill>
                <a:latin typeface="Times New Roman" pitchFamily="18" charset="0"/>
                <a:cs typeface="Times New Roman" pitchFamily="18" charset="0"/>
              </a:rPr>
              <a:t> </a:t>
            </a:r>
            <a:r>
              <a:rPr lang="en-US" altLang="zh-CN" sz="3000" dirty="0">
                <a:solidFill>
                  <a:schemeClr val="accent1">
                    <a:lumMod val="75000"/>
                  </a:schemeClr>
                </a:solidFill>
                <a:latin typeface="Times New Roman" pitchFamily="18" charset="0"/>
                <a:cs typeface="Times New Roman" pitchFamily="18" charset="0"/>
              </a:rPr>
              <a:t>IMP, Lanzhou, China</a:t>
            </a:r>
          </a:p>
        </p:txBody>
      </p:sp>
      <p:sp>
        <p:nvSpPr>
          <p:cNvPr id="4" name="灯片编号占位符 3"/>
          <p:cNvSpPr>
            <a:spLocks noGrp="1"/>
          </p:cNvSpPr>
          <p:nvPr>
            <p:ph type="sldNum" sz="quarter" idx="12"/>
          </p:nvPr>
        </p:nvSpPr>
        <p:spPr/>
        <p:txBody>
          <a:bodyPr/>
          <a:lstStyle/>
          <a:p>
            <a:fld id="{467CF1B9-ADC3-4521-AD98-ADB3259144A0}" type="slidenum">
              <a:rPr lang="zh-CN" altLang="en-US" smtClean="0"/>
              <a:pPr/>
              <a:t>1</a:t>
            </a:fld>
            <a:endParaRPr lang="zh-CN" altLang="en-US"/>
          </a:p>
        </p:txBody>
      </p:sp>
      <p:pic>
        <p:nvPicPr>
          <p:cNvPr id="5"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497" y="80877"/>
            <a:ext cx="1296144" cy="1317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0165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62272"/>
            <a:ext cx="8229600" cy="1143000"/>
          </a:xfrm>
        </p:spPr>
        <p:txBody>
          <a:bodyPr>
            <a:normAutofit/>
          </a:bodyPr>
          <a:lstStyle/>
          <a:p>
            <a:pPr algn="l"/>
            <a:r>
              <a:rPr lang="en-US" altLang="zh-CN" sz="2800" b="1" dirty="0">
                <a:solidFill>
                  <a:schemeClr val="accent1"/>
                </a:solidFill>
                <a:latin typeface="Times New Roman" pitchFamily="18" charset="0"/>
                <a:ea typeface="+mn-ea"/>
                <a:cs typeface="Times New Roman" pitchFamily="18" charset="0"/>
              </a:rPr>
              <a:t>Pickup/kicker structure considered</a:t>
            </a:r>
            <a:endParaRPr lang="zh-CN" altLang="en-US" sz="2800" b="1" dirty="0">
              <a:solidFill>
                <a:schemeClr val="accent1"/>
              </a:solidFill>
              <a:latin typeface="Times New Roman" pitchFamily="18" charset="0"/>
              <a:ea typeface="+mn-ea"/>
              <a:cs typeface="Times New Roman" pitchFamily="18" charset="0"/>
            </a:endParaRPr>
          </a:p>
        </p:txBody>
      </p:sp>
      <p:sp>
        <p:nvSpPr>
          <p:cNvPr id="4" name="直接连接符 10"/>
          <p:cNvSpPr>
            <a:spLocks noChangeShapeType="1"/>
          </p:cNvSpPr>
          <p:nvPr/>
        </p:nvSpPr>
        <p:spPr bwMode="auto">
          <a:xfrm>
            <a:off x="119447" y="764704"/>
            <a:ext cx="5543550" cy="0"/>
          </a:xfrm>
          <a:prstGeom prst="line">
            <a:avLst/>
          </a:prstGeom>
          <a:noFill/>
          <a:ln w="9525">
            <a:solidFill>
              <a:schemeClr val="accent1"/>
            </a:solidFill>
            <a:round/>
            <a:headEnd/>
            <a:tailEnd/>
          </a:ln>
        </p:spPr>
        <p:txBody>
          <a:bodyPr/>
          <a:lstStyle/>
          <a:p>
            <a:endParaRPr lang="zh-CN" altLang="en-US"/>
          </a:p>
        </p:txBody>
      </p:sp>
      <p:sp>
        <p:nvSpPr>
          <p:cNvPr id="10" name="TextBox 9"/>
          <p:cNvSpPr txBox="1"/>
          <p:nvPr/>
        </p:nvSpPr>
        <p:spPr>
          <a:xfrm>
            <a:off x="278300" y="794675"/>
            <a:ext cx="4293700" cy="707886"/>
          </a:xfrm>
          <a:prstGeom prst="rect">
            <a:avLst/>
          </a:prstGeom>
          <a:noFill/>
        </p:spPr>
        <p:txBody>
          <a:bodyPr wrap="square" rtlCol="0">
            <a:spAutoFit/>
          </a:bodyPr>
          <a:lstStyle/>
          <a:p>
            <a:r>
              <a:rPr lang="en-US" altLang="zh-CN" sz="2000" b="1" dirty="0">
                <a:latin typeface="Times New Roman" pitchFamily="18" charset="0"/>
                <a:cs typeface="Times New Roman" pitchFamily="18" charset="0"/>
              </a:rPr>
              <a:t>Slot-ring structure (</a:t>
            </a:r>
            <a:r>
              <a:rPr lang="en-US" altLang="zh-CN" sz="2000" b="1" dirty="0">
                <a:solidFill>
                  <a:srgbClr val="FF0000"/>
                </a:solidFill>
                <a:latin typeface="Times New Roman" pitchFamily="18" charset="0"/>
                <a:cs typeface="Times New Roman" pitchFamily="18" charset="0"/>
              </a:rPr>
              <a:t>standing wave</a:t>
            </a:r>
            <a:r>
              <a:rPr lang="en-US" altLang="zh-CN" sz="2000" b="1" dirty="0">
                <a:latin typeface="Times New Roman" pitchFamily="18" charset="0"/>
                <a:cs typeface="Times New Roman" pitchFamily="18" charset="0"/>
              </a:rPr>
              <a:t>)</a:t>
            </a:r>
          </a:p>
          <a:p>
            <a:r>
              <a:rPr lang="en-US" altLang="zh-CN" sz="2000" b="1" dirty="0">
                <a:latin typeface="Times New Roman" pitchFamily="18" charset="0"/>
                <a:cs typeface="Times New Roman" pitchFamily="18" charset="0"/>
              </a:rPr>
              <a:t>Used in HESR stochastic cooling</a:t>
            </a:r>
            <a:endParaRPr lang="zh-CN" altLang="en-US" sz="2000" b="1" dirty="0">
              <a:latin typeface="Times New Roman" pitchFamily="18" charset="0"/>
              <a:cs typeface="Times New Roman" pitchFamily="18" charset="0"/>
            </a:endParaRPr>
          </a:p>
        </p:txBody>
      </p:sp>
      <p:pic>
        <p:nvPicPr>
          <p:cNvPr id="2785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55" t="2673" b="3176"/>
          <a:stretch/>
        </p:blipFill>
        <p:spPr bwMode="auto">
          <a:xfrm>
            <a:off x="493708" y="1596573"/>
            <a:ext cx="3149378" cy="2905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9"/>
          <p:cNvSpPr txBox="1"/>
          <p:nvPr/>
        </p:nvSpPr>
        <p:spPr>
          <a:xfrm>
            <a:off x="4966451" y="841534"/>
            <a:ext cx="4058102" cy="400110"/>
          </a:xfrm>
          <a:prstGeom prst="rect">
            <a:avLst/>
          </a:prstGeom>
          <a:noFill/>
        </p:spPr>
        <p:txBody>
          <a:bodyPr wrap="square" rtlCol="0">
            <a:spAutoFit/>
          </a:bodyPr>
          <a:lstStyle/>
          <a:p>
            <a:r>
              <a:rPr lang="en-US" altLang="zh-CN" sz="2000" b="1" dirty="0" err="1">
                <a:latin typeface="Times New Roman" pitchFamily="18" charset="0"/>
                <a:cs typeface="Times New Roman" pitchFamily="18" charset="0"/>
              </a:rPr>
              <a:t>Faltin</a:t>
            </a:r>
            <a:r>
              <a:rPr lang="en-US" altLang="zh-CN" sz="2000" b="1" dirty="0">
                <a:latin typeface="Times New Roman" pitchFamily="18" charset="0"/>
                <a:cs typeface="Times New Roman" pitchFamily="18" charset="0"/>
              </a:rPr>
              <a:t> structure (</a:t>
            </a:r>
            <a:r>
              <a:rPr lang="en-US" altLang="zh-CN" sz="2000" b="1" dirty="0">
                <a:solidFill>
                  <a:srgbClr val="FF0000"/>
                </a:solidFill>
                <a:latin typeface="Times New Roman" pitchFamily="18" charset="0"/>
                <a:cs typeface="Times New Roman" pitchFamily="18" charset="0"/>
              </a:rPr>
              <a:t>travelling wave</a:t>
            </a:r>
            <a:r>
              <a:rPr lang="en-US" altLang="zh-CN" sz="2000" b="1" dirty="0">
                <a:latin typeface="Times New Roman" pitchFamily="18" charset="0"/>
                <a:cs typeface="Times New Roman" pitchFamily="18" charset="0"/>
              </a:rPr>
              <a:t>) </a:t>
            </a:r>
            <a:endParaRPr lang="zh-CN" altLang="en-US" sz="2000" b="1" dirty="0">
              <a:latin typeface="Times New Roman" pitchFamily="18" charset="0"/>
              <a:cs typeface="Times New Roman" pitchFamily="18" charset="0"/>
            </a:endParaRPr>
          </a:p>
        </p:txBody>
      </p:sp>
      <p:pic>
        <p:nvPicPr>
          <p:cNvPr id="11" name="图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88201" y="1583442"/>
            <a:ext cx="4149392" cy="2643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 name="Picture 1" descr="C:\Users\zhu\AppData\Roaming\Tencent\Users\593754493\QQ\WinTemp\RichOle\P7CFBQ)P$11D4SLWJ66MIW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822" y="4589107"/>
            <a:ext cx="2210837" cy="221083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9"/>
          <p:cNvSpPr txBox="1"/>
          <p:nvPr/>
        </p:nvSpPr>
        <p:spPr>
          <a:xfrm>
            <a:off x="1583763" y="5546081"/>
            <a:ext cx="815926" cy="307777"/>
          </a:xfrm>
          <a:prstGeom prst="rect">
            <a:avLst/>
          </a:prstGeom>
          <a:solidFill>
            <a:schemeClr val="bg1"/>
          </a:solidFill>
        </p:spPr>
        <p:txBody>
          <a:bodyPr wrap="square" rtlCol="0">
            <a:spAutoFit/>
          </a:bodyPr>
          <a:lstStyle/>
          <a:p>
            <a:r>
              <a:rPr lang="en-US" altLang="zh-CN" sz="1400" dirty="0">
                <a:latin typeface="Times New Roman" pitchFamily="18" charset="0"/>
                <a:cs typeface="Times New Roman" pitchFamily="18" charset="0"/>
              </a:rPr>
              <a:t>Aperture</a:t>
            </a:r>
            <a:endParaRPr lang="zh-CN" altLang="en-US" sz="1400" dirty="0">
              <a:latin typeface="Times New Roman" pitchFamily="18" charset="0"/>
              <a:cs typeface="Times New Roman" pitchFamily="18" charset="0"/>
            </a:endParaRPr>
          </a:p>
        </p:txBody>
      </p:sp>
      <p:pic>
        <p:nvPicPr>
          <p:cNvPr id="13" name="图片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95354" y="4226719"/>
            <a:ext cx="3558418" cy="2268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6915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标题 1"/>
          <p:cNvSpPr>
            <a:spLocks noGrp="1"/>
          </p:cNvSpPr>
          <p:nvPr>
            <p:ph type="title"/>
          </p:nvPr>
        </p:nvSpPr>
        <p:spPr>
          <a:xfrm>
            <a:off x="-180528" y="50800"/>
            <a:ext cx="9349097" cy="1042989"/>
          </a:xfrm>
        </p:spPr>
        <p:txBody>
          <a:bodyPr>
            <a:normAutofit/>
          </a:bodyPr>
          <a:lstStyle/>
          <a:p>
            <a:r>
              <a:rPr lang="en-US" altLang="zh-CN" sz="2800" b="1" dirty="0" err="1">
                <a:solidFill>
                  <a:schemeClr val="accent1"/>
                </a:solidFill>
                <a:latin typeface="Times New Roman" pitchFamily="18" charset="0"/>
                <a:cs typeface="Times New Roman" pitchFamily="18" charset="0"/>
              </a:rPr>
              <a:t>Faltin</a:t>
            </a:r>
            <a:r>
              <a:rPr lang="en-US" altLang="zh-CN" sz="2800" b="1" dirty="0">
                <a:solidFill>
                  <a:schemeClr val="accent1"/>
                </a:solidFill>
                <a:latin typeface="Times New Roman" pitchFamily="18" charset="0"/>
                <a:cs typeface="Times New Roman" pitchFamily="18" charset="0"/>
              </a:rPr>
              <a:t> structure longitudinal kicker impedance simulation </a:t>
            </a:r>
            <a:endParaRPr lang="zh-CN" altLang="en-US" sz="2800" b="1" dirty="0">
              <a:solidFill>
                <a:schemeClr val="accent1"/>
              </a:solidFill>
              <a:latin typeface="Times New Roman" pitchFamily="18" charset="0"/>
              <a:ea typeface="+mn-ea"/>
              <a:cs typeface="Times New Roman" pitchFamily="18" charset="0"/>
            </a:endParaRPr>
          </a:p>
        </p:txBody>
      </p:sp>
      <p:sp>
        <p:nvSpPr>
          <p:cNvPr id="16" name="直接连接符 10"/>
          <p:cNvSpPr>
            <a:spLocks noChangeShapeType="1"/>
          </p:cNvSpPr>
          <p:nvPr/>
        </p:nvSpPr>
        <p:spPr bwMode="auto">
          <a:xfrm>
            <a:off x="119447" y="917476"/>
            <a:ext cx="5543550" cy="0"/>
          </a:xfrm>
          <a:prstGeom prst="line">
            <a:avLst/>
          </a:prstGeom>
          <a:noFill/>
          <a:ln w="9525">
            <a:solidFill>
              <a:schemeClr val="accent1"/>
            </a:solidFill>
            <a:round/>
            <a:headEnd/>
            <a:tailEnd/>
          </a:ln>
        </p:spPr>
        <p:txBody>
          <a:bodyPr/>
          <a:lstStyle/>
          <a:p>
            <a:endParaRPr lang="zh-CN" altLang="en-US"/>
          </a:p>
        </p:txBody>
      </p:sp>
      <p:pic>
        <p:nvPicPr>
          <p:cNvPr id="17"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98345" y="1054458"/>
            <a:ext cx="5470376" cy="348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
          <p:cNvPicPr>
            <a:picLocks noChangeAspect="1"/>
          </p:cNvPicPr>
          <p:nvPr/>
        </p:nvPicPr>
        <p:blipFill rotWithShape="1">
          <a:blip r:embed="rId4">
            <a:extLst>
              <a:ext uri="{28A0092B-C50C-407E-A947-70E740481C1C}">
                <a14:useLocalDpi xmlns:a14="http://schemas.microsoft.com/office/drawing/2010/main" val="0"/>
              </a:ext>
            </a:extLst>
          </a:blip>
          <a:srcRect l="5960"/>
          <a:stretch/>
        </p:blipFill>
        <p:spPr bwMode="auto">
          <a:xfrm>
            <a:off x="119446" y="2090057"/>
            <a:ext cx="3613147" cy="2449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直接箭头连接符 12"/>
          <p:cNvCxnSpPr>
            <a:cxnSpLocks noChangeShapeType="1"/>
          </p:cNvCxnSpPr>
          <p:nvPr/>
        </p:nvCxnSpPr>
        <p:spPr bwMode="auto">
          <a:xfrm flipH="1">
            <a:off x="977606" y="2817494"/>
            <a:ext cx="3176" cy="951013"/>
          </a:xfrm>
          <a:prstGeom prst="straightConnector1">
            <a:avLst/>
          </a:prstGeom>
          <a:noFill/>
          <a:ln w="19050" algn="ctr">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Box 83"/>
          <p:cNvSpPr txBox="1">
            <a:spLocks noChangeArrowheads="1"/>
          </p:cNvSpPr>
          <p:nvPr/>
        </p:nvSpPr>
        <p:spPr bwMode="auto">
          <a:xfrm rot="5400000">
            <a:off x="-190332" y="3218218"/>
            <a:ext cx="16176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85000"/>
              <a:buFont typeface="Wingdings 2" pitchFamily="18" charset="2"/>
              <a:buChar char="¡"/>
              <a:defRPr sz="14400">
                <a:solidFill>
                  <a:schemeClr val="tx1"/>
                </a:solidFill>
                <a:latin typeface="Arial" charset="0"/>
                <a:ea typeface="宋体" charset="-122"/>
              </a:defRPr>
            </a:lvl1pPr>
            <a:lvl2pPr marL="742950" indent="-285750">
              <a:spcBef>
                <a:spcPct val="20000"/>
              </a:spcBef>
              <a:buClr>
                <a:schemeClr val="hlink"/>
              </a:buClr>
              <a:buSzPct val="85000"/>
              <a:buFont typeface="Wingdings 2" pitchFamily="18" charset="2"/>
              <a:buChar char=""/>
              <a:defRPr sz="12600">
                <a:solidFill>
                  <a:schemeClr val="tx1"/>
                </a:solidFill>
                <a:latin typeface="Arial" charset="0"/>
                <a:ea typeface="宋体" charset="-122"/>
              </a:defRPr>
            </a:lvl2pPr>
            <a:lvl3pPr marL="1143000" indent="-228600">
              <a:spcBef>
                <a:spcPct val="20000"/>
              </a:spcBef>
              <a:buClr>
                <a:schemeClr val="folHlink"/>
              </a:buClr>
              <a:buSzPct val="90000"/>
              <a:buFont typeface="Wingdings 2" pitchFamily="18" charset="2"/>
              <a:buChar char="¡"/>
              <a:defRPr sz="10800">
                <a:solidFill>
                  <a:schemeClr val="tx1"/>
                </a:solidFill>
                <a:latin typeface="Arial" charset="0"/>
                <a:ea typeface="宋体" charset="-122"/>
              </a:defRPr>
            </a:lvl3pPr>
            <a:lvl4pPr marL="1600200" indent="-228600">
              <a:spcBef>
                <a:spcPct val="20000"/>
              </a:spcBef>
              <a:buClr>
                <a:schemeClr val="hlink"/>
              </a:buClr>
              <a:buSzPct val="90000"/>
              <a:buFont typeface="Wingdings 2" pitchFamily="18" charset="2"/>
              <a:buChar char=""/>
              <a:defRPr sz="9000">
                <a:solidFill>
                  <a:schemeClr val="tx1"/>
                </a:solidFill>
                <a:latin typeface="Arial" charset="0"/>
                <a:ea typeface="宋体" charset="-122"/>
              </a:defRPr>
            </a:lvl4pPr>
            <a:lvl5pPr marL="2057400" indent="-228600">
              <a:spcBef>
                <a:spcPct val="20000"/>
              </a:spcBef>
              <a:buClr>
                <a:schemeClr val="folHlink"/>
              </a:buClr>
              <a:buSzPct val="90000"/>
              <a:buFont typeface="Wingdings 2" pitchFamily="18" charset="2"/>
              <a:buChar char="¡"/>
              <a:defRPr sz="9000">
                <a:solidFill>
                  <a:schemeClr val="tx1"/>
                </a:solidFill>
                <a:latin typeface="Arial" charset="0"/>
                <a:ea typeface="宋体" charset="-122"/>
              </a:defRPr>
            </a:lvl5pPr>
            <a:lvl6pPr marL="25146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6pPr>
            <a:lvl7pPr marL="29718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7pPr>
            <a:lvl8pPr marL="34290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8pPr>
            <a:lvl9pPr marL="38862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9pPr>
          </a:lstStyle>
          <a:p>
            <a:pPr eaLnBrk="1" hangingPunct="1">
              <a:spcBef>
                <a:spcPct val="0"/>
              </a:spcBef>
              <a:buClrTx/>
              <a:buSzTx/>
              <a:buFont typeface="Arial" charset="0"/>
              <a:buNone/>
            </a:pPr>
            <a:r>
              <a:rPr lang="en-US" altLang="zh-CN" sz="2400" dirty="0">
                <a:latin typeface="Times New Roman" pitchFamily="18" charset="0"/>
                <a:cs typeface="Times New Roman" pitchFamily="18" charset="0"/>
              </a:rPr>
              <a:t> 120 mm</a:t>
            </a:r>
          </a:p>
        </p:txBody>
      </p:sp>
      <p:cxnSp>
        <p:nvCxnSpPr>
          <p:cNvPr id="21" name="直接箭头连接符 12"/>
          <p:cNvCxnSpPr>
            <a:cxnSpLocks noChangeShapeType="1"/>
          </p:cNvCxnSpPr>
          <p:nvPr/>
        </p:nvCxnSpPr>
        <p:spPr bwMode="auto">
          <a:xfrm>
            <a:off x="1024324" y="2828956"/>
            <a:ext cx="1588247" cy="0"/>
          </a:xfrm>
          <a:prstGeom prst="straightConnector1">
            <a:avLst/>
          </a:prstGeom>
          <a:noFill/>
          <a:ln w="19050" algn="ctr">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TextBox 83"/>
          <p:cNvSpPr txBox="1">
            <a:spLocks noChangeArrowheads="1"/>
          </p:cNvSpPr>
          <p:nvPr/>
        </p:nvSpPr>
        <p:spPr bwMode="auto">
          <a:xfrm>
            <a:off x="1273560" y="2818000"/>
            <a:ext cx="16176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85000"/>
              <a:buFont typeface="Wingdings 2" pitchFamily="18" charset="2"/>
              <a:buChar char="¡"/>
              <a:defRPr sz="14400">
                <a:solidFill>
                  <a:schemeClr val="tx1"/>
                </a:solidFill>
                <a:latin typeface="Arial" charset="0"/>
                <a:ea typeface="宋体" charset="-122"/>
              </a:defRPr>
            </a:lvl1pPr>
            <a:lvl2pPr marL="742950" indent="-285750">
              <a:spcBef>
                <a:spcPct val="20000"/>
              </a:spcBef>
              <a:buClr>
                <a:schemeClr val="hlink"/>
              </a:buClr>
              <a:buSzPct val="85000"/>
              <a:buFont typeface="Wingdings 2" pitchFamily="18" charset="2"/>
              <a:buChar char=""/>
              <a:defRPr sz="12600">
                <a:solidFill>
                  <a:schemeClr val="tx1"/>
                </a:solidFill>
                <a:latin typeface="Arial" charset="0"/>
                <a:ea typeface="宋体" charset="-122"/>
              </a:defRPr>
            </a:lvl2pPr>
            <a:lvl3pPr marL="1143000" indent="-228600">
              <a:spcBef>
                <a:spcPct val="20000"/>
              </a:spcBef>
              <a:buClr>
                <a:schemeClr val="folHlink"/>
              </a:buClr>
              <a:buSzPct val="90000"/>
              <a:buFont typeface="Wingdings 2" pitchFamily="18" charset="2"/>
              <a:buChar char="¡"/>
              <a:defRPr sz="10800">
                <a:solidFill>
                  <a:schemeClr val="tx1"/>
                </a:solidFill>
                <a:latin typeface="Arial" charset="0"/>
                <a:ea typeface="宋体" charset="-122"/>
              </a:defRPr>
            </a:lvl3pPr>
            <a:lvl4pPr marL="1600200" indent="-228600">
              <a:spcBef>
                <a:spcPct val="20000"/>
              </a:spcBef>
              <a:buClr>
                <a:schemeClr val="hlink"/>
              </a:buClr>
              <a:buSzPct val="90000"/>
              <a:buFont typeface="Wingdings 2" pitchFamily="18" charset="2"/>
              <a:buChar char=""/>
              <a:defRPr sz="9000">
                <a:solidFill>
                  <a:schemeClr val="tx1"/>
                </a:solidFill>
                <a:latin typeface="Arial" charset="0"/>
                <a:ea typeface="宋体" charset="-122"/>
              </a:defRPr>
            </a:lvl4pPr>
            <a:lvl5pPr marL="2057400" indent="-228600">
              <a:spcBef>
                <a:spcPct val="20000"/>
              </a:spcBef>
              <a:buClr>
                <a:schemeClr val="folHlink"/>
              </a:buClr>
              <a:buSzPct val="90000"/>
              <a:buFont typeface="Wingdings 2" pitchFamily="18" charset="2"/>
              <a:buChar char="¡"/>
              <a:defRPr sz="9000">
                <a:solidFill>
                  <a:schemeClr val="tx1"/>
                </a:solidFill>
                <a:latin typeface="Arial" charset="0"/>
                <a:ea typeface="宋体" charset="-122"/>
              </a:defRPr>
            </a:lvl5pPr>
            <a:lvl6pPr marL="25146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6pPr>
            <a:lvl7pPr marL="29718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7pPr>
            <a:lvl8pPr marL="34290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8pPr>
            <a:lvl9pPr marL="38862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9pPr>
          </a:lstStyle>
          <a:p>
            <a:pPr eaLnBrk="1" hangingPunct="1">
              <a:spcBef>
                <a:spcPct val="0"/>
              </a:spcBef>
              <a:buClrTx/>
              <a:buSzTx/>
              <a:buFont typeface="Arial" charset="0"/>
              <a:buNone/>
            </a:pPr>
            <a:r>
              <a:rPr lang="en-US" altLang="zh-CN" sz="2400" dirty="0">
                <a:latin typeface="Times New Roman" pitchFamily="18" charset="0"/>
                <a:cs typeface="Times New Roman" pitchFamily="18" charset="0"/>
              </a:rPr>
              <a:t> 200 mm</a:t>
            </a:r>
          </a:p>
        </p:txBody>
      </p:sp>
      <p:sp>
        <p:nvSpPr>
          <p:cNvPr id="23" name="TextBox 83"/>
          <p:cNvSpPr txBox="1">
            <a:spLocks noChangeArrowheads="1"/>
          </p:cNvSpPr>
          <p:nvPr/>
        </p:nvSpPr>
        <p:spPr bwMode="auto">
          <a:xfrm>
            <a:off x="618499" y="5017690"/>
            <a:ext cx="27785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85000"/>
              <a:buFont typeface="Wingdings 2" pitchFamily="18" charset="2"/>
              <a:buChar char="¡"/>
              <a:defRPr sz="14400">
                <a:solidFill>
                  <a:schemeClr val="tx1"/>
                </a:solidFill>
                <a:latin typeface="Arial" charset="0"/>
                <a:ea typeface="宋体" charset="-122"/>
              </a:defRPr>
            </a:lvl1pPr>
            <a:lvl2pPr marL="742950" indent="-285750">
              <a:spcBef>
                <a:spcPct val="20000"/>
              </a:spcBef>
              <a:buClr>
                <a:schemeClr val="hlink"/>
              </a:buClr>
              <a:buSzPct val="85000"/>
              <a:buFont typeface="Wingdings 2" pitchFamily="18" charset="2"/>
              <a:buChar char=""/>
              <a:defRPr sz="12600">
                <a:solidFill>
                  <a:schemeClr val="tx1"/>
                </a:solidFill>
                <a:latin typeface="Arial" charset="0"/>
                <a:ea typeface="宋体" charset="-122"/>
              </a:defRPr>
            </a:lvl2pPr>
            <a:lvl3pPr marL="1143000" indent="-228600">
              <a:spcBef>
                <a:spcPct val="20000"/>
              </a:spcBef>
              <a:buClr>
                <a:schemeClr val="folHlink"/>
              </a:buClr>
              <a:buSzPct val="90000"/>
              <a:buFont typeface="Wingdings 2" pitchFamily="18" charset="2"/>
              <a:buChar char="¡"/>
              <a:defRPr sz="10800">
                <a:solidFill>
                  <a:schemeClr val="tx1"/>
                </a:solidFill>
                <a:latin typeface="Arial" charset="0"/>
                <a:ea typeface="宋体" charset="-122"/>
              </a:defRPr>
            </a:lvl3pPr>
            <a:lvl4pPr marL="1600200" indent="-228600">
              <a:spcBef>
                <a:spcPct val="20000"/>
              </a:spcBef>
              <a:buClr>
                <a:schemeClr val="hlink"/>
              </a:buClr>
              <a:buSzPct val="90000"/>
              <a:buFont typeface="Wingdings 2" pitchFamily="18" charset="2"/>
              <a:buChar char=""/>
              <a:defRPr sz="9000">
                <a:solidFill>
                  <a:schemeClr val="tx1"/>
                </a:solidFill>
                <a:latin typeface="Arial" charset="0"/>
                <a:ea typeface="宋体" charset="-122"/>
              </a:defRPr>
            </a:lvl4pPr>
            <a:lvl5pPr marL="2057400" indent="-228600">
              <a:spcBef>
                <a:spcPct val="20000"/>
              </a:spcBef>
              <a:buClr>
                <a:schemeClr val="folHlink"/>
              </a:buClr>
              <a:buSzPct val="90000"/>
              <a:buFont typeface="Wingdings 2" pitchFamily="18" charset="2"/>
              <a:buChar char="¡"/>
              <a:defRPr sz="9000">
                <a:solidFill>
                  <a:schemeClr val="tx1"/>
                </a:solidFill>
                <a:latin typeface="Arial" charset="0"/>
                <a:ea typeface="宋体" charset="-122"/>
              </a:defRPr>
            </a:lvl5pPr>
            <a:lvl6pPr marL="25146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6pPr>
            <a:lvl7pPr marL="29718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7pPr>
            <a:lvl8pPr marL="34290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8pPr>
            <a:lvl9pPr marL="38862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9pPr>
          </a:lstStyle>
          <a:p>
            <a:pPr>
              <a:spcBef>
                <a:spcPct val="0"/>
              </a:spcBef>
              <a:buClrTx/>
              <a:buSzTx/>
              <a:buNone/>
            </a:pPr>
            <a:r>
              <a:rPr lang="en-US" altLang="zh-CN" sz="3000" dirty="0">
                <a:latin typeface="Times New Roman" pitchFamily="18" charset="0"/>
                <a:cs typeface="Times New Roman" pitchFamily="18" charset="0"/>
              </a:rPr>
              <a:t> </a:t>
            </a:r>
            <a:r>
              <a:rPr lang="en-US" altLang="zh-CN" sz="3200" dirty="0">
                <a:latin typeface="Times New Roman" pitchFamily="18" charset="0"/>
                <a:cs typeface="Times New Roman" pitchFamily="18" charset="0"/>
              </a:rPr>
              <a:t>cross section</a:t>
            </a:r>
            <a:endParaRPr lang="en-US" altLang="zh-CN" sz="3000" dirty="0">
              <a:latin typeface="Times New Roman" pitchFamily="18" charset="0"/>
              <a:cs typeface="Times New Roman" pitchFamily="18" charset="0"/>
            </a:endParaRPr>
          </a:p>
        </p:txBody>
      </p:sp>
      <p:sp>
        <p:nvSpPr>
          <p:cNvPr id="24" name="TextBox 78"/>
          <p:cNvSpPr txBox="1">
            <a:spLocks noChangeArrowheads="1"/>
          </p:cNvSpPr>
          <p:nvPr/>
        </p:nvSpPr>
        <p:spPr bwMode="auto">
          <a:xfrm>
            <a:off x="3451949" y="5021926"/>
            <a:ext cx="5763167"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85000"/>
              <a:buFont typeface="Wingdings 2" pitchFamily="18" charset="2"/>
              <a:buChar char="¡"/>
              <a:defRPr sz="14400">
                <a:solidFill>
                  <a:schemeClr val="tx1"/>
                </a:solidFill>
                <a:latin typeface="Arial" charset="0"/>
                <a:ea typeface="宋体" charset="-122"/>
              </a:defRPr>
            </a:lvl1pPr>
            <a:lvl2pPr marL="742950" indent="-285750">
              <a:spcBef>
                <a:spcPct val="20000"/>
              </a:spcBef>
              <a:buClr>
                <a:schemeClr val="hlink"/>
              </a:buClr>
              <a:buSzPct val="85000"/>
              <a:buFont typeface="Wingdings 2" pitchFamily="18" charset="2"/>
              <a:buChar char=""/>
              <a:defRPr sz="12600">
                <a:solidFill>
                  <a:schemeClr val="tx1"/>
                </a:solidFill>
                <a:latin typeface="Arial" charset="0"/>
                <a:ea typeface="宋体" charset="-122"/>
              </a:defRPr>
            </a:lvl2pPr>
            <a:lvl3pPr marL="1143000" indent="-228600">
              <a:spcBef>
                <a:spcPct val="20000"/>
              </a:spcBef>
              <a:buClr>
                <a:schemeClr val="folHlink"/>
              </a:buClr>
              <a:buSzPct val="90000"/>
              <a:buFont typeface="Wingdings 2" pitchFamily="18" charset="2"/>
              <a:buChar char="¡"/>
              <a:defRPr sz="10800">
                <a:solidFill>
                  <a:schemeClr val="tx1"/>
                </a:solidFill>
                <a:latin typeface="Arial" charset="0"/>
                <a:ea typeface="宋体" charset="-122"/>
              </a:defRPr>
            </a:lvl3pPr>
            <a:lvl4pPr marL="1600200" indent="-228600">
              <a:spcBef>
                <a:spcPct val="20000"/>
              </a:spcBef>
              <a:buClr>
                <a:schemeClr val="hlink"/>
              </a:buClr>
              <a:buSzPct val="90000"/>
              <a:buFont typeface="Wingdings 2" pitchFamily="18" charset="2"/>
              <a:buChar char=""/>
              <a:defRPr sz="9000">
                <a:solidFill>
                  <a:schemeClr val="tx1"/>
                </a:solidFill>
                <a:latin typeface="Arial" charset="0"/>
                <a:ea typeface="宋体" charset="-122"/>
              </a:defRPr>
            </a:lvl4pPr>
            <a:lvl5pPr marL="2057400" indent="-228600">
              <a:spcBef>
                <a:spcPct val="20000"/>
              </a:spcBef>
              <a:buClr>
                <a:schemeClr val="folHlink"/>
              </a:buClr>
              <a:buSzPct val="90000"/>
              <a:buFont typeface="Wingdings 2" pitchFamily="18" charset="2"/>
              <a:buChar char="¡"/>
              <a:defRPr sz="9000">
                <a:solidFill>
                  <a:schemeClr val="tx1"/>
                </a:solidFill>
                <a:latin typeface="Arial" charset="0"/>
                <a:ea typeface="宋体" charset="-122"/>
              </a:defRPr>
            </a:lvl5pPr>
            <a:lvl6pPr marL="25146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6pPr>
            <a:lvl7pPr marL="29718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7pPr>
            <a:lvl8pPr marL="34290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8pPr>
            <a:lvl9pPr marL="38862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9pPr>
          </a:lstStyle>
          <a:p>
            <a:pPr algn="ctr">
              <a:spcBef>
                <a:spcPct val="50000"/>
              </a:spcBef>
              <a:buClrTx/>
              <a:buSzTx/>
              <a:buNone/>
            </a:pPr>
            <a:r>
              <a:rPr lang="en-US" altLang="zh-CN" sz="2600" dirty="0">
                <a:latin typeface="Times New Roman" pitchFamily="18" charset="0"/>
                <a:cs typeface="Times New Roman" pitchFamily="18" charset="0"/>
              </a:rPr>
              <a:t>A full HFSS simulation model with rectangular aperture 200*120 mm, slot section=0.75 m</a:t>
            </a:r>
          </a:p>
        </p:txBody>
      </p:sp>
    </p:spTree>
    <p:extLst>
      <p:ext uri="{BB962C8B-B14F-4D97-AF65-F5344CB8AC3E}">
        <p14:creationId xmlns:p14="http://schemas.microsoft.com/office/powerpoint/2010/main" val="3531722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标题 1"/>
          <p:cNvSpPr>
            <a:spLocks noGrp="1"/>
          </p:cNvSpPr>
          <p:nvPr>
            <p:ph type="title"/>
          </p:nvPr>
        </p:nvSpPr>
        <p:spPr>
          <a:xfrm>
            <a:off x="-180528" y="50800"/>
            <a:ext cx="9349097" cy="1042989"/>
          </a:xfrm>
        </p:spPr>
        <p:txBody>
          <a:bodyPr>
            <a:normAutofit/>
          </a:bodyPr>
          <a:lstStyle/>
          <a:p>
            <a:r>
              <a:rPr lang="en-US" altLang="zh-CN" sz="2800" b="1" dirty="0" err="1">
                <a:solidFill>
                  <a:schemeClr val="accent1"/>
                </a:solidFill>
                <a:latin typeface="Times New Roman" pitchFamily="18" charset="0"/>
                <a:cs typeface="Times New Roman" pitchFamily="18" charset="0"/>
              </a:rPr>
              <a:t>Faltin</a:t>
            </a:r>
            <a:r>
              <a:rPr lang="en-US" altLang="zh-CN" sz="2800" b="1" dirty="0">
                <a:solidFill>
                  <a:schemeClr val="accent1"/>
                </a:solidFill>
                <a:latin typeface="Times New Roman" pitchFamily="18" charset="0"/>
                <a:cs typeface="Times New Roman" pitchFamily="18" charset="0"/>
              </a:rPr>
              <a:t> structure longitudinal kicker impedance simulation </a:t>
            </a:r>
            <a:endParaRPr lang="zh-CN" altLang="en-US" sz="2800" b="1" dirty="0">
              <a:solidFill>
                <a:schemeClr val="accent1"/>
              </a:solidFill>
              <a:latin typeface="Times New Roman" pitchFamily="18" charset="0"/>
              <a:ea typeface="+mn-ea"/>
              <a:cs typeface="Times New Roman" pitchFamily="18" charset="0"/>
            </a:endParaRPr>
          </a:p>
        </p:txBody>
      </p:sp>
      <p:pic>
        <p:nvPicPr>
          <p:cNvPr id="13" name="图片 12"/>
          <p:cNvPicPr/>
          <p:nvPr/>
        </p:nvPicPr>
        <p:blipFill>
          <a:blip r:embed="rId3" cstate="print">
            <a:extLst>
              <a:ext uri="{28A0092B-C50C-407E-A947-70E740481C1C}">
                <a14:useLocalDpi xmlns:a14="http://schemas.microsoft.com/office/drawing/2010/main" val="0"/>
              </a:ext>
            </a:extLst>
          </a:blip>
          <a:stretch>
            <a:fillRect/>
          </a:stretch>
        </p:blipFill>
        <p:spPr>
          <a:xfrm>
            <a:off x="0" y="1846372"/>
            <a:ext cx="4834890" cy="3394710"/>
          </a:xfrm>
          <a:prstGeom prst="rect">
            <a:avLst/>
          </a:prstGeom>
        </p:spPr>
      </p:pic>
      <p:pic>
        <p:nvPicPr>
          <p:cNvPr id="14" name="图片 13"/>
          <p:cNvPicPr/>
          <p:nvPr/>
        </p:nvPicPr>
        <p:blipFill rotWithShape="1">
          <a:blip r:embed="rId4" cstate="print">
            <a:extLst>
              <a:ext uri="{28A0092B-C50C-407E-A947-70E740481C1C}">
                <a14:useLocalDpi xmlns:a14="http://schemas.microsoft.com/office/drawing/2010/main" val="0"/>
              </a:ext>
            </a:extLst>
          </a:blip>
          <a:srcRect r="4509"/>
          <a:stretch/>
        </p:blipFill>
        <p:spPr>
          <a:xfrm>
            <a:off x="4344221" y="1846372"/>
            <a:ext cx="4616899" cy="3394710"/>
          </a:xfrm>
          <a:prstGeom prst="rect">
            <a:avLst/>
          </a:prstGeom>
        </p:spPr>
      </p:pic>
      <p:sp>
        <p:nvSpPr>
          <p:cNvPr id="25" name="直接连接符 10"/>
          <p:cNvSpPr>
            <a:spLocks noChangeShapeType="1"/>
          </p:cNvSpPr>
          <p:nvPr/>
        </p:nvSpPr>
        <p:spPr bwMode="auto">
          <a:xfrm>
            <a:off x="119447" y="844906"/>
            <a:ext cx="5543550" cy="0"/>
          </a:xfrm>
          <a:prstGeom prst="line">
            <a:avLst/>
          </a:prstGeom>
          <a:noFill/>
          <a:ln w="9525">
            <a:solidFill>
              <a:schemeClr val="accent1"/>
            </a:solidFill>
            <a:round/>
            <a:headEnd/>
            <a:tailEnd/>
          </a:ln>
        </p:spPr>
        <p:txBody>
          <a:bodyPr/>
          <a:lstStyle/>
          <a:p>
            <a:endParaRPr lang="zh-CN" altLang="en-US"/>
          </a:p>
        </p:txBody>
      </p:sp>
      <p:sp>
        <p:nvSpPr>
          <p:cNvPr id="26" name="文本框 2"/>
          <p:cNvSpPr txBox="1">
            <a:spLocks noChangeArrowheads="1"/>
          </p:cNvSpPr>
          <p:nvPr/>
        </p:nvSpPr>
        <p:spPr bwMode="auto">
          <a:xfrm>
            <a:off x="1142093" y="1133595"/>
            <a:ext cx="2070100" cy="1261884"/>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en-US" sz="2400" b="1" kern="100" dirty="0">
                <a:effectLst/>
                <a:latin typeface="Times New Roman"/>
                <a:ea typeface="宋体"/>
                <a:cs typeface="Times New Roman"/>
              </a:rPr>
              <a:t>d = 15 mm</a:t>
            </a:r>
            <a:endParaRPr lang="zh-CN" sz="2400" kern="100" dirty="0">
              <a:effectLst/>
              <a:latin typeface="Calibri"/>
              <a:ea typeface="宋体"/>
              <a:cs typeface="Times New Roman"/>
            </a:endParaRPr>
          </a:p>
          <a:p>
            <a:pPr algn="just">
              <a:spcAft>
                <a:spcPts val="0"/>
              </a:spcAft>
            </a:pPr>
            <a:r>
              <a:rPr lang="en-US" b="1" kern="100" dirty="0">
                <a:effectLst/>
                <a:latin typeface="Times New Roman"/>
                <a:ea typeface="宋体"/>
                <a:cs typeface="Times New Roman"/>
              </a:rPr>
              <a:t>(distance from </a:t>
            </a:r>
          </a:p>
          <a:p>
            <a:pPr algn="just">
              <a:spcAft>
                <a:spcPts val="0"/>
              </a:spcAft>
            </a:pPr>
            <a:r>
              <a:rPr lang="en-US" b="1" kern="100" dirty="0">
                <a:latin typeface="Times New Roman"/>
                <a:ea typeface="宋体"/>
                <a:cs typeface="Times New Roman"/>
              </a:rPr>
              <a:t>e</a:t>
            </a:r>
            <a:r>
              <a:rPr lang="en-US" b="1" kern="100" dirty="0">
                <a:effectLst/>
                <a:latin typeface="Times New Roman"/>
                <a:ea typeface="宋体"/>
                <a:cs typeface="Times New Roman"/>
              </a:rPr>
              <a:t>lectrode to slot)</a:t>
            </a:r>
            <a:endParaRPr lang="zh-CN" kern="100" dirty="0">
              <a:effectLst/>
              <a:latin typeface="Calibri"/>
              <a:ea typeface="宋体"/>
              <a:cs typeface="Times New Roman"/>
            </a:endParaRPr>
          </a:p>
          <a:p>
            <a:pPr algn="just">
              <a:spcAft>
                <a:spcPts val="0"/>
              </a:spcAft>
            </a:pPr>
            <a:r>
              <a:rPr lang="en-US" sz="1600" b="1" kern="100" dirty="0">
                <a:effectLst/>
                <a:latin typeface="Times New Roman"/>
                <a:ea typeface="宋体"/>
                <a:cs typeface="Times New Roman"/>
              </a:rPr>
              <a:t> </a:t>
            </a:r>
            <a:endParaRPr lang="zh-CN" sz="1050" kern="100" dirty="0">
              <a:effectLst/>
              <a:latin typeface="Calibri"/>
              <a:ea typeface="宋体"/>
              <a:cs typeface="Times New Roman"/>
            </a:endParaRPr>
          </a:p>
        </p:txBody>
      </p:sp>
      <p:sp>
        <p:nvSpPr>
          <p:cNvPr id="27" name="文本框 2"/>
          <p:cNvSpPr txBox="1">
            <a:spLocks noChangeArrowheads="1"/>
          </p:cNvSpPr>
          <p:nvPr/>
        </p:nvSpPr>
        <p:spPr bwMode="auto">
          <a:xfrm>
            <a:off x="5662997" y="1197044"/>
            <a:ext cx="1724774" cy="461665"/>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en-US" sz="2400" b="1" kern="100" dirty="0">
                <a:effectLst/>
                <a:latin typeface="Times New Roman"/>
                <a:ea typeface="宋体"/>
                <a:cs typeface="Times New Roman"/>
              </a:rPr>
              <a:t>d = 12 mm</a:t>
            </a:r>
            <a:endParaRPr lang="zh-CN" sz="2400" kern="100" dirty="0">
              <a:effectLst/>
              <a:latin typeface="Calibri"/>
              <a:ea typeface="宋体"/>
              <a:cs typeface="Times New Roman"/>
            </a:endParaRPr>
          </a:p>
        </p:txBody>
      </p:sp>
      <p:sp>
        <p:nvSpPr>
          <p:cNvPr id="28" name="TextBox 78"/>
          <p:cNvSpPr txBox="1">
            <a:spLocks noChangeArrowheads="1"/>
          </p:cNvSpPr>
          <p:nvPr/>
        </p:nvSpPr>
        <p:spPr bwMode="auto">
          <a:xfrm>
            <a:off x="0" y="5415253"/>
            <a:ext cx="4702630"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85000"/>
              <a:buFont typeface="Wingdings 2" pitchFamily="18" charset="2"/>
              <a:buChar char="¡"/>
              <a:defRPr sz="14400">
                <a:solidFill>
                  <a:schemeClr val="tx1"/>
                </a:solidFill>
                <a:latin typeface="Arial" charset="0"/>
                <a:ea typeface="宋体" charset="-122"/>
              </a:defRPr>
            </a:lvl1pPr>
            <a:lvl2pPr marL="742950" indent="-285750">
              <a:spcBef>
                <a:spcPct val="20000"/>
              </a:spcBef>
              <a:buClr>
                <a:schemeClr val="hlink"/>
              </a:buClr>
              <a:buSzPct val="85000"/>
              <a:buFont typeface="Wingdings 2" pitchFamily="18" charset="2"/>
              <a:buChar char=""/>
              <a:defRPr sz="12600">
                <a:solidFill>
                  <a:schemeClr val="tx1"/>
                </a:solidFill>
                <a:latin typeface="Arial" charset="0"/>
                <a:ea typeface="宋体" charset="-122"/>
              </a:defRPr>
            </a:lvl2pPr>
            <a:lvl3pPr marL="1143000" indent="-228600">
              <a:spcBef>
                <a:spcPct val="20000"/>
              </a:spcBef>
              <a:buClr>
                <a:schemeClr val="folHlink"/>
              </a:buClr>
              <a:buSzPct val="90000"/>
              <a:buFont typeface="Wingdings 2" pitchFamily="18" charset="2"/>
              <a:buChar char="¡"/>
              <a:defRPr sz="10800">
                <a:solidFill>
                  <a:schemeClr val="tx1"/>
                </a:solidFill>
                <a:latin typeface="Arial" charset="0"/>
                <a:ea typeface="宋体" charset="-122"/>
              </a:defRPr>
            </a:lvl3pPr>
            <a:lvl4pPr marL="1600200" indent="-228600">
              <a:spcBef>
                <a:spcPct val="20000"/>
              </a:spcBef>
              <a:buClr>
                <a:schemeClr val="hlink"/>
              </a:buClr>
              <a:buSzPct val="90000"/>
              <a:buFont typeface="Wingdings 2" pitchFamily="18" charset="2"/>
              <a:buChar char=""/>
              <a:defRPr sz="9000">
                <a:solidFill>
                  <a:schemeClr val="tx1"/>
                </a:solidFill>
                <a:latin typeface="Arial" charset="0"/>
                <a:ea typeface="宋体" charset="-122"/>
              </a:defRPr>
            </a:lvl4pPr>
            <a:lvl5pPr marL="2057400" indent="-228600">
              <a:spcBef>
                <a:spcPct val="20000"/>
              </a:spcBef>
              <a:buClr>
                <a:schemeClr val="folHlink"/>
              </a:buClr>
              <a:buSzPct val="90000"/>
              <a:buFont typeface="Wingdings 2" pitchFamily="18" charset="2"/>
              <a:buChar char="¡"/>
              <a:defRPr sz="9000">
                <a:solidFill>
                  <a:schemeClr val="tx1"/>
                </a:solidFill>
                <a:latin typeface="Arial" charset="0"/>
                <a:ea typeface="宋体" charset="-122"/>
              </a:defRPr>
            </a:lvl5pPr>
            <a:lvl6pPr marL="25146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6pPr>
            <a:lvl7pPr marL="29718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7pPr>
            <a:lvl8pPr marL="34290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8pPr>
            <a:lvl9pPr marL="38862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9pPr>
          </a:lstStyle>
          <a:p>
            <a:pPr algn="ctr">
              <a:spcBef>
                <a:spcPct val="50000"/>
              </a:spcBef>
              <a:buClrTx/>
              <a:buSzTx/>
              <a:buNone/>
            </a:pPr>
            <a:r>
              <a:rPr lang="en-US" altLang="zh-CN" sz="2200" dirty="0">
                <a:latin typeface="Times New Roman" pitchFamily="18" charset="0"/>
                <a:cs typeface="Times New Roman" pitchFamily="18" charset="0"/>
              </a:rPr>
              <a:t>Longitudinal </a:t>
            </a:r>
            <a:r>
              <a:rPr lang="en-US" altLang="zh-CN" sz="2200" dirty="0" err="1">
                <a:latin typeface="Times New Roman" pitchFamily="18" charset="0"/>
                <a:cs typeface="Times New Roman" pitchFamily="18" charset="0"/>
              </a:rPr>
              <a:t>Zk</a:t>
            </a:r>
            <a:r>
              <a:rPr lang="en-US" altLang="zh-CN" sz="2200" dirty="0">
                <a:latin typeface="Times New Roman" pitchFamily="18" charset="0"/>
                <a:cs typeface="Times New Roman" pitchFamily="18" charset="0"/>
              </a:rPr>
              <a:t> for 0.75 m </a:t>
            </a:r>
            <a:r>
              <a:rPr lang="en-US" altLang="zh-CN" sz="2200" dirty="0" err="1">
                <a:latin typeface="Times New Roman" pitchFamily="18" charset="0"/>
                <a:cs typeface="Times New Roman" pitchFamily="18" charset="0"/>
              </a:rPr>
              <a:t>Faltin</a:t>
            </a:r>
            <a:r>
              <a:rPr lang="en-US" altLang="zh-CN" sz="2200" dirty="0">
                <a:latin typeface="Times New Roman" pitchFamily="18" charset="0"/>
                <a:cs typeface="Times New Roman" pitchFamily="18" charset="0"/>
              </a:rPr>
              <a:t> </a:t>
            </a:r>
          </a:p>
          <a:p>
            <a:pPr algn="ctr">
              <a:spcBef>
                <a:spcPct val="50000"/>
              </a:spcBef>
              <a:buClrTx/>
              <a:buSzTx/>
              <a:buNone/>
            </a:pPr>
            <a:r>
              <a:rPr lang="en-US" altLang="zh-CN" sz="2200" dirty="0">
                <a:latin typeface="Times New Roman" pitchFamily="18" charset="0"/>
                <a:cs typeface="Times New Roman" pitchFamily="18" charset="0"/>
              </a:rPr>
              <a:t>kicker when d=15 mm, </a:t>
            </a:r>
            <a:r>
              <a:rPr lang="en-US" altLang="zh-CN" sz="2200" dirty="0" err="1">
                <a:latin typeface="Times New Roman" pitchFamily="18" charset="0"/>
                <a:cs typeface="Times New Roman" pitchFamily="18" charset="0"/>
              </a:rPr>
              <a:t>sl</a:t>
            </a:r>
            <a:r>
              <a:rPr lang="en-US" altLang="zh-CN" sz="2200" dirty="0">
                <a:latin typeface="Times New Roman" pitchFamily="18" charset="0"/>
                <a:cs typeface="Times New Roman" pitchFamily="18" charset="0"/>
              </a:rPr>
              <a:t>=95 mm</a:t>
            </a:r>
          </a:p>
        </p:txBody>
      </p:sp>
      <p:sp>
        <p:nvSpPr>
          <p:cNvPr id="29" name="TextBox 78"/>
          <p:cNvSpPr txBox="1">
            <a:spLocks noChangeArrowheads="1"/>
          </p:cNvSpPr>
          <p:nvPr/>
        </p:nvSpPr>
        <p:spPr bwMode="auto">
          <a:xfrm>
            <a:off x="4406728" y="5445719"/>
            <a:ext cx="4702630"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85000"/>
              <a:buFont typeface="Wingdings 2" pitchFamily="18" charset="2"/>
              <a:buChar char="¡"/>
              <a:defRPr sz="14400">
                <a:solidFill>
                  <a:schemeClr val="tx1"/>
                </a:solidFill>
                <a:latin typeface="Arial" charset="0"/>
                <a:ea typeface="宋体" charset="-122"/>
              </a:defRPr>
            </a:lvl1pPr>
            <a:lvl2pPr marL="742950" indent="-285750">
              <a:spcBef>
                <a:spcPct val="20000"/>
              </a:spcBef>
              <a:buClr>
                <a:schemeClr val="hlink"/>
              </a:buClr>
              <a:buSzPct val="85000"/>
              <a:buFont typeface="Wingdings 2" pitchFamily="18" charset="2"/>
              <a:buChar char=""/>
              <a:defRPr sz="12600">
                <a:solidFill>
                  <a:schemeClr val="tx1"/>
                </a:solidFill>
                <a:latin typeface="Arial" charset="0"/>
                <a:ea typeface="宋体" charset="-122"/>
              </a:defRPr>
            </a:lvl2pPr>
            <a:lvl3pPr marL="1143000" indent="-228600">
              <a:spcBef>
                <a:spcPct val="20000"/>
              </a:spcBef>
              <a:buClr>
                <a:schemeClr val="folHlink"/>
              </a:buClr>
              <a:buSzPct val="90000"/>
              <a:buFont typeface="Wingdings 2" pitchFamily="18" charset="2"/>
              <a:buChar char="¡"/>
              <a:defRPr sz="10800">
                <a:solidFill>
                  <a:schemeClr val="tx1"/>
                </a:solidFill>
                <a:latin typeface="Arial" charset="0"/>
                <a:ea typeface="宋体" charset="-122"/>
              </a:defRPr>
            </a:lvl3pPr>
            <a:lvl4pPr marL="1600200" indent="-228600">
              <a:spcBef>
                <a:spcPct val="20000"/>
              </a:spcBef>
              <a:buClr>
                <a:schemeClr val="hlink"/>
              </a:buClr>
              <a:buSzPct val="90000"/>
              <a:buFont typeface="Wingdings 2" pitchFamily="18" charset="2"/>
              <a:buChar char=""/>
              <a:defRPr sz="9000">
                <a:solidFill>
                  <a:schemeClr val="tx1"/>
                </a:solidFill>
                <a:latin typeface="Arial" charset="0"/>
                <a:ea typeface="宋体" charset="-122"/>
              </a:defRPr>
            </a:lvl4pPr>
            <a:lvl5pPr marL="2057400" indent="-228600">
              <a:spcBef>
                <a:spcPct val="20000"/>
              </a:spcBef>
              <a:buClr>
                <a:schemeClr val="folHlink"/>
              </a:buClr>
              <a:buSzPct val="90000"/>
              <a:buFont typeface="Wingdings 2" pitchFamily="18" charset="2"/>
              <a:buChar char="¡"/>
              <a:defRPr sz="9000">
                <a:solidFill>
                  <a:schemeClr val="tx1"/>
                </a:solidFill>
                <a:latin typeface="Arial" charset="0"/>
                <a:ea typeface="宋体" charset="-122"/>
              </a:defRPr>
            </a:lvl5pPr>
            <a:lvl6pPr marL="25146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6pPr>
            <a:lvl7pPr marL="29718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7pPr>
            <a:lvl8pPr marL="34290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8pPr>
            <a:lvl9pPr marL="38862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9pPr>
          </a:lstStyle>
          <a:p>
            <a:pPr algn="ctr">
              <a:spcBef>
                <a:spcPct val="50000"/>
              </a:spcBef>
              <a:buClrTx/>
              <a:buSzTx/>
              <a:buNone/>
            </a:pPr>
            <a:r>
              <a:rPr lang="en-US" altLang="zh-CN" sz="2200" dirty="0">
                <a:latin typeface="Times New Roman" pitchFamily="18" charset="0"/>
                <a:cs typeface="Times New Roman" pitchFamily="18" charset="0"/>
              </a:rPr>
              <a:t>Longitudinal </a:t>
            </a:r>
            <a:r>
              <a:rPr lang="en-US" altLang="zh-CN" sz="2200" dirty="0" err="1">
                <a:latin typeface="Times New Roman" pitchFamily="18" charset="0"/>
                <a:cs typeface="Times New Roman" pitchFamily="18" charset="0"/>
              </a:rPr>
              <a:t>Zk</a:t>
            </a:r>
            <a:r>
              <a:rPr lang="en-US" altLang="zh-CN" sz="2200" dirty="0">
                <a:latin typeface="Times New Roman" pitchFamily="18" charset="0"/>
                <a:cs typeface="Times New Roman" pitchFamily="18" charset="0"/>
              </a:rPr>
              <a:t> for 0.75 m </a:t>
            </a:r>
            <a:r>
              <a:rPr lang="en-US" altLang="zh-CN" sz="2200" dirty="0" err="1">
                <a:latin typeface="Times New Roman" pitchFamily="18" charset="0"/>
                <a:cs typeface="Times New Roman" pitchFamily="18" charset="0"/>
              </a:rPr>
              <a:t>Faltin</a:t>
            </a:r>
            <a:r>
              <a:rPr lang="en-US" altLang="zh-CN" sz="2200" dirty="0">
                <a:latin typeface="Times New Roman" pitchFamily="18" charset="0"/>
                <a:cs typeface="Times New Roman" pitchFamily="18" charset="0"/>
              </a:rPr>
              <a:t> </a:t>
            </a:r>
          </a:p>
          <a:p>
            <a:pPr algn="ctr">
              <a:spcBef>
                <a:spcPct val="50000"/>
              </a:spcBef>
              <a:buClrTx/>
              <a:buSzTx/>
              <a:buNone/>
            </a:pPr>
            <a:r>
              <a:rPr lang="en-US" altLang="zh-CN" sz="2200" dirty="0">
                <a:latin typeface="Times New Roman" pitchFamily="18" charset="0"/>
                <a:cs typeface="Times New Roman" pitchFamily="18" charset="0"/>
              </a:rPr>
              <a:t>kicker when d=12 mm, </a:t>
            </a:r>
            <a:r>
              <a:rPr lang="en-US" altLang="zh-CN" sz="2200" dirty="0" err="1">
                <a:latin typeface="Times New Roman" pitchFamily="18" charset="0"/>
                <a:cs typeface="Times New Roman" pitchFamily="18" charset="0"/>
              </a:rPr>
              <a:t>sl</a:t>
            </a:r>
            <a:r>
              <a:rPr lang="en-US" altLang="zh-CN" sz="2200" dirty="0">
                <a:latin typeface="Times New Roman" pitchFamily="18" charset="0"/>
                <a:cs typeface="Times New Roman" pitchFamily="18" charset="0"/>
              </a:rPr>
              <a:t>=95 mm</a:t>
            </a:r>
          </a:p>
        </p:txBody>
      </p:sp>
      <p:sp>
        <p:nvSpPr>
          <p:cNvPr id="10" name="文本框 2"/>
          <p:cNvSpPr txBox="1">
            <a:spLocks noChangeArrowheads="1"/>
          </p:cNvSpPr>
          <p:nvPr/>
        </p:nvSpPr>
        <p:spPr bwMode="auto">
          <a:xfrm>
            <a:off x="2915816" y="1133595"/>
            <a:ext cx="3056075" cy="400110"/>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en-US" altLang="zh-CN" sz="2000" b="1" kern="100" dirty="0">
                <a:solidFill>
                  <a:srgbClr val="FF0000"/>
                </a:solidFill>
                <a:latin typeface="Times New Roman"/>
                <a:cs typeface="Times New Roman"/>
              </a:rPr>
              <a:t>kicker </a:t>
            </a:r>
            <a:r>
              <a:rPr lang="en-US" altLang="zh-CN" sz="2000" b="1" kern="100" dirty="0">
                <a:latin typeface="Times New Roman"/>
                <a:ea typeface="宋体"/>
                <a:cs typeface="Times New Roman"/>
              </a:rPr>
              <a:t>HFSS simulation</a:t>
            </a:r>
            <a:endParaRPr lang="zh-CN" sz="2000" kern="100" dirty="0">
              <a:effectLst/>
              <a:latin typeface="Calibri"/>
              <a:ea typeface="宋体"/>
              <a:cs typeface="Times New Roman"/>
            </a:endParaRPr>
          </a:p>
        </p:txBody>
      </p:sp>
    </p:spTree>
    <p:extLst>
      <p:ext uri="{BB962C8B-B14F-4D97-AF65-F5344CB8AC3E}">
        <p14:creationId xmlns:p14="http://schemas.microsoft.com/office/powerpoint/2010/main" val="680860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标题 1"/>
          <p:cNvSpPr>
            <a:spLocks noGrp="1"/>
          </p:cNvSpPr>
          <p:nvPr>
            <p:ph type="title"/>
          </p:nvPr>
        </p:nvSpPr>
        <p:spPr>
          <a:xfrm>
            <a:off x="-468560" y="-27384"/>
            <a:ext cx="9721080" cy="1042989"/>
          </a:xfrm>
        </p:spPr>
        <p:txBody>
          <a:bodyPr>
            <a:normAutofit/>
          </a:bodyPr>
          <a:lstStyle/>
          <a:p>
            <a:r>
              <a:rPr lang="en-US" altLang="zh-CN" sz="2800" b="1" dirty="0" err="1">
                <a:solidFill>
                  <a:schemeClr val="accent1"/>
                </a:solidFill>
                <a:latin typeface="Times New Roman" pitchFamily="18" charset="0"/>
                <a:cs typeface="Times New Roman" pitchFamily="18" charset="0"/>
              </a:rPr>
              <a:t>Faltin</a:t>
            </a:r>
            <a:r>
              <a:rPr lang="en-US" altLang="zh-CN" sz="2800" b="1" dirty="0">
                <a:solidFill>
                  <a:schemeClr val="accent1"/>
                </a:solidFill>
                <a:latin typeface="Times New Roman" pitchFamily="18" charset="0"/>
                <a:cs typeface="Times New Roman" pitchFamily="18" charset="0"/>
              </a:rPr>
              <a:t> structure transverse kicker impedance simulation </a:t>
            </a:r>
            <a:endParaRPr lang="zh-CN" altLang="en-US" sz="2800" b="1" dirty="0">
              <a:solidFill>
                <a:schemeClr val="accent1"/>
              </a:solidFill>
              <a:latin typeface="Times New Roman" pitchFamily="18" charset="0"/>
              <a:ea typeface="+mn-ea"/>
              <a:cs typeface="Times New Roman" pitchFamily="18" charset="0"/>
            </a:endParaRPr>
          </a:p>
        </p:txBody>
      </p:sp>
      <p:pic>
        <p:nvPicPr>
          <p:cNvPr id="8" name="图片 7"/>
          <p:cNvPicPr/>
          <p:nvPr/>
        </p:nvPicPr>
        <p:blipFill>
          <a:blip r:embed="rId3" cstate="print">
            <a:extLst>
              <a:ext uri="{28A0092B-C50C-407E-A947-70E740481C1C}">
                <a14:useLocalDpi xmlns:a14="http://schemas.microsoft.com/office/drawing/2010/main" val="0"/>
              </a:ext>
            </a:extLst>
          </a:blip>
          <a:stretch>
            <a:fillRect/>
          </a:stretch>
        </p:blipFill>
        <p:spPr>
          <a:xfrm>
            <a:off x="304800" y="1770747"/>
            <a:ext cx="4969510" cy="3306399"/>
          </a:xfrm>
          <a:prstGeom prst="rect">
            <a:avLst/>
          </a:prstGeom>
        </p:spPr>
      </p:pic>
      <p:pic>
        <p:nvPicPr>
          <p:cNvPr id="9" name="图片 8"/>
          <p:cNvPicPr/>
          <p:nvPr/>
        </p:nvPicPr>
        <p:blipFill>
          <a:blip r:embed="rId4" cstate="print">
            <a:extLst>
              <a:ext uri="{28A0092B-C50C-407E-A947-70E740481C1C}">
                <a14:useLocalDpi xmlns:a14="http://schemas.microsoft.com/office/drawing/2010/main" val="0"/>
              </a:ext>
            </a:extLst>
          </a:blip>
          <a:stretch>
            <a:fillRect/>
          </a:stretch>
        </p:blipFill>
        <p:spPr>
          <a:xfrm>
            <a:off x="4775200" y="1717744"/>
            <a:ext cx="4368800" cy="3248341"/>
          </a:xfrm>
          <a:prstGeom prst="rect">
            <a:avLst/>
          </a:prstGeom>
        </p:spPr>
      </p:pic>
      <p:sp>
        <p:nvSpPr>
          <p:cNvPr id="10" name="TextBox 78"/>
          <p:cNvSpPr txBox="1">
            <a:spLocks noChangeArrowheads="1"/>
          </p:cNvSpPr>
          <p:nvPr/>
        </p:nvSpPr>
        <p:spPr bwMode="auto">
          <a:xfrm>
            <a:off x="0" y="5255599"/>
            <a:ext cx="4702630"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85000"/>
              <a:buFont typeface="Wingdings 2" pitchFamily="18" charset="2"/>
              <a:buChar char="¡"/>
              <a:defRPr sz="14400">
                <a:solidFill>
                  <a:schemeClr val="tx1"/>
                </a:solidFill>
                <a:latin typeface="Arial" charset="0"/>
                <a:ea typeface="宋体" charset="-122"/>
              </a:defRPr>
            </a:lvl1pPr>
            <a:lvl2pPr marL="742950" indent="-285750">
              <a:spcBef>
                <a:spcPct val="20000"/>
              </a:spcBef>
              <a:buClr>
                <a:schemeClr val="hlink"/>
              </a:buClr>
              <a:buSzPct val="85000"/>
              <a:buFont typeface="Wingdings 2" pitchFamily="18" charset="2"/>
              <a:buChar char=""/>
              <a:defRPr sz="12600">
                <a:solidFill>
                  <a:schemeClr val="tx1"/>
                </a:solidFill>
                <a:latin typeface="Arial" charset="0"/>
                <a:ea typeface="宋体" charset="-122"/>
              </a:defRPr>
            </a:lvl2pPr>
            <a:lvl3pPr marL="1143000" indent="-228600">
              <a:spcBef>
                <a:spcPct val="20000"/>
              </a:spcBef>
              <a:buClr>
                <a:schemeClr val="folHlink"/>
              </a:buClr>
              <a:buSzPct val="90000"/>
              <a:buFont typeface="Wingdings 2" pitchFamily="18" charset="2"/>
              <a:buChar char="¡"/>
              <a:defRPr sz="10800">
                <a:solidFill>
                  <a:schemeClr val="tx1"/>
                </a:solidFill>
                <a:latin typeface="Arial" charset="0"/>
                <a:ea typeface="宋体" charset="-122"/>
              </a:defRPr>
            </a:lvl3pPr>
            <a:lvl4pPr marL="1600200" indent="-228600">
              <a:spcBef>
                <a:spcPct val="20000"/>
              </a:spcBef>
              <a:buClr>
                <a:schemeClr val="hlink"/>
              </a:buClr>
              <a:buSzPct val="90000"/>
              <a:buFont typeface="Wingdings 2" pitchFamily="18" charset="2"/>
              <a:buChar char=""/>
              <a:defRPr sz="9000">
                <a:solidFill>
                  <a:schemeClr val="tx1"/>
                </a:solidFill>
                <a:latin typeface="Arial" charset="0"/>
                <a:ea typeface="宋体" charset="-122"/>
              </a:defRPr>
            </a:lvl4pPr>
            <a:lvl5pPr marL="2057400" indent="-228600">
              <a:spcBef>
                <a:spcPct val="20000"/>
              </a:spcBef>
              <a:buClr>
                <a:schemeClr val="folHlink"/>
              </a:buClr>
              <a:buSzPct val="90000"/>
              <a:buFont typeface="Wingdings 2" pitchFamily="18" charset="2"/>
              <a:buChar char="¡"/>
              <a:defRPr sz="9000">
                <a:solidFill>
                  <a:schemeClr val="tx1"/>
                </a:solidFill>
                <a:latin typeface="Arial" charset="0"/>
                <a:ea typeface="宋体" charset="-122"/>
              </a:defRPr>
            </a:lvl5pPr>
            <a:lvl6pPr marL="25146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6pPr>
            <a:lvl7pPr marL="29718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7pPr>
            <a:lvl8pPr marL="34290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8pPr>
            <a:lvl9pPr marL="38862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9pPr>
          </a:lstStyle>
          <a:p>
            <a:pPr algn="ctr">
              <a:spcBef>
                <a:spcPct val="50000"/>
              </a:spcBef>
              <a:buClrTx/>
              <a:buSzTx/>
              <a:buNone/>
            </a:pPr>
            <a:r>
              <a:rPr lang="en-US" altLang="zh-CN" sz="2200" dirty="0">
                <a:latin typeface="Times New Roman" panose="02020603050405020304" pitchFamily="18" charset="0"/>
                <a:cs typeface="Times New Roman" panose="02020603050405020304" pitchFamily="18" charset="0"/>
              </a:rPr>
              <a:t>Horizontal shunt impedance for 0.75 m </a:t>
            </a:r>
            <a:r>
              <a:rPr lang="en-US" altLang="zh-CN" sz="2200" dirty="0" err="1">
                <a:latin typeface="Times New Roman" panose="02020603050405020304" pitchFamily="18" charset="0"/>
                <a:cs typeface="Times New Roman" panose="02020603050405020304" pitchFamily="18" charset="0"/>
              </a:rPr>
              <a:t>Faltin</a:t>
            </a:r>
            <a:r>
              <a:rPr lang="en-US" altLang="zh-CN" sz="2200" dirty="0">
                <a:latin typeface="Times New Roman" panose="02020603050405020304" pitchFamily="18" charset="0"/>
                <a:cs typeface="Times New Roman" panose="02020603050405020304" pitchFamily="18" charset="0"/>
              </a:rPr>
              <a:t> kicker when d=15 mm,</a:t>
            </a:r>
          </a:p>
          <a:p>
            <a:pPr algn="ctr">
              <a:spcBef>
                <a:spcPct val="50000"/>
              </a:spcBef>
              <a:buClrTx/>
              <a:buSzTx/>
              <a:buNone/>
            </a:pPr>
            <a:r>
              <a:rPr lang="en-US" altLang="zh-CN" sz="2200" dirty="0" err="1">
                <a:latin typeface="Times New Roman" panose="02020603050405020304" pitchFamily="18" charset="0"/>
                <a:cs typeface="Times New Roman" panose="02020603050405020304" pitchFamily="18" charset="0"/>
              </a:rPr>
              <a:t>sl</a:t>
            </a:r>
            <a:r>
              <a:rPr lang="en-US" altLang="zh-CN" sz="2200" dirty="0">
                <a:latin typeface="Times New Roman" panose="02020603050405020304" pitchFamily="18" charset="0"/>
                <a:cs typeface="Times New Roman" panose="02020603050405020304" pitchFamily="18" charset="0"/>
              </a:rPr>
              <a:t>=95 mm (x=0, y=1)</a:t>
            </a:r>
          </a:p>
        </p:txBody>
      </p:sp>
      <p:sp>
        <p:nvSpPr>
          <p:cNvPr id="12" name="TextBox 78"/>
          <p:cNvSpPr txBox="1">
            <a:spLocks noChangeArrowheads="1"/>
          </p:cNvSpPr>
          <p:nvPr/>
        </p:nvSpPr>
        <p:spPr bwMode="auto">
          <a:xfrm>
            <a:off x="4441370" y="5289027"/>
            <a:ext cx="4702630"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85000"/>
              <a:buFont typeface="Wingdings 2" pitchFamily="18" charset="2"/>
              <a:buChar char="¡"/>
              <a:defRPr sz="14400">
                <a:solidFill>
                  <a:schemeClr val="tx1"/>
                </a:solidFill>
                <a:latin typeface="Arial" charset="0"/>
                <a:ea typeface="宋体" charset="-122"/>
              </a:defRPr>
            </a:lvl1pPr>
            <a:lvl2pPr marL="742950" indent="-285750">
              <a:spcBef>
                <a:spcPct val="20000"/>
              </a:spcBef>
              <a:buClr>
                <a:schemeClr val="hlink"/>
              </a:buClr>
              <a:buSzPct val="85000"/>
              <a:buFont typeface="Wingdings 2" pitchFamily="18" charset="2"/>
              <a:buChar char=""/>
              <a:defRPr sz="12600">
                <a:solidFill>
                  <a:schemeClr val="tx1"/>
                </a:solidFill>
                <a:latin typeface="Arial" charset="0"/>
                <a:ea typeface="宋体" charset="-122"/>
              </a:defRPr>
            </a:lvl2pPr>
            <a:lvl3pPr marL="1143000" indent="-228600">
              <a:spcBef>
                <a:spcPct val="20000"/>
              </a:spcBef>
              <a:buClr>
                <a:schemeClr val="folHlink"/>
              </a:buClr>
              <a:buSzPct val="90000"/>
              <a:buFont typeface="Wingdings 2" pitchFamily="18" charset="2"/>
              <a:buChar char="¡"/>
              <a:defRPr sz="10800">
                <a:solidFill>
                  <a:schemeClr val="tx1"/>
                </a:solidFill>
                <a:latin typeface="Arial" charset="0"/>
                <a:ea typeface="宋体" charset="-122"/>
              </a:defRPr>
            </a:lvl3pPr>
            <a:lvl4pPr marL="1600200" indent="-228600">
              <a:spcBef>
                <a:spcPct val="20000"/>
              </a:spcBef>
              <a:buClr>
                <a:schemeClr val="hlink"/>
              </a:buClr>
              <a:buSzPct val="90000"/>
              <a:buFont typeface="Wingdings 2" pitchFamily="18" charset="2"/>
              <a:buChar char=""/>
              <a:defRPr sz="9000">
                <a:solidFill>
                  <a:schemeClr val="tx1"/>
                </a:solidFill>
                <a:latin typeface="Arial" charset="0"/>
                <a:ea typeface="宋体" charset="-122"/>
              </a:defRPr>
            </a:lvl4pPr>
            <a:lvl5pPr marL="2057400" indent="-228600">
              <a:spcBef>
                <a:spcPct val="20000"/>
              </a:spcBef>
              <a:buClr>
                <a:schemeClr val="folHlink"/>
              </a:buClr>
              <a:buSzPct val="90000"/>
              <a:buFont typeface="Wingdings 2" pitchFamily="18" charset="2"/>
              <a:buChar char="¡"/>
              <a:defRPr sz="9000">
                <a:solidFill>
                  <a:schemeClr val="tx1"/>
                </a:solidFill>
                <a:latin typeface="Arial" charset="0"/>
                <a:ea typeface="宋体" charset="-122"/>
              </a:defRPr>
            </a:lvl5pPr>
            <a:lvl6pPr marL="25146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6pPr>
            <a:lvl7pPr marL="29718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7pPr>
            <a:lvl8pPr marL="34290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8pPr>
            <a:lvl9pPr marL="38862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9pPr>
          </a:lstStyle>
          <a:p>
            <a:pPr algn="ctr">
              <a:spcBef>
                <a:spcPct val="50000"/>
              </a:spcBef>
              <a:buClrTx/>
              <a:buSzTx/>
              <a:buNone/>
            </a:pPr>
            <a:r>
              <a:rPr lang="en-US" altLang="zh-CN" sz="2200" dirty="0">
                <a:latin typeface="Times New Roman" panose="02020603050405020304" pitchFamily="18" charset="0"/>
                <a:cs typeface="Times New Roman" panose="02020603050405020304" pitchFamily="18" charset="0"/>
              </a:rPr>
              <a:t>Vertical shunt impedance for 0.75 m </a:t>
            </a:r>
            <a:r>
              <a:rPr lang="en-US" altLang="zh-CN" sz="2200" dirty="0" err="1">
                <a:latin typeface="Times New Roman" panose="02020603050405020304" pitchFamily="18" charset="0"/>
                <a:cs typeface="Times New Roman" panose="02020603050405020304" pitchFamily="18" charset="0"/>
              </a:rPr>
              <a:t>Faltin</a:t>
            </a:r>
            <a:r>
              <a:rPr lang="en-US" altLang="zh-CN" sz="2200" dirty="0">
                <a:latin typeface="Times New Roman" panose="02020603050405020304" pitchFamily="18" charset="0"/>
                <a:cs typeface="Times New Roman" panose="02020603050405020304" pitchFamily="18" charset="0"/>
              </a:rPr>
              <a:t> kicker when d=15 mm, </a:t>
            </a:r>
          </a:p>
          <a:p>
            <a:pPr algn="ctr">
              <a:spcBef>
                <a:spcPct val="50000"/>
              </a:spcBef>
              <a:buClrTx/>
              <a:buSzTx/>
              <a:buNone/>
            </a:pPr>
            <a:r>
              <a:rPr lang="en-US" altLang="zh-CN" sz="2200" dirty="0" err="1">
                <a:latin typeface="Times New Roman" panose="02020603050405020304" pitchFamily="18" charset="0"/>
                <a:cs typeface="Times New Roman" panose="02020603050405020304" pitchFamily="18" charset="0"/>
              </a:rPr>
              <a:t>sl</a:t>
            </a:r>
            <a:r>
              <a:rPr lang="en-US" altLang="zh-CN" sz="2200" dirty="0">
                <a:latin typeface="Times New Roman" panose="02020603050405020304" pitchFamily="18" charset="0"/>
                <a:cs typeface="Times New Roman" panose="02020603050405020304" pitchFamily="18" charset="0"/>
              </a:rPr>
              <a:t>=95 mm (x=1, y=0)</a:t>
            </a:r>
          </a:p>
        </p:txBody>
      </p:sp>
      <p:sp>
        <p:nvSpPr>
          <p:cNvPr id="17" name="文本框 2"/>
          <p:cNvSpPr txBox="1">
            <a:spLocks noChangeArrowheads="1"/>
          </p:cNvSpPr>
          <p:nvPr/>
        </p:nvSpPr>
        <p:spPr bwMode="auto">
          <a:xfrm>
            <a:off x="6103710" y="1258870"/>
            <a:ext cx="1377950" cy="461665"/>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en-US" altLang="zh-CN" sz="2400" b="1" kern="100" dirty="0">
                <a:latin typeface="Times New Roman"/>
                <a:ea typeface="宋体"/>
                <a:cs typeface="Times New Roman"/>
              </a:rPr>
              <a:t>Vertical</a:t>
            </a:r>
            <a:endParaRPr lang="zh-CN" sz="2400" kern="100" dirty="0">
              <a:effectLst/>
              <a:latin typeface="Calibri"/>
              <a:ea typeface="宋体"/>
              <a:cs typeface="Times New Roman"/>
            </a:endParaRPr>
          </a:p>
        </p:txBody>
      </p:sp>
      <p:sp>
        <p:nvSpPr>
          <p:cNvPr id="18" name="文本框 2"/>
          <p:cNvSpPr txBox="1">
            <a:spLocks noChangeArrowheads="1"/>
          </p:cNvSpPr>
          <p:nvPr/>
        </p:nvSpPr>
        <p:spPr bwMode="auto">
          <a:xfrm>
            <a:off x="1540148" y="1263058"/>
            <a:ext cx="1622334" cy="461665"/>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en-US" altLang="zh-CN" sz="2400" b="1" kern="100" dirty="0">
                <a:latin typeface="Times New Roman"/>
                <a:ea typeface="宋体"/>
                <a:cs typeface="Times New Roman"/>
              </a:rPr>
              <a:t>Horizontal</a:t>
            </a:r>
            <a:endParaRPr lang="zh-CN" sz="2400" kern="100" dirty="0">
              <a:effectLst/>
              <a:latin typeface="Calibri"/>
              <a:ea typeface="宋体"/>
              <a:cs typeface="Times New Roman"/>
            </a:endParaRPr>
          </a:p>
        </p:txBody>
      </p:sp>
      <p:sp>
        <p:nvSpPr>
          <p:cNvPr id="11" name="直接连接符 10"/>
          <p:cNvSpPr>
            <a:spLocks noChangeShapeType="1"/>
          </p:cNvSpPr>
          <p:nvPr/>
        </p:nvSpPr>
        <p:spPr bwMode="auto">
          <a:xfrm>
            <a:off x="119447" y="836712"/>
            <a:ext cx="5543550" cy="0"/>
          </a:xfrm>
          <a:prstGeom prst="line">
            <a:avLst/>
          </a:prstGeom>
          <a:noFill/>
          <a:ln w="9525">
            <a:solidFill>
              <a:schemeClr val="accent1"/>
            </a:solidFill>
            <a:round/>
            <a:headEnd/>
            <a:tailEnd/>
          </a:ln>
        </p:spPr>
        <p:txBody>
          <a:bodyPr/>
          <a:lstStyle/>
          <a:p>
            <a:endParaRPr lang="zh-CN" altLang="en-US"/>
          </a:p>
        </p:txBody>
      </p:sp>
      <p:pic>
        <p:nvPicPr>
          <p:cNvPr id="13" name="图片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55680" y="888448"/>
            <a:ext cx="1782968" cy="11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接箭头连接符 2"/>
          <p:cNvCxnSpPr/>
          <p:nvPr/>
        </p:nvCxnSpPr>
        <p:spPr>
          <a:xfrm>
            <a:off x="4147164" y="1456729"/>
            <a:ext cx="294206" cy="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a:off x="4147164" y="1456729"/>
            <a:ext cx="0" cy="243484"/>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文本框 2"/>
          <p:cNvSpPr txBox="1">
            <a:spLocks noChangeArrowheads="1"/>
          </p:cNvSpPr>
          <p:nvPr/>
        </p:nvSpPr>
        <p:spPr bwMode="auto">
          <a:xfrm>
            <a:off x="4517948" y="1220875"/>
            <a:ext cx="393700" cy="461665"/>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en-US" altLang="zh-CN" sz="2400" b="1" kern="100" dirty="0">
                <a:latin typeface="Times New Roman"/>
                <a:ea typeface="宋体"/>
                <a:cs typeface="Times New Roman"/>
              </a:rPr>
              <a:t>y</a:t>
            </a:r>
            <a:endParaRPr lang="zh-CN" sz="2400" kern="100" dirty="0">
              <a:effectLst/>
              <a:latin typeface="Calibri"/>
              <a:ea typeface="宋体"/>
              <a:cs typeface="Times New Roman"/>
            </a:endParaRPr>
          </a:p>
        </p:txBody>
      </p:sp>
      <p:sp>
        <p:nvSpPr>
          <p:cNvPr id="19" name="文本框 2"/>
          <p:cNvSpPr txBox="1">
            <a:spLocks noChangeArrowheads="1"/>
          </p:cNvSpPr>
          <p:nvPr/>
        </p:nvSpPr>
        <p:spPr bwMode="auto">
          <a:xfrm>
            <a:off x="3816964" y="1318704"/>
            <a:ext cx="393700" cy="461665"/>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en-US" altLang="zh-CN" sz="2400" b="1" kern="100" dirty="0">
                <a:latin typeface="Times New Roman"/>
                <a:ea typeface="宋体"/>
                <a:cs typeface="Times New Roman"/>
              </a:rPr>
              <a:t>x</a:t>
            </a:r>
            <a:endParaRPr lang="zh-CN" sz="2400" kern="100" dirty="0">
              <a:effectLst/>
              <a:latin typeface="Calibri"/>
              <a:ea typeface="宋体"/>
              <a:cs typeface="Times New Roman"/>
            </a:endParaRPr>
          </a:p>
        </p:txBody>
      </p:sp>
    </p:spTree>
    <p:extLst>
      <p:ext uri="{BB962C8B-B14F-4D97-AF65-F5344CB8AC3E}">
        <p14:creationId xmlns:p14="http://schemas.microsoft.com/office/powerpoint/2010/main" val="3453838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直接连接符 10"/>
          <p:cNvSpPr>
            <a:spLocks noChangeShapeType="1"/>
          </p:cNvSpPr>
          <p:nvPr/>
        </p:nvSpPr>
        <p:spPr bwMode="auto">
          <a:xfrm>
            <a:off x="119447" y="863492"/>
            <a:ext cx="5543550" cy="0"/>
          </a:xfrm>
          <a:prstGeom prst="line">
            <a:avLst/>
          </a:prstGeom>
          <a:noFill/>
          <a:ln w="9525">
            <a:solidFill>
              <a:schemeClr val="accent1"/>
            </a:solidFill>
            <a:round/>
            <a:headEnd/>
            <a:tailEnd/>
          </a:ln>
        </p:spPr>
        <p:txBody>
          <a:bodyPr/>
          <a:lstStyle/>
          <a:p>
            <a:endParaRPr lang="zh-CN" altLang="en-US"/>
          </a:p>
        </p:txBody>
      </p:sp>
      <p:sp>
        <p:nvSpPr>
          <p:cNvPr id="17" name="标题 1"/>
          <p:cNvSpPr>
            <a:spLocks noGrp="1"/>
          </p:cNvSpPr>
          <p:nvPr>
            <p:ph type="title"/>
          </p:nvPr>
        </p:nvSpPr>
        <p:spPr>
          <a:xfrm>
            <a:off x="-684584" y="0"/>
            <a:ext cx="10476656" cy="1153667"/>
          </a:xfrm>
        </p:spPr>
        <p:txBody>
          <a:bodyPr>
            <a:normAutofit/>
          </a:bodyPr>
          <a:lstStyle/>
          <a:p>
            <a:r>
              <a:rPr lang="en-US" altLang="zh-CN" sz="3000" b="1" dirty="0">
                <a:solidFill>
                  <a:schemeClr val="accent1"/>
                </a:solidFill>
                <a:latin typeface="Times New Roman" pitchFamily="18" charset="0"/>
                <a:cs typeface="Times New Roman" pitchFamily="18" charset="0"/>
              </a:rPr>
              <a:t>PU shunt impedance measurement for </a:t>
            </a:r>
            <a:r>
              <a:rPr lang="en-US" altLang="zh-CN" sz="3000" b="1" dirty="0" err="1">
                <a:solidFill>
                  <a:schemeClr val="accent1"/>
                </a:solidFill>
                <a:latin typeface="Times New Roman" pitchFamily="18" charset="0"/>
                <a:cs typeface="Times New Roman" pitchFamily="18" charset="0"/>
              </a:rPr>
              <a:t>Faltin</a:t>
            </a:r>
            <a:r>
              <a:rPr lang="en-US" altLang="zh-CN" sz="3000" b="1" dirty="0">
                <a:solidFill>
                  <a:schemeClr val="accent1"/>
                </a:solidFill>
                <a:latin typeface="Times New Roman" pitchFamily="18" charset="0"/>
                <a:cs typeface="Times New Roman" pitchFamily="18" charset="0"/>
              </a:rPr>
              <a:t> structure</a:t>
            </a:r>
            <a:endParaRPr lang="zh-CN" altLang="en-US" sz="3000" b="1" dirty="0">
              <a:solidFill>
                <a:schemeClr val="accent1"/>
              </a:solidFill>
              <a:latin typeface="Times New Roman" pitchFamily="18" charset="0"/>
              <a:ea typeface="+mn-ea"/>
              <a:cs typeface="Times New Roman" pitchFamily="18" charset="0"/>
            </a:endParaRPr>
          </a:p>
        </p:txBody>
      </p:sp>
      <p:sp>
        <p:nvSpPr>
          <p:cNvPr id="13" name="文本框 2">
            <a:extLst>
              <a:ext uri="{FF2B5EF4-FFF2-40B4-BE49-F238E27FC236}">
                <a16:creationId xmlns:a16="http://schemas.microsoft.com/office/drawing/2014/main" id="{79DE1211-135F-4C79-9F37-E4BAB0ACED73}"/>
              </a:ext>
            </a:extLst>
          </p:cNvPr>
          <p:cNvSpPr txBox="1">
            <a:spLocks noChangeArrowheads="1"/>
          </p:cNvSpPr>
          <p:nvPr/>
        </p:nvSpPr>
        <p:spPr bwMode="auto">
          <a:xfrm>
            <a:off x="1740029" y="920333"/>
            <a:ext cx="5637078" cy="492443"/>
          </a:xfrm>
          <a:prstGeom prst="rect">
            <a:avLst/>
          </a:prstGeom>
          <a:noFill/>
          <a:ln w="9525">
            <a:noFill/>
            <a:miter lim="800000"/>
            <a:headEnd/>
            <a:tailEnd/>
          </a:ln>
        </p:spPr>
        <p:txBody>
          <a:bodyPr rot="0" vert="horz" wrap="square" lIns="91440" tIns="45720" rIns="91440" bIns="45720" anchor="t" anchorCtr="0">
            <a:spAutoFit/>
          </a:bodyPr>
          <a:lstStyle/>
          <a:p>
            <a:r>
              <a:rPr lang="en-GB" altLang="zh-CN" sz="2600" dirty="0">
                <a:solidFill>
                  <a:srgbClr val="FF0000"/>
                </a:solidFill>
                <a:latin typeface="Times New Roman" panose="02020603050405020304" pitchFamily="18" charset="0"/>
                <a:cs typeface="Times New Roman" panose="02020603050405020304" pitchFamily="18" charset="0"/>
              </a:rPr>
              <a:t>0.75 m </a:t>
            </a:r>
            <a:r>
              <a:rPr lang="en-GB" altLang="zh-CN" sz="2600" dirty="0" err="1">
                <a:solidFill>
                  <a:srgbClr val="01194A"/>
                </a:solidFill>
                <a:latin typeface="Times New Roman" panose="02020603050405020304" pitchFamily="18" charset="0"/>
                <a:cs typeface="Times New Roman" panose="02020603050405020304" pitchFamily="18" charset="0"/>
              </a:rPr>
              <a:t>Faltin</a:t>
            </a:r>
            <a:r>
              <a:rPr lang="en-GB" altLang="zh-CN" sz="2600" dirty="0">
                <a:solidFill>
                  <a:srgbClr val="01194A"/>
                </a:solidFill>
                <a:latin typeface="Times New Roman" panose="02020603050405020304" pitchFamily="18" charset="0"/>
                <a:cs typeface="Times New Roman" panose="02020603050405020304" pitchFamily="18" charset="0"/>
              </a:rPr>
              <a:t> pickup prototype</a:t>
            </a:r>
            <a:endParaRPr lang="zh-CN" altLang="zh-CN" sz="2600" b="1" dirty="0">
              <a:solidFill>
                <a:srgbClr val="01194A"/>
              </a:solidFill>
              <a:latin typeface="Times New Roman" panose="02020603050405020304" pitchFamily="18" charset="0"/>
              <a:cs typeface="Times New Roman" panose="02020603050405020304" pitchFamily="18" charset="0"/>
            </a:endParaRPr>
          </a:p>
        </p:txBody>
      </p:sp>
      <p:sp>
        <p:nvSpPr>
          <p:cNvPr id="94" name="AutoShape 1" descr="C:\Users\zhu\AppData\Roaming\Tencent\Users\593754493\QQ\WinTemp\RichOle\PUF$S8P%QXHBS(X]C0,]5.pn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06" name="图片 28">
            <a:extLst>
              <a:ext uri="{FF2B5EF4-FFF2-40B4-BE49-F238E27FC236}">
                <a16:creationId xmlns:a16="http://schemas.microsoft.com/office/drawing/2014/main" id="{CE6F7714-5685-4C07-8BB3-E8CC14DFC65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5320" y="1439261"/>
            <a:ext cx="3229048" cy="242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 name="图片 30">
            <a:extLst>
              <a:ext uri="{FF2B5EF4-FFF2-40B4-BE49-F238E27FC236}">
                <a16:creationId xmlns:a16="http://schemas.microsoft.com/office/drawing/2014/main" id="{E9880138-C5A1-43F3-9B94-E5DECDB8D46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7624" y="1519726"/>
            <a:ext cx="2595283" cy="182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 name="文本框 2">
            <a:extLst>
              <a:ext uri="{FF2B5EF4-FFF2-40B4-BE49-F238E27FC236}">
                <a16:creationId xmlns:a16="http://schemas.microsoft.com/office/drawing/2014/main" id="{6AD3D336-DD51-4871-B297-7AB42D9B6070}"/>
              </a:ext>
            </a:extLst>
          </p:cNvPr>
          <p:cNvSpPr txBox="1">
            <a:spLocks noChangeArrowheads="1"/>
          </p:cNvSpPr>
          <p:nvPr/>
        </p:nvSpPr>
        <p:spPr bwMode="auto">
          <a:xfrm>
            <a:off x="4621640" y="1519726"/>
            <a:ext cx="2306687" cy="461665"/>
          </a:xfrm>
          <a:prstGeom prst="rect">
            <a:avLst/>
          </a:prstGeom>
          <a:noFill/>
          <a:ln w="9525">
            <a:noFill/>
            <a:miter lim="800000"/>
            <a:headEnd/>
            <a:tailEnd/>
          </a:ln>
        </p:spPr>
        <p:txBody>
          <a:bodyPr wrap="square">
            <a:spAutoFit/>
          </a:bodyPr>
          <a:lstStyle/>
          <a:p>
            <a:pPr algn="just" eaLnBrk="1" hangingPunct="1">
              <a:spcAft>
                <a:spcPts val="0"/>
              </a:spcAft>
              <a:defRPr/>
            </a:pPr>
            <a:r>
              <a:rPr lang="en-US" altLang="zh-CN" sz="2400" b="1" kern="100" dirty="0" err="1">
                <a:solidFill>
                  <a:schemeClr val="bg1"/>
                </a:solidFill>
                <a:latin typeface="Times New Roman" panose="02020603050405020304" pitchFamily="18" charset="0"/>
                <a:ea typeface="宋体"/>
                <a:cs typeface="Times New Roman" panose="02020603050405020304" pitchFamily="18" charset="0"/>
              </a:rPr>
              <a:t>Faltin</a:t>
            </a:r>
            <a:r>
              <a:rPr lang="en-US" altLang="zh-CN" sz="2400" b="1" kern="100" dirty="0">
                <a:solidFill>
                  <a:schemeClr val="bg1"/>
                </a:solidFill>
                <a:latin typeface="Times New Roman" panose="02020603050405020304" pitchFamily="18" charset="0"/>
                <a:ea typeface="宋体"/>
                <a:cs typeface="Times New Roman" panose="02020603050405020304" pitchFamily="18" charset="0"/>
              </a:rPr>
              <a:t> prototype</a:t>
            </a:r>
            <a:endParaRPr lang="zh-CN" sz="2400" b="1" kern="100" dirty="0">
              <a:solidFill>
                <a:schemeClr val="bg1"/>
              </a:solidFill>
              <a:latin typeface="Times New Roman" panose="02020603050405020304" pitchFamily="18" charset="0"/>
              <a:ea typeface="宋体"/>
              <a:cs typeface="Times New Roman" panose="02020603050405020304" pitchFamily="18" charset="0"/>
            </a:endParaRPr>
          </a:p>
        </p:txBody>
      </p:sp>
      <p:pic>
        <p:nvPicPr>
          <p:cNvPr id="110" name="图片 109">
            <a:extLst>
              <a:ext uri="{FF2B5EF4-FFF2-40B4-BE49-F238E27FC236}">
                <a16:creationId xmlns:a16="http://schemas.microsoft.com/office/drawing/2014/main" id="{C4C2CAB0-8D85-4BBB-83B4-EE220C7C3D3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49" t="12003" b="17809"/>
          <a:stretch/>
        </p:blipFill>
        <p:spPr>
          <a:xfrm>
            <a:off x="2411760" y="4092888"/>
            <a:ext cx="4891842" cy="2624704"/>
          </a:xfrm>
          <a:prstGeom prst="rect">
            <a:avLst/>
          </a:prstGeom>
        </p:spPr>
      </p:pic>
      <p:cxnSp>
        <p:nvCxnSpPr>
          <p:cNvPr id="111" name="直接箭头连接符 110">
            <a:extLst>
              <a:ext uri="{FF2B5EF4-FFF2-40B4-BE49-F238E27FC236}">
                <a16:creationId xmlns:a16="http://schemas.microsoft.com/office/drawing/2014/main" id="{2FB4C3C7-C6E0-4746-A358-F40F9621447D}"/>
              </a:ext>
            </a:extLst>
          </p:cNvPr>
          <p:cNvCxnSpPr>
            <a:cxnSpLocks/>
          </p:cNvCxnSpPr>
          <p:nvPr/>
        </p:nvCxnSpPr>
        <p:spPr>
          <a:xfrm flipH="1">
            <a:off x="4089111" y="5177415"/>
            <a:ext cx="156583" cy="624828"/>
          </a:xfrm>
          <a:prstGeom prst="straightConnector1">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12" name="文本框 2">
            <a:extLst>
              <a:ext uri="{FF2B5EF4-FFF2-40B4-BE49-F238E27FC236}">
                <a16:creationId xmlns:a16="http://schemas.microsoft.com/office/drawing/2014/main" id="{B4B4A236-795C-4C78-B7AE-FFADB5FB343A}"/>
              </a:ext>
            </a:extLst>
          </p:cNvPr>
          <p:cNvSpPr txBox="1">
            <a:spLocks noChangeArrowheads="1"/>
          </p:cNvSpPr>
          <p:nvPr/>
        </p:nvSpPr>
        <p:spPr bwMode="auto">
          <a:xfrm>
            <a:off x="2555776" y="5697868"/>
            <a:ext cx="4818622" cy="461665"/>
          </a:xfrm>
          <a:prstGeom prst="rect">
            <a:avLst/>
          </a:prstGeom>
          <a:noFill/>
          <a:ln w="9525">
            <a:noFill/>
            <a:miter lim="800000"/>
            <a:headEnd/>
            <a:tailEnd/>
          </a:ln>
        </p:spPr>
        <p:txBody>
          <a:bodyPr wrap="square">
            <a:spAutoFit/>
          </a:bodyPr>
          <a:lstStyle/>
          <a:p>
            <a:pPr algn="just" eaLnBrk="1" hangingPunct="1">
              <a:spcAft>
                <a:spcPts val="0"/>
              </a:spcAft>
              <a:defRPr/>
            </a:pPr>
            <a:r>
              <a:rPr lang="en-US" altLang="zh-CN" sz="2400" b="1" kern="100" dirty="0" err="1">
                <a:solidFill>
                  <a:schemeClr val="bg1"/>
                </a:solidFill>
                <a:latin typeface="Times New Roman" panose="02020603050405020304" pitchFamily="18" charset="0"/>
                <a:ea typeface="宋体"/>
                <a:cs typeface="Times New Roman" panose="02020603050405020304" pitchFamily="18" charset="0"/>
              </a:rPr>
              <a:t>Faltin</a:t>
            </a:r>
            <a:r>
              <a:rPr lang="zh-CN" altLang="en-US" sz="2400" b="1" kern="100" dirty="0">
                <a:solidFill>
                  <a:schemeClr val="bg1"/>
                </a:solidFill>
                <a:latin typeface="Times New Roman" panose="02020603050405020304" pitchFamily="18" charset="0"/>
                <a:ea typeface="宋体"/>
                <a:cs typeface="Times New Roman" panose="02020603050405020304" pitchFamily="18" charset="0"/>
              </a:rPr>
              <a:t> </a:t>
            </a:r>
            <a:r>
              <a:rPr lang="en-US" altLang="zh-CN" sz="2400" b="1" kern="100" dirty="0">
                <a:solidFill>
                  <a:schemeClr val="bg1"/>
                </a:solidFill>
                <a:latin typeface="Times New Roman" panose="02020603050405020304" pitchFamily="18" charset="0"/>
                <a:ea typeface="宋体"/>
                <a:cs typeface="Times New Roman" panose="02020603050405020304" pitchFamily="18" charset="0"/>
              </a:rPr>
              <a:t>type install on </a:t>
            </a:r>
            <a:r>
              <a:rPr lang="en-US" altLang="zh-CN" sz="2400" b="1" kern="100" dirty="0" err="1">
                <a:solidFill>
                  <a:schemeClr val="bg1"/>
                </a:solidFill>
                <a:latin typeface="Times New Roman" panose="02020603050405020304" pitchFamily="18" charset="0"/>
                <a:ea typeface="宋体"/>
                <a:cs typeface="Times New Roman" panose="02020603050405020304" pitchFamily="18" charset="0"/>
              </a:rPr>
              <a:t>CSRm</a:t>
            </a:r>
            <a:r>
              <a:rPr lang="en-US" altLang="zh-CN" sz="2400" b="1" kern="100" dirty="0">
                <a:solidFill>
                  <a:schemeClr val="bg1"/>
                </a:solidFill>
                <a:latin typeface="Times New Roman" panose="02020603050405020304" pitchFamily="18" charset="0"/>
                <a:ea typeface="宋体"/>
                <a:cs typeface="Times New Roman" panose="02020603050405020304" pitchFamily="18" charset="0"/>
              </a:rPr>
              <a:t> for test</a:t>
            </a:r>
            <a:endParaRPr lang="zh-CN" sz="2400" b="1" kern="100" dirty="0">
              <a:solidFill>
                <a:schemeClr val="bg1"/>
              </a:solidFill>
              <a:latin typeface="Times New Roman" panose="02020603050405020304" pitchFamily="18" charset="0"/>
              <a:ea typeface="宋体"/>
              <a:cs typeface="Times New Roman" panose="02020603050405020304" pitchFamily="18" charset="0"/>
            </a:endParaRPr>
          </a:p>
        </p:txBody>
      </p:sp>
      <p:sp>
        <p:nvSpPr>
          <p:cNvPr id="113" name="文本框 2">
            <a:extLst>
              <a:ext uri="{FF2B5EF4-FFF2-40B4-BE49-F238E27FC236}">
                <a16:creationId xmlns:a16="http://schemas.microsoft.com/office/drawing/2014/main" id="{6AD3D336-DD51-4871-B297-7AB42D9B6070}"/>
              </a:ext>
            </a:extLst>
          </p:cNvPr>
          <p:cNvSpPr txBox="1">
            <a:spLocks noChangeArrowheads="1"/>
          </p:cNvSpPr>
          <p:nvPr/>
        </p:nvSpPr>
        <p:spPr bwMode="auto">
          <a:xfrm>
            <a:off x="1638807" y="2017892"/>
            <a:ext cx="2144100" cy="400110"/>
          </a:xfrm>
          <a:prstGeom prst="rect">
            <a:avLst/>
          </a:prstGeom>
          <a:noFill/>
          <a:ln w="9525">
            <a:noFill/>
            <a:miter lim="800000"/>
            <a:headEnd/>
            <a:tailEnd/>
          </a:ln>
        </p:spPr>
        <p:txBody>
          <a:bodyPr wrap="square">
            <a:spAutoFit/>
          </a:bodyPr>
          <a:lstStyle/>
          <a:p>
            <a:pPr algn="just" eaLnBrk="1" hangingPunct="1">
              <a:spcAft>
                <a:spcPts val="0"/>
              </a:spcAft>
              <a:defRPr/>
            </a:pPr>
            <a:r>
              <a:rPr lang="en-US" altLang="zh-CN" sz="2000" b="1" kern="100" dirty="0" err="1">
                <a:latin typeface="Times New Roman" panose="02020603050405020304" pitchFamily="18" charset="0"/>
                <a:ea typeface="宋体"/>
                <a:cs typeface="Times New Roman" panose="02020603050405020304" pitchFamily="18" charset="0"/>
              </a:rPr>
              <a:t>Faltin</a:t>
            </a:r>
            <a:r>
              <a:rPr lang="en-US" altLang="zh-CN" sz="2000" b="1" kern="100" dirty="0">
                <a:latin typeface="Times New Roman" panose="02020603050405020304" pitchFamily="18" charset="0"/>
                <a:ea typeface="宋体"/>
                <a:cs typeface="Times New Roman" panose="02020603050405020304" pitchFamily="18" charset="0"/>
              </a:rPr>
              <a:t> 3D model</a:t>
            </a:r>
            <a:endParaRPr lang="zh-CN" sz="2000" b="1" kern="100" dirty="0">
              <a:latin typeface="Times New Roman" panose="02020603050405020304" pitchFamily="18" charset="0"/>
              <a:ea typeface="宋体"/>
              <a:cs typeface="Times New Roman" panose="02020603050405020304" pitchFamily="18" charset="0"/>
            </a:endParaRPr>
          </a:p>
        </p:txBody>
      </p:sp>
      <p:sp>
        <p:nvSpPr>
          <p:cNvPr id="114" name="TextBox 113"/>
          <p:cNvSpPr txBox="1"/>
          <p:nvPr/>
        </p:nvSpPr>
        <p:spPr>
          <a:xfrm>
            <a:off x="1253586" y="3399383"/>
            <a:ext cx="1711210"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altLang="zh-CN" sz="2400" dirty="0">
                <a:latin typeface="Times New Roman" panose="02020603050405020304" pitchFamily="18" charset="0"/>
                <a:cs typeface="Times New Roman" panose="02020603050405020304" pitchFamily="18" charset="0"/>
              </a:rPr>
              <a:t>Slot region</a:t>
            </a:r>
            <a:endParaRPr lang="zh-CN" altLang="en-US" sz="2400" dirty="0">
              <a:latin typeface="Times New Roman" panose="02020603050405020304" pitchFamily="18" charset="0"/>
              <a:cs typeface="Times New Roman" panose="02020603050405020304" pitchFamily="18" charset="0"/>
            </a:endParaRPr>
          </a:p>
        </p:txBody>
      </p:sp>
      <p:cxnSp>
        <p:nvCxnSpPr>
          <p:cNvPr id="117" name="直接箭头连接符 116"/>
          <p:cNvCxnSpPr/>
          <p:nvPr/>
        </p:nvCxnSpPr>
        <p:spPr>
          <a:xfrm flipV="1">
            <a:off x="1402420" y="2738400"/>
            <a:ext cx="380837" cy="645293"/>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8" name="直接箭头连接符 117"/>
          <p:cNvCxnSpPr/>
          <p:nvPr/>
        </p:nvCxnSpPr>
        <p:spPr>
          <a:xfrm flipV="1">
            <a:off x="2000259" y="2761550"/>
            <a:ext cx="108932" cy="610567"/>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1" name="直接箭头连接符 120"/>
          <p:cNvCxnSpPr/>
          <p:nvPr/>
        </p:nvCxnSpPr>
        <p:spPr>
          <a:xfrm flipV="1">
            <a:off x="1638807" y="2957294"/>
            <a:ext cx="288901" cy="442089"/>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3" name="直接箭头连接符 122"/>
          <p:cNvCxnSpPr/>
          <p:nvPr/>
        </p:nvCxnSpPr>
        <p:spPr>
          <a:xfrm flipV="1">
            <a:off x="2205834" y="2957295"/>
            <a:ext cx="0" cy="442088"/>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1" name="直接连接符 140"/>
          <p:cNvSpPr>
            <a:spLocks noChangeShapeType="1"/>
          </p:cNvSpPr>
          <p:nvPr/>
        </p:nvSpPr>
        <p:spPr bwMode="auto">
          <a:xfrm>
            <a:off x="212472" y="865717"/>
            <a:ext cx="5543550" cy="0"/>
          </a:xfrm>
          <a:prstGeom prst="line">
            <a:avLst/>
          </a:prstGeom>
          <a:noFill/>
          <a:ln w="9525">
            <a:solidFill>
              <a:schemeClr val="accent1"/>
            </a:solidFill>
            <a:round/>
            <a:headEnd/>
            <a:tailEnd/>
          </a:ln>
        </p:spPr>
        <p:txBody>
          <a:bodyPr/>
          <a:lstStyle/>
          <a:p>
            <a:endParaRPr lang="zh-CN" altLang="en-US"/>
          </a:p>
        </p:txBody>
      </p:sp>
    </p:spTree>
    <p:extLst>
      <p:ext uri="{BB962C8B-B14F-4D97-AF65-F5344CB8AC3E}">
        <p14:creationId xmlns:p14="http://schemas.microsoft.com/office/powerpoint/2010/main" val="3753154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直接连接符 10"/>
          <p:cNvSpPr>
            <a:spLocks noChangeShapeType="1"/>
          </p:cNvSpPr>
          <p:nvPr/>
        </p:nvSpPr>
        <p:spPr bwMode="auto">
          <a:xfrm>
            <a:off x="119447" y="863492"/>
            <a:ext cx="5543550" cy="0"/>
          </a:xfrm>
          <a:prstGeom prst="line">
            <a:avLst/>
          </a:prstGeom>
          <a:noFill/>
          <a:ln w="9525">
            <a:solidFill>
              <a:schemeClr val="accent1"/>
            </a:solidFill>
            <a:round/>
            <a:headEnd/>
            <a:tailEnd/>
          </a:ln>
        </p:spPr>
        <p:txBody>
          <a:bodyPr/>
          <a:lstStyle/>
          <a:p>
            <a:endParaRPr lang="zh-CN" altLang="en-US"/>
          </a:p>
        </p:txBody>
      </p:sp>
      <p:sp>
        <p:nvSpPr>
          <p:cNvPr id="13" name="文本框 2">
            <a:extLst>
              <a:ext uri="{FF2B5EF4-FFF2-40B4-BE49-F238E27FC236}">
                <a16:creationId xmlns:a16="http://schemas.microsoft.com/office/drawing/2014/main" id="{79DE1211-135F-4C79-9F37-E4BAB0ACED73}"/>
              </a:ext>
            </a:extLst>
          </p:cNvPr>
          <p:cNvSpPr txBox="1">
            <a:spLocks noChangeArrowheads="1"/>
          </p:cNvSpPr>
          <p:nvPr/>
        </p:nvSpPr>
        <p:spPr bwMode="auto">
          <a:xfrm>
            <a:off x="250008" y="894075"/>
            <a:ext cx="8620966" cy="523220"/>
          </a:xfrm>
          <a:prstGeom prst="rect">
            <a:avLst/>
          </a:prstGeom>
          <a:noFill/>
          <a:ln w="9525">
            <a:noFill/>
            <a:miter lim="800000"/>
            <a:headEnd/>
            <a:tailEnd/>
          </a:ln>
        </p:spPr>
        <p:txBody>
          <a:bodyPr rot="0" vert="horz" wrap="square" lIns="91440" tIns="45720" rIns="91440" bIns="45720" anchor="t" anchorCtr="0">
            <a:spAutoFit/>
          </a:bodyPr>
          <a:lstStyle/>
          <a:p>
            <a:r>
              <a:rPr lang="en-GB" altLang="zh-CN" sz="2800" dirty="0">
                <a:solidFill>
                  <a:srgbClr val="01194A"/>
                </a:solidFill>
                <a:latin typeface="Times New Roman" panose="02020603050405020304" pitchFamily="18" charset="0"/>
                <a:cs typeface="Times New Roman" panose="02020603050405020304" pitchFamily="18" charset="0"/>
              </a:rPr>
              <a:t>Longitudinal measurement setup on </a:t>
            </a:r>
            <a:r>
              <a:rPr lang="en-GB" altLang="zh-CN" sz="2800" dirty="0" err="1">
                <a:solidFill>
                  <a:srgbClr val="01194A"/>
                </a:solidFill>
                <a:latin typeface="Times New Roman" panose="02020603050405020304" pitchFamily="18" charset="0"/>
                <a:cs typeface="Times New Roman" panose="02020603050405020304" pitchFamily="18" charset="0"/>
              </a:rPr>
              <a:t>CSRm</a:t>
            </a:r>
            <a:r>
              <a:rPr lang="en-GB" altLang="zh-CN" sz="2800" dirty="0">
                <a:solidFill>
                  <a:srgbClr val="01194A"/>
                </a:solidFill>
                <a:latin typeface="Times New Roman" panose="02020603050405020304" pitchFamily="18" charset="0"/>
                <a:cs typeface="Times New Roman" panose="02020603050405020304" pitchFamily="18" charset="0"/>
              </a:rPr>
              <a:t> </a:t>
            </a:r>
            <a:endParaRPr lang="zh-CN" altLang="zh-CN" sz="2800" b="1" dirty="0">
              <a:solidFill>
                <a:srgbClr val="01194A"/>
              </a:solidFill>
              <a:latin typeface="Times New Roman" panose="02020603050405020304" pitchFamily="18" charset="0"/>
              <a:cs typeface="Times New Roman" panose="02020603050405020304" pitchFamily="18" charset="0"/>
            </a:endParaRPr>
          </a:p>
        </p:txBody>
      </p:sp>
      <p:pic>
        <p:nvPicPr>
          <p:cNvPr id="10" name="图片 1"/>
          <p:cNvPicPr>
            <a:picLocks noChangeAspect="1"/>
          </p:cNvPicPr>
          <p:nvPr/>
        </p:nvPicPr>
        <p:blipFill>
          <a:blip r:embed="rId3">
            <a:extLst>
              <a:ext uri="{28A0092B-C50C-407E-A947-70E740481C1C}">
                <a14:useLocalDpi xmlns:a14="http://schemas.microsoft.com/office/drawing/2010/main" val="0"/>
              </a:ext>
            </a:extLst>
          </a:blip>
          <a:srcRect l="24486" t="13351" r="24394" b="13965"/>
          <a:stretch>
            <a:fillRect/>
          </a:stretch>
        </p:blipFill>
        <p:spPr bwMode="auto">
          <a:xfrm>
            <a:off x="12572" y="3087445"/>
            <a:ext cx="3918505" cy="1945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椭圆 2">
            <a:extLst/>
          </p:cNvPr>
          <p:cNvSpPr>
            <a:spLocks noChangeArrowheads="1"/>
          </p:cNvSpPr>
          <p:nvPr/>
        </p:nvSpPr>
        <p:spPr bwMode="auto">
          <a:xfrm>
            <a:off x="1146762" y="3810762"/>
            <a:ext cx="1586756" cy="523591"/>
          </a:xfrm>
          <a:prstGeom prst="ellipse">
            <a:avLst/>
          </a:prstGeom>
          <a:solidFill>
            <a:schemeClr val="tx1">
              <a:lumMod val="65000"/>
              <a:lumOff val="35000"/>
            </a:schemeClr>
          </a:solidFill>
          <a:ln>
            <a:noFill/>
          </a:ln>
        </p:spPr>
        <p:txBody>
          <a:bodyPr anchor="ct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algn="ctr" eaLnBrk="1" hangingPunct="1">
              <a:defRPr/>
            </a:pPr>
            <a:endParaRPr lang="zh-CN" altLang="en-US" sz="1800" b="1">
              <a:solidFill>
                <a:srgbClr val="FF0000"/>
              </a:solidFill>
              <a:latin typeface="楷体_GB2312" pitchFamily="49" charset="-122"/>
              <a:ea typeface="楷体_GB2312" pitchFamily="49" charset="-122"/>
            </a:endParaRPr>
          </a:p>
        </p:txBody>
      </p:sp>
      <p:sp>
        <p:nvSpPr>
          <p:cNvPr id="16" name="TextBox 4"/>
          <p:cNvSpPr txBox="1">
            <a:spLocks noChangeArrowheads="1"/>
          </p:cNvSpPr>
          <p:nvPr/>
        </p:nvSpPr>
        <p:spPr bwMode="auto">
          <a:xfrm>
            <a:off x="1505681" y="3841724"/>
            <a:ext cx="14168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itchFamily="2" charset="2"/>
              <a:buChar char="n"/>
              <a:defRPr sz="3000">
                <a:solidFill>
                  <a:schemeClr val="tx1"/>
                </a:solidFill>
                <a:latin typeface="Arial" charset="0"/>
                <a:ea typeface="宋体" charset="-122"/>
              </a:defRPr>
            </a:lvl1pPr>
            <a:lvl2pPr marL="742950" indent="-285750">
              <a:spcBef>
                <a:spcPct val="20000"/>
              </a:spcBef>
              <a:buClr>
                <a:schemeClr val="accent2"/>
              </a:buClr>
              <a:buSzPct val="60000"/>
              <a:buFont typeface="Wingdings" pitchFamily="2" charset="2"/>
              <a:buChar char="q"/>
              <a:defRPr sz="2600">
                <a:solidFill>
                  <a:schemeClr val="tx1"/>
                </a:solidFill>
                <a:latin typeface="Arial" charset="0"/>
                <a:ea typeface="宋体" charset="-122"/>
              </a:defRPr>
            </a:lvl2pPr>
            <a:lvl3pPr marL="1143000" indent="-228600">
              <a:spcBef>
                <a:spcPct val="20000"/>
              </a:spcBef>
              <a:buClr>
                <a:schemeClr val="accent1"/>
              </a:buClr>
              <a:buSzPct val="65000"/>
              <a:buFont typeface="Wingdings" pitchFamily="2" charset="2"/>
              <a:buChar char="n"/>
              <a:defRPr sz="2200">
                <a:solidFill>
                  <a:schemeClr val="tx1"/>
                </a:solidFill>
                <a:latin typeface="Arial" charset="0"/>
                <a:ea typeface="宋体" charset="-122"/>
              </a:defRPr>
            </a:lvl3pPr>
            <a:lvl4pPr marL="1600200" indent="-228600">
              <a:spcBef>
                <a:spcPct val="20000"/>
              </a:spcBef>
              <a:buClr>
                <a:schemeClr val="accent2"/>
              </a:buClr>
              <a:buSzPct val="70000"/>
              <a:buFont typeface="Wingdings" pitchFamily="2" charset="2"/>
              <a:buChar char="q"/>
              <a:defRPr sz="2000">
                <a:solidFill>
                  <a:schemeClr val="tx1"/>
                </a:solidFill>
                <a:latin typeface="Arial" charset="0"/>
                <a:ea typeface="宋体" charset="-122"/>
              </a:defRPr>
            </a:lvl4pPr>
            <a:lvl5pPr marL="2057400" indent="-228600">
              <a:spcBef>
                <a:spcPct val="20000"/>
              </a:spcBef>
              <a:buClr>
                <a:schemeClr val="accent1"/>
              </a:buClr>
              <a:buSzPct val="75000"/>
              <a:buFont typeface="Wingdings" pitchFamily="2" charset="2"/>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9pPr>
          </a:lstStyle>
          <a:p>
            <a:pPr eaLnBrk="1" hangingPunct="1">
              <a:spcBef>
                <a:spcPct val="0"/>
              </a:spcBef>
              <a:buClrTx/>
              <a:buSzTx/>
              <a:buFontTx/>
              <a:buNone/>
            </a:pPr>
            <a:r>
              <a:rPr lang="en-US" altLang="zh-CN" sz="2400" dirty="0">
                <a:solidFill>
                  <a:schemeClr val="bg1"/>
                </a:solidFill>
                <a:latin typeface="Times New Roman" pitchFamily="18" charset="0"/>
                <a:cs typeface="Times New Roman" pitchFamily="18" charset="0"/>
              </a:rPr>
              <a:t>Beam</a:t>
            </a:r>
            <a:endParaRPr lang="zh-CN" altLang="en-US" sz="2400" dirty="0">
              <a:solidFill>
                <a:schemeClr val="bg1"/>
              </a:solidFill>
              <a:latin typeface="Times New Roman" pitchFamily="18" charset="0"/>
              <a:cs typeface="Times New Roman" pitchFamily="18" charset="0"/>
            </a:endParaRPr>
          </a:p>
        </p:txBody>
      </p:sp>
      <p:cxnSp>
        <p:nvCxnSpPr>
          <p:cNvPr id="3" name="直接连接符 2"/>
          <p:cNvCxnSpPr/>
          <p:nvPr/>
        </p:nvCxnSpPr>
        <p:spPr>
          <a:xfrm flipV="1">
            <a:off x="1009406" y="2648197"/>
            <a:ext cx="0" cy="60564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V="1">
            <a:off x="2873034" y="2648197"/>
            <a:ext cx="0" cy="60564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V="1">
            <a:off x="1009406" y="4843153"/>
            <a:ext cx="0" cy="60564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V="1">
            <a:off x="2784347" y="4843153"/>
            <a:ext cx="0" cy="60564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V="1">
            <a:off x="1009405" y="1615440"/>
            <a:ext cx="3609" cy="510245"/>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等腰三角形 4"/>
          <p:cNvSpPr/>
          <p:nvPr/>
        </p:nvSpPr>
        <p:spPr>
          <a:xfrm>
            <a:off x="648452" y="2125683"/>
            <a:ext cx="721907" cy="522514"/>
          </a:xfrm>
          <a:prstGeom prst="triangl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连接符 22"/>
          <p:cNvCxnSpPr/>
          <p:nvPr/>
        </p:nvCxnSpPr>
        <p:spPr>
          <a:xfrm>
            <a:off x="1009405" y="1636211"/>
            <a:ext cx="5059009"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V="1">
            <a:off x="2884908" y="1828450"/>
            <a:ext cx="0" cy="295255"/>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等腰三角形 24"/>
          <p:cNvSpPr/>
          <p:nvPr/>
        </p:nvSpPr>
        <p:spPr>
          <a:xfrm>
            <a:off x="2523955" y="2123704"/>
            <a:ext cx="721907" cy="522514"/>
          </a:xfrm>
          <a:prstGeom prst="triangl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6" name="直接连接符 25"/>
          <p:cNvCxnSpPr/>
          <p:nvPr/>
        </p:nvCxnSpPr>
        <p:spPr>
          <a:xfrm>
            <a:off x="1013013" y="5959434"/>
            <a:ext cx="1" cy="50232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等腰三角形 26"/>
          <p:cNvSpPr/>
          <p:nvPr/>
        </p:nvSpPr>
        <p:spPr>
          <a:xfrm rot="10800000">
            <a:off x="648452" y="5448795"/>
            <a:ext cx="721907" cy="522514"/>
          </a:xfrm>
          <a:prstGeom prst="triangl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8" name="直接连接符 27"/>
          <p:cNvCxnSpPr/>
          <p:nvPr/>
        </p:nvCxnSpPr>
        <p:spPr>
          <a:xfrm rot="10800000" flipV="1">
            <a:off x="2787954" y="5947559"/>
            <a:ext cx="0" cy="30282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等腰三角形 28"/>
          <p:cNvSpPr/>
          <p:nvPr/>
        </p:nvSpPr>
        <p:spPr>
          <a:xfrm rot="10800000">
            <a:off x="2423393" y="5436920"/>
            <a:ext cx="721907" cy="522514"/>
          </a:xfrm>
          <a:prstGeom prst="triangl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2" name="直接连接符 31"/>
          <p:cNvCxnSpPr/>
          <p:nvPr/>
        </p:nvCxnSpPr>
        <p:spPr>
          <a:xfrm flipV="1">
            <a:off x="2874752" y="1843677"/>
            <a:ext cx="2730833" cy="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98807" y="6472371"/>
            <a:ext cx="5064527"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flipV="1">
            <a:off x="2776726" y="6250380"/>
            <a:ext cx="2836479" cy="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flipV="1">
            <a:off x="5613205" y="1828504"/>
            <a:ext cx="0" cy="205205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flipV="1">
            <a:off x="5613205" y="4262554"/>
            <a:ext cx="0" cy="199970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5605585" y="3880554"/>
            <a:ext cx="769620"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5601329" y="4262554"/>
            <a:ext cx="773876"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flipV="1">
            <a:off x="6068414" y="1623060"/>
            <a:ext cx="0" cy="1870495"/>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flipV="1">
            <a:off x="6045059" y="4640184"/>
            <a:ext cx="0" cy="182157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6063334" y="3493555"/>
            <a:ext cx="311871"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6034899" y="4640184"/>
            <a:ext cx="340306"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89" name="矩形 88"/>
          <p:cNvSpPr/>
          <p:nvPr/>
        </p:nvSpPr>
        <p:spPr>
          <a:xfrm>
            <a:off x="6377057" y="3358616"/>
            <a:ext cx="776098" cy="1418503"/>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TextBox 89"/>
          <p:cNvSpPr txBox="1"/>
          <p:nvPr/>
        </p:nvSpPr>
        <p:spPr>
          <a:xfrm>
            <a:off x="6369726" y="3847945"/>
            <a:ext cx="964305" cy="430887"/>
          </a:xfrm>
          <a:prstGeom prst="rect">
            <a:avLst/>
          </a:prstGeom>
          <a:noFill/>
        </p:spPr>
        <p:txBody>
          <a:bodyPr wrap="square" rtlCol="0">
            <a:spAutoFit/>
          </a:bodyPr>
          <a:lstStyle/>
          <a:p>
            <a:r>
              <a:rPr lang="en-US" altLang="zh-CN" sz="2200" dirty="0">
                <a:latin typeface="Times New Roman" panose="02020603050405020304" pitchFamily="18" charset="0"/>
                <a:cs typeface="Times New Roman" panose="02020603050405020304" pitchFamily="18" charset="0"/>
              </a:rPr>
              <a:t>SUM</a:t>
            </a:r>
            <a:endParaRPr lang="zh-CN" altLang="en-US" sz="2200" dirty="0">
              <a:latin typeface="Times New Roman" panose="02020603050405020304" pitchFamily="18" charset="0"/>
              <a:cs typeface="Times New Roman" panose="02020603050405020304" pitchFamily="18" charset="0"/>
            </a:endParaRPr>
          </a:p>
        </p:txBody>
      </p:sp>
      <p:cxnSp>
        <p:nvCxnSpPr>
          <p:cNvPr id="91" name="直接连接符 90"/>
          <p:cNvCxnSpPr/>
          <p:nvPr/>
        </p:nvCxnSpPr>
        <p:spPr>
          <a:xfrm>
            <a:off x="7153155" y="4055628"/>
            <a:ext cx="511236"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AutoShape 1" descr="C:\Users\zhu\AppData\Roaming\Tencent\Users\593754493\QQ\WinTemp\RichOle\PUF$S8P%QXHBS(X]C0,]5.pn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026" name="Picture 2" descr="C:\Users\zhu\AppData\Roaming\Tencent\Users\593754493\QQ\WinTemp\RichOle\%2MJQXN_I9`_0[QETQ24P)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7220203" y="3181231"/>
            <a:ext cx="2297430" cy="1026414"/>
          </a:xfrm>
          <a:prstGeom prst="rect">
            <a:avLst/>
          </a:prstGeom>
          <a:noFill/>
          <a:extLst>
            <a:ext uri="{909E8E84-426E-40DD-AFC4-6F175D3DCCD1}">
              <a14:hiddenFill xmlns:a14="http://schemas.microsoft.com/office/drawing/2010/main">
                <a:solidFill>
                  <a:srgbClr val="FFFFFF"/>
                </a:solidFill>
              </a14:hiddenFill>
            </a:ext>
          </a:extLst>
        </p:spPr>
      </p:pic>
      <p:cxnSp>
        <p:nvCxnSpPr>
          <p:cNvPr id="96" name="直接连接符 95"/>
          <p:cNvCxnSpPr/>
          <p:nvPr/>
        </p:nvCxnSpPr>
        <p:spPr>
          <a:xfrm flipV="1">
            <a:off x="7664391" y="4042504"/>
            <a:ext cx="0" cy="64374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nvCxnSpPr>
        <p:spPr>
          <a:xfrm>
            <a:off x="7664391" y="4673546"/>
            <a:ext cx="384810"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8039699" y="4696094"/>
            <a:ext cx="831275" cy="492443"/>
          </a:xfrm>
          <a:prstGeom prst="rect">
            <a:avLst/>
          </a:prstGeom>
          <a:noFill/>
        </p:spPr>
        <p:txBody>
          <a:bodyPr wrap="square" rtlCol="0">
            <a:spAutoFit/>
          </a:bodyPr>
          <a:lstStyle/>
          <a:p>
            <a:r>
              <a:rPr lang="en-US" altLang="zh-CN" sz="2600" dirty="0">
                <a:latin typeface="Times New Roman" panose="02020603050405020304" pitchFamily="18" charset="0"/>
                <a:cs typeface="Times New Roman" panose="02020603050405020304" pitchFamily="18" charset="0"/>
              </a:rPr>
              <a:t>SPA</a:t>
            </a:r>
            <a:endParaRPr lang="zh-CN" altLang="en-US" sz="2600" dirty="0">
              <a:latin typeface="Times New Roman" panose="02020603050405020304" pitchFamily="18" charset="0"/>
              <a:cs typeface="Times New Roman" panose="02020603050405020304" pitchFamily="18" charset="0"/>
            </a:endParaRPr>
          </a:p>
        </p:txBody>
      </p:sp>
      <p:sp>
        <p:nvSpPr>
          <p:cNvPr id="104" name="TextBox 103"/>
          <p:cNvSpPr txBox="1"/>
          <p:nvPr/>
        </p:nvSpPr>
        <p:spPr>
          <a:xfrm>
            <a:off x="1269517" y="1796663"/>
            <a:ext cx="1832493" cy="1200329"/>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B&amp;Z LNA</a:t>
            </a:r>
          </a:p>
          <a:p>
            <a:r>
              <a:rPr lang="en-US" altLang="zh-CN" dirty="0">
                <a:latin typeface="Times New Roman" panose="02020603050405020304" pitchFamily="18" charset="0"/>
                <a:cs typeface="Times New Roman" panose="02020603050405020304" pitchFamily="18" charset="0"/>
              </a:rPr>
              <a:t>Gain=34 dB</a:t>
            </a:r>
          </a:p>
          <a:p>
            <a:r>
              <a:rPr lang="en-US" altLang="zh-CN" dirty="0">
                <a:latin typeface="Times New Roman" panose="02020603050405020304" pitchFamily="18" charset="0"/>
                <a:cs typeface="Times New Roman" panose="02020603050405020304" pitchFamily="18" charset="0"/>
              </a:rPr>
              <a:t>NF=0.6 dB</a:t>
            </a:r>
          </a:p>
          <a:p>
            <a:r>
              <a:rPr lang="en-US" altLang="zh-CN" dirty="0" err="1">
                <a:latin typeface="Times New Roman" panose="02020603050405020304" pitchFamily="18" charset="0"/>
                <a:cs typeface="Times New Roman" panose="02020603050405020304" pitchFamily="18" charset="0"/>
              </a:rPr>
              <a:t>Freq</a:t>
            </a:r>
            <a:r>
              <a:rPr lang="en-US" altLang="zh-CN" dirty="0">
                <a:latin typeface="Times New Roman" panose="02020603050405020304" pitchFamily="18" charset="0"/>
                <a:cs typeface="Times New Roman" panose="02020603050405020304" pitchFamily="18" charset="0"/>
              </a:rPr>
              <a:t>=0.5-3GHz</a:t>
            </a:r>
            <a:endParaRPr lang="zh-CN" altLang="en-US" dirty="0">
              <a:latin typeface="Times New Roman" panose="02020603050405020304" pitchFamily="18" charset="0"/>
              <a:cs typeface="Times New Roman" panose="02020603050405020304" pitchFamily="18" charset="0"/>
            </a:endParaRPr>
          </a:p>
        </p:txBody>
      </p:sp>
      <p:sp>
        <p:nvSpPr>
          <p:cNvPr id="105" name="TextBox 104"/>
          <p:cNvSpPr txBox="1"/>
          <p:nvPr/>
        </p:nvSpPr>
        <p:spPr>
          <a:xfrm>
            <a:off x="3125160" y="1830696"/>
            <a:ext cx="2523280" cy="430887"/>
          </a:xfrm>
          <a:prstGeom prst="rect">
            <a:avLst/>
          </a:prstGeom>
          <a:noFill/>
        </p:spPr>
        <p:txBody>
          <a:bodyPr wrap="square" rtlCol="0">
            <a:spAutoFit/>
          </a:bodyPr>
          <a:lstStyle/>
          <a:p>
            <a:r>
              <a:rPr lang="en-US" altLang="zh-CN" sz="2200" dirty="0">
                <a:latin typeface="Times New Roman" panose="02020603050405020304" pitchFamily="18" charset="0"/>
                <a:cs typeface="Times New Roman" panose="02020603050405020304" pitchFamily="18" charset="0"/>
              </a:rPr>
              <a:t>30 m coaxial cable</a:t>
            </a:r>
            <a:endParaRPr lang="zh-CN" altLang="en-US" sz="2200" dirty="0">
              <a:latin typeface="Times New Roman" panose="02020603050405020304" pitchFamily="18" charset="0"/>
              <a:cs typeface="Times New Roman" panose="02020603050405020304" pitchFamily="18" charset="0"/>
            </a:endParaRPr>
          </a:p>
        </p:txBody>
      </p:sp>
      <p:sp>
        <p:nvSpPr>
          <p:cNvPr id="43" name="标题 1"/>
          <p:cNvSpPr>
            <a:spLocks noGrp="1"/>
          </p:cNvSpPr>
          <p:nvPr>
            <p:ph type="title"/>
          </p:nvPr>
        </p:nvSpPr>
        <p:spPr>
          <a:xfrm>
            <a:off x="-684584" y="0"/>
            <a:ext cx="10476656" cy="1153667"/>
          </a:xfrm>
        </p:spPr>
        <p:txBody>
          <a:bodyPr>
            <a:normAutofit/>
          </a:bodyPr>
          <a:lstStyle/>
          <a:p>
            <a:r>
              <a:rPr lang="en-US" altLang="zh-CN" sz="3000" b="1" dirty="0">
                <a:solidFill>
                  <a:schemeClr val="accent1"/>
                </a:solidFill>
                <a:latin typeface="Times New Roman" pitchFamily="18" charset="0"/>
                <a:cs typeface="Times New Roman" pitchFamily="18" charset="0"/>
              </a:rPr>
              <a:t>PU shunt impedance measurement for </a:t>
            </a:r>
            <a:r>
              <a:rPr lang="en-US" altLang="zh-CN" sz="3000" b="1" dirty="0" err="1">
                <a:solidFill>
                  <a:schemeClr val="accent1"/>
                </a:solidFill>
                <a:latin typeface="Times New Roman" pitchFamily="18" charset="0"/>
                <a:cs typeface="Times New Roman" pitchFamily="18" charset="0"/>
              </a:rPr>
              <a:t>Faltin</a:t>
            </a:r>
            <a:r>
              <a:rPr lang="en-US" altLang="zh-CN" sz="3000" b="1" dirty="0">
                <a:solidFill>
                  <a:schemeClr val="accent1"/>
                </a:solidFill>
                <a:latin typeface="Times New Roman" pitchFamily="18" charset="0"/>
                <a:cs typeface="Times New Roman" pitchFamily="18" charset="0"/>
              </a:rPr>
              <a:t> structure</a:t>
            </a:r>
            <a:endParaRPr lang="zh-CN" altLang="en-US" sz="3000" b="1" dirty="0">
              <a:solidFill>
                <a:schemeClr val="accent1"/>
              </a:solidFill>
              <a:latin typeface="Times New Roman" pitchFamily="18" charset="0"/>
              <a:ea typeface="+mn-ea"/>
              <a:cs typeface="Times New Roman" pitchFamily="18" charset="0"/>
            </a:endParaRPr>
          </a:p>
        </p:txBody>
      </p:sp>
      <p:sp>
        <p:nvSpPr>
          <p:cNvPr id="44" name="TextBox 43"/>
          <p:cNvSpPr txBox="1"/>
          <p:nvPr/>
        </p:nvSpPr>
        <p:spPr>
          <a:xfrm>
            <a:off x="6183769" y="1486525"/>
            <a:ext cx="3284775" cy="646331"/>
          </a:xfrm>
          <a:prstGeom prst="rect">
            <a:avLst/>
          </a:prstGeom>
          <a:noFill/>
        </p:spPr>
        <p:txBody>
          <a:bodyPr wrap="square" rtlCol="0">
            <a:spAutoFit/>
          </a:bodyPr>
          <a:lstStyle/>
          <a:p>
            <a:pPr marL="285750" indent="-285750">
              <a:buSzPct val="80000"/>
              <a:buFont typeface="Wingdings" panose="05000000000000000000" pitchFamily="2" charset="2"/>
              <a:buChar char="l"/>
            </a:pPr>
            <a:r>
              <a:rPr lang="en-US" altLang="zh-CN" dirty="0">
                <a:latin typeface="Times New Roman" panose="02020603050405020304" pitchFamily="18" charset="0"/>
                <a:cs typeface="Times New Roman" panose="02020603050405020304" pitchFamily="18" charset="0"/>
              </a:rPr>
              <a:t>Upstream: 50 </a:t>
            </a:r>
            <a:r>
              <a:rPr lang="el-GR" altLang="zh-CN" dirty="0">
                <a:latin typeface="Times New Roman" panose="02020603050405020304" pitchFamily="18" charset="0"/>
                <a:cs typeface="Times New Roman" panose="02020603050405020304" pitchFamily="18" charset="0"/>
              </a:rPr>
              <a:t>Ω</a:t>
            </a:r>
            <a:r>
              <a:rPr lang="en-US" altLang="zh-CN" dirty="0">
                <a:latin typeface="Times New Roman" panose="02020603050405020304" pitchFamily="18" charset="0"/>
                <a:cs typeface="Times New Roman" panose="02020603050405020304" pitchFamily="18" charset="0"/>
              </a:rPr>
              <a:t> load</a:t>
            </a:r>
          </a:p>
          <a:p>
            <a:pPr marL="285750" indent="-285750">
              <a:buSzPct val="80000"/>
              <a:buFont typeface="Wingdings" panose="05000000000000000000" pitchFamily="2" charset="2"/>
              <a:buChar char="l"/>
            </a:pPr>
            <a:r>
              <a:rPr lang="en-US" altLang="zh-CN" dirty="0">
                <a:latin typeface="Times New Roman" panose="02020603050405020304" pitchFamily="18" charset="0"/>
                <a:cs typeface="Times New Roman" panose="02020603050405020304" pitchFamily="18" charset="0"/>
              </a:rPr>
              <a:t>Downstream: pickup signal</a:t>
            </a:r>
          </a:p>
        </p:txBody>
      </p:sp>
    </p:spTree>
    <p:extLst>
      <p:ext uri="{BB962C8B-B14F-4D97-AF65-F5344CB8AC3E}">
        <p14:creationId xmlns:p14="http://schemas.microsoft.com/office/powerpoint/2010/main" val="477154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直接连接符 10"/>
          <p:cNvSpPr>
            <a:spLocks noChangeShapeType="1"/>
          </p:cNvSpPr>
          <p:nvPr/>
        </p:nvSpPr>
        <p:spPr bwMode="auto">
          <a:xfrm>
            <a:off x="119447" y="863492"/>
            <a:ext cx="5543550" cy="0"/>
          </a:xfrm>
          <a:prstGeom prst="line">
            <a:avLst/>
          </a:prstGeom>
          <a:noFill/>
          <a:ln w="9525">
            <a:solidFill>
              <a:schemeClr val="accent1"/>
            </a:solidFill>
            <a:round/>
            <a:headEnd/>
            <a:tailEnd/>
          </a:ln>
        </p:spPr>
        <p:txBody>
          <a:bodyPr/>
          <a:lstStyle/>
          <a:p>
            <a:endParaRPr lang="zh-CN" altLang="en-US"/>
          </a:p>
        </p:txBody>
      </p:sp>
      <p:sp>
        <p:nvSpPr>
          <p:cNvPr id="94" name="AutoShape 1" descr="C:\Users\zhu\AppData\Roaming\Tencent\Users\593754493\QQ\WinTemp\RichOle\PUF$S8P%QXHBS(X]C0,]5.pn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标题 1"/>
          <p:cNvSpPr>
            <a:spLocks noGrp="1"/>
          </p:cNvSpPr>
          <p:nvPr>
            <p:ph type="title"/>
          </p:nvPr>
        </p:nvSpPr>
        <p:spPr>
          <a:xfrm>
            <a:off x="-684584" y="0"/>
            <a:ext cx="10476656" cy="1153667"/>
          </a:xfrm>
        </p:spPr>
        <p:txBody>
          <a:bodyPr>
            <a:normAutofit/>
          </a:bodyPr>
          <a:lstStyle/>
          <a:p>
            <a:r>
              <a:rPr lang="en-US" altLang="zh-CN" sz="3000" b="1" dirty="0">
                <a:solidFill>
                  <a:schemeClr val="accent1"/>
                </a:solidFill>
                <a:latin typeface="Times New Roman" pitchFamily="18" charset="0"/>
                <a:cs typeface="Times New Roman" pitchFamily="18" charset="0"/>
              </a:rPr>
              <a:t>PU shunt impedance measurement for </a:t>
            </a:r>
            <a:r>
              <a:rPr lang="en-US" altLang="zh-CN" sz="3000" b="1" dirty="0" err="1">
                <a:solidFill>
                  <a:schemeClr val="accent1"/>
                </a:solidFill>
                <a:latin typeface="Times New Roman" pitchFamily="18" charset="0"/>
                <a:cs typeface="Times New Roman" pitchFamily="18" charset="0"/>
              </a:rPr>
              <a:t>Faltin</a:t>
            </a:r>
            <a:r>
              <a:rPr lang="en-US" altLang="zh-CN" sz="3000" b="1" dirty="0">
                <a:solidFill>
                  <a:schemeClr val="accent1"/>
                </a:solidFill>
                <a:latin typeface="Times New Roman" pitchFamily="18" charset="0"/>
                <a:cs typeface="Times New Roman" pitchFamily="18" charset="0"/>
              </a:rPr>
              <a:t> structure</a:t>
            </a:r>
            <a:endParaRPr lang="zh-CN" altLang="en-US" sz="3000" b="1" dirty="0">
              <a:solidFill>
                <a:schemeClr val="accent1"/>
              </a:solidFill>
              <a:latin typeface="Times New Roman" pitchFamily="18" charset="0"/>
              <a:ea typeface="+mn-ea"/>
              <a:cs typeface="Times New Roman" pitchFamily="18" charset="0"/>
            </a:endParaRPr>
          </a:p>
        </p:txBody>
      </p:sp>
      <p:pic>
        <p:nvPicPr>
          <p:cNvPr id="45" name="图片 44">
            <a:extLst>
              <a:ext uri="{FF2B5EF4-FFF2-40B4-BE49-F238E27FC236}">
                <a16:creationId xmlns:a16="http://schemas.microsoft.com/office/drawing/2014/main" id="{D0A84CA9-5156-4981-84B1-BC7FF4335D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377" y="2624602"/>
            <a:ext cx="4325716" cy="3252670"/>
          </a:xfrm>
          <a:prstGeom prst="rect">
            <a:avLst/>
          </a:prstGeom>
        </p:spPr>
      </p:pic>
      <p:sp>
        <p:nvSpPr>
          <p:cNvPr id="47" name="文本框 2">
            <a:extLst>
              <a:ext uri="{FF2B5EF4-FFF2-40B4-BE49-F238E27FC236}">
                <a16:creationId xmlns:a16="http://schemas.microsoft.com/office/drawing/2014/main" id="{A3B6A02E-53CB-4935-BAA9-99BAE296649B}"/>
              </a:ext>
            </a:extLst>
          </p:cNvPr>
          <p:cNvSpPr txBox="1">
            <a:spLocks noChangeArrowheads="1"/>
          </p:cNvSpPr>
          <p:nvPr/>
        </p:nvSpPr>
        <p:spPr bwMode="auto">
          <a:xfrm>
            <a:off x="694093" y="3248969"/>
            <a:ext cx="3024336" cy="400110"/>
          </a:xfrm>
          <a:prstGeom prst="rect">
            <a:avLst/>
          </a:prstGeom>
          <a:noFill/>
          <a:ln w="9525">
            <a:noFill/>
            <a:miter lim="800000"/>
            <a:headEnd/>
            <a:tailEnd/>
          </a:ln>
        </p:spPr>
        <p:txBody>
          <a:bodyPr wrap="square">
            <a:spAutoFit/>
          </a:bodyPr>
          <a:lstStyle/>
          <a:p>
            <a:pPr algn="just">
              <a:defRPr/>
            </a:pPr>
            <a:r>
              <a:rPr lang="en-US" altLang="zh-CN" sz="2000" b="1" kern="100" dirty="0">
                <a:solidFill>
                  <a:schemeClr val="bg1"/>
                </a:solidFill>
                <a:latin typeface="Times New Roman" panose="02020603050405020304" pitchFamily="18" charset="0"/>
                <a:ea typeface="宋体"/>
                <a:cs typeface="Times New Roman" panose="02020603050405020304" pitchFamily="18" charset="0"/>
              </a:rPr>
              <a:t>CF = 0.61 GHz , 472 MeV</a:t>
            </a:r>
            <a:endParaRPr lang="zh-CN" sz="2000" b="1" kern="100" dirty="0">
              <a:solidFill>
                <a:schemeClr val="bg1"/>
              </a:solidFill>
              <a:latin typeface="Times New Roman" panose="02020603050405020304" pitchFamily="18" charset="0"/>
              <a:ea typeface="宋体"/>
              <a:cs typeface="Times New Roman" panose="02020603050405020304" pitchFamily="18" charset="0"/>
            </a:endParaRPr>
          </a:p>
        </p:txBody>
      </p:sp>
      <p:pic>
        <p:nvPicPr>
          <p:cNvPr id="48" name="图片 47">
            <a:extLst>
              <a:ext uri="{FF2B5EF4-FFF2-40B4-BE49-F238E27FC236}">
                <a16:creationId xmlns:a16="http://schemas.microsoft.com/office/drawing/2014/main" id="{85AF383F-FD90-4092-9AD6-1597479F5C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8772" y="2624601"/>
            <a:ext cx="4325716" cy="3252670"/>
          </a:xfrm>
          <a:prstGeom prst="rect">
            <a:avLst/>
          </a:prstGeom>
        </p:spPr>
      </p:pic>
      <p:sp>
        <p:nvSpPr>
          <p:cNvPr id="49" name="文本框 2">
            <a:extLst>
              <a:ext uri="{FF2B5EF4-FFF2-40B4-BE49-F238E27FC236}">
                <a16:creationId xmlns:a16="http://schemas.microsoft.com/office/drawing/2014/main" id="{1CE15685-6751-434D-8960-CF77491F8383}"/>
              </a:ext>
            </a:extLst>
          </p:cNvPr>
          <p:cNvSpPr txBox="1">
            <a:spLocks noChangeArrowheads="1"/>
          </p:cNvSpPr>
          <p:nvPr/>
        </p:nvSpPr>
        <p:spPr bwMode="auto">
          <a:xfrm>
            <a:off x="5086581" y="3248969"/>
            <a:ext cx="3259789" cy="400110"/>
          </a:xfrm>
          <a:prstGeom prst="rect">
            <a:avLst/>
          </a:prstGeom>
          <a:noFill/>
          <a:ln w="9525">
            <a:noFill/>
            <a:miter lim="800000"/>
            <a:headEnd/>
            <a:tailEnd/>
          </a:ln>
        </p:spPr>
        <p:txBody>
          <a:bodyPr wrap="square">
            <a:spAutoFit/>
          </a:bodyPr>
          <a:lstStyle/>
          <a:p>
            <a:pPr algn="just">
              <a:defRPr/>
            </a:pPr>
            <a:r>
              <a:rPr lang="en-US" altLang="zh-CN" sz="2000" b="1" kern="100" dirty="0">
                <a:solidFill>
                  <a:schemeClr val="bg1"/>
                </a:solidFill>
                <a:latin typeface="Times New Roman" panose="02020603050405020304" pitchFamily="18" charset="0"/>
                <a:ea typeface="宋体"/>
                <a:cs typeface="Times New Roman" panose="02020603050405020304" pitchFamily="18" charset="0"/>
              </a:rPr>
              <a:t>CF = 1.108 GHz , 472 MeV</a:t>
            </a:r>
            <a:endParaRPr lang="zh-CN" sz="2000" b="1" kern="100" dirty="0">
              <a:solidFill>
                <a:schemeClr val="bg1"/>
              </a:solidFill>
              <a:latin typeface="Times New Roman" panose="02020603050405020304" pitchFamily="18" charset="0"/>
              <a:ea typeface="宋体"/>
              <a:cs typeface="Times New Roman" panose="02020603050405020304" pitchFamily="18" charset="0"/>
            </a:endParaRPr>
          </a:p>
        </p:txBody>
      </p:sp>
      <p:sp>
        <p:nvSpPr>
          <p:cNvPr id="50" name="文本框 2">
            <a:extLst>
              <a:ext uri="{FF2B5EF4-FFF2-40B4-BE49-F238E27FC236}">
                <a16:creationId xmlns:a16="http://schemas.microsoft.com/office/drawing/2014/main" id="{9E39A2C8-BAC8-43E3-BAC7-45C6FA2EA489}"/>
              </a:ext>
            </a:extLst>
          </p:cNvPr>
          <p:cNvSpPr txBox="1">
            <a:spLocks noChangeArrowheads="1"/>
          </p:cNvSpPr>
          <p:nvPr/>
        </p:nvSpPr>
        <p:spPr bwMode="auto">
          <a:xfrm>
            <a:off x="250008" y="894075"/>
            <a:ext cx="8714480" cy="1261884"/>
          </a:xfrm>
          <a:prstGeom prst="rect">
            <a:avLst/>
          </a:prstGeom>
          <a:noFill/>
          <a:ln w="9525">
            <a:noFill/>
            <a:miter lim="800000"/>
            <a:headEnd/>
            <a:tailEnd/>
          </a:ln>
        </p:spPr>
        <p:txBody>
          <a:bodyPr rot="0" vert="horz" wrap="square" lIns="91440" tIns="45720" rIns="91440" bIns="45720" anchor="t" anchorCtr="0">
            <a:spAutoFit/>
          </a:bodyPr>
          <a:lstStyle/>
          <a:p>
            <a:r>
              <a:rPr lang="en-GB" altLang="zh-CN" sz="2800" dirty="0" err="1">
                <a:solidFill>
                  <a:srgbClr val="01194A"/>
                </a:solidFill>
                <a:latin typeface="Times New Roman" panose="02020603050405020304" pitchFamily="18" charset="0"/>
                <a:cs typeface="Times New Roman" panose="02020603050405020304" pitchFamily="18" charset="0"/>
              </a:rPr>
              <a:t>Faltin</a:t>
            </a:r>
            <a:r>
              <a:rPr lang="en-GB" altLang="zh-CN" sz="2800" dirty="0">
                <a:solidFill>
                  <a:srgbClr val="01194A"/>
                </a:solidFill>
                <a:latin typeface="Times New Roman" panose="02020603050405020304" pitchFamily="18" charset="0"/>
                <a:cs typeface="Times New Roman" panose="02020603050405020304" pitchFamily="18" charset="0"/>
              </a:rPr>
              <a:t> pickup S</a:t>
            </a:r>
            <a:r>
              <a:rPr lang="en-US" altLang="zh-CN" sz="2800" dirty="0" err="1">
                <a:solidFill>
                  <a:srgbClr val="01194A"/>
                </a:solidFill>
                <a:latin typeface="Times New Roman" panose="02020603050405020304" pitchFamily="18" charset="0"/>
                <a:cs typeface="Times New Roman" panose="02020603050405020304" pitchFamily="18" charset="0"/>
              </a:rPr>
              <a:t>chottky</a:t>
            </a:r>
            <a:r>
              <a:rPr lang="en-US" altLang="zh-CN" sz="2800" dirty="0">
                <a:solidFill>
                  <a:srgbClr val="01194A"/>
                </a:solidFill>
                <a:latin typeface="Times New Roman" panose="02020603050405020304" pitchFamily="18" charset="0"/>
                <a:cs typeface="Times New Roman" panose="02020603050405020304" pitchFamily="18" charset="0"/>
              </a:rPr>
              <a:t> band</a:t>
            </a:r>
            <a:r>
              <a:rPr lang="en-GB" altLang="zh-CN" sz="2800" dirty="0">
                <a:solidFill>
                  <a:srgbClr val="01194A"/>
                </a:solidFill>
                <a:latin typeface="Times New Roman" panose="02020603050405020304" pitchFamily="18" charset="0"/>
                <a:cs typeface="Times New Roman" panose="02020603050405020304" pitchFamily="18" charset="0"/>
              </a:rPr>
              <a:t> measurement results on </a:t>
            </a:r>
            <a:r>
              <a:rPr lang="en-GB" altLang="zh-CN" sz="2800" dirty="0" err="1">
                <a:solidFill>
                  <a:srgbClr val="01194A"/>
                </a:solidFill>
                <a:latin typeface="Times New Roman" panose="02020603050405020304" pitchFamily="18" charset="0"/>
                <a:cs typeface="Times New Roman" panose="02020603050405020304" pitchFamily="18" charset="0"/>
              </a:rPr>
              <a:t>CSRm</a:t>
            </a:r>
            <a:endParaRPr lang="en-GB" altLang="zh-CN" sz="2800" dirty="0">
              <a:solidFill>
                <a:srgbClr val="01194A"/>
              </a:solidFill>
              <a:latin typeface="Times New Roman" panose="02020603050405020304" pitchFamily="18" charset="0"/>
              <a:cs typeface="Times New Roman" panose="02020603050405020304" pitchFamily="18" charset="0"/>
            </a:endParaRPr>
          </a:p>
          <a:p>
            <a:pPr marL="457200" indent="-457200">
              <a:buSzPct val="80000"/>
              <a:buFont typeface="Wingdings" panose="05000000000000000000" pitchFamily="2" charset="2"/>
              <a:buChar char="l"/>
            </a:pPr>
            <a:r>
              <a:rPr lang="en-US" altLang="zh-CN" sz="2400" b="1" dirty="0">
                <a:solidFill>
                  <a:srgbClr val="01194A"/>
                </a:solidFill>
                <a:latin typeface="Times New Roman" panose="02020603050405020304" pitchFamily="18" charset="0"/>
                <a:cs typeface="Times New Roman" panose="02020603050405020304" pitchFamily="18" charset="0"/>
              </a:rPr>
              <a:t>Beam: 86Kr</a:t>
            </a:r>
            <a:r>
              <a:rPr lang="en-US" altLang="zh-CN" sz="2400" b="1" baseline="30000" dirty="0">
                <a:solidFill>
                  <a:srgbClr val="01194A"/>
                </a:solidFill>
                <a:latin typeface="Times New Roman" panose="02020603050405020304" pitchFamily="18" charset="0"/>
                <a:cs typeface="Times New Roman" panose="02020603050405020304" pitchFamily="18" charset="0"/>
              </a:rPr>
              <a:t>30+</a:t>
            </a:r>
          </a:p>
          <a:p>
            <a:pPr marL="457200" indent="-457200">
              <a:buSzPct val="80000"/>
              <a:buFont typeface="Wingdings" panose="05000000000000000000" pitchFamily="2" charset="2"/>
              <a:buChar char="l"/>
            </a:pPr>
            <a:r>
              <a:rPr lang="en-US" altLang="zh-CN" sz="2400" b="1" dirty="0" err="1">
                <a:solidFill>
                  <a:srgbClr val="01194A"/>
                </a:solidFill>
                <a:latin typeface="Times New Roman" panose="02020603050405020304" pitchFamily="18" charset="0"/>
                <a:cs typeface="Times New Roman" panose="02020603050405020304" pitchFamily="18" charset="0"/>
              </a:rPr>
              <a:t>f</a:t>
            </a:r>
            <a:r>
              <a:rPr lang="en-US" altLang="zh-CN" sz="2400" b="1" baseline="-25000" dirty="0" err="1">
                <a:solidFill>
                  <a:srgbClr val="01194A"/>
                </a:solidFill>
                <a:latin typeface="Times New Roman" panose="02020603050405020304" pitchFamily="18" charset="0"/>
                <a:cs typeface="Times New Roman" panose="02020603050405020304" pitchFamily="18" charset="0"/>
              </a:rPr>
              <a:t>rev</a:t>
            </a:r>
            <a:r>
              <a:rPr lang="en-US" altLang="zh-CN" sz="2400" b="1" dirty="0">
                <a:solidFill>
                  <a:srgbClr val="01194A"/>
                </a:solidFill>
                <a:latin typeface="Times New Roman" panose="02020603050405020304" pitchFamily="18" charset="0"/>
                <a:cs typeface="Times New Roman" panose="02020603050405020304" pitchFamily="18" charset="0"/>
              </a:rPr>
              <a:t> = 1.39289 MHz</a:t>
            </a:r>
          </a:p>
        </p:txBody>
      </p:sp>
      <p:sp>
        <p:nvSpPr>
          <p:cNvPr id="2" name="矩形 1">
            <a:extLst>
              <a:ext uri="{FF2B5EF4-FFF2-40B4-BE49-F238E27FC236}">
                <a16:creationId xmlns:a16="http://schemas.microsoft.com/office/drawing/2014/main" id="{63578B74-73FE-495A-A4A0-39B0721BFA6B}"/>
              </a:ext>
            </a:extLst>
          </p:cNvPr>
          <p:cNvSpPr/>
          <p:nvPr/>
        </p:nvSpPr>
        <p:spPr>
          <a:xfrm>
            <a:off x="3635896" y="1988840"/>
            <a:ext cx="2182008" cy="523220"/>
          </a:xfrm>
          <a:prstGeom prst="rect">
            <a:avLst/>
          </a:prstGeom>
        </p:spPr>
        <p:txBody>
          <a:bodyPr wrap="none">
            <a:spAutoFit/>
          </a:bodyPr>
          <a:lstStyle/>
          <a:p>
            <a:r>
              <a:rPr lang="en-US" altLang="zh-CN" sz="2800" b="1" kern="100" dirty="0">
                <a:solidFill>
                  <a:srgbClr val="002060"/>
                </a:solidFill>
                <a:latin typeface="Times New Roman" panose="02020603050405020304" pitchFamily="18" charset="0"/>
                <a:ea typeface="宋体"/>
                <a:cs typeface="Times New Roman" panose="02020603050405020304" pitchFamily="18" charset="0"/>
              </a:rPr>
              <a:t>Longitudinal</a:t>
            </a:r>
            <a:endParaRPr lang="zh-CN" altLang="en-US" sz="2800" dirty="0">
              <a:solidFill>
                <a:srgbClr val="002060"/>
              </a:solidFill>
            </a:endParaRPr>
          </a:p>
        </p:txBody>
      </p:sp>
      <p:cxnSp>
        <p:nvCxnSpPr>
          <p:cNvPr id="4" name="直接箭头连接符 3">
            <a:extLst>
              <a:ext uri="{FF2B5EF4-FFF2-40B4-BE49-F238E27FC236}">
                <a16:creationId xmlns:a16="http://schemas.microsoft.com/office/drawing/2014/main" id="{6CD1F2DA-7307-4C44-867D-F2F3C9038B94}"/>
              </a:ext>
            </a:extLst>
          </p:cNvPr>
          <p:cNvCxnSpPr/>
          <p:nvPr/>
        </p:nvCxnSpPr>
        <p:spPr>
          <a:xfrm>
            <a:off x="755576" y="3861048"/>
            <a:ext cx="0" cy="1440160"/>
          </a:xfrm>
          <a:prstGeom prst="straightConnector1">
            <a:avLst/>
          </a:prstGeom>
          <a:ln w="190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0593BA77-94BD-4762-99B2-2D1033CAE88E}"/>
              </a:ext>
            </a:extLst>
          </p:cNvPr>
          <p:cNvCxnSpPr/>
          <p:nvPr/>
        </p:nvCxnSpPr>
        <p:spPr>
          <a:xfrm>
            <a:off x="575556" y="3816024"/>
            <a:ext cx="3600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DE240ED0-21A2-4162-94F9-AFD7220214BB}"/>
              </a:ext>
            </a:extLst>
          </p:cNvPr>
          <p:cNvCxnSpPr/>
          <p:nvPr/>
        </p:nvCxnSpPr>
        <p:spPr>
          <a:xfrm>
            <a:off x="575556" y="5328024"/>
            <a:ext cx="3600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文本框 2">
            <a:extLst>
              <a:ext uri="{FF2B5EF4-FFF2-40B4-BE49-F238E27FC236}">
                <a16:creationId xmlns:a16="http://schemas.microsoft.com/office/drawing/2014/main" id="{12E9C5BD-207D-4D2B-BF5B-5A18215E0505}"/>
              </a:ext>
            </a:extLst>
          </p:cNvPr>
          <p:cNvSpPr txBox="1">
            <a:spLocks noChangeArrowheads="1"/>
          </p:cNvSpPr>
          <p:nvPr/>
        </p:nvSpPr>
        <p:spPr bwMode="auto">
          <a:xfrm>
            <a:off x="827584" y="4331237"/>
            <a:ext cx="918300" cy="369332"/>
          </a:xfrm>
          <a:prstGeom prst="rect">
            <a:avLst/>
          </a:prstGeom>
          <a:noFill/>
          <a:ln w="9525">
            <a:noFill/>
            <a:miter lim="800000"/>
            <a:headEnd/>
            <a:tailEnd/>
          </a:ln>
        </p:spPr>
        <p:txBody>
          <a:bodyPr wrap="square">
            <a:spAutoFit/>
          </a:bodyPr>
          <a:lstStyle/>
          <a:p>
            <a:pPr algn="just">
              <a:defRPr/>
            </a:pPr>
            <a:r>
              <a:rPr lang="en-US" altLang="zh-CN" b="1" kern="100" dirty="0">
                <a:solidFill>
                  <a:schemeClr val="bg1"/>
                </a:solidFill>
                <a:latin typeface="Times New Roman" panose="02020603050405020304" pitchFamily="18" charset="0"/>
                <a:ea typeface="宋体"/>
                <a:cs typeface="Times New Roman" panose="02020603050405020304" pitchFamily="18" charset="0"/>
              </a:rPr>
              <a:t>20 dB</a:t>
            </a:r>
            <a:endParaRPr lang="zh-CN" b="1" kern="100" dirty="0">
              <a:solidFill>
                <a:schemeClr val="bg1"/>
              </a:solidFill>
              <a:latin typeface="Times New Roman" panose="02020603050405020304" pitchFamily="18" charset="0"/>
              <a:ea typeface="宋体"/>
              <a:cs typeface="Times New Roman" panose="02020603050405020304" pitchFamily="18" charset="0"/>
            </a:endParaRPr>
          </a:p>
        </p:txBody>
      </p:sp>
    </p:spTree>
    <p:extLst>
      <p:ext uri="{BB962C8B-B14F-4D97-AF65-F5344CB8AC3E}">
        <p14:creationId xmlns:p14="http://schemas.microsoft.com/office/powerpoint/2010/main" val="2784704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直接连接符 10"/>
          <p:cNvSpPr>
            <a:spLocks noChangeShapeType="1"/>
          </p:cNvSpPr>
          <p:nvPr/>
        </p:nvSpPr>
        <p:spPr bwMode="auto">
          <a:xfrm>
            <a:off x="119447" y="863492"/>
            <a:ext cx="5543550" cy="0"/>
          </a:xfrm>
          <a:prstGeom prst="line">
            <a:avLst/>
          </a:prstGeom>
          <a:noFill/>
          <a:ln w="9525">
            <a:solidFill>
              <a:schemeClr val="accent1"/>
            </a:solidFill>
            <a:round/>
            <a:headEnd/>
            <a:tailEnd/>
          </a:ln>
        </p:spPr>
        <p:txBody>
          <a:bodyPr/>
          <a:lstStyle/>
          <a:p>
            <a:endParaRPr lang="zh-CN" altLang="en-US"/>
          </a:p>
        </p:txBody>
      </p:sp>
      <p:sp>
        <p:nvSpPr>
          <p:cNvPr id="13" name="文本框 2">
            <a:extLst>
              <a:ext uri="{FF2B5EF4-FFF2-40B4-BE49-F238E27FC236}">
                <a16:creationId xmlns:a16="http://schemas.microsoft.com/office/drawing/2014/main" id="{79DE1211-135F-4C79-9F37-E4BAB0ACED73}"/>
              </a:ext>
            </a:extLst>
          </p:cNvPr>
          <p:cNvSpPr txBox="1">
            <a:spLocks noChangeArrowheads="1"/>
          </p:cNvSpPr>
          <p:nvPr/>
        </p:nvSpPr>
        <p:spPr bwMode="auto">
          <a:xfrm>
            <a:off x="250008" y="894075"/>
            <a:ext cx="8893992" cy="492443"/>
          </a:xfrm>
          <a:prstGeom prst="rect">
            <a:avLst/>
          </a:prstGeom>
          <a:noFill/>
          <a:ln w="9525">
            <a:noFill/>
            <a:miter lim="800000"/>
            <a:headEnd/>
            <a:tailEnd/>
          </a:ln>
        </p:spPr>
        <p:txBody>
          <a:bodyPr rot="0" vert="horz" wrap="square" lIns="91440" tIns="45720" rIns="91440" bIns="45720" anchor="t" anchorCtr="0">
            <a:spAutoFit/>
          </a:bodyPr>
          <a:lstStyle/>
          <a:p>
            <a:r>
              <a:rPr lang="en-GB" altLang="zh-CN" sz="2600" dirty="0" err="1">
                <a:solidFill>
                  <a:srgbClr val="01194A"/>
                </a:solidFill>
                <a:latin typeface="Times New Roman" panose="02020603050405020304" pitchFamily="18" charset="0"/>
                <a:cs typeface="Times New Roman" panose="02020603050405020304" pitchFamily="18" charset="0"/>
              </a:rPr>
              <a:t>Faltin</a:t>
            </a:r>
            <a:r>
              <a:rPr lang="en-GB" altLang="zh-CN" sz="2600" dirty="0">
                <a:solidFill>
                  <a:srgbClr val="01194A"/>
                </a:solidFill>
                <a:latin typeface="Times New Roman" panose="02020603050405020304" pitchFamily="18" charset="0"/>
                <a:cs typeface="Times New Roman" panose="02020603050405020304" pitchFamily="18" charset="0"/>
              </a:rPr>
              <a:t> pickup measurement results when </a:t>
            </a:r>
            <a:r>
              <a:rPr lang="en-GB" altLang="zh-CN" sz="2600" dirty="0">
                <a:solidFill>
                  <a:srgbClr val="FF0000"/>
                </a:solidFill>
                <a:latin typeface="Times New Roman" panose="02020603050405020304" pitchFamily="18" charset="0"/>
                <a:cs typeface="Times New Roman" panose="02020603050405020304" pitchFamily="18" charset="0"/>
              </a:rPr>
              <a:t>Beta=0.75 </a:t>
            </a:r>
            <a:r>
              <a:rPr lang="en-US" altLang="zh-CN" sz="2600" dirty="0">
                <a:solidFill>
                  <a:srgbClr val="FF0000"/>
                </a:solidFill>
                <a:latin typeface="Times New Roman" panose="02020603050405020304" pitchFamily="18" charset="0"/>
                <a:cs typeface="Times New Roman" panose="02020603050405020304" pitchFamily="18" charset="0"/>
              </a:rPr>
              <a:t>(472 MeV/c)</a:t>
            </a:r>
            <a:r>
              <a:rPr lang="en-GB" altLang="zh-CN" sz="2600" dirty="0">
                <a:solidFill>
                  <a:srgbClr val="01194A"/>
                </a:solidFill>
                <a:latin typeface="Times New Roman" panose="02020603050405020304" pitchFamily="18" charset="0"/>
                <a:cs typeface="Times New Roman" panose="02020603050405020304" pitchFamily="18" charset="0"/>
              </a:rPr>
              <a:t> </a:t>
            </a:r>
            <a:endParaRPr lang="zh-CN" altLang="zh-CN" sz="2600" b="1" dirty="0">
              <a:solidFill>
                <a:srgbClr val="01194A"/>
              </a:solidFill>
              <a:latin typeface="Times New Roman" panose="02020603050405020304" pitchFamily="18" charset="0"/>
              <a:cs typeface="Times New Roman" panose="02020603050405020304" pitchFamily="18" charset="0"/>
            </a:endParaRPr>
          </a:p>
        </p:txBody>
      </p:sp>
      <p:sp>
        <p:nvSpPr>
          <p:cNvPr id="94" name="AutoShape 1" descr="C:\Users\zhu\AppData\Roaming\Tencent\Users\593754493\QQ\WinTemp\RichOle\PUF$S8P%QXHBS(X]C0,]5.pn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l="2734" t="7897" r="13052" b="1642"/>
          <a:stretch/>
        </p:blipFill>
        <p:spPr>
          <a:xfrm>
            <a:off x="3188935" y="1943153"/>
            <a:ext cx="5706091" cy="4279805"/>
          </a:xfrm>
          <a:prstGeom prst="rect">
            <a:avLst/>
          </a:prstGeom>
        </p:spPr>
      </p:pic>
      <p:sp>
        <p:nvSpPr>
          <p:cNvPr id="43" name="矩形 42"/>
          <p:cNvSpPr/>
          <p:nvPr/>
        </p:nvSpPr>
        <p:spPr>
          <a:xfrm>
            <a:off x="100558" y="1432944"/>
            <a:ext cx="3647441" cy="2195473"/>
          </a:xfrm>
          <a:prstGeom prst="rect">
            <a:avLst/>
          </a:prstGeom>
        </p:spPr>
        <p:txBody>
          <a:bodyPr wrap="square">
            <a:spAutoFit/>
          </a:bodyPr>
          <a:lstStyle/>
          <a:p>
            <a:pPr lvl="0">
              <a:lnSpc>
                <a:spcPts val="2800"/>
              </a:lnSpc>
            </a:pPr>
            <a:r>
              <a:rPr lang="en-US" altLang="zh-CN" sz="2000" b="1" dirty="0">
                <a:solidFill>
                  <a:srgbClr val="0070C0"/>
                </a:solidFill>
                <a:latin typeface="Times New Roman" panose="02020603050405020304" pitchFamily="18" charset="0"/>
                <a:cs typeface="Times New Roman" panose="02020603050405020304" pitchFamily="18" charset="0"/>
              </a:rPr>
              <a:t>Spectrum analyzer setup:</a:t>
            </a:r>
          </a:p>
          <a:p>
            <a:pPr marL="285750" lvl="0" indent="-285750">
              <a:lnSpc>
                <a:spcPts val="2800"/>
              </a:lnSpc>
              <a:buFont typeface="Wingdings" panose="05000000000000000000" pitchFamily="2" charset="2"/>
              <a:buChar char="l"/>
            </a:pPr>
            <a:r>
              <a:rPr lang="en-US" altLang="zh-CN" sz="2000" dirty="0">
                <a:solidFill>
                  <a:srgbClr val="0070C0"/>
                </a:solidFill>
                <a:latin typeface="Times New Roman" panose="02020603050405020304" pitchFamily="18" charset="0"/>
                <a:cs typeface="Times New Roman" panose="02020603050405020304" pitchFamily="18" charset="0"/>
              </a:rPr>
              <a:t>RBW</a:t>
            </a:r>
            <a:r>
              <a:rPr lang="zh-CN" altLang="en-US" sz="2000" dirty="0">
                <a:solidFill>
                  <a:srgbClr val="0070C0"/>
                </a:solidFill>
                <a:latin typeface="Times New Roman" panose="02020603050405020304" pitchFamily="18" charset="0"/>
                <a:cs typeface="Times New Roman" panose="02020603050405020304" pitchFamily="18" charset="0"/>
              </a:rPr>
              <a:t>：</a:t>
            </a:r>
            <a:r>
              <a:rPr lang="en-US" altLang="zh-CN" sz="2000" dirty="0">
                <a:solidFill>
                  <a:srgbClr val="0070C0"/>
                </a:solidFill>
                <a:latin typeface="Times New Roman" panose="02020603050405020304" pitchFamily="18" charset="0"/>
                <a:cs typeface="Times New Roman" panose="02020603050405020304" pitchFamily="18" charset="0"/>
              </a:rPr>
              <a:t>51 kHz</a:t>
            </a:r>
          </a:p>
          <a:p>
            <a:pPr marL="285750" lvl="0" indent="-285750">
              <a:lnSpc>
                <a:spcPts val="2800"/>
              </a:lnSpc>
              <a:buFont typeface="Wingdings" panose="05000000000000000000" pitchFamily="2" charset="2"/>
              <a:buChar char="l"/>
            </a:pPr>
            <a:r>
              <a:rPr lang="en-US" altLang="zh-CN" sz="2000" dirty="0">
                <a:solidFill>
                  <a:srgbClr val="0070C0"/>
                </a:solidFill>
                <a:latin typeface="Times New Roman" panose="02020603050405020304" pitchFamily="18" charset="0"/>
                <a:cs typeface="Times New Roman" panose="02020603050405020304" pitchFamily="18" charset="0"/>
              </a:rPr>
              <a:t>VBW: 30 Hz</a:t>
            </a:r>
          </a:p>
          <a:p>
            <a:pPr marL="285750" lvl="0" indent="-285750">
              <a:lnSpc>
                <a:spcPts val="2800"/>
              </a:lnSpc>
              <a:buFont typeface="Wingdings" panose="05000000000000000000" pitchFamily="2" charset="2"/>
              <a:buChar char="l"/>
            </a:pPr>
            <a:r>
              <a:rPr lang="en-US" altLang="zh-CN" sz="2000" dirty="0">
                <a:solidFill>
                  <a:srgbClr val="0070C0"/>
                </a:solidFill>
                <a:latin typeface="Times New Roman" panose="02020603050405020304" pitchFamily="18" charset="0"/>
                <a:cs typeface="Times New Roman" panose="02020603050405020304" pitchFamily="18" charset="0"/>
              </a:rPr>
              <a:t>Span:  1.5 MHz</a:t>
            </a:r>
          </a:p>
          <a:p>
            <a:pPr marL="285750" lvl="0" indent="-285750">
              <a:lnSpc>
                <a:spcPts val="2800"/>
              </a:lnSpc>
              <a:buFont typeface="Wingdings" panose="05000000000000000000" pitchFamily="2" charset="2"/>
              <a:buChar char="l"/>
            </a:pPr>
            <a:r>
              <a:rPr lang="en-US" altLang="zh-CN" sz="2000" dirty="0">
                <a:solidFill>
                  <a:srgbClr val="0070C0"/>
                </a:solidFill>
                <a:latin typeface="Times New Roman" panose="02020603050405020304" pitchFamily="18" charset="0"/>
                <a:cs typeface="Times New Roman" panose="02020603050405020304" pitchFamily="18" charset="0"/>
              </a:rPr>
              <a:t>Attenuation: 0 dB</a:t>
            </a:r>
          </a:p>
          <a:p>
            <a:pPr marL="285750" lvl="0" indent="-285750">
              <a:buFont typeface="Wingdings" panose="05000000000000000000" pitchFamily="2" charset="2"/>
              <a:buChar char="l"/>
            </a:pPr>
            <a:endParaRPr lang="zh-CN" altLang="zh-CN" sz="2000" dirty="0">
              <a:solidFill>
                <a:srgbClr val="0070C0"/>
              </a:solidFill>
              <a:latin typeface="Times New Roman" panose="02020603050405020304" pitchFamily="18" charset="0"/>
              <a:cs typeface="Times New Roman" panose="02020603050405020304" pitchFamily="18" charset="0"/>
            </a:endParaRPr>
          </a:p>
        </p:txBody>
      </p:sp>
      <p:pic>
        <p:nvPicPr>
          <p:cNvPr id="9217" name="Picture 1" descr="C:\Users\zhu\AppData\Roaming\Tencent\Users\593754493\QQ\WinTemp\RichOle\ZZ`$RL(R5}7BR2%B3@)`01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664" y="3681339"/>
            <a:ext cx="1750613" cy="1073709"/>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59851" y="4625122"/>
            <a:ext cx="2985172" cy="646331"/>
          </a:xfrm>
          <a:prstGeom prst="rect">
            <a:avLst/>
          </a:prstGeom>
        </p:spPr>
        <p:txBody>
          <a:bodyPr wrap="square">
            <a:spAutoFit/>
          </a:bodyPr>
          <a:lstStyle/>
          <a:p>
            <a:r>
              <a:rPr lang="en-US" altLang="zh-CN" b="1" dirty="0" err="1">
                <a:latin typeface="Times New Roman" panose="02020603050405020304" pitchFamily="18" charset="0"/>
                <a:cs typeface="Times New Roman" panose="02020603050405020304" pitchFamily="18" charset="0"/>
              </a:rPr>
              <a:t>P</a:t>
            </a:r>
            <a:r>
              <a:rPr lang="en-US" altLang="zh-CN" baseline="-25000" dirty="0" err="1">
                <a:latin typeface="Times New Roman" panose="02020603050405020304" pitchFamily="18" charset="0"/>
                <a:cs typeface="Times New Roman" panose="02020603050405020304" pitchFamily="18" charset="0"/>
              </a:rPr>
              <a:t>pu</a:t>
            </a:r>
            <a:r>
              <a:rPr lang="en-US" altLang="zh-CN" baseline="-25000"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 power from the pickup </a:t>
            </a:r>
          </a:p>
          <a:p>
            <a:r>
              <a:rPr lang="en-US" altLang="zh-CN" b="1" dirty="0" err="1">
                <a:latin typeface="Times New Roman" panose="02020603050405020304" pitchFamily="18" charset="0"/>
                <a:cs typeface="Times New Roman" panose="02020603050405020304" pitchFamily="18" charset="0"/>
              </a:rPr>
              <a:t>I</a:t>
            </a:r>
            <a:r>
              <a:rPr lang="en-US" altLang="zh-CN" baseline="-25000" dirty="0" err="1">
                <a:latin typeface="Times New Roman" panose="02020603050405020304" pitchFamily="18" charset="0"/>
                <a:cs typeface="Times New Roman" panose="02020603050405020304" pitchFamily="18" charset="0"/>
              </a:rPr>
              <a:t>b</a:t>
            </a:r>
            <a:r>
              <a:rPr lang="en-US" altLang="zh-CN" baseline="-25000"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 the beam current </a:t>
            </a:r>
            <a:endParaRPr lang="zh-CN" altLang="en-US" dirty="0">
              <a:latin typeface="Times New Roman" panose="02020603050405020304" pitchFamily="18" charset="0"/>
              <a:cs typeface="Times New Roman" panose="02020603050405020304" pitchFamily="18" charset="0"/>
            </a:endParaRPr>
          </a:p>
        </p:txBody>
      </p:sp>
      <p:sp>
        <p:nvSpPr>
          <p:cNvPr id="7" name="矩形 6"/>
          <p:cNvSpPr/>
          <p:nvPr/>
        </p:nvSpPr>
        <p:spPr>
          <a:xfrm>
            <a:off x="9900" y="3371382"/>
            <a:ext cx="2935419" cy="369332"/>
          </a:xfrm>
          <a:prstGeom prst="rect">
            <a:avLst/>
          </a:prstGeom>
        </p:spPr>
        <p:txBody>
          <a:bodyPr wrap="none">
            <a:spAutoFit/>
          </a:bodyPr>
          <a:lstStyle/>
          <a:p>
            <a:r>
              <a:rPr lang="en-US" altLang="zh-CN" dirty="0">
                <a:latin typeface="Times New Roman" panose="02020603050405020304" pitchFamily="18" charset="0"/>
                <a:cs typeface="Times New Roman" panose="02020603050405020304" pitchFamily="18" charset="0"/>
              </a:rPr>
              <a:t>Pickup shunt impedance </a:t>
            </a:r>
            <a:r>
              <a:rPr lang="en-US" altLang="zh-CN" dirty="0" err="1">
                <a:latin typeface="Times New Roman" panose="02020603050405020304" pitchFamily="18" charset="0"/>
                <a:cs typeface="Times New Roman" panose="02020603050405020304" pitchFamily="18" charset="0"/>
              </a:rPr>
              <a:t>Z</a:t>
            </a:r>
            <a:r>
              <a:rPr lang="en-US" altLang="zh-CN" baseline="-25000" dirty="0" err="1">
                <a:latin typeface="Times New Roman" panose="02020603050405020304" pitchFamily="18" charset="0"/>
                <a:cs typeface="Times New Roman" panose="02020603050405020304" pitchFamily="18" charset="0"/>
              </a:rPr>
              <a:t>pu</a:t>
            </a:r>
            <a:r>
              <a:rPr lang="en-US" altLang="zh-CN" baseline="-25000"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t>
            </a:r>
            <a:r>
              <a:rPr lang="en-US" altLang="zh-CN" baseline="-25000" dirty="0">
                <a:latin typeface="Times New Roman" panose="02020603050405020304" pitchFamily="18" charset="0"/>
                <a:cs typeface="Times New Roman" panose="02020603050405020304" pitchFamily="18" charset="0"/>
              </a:rPr>
              <a:t> </a:t>
            </a:r>
            <a:endParaRPr lang="zh-CN" altLang="en-US" dirty="0"/>
          </a:p>
        </p:txBody>
      </p:sp>
      <p:sp>
        <p:nvSpPr>
          <p:cNvPr id="8" name="矩形 7"/>
          <p:cNvSpPr/>
          <p:nvPr/>
        </p:nvSpPr>
        <p:spPr>
          <a:xfrm>
            <a:off x="-23274" y="6236916"/>
            <a:ext cx="4434227" cy="369332"/>
          </a:xfrm>
          <a:prstGeom prst="rect">
            <a:avLst/>
          </a:prstGeom>
        </p:spPr>
        <p:txBody>
          <a:bodyPr wrap="none">
            <a:spAutoFit/>
          </a:bodyPr>
          <a:lstStyle/>
          <a:p>
            <a:pPr>
              <a:spcAft>
                <a:spcPct val="50000"/>
              </a:spcAft>
            </a:pPr>
            <a:r>
              <a:rPr lang="en-US" altLang="zh-CN" dirty="0">
                <a:solidFill>
                  <a:srgbClr val="FF0000"/>
                </a:solidFill>
                <a:latin typeface="Times New Roman" panose="02020603050405020304" pitchFamily="18" charset="0"/>
                <a:ea typeface="宋体" charset="-122"/>
                <a:cs typeface="Times New Roman" panose="02020603050405020304" pitchFamily="18" charset="0"/>
              </a:rPr>
              <a:t>The n</a:t>
            </a:r>
            <a:r>
              <a:rPr lang="en-US" altLang="zh-CN" baseline="30000" dirty="0">
                <a:solidFill>
                  <a:srgbClr val="FF0000"/>
                </a:solidFill>
                <a:latin typeface="Times New Roman" panose="02020603050405020304" pitchFamily="18" charset="0"/>
                <a:ea typeface="宋体" charset="-122"/>
                <a:cs typeface="Times New Roman" panose="02020603050405020304" pitchFamily="18" charset="0"/>
              </a:rPr>
              <a:t>th  </a:t>
            </a:r>
            <a:r>
              <a:rPr lang="en-US" altLang="zh-CN" dirty="0" err="1">
                <a:solidFill>
                  <a:srgbClr val="FF0000"/>
                </a:solidFill>
                <a:latin typeface="Times New Roman" panose="02020603050405020304" pitchFamily="18" charset="0"/>
                <a:ea typeface="宋体" charset="-122"/>
                <a:cs typeface="Times New Roman" panose="02020603050405020304" pitchFamily="18" charset="0"/>
              </a:rPr>
              <a:t>Shottky</a:t>
            </a:r>
            <a:r>
              <a:rPr lang="en-US" altLang="zh-CN" dirty="0">
                <a:solidFill>
                  <a:srgbClr val="FF0000"/>
                </a:solidFill>
                <a:latin typeface="Times New Roman" panose="02020603050405020304" pitchFamily="18" charset="0"/>
                <a:ea typeface="宋体" charset="-122"/>
                <a:cs typeface="Times New Roman" panose="02020603050405020304" pitchFamily="18" charset="0"/>
              </a:rPr>
              <a:t> band power proportional to </a:t>
            </a:r>
            <a:r>
              <a:rPr lang="en-US" altLang="zh-CN" i="1" dirty="0">
                <a:solidFill>
                  <a:srgbClr val="FF0000"/>
                </a:solidFill>
                <a:latin typeface="Times New Roman" panose="02020603050405020304" pitchFamily="18" charset="0"/>
                <a:ea typeface="宋体" charset="-122"/>
                <a:cs typeface="Times New Roman" panose="02020603050405020304" pitchFamily="18" charset="0"/>
              </a:rPr>
              <a:t>N</a:t>
            </a:r>
            <a:endParaRPr lang="en-US" altLang="zh-CN" i="1" baseline="50000" dirty="0">
              <a:solidFill>
                <a:srgbClr val="FF0000"/>
              </a:solidFill>
              <a:latin typeface="Times New Roman" panose="02020603050405020304" pitchFamily="18" charset="0"/>
              <a:ea typeface="宋体" charset="-122"/>
              <a:cs typeface="Times New Roman" panose="02020603050405020304" pitchFamily="18" charset="0"/>
            </a:endParaRPr>
          </a:p>
        </p:txBody>
      </p:sp>
      <p:graphicFrame>
        <p:nvGraphicFramePr>
          <p:cNvPr id="9" name="对象 8"/>
          <p:cNvGraphicFramePr>
            <a:graphicFrameLocks noGrp="1" noChangeAspect="1"/>
          </p:cNvGraphicFramePr>
          <p:nvPr>
            <p:extLst>
              <p:ext uri="{D42A27DB-BD31-4B8C-83A1-F6EECF244321}">
                <p14:modId xmlns:p14="http://schemas.microsoft.com/office/powerpoint/2010/main" val="3615585942"/>
              </p:ext>
            </p:extLst>
          </p:nvPr>
        </p:nvGraphicFramePr>
        <p:xfrm>
          <a:off x="36100" y="5719632"/>
          <a:ext cx="4112055" cy="724844"/>
        </p:xfrm>
        <a:graphic>
          <a:graphicData uri="http://schemas.openxmlformats.org/presentationml/2006/ole">
            <mc:AlternateContent xmlns:mc="http://schemas.openxmlformats.org/markup-compatibility/2006">
              <mc:Choice xmlns:v="urn:schemas-microsoft-com:vml" Requires="v">
                <p:oleObj spid="_x0000_s226422" name="Equation" r:id="rId6" imgW="2882900" imgH="508000" progId="Equation.3">
                  <p:embed/>
                </p:oleObj>
              </mc:Choice>
              <mc:Fallback>
                <p:oleObj name="Equation" r:id="rId6" imgW="2882900" imgH="508000" progId="Equation.3">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100" y="5719632"/>
                        <a:ext cx="4112055" cy="724844"/>
                      </a:xfrm>
                      <a:prstGeom prst="rect">
                        <a:avLst/>
                      </a:prstGeom>
                      <a:noFill/>
                      <a:ln>
                        <a:noFill/>
                      </a:ln>
                      <a:effectLst/>
                    </p:spPr>
                  </p:pic>
                </p:oleObj>
              </mc:Fallback>
            </mc:AlternateContent>
          </a:graphicData>
        </a:graphic>
      </p:graphicFrame>
      <p:sp>
        <p:nvSpPr>
          <p:cNvPr id="14" name="标题 1"/>
          <p:cNvSpPr>
            <a:spLocks noGrp="1"/>
          </p:cNvSpPr>
          <p:nvPr>
            <p:ph type="title"/>
          </p:nvPr>
        </p:nvSpPr>
        <p:spPr>
          <a:xfrm>
            <a:off x="-684584" y="0"/>
            <a:ext cx="10476656" cy="1153667"/>
          </a:xfrm>
        </p:spPr>
        <p:txBody>
          <a:bodyPr>
            <a:normAutofit/>
          </a:bodyPr>
          <a:lstStyle/>
          <a:p>
            <a:r>
              <a:rPr lang="en-US" altLang="zh-CN" sz="3000" b="1" dirty="0">
                <a:solidFill>
                  <a:schemeClr val="accent1"/>
                </a:solidFill>
                <a:latin typeface="Times New Roman" pitchFamily="18" charset="0"/>
                <a:cs typeface="Times New Roman" pitchFamily="18" charset="0"/>
              </a:rPr>
              <a:t>PU shunt impedance measurement for </a:t>
            </a:r>
            <a:r>
              <a:rPr lang="en-US" altLang="zh-CN" sz="3000" b="1" dirty="0" err="1">
                <a:solidFill>
                  <a:schemeClr val="accent1"/>
                </a:solidFill>
                <a:latin typeface="Times New Roman" pitchFamily="18" charset="0"/>
                <a:cs typeface="Times New Roman" pitchFamily="18" charset="0"/>
              </a:rPr>
              <a:t>Faltin</a:t>
            </a:r>
            <a:r>
              <a:rPr lang="en-US" altLang="zh-CN" sz="3000" b="1" dirty="0">
                <a:solidFill>
                  <a:schemeClr val="accent1"/>
                </a:solidFill>
                <a:latin typeface="Times New Roman" pitchFamily="18" charset="0"/>
                <a:cs typeface="Times New Roman" pitchFamily="18" charset="0"/>
              </a:rPr>
              <a:t> structure</a:t>
            </a:r>
            <a:endParaRPr lang="zh-CN" altLang="en-US" sz="3000" b="1" dirty="0">
              <a:solidFill>
                <a:schemeClr val="accent1"/>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185579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直接连接符 10"/>
          <p:cNvSpPr>
            <a:spLocks noChangeShapeType="1"/>
          </p:cNvSpPr>
          <p:nvPr/>
        </p:nvSpPr>
        <p:spPr bwMode="auto">
          <a:xfrm>
            <a:off x="119447" y="863492"/>
            <a:ext cx="5543550" cy="0"/>
          </a:xfrm>
          <a:prstGeom prst="line">
            <a:avLst/>
          </a:prstGeom>
          <a:noFill/>
          <a:ln w="9525">
            <a:solidFill>
              <a:schemeClr val="accent1"/>
            </a:solidFill>
            <a:round/>
            <a:headEnd/>
            <a:tailEnd/>
          </a:ln>
        </p:spPr>
        <p:txBody>
          <a:bodyPr/>
          <a:lstStyle/>
          <a:p>
            <a:endParaRPr lang="zh-CN" altLang="en-US"/>
          </a:p>
        </p:txBody>
      </p:sp>
      <p:sp>
        <p:nvSpPr>
          <p:cNvPr id="13" name="文本框 2">
            <a:extLst>
              <a:ext uri="{FF2B5EF4-FFF2-40B4-BE49-F238E27FC236}">
                <a16:creationId xmlns:a16="http://schemas.microsoft.com/office/drawing/2014/main" id="{79DE1211-135F-4C79-9F37-E4BAB0ACED73}"/>
              </a:ext>
            </a:extLst>
          </p:cNvPr>
          <p:cNvSpPr txBox="1">
            <a:spLocks noChangeArrowheads="1"/>
          </p:cNvSpPr>
          <p:nvPr/>
        </p:nvSpPr>
        <p:spPr bwMode="auto">
          <a:xfrm>
            <a:off x="250008" y="894075"/>
            <a:ext cx="8893992" cy="492443"/>
          </a:xfrm>
          <a:prstGeom prst="rect">
            <a:avLst/>
          </a:prstGeom>
          <a:noFill/>
          <a:ln w="9525">
            <a:noFill/>
            <a:miter lim="800000"/>
            <a:headEnd/>
            <a:tailEnd/>
          </a:ln>
        </p:spPr>
        <p:txBody>
          <a:bodyPr rot="0" vert="horz" wrap="square" lIns="91440" tIns="45720" rIns="91440" bIns="45720" anchor="t" anchorCtr="0">
            <a:spAutoFit/>
          </a:bodyPr>
          <a:lstStyle/>
          <a:p>
            <a:r>
              <a:rPr lang="en-GB" altLang="zh-CN" sz="2600" dirty="0" err="1">
                <a:solidFill>
                  <a:srgbClr val="01194A"/>
                </a:solidFill>
                <a:latin typeface="Times New Roman" panose="02020603050405020304" pitchFamily="18" charset="0"/>
                <a:cs typeface="Times New Roman" panose="02020603050405020304" pitchFamily="18" charset="0"/>
              </a:rPr>
              <a:t>Faltin</a:t>
            </a:r>
            <a:r>
              <a:rPr lang="en-GB" altLang="zh-CN" sz="2600" dirty="0">
                <a:solidFill>
                  <a:srgbClr val="01194A"/>
                </a:solidFill>
                <a:latin typeface="Times New Roman" panose="02020603050405020304" pitchFamily="18" charset="0"/>
                <a:cs typeface="Times New Roman" panose="02020603050405020304" pitchFamily="18" charset="0"/>
              </a:rPr>
              <a:t> pickup measurement results when </a:t>
            </a:r>
            <a:r>
              <a:rPr lang="en-GB" altLang="zh-CN" sz="2600" dirty="0">
                <a:solidFill>
                  <a:srgbClr val="FF0000"/>
                </a:solidFill>
                <a:latin typeface="Times New Roman" panose="02020603050405020304" pitchFamily="18" charset="0"/>
                <a:cs typeface="Times New Roman" panose="02020603050405020304" pitchFamily="18" charset="0"/>
              </a:rPr>
              <a:t>Beta=0.63</a:t>
            </a:r>
            <a:r>
              <a:rPr lang="en-US" altLang="zh-CN" sz="2600" dirty="0">
                <a:solidFill>
                  <a:srgbClr val="FF0000"/>
                </a:solidFill>
                <a:latin typeface="Times New Roman" panose="02020603050405020304" pitchFamily="18" charset="0"/>
                <a:cs typeface="Times New Roman" panose="02020603050405020304" pitchFamily="18" charset="0"/>
              </a:rPr>
              <a:t> (268 MeV/c)</a:t>
            </a:r>
            <a:r>
              <a:rPr lang="en-GB" altLang="zh-CN" sz="2600" dirty="0">
                <a:solidFill>
                  <a:srgbClr val="01194A"/>
                </a:solidFill>
                <a:latin typeface="Times New Roman" panose="02020603050405020304" pitchFamily="18" charset="0"/>
                <a:cs typeface="Times New Roman" panose="02020603050405020304" pitchFamily="18" charset="0"/>
              </a:rPr>
              <a:t> </a:t>
            </a:r>
            <a:endParaRPr lang="zh-CN" altLang="zh-CN" sz="2600" b="1" dirty="0">
              <a:solidFill>
                <a:srgbClr val="01194A"/>
              </a:solidFill>
              <a:latin typeface="Times New Roman" panose="02020603050405020304" pitchFamily="18" charset="0"/>
              <a:cs typeface="Times New Roman" panose="02020603050405020304" pitchFamily="18" charset="0"/>
            </a:endParaRPr>
          </a:p>
        </p:txBody>
      </p:sp>
      <p:sp>
        <p:nvSpPr>
          <p:cNvPr id="94" name="AutoShape 1" descr="C:\Users\zhu\AppData\Roaming\Tencent\Users\593754493\QQ\WinTemp\RichOle\PUF$S8P%QXHBS(X]C0,]5.pn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矩形 42"/>
          <p:cNvSpPr/>
          <p:nvPr/>
        </p:nvSpPr>
        <p:spPr>
          <a:xfrm>
            <a:off x="123708" y="1432944"/>
            <a:ext cx="3647441" cy="2195473"/>
          </a:xfrm>
          <a:prstGeom prst="rect">
            <a:avLst/>
          </a:prstGeom>
        </p:spPr>
        <p:txBody>
          <a:bodyPr wrap="square">
            <a:spAutoFit/>
          </a:bodyPr>
          <a:lstStyle/>
          <a:p>
            <a:pPr lvl="0">
              <a:lnSpc>
                <a:spcPts val="2800"/>
              </a:lnSpc>
            </a:pPr>
            <a:r>
              <a:rPr lang="en-US" altLang="zh-CN" sz="2000" b="1" dirty="0">
                <a:solidFill>
                  <a:srgbClr val="0070C0"/>
                </a:solidFill>
                <a:latin typeface="Times New Roman" panose="02020603050405020304" pitchFamily="18" charset="0"/>
                <a:cs typeface="Times New Roman" panose="02020603050405020304" pitchFamily="18" charset="0"/>
              </a:rPr>
              <a:t>Spectrum analyzer setup:</a:t>
            </a:r>
          </a:p>
          <a:p>
            <a:pPr marL="285750" lvl="0" indent="-285750">
              <a:lnSpc>
                <a:spcPts val="2800"/>
              </a:lnSpc>
              <a:buFont typeface="Wingdings" panose="05000000000000000000" pitchFamily="2" charset="2"/>
              <a:buChar char="l"/>
            </a:pPr>
            <a:r>
              <a:rPr lang="en-US" altLang="zh-CN" sz="2000" dirty="0">
                <a:solidFill>
                  <a:srgbClr val="0070C0"/>
                </a:solidFill>
                <a:latin typeface="Times New Roman" panose="02020603050405020304" pitchFamily="18" charset="0"/>
                <a:cs typeface="Times New Roman" panose="02020603050405020304" pitchFamily="18" charset="0"/>
              </a:rPr>
              <a:t>RBW</a:t>
            </a:r>
            <a:r>
              <a:rPr lang="zh-CN" altLang="en-US" sz="2000" dirty="0">
                <a:solidFill>
                  <a:srgbClr val="0070C0"/>
                </a:solidFill>
                <a:latin typeface="Times New Roman" panose="02020603050405020304" pitchFamily="18" charset="0"/>
                <a:cs typeface="Times New Roman" panose="02020603050405020304" pitchFamily="18" charset="0"/>
              </a:rPr>
              <a:t>：</a:t>
            </a:r>
            <a:r>
              <a:rPr lang="en-US" altLang="zh-CN" sz="2000" dirty="0">
                <a:solidFill>
                  <a:srgbClr val="0070C0"/>
                </a:solidFill>
                <a:latin typeface="Times New Roman" panose="02020603050405020304" pitchFamily="18" charset="0"/>
                <a:cs typeface="Times New Roman" panose="02020603050405020304" pitchFamily="18" charset="0"/>
              </a:rPr>
              <a:t>51 kHz</a:t>
            </a:r>
          </a:p>
          <a:p>
            <a:pPr marL="285750" lvl="0" indent="-285750">
              <a:lnSpc>
                <a:spcPts val="2800"/>
              </a:lnSpc>
              <a:buFont typeface="Wingdings" panose="05000000000000000000" pitchFamily="2" charset="2"/>
              <a:buChar char="l"/>
            </a:pPr>
            <a:r>
              <a:rPr lang="en-US" altLang="zh-CN" sz="2000" dirty="0">
                <a:solidFill>
                  <a:srgbClr val="0070C0"/>
                </a:solidFill>
                <a:latin typeface="Times New Roman" panose="02020603050405020304" pitchFamily="18" charset="0"/>
                <a:cs typeface="Times New Roman" panose="02020603050405020304" pitchFamily="18" charset="0"/>
              </a:rPr>
              <a:t>VBW: 30 Hz</a:t>
            </a:r>
          </a:p>
          <a:p>
            <a:pPr marL="285750" lvl="0" indent="-285750">
              <a:lnSpc>
                <a:spcPts val="2800"/>
              </a:lnSpc>
              <a:buFont typeface="Wingdings" panose="05000000000000000000" pitchFamily="2" charset="2"/>
              <a:buChar char="l"/>
            </a:pPr>
            <a:r>
              <a:rPr lang="en-US" altLang="zh-CN" sz="2000" dirty="0">
                <a:solidFill>
                  <a:srgbClr val="0070C0"/>
                </a:solidFill>
                <a:latin typeface="Times New Roman" panose="02020603050405020304" pitchFamily="18" charset="0"/>
                <a:cs typeface="Times New Roman" panose="02020603050405020304" pitchFamily="18" charset="0"/>
              </a:rPr>
              <a:t>Span:  1.5 MHz</a:t>
            </a:r>
          </a:p>
          <a:p>
            <a:pPr marL="285750" lvl="0" indent="-285750">
              <a:lnSpc>
                <a:spcPts val="2800"/>
              </a:lnSpc>
              <a:buFont typeface="Wingdings" panose="05000000000000000000" pitchFamily="2" charset="2"/>
              <a:buChar char="l"/>
            </a:pPr>
            <a:r>
              <a:rPr lang="en-US" altLang="zh-CN" sz="2000" dirty="0">
                <a:solidFill>
                  <a:srgbClr val="0070C0"/>
                </a:solidFill>
                <a:latin typeface="Times New Roman" panose="02020603050405020304" pitchFamily="18" charset="0"/>
                <a:cs typeface="Times New Roman" panose="02020603050405020304" pitchFamily="18" charset="0"/>
              </a:rPr>
              <a:t>Attenuation: 0 dB</a:t>
            </a:r>
          </a:p>
          <a:p>
            <a:pPr marL="285750" lvl="0" indent="-285750">
              <a:buFont typeface="Wingdings" panose="05000000000000000000" pitchFamily="2" charset="2"/>
              <a:buChar char="l"/>
            </a:pPr>
            <a:endParaRPr lang="zh-CN" altLang="zh-CN" sz="2000" dirty="0">
              <a:solidFill>
                <a:srgbClr val="0070C0"/>
              </a:solidFill>
              <a:latin typeface="Times New Roman" panose="02020603050405020304" pitchFamily="18" charset="0"/>
              <a:cs typeface="Times New Roman" panose="02020603050405020304" pitchFamily="18" charset="0"/>
            </a:endParaRP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5822" t="8259" r="11392" b="3093"/>
          <a:stretch/>
        </p:blipFill>
        <p:spPr>
          <a:xfrm>
            <a:off x="3534666" y="1493393"/>
            <a:ext cx="5609334" cy="4194031"/>
          </a:xfrm>
          <a:prstGeom prst="rect">
            <a:avLst/>
          </a:prstGeom>
        </p:spPr>
      </p:pic>
      <p:pic>
        <p:nvPicPr>
          <p:cNvPr id="10" name="Picture 1" descr="I:\faltin noise.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4393"/>
          <a:stretch/>
        </p:blipFill>
        <p:spPr bwMode="auto">
          <a:xfrm>
            <a:off x="168187" y="3770917"/>
            <a:ext cx="3366479" cy="295697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p:cNvPr>
          <p:cNvSpPr txBox="1"/>
          <p:nvPr/>
        </p:nvSpPr>
        <p:spPr>
          <a:xfrm>
            <a:off x="736270" y="4506464"/>
            <a:ext cx="2505693" cy="40011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eaLnBrk="1" hangingPunct="1">
              <a:defRPr/>
            </a:pPr>
            <a:r>
              <a:rPr lang="en-US" altLang="zh-CN" sz="2000" dirty="0">
                <a:solidFill>
                  <a:schemeClr val="bg1"/>
                </a:solidFill>
                <a:latin typeface="Times New Roman" panose="02020603050405020304" pitchFamily="18" charset="0"/>
                <a:cs typeface="Times New Roman" panose="02020603050405020304" pitchFamily="18" charset="0"/>
              </a:rPr>
              <a:t>No beam (noise floor)</a:t>
            </a:r>
            <a:endParaRPr lang="zh-CN" altLang="en-US" sz="2000" dirty="0">
              <a:solidFill>
                <a:schemeClr val="bg1"/>
              </a:solidFill>
              <a:latin typeface="Times New Roman" panose="02020603050405020304" pitchFamily="18" charset="0"/>
              <a:cs typeface="Times New Roman" panose="02020603050405020304" pitchFamily="18" charset="0"/>
            </a:endParaRPr>
          </a:p>
        </p:txBody>
      </p:sp>
      <p:sp>
        <p:nvSpPr>
          <p:cNvPr id="14" name="椭圆 13"/>
          <p:cNvSpPr/>
          <p:nvPr/>
        </p:nvSpPr>
        <p:spPr>
          <a:xfrm>
            <a:off x="3241963" y="5249403"/>
            <a:ext cx="332835" cy="913887"/>
          </a:xfrm>
          <a:prstGeom prst="ellipse">
            <a:avLst/>
          </a:prstGeom>
          <a:noFill/>
          <a:ln w="254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5" name="TextBox 14">
            <a:extLst/>
          </p:cNvPr>
          <p:cNvSpPr txBox="1"/>
          <p:nvPr/>
        </p:nvSpPr>
        <p:spPr>
          <a:xfrm>
            <a:off x="736270" y="4941168"/>
            <a:ext cx="2672110" cy="40011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eaLnBrk="1" hangingPunct="1">
              <a:defRPr/>
            </a:pPr>
            <a:r>
              <a:rPr lang="en-US" altLang="zh-CN" sz="2000" dirty="0">
                <a:solidFill>
                  <a:schemeClr val="bg1"/>
                </a:solidFill>
                <a:latin typeface="Times New Roman" panose="02020603050405020304" pitchFamily="18" charset="0"/>
                <a:cs typeface="Times New Roman" panose="02020603050405020304" pitchFamily="18" charset="0"/>
              </a:rPr>
              <a:t>EMI from beam pipe ?</a:t>
            </a:r>
            <a:endParaRPr lang="zh-CN" altLang="en-US" sz="2000" dirty="0">
              <a:solidFill>
                <a:schemeClr val="bg1"/>
              </a:solidFill>
              <a:latin typeface="Times New Roman" panose="02020603050405020304" pitchFamily="18" charset="0"/>
              <a:cs typeface="Times New Roman" panose="02020603050405020304" pitchFamily="18" charset="0"/>
            </a:endParaRPr>
          </a:p>
        </p:txBody>
      </p:sp>
      <p:cxnSp>
        <p:nvCxnSpPr>
          <p:cNvPr id="16" name="直接箭头连接符 15">
            <a:extLst>
              <a:ext uri="{FF2B5EF4-FFF2-40B4-BE49-F238E27FC236}">
                <a16:creationId xmlns:a16="http://schemas.microsoft.com/office/drawing/2014/main" id="{2FB4C3C7-C6E0-4746-A358-F40F9621447D}"/>
              </a:ext>
            </a:extLst>
          </p:cNvPr>
          <p:cNvCxnSpPr>
            <a:cxnSpLocks/>
          </p:cNvCxnSpPr>
          <p:nvPr/>
        </p:nvCxnSpPr>
        <p:spPr>
          <a:xfrm flipH="1" flipV="1">
            <a:off x="2766950" y="5337187"/>
            <a:ext cx="442138" cy="357284"/>
          </a:xfrm>
          <a:prstGeom prst="straightConnector1">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标题 1"/>
          <p:cNvSpPr>
            <a:spLocks noGrp="1"/>
          </p:cNvSpPr>
          <p:nvPr>
            <p:ph type="title"/>
          </p:nvPr>
        </p:nvSpPr>
        <p:spPr>
          <a:xfrm>
            <a:off x="-684584" y="0"/>
            <a:ext cx="10476656" cy="1153667"/>
          </a:xfrm>
        </p:spPr>
        <p:txBody>
          <a:bodyPr>
            <a:normAutofit/>
          </a:bodyPr>
          <a:lstStyle/>
          <a:p>
            <a:r>
              <a:rPr lang="en-US" altLang="zh-CN" sz="3000" b="1" dirty="0">
                <a:solidFill>
                  <a:schemeClr val="accent1"/>
                </a:solidFill>
                <a:latin typeface="Times New Roman" pitchFamily="18" charset="0"/>
                <a:cs typeface="Times New Roman" pitchFamily="18" charset="0"/>
              </a:rPr>
              <a:t>PU shunt impedance measurement for </a:t>
            </a:r>
            <a:r>
              <a:rPr lang="en-US" altLang="zh-CN" sz="3000" b="1" dirty="0" err="1">
                <a:solidFill>
                  <a:schemeClr val="accent1"/>
                </a:solidFill>
                <a:latin typeface="Times New Roman" pitchFamily="18" charset="0"/>
                <a:cs typeface="Times New Roman" pitchFamily="18" charset="0"/>
              </a:rPr>
              <a:t>Faltin</a:t>
            </a:r>
            <a:r>
              <a:rPr lang="en-US" altLang="zh-CN" sz="3000" b="1" dirty="0">
                <a:solidFill>
                  <a:schemeClr val="accent1"/>
                </a:solidFill>
                <a:latin typeface="Times New Roman" pitchFamily="18" charset="0"/>
                <a:cs typeface="Times New Roman" pitchFamily="18" charset="0"/>
              </a:rPr>
              <a:t> structure</a:t>
            </a:r>
            <a:endParaRPr lang="zh-CN" altLang="en-US" sz="3000" b="1" dirty="0">
              <a:solidFill>
                <a:schemeClr val="accent1"/>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846358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8520" y="47626"/>
            <a:ext cx="9133073" cy="1325563"/>
          </a:xfrm>
        </p:spPr>
        <p:txBody>
          <a:bodyPr>
            <a:noAutofit/>
          </a:bodyPr>
          <a:lstStyle/>
          <a:p>
            <a:r>
              <a:rPr lang="en-US" altLang="zh-CN" sz="3200" b="1" dirty="0" err="1">
                <a:solidFill>
                  <a:schemeClr val="accent1"/>
                </a:solidFill>
                <a:latin typeface="Times New Roman" pitchFamily="18" charset="0"/>
                <a:cs typeface="Times New Roman" pitchFamily="18" charset="0"/>
              </a:rPr>
              <a:t>Faltin</a:t>
            </a:r>
            <a:r>
              <a:rPr lang="en-US" altLang="zh-CN" sz="3200" b="1" dirty="0">
                <a:solidFill>
                  <a:schemeClr val="accent1"/>
                </a:solidFill>
                <a:latin typeface="Times New Roman" pitchFamily="18" charset="0"/>
                <a:cs typeface="Times New Roman" pitchFamily="18" charset="0"/>
              </a:rPr>
              <a:t> type longitudinal beam coupling impedance</a:t>
            </a:r>
            <a:endParaRPr lang="zh-CN" altLang="en-US" sz="3200" b="1" dirty="0">
              <a:solidFill>
                <a:schemeClr val="accent1"/>
              </a:solidFill>
              <a:latin typeface="Times New Roman" pitchFamily="18" charset="0"/>
              <a:ea typeface="+mn-ea"/>
              <a:cs typeface="Times New Roman" pitchFamily="18" charset="0"/>
            </a:endParaRPr>
          </a:p>
        </p:txBody>
      </p:sp>
      <p:sp>
        <p:nvSpPr>
          <p:cNvPr id="4" name="直接连接符 10"/>
          <p:cNvSpPr>
            <a:spLocks noChangeShapeType="1"/>
          </p:cNvSpPr>
          <p:nvPr/>
        </p:nvSpPr>
        <p:spPr bwMode="auto">
          <a:xfrm>
            <a:off x="119447" y="1044476"/>
            <a:ext cx="5543550" cy="0"/>
          </a:xfrm>
          <a:prstGeom prst="line">
            <a:avLst/>
          </a:prstGeom>
          <a:noFill/>
          <a:ln w="9525">
            <a:solidFill>
              <a:schemeClr val="accent1"/>
            </a:solidFill>
            <a:round/>
            <a:headEnd/>
            <a:tailEnd/>
          </a:ln>
        </p:spPr>
        <p:txBody>
          <a:bodyPr/>
          <a:lstStyle/>
          <a:p>
            <a:endParaRPr lang="zh-CN" altLang="en-US"/>
          </a:p>
        </p:txBody>
      </p:sp>
      <p:sp>
        <p:nvSpPr>
          <p:cNvPr id="15" name="文本框 2">
            <a:extLst>
              <a:ext uri="{FF2B5EF4-FFF2-40B4-BE49-F238E27FC236}">
                <a16:creationId xmlns:a16="http://schemas.microsoft.com/office/drawing/2014/main" id="{86E7F7D1-375C-4B5B-9587-86F13C8A84A0}"/>
              </a:ext>
            </a:extLst>
          </p:cNvPr>
          <p:cNvSpPr txBox="1">
            <a:spLocks noChangeArrowheads="1"/>
          </p:cNvSpPr>
          <p:nvPr/>
        </p:nvSpPr>
        <p:spPr bwMode="auto">
          <a:xfrm>
            <a:off x="35496" y="1049253"/>
            <a:ext cx="7049619" cy="400110"/>
          </a:xfrm>
          <a:prstGeom prst="rect">
            <a:avLst/>
          </a:prstGeom>
          <a:noFill/>
          <a:ln w="9525">
            <a:noFill/>
            <a:miter lim="800000"/>
            <a:headEnd/>
            <a:tailEnd/>
          </a:ln>
        </p:spPr>
        <p:txBody>
          <a:bodyPr rot="0" vert="horz" wrap="square" lIns="91440" tIns="45720" rIns="91440" bIns="45720" anchor="t" anchorCtr="0">
            <a:spAutoFit/>
          </a:bodyPr>
          <a:lstStyle/>
          <a:p>
            <a:r>
              <a:rPr lang="en-US" altLang="zh-CN" sz="2000" dirty="0">
                <a:solidFill>
                  <a:srgbClr val="FF0000"/>
                </a:solidFill>
                <a:latin typeface="Times New Roman" panose="02020603050405020304" pitchFamily="18" charset="0"/>
                <a:cs typeface="Times New Roman" panose="02020603050405020304" pitchFamily="18" charset="0"/>
              </a:rPr>
              <a:t>Wire </a:t>
            </a:r>
            <a:r>
              <a:rPr lang="en-US" altLang="zh-CN" sz="2000" dirty="0">
                <a:solidFill>
                  <a:srgbClr val="01194A"/>
                </a:solidFill>
                <a:latin typeface="Times New Roman" panose="02020603050405020304" pitchFamily="18" charset="0"/>
                <a:cs typeface="Times New Roman" panose="02020603050405020304" pitchFamily="18" charset="0"/>
              </a:rPr>
              <a:t>simulation and measurement by HFSS and CST microwave</a:t>
            </a:r>
            <a:endParaRPr lang="zh-CN" altLang="zh-CN" sz="2000" dirty="0">
              <a:solidFill>
                <a:srgbClr val="01194A"/>
              </a:solidFill>
              <a:latin typeface="Times New Roman" panose="02020603050405020304" pitchFamily="18" charset="0"/>
              <a:cs typeface="Times New Roman" panose="02020603050405020304" pitchFamily="18" charset="0"/>
            </a:endParaRPr>
          </a:p>
        </p:txBody>
      </p:sp>
      <p:pic>
        <p:nvPicPr>
          <p:cNvPr id="16" name="图片 15">
            <a:extLst>
              <a:ext uri="{FF2B5EF4-FFF2-40B4-BE49-F238E27FC236}">
                <a16:creationId xmlns:a16="http://schemas.microsoft.com/office/drawing/2014/main" id="{1CD144C4-32CA-49DC-BA60-04D47454948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08886" y="1999442"/>
            <a:ext cx="3345543" cy="1589314"/>
          </a:xfrm>
          <a:prstGeom prst="rect">
            <a:avLst/>
          </a:prstGeom>
        </p:spPr>
      </p:pic>
      <p:pic>
        <p:nvPicPr>
          <p:cNvPr id="17" name="图片 16">
            <a:extLst>
              <a:ext uri="{FF2B5EF4-FFF2-40B4-BE49-F238E27FC236}">
                <a16:creationId xmlns:a16="http://schemas.microsoft.com/office/drawing/2014/main" id="{1514F142-5C79-4ACD-BA65-D52CF9B31D41}"/>
              </a:ext>
            </a:extLst>
          </p:cNvPr>
          <p:cNvPicPr/>
          <p:nvPr/>
        </p:nvPicPr>
        <p:blipFill rotWithShape="1">
          <a:blip r:embed="rId4" cstate="print">
            <a:extLst>
              <a:ext uri="{28A0092B-C50C-407E-A947-70E740481C1C}">
                <a14:useLocalDpi xmlns:a14="http://schemas.microsoft.com/office/drawing/2010/main" val="0"/>
              </a:ext>
            </a:extLst>
          </a:blip>
          <a:srcRect t="23038" b="24479"/>
          <a:stretch/>
        </p:blipFill>
        <p:spPr>
          <a:xfrm>
            <a:off x="641133" y="4205924"/>
            <a:ext cx="3345543" cy="1157849"/>
          </a:xfrm>
          <a:prstGeom prst="rect">
            <a:avLst/>
          </a:prstGeom>
        </p:spPr>
      </p:pic>
      <p:pic>
        <p:nvPicPr>
          <p:cNvPr id="6" name="图片 5">
            <a:extLst>
              <a:ext uri="{FF2B5EF4-FFF2-40B4-BE49-F238E27FC236}">
                <a16:creationId xmlns:a16="http://schemas.microsoft.com/office/drawing/2014/main" id="{143F83B0-47D8-4598-8E42-00B1495CDA5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430" t="7389" r="8492"/>
          <a:stretch/>
        </p:blipFill>
        <p:spPr>
          <a:xfrm>
            <a:off x="4488181" y="1373190"/>
            <a:ext cx="3823665" cy="2841818"/>
          </a:xfrm>
          <a:prstGeom prst="rect">
            <a:avLst/>
          </a:prstGeom>
        </p:spPr>
      </p:pic>
      <p:pic>
        <p:nvPicPr>
          <p:cNvPr id="10" name="图片 9">
            <a:extLst>
              <a:ext uri="{FF2B5EF4-FFF2-40B4-BE49-F238E27FC236}">
                <a16:creationId xmlns:a16="http://schemas.microsoft.com/office/drawing/2014/main" id="{25E4EECD-953D-48F7-A4E1-AFA6C6FDE57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267" r="8968"/>
          <a:stretch/>
        </p:blipFill>
        <p:spPr>
          <a:xfrm>
            <a:off x="4669703" y="4209144"/>
            <a:ext cx="3661497" cy="2664904"/>
          </a:xfrm>
          <a:prstGeom prst="rect">
            <a:avLst/>
          </a:prstGeom>
        </p:spPr>
      </p:pic>
      <p:pic>
        <p:nvPicPr>
          <p:cNvPr id="18" name="Immagine 8" descr="latex-image-1.pdf">
            <a:extLst>
              <a:ext uri="{FF2B5EF4-FFF2-40B4-BE49-F238E27FC236}">
                <a16:creationId xmlns:a16="http://schemas.microsoft.com/office/drawing/2014/main" id="{E4966288-92EE-406A-872B-975AE81F0551}"/>
              </a:ext>
            </a:extLst>
          </p:cNvPr>
          <p:cNvPicPr/>
          <p:nvPr/>
        </p:nvPicPr>
        <p:blipFill>
          <a:blip r:embed="rId7"/>
          <a:stretch>
            <a:fillRect/>
          </a:stretch>
        </p:blipFill>
        <p:spPr>
          <a:xfrm>
            <a:off x="718459" y="6052548"/>
            <a:ext cx="3255645" cy="529590"/>
          </a:xfrm>
          <a:prstGeom prst="rect">
            <a:avLst/>
          </a:prstGeom>
        </p:spPr>
      </p:pic>
      <p:sp>
        <p:nvSpPr>
          <p:cNvPr id="19" name="矩形 18">
            <a:extLst>
              <a:ext uri="{FF2B5EF4-FFF2-40B4-BE49-F238E27FC236}">
                <a16:creationId xmlns:a16="http://schemas.microsoft.com/office/drawing/2014/main" id="{44B7E045-66C1-42D8-9EE3-DE801EC27887}"/>
              </a:ext>
            </a:extLst>
          </p:cNvPr>
          <p:cNvSpPr/>
          <p:nvPr/>
        </p:nvSpPr>
        <p:spPr>
          <a:xfrm>
            <a:off x="641133" y="5963473"/>
            <a:ext cx="3444640" cy="742127"/>
          </a:xfrm>
          <a:prstGeom prst="rect">
            <a:avLst/>
          </a:prstGeom>
          <a:noFill/>
          <a:ln cap="rnd">
            <a:solidFill>
              <a:schemeClr val="accent1">
                <a:shade val="50000"/>
              </a:schemeClr>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2">
            <a:extLst>
              <a:ext uri="{FF2B5EF4-FFF2-40B4-BE49-F238E27FC236}">
                <a16:creationId xmlns:a16="http://schemas.microsoft.com/office/drawing/2014/main" id="{6D42AD3B-FBF6-45D4-A714-27854B6883C5}"/>
              </a:ext>
            </a:extLst>
          </p:cNvPr>
          <p:cNvSpPr txBox="1">
            <a:spLocks noChangeArrowheads="1"/>
          </p:cNvSpPr>
          <p:nvPr/>
        </p:nvSpPr>
        <p:spPr bwMode="auto">
          <a:xfrm>
            <a:off x="6766220" y="3328079"/>
            <a:ext cx="1377950" cy="369332"/>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en-US" altLang="zh-CN" b="1" kern="100" dirty="0">
                <a:effectLst/>
                <a:latin typeface="Times New Roman"/>
                <a:ea typeface="宋体"/>
                <a:cs typeface="Times New Roman"/>
              </a:rPr>
              <a:t>700 MHz</a:t>
            </a:r>
            <a:endParaRPr lang="zh-CN" kern="100" dirty="0">
              <a:effectLst/>
              <a:latin typeface="Calibri"/>
              <a:ea typeface="宋体"/>
              <a:cs typeface="Times New Roman"/>
            </a:endParaRPr>
          </a:p>
        </p:txBody>
      </p:sp>
      <p:cxnSp>
        <p:nvCxnSpPr>
          <p:cNvPr id="12" name="直接箭头连接符 11">
            <a:extLst>
              <a:ext uri="{FF2B5EF4-FFF2-40B4-BE49-F238E27FC236}">
                <a16:creationId xmlns:a16="http://schemas.microsoft.com/office/drawing/2014/main" id="{C7ACECFF-AE38-41EE-A128-3D0DB1F723F3}"/>
              </a:ext>
            </a:extLst>
          </p:cNvPr>
          <p:cNvCxnSpPr>
            <a:cxnSpLocks/>
          </p:cNvCxnSpPr>
          <p:nvPr/>
        </p:nvCxnSpPr>
        <p:spPr>
          <a:xfrm>
            <a:off x="6654062" y="3426939"/>
            <a:ext cx="191985" cy="78549"/>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文本框 2">
            <a:extLst>
              <a:ext uri="{FF2B5EF4-FFF2-40B4-BE49-F238E27FC236}">
                <a16:creationId xmlns:a16="http://schemas.microsoft.com/office/drawing/2014/main" id="{91D07189-8E2E-4420-B125-C8C401DC4D88}"/>
              </a:ext>
            </a:extLst>
          </p:cNvPr>
          <p:cNvSpPr txBox="1">
            <a:spLocks noChangeArrowheads="1"/>
          </p:cNvSpPr>
          <p:nvPr/>
        </p:nvSpPr>
        <p:spPr bwMode="auto">
          <a:xfrm>
            <a:off x="641132" y="5539991"/>
            <a:ext cx="3727667" cy="400110"/>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en-US" altLang="zh-CN" sz="2000" b="1" kern="100" dirty="0">
                <a:solidFill>
                  <a:srgbClr val="FF0000"/>
                </a:solidFill>
                <a:effectLst/>
                <a:latin typeface="Times New Roman"/>
                <a:ea typeface="宋体"/>
                <a:cs typeface="Times New Roman"/>
              </a:rPr>
              <a:t>Lumped element formula: </a:t>
            </a:r>
            <a:endParaRPr lang="zh-CN" sz="2000" kern="100" dirty="0">
              <a:solidFill>
                <a:srgbClr val="FF0000"/>
              </a:solidFill>
              <a:effectLst/>
              <a:latin typeface="Calibri"/>
              <a:ea typeface="宋体"/>
              <a:cs typeface="Times New Roman"/>
            </a:endParaRPr>
          </a:p>
        </p:txBody>
      </p:sp>
      <p:sp>
        <p:nvSpPr>
          <p:cNvPr id="21" name="文本框 2">
            <a:extLst>
              <a:ext uri="{FF2B5EF4-FFF2-40B4-BE49-F238E27FC236}">
                <a16:creationId xmlns:a16="http://schemas.microsoft.com/office/drawing/2014/main" id="{DA857C31-2E58-43BF-AE0A-6503E81509C7}"/>
              </a:ext>
            </a:extLst>
          </p:cNvPr>
          <p:cNvSpPr txBox="1">
            <a:spLocks noChangeArrowheads="1"/>
          </p:cNvSpPr>
          <p:nvPr/>
        </p:nvSpPr>
        <p:spPr bwMode="auto">
          <a:xfrm>
            <a:off x="760514" y="1647178"/>
            <a:ext cx="3727667" cy="400110"/>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en-US" altLang="zh-CN" sz="2000" b="1" kern="100" dirty="0">
                <a:latin typeface="Times New Roman"/>
                <a:ea typeface="宋体"/>
                <a:cs typeface="Times New Roman"/>
              </a:rPr>
              <a:t>HFSS simulation model</a:t>
            </a:r>
            <a:r>
              <a:rPr lang="en-US" altLang="zh-CN" sz="2000" b="1" kern="100" dirty="0">
                <a:effectLst/>
                <a:latin typeface="Times New Roman"/>
                <a:ea typeface="宋体"/>
                <a:cs typeface="Times New Roman"/>
              </a:rPr>
              <a:t> </a:t>
            </a:r>
            <a:endParaRPr lang="zh-CN" sz="2000" kern="100" dirty="0">
              <a:effectLst/>
              <a:latin typeface="Calibri"/>
              <a:ea typeface="宋体"/>
              <a:cs typeface="Times New Roman"/>
            </a:endParaRPr>
          </a:p>
        </p:txBody>
      </p:sp>
      <p:sp>
        <p:nvSpPr>
          <p:cNvPr id="22" name="文本框 2">
            <a:extLst>
              <a:ext uri="{FF2B5EF4-FFF2-40B4-BE49-F238E27FC236}">
                <a16:creationId xmlns:a16="http://schemas.microsoft.com/office/drawing/2014/main" id="{DA630E53-C31A-4724-883F-60139D35B44E}"/>
              </a:ext>
            </a:extLst>
          </p:cNvPr>
          <p:cNvSpPr txBox="1">
            <a:spLocks noChangeArrowheads="1"/>
          </p:cNvSpPr>
          <p:nvPr/>
        </p:nvSpPr>
        <p:spPr bwMode="auto">
          <a:xfrm>
            <a:off x="942036" y="3804257"/>
            <a:ext cx="3727667" cy="400110"/>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en-US" altLang="zh-CN" sz="2000" b="1" kern="100" dirty="0">
                <a:effectLst/>
                <a:latin typeface="Times New Roman"/>
                <a:ea typeface="宋体"/>
                <a:cs typeface="Times New Roman"/>
              </a:rPr>
              <a:t>Reference </a:t>
            </a:r>
            <a:r>
              <a:rPr lang="en-US" altLang="zh-CN" sz="2000" b="1" kern="100" dirty="0">
                <a:latin typeface="Times New Roman"/>
                <a:ea typeface="宋体"/>
                <a:cs typeface="Times New Roman"/>
              </a:rPr>
              <a:t>prototype</a:t>
            </a:r>
            <a:r>
              <a:rPr lang="en-US" altLang="zh-CN" sz="2000" b="1" kern="100" dirty="0">
                <a:effectLst/>
                <a:latin typeface="Times New Roman"/>
                <a:ea typeface="宋体"/>
                <a:cs typeface="Times New Roman"/>
              </a:rPr>
              <a:t> </a:t>
            </a:r>
            <a:endParaRPr lang="zh-CN" sz="2000" kern="100" dirty="0">
              <a:effectLst/>
              <a:latin typeface="Calibri"/>
              <a:ea typeface="宋体"/>
              <a:cs typeface="Times New Roman"/>
            </a:endParaRPr>
          </a:p>
        </p:txBody>
      </p:sp>
      <p:sp>
        <p:nvSpPr>
          <p:cNvPr id="23" name="文本框 2">
            <a:extLst>
              <a:ext uri="{FF2B5EF4-FFF2-40B4-BE49-F238E27FC236}">
                <a16:creationId xmlns:a16="http://schemas.microsoft.com/office/drawing/2014/main" id="{00C0B545-5DD9-486C-8039-4CADA1FBB756}"/>
              </a:ext>
            </a:extLst>
          </p:cNvPr>
          <p:cNvSpPr txBox="1">
            <a:spLocks noChangeArrowheads="1"/>
          </p:cNvSpPr>
          <p:nvPr/>
        </p:nvSpPr>
        <p:spPr bwMode="auto">
          <a:xfrm>
            <a:off x="1652027" y="2062734"/>
            <a:ext cx="2126163" cy="338554"/>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en-US" altLang="zh-CN" sz="1600" b="1" kern="100" dirty="0">
                <a:solidFill>
                  <a:srgbClr val="FF0000"/>
                </a:solidFill>
                <a:latin typeface="Times New Roman" panose="02020603050405020304" pitchFamily="18" charset="0"/>
                <a:ea typeface="宋体"/>
                <a:cs typeface="Times New Roman" panose="02020603050405020304" pitchFamily="18" charset="0"/>
              </a:rPr>
              <a:t>50 </a:t>
            </a:r>
            <a:r>
              <a:rPr lang="zh-CN" altLang="zh-CN" sz="1600" b="1" dirty="0">
                <a:solidFill>
                  <a:srgbClr val="FF0000"/>
                </a:solidFill>
                <a:latin typeface="Times New Roman" panose="02020603050405020304" pitchFamily="18" charset="0"/>
                <a:cs typeface="Times New Roman" panose="02020603050405020304" pitchFamily="18" charset="0"/>
              </a:rPr>
              <a:t>Ω</a:t>
            </a:r>
            <a:r>
              <a:rPr lang="en-US" altLang="zh-CN" sz="1600" b="1" dirty="0">
                <a:solidFill>
                  <a:srgbClr val="FF0000"/>
                </a:solidFill>
                <a:latin typeface="Times New Roman" panose="02020603050405020304" pitchFamily="18" charset="0"/>
                <a:cs typeface="Times New Roman" panose="02020603050405020304" pitchFamily="18" charset="0"/>
              </a:rPr>
              <a:t> </a:t>
            </a:r>
            <a:r>
              <a:rPr lang="en-US" altLang="zh-CN" sz="1600" b="1" dirty="0">
                <a:latin typeface="Times New Roman" panose="02020603050405020304" pitchFamily="18" charset="0"/>
                <a:cs typeface="Times New Roman" panose="02020603050405020304" pitchFamily="18" charset="0"/>
              </a:rPr>
              <a:t>structure</a:t>
            </a:r>
            <a:r>
              <a:rPr lang="zh-CN" altLang="zh-CN" sz="1600" dirty="0">
                <a:latin typeface="Times New Roman" panose="02020603050405020304" pitchFamily="18" charset="0"/>
                <a:cs typeface="Times New Roman" panose="02020603050405020304" pitchFamily="18" charset="0"/>
              </a:rPr>
              <a:t> </a:t>
            </a:r>
            <a:r>
              <a:rPr lang="en-US" altLang="zh-CN" sz="1600" b="1" kern="100" dirty="0">
                <a:effectLst/>
                <a:latin typeface="Times New Roman" panose="02020603050405020304" pitchFamily="18" charset="0"/>
                <a:ea typeface="宋体"/>
                <a:cs typeface="Times New Roman" panose="02020603050405020304" pitchFamily="18" charset="0"/>
              </a:rPr>
              <a:t> </a:t>
            </a:r>
            <a:endParaRPr lang="zh-CN" sz="1600" kern="100" dirty="0">
              <a:effectLst/>
              <a:latin typeface="Times New Roman" panose="02020603050405020304" pitchFamily="18" charset="0"/>
              <a:ea typeface="宋体"/>
              <a:cs typeface="Times New Roman" panose="02020603050405020304" pitchFamily="18" charset="0"/>
            </a:endParaRPr>
          </a:p>
        </p:txBody>
      </p:sp>
      <p:cxnSp>
        <p:nvCxnSpPr>
          <p:cNvPr id="7" name="直接连接符 6">
            <a:extLst>
              <a:ext uri="{FF2B5EF4-FFF2-40B4-BE49-F238E27FC236}">
                <a16:creationId xmlns:a16="http://schemas.microsoft.com/office/drawing/2014/main" id="{77205B1C-6476-4C76-8AD3-78E4B6816CE2}"/>
              </a:ext>
            </a:extLst>
          </p:cNvPr>
          <p:cNvCxnSpPr>
            <a:cxnSpLocks/>
          </p:cNvCxnSpPr>
          <p:nvPr/>
        </p:nvCxnSpPr>
        <p:spPr>
          <a:xfrm>
            <a:off x="5184774" y="3511840"/>
            <a:ext cx="329478"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C2C5287B-E199-40D1-8193-90EF29433694}"/>
              </a:ext>
            </a:extLst>
          </p:cNvPr>
          <p:cNvCxnSpPr>
            <a:cxnSpLocks/>
          </p:cNvCxnSpPr>
          <p:nvPr/>
        </p:nvCxnSpPr>
        <p:spPr>
          <a:xfrm>
            <a:off x="5453927" y="4824702"/>
            <a:ext cx="313461"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sp>
        <p:nvSpPr>
          <p:cNvPr id="25" name="TextBox 13">
            <a:extLst>
              <a:ext uri="{FF2B5EF4-FFF2-40B4-BE49-F238E27FC236}">
                <a16:creationId xmlns:a16="http://schemas.microsoft.com/office/drawing/2014/main" id="{288996CE-F33F-40DB-8E81-F7A458C6CD1F}"/>
              </a:ext>
            </a:extLst>
          </p:cNvPr>
          <p:cNvSpPr txBox="1"/>
          <p:nvPr/>
        </p:nvSpPr>
        <p:spPr>
          <a:xfrm>
            <a:off x="6946683" y="1196752"/>
            <a:ext cx="2521861" cy="338554"/>
          </a:xfrm>
          <a:prstGeom prst="rect">
            <a:avLst/>
          </a:prstGeom>
          <a:noFill/>
        </p:spPr>
        <p:txBody>
          <a:bodyPr wrap="square" rtlCol="0">
            <a:spAutoFit/>
          </a:bodyPr>
          <a:lstStyle/>
          <a:p>
            <a:r>
              <a:rPr lang="en-US" altLang="zh-CN" sz="16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Longitudinal Instability</a:t>
            </a:r>
          </a:p>
        </p:txBody>
      </p:sp>
      <p:sp>
        <p:nvSpPr>
          <p:cNvPr id="26" name="左右箭头 2">
            <a:extLst>
              <a:ext uri="{FF2B5EF4-FFF2-40B4-BE49-F238E27FC236}">
                <a16:creationId xmlns:a16="http://schemas.microsoft.com/office/drawing/2014/main" id="{893CA3E3-92E6-4BD7-AEE9-190E739402DD}"/>
              </a:ext>
            </a:extLst>
          </p:cNvPr>
          <p:cNvSpPr/>
          <p:nvPr/>
        </p:nvSpPr>
        <p:spPr>
          <a:xfrm rot="5400000">
            <a:off x="7972602" y="993956"/>
            <a:ext cx="375197" cy="16841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65322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a:r>
              <a:rPr lang="en-US" altLang="zh-CN" sz="3600" b="1" dirty="0">
                <a:solidFill>
                  <a:schemeClr val="accent1"/>
                </a:solidFill>
                <a:latin typeface="Times New Roman" pitchFamily="18" charset="0"/>
                <a:ea typeface="+mn-ea"/>
                <a:cs typeface="Times New Roman" pitchFamily="18" charset="0"/>
              </a:rPr>
              <a:t>Outlines</a:t>
            </a:r>
            <a:endParaRPr lang="zh-CN" altLang="en-US" sz="3600" b="1" dirty="0">
              <a:solidFill>
                <a:schemeClr val="accent1"/>
              </a:solidFill>
              <a:latin typeface="Times New Roman" pitchFamily="18" charset="0"/>
              <a:ea typeface="+mn-ea"/>
              <a:cs typeface="Times New Roman" pitchFamily="18" charset="0"/>
            </a:endParaRPr>
          </a:p>
        </p:txBody>
      </p:sp>
      <p:sp>
        <p:nvSpPr>
          <p:cNvPr id="3" name="内容占位符 2"/>
          <p:cNvSpPr>
            <a:spLocks noGrp="1"/>
          </p:cNvSpPr>
          <p:nvPr>
            <p:ph idx="1"/>
          </p:nvPr>
        </p:nvSpPr>
        <p:spPr>
          <a:xfrm>
            <a:off x="107504" y="980728"/>
            <a:ext cx="9083352" cy="4525963"/>
          </a:xfrm>
        </p:spPr>
        <p:txBody>
          <a:bodyPr>
            <a:normAutofit/>
          </a:bodyPr>
          <a:lstStyle/>
          <a:p>
            <a:endParaRPr lang="en-US" altLang="zh-CN" sz="2800" dirty="0">
              <a:latin typeface="Times New Roman" pitchFamily="18" charset="0"/>
              <a:cs typeface="Times New Roman" pitchFamily="18" charset="0"/>
            </a:endParaRPr>
          </a:p>
          <a:p>
            <a:r>
              <a:rPr lang="en-US" altLang="zh-CN" dirty="0">
                <a:latin typeface="Times New Roman" pitchFamily="18" charset="0"/>
                <a:cs typeface="Times New Roman" pitchFamily="18" charset="0"/>
              </a:rPr>
              <a:t>Progress of stochastic cooling on </a:t>
            </a:r>
            <a:r>
              <a:rPr lang="en-US" altLang="zh-CN" dirty="0" err="1">
                <a:latin typeface="Times New Roman" pitchFamily="18" charset="0"/>
                <a:cs typeface="Times New Roman" pitchFamily="18" charset="0"/>
              </a:rPr>
              <a:t>SRing</a:t>
            </a:r>
            <a:r>
              <a:rPr lang="en-US" altLang="zh-CN" dirty="0">
                <a:latin typeface="Times New Roman" pitchFamily="18" charset="0"/>
                <a:cs typeface="Times New Roman" pitchFamily="18" charset="0"/>
              </a:rPr>
              <a:t> </a:t>
            </a:r>
            <a:r>
              <a:rPr lang="en-US" altLang="zh-CN" sz="2600" dirty="0">
                <a:latin typeface="Times New Roman" pitchFamily="18" charset="0"/>
                <a:cs typeface="Times New Roman" pitchFamily="18" charset="0"/>
              </a:rPr>
              <a:t>(</a:t>
            </a:r>
            <a:r>
              <a:rPr lang="en-US" altLang="zh-CN" sz="2600" dirty="0">
                <a:solidFill>
                  <a:srgbClr val="FF0000"/>
                </a:solidFill>
                <a:latin typeface="Times New Roman" pitchFamily="18" charset="0"/>
                <a:cs typeface="Times New Roman" pitchFamily="18" charset="0"/>
              </a:rPr>
              <a:t>S</a:t>
            </a:r>
            <a:r>
              <a:rPr lang="en-US" altLang="zh-CN" sz="2600" dirty="0">
                <a:latin typeface="Times New Roman" pitchFamily="18" charset="0"/>
                <a:cs typeface="Times New Roman" pitchFamily="18" charset="0"/>
              </a:rPr>
              <a:t>pectrometer </a:t>
            </a:r>
            <a:r>
              <a:rPr lang="en-US" altLang="zh-CN" sz="2600" dirty="0">
                <a:solidFill>
                  <a:srgbClr val="FF0000"/>
                </a:solidFill>
                <a:latin typeface="Times New Roman" pitchFamily="18" charset="0"/>
                <a:cs typeface="Times New Roman" pitchFamily="18" charset="0"/>
              </a:rPr>
              <a:t>R</a:t>
            </a:r>
            <a:r>
              <a:rPr lang="en-US" altLang="zh-CN" sz="2600" dirty="0">
                <a:latin typeface="Times New Roman" pitchFamily="18" charset="0"/>
                <a:cs typeface="Times New Roman" pitchFamily="18" charset="0"/>
              </a:rPr>
              <a:t>ing)</a:t>
            </a:r>
            <a:r>
              <a:rPr lang="en-US" altLang="zh-CN" sz="2800" dirty="0">
                <a:latin typeface="Times New Roman" pitchFamily="18" charset="0"/>
                <a:cs typeface="Times New Roman" pitchFamily="18" charset="0"/>
              </a:rPr>
              <a:t> </a:t>
            </a:r>
            <a:r>
              <a:rPr lang="en-US" altLang="zh-CN" dirty="0">
                <a:latin typeface="Times New Roman" pitchFamily="18" charset="0"/>
                <a:cs typeface="Times New Roman" pitchFamily="18" charset="0"/>
              </a:rPr>
              <a:t>of </a:t>
            </a:r>
            <a:r>
              <a:rPr lang="en-US" altLang="zh-CN" sz="2800" dirty="0">
                <a:latin typeface="Times New Roman" pitchFamily="18" charset="0"/>
                <a:cs typeface="Times New Roman" pitchFamily="18" charset="0"/>
              </a:rPr>
              <a:t>HIAF </a:t>
            </a:r>
            <a:r>
              <a:rPr lang="en-US" altLang="zh-CN" sz="2600" dirty="0">
                <a:latin typeface="Times New Roman" pitchFamily="18" charset="0"/>
                <a:cs typeface="Times New Roman" pitchFamily="18" charset="0"/>
              </a:rPr>
              <a:t>(</a:t>
            </a:r>
            <a:r>
              <a:rPr lang="en-US" altLang="zh-CN" sz="2600" dirty="0">
                <a:solidFill>
                  <a:srgbClr val="FF0000"/>
                </a:solidFill>
                <a:latin typeface="Times New Roman" pitchFamily="18" charset="0"/>
                <a:cs typeface="Times New Roman" pitchFamily="18" charset="0"/>
              </a:rPr>
              <a:t>H</a:t>
            </a:r>
            <a:r>
              <a:rPr lang="en-US" altLang="zh-CN" sz="2600" dirty="0">
                <a:latin typeface="Times New Roman" pitchFamily="18" charset="0"/>
                <a:cs typeface="Times New Roman" pitchFamily="18" charset="0"/>
              </a:rPr>
              <a:t>igh </a:t>
            </a:r>
            <a:r>
              <a:rPr lang="en-US" altLang="zh-CN" sz="2600" dirty="0">
                <a:solidFill>
                  <a:srgbClr val="FF0000"/>
                </a:solidFill>
                <a:latin typeface="Times New Roman" pitchFamily="18" charset="0"/>
                <a:cs typeface="Times New Roman" pitchFamily="18" charset="0"/>
              </a:rPr>
              <a:t>I</a:t>
            </a:r>
            <a:r>
              <a:rPr lang="en-US" altLang="zh-CN" sz="2600" dirty="0">
                <a:latin typeface="Times New Roman" pitchFamily="18" charset="0"/>
                <a:cs typeface="Times New Roman" pitchFamily="18" charset="0"/>
              </a:rPr>
              <a:t>ntensity heavy-ion </a:t>
            </a:r>
            <a:r>
              <a:rPr lang="en-US" altLang="zh-CN" sz="2600" dirty="0">
                <a:solidFill>
                  <a:srgbClr val="FF0000"/>
                </a:solidFill>
                <a:latin typeface="Times New Roman" pitchFamily="18" charset="0"/>
                <a:cs typeface="Times New Roman" pitchFamily="18" charset="0"/>
              </a:rPr>
              <a:t>A</a:t>
            </a:r>
            <a:r>
              <a:rPr lang="en-US" altLang="zh-CN" sz="2600" dirty="0">
                <a:latin typeface="Times New Roman" pitchFamily="18" charset="0"/>
                <a:cs typeface="Times New Roman" pitchFamily="18" charset="0"/>
              </a:rPr>
              <a:t>ccelerator </a:t>
            </a:r>
            <a:r>
              <a:rPr lang="en-US" altLang="zh-CN" sz="2600" dirty="0">
                <a:solidFill>
                  <a:srgbClr val="FF0000"/>
                </a:solidFill>
                <a:latin typeface="Times New Roman" pitchFamily="18" charset="0"/>
                <a:cs typeface="Times New Roman" pitchFamily="18" charset="0"/>
              </a:rPr>
              <a:t>F</a:t>
            </a:r>
            <a:r>
              <a:rPr lang="en-US" altLang="zh-CN" sz="2600" dirty="0">
                <a:latin typeface="Times New Roman" pitchFamily="18" charset="0"/>
                <a:cs typeface="Times New Roman" pitchFamily="18" charset="0"/>
              </a:rPr>
              <a:t>acility)</a:t>
            </a:r>
          </a:p>
          <a:p>
            <a:pPr marL="0" indent="0">
              <a:buNone/>
            </a:pPr>
            <a:endParaRPr lang="en-US" altLang="zh-CN" sz="2600" dirty="0">
              <a:latin typeface="Times New Roman" pitchFamily="18" charset="0"/>
              <a:cs typeface="Times New Roman" pitchFamily="18" charset="0"/>
            </a:endParaRPr>
          </a:p>
          <a:p>
            <a:pPr lvl="1"/>
            <a:r>
              <a:rPr lang="en-US" altLang="zh-CN" sz="2200" dirty="0">
                <a:latin typeface="Times New Roman" pitchFamily="18" charset="0"/>
                <a:cs typeface="Times New Roman" pitchFamily="18" charset="0"/>
              </a:rPr>
              <a:t>Purpose and requirements of the stochastic cooling on the </a:t>
            </a:r>
            <a:r>
              <a:rPr lang="en-US" altLang="zh-CN" sz="2200" dirty="0" err="1">
                <a:latin typeface="Times New Roman" pitchFamily="18" charset="0"/>
                <a:cs typeface="Times New Roman" pitchFamily="18" charset="0"/>
              </a:rPr>
              <a:t>SRing</a:t>
            </a:r>
            <a:r>
              <a:rPr lang="en-US" altLang="zh-CN" sz="2200" dirty="0">
                <a:latin typeface="Times New Roman" pitchFamily="18" charset="0"/>
                <a:cs typeface="Times New Roman" pitchFamily="18" charset="0"/>
              </a:rPr>
              <a:t> </a:t>
            </a:r>
          </a:p>
          <a:p>
            <a:pPr lvl="1"/>
            <a:endParaRPr lang="en-US" altLang="zh-CN" sz="2200" dirty="0">
              <a:latin typeface="Times New Roman" pitchFamily="18" charset="0"/>
              <a:cs typeface="Times New Roman" pitchFamily="18" charset="0"/>
            </a:endParaRPr>
          </a:p>
          <a:p>
            <a:pPr lvl="1"/>
            <a:r>
              <a:rPr lang="en-US" altLang="zh-CN" sz="2200" dirty="0" err="1">
                <a:latin typeface="Times New Roman" pitchFamily="18" charset="0"/>
                <a:cs typeface="Times New Roman" pitchFamily="18" charset="0"/>
              </a:rPr>
              <a:t>SRing</a:t>
            </a:r>
            <a:r>
              <a:rPr lang="en-US" altLang="zh-CN" sz="2200" dirty="0">
                <a:latin typeface="Times New Roman" pitchFamily="18" charset="0"/>
                <a:cs typeface="Times New Roman" pitchFamily="18" charset="0"/>
              </a:rPr>
              <a:t> pickup/kicker simulation,</a:t>
            </a:r>
            <a:r>
              <a:rPr lang="zh-CN" altLang="en-US" sz="2200" dirty="0">
                <a:latin typeface="Times New Roman" pitchFamily="18" charset="0"/>
                <a:cs typeface="Times New Roman" pitchFamily="18" charset="0"/>
              </a:rPr>
              <a:t> </a:t>
            </a:r>
            <a:r>
              <a:rPr lang="en-US" altLang="zh-CN" sz="2200" dirty="0">
                <a:latin typeface="Times New Roman" pitchFamily="18" charset="0"/>
                <a:cs typeface="Times New Roman" pitchFamily="18" charset="0"/>
              </a:rPr>
              <a:t>optimization and test with beam on </a:t>
            </a:r>
            <a:r>
              <a:rPr lang="en-US" altLang="zh-CN" sz="2200" dirty="0" err="1">
                <a:latin typeface="Times New Roman" pitchFamily="18" charset="0"/>
                <a:cs typeface="Times New Roman" pitchFamily="18" charset="0"/>
              </a:rPr>
              <a:t>CSRm</a:t>
            </a:r>
            <a:endParaRPr lang="en-US" altLang="zh-CN" sz="2200" dirty="0">
              <a:latin typeface="Times New Roman" pitchFamily="18" charset="0"/>
              <a:cs typeface="Times New Roman" pitchFamily="18" charset="0"/>
            </a:endParaRPr>
          </a:p>
          <a:p>
            <a:pPr marL="457200" lvl="1" indent="0">
              <a:buNone/>
            </a:pPr>
            <a:endParaRPr lang="en-US" altLang="zh-CN" sz="2200" dirty="0">
              <a:latin typeface="Times New Roman" pitchFamily="18" charset="0"/>
              <a:cs typeface="Times New Roman" pitchFamily="18" charset="0"/>
            </a:endParaRPr>
          </a:p>
          <a:p>
            <a:pPr lvl="1"/>
            <a:r>
              <a:rPr lang="en-US" altLang="zh-CN" sz="2200" dirty="0">
                <a:latin typeface="Times New Roman" pitchFamily="18" charset="0"/>
                <a:cs typeface="Times New Roman" pitchFamily="18" charset="0"/>
              </a:rPr>
              <a:t>Stochastic cooling of ions in the </a:t>
            </a:r>
            <a:r>
              <a:rPr lang="en-US" altLang="zh-CN" sz="2200" dirty="0" err="1">
                <a:latin typeface="Times New Roman" pitchFamily="18" charset="0"/>
                <a:cs typeface="Times New Roman" pitchFamily="18" charset="0"/>
              </a:rPr>
              <a:t>SRing</a:t>
            </a:r>
            <a:r>
              <a:rPr lang="en-US" altLang="zh-CN" sz="2200" dirty="0">
                <a:latin typeface="Times New Roman" pitchFamily="18" charset="0"/>
                <a:cs typeface="Times New Roman" pitchFamily="18" charset="0"/>
              </a:rPr>
              <a:t> simulated in the time-domain</a:t>
            </a:r>
          </a:p>
          <a:p>
            <a:pPr lvl="1"/>
            <a:endParaRPr lang="en-US" altLang="zh-CN" sz="2200" dirty="0">
              <a:latin typeface="Times New Roman" pitchFamily="18" charset="0"/>
              <a:cs typeface="Times New Roman" pitchFamily="18" charset="0"/>
            </a:endParaRPr>
          </a:p>
        </p:txBody>
      </p:sp>
      <p:sp>
        <p:nvSpPr>
          <p:cNvPr id="4" name="直接连接符 10"/>
          <p:cNvSpPr>
            <a:spLocks noChangeShapeType="1"/>
          </p:cNvSpPr>
          <p:nvPr/>
        </p:nvSpPr>
        <p:spPr bwMode="auto">
          <a:xfrm>
            <a:off x="119447" y="1124744"/>
            <a:ext cx="5543550" cy="0"/>
          </a:xfrm>
          <a:prstGeom prst="line">
            <a:avLst/>
          </a:prstGeom>
          <a:noFill/>
          <a:ln w="9525">
            <a:solidFill>
              <a:schemeClr val="accent1"/>
            </a:solidFill>
            <a:round/>
            <a:headEnd/>
            <a:tailEnd/>
          </a:ln>
        </p:spPr>
        <p:txBody>
          <a:bodyPr/>
          <a:lstStyle/>
          <a:p>
            <a:endParaRPr lang="zh-CN" altLang="en-US"/>
          </a:p>
        </p:txBody>
      </p:sp>
      <p:sp>
        <p:nvSpPr>
          <p:cNvPr id="5" name="灯片编号占位符 4"/>
          <p:cNvSpPr>
            <a:spLocks noGrp="1"/>
          </p:cNvSpPr>
          <p:nvPr>
            <p:ph type="sldNum" sz="quarter" idx="12"/>
          </p:nvPr>
        </p:nvSpPr>
        <p:spPr/>
        <p:txBody>
          <a:bodyPr/>
          <a:lstStyle/>
          <a:p>
            <a:fld id="{467CF1B9-ADC3-4521-AD98-ADB3259144A0}" type="slidenum">
              <a:rPr lang="zh-CN" altLang="en-US" smtClean="0"/>
              <a:pPr/>
              <a:t>2</a:t>
            </a:fld>
            <a:endParaRPr lang="zh-CN" altLang="en-US"/>
          </a:p>
        </p:txBody>
      </p:sp>
    </p:spTree>
    <p:extLst>
      <p:ext uri="{BB962C8B-B14F-4D97-AF65-F5344CB8AC3E}">
        <p14:creationId xmlns:p14="http://schemas.microsoft.com/office/powerpoint/2010/main" val="2835397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7F0F572-7CAF-4A81-A03A-2EAA7483C6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961" r="6875"/>
          <a:stretch/>
        </p:blipFill>
        <p:spPr>
          <a:xfrm>
            <a:off x="116112" y="3777914"/>
            <a:ext cx="4171820" cy="2882747"/>
          </a:xfrm>
          <a:prstGeom prst="rect">
            <a:avLst/>
          </a:prstGeom>
        </p:spPr>
      </p:pic>
      <p:sp>
        <p:nvSpPr>
          <p:cNvPr id="4" name="直接连接符 10"/>
          <p:cNvSpPr>
            <a:spLocks noChangeShapeType="1"/>
          </p:cNvSpPr>
          <p:nvPr/>
        </p:nvSpPr>
        <p:spPr bwMode="auto">
          <a:xfrm>
            <a:off x="119447" y="1044476"/>
            <a:ext cx="5543550" cy="0"/>
          </a:xfrm>
          <a:prstGeom prst="line">
            <a:avLst/>
          </a:prstGeom>
          <a:noFill/>
          <a:ln w="9525">
            <a:solidFill>
              <a:schemeClr val="accent1"/>
            </a:solidFill>
            <a:round/>
            <a:headEnd/>
            <a:tailEnd/>
          </a:ln>
        </p:spPr>
        <p:txBody>
          <a:bodyPr/>
          <a:lstStyle/>
          <a:p>
            <a:endParaRPr lang="zh-CN" altLang="en-US"/>
          </a:p>
        </p:txBody>
      </p:sp>
      <p:sp>
        <p:nvSpPr>
          <p:cNvPr id="15" name="文本框 2">
            <a:extLst>
              <a:ext uri="{FF2B5EF4-FFF2-40B4-BE49-F238E27FC236}">
                <a16:creationId xmlns:a16="http://schemas.microsoft.com/office/drawing/2014/main" id="{86E7F7D1-375C-4B5B-9587-86F13C8A84A0}"/>
              </a:ext>
            </a:extLst>
          </p:cNvPr>
          <p:cNvSpPr txBox="1">
            <a:spLocks noChangeArrowheads="1"/>
          </p:cNvSpPr>
          <p:nvPr/>
        </p:nvSpPr>
        <p:spPr bwMode="auto">
          <a:xfrm>
            <a:off x="313667" y="1049254"/>
            <a:ext cx="3699533" cy="461665"/>
          </a:xfrm>
          <a:prstGeom prst="rect">
            <a:avLst/>
          </a:prstGeom>
          <a:noFill/>
          <a:ln w="9525">
            <a:noFill/>
            <a:miter lim="800000"/>
            <a:headEnd/>
            <a:tailEnd/>
          </a:ln>
        </p:spPr>
        <p:txBody>
          <a:bodyPr rot="0" vert="horz" wrap="square" lIns="91440" tIns="45720" rIns="91440" bIns="45720" anchor="t" anchorCtr="0">
            <a:spAutoFit/>
          </a:bodyPr>
          <a:lstStyle/>
          <a:p>
            <a:r>
              <a:rPr lang="en-US" altLang="zh-CN" sz="2400" dirty="0">
                <a:solidFill>
                  <a:srgbClr val="01194A"/>
                </a:solidFill>
                <a:latin typeface="Times New Roman" panose="02020603050405020304" pitchFamily="18" charset="0"/>
                <a:cs typeface="Times New Roman" panose="02020603050405020304" pitchFamily="18" charset="0"/>
              </a:rPr>
              <a:t>CST </a:t>
            </a:r>
            <a:r>
              <a:rPr lang="en-US" altLang="zh-CN" sz="2400" dirty="0" err="1">
                <a:solidFill>
                  <a:srgbClr val="FF0000"/>
                </a:solidFill>
                <a:latin typeface="Times New Roman" panose="02020603050405020304" pitchFamily="18" charset="0"/>
                <a:cs typeface="Times New Roman" panose="02020603050405020304" pitchFamily="18" charset="0"/>
              </a:rPr>
              <a:t>wakefield</a:t>
            </a:r>
            <a:r>
              <a:rPr lang="en-US" altLang="zh-CN" sz="2400" dirty="0">
                <a:solidFill>
                  <a:srgbClr val="01194A"/>
                </a:solidFill>
                <a:latin typeface="Times New Roman" panose="02020603050405020304" pitchFamily="18" charset="0"/>
                <a:cs typeface="Times New Roman" panose="02020603050405020304" pitchFamily="18" charset="0"/>
              </a:rPr>
              <a:t> simulation</a:t>
            </a:r>
            <a:endParaRPr lang="zh-CN" altLang="zh-CN" sz="2400" dirty="0">
              <a:solidFill>
                <a:srgbClr val="01194A"/>
              </a:solidFill>
              <a:latin typeface="Times New Roman" panose="02020603050405020304" pitchFamily="18" charset="0"/>
              <a:cs typeface="Times New Roman" panose="02020603050405020304" pitchFamily="18" charset="0"/>
            </a:endParaRPr>
          </a:p>
        </p:txBody>
      </p:sp>
      <p:pic>
        <p:nvPicPr>
          <p:cNvPr id="11" name="图片 10">
            <a:extLst>
              <a:ext uri="{FF2B5EF4-FFF2-40B4-BE49-F238E27FC236}">
                <a16:creationId xmlns:a16="http://schemas.microsoft.com/office/drawing/2014/main" id="{0BCD4264-CC8C-4C2D-AEAE-99F34381942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898571" y="1299901"/>
            <a:ext cx="3418115" cy="1762625"/>
          </a:xfrm>
          <a:prstGeom prst="rect">
            <a:avLst/>
          </a:prstGeom>
        </p:spPr>
      </p:pic>
      <p:sp>
        <p:nvSpPr>
          <p:cNvPr id="12" name="文本框 2">
            <a:extLst>
              <a:ext uri="{FF2B5EF4-FFF2-40B4-BE49-F238E27FC236}">
                <a16:creationId xmlns:a16="http://schemas.microsoft.com/office/drawing/2014/main" id="{29656E54-398D-4F38-803A-FB61BEE80CEB}"/>
              </a:ext>
            </a:extLst>
          </p:cNvPr>
          <p:cNvSpPr txBox="1">
            <a:spLocks noChangeArrowheads="1"/>
          </p:cNvSpPr>
          <p:nvPr/>
        </p:nvSpPr>
        <p:spPr bwMode="auto">
          <a:xfrm>
            <a:off x="246364" y="1509144"/>
            <a:ext cx="3561649" cy="1570943"/>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b="1" dirty="0">
                <a:solidFill>
                  <a:srgbClr val="01194A"/>
                </a:solidFill>
                <a:effectLst/>
                <a:latin typeface="Times New Roman"/>
                <a:ea typeface="等线"/>
                <a:cs typeface="Times New Roman"/>
              </a:rPr>
              <a:t>Charge: 1e-9 C</a:t>
            </a:r>
            <a:endParaRPr lang="zh-CN" dirty="0">
              <a:solidFill>
                <a:srgbClr val="01194A"/>
              </a:solidFill>
              <a:effectLst/>
              <a:latin typeface="Calibri"/>
              <a:ea typeface="等线"/>
              <a:cs typeface="Times New Roman"/>
            </a:endParaRPr>
          </a:p>
          <a:p>
            <a:pPr>
              <a:lnSpc>
                <a:spcPct val="107000"/>
              </a:lnSpc>
              <a:spcAft>
                <a:spcPts val="800"/>
              </a:spcAft>
            </a:pPr>
            <a:r>
              <a:rPr lang="en-GB" b="1" dirty="0">
                <a:solidFill>
                  <a:srgbClr val="01194A"/>
                </a:solidFill>
                <a:effectLst/>
                <a:latin typeface="Times New Roman"/>
                <a:ea typeface="等线"/>
                <a:cs typeface="Times New Roman"/>
              </a:rPr>
              <a:t>Bunch length: 60 mm (sigma)</a:t>
            </a:r>
            <a:endParaRPr lang="zh-CN" dirty="0">
              <a:solidFill>
                <a:srgbClr val="01194A"/>
              </a:solidFill>
              <a:effectLst/>
              <a:latin typeface="Calibri"/>
              <a:ea typeface="等线"/>
              <a:cs typeface="Times New Roman"/>
            </a:endParaRPr>
          </a:p>
          <a:p>
            <a:pPr>
              <a:lnSpc>
                <a:spcPct val="107000"/>
              </a:lnSpc>
              <a:spcAft>
                <a:spcPts val="800"/>
              </a:spcAft>
            </a:pPr>
            <a:r>
              <a:rPr lang="en-GB" b="1" dirty="0">
                <a:solidFill>
                  <a:srgbClr val="01194A"/>
                </a:solidFill>
                <a:effectLst/>
                <a:latin typeface="Times New Roman"/>
                <a:ea typeface="等线"/>
                <a:cs typeface="Times New Roman"/>
              </a:rPr>
              <a:t>Wake length: 20000 mm</a:t>
            </a:r>
            <a:endParaRPr lang="zh-CN" dirty="0">
              <a:solidFill>
                <a:srgbClr val="01194A"/>
              </a:solidFill>
              <a:effectLst/>
              <a:latin typeface="Calibri"/>
              <a:ea typeface="等线"/>
              <a:cs typeface="Times New Roman"/>
            </a:endParaRPr>
          </a:p>
          <a:p>
            <a:pPr>
              <a:lnSpc>
                <a:spcPct val="107000"/>
              </a:lnSpc>
              <a:spcAft>
                <a:spcPts val="800"/>
              </a:spcAft>
            </a:pPr>
            <a:r>
              <a:rPr lang="en-GB" b="1" dirty="0">
                <a:solidFill>
                  <a:srgbClr val="01194A"/>
                </a:solidFill>
                <a:effectLst/>
                <a:latin typeface="Times New Roman"/>
                <a:ea typeface="等线"/>
                <a:cs typeface="Times New Roman"/>
              </a:rPr>
              <a:t> </a:t>
            </a:r>
            <a:endParaRPr lang="zh-CN" dirty="0">
              <a:solidFill>
                <a:srgbClr val="01194A"/>
              </a:solidFill>
              <a:effectLst/>
              <a:latin typeface="Calibri"/>
              <a:ea typeface="等线"/>
              <a:cs typeface="Times New Roman"/>
            </a:endParaRPr>
          </a:p>
        </p:txBody>
      </p:sp>
      <p:sp>
        <p:nvSpPr>
          <p:cNvPr id="13" name="文本框 2">
            <a:extLst>
              <a:ext uri="{FF2B5EF4-FFF2-40B4-BE49-F238E27FC236}">
                <a16:creationId xmlns:a16="http://schemas.microsoft.com/office/drawing/2014/main" id="{B92E1725-6369-4D2C-AA2D-F8D56A24B444}"/>
              </a:ext>
            </a:extLst>
          </p:cNvPr>
          <p:cNvSpPr txBox="1">
            <a:spLocks noChangeArrowheads="1"/>
          </p:cNvSpPr>
          <p:nvPr/>
        </p:nvSpPr>
        <p:spPr bwMode="auto">
          <a:xfrm>
            <a:off x="246364" y="2628110"/>
            <a:ext cx="3491065" cy="1570943"/>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US" altLang="zh-CN" b="1" dirty="0">
                <a:solidFill>
                  <a:srgbClr val="01194A"/>
                </a:solidFill>
                <a:latin typeface="Times New Roman"/>
                <a:ea typeface="等线"/>
                <a:cs typeface="Times New Roman"/>
              </a:rPr>
              <a:t>Boundary conditions:</a:t>
            </a:r>
            <a:endParaRPr lang="zh-CN" dirty="0">
              <a:solidFill>
                <a:srgbClr val="01194A"/>
              </a:solidFill>
              <a:effectLst/>
              <a:latin typeface="Calibri"/>
              <a:ea typeface="等线"/>
              <a:cs typeface="Times New Roman"/>
            </a:endParaRPr>
          </a:p>
          <a:p>
            <a:pPr marL="285750" indent="-285750">
              <a:lnSpc>
                <a:spcPct val="107000"/>
              </a:lnSpc>
              <a:spcAft>
                <a:spcPts val="800"/>
              </a:spcAft>
              <a:buSzPct val="80000"/>
              <a:buFont typeface="Wingdings" panose="05000000000000000000" pitchFamily="2" charset="2"/>
              <a:buChar char="n"/>
            </a:pPr>
            <a:r>
              <a:rPr lang="en-GB" altLang="zh-CN" b="1" dirty="0">
                <a:solidFill>
                  <a:srgbClr val="01194A"/>
                </a:solidFill>
                <a:latin typeface="Times New Roman"/>
                <a:ea typeface="等线"/>
                <a:cs typeface="Times New Roman"/>
              </a:rPr>
              <a:t>X/Y: electric  </a:t>
            </a:r>
          </a:p>
          <a:p>
            <a:pPr marL="285750" indent="-285750">
              <a:lnSpc>
                <a:spcPct val="107000"/>
              </a:lnSpc>
              <a:spcAft>
                <a:spcPts val="800"/>
              </a:spcAft>
              <a:buSzPct val="80000"/>
              <a:buFont typeface="Wingdings" panose="05000000000000000000" pitchFamily="2" charset="2"/>
              <a:buChar char="n"/>
            </a:pPr>
            <a:r>
              <a:rPr lang="en-GB" altLang="zh-CN" b="1" dirty="0">
                <a:solidFill>
                  <a:srgbClr val="01194A"/>
                </a:solidFill>
                <a:latin typeface="Times New Roman"/>
                <a:ea typeface="等线"/>
                <a:cs typeface="Times New Roman"/>
              </a:rPr>
              <a:t>Z: </a:t>
            </a:r>
            <a:r>
              <a:rPr lang="en-GB" altLang="zh-CN" b="1" dirty="0">
                <a:solidFill>
                  <a:srgbClr val="FF0000"/>
                </a:solidFill>
                <a:latin typeface="Times New Roman"/>
                <a:ea typeface="等线"/>
                <a:cs typeface="Times New Roman"/>
              </a:rPr>
              <a:t>two</a:t>
            </a:r>
            <a:r>
              <a:rPr lang="en-GB" altLang="zh-CN" b="1" dirty="0">
                <a:solidFill>
                  <a:srgbClr val="01194A"/>
                </a:solidFill>
                <a:latin typeface="Times New Roman"/>
                <a:ea typeface="等线"/>
                <a:cs typeface="Times New Roman"/>
              </a:rPr>
              <a:t> </a:t>
            </a:r>
            <a:r>
              <a:rPr lang="en-GB" altLang="zh-CN" b="1" dirty="0">
                <a:solidFill>
                  <a:srgbClr val="FF0000"/>
                </a:solidFill>
                <a:latin typeface="Times New Roman"/>
                <a:ea typeface="等线"/>
                <a:cs typeface="Times New Roman"/>
              </a:rPr>
              <a:t>open + eight </a:t>
            </a:r>
            <a:r>
              <a:rPr lang="en-GB" altLang="zh-CN" b="1" dirty="0" err="1">
                <a:solidFill>
                  <a:srgbClr val="FF0000"/>
                </a:solidFill>
                <a:latin typeface="Times New Roman"/>
                <a:ea typeface="等线"/>
                <a:cs typeface="Times New Roman"/>
              </a:rPr>
              <a:t>waveports</a:t>
            </a:r>
            <a:endParaRPr lang="zh-CN" altLang="en-US" b="1" dirty="0">
              <a:solidFill>
                <a:srgbClr val="FF0000"/>
              </a:solidFill>
              <a:latin typeface="Times New Roman"/>
              <a:ea typeface="等线"/>
              <a:cs typeface="Times New Roman"/>
            </a:endParaRPr>
          </a:p>
          <a:p>
            <a:pPr>
              <a:lnSpc>
                <a:spcPct val="107000"/>
              </a:lnSpc>
              <a:spcAft>
                <a:spcPts val="800"/>
              </a:spcAft>
            </a:pPr>
            <a:r>
              <a:rPr lang="en-GB" b="1" dirty="0">
                <a:solidFill>
                  <a:srgbClr val="01194A"/>
                </a:solidFill>
                <a:effectLst/>
                <a:latin typeface="Times New Roman"/>
                <a:ea typeface="等线"/>
                <a:cs typeface="Times New Roman"/>
              </a:rPr>
              <a:t> </a:t>
            </a:r>
            <a:endParaRPr lang="zh-CN" dirty="0">
              <a:solidFill>
                <a:srgbClr val="01194A"/>
              </a:solidFill>
              <a:effectLst/>
              <a:latin typeface="Calibri"/>
              <a:ea typeface="等线"/>
              <a:cs typeface="Times New Roman"/>
            </a:endParaRPr>
          </a:p>
        </p:txBody>
      </p:sp>
      <p:pic>
        <p:nvPicPr>
          <p:cNvPr id="14" name="图片 13">
            <a:extLst>
              <a:ext uri="{FF2B5EF4-FFF2-40B4-BE49-F238E27FC236}">
                <a16:creationId xmlns:a16="http://schemas.microsoft.com/office/drawing/2014/main" id="{54CB7A7B-7A3E-4AA1-BF32-5D93892B21A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297" r="9603"/>
          <a:stretch/>
        </p:blipFill>
        <p:spPr>
          <a:xfrm>
            <a:off x="4208105" y="3350438"/>
            <a:ext cx="4667380" cy="3310224"/>
          </a:xfrm>
          <a:prstGeom prst="rect">
            <a:avLst/>
          </a:prstGeom>
        </p:spPr>
      </p:pic>
      <p:cxnSp>
        <p:nvCxnSpPr>
          <p:cNvPr id="5" name="直接连接符 4">
            <a:extLst>
              <a:ext uri="{FF2B5EF4-FFF2-40B4-BE49-F238E27FC236}">
                <a16:creationId xmlns:a16="http://schemas.microsoft.com/office/drawing/2014/main" id="{731C74B7-08F9-4AF8-9402-DE6C3E6CBDE0}"/>
              </a:ext>
            </a:extLst>
          </p:cNvPr>
          <p:cNvCxnSpPr>
            <a:cxnSpLocks/>
          </p:cNvCxnSpPr>
          <p:nvPr/>
        </p:nvCxnSpPr>
        <p:spPr>
          <a:xfrm>
            <a:off x="5308244" y="3957870"/>
            <a:ext cx="4143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标题 1"/>
          <p:cNvSpPr>
            <a:spLocks noGrp="1"/>
          </p:cNvSpPr>
          <p:nvPr>
            <p:ph type="title"/>
          </p:nvPr>
        </p:nvSpPr>
        <p:spPr>
          <a:xfrm>
            <a:off x="-108520" y="47626"/>
            <a:ext cx="9133073" cy="1325563"/>
          </a:xfrm>
        </p:spPr>
        <p:txBody>
          <a:bodyPr>
            <a:noAutofit/>
          </a:bodyPr>
          <a:lstStyle/>
          <a:p>
            <a:r>
              <a:rPr lang="en-US" altLang="zh-CN" sz="3200" b="1" dirty="0" err="1">
                <a:solidFill>
                  <a:schemeClr val="accent1"/>
                </a:solidFill>
                <a:latin typeface="Times New Roman" pitchFamily="18" charset="0"/>
                <a:cs typeface="Times New Roman" pitchFamily="18" charset="0"/>
              </a:rPr>
              <a:t>Faltin</a:t>
            </a:r>
            <a:r>
              <a:rPr lang="en-US" altLang="zh-CN" sz="3200" b="1" dirty="0">
                <a:solidFill>
                  <a:schemeClr val="accent1"/>
                </a:solidFill>
                <a:latin typeface="Times New Roman" pitchFamily="18" charset="0"/>
                <a:cs typeface="Times New Roman" pitchFamily="18" charset="0"/>
              </a:rPr>
              <a:t> type longitudinal beam coupling impedance</a:t>
            </a:r>
            <a:endParaRPr lang="zh-CN" altLang="en-US" sz="3200" b="1" dirty="0">
              <a:solidFill>
                <a:schemeClr val="accent1"/>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209633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直接连接符 10"/>
          <p:cNvSpPr>
            <a:spLocks noChangeShapeType="1"/>
          </p:cNvSpPr>
          <p:nvPr/>
        </p:nvSpPr>
        <p:spPr bwMode="auto">
          <a:xfrm>
            <a:off x="119447" y="1052736"/>
            <a:ext cx="5543550" cy="0"/>
          </a:xfrm>
          <a:prstGeom prst="line">
            <a:avLst/>
          </a:prstGeom>
          <a:noFill/>
          <a:ln w="9525">
            <a:solidFill>
              <a:schemeClr val="accent1"/>
            </a:solidFill>
            <a:round/>
            <a:headEnd/>
            <a:tailEnd/>
          </a:ln>
        </p:spPr>
        <p:txBody>
          <a:bodyPr/>
          <a:lstStyle/>
          <a:p>
            <a:endParaRPr lang="zh-CN" altLang="en-US"/>
          </a:p>
        </p:txBody>
      </p:sp>
      <p:sp>
        <p:nvSpPr>
          <p:cNvPr id="8" name="文本框 2"/>
          <p:cNvSpPr txBox="1">
            <a:spLocks noChangeArrowheads="1"/>
          </p:cNvSpPr>
          <p:nvPr/>
        </p:nvSpPr>
        <p:spPr bwMode="auto">
          <a:xfrm>
            <a:off x="345472" y="1023119"/>
            <a:ext cx="6080727" cy="461665"/>
          </a:xfrm>
          <a:prstGeom prst="rect">
            <a:avLst/>
          </a:prstGeom>
          <a:noFill/>
          <a:ln w="9525">
            <a:noFill/>
            <a:miter lim="800000"/>
            <a:headEnd/>
            <a:tailEnd/>
          </a:ln>
        </p:spPr>
        <p:txBody>
          <a:bodyPr rot="0" vert="horz" wrap="square" lIns="91440" tIns="45720" rIns="91440" bIns="45720" anchor="t" anchorCtr="0">
            <a:spAutoFit/>
          </a:bodyPr>
          <a:lstStyle/>
          <a:p>
            <a:r>
              <a:rPr lang="en-GB" altLang="zh-CN" sz="2400" dirty="0">
                <a:solidFill>
                  <a:srgbClr val="01194A"/>
                </a:solidFill>
                <a:latin typeface="Times New Roman" panose="02020603050405020304" pitchFamily="18" charset="0"/>
                <a:cs typeface="Times New Roman" panose="02020603050405020304" pitchFamily="18" charset="0"/>
              </a:rPr>
              <a:t>Longitudinal beam coupling impedance </a:t>
            </a:r>
            <a:r>
              <a:rPr lang="en-US" altLang="zh-CN" sz="2400" dirty="0">
                <a:solidFill>
                  <a:srgbClr val="01194A"/>
                </a:solidFill>
                <a:latin typeface="Times New Roman" panose="02020603050405020304" pitchFamily="18" charset="0"/>
                <a:cs typeface="Times New Roman" panose="02020603050405020304" pitchFamily="18" charset="0"/>
              </a:rPr>
              <a:t>movie:</a:t>
            </a:r>
            <a:endParaRPr lang="zh-CN" altLang="zh-CN" sz="2400" dirty="0">
              <a:solidFill>
                <a:srgbClr val="01194A"/>
              </a:solidFill>
              <a:latin typeface="Times New Roman" panose="02020603050405020304" pitchFamily="18" charset="0"/>
              <a:cs typeface="Times New Roman" panose="02020603050405020304" pitchFamily="18" charset="0"/>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8648" y="1505242"/>
            <a:ext cx="5973983" cy="2643838"/>
          </a:xfrm>
          <a:prstGeom prst="rect">
            <a:avLst/>
          </a:prstGeom>
        </p:spPr>
      </p:pic>
      <p:pic>
        <p:nvPicPr>
          <p:cNvPr id="6" name="图片 5">
            <a:extLst>
              <a:ext uri="{FF2B5EF4-FFF2-40B4-BE49-F238E27FC236}">
                <a16:creationId xmlns:a16="http://schemas.microsoft.com/office/drawing/2014/main" id="{07F54CA3-925A-44C7-A852-EA57267B75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6369" y="4164008"/>
            <a:ext cx="5973983" cy="2643839"/>
          </a:xfrm>
          <a:prstGeom prst="rect">
            <a:avLst/>
          </a:prstGeom>
        </p:spPr>
      </p:pic>
      <p:sp>
        <p:nvSpPr>
          <p:cNvPr id="9" name="文本框 2">
            <a:extLst>
              <a:ext uri="{FF2B5EF4-FFF2-40B4-BE49-F238E27FC236}">
                <a16:creationId xmlns:a16="http://schemas.microsoft.com/office/drawing/2014/main" id="{A58E6FF6-8B9C-4F1A-B2CD-16D283724BD4}"/>
              </a:ext>
            </a:extLst>
          </p:cNvPr>
          <p:cNvSpPr txBox="1">
            <a:spLocks noChangeArrowheads="1"/>
          </p:cNvSpPr>
          <p:nvPr/>
        </p:nvSpPr>
        <p:spPr bwMode="auto">
          <a:xfrm>
            <a:off x="0" y="2827161"/>
            <a:ext cx="1850571" cy="1015663"/>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en-US" altLang="zh-CN" sz="2000" b="1" kern="100" dirty="0">
                <a:latin typeface="Times New Roman"/>
                <a:ea typeface="宋体"/>
                <a:cs typeface="Times New Roman"/>
              </a:rPr>
              <a:t>Smooth tube:</a:t>
            </a:r>
          </a:p>
          <a:p>
            <a:pPr algn="just"/>
            <a:endParaRPr lang="zh-CN" altLang="zh-CN" sz="2000" kern="100" dirty="0">
              <a:ea typeface="宋体"/>
              <a:cs typeface="Times New Roman"/>
            </a:endParaRPr>
          </a:p>
          <a:p>
            <a:pPr algn="just">
              <a:spcAft>
                <a:spcPts val="0"/>
              </a:spcAft>
            </a:pPr>
            <a:r>
              <a:rPr lang="en-US" altLang="zh-CN" sz="2000" b="1" kern="100" dirty="0">
                <a:effectLst/>
                <a:latin typeface="Times New Roman"/>
                <a:ea typeface="宋体"/>
                <a:cs typeface="Times New Roman"/>
              </a:rPr>
              <a:t> </a:t>
            </a:r>
            <a:endParaRPr lang="zh-CN" sz="2000" kern="100" dirty="0">
              <a:effectLst/>
              <a:latin typeface="Calibri"/>
              <a:ea typeface="宋体"/>
              <a:cs typeface="Times New Roman"/>
            </a:endParaRPr>
          </a:p>
        </p:txBody>
      </p:sp>
      <p:sp>
        <p:nvSpPr>
          <p:cNvPr id="10" name="文本框 2">
            <a:extLst>
              <a:ext uri="{FF2B5EF4-FFF2-40B4-BE49-F238E27FC236}">
                <a16:creationId xmlns:a16="http://schemas.microsoft.com/office/drawing/2014/main" id="{1862C0D1-0024-4655-B69B-8A73DE6FF94D}"/>
              </a:ext>
            </a:extLst>
          </p:cNvPr>
          <p:cNvSpPr txBox="1">
            <a:spLocks noChangeArrowheads="1"/>
          </p:cNvSpPr>
          <p:nvPr/>
        </p:nvSpPr>
        <p:spPr bwMode="auto">
          <a:xfrm>
            <a:off x="-1" y="5069036"/>
            <a:ext cx="2155372" cy="707886"/>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en-US" altLang="zh-CN" sz="2000" b="1" kern="100" dirty="0" err="1">
                <a:latin typeface="Times New Roman"/>
                <a:ea typeface="宋体"/>
                <a:cs typeface="Times New Roman"/>
              </a:rPr>
              <a:t>Faltin</a:t>
            </a:r>
            <a:r>
              <a:rPr lang="en-US" altLang="zh-CN" sz="2000" b="1" kern="100" dirty="0">
                <a:latin typeface="Times New Roman"/>
                <a:ea typeface="宋体"/>
                <a:cs typeface="Times New Roman"/>
              </a:rPr>
              <a:t> type:</a:t>
            </a:r>
          </a:p>
          <a:p>
            <a:pPr algn="just">
              <a:spcAft>
                <a:spcPts val="0"/>
              </a:spcAft>
            </a:pPr>
            <a:r>
              <a:rPr lang="en-US" altLang="zh-CN" sz="2000" b="1" kern="100" dirty="0">
                <a:latin typeface="Times New Roman"/>
                <a:ea typeface="宋体"/>
                <a:cs typeface="Times New Roman"/>
              </a:rPr>
              <a:t>(Periodic slots</a:t>
            </a:r>
            <a:r>
              <a:rPr lang="en-US" altLang="zh-CN" sz="2000" b="1" kern="100" dirty="0">
                <a:effectLst/>
                <a:latin typeface="Times New Roman"/>
                <a:ea typeface="宋体"/>
                <a:cs typeface="Times New Roman"/>
              </a:rPr>
              <a:t>)</a:t>
            </a:r>
            <a:endParaRPr lang="zh-CN" sz="2000" kern="100" dirty="0">
              <a:effectLst/>
              <a:latin typeface="Calibri"/>
              <a:ea typeface="宋体"/>
              <a:cs typeface="Times New Roman"/>
            </a:endParaRPr>
          </a:p>
        </p:txBody>
      </p:sp>
      <p:sp>
        <p:nvSpPr>
          <p:cNvPr id="13" name="标题 1"/>
          <p:cNvSpPr>
            <a:spLocks noGrp="1"/>
          </p:cNvSpPr>
          <p:nvPr>
            <p:ph type="title"/>
          </p:nvPr>
        </p:nvSpPr>
        <p:spPr>
          <a:xfrm>
            <a:off x="-108520" y="47626"/>
            <a:ext cx="9133073" cy="1325563"/>
          </a:xfrm>
        </p:spPr>
        <p:txBody>
          <a:bodyPr>
            <a:noAutofit/>
          </a:bodyPr>
          <a:lstStyle/>
          <a:p>
            <a:r>
              <a:rPr lang="en-US" altLang="zh-CN" sz="3200" b="1" dirty="0" err="1">
                <a:solidFill>
                  <a:schemeClr val="accent1"/>
                </a:solidFill>
                <a:latin typeface="Times New Roman" pitchFamily="18" charset="0"/>
                <a:cs typeface="Times New Roman" pitchFamily="18" charset="0"/>
              </a:rPr>
              <a:t>Faltin</a:t>
            </a:r>
            <a:r>
              <a:rPr lang="en-US" altLang="zh-CN" sz="3200" b="1" dirty="0">
                <a:solidFill>
                  <a:schemeClr val="accent1"/>
                </a:solidFill>
                <a:latin typeface="Times New Roman" pitchFamily="18" charset="0"/>
                <a:cs typeface="Times New Roman" pitchFamily="18" charset="0"/>
              </a:rPr>
              <a:t> type longitudinal beam coupling impedance</a:t>
            </a:r>
            <a:endParaRPr lang="zh-CN" altLang="en-US" sz="3200" b="1" dirty="0">
              <a:solidFill>
                <a:schemeClr val="accent1"/>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487444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C:\Users\zhu\AppData\Roaming\Tencent\Users\593754493\QQ\WinTemp\RichOle\TG2~]5_8BPFAS9S`T7)P{Q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3070587"/>
            <a:ext cx="5357143" cy="2028572"/>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a:xfrm>
            <a:off x="35496" y="188640"/>
            <a:ext cx="9227368" cy="1143000"/>
          </a:xfrm>
        </p:spPr>
        <p:txBody>
          <a:bodyPr>
            <a:normAutofit fontScale="90000"/>
          </a:bodyPr>
          <a:lstStyle/>
          <a:p>
            <a:pPr algn="l"/>
            <a:r>
              <a:rPr lang="en-US" altLang="zh-CN" sz="3600" b="1" dirty="0">
                <a:solidFill>
                  <a:schemeClr val="accent1"/>
                </a:solidFill>
                <a:latin typeface="Times New Roman" pitchFamily="18" charset="0"/>
                <a:ea typeface="+mn-ea"/>
                <a:cs typeface="Times New Roman" pitchFamily="18" charset="0"/>
              </a:rPr>
              <a:t>Slot-ring </a:t>
            </a:r>
            <a:r>
              <a:rPr lang="en-US" altLang="zh-CN" sz="3600" b="1" dirty="0">
                <a:solidFill>
                  <a:schemeClr val="accent1"/>
                </a:solidFill>
                <a:latin typeface="Times New Roman" pitchFamily="18" charset="0"/>
                <a:cs typeface="Times New Roman" pitchFamily="18" charset="0"/>
              </a:rPr>
              <a:t>longitudinal kicker </a:t>
            </a:r>
            <a:r>
              <a:rPr lang="en-US" altLang="zh-CN" sz="3600" b="1" dirty="0">
                <a:solidFill>
                  <a:schemeClr val="accent1"/>
                </a:solidFill>
                <a:latin typeface="Times New Roman" pitchFamily="18" charset="0"/>
                <a:ea typeface="+mn-ea"/>
                <a:cs typeface="Times New Roman" pitchFamily="18" charset="0"/>
              </a:rPr>
              <a:t>impedance simulation</a:t>
            </a:r>
            <a:endParaRPr lang="zh-CN" altLang="en-US" sz="3600" b="1" dirty="0">
              <a:solidFill>
                <a:schemeClr val="accent1"/>
              </a:solidFill>
              <a:latin typeface="Times New Roman" pitchFamily="18" charset="0"/>
              <a:ea typeface="+mn-ea"/>
              <a:cs typeface="Times New Roman" pitchFamily="18" charset="0"/>
            </a:endParaRPr>
          </a:p>
        </p:txBody>
      </p:sp>
      <p:sp>
        <p:nvSpPr>
          <p:cNvPr id="4" name="直接连接符 10"/>
          <p:cNvSpPr>
            <a:spLocks noChangeShapeType="1"/>
          </p:cNvSpPr>
          <p:nvPr/>
        </p:nvSpPr>
        <p:spPr bwMode="auto">
          <a:xfrm>
            <a:off x="119447" y="1182762"/>
            <a:ext cx="5543550" cy="0"/>
          </a:xfrm>
          <a:prstGeom prst="line">
            <a:avLst/>
          </a:prstGeom>
          <a:noFill/>
          <a:ln w="9525">
            <a:solidFill>
              <a:schemeClr val="accent1"/>
            </a:solidFill>
            <a:round/>
            <a:headEnd/>
            <a:tailEnd/>
          </a:ln>
        </p:spPr>
        <p:txBody>
          <a:bodyPr/>
          <a:lstStyle/>
          <a:p>
            <a:endParaRPr lang="zh-CN" altLang="en-US"/>
          </a:p>
        </p:txBody>
      </p:sp>
      <p:sp>
        <p:nvSpPr>
          <p:cNvPr id="8" name="TextBox 15"/>
          <p:cNvSpPr txBox="1">
            <a:spLocks noChangeArrowheads="1"/>
          </p:cNvSpPr>
          <p:nvPr/>
        </p:nvSpPr>
        <p:spPr bwMode="auto">
          <a:xfrm>
            <a:off x="605353" y="5890046"/>
            <a:ext cx="3707904" cy="461665"/>
          </a:xfrm>
          <a:prstGeom prst="rect">
            <a:avLst/>
          </a:prstGeom>
          <a:noFill/>
          <a:ln w="9525">
            <a:noFill/>
            <a:miter lim="800000"/>
            <a:headEnd/>
            <a:tailEnd/>
          </a:ln>
        </p:spPr>
        <p:txBody>
          <a:bodyPr wrap="square">
            <a:spAutoFit/>
          </a:bodyPr>
          <a:lstStyle/>
          <a:p>
            <a:r>
              <a:rPr lang="zh-CN" altLang="zh-CN" sz="2400" dirty="0">
                <a:latin typeface="Times New Roman" panose="02020603050405020304" pitchFamily="18" charset="0"/>
                <a:cs typeface="Times New Roman" panose="02020603050405020304" pitchFamily="18" charset="0"/>
              </a:rPr>
              <a:t> </a:t>
            </a:r>
            <a:r>
              <a:rPr lang="en-US" altLang="zh-CN" sz="2400" b="1" dirty="0">
                <a:latin typeface="Times New Roman" panose="02020603050405020304" pitchFamily="18" charset="0"/>
                <a:cs typeface="Times New Roman" panose="02020603050405020304" pitchFamily="18" charset="0"/>
              </a:rPr>
              <a:t>HFSS</a:t>
            </a:r>
            <a:r>
              <a:rPr lang="en-US" altLang="zh-CN" sz="2400" dirty="0">
                <a:latin typeface="Times New Roman" panose="02020603050405020304" pitchFamily="18" charset="0"/>
                <a:cs typeface="Times New Roman" panose="02020603050405020304" pitchFamily="18" charset="0"/>
              </a:rPr>
              <a:t> Simulation model </a:t>
            </a:r>
            <a:endParaRPr lang="zh-CN" altLang="en-US" sz="2400" dirty="0">
              <a:latin typeface="Times New Roman" panose="02020603050405020304" pitchFamily="18" charset="0"/>
              <a:cs typeface="Times New Roman" panose="02020603050405020304" pitchFamily="18" charset="0"/>
            </a:endParaRPr>
          </a:p>
        </p:txBody>
      </p:sp>
      <p:pic>
        <p:nvPicPr>
          <p:cNvPr id="11" name="图片 10" descr="C:\Users\zhu\AppData\Roaming\Tencent\Users\593754493\QQ\WinTemp\RichOle\0X](~DV5T3OTZ}(%K@C9[)R.pn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1052475" y="3348126"/>
            <a:ext cx="4218855" cy="924219"/>
          </a:xfrm>
          <a:prstGeom prst="rect">
            <a:avLst/>
          </a:prstGeom>
          <a:noFill/>
          <a:ln>
            <a:noFill/>
          </a:ln>
        </p:spPr>
      </p:pic>
      <mc:AlternateContent xmlns:mc="http://schemas.openxmlformats.org/markup-compatibility/2006" xmlns:a14="http://schemas.microsoft.com/office/drawing/2010/main">
        <mc:Choice Requires="a14">
          <p:sp>
            <p:nvSpPr>
              <p:cNvPr id="12" name="文本框 2"/>
              <p:cNvSpPr txBox="1">
                <a:spLocks noChangeArrowheads="1"/>
              </p:cNvSpPr>
              <p:nvPr/>
            </p:nvSpPr>
            <p:spPr bwMode="auto">
              <a:xfrm>
                <a:off x="-76200" y="4005065"/>
                <a:ext cx="3332659" cy="400110"/>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en-US" sz="2000" kern="100" dirty="0">
                    <a:effectLst/>
                    <a:latin typeface="Times New Roman"/>
                    <a:ea typeface="宋体"/>
                    <a:cs typeface="Times New Roman"/>
                  </a:rPr>
                  <a:t>Powered </a:t>
                </a:r>
                <a14:m>
                  <m:oMath xmlns:m="http://schemas.openxmlformats.org/officeDocument/2006/math">
                    <m:sSub>
                      <m:sSubPr>
                        <m:ctrlPr>
                          <a:rPr lang="zh-CN" altLang="zh-CN" sz="2000" b="1" i="1">
                            <a:latin typeface="Cambria Math" panose="02040503050406030204" pitchFamily="18" charset="0"/>
                          </a:rPr>
                        </m:ctrlPr>
                      </m:sSubPr>
                      <m:e>
                        <m:r>
                          <a:rPr lang="en-US" altLang="zh-CN" sz="2000" b="1" i="1">
                            <a:latin typeface="Cambria Math"/>
                          </a:rPr>
                          <m:t>𝑷</m:t>
                        </m:r>
                      </m:e>
                      <m:sub>
                        <m:r>
                          <a:rPr lang="en-US" altLang="zh-CN" sz="2000" b="1" i="1">
                            <a:latin typeface="Cambria Math"/>
                          </a:rPr>
                          <m:t>𝒌</m:t>
                        </m:r>
                      </m:sub>
                    </m:sSub>
                  </m:oMath>
                </a14:m>
                <a:r>
                  <a:rPr lang="en-US" sz="2000" b="1" kern="100" dirty="0">
                    <a:effectLst/>
                    <a:latin typeface="Times New Roman"/>
                    <a:ea typeface="宋体"/>
                    <a:cs typeface="Times New Roman"/>
                  </a:rPr>
                  <a:t> </a:t>
                </a:r>
                <a:r>
                  <a:rPr lang="en-US" sz="2000" kern="100" dirty="0">
                    <a:effectLst/>
                    <a:latin typeface="Times New Roman"/>
                    <a:ea typeface="宋体"/>
                    <a:cs typeface="Times New Roman"/>
                  </a:rPr>
                  <a:t>in the </a:t>
                </a:r>
                <a:r>
                  <a:rPr lang="en-US" sz="2000" kern="100" dirty="0">
                    <a:latin typeface="Times New Roman"/>
                    <a:ea typeface="宋体"/>
                    <a:cs typeface="Times New Roman"/>
                  </a:rPr>
                  <a:t>middle</a:t>
                </a:r>
                <a:r>
                  <a:rPr lang="en-US" sz="2000" kern="100" dirty="0">
                    <a:effectLst/>
                    <a:latin typeface="Times New Roman"/>
                    <a:ea typeface="宋体"/>
                    <a:cs typeface="Times New Roman"/>
                  </a:rPr>
                  <a:t> cell    </a:t>
                </a:r>
                <a:endParaRPr lang="zh-CN" sz="2000" kern="100" dirty="0">
                  <a:effectLst/>
                  <a:latin typeface="Calibri"/>
                  <a:ea typeface="宋体"/>
                  <a:cs typeface="Times New Roman"/>
                </a:endParaRPr>
              </a:p>
            </p:txBody>
          </p:sp>
        </mc:Choice>
        <mc:Fallback xmlns="">
          <p:sp>
            <p:nvSpPr>
              <p:cNvPr id="12" name="文本框 2"/>
              <p:cNvSpPr txBox="1">
                <a:spLocks noRot="1" noChangeAspect="1" noMove="1" noResize="1" noEditPoints="1" noAdjustHandles="1" noChangeArrowheads="1" noChangeShapeType="1" noTextEdit="1"/>
              </p:cNvSpPr>
              <p:nvPr/>
            </p:nvSpPr>
            <p:spPr bwMode="auto">
              <a:xfrm>
                <a:off x="-76200" y="4005065"/>
                <a:ext cx="3332659" cy="400110"/>
              </a:xfrm>
              <a:prstGeom prst="rect">
                <a:avLst/>
              </a:prstGeom>
              <a:blipFill>
                <a:blip r:embed="rId5"/>
                <a:stretch>
                  <a:fillRect l="-1828" t="-10606" b="-24242"/>
                </a:stretch>
              </a:blipFill>
              <a:ln w="9525">
                <a:noFill/>
                <a:miter lim="800000"/>
                <a:headEnd/>
                <a:tailEnd/>
              </a:ln>
            </p:spPr>
            <p:txBody>
              <a:bodyPr/>
              <a:lstStyle/>
              <a:p>
                <a:r>
                  <a:rPr lang="zh-CN" altLang="en-US">
                    <a:noFill/>
                  </a:rPr>
                  <a:t> </a:t>
                </a:r>
              </a:p>
            </p:txBody>
          </p:sp>
        </mc:Fallback>
      </mc:AlternateContent>
      <p:cxnSp>
        <p:nvCxnSpPr>
          <p:cNvPr id="13" name="直接箭头连接符 12"/>
          <p:cNvCxnSpPr/>
          <p:nvPr/>
        </p:nvCxnSpPr>
        <p:spPr>
          <a:xfrm>
            <a:off x="35496" y="3911432"/>
            <a:ext cx="3060055"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矩形 13"/>
              <p:cNvSpPr/>
              <p:nvPr/>
            </p:nvSpPr>
            <p:spPr>
              <a:xfrm>
                <a:off x="312304" y="1772817"/>
                <a:ext cx="2506438" cy="78380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zh-CN" sz="2400" b="1" i="1">
                              <a:latin typeface="Cambria Math" panose="02040503050406030204" pitchFamily="18" charset="0"/>
                            </a:rPr>
                          </m:ctrlPr>
                        </m:sSubPr>
                        <m:e>
                          <m:r>
                            <a:rPr lang="en-US" altLang="zh-CN" sz="2400" b="1" i="1">
                              <a:latin typeface="Cambria Math"/>
                            </a:rPr>
                            <m:t>𝒁</m:t>
                          </m:r>
                        </m:e>
                        <m:sub>
                          <m:r>
                            <a:rPr lang="en-US" altLang="zh-CN" sz="2400" b="1" i="1">
                              <a:latin typeface="Cambria Math"/>
                            </a:rPr>
                            <m:t>𝒌</m:t>
                          </m:r>
                        </m:sub>
                      </m:sSub>
                      <m:r>
                        <a:rPr lang="en-US" altLang="zh-CN" sz="2400" b="1" i="1">
                          <a:latin typeface="Cambria Math"/>
                        </a:rPr>
                        <m:t>=</m:t>
                      </m:r>
                      <m:f>
                        <m:fPr>
                          <m:ctrlPr>
                            <a:rPr lang="zh-CN" altLang="zh-CN" sz="2400" b="1" i="1">
                              <a:latin typeface="Cambria Math" panose="02040503050406030204" pitchFamily="18" charset="0"/>
                            </a:rPr>
                          </m:ctrlPr>
                        </m:fPr>
                        <m:num>
                          <m:r>
                            <a:rPr lang="en-US" altLang="zh-CN" sz="2400" b="1" i="1">
                              <a:latin typeface="Cambria Math"/>
                            </a:rPr>
                            <m:t>𝟏</m:t>
                          </m:r>
                        </m:num>
                        <m:den>
                          <m:r>
                            <a:rPr lang="en-US" altLang="zh-CN" sz="2400" b="1" i="1">
                              <a:latin typeface="Cambria Math"/>
                            </a:rPr>
                            <m:t>𝟐</m:t>
                          </m:r>
                        </m:den>
                      </m:f>
                      <m:sSup>
                        <m:sSupPr>
                          <m:ctrlPr>
                            <a:rPr lang="zh-CN" altLang="zh-CN" sz="2400" b="1" i="1">
                              <a:latin typeface="Cambria Math" panose="02040503050406030204" pitchFamily="18" charset="0"/>
                            </a:rPr>
                          </m:ctrlPr>
                        </m:sSupPr>
                        <m:e>
                          <m:r>
                            <a:rPr lang="en-US" altLang="zh-CN" sz="2400" b="1" i="1">
                              <a:latin typeface="Cambria Math"/>
                            </a:rPr>
                            <m:t>|</m:t>
                          </m:r>
                          <m:r>
                            <a:rPr lang="en-US" altLang="zh-CN" sz="2400" b="1" i="1">
                              <a:latin typeface="Cambria Math"/>
                            </a:rPr>
                            <m:t>𝑽</m:t>
                          </m:r>
                          <m:r>
                            <a:rPr lang="en-US" altLang="zh-CN" sz="2400" b="1" i="1">
                              <a:latin typeface="Cambria Math"/>
                            </a:rPr>
                            <m:t>|</m:t>
                          </m:r>
                        </m:e>
                        <m:sup>
                          <m:r>
                            <a:rPr lang="en-US" altLang="zh-CN" sz="2400" b="1" i="1">
                              <a:latin typeface="Cambria Math"/>
                            </a:rPr>
                            <m:t>𝟐</m:t>
                          </m:r>
                        </m:sup>
                      </m:sSup>
                      <m:r>
                        <a:rPr lang="en-US" altLang="zh-CN" sz="2400" b="1" i="1">
                          <a:latin typeface="Cambria Math"/>
                        </a:rPr>
                        <m:t>/</m:t>
                      </m:r>
                      <m:sSub>
                        <m:sSubPr>
                          <m:ctrlPr>
                            <a:rPr lang="zh-CN" altLang="zh-CN" sz="2400" b="1" i="1">
                              <a:latin typeface="Cambria Math" panose="02040503050406030204" pitchFamily="18" charset="0"/>
                            </a:rPr>
                          </m:ctrlPr>
                        </m:sSubPr>
                        <m:e>
                          <m:r>
                            <a:rPr lang="en-US" altLang="zh-CN" sz="2400" b="1" i="1">
                              <a:latin typeface="Cambria Math"/>
                            </a:rPr>
                            <m:t>𝑷</m:t>
                          </m:r>
                        </m:e>
                        <m:sub>
                          <m:r>
                            <a:rPr lang="en-US" altLang="zh-CN" sz="2400" b="1" i="1">
                              <a:latin typeface="Cambria Math"/>
                            </a:rPr>
                            <m:t>𝒌</m:t>
                          </m:r>
                        </m:sub>
                      </m:sSub>
                    </m:oMath>
                  </m:oMathPara>
                </a14:m>
                <a:endParaRPr lang="zh-CN" altLang="zh-CN" sz="2400" b="1" dirty="0"/>
              </a:p>
            </p:txBody>
          </p:sp>
        </mc:Choice>
        <mc:Fallback xmlns="">
          <p:sp>
            <p:nvSpPr>
              <p:cNvPr id="14" name="矩形 13"/>
              <p:cNvSpPr>
                <a:spLocks noRot="1" noChangeAspect="1" noMove="1" noResize="1" noEditPoints="1" noAdjustHandles="1" noChangeArrowheads="1" noChangeShapeType="1" noTextEdit="1"/>
              </p:cNvSpPr>
              <p:nvPr/>
            </p:nvSpPr>
            <p:spPr>
              <a:xfrm>
                <a:off x="312304" y="1772817"/>
                <a:ext cx="2506438" cy="783804"/>
              </a:xfrm>
              <a:prstGeom prst="rect">
                <a:avLst/>
              </a:prstGeom>
              <a:blipFill>
                <a:blip r:embed="rId6"/>
                <a:stretch>
                  <a:fillRect/>
                </a:stretch>
              </a:blipFill>
            </p:spPr>
            <p:txBody>
              <a:bodyPr/>
              <a:lstStyle/>
              <a:p>
                <a:r>
                  <a:rPr lang="zh-CN" altLang="en-US">
                    <a:noFill/>
                  </a:rPr>
                  <a:t> </a:t>
                </a:r>
              </a:p>
            </p:txBody>
          </p:sp>
        </mc:Fallback>
      </mc:AlternateContent>
      <p:sp>
        <p:nvSpPr>
          <p:cNvPr id="20" name="TextBox 15"/>
          <p:cNvSpPr txBox="1">
            <a:spLocks noChangeArrowheads="1"/>
          </p:cNvSpPr>
          <p:nvPr/>
        </p:nvSpPr>
        <p:spPr bwMode="auto">
          <a:xfrm>
            <a:off x="4207318" y="5241974"/>
            <a:ext cx="4857729" cy="461665"/>
          </a:xfrm>
          <a:prstGeom prst="rect">
            <a:avLst/>
          </a:prstGeom>
          <a:noFill/>
          <a:ln w="9525">
            <a:noFill/>
            <a:miter lim="800000"/>
            <a:headEnd/>
            <a:tailEnd/>
          </a:ln>
        </p:spPr>
        <p:txBody>
          <a:bodyPr wrap="square">
            <a:spAutoFit/>
          </a:bodyPr>
          <a:lstStyle/>
          <a:p>
            <a:r>
              <a:rPr lang="zh-CN" altLang="zh-CN"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The dimension of </a:t>
            </a:r>
            <a:r>
              <a:rPr lang="en-US" altLang="zh-CN" sz="2400" b="1" dirty="0">
                <a:latin typeface="Times New Roman" panose="02020603050405020304" pitchFamily="18" charset="0"/>
                <a:cs typeface="Times New Roman" panose="02020603050405020304" pitchFamily="18" charset="0"/>
              </a:rPr>
              <a:t>one sixteenth</a:t>
            </a:r>
            <a:r>
              <a:rPr lang="en-US" altLang="zh-CN" sz="2400" dirty="0">
                <a:latin typeface="Times New Roman" panose="02020603050405020304" pitchFamily="18" charset="0"/>
                <a:cs typeface="Times New Roman" panose="02020603050405020304" pitchFamily="18" charset="0"/>
              </a:rPr>
              <a:t> cell</a:t>
            </a:r>
            <a:endParaRPr lang="zh-CN" altLang="en-US" sz="2400" dirty="0">
              <a:latin typeface="Times New Roman" panose="02020603050405020304" pitchFamily="18" charset="0"/>
              <a:cs typeface="Times New Roman" panose="02020603050405020304" pitchFamily="18" charset="0"/>
            </a:endParaRPr>
          </a:p>
        </p:txBody>
      </p:sp>
      <p:cxnSp>
        <p:nvCxnSpPr>
          <p:cNvPr id="10" name="直接箭头连接符 9"/>
          <p:cNvCxnSpPr/>
          <p:nvPr/>
        </p:nvCxnSpPr>
        <p:spPr>
          <a:xfrm>
            <a:off x="7848364" y="4403431"/>
            <a:ext cx="0" cy="401237"/>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flipH="1">
            <a:off x="3347865" y="4741417"/>
            <a:ext cx="1046335" cy="919832"/>
          </a:xfrm>
          <a:prstGeom prst="straightConnector1">
            <a:avLst/>
          </a:prstGeom>
          <a:ln w="158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a:off x="3508206" y="2201746"/>
            <a:ext cx="0" cy="2091351"/>
          </a:xfrm>
          <a:prstGeom prst="straightConnector1">
            <a:avLst/>
          </a:prstGeom>
          <a:ln w="571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文本框 2"/>
          <p:cNvSpPr txBox="1">
            <a:spLocks noChangeArrowheads="1"/>
          </p:cNvSpPr>
          <p:nvPr/>
        </p:nvSpPr>
        <p:spPr bwMode="auto">
          <a:xfrm>
            <a:off x="3491657" y="1831640"/>
            <a:ext cx="2232471" cy="400110"/>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en-US" sz="2000" kern="100" dirty="0">
                <a:effectLst/>
                <a:latin typeface="Times New Roman"/>
                <a:ea typeface="宋体"/>
                <a:cs typeface="Times New Roman"/>
              </a:rPr>
              <a:t>Beam direction</a:t>
            </a:r>
            <a:endParaRPr lang="zh-CN" sz="2000" kern="100" dirty="0">
              <a:effectLst/>
              <a:latin typeface="Calibri"/>
              <a:ea typeface="宋体"/>
              <a:cs typeface="Times New Roman"/>
            </a:endParaRPr>
          </a:p>
        </p:txBody>
      </p:sp>
      <mc:AlternateContent xmlns:mc="http://schemas.openxmlformats.org/markup-compatibility/2006" xmlns:a14="http://schemas.microsoft.com/office/drawing/2010/main">
        <mc:Choice Requires="a14">
          <p:sp>
            <p:nvSpPr>
              <p:cNvPr id="19" name="矩形 18"/>
              <p:cNvSpPr/>
              <p:nvPr/>
            </p:nvSpPr>
            <p:spPr>
              <a:xfrm>
                <a:off x="528327" y="2636913"/>
                <a:ext cx="222048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b="1" i="1" smtClean="0">
                          <a:latin typeface="Cambria Math"/>
                        </a:rPr>
                        <m:t>𝑽</m:t>
                      </m:r>
                      <m:r>
                        <a:rPr lang="zh-CN" altLang="en-US" b="1" i="1" smtClean="0">
                          <a:latin typeface="Cambria Math"/>
                        </a:rPr>
                        <m:t>：</m:t>
                      </m:r>
                      <m:r>
                        <a:rPr lang="en-US" altLang="zh-CN" b="1" i="1" smtClean="0">
                          <a:latin typeface="Cambria Math"/>
                        </a:rPr>
                        <m:t>𝒃𝒆𝒂𝒎</m:t>
                      </m:r>
                      <m:r>
                        <a:rPr lang="en-US" altLang="zh-CN" b="1" i="1" smtClean="0">
                          <a:latin typeface="Cambria Math"/>
                        </a:rPr>
                        <m:t> </m:t>
                      </m:r>
                      <m:r>
                        <a:rPr lang="en-US" altLang="zh-CN" b="1" i="1" smtClean="0">
                          <a:latin typeface="Cambria Math"/>
                        </a:rPr>
                        <m:t>𝒗𝒐𝒍𝒕𝒂𝒈𝒆</m:t>
                      </m:r>
                    </m:oMath>
                  </m:oMathPara>
                </a14:m>
                <a:endParaRPr lang="zh-CN" altLang="en-US" dirty="0"/>
              </a:p>
            </p:txBody>
          </p:sp>
        </mc:Choice>
        <mc:Fallback xmlns="">
          <p:sp>
            <p:nvSpPr>
              <p:cNvPr id="19" name="矩形 18"/>
              <p:cNvSpPr>
                <a:spLocks noRot="1" noChangeAspect="1" noMove="1" noResize="1" noEditPoints="1" noAdjustHandles="1" noChangeArrowheads="1" noChangeShapeType="1" noTextEdit="1"/>
              </p:cNvSpPr>
              <p:nvPr/>
            </p:nvSpPr>
            <p:spPr>
              <a:xfrm>
                <a:off x="528327" y="2636913"/>
                <a:ext cx="2220480" cy="369332"/>
              </a:xfrm>
              <a:prstGeom prst="rect">
                <a:avLst/>
              </a:prstGeom>
              <a:blipFill>
                <a:blip r:embed="rId7"/>
                <a:stretch>
                  <a:fillRect b="-1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矩形 21"/>
              <p:cNvSpPr/>
              <p:nvPr/>
            </p:nvSpPr>
            <p:spPr>
              <a:xfrm>
                <a:off x="528327" y="2987661"/>
                <a:ext cx="1930978" cy="369332"/>
              </a:xfrm>
              <a:prstGeom prst="rect">
                <a:avLst/>
              </a:prstGeom>
            </p:spPr>
            <p:txBody>
              <a:bodyPr wrap="none">
                <a:spAutoFit/>
              </a:bodyPr>
              <a:lstStyle/>
              <a:p>
                <a14:m>
                  <m:oMath xmlns:m="http://schemas.openxmlformats.org/officeDocument/2006/math">
                    <m:sSub>
                      <m:sSubPr>
                        <m:ctrlPr>
                          <a:rPr lang="zh-CN" altLang="zh-CN" b="1" i="1" smtClean="0">
                            <a:latin typeface="Cambria Math" panose="02040503050406030204" pitchFamily="18" charset="0"/>
                          </a:rPr>
                        </m:ctrlPr>
                      </m:sSubPr>
                      <m:e>
                        <m:r>
                          <a:rPr lang="en-US" altLang="zh-CN" b="1" i="1">
                            <a:latin typeface="Cambria Math"/>
                          </a:rPr>
                          <m:t>𝑷</m:t>
                        </m:r>
                      </m:e>
                      <m:sub>
                        <m:r>
                          <a:rPr lang="en-US" altLang="zh-CN" b="1" i="1">
                            <a:latin typeface="Cambria Math"/>
                          </a:rPr>
                          <m:t>𝒌</m:t>
                        </m:r>
                      </m:sub>
                    </m:sSub>
                    <m:r>
                      <a:rPr lang="zh-CN" altLang="en-US" b="1" i="1" smtClean="0">
                        <a:latin typeface="Cambria Math"/>
                      </a:rPr>
                      <m:t>：</m:t>
                    </m:r>
                  </m:oMath>
                </a14:m>
                <a:r>
                  <a:rPr lang="en-US" altLang="zh-CN" b="1" dirty="0">
                    <a:latin typeface="Cambria Math"/>
                  </a:rPr>
                  <a:t>input</a:t>
                </a:r>
                <a:r>
                  <a:rPr lang="en-US" altLang="zh-CN" b="1" dirty="0"/>
                  <a:t> </a:t>
                </a:r>
                <a:r>
                  <a:rPr lang="en-US" altLang="zh-CN" b="1" dirty="0">
                    <a:latin typeface="Cambria Math"/>
                  </a:rPr>
                  <a:t>power</a:t>
                </a:r>
                <a:endParaRPr lang="zh-CN" altLang="en-US" b="1" dirty="0">
                  <a:latin typeface="Cambria Math"/>
                </a:endParaRPr>
              </a:p>
            </p:txBody>
          </p:sp>
        </mc:Choice>
        <mc:Fallback xmlns="">
          <p:sp>
            <p:nvSpPr>
              <p:cNvPr id="22" name="矩形 21"/>
              <p:cNvSpPr>
                <a:spLocks noRot="1" noChangeAspect="1" noMove="1" noResize="1" noEditPoints="1" noAdjustHandles="1" noChangeArrowheads="1" noChangeShapeType="1" noTextEdit="1"/>
              </p:cNvSpPr>
              <p:nvPr/>
            </p:nvSpPr>
            <p:spPr>
              <a:xfrm>
                <a:off x="528327" y="2987661"/>
                <a:ext cx="1930978" cy="369332"/>
              </a:xfrm>
              <a:prstGeom prst="rect">
                <a:avLst/>
              </a:prstGeom>
              <a:blipFill>
                <a:blip r:embed="rId8"/>
                <a:stretch>
                  <a:fillRect t="-11475" r="-316" b="-21311"/>
                </a:stretch>
              </a:blipFill>
            </p:spPr>
            <p:txBody>
              <a:bodyPr/>
              <a:lstStyle/>
              <a:p>
                <a:r>
                  <a:rPr lang="zh-CN" altLang="en-US">
                    <a:noFill/>
                  </a:rPr>
                  <a:t> </a:t>
                </a:r>
              </a:p>
            </p:txBody>
          </p:sp>
        </mc:Fallback>
      </mc:AlternateContent>
      <p:sp>
        <p:nvSpPr>
          <p:cNvPr id="17" name="TextBox 15"/>
          <p:cNvSpPr txBox="1">
            <a:spLocks noChangeArrowheads="1"/>
          </p:cNvSpPr>
          <p:nvPr/>
        </p:nvSpPr>
        <p:spPr bwMode="auto">
          <a:xfrm>
            <a:off x="4483100" y="4217477"/>
            <a:ext cx="661450" cy="461665"/>
          </a:xfrm>
          <a:prstGeom prst="rect">
            <a:avLst/>
          </a:prstGeom>
          <a:noFill/>
          <a:ln w="9525">
            <a:noFill/>
            <a:miter lim="800000"/>
            <a:headEnd/>
            <a:tailEnd/>
          </a:ln>
        </p:spPr>
        <p:txBody>
          <a:bodyPr wrap="square">
            <a:spAutoFit/>
          </a:bodyPr>
          <a:lstStyle/>
          <a:p>
            <a:r>
              <a:rPr lang="en-US" altLang="zh-CN" sz="2400" dirty="0">
                <a:latin typeface="Times New Roman" panose="02020603050405020304" pitchFamily="18" charset="0"/>
                <a:cs typeface="Times New Roman" panose="02020603050405020304" pitchFamily="18" charset="0"/>
              </a:rPr>
              <a:t> </a:t>
            </a:r>
            <a:r>
              <a:rPr lang="en-US" altLang="zh-CN" sz="2400" b="1" dirty="0">
                <a:solidFill>
                  <a:srgbClr val="FF0000"/>
                </a:solidFill>
                <a:latin typeface="Times New Roman" panose="02020603050405020304" pitchFamily="18" charset="0"/>
                <a:cs typeface="Times New Roman" panose="02020603050405020304" pitchFamily="18" charset="0"/>
              </a:rPr>
              <a:t>t</a:t>
            </a:r>
            <a:r>
              <a:rPr lang="en-US" altLang="zh-CN" sz="2400" dirty="0">
                <a:latin typeface="Times New Roman" panose="02020603050405020304" pitchFamily="18" charset="0"/>
                <a:cs typeface="Times New Roman" panose="02020603050405020304" pitchFamily="18" charset="0"/>
              </a:rPr>
              <a:t>= </a:t>
            </a:r>
            <a:endParaRPr lang="zh-CN" altLang="en-US" sz="2400" dirty="0">
              <a:latin typeface="Times New Roman" panose="02020603050405020304" pitchFamily="18" charset="0"/>
              <a:cs typeface="Times New Roman" panose="02020603050405020304" pitchFamily="18" charset="0"/>
            </a:endParaRPr>
          </a:p>
        </p:txBody>
      </p:sp>
      <p:sp>
        <p:nvSpPr>
          <p:cNvPr id="18" name="TextBox 15"/>
          <p:cNvSpPr txBox="1">
            <a:spLocks noChangeArrowheads="1"/>
          </p:cNvSpPr>
          <p:nvPr/>
        </p:nvSpPr>
        <p:spPr bwMode="auto">
          <a:xfrm>
            <a:off x="5485350" y="2863554"/>
            <a:ext cx="2363250" cy="461665"/>
          </a:xfrm>
          <a:prstGeom prst="rect">
            <a:avLst/>
          </a:prstGeom>
          <a:noFill/>
          <a:ln w="9525">
            <a:noFill/>
            <a:miter lim="800000"/>
            <a:headEnd/>
            <a:tailEnd/>
          </a:ln>
        </p:spPr>
        <p:txBody>
          <a:bodyPr wrap="square">
            <a:spAutoFit/>
          </a:bodyPr>
          <a:lstStyle/>
          <a:p>
            <a:r>
              <a:rPr lang="en-US" altLang="zh-CN" sz="2400" dirty="0">
                <a:latin typeface="Times New Roman" panose="02020603050405020304" pitchFamily="18" charset="0"/>
                <a:cs typeface="Times New Roman" panose="02020603050405020304" pitchFamily="18" charset="0"/>
              </a:rPr>
              <a:t>Slot-ring depth:</a:t>
            </a:r>
            <a:r>
              <a:rPr lang="en-US" altLang="zh-CN" sz="2400" b="1" dirty="0">
                <a:solidFill>
                  <a:srgbClr val="FF0000"/>
                </a:solidFill>
                <a:latin typeface="Times New Roman" panose="02020603050405020304" pitchFamily="18" charset="0"/>
                <a:cs typeface="Times New Roman" panose="02020603050405020304" pitchFamily="18" charset="0"/>
              </a:rPr>
              <a:t> t </a:t>
            </a:r>
            <a:endParaRPr lang="zh-CN" alt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82998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接连接符 10"/>
          <p:cNvSpPr>
            <a:spLocks noChangeShapeType="1"/>
          </p:cNvSpPr>
          <p:nvPr/>
        </p:nvSpPr>
        <p:spPr bwMode="auto">
          <a:xfrm>
            <a:off x="119447" y="1184176"/>
            <a:ext cx="5543550" cy="0"/>
          </a:xfrm>
          <a:prstGeom prst="line">
            <a:avLst/>
          </a:prstGeom>
          <a:noFill/>
          <a:ln w="9525">
            <a:solidFill>
              <a:schemeClr val="accent1"/>
            </a:solidFill>
            <a:round/>
            <a:headEnd/>
            <a:tailEnd/>
          </a:ln>
        </p:spPr>
        <p:txBody>
          <a:bodyPr/>
          <a:lstStyle/>
          <a:p>
            <a:endParaRPr lang="zh-CN" altLang="en-US"/>
          </a:p>
        </p:txBody>
      </p:sp>
      <p:sp>
        <p:nvSpPr>
          <p:cNvPr id="8" name="TextBox 15"/>
          <p:cNvSpPr txBox="1">
            <a:spLocks noChangeArrowheads="1"/>
          </p:cNvSpPr>
          <p:nvPr/>
        </p:nvSpPr>
        <p:spPr bwMode="auto">
          <a:xfrm>
            <a:off x="539552" y="5085184"/>
            <a:ext cx="4104456" cy="461665"/>
          </a:xfrm>
          <a:prstGeom prst="rect">
            <a:avLst/>
          </a:prstGeom>
          <a:noFill/>
          <a:ln w="9525">
            <a:noFill/>
            <a:miter lim="800000"/>
            <a:headEnd/>
            <a:tailEnd/>
          </a:ln>
        </p:spPr>
        <p:txBody>
          <a:bodyPr wrap="square">
            <a:spAutoFit/>
          </a:bodyPr>
          <a:lstStyle>
            <a:defPPr>
              <a:defRPr lang="zh-CN"/>
            </a:defPPr>
            <a:lvl1pPr>
              <a:defRPr sz="2400">
                <a:latin typeface="Times New Roman" panose="02020603050405020304" pitchFamily="18" charset="0"/>
                <a:cs typeface="Times New Roman" panose="02020603050405020304" pitchFamily="18" charset="0"/>
              </a:defRPr>
            </a:lvl1pPr>
          </a:lstStyle>
          <a:p>
            <a:r>
              <a:rPr lang="en-US" altLang="zh-CN" dirty="0"/>
              <a:t>The  </a:t>
            </a:r>
            <a:r>
              <a:rPr lang="en-US" altLang="zh-CN" b="1" dirty="0"/>
              <a:t>Vector-electric field </a:t>
            </a:r>
            <a:endParaRPr lang="zh-CN" altLang="en-US" b="1" dirty="0"/>
          </a:p>
        </p:txBody>
      </p:sp>
      <p:sp>
        <p:nvSpPr>
          <p:cNvPr id="9" name="TextBox 15"/>
          <p:cNvSpPr txBox="1">
            <a:spLocks noChangeArrowheads="1"/>
          </p:cNvSpPr>
          <p:nvPr/>
        </p:nvSpPr>
        <p:spPr bwMode="auto">
          <a:xfrm>
            <a:off x="4823520" y="5085184"/>
            <a:ext cx="4320480" cy="461665"/>
          </a:xfrm>
          <a:prstGeom prst="rect">
            <a:avLst/>
          </a:prstGeom>
          <a:noFill/>
          <a:ln w="9525">
            <a:noFill/>
            <a:miter lim="800000"/>
            <a:headEnd/>
            <a:tailEnd/>
          </a:ln>
        </p:spPr>
        <p:txBody>
          <a:bodyPr wrap="square">
            <a:spAutoFit/>
          </a:bodyPr>
          <a:lstStyle/>
          <a:p>
            <a:r>
              <a:rPr lang="en-US" altLang="zh-CN" sz="2400" dirty="0">
                <a:latin typeface="Times New Roman" panose="02020603050405020304" pitchFamily="18" charset="0"/>
                <a:cs typeface="Times New Roman" panose="02020603050405020304" pitchFamily="18" charset="0"/>
              </a:rPr>
              <a:t>The </a:t>
            </a:r>
            <a:r>
              <a:rPr lang="en-US" altLang="zh-CN" sz="2400" b="1" dirty="0">
                <a:latin typeface="Times New Roman" panose="02020603050405020304" pitchFamily="18" charset="0"/>
                <a:cs typeface="Times New Roman" panose="02020603050405020304" pitchFamily="18" charset="0"/>
              </a:rPr>
              <a:t>Vector-magnetic field </a:t>
            </a:r>
            <a:endParaRPr lang="zh-CN" altLang="en-US" sz="2400" b="1" dirty="0">
              <a:latin typeface="Times New Roman" panose="02020603050405020304" pitchFamily="18" charset="0"/>
              <a:cs typeface="Times New Roman" panose="02020603050405020304" pitchFamily="18" charset="0"/>
            </a:endParaRPr>
          </a:p>
        </p:txBody>
      </p:sp>
      <p:sp>
        <p:nvSpPr>
          <p:cNvPr id="18" name="TextBox 15"/>
          <p:cNvSpPr txBox="1">
            <a:spLocks noChangeArrowheads="1"/>
          </p:cNvSpPr>
          <p:nvPr/>
        </p:nvSpPr>
        <p:spPr bwMode="auto">
          <a:xfrm>
            <a:off x="107504" y="5847655"/>
            <a:ext cx="9217024" cy="830997"/>
          </a:xfrm>
          <a:prstGeom prst="rect">
            <a:avLst/>
          </a:prstGeom>
          <a:noFill/>
          <a:ln w="9525">
            <a:noFill/>
            <a:miter lim="800000"/>
            <a:headEnd/>
            <a:tailEnd/>
          </a:ln>
        </p:spPr>
        <p:txBody>
          <a:bodyPr wrap="square">
            <a:spAutoFit/>
          </a:bodyPr>
          <a:lstStyle/>
          <a:p>
            <a:r>
              <a:rPr lang="en-US" altLang="zh-CN" sz="2400" dirty="0">
                <a:latin typeface="Times New Roman" panose="02020603050405020304" pitchFamily="18" charset="0"/>
                <a:cs typeface="Times New Roman" panose="02020603050405020304" pitchFamily="18" charset="0"/>
              </a:rPr>
              <a:t>As we can see, quasi-TM010 mode is excited, there is only longitudinal electric field which is deflecting field along beam direction</a:t>
            </a:r>
            <a:endParaRPr lang="zh-CN" altLang="en-US" sz="2400" dirty="0">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4784"/>
            <a:ext cx="6311646" cy="3252216"/>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7937" y="1484784"/>
            <a:ext cx="6311646" cy="3252216"/>
          </a:xfrm>
          <a:prstGeom prst="rect">
            <a:avLst/>
          </a:prstGeom>
        </p:spPr>
      </p:pic>
      <p:sp>
        <p:nvSpPr>
          <p:cNvPr id="15" name="文本框 2"/>
          <p:cNvSpPr txBox="1">
            <a:spLocks noChangeArrowheads="1"/>
          </p:cNvSpPr>
          <p:nvPr/>
        </p:nvSpPr>
        <p:spPr bwMode="auto">
          <a:xfrm>
            <a:off x="-223" y="3153556"/>
            <a:ext cx="3060055" cy="400110"/>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en-US" sz="2000" kern="100" dirty="0">
                <a:effectLst/>
                <a:latin typeface="Times New Roman"/>
                <a:ea typeface="宋体"/>
                <a:cs typeface="Times New Roman"/>
              </a:rPr>
              <a:t>Powered </a:t>
            </a:r>
            <a:r>
              <a:rPr lang="en-US" sz="2000" b="1" kern="100" dirty="0">
                <a:effectLst/>
                <a:latin typeface="Times New Roman"/>
                <a:ea typeface="宋体"/>
                <a:cs typeface="Times New Roman"/>
              </a:rPr>
              <a:t>1W</a:t>
            </a:r>
            <a:r>
              <a:rPr lang="en-US" sz="2000" kern="100" dirty="0">
                <a:effectLst/>
                <a:latin typeface="Times New Roman"/>
                <a:ea typeface="宋体"/>
                <a:cs typeface="Times New Roman"/>
              </a:rPr>
              <a:t> in </a:t>
            </a:r>
            <a:r>
              <a:rPr lang="en-US" kern="100" dirty="0">
                <a:effectLst/>
                <a:latin typeface="Times New Roman"/>
                <a:ea typeface="宋体"/>
                <a:cs typeface="Times New Roman"/>
              </a:rPr>
              <a:t>the 44</a:t>
            </a:r>
            <a:r>
              <a:rPr lang="en-US" kern="100" baseline="30000" dirty="0">
                <a:effectLst/>
                <a:latin typeface="Times New Roman"/>
                <a:ea typeface="宋体"/>
                <a:cs typeface="Times New Roman"/>
              </a:rPr>
              <a:t>th</a:t>
            </a:r>
            <a:r>
              <a:rPr lang="en-US" kern="100" dirty="0">
                <a:effectLst/>
                <a:latin typeface="Times New Roman"/>
                <a:ea typeface="宋体"/>
                <a:cs typeface="Times New Roman"/>
              </a:rPr>
              <a:t> cell    </a:t>
            </a:r>
            <a:endParaRPr lang="zh-CN" kern="100" dirty="0">
              <a:effectLst/>
              <a:latin typeface="Calibri"/>
              <a:ea typeface="宋体"/>
              <a:cs typeface="Times New Roman"/>
            </a:endParaRPr>
          </a:p>
        </p:txBody>
      </p:sp>
      <p:cxnSp>
        <p:nvCxnSpPr>
          <p:cNvPr id="16" name="直接箭头连接符 15"/>
          <p:cNvCxnSpPr/>
          <p:nvPr/>
        </p:nvCxnSpPr>
        <p:spPr>
          <a:xfrm>
            <a:off x="263215" y="3101697"/>
            <a:ext cx="2628007"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标题 1"/>
          <p:cNvSpPr>
            <a:spLocks noGrp="1"/>
          </p:cNvSpPr>
          <p:nvPr>
            <p:ph type="title"/>
          </p:nvPr>
        </p:nvSpPr>
        <p:spPr>
          <a:xfrm>
            <a:off x="35496" y="134938"/>
            <a:ext cx="9227368" cy="1143000"/>
          </a:xfrm>
        </p:spPr>
        <p:txBody>
          <a:bodyPr>
            <a:normAutofit fontScale="90000"/>
          </a:bodyPr>
          <a:lstStyle/>
          <a:p>
            <a:pPr algn="l"/>
            <a:r>
              <a:rPr lang="en-US" altLang="zh-CN" sz="3600" b="1" dirty="0">
                <a:solidFill>
                  <a:schemeClr val="accent1"/>
                </a:solidFill>
                <a:latin typeface="Times New Roman" pitchFamily="18" charset="0"/>
                <a:ea typeface="+mn-ea"/>
                <a:cs typeface="Times New Roman" pitchFamily="18" charset="0"/>
              </a:rPr>
              <a:t>Slot-ring </a:t>
            </a:r>
            <a:r>
              <a:rPr lang="en-US" altLang="zh-CN" sz="3600" b="1" dirty="0">
                <a:solidFill>
                  <a:schemeClr val="accent1"/>
                </a:solidFill>
                <a:latin typeface="Times New Roman" pitchFamily="18" charset="0"/>
                <a:cs typeface="Times New Roman" pitchFamily="18" charset="0"/>
              </a:rPr>
              <a:t>longitudinal kicker </a:t>
            </a:r>
            <a:r>
              <a:rPr lang="en-US" altLang="zh-CN" sz="3600" b="1" dirty="0">
                <a:solidFill>
                  <a:schemeClr val="accent1"/>
                </a:solidFill>
                <a:latin typeface="Times New Roman" pitchFamily="18" charset="0"/>
                <a:ea typeface="+mn-ea"/>
                <a:cs typeface="Times New Roman" pitchFamily="18" charset="0"/>
              </a:rPr>
              <a:t>impedance simulation</a:t>
            </a:r>
            <a:endParaRPr lang="zh-CN" altLang="en-US" sz="3600" b="1" dirty="0">
              <a:solidFill>
                <a:schemeClr val="accent1"/>
              </a:solidFill>
              <a:latin typeface="Times New Roman" pitchFamily="18" charset="0"/>
              <a:ea typeface="+mn-ea"/>
              <a:cs typeface="Times New Roman" pitchFamily="18" charset="0"/>
            </a:endParaRPr>
          </a:p>
        </p:txBody>
      </p:sp>
      <p:cxnSp>
        <p:nvCxnSpPr>
          <p:cNvPr id="6" name="直接箭头连接符 5"/>
          <p:cNvCxnSpPr/>
          <p:nvPr/>
        </p:nvCxnSpPr>
        <p:spPr>
          <a:xfrm>
            <a:off x="3822452" y="2924944"/>
            <a:ext cx="0" cy="1812056"/>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文本框 2"/>
          <p:cNvSpPr txBox="1">
            <a:spLocks noChangeArrowheads="1"/>
          </p:cNvSpPr>
          <p:nvPr/>
        </p:nvSpPr>
        <p:spPr bwMode="auto">
          <a:xfrm>
            <a:off x="4139729" y="3731246"/>
            <a:ext cx="2232471" cy="461665"/>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en-US" sz="2400" b="1" kern="100" dirty="0">
                <a:effectLst/>
                <a:latin typeface="Times New Roman"/>
                <a:ea typeface="宋体"/>
                <a:cs typeface="Times New Roman"/>
              </a:rPr>
              <a:t>Beam direction</a:t>
            </a:r>
            <a:endParaRPr lang="zh-CN" sz="2400" b="1" kern="100" dirty="0">
              <a:effectLst/>
              <a:latin typeface="Calibri"/>
              <a:ea typeface="宋体"/>
              <a:cs typeface="Times New Roman"/>
            </a:endParaRPr>
          </a:p>
        </p:txBody>
      </p:sp>
    </p:spTree>
    <p:extLst>
      <p:ext uri="{BB962C8B-B14F-4D97-AF65-F5344CB8AC3E}">
        <p14:creationId xmlns:p14="http://schemas.microsoft.com/office/powerpoint/2010/main" val="1479683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接连接符 10"/>
          <p:cNvSpPr>
            <a:spLocks noChangeShapeType="1"/>
          </p:cNvSpPr>
          <p:nvPr/>
        </p:nvSpPr>
        <p:spPr bwMode="auto">
          <a:xfrm>
            <a:off x="119447" y="1184176"/>
            <a:ext cx="5543550" cy="0"/>
          </a:xfrm>
          <a:prstGeom prst="line">
            <a:avLst/>
          </a:prstGeom>
          <a:noFill/>
          <a:ln w="9525">
            <a:solidFill>
              <a:schemeClr val="accent1"/>
            </a:solidFill>
            <a:round/>
            <a:headEnd/>
            <a:tailEnd/>
          </a:ln>
        </p:spPr>
        <p:txBody>
          <a:bodyPr/>
          <a:lstStyle/>
          <a:p>
            <a:endParaRPr lang="zh-CN" altLang="en-US"/>
          </a:p>
        </p:txBody>
      </p:sp>
      <p:sp>
        <p:nvSpPr>
          <p:cNvPr id="18" name="TextBox 15"/>
          <p:cNvSpPr txBox="1">
            <a:spLocks noChangeArrowheads="1"/>
          </p:cNvSpPr>
          <p:nvPr/>
        </p:nvSpPr>
        <p:spPr bwMode="auto">
          <a:xfrm>
            <a:off x="239583" y="5615165"/>
            <a:ext cx="4164337" cy="461665"/>
          </a:xfrm>
          <a:prstGeom prst="rect">
            <a:avLst/>
          </a:prstGeom>
          <a:noFill/>
          <a:ln w="9525">
            <a:noFill/>
            <a:miter lim="800000"/>
            <a:headEnd/>
            <a:tailEnd/>
          </a:ln>
        </p:spPr>
        <p:txBody>
          <a:bodyPr wrap="square">
            <a:spAutoFit/>
          </a:bodyPr>
          <a:lstStyle/>
          <a:p>
            <a:r>
              <a:rPr lang="en-US" altLang="zh-CN" sz="2400" dirty="0">
                <a:latin typeface="Times New Roman" panose="02020603050405020304" pitchFamily="18" charset="0"/>
                <a:cs typeface="Times New Roman" panose="02020603050405020304" pitchFamily="18" charset="0"/>
              </a:rPr>
              <a:t> quasi-TM</a:t>
            </a:r>
            <a:r>
              <a:rPr lang="en-US" altLang="zh-CN" sz="2400" baseline="-25000" dirty="0">
                <a:latin typeface="Times New Roman" panose="02020603050405020304" pitchFamily="18" charset="0"/>
                <a:cs typeface="Times New Roman" panose="02020603050405020304" pitchFamily="18" charset="0"/>
              </a:rPr>
              <a:t>010</a:t>
            </a:r>
            <a:r>
              <a:rPr lang="en-US" altLang="zh-CN" sz="2400" dirty="0">
                <a:latin typeface="Times New Roman" panose="02020603050405020304" pitchFamily="18" charset="0"/>
                <a:cs typeface="Times New Roman" panose="02020603050405020304" pitchFamily="18" charset="0"/>
              </a:rPr>
              <a:t> mode is excited</a:t>
            </a:r>
            <a:endParaRPr lang="zh-CN" altLang="en-US" sz="2400" dirty="0">
              <a:latin typeface="Times New Roman" panose="02020603050405020304" pitchFamily="18" charset="0"/>
              <a:cs typeface="Times New Roman" panose="02020603050405020304" pitchFamily="18" charset="0"/>
            </a:endParaRPr>
          </a:p>
        </p:txBody>
      </p:sp>
      <p:sp>
        <p:nvSpPr>
          <p:cNvPr id="19" name="标题 1"/>
          <p:cNvSpPr>
            <a:spLocks noGrp="1"/>
          </p:cNvSpPr>
          <p:nvPr>
            <p:ph type="title"/>
          </p:nvPr>
        </p:nvSpPr>
        <p:spPr>
          <a:xfrm>
            <a:off x="35496" y="134938"/>
            <a:ext cx="9227368" cy="1143000"/>
          </a:xfrm>
        </p:spPr>
        <p:txBody>
          <a:bodyPr>
            <a:normAutofit fontScale="90000"/>
          </a:bodyPr>
          <a:lstStyle/>
          <a:p>
            <a:pPr algn="l"/>
            <a:r>
              <a:rPr lang="en-US" altLang="zh-CN" sz="3600" b="1" dirty="0">
                <a:solidFill>
                  <a:schemeClr val="accent1"/>
                </a:solidFill>
                <a:latin typeface="Times New Roman" pitchFamily="18" charset="0"/>
                <a:ea typeface="+mn-ea"/>
                <a:cs typeface="Times New Roman" pitchFamily="18" charset="0"/>
              </a:rPr>
              <a:t>Slot-ring </a:t>
            </a:r>
            <a:r>
              <a:rPr lang="en-US" altLang="zh-CN" sz="3600" b="1" dirty="0">
                <a:solidFill>
                  <a:schemeClr val="accent1"/>
                </a:solidFill>
                <a:latin typeface="Times New Roman" pitchFamily="18" charset="0"/>
                <a:cs typeface="Times New Roman" pitchFamily="18" charset="0"/>
              </a:rPr>
              <a:t>longitudinal kicker </a:t>
            </a:r>
            <a:r>
              <a:rPr lang="en-US" altLang="zh-CN" sz="3600" b="1" dirty="0">
                <a:solidFill>
                  <a:schemeClr val="accent1"/>
                </a:solidFill>
                <a:latin typeface="Times New Roman" pitchFamily="18" charset="0"/>
                <a:ea typeface="+mn-ea"/>
                <a:cs typeface="Times New Roman" pitchFamily="18" charset="0"/>
              </a:rPr>
              <a:t>impedance simulation</a:t>
            </a:r>
            <a:endParaRPr lang="zh-CN" altLang="en-US" sz="3600" b="1" dirty="0">
              <a:solidFill>
                <a:schemeClr val="accent1"/>
              </a:solidFill>
              <a:latin typeface="Times New Roman" pitchFamily="18" charset="0"/>
              <a:ea typeface="+mn-ea"/>
              <a:cs typeface="Times New Roman" pitchFamily="18" charset="0"/>
            </a:endParaRPr>
          </a:p>
        </p:txBody>
      </p:sp>
      <p:pic>
        <p:nvPicPr>
          <p:cNvPr id="2049" name="Picture 1" descr="C:\Users\zhu\AppData\Roaming\Tencent\Users\593754493\QQ\WinTemp\RichOle\IVCJ4[LV0R0JWRE(4%YC8G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 y="2669580"/>
            <a:ext cx="4350452" cy="269755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zhu\AppData\Roaming\Tencent\Users\593754493\QQ\WinTemp\RichOle\TDJV~{KO)X(5OP@W1R_Z)9X.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4029" y="2669580"/>
            <a:ext cx="4643427" cy="269755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5"/>
          <p:cNvSpPr txBox="1">
            <a:spLocks noChangeArrowheads="1"/>
          </p:cNvSpPr>
          <p:nvPr/>
        </p:nvSpPr>
        <p:spPr bwMode="auto">
          <a:xfrm>
            <a:off x="119447" y="1752704"/>
            <a:ext cx="4241165" cy="830997"/>
          </a:xfrm>
          <a:prstGeom prst="rect">
            <a:avLst/>
          </a:prstGeom>
          <a:noFill/>
          <a:ln w="9525">
            <a:noFill/>
            <a:miter lim="800000"/>
            <a:headEnd/>
            <a:tailEnd/>
          </a:ln>
        </p:spPr>
        <p:txBody>
          <a:bodyPr wrap="square">
            <a:spAutoFit/>
          </a:bodyPr>
          <a:lstStyle>
            <a:defPPr>
              <a:defRPr lang="zh-CN"/>
            </a:defPPr>
            <a:lvl1pPr>
              <a:defRPr sz="2400">
                <a:latin typeface="Times New Roman" panose="02020603050405020304" pitchFamily="18" charset="0"/>
                <a:cs typeface="Times New Roman" panose="02020603050405020304" pitchFamily="18" charset="0"/>
              </a:defRPr>
            </a:lvl1pPr>
          </a:lstStyle>
          <a:p>
            <a:r>
              <a:rPr lang="en-US" altLang="zh-CN" dirty="0">
                <a:solidFill>
                  <a:srgbClr val="FF0000"/>
                </a:solidFill>
              </a:rPr>
              <a:t>Longitudinal</a:t>
            </a:r>
            <a:r>
              <a:rPr lang="en-US" altLang="zh-CN" dirty="0"/>
              <a:t> E-field distribution</a:t>
            </a:r>
          </a:p>
          <a:p>
            <a:r>
              <a:rPr lang="en-US" altLang="zh-CN" b="1" dirty="0"/>
              <a:t>              Sum mode </a:t>
            </a:r>
            <a:endParaRPr lang="zh-CN" altLang="en-US" b="1" dirty="0"/>
          </a:p>
        </p:txBody>
      </p:sp>
      <p:sp>
        <p:nvSpPr>
          <p:cNvPr id="21" name="TextBox 15"/>
          <p:cNvSpPr txBox="1">
            <a:spLocks noChangeArrowheads="1"/>
          </p:cNvSpPr>
          <p:nvPr/>
        </p:nvSpPr>
        <p:spPr bwMode="auto">
          <a:xfrm>
            <a:off x="4586801" y="1727408"/>
            <a:ext cx="4241165" cy="830997"/>
          </a:xfrm>
          <a:prstGeom prst="rect">
            <a:avLst/>
          </a:prstGeom>
          <a:noFill/>
          <a:ln w="9525">
            <a:noFill/>
            <a:miter lim="800000"/>
            <a:headEnd/>
            <a:tailEnd/>
          </a:ln>
        </p:spPr>
        <p:txBody>
          <a:bodyPr wrap="square">
            <a:spAutoFit/>
          </a:bodyPr>
          <a:lstStyle>
            <a:defPPr>
              <a:defRPr lang="zh-CN"/>
            </a:defPPr>
            <a:lvl1pPr>
              <a:defRPr sz="2400">
                <a:latin typeface="Times New Roman" panose="02020603050405020304" pitchFamily="18" charset="0"/>
                <a:cs typeface="Times New Roman" panose="02020603050405020304" pitchFamily="18" charset="0"/>
              </a:defRPr>
            </a:lvl1pPr>
          </a:lstStyle>
          <a:p>
            <a:r>
              <a:rPr lang="en-US" altLang="zh-CN" dirty="0">
                <a:solidFill>
                  <a:srgbClr val="FF0000"/>
                </a:solidFill>
              </a:rPr>
              <a:t>Transverse</a:t>
            </a:r>
            <a:r>
              <a:rPr lang="en-US" altLang="zh-CN" dirty="0"/>
              <a:t> E-field distribution</a:t>
            </a:r>
          </a:p>
          <a:p>
            <a:r>
              <a:rPr lang="en-US" altLang="zh-CN" b="1" dirty="0"/>
              <a:t>              Difference mode </a:t>
            </a:r>
            <a:endParaRPr lang="zh-CN" altLang="en-US" b="1" dirty="0"/>
          </a:p>
        </p:txBody>
      </p:sp>
      <p:sp>
        <p:nvSpPr>
          <p:cNvPr id="22" name="TextBox 15"/>
          <p:cNvSpPr txBox="1">
            <a:spLocks noChangeArrowheads="1"/>
          </p:cNvSpPr>
          <p:nvPr/>
        </p:nvSpPr>
        <p:spPr bwMode="auto">
          <a:xfrm>
            <a:off x="4730633" y="5587532"/>
            <a:ext cx="4089839" cy="461665"/>
          </a:xfrm>
          <a:prstGeom prst="rect">
            <a:avLst/>
          </a:prstGeom>
          <a:noFill/>
          <a:ln w="9525">
            <a:noFill/>
            <a:miter lim="800000"/>
            <a:headEnd/>
            <a:tailEnd/>
          </a:ln>
        </p:spPr>
        <p:txBody>
          <a:bodyPr wrap="square">
            <a:spAutoFit/>
          </a:bodyPr>
          <a:lstStyle/>
          <a:p>
            <a:r>
              <a:rPr lang="en-US" altLang="zh-CN" sz="2400" dirty="0">
                <a:latin typeface="Times New Roman" panose="02020603050405020304" pitchFamily="18" charset="0"/>
                <a:cs typeface="Times New Roman" panose="02020603050405020304" pitchFamily="18" charset="0"/>
              </a:rPr>
              <a:t> quasi-TM</a:t>
            </a:r>
            <a:r>
              <a:rPr lang="en-US" altLang="zh-CN" sz="2400" baseline="-25000" dirty="0">
                <a:latin typeface="Times New Roman" panose="02020603050405020304" pitchFamily="18" charset="0"/>
                <a:cs typeface="Times New Roman" panose="02020603050405020304" pitchFamily="18" charset="0"/>
              </a:rPr>
              <a:t>110</a:t>
            </a:r>
            <a:r>
              <a:rPr lang="en-US" altLang="zh-CN" sz="2400" dirty="0">
                <a:latin typeface="Times New Roman" panose="02020603050405020304" pitchFamily="18" charset="0"/>
                <a:cs typeface="Times New Roman" panose="02020603050405020304" pitchFamily="18" charset="0"/>
              </a:rPr>
              <a:t> mode is excited</a:t>
            </a:r>
            <a:endParaRPr lang="zh-CN" altLang="en-US" sz="2400" dirty="0">
              <a:latin typeface="Times New Roman" panose="02020603050405020304" pitchFamily="18" charset="0"/>
              <a:cs typeface="Times New Roman" panose="02020603050405020304" pitchFamily="18" charset="0"/>
            </a:endParaRPr>
          </a:p>
        </p:txBody>
      </p:sp>
      <p:sp>
        <p:nvSpPr>
          <p:cNvPr id="23" name="TextBox 15"/>
          <p:cNvSpPr txBox="1">
            <a:spLocks noChangeArrowheads="1"/>
          </p:cNvSpPr>
          <p:nvPr/>
        </p:nvSpPr>
        <p:spPr bwMode="auto">
          <a:xfrm>
            <a:off x="2005636" y="2488435"/>
            <a:ext cx="570386" cy="584775"/>
          </a:xfrm>
          <a:prstGeom prst="rect">
            <a:avLst/>
          </a:prstGeom>
          <a:noFill/>
          <a:ln w="9525">
            <a:noFill/>
            <a:miter lim="800000"/>
            <a:headEnd/>
            <a:tailEnd/>
          </a:ln>
        </p:spPr>
        <p:txBody>
          <a:bodyPr wrap="square">
            <a:spAutoFit/>
          </a:bodyPr>
          <a:lstStyle/>
          <a:p>
            <a:r>
              <a:rPr lang="en-US" altLang="zh-CN" sz="2400" dirty="0">
                <a:latin typeface="Times New Roman" panose="02020603050405020304" pitchFamily="18" charset="0"/>
                <a:cs typeface="Times New Roman" panose="02020603050405020304" pitchFamily="18" charset="0"/>
              </a:rPr>
              <a:t> </a:t>
            </a:r>
            <a:r>
              <a:rPr lang="en-US" altLang="zh-CN" sz="3200" b="1" dirty="0">
                <a:solidFill>
                  <a:srgbClr val="FF0000"/>
                </a:solidFill>
                <a:latin typeface="Times New Roman" panose="02020603050405020304" pitchFamily="18" charset="0"/>
                <a:cs typeface="Times New Roman" panose="02020603050405020304" pitchFamily="18" charset="0"/>
              </a:rPr>
              <a:t>+</a:t>
            </a:r>
            <a:endParaRPr lang="zh-CN" altLang="en-US" sz="3200" b="1" dirty="0">
              <a:solidFill>
                <a:srgbClr val="FF0000"/>
              </a:solidFill>
              <a:latin typeface="Times New Roman" panose="02020603050405020304" pitchFamily="18" charset="0"/>
              <a:cs typeface="Times New Roman" panose="02020603050405020304" pitchFamily="18" charset="0"/>
            </a:endParaRPr>
          </a:p>
        </p:txBody>
      </p:sp>
      <p:sp>
        <p:nvSpPr>
          <p:cNvPr id="24" name="TextBox 15"/>
          <p:cNvSpPr txBox="1">
            <a:spLocks noChangeArrowheads="1"/>
          </p:cNvSpPr>
          <p:nvPr/>
        </p:nvSpPr>
        <p:spPr bwMode="auto">
          <a:xfrm>
            <a:off x="2014632" y="5151544"/>
            <a:ext cx="570386" cy="584775"/>
          </a:xfrm>
          <a:prstGeom prst="rect">
            <a:avLst/>
          </a:prstGeom>
          <a:noFill/>
          <a:ln w="9525">
            <a:noFill/>
            <a:miter lim="800000"/>
            <a:headEnd/>
            <a:tailEnd/>
          </a:ln>
        </p:spPr>
        <p:txBody>
          <a:bodyPr wrap="square">
            <a:spAutoFit/>
          </a:bodyPr>
          <a:lstStyle/>
          <a:p>
            <a:r>
              <a:rPr lang="en-US" altLang="zh-CN" sz="2400" dirty="0">
                <a:latin typeface="Times New Roman" panose="02020603050405020304" pitchFamily="18" charset="0"/>
                <a:cs typeface="Times New Roman" panose="02020603050405020304" pitchFamily="18" charset="0"/>
              </a:rPr>
              <a:t> </a:t>
            </a:r>
            <a:r>
              <a:rPr lang="en-US" altLang="zh-CN" sz="3200" b="1" dirty="0">
                <a:solidFill>
                  <a:srgbClr val="FF0000"/>
                </a:solidFill>
                <a:latin typeface="Times New Roman" panose="02020603050405020304" pitchFamily="18" charset="0"/>
                <a:cs typeface="Times New Roman" panose="02020603050405020304" pitchFamily="18" charset="0"/>
              </a:rPr>
              <a:t>+</a:t>
            </a:r>
            <a:endParaRPr lang="zh-CN" altLang="en-US" sz="3200" b="1" dirty="0">
              <a:solidFill>
                <a:srgbClr val="FF0000"/>
              </a:solidFill>
              <a:latin typeface="Times New Roman" panose="02020603050405020304" pitchFamily="18" charset="0"/>
              <a:cs typeface="Times New Roman" panose="02020603050405020304" pitchFamily="18" charset="0"/>
            </a:endParaRPr>
          </a:p>
        </p:txBody>
      </p:sp>
      <p:sp>
        <p:nvSpPr>
          <p:cNvPr id="25" name="TextBox 15"/>
          <p:cNvSpPr txBox="1">
            <a:spLocks noChangeArrowheads="1"/>
          </p:cNvSpPr>
          <p:nvPr/>
        </p:nvSpPr>
        <p:spPr bwMode="auto">
          <a:xfrm>
            <a:off x="6489269" y="2439887"/>
            <a:ext cx="570386" cy="584775"/>
          </a:xfrm>
          <a:prstGeom prst="rect">
            <a:avLst/>
          </a:prstGeom>
          <a:noFill/>
          <a:ln w="9525">
            <a:noFill/>
            <a:miter lim="800000"/>
            <a:headEnd/>
            <a:tailEnd/>
          </a:ln>
        </p:spPr>
        <p:txBody>
          <a:bodyPr wrap="square">
            <a:spAutoFit/>
          </a:bodyPr>
          <a:lstStyle/>
          <a:p>
            <a:r>
              <a:rPr lang="en-US" altLang="zh-CN" sz="2400" dirty="0">
                <a:latin typeface="Times New Roman" panose="02020603050405020304" pitchFamily="18" charset="0"/>
                <a:cs typeface="Times New Roman" panose="02020603050405020304" pitchFamily="18" charset="0"/>
              </a:rPr>
              <a:t> </a:t>
            </a:r>
            <a:r>
              <a:rPr lang="en-US" altLang="zh-CN" sz="3200" b="1" dirty="0">
                <a:solidFill>
                  <a:srgbClr val="FF0000"/>
                </a:solidFill>
                <a:latin typeface="Times New Roman" panose="02020603050405020304" pitchFamily="18" charset="0"/>
                <a:cs typeface="Times New Roman" panose="02020603050405020304" pitchFamily="18" charset="0"/>
              </a:rPr>
              <a:t>+</a:t>
            </a:r>
            <a:endParaRPr lang="zh-CN" altLang="en-US" sz="3200" b="1" dirty="0">
              <a:solidFill>
                <a:srgbClr val="FF0000"/>
              </a:solidFill>
              <a:latin typeface="Times New Roman" panose="02020603050405020304" pitchFamily="18" charset="0"/>
              <a:cs typeface="Times New Roman" panose="02020603050405020304" pitchFamily="18" charset="0"/>
            </a:endParaRPr>
          </a:p>
        </p:txBody>
      </p:sp>
      <p:sp>
        <p:nvSpPr>
          <p:cNvPr id="26" name="TextBox 15"/>
          <p:cNvSpPr txBox="1">
            <a:spLocks noChangeArrowheads="1"/>
          </p:cNvSpPr>
          <p:nvPr/>
        </p:nvSpPr>
        <p:spPr bwMode="auto">
          <a:xfrm>
            <a:off x="6440708" y="4981500"/>
            <a:ext cx="570386" cy="584775"/>
          </a:xfrm>
          <a:prstGeom prst="rect">
            <a:avLst/>
          </a:prstGeom>
          <a:noFill/>
          <a:ln w="9525">
            <a:noFill/>
            <a:miter lim="800000"/>
            <a:headEnd/>
            <a:tailEnd/>
          </a:ln>
        </p:spPr>
        <p:txBody>
          <a:bodyPr wrap="square">
            <a:spAutoFit/>
          </a:bodyPr>
          <a:lstStyle/>
          <a:p>
            <a:r>
              <a:rPr lang="en-US" altLang="zh-CN" sz="2400" dirty="0">
                <a:latin typeface="Times New Roman" panose="02020603050405020304" pitchFamily="18" charset="0"/>
                <a:cs typeface="Times New Roman" panose="02020603050405020304" pitchFamily="18" charset="0"/>
              </a:rPr>
              <a:t> </a:t>
            </a:r>
            <a:r>
              <a:rPr lang="en-US" altLang="zh-CN" sz="3200" b="1" dirty="0">
                <a:solidFill>
                  <a:srgbClr val="FF0000"/>
                </a:solidFill>
                <a:latin typeface="Times New Roman" panose="02020603050405020304" pitchFamily="18" charset="0"/>
                <a:cs typeface="Times New Roman" panose="02020603050405020304" pitchFamily="18" charset="0"/>
              </a:rPr>
              <a:t>_</a:t>
            </a:r>
            <a:endParaRPr lang="zh-CN" alt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74856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496" y="200026"/>
            <a:ext cx="9637129" cy="1325563"/>
          </a:xfrm>
        </p:spPr>
        <p:txBody>
          <a:bodyPr>
            <a:normAutofit/>
          </a:bodyPr>
          <a:lstStyle/>
          <a:p>
            <a:pPr algn="l"/>
            <a:r>
              <a:rPr lang="en-US" altLang="zh-CN" sz="2800" b="1" dirty="0">
                <a:solidFill>
                  <a:schemeClr val="accent1"/>
                </a:solidFill>
                <a:latin typeface="Times New Roman" pitchFamily="18" charset="0"/>
                <a:ea typeface="+mn-ea"/>
                <a:cs typeface="Times New Roman" pitchFamily="18" charset="0"/>
              </a:rPr>
              <a:t>Slot-ring longitudinal kicker one cell impedance simulation results </a:t>
            </a:r>
            <a:endParaRPr lang="zh-CN" altLang="en-US" sz="2800" b="1" dirty="0">
              <a:solidFill>
                <a:schemeClr val="accent1"/>
              </a:solidFill>
              <a:latin typeface="Times New Roman" pitchFamily="18" charset="0"/>
              <a:ea typeface="+mn-ea"/>
              <a:cs typeface="Times New Roman" pitchFamily="18" charset="0"/>
            </a:endParaRPr>
          </a:p>
        </p:txBody>
      </p:sp>
      <p:sp>
        <p:nvSpPr>
          <p:cNvPr id="4" name="直接连接符 10"/>
          <p:cNvSpPr>
            <a:spLocks noChangeShapeType="1"/>
          </p:cNvSpPr>
          <p:nvPr/>
        </p:nvSpPr>
        <p:spPr bwMode="auto">
          <a:xfrm>
            <a:off x="119447" y="1412776"/>
            <a:ext cx="5543550" cy="0"/>
          </a:xfrm>
          <a:prstGeom prst="line">
            <a:avLst/>
          </a:prstGeom>
          <a:noFill/>
          <a:ln w="9525">
            <a:solidFill>
              <a:schemeClr val="accent1"/>
            </a:solidFill>
            <a:round/>
            <a:headEnd/>
            <a:tailEnd/>
          </a:ln>
        </p:spPr>
        <p:txBody>
          <a:bodyPr/>
          <a:lstStyle/>
          <a:p>
            <a:endParaRPr lang="zh-CN" altLang="en-US"/>
          </a:p>
        </p:txBody>
      </p:sp>
      <p:sp>
        <p:nvSpPr>
          <p:cNvPr id="8" name="TextBox 15"/>
          <p:cNvSpPr txBox="1">
            <a:spLocks noChangeArrowheads="1"/>
          </p:cNvSpPr>
          <p:nvPr/>
        </p:nvSpPr>
        <p:spPr bwMode="auto">
          <a:xfrm>
            <a:off x="119447" y="5709801"/>
            <a:ext cx="4884601" cy="830997"/>
          </a:xfrm>
          <a:prstGeom prst="rect">
            <a:avLst/>
          </a:prstGeom>
          <a:noFill/>
          <a:ln w="9525">
            <a:noFill/>
            <a:miter lim="800000"/>
            <a:headEnd/>
            <a:tailEnd/>
          </a:ln>
        </p:spPr>
        <p:txBody>
          <a:bodyPr wrap="square">
            <a:spAutoFit/>
          </a:bodyPr>
          <a:lstStyle/>
          <a:p>
            <a:r>
              <a:rPr lang="en-US" altLang="zh-CN" sz="2400" dirty="0">
                <a:latin typeface="Times New Roman" panose="02020603050405020304" pitchFamily="18" charset="0"/>
                <a:cs typeface="Times New Roman" panose="02020603050405020304" pitchFamily="18" charset="0"/>
              </a:rPr>
              <a:t>One cell longitudinal shunt impedance </a:t>
            </a:r>
            <a:r>
              <a:rPr lang="en-US" altLang="zh-CN" sz="2400" dirty="0" err="1">
                <a:latin typeface="Times New Roman" panose="02020603050405020304" pitchFamily="18" charset="0"/>
                <a:cs typeface="Times New Roman" panose="02020603050405020304" pitchFamily="18" charset="0"/>
              </a:rPr>
              <a:t>Zk</a:t>
            </a:r>
            <a:r>
              <a:rPr lang="en-US" altLang="zh-CN" sz="2400" dirty="0">
                <a:latin typeface="Times New Roman" panose="02020603050405020304" pitchFamily="18" charset="0"/>
                <a:cs typeface="Times New Roman" panose="02020603050405020304" pitchFamily="18" charset="0"/>
              </a:rPr>
              <a:t> for different beta values </a:t>
            </a:r>
            <a:endParaRPr lang="zh-CN" altLang="en-US" sz="2400" dirty="0">
              <a:latin typeface="Times New Roman" panose="02020603050405020304" pitchFamily="18" charset="0"/>
              <a:cs typeface="Times New Roman" panose="02020603050405020304" pitchFamily="18" charset="0"/>
            </a:endParaRPr>
          </a:p>
        </p:txBody>
      </p:sp>
      <p:sp>
        <p:nvSpPr>
          <p:cNvPr id="9" name="TextBox 15"/>
          <p:cNvSpPr txBox="1">
            <a:spLocks noChangeArrowheads="1"/>
          </p:cNvSpPr>
          <p:nvPr/>
        </p:nvSpPr>
        <p:spPr bwMode="auto">
          <a:xfrm>
            <a:off x="5004048" y="5733256"/>
            <a:ext cx="4085088" cy="830997"/>
          </a:xfrm>
          <a:prstGeom prst="rect">
            <a:avLst/>
          </a:prstGeom>
          <a:noFill/>
          <a:ln w="9525">
            <a:noFill/>
            <a:miter lim="800000"/>
            <a:headEnd/>
            <a:tailEnd/>
          </a:ln>
        </p:spPr>
        <p:txBody>
          <a:bodyPr wrap="square">
            <a:spAutoFit/>
          </a:bodyPr>
          <a:lstStyle/>
          <a:p>
            <a:r>
              <a:rPr lang="en-US" altLang="zh-CN" sz="2400" dirty="0">
                <a:latin typeface="Times New Roman" panose="02020603050405020304" pitchFamily="18" charset="0"/>
                <a:cs typeface="Times New Roman" panose="02020603050405020304" pitchFamily="18" charset="0"/>
              </a:rPr>
              <a:t>Phase behavior of the slot-ring structure</a:t>
            </a:r>
            <a:endParaRPr lang="zh-CN" altLang="en-US" sz="2400" dirty="0">
              <a:latin typeface="Times New Roman" panose="02020603050405020304" pitchFamily="18" charset="0"/>
              <a:cs typeface="Times New Roman" panose="02020603050405020304" pitchFamily="18" charset="0"/>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1556792"/>
            <a:ext cx="4517136" cy="3808293"/>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1701004"/>
            <a:ext cx="4517136" cy="3456188"/>
          </a:xfrm>
          <a:prstGeom prst="rect">
            <a:avLst/>
          </a:prstGeom>
        </p:spPr>
      </p:pic>
      <p:sp>
        <p:nvSpPr>
          <p:cNvPr id="10" name="TextBox 78"/>
          <p:cNvSpPr txBox="1">
            <a:spLocks noChangeArrowheads="1"/>
          </p:cNvSpPr>
          <p:nvPr/>
        </p:nvSpPr>
        <p:spPr bwMode="auto">
          <a:xfrm>
            <a:off x="881447" y="1411980"/>
            <a:ext cx="24423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85000"/>
              <a:buFont typeface="Wingdings 2" pitchFamily="18" charset="2"/>
              <a:buChar char="¡"/>
              <a:defRPr sz="14400">
                <a:solidFill>
                  <a:schemeClr val="tx1"/>
                </a:solidFill>
                <a:latin typeface="Arial" charset="0"/>
                <a:ea typeface="宋体" charset="-122"/>
              </a:defRPr>
            </a:lvl1pPr>
            <a:lvl2pPr marL="742950" indent="-285750">
              <a:spcBef>
                <a:spcPct val="20000"/>
              </a:spcBef>
              <a:buClr>
                <a:schemeClr val="hlink"/>
              </a:buClr>
              <a:buSzPct val="85000"/>
              <a:buFont typeface="Wingdings 2" pitchFamily="18" charset="2"/>
              <a:buChar char=""/>
              <a:defRPr sz="12600">
                <a:solidFill>
                  <a:schemeClr val="tx1"/>
                </a:solidFill>
                <a:latin typeface="Arial" charset="0"/>
                <a:ea typeface="宋体" charset="-122"/>
              </a:defRPr>
            </a:lvl2pPr>
            <a:lvl3pPr marL="1143000" indent="-228600">
              <a:spcBef>
                <a:spcPct val="20000"/>
              </a:spcBef>
              <a:buClr>
                <a:schemeClr val="folHlink"/>
              </a:buClr>
              <a:buSzPct val="90000"/>
              <a:buFont typeface="Wingdings 2" pitchFamily="18" charset="2"/>
              <a:buChar char="¡"/>
              <a:defRPr sz="10800">
                <a:solidFill>
                  <a:schemeClr val="tx1"/>
                </a:solidFill>
                <a:latin typeface="Arial" charset="0"/>
                <a:ea typeface="宋体" charset="-122"/>
              </a:defRPr>
            </a:lvl3pPr>
            <a:lvl4pPr marL="1600200" indent="-228600">
              <a:spcBef>
                <a:spcPct val="20000"/>
              </a:spcBef>
              <a:buClr>
                <a:schemeClr val="hlink"/>
              </a:buClr>
              <a:buSzPct val="90000"/>
              <a:buFont typeface="Wingdings 2" pitchFamily="18" charset="2"/>
              <a:buChar char=""/>
              <a:defRPr sz="9000">
                <a:solidFill>
                  <a:schemeClr val="tx1"/>
                </a:solidFill>
                <a:latin typeface="Arial" charset="0"/>
                <a:ea typeface="宋体" charset="-122"/>
              </a:defRPr>
            </a:lvl4pPr>
            <a:lvl5pPr marL="2057400" indent="-228600">
              <a:spcBef>
                <a:spcPct val="20000"/>
              </a:spcBef>
              <a:buClr>
                <a:schemeClr val="folHlink"/>
              </a:buClr>
              <a:buSzPct val="90000"/>
              <a:buFont typeface="Wingdings 2" pitchFamily="18" charset="2"/>
              <a:buChar char="¡"/>
              <a:defRPr sz="9000">
                <a:solidFill>
                  <a:schemeClr val="tx1"/>
                </a:solidFill>
                <a:latin typeface="Arial" charset="0"/>
                <a:ea typeface="宋体" charset="-122"/>
              </a:defRPr>
            </a:lvl5pPr>
            <a:lvl6pPr marL="25146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6pPr>
            <a:lvl7pPr marL="29718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7pPr>
            <a:lvl8pPr marL="34290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8pPr>
            <a:lvl9pPr marL="38862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9pPr>
          </a:lstStyle>
          <a:p>
            <a:pPr eaLnBrk="1" hangingPunct="1">
              <a:spcBef>
                <a:spcPct val="0"/>
              </a:spcBef>
              <a:buClrTx/>
              <a:buSzTx/>
              <a:buFont typeface="Arial" charset="0"/>
              <a:buNone/>
            </a:pPr>
            <a:r>
              <a:rPr lang="en-US" altLang="zh-CN" sz="2000" dirty="0">
                <a:latin typeface="Times New Roman" pitchFamily="18" charset="0"/>
                <a:cs typeface="Times New Roman" pitchFamily="18" charset="0"/>
              </a:rPr>
              <a:t>Aperture Ø=</a:t>
            </a:r>
            <a:r>
              <a:rPr lang="en-US" altLang="zh-CN" sz="2000" dirty="0">
                <a:solidFill>
                  <a:srgbClr val="FF0000"/>
                </a:solidFill>
                <a:latin typeface="Times New Roman" pitchFamily="18" charset="0"/>
                <a:cs typeface="Times New Roman" pitchFamily="18" charset="0"/>
              </a:rPr>
              <a:t>118</a:t>
            </a:r>
            <a:r>
              <a:rPr lang="en-US" altLang="zh-CN" sz="2000" dirty="0">
                <a:latin typeface="Times New Roman" pitchFamily="18" charset="0"/>
                <a:cs typeface="Times New Roman" pitchFamily="18" charset="0"/>
              </a:rPr>
              <a:t> mm</a:t>
            </a:r>
          </a:p>
          <a:p>
            <a:pPr eaLnBrk="1" hangingPunct="1">
              <a:spcBef>
                <a:spcPct val="0"/>
              </a:spcBef>
              <a:buClrTx/>
              <a:buSzTx/>
              <a:buFont typeface="Arial" charset="0"/>
              <a:buNone/>
            </a:pPr>
            <a:r>
              <a:rPr lang="en-US" altLang="zh-CN" sz="2000" dirty="0">
                <a:latin typeface="Times New Roman" pitchFamily="18" charset="0"/>
                <a:cs typeface="Times New Roman" pitchFamily="18" charset="0"/>
              </a:rPr>
              <a:t>without ceramic</a:t>
            </a:r>
            <a:endParaRPr lang="zh-CN" altLang="en-US" sz="2000" dirty="0">
              <a:latin typeface="Times New Roman" pitchFamily="18" charset="0"/>
              <a:cs typeface="Times New Roman" pitchFamily="18" charset="0"/>
            </a:endParaRPr>
          </a:p>
        </p:txBody>
      </p:sp>
      <p:sp>
        <p:nvSpPr>
          <p:cNvPr id="11" name="TextBox 78"/>
          <p:cNvSpPr txBox="1">
            <a:spLocks noChangeArrowheads="1"/>
          </p:cNvSpPr>
          <p:nvPr/>
        </p:nvSpPr>
        <p:spPr bwMode="auto">
          <a:xfrm>
            <a:off x="1525109" y="3995598"/>
            <a:ext cx="227219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85000"/>
              <a:buFont typeface="Wingdings 2" pitchFamily="18" charset="2"/>
              <a:buChar char="¡"/>
              <a:defRPr sz="14400">
                <a:solidFill>
                  <a:schemeClr val="tx1"/>
                </a:solidFill>
                <a:latin typeface="Arial" charset="0"/>
                <a:ea typeface="宋体" charset="-122"/>
              </a:defRPr>
            </a:lvl1pPr>
            <a:lvl2pPr marL="742950" indent="-285750">
              <a:spcBef>
                <a:spcPct val="20000"/>
              </a:spcBef>
              <a:buClr>
                <a:schemeClr val="hlink"/>
              </a:buClr>
              <a:buSzPct val="85000"/>
              <a:buFont typeface="Wingdings 2" pitchFamily="18" charset="2"/>
              <a:buChar char=""/>
              <a:defRPr sz="12600">
                <a:solidFill>
                  <a:schemeClr val="tx1"/>
                </a:solidFill>
                <a:latin typeface="Arial" charset="0"/>
                <a:ea typeface="宋体" charset="-122"/>
              </a:defRPr>
            </a:lvl2pPr>
            <a:lvl3pPr marL="1143000" indent="-228600">
              <a:spcBef>
                <a:spcPct val="20000"/>
              </a:spcBef>
              <a:buClr>
                <a:schemeClr val="folHlink"/>
              </a:buClr>
              <a:buSzPct val="90000"/>
              <a:buFont typeface="Wingdings 2" pitchFamily="18" charset="2"/>
              <a:buChar char="¡"/>
              <a:defRPr sz="10800">
                <a:solidFill>
                  <a:schemeClr val="tx1"/>
                </a:solidFill>
                <a:latin typeface="Arial" charset="0"/>
                <a:ea typeface="宋体" charset="-122"/>
              </a:defRPr>
            </a:lvl3pPr>
            <a:lvl4pPr marL="1600200" indent="-228600">
              <a:spcBef>
                <a:spcPct val="20000"/>
              </a:spcBef>
              <a:buClr>
                <a:schemeClr val="hlink"/>
              </a:buClr>
              <a:buSzPct val="90000"/>
              <a:buFont typeface="Wingdings 2" pitchFamily="18" charset="2"/>
              <a:buChar char=""/>
              <a:defRPr sz="9000">
                <a:solidFill>
                  <a:schemeClr val="tx1"/>
                </a:solidFill>
                <a:latin typeface="Arial" charset="0"/>
                <a:ea typeface="宋体" charset="-122"/>
              </a:defRPr>
            </a:lvl4pPr>
            <a:lvl5pPr marL="2057400" indent="-228600">
              <a:spcBef>
                <a:spcPct val="20000"/>
              </a:spcBef>
              <a:buClr>
                <a:schemeClr val="folHlink"/>
              </a:buClr>
              <a:buSzPct val="90000"/>
              <a:buFont typeface="Wingdings 2" pitchFamily="18" charset="2"/>
              <a:buChar char="¡"/>
              <a:defRPr sz="9000">
                <a:solidFill>
                  <a:schemeClr val="tx1"/>
                </a:solidFill>
                <a:latin typeface="Arial" charset="0"/>
                <a:ea typeface="宋体" charset="-122"/>
              </a:defRPr>
            </a:lvl5pPr>
            <a:lvl6pPr marL="25146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6pPr>
            <a:lvl7pPr marL="29718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7pPr>
            <a:lvl8pPr marL="34290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8pPr>
            <a:lvl9pPr marL="38862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9pPr>
          </a:lstStyle>
          <a:p>
            <a:pPr eaLnBrk="1" hangingPunct="1">
              <a:spcBef>
                <a:spcPct val="0"/>
              </a:spcBef>
              <a:buClrTx/>
              <a:buSzTx/>
              <a:buFont typeface="Arial" charset="0"/>
              <a:buNone/>
            </a:pPr>
            <a:r>
              <a:rPr lang="en-US" altLang="zh-CN" sz="2200" dirty="0">
                <a:latin typeface="Times New Roman" pitchFamily="18" charset="0"/>
                <a:cs typeface="Times New Roman" pitchFamily="18" charset="0"/>
              </a:rPr>
              <a:t>slot-ring depth </a:t>
            </a:r>
            <a:r>
              <a:rPr lang="en-US" altLang="zh-CN" sz="2200" dirty="0">
                <a:solidFill>
                  <a:srgbClr val="FF0000"/>
                </a:solidFill>
                <a:latin typeface="Times New Roman" pitchFamily="18" charset="0"/>
                <a:cs typeface="Times New Roman" pitchFamily="18" charset="0"/>
              </a:rPr>
              <a:t>t=33 mm</a:t>
            </a:r>
          </a:p>
        </p:txBody>
      </p:sp>
      <p:sp>
        <p:nvSpPr>
          <p:cNvPr id="12" name="TextBox 78"/>
          <p:cNvSpPr txBox="1">
            <a:spLocks noChangeArrowheads="1"/>
          </p:cNvSpPr>
          <p:nvPr/>
        </p:nvSpPr>
        <p:spPr bwMode="auto">
          <a:xfrm>
            <a:off x="5662997" y="3801565"/>
            <a:ext cx="227219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85000"/>
              <a:buFont typeface="Wingdings 2" pitchFamily="18" charset="2"/>
              <a:buChar char="¡"/>
              <a:defRPr sz="14400">
                <a:solidFill>
                  <a:schemeClr val="tx1"/>
                </a:solidFill>
                <a:latin typeface="Arial" charset="0"/>
                <a:ea typeface="宋体" charset="-122"/>
              </a:defRPr>
            </a:lvl1pPr>
            <a:lvl2pPr marL="742950" indent="-285750">
              <a:spcBef>
                <a:spcPct val="20000"/>
              </a:spcBef>
              <a:buClr>
                <a:schemeClr val="hlink"/>
              </a:buClr>
              <a:buSzPct val="85000"/>
              <a:buFont typeface="Wingdings 2" pitchFamily="18" charset="2"/>
              <a:buChar char=""/>
              <a:defRPr sz="12600">
                <a:solidFill>
                  <a:schemeClr val="tx1"/>
                </a:solidFill>
                <a:latin typeface="Arial" charset="0"/>
                <a:ea typeface="宋体" charset="-122"/>
              </a:defRPr>
            </a:lvl2pPr>
            <a:lvl3pPr marL="1143000" indent="-228600">
              <a:spcBef>
                <a:spcPct val="20000"/>
              </a:spcBef>
              <a:buClr>
                <a:schemeClr val="folHlink"/>
              </a:buClr>
              <a:buSzPct val="90000"/>
              <a:buFont typeface="Wingdings 2" pitchFamily="18" charset="2"/>
              <a:buChar char="¡"/>
              <a:defRPr sz="10800">
                <a:solidFill>
                  <a:schemeClr val="tx1"/>
                </a:solidFill>
                <a:latin typeface="Arial" charset="0"/>
                <a:ea typeface="宋体" charset="-122"/>
              </a:defRPr>
            </a:lvl3pPr>
            <a:lvl4pPr marL="1600200" indent="-228600">
              <a:spcBef>
                <a:spcPct val="20000"/>
              </a:spcBef>
              <a:buClr>
                <a:schemeClr val="hlink"/>
              </a:buClr>
              <a:buSzPct val="90000"/>
              <a:buFont typeface="Wingdings 2" pitchFamily="18" charset="2"/>
              <a:buChar char=""/>
              <a:defRPr sz="9000">
                <a:solidFill>
                  <a:schemeClr val="tx1"/>
                </a:solidFill>
                <a:latin typeface="Arial" charset="0"/>
                <a:ea typeface="宋体" charset="-122"/>
              </a:defRPr>
            </a:lvl4pPr>
            <a:lvl5pPr marL="2057400" indent="-228600">
              <a:spcBef>
                <a:spcPct val="20000"/>
              </a:spcBef>
              <a:buClr>
                <a:schemeClr val="folHlink"/>
              </a:buClr>
              <a:buSzPct val="90000"/>
              <a:buFont typeface="Wingdings 2" pitchFamily="18" charset="2"/>
              <a:buChar char="¡"/>
              <a:defRPr sz="9000">
                <a:solidFill>
                  <a:schemeClr val="tx1"/>
                </a:solidFill>
                <a:latin typeface="Arial" charset="0"/>
                <a:ea typeface="宋体" charset="-122"/>
              </a:defRPr>
            </a:lvl5pPr>
            <a:lvl6pPr marL="25146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6pPr>
            <a:lvl7pPr marL="29718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7pPr>
            <a:lvl8pPr marL="34290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8pPr>
            <a:lvl9pPr marL="38862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9pPr>
          </a:lstStyle>
          <a:p>
            <a:pPr eaLnBrk="1" hangingPunct="1">
              <a:spcBef>
                <a:spcPct val="0"/>
              </a:spcBef>
              <a:buClrTx/>
              <a:buSzTx/>
              <a:buFont typeface="Arial" charset="0"/>
              <a:buNone/>
            </a:pPr>
            <a:r>
              <a:rPr lang="en-US" altLang="zh-CN" sz="2200" dirty="0">
                <a:latin typeface="Times New Roman" pitchFamily="18" charset="0"/>
                <a:cs typeface="Times New Roman" pitchFamily="18" charset="0"/>
              </a:rPr>
              <a:t>Phase: ±15</a:t>
            </a:r>
            <a:r>
              <a:rPr lang="en-US" altLang="zh-CN" sz="2200" baseline="30000" dirty="0">
                <a:latin typeface="Times New Roman" pitchFamily="18" charset="0"/>
                <a:cs typeface="Times New Roman" pitchFamily="18" charset="0"/>
              </a:rPr>
              <a:t>0</a:t>
            </a:r>
            <a:endParaRPr lang="en-US" altLang="zh-CN" sz="2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2732215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1649" y="1457861"/>
            <a:ext cx="5060568" cy="3872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a:xfrm>
            <a:off x="119447" y="34926"/>
            <a:ext cx="8988384" cy="1325563"/>
          </a:xfrm>
        </p:spPr>
        <p:txBody>
          <a:bodyPr>
            <a:normAutofit/>
          </a:bodyPr>
          <a:lstStyle/>
          <a:p>
            <a:pPr algn="l"/>
            <a:r>
              <a:rPr lang="en-US" altLang="zh-CN" sz="2800" b="1" dirty="0">
                <a:solidFill>
                  <a:schemeClr val="accent1"/>
                </a:solidFill>
                <a:latin typeface="Times New Roman" pitchFamily="18" charset="0"/>
                <a:ea typeface="+mn-ea"/>
                <a:cs typeface="Times New Roman" pitchFamily="18" charset="0"/>
              </a:rPr>
              <a:t>Slot-ring longitudinal kicker one cell </a:t>
            </a:r>
            <a:r>
              <a:rPr lang="en-US" altLang="zh-CN" sz="2800" b="1" dirty="0" err="1">
                <a:solidFill>
                  <a:schemeClr val="accent1"/>
                </a:solidFill>
                <a:latin typeface="Times New Roman" pitchFamily="18" charset="0"/>
                <a:ea typeface="+mn-ea"/>
                <a:cs typeface="Times New Roman" pitchFamily="18" charset="0"/>
              </a:rPr>
              <a:t>Zk</a:t>
            </a:r>
            <a:r>
              <a:rPr lang="en-US" altLang="zh-CN" sz="2800" b="1" dirty="0">
                <a:solidFill>
                  <a:schemeClr val="accent1"/>
                </a:solidFill>
                <a:latin typeface="Times New Roman" pitchFamily="18" charset="0"/>
                <a:ea typeface="+mn-ea"/>
                <a:cs typeface="Times New Roman" pitchFamily="18" charset="0"/>
              </a:rPr>
              <a:t> impedance simulation results </a:t>
            </a:r>
            <a:endParaRPr lang="zh-CN" altLang="en-US" sz="2800" b="1" dirty="0">
              <a:solidFill>
                <a:schemeClr val="accent1"/>
              </a:solidFill>
              <a:latin typeface="Times New Roman" pitchFamily="18" charset="0"/>
              <a:ea typeface="+mn-ea"/>
              <a:cs typeface="Times New Roman" pitchFamily="18" charset="0"/>
            </a:endParaRPr>
          </a:p>
        </p:txBody>
      </p:sp>
      <p:sp>
        <p:nvSpPr>
          <p:cNvPr id="4" name="直接连接符 10"/>
          <p:cNvSpPr>
            <a:spLocks noChangeShapeType="1"/>
          </p:cNvSpPr>
          <p:nvPr/>
        </p:nvSpPr>
        <p:spPr bwMode="auto">
          <a:xfrm>
            <a:off x="119447" y="1273076"/>
            <a:ext cx="5543550" cy="0"/>
          </a:xfrm>
          <a:prstGeom prst="line">
            <a:avLst/>
          </a:prstGeom>
          <a:noFill/>
          <a:ln w="9525">
            <a:solidFill>
              <a:schemeClr val="accent1"/>
            </a:solidFill>
            <a:round/>
            <a:headEnd/>
            <a:tailEnd/>
          </a:ln>
        </p:spPr>
        <p:txBody>
          <a:bodyPr/>
          <a:lstStyle/>
          <a:p>
            <a:endParaRPr lang="zh-CN" altLang="en-US"/>
          </a:p>
        </p:txBody>
      </p:sp>
      <p:sp>
        <p:nvSpPr>
          <p:cNvPr id="8" name="TextBox 15"/>
          <p:cNvSpPr txBox="1">
            <a:spLocks noChangeArrowheads="1"/>
          </p:cNvSpPr>
          <p:nvPr/>
        </p:nvSpPr>
        <p:spPr bwMode="auto">
          <a:xfrm>
            <a:off x="4613639" y="5367434"/>
            <a:ext cx="4566873" cy="646331"/>
          </a:xfrm>
          <a:prstGeom prst="rect">
            <a:avLst/>
          </a:prstGeom>
          <a:noFill/>
          <a:ln w="9525">
            <a:noFill/>
            <a:miter lim="800000"/>
            <a:headEnd/>
            <a:tailEnd/>
          </a:ln>
        </p:spPr>
        <p:txBody>
          <a:bodyPr wrap="square">
            <a:spAutoFit/>
          </a:bodyPr>
          <a:lstStyle/>
          <a:p>
            <a:r>
              <a:rPr lang="en-US" altLang="zh-CN" dirty="0">
                <a:latin typeface="Times New Roman" panose="02020603050405020304" pitchFamily="18" charset="0"/>
                <a:cs typeface="Times New Roman" panose="02020603050405020304" pitchFamily="18" charset="0"/>
              </a:rPr>
              <a:t>One cell longitudinal shunt impedance </a:t>
            </a:r>
            <a:r>
              <a:rPr lang="en-US" altLang="zh-CN" dirty="0" err="1">
                <a:latin typeface="Times New Roman" panose="02020603050405020304" pitchFamily="18" charset="0"/>
                <a:cs typeface="Times New Roman" panose="02020603050405020304" pitchFamily="18" charset="0"/>
              </a:rPr>
              <a:t>Zk</a:t>
            </a:r>
            <a:r>
              <a:rPr lang="en-US" altLang="zh-CN" dirty="0">
                <a:latin typeface="Times New Roman" panose="02020603050405020304" pitchFamily="18" charset="0"/>
                <a:cs typeface="Times New Roman" panose="02020603050405020304" pitchFamily="18" charset="0"/>
              </a:rPr>
              <a:t> for different beta values with ceramic tube</a:t>
            </a:r>
            <a:endParaRPr lang="zh-CN" altLang="en-US" dirty="0">
              <a:latin typeface="Times New Roman" panose="02020603050405020304" pitchFamily="18" charset="0"/>
              <a:cs typeface="Times New Roman" panose="02020603050405020304" pitchFamily="18" charset="0"/>
            </a:endParaRPr>
          </a:p>
        </p:txBody>
      </p:sp>
      <p:sp>
        <p:nvSpPr>
          <p:cNvPr id="10" name="TextBox 78"/>
          <p:cNvSpPr txBox="1">
            <a:spLocks noChangeArrowheads="1"/>
          </p:cNvSpPr>
          <p:nvPr/>
        </p:nvSpPr>
        <p:spPr bwMode="auto">
          <a:xfrm>
            <a:off x="6359717" y="1375848"/>
            <a:ext cx="24423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85000"/>
              <a:buFont typeface="Wingdings 2" pitchFamily="18" charset="2"/>
              <a:buChar char="¡"/>
              <a:defRPr sz="14400">
                <a:solidFill>
                  <a:schemeClr val="tx1"/>
                </a:solidFill>
                <a:latin typeface="Arial" charset="0"/>
                <a:ea typeface="宋体" charset="-122"/>
              </a:defRPr>
            </a:lvl1pPr>
            <a:lvl2pPr marL="742950" indent="-285750">
              <a:spcBef>
                <a:spcPct val="20000"/>
              </a:spcBef>
              <a:buClr>
                <a:schemeClr val="hlink"/>
              </a:buClr>
              <a:buSzPct val="85000"/>
              <a:buFont typeface="Wingdings 2" pitchFamily="18" charset="2"/>
              <a:buChar char=""/>
              <a:defRPr sz="12600">
                <a:solidFill>
                  <a:schemeClr val="tx1"/>
                </a:solidFill>
                <a:latin typeface="Arial" charset="0"/>
                <a:ea typeface="宋体" charset="-122"/>
              </a:defRPr>
            </a:lvl2pPr>
            <a:lvl3pPr marL="1143000" indent="-228600">
              <a:spcBef>
                <a:spcPct val="20000"/>
              </a:spcBef>
              <a:buClr>
                <a:schemeClr val="folHlink"/>
              </a:buClr>
              <a:buSzPct val="90000"/>
              <a:buFont typeface="Wingdings 2" pitchFamily="18" charset="2"/>
              <a:buChar char="¡"/>
              <a:defRPr sz="10800">
                <a:solidFill>
                  <a:schemeClr val="tx1"/>
                </a:solidFill>
                <a:latin typeface="Arial" charset="0"/>
                <a:ea typeface="宋体" charset="-122"/>
              </a:defRPr>
            </a:lvl3pPr>
            <a:lvl4pPr marL="1600200" indent="-228600">
              <a:spcBef>
                <a:spcPct val="20000"/>
              </a:spcBef>
              <a:buClr>
                <a:schemeClr val="hlink"/>
              </a:buClr>
              <a:buSzPct val="90000"/>
              <a:buFont typeface="Wingdings 2" pitchFamily="18" charset="2"/>
              <a:buChar char=""/>
              <a:defRPr sz="9000">
                <a:solidFill>
                  <a:schemeClr val="tx1"/>
                </a:solidFill>
                <a:latin typeface="Arial" charset="0"/>
                <a:ea typeface="宋体" charset="-122"/>
              </a:defRPr>
            </a:lvl4pPr>
            <a:lvl5pPr marL="2057400" indent="-228600">
              <a:spcBef>
                <a:spcPct val="20000"/>
              </a:spcBef>
              <a:buClr>
                <a:schemeClr val="folHlink"/>
              </a:buClr>
              <a:buSzPct val="90000"/>
              <a:buFont typeface="Wingdings 2" pitchFamily="18" charset="2"/>
              <a:buChar char="¡"/>
              <a:defRPr sz="9000">
                <a:solidFill>
                  <a:schemeClr val="tx1"/>
                </a:solidFill>
                <a:latin typeface="Arial" charset="0"/>
                <a:ea typeface="宋体" charset="-122"/>
              </a:defRPr>
            </a:lvl5pPr>
            <a:lvl6pPr marL="25146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6pPr>
            <a:lvl7pPr marL="29718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7pPr>
            <a:lvl8pPr marL="34290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8pPr>
            <a:lvl9pPr marL="38862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9pPr>
          </a:lstStyle>
          <a:p>
            <a:pPr eaLnBrk="1" hangingPunct="1">
              <a:spcBef>
                <a:spcPct val="0"/>
              </a:spcBef>
              <a:buClrTx/>
              <a:buSzTx/>
              <a:buFont typeface="Arial" charset="0"/>
              <a:buNone/>
            </a:pPr>
            <a:r>
              <a:rPr lang="en-US" altLang="zh-CN" sz="2000" dirty="0">
                <a:latin typeface="Times New Roman" pitchFamily="18" charset="0"/>
                <a:cs typeface="Times New Roman" pitchFamily="18" charset="0"/>
              </a:rPr>
              <a:t>Aperture Ø= 118 mm</a:t>
            </a:r>
          </a:p>
          <a:p>
            <a:pPr eaLnBrk="1" hangingPunct="1">
              <a:spcBef>
                <a:spcPct val="0"/>
              </a:spcBef>
              <a:buClrTx/>
              <a:buSzTx/>
              <a:buFont typeface="Arial" charset="0"/>
              <a:buNone/>
            </a:pPr>
            <a:r>
              <a:rPr lang="en-US" altLang="zh-CN" sz="2000" dirty="0">
                <a:solidFill>
                  <a:srgbClr val="FF0000"/>
                </a:solidFill>
                <a:latin typeface="Times New Roman" pitchFamily="18" charset="0"/>
                <a:cs typeface="Times New Roman" pitchFamily="18" charset="0"/>
              </a:rPr>
              <a:t>with ceramic</a:t>
            </a:r>
            <a:endParaRPr lang="zh-CN" altLang="en-US" sz="2000" dirty="0">
              <a:solidFill>
                <a:srgbClr val="FF0000"/>
              </a:solidFill>
              <a:latin typeface="Times New Roman" pitchFamily="18" charset="0"/>
              <a:cs typeface="Times New Roman" pitchFamily="18" charset="0"/>
            </a:endParaRPr>
          </a:p>
        </p:txBody>
      </p:sp>
      <p:sp>
        <p:nvSpPr>
          <p:cNvPr id="11" name="TextBox 78"/>
          <p:cNvSpPr txBox="1">
            <a:spLocks noChangeArrowheads="1"/>
          </p:cNvSpPr>
          <p:nvPr/>
        </p:nvSpPr>
        <p:spPr bwMode="auto">
          <a:xfrm>
            <a:off x="5476241" y="4183852"/>
            <a:ext cx="313944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85000"/>
              <a:buFont typeface="Wingdings 2" pitchFamily="18" charset="2"/>
              <a:buChar char="¡"/>
              <a:defRPr sz="14400">
                <a:solidFill>
                  <a:schemeClr val="tx1"/>
                </a:solidFill>
                <a:latin typeface="Arial" charset="0"/>
                <a:ea typeface="宋体" charset="-122"/>
              </a:defRPr>
            </a:lvl1pPr>
            <a:lvl2pPr marL="742950" indent="-285750">
              <a:spcBef>
                <a:spcPct val="20000"/>
              </a:spcBef>
              <a:buClr>
                <a:schemeClr val="hlink"/>
              </a:buClr>
              <a:buSzPct val="85000"/>
              <a:buFont typeface="Wingdings 2" pitchFamily="18" charset="2"/>
              <a:buChar char=""/>
              <a:defRPr sz="12600">
                <a:solidFill>
                  <a:schemeClr val="tx1"/>
                </a:solidFill>
                <a:latin typeface="Arial" charset="0"/>
                <a:ea typeface="宋体" charset="-122"/>
              </a:defRPr>
            </a:lvl2pPr>
            <a:lvl3pPr marL="1143000" indent="-228600">
              <a:spcBef>
                <a:spcPct val="20000"/>
              </a:spcBef>
              <a:buClr>
                <a:schemeClr val="folHlink"/>
              </a:buClr>
              <a:buSzPct val="90000"/>
              <a:buFont typeface="Wingdings 2" pitchFamily="18" charset="2"/>
              <a:buChar char="¡"/>
              <a:defRPr sz="10800">
                <a:solidFill>
                  <a:schemeClr val="tx1"/>
                </a:solidFill>
                <a:latin typeface="Arial" charset="0"/>
                <a:ea typeface="宋体" charset="-122"/>
              </a:defRPr>
            </a:lvl3pPr>
            <a:lvl4pPr marL="1600200" indent="-228600">
              <a:spcBef>
                <a:spcPct val="20000"/>
              </a:spcBef>
              <a:buClr>
                <a:schemeClr val="hlink"/>
              </a:buClr>
              <a:buSzPct val="90000"/>
              <a:buFont typeface="Wingdings 2" pitchFamily="18" charset="2"/>
              <a:buChar char=""/>
              <a:defRPr sz="9000">
                <a:solidFill>
                  <a:schemeClr val="tx1"/>
                </a:solidFill>
                <a:latin typeface="Arial" charset="0"/>
                <a:ea typeface="宋体" charset="-122"/>
              </a:defRPr>
            </a:lvl4pPr>
            <a:lvl5pPr marL="2057400" indent="-228600">
              <a:spcBef>
                <a:spcPct val="20000"/>
              </a:spcBef>
              <a:buClr>
                <a:schemeClr val="folHlink"/>
              </a:buClr>
              <a:buSzPct val="90000"/>
              <a:buFont typeface="Wingdings 2" pitchFamily="18" charset="2"/>
              <a:buChar char="¡"/>
              <a:defRPr sz="9000">
                <a:solidFill>
                  <a:schemeClr val="tx1"/>
                </a:solidFill>
                <a:latin typeface="Arial" charset="0"/>
                <a:ea typeface="宋体" charset="-122"/>
              </a:defRPr>
            </a:lvl5pPr>
            <a:lvl6pPr marL="25146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6pPr>
            <a:lvl7pPr marL="29718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7pPr>
            <a:lvl8pPr marL="34290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8pPr>
            <a:lvl9pPr marL="38862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9pPr>
          </a:lstStyle>
          <a:p>
            <a:pPr eaLnBrk="1" hangingPunct="1">
              <a:spcBef>
                <a:spcPct val="0"/>
              </a:spcBef>
              <a:buClrTx/>
              <a:buSzTx/>
              <a:buFont typeface="Arial" charset="0"/>
              <a:buNone/>
            </a:pPr>
            <a:r>
              <a:rPr lang="en-US" altLang="zh-CN" sz="2200" dirty="0">
                <a:latin typeface="Times New Roman" pitchFamily="18" charset="0"/>
                <a:cs typeface="Times New Roman" pitchFamily="18" charset="0"/>
              </a:rPr>
              <a:t>slot-ring depth </a:t>
            </a:r>
            <a:r>
              <a:rPr lang="en-US" altLang="zh-CN" sz="2200" dirty="0">
                <a:solidFill>
                  <a:srgbClr val="FF0000"/>
                </a:solidFill>
                <a:latin typeface="Times New Roman" pitchFamily="18" charset="0"/>
                <a:cs typeface="Times New Roman" pitchFamily="18" charset="0"/>
              </a:rPr>
              <a:t>t=33 mm</a:t>
            </a:r>
          </a:p>
        </p:txBody>
      </p:sp>
      <p:pic>
        <p:nvPicPr>
          <p:cNvPr id="14" name="图片 13"/>
          <p:cNvPicPr/>
          <p:nvPr/>
        </p:nvPicPr>
        <p:blipFill>
          <a:blip r:embed="rId4" cstate="print">
            <a:extLst>
              <a:ext uri="{28A0092B-C50C-407E-A947-70E740481C1C}">
                <a14:useLocalDpi xmlns:a14="http://schemas.microsoft.com/office/drawing/2010/main" val="0"/>
              </a:ext>
            </a:extLst>
          </a:blip>
          <a:stretch>
            <a:fillRect/>
          </a:stretch>
        </p:blipFill>
        <p:spPr>
          <a:xfrm>
            <a:off x="433098" y="1819574"/>
            <a:ext cx="3648076" cy="1837194"/>
          </a:xfrm>
          <a:prstGeom prst="rect">
            <a:avLst/>
          </a:prstGeom>
        </p:spPr>
      </p:pic>
      <p:sp>
        <p:nvSpPr>
          <p:cNvPr id="15" name="文本框 2"/>
          <p:cNvSpPr txBox="1">
            <a:spLocks noChangeArrowheads="1"/>
          </p:cNvSpPr>
          <p:nvPr/>
        </p:nvSpPr>
        <p:spPr bwMode="auto">
          <a:xfrm>
            <a:off x="1573757" y="2445386"/>
            <a:ext cx="1276350" cy="307777"/>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en-US" altLang="zh-CN" sz="1400" dirty="0">
                <a:latin typeface="Times New Roman" pitchFamily="18" charset="0"/>
                <a:cs typeface="Times New Roman" pitchFamily="18" charset="0"/>
              </a:rPr>
              <a:t>Ø</a:t>
            </a:r>
            <a:r>
              <a:rPr lang="en-US" sz="1400" b="1" kern="100" dirty="0">
                <a:effectLst/>
                <a:latin typeface="Times New Roman"/>
                <a:ea typeface="宋体"/>
                <a:cs typeface="Times New Roman"/>
              </a:rPr>
              <a:t>=118 mm</a:t>
            </a:r>
            <a:endParaRPr lang="zh-CN" sz="1400" kern="100" dirty="0">
              <a:effectLst/>
              <a:latin typeface="Calibri"/>
              <a:ea typeface="宋体"/>
              <a:cs typeface="Times New Roman"/>
            </a:endParaRPr>
          </a:p>
        </p:txBody>
      </p:sp>
      <p:cxnSp>
        <p:nvCxnSpPr>
          <p:cNvPr id="16" name="直接箭头连接符 15"/>
          <p:cNvCxnSpPr/>
          <p:nvPr/>
        </p:nvCxnSpPr>
        <p:spPr>
          <a:xfrm flipV="1">
            <a:off x="2129790" y="1729791"/>
            <a:ext cx="188187" cy="525729"/>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文本框 2"/>
          <p:cNvSpPr txBox="1">
            <a:spLocks noChangeArrowheads="1"/>
          </p:cNvSpPr>
          <p:nvPr/>
        </p:nvSpPr>
        <p:spPr bwMode="auto">
          <a:xfrm>
            <a:off x="3636396" y="6021288"/>
            <a:ext cx="5616124" cy="646331"/>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en-US" altLang="zh-CN" i="1" kern="100" dirty="0">
                <a:latin typeface="Times New Roman"/>
                <a:ea typeface="宋体"/>
                <a:cs typeface="Times New Roman"/>
              </a:rPr>
              <a:t>《A microwave Cerenkov pick-up for stochastic cooling》</a:t>
            </a:r>
          </a:p>
          <a:p>
            <a:pPr algn="just">
              <a:spcAft>
                <a:spcPts val="0"/>
              </a:spcAft>
            </a:pPr>
            <a:r>
              <a:rPr lang="en-US" altLang="zh-CN" i="1" kern="100" dirty="0">
                <a:latin typeface="Times New Roman"/>
                <a:ea typeface="宋体"/>
                <a:cs typeface="Times New Roman"/>
              </a:rPr>
              <a:t>   -----by E. Brambilla</a:t>
            </a:r>
            <a:endParaRPr lang="zh-CN" i="1" kern="100" dirty="0">
              <a:effectLst/>
              <a:latin typeface="Calibri"/>
              <a:ea typeface="宋体"/>
              <a:cs typeface="Times New Roman"/>
            </a:endParaRPr>
          </a:p>
        </p:txBody>
      </p:sp>
      <p:cxnSp>
        <p:nvCxnSpPr>
          <p:cNvPr id="18" name="直接箭头连接符 17"/>
          <p:cNvCxnSpPr/>
          <p:nvPr/>
        </p:nvCxnSpPr>
        <p:spPr>
          <a:xfrm>
            <a:off x="1656080" y="2720461"/>
            <a:ext cx="832485" cy="0"/>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TextBox 15"/>
          <p:cNvSpPr txBox="1">
            <a:spLocks noChangeArrowheads="1"/>
          </p:cNvSpPr>
          <p:nvPr/>
        </p:nvSpPr>
        <p:spPr bwMode="auto">
          <a:xfrm>
            <a:off x="563532" y="3494316"/>
            <a:ext cx="4530816" cy="369332"/>
          </a:xfrm>
          <a:prstGeom prst="rect">
            <a:avLst/>
          </a:prstGeom>
          <a:noFill/>
          <a:ln w="9525">
            <a:noFill/>
            <a:miter lim="800000"/>
            <a:headEnd/>
            <a:tailEnd/>
          </a:ln>
        </p:spPr>
        <p:txBody>
          <a:bodyPr wrap="square">
            <a:spAutoFit/>
          </a:bodyPr>
          <a:lstStyle/>
          <a:p>
            <a:r>
              <a:rPr lang="en-US" altLang="zh-CN" dirty="0">
                <a:latin typeface="Times New Roman" panose="02020603050405020304" pitchFamily="18" charset="0"/>
                <a:cs typeface="Times New Roman" panose="02020603050405020304" pitchFamily="18" charset="0"/>
              </a:rPr>
              <a:t>One cell model with ceramic tube</a:t>
            </a:r>
          </a:p>
        </p:txBody>
      </p:sp>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821" y="4170368"/>
            <a:ext cx="3187885" cy="2687632"/>
          </a:xfrm>
          <a:prstGeom prst="rect">
            <a:avLst/>
          </a:prstGeom>
        </p:spPr>
      </p:pic>
      <p:sp>
        <p:nvSpPr>
          <p:cNvPr id="21" name="TextBox 78"/>
          <p:cNvSpPr txBox="1">
            <a:spLocks noChangeArrowheads="1"/>
          </p:cNvSpPr>
          <p:nvPr/>
        </p:nvSpPr>
        <p:spPr bwMode="auto">
          <a:xfrm>
            <a:off x="754766" y="4099214"/>
            <a:ext cx="24423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85000"/>
              <a:buFont typeface="Wingdings 2" pitchFamily="18" charset="2"/>
              <a:buChar char="¡"/>
              <a:defRPr sz="14400">
                <a:solidFill>
                  <a:schemeClr val="tx1"/>
                </a:solidFill>
                <a:latin typeface="Arial" charset="0"/>
                <a:ea typeface="宋体" charset="-122"/>
              </a:defRPr>
            </a:lvl1pPr>
            <a:lvl2pPr marL="742950" indent="-285750">
              <a:spcBef>
                <a:spcPct val="20000"/>
              </a:spcBef>
              <a:buClr>
                <a:schemeClr val="hlink"/>
              </a:buClr>
              <a:buSzPct val="85000"/>
              <a:buFont typeface="Wingdings 2" pitchFamily="18" charset="2"/>
              <a:buChar char=""/>
              <a:defRPr sz="12600">
                <a:solidFill>
                  <a:schemeClr val="tx1"/>
                </a:solidFill>
                <a:latin typeface="Arial" charset="0"/>
                <a:ea typeface="宋体" charset="-122"/>
              </a:defRPr>
            </a:lvl2pPr>
            <a:lvl3pPr marL="1143000" indent="-228600">
              <a:spcBef>
                <a:spcPct val="20000"/>
              </a:spcBef>
              <a:buClr>
                <a:schemeClr val="folHlink"/>
              </a:buClr>
              <a:buSzPct val="90000"/>
              <a:buFont typeface="Wingdings 2" pitchFamily="18" charset="2"/>
              <a:buChar char="¡"/>
              <a:defRPr sz="10800">
                <a:solidFill>
                  <a:schemeClr val="tx1"/>
                </a:solidFill>
                <a:latin typeface="Arial" charset="0"/>
                <a:ea typeface="宋体" charset="-122"/>
              </a:defRPr>
            </a:lvl3pPr>
            <a:lvl4pPr marL="1600200" indent="-228600">
              <a:spcBef>
                <a:spcPct val="20000"/>
              </a:spcBef>
              <a:buClr>
                <a:schemeClr val="hlink"/>
              </a:buClr>
              <a:buSzPct val="90000"/>
              <a:buFont typeface="Wingdings 2" pitchFamily="18" charset="2"/>
              <a:buChar char=""/>
              <a:defRPr sz="9000">
                <a:solidFill>
                  <a:schemeClr val="tx1"/>
                </a:solidFill>
                <a:latin typeface="Arial" charset="0"/>
                <a:ea typeface="宋体" charset="-122"/>
              </a:defRPr>
            </a:lvl4pPr>
            <a:lvl5pPr marL="2057400" indent="-228600">
              <a:spcBef>
                <a:spcPct val="20000"/>
              </a:spcBef>
              <a:buClr>
                <a:schemeClr val="folHlink"/>
              </a:buClr>
              <a:buSzPct val="90000"/>
              <a:buFont typeface="Wingdings 2" pitchFamily="18" charset="2"/>
              <a:buChar char="¡"/>
              <a:defRPr sz="9000">
                <a:solidFill>
                  <a:schemeClr val="tx1"/>
                </a:solidFill>
                <a:latin typeface="Arial" charset="0"/>
                <a:ea typeface="宋体" charset="-122"/>
              </a:defRPr>
            </a:lvl5pPr>
            <a:lvl6pPr marL="25146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6pPr>
            <a:lvl7pPr marL="29718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7pPr>
            <a:lvl8pPr marL="34290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8pPr>
            <a:lvl9pPr marL="38862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9pPr>
          </a:lstStyle>
          <a:p>
            <a:pPr eaLnBrk="1" hangingPunct="1">
              <a:spcBef>
                <a:spcPct val="0"/>
              </a:spcBef>
              <a:buClrTx/>
              <a:buSzTx/>
              <a:buFont typeface="Arial" charset="0"/>
              <a:buNone/>
            </a:pPr>
            <a:r>
              <a:rPr lang="en-US" altLang="zh-CN" sz="1500" dirty="0">
                <a:latin typeface="Times New Roman" pitchFamily="18" charset="0"/>
                <a:cs typeface="Times New Roman" pitchFamily="18" charset="0"/>
              </a:rPr>
              <a:t>Aperture Ø=118 mm</a:t>
            </a:r>
          </a:p>
          <a:p>
            <a:pPr eaLnBrk="1" hangingPunct="1">
              <a:spcBef>
                <a:spcPct val="0"/>
              </a:spcBef>
              <a:buClrTx/>
              <a:buSzTx/>
              <a:buFont typeface="Arial" charset="0"/>
              <a:buNone/>
            </a:pPr>
            <a:r>
              <a:rPr lang="en-US" altLang="zh-CN" sz="1600" dirty="0">
                <a:solidFill>
                  <a:srgbClr val="FF0000"/>
                </a:solidFill>
                <a:latin typeface="Times New Roman" pitchFamily="18" charset="0"/>
                <a:cs typeface="Times New Roman" pitchFamily="18" charset="0"/>
              </a:rPr>
              <a:t>  </a:t>
            </a:r>
            <a:r>
              <a:rPr lang="en-US" altLang="zh-CN" sz="1800" dirty="0">
                <a:solidFill>
                  <a:srgbClr val="FF0000"/>
                </a:solidFill>
                <a:latin typeface="Times New Roman" pitchFamily="18" charset="0"/>
                <a:cs typeface="Times New Roman" pitchFamily="18" charset="0"/>
              </a:rPr>
              <a:t>without ceramic</a:t>
            </a:r>
            <a:endParaRPr lang="zh-CN" altLang="en-US" sz="1800" dirty="0">
              <a:solidFill>
                <a:srgbClr val="FF0000"/>
              </a:solidFill>
              <a:latin typeface="Times New Roman" pitchFamily="18" charset="0"/>
              <a:cs typeface="Times New Roman" pitchFamily="18" charset="0"/>
            </a:endParaRPr>
          </a:p>
        </p:txBody>
      </p:sp>
      <p:sp>
        <p:nvSpPr>
          <p:cNvPr id="22" name="TextBox 78"/>
          <p:cNvSpPr txBox="1">
            <a:spLocks noChangeArrowheads="1"/>
          </p:cNvSpPr>
          <p:nvPr/>
        </p:nvSpPr>
        <p:spPr bwMode="auto">
          <a:xfrm>
            <a:off x="884234" y="6062117"/>
            <a:ext cx="227219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85000"/>
              <a:buFont typeface="Wingdings 2" pitchFamily="18" charset="2"/>
              <a:buChar char="¡"/>
              <a:defRPr sz="14400">
                <a:solidFill>
                  <a:schemeClr val="tx1"/>
                </a:solidFill>
                <a:latin typeface="Arial" charset="0"/>
                <a:ea typeface="宋体" charset="-122"/>
              </a:defRPr>
            </a:lvl1pPr>
            <a:lvl2pPr marL="742950" indent="-285750">
              <a:spcBef>
                <a:spcPct val="20000"/>
              </a:spcBef>
              <a:buClr>
                <a:schemeClr val="hlink"/>
              </a:buClr>
              <a:buSzPct val="85000"/>
              <a:buFont typeface="Wingdings 2" pitchFamily="18" charset="2"/>
              <a:buChar char=""/>
              <a:defRPr sz="12600">
                <a:solidFill>
                  <a:schemeClr val="tx1"/>
                </a:solidFill>
                <a:latin typeface="Arial" charset="0"/>
                <a:ea typeface="宋体" charset="-122"/>
              </a:defRPr>
            </a:lvl2pPr>
            <a:lvl3pPr marL="1143000" indent="-228600">
              <a:spcBef>
                <a:spcPct val="20000"/>
              </a:spcBef>
              <a:buClr>
                <a:schemeClr val="folHlink"/>
              </a:buClr>
              <a:buSzPct val="90000"/>
              <a:buFont typeface="Wingdings 2" pitchFamily="18" charset="2"/>
              <a:buChar char="¡"/>
              <a:defRPr sz="10800">
                <a:solidFill>
                  <a:schemeClr val="tx1"/>
                </a:solidFill>
                <a:latin typeface="Arial" charset="0"/>
                <a:ea typeface="宋体" charset="-122"/>
              </a:defRPr>
            </a:lvl3pPr>
            <a:lvl4pPr marL="1600200" indent="-228600">
              <a:spcBef>
                <a:spcPct val="20000"/>
              </a:spcBef>
              <a:buClr>
                <a:schemeClr val="hlink"/>
              </a:buClr>
              <a:buSzPct val="90000"/>
              <a:buFont typeface="Wingdings 2" pitchFamily="18" charset="2"/>
              <a:buChar char=""/>
              <a:defRPr sz="9000">
                <a:solidFill>
                  <a:schemeClr val="tx1"/>
                </a:solidFill>
                <a:latin typeface="Arial" charset="0"/>
                <a:ea typeface="宋体" charset="-122"/>
              </a:defRPr>
            </a:lvl4pPr>
            <a:lvl5pPr marL="2057400" indent="-228600">
              <a:spcBef>
                <a:spcPct val="20000"/>
              </a:spcBef>
              <a:buClr>
                <a:schemeClr val="folHlink"/>
              </a:buClr>
              <a:buSzPct val="90000"/>
              <a:buFont typeface="Wingdings 2" pitchFamily="18" charset="2"/>
              <a:buChar char="¡"/>
              <a:defRPr sz="9000">
                <a:solidFill>
                  <a:schemeClr val="tx1"/>
                </a:solidFill>
                <a:latin typeface="Arial" charset="0"/>
                <a:ea typeface="宋体" charset="-122"/>
              </a:defRPr>
            </a:lvl5pPr>
            <a:lvl6pPr marL="25146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6pPr>
            <a:lvl7pPr marL="29718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7pPr>
            <a:lvl8pPr marL="34290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8pPr>
            <a:lvl9pPr marL="38862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9pPr>
          </a:lstStyle>
          <a:p>
            <a:pPr eaLnBrk="1" hangingPunct="1">
              <a:spcBef>
                <a:spcPct val="0"/>
              </a:spcBef>
              <a:buClrTx/>
              <a:buSzTx/>
              <a:buFont typeface="Arial" charset="0"/>
              <a:buNone/>
            </a:pPr>
            <a:r>
              <a:rPr lang="en-US" altLang="zh-CN" sz="1500" dirty="0">
                <a:latin typeface="Times New Roman" pitchFamily="18" charset="0"/>
                <a:cs typeface="Times New Roman" pitchFamily="18" charset="0"/>
              </a:rPr>
              <a:t>slot-ring depth  </a:t>
            </a:r>
            <a:r>
              <a:rPr lang="en-US" altLang="zh-CN" sz="1500" dirty="0">
                <a:solidFill>
                  <a:srgbClr val="FF0000"/>
                </a:solidFill>
                <a:latin typeface="Times New Roman" pitchFamily="18" charset="0"/>
                <a:cs typeface="Times New Roman" pitchFamily="18" charset="0"/>
              </a:rPr>
              <a:t>t=33 mm</a:t>
            </a:r>
          </a:p>
        </p:txBody>
      </p:sp>
      <p:sp>
        <p:nvSpPr>
          <p:cNvPr id="12" name="右箭头 11"/>
          <p:cNvSpPr/>
          <p:nvPr/>
        </p:nvSpPr>
        <p:spPr>
          <a:xfrm>
            <a:off x="3119120" y="2445386"/>
            <a:ext cx="1046480" cy="292785"/>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
            <a:extLst>
              <a:ext uri="{FF2B5EF4-FFF2-40B4-BE49-F238E27FC236}">
                <a16:creationId xmlns:a16="http://schemas.microsoft.com/office/drawing/2014/main" id="{C212AE6C-DC5B-4B49-A6DB-EA5763683496}"/>
              </a:ext>
            </a:extLst>
          </p:cNvPr>
          <p:cNvSpPr txBox="1">
            <a:spLocks noChangeArrowheads="1"/>
          </p:cNvSpPr>
          <p:nvPr/>
        </p:nvSpPr>
        <p:spPr bwMode="auto">
          <a:xfrm>
            <a:off x="1586231" y="1437194"/>
            <a:ext cx="2857954" cy="369332"/>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en-US" b="1" kern="100" dirty="0">
                <a:effectLst/>
                <a:latin typeface="Times New Roman"/>
                <a:ea typeface="宋体"/>
                <a:cs typeface="Times New Roman"/>
              </a:rPr>
              <a:t>Ceramic thickness 5 mm</a:t>
            </a:r>
            <a:endParaRPr lang="zh-CN" kern="100" dirty="0">
              <a:effectLst/>
              <a:latin typeface="Calibri"/>
              <a:ea typeface="宋体"/>
              <a:cs typeface="Times New Roman"/>
            </a:endParaRPr>
          </a:p>
        </p:txBody>
      </p:sp>
      <p:cxnSp>
        <p:nvCxnSpPr>
          <p:cNvPr id="24" name="直接箭头连接符 23">
            <a:extLst>
              <a:ext uri="{FF2B5EF4-FFF2-40B4-BE49-F238E27FC236}">
                <a16:creationId xmlns:a16="http://schemas.microsoft.com/office/drawing/2014/main" id="{78061904-72ED-44D3-ABCB-10DC481663E7}"/>
              </a:ext>
            </a:extLst>
          </p:cNvPr>
          <p:cNvCxnSpPr>
            <a:cxnSpLocks/>
          </p:cNvCxnSpPr>
          <p:nvPr/>
        </p:nvCxnSpPr>
        <p:spPr>
          <a:xfrm flipV="1">
            <a:off x="2095007" y="5282050"/>
            <a:ext cx="920201" cy="448904"/>
          </a:xfrm>
          <a:prstGeom prst="straightConnector1">
            <a:avLst/>
          </a:prstGeom>
          <a:ln w="19050">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直接箭头连接符 24">
            <a:extLst>
              <a:ext uri="{FF2B5EF4-FFF2-40B4-BE49-F238E27FC236}">
                <a16:creationId xmlns:a16="http://schemas.microsoft.com/office/drawing/2014/main" id="{DC0DAC1B-2705-4B9D-9167-9AADA560F256}"/>
              </a:ext>
            </a:extLst>
          </p:cNvPr>
          <p:cNvCxnSpPr>
            <a:cxnSpLocks/>
          </p:cNvCxnSpPr>
          <p:nvPr/>
        </p:nvCxnSpPr>
        <p:spPr>
          <a:xfrm flipV="1">
            <a:off x="7045961" y="2348880"/>
            <a:ext cx="524282" cy="676530"/>
          </a:xfrm>
          <a:prstGeom prst="straightConnector1">
            <a:avLst/>
          </a:prstGeom>
          <a:ln w="19050">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TextBox 78">
            <a:extLst>
              <a:ext uri="{FF2B5EF4-FFF2-40B4-BE49-F238E27FC236}">
                <a16:creationId xmlns:a16="http://schemas.microsoft.com/office/drawing/2014/main" id="{D35F8568-AEBE-44EC-B38E-097C3D9404B2}"/>
              </a:ext>
            </a:extLst>
          </p:cNvPr>
          <p:cNvSpPr txBox="1">
            <a:spLocks noChangeArrowheads="1"/>
          </p:cNvSpPr>
          <p:nvPr/>
        </p:nvSpPr>
        <p:spPr bwMode="auto">
          <a:xfrm>
            <a:off x="7331654" y="2059276"/>
            <a:ext cx="186235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85000"/>
              <a:buFont typeface="Wingdings 2" pitchFamily="18" charset="2"/>
              <a:buChar char="¡"/>
              <a:defRPr sz="14400">
                <a:solidFill>
                  <a:schemeClr val="tx1"/>
                </a:solidFill>
                <a:latin typeface="Arial" charset="0"/>
                <a:ea typeface="宋体" charset="-122"/>
              </a:defRPr>
            </a:lvl1pPr>
            <a:lvl2pPr marL="742950" indent="-285750">
              <a:spcBef>
                <a:spcPct val="20000"/>
              </a:spcBef>
              <a:buClr>
                <a:schemeClr val="hlink"/>
              </a:buClr>
              <a:buSzPct val="85000"/>
              <a:buFont typeface="Wingdings 2" pitchFamily="18" charset="2"/>
              <a:buChar char=""/>
              <a:defRPr sz="12600">
                <a:solidFill>
                  <a:schemeClr val="tx1"/>
                </a:solidFill>
                <a:latin typeface="Arial" charset="0"/>
                <a:ea typeface="宋体" charset="-122"/>
              </a:defRPr>
            </a:lvl2pPr>
            <a:lvl3pPr marL="1143000" indent="-228600">
              <a:spcBef>
                <a:spcPct val="20000"/>
              </a:spcBef>
              <a:buClr>
                <a:schemeClr val="folHlink"/>
              </a:buClr>
              <a:buSzPct val="90000"/>
              <a:buFont typeface="Wingdings 2" pitchFamily="18" charset="2"/>
              <a:buChar char="¡"/>
              <a:defRPr sz="10800">
                <a:solidFill>
                  <a:schemeClr val="tx1"/>
                </a:solidFill>
                <a:latin typeface="Arial" charset="0"/>
                <a:ea typeface="宋体" charset="-122"/>
              </a:defRPr>
            </a:lvl3pPr>
            <a:lvl4pPr marL="1600200" indent="-228600">
              <a:spcBef>
                <a:spcPct val="20000"/>
              </a:spcBef>
              <a:buClr>
                <a:schemeClr val="hlink"/>
              </a:buClr>
              <a:buSzPct val="90000"/>
              <a:buFont typeface="Wingdings 2" pitchFamily="18" charset="2"/>
              <a:buChar char=""/>
              <a:defRPr sz="9000">
                <a:solidFill>
                  <a:schemeClr val="tx1"/>
                </a:solidFill>
                <a:latin typeface="Arial" charset="0"/>
                <a:ea typeface="宋体" charset="-122"/>
              </a:defRPr>
            </a:lvl4pPr>
            <a:lvl5pPr marL="2057400" indent="-228600">
              <a:spcBef>
                <a:spcPct val="20000"/>
              </a:spcBef>
              <a:buClr>
                <a:schemeClr val="folHlink"/>
              </a:buClr>
              <a:buSzPct val="90000"/>
              <a:buFont typeface="Wingdings 2" pitchFamily="18" charset="2"/>
              <a:buChar char="¡"/>
              <a:defRPr sz="9000">
                <a:solidFill>
                  <a:schemeClr val="tx1"/>
                </a:solidFill>
                <a:latin typeface="Arial" charset="0"/>
                <a:ea typeface="宋体" charset="-122"/>
              </a:defRPr>
            </a:lvl5pPr>
            <a:lvl6pPr marL="25146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6pPr>
            <a:lvl7pPr marL="29718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7pPr>
            <a:lvl8pPr marL="34290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8pPr>
            <a:lvl9pPr marL="38862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9pPr>
          </a:lstStyle>
          <a:p>
            <a:pPr eaLnBrk="1" hangingPunct="1">
              <a:spcBef>
                <a:spcPct val="0"/>
              </a:spcBef>
              <a:buClrTx/>
              <a:buSzTx/>
              <a:buFont typeface="Arial" charset="0"/>
              <a:buNone/>
            </a:pPr>
            <a:r>
              <a:rPr lang="en-US" altLang="zh-CN" sz="1800" dirty="0">
                <a:latin typeface="Times New Roman" pitchFamily="18" charset="0"/>
                <a:cs typeface="Times New Roman" pitchFamily="18" charset="0"/>
              </a:rPr>
              <a:t>35 </a:t>
            </a:r>
            <a:r>
              <a:rPr lang="el-GR" altLang="zh-CN" sz="1800" dirty="0">
                <a:latin typeface="Times New Roman" pitchFamily="18" charset="0"/>
                <a:ea typeface="宋体" panose="02010600030101010101" pitchFamily="2" charset="-122"/>
                <a:cs typeface="Times New Roman" pitchFamily="18" charset="0"/>
              </a:rPr>
              <a:t>Ω</a:t>
            </a:r>
            <a:r>
              <a:rPr lang="en-US" altLang="zh-CN" sz="1800" dirty="0">
                <a:latin typeface="Times New Roman" pitchFamily="18" charset="0"/>
                <a:ea typeface="宋体" panose="02010600030101010101" pitchFamily="2" charset="-122"/>
                <a:cs typeface="Times New Roman" pitchFamily="18" charset="0"/>
              </a:rPr>
              <a:t> @ 0.95 GHz</a:t>
            </a:r>
          </a:p>
          <a:p>
            <a:pPr eaLnBrk="1" hangingPunct="1">
              <a:spcBef>
                <a:spcPct val="0"/>
              </a:spcBef>
              <a:buClrTx/>
              <a:buSzTx/>
              <a:buFont typeface="Arial" charset="0"/>
              <a:buNone/>
            </a:pPr>
            <a:endParaRPr lang="en-US" altLang="zh-CN" sz="1800" dirty="0">
              <a:latin typeface="Times New Roman" pitchFamily="18" charset="0"/>
              <a:ea typeface="宋体" panose="02010600030101010101" pitchFamily="2" charset="-122"/>
              <a:cs typeface="Times New Roman" pitchFamily="18" charset="0"/>
            </a:endParaRPr>
          </a:p>
        </p:txBody>
      </p:sp>
      <p:sp>
        <p:nvSpPr>
          <p:cNvPr id="28" name="TextBox 78">
            <a:extLst>
              <a:ext uri="{FF2B5EF4-FFF2-40B4-BE49-F238E27FC236}">
                <a16:creationId xmlns:a16="http://schemas.microsoft.com/office/drawing/2014/main" id="{35F8DCD0-C2B8-4DEC-B4D3-2607E8FC6E49}"/>
              </a:ext>
            </a:extLst>
          </p:cNvPr>
          <p:cNvSpPr txBox="1">
            <a:spLocks noChangeArrowheads="1"/>
          </p:cNvSpPr>
          <p:nvPr/>
        </p:nvSpPr>
        <p:spPr bwMode="auto">
          <a:xfrm>
            <a:off x="2911936" y="5013176"/>
            <a:ext cx="18623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85000"/>
              <a:buFont typeface="Wingdings 2" pitchFamily="18" charset="2"/>
              <a:buChar char="¡"/>
              <a:defRPr sz="14400">
                <a:solidFill>
                  <a:schemeClr val="tx1"/>
                </a:solidFill>
                <a:latin typeface="Arial" charset="0"/>
                <a:ea typeface="宋体" charset="-122"/>
              </a:defRPr>
            </a:lvl1pPr>
            <a:lvl2pPr marL="742950" indent="-285750">
              <a:spcBef>
                <a:spcPct val="20000"/>
              </a:spcBef>
              <a:buClr>
                <a:schemeClr val="hlink"/>
              </a:buClr>
              <a:buSzPct val="85000"/>
              <a:buFont typeface="Wingdings 2" pitchFamily="18" charset="2"/>
              <a:buChar char=""/>
              <a:defRPr sz="12600">
                <a:solidFill>
                  <a:schemeClr val="tx1"/>
                </a:solidFill>
                <a:latin typeface="Arial" charset="0"/>
                <a:ea typeface="宋体" charset="-122"/>
              </a:defRPr>
            </a:lvl2pPr>
            <a:lvl3pPr marL="1143000" indent="-228600">
              <a:spcBef>
                <a:spcPct val="20000"/>
              </a:spcBef>
              <a:buClr>
                <a:schemeClr val="folHlink"/>
              </a:buClr>
              <a:buSzPct val="90000"/>
              <a:buFont typeface="Wingdings 2" pitchFamily="18" charset="2"/>
              <a:buChar char="¡"/>
              <a:defRPr sz="10800">
                <a:solidFill>
                  <a:schemeClr val="tx1"/>
                </a:solidFill>
                <a:latin typeface="Arial" charset="0"/>
                <a:ea typeface="宋体" charset="-122"/>
              </a:defRPr>
            </a:lvl3pPr>
            <a:lvl4pPr marL="1600200" indent="-228600">
              <a:spcBef>
                <a:spcPct val="20000"/>
              </a:spcBef>
              <a:buClr>
                <a:schemeClr val="hlink"/>
              </a:buClr>
              <a:buSzPct val="90000"/>
              <a:buFont typeface="Wingdings 2" pitchFamily="18" charset="2"/>
              <a:buChar char=""/>
              <a:defRPr sz="9000">
                <a:solidFill>
                  <a:schemeClr val="tx1"/>
                </a:solidFill>
                <a:latin typeface="Arial" charset="0"/>
                <a:ea typeface="宋体" charset="-122"/>
              </a:defRPr>
            </a:lvl4pPr>
            <a:lvl5pPr marL="2057400" indent="-228600">
              <a:spcBef>
                <a:spcPct val="20000"/>
              </a:spcBef>
              <a:buClr>
                <a:schemeClr val="folHlink"/>
              </a:buClr>
              <a:buSzPct val="90000"/>
              <a:buFont typeface="Wingdings 2" pitchFamily="18" charset="2"/>
              <a:buChar char="¡"/>
              <a:defRPr sz="9000">
                <a:solidFill>
                  <a:schemeClr val="tx1"/>
                </a:solidFill>
                <a:latin typeface="Arial" charset="0"/>
                <a:ea typeface="宋体" charset="-122"/>
              </a:defRPr>
            </a:lvl5pPr>
            <a:lvl6pPr marL="25146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6pPr>
            <a:lvl7pPr marL="29718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7pPr>
            <a:lvl8pPr marL="34290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8pPr>
            <a:lvl9pPr marL="38862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9pPr>
          </a:lstStyle>
          <a:p>
            <a:pPr eaLnBrk="1" hangingPunct="1">
              <a:spcBef>
                <a:spcPct val="0"/>
              </a:spcBef>
              <a:buClrTx/>
              <a:buSzTx/>
              <a:buFont typeface="Arial" charset="0"/>
              <a:buNone/>
            </a:pPr>
            <a:r>
              <a:rPr lang="en-US" altLang="zh-CN" sz="1800" dirty="0">
                <a:latin typeface="Times New Roman" pitchFamily="18" charset="0"/>
                <a:cs typeface="Times New Roman" pitchFamily="18" charset="0"/>
              </a:rPr>
              <a:t>16 </a:t>
            </a:r>
            <a:r>
              <a:rPr lang="el-GR" altLang="zh-CN" sz="1800" dirty="0">
                <a:latin typeface="Times New Roman" pitchFamily="18" charset="0"/>
                <a:ea typeface="宋体" panose="02010600030101010101" pitchFamily="2" charset="-122"/>
                <a:cs typeface="Times New Roman" pitchFamily="18" charset="0"/>
              </a:rPr>
              <a:t>Ω</a:t>
            </a:r>
            <a:r>
              <a:rPr lang="en-US" altLang="zh-CN" sz="1800" dirty="0">
                <a:latin typeface="Times New Roman" pitchFamily="18" charset="0"/>
                <a:ea typeface="宋体" panose="02010600030101010101" pitchFamily="2" charset="-122"/>
                <a:cs typeface="Times New Roman" pitchFamily="18" charset="0"/>
              </a:rPr>
              <a:t> @ 1.5 GHz</a:t>
            </a:r>
            <a:endParaRPr lang="zh-CN" altLang="en-US" sz="1800" dirty="0">
              <a:solidFill>
                <a:srgbClr val="FF0000"/>
              </a:solidFill>
              <a:latin typeface="Times New Roman" pitchFamily="18" charset="0"/>
              <a:cs typeface="Times New Roman" pitchFamily="18" charset="0"/>
            </a:endParaRPr>
          </a:p>
        </p:txBody>
      </p:sp>
      <p:sp>
        <p:nvSpPr>
          <p:cNvPr id="29" name="TextBox 78">
            <a:extLst>
              <a:ext uri="{FF2B5EF4-FFF2-40B4-BE49-F238E27FC236}">
                <a16:creationId xmlns:a16="http://schemas.microsoft.com/office/drawing/2014/main" id="{5670FAEE-503B-44F2-BDD9-EBB9A262228E}"/>
              </a:ext>
            </a:extLst>
          </p:cNvPr>
          <p:cNvSpPr txBox="1">
            <a:spLocks noChangeArrowheads="1"/>
          </p:cNvSpPr>
          <p:nvPr/>
        </p:nvSpPr>
        <p:spPr bwMode="auto">
          <a:xfrm>
            <a:off x="7596336" y="2348880"/>
            <a:ext cx="173298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85000"/>
              <a:buFont typeface="Wingdings 2" pitchFamily="18" charset="2"/>
              <a:buChar char="¡"/>
              <a:defRPr sz="14400">
                <a:solidFill>
                  <a:schemeClr val="tx1"/>
                </a:solidFill>
                <a:latin typeface="Arial" charset="0"/>
                <a:ea typeface="宋体" charset="-122"/>
              </a:defRPr>
            </a:lvl1pPr>
            <a:lvl2pPr marL="742950" indent="-285750">
              <a:spcBef>
                <a:spcPct val="20000"/>
              </a:spcBef>
              <a:buClr>
                <a:schemeClr val="hlink"/>
              </a:buClr>
              <a:buSzPct val="85000"/>
              <a:buFont typeface="Wingdings 2" pitchFamily="18" charset="2"/>
              <a:buChar char=""/>
              <a:defRPr sz="12600">
                <a:solidFill>
                  <a:schemeClr val="tx1"/>
                </a:solidFill>
                <a:latin typeface="Arial" charset="0"/>
                <a:ea typeface="宋体" charset="-122"/>
              </a:defRPr>
            </a:lvl2pPr>
            <a:lvl3pPr marL="1143000" indent="-228600">
              <a:spcBef>
                <a:spcPct val="20000"/>
              </a:spcBef>
              <a:buClr>
                <a:schemeClr val="folHlink"/>
              </a:buClr>
              <a:buSzPct val="90000"/>
              <a:buFont typeface="Wingdings 2" pitchFamily="18" charset="2"/>
              <a:buChar char="¡"/>
              <a:defRPr sz="10800">
                <a:solidFill>
                  <a:schemeClr val="tx1"/>
                </a:solidFill>
                <a:latin typeface="Arial" charset="0"/>
                <a:ea typeface="宋体" charset="-122"/>
              </a:defRPr>
            </a:lvl3pPr>
            <a:lvl4pPr marL="1600200" indent="-228600">
              <a:spcBef>
                <a:spcPct val="20000"/>
              </a:spcBef>
              <a:buClr>
                <a:schemeClr val="hlink"/>
              </a:buClr>
              <a:buSzPct val="90000"/>
              <a:buFont typeface="Wingdings 2" pitchFamily="18" charset="2"/>
              <a:buChar char=""/>
              <a:defRPr sz="9000">
                <a:solidFill>
                  <a:schemeClr val="tx1"/>
                </a:solidFill>
                <a:latin typeface="Arial" charset="0"/>
                <a:ea typeface="宋体" charset="-122"/>
              </a:defRPr>
            </a:lvl4pPr>
            <a:lvl5pPr marL="2057400" indent="-228600">
              <a:spcBef>
                <a:spcPct val="20000"/>
              </a:spcBef>
              <a:buClr>
                <a:schemeClr val="folHlink"/>
              </a:buClr>
              <a:buSzPct val="90000"/>
              <a:buFont typeface="Wingdings 2" pitchFamily="18" charset="2"/>
              <a:buChar char="¡"/>
              <a:defRPr sz="9000">
                <a:solidFill>
                  <a:schemeClr val="tx1"/>
                </a:solidFill>
                <a:latin typeface="Arial" charset="0"/>
                <a:ea typeface="宋体" charset="-122"/>
              </a:defRPr>
            </a:lvl5pPr>
            <a:lvl6pPr marL="25146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6pPr>
            <a:lvl7pPr marL="29718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7pPr>
            <a:lvl8pPr marL="34290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8pPr>
            <a:lvl9pPr marL="38862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9pPr>
          </a:lstStyle>
          <a:p>
            <a:pPr eaLnBrk="1" hangingPunct="1">
              <a:spcBef>
                <a:spcPct val="0"/>
              </a:spcBef>
              <a:buClrTx/>
              <a:buSzTx/>
              <a:buFont typeface="Arial" charset="0"/>
              <a:buNone/>
            </a:pPr>
            <a:r>
              <a:rPr lang="en-US" altLang="zh-CN" sz="1800" dirty="0">
                <a:solidFill>
                  <a:srgbClr val="FF0000"/>
                </a:solidFill>
                <a:latin typeface="Times New Roman" pitchFamily="18" charset="0"/>
                <a:cs typeface="Times New Roman" pitchFamily="18" charset="0"/>
              </a:rPr>
              <a:t>Double </a:t>
            </a:r>
            <a:r>
              <a:rPr lang="en-US" altLang="zh-CN" sz="1800" dirty="0" err="1">
                <a:solidFill>
                  <a:srgbClr val="FF0000"/>
                </a:solidFill>
                <a:latin typeface="Times New Roman" pitchFamily="18" charset="0"/>
                <a:cs typeface="Times New Roman" pitchFamily="18" charset="0"/>
              </a:rPr>
              <a:t>Zk</a:t>
            </a:r>
            <a:r>
              <a:rPr lang="en-US" altLang="zh-CN" sz="1800" dirty="0">
                <a:solidFill>
                  <a:srgbClr val="FF0000"/>
                </a:solidFill>
                <a:latin typeface="Times New Roman" pitchFamily="18" charset="0"/>
                <a:cs typeface="Times New Roman" pitchFamily="18" charset="0"/>
              </a:rPr>
              <a:t> than</a:t>
            </a:r>
          </a:p>
          <a:p>
            <a:pPr eaLnBrk="1" hangingPunct="1">
              <a:spcBef>
                <a:spcPct val="0"/>
              </a:spcBef>
              <a:buClrTx/>
              <a:buSzTx/>
              <a:buFont typeface="Arial" charset="0"/>
              <a:buNone/>
            </a:pPr>
            <a:r>
              <a:rPr lang="en-US" altLang="zh-CN" sz="1800" dirty="0">
                <a:solidFill>
                  <a:srgbClr val="FF0000"/>
                </a:solidFill>
                <a:latin typeface="Times New Roman" pitchFamily="18" charset="0"/>
                <a:cs typeface="Times New Roman" pitchFamily="18" charset="0"/>
              </a:rPr>
              <a:t>without AI</a:t>
            </a:r>
            <a:r>
              <a:rPr lang="en-US" altLang="zh-CN" sz="1800" baseline="-25000" dirty="0">
                <a:solidFill>
                  <a:srgbClr val="FF0000"/>
                </a:solidFill>
                <a:latin typeface="Times New Roman" pitchFamily="18" charset="0"/>
                <a:cs typeface="Times New Roman" pitchFamily="18" charset="0"/>
              </a:rPr>
              <a:t>2</a:t>
            </a:r>
            <a:r>
              <a:rPr lang="en-US" altLang="zh-CN" sz="1800" dirty="0">
                <a:solidFill>
                  <a:srgbClr val="FF0000"/>
                </a:solidFill>
                <a:latin typeface="Times New Roman" pitchFamily="18" charset="0"/>
                <a:cs typeface="Times New Roman" pitchFamily="18" charset="0"/>
              </a:rPr>
              <a:t>O</a:t>
            </a:r>
            <a:r>
              <a:rPr lang="en-US" altLang="zh-CN" sz="1800" baseline="-25000" dirty="0">
                <a:solidFill>
                  <a:srgbClr val="FF0000"/>
                </a:solidFill>
                <a:latin typeface="Times New Roman" pitchFamily="18" charset="0"/>
                <a:cs typeface="Times New Roman" pitchFamily="18" charset="0"/>
              </a:rPr>
              <a:t>3</a:t>
            </a:r>
            <a:endParaRPr lang="zh-CN" altLang="en-US" sz="1800" baseline="-25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25158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2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1244" y="1564158"/>
            <a:ext cx="4522756" cy="34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直接连接符 10"/>
          <p:cNvSpPr>
            <a:spLocks noChangeShapeType="1"/>
          </p:cNvSpPr>
          <p:nvPr/>
        </p:nvSpPr>
        <p:spPr bwMode="auto">
          <a:xfrm>
            <a:off x="119447" y="1412776"/>
            <a:ext cx="5543550" cy="0"/>
          </a:xfrm>
          <a:prstGeom prst="line">
            <a:avLst/>
          </a:prstGeom>
          <a:noFill/>
          <a:ln w="9525">
            <a:solidFill>
              <a:schemeClr val="accent1"/>
            </a:solidFill>
            <a:round/>
            <a:headEnd/>
            <a:tailEnd/>
          </a:ln>
        </p:spPr>
        <p:txBody>
          <a:bodyPr/>
          <a:lstStyle/>
          <a:p>
            <a:endParaRPr lang="zh-CN" altLang="en-US"/>
          </a:p>
        </p:txBody>
      </p:sp>
      <p:sp>
        <p:nvSpPr>
          <p:cNvPr id="8" name="TextBox 15"/>
          <p:cNvSpPr txBox="1">
            <a:spLocks noChangeArrowheads="1"/>
          </p:cNvSpPr>
          <p:nvPr/>
        </p:nvSpPr>
        <p:spPr bwMode="auto">
          <a:xfrm>
            <a:off x="4259399" y="5252601"/>
            <a:ext cx="4884601" cy="1107996"/>
          </a:xfrm>
          <a:prstGeom prst="rect">
            <a:avLst/>
          </a:prstGeom>
          <a:noFill/>
          <a:ln w="9525">
            <a:noFill/>
            <a:miter lim="800000"/>
            <a:headEnd/>
            <a:tailEnd/>
          </a:ln>
        </p:spPr>
        <p:txBody>
          <a:bodyPr wrap="square">
            <a:spAutoFit/>
          </a:bodyPr>
          <a:lstStyle/>
          <a:p>
            <a:r>
              <a:rPr lang="en-US" altLang="zh-CN" sz="2200" dirty="0">
                <a:latin typeface="Times New Roman" panose="02020603050405020304" pitchFamily="18" charset="0"/>
                <a:cs typeface="Times New Roman" panose="02020603050405020304" pitchFamily="18" charset="0"/>
              </a:rPr>
              <a:t>One cell longitudinal shunt impedance </a:t>
            </a:r>
            <a:r>
              <a:rPr lang="en-US" altLang="zh-CN" sz="2200" dirty="0" err="1">
                <a:latin typeface="Times New Roman" panose="02020603050405020304" pitchFamily="18" charset="0"/>
                <a:cs typeface="Times New Roman" panose="02020603050405020304" pitchFamily="18" charset="0"/>
              </a:rPr>
              <a:t>Zk</a:t>
            </a:r>
            <a:r>
              <a:rPr lang="en-US" altLang="zh-CN" sz="2200" dirty="0">
                <a:latin typeface="Times New Roman" panose="02020603050405020304" pitchFamily="18" charset="0"/>
                <a:cs typeface="Times New Roman" panose="02020603050405020304" pitchFamily="18" charset="0"/>
              </a:rPr>
              <a:t> for different beta values with ceramic tube</a:t>
            </a:r>
            <a:endParaRPr lang="zh-CN" altLang="en-US" sz="2200" dirty="0">
              <a:latin typeface="Times New Roman" panose="02020603050405020304" pitchFamily="18" charset="0"/>
              <a:cs typeface="Times New Roman" panose="02020603050405020304" pitchFamily="18" charset="0"/>
            </a:endParaRPr>
          </a:p>
        </p:txBody>
      </p:sp>
      <p:sp>
        <p:nvSpPr>
          <p:cNvPr id="10" name="TextBox 78"/>
          <p:cNvSpPr txBox="1">
            <a:spLocks noChangeArrowheads="1"/>
          </p:cNvSpPr>
          <p:nvPr/>
        </p:nvSpPr>
        <p:spPr bwMode="auto">
          <a:xfrm>
            <a:off x="5746526" y="1342194"/>
            <a:ext cx="24423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85000"/>
              <a:buFont typeface="Wingdings 2" pitchFamily="18" charset="2"/>
              <a:buChar char="¡"/>
              <a:defRPr sz="14400">
                <a:solidFill>
                  <a:schemeClr val="tx1"/>
                </a:solidFill>
                <a:latin typeface="Arial" charset="0"/>
                <a:ea typeface="宋体" charset="-122"/>
              </a:defRPr>
            </a:lvl1pPr>
            <a:lvl2pPr marL="742950" indent="-285750">
              <a:spcBef>
                <a:spcPct val="20000"/>
              </a:spcBef>
              <a:buClr>
                <a:schemeClr val="hlink"/>
              </a:buClr>
              <a:buSzPct val="85000"/>
              <a:buFont typeface="Wingdings 2" pitchFamily="18" charset="2"/>
              <a:buChar char=""/>
              <a:defRPr sz="12600">
                <a:solidFill>
                  <a:schemeClr val="tx1"/>
                </a:solidFill>
                <a:latin typeface="Arial" charset="0"/>
                <a:ea typeface="宋体" charset="-122"/>
              </a:defRPr>
            </a:lvl2pPr>
            <a:lvl3pPr marL="1143000" indent="-228600">
              <a:spcBef>
                <a:spcPct val="20000"/>
              </a:spcBef>
              <a:buClr>
                <a:schemeClr val="folHlink"/>
              </a:buClr>
              <a:buSzPct val="90000"/>
              <a:buFont typeface="Wingdings 2" pitchFamily="18" charset="2"/>
              <a:buChar char="¡"/>
              <a:defRPr sz="10800">
                <a:solidFill>
                  <a:schemeClr val="tx1"/>
                </a:solidFill>
                <a:latin typeface="Arial" charset="0"/>
                <a:ea typeface="宋体" charset="-122"/>
              </a:defRPr>
            </a:lvl3pPr>
            <a:lvl4pPr marL="1600200" indent="-228600">
              <a:spcBef>
                <a:spcPct val="20000"/>
              </a:spcBef>
              <a:buClr>
                <a:schemeClr val="hlink"/>
              </a:buClr>
              <a:buSzPct val="90000"/>
              <a:buFont typeface="Wingdings 2" pitchFamily="18" charset="2"/>
              <a:buChar char=""/>
              <a:defRPr sz="9000">
                <a:solidFill>
                  <a:schemeClr val="tx1"/>
                </a:solidFill>
                <a:latin typeface="Arial" charset="0"/>
                <a:ea typeface="宋体" charset="-122"/>
              </a:defRPr>
            </a:lvl4pPr>
            <a:lvl5pPr marL="2057400" indent="-228600">
              <a:spcBef>
                <a:spcPct val="20000"/>
              </a:spcBef>
              <a:buClr>
                <a:schemeClr val="folHlink"/>
              </a:buClr>
              <a:buSzPct val="90000"/>
              <a:buFont typeface="Wingdings 2" pitchFamily="18" charset="2"/>
              <a:buChar char="¡"/>
              <a:defRPr sz="9000">
                <a:solidFill>
                  <a:schemeClr val="tx1"/>
                </a:solidFill>
                <a:latin typeface="Arial" charset="0"/>
                <a:ea typeface="宋体" charset="-122"/>
              </a:defRPr>
            </a:lvl5pPr>
            <a:lvl6pPr marL="25146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6pPr>
            <a:lvl7pPr marL="29718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7pPr>
            <a:lvl8pPr marL="34290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8pPr>
            <a:lvl9pPr marL="38862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9pPr>
          </a:lstStyle>
          <a:p>
            <a:pPr eaLnBrk="1" hangingPunct="1">
              <a:spcBef>
                <a:spcPct val="0"/>
              </a:spcBef>
              <a:buClrTx/>
              <a:buSzTx/>
              <a:buFont typeface="Arial" charset="0"/>
              <a:buNone/>
            </a:pPr>
            <a:r>
              <a:rPr lang="en-US" altLang="zh-CN" sz="2000" dirty="0">
                <a:latin typeface="Times New Roman" pitchFamily="18" charset="0"/>
                <a:cs typeface="Times New Roman" pitchFamily="18" charset="0"/>
              </a:rPr>
              <a:t>Aperture Ø= </a:t>
            </a:r>
            <a:r>
              <a:rPr lang="en-US" altLang="zh-CN" sz="2000" dirty="0">
                <a:solidFill>
                  <a:srgbClr val="FF0000"/>
                </a:solidFill>
                <a:latin typeface="Times New Roman" pitchFamily="18" charset="0"/>
                <a:cs typeface="Times New Roman" pitchFamily="18" charset="0"/>
              </a:rPr>
              <a:t>200</a:t>
            </a:r>
            <a:r>
              <a:rPr lang="en-US" altLang="zh-CN" sz="2000" dirty="0">
                <a:latin typeface="Times New Roman" pitchFamily="18" charset="0"/>
                <a:cs typeface="Times New Roman" pitchFamily="18" charset="0"/>
              </a:rPr>
              <a:t> mm</a:t>
            </a:r>
          </a:p>
          <a:p>
            <a:pPr eaLnBrk="1" hangingPunct="1">
              <a:spcBef>
                <a:spcPct val="0"/>
              </a:spcBef>
              <a:buClrTx/>
              <a:buSzTx/>
              <a:buFont typeface="Arial" charset="0"/>
              <a:buNone/>
            </a:pPr>
            <a:r>
              <a:rPr lang="en-US" altLang="zh-CN" sz="2000" dirty="0">
                <a:latin typeface="Times New Roman" pitchFamily="18" charset="0"/>
                <a:cs typeface="Times New Roman" pitchFamily="18" charset="0"/>
              </a:rPr>
              <a:t>with ceramic</a:t>
            </a:r>
            <a:endParaRPr lang="zh-CN" altLang="en-US" sz="2000" dirty="0">
              <a:latin typeface="Times New Roman" pitchFamily="18" charset="0"/>
              <a:cs typeface="Times New Roman" pitchFamily="18" charset="0"/>
            </a:endParaRPr>
          </a:p>
        </p:txBody>
      </p:sp>
      <p:sp>
        <p:nvSpPr>
          <p:cNvPr id="11" name="TextBox 78"/>
          <p:cNvSpPr txBox="1">
            <a:spLocks noChangeArrowheads="1"/>
          </p:cNvSpPr>
          <p:nvPr/>
        </p:nvSpPr>
        <p:spPr bwMode="auto">
          <a:xfrm>
            <a:off x="5898927" y="3869779"/>
            <a:ext cx="183537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85000"/>
              <a:buFont typeface="Wingdings 2" pitchFamily="18" charset="2"/>
              <a:buChar char="¡"/>
              <a:defRPr sz="14400">
                <a:solidFill>
                  <a:schemeClr val="tx1"/>
                </a:solidFill>
                <a:latin typeface="Arial" charset="0"/>
                <a:ea typeface="宋体" charset="-122"/>
              </a:defRPr>
            </a:lvl1pPr>
            <a:lvl2pPr marL="742950" indent="-285750">
              <a:spcBef>
                <a:spcPct val="20000"/>
              </a:spcBef>
              <a:buClr>
                <a:schemeClr val="hlink"/>
              </a:buClr>
              <a:buSzPct val="85000"/>
              <a:buFont typeface="Wingdings 2" pitchFamily="18" charset="2"/>
              <a:buChar char=""/>
              <a:defRPr sz="12600">
                <a:solidFill>
                  <a:schemeClr val="tx1"/>
                </a:solidFill>
                <a:latin typeface="Arial" charset="0"/>
                <a:ea typeface="宋体" charset="-122"/>
              </a:defRPr>
            </a:lvl2pPr>
            <a:lvl3pPr marL="1143000" indent="-228600">
              <a:spcBef>
                <a:spcPct val="20000"/>
              </a:spcBef>
              <a:buClr>
                <a:schemeClr val="folHlink"/>
              </a:buClr>
              <a:buSzPct val="90000"/>
              <a:buFont typeface="Wingdings 2" pitchFamily="18" charset="2"/>
              <a:buChar char="¡"/>
              <a:defRPr sz="10800">
                <a:solidFill>
                  <a:schemeClr val="tx1"/>
                </a:solidFill>
                <a:latin typeface="Arial" charset="0"/>
                <a:ea typeface="宋体" charset="-122"/>
              </a:defRPr>
            </a:lvl3pPr>
            <a:lvl4pPr marL="1600200" indent="-228600">
              <a:spcBef>
                <a:spcPct val="20000"/>
              </a:spcBef>
              <a:buClr>
                <a:schemeClr val="hlink"/>
              </a:buClr>
              <a:buSzPct val="90000"/>
              <a:buFont typeface="Wingdings 2" pitchFamily="18" charset="2"/>
              <a:buChar char=""/>
              <a:defRPr sz="9000">
                <a:solidFill>
                  <a:schemeClr val="tx1"/>
                </a:solidFill>
                <a:latin typeface="Arial" charset="0"/>
                <a:ea typeface="宋体" charset="-122"/>
              </a:defRPr>
            </a:lvl4pPr>
            <a:lvl5pPr marL="2057400" indent="-228600">
              <a:spcBef>
                <a:spcPct val="20000"/>
              </a:spcBef>
              <a:buClr>
                <a:schemeClr val="folHlink"/>
              </a:buClr>
              <a:buSzPct val="90000"/>
              <a:buFont typeface="Wingdings 2" pitchFamily="18" charset="2"/>
              <a:buChar char="¡"/>
              <a:defRPr sz="9000">
                <a:solidFill>
                  <a:schemeClr val="tx1"/>
                </a:solidFill>
                <a:latin typeface="Arial" charset="0"/>
                <a:ea typeface="宋体" charset="-122"/>
              </a:defRPr>
            </a:lvl5pPr>
            <a:lvl6pPr marL="25146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6pPr>
            <a:lvl7pPr marL="29718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7pPr>
            <a:lvl8pPr marL="34290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8pPr>
            <a:lvl9pPr marL="38862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9pPr>
          </a:lstStyle>
          <a:p>
            <a:pPr eaLnBrk="1" hangingPunct="1">
              <a:spcBef>
                <a:spcPct val="0"/>
              </a:spcBef>
              <a:buClrTx/>
              <a:buSzTx/>
              <a:buFont typeface="Arial" charset="0"/>
              <a:buNone/>
            </a:pPr>
            <a:r>
              <a:rPr lang="en-US" altLang="zh-CN" sz="1800" dirty="0">
                <a:latin typeface="Times New Roman" pitchFamily="18" charset="0"/>
                <a:cs typeface="Times New Roman" pitchFamily="18" charset="0"/>
              </a:rPr>
              <a:t>slot-ring depth </a:t>
            </a:r>
            <a:r>
              <a:rPr lang="en-US" altLang="zh-CN" sz="1800" dirty="0">
                <a:solidFill>
                  <a:srgbClr val="FF0000"/>
                </a:solidFill>
                <a:latin typeface="Times New Roman" pitchFamily="18" charset="0"/>
                <a:cs typeface="Times New Roman" pitchFamily="18" charset="0"/>
              </a:rPr>
              <a:t>t=33 mm</a:t>
            </a:r>
          </a:p>
        </p:txBody>
      </p:sp>
      <p:pic>
        <p:nvPicPr>
          <p:cNvPr id="14" name="图片 13"/>
          <p:cNvPicPr/>
          <p:nvPr/>
        </p:nvPicPr>
        <p:blipFill>
          <a:blip r:embed="rId4" cstate="print">
            <a:extLst>
              <a:ext uri="{28A0092B-C50C-407E-A947-70E740481C1C}">
                <a14:useLocalDpi xmlns:a14="http://schemas.microsoft.com/office/drawing/2010/main" val="0"/>
              </a:ext>
            </a:extLst>
          </a:blip>
          <a:stretch>
            <a:fillRect/>
          </a:stretch>
        </p:blipFill>
        <p:spPr>
          <a:xfrm>
            <a:off x="100964" y="2051609"/>
            <a:ext cx="4191635" cy="2148130"/>
          </a:xfrm>
          <a:prstGeom prst="rect">
            <a:avLst/>
          </a:prstGeom>
        </p:spPr>
      </p:pic>
      <p:sp>
        <p:nvSpPr>
          <p:cNvPr id="15" name="文本框 2"/>
          <p:cNvSpPr txBox="1">
            <a:spLocks noChangeArrowheads="1"/>
          </p:cNvSpPr>
          <p:nvPr/>
        </p:nvSpPr>
        <p:spPr bwMode="auto">
          <a:xfrm>
            <a:off x="1491615" y="2777974"/>
            <a:ext cx="1276350" cy="307777"/>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en-US" altLang="zh-CN" sz="1400" dirty="0">
                <a:latin typeface="Times New Roman" pitchFamily="18" charset="0"/>
                <a:cs typeface="Times New Roman" pitchFamily="18" charset="0"/>
              </a:rPr>
              <a:t>Ø</a:t>
            </a:r>
            <a:r>
              <a:rPr lang="en-US" sz="1400" b="1" kern="100" dirty="0">
                <a:effectLst/>
                <a:latin typeface="Times New Roman"/>
                <a:ea typeface="宋体"/>
                <a:cs typeface="Times New Roman"/>
              </a:rPr>
              <a:t>=200 mm</a:t>
            </a:r>
            <a:endParaRPr lang="zh-CN" sz="1400" kern="100" dirty="0">
              <a:effectLst/>
              <a:latin typeface="Calibri"/>
              <a:ea typeface="宋体"/>
              <a:cs typeface="Times New Roman"/>
            </a:endParaRPr>
          </a:p>
        </p:txBody>
      </p:sp>
      <p:cxnSp>
        <p:nvCxnSpPr>
          <p:cNvPr id="16" name="直接箭头连接符 15"/>
          <p:cNvCxnSpPr/>
          <p:nvPr/>
        </p:nvCxnSpPr>
        <p:spPr>
          <a:xfrm flipV="1">
            <a:off x="2418715" y="1812886"/>
            <a:ext cx="212090" cy="940959"/>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文本框 2"/>
          <p:cNvSpPr txBox="1">
            <a:spLocks noChangeArrowheads="1"/>
          </p:cNvSpPr>
          <p:nvPr/>
        </p:nvSpPr>
        <p:spPr bwMode="auto">
          <a:xfrm>
            <a:off x="1435100" y="1412776"/>
            <a:ext cx="2857954" cy="400110"/>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en-US" sz="2000" b="1" kern="100" dirty="0">
                <a:effectLst/>
                <a:latin typeface="Times New Roman"/>
                <a:ea typeface="宋体"/>
                <a:cs typeface="Times New Roman"/>
              </a:rPr>
              <a:t>Ceramic thickness 5 mm</a:t>
            </a:r>
            <a:endParaRPr lang="zh-CN" sz="2000" kern="100" dirty="0">
              <a:effectLst/>
              <a:latin typeface="Calibri"/>
              <a:ea typeface="宋体"/>
              <a:cs typeface="Times New Roman"/>
            </a:endParaRPr>
          </a:p>
        </p:txBody>
      </p:sp>
      <p:cxnSp>
        <p:nvCxnSpPr>
          <p:cNvPr id="18" name="直接箭头连接符 17"/>
          <p:cNvCxnSpPr/>
          <p:nvPr/>
        </p:nvCxnSpPr>
        <p:spPr>
          <a:xfrm flipV="1">
            <a:off x="1542415" y="3074874"/>
            <a:ext cx="908050" cy="15875"/>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TextBox 15"/>
          <p:cNvSpPr txBox="1">
            <a:spLocks noChangeArrowheads="1"/>
          </p:cNvSpPr>
          <p:nvPr/>
        </p:nvSpPr>
        <p:spPr bwMode="auto">
          <a:xfrm>
            <a:off x="365397" y="4033602"/>
            <a:ext cx="4530816" cy="430887"/>
          </a:xfrm>
          <a:prstGeom prst="rect">
            <a:avLst/>
          </a:prstGeom>
          <a:noFill/>
          <a:ln w="9525">
            <a:noFill/>
            <a:miter lim="800000"/>
            <a:headEnd/>
            <a:tailEnd/>
          </a:ln>
        </p:spPr>
        <p:txBody>
          <a:bodyPr wrap="square">
            <a:spAutoFit/>
          </a:bodyPr>
          <a:lstStyle/>
          <a:p>
            <a:r>
              <a:rPr lang="en-US" altLang="zh-CN" sz="2200" dirty="0">
                <a:latin typeface="Times New Roman" panose="02020603050405020304" pitchFamily="18" charset="0"/>
                <a:cs typeface="Times New Roman" panose="02020603050405020304" pitchFamily="18" charset="0"/>
              </a:rPr>
              <a:t>One cell model with ceramic tube</a:t>
            </a:r>
          </a:p>
        </p:txBody>
      </p:sp>
      <p:sp>
        <p:nvSpPr>
          <p:cNvPr id="21" name="标题 1"/>
          <p:cNvSpPr>
            <a:spLocks noGrp="1"/>
          </p:cNvSpPr>
          <p:nvPr>
            <p:ph type="title"/>
          </p:nvPr>
        </p:nvSpPr>
        <p:spPr>
          <a:xfrm>
            <a:off x="-36512" y="200026"/>
            <a:ext cx="9781145" cy="1325563"/>
          </a:xfrm>
        </p:spPr>
        <p:txBody>
          <a:bodyPr>
            <a:normAutofit/>
          </a:bodyPr>
          <a:lstStyle/>
          <a:p>
            <a:pPr algn="l"/>
            <a:r>
              <a:rPr lang="en-US" altLang="zh-CN" sz="2800" b="1" dirty="0">
                <a:solidFill>
                  <a:schemeClr val="accent1"/>
                </a:solidFill>
                <a:latin typeface="Times New Roman" pitchFamily="18" charset="0"/>
                <a:ea typeface="+mn-ea"/>
                <a:cs typeface="Times New Roman" pitchFamily="18" charset="0"/>
              </a:rPr>
              <a:t>Slot-ring longitudinal kicker one cell impedance simulation results </a:t>
            </a:r>
            <a:endParaRPr lang="zh-CN" altLang="en-US" sz="2800" b="1" dirty="0">
              <a:solidFill>
                <a:schemeClr val="accent1"/>
              </a:solidFill>
              <a:latin typeface="Times New Roman" pitchFamily="18" charset="0"/>
              <a:ea typeface="+mn-ea"/>
              <a:cs typeface="Times New Roman" pitchFamily="18" charset="0"/>
            </a:endParaRPr>
          </a:p>
        </p:txBody>
      </p:sp>
      <p:pic>
        <p:nvPicPr>
          <p:cNvPr id="22" name="图片 27">
            <a:extLst>
              <a:ext uri="{FF2B5EF4-FFF2-40B4-BE49-F238E27FC236}">
                <a16:creationId xmlns:a16="http://schemas.microsoft.com/office/drawing/2014/main" id="{09DD56B3-1896-451B-98E4-9B5847B0BA5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521"/>
          <a:stretch/>
        </p:blipFill>
        <p:spPr bwMode="auto">
          <a:xfrm>
            <a:off x="325778" y="4396830"/>
            <a:ext cx="3311455" cy="2393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78">
            <a:extLst>
              <a:ext uri="{FF2B5EF4-FFF2-40B4-BE49-F238E27FC236}">
                <a16:creationId xmlns:a16="http://schemas.microsoft.com/office/drawing/2014/main" id="{B6D4F760-0ED9-48C7-B73A-176D71D3CECC}"/>
              </a:ext>
            </a:extLst>
          </p:cNvPr>
          <p:cNvSpPr txBox="1">
            <a:spLocks noChangeArrowheads="1"/>
          </p:cNvSpPr>
          <p:nvPr/>
        </p:nvSpPr>
        <p:spPr bwMode="auto">
          <a:xfrm>
            <a:off x="1303610" y="5860913"/>
            <a:ext cx="24423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85000"/>
              <a:buFont typeface="Wingdings 2" pitchFamily="18" charset="2"/>
              <a:buChar char="¡"/>
              <a:defRPr sz="14400">
                <a:solidFill>
                  <a:schemeClr val="tx1"/>
                </a:solidFill>
                <a:latin typeface="Arial" charset="0"/>
                <a:ea typeface="宋体" charset="-122"/>
              </a:defRPr>
            </a:lvl1pPr>
            <a:lvl2pPr marL="742950" indent="-285750">
              <a:spcBef>
                <a:spcPct val="20000"/>
              </a:spcBef>
              <a:buClr>
                <a:schemeClr val="hlink"/>
              </a:buClr>
              <a:buSzPct val="85000"/>
              <a:buFont typeface="Wingdings 2" pitchFamily="18" charset="2"/>
              <a:buChar char=""/>
              <a:defRPr sz="12600">
                <a:solidFill>
                  <a:schemeClr val="tx1"/>
                </a:solidFill>
                <a:latin typeface="Arial" charset="0"/>
                <a:ea typeface="宋体" charset="-122"/>
              </a:defRPr>
            </a:lvl2pPr>
            <a:lvl3pPr marL="1143000" indent="-228600">
              <a:spcBef>
                <a:spcPct val="20000"/>
              </a:spcBef>
              <a:buClr>
                <a:schemeClr val="folHlink"/>
              </a:buClr>
              <a:buSzPct val="90000"/>
              <a:buFont typeface="Wingdings 2" pitchFamily="18" charset="2"/>
              <a:buChar char="¡"/>
              <a:defRPr sz="10800">
                <a:solidFill>
                  <a:schemeClr val="tx1"/>
                </a:solidFill>
                <a:latin typeface="Arial" charset="0"/>
                <a:ea typeface="宋体" charset="-122"/>
              </a:defRPr>
            </a:lvl3pPr>
            <a:lvl4pPr marL="1600200" indent="-228600">
              <a:spcBef>
                <a:spcPct val="20000"/>
              </a:spcBef>
              <a:buClr>
                <a:schemeClr val="hlink"/>
              </a:buClr>
              <a:buSzPct val="90000"/>
              <a:buFont typeface="Wingdings 2" pitchFamily="18" charset="2"/>
              <a:buChar char=""/>
              <a:defRPr sz="9000">
                <a:solidFill>
                  <a:schemeClr val="tx1"/>
                </a:solidFill>
                <a:latin typeface="Arial" charset="0"/>
                <a:ea typeface="宋体" charset="-122"/>
              </a:defRPr>
            </a:lvl4pPr>
            <a:lvl5pPr marL="2057400" indent="-228600">
              <a:spcBef>
                <a:spcPct val="20000"/>
              </a:spcBef>
              <a:buClr>
                <a:schemeClr val="folHlink"/>
              </a:buClr>
              <a:buSzPct val="90000"/>
              <a:buFont typeface="Wingdings 2" pitchFamily="18" charset="2"/>
              <a:buChar char="¡"/>
              <a:defRPr sz="9000">
                <a:solidFill>
                  <a:schemeClr val="tx1"/>
                </a:solidFill>
                <a:latin typeface="Arial" charset="0"/>
                <a:ea typeface="宋体" charset="-122"/>
              </a:defRPr>
            </a:lvl5pPr>
            <a:lvl6pPr marL="25146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6pPr>
            <a:lvl7pPr marL="29718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7pPr>
            <a:lvl8pPr marL="34290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8pPr>
            <a:lvl9pPr marL="38862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9pPr>
          </a:lstStyle>
          <a:p>
            <a:pPr eaLnBrk="1" hangingPunct="1">
              <a:spcBef>
                <a:spcPct val="0"/>
              </a:spcBef>
              <a:buClrTx/>
              <a:buSzTx/>
              <a:buFont typeface="Arial" charset="0"/>
              <a:buNone/>
            </a:pPr>
            <a:r>
              <a:rPr lang="en-US" altLang="zh-CN" sz="1600" dirty="0">
                <a:latin typeface="Times New Roman" pitchFamily="18" charset="0"/>
                <a:cs typeface="Times New Roman" pitchFamily="18" charset="0"/>
              </a:rPr>
              <a:t>Aperture Ø= 118 mm</a:t>
            </a:r>
          </a:p>
          <a:p>
            <a:pPr eaLnBrk="1" hangingPunct="1">
              <a:spcBef>
                <a:spcPct val="0"/>
              </a:spcBef>
              <a:buClrTx/>
              <a:buSzTx/>
              <a:buFont typeface="Arial" charset="0"/>
              <a:buNone/>
            </a:pPr>
            <a:r>
              <a:rPr lang="en-US" altLang="zh-CN" sz="1600" dirty="0">
                <a:solidFill>
                  <a:srgbClr val="FF0000"/>
                </a:solidFill>
                <a:latin typeface="Times New Roman" pitchFamily="18" charset="0"/>
                <a:cs typeface="Times New Roman" pitchFamily="18" charset="0"/>
              </a:rPr>
              <a:t>with ceramic</a:t>
            </a:r>
            <a:endParaRPr lang="zh-CN" altLang="en-US" sz="1600" dirty="0">
              <a:solidFill>
                <a:srgbClr val="FF0000"/>
              </a:solidFill>
              <a:latin typeface="Times New Roman" pitchFamily="18" charset="0"/>
              <a:cs typeface="Times New Roman" pitchFamily="18" charset="0"/>
            </a:endParaRPr>
          </a:p>
        </p:txBody>
      </p:sp>
      <p:cxnSp>
        <p:nvCxnSpPr>
          <p:cNvPr id="24" name="直接箭头连接符 23">
            <a:extLst>
              <a:ext uri="{FF2B5EF4-FFF2-40B4-BE49-F238E27FC236}">
                <a16:creationId xmlns:a16="http://schemas.microsoft.com/office/drawing/2014/main" id="{9BE7EF9D-2E3B-481B-8872-0EFA37BEB2C5}"/>
              </a:ext>
            </a:extLst>
          </p:cNvPr>
          <p:cNvCxnSpPr>
            <a:cxnSpLocks/>
          </p:cNvCxnSpPr>
          <p:nvPr/>
        </p:nvCxnSpPr>
        <p:spPr>
          <a:xfrm flipV="1">
            <a:off x="2267744" y="4922574"/>
            <a:ext cx="522845" cy="383893"/>
          </a:xfrm>
          <a:prstGeom prst="straightConnector1">
            <a:avLst/>
          </a:prstGeom>
          <a:ln w="19050">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TextBox 78">
            <a:extLst>
              <a:ext uri="{FF2B5EF4-FFF2-40B4-BE49-F238E27FC236}">
                <a16:creationId xmlns:a16="http://schemas.microsoft.com/office/drawing/2014/main" id="{1523D8F0-267C-400D-AFD5-05554683D3C6}"/>
              </a:ext>
            </a:extLst>
          </p:cNvPr>
          <p:cNvSpPr txBox="1">
            <a:spLocks noChangeArrowheads="1"/>
          </p:cNvSpPr>
          <p:nvPr/>
        </p:nvSpPr>
        <p:spPr bwMode="auto">
          <a:xfrm>
            <a:off x="2552000" y="4632970"/>
            <a:ext cx="186235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85000"/>
              <a:buFont typeface="Wingdings 2" pitchFamily="18" charset="2"/>
              <a:buChar char="¡"/>
              <a:defRPr sz="14400">
                <a:solidFill>
                  <a:schemeClr val="tx1"/>
                </a:solidFill>
                <a:latin typeface="Arial" charset="0"/>
                <a:ea typeface="宋体" charset="-122"/>
              </a:defRPr>
            </a:lvl1pPr>
            <a:lvl2pPr marL="742950" indent="-285750">
              <a:spcBef>
                <a:spcPct val="20000"/>
              </a:spcBef>
              <a:buClr>
                <a:schemeClr val="hlink"/>
              </a:buClr>
              <a:buSzPct val="85000"/>
              <a:buFont typeface="Wingdings 2" pitchFamily="18" charset="2"/>
              <a:buChar char=""/>
              <a:defRPr sz="12600">
                <a:solidFill>
                  <a:schemeClr val="tx1"/>
                </a:solidFill>
                <a:latin typeface="Arial" charset="0"/>
                <a:ea typeface="宋体" charset="-122"/>
              </a:defRPr>
            </a:lvl2pPr>
            <a:lvl3pPr marL="1143000" indent="-228600">
              <a:spcBef>
                <a:spcPct val="20000"/>
              </a:spcBef>
              <a:buClr>
                <a:schemeClr val="folHlink"/>
              </a:buClr>
              <a:buSzPct val="90000"/>
              <a:buFont typeface="Wingdings 2" pitchFamily="18" charset="2"/>
              <a:buChar char="¡"/>
              <a:defRPr sz="10800">
                <a:solidFill>
                  <a:schemeClr val="tx1"/>
                </a:solidFill>
                <a:latin typeface="Arial" charset="0"/>
                <a:ea typeface="宋体" charset="-122"/>
              </a:defRPr>
            </a:lvl3pPr>
            <a:lvl4pPr marL="1600200" indent="-228600">
              <a:spcBef>
                <a:spcPct val="20000"/>
              </a:spcBef>
              <a:buClr>
                <a:schemeClr val="hlink"/>
              </a:buClr>
              <a:buSzPct val="90000"/>
              <a:buFont typeface="Wingdings 2" pitchFamily="18" charset="2"/>
              <a:buChar char=""/>
              <a:defRPr sz="9000">
                <a:solidFill>
                  <a:schemeClr val="tx1"/>
                </a:solidFill>
                <a:latin typeface="Arial" charset="0"/>
                <a:ea typeface="宋体" charset="-122"/>
              </a:defRPr>
            </a:lvl4pPr>
            <a:lvl5pPr marL="2057400" indent="-228600">
              <a:spcBef>
                <a:spcPct val="20000"/>
              </a:spcBef>
              <a:buClr>
                <a:schemeClr val="folHlink"/>
              </a:buClr>
              <a:buSzPct val="90000"/>
              <a:buFont typeface="Wingdings 2" pitchFamily="18" charset="2"/>
              <a:buChar char="¡"/>
              <a:defRPr sz="9000">
                <a:solidFill>
                  <a:schemeClr val="tx1"/>
                </a:solidFill>
                <a:latin typeface="Arial" charset="0"/>
                <a:ea typeface="宋体" charset="-122"/>
              </a:defRPr>
            </a:lvl5pPr>
            <a:lvl6pPr marL="25146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6pPr>
            <a:lvl7pPr marL="29718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7pPr>
            <a:lvl8pPr marL="34290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8pPr>
            <a:lvl9pPr marL="38862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9pPr>
          </a:lstStyle>
          <a:p>
            <a:pPr eaLnBrk="1" hangingPunct="1">
              <a:spcBef>
                <a:spcPct val="0"/>
              </a:spcBef>
              <a:buClrTx/>
              <a:buSzTx/>
              <a:buFont typeface="Arial" charset="0"/>
              <a:buNone/>
            </a:pPr>
            <a:r>
              <a:rPr lang="en-US" altLang="zh-CN" sz="1800" dirty="0">
                <a:latin typeface="Times New Roman" pitchFamily="18" charset="0"/>
                <a:cs typeface="Times New Roman" pitchFamily="18" charset="0"/>
              </a:rPr>
              <a:t>35 </a:t>
            </a:r>
            <a:r>
              <a:rPr lang="el-GR" altLang="zh-CN" sz="1800" dirty="0">
                <a:latin typeface="Times New Roman" pitchFamily="18" charset="0"/>
                <a:ea typeface="宋体" panose="02010600030101010101" pitchFamily="2" charset="-122"/>
                <a:cs typeface="Times New Roman" pitchFamily="18" charset="0"/>
              </a:rPr>
              <a:t>Ω</a:t>
            </a:r>
            <a:r>
              <a:rPr lang="en-US" altLang="zh-CN" sz="1800" dirty="0">
                <a:latin typeface="Times New Roman" pitchFamily="18" charset="0"/>
                <a:ea typeface="宋体" panose="02010600030101010101" pitchFamily="2" charset="-122"/>
                <a:cs typeface="Times New Roman" pitchFamily="18" charset="0"/>
              </a:rPr>
              <a:t> @ 0.95 GHz</a:t>
            </a:r>
          </a:p>
          <a:p>
            <a:pPr eaLnBrk="1" hangingPunct="1">
              <a:spcBef>
                <a:spcPct val="0"/>
              </a:spcBef>
              <a:buClrTx/>
              <a:buSzTx/>
              <a:buFont typeface="Arial" charset="0"/>
              <a:buNone/>
            </a:pPr>
            <a:endParaRPr lang="en-US" altLang="zh-CN" sz="1800" dirty="0">
              <a:latin typeface="Times New Roman" pitchFamily="18" charset="0"/>
              <a:ea typeface="宋体" panose="02010600030101010101" pitchFamily="2" charset="-122"/>
              <a:cs typeface="Times New Roman" pitchFamily="18" charset="0"/>
            </a:endParaRPr>
          </a:p>
        </p:txBody>
      </p:sp>
      <p:cxnSp>
        <p:nvCxnSpPr>
          <p:cNvPr id="26" name="直接箭头连接符 25">
            <a:extLst>
              <a:ext uri="{FF2B5EF4-FFF2-40B4-BE49-F238E27FC236}">
                <a16:creationId xmlns:a16="http://schemas.microsoft.com/office/drawing/2014/main" id="{68592450-A3E6-4962-8786-0776880F9684}"/>
              </a:ext>
            </a:extLst>
          </p:cNvPr>
          <p:cNvCxnSpPr>
            <a:cxnSpLocks/>
          </p:cNvCxnSpPr>
          <p:nvPr/>
        </p:nvCxnSpPr>
        <p:spPr>
          <a:xfrm flipV="1">
            <a:off x="6804248" y="3074874"/>
            <a:ext cx="504056" cy="270416"/>
          </a:xfrm>
          <a:prstGeom prst="straightConnector1">
            <a:avLst/>
          </a:prstGeom>
          <a:ln w="19050">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TextBox 78">
            <a:extLst>
              <a:ext uri="{FF2B5EF4-FFF2-40B4-BE49-F238E27FC236}">
                <a16:creationId xmlns:a16="http://schemas.microsoft.com/office/drawing/2014/main" id="{B71C6EB0-A6CF-4D4C-91CC-7EF470CCE033}"/>
              </a:ext>
            </a:extLst>
          </p:cNvPr>
          <p:cNvSpPr txBox="1">
            <a:spLocks noChangeArrowheads="1"/>
          </p:cNvSpPr>
          <p:nvPr/>
        </p:nvSpPr>
        <p:spPr bwMode="auto">
          <a:xfrm>
            <a:off x="7246147" y="2852936"/>
            <a:ext cx="18623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85000"/>
              <a:buFont typeface="Wingdings 2" pitchFamily="18" charset="2"/>
              <a:buChar char="¡"/>
              <a:defRPr sz="14400">
                <a:solidFill>
                  <a:schemeClr val="tx1"/>
                </a:solidFill>
                <a:latin typeface="Arial" charset="0"/>
                <a:ea typeface="宋体" charset="-122"/>
              </a:defRPr>
            </a:lvl1pPr>
            <a:lvl2pPr marL="742950" indent="-285750">
              <a:spcBef>
                <a:spcPct val="20000"/>
              </a:spcBef>
              <a:buClr>
                <a:schemeClr val="hlink"/>
              </a:buClr>
              <a:buSzPct val="85000"/>
              <a:buFont typeface="Wingdings 2" pitchFamily="18" charset="2"/>
              <a:buChar char=""/>
              <a:defRPr sz="12600">
                <a:solidFill>
                  <a:schemeClr val="tx1"/>
                </a:solidFill>
                <a:latin typeface="Arial" charset="0"/>
                <a:ea typeface="宋体" charset="-122"/>
              </a:defRPr>
            </a:lvl2pPr>
            <a:lvl3pPr marL="1143000" indent="-228600">
              <a:spcBef>
                <a:spcPct val="20000"/>
              </a:spcBef>
              <a:buClr>
                <a:schemeClr val="folHlink"/>
              </a:buClr>
              <a:buSzPct val="90000"/>
              <a:buFont typeface="Wingdings 2" pitchFamily="18" charset="2"/>
              <a:buChar char="¡"/>
              <a:defRPr sz="10800">
                <a:solidFill>
                  <a:schemeClr val="tx1"/>
                </a:solidFill>
                <a:latin typeface="Arial" charset="0"/>
                <a:ea typeface="宋体" charset="-122"/>
              </a:defRPr>
            </a:lvl3pPr>
            <a:lvl4pPr marL="1600200" indent="-228600">
              <a:spcBef>
                <a:spcPct val="20000"/>
              </a:spcBef>
              <a:buClr>
                <a:schemeClr val="hlink"/>
              </a:buClr>
              <a:buSzPct val="90000"/>
              <a:buFont typeface="Wingdings 2" pitchFamily="18" charset="2"/>
              <a:buChar char=""/>
              <a:defRPr sz="9000">
                <a:solidFill>
                  <a:schemeClr val="tx1"/>
                </a:solidFill>
                <a:latin typeface="Arial" charset="0"/>
                <a:ea typeface="宋体" charset="-122"/>
              </a:defRPr>
            </a:lvl4pPr>
            <a:lvl5pPr marL="2057400" indent="-228600">
              <a:spcBef>
                <a:spcPct val="20000"/>
              </a:spcBef>
              <a:buClr>
                <a:schemeClr val="folHlink"/>
              </a:buClr>
              <a:buSzPct val="90000"/>
              <a:buFont typeface="Wingdings 2" pitchFamily="18" charset="2"/>
              <a:buChar char="¡"/>
              <a:defRPr sz="9000">
                <a:solidFill>
                  <a:schemeClr val="tx1"/>
                </a:solidFill>
                <a:latin typeface="Arial" charset="0"/>
                <a:ea typeface="宋体" charset="-122"/>
              </a:defRPr>
            </a:lvl5pPr>
            <a:lvl6pPr marL="25146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6pPr>
            <a:lvl7pPr marL="29718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7pPr>
            <a:lvl8pPr marL="34290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8pPr>
            <a:lvl9pPr marL="38862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9pPr>
          </a:lstStyle>
          <a:p>
            <a:pPr eaLnBrk="1" hangingPunct="1">
              <a:spcBef>
                <a:spcPct val="0"/>
              </a:spcBef>
              <a:buClrTx/>
              <a:buSzTx/>
              <a:buFont typeface="Arial" charset="0"/>
              <a:buNone/>
            </a:pPr>
            <a:r>
              <a:rPr lang="en-US" altLang="zh-CN" sz="1800" dirty="0">
                <a:latin typeface="Times New Roman" pitchFamily="18" charset="0"/>
                <a:cs typeface="Times New Roman" pitchFamily="18" charset="0"/>
              </a:rPr>
              <a:t>17 </a:t>
            </a:r>
            <a:r>
              <a:rPr lang="el-GR" altLang="zh-CN" sz="1800" dirty="0">
                <a:latin typeface="Times New Roman" pitchFamily="18" charset="0"/>
                <a:ea typeface="宋体" panose="02010600030101010101" pitchFamily="2" charset="-122"/>
                <a:cs typeface="Times New Roman" pitchFamily="18" charset="0"/>
              </a:rPr>
              <a:t>Ω</a:t>
            </a:r>
            <a:r>
              <a:rPr lang="en-US" altLang="zh-CN" sz="1800" dirty="0">
                <a:latin typeface="Times New Roman" pitchFamily="18" charset="0"/>
                <a:ea typeface="宋体" panose="02010600030101010101" pitchFamily="2" charset="-122"/>
                <a:cs typeface="Times New Roman" pitchFamily="18" charset="0"/>
              </a:rPr>
              <a:t> @ 0.85 GHz</a:t>
            </a:r>
          </a:p>
        </p:txBody>
      </p:sp>
      <p:sp>
        <p:nvSpPr>
          <p:cNvPr id="28" name="TextBox 78">
            <a:extLst>
              <a:ext uri="{FF2B5EF4-FFF2-40B4-BE49-F238E27FC236}">
                <a16:creationId xmlns:a16="http://schemas.microsoft.com/office/drawing/2014/main" id="{D7430E15-6365-4CCB-BB19-CA55FB27143E}"/>
              </a:ext>
            </a:extLst>
          </p:cNvPr>
          <p:cNvSpPr txBox="1">
            <a:spLocks noChangeArrowheads="1"/>
          </p:cNvSpPr>
          <p:nvPr/>
        </p:nvSpPr>
        <p:spPr bwMode="auto">
          <a:xfrm>
            <a:off x="7472113" y="3142709"/>
            <a:ext cx="173298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85000"/>
              <a:buFont typeface="Wingdings 2" pitchFamily="18" charset="2"/>
              <a:buChar char="¡"/>
              <a:defRPr sz="14400">
                <a:solidFill>
                  <a:schemeClr val="tx1"/>
                </a:solidFill>
                <a:latin typeface="Arial" charset="0"/>
                <a:ea typeface="宋体" charset="-122"/>
              </a:defRPr>
            </a:lvl1pPr>
            <a:lvl2pPr marL="742950" indent="-285750">
              <a:spcBef>
                <a:spcPct val="20000"/>
              </a:spcBef>
              <a:buClr>
                <a:schemeClr val="hlink"/>
              </a:buClr>
              <a:buSzPct val="85000"/>
              <a:buFont typeface="Wingdings 2" pitchFamily="18" charset="2"/>
              <a:buChar char=""/>
              <a:defRPr sz="12600">
                <a:solidFill>
                  <a:schemeClr val="tx1"/>
                </a:solidFill>
                <a:latin typeface="Arial" charset="0"/>
                <a:ea typeface="宋体" charset="-122"/>
              </a:defRPr>
            </a:lvl2pPr>
            <a:lvl3pPr marL="1143000" indent="-228600">
              <a:spcBef>
                <a:spcPct val="20000"/>
              </a:spcBef>
              <a:buClr>
                <a:schemeClr val="folHlink"/>
              </a:buClr>
              <a:buSzPct val="90000"/>
              <a:buFont typeface="Wingdings 2" pitchFamily="18" charset="2"/>
              <a:buChar char="¡"/>
              <a:defRPr sz="10800">
                <a:solidFill>
                  <a:schemeClr val="tx1"/>
                </a:solidFill>
                <a:latin typeface="Arial" charset="0"/>
                <a:ea typeface="宋体" charset="-122"/>
              </a:defRPr>
            </a:lvl3pPr>
            <a:lvl4pPr marL="1600200" indent="-228600">
              <a:spcBef>
                <a:spcPct val="20000"/>
              </a:spcBef>
              <a:buClr>
                <a:schemeClr val="hlink"/>
              </a:buClr>
              <a:buSzPct val="90000"/>
              <a:buFont typeface="Wingdings 2" pitchFamily="18" charset="2"/>
              <a:buChar char=""/>
              <a:defRPr sz="9000">
                <a:solidFill>
                  <a:schemeClr val="tx1"/>
                </a:solidFill>
                <a:latin typeface="Arial" charset="0"/>
                <a:ea typeface="宋体" charset="-122"/>
              </a:defRPr>
            </a:lvl4pPr>
            <a:lvl5pPr marL="2057400" indent="-228600">
              <a:spcBef>
                <a:spcPct val="20000"/>
              </a:spcBef>
              <a:buClr>
                <a:schemeClr val="folHlink"/>
              </a:buClr>
              <a:buSzPct val="90000"/>
              <a:buFont typeface="Wingdings 2" pitchFamily="18" charset="2"/>
              <a:buChar char="¡"/>
              <a:defRPr sz="9000">
                <a:solidFill>
                  <a:schemeClr val="tx1"/>
                </a:solidFill>
                <a:latin typeface="Arial" charset="0"/>
                <a:ea typeface="宋体" charset="-122"/>
              </a:defRPr>
            </a:lvl5pPr>
            <a:lvl6pPr marL="25146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6pPr>
            <a:lvl7pPr marL="29718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7pPr>
            <a:lvl8pPr marL="34290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8pPr>
            <a:lvl9pPr marL="38862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9pPr>
          </a:lstStyle>
          <a:p>
            <a:pPr eaLnBrk="1" hangingPunct="1">
              <a:spcBef>
                <a:spcPct val="0"/>
              </a:spcBef>
              <a:buClrTx/>
              <a:buSzTx/>
              <a:buFont typeface="Arial" charset="0"/>
              <a:buNone/>
            </a:pPr>
            <a:r>
              <a:rPr lang="en-US" altLang="zh-CN" sz="1800" dirty="0">
                <a:solidFill>
                  <a:srgbClr val="FF0000"/>
                </a:solidFill>
                <a:latin typeface="Times New Roman" pitchFamily="18" charset="0"/>
                <a:cs typeface="Times New Roman" pitchFamily="18" charset="0"/>
              </a:rPr>
              <a:t>Half </a:t>
            </a:r>
            <a:r>
              <a:rPr lang="en-US" altLang="zh-CN" sz="1800" dirty="0" err="1">
                <a:solidFill>
                  <a:srgbClr val="FF0000"/>
                </a:solidFill>
                <a:latin typeface="Times New Roman" pitchFamily="18" charset="0"/>
                <a:cs typeface="Times New Roman" pitchFamily="18" charset="0"/>
              </a:rPr>
              <a:t>Zk</a:t>
            </a:r>
            <a:r>
              <a:rPr lang="en-US" altLang="zh-CN" sz="1800" dirty="0">
                <a:solidFill>
                  <a:srgbClr val="FF0000"/>
                </a:solidFill>
                <a:latin typeface="Times New Roman" pitchFamily="18" charset="0"/>
                <a:cs typeface="Times New Roman" pitchFamily="18" charset="0"/>
              </a:rPr>
              <a:t> than</a:t>
            </a:r>
          </a:p>
          <a:p>
            <a:pPr>
              <a:spcBef>
                <a:spcPct val="0"/>
              </a:spcBef>
              <a:buClrTx/>
              <a:buSzTx/>
              <a:buNone/>
            </a:pPr>
            <a:r>
              <a:rPr lang="en-US" altLang="zh-CN" sz="1800" dirty="0">
                <a:solidFill>
                  <a:srgbClr val="FF0000"/>
                </a:solidFill>
                <a:latin typeface="Times New Roman" pitchFamily="18" charset="0"/>
                <a:cs typeface="Times New Roman" pitchFamily="18" charset="0"/>
              </a:rPr>
              <a:t>Ø = 118 mm</a:t>
            </a:r>
            <a:endParaRPr lang="zh-CN" altLang="en-US" sz="1800" baseline="-25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51666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p:nvPr/>
        </p:nvPicPr>
        <p:blipFill>
          <a:blip r:embed="rId3" cstate="print">
            <a:extLst>
              <a:ext uri="{28A0092B-C50C-407E-A947-70E740481C1C}">
                <a14:useLocalDpi xmlns:a14="http://schemas.microsoft.com/office/drawing/2010/main" val="0"/>
              </a:ext>
            </a:extLst>
          </a:blip>
          <a:stretch>
            <a:fillRect/>
          </a:stretch>
        </p:blipFill>
        <p:spPr>
          <a:xfrm>
            <a:off x="1132110" y="1514374"/>
            <a:ext cx="6087051" cy="4439378"/>
          </a:xfrm>
          <a:prstGeom prst="rect">
            <a:avLst/>
          </a:prstGeom>
        </p:spPr>
      </p:pic>
      <p:sp>
        <p:nvSpPr>
          <p:cNvPr id="2" name="标题 1"/>
          <p:cNvSpPr>
            <a:spLocks noGrp="1"/>
          </p:cNvSpPr>
          <p:nvPr>
            <p:ph type="title"/>
          </p:nvPr>
        </p:nvSpPr>
        <p:spPr>
          <a:xfrm>
            <a:off x="119447" y="200026"/>
            <a:ext cx="9024553" cy="1325563"/>
          </a:xfrm>
        </p:spPr>
        <p:txBody>
          <a:bodyPr>
            <a:normAutofit/>
          </a:bodyPr>
          <a:lstStyle/>
          <a:p>
            <a:pPr algn="l"/>
            <a:r>
              <a:rPr lang="en-US" altLang="zh-CN" sz="2800" b="1" dirty="0">
                <a:solidFill>
                  <a:schemeClr val="accent1"/>
                </a:solidFill>
                <a:latin typeface="Times New Roman" pitchFamily="18" charset="0"/>
                <a:ea typeface="+mn-ea"/>
                <a:cs typeface="Times New Roman" pitchFamily="18" charset="0"/>
              </a:rPr>
              <a:t>Slot-ring transverse kicker shunt impedance simulation result for one cell</a:t>
            </a:r>
            <a:endParaRPr lang="zh-CN" altLang="en-US" sz="2800" b="1" dirty="0">
              <a:solidFill>
                <a:schemeClr val="accent1"/>
              </a:solidFill>
              <a:latin typeface="Times New Roman" pitchFamily="18" charset="0"/>
              <a:ea typeface="+mn-ea"/>
              <a:cs typeface="Times New Roman" pitchFamily="18" charset="0"/>
            </a:endParaRPr>
          </a:p>
        </p:txBody>
      </p:sp>
      <p:sp>
        <p:nvSpPr>
          <p:cNvPr id="4" name="直接连接符 10"/>
          <p:cNvSpPr>
            <a:spLocks noChangeShapeType="1"/>
          </p:cNvSpPr>
          <p:nvPr/>
        </p:nvSpPr>
        <p:spPr bwMode="auto">
          <a:xfrm>
            <a:off x="119447" y="1412776"/>
            <a:ext cx="5543550" cy="0"/>
          </a:xfrm>
          <a:prstGeom prst="line">
            <a:avLst/>
          </a:prstGeom>
          <a:noFill/>
          <a:ln w="9525">
            <a:solidFill>
              <a:schemeClr val="accent1"/>
            </a:solidFill>
            <a:round/>
            <a:headEnd/>
            <a:tailEnd/>
          </a:ln>
        </p:spPr>
        <p:txBody>
          <a:bodyPr/>
          <a:lstStyle/>
          <a:p>
            <a:endParaRPr lang="zh-CN" altLang="en-US"/>
          </a:p>
        </p:txBody>
      </p:sp>
      <p:sp>
        <p:nvSpPr>
          <p:cNvPr id="8" name="TextBox 15"/>
          <p:cNvSpPr txBox="1">
            <a:spLocks noChangeArrowheads="1"/>
          </p:cNvSpPr>
          <p:nvPr/>
        </p:nvSpPr>
        <p:spPr bwMode="auto">
          <a:xfrm>
            <a:off x="1870107" y="5953752"/>
            <a:ext cx="4884601" cy="769441"/>
          </a:xfrm>
          <a:prstGeom prst="rect">
            <a:avLst/>
          </a:prstGeom>
          <a:noFill/>
          <a:ln w="9525">
            <a:noFill/>
            <a:miter lim="800000"/>
            <a:headEnd/>
            <a:tailEnd/>
          </a:ln>
        </p:spPr>
        <p:txBody>
          <a:bodyPr wrap="square">
            <a:spAutoFit/>
          </a:bodyPr>
          <a:lstStyle/>
          <a:p>
            <a:r>
              <a:rPr lang="en-US" altLang="zh-CN" sz="2200" dirty="0">
                <a:latin typeface="Times New Roman" panose="02020603050405020304" pitchFamily="18" charset="0"/>
                <a:cs typeface="Times New Roman" panose="02020603050405020304" pitchFamily="18" charset="0"/>
              </a:rPr>
              <a:t>One cell transverse shunt impedance for different beta values with ceramic tube</a:t>
            </a:r>
            <a:endParaRPr lang="zh-CN" altLang="en-US" sz="2200" dirty="0">
              <a:latin typeface="Times New Roman" panose="02020603050405020304" pitchFamily="18" charset="0"/>
              <a:cs typeface="Times New Roman" panose="02020603050405020304" pitchFamily="18" charset="0"/>
            </a:endParaRPr>
          </a:p>
        </p:txBody>
      </p:sp>
      <p:sp>
        <p:nvSpPr>
          <p:cNvPr id="10" name="TextBox 78"/>
          <p:cNvSpPr txBox="1">
            <a:spLocks noChangeArrowheads="1"/>
          </p:cNvSpPr>
          <p:nvPr/>
        </p:nvSpPr>
        <p:spPr bwMode="auto">
          <a:xfrm>
            <a:off x="5588717" y="2099837"/>
            <a:ext cx="295258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85000"/>
              <a:buFont typeface="Wingdings 2" pitchFamily="18" charset="2"/>
              <a:buChar char="¡"/>
              <a:defRPr sz="14400">
                <a:solidFill>
                  <a:schemeClr val="tx1"/>
                </a:solidFill>
                <a:latin typeface="Arial" charset="0"/>
                <a:ea typeface="宋体" charset="-122"/>
              </a:defRPr>
            </a:lvl1pPr>
            <a:lvl2pPr marL="742950" indent="-285750">
              <a:spcBef>
                <a:spcPct val="20000"/>
              </a:spcBef>
              <a:buClr>
                <a:schemeClr val="hlink"/>
              </a:buClr>
              <a:buSzPct val="85000"/>
              <a:buFont typeface="Wingdings 2" pitchFamily="18" charset="2"/>
              <a:buChar char=""/>
              <a:defRPr sz="12600">
                <a:solidFill>
                  <a:schemeClr val="tx1"/>
                </a:solidFill>
                <a:latin typeface="Arial" charset="0"/>
                <a:ea typeface="宋体" charset="-122"/>
              </a:defRPr>
            </a:lvl2pPr>
            <a:lvl3pPr marL="1143000" indent="-228600">
              <a:spcBef>
                <a:spcPct val="20000"/>
              </a:spcBef>
              <a:buClr>
                <a:schemeClr val="folHlink"/>
              </a:buClr>
              <a:buSzPct val="90000"/>
              <a:buFont typeface="Wingdings 2" pitchFamily="18" charset="2"/>
              <a:buChar char="¡"/>
              <a:defRPr sz="10800">
                <a:solidFill>
                  <a:schemeClr val="tx1"/>
                </a:solidFill>
                <a:latin typeface="Arial" charset="0"/>
                <a:ea typeface="宋体" charset="-122"/>
              </a:defRPr>
            </a:lvl3pPr>
            <a:lvl4pPr marL="1600200" indent="-228600">
              <a:spcBef>
                <a:spcPct val="20000"/>
              </a:spcBef>
              <a:buClr>
                <a:schemeClr val="hlink"/>
              </a:buClr>
              <a:buSzPct val="90000"/>
              <a:buFont typeface="Wingdings 2" pitchFamily="18" charset="2"/>
              <a:buChar char=""/>
              <a:defRPr sz="9000">
                <a:solidFill>
                  <a:schemeClr val="tx1"/>
                </a:solidFill>
                <a:latin typeface="Arial" charset="0"/>
                <a:ea typeface="宋体" charset="-122"/>
              </a:defRPr>
            </a:lvl4pPr>
            <a:lvl5pPr marL="2057400" indent="-228600">
              <a:spcBef>
                <a:spcPct val="20000"/>
              </a:spcBef>
              <a:buClr>
                <a:schemeClr val="folHlink"/>
              </a:buClr>
              <a:buSzPct val="90000"/>
              <a:buFont typeface="Wingdings 2" pitchFamily="18" charset="2"/>
              <a:buChar char="¡"/>
              <a:defRPr sz="9000">
                <a:solidFill>
                  <a:schemeClr val="tx1"/>
                </a:solidFill>
                <a:latin typeface="Arial" charset="0"/>
                <a:ea typeface="宋体" charset="-122"/>
              </a:defRPr>
            </a:lvl5pPr>
            <a:lvl6pPr marL="25146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6pPr>
            <a:lvl7pPr marL="29718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7pPr>
            <a:lvl8pPr marL="34290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8pPr>
            <a:lvl9pPr marL="38862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9pPr>
          </a:lstStyle>
          <a:p>
            <a:pPr eaLnBrk="1" hangingPunct="1">
              <a:spcBef>
                <a:spcPct val="0"/>
              </a:spcBef>
              <a:buClrTx/>
              <a:buSzTx/>
              <a:buFont typeface="Arial" charset="0"/>
              <a:buNone/>
            </a:pPr>
            <a:r>
              <a:rPr lang="en-US" altLang="zh-CN" sz="2000" dirty="0">
                <a:latin typeface="Times New Roman" pitchFamily="18" charset="0"/>
                <a:cs typeface="Times New Roman" pitchFamily="18" charset="0"/>
              </a:rPr>
              <a:t>Aperture Ø= </a:t>
            </a:r>
            <a:r>
              <a:rPr lang="en-US" altLang="zh-CN" sz="2000" dirty="0">
                <a:solidFill>
                  <a:srgbClr val="FF0000"/>
                </a:solidFill>
                <a:latin typeface="Times New Roman" pitchFamily="18" charset="0"/>
                <a:cs typeface="Times New Roman" pitchFamily="18" charset="0"/>
              </a:rPr>
              <a:t>200</a:t>
            </a:r>
            <a:r>
              <a:rPr lang="en-US" altLang="zh-CN" sz="2000" dirty="0">
                <a:latin typeface="Times New Roman" pitchFamily="18" charset="0"/>
                <a:cs typeface="Times New Roman" pitchFamily="18" charset="0"/>
              </a:rPr>
              <a:t> mm </a:t>
            </a:r>
          </a:p>
          <a:p>
            <a:pPr eaLnBrk="1" hangingPunct="1">
              <a:spcBef>
                <a:spcPct val="0"/>
              </a:spcBef>
              <a:buClrTx/>
              <a:buSzTx/>
              <a:buFont typeface="Arial" charset="0"/>
              <a:buNone/>
            </a:pPr>
            <a:r>
              <a:rPr lang="en-US" altLang="zh-CN" sz="2000" dirty="0">
                <a:latin typeface="Times New Roman" pitchFamily="18" charset="0"/>
                <a:cs typeface="Times New Roman" pitchFamily="18" charset="0"/>
              </a:rPr>
              <a:t>with ceramic</a:t>
            </a:r>
            <a:endParaRPr lang="zh-CN" altLang="en-US" sz="2000" dirty="0">
              <a:latin typeface="Times New Roman" pitchFamily="18" charset="0"/>
              <a:cs typeface="Times New Roman" pitchFamily="18" charset="0"/>
            </a:endParaRPr>
          </a:p>
        </p:txBody>
      </p:sp>
      <p:sp>
        <p:nvSpPr>
          <p:cNvPr id="11" name="TextBox 78"/>
          <p:cNvSpPr txBox="1">
            <a:spLocks noChangeArrowheads="1"/>
          </p:cNvSpPr>
          <p:nvPr/>
        </p:nvSpPr>
        <p:spPr bwMode="auto">
          <a:xfrm>
            <a:off x="3704239" y="4383018"/>
            <a:ext cx="183537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85000"/>
              <a:buFont typeface="Wingdings 2" pitchFamily="18" charset="2"/>
              <a:buChar char="¡"/>
              <a:defRPr sz="14400">
                <a:solidFill>
                  <a:schemeClr val="tx1"/>
                </a:solidFill>
                <a:latin typeface="Arial" charset="0"/>
                <a:ea typeface="宋体" charset="-122"/>
              </a:defRPr>
            </a:lvl1pPr>
            <a:lvl2pPr marL="742950" indent="-285750">
              <a:spcBef>
                <a:spcPct val="20000"/>
              </a:spcBef>
              <a:buClr>
                <a:schemeClr val="hlink"/>
              </a:buClr>
              <a:buSzPct val="85000"/>
              <a:buFont typeface="Wingdings 2" pitchFamily="18" charset="2"/>
              <a:buChar char=""/>
              <a:defRPr sz="12600">
                <a:solidFill>
                  <a:schemeClr val="tx1"/>
                </a:solidFill>
                <a:latin typeface="Arial" charset="0"/>
                <a:ea typeface="宋体" charset="-122"/>
              </a:defRPr>
            </a:lvl2pPr>
            <a:lvl3pPr marL="1143000" indent="-228600">
              <a:spcBef>
                <a:spcPct val="20000"/>
              </a:spcBef>
              <a:buClr>
                <a:schemeClr val="folHlink"/>
              </a:buClr>
              <a:buSzPct val="90000"/>
              <a:buFont typeface="Wingdings 2" pitchFamily="18" charset="2"/>
              <a:buChar char="¡"/>
              <a:defRPr sz="10800">
                <a:solidFill>
                  <a:schemeClr val="tx1"/>
                </a:solidFill>
                <a:latin typeface="Arial" charset="0"/>
                <a:ea typeface="宋体" charset="-122"/>
              </a:defRPr>
            </a:lvl3pPr>
            <a:lvl4pPr marL="1600200" indent="-228600">
              <a:spcBef>
                <a:spcPct val="20000"/>
              </a:spcBef>
              <a:buClr>
                <a:schemeClr val="hlink"/>
              </a:buClr>
              <a:buSzPct val="90000"/>
              <a:buFont typeface="Wingdings 2" pitchFamily="18" charset="2"/>
              <a:buChar char=""/>
              <a:defRPr sz="9000">
                <a:solidFill>
                  <a:schemeClr val="tx1"/>
                </a:solidFill>
                <a:latin typeface="Arial" charset="0"/>
                <a:ea typeface="宋体" charset="-122"/>
              </a:defRPr>
            </a:lvl4pPr>
            <a:lvl5pPr marL="2057400" indent="-228600">
              <a:spcBef>
                <a:spcPct val="20000"/>
              </a:spcBef>
              <a:buClr>
                <a:schemeClr val="folHlink"/>
              </a:buClr>
              <a:buSzPct val="90000"/>
              <a:buFont typeface="Wingdings 2" pitchFamily="18" charset="2"/>
              <a:buChar char="¡"/>
              <a:defRPr sz="9000">
                <a:solidFill>
                  <a:schemeClr val="tx1"/>
                </a:solidFill>
                <a:latin typeface="Arial" charset="0"/>
                <a:ea typeface="宋体" charset="-122"/>
              </a:defRPr>
            </a:lvl5pPr>
            <a:lvl6pPr marL="25146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6pPr>
            <a:lvl7pPr marL="29718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7pPr>
            <a:lvl8pPr marL="34290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8pPr>
            <a:lvl9pPr marL="38862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9pPr>
          </a:lstStyle>
          <a:p>
            <a:pPr eaLnBrk="1" hangingPunct="1">
              <a:spcBef>
                <a:spcPct val="0"/>
              </a:spcBef>
              <a:buClrTx/>
              <a:buSzTx/>
              <a:buFont typeface="Arial" charset="0"/>
              <a:buNone/>
            </a:pPr>
            <a:r>
              <a:rPr lang="en-US" altLang="zh-CN" sz="1800" dirty="0">
                <a:latin typeface="Times New Roman" pitchFamily="18" charset="0"/>
                <a:cs typeface="Times New Roman" pitchFamily="18" charset="0"/>
              </a:rPr>
              <a:t>slot-ring depth </a:t>
            </a:r>
            <a:r>
              <a:rPr lang="en-US" altLang="zh-CN" sz="1800" dirty="0">
                <a:solidFill>
                  <a:srgbClr val="FF0000"/>
                </a:solidFill>
                <a:latin typeface="Times New Roman" pitchFamily="18" charset="0"/>
                <a:cs typeface="Times New Roman" pitchFamily="18" charset="0"/>
              </a:rPr>
              <a:t>t=33 mm</a:t>
            </a:r>
          </a:p>
        </p:txBody>
      </p:sp>
    </p:spTree>
    <p:extLst>
      <p:ext uri="{BB962C8B-B14F-4D97-AF65-F5344CB8AC3E}">
        <p14:creationId xmlns:p14="http://schemas.microsoft.com/office/powerpoint/2010/main" val="3947944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6511" y="22226"/>
            <a:ext cx="9289032" cy="1325563"/>
          </a:xfrm>
        </p:spPr>
        <p:txBody>
          <a:bodyPr>
            <a:normAutofit/>
          </a:bodyPr>
          <a:lstStyle/>
          <a:p>
            <a:r>
              <a:rPr lang="en-US" altLang="zh-CN" sz="2800" b="1" dirty="0">
                <a:solidFill>
                  <a:schemeClr val="accent1"/>
                </a:solidFill>
                <a:latin typeface="Times New Roman" pitchFamily="18" charset="0"/>
                <a:cs typeface="Times New Roman" pitchFamily="18" charset="0"/>
              </a:rPr>
              <a:t>16 way Wilkinson Splitter/Combiner for Slot-ring structure</a:t>
            </a:r>
            <a:endParaRPr lang="zh-CN" altLang="en-US" sz="2800" b="1" dirty="0">
              <a:solidFill>
                <a:schemeClr val="accent1"/>
              </a:solidFill>
              <a:latin typeface="Times New Roman" pitchFamily="18" charset="0"/>
              <a:ea typeface="+mn-ea"/>
              <a:cs typeface="Times New Roman" pitchFamily="18" charset="0"/>
            </a:endParaRPr>
          </a:p>
        </p:txBody>
      </p:sp>
      <p:pic>
        <p:nvPicPr>
          <p:cNvPr id="2049" name="Picture 1" descr="C:\Users\zhu\AppData\Roaming\Tencent\Users\593754493\QQ\WinTemp\RichOle\{ZGXT)M1[YG}7OXY)I)F()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3295" y="980976"/>
            <a:ext cx="5137202" cy="18415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CERN\documents\stochastic cooling\pickup\simulation\combiner\1-16\mode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869" y="2797076"/>
            <a:ext cx="7129131" cy="39572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8"/>
          <p:cNvSpPr txBox="1">
            <a:spLocks noChangeArrowheads="1"/>
          </p:cNvSpPr>
          <p:nvPr/>
        </p:nvSpPr>
        <p:spPr bwMode="auto">
          <a:xfrm>
            <a:off x="224195" y="1276161"/>
            <a:ext cx="353677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85000"/>
              <a:buFont typeface="Wingdings 2" pitchFamily="18" charset="2"/>
              <a:buChar char="¡"/>
              <a:defRPr sz="14400">
                <a:solidFill>
                  <a:schemeClr val="tx1"/>
                </a:solidFill>
                <a:latin typeface="Arial" charset="0"/>
                <a:ea typeface="宋体" charset="-122"/>
              </a:defRPr>
            </a:lvl1pPr>
            <a:lvl2pPr marL="742950" indent="-285750">
              <a:spcBef>
                <a:spcPct val="20000"/>
              </a:spcBef>
              <a:buClr>
                <a:schemeClr val="hlink"/>
              </a:buClr>
              <a:buSzPct val="85000"/>
              <a:buFont typeface="Wingdings 2" pitchFamily="18" charset="2"/>
              <a:buChar char=""/>
              <a:defRPr sz="12600">
                <a:solidFill>
                  <a:schemeClr val="tx1"/>
                </a:solidFill>
                <a:latin typeface="Arial" charset="0"/>
                <a:ea typeface="宋体" charset="-122"/>
              </a:defRPr>
            </a:lvl2pPr>
            <a:lvl3pPr marL="1143000" indent="-228600">
              <a:spcBef>
                <a:spcPct val="20000"/>
              </a:spcBef>
              <a:buClr>
                <a:schemeClr val="folHlink"/>
              </a:buClr>
              <a:buSzPct val="90000"/>
              <a:buFont typeface="Wingdings 2" pitchFamily="18" charset="2"/>
              <a:buChar char="¡"/>
              <a:defRPr sz="10800">
                <a:solidFill>
                  <a:schemeClr val="tx1"/>
                </a:solidFill>
                <a:latin typeface="Arial" charset="0"/>
                <a:ea typeface="宋体" charset="-122"/>
              </a:defRPr>
            </a:lvl3pPr>
            <a:lvl4pPr marL="1600200" indent="-228600">
              <a:spcBef>
                <a:spcPct val="20000"/>
              </a:spcBef>
              <a:buClr>
                <a:schemeClr val="hlink"/>
              </a:buClr>
              <a:buSzPct val="90000"/>
              <a:buFont typeface="Wingdings 2" pitchFamily="18" charset="2"/>
              <a:buChar char=""/>
              <a:defRPr sz="9000">
                <a:solidFill>
                  <a:schemeClr val="tx1"/>
                </a:solidFill>
                <a:latin typeface="Arial" charset="0"/>
                <a:ea typeface="宋体" charset="-122"/>
              </a:defRPr>
            </a:lvl4pPr>
            <a:lvl5pPr marL="2057400" indent="-228600">
              <a:spcBef>
                <a:spcPct val="20000"/>
              </a:spcBef>
              <a:buClr>
                <a:schemeClr val="folHlink"/>
              </a:buClr>
              <a:buSzPct val="90000"/>
              <a:buFont typeface="Wingdings 2" pitchFamily="18" charset="2"/>
              <a:buChar char="¡"/>
              <a:defRPr sz="9000">
                <a:solidFill>
                  <a:schemeClr val="tx1"/>
                </a:solidFill>
                <a:latin typeface="Arial" charset="0"/>
                <a:ea typeface="宋体" charset="-122"/>
              </a:defRPr>
            </a:lvl5pPr>
            <a:lvl6pPr marL="25146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6pPr>
            <a:lvl7pPr marL="29718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7pPr>
            <a:lvl8pPr marL="34290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8pPr>
            <a:lvl9pPr marL="38862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9pPr>
          </a:lstStyle>
          <a:p>
            <a:pPr eaLnBrk="1" hangingPunct="1">
              <a:spcBef>
                <a:spcPct val="0"/>
              </a:spcBef>
              <a:buClrTx/>
              <a:buSzTx/>
              <a:buFont typeface="Arial" charset="0"/>
              <a:buNone/>
            </a:pPr>
            <a:r>
              <a:rPr lang="en-US" altLang="zh-CN" sz="2400" dirty="0">
                <a:latin typeface="Times New Roman" pitchFamily="18" charset="0"/>
                <a:cs typeface="Times New Roman" pitchFamily="18" charset="0"/>
              </a:rPr>
              <a:t>Bandwidth</a:t>
            </a:r>
            <a:r>
              <a:rPr lang="zh-CN" altLang="en-US" sz="2400" dirty="0">
                <a:latin typeface="Times New Roman" pitchFamily="18" charset="0"/>
                <a:cs typeface="Times New Roman" pitchFamily="18" charset="0"/>
              </a:rPr>
              <a:t>：</a:t>
            </a:r>
            <a:r>
              <a:rPr lang="en-US" altLang="zh-CN" sz="2400" b="1" dirty="0">
                <a:solidFill>
                  <a:srgbClr val="FF0000"/>
                </a:solidFill>
                <a:latin typeface="Times New Roman" pitchFamily="18" charset="0"/>
                <a:cs typeface="Times New Roman" pitchFamily="18" charset="0"/>
              </a:rPr>
              <a:t>0.6-1.2 GHz</a:t>
            </a:r>
          </a:p>
          <a:p>
            <a:pPr eaLnBrk="1" hangingPunct="1">
              <a:spcBef>
                <a:spcPct val="0"/>
              </a:spcBef>
              <a:buClrTx/>
              <a:buSzTx/>
              <a:buFont typeface="Arial" charset="0"/>
              <a:buNone/>
            </a:pPr>
            <a:r>
              <a:rPr lang="en-US" altLang="zh-CN" sz="2400" dirty="0">
                <a:latin typeface="Times New Roman" pitchFamily="18" charset="0"/>
                <a:cs typeface="Times New Roman" pitchFamily="18" charset="0"/>
              </a:rPr>
              <a:t>Insertion loss: </a:t>
            </a:r>
            <a:r>
              <a:rPr lang="en-US" altLang="zh-CN" sz="2400" b="1" dirty="0">
                <a:solidFill>
                  <a:srgbClr val="FF0000"/>
                </a:solidFill>
                <a:latin typeface="Times New Roman" pitchFamily="18" charset="0"/>
                <a:cs typeface="Times New Roman" pitchFamily="18" charset="0"/>
              </a:rPr>
              <a:t>&lt;= 1.0 dB</a:t>
            </a:r>
          </a:p>
          <a:p>
            <a:pPr eaLnBrk="1" hangingPunct="1">
              <a:spcBef>
                <a:spcPct val="0"/>
              </a:spcBef>
              <a:buClrTx/>
              <a:buSzTx/>
              <a:buFont typeface="Arial" charset="0"/>
              <a:buNone/>
            </a:pPr>
            <a:r>
              <a:rPr lang="en-US" altLang="zh-CN" sz="2400" dirty="0">
                <a:latin typeface="Times New Roman" pitchFamily="18" charset="0"/>
                <a:cs typeface="Times New Roman" pitchFamily="18" charset="0"/>
              </a:rPr>
              <a:t>Isolation</a:t>
            </a:r>
            <a:r>
              <a:rPr lang="zh-CN" altLang="en-US" sz="2400" dirty="0">
                <a:latin typeface="Times New Roman" pitchFamily="18" charset="0"/>
                <a:cs typeface="Times New Roman" pitchFamily="18" charset="0"/>
              </a:rPr>
              <a:t>：</a:t>
            </a:r>
            <a:r>
              <a:rPr lang="en-US" altLang="zh-CN" sz="2400" b="1" dirty="0">
                <a:solidFill>
                  <a:srgbClr val="FF0000"/>
                </a:solidFill>
                <a:latin typeface="Times New Roman" pitchFamily="18" charset="0"/>
                <a:cs typeface="Times New Roman" pitchFamily="18" charset="0"/>
              </a:rPr>
              <a:t>&gt;= 15dB</a:t>
            </a:r>
          </a:p>
        </p:txBody>
      </p:sp>
      <p:sp>
        <p:nvSpPr>
          <p:cNvPr id="4" name="直接连接符 10"/>
          <p:cNvSpPr>
            <a:spLocks noChangeShapeType="1"/>
          </p:cNvSpPr>
          <p:nvPr/>
        </p:nvSpPr>
        <p:spPr bwMode="auto">
          <a:xfrm>
            <a:off x="119447" y="1044476"/>
            <a:ext cx="5543550" cy="0"/>
          </a:xfrm>
          <a:prstGeom prst="line">
            <a:avLst/>
          </a:prstGeom>
          <a:noFill/>
          <a:ln w="9525">
            <a:solidFill>
              <a:schemeClr val="accent1"/>
            </a:solidFill>
            <a:round/>
            <a:headEnd/>
            <a:tailEnd/>
          </a:ln>
        </p:spPr>
        <p:txBody>
          <a:bodyPr/>
          <a:lstStyle/>
          <a:p>
            <a:endParaRPr lang="zh-CN" altLang="en-US"/>
          </a:p>
        </p:txBody>
      </p:sp>
      <p:pic>
        <p:nvPicPr>
          <p:cNvPr id="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555" t="2673" b="3176"/>
          <a:stretch/>
        </p:blipFill>
        <p:spPr bwMode="auto">
          <a:xfrm>
            <a:off x="6857480" y="4574044"/>
            <a:ext cx="1994419" cy="1839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8"/>
          <p:cNvSpPr txBox="1">
            <a:spLocks noChangeArrowheads="1"/>
          </p:cNvSpPr>
          <p:nvPr/>
        </p:nvSpPr>
        <p:spPr bwMode="auto">
          <a:xfrm>
            <a:off x="19468" y="2450901"/>
            <a:ext cx="831020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85000"/>
              <a:buFont typeface="Wingdings 2" pitchFamily="18" charset="2"/>
              <a:buChar char="¡"/>
              <a:defRPr sz="14400">
                <a:solidFill>
                  <a:schemeClr val="tx1"/>
                </a:solidFill>
                <a:latin typeface="Arial" charset="0"/>
                <a:ea typeface="宋体" charset="-122"/>
              </a:defRPr>
            </a:lvl1pPr>
            <a:lvl2pPr marL="742950" indent="-285750">
              <a:spcBef>
                <a:spcPct val="20000"/>
              </a:spcBef>
              <a:buClr>
                <a:schemeClr val="hlink"/>
              </a:buClr>
              <a:buSzPct val="85000"/>
              <a:buFont typeface="Wingdings 2" pitchFamily="18" charset="2"/>
              <a:buChar char=""/>
              <a:defRPr sz="12600">
                <a:solidFill>
                  <a:schemeClr val="tx1"/>
                </a:solidFill>
                <a:latin typeface="Arial" charset="0"/>
                <a:ea typeface="宋体" charset="-122"/>
              </a:defRPr>
            </a:lvl2pPr>
            <a:lvl3pPr marL="1143000" indent="-228600">
              <a:spcBef>
                <a:spcPct val="20000"/>
              </a:spcBef>
              <a:buClr>
                <a:schemeClr val="folHlink"/>
              </a:buClr>
              <a:buSzPct val="90000"/>
              <a:buFont typeface="Wingdings 2" pitchFamily="18" charset="2"/>
              <a:buChar char="¡"/>
              <a:defRPr sz="10800">
                <a:solidFill>
                  <a:schemeClr val="tx1"/>
                </a:solidFill>
                <a:latin typeface="Arial" charset="0"/>
                <a:ea typeface="宋体" charset="-122"/>
              </a:defRPr>
            </a:lvl3pPr>
            <a:lvl4pPr marL="1600200" indent="-228600">
              <a:spcBef>
                <a:spcPct val="20000"/>
              </a:spcBef>
              <a:buClr>
                <a:schemeClr val="hlink"/>
              </a:buClr>
              <a:buSzPct val="90000"/>
              <a:buFont typeface="Wingdings 2" pitchFamily="18" charset="2"/>
              <a:buChar char=""/>
              <a:defRPr sz="9000">
                <a:solidFill>
                  <a:schemeClr val="tx1"/>
                </a:solidFill>
                <a:latin typeface="Arial" charset="0"/>
                <a:ea typeface="宋体" charset="-122"/>
              </a:defRPr>
            </a:lvl4pPr>
            <a:lvl5pPr marL="2057400" indent="-228600">
              <a:spcBef>
                <a:spcPct val="20000"/>
              </a:spcBef>
              <a:buClr>
                <a:schemeClr val="folHlink"/>
              </a:buClr>
              <a:buSzPct val="90000"/>
              <a:buFont typeface="Wingdings 2" pitchFamily="18" charset="2"/>
              <a:buChar char="¡"/>
              <a:defRPr sz="9000">
                <a:solidFill>
                  <a:schemeClr val="tx1"/>
                </a:solidFill>
                <a:latin typeface="Arial" charset="0"/>
                <a:ea typeface="宋体" charset="-122"/>
              </a:defRPr>
            </a:lvl5pPr>
            <a:lvl6pPr marL="25146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6pPr>
            <a:lvl7pPr marL="29718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7pPr>
            <a:lvl8pPr marL="34290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8pPr>
            <a:lvl9pPr marL="38862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9pPr>
          </a:lstStyle>
          <a:p>
            <a:pPr eaLnBrk="1" hangingPunct="1">
              <a:spcBef>
                <a:spcPct val="0"/>
              </a:spcBef>
              <a:buClrTx/>
              <a:buSzTx/>
              <a:buFont typeface="Arial" charset="0"/>
              <a:buNone/>
            </a:pPr>
            <a:r>
              <a:rPr lang="en-US" altLang="zh-CN" sz="2000" i="1" dirty="0">
                <a:latin typeface="Times New Roman" pitchFamily="18" charset="0"/>
                <a:cs typeface="Times New Roman" pitchFamily="18" charset="0"/>
              </a:rPr>
              <a:t>《A class of broadband three-port TEM-mode hybrids》</a:t>
            </a:r>
          </a:p>
          <a:p>
            <a:pPr eaLnBrk="1" hangingPunct="1">
              <a:spcBef>
                <a:spcPct val="0"/>
              </a:spcBef>
              <a:buClrTx/>
              <a:buSzTx/>
              <a:buFont typeface="Arial" charset="0"/>
              <a:buNone/>
            </a:pPr>
            <a:r>
              <a:rPr lang="en-US" altLang="zh-CN" sz="2000" i="1" dirty="0">
                <a:latin typeface="Times New Roman" pitchFamily="18" charset="0"/>
                <a:cs typeface="Times New Roman" pitchFamily="18" charset="0"/>
              </a:rPr>
              <a:t>   ----Seymour B. Cohn, IEEE MTT, 1968</a:t>
            </a:r>
          </a:p>
        </p:txBody>
      </p:sp>
      <p:cxnSp>
        <p:nvCxnSpPr>
          <p:cNvPr id="9" name="直接箭头连接符 8"/>
          <p:cNvCxnSpPr/>
          <p:nvPr/>
        </p:nvCxnSpPr>
        <p:spPr>
          <a:xfrm flipH="1">
            <a:off x="4365394" y="4165600"/>
            <a:ext cx="2200506" cy="2248389"/>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文本框 2"/>
          <p:cNvSpPr txBox="1">
            <a:spLocks noChangeArrowheads="1"/>
          </p:cNvSpPr>
          <p:nvPr/>
        </p:nvSpPr>
        <p:spPr bwMode="auto">
          <a:xfrm rot="18834607">
            <a:off x="4744021" y="5148985"/>
            <a:ext cx="2232471" cy="400110"/>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en-US" sz="2000" kern="100" dirty="0">
                <a:effectLst/>
                <a:latin typeface="Times New Roman"/>
                <a:ea typeface="宋体"/>
                <a:cs typeface="Times New Roman"/>
              </a:rPr>
              <a:t>Beam direction</a:t>
            </a:r>
            <a:endParaRPr lang="zh-CN" sz="2000" kern="100" dirty="0">
              <a:effectLst/>
              <a:latin typeface="Calibri"/>
              <a:ea typeface="宋体"/>
              <a:cs typeface="Times New Roman"/>
            </a:endParaRPr>
          </a:p>
        </p:txBody>
      </p:sp>
      <p:sp>
        <p:nvSpPr>
          <p:cNvPr id="12" name="TextBox 78">
            <a:extLst>
              <a:ext uri="{FF2B5EF4-FFF2-40B4-BE49-F238E27FC236}">
                <a16:creationId xmlns:a16="http://schemas.microsoft.com/office/drawing/2014/main" id="{3E8D14D9-292F-4733-B1B9-9CBE5915AD29}"/>
              </a:ext>
            </a:extLst>
          </p:cNvPr>
          <p:cNvSpPr txBox="1">
            <a:spLocks noChangeArrowheads="1"/>
          </p:cNvSpPr>
          <p:nvPr/>
        </p:nvSpPr>
        <p:spPr bwMode="auto">
          <a:xfrm>
            <a:off x="7033782" y="3921744"/>
            <a:ext cx="16418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85000"/>
              <a:buFont typeface="Wingdings 2" pitchFamily="18" charset="2"/>
              <a:buChar char="¡"/>
              <a:defRPr sz="14400">
                <a:solidFill>
                  <a:schemeClr val="tx1"/>
                </a:solidFill>
                <a:latin typeface="Arial" charset="0"/>
                <a:ea typeface="宋体" charset="-122"/>
              </a:defRPr>
            </a:lvl1pPr>
            <a:lvl2pPr marL="742950" indent="-285750">
              <a:spcBef>
                <a:spcPct val="20000"/>
              </a:spcBef>
              <a:buClr>
                <a:schemeClr val="hlink"/>
              </a:buClr>
              <a:buSzPct val="85000"/>
              <a:buFont typeface="Wingdings 2" pitchFamily="18" charset="2"/>
              <a:buChar char=""/>
              <a:defRPr sz="12600">
                <a:solidFill>
                  <a:schemeClr val="tx1"/>
                </a:solidFill>
                <a:latin typeface="Arial" charset="0"/>
                <a:ea typeface="宋体" charset="-122"/>
              </a:defRPr>
            </a:lvl2pPr>
            <a:lvl3pPr marL="1143000" indent="-228600">
              <a:spcBef>
                <a:spcPct val="20000"/>
              </a:spcBef>
              <a:buClr>
                <a:schemeClr val="folHlink"/>
              </a:buClr>
              <a:buSzPct val="90000"/>
              <a:buFont typeface="Wingdings 2" pitchFamily="18" charset="2"/>
              <a:buChar char="¡"/>
              <a:defRPr sz="10800">
                <a:solidFill>
                  <a:schemeClr val="tx1"/>
                </a:solidFill>
                <a:latin typeface="Arial" charset="0"/>
                <a:ea typeface="宋体" charset="-122"/>
              </a:defRPr>
            </a:lvl3pPr>
            <a:lvl4pPr marL="1600200" indent="-228600">
              <a:spcBef>
                <a:spcPct val="20000"/>
              </a:spcBef>
              <a:buClr>
                <a:schemeClr val="hlink"/>
              </a:buClr>
              <a:buSzPct val="90000"/>
              <a:buFont typeface="Wingdings 2" pitchFamily="18" charset="2"/>
              <a:buChar char=""/>
              <a:defRPr sz="9000">
                <a:solidFill>
                  <a:schemeClr val="tx1"/>
                </a:solidFill>
                <a:latin typeface="Arial" charset="0"/>
                <a:ea typeface="宋体" charset="-122"/>
              </a:defRPr>
            </a:lvl4pPr>
            <a:lvl5pPr marL="2057400" indent="-228600">
              <a:spcBef>
                <a:spcPct val="20000"/>
              </a:spcBef>
              <a:buClr>
                <a:schemeClr val="folHlink"/>
              </a:buClr>
              <a:buSzPct val="90000"/>
              <a:buFont typeface="Wingdings 2" pitchFamily="18" charset="2"/>
              <a:buChar char="¡"/>
              <a:defRPr sz="9000">
                <a:solidFill>
                  <a:schemeClr val="tx1"/>
                </a:solidFill>
                <a:latin typeface="Arial" charset="0"/>
                <a:ea typeface="宋体" charset="-122"/>
              </a:defRPr>
            </a:lvl5pPr>
            <a:lvl6pPr marL="25146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6pPr>
            <a:lvl7pPr marL="29718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7pPr>
            <a:lvl8pPr marL="34290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8pPr>
            <a:lvl9pPr marL="38862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9pPr>
          </a:lstStyle>
          <a:p>
            <a:pPr eaLnBrk="1" hangingPunct="1">
              <a:spcBef>
                <a:spcPct val="0"/>
              </a:spcBef>
              <a:buClrTx/>
              <a:buSzTx/>
              <a:buFont typeface="Arial" charset="0"/>
              <a:buNone/>
            </a:pPr>
            <a:r>
              <a:rPr lang="en-US" altLang="zh-CN" sz="2000" dirty="0">
                <a:solidFill>
                  <a:srgbClr val="FF0000"/>
                </a:solidFill>
                <a:latin typeface="Times New Roman" pitchFamily="18" charset="0"/>
                <a:cs typeface="Times New Roman" pitchFamily="18" charset="0"/>
              </a:rPr>
              <a:t>Beta= 0.71</a:t>
            </a:r>
          </a:p>
        </p:txBody>
      </p:sp>
      <p:pic>
        <p:nvPicPr>
          <p:cNvPr id="5" name="图片 4">
            <a:extLst>
              <a:ext uri="{FF2B5EF4-FFF2-40B4-BE49-F238E27FC236}">
                <a16:creationId xmlns:a16="http://schemas.microsoft.com/office/drawing/2014/main" id="{BD126D8D-E344-4CC7-AC28-AAAFD88EA160}"/>
              </a:ext>
            </a:extLst>
          </p:cNvPr>
          <p:cNvPicPr>
            <a:picLocks noChangeAspect="1"/>
          </p:cNvPicPr>
          <p:nvPr/>
        </p:nvPicPr>
        <p:blipFill rotWithShape="1">
          <a:blip r:embed="rId6">
            <a:extLst>
              <a:ext uri="{28A0092B-C50C-407E-A947-70E740481C1C}">
                <a14:useLocalDpi xmlns:a14="http://schemas.microsoft.com/office/drawing/2010/main" val="0"/>
              </a:ext>
            </a:extLst>
          </a:blip>
          <a:srcRect l="4157" r="7208"/>
          <a:stretch/>
        </p:blipFill>
        <p:spPr>
          <a:xfrm>
            <a:off x="348938" y="3393250"/>
            <a:ext cx="1275267" cy="772350"/>
          </a:xfrm>
          <a:prstGeom prst="rect">
            <a:avLst/>
          </a:prstGeom>
        </p:spPr>
      </p:pic>
      <p:pic>
        <p:nvPicPr>
          <p:cNvPr id="15" name="图片 14">
            <a:extLst>
              <a:ext uri="{FF2B5EF4-FFF2-40B4-BE49-F238E27FC236}">
                <a16:creationId xmlns:a16="http://schemas.microsoft.com/office/drawing/2014/main" id="{7A5501E1-E329-49C9-931C-631C256333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653" y="4690945"/>
            <a:ext cx="1255938" cy="1030383"/>
          </a:xfrm>
          <a:prstGeom prst="rect">
            <a:avLst/>
          </a:prstGeom>
        </p:spPr>
      </p:pic>
      <p:sp>
        <p:nvSpPr>
          <p:cNvPr id="18" name="TextBox 78">
            <a:extLst>
              <a:ext uri="{FF2B5EF4-FFF2-40B4-BE49-F238E27FC236}">
                <a16:creationId xmlns:a16="http://schemas.microsoft.com/office/drawing/2014/main" id="{8A8D9228-FF02-4D39-882C-ECA94D9ABAB4}"/>
              </a:ext>
            </a:extLst>
          </p:cNvPr>
          <p:cNvSpPr txBox="1">
            <a:spLocks noChangeArrowheads="1"/>
          </p:cNvSpPr>
          <p:nvPr/>
        </p:nvSpPr>
        <p:spPr bwMode="auto">
          <a:xfrm>
            <a:off x="169426" y="4100364"/>
            <a:ext cx="19285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85000"/>
              <a:buFont typeface="Wingdings 2" pitchFamily="18" charset="2"/>
              <a:buChar char="¡"/>
              <a:defRPr sz="14400">
                <a:solidFill>
                  <a:schemeClr val="tx1"/>
                </a:solidFill>
                <a:latin typeface="Arial" charset="0"/>
                <a:ea typeface="宋体" charset="-122"/>
              </a:defRPr>
            </a:lvl1pPr>
            <a:lvl2pPr marL="742950" indent="-285750">
              <a:spcBef>
                <a:spcPct val="20000"/>
              </a:spcBef>
              <a:buClr>
                <a:schemeClr val="hlink"/>
              </a:buClr>
              <a:buSzPct val="85000"/>
              <a:buFont typeface="Wingdings 2" pitchFamily="18" charset="2"/>
              <a:buChar char=""/>
              <a:defRPr sz="12600">
                <a:solidFill>
                  <a:schemeClr val="tx1"/>
                </a:solidFill>
                <a:latin typeface="Arial" charset="0"/>
                <a:ea typeface="宋体" charset="-122"/>
              </a:defRPr>
            </a:lvl2pPr>
            <a:lvl3pPr marL="1143000" indent="-228600">
              <a:spcBef>
                <a:spcPct val="20000"/>
              </a:spcBef>
              <a:buClr>
                <a:schemeClr val="folHlink"/>
              </a:buClr>
              <a:buSzPct val="90000"/>
              <a:buFont typeface="Wingdings 2" pitchFamily="18" charset="2"/>
              <a:buChar char="¡"/>
              <a:defRPr sz="10800">
                <a:solidFill>
                  <a:schemeClr val="tx1"/>
                </a:solidFill>
                <a:latin typeface="Arial" charset="0"/>
                <a:ea typeface="宋体" charset="-122"/>
              </a:defRPr>
            </a:lvl3pPr>
            <a:lvl4pPr marL="1600200" indent="-228600">
              <a:spcBef>
                <a:spcPct val="20000"/>
              </a:spcBef>
              <a:buClr>
                <a:schemeClr val="hlink"/>
              </a:buClr>
              <a:buSzPct val="90000"/>
              <a:buFont typeface="Wingdings 2" pitchFamily="18" charset="2"/>
              <a:buChar char=""/>
              <a:defRPr sz="9000">
                <a:solidFill>
                  <a:schemeClr val="tx1"/>
                </a:solidFill>
                <a:latin typeface="Arial" charset="0"/>
                <a:ea typeface="宋体" charset="-122"/>
              </a:defRPr>
            </a:lvl4pPr>
            <a:lvl5pPr marL="2057400" indent="-228600">
              <a:spcBef>
                <a:spcPct val="20000"/>
              </a:spcBef>
              <a:buClr>
                <a:schemeClr val="folHlink"/>
              </a:buClr>
              <a:buSzPct val="90000"/>
              <a:buFont typeface="Wingdings 2" pitchFamily="18" charset="2"/>
              <a:buChar char="¡"/>
              <a:defRPr sz="9000">
                <a:solidFill>
                  <a:schemeClr val="tx1"/>
                </a:solidFill>
                <a:latin typeface="Arial" charset="0"/>
                <a:ea typeface="宋体" charset="-122"/>
              </a:defRPr>
            </a:lvl5pPr>
            <a:lvl6pPr marL="25146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6pPr>
            <a:lvl7pPr marL="29718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7pPr>
            <a:lvl8pPr marL="34290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8pPr>
            <a:lvl9pPr marL="38862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9pPr>
          </a:lstStyle>
          <a:p>
            <a:pPr eaLnBrk="1" hangingPunct="1">
              <a:spcBef>
                <a:spcPct val="0"/>
              </a:spcBef>
              <a:buClrTx/>
              <a:buSzTx/>
              <a:buFont typeface="Arial" charset="0"/>
              <a:buNone/>
            </a:pPr>
            <a:r>
              <a:rPr lang="en-US" altLang="zh-CN" sz="2000" dirty="0">
                <a:latin typeface="Times New Roman" pitchFamily="18" charset="0"/>
                <a:cs typeface="Times New Roman" pitchFamily="18" charset="0"/>
              </a:rPr>
              <a:t>Micro-</a:t>
            </a:r>
            <a:r>
              <a:rPr lang="en-US" altLang="zh-CN" sz="2000" dirty="0" err="1">
                <a:latin typeface="Times New Roman" pitchFamily="18" charset="0"/>
                <a:cs typeface="Times New Roman" pitchFamily="18" charset="0"/>
              </a:rPr>
              <a:t>stripline</a:t>
            </a:r>
            <a:endParaRPr lang="en-US" altLang="zh-CN" sz="2000" dirty="0">
              <a:latin typeface="Times New Roman" pitchFamily="18" charset="0"/>
              <a:cs typeface="Times New Roman" pitchFamily="18" charset="0"/>
            </a:endParaRPr>
          </a:p>
        </p:txBody>
      </p:sp>
      <p:sp>
        <p:nvSpPr>
          <p:cNvPr id="19" name="TextBox 78">
            <a:extLst>
              <a:ext uri="{FF2B5EF4-FFF2-40B4-BE49-F238E27FC236}">
                <a16:creationId xmlns:a16="http://schemas.microsoft.com/office/drawing/2014/main" id="{7E0E9475-8B40-4065-867F-A2394D796B58}"/>
              </a:ext>
            </a:extLst>
          </p:cNvPr>
          <p:cNvSpPr txBox="1">
            <a:spLocks noChangeArrowheads="1"/>
          </p:cNvSpPr>
          <p:nvPr/>
        </p:nvSpPr>
        <p:spPr bwMode="auto">
          <a:xfrm>
            <a:off x="479040" y="5754088"/>
            <a:ext cx="19285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85000"/>
              <a:buFont typeface="Wingdings 2" pitchFamily="18" charset="2"/>
              <a:buChar char="¡"/>
              <a:defRPr sz="14400">
                <a:solidFill>
                  <a:schemeClr val="tx1"/>
                </a:solidFill>
                <a:latin typeface="Arial" charset="0"/>
                <a:ea typeface="宋体" charset="-122"/>
              </a:defRPr>
            </a:lvl1pPr>
            <a:lvl2pPr marL="742950" indent="-285750">
              <a:spcBef>
                <a:spcPct val="20000"/>
              </a:spcBef>
              <a:buClr>
                <a:schemeClr val="hlink"/>
              </a:buClr>
              <a:buSzPct val="85000"/>
              <a:buFont typeface="Wingdings 2" pitchFamily="18" charset="2"/>
              <a:buChar char=""/>
              <a:defRPr sz="12600">
                <a:solidFill>
                  <a:schemeClr val="tx1"/>
                </a:solidFill>
                <a:latin typeface="Arial" charset="0"/>
                <a:ea typeface="宋体" charset="-122"/>
              </a:defRPr>
            </a:lvl2pPr>
            <a:lvl3pPr marL="1143000" indent="-228600">
              <a:spcBef>
                <a:spcPct val="20000"/>
              </a:spcBef>
              <a:buClr>
                <a:schemeClr val="folHlink"/>
              </a:buClr>
              <a:buSzPct val="90000"/>
              <a:buFont typeface="Wingdings 2" pitchFamily="18" charset="2"/>
              <a:buChar char="¡"/>
              <a:defRPr sz="10800">
                <a:solidFill>
                  <a:schemeClr val="tx1"/>
                </a:solidFill>
                <a:latin typeface="Arial" charset="0"/>
                <a:ea typeface="宋体" charset="-122"/>
              </a:defRPr>
            </a:lvl3pPr>
            <a:lvl4pPr marL="1600200" indent="-228600">
              <a:spcBef>
                <a:spcPct val="20000"/>
              </a:spcBef>
              <a:buClr>
                <a:schemeClr val="hlink"/>
              </a:buClr>
              <a:buSzPct val="90000"/>
              <a:buFont typeface="Wingdings 2" pitchFamily="18" charset="2"/>
              <a:buChar char=""/>
              <a:defRPr sz="9000">
                <a:solidFill>
                  <a:schemeClr val="tx1"/>
                </a:solidFill>
                <a:latin typeface="Arial" charset="0"/>
                <a:ea typeface="宋体" charset="-122"/>
              </a:defRPr>
            </a:lvl4pPr>
            <a:lvl5pPr marL="2057400" indent="-228600">
              <a:spcBef>
                <a:spcPct val="20000"/>
              </a:spcBef>
              <a:buClr>
                <a:schemeClr val="folHlink"/>
              </a:buClr>
              <a:buSzPct val="90000"/>
              <a:buFont typeface="Wingdings 2" pitchFamily="18" charset="2"/>
              <a:buChar char="¡"/>
              <a:defRPr sz="9000">
                <a:solidFill>
                  <a:schemeClr val="tx1"/>
                </a:solidFill>
                <a:latin typeface="Arial" charset="0"/>
                <a:ea typeface="宋体" charset="-122"/>
              </a:defRPr>
            </a:lvl5pPr>
            <a:lvl6pPr marL="25146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6pPr>
            <a:lvl7pPr marL="29718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7pPr>
            <a:lvl8pPr marL="34290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8pPr>
            <a:lvl9pPr marL="38862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9pPr>
          </a:lstStyle>
          <a:p>
            <a:pPr eaLnBrk="1" hangingPunct="1">
              <a:spcBef>
                <a:spcPct val="0"/>
              </a:spcBef>
              <a:buClrTx/>
              <a:buSzTx/>
              <a:buFont typeface="Arial" charset="0"/>
              <a:buNone/>
            </a:pPr>
            <a:r>
              <a:rPr lang="en-US" altLang="zh-CN" sz="2000" dirty="0" err="1">
                <a:solidFill>
                  <a:srgbClr val="FF0000"/>
                </a:solidFill>
                <a:latin typeface="Times New Roman" pitchFamily="18" charset="0"/>
                <a:cs typeface="Times New Roman" pitchFamily="18" charset="0"/>
              </a:rPr>
              <a:t>Stripline</a:t>
            </a:r>
            <a:endParaRPr lang="en-US" altLang="zh-CN" sz="2000" dirty="0">
              <a:solidFill>
                <a:srgbClr val="FF0000"/>
              </a:solidFill>
              <a:latin typeface="Times New Roman" pitchFamily="18" charset="0"/>
              <a:cs typeface="Times New Roman" pitchFamily="18" charset="0"/>
            </a:endParaRPr>
          </a:p>
        </p:txBody>
      </p:sp>
      <p:sp>
        <p:nvSpPr>
          <p:cNvPr id="17" name="矩形 16">
            <a:extLst>
              <a:ext uri="{FF2B5EF4-FFF2-40B4-BE49-F238E27FC236}">
                <a16:creationId xmlns:a16="http://schemas.microsoft.com/office/drawing/2014/main" id="{90E5692A-4765-4F55-829E-17AD4AAC5B93}"/>
              </a:ext>
            </a:extLst>
          </p:cNvPr>
          <p:cNvSpPr/>
          <p:nvPr/>
        </p:nvSpPr>
        <p:spPr>
          <a:xfrm>
            <a:off x="1619672" y="4833176"/>
            <a:ext cx="982702" cy="769441"/>
          </a:xfrm>
          <a:prstGeom prst="rect">
            <a:avLst/>
          </a:prstGeom>
        </p:spPr>
        <p:txBody>
          <a:bodyPr wrap="square">
            <a:spAutoFit/>
          </a:bodyPr>
          <a:lstStyle/>
          <a:p>
            <a:r>
              <a:rPr lang="zh-CN" altLang="en-US" sz="4400" b="1" dirty="0">
                <a:solidFill>
                  <a:srgbClr val="333333"/>
                </a:solidFill>
                <a:latin typeface="Microsoft Yahei" panose="020B0503020204020204" pitchFamily="34" charset="-122"/>
                <a:ea typeface="Microsoft Yahei" panose="020B0503020204020204" pitchFamily="34" charset="-122"/>
              </a:rPr>
              <a:t>√</a:t>
            </a:r>
            <a:endParaRPr lang="zh-CN" altLang="en-US" sz="4400" b="1" dirty="0"/>
          </a:p>
        </p:txBody>
      </p:sp>
    </p:spTree>
    <p:extLst>
      <p:ext uri="{BB962C8B-B14F-4D97-AF65-F5344CB8AC3E}">
        <p14:creationId xmlns:p14="http://schemas.microsoft.com/office/powerpoint/2010/main" val="3534818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M:\work\work-2017\HIAF-各系统协调工作\HIAF三维布局图\HIAF-三维效果图-4-2018.01.03\HIAF-三维效果图-5-2018.01.03.JPG">
            <a:extLst>
              <a:ext uri="{FF2B5EF4-FFF2-40B4-BE49-F238E27FC236}">
                <a16:creationId xmlns:a16="http://schemas.microsoft.com/office/drawing/2014/main" id="{CB6E1E25-BC2B-42B2-A1B0-20E0B7A0A042}"/>
              </a:ext>
            </a:extLst>
          </p:cNvPr>
          <p:cNvPicPr>
            <a:picLocks noChangeAspect="1" noChangeArrowheads="1"/>
          </p:cNvPicPr>
          <p:nvPr/>
        </p:nvPicPr>
        <p:blipFill>
          <a:blip r:embed="rId3"/>
          <a:srcRect l="20597" t="450" r="10457" b="10523"/>
          <a:stretch>
            <a:fillRect/>
          </a:stretch>
        </p:blipFill>
        <p:spPr bwMode="auto">
          <a:xfrm>
            <a:off x="107504" y="1425365"/>
            <a:ext cx="7561396" cy="5277440"/>
          </a:xfrm>
          <a:prstGeom prst="rect">
            <a:avLst/>
          </a:prstGeom>
          <a:noFill/>
        </p:spPr>
      </p:pic>
      <p:sp>
        <p:nvSpPr>
          <p:cNvPr id="7174" name="直接连接符 10"/>
          <p:cNvSpPr>
            <a:spLocks noChangeShapeType="1"/>
          </p:cNvSpPr>
          <p:nvPr/>
        </p:nvSpPr>
        <p:spPr bwMode="auto">
          <a:xfrm>
            <a:off x="107950" y="836712"/>
            <a:ext cx="5543550" cy="0"/>
          </a:xfrm>
          <a:prstGeom prst="line">
            <a:avLst/>
          </a:prstGeom>
          <a:noFill/>
          <a:ln w="9525">
            <a:solidFill>
              <a:schemeClr val="accent1"/>
            </a:solidFill>
            <a:round/>
            <a:headEnd/>
            <a:tailEnd/>
          </a:ln>
        </p:spPr>
        <p:txBody>
          <a:bodyPr/>
          <a:lstStyle/>
          <a:p>
            <a:endParaRPr lang="zh-CN" altLang="en-US"/>
          </a:p>
        </p:txBody>
      </p:sp>
      <p:sp>
        <p:nvSpPr>
          <p:cNvPr id="79" name="TextBox 11"/>
          <p:cNvSpPr txBox="1">
            <a:spLocks noChangeArrowheads="1"/>
          </p:cNvSpPr>
          <p:nvPr/>
        </p:nvSpPr>
        <p:spPr bwMode="auto">
          <a:xfrm>
            <a:off x="252413" y="188913"/>
            <a:ext cx="8527577" cy="523220"/>
          </a:xfrm>
          <a:prstGeom prst="rect">
            <a:avLst/>
          </a:prstGeom>
          <a:noFill/>
          <a:ln w="9525">
            <a:noFill/>
            <a:miter lim="800000"/>
            <a:headEnd/>
            <a:tailEnd/>
          </a:ln>
        </p:spPr>
        <p:txBody>
          <a:bodyPr wrap="square">
            <a:spAutoFit/>
          </a:bodyPr>
          <a:lstStyle/>
          <a:p>
            <a:pPr>
              <a:spcBef>
                <a:spcPct val="0"/>
              </a:spcBef>
            </a:pPr>
            <a:r>
              <a:rPr lang="en-US" altLang="zh-CN" sz="2800" b="1" dirty="0">
                <a:solidFill>
                  <a:schemeClr val="accent1"/>
                </a:solidFill>
                <a:latin typeface="Times New Roman" pitchFamily="18" charset="0"/>
                <a:cs typeface="Times New Roman" pitchFamily="18" charset="0"/>
              </a:rPr>
              <a:t>Layout of HIAF</a:t>
            </a:r>
            <a:endParaRPr lang="zh-CN" altLang="en-US" sz="2800" b="1" dirty="0">
              <a:solidFill>
                <a:schemeClr val="accent1"/>
              </a:solidFill>
              <a:latin typeface="Times New Roman" pitchFamily="18" charset="0"/>
              <a:cs typeface="Times New Roman" pitchFamily="18" charset="0"/>
            </a:endParaRPr>
          </a:p>
        </p:txBody>
      </p:sp>
      <p:sp>
        <p:nvSpPr>
          <p:cNvPr id="13" name="灯片编号占位符 12"/>
          <p:cNvSpPr>
            <a:spLocks noGrp="1"/>
          </p:cNvSpPr>
          <p:nvPr>
            <p:ph type="sldNum" sz="quarter" idx="12"/>
          </p:nvPr>
        </p:nvSpPr>
        <p:spPr/>
        <p:txBody>
          <a:bodyPr/>
          <a:lstStyle/>
          <a:p>
            <a:fld id="{467CF1B9-ADC3-4521-AD98-ADB3259144A0}" type="slidenum">
              <a:rPr lang="zh-CN" altLang="en-US" smtClean="0"/>
              <a:pPr/>
              <a:t>3</a:t>
            </a:fld>
            <a:endParaRPr lang="zh-CN" altLang="en-US"/>
          </a:p>
        </p:txBody>
      </p:sp>
      <p:sp>
        <p:nvSpPr>
          <p:cNvPr id="2" name="矩形 1"/>
          <p:cNvSpPr/>
          <p:nvPr/>
        </p:nvSpPr>
        <p:spPr>
          <a:xfrm>
            <a:off x="5947075" y="1284750"/>
            <a:ext cx="3161429" cy="1631216"/>
          </a:xfrm>
          <a:prstGeom prst="rect">
            <a:avLst/>
          </a:prstGeom>
        </p:spPr>
        <p:txBody>
          <a:bodyPr wrap="square">
            <a:spAutoFit/>
          </a:bodyPr>
          <a:lstStyle/>
          <a:p>
            <a:r>
              <a:rPr lang="en-US" altLang="zh-CN" sz="2000" dirty="0">
                <a:latin typeface="Times New Roman" panose="02020603050405020304" pitchFamily="18" charset="0"/>
                <a:cs typeface="Times New Roman" panose="02020603050405020304" pitchFamily="18" charset="0"/>
              </a:rPr>
              <a:t>mass measurements of short-lived exotic nuclei, Rare Isotope Beam (RIBs) experiments, the internal target experiments. </a:t>
            </a:r>
            <a:endParaRPr lang="zh-CN" altLang="en-US" sz="2000" dirty="0">
              <a:latin typeface="Times New Roman" panose="02020603050405020304" pitchFamily="18" charset="0"/>
              <a:cs typeface="Times New Roman" panose="02020603050405020304" pitchFamily="18" charset="0"/>
            </a:endParaRPr>
          </a:p>
        </p:txBody>
      </p:sp>
      <p:sp>
        <p:nvSpPr>
          <p:cNvPr id="3" name="右箭头 2"/>
          <p:cNvSpPr/>
          <p:nvPr/>
        </p:nvSpPr>
        <p:spPr>
          <a:xfrm>
            <a:off x="5580112" y="1841047"/>
            <a:ext cx="350582" cy="219801"/>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5" name="Text Box 211"/>
          <p:cNvSpPr txBox="1">
            <a:spLocks noChangeArrowheads="1"/>
          </p:cNvSpPr>
          <p:nvPr/>
        </p:nvSpPr>
        <p:spPr bwMode="auto">
          <a:xfrm>
            <a:off x="4780759" y="5511262"/>
            <a:ext cx="3463649" cy="707886"/>
          </a:xfrm>
          <a:prstGeom prst="rect">
            <a:avLst/>
          </a:prstGeom>
          <a:noFill/>
          <a:ln w="3175">
            <a:noFill/>
            <a:headEnd/>
            <a:tailEnd/>
          </a:ln>
        </p:spPr>
        <p:style>
          <a:lnRef idx="2">
            <a:schemeClr val="accent6"/>
          </a:lnRef>
          <a:fillRef idx="1">
            <a:schemeClr val="lt1"/>
          </a:fillRef>
          <a:effectRef idx="0">
            <a:schemeClr val="accent6"/>
          </a:effectRef>
          <a:fontRef idx="minor">
            <a:schemeClr val="dk1"/>
          </a:fontRef>
        </p:style>
        <p:txBody>
          <a:bodyPr wrap="square" anchor="ctr">
            <a:spAutoFit/>
          </a:bodyPr>
          <a:lstStyle/>
          <a:p>
            <a:pPr>
              <a:defRPr/>
            </a:pPr>
            <a:r>
              <a:rPr lang="en-US" altLang="zh-CN" sz="2000" b="1" dirty="0" err="1">
                <a:solidFill>
                  <a:srgbClr val="FF0000"/>
                </a:solidFill>
                <a:latin typeface="Times New Roman" pitchFamily="18" charset="0"/>
                <a:ea typeface="黑体" pitchFamily="49" charset="-122"/>
                <a:cs typeface="Times New Roman" pitchFamily="18" charset="0"/>
              </a:rPr>
              <a:t>iLinac</a:t>
            </a:r>
            <a:r>
              <a:rPr lang="en-US" altLang="zh-CN" sz="2000" b="1" dirty="0">
                <a:solidFill>
                  <a:srgbClr val="FF0000"/>
                </a:solidFill>
                <a:latin typeface="Times New Roman" pitchFamily="18" charset="0"/>
                <a:ea typeface="黑体" pitchFamily="49" charset="-122"/>
                <a:cs typeface="Times New Roman" pitchFamily="18" charset="0"/>
              </a:rPr>
              <a:t>:</a:t>
            </a:r>
            <a:r>
              <a:rPr lang="en-US" altLang="zh-CN" sz="2000" b="1" dirty="0">
                <a:solidFill>
                  <a:srgbClr val="003366"/>
                </a:solidFill>
                <a:latin typeface="Arial Narrow" panose="020B0606020202030204" pitchFamily="34" charset="0"/>
                <a:ea typeface="仿宋_GB2312" pitchFamily="49" charset="-122"/>
                <a:cs typeface="Times New Roman" pitchFamily="18" charset="0"/>
              </a:rPr>
              <a:t> Superconducting </a:t>
            </a:r>
            <a:r>
              <a:rPr lang="en-US" altLang="zh-CN" sz="2000" b="1" dirty="0" err="1">
                <a:solidFill>
                  <a:srgbClr val="003366"/>
                </a:solidFill>
                <a:latin typeface="Arial Narrow" panose="020B0606020202030204" pitchFamily="34" charset="0"/>
                <a:ea typeface="仿宋_GB2312" pitchFamily="49" charset="-122"/>
                <a:cs typeface="Times New Roman" pitchFamily="18" charset="0"/>
              </a:rPr>
              <a:t>linac</a:t>
            </a:r>
            <a:endParaRPr lang="en-US" altLang="zh-CN" sz="2000" b="1" dirty="0">
              <a:solidFill>
                <a:srgbClr val="003366"/>
              </a:solidFill>
              <a:latin typeface="Times New Roman" pitchFamily="18" charset="0"/>
              <a:ea typeface="黑体" pitchFamily="49" charset="-122"/>
              <a:cs typeface="Times New Roman" pitchFamily="18" charset="0"/>
            </a:endParaRPr>
          </a:p>
          <a:p>
            <a:endParaRPr lang="en-US" altLang="zh-CN" sz="2000" b="1" dirty="0">
              <a:solidFill>
                <a:srgbClr val="0000FF"/>
              </a:solidFill>
              <a:latin typeface="Arial" pitchFamily="34" charset="0"/>
            </a:endParaRPr>
          </a:p>
        </p:txBody>
      </p:sp>
      <p:sp>
        <p:nvSpPr>
          <p:cNvPr id="17" name="Text Box 211"/>
          <p:cNvSpPr txBox="1">
            <a:spLocks noChangeArrowheads="1"/>
          </p:cNvSpPr>
          <p:nvPr/>
        </p:nvSpPr>
        <p:spPr bwMode="auto">
          <a:xfrm>
            <a:off x="5891535" y="930786"/>
            <a:ext cx="2928937" cy="553998"/>
          </a:xfrm>
          <a:prstGeom prst="rect">
            <a:avLst/>
          </a:prstGeom>
          <a:noFill/>
          <a:ln w="3175">
            <a:noFill/>
            <a:headEnd/>
            <a:tailEnd/>
          </a:ln>
        </p:spPr>
        <p:style>
          <a:lnRef idx="2">
            <a:schemeClr val="accent6"/>
          </a:lnRef>
          <a:fillRef idx="1">
            <a:schemeClr val="lt1"/>
          </a:fillRef>
          <a:effectRef idx="0">
            <a:schemeClr val="accent6"/>
          </a:effectRef>
          <a:fontRef idx="minor">
            <a:schemeClr val="dk1"/>
          </a:fontRef>
        </p:style>
        <p:txBody>
          <a:bodyPr wrap="square" anchor="ctr">
            <a:spAutoFit/>
          </a:bodyPr>
          <a:lstStyle/>
          <a:p>
            <a:pPr>
              <a:defRPr/>
            </a:pPr>
            <a:r>
              <a:rPr lang="en-US" altLang="zh-CN" sz="1600" b="1" dirty="0">
                <a:solidFill>
                  <a:srgbClr val="FF0000"/>
                </a:solidFill>
                <a:latin typeface="Times New Roman" panose="02020603050405020304" pitchFamily="18" charset="0"/>
                <a:ea typeface="仿宋_GB2312" pitchFamily="49" charset="-122"/>
                <a:cs typeface="Times New Roman" panose="02020603050405020304" pitchFamily="18" charset="0"/>
              </a:rPr>
              <a:t> </a:t>
            </a:r>
            <a:r>
              <a:rPr lang="en-US" altLang="zh-CN" sz="1600" b="1" dirty="0" err="1">
                <a:solidFill>
                  <a:srgbClr val="FF0000"/>
                </a:solidFill>
                <a:latin typeface="Times New Roman" panose="02020603050405020304" pitchFamily="18" charset="0"/>
                <a:ea typeface="仿宋_GB2312" pitchFamily="49" charset="-122"/>
                <a:cs typeface="Times New Roman" panose="02020603050405020304" pitchFamily="18" charset="0"/>
              </a:rPr>
              <a:t>SRing</a:t>
            </a:r>
            <a:r>
              <a:rPr lang="en-US" altLang="zh-CN" sz="1600" b="1" dirty="0">
                <a:solidFill>
                  <a:srgbClr val="FF0000"/>
                </a:solidFill>
                <a:latin typeface="Times New Roman" panose="02020603050405020304" pitchFamily="18" charset="0"/>
                <a:ea typeface="仿宋_GB2312" pitchFamily="49" charset="-122"/>
                <a:cs typeface="Times New Roman" panose="02020603050405020304" pitchFamily="18" charset="0"/>
              </a:rPr>
              <a:t>: </a:t>
            </a:r>
            <a:r>
              <a:rPr lang="en-US" altLang="zh-CN" sz="1600" b="1" dirty="0">
                <a:solidFill>
                  <a:srgbClr val="003366"/>
                </a:solidFill>
                <a:latin typeface="Times New Roman" panose="02020603050405020304" pitchFamily="18" charset="0"/>
                <a:ea typeface="仿宋_GB2312" pitchFamily="49" charset="-122"/>
                <a:cs typeface="Times New Roman" panose="02020603050405020304" pitchFamily="18" charset="0"/>
              </a:rPr>
              <a:t>Spectrometer Ring </a:t>
            </a:r>
            <a:endParaRPr lang="en-US" altLang="zh-CN" sz="1600" b="1" dirty="0">
              <a:solidFill>
                <a:srgbClr val="003366"/>
              </a:solidFill>
              <a:latin typeface="Times New Roman" pitchFamily="18" charset="0"/>
              <a:ea typeface="黑体" pitchFamily="49" charset="-122"/>
              <a:cs typeface="Times New Roman" pitchFamily="18" charset="0"/>
            </a:endParaRPr>
          </a:p>
          <a:p>
            <a:endParaRPr lang="en-US" altLang="zh-CN" sz="1400" b="1" dirty="0">
              <a:solidFill>
                <a:srgbClr val="0000FF"/>
              </a:solidFill>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027F59E0-7C1E-41FA-B774-5E9F2E5B460E}"/>
              </a:ext>
            </a:extLst>
          </p:cNvPr>
          <p:cNvSpPr/>
          <p:nvPr/>
        </p:nvSpPr>
        <p:spPr>
          <a:xfrm>
            <a:off x="1547664" y="4724606"/>
            <a:ext cx="1176925" cy="492443"/>
          </a:xfrm>
          <a:prstGeom prst="rect">
            <a:avLst/>
          </a:prstGeom>
          <a:solidFill>
            <a:schemeClr val="bg1"/>
          </a:solidFill>
        </p:spPr>
        <p:txBody>
          <a:bodyPr wrap="none">
            <a:spAutoFit/>
          </a:bodyPr>
          <a:lstStyle/>
          <a:p>
            <a:pPr>
              <a:defRPr/>
            </a:pPr>
            <a:r>
              <a:rPr lang="en-US" altLang="zh-CN" sz="2600" kern="0" dirty="0" err="1">
                <a:solidFill>
                  <a:srgbClr val="0000FF"/>
                </a:solidFill>
                <a:latin typeface="Times New Roman" panose="02020603050405020304" pitchFamily="18" charset="0"/>
                <a:ea typeface="MS PGothic" panose="020B0600070205080204" pitchFamily="34" charset="-128"/>
                <a:cs typeface="Times New Roman" panose="02020603050405020304" pitchFamily="18" charset="0"/>
              </a:rPr>
              <a:t>BRing</a:t>
            </a:r>
            <a:r>
              <a:rPr lang="en-US" altLang="zh-CN" sz="2600" kern="0" dirty="0">
                <a:solidFill>
                  <a:srgbClr val="FFFF00"/>
                </a:solidFill>
                <a:latin typeface="Times New Roman" panose="02020603050405020304" pitchFamily="18" charset="0"/>
                <a:ea typeface="MS PGothic" panose="020B0600070205080204" pitchFamily="34" charset="-128"/>
                <a:cs typeface="Times New Roman" panose="02020603050405020304" pitchFamily="18" charset="0"/>
              </a:rPr>
              <a:t> </a:t>
            </a:r>
            <a:endParaRPr lang="zh-CN" altLang="en-US" sz="2600" kern="0" dirty="0">
              <a:solidFill>
                <a:srgbClr val="FFFF00"/>
              </a:solidFill>
              <a:latin typeface="Arial" panose="020B0604020202020204" pitchFamily="34" charset="0"/>
            </a:endParaRPr>
          </a:p>
        </p:txBody>
      </p:sp>
      <p:sp>
        <p:nvSpPr>
          <p:cNvPr id="21" name="矩形 20">
            <a:extLst>
              <a:ext uri="{FF2B5EF4-FFF2-40B4-BE49-F238E27FC236}">
                <a16:creationId xmlns:a16="http://schemas.microsoft.com/office/drawing/2014/main" id="{2AA8248F-1B40-4F0F-B8F4-A20AE0854330}"/>
              </a:ext>
            </a:extLst>
          </p:cNvPr>
          <p:cNvSpPr/>
          <p:nvPr/>
        </p:nvSpPr>
        <p:spPr>
          <a:xfrm>
            <a:off x="3914952" y="1185390"/>
            <a:ext cx="1140056" cy="492443"/>
          </a:xfrm>
          <a:prstGeom prst="rect">
            <a:avLst/>
          </a:prstGeom>
        </p:spPr>
        <p:txBody>
          <a:bodyPr wrap="none">
            <a:spAutoFit/>
          </a:bodyPr>
          <a:lstStyle/>
          <a:p>
            <a:pPr>
              <a:defRPr/>
            </a:pPr>
            <a:r>
              <a:rPr lang="en-US" altLang="zh-CN" sz="2600" kern="0" dirty="0" err="1">
                <a:solidFill>
                  <a:srgbClr val="0000FF"/>
                </a:solidFill>
                <a:latin typeface="Times New Roman" panose="02020603050405020304" pitchFamily="18" charset="0"/>
                <a:ea typeface="MS PGothic" panose="020B0600070205080204" pitchFamily="34" charset="-128"/>
                <a:cs typeface="Times New Roman" panose="02020603050405020304" pitchFamily="18" charset="0"/>
              </a:rPr>
              <a:t>SRing</a:t>
            </a:r>
            <a:r>
              <a:rPr lang="en-US" altLang="zh-CN" sz="2600" kern="0" dirty="0">
                <a:solidFill>
                  <a:srgbClr val="0000FF"/>
                </a:solidFill>
                <a:latin typeface="Times New Roman" panose="02020603050405020304" pitchFamily="18" charset="0"/>
                <a:ea typeface="MS PGothic" panose="020B0600070205080204" pitchFamily="34" charset="-128"/>
                <a:cs typeface="Times New Roman" panose="02020603050405020304" pitchFamily="18" charset="0"/>
              </a:rPr>
              <a:t> </a:t>
            </a:r>
            <a:endParaRPr lang="zh-CN" altLang="en-US" sz="2600" kern="0" dirty="0">
              <a:solidFill>
                <a:srgbClr val="0000FF"/>
              </a:solidFill>
              <a:latin typeface="Arial" panose="020B0604020202020204" pitchFamily="34" charset="0"/>
            </a:endParaRPr>
          </a:p>
        </p:txBody>
      </p:sp>
      <p:sp>
        <p:nvSpPr>
          <p:cNvPr id="23" name="矩形 22">
            <a:extLst>
              <a:ext uri="{FF2B5EF4-FFF2-40B4-BE49-F238E27FC236}">
                <a16:creationId xmlns:a16="http://schemas.microsoft.com/office/drawing/2014/main" id="{77B879F9-AF0A-4CB4-8D77-3BEDFAD352BF}"/>
              </a:ext>
            </a:extLst>
          </p:cNvPr>
          <p:cNvSpPr/>
          <p:nvPr/>
        </p:nvSpPr>
        <p:spPr>
          <a:xfrm>
            <a:off x="6228184" y="3331165"/>
            <a:ext cx="891591" cy="400110"/>
          </a:xfrm>
          <a:prstGeom prst="rect">
            <a:avLst/>
          </a:prstGeom>
        </p:spPr>
        <p:txBody>
          <a:bodyPr wrap="none">
            <a:spAutoFit/>
          </a:bodyPr>
          <a:lstStyle/>
          <a:p>
            <a:pPr>
              <a:defRPr/>
            </a:pPr>
            <a:r>
              <a:rPr lang="en-US" altLang="zh-CN" sz="2000" kern="0" dirty="0">
                <a:solidFill>
                  <a:srgbClr val="0000FF"/>
                </a:solidFill>
                <a:latin typeface="Times New Roman" panose="02020603050405020304" pitchFamily="18" charset="0"/>
                <a:ea typeface="MS PGothic" panose="020B0600070205080204" pitchFamily="34" charset="-128"/>
                <a:cs typeface="Times New Roman" panose="02020603050405020304" pitchFamily="18" charset="0"/>
              </a:rPr>
              <a:t>SECR </a:t>
            </a:r>
            <a:endParaRPr lang="zh-CN" altLang="en-US" sz="2000" kern="0" dirty="0">
              <a:solidFill>
                <a:srgbClr val="0000FF"/>
              </a:solidFill>
              <a:latin typeface="Arial" panose="020B0604020202020204" pitchFamily="34" charset="0"/>
            </a:endParaRPr>
          </a:p>
        </p:txBody>
      </p:sp>
      <p:sp>
        <p:nvSpPr>
          <p:cNvPr id="24" name="矩形 23">
            <a:extLst>
              <a:ext uri="{FF2B5EF4-FFF2-40B4-BE49-F238E27FC236}">
                <a16:creationId xmlns:a16="http://schemas.microsoft.com/office/drawing/2014/main" id="{1ACF4812-3AA3-4DE1-A27F-1A2BF4F0C2C0}"/>
              </a:ext>
            </a:extLst>
          </p:cNvPr>
          <p:cNvSpPr/>
          <p:nvPr/>
        </p:nvSpPr>
        <p:spPr>
          <a:xfrm>
            <a:off x="2434201" y="2026085"/>
            <a:ext cx="1331897" cy="492443"/>
          </a:xfrm>
          <a:prstGeom prst="rect">
            <a:avLst/>
          </a:prstGeom>
        </p:spPr>
        <p:txBody>
          <a:bodyPr wrap="square">
            <a:spAutoFit/>
          </a:bodyPr>
          <a:lstStyle/>
          <a:p>
            <a:pPr>
              <a:defRPr/>
            </a:pPr>
            <a:r>
              <a:rPr lang="en-US" altLang="zh-CN" sz="2600" kern="0" dirty="0">
                <a:solidFill>
                  <a:srgbClr val="0000FF"/>
                </a:solidFill>
                <a:latin typeface="Times New Roman" panose="02020603050405020304" pitchFamily="18" charset="0"/>
                <a:ea typeface="MS PGothic" panose="020B0600070205080204" pitchFamily="34" charset="-128"/>
                <a:cs typeface="Times New Roman" panose="02020603050405020304" pitchFamily="18" charset="0"/>
              </a:rPr>
              <a:t>HFRS </a:t>
            </a:r>
            <a:endParaRPr lang="zh-CN" altLang="en-US" sz="2600" kern="0" dirty="0">
              <a:solidFill>
                <a:srgbClr val="0000FF"/>
              </a:solidFill>
              <a:latin typeface="Arial" panose="020B0604020202020204" pitchFamily="34" charset="0"/>
            </a:endParaRPr>
          </a:p>
        </p:txBody>
      </p:sp>
    </p:spTree>
    <p:extLst>
      <p:ext uri="{BB962C8B-B14F-4D97-AF65-F5344CB8AC3E}">
        <p14:creationId xmlns:p14="http://schemas.microsoft.com/office/powerpoint/2010/main" val="4032990934"/>
      </p:ext>
    </p:extLst>
  </p:cSld>
  <p:clrMapOvr>
    <a:masterClrMapping/>
  </p:clrMapOvr>
  <mc:AlternateContent xmlns:mc="http://schemas.openxmlformats.org/markup-compatibility/2006" xmlns:p14="http://schemas.microsoft.com/office/powerpoint/2010/main">
    <mc:Choice Requires="p14">
      <p:transition spd="slow" p14:dur="2000" advTm="30358"/>
    </mc:Choice>
    <mc:Fallback xmlns="">
      <p:transition spd="slow" advTm="30358"/>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AutoShape 1" descr="C:\Users\zhu\AppData\Roaming\Tencent\Users\593754493\QQ\WinTemp\RichOle\PUF$S8P%QXHBS(X]C0,]5.pn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直接连接符 140"/>
          <p:cNvSpPr>
            <a:spLocks noChangeShapeType="1"/>
          </p:cNvSpPr>
          <p:nvPr/>
        </p:nvSpPr>
        <p:spPr bwMode="auto">
          <a:xfrm>
            <a:off x="271847" y="853842"/>
            <a:ext cx="5543550" cy="0"/>
          </a:xfrm>
          <a:prstGeom prst="line">
            <a:avLst/>
          </a:prstGeom>
          <a:noFill/>
          <a:ln w="9525">
            <a:solidFill>
              <a:schemeClr val="accent1"/>
            </a:solidFill>
            <a:round/>
            <a:headEnd/>
            <a:tailEnd/>
          </a:ln>
        </p:spPr>
        <p:txBody>
          <a:bodyPr/>
          <a:lstStyle/>
          <a:p>
            <a:endParaRPr lang="zh-CN" altLang="en-US"/>
          </a:p>
        </p:txBody>
      </p:sp>
      <p:pic>
        <p:nvPicPr>
          <p:cNvPr id="37" name="图片 48"/>
          <p:cNvPicPr>
            <a:picLocks noChangeAspect="1" noChangeArrowheads="1"/>
          </p:cNvPicPr>
          <p:nvPr/>
        </p:nvPicPr>
        <p:blipFill>
          <a:blip r:embed="rId3">
            <a:extLst>
              <a:ext uri="{28A0092B-C50C-407E-A947-70E740481C1C}">
                <a14:useLocalDpi xmlns:a14="http://schemas.microsoft.com/office/drawing/2010/main" val="0"/>
              </a:ext>
            </a:extLst>
          </a:blip>
          <a:srcRect l="2448" t="7872" b="7281"/>
          <a:stretch>
            <a:fillRect/>
          </a:stretch>
        </p:blipFill>
        <p:spPr bwMode="auto">
          <a:xfrm>
            <a:off x="131642" y="4509120"/>
            <a:ext cx="2503343" cy="184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15"/>
          <p:cNvSpPr txBox="1">
            <a:spLocks noChangeArrowheads="1"/>
          </p:cNvSpPr>
          <p:nvPr/>
        </p:nvSpPr>
        <p:spPr bwMode="auto">
          <a:xfrm>
            <a:off x="158647" y="1268760"/>
            <a:ext cx="254114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itchFamily="2" charset="2"/>
              <a:buChar char="n"/>
              <a:defRPr sz="3000">
                <a:solidFill>
                  <a:schemeClr val="tx1"/>
                </a:solidFill>
                <a:latin typeface="Arial" charset="0"/>
                <a:ea typeface="宋体" charset="-122"/>
              </a:defRPr>
            </a:lvl1pPr>
            <a:lvl2pPr marL="742950" indent="-285750">
              <a:spcBef>
                <a:spcPct val="20000"/>
              </a:spcBef>
              <a:buClr>
                <a:schemeClr val="accent2"/>
              </a:buClr>
              <a:buSzPct val="60000"/>
              <a:buFont typeface="Wingdings" pitchFamily="2" charset="2"/>
              <a:buChar char="q"/>
              <a:defRPr sz="2600">
                <a:solidFill>
                  <a:schemeClr val="tx1"/>
                </a:solidFill>
                <a:latin typeface="Arial" charset="0"/>
                <a:ea typeface="宋体" charset="-122"/>
              </a:defRPr>
            </a:lvl2pPr>
            <a:lvl3pPr marL="1143000" indent="-228600">
              <a:spcBef>
                <a:spcPct val="20000"/>
              </a:spcBef>
              <a:buClr>
                <a:schemeClr val="accent1"/>
              </a:buClr>
              <a:buSzPct val="65000"/>
              <a:buFont typeface="Wingdings" pitchFamily="2" charset="2"/>
              <a:buChar char="n"/>
              <a:defRPr sz="2200">
                <a:solidFill>
                  <a:schemeClr val="tx1"/>
                </a:solidFill>
                <a:latin typeface="Arial" charset="0"/>
                <a:ea typeface="宋体" charset="-122"/>
              </a:defRPr>
            </a:lvl3pPr>
            <a:lvl4pPr marL="1600200" indent="-228600">
              <a:spcBef>
                <a:spcPct val="20000"/>
              </a:spcBef>
              <a:buClr>
                <a:schemeClr val="accent2"/>
              </a:buClr>
              <a:buSzPct val="70000"/>
              <a:buFont typeface="Wingdings" pitchFamily="2" charset="2"/>
              <a:buChar char="q"/>
              <a:defRPr sz="2000">
                <a:solidFill>
                  <a:schemeClr val="tx1"/>
                </a:solidFill>
                <a:latin typeface="Arial" charset="0"/>
                <a:ea typeface="宋体" charset="-122"/>
              </a:defRPr>
            </a:lvl4pPr>
            <a:lvl5pPr marL="2057400" indent="-228600">
              <a:spcBef>
                <a:spcPct val="20000"/>
              </a:spcBef>
              <a:buClr>
                <a:schemeClr val="accent1"/>
              </a:buClr>
              <a:buSzPct val="75000"/>
              <a:buFont typeface="Wingdings" pitchFamily="2" charset="2"/>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9pPr>
          </a:lstStyle>
          <a:p>
            <a:pPr marL="285750" indent="-285750" eaLnBrk="1" hangingPunct="1">
              <a:spcBef>
                <a:spcPct val="0"/>
              </a:spcBef>
              <a:buClrTx/>
              <a:buSzTx/>
              <a:buFont typeface="Wingdings" panose="05000000000000000000" pitchFamily="2" charset="2"/>
              <a:buChar char="l"/>
            </a:pPr>
            <a:r>
              <a:rPr lang="zh-CN" altLang="zh-CN" sz="2000" dirty="0">
                <a:solidFill>
                  <a:srgbClr val="000064"/>
                </a:solidFill>
                <a:latin typeface="Times New Roman" pitchFamily="18" charset="0"/>
                <a:cs typeface="Times New Roman" pitchFamily="18" charset="0"/>
              </a:rPr>
              <a:t> </a:t>
            </a:r>
            <a:r>
              <a:rPr lang="en-US" altLang="zh-CN" sz="2000" dirty="0">
                <a:solidFill>
                  <a:srgbClr val="000064"/>
                </a:solidFill>
                <a:latin typeface="Times New Roman" pitchFamily="18" charset="0"/>
                <a:cs typeface="Times New Roman" pitchFamily="18" charset="0"/>
              </a:rPr>
              <a:t>16 way Wilkinson</a:t>
            </a:r>
          </a:p>
          <a:p>
            <a:pPr eaLnBrk="1" hangingPunct="1">
              <a:spcBef>
                <a:spcPct val="0"/>
              </a:spcBef>
              <a:buClrTx/>
              <a:buSzTx/>
              <a:buFontTx/>
              <a:buNone/>
            </a:pPr>
            <a:r>
              <a:rPr lang="en-US" altLang="zh-CN" sz="2000" dirty="0">
                <a:solidFill>
                  <a:srgbClr val="000064"/>
                </a:solidFill>
                <a:latin typeface="Times New Roman" pitchFamily="18" charset="0"/>
                <a:cs typeface="Times New Roman" pitchFamily="18" charset="0"/>
              </a:rPr>
              <a:t>     combiner</a:t>
            </a:r>
            <a:endParaRPr lang="zh-CN" altLang="en-US" sz="2000" dirty="0">
              <a:solidFill>
                <a:srgbClr val="000064"/>
              </a:solidFill>
              <a:latin typeface="Times New Roman" pitchFamily="18" charset="0"/>
              <a:cs typeface="Times New Roman" pitchFamily="18" charset="0"/>
            </a:endParaRPr>
          </a:p>
        </p:txBody>
      </p:sp>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t="32327"/>
          <a:stretch/>
        </p:blipFill>
        <p:spPr>
          <a:xfrm>
            <a:off x="2797834" y="1085250"/>
            <a:ext cx="5992612" cy="3041535"/>
          </a:xfrm>
          <a:prstGeom prst="rect">
            <a:avLst/>
          </a:prstGeom>
        </p:spPr>
      </p:pic>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b="44753"/>
          <a:stretch/>
        </p:blipFill>
        <p:spPr>
          <a:xfrm>
            <a:off x="2849112" y="4221088"/>
            <a:ext cx="5992612" cy="2483079"/>
          </a:xfrm>
          <a:prstGeom prst="rect">
            <a:avLst/>
          </a:prstGeom>
        </p:spPr>
      </p:pic>
      <p:pic>
        <p:nvPicPr>
          <p:cNvPr id="47" name="图片 46"/>
          <p:cNvPicPr/>
          <p:nvPr/>
        </p:nvPicPr>
        <p:blipFill>
          <a:blip r:embed="rId6" cstate="print"/>
          <a:srcRect/>
          <a:stretch>
            <a:fillRect/>
          </a:stretch>
        </p:blipFill>
        <p:spPr bwMode="auto">
          <a:xfrm rot="10800000">
            <a:off x="539552" y="1988840"/>
            <a:ext cx="1613535" cy="2368296"/>
          </a:xfrm>
          <a:prstGeom prst="rect">
            <a:avLst/>
          </a:prstGeom>
          <a:noFill/>
          <a:ln w="9525">
            <a:noFill/>
            <a:miter lim="800000"/>
            <a:headEnd/>
            <a:tailEnd/>
          </a:ln>
        </p:spPr>
      </p:pic>
      <p:sp>
        <p:nvSpPr>
          <p:cNvPr id="48" name="TextBox 15"/>
          <p:cNvSpPr txBox="1">
            <a:spLocks noChangeArrowheads="1"/>
          </p:cNvSpPr>
          <p:nvPr/>
        </p:nvSpPr>
        <p:spPr bwMode="auto">
          <a:xfrm>
            <a:off x="-36512" y="6360874"/>
            <a:ext cx="27174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itchFamily="2" charset="2"/>
              <a:buChar char="n"/>
              <a:defRPr sz="3000">
                <a:solidFill>
                  <a:schemeClr val="tx1"/>
                </a:solidFill>
                <a:latin typeface="Arial" charset="0"/>
                <a:ea typeface="宋体" charset="-122"/>
              </a:defRPr>
            </a:lvl1pPr>
            <a:lvl2pPr marL="742950" indent="-285750">
              <a:spcBef>
                <a:spcPct val="20000"/>
              </a:spcBef>
              <a:buClr>
                <a:schemeClr val="accent2"/>
              </a:buClr>
              <a:buSzPct val="60000"/>
              <a:buFont typeface="Wingdings" pitchFamily="2" charset="2"/>
              <a:buChar char="q"/>
              <a:defRPr sz="2600">
                <a:solidFill>
                  <a:schemeClr val="tx1"/>
                </a:solidFill>
                <a:latin typeface="Arial" charset="0"/>
                <a:ea typeface="宋体" charset="-122"/>
              </a:defRPr>
            </a:lvl2pPr>
            <a:lvl3pPr marL="1143000" indent="-228600">
              <a:spcBef>
                <a:spcPct val="20000"/>
              </a:spcBef>
              <a:buClr>
                <a:schemeClr val="accent1"/>
              </a:buClr>
              <a:buSzPct val="65000"/>
              <a:buFont typeface="Wingdings" pitchFamily="2" charset="2"/>
              <a:buChar char="n"/>
              <a:defRPr sz="2200">
                <a:solidFill>
                  <a:schemeClr val="tx1"/>
                </a:solidFill>
                <a:latin typeface="Arial" charset="0"/>
                <a:ea typeface="宋体" charset="-122"/>
              </a:defRPr>
            </a:lvl3pPr>
            <a:lvl4pPr marL="1600200" indent="-228600">
              <a:spcBef>
                <a:spcPct val="20000"/>
              </a:spcBef>
              <a:buClr>
                <a:schemeClr val="accent2"/>
              </a:buClr>
              <a:buSzPct val="70000"/>
              <a:buFont typeface="Wingdings" pitchFamily="2" charset="2"/>
              <a:buChar char="q"/>
              <a:defRPr sz="2000">
                <a:solidFill>
                  <a:schemeClr val="tx1"/>
                </a:solidFill>
                <a:latin typeface="Arial" charset="0"/>
                <a:ea typeface="宋体" charset="-122"/>
              </a:defRPr>
            </a:lvl4pPr>
            <a:lvl5pPr marL="2057400" indent="-228600">
              <a:spcBef>
                <a:spcPct val="20000"/>
              </a:spcBef>
              <a:buClr>
                <a:schemeClr val="accent1"/>
              </a:buClr>
              <a:buSzPct val="75000"/>
              <a:buFont typeface="Wingdings" pitchFamily="2" charset="2"/>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9pPr>
          </a:lstStyle>
          <a:p>
            <a:pPr eaLnBrk="1" hangingPunct="1">
              <a:spcBef>
                <a:spcPct val="0"/>
              </a:spcBef>
              <a:buClrTx/>
              <a:buSzTx/>
              <a:buFontTx/>
              <a:buNone/>
            </a:pPr>
            <a:r>
              <a:rPr lang="en-US" altLang="zh-CN" sz="1800" dirty="0">
                <a:solidFill>
                  <a:srgbClr val="000064"/>
                </a:solidFill>
                <a:latin typeface="Times New Roman" pitchFamily="18" charset="0"/>
                <a:cs typeface="Times New Roman" pitchFamily="18" charset="0"/>
              </a:rPr>
              <a:t>16 way combiner</a:t>
            </a:r>
            <a:r>
              <a:rPr lang="zh-CN" altLang="en-US" sz="1800" dirty="0">
                <a:solidFill>
                  <a:srgbClr val="000064"/>
                </a:solidFill>
                <a:latin typeface="Times New Roman" pitchFamily="18" charset="0"/>
                <a:cs typeface="Times New Roman" pitchFamily="18" charset="0"/>
              </a:rPr>
              <a:t> </a:t>
            </a:r>
            <a:r>
              <a:rPr lang="en-US" altLang="zh-CN" sz="1800" dirty="0">
                <a:solidFill>
                  <a:srgbClr val="000064"/>
                </a:solidFill>
                <a:latin typeface="Times New Roman" pitchFamily="18" charset="0"/>
                <a:cs typeface="Times New Roman" pitchFamily="18" charset="0"/>
              </a:rPr>
              <a:t>prototype</a:t>
            </a:r>
            <a:endParaRPr lang="zh-CN" altLang="en-US" sz="1800" dirty="0">
              <a:solidFill>
                <a:srgbClr val="000064"/>
              </a:solidFill>
              <a:latin typeface="Times New Roman" pitchFamily="18" charset="0"/>
              <a:cs typeface="Times New Roman" pitchFamily="18" charset="0"/>
            </a:endParaRPr>
          </a:p>
        </p:txBody>
      </p:sp>
      <p:cxnSp>
        <p:nvCxnSpPr>
          <p:cNvPr id="49" name="直接箭头连接符 48"/>
          <p:cNvCxnSpPr/>
          <p:nvPr/>
        </p:nvCxnSpPr>
        <p:spPr>
          <a:xfrm flipH="1" flipV="1">
            <a:off x="4499992" y="2200915"/>
            <a:ext cx="72008" cy="508005"/>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直接箭头连接符 49"/>
          <p:cNvCxnSpPr/>
          <p:nvPr/>
        </p:nvCxnSpPr>
        <p:spPr>
          <a:xfrm flipH="1" flipV="1">
            <a:off x="7092280" y="2369835"/>
            <a:ext cx="72008" cy="508005"/>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直接箭头连接符 50"/>
          <p:cNvCxnSpPr/>
          <p:nvPr/>
        </p:nvCxnSpPr>
        <p:spPr>
          <a:xfrm flipH="1" flipV="1">
            <a:off x="4546156" y="5733256"/>
            <a:ext cx="72008" cy="508005"/>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直接箭头连接符 51"/>
          <p:cNvCxnSpPr/>
          <p:nvPr/>
        </p:nvCxnSpPr>
        <p:spPr>
          <a:xfrm flipH="1" flipV="1">
            <a:off x="7128284" y="5733255"/>
            <a:ext cx="72008" cy="508005"/>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3" name="TextBox 15"/>
          <p:cNvSpPr txBox="1">
            <a:spLocks noChangeArrowheads="1"/>
          </p:cNvSpPr>
          <p:nvPr/>
        </p:nvSpPr>
        <p:spPr bwMode="auto">
          <a:xfrm>
            <a:off x="3851920" y="2636912"/>
            <a:ext cx="25548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itchFamily="2" charset="2"/>
              <a:buChar char="n"/>
              <a:defRPr sz="3000">
                <a:solidFill>
                  <a:schemeClr val="tx1"/>
                </a:solidFill>
                <a:latin typeface="Arial" charset="0"/>
                <a:ea typeface="宋体" charset="-122"/>
              </a:defRPr>
            </a:lvl1pPr>
            <a:lvl2pPr marL="742950" indent="-285750">
              <a:spcBef>
                <a:spcPct val="20000"/>
              </a:spcBef>
              <a:buClr>
                <a:schemeClr val="accent2"/>
              </a:buClr>
              <a:buSzPct val="60000"/>
              <a:buFont typeface="Wingdings" pitchFamily="2" charset="2"/>
              <a:buChar char="q"/>
              <a:defRPr sz="2600">
                <a:solidFill>
                  <a:schemeClr val="tx1"/>
                </a:solidFill>
                <a:latin typeface="Arial" charset="0"/>
                <a:ea typeface="宋体" charset="-122"/>
              </a:defRPr>
            </a:lvl2pPr>
            <a:lvl3pPr marL="1143000" indent="-228600">
              <a:spcBef>
                <a:spcPct val="20000"/>
              </a:spcBef>
              <a:buClr>
                <a:schemeClr val="accent1"/>
              </a:buClr>
              <a:buSzPct val="65000"/>
              <a:buFont typeface="Wingdings" pitchFamily="2" charset="2"/>
              <a:buChar char="n"/>
              <a:defRPr sz="2200">
                <a:solidFill>
                  <a:schemeClr val="tx1"/>
                </a:solidFill>
                <a:latin typeface="Arial" charset="0"/>
                <a:ea typeface="宋体" charset="-122"/>
              </a:defRPr>
            </a:lvl3pPr>
            <a:lvl4pPr marL="1600200" indent="-228600">
              <a:spcBef>
                <a:spcPct val="20000"/>
              </a:spcBef>
              <a:buClr>
                <a:schemeClr val="accent2"/>
              </a:buClr>
              <a:buSzPct val="70000"/>
              <a:buFont typeface="Wingdings" pitchFamily="2" charset="2"/>
              <a:buChar char="q"/>
              <a:defRPr sz="2000">
                <a:solidFill>
                  <a:schemeClr val="tx1"/>
                </a:solidFill>
                <a:latin typeface="Arial" charset="0"/>
                <a:ea typeface="宋体" charset="-122"/>
              </a:defRPr>
            </a:lvl4pPr>
            <a:lvl5pPr marL="2057400" indent="-228600">
              <a:spcBef>
                <a:spcPct val="20000"/>
              </a:spcBef>
              <a:buClr>
                <a:schemeClr val="accent1"/>
              </a:buClr>
              <a:buSzPct val="75000"/>
              <a:buFont typeface="Wingdings" pitchFamily="2" charset="2"/>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9pPr>
          </a:lstStyle>
          <a:p>
            <a:pPr eaLnBrk="1" hangingPunct="1">
              <a:spcBef>
                <a:spcPct val="0"/>
              </a:spcBef>
              <a:buClrTx/>
              <a:buSzTx/>
              <a:buFontTx/>
              <a:buNone/>
            </a:pPr>
            <a:r>
              <a:rPr lang="en-US" altLang="zh-CN" sz="1800" dirty="0">
                <a:solidFill>
                  <a:srgbClr val="000064"/>
                </a:solidFill>
                <a:latin typeface="Times New Roman" pitchFamily="18" charset="0"/>
                <a:cs typeface="Times New Roman" pitchFamily="18" charset="0"/>
              </a:rPr>
              <a:t>-12.52dB@0.6GHz</a:t>
            </a:r>
            <a:endParaRPr lang="zh-CN" altLang="en-US" sz="1800" dirty="0">
              <a:solidFill>
                <a:srgbClr val="000064"/>
              </a:solidFill>
              <a:latin typeface="Times New Roman" pitchFamily="18" charset="0"/>
              <a:cs typeface="Times New Roman" pitchFamily="18" charset="0"/>
            </a:endParaRPr>
          </a:p>
        </p:txBody>
      </p:sp>
      <p:sp>
        <p:nvSpPr>
          <p:cNvPr id="54" name="TextBox 15"/>
          <p:cNvSpPr txBox="1">
            <a:spLocks noChangeArrowheads="1"/>
          </p:cNvSpPr>
          <p:nvPr/>
        </p:nvSpPr>
        <p:spPr bwMode="auto">
          <a:xfrm>
            <a:off x="6275985" y="2843644"/>
            <a:ext cx="25548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itchFamily="2" charset="2"/>
              <a:buChar char="n"/>
              <a:defRPr sz="3000">
                <a:solidFill>
                  <a:schemeClr val="tx1"/>
                </a:solidFill>
                <a:latin typeface="Arial" charset="0"/>
                <a:ea typeface="宋体" charset="-122"/>
              </a:defRPr>
            </a:lvl1pPr>
            <a:lvl2pPr marL="742950" indent="-285750">
              <a:spcBef>
                <a:spcPct val="20000"/>
              </a:spcBef>
              <a:buClr>
                <a:schemeClr val="accent2"/>
              </a:buClr>
              <a:buSzPct val="60000"/>
              <a:buFont typeface="Wingdings" pitchFamily="2" charset="2"/>
              <a:buChar char="q"/>
              <a:defRPr sz="2600">
                <a:solidFill>
                  <a:schemeClr val="tx1"/>
                </a:solidFill>
                <a:latin typeface="Arial" charset="0"/>
                <a:ea typeface="宋体" charset="-122"/>
              </a:defRPr>
            </a:lvl2pPr>
            <a:lvl3pPr marL="1143000" indent="-228600">
              <a:spcBef>
                <a:spcPct val="20000"/>
              </a:spcBef>
              <a:buClr>
                <a:schemeClr val="accent1"/>
              </a:buClr>
              <a:buSzPct val="65000"/>
              <a:buFont typeface="Wingdings" pitchFamily="2" charset="2"/>
              <a:buChar char="n"/>
              <a:defRPr sz="2200">
                <a:solidFill>
                  <a:schemeClr val="tx1"/>
                </a:solidFill>
                <a:latin typeface="Arial" charset="0"/>
                <a:ea typeface="宋体" charset="-122"/>
              </a:defRPr>
            </a:lvl3pPr>
            <a:lvl4pPr marL="1600200" indent="-228600">
              <a:spcBef>
                <a:spcPct val="20000"/>
              </a:spcBef>
              <a:buClr>
                <a:schemeClr val="accent2"/>
              </a:buClr>
              <a:buSzPct val="70000"/>
              <a:buFont typeface="Wingdings" pitchFamily="2" charset="2"/>
              <a:buChar char="q"/>
              <a:defRPr sz="2000">
                <a:solidFill>
                  <a:schemeClr val="tx1"/>
                </a:solidFill>
                <a:latin typeface="Arial" charset="0"/>
                <a:ea typeface="宋体" charset="-122"/>
              </a:defRPr>
            </a:lvl4pPr>
            <a:lvl5pPr marL="2057400" indent="-228600">
              <a:spcBef>
                <a:spcPct val="20000"/>
              </a:spcBef>
              <a:buClr>
                <a:schemeClr val="accent1"/>
              </a:buClr>
              <a:buSzPct val="75000"/>
              <a:buFont typeface="Wingdings" pitchFamily="2" charset="2"/>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9pPr>
          </a:lstStyle>
          <a:p>
            <a:pPr eaLnBrk="1" hangingPunct="1">
              <a:spcBef>
                <a:spcPct val="0"/>
              </a:spcBef>
              <a:buClrTx/>
              <a:buSzTx/>
              <a:buFontTx/>
              <a:buNone/>
            </a:pPr>
            <a:r>
              <a:rPr lang="en-US" altLang="zh-CN" sz="1800" dirty="0">
                <a:solidFill>
                  <a:srgbClr val="000064"/>
                </a:solidFill>
                <a:latin typeface="Times New Roman" pitchFamily="18" charset="0"/>
                <a:cs typeface="Times New Roman" pitchFamily="18" charset="0"/>
              </a:rPr>
              <a:t>-12.97dB@1.2GHz</a:t>
            </a:r>
            <a:endParaRPr lang="zh-CN" altLang="en-US" sz="1800" dirty="0">
              <a:solidFill>
                <a:srgbClr val="000064"/>
              </a:solidFill>
              <a:latin typeface="Times New Roman" pitchFamily="18" charset="0"/>
              <a:cs typeface="Times New Roman" pitchFamily="18" charset="0"/>
            </a:endParaRPr>
          </a:p>
        </p:txBody>
      </p:sp>
      <p:sp>
        <p:nvSpPr>
          <p:cNvPr id="55" name="TextBox 15"/>
          <p:cNvSpPr txBox="1">
            <a:spLocks noChangeArrowheads="1"/>
          </p:cNvSpPr>
          <p:nvPr/>
        </p:nvSpPr>
        <p:spPr bwMode="auto">
          <a:xfrm>
            <a:off x="4355977" y="1340768"/>
            <a:ext cx="18002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itchFamily="2" charset="2"/>
              <a:buChar char="n"/>
              <a:defRPr sz="3000">
                <a:solidFill>
                  <a:schemeClr val="tx1"/>
                </a:solidFill>
                <a:latin typeface="Arial" charset="0"/>
                <a:ea typeface="宋体" charset="-122"/>
              </a:defRPr>
            </a:lvl1pPr>
            <a:lvl2pPr marL="742950" indent="-285750">
              <a:spcBef>
                <a:spcPct val="20000"/>
              </a:spcBef>
              <a:buClr>
                <a:schemeClr val="accent2"/>
              </a:buClr>
              <a:buSzPct val="60000"/>
              <a:buFont typeface="Wingdings" pitchFamily="2" charset="2"/>
              <a:buChar char="q"/>
              <a:defRPr sz="2600">
                <a:solidFill>
                  <a:schemeClr val="tx1"/>
                </a:solidFill>
                <a:latin typeface="Arial" charset="0"/>
                <a:ea typeface="宋体" charset="-122"/>
              </a:defRPr>
            </a:lvl2pPr>
            <a:lvl3pPr marL="1143000" indent="-228600">
              <a:spcBef>
                <a:spcPct val="20000"/>
              </a:spcBef>
              <a:buClr>
                <a:schemeClr val="accent1"/>
              </a:buClr>
              <a:buSzPct val="65000"/>
              <a:buFont typeface="Wingdings" pitchFamily="2" charset="2"/>
              <a:buChar char="n"/>
              <a:defRPr sz="2200">
                <a:solidFill>
                  <a:schemeClr val="tx1"/>
                </a:solidFill>
                <a:latin typeface="Arial" charset="0"/>
                <a:ea typeface="宋体" charset="-122"/>
              </a:defRPr>
            </a:lvl3pPr>
            <a:lvl4pPr marL="1600200" indent="-228600">
              <a:spcBef>
                <a:spcPct val="20000"/>
              </a:spcBef>
              <a:buClr>
                <a:schemeClr val="accent2"/>
              </a:buClr>
              <a:buSzPct val="70000"/>
              <a:buFont typeface="Wingdings" pitchFamily="2" charset="2"/>
              <a:buChar char="q"/>
              <a:defRPr sz="2000">
                <a:solidFill>
                  <a:schemeClr val="tx1"/>
                </a:solidFill>
                <a:latin typeface="Arial" charset="0"/>
                <a:ea typeface="宋体" charset="-122"/>
              </a:defRPr>
            </a:lvl4pPr>
            <a:lvl5pPr marL="2057400" indent="-228600">
              <a:spcBef>
                <a:spcPct val="20000"/>
              </a:spcBef>
              <a:buClr>
                <a:schemeClr val="accent1"/>
              </a:buClr>
              <a:buSzPct val="75000"/>
              <a:buFont typeface="Wingdings" pitchFamily="2" charset="2"/>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9pPr>
          </a:lstStyle>
          <a:p>
            <a:pPr eaLnBrk="1" hangingPunct="1">
              <a:spcBef>
                <a:spcPct val="0"/>
              </a:spcBef>
              <a:buClrTx/>
              <a:buSzTx/>
              <a:buFontTx/>
              <a:buNone/>
            </a:pPr>
            <a:r>
              <a:rPr lang="en-US" altLang="zh-CN" sz="2200" dirty="0">
                <a:solidFill>
                  <a:srgbClr val="000064"/>
                </a:solidFill>
                <a:latin typeface="Times New Roman" pitchFamily="18" charset="0"/>
                <a:cs typeface="Times New Roman" pitchFamily="18" charset="0"/>
              </a:rPr>
              <a:t>Insertion loss</a:t>
            </a:r>
            <a:endParaRPr lang="zh-CN" altLang="en-US" sz="2200" dirty="0">
              <a:solidFill>
                <a:srgbClr val="000064"/>
              </a:solidFill>
              <a:latin typeface="Times New Roman" pitchFamily="18" charset="0"/>
              <a:cs typeface="Times New Roman" pitchFamily="18" charset="0"/>
            </a:endParaRPr>
          </a:p>
        </p:txBody>
      </p:sp>
      <p:sp>
        <p:nvSpPr>
          <p:cNvPr id="56" name="TextBox 15"/>
          <p:cNvSpPr txBox="1">
            <a:spLocks noChangeArrowheads="1"/>
          </p:cNvSpPr>
          <p:nvPr/>
        </p:nvSpPr>
        <p:spPr bwMode="auto">
          <a:xfrm>
            <a:off x="4618164" y="4869160"/>
            <a:ext cx="225809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itchFamily="2" charset="2"/>
              <a:buChar char="n"/>
              <a:defRPr sz="3000">
                <a:solidFill>
                  <a:schemeClr val="tx1"/>
                </a:solidFill>
                <a:latin typeface="Arial" charset="0"/>
                <a:ea typeface="宋体" charset="-122"/>
              </a:defRPr>
            </a:lvl1pPr>
            <a:lvl2pPr marL="742950" indent="-285750">
              <a:spcBef>
                <a:spcPct val="20000"/>
              </a:spcBef>
              <a:buClr>
                <a:schemeClr val="accent2"/>
              </a:buClr>
              <a:buSzPct val="60000"/>
              <a:buFont typeface="Wingdings" pitchFamily="2" charset="2"/>
              <a:buChar char="q"/>
              <a:defRPr sz="2600">
                <a:solidFill>
                  <a:schemeClr val="tx1"/>
                </a:solidFill>
                <a:latin typeface="Arial" charset="0"/>
                <a:ea typeface="宋体" charset="-122"/>
              </a:defRPr>
            </a:lvl2pPr>
            <a:lvl3pPr marL="1143000" indent="-228600">
              <a:spcBef>
                <a:spcPct val="20000"/>
              </a:spcBef>
              <a:buClr>
                <a:schemeClr val="accent1"/>
              </a:buClr>
              <a:buSzPct val="65000"/>
              <a:buFont typeface="Wingdings" pitchFamily="2" charset="2"/>
              <a:buChar char="n"/>
              <a:defRPr sz="2200">
                <a:solidFill>
                  <a:schemeClr val="tx1"/>
                </a:solidFill>
                <a:latin typeface="Arial" charset="0"/>
                <a:ea typeface="宋体" charset="-122"/>
              </a:defRPr>
            </a:lvl3pPr>
            <a:lvl4pPr marL="1600200" indent="-228600">
              <a:spcBef>
                <a:spcPct val="20000"/>
              </a:spcBef>
              <a:buClr>
                <a:schemeClr val="accent2"/>
              </a:buClr>
              <a:buSzPct val="70000"/>
              <a:buFont typeface="Wingdings" pitchFamily="2" charset="2"/>
              <a:buChar char="q"/>
              <a:defRPr sz="2000">
                <a:solidFill>
                  <a:schemeClr val="tx1"/>
                </a:solidFill>
                <a:latin typeface="Arial" charset="0"/>
                <a:ea typeface="宋体" charset="-122"/>
              </a:defRPr>
            </a:lvl4pPr>
            <a:lvl5pPr marL="2057400" indent="-228600">
              <a:spcBef>
                <a:spcPct val="20000"/>
              </a:spcBef>
              <a:buClr>
                <a:schemeClr val="accent1"/>
              </a:buClr>
              <a:buSzPct val="75000"/>
              <a:buFont typeface="Wingdings" pitchFamily="2" charset="2"/>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9pPr>
          </a:lstStyle>
          <a:p>
            <a:pPr eaLnBrk="1" hangingPunct="1">
              <a:spcBef>
                <a:spcPct val="0"/>
              </a:spcBef>
              <a:buClrTx/>
              <a:buSzTx/>
              <a:buFontTx/>
              <a:buNone/>
            </a:pPr>
            <a:r>
              <a:rPr lang="en-US" altLang="zh-CN" sz="2200" dirty="0">
                <a:solidFill>
                  <a:srgbClr val="000064"/>
                </a:solidFill>
                <a:latin typeface="Times New Roman" pitchFamily="18" charset="0"/>
                <a:cs typeface="Times New Roman" pitchFamily="18" charset="0"/>
              </a:rPr>
              <a:t>Phase deviation</a:t>
            </a:r>
            <a:endParaRPr lang="zh-CN" altLang="en-US" sz="2200" dirty="0">
              <a:solidFill>
                <a:srgbClr val="000064"/>
              </a:solidFill>
              <a:latin typeface="Times New Roman" pitchFamily="18" charset="0"/>
              <a:cs typeface="Times New Roman" pitchFamily="18" charset="0"/>
            </a:endParaRPr>
          </a:p>
        </p:txBody>
      </p:sp>
      <p:sp>
        <p:nvSpPr>
          <p:cNvPr id="57" name="TextBox 15"/>
          <p:cNvSpPr txBox="1">
            <a:spLocks noChangeArrowheads="1"/>
          </p:cNvSpPr>
          <p:nvPr/>
        </p:nvSpPr>
        <p:spPr bwMode="auto">
          <a:xfrm>
            <a:off x="3735134" y="6165304"/>
            <a:ext cx="19169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itchFamily="2" charset="2"/>
              <a:buChar char="n"/>
              <a:defRPr sz="3000">
                <a:solidFill>
                  <a:schemeClr val="tx1"/>
                </a:solidFill>
                <a:latin typeface="Arial" charset="0"/>
                <a:ea typeface="宋体" charset="-122"/>
              </a:defRPr>
            </a:lvl1pPr>
            <a:lvl2pPr marL="742950" indent="-285750">
              <a:spcBef>
                <a:spcPct val="20000"/>
              </a:spcBef>
              <a:buClr>
                <a:schemeClr val="accent2"/>
              </a:buClr>
              <a:buSzPct val="60000"/>
              <a:buFont typeface="Wingdings" pitchFamily="2" charset="2"/>
              <a:buChar char="q"/>
              <a:defRPr sz="2600">
                <a:solidFill>
                  <a:schemeClr val="tx1"/>
                </a:solidFill>
                <a:latin typeface="Arial" charset="0"/>
                <a:ea typeface="宋体" charset="-122"/>
              </a:defRPr>
            </a:lvl2pPr>
            <a:lvl3pPr marL="1143000" indent="-228600">
              <a:spcBef>
                <a:spcPct val="20000"/>
              </a:spcBef>
              <a:buClr>
                <a:schemeClr val="accent1"/>
              </a:buClr>
              <a:buSzPct val="65000"/>
              <a:buFont typeface="Wingdings" pitchFamily="2" charset="2"/>
              <a:buChar char="n"/>
              <a:defRPr sz="2200">
                <a:solidFill>
                  <a:schemeClr val="tx1"/>
                </a:solidFill>
                <a:latin typeface="Arial" charset="0"/>
                <a:ea typeface="宋体" charset="-122"/>
              </a:defRPr>
            </a:lvl3pPr>
            <a:lvl4pPr marL="1600200" indent="-228600">
              <a:spcBef>
                <a:spcPct val="20000"/>
              </a:spcBef>
              <a:buClr>
                <a:schemeClr val="accent2"/>
              </a:buClr>
              <a:buSzPct val="70000"/>
              <a:buFont typeface="Wingdings" pitchFamily="2" charset="2"/>
              <a:buChar char="q"/>
              <a:defRPr sz="2000">
                <a:solidFill>
                  <a:schemeClr val="tx1"/>
                </a:solidFill>
                <a:latin typeface="Arial" charset="0"/>
                <a:ea typeface="宋体" charset="-122"/>
              </a:defRPr>
            </a:lvl4pPr>
            <a:lvl5pPr marL="2057400" indent="-228600">
              <a:spcBef>
                <a:spcPct val="20000"/>
              </a:spcBef>
              <a:buClr>
                <a:schemeClr val="accent1"/>
              </a:buClr>
              <a:buSzPct val="75000"/>
              <a:buFont typeface="Wingdings" pitchFamily="2" charset="2"/>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9pPr>
          </a:lstStyle>
          <a:p>
            <a:pPr eaLnBrk="1" hangingPunct="1">
              <a:spcBef>
                <a:spcPct val="0"/>
              </a:spcBef>
              <a:buClrTx/>
              <a:buSzTx/>
              <a:buFontTx/>
              <a:buNone/>
            </a:pPr>
            <a:r>
              <a:rPr lang="en-US" altLang="zh-CN" sz="1800" dirty="0">
                <a:solidFill>
                  <a:srgbClr val="000064"/>
                </a:solidFill>
                <a:latin typeface="Times New Roman" pitchFamily="18" charset="0"/>
                <a:cs typeface="Times New Roman" pitchFamily="18" charset="0"/>
              </a:rPr>
              <a:t>12.5</a:t>
            </a:r>
            <a:r>
              <a:rPr lang="en-US" altLang="zh-CN" sz="1800" baseline="30000" dirty="0">
                <a:solidFill>
                  <a:srgbClr val="000064"/>
                </a:solidFill>
                <a:latin typeface="Times New Roman" pitchFamily="18" charset="0"/>
                <a:cs typeface="Times New Roman" pitchFamily="18" charset="0"/>
              </a:rPr>
              <a:t>0</a:t>
            </a:r>
            <a:r>
              <a:rPr lang="en-US" altLang="zh-CN" sz="1800" dirty="0">
                <a:solidFill>
                  <a:srgbClr val="000064"/>
                </a:solidFill>
                <a:latin typeface="Times New Roman" pitchFamily="18" charset="0"/>
                <a:cs typeface="Times New Roman" pitchFamily="18" charset="0"/>
              </a:rPr>
              <a:t> @0.6GHz</a:t>
            </a:r>
            <a:endParaRPr lang="zh-CN" altLang="en-US" sz="1800" dirty="0">
              <a:solidFill>
                <a:srgbClr val="000064"/>
              </a:solidFill>
              <a:latin typeface="Times New Roman" pitchFamily="18" charset="0"/>
              <a:cs typeface="Times New Roman" pitchFamily="18" charset="0"/>
            </a:endParaRPr>
          </a:p>
        </p:txBody>
      </p:sp>
      <p:sp>
        <p:nvSpPr>
          <p:cNvPr id="58" name="TextBox 15"/>
          <p:cNvSpPr txBox="1">
            <a:spLocks noChangeArrowheads="1"/>
          </p:cNvSpPr>
          <p:nvPr/>
        </p:nvSpPr>
        <p:spPr bwMode="auto">
          <a:xfrm>
            <a:off x="6446388" y="6179228"/>
            <a:ext cx="18722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itchFamily="2" charset="2"/>
              <a:buChar char="n"/>
              <a:defRPr sz="3000">
                <a:solidFill>
                  <a:schemeClr val="tx1"/>
                </a:solidFill>
                <a:latin typeface="Arial" charset="0"/>
                <a:ea typeface="宋体" charset="-122"/>
              </a:defRPr>
            </a:lvl1pPr>
            <a:lvl2pPr marL="742950" indent="-285750">
              <a:spcBef>
                <a:spcPct val="20000"/>
              </a:spcBef>
              <a:buClr>
                <a:schemeClr val="accent2"/>
              </a:buClr>
              <a:buSzPct val="60000"/>
              <a:buFont typeface="Wingdings" pitchFamily="2" charset="2"/>
              <a:buChar char="q"/>
              <a:defRPr sz="2600">
                <a:solidFill>
                  <a:schemeClr val="tx1"/>
                </a:solidFill>
                <a:latin typeface="Arial" charset="0"/>
                <a:ea typeface="宋体" charset="-122"/>
              </a:defRPr>
            </a:lvl2pPr>
            <a:lvl3pPr marL="1143000" indent="-228600">
              <a:spcBef>
                <a:spcPct val="20000"/>
              </a:spcBef>
              <a:buClr>
                <a:schemeClr val="accent1"/>
              </a:buClr>
              <a:buSzPct val="65000"/>
              <a:buFont typeface="Wingdings" pitchFamily="2" charset="2"/>
              <a:buChar char="n"/>
              <a:defRPr sz="2200">
                <a:solidFill>
                  <a:schemeClr val="tx1"/>
                </a:solidFill>
                <a:latin typeface="Arial" charset="0"/>
                <a:ea typeface="宋体" charset="-122"/>
              </a:defRPr>
            </a:lvl3pPr>
            <a:lvl4pPr marL="1600200" indent="-228600">
              <a:spcBef>
                <a:spcPct val="20000"/>
              </a:spcBef>
              <a:buClr>
                <a:schemeClr val="accent2"/>
              </a:buClr>
              <a:buSzPct val="70000"/>
              <a:buFont typeface="Wingdings" pitchFamily="2" charset="2"/>
              <a:buChar char="q"/>
              <a:defRPr sz="2000">
                <a:solidFill>
                  <a:schemeClr val="tx1"/>
                </a:solidFill>
                <a:latin typeface="Arial" charset="0"/>
                <a:ea typeface="宋体" charset="-122"/>
              </a:defRPr>
            </a:lvl4pPr>
            <a:lvl5pPr marL="2057400" indent="-228600">
              <a:spcBef>
                <a:spcPct val="20000"/>
              </a:spcBef>
              <a:buClr>
                <a:schemeClr val="accent1"/>
              </a:buClr>
              <a:buSzPct val="75000"/>
              <a:buFont typeface="Wingdings" pitchFamily="2" charset="2"/>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9pPr>
          </a:lstStyle>
          <a:p>
            <a:pPr eaLnBrk="1" hangingPunct="1">
              <a:spcBef>
                <a:spcPct val="0"/>
              </a:spcBef>
              <a:buClrTx/>
              <a:buSzTx/>
              <a:buFontTx/>
              <a:buNone/>
            </a:pPr>
            <a:r>
              <a:rPr lang="en-US" altLang="zh-CN" sz="1800" dirty="0">
                <a:solidFill>
                  <a:srgbClr val="000064"/>
                </a:solidFill>
                <a:latin typeface="Times New Roman" pitchFamily="18" charset="0"/>
                <a:cs typeface="Times New Roman" pitchFamily="18" charset="0"/>
              </a:rPr>
              <a:t>12.0</a:t>
            </a:r>
            <a:r>
              <a:rPr lang="en-US" altLang="zh-CN" sz="1800" baseline="30000" dirty="0">
                <a:solidFill>
                  <a:srgbClr val="000064"/>
                </a:solidFill>
                <a:latin typeface="Times New Roman" pitchFamily="18" charset="0"/>
                <a:cs typeface="Times New Roman" pitchFamily="18" charset="0"/>
              </a:rPr>
              <a:t>0</a:t>
            </a:r>
            <a:r>
              <a:rPr lang="en-US" altLang="zh-CN" sz="1800" dirty="0">
                <a:solidFill>
                  <a:srgbClr val="000064"/>
                </a:solidFill>
                <a:latin typeface="Times New Roman" pitchFamily="18" charset="0"/>
                <a:cs typeface="Times New Roman" pitchFamily="18" charset="0"/>
              </a:rPr>
              <a:t> @1.2GHz</a:t>
            </a:r>
            <a:endParaRPr lang="zh-CN" altLang="en-US" sz="1800" dirty="0">
              <a:solidFill>
                <a:srgbClr val="000064"/>
              </a:solidFill>
              <a:latin typeface="Times New Roman" pitchFamily="18" charset="0"/>
              <a:cs typeface="Times New Roman" pitchFamily="18" charset="0"/>
            </a:endParaRPr>
          </a:p>
        </p:txBody>
      </p:sp>
      <p:sp>
        <p:nvSpPr>
          <p:cNvPr id="23" name="标题 1">
            <a:extLst>
              <a:ext uri="{FF2B5EF4-FFF2-40B4-BE49-F238E27FC236}">
                <a16:creationId xmlns:a16="http://schemas.microsoft.com/office/drawing/2014/main" id="{40B773C2-EEA7-4770-8848-17060A28184A}"/>
              </a:ext>
            </a:extLst>
          </p:cNvPr>
          <p:cNvSpPr>
            <a:spLocks noGrp="1"/>
          </p:cNvSpPr>
          <p:nvPr>
            <p:ph type="title"/>
          </p:nvPr>
        </p:nvSpPr>
        <p:spPr>
          <a:xfrm>
            <a:off x="-36511" y="-200819"/>
            <a:ext cx="9289032" cy="1325563"/>
          </a:xfrm>
        </p:spPr>
        <p:txBody>
          <a:bodyPr>
            <a:normAutofit/>
          </a:bodyPr>
          <a:lstStyle/>
          <a:p>
            <a:r>
              <a:rPr lang="en-US" altLang="zh-CN" sz="2800" b="1" dirty="0">
                <a:solidFill>
                  <a:schemeClr val="accent1"/>
                </a:solidFill>
                <a:latin typeface="Times New Roman" pitchFamily="18" charset="0"/>
                <a:cs typeface="Times New Roman" pitchFamily="18" charset="0"/>
              </a:rPr>
              <a:t>16 way Wilkinson Splitter/Combiner for Slot-ring structure</a:t>
            </a:r>
            <a:endParaRPr lang="zh-CN" altLang="en-US" sz="2800" b="1" dirty="0">
              <a:solidFill>
                <a:schemeClr val="accent1"/>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1839901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AutoShape 1" descr="C:\Users\zhu\AppData\Roaming\Tencent\Users\593754493\QQ\WinTemp\RichOle\PUF$S8P%QXHBS(X]C0,]5.pn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直接连接符 140"/>
          <p:cNvSpPr>
            <a:spLocks noChangeShapeType="1"/>
          </p:cNvSpPr>
          <p:nvPr/>
        </p:nvSpPr>
        <p:spPr bwMode="auto">
          <a:xfrm>
            <a:off x="180578" y="853842"/>
            <a:ext cx="5543550" cy="0"/>
          </a:xfrm>
          <a:prstGeom prst="line">
            <a:avLst/>
          </a:prstGeom>
          <a:noFill/>
          <a:ln w="9525">
            <a:solidFill>
              <a:schemeClr val="accent1"/>
            </a:solidFill>
            <a:round/>
            <a:headEnd/>
            <a:tailEnd/>
          </a:ln>
        </p:spPr>
        <p:txBody>
          <a:bodyPr/>
          <a:lstStyle/>
          <a:p>
            <a:endParaRPr lang="zh-CN" altLang="en-US"/>
          </a:p>
        </p:txBody>
      </p:sp>
      <p:pic>
        <p:nvPicPr>
          <p:cNvPr id="36" name="图片 47"/>
          <p:cNvPicPr>
            <a:picLocks noChangeAspect="1" noChangeArrowheads="1"/>
          </p:cNvPicPr>
          <p:nvPr/>
        </p:nvPicPr>
        <p:blipFill>
          <a:blip r:embed="rId3">
            <a:extLst>
              <a:ext uri="{28A0092B-C50C-407E-A947-70E740481C1C}">
                <a14:useLocalDpi xmlns:a14="http://schemas.microsoft.com/office/drawing/2010/main" val="0"/>
              </a:ext>
            </a:extLst>
          </a:blip>
          <a:srcRect t="9825" b="6067"/>
          <a:stretch>
            <a:fillRect/>
          </a:stretch>
        </p:blipFill>
        <p:spPr bwMode="auto">
          <a:xfrm>
            <a:off x="1882068" y="3477608"/>
            <a:ext cx="5282220" cy="3335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图片 49"/>
          <p:cNvPicPr>
            <a:picLocks noChangeAspect="1" noChangeArrowheads="1"/>
          </p:cNvPicPr>
          <p:nvPr/>
        </p:nvPicPr>
        <p:blipFill>
          <a:blip r:embed="rId4">
            <a:extLst>
              <a:ext uri="{28A0092B-C50C-407E-A947-70E740481C1C}">
                <a14:useLocalDpi xmlns:a14="http://schemas.microsoft.com/office/drawing/2010/main" val="0"/>
              </a:ext>
            </a:extLst>
          </a:blip>
          <a:srcRect r="9721"/>
          <a:stretch>
            <a:fillRect/>
          </a:stretch>
        </p:blipFill>
        <p:spPr bwMode="auto">
          <a:xfrm>
            <a:off x="1117200" y="980728"/>
            <a:ext cx="230505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15"/>
          <p:cNvSpPr txBox="1">
            <a:spLocks noChangeArrowheads="1"/>
          </p:cNvSpPr>
          <p:nvPr/>
        </p:nvSpPr>
        <p:spPr bwMode="auto">
          <a:xfrm>
            <a:off x="1259033" y="3131121"/>
            <a:ext cx="2088831"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itchFamily="2" charset="2"/>
              <a:buChar char="n"/>
              <a:defRPr sz="3000">
                <a:solidFill>
                  <a:schemeClr val="tx1"/>
                </a:solidFill>
                <a:latin typeface="Arial" charset="0"/>
                <a:ea typeface="宋体" charset="-122"/>
              </a:defRPr>
            </a:lvl1pPr>
            <a:lvl2pPr marL="742950" indent="-285750">
              <a:spcBef>
                <a:spcPct val="20000"/>
              </a:spcBef>
              <a:buClr>
                <a:schemeClr val="accent2"/>
              </a:buClr>
              <a:buSzPct val="60000"/>
              <a:buFont typeface="Wingdings" pitchFamily="2" charset="2"/>
              <a:buChar char="q"/>
              <a:defRPr sz="2600">
                <a:solidFill>
                  <a:schemeClr val="tx1"/>
                </a:solidFill>
                <a:latin typeface="Arial" charset="0"/>
                <a:ea typeface="宋体" charset="-122"/>
              </a:defRPr>
            </a:lvl2pPr>
            <a:lvl3pPr marL="1143000" indent="-228600">
              <a:spcBef>
                <a:spcPct val="20000"/>
              </a:spcBef>
              <a:buClr>
                <a:schemeClr val="accent1"/>
              </a:buClr>
              <a:buSzPct val="65000"/>
              <a:buFont typeface="Wingdings" pitchFamily="2" charset="2"/>
              <a:buChar char="n"/>
              <a:defRPr sz="2200">
                <a:solidFill>
                  <a:schemeClr val="tx1"/>
                </a:solidFill>
                <a:latin typeface="Arial" charset="0"/>
                <a:ea typeface="宋体" charset="-122"/>
              </a:defRPr>
            </a:lvl3pPr>
            <a:lvl4pPr marL="1600200" indent="-228600">
              <a:spcBef>
                <a:spcPct val="20000"/>
              </a:spcBef>
              <a:buClr>
                <a:schemeClr val="accent2"/>
              </a:buClr>
              <a:buSzPct val="70000"/>
              <a:buFont typeface="Wingdings" pitchFamily="2" charset="2"/>
              <a:buChar char="q"/>
              <a:defRPr sz="2000">
                <a:solidFill>
                  <a:schemeClr val="tx1"/>
                </a:solidFill>
                <a:latin typeface="Arial" charset="0"/>
                <a:ea typeface="宋体" charset="-122"/>
              </a:defRPr>
            </a:lvl4pPr>
            <a:lvl5pPr marL="2057400" indent="-228600">
              <a:spcBef>
                <a:spcPct val="20000"/>
              </a:spcBef>
              <a:buClr>
                <a:schemeClr val="accent1"/>
              </a:buClr>
              <a:buSzPct val="75000"/>
              <a:buFont typeface="Wingdings" pitchFamily="2" charset="2"/>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9pPr>
          </a:lstStyle>
          <a:p>
            <a:pPr eaLnBrk="1" hangingPunct="1">
              <a:spcBef>
                <a:spcPct val="0"/>
              </a:spcBef>
              <a:buClrTx/>
              <a:buSzTx/>
              <a:buFontTx/>
              <a:buNone/>
            </a:pPr>
            <a:r>
              <a:rPr lang="en-US" altLang="zh-CN" sz="1800" dirty="0">
                <a:solidFill>
                  <a:srgbClr val="000064"/>
                </a:solidFill>
                <a:latin typeface="Times New Roman" pitchFamily="18" charset="0"/>
                <a:cs typeface="Times New Roman" pitchFamily="18" charset="0"/>
              </a:rPr>
              <a:t>Slot-ring</a:t>
            </a:r>
            <a:r>
              <a:rPr lang="zh-CN" altLang="en-US" sz="1800" dirty="0">
                <a:solidFill>
                  <a:srgbClr val="000064"/>
                </a:solidFill>
                <a:latin typeface="Times New Roman" pitchFamily="18" charset="0"/>
                <a:cs typeface="Times New Roman" pitchFamily="18" charset="0"/>
              </a:rPr>
              <a:t> </a:t>
            </a:r>
            <a:r>
              <a:rPr lang="en-US" altLang="zh-CN" sz="1800" dirty="0">
                <a:solidFill>
                  <a:srgbClr val="000064"/>
                </a:solidFill>
                <a:latin typeface="Times New Roman" pitchFamily="18" charset="0"/>
                <a:cs typeface="Times New Roman" pitchFamily="18" charset="0"/>
              </a:rPr>
              <a:t>prototype</a:t>
            </a:r>
            <a:endParaRPr lang="zh-CN" altLang="en-US" sz="1800" dirty="0">
              <a:solidFill>
                <a:srgbClr val="000064"/>
              </a:solidFill>
              <a:latin typeface="Times New Roman" pitchFamily="18" charset="0"/>
              <a:cs typeface="Times New Roman" pitchFamily="18" charset="0"/>
            </a:endParaRPr>
          </a:p>
        </p:txBody>
      </p:sp>
      <p:sp>
        <p:nvSpPr>
          <p:cNvPr id="41" name="TextBox 40">
            <a:extLst/>
          </p:cNvPr>
          <p:cNvSpPr txBox="1"/>
          <p:nvPr/>
        </p:nvSpPr>
        <p:spPr>
          <a:xfrm>
            <a:off x="3851920" y="6093296"/>
            <a:ext cx="1279772" cy="40011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eaLnBrk="1" hangingPunct="1">
              <a:defRPr/>
            </a:pPr>
            <a:r>
              <a:rPr lang="en-US" altLang="zh-CN" sz="2000" dirty="0">
                <a:solidFill>
                  <a:schemeClr val="bg1"/>
                </a:solidFill>
                <a:latin typeface="Times New Roman" panose="02020603050405020304" pitchFamily="18" charset="0"/>
                <a:cs typeface="Times New Roman" panose="02020603050405020304" pitchFamily="18" charset="0"/>
              </a:rPr>
              <a:t>Slot-ring</a:t>
            </a:r>
            <a:endParaRPr lang="zh-CN" altLang="en-US" sz="2000" dirty="0">
              <a:solidFill>
                <a:schemeClr val="bg1"/>
              </a:solidFill>
              <a:latin typeface="Times New Roman" panose="02020603050405020304" pitchFamily="18" charset="0"/>
              <a:cs typeface="Times New Roman" panose="02020603050405020304" pitchFamily="18" charset="0"/>
            </a:endParaRPr>
          </a:p>
        </p:txBody>
      </p:sp>
      <p:cxnSp>
        <p:nvCxnSpPr>
          <p:cNvPr id="42" name="直接箭头连接符 41">
            <a:extLst/>
          </p:cNvPr>
          <p:cNvCxnSpPr>
            <a:cxnSpLocks/>
          </p:cNvCxnSpPr>
          <p:nvPr/>
        </p:nvCxnSpPr>
        <p:spPr>
          <a:xfrm>
            <a:off x="3433258" y="4708659"/>
            <a:ext cx="762576" cy="1468806"/>
          </a:xfrm>
          <a:prstGeom prst="straightConnector1">
            <a:avLst/>
          </a:prstGeom>
          <a:ln w="28575">
            <a:solidFill>
              <a:srgbClr val="00EE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3" name="TextBox 42">
            <a:extLst/>
          </p:cNvPr>
          <p:cNvSpPr txBox="1"/>
          <p:nvPr/>
        </p:nvSpPr>
        <p:spPr>
          <a:xfrm>
            <a:off x="5864280" y="5260512"/>
            <a:ext cx="1049056" cy="40011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eaLnBrk="1" hangingPunct="1">
              <a:defRPr/>
            </a:pPr>
            <a:r>
              <a:rPr lang="en-US" altLang="zh-CN" sz="2000" dirty="0" err="1">
                <a:solidFill>
                  <a:schemeClr val="bg1"/>
                </a:solidFill>
                <a:latin typeface="Times New Roman" panose="02020603050405020304" pitchFamily="18" charset="0"/>
                <a:cs typeface="Times New Roman" panose="02020603050405020304" pitchFamily="18" charset="0"/>
              </a:rPr>
              <a:t>Faltin</a:t>
            </a:r>
            <a:endParaRPr lang="zh-CN" altLang="en-US" sz="2000" dirty="0">
              <a:solidFill>
                <a:schemeClr val="bg1"/>
              </a:solidFill>
              <a:latin typeface="Times New Roman" panose="02020603050405020304" pitchFamily="18" charset="0"/>
              <a:cs typeface="Times New Roman" panose="02020603050405020304" pitchFamily="18" charset="0"/>
            </a:endParaRPr>
          </a:p>
        </p:txBody>
      </p:sp>
      <p:cxnSp>
        <p:nvCxnSpPr>
          <p:cNvPr id="44" name="直接箭头连接符 43">
            <a:extLst/>
          </p:cNvPr>
          <p:cNvCxnSpPr/>
          <p:nvPr/>
        </p:nvCxnSpPr>
        <p:spPr>
          <a:xfrm>
            <a:off x="5897022" y="4515999"/>
            <a:ext cx="327025" cy="782638"/>
          </a:xfrm>
          <a:prstGeom prst="straightConnector1">
            <a:avLst/>
          </a:prstGeom>
          <a:ln w="28575">
            <a:solidFill>
              <a:srgbClr val="00EE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5" name="TextBox 44">
            <a:extLst/>
          </p:cNvPr>
          <p:cNvSpPr txBox="1"/>
          <p:nvPr/>
        </p:nvSpPr>
        <p:spPr>
          <a:xfrm>
            <a:off x="1835697" y="5877272"/>
            <a:ext cx="2016223" cy="40011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eaLnBrk="1" hangingPunct="1">
              <a:defRPr/>
            </a:pPr>
            <a:r>
              <a:rPr lang="en-US" altLang="zh-CN" sz="2000" dirty="0">
                <a:solidFill>
                  <a:schemeClr val="bg1"/>
                </a:solidFill>
                <a:latin typeface="Times New Roman" panose="02020603050405020304" pitchFamily="18" charset="0"/>
                <a:cs typeface="Times New Roman" panose="02020603050405020304" pitchFamily="18" charset="0"/>
              </a:rPr>
              <a:t>99%</a:t>
            </a:r>
            <a:r>
              <a:rPr lang="zh-CN" altLang="en-US" sz="2000" dirty="0">
                <a:solidFill>
                  <a:schemeClr val="bg1"/>
                </a:solidFill>
                <a:latin typeface="Times New Roman" panose="02020603050405020304" pitchFamily="18" charset="0"/>
                <a:cs typeface="Times New Roman" panose="02020603050405020304" pitchFamily="18" charset="0"/>
              </a:rPr>
              <a:t> </a:t>
            </a:r>
            <a:r>
              <a:rPr lang="en-US" altLang="zh-CN" sz="2000" dirty="0">
                <a:solidFill>
                  <a:schemeClr val="bg1"/>
                </a:solidFill>
                <a:latin typeface="Times New Roman" panose="02020603050405020304" pitchFamily="18" charset="0"/>
                <a:cs typeface="Times New Roman" panose="02020603050405020304" pitchFamily="18" charset="0"/>
              </a:rPr>
              <a:t>AI</a:t>
            </a:r>
            <a:r>
              <a:rPr lang="en-US" altLang="zh-CN" sz="2000" baseline="-25000" dirty="0">
                <a:solidFill>
                  <a:schemeClr val="bg1"/>
                </a:solidFill>
                <a:latin typeface="Times New Roman" panose="02020603050405020304" pitchFamily="18" charset="0"/>
                <a:cs typeface="Times New Roman" panose="02020603050405020304" pitchFamily="18" charset="0"/>
              </a:rPr>
              <a:t>2</a:t>
            </a:r>
            <a:r>
              <a:rPr lang="en-US" altLang="zh-CN" sz="2000" dirty="0">
                <a:solidFill>
                  <a:schemeClr val="bg1"/>
                </a:solidFill>
                <a:latin typeface="Times New Roman" panose="02020603050405020304" pitchFamily="18" charset="0"/>
                <a:cs typeface="Times New Roman" panose="02020603050405020304" pitchFamily="18" charset="0"/>
              </a:rPr>
              <a:t>O</a:t>
            </a:r>
            <a:r>
              <a:rPr lang="en-US" altLang="zh-CN" sz="2000" baseline="-25000" dirty="0">
                <a:solidFill>
                  <a:schemeClr val="bg1"/>
                </a:solidFill>
                <a:latin typeface="Times New Roman" panose="02020603050405020304" pitchFamily="18" charset="0"/>
                <a:cs typeface="Times New Roman" panose="02020603050405020304" pitchFamily="18" charset="0"/>
              </a:rPr>
              <a:t>3</a:t>
            </a:r>
            <a:r>
              <a:rPr lang="en-US" altLang="zh-CN" sz="2000" dirty="0">
                <a:solidFill>
                  <a:schemeClr val="bg1"/>
                </a:solidFill>
                <a:latin typeface="Times New Roman" panose="02020603050405020304" pitchFamily="18" charset="0"/>
                <a:cs typeface="Times New Roman" panose="02020603050405020304" pitchFamily="18" charset="0"/>
              </a:rPr>
              <a:t> tube</a:t>
            </a:r>
            <a:endParaRPr lang="zh-CN" altLang="en-US" sz="2000" dirty="0">
              <a:solidFill>
                <a:schemeClr val="bg1"/>
              </a:solidFill>
              <a:latin typeface="Times New Roman" panose="02020603050405020304" pitchFamily="18" charset="0"/>
              <a:cs typeface="Times New Roman" panose="02020603050405020304" pitchFamily="18" charset="0"/>
            </a:endParaRPr>
          </a:p>
        </p:txBody>
      </p:sp>
      <p:cxnSp>
        <p:nvCxnSpPr>
          <p:cNvPr id="46" name="直接箭头连接符 45">
            <a:extLst/>
          </p:cNvPr>
          <p:cNvCxnSpPr>
            <a:cxnSpLocks/>
          </p:cNvCxnSpPr>
          <p:nvPr/>
        </p:nvCxnSpPr>
        <p:spPr>
          <a:xfrm flipH="1">
            <a:off x="2730012" y="5085184"/>
            <a:ext cx="173817" cy="841474"/>
          </a:xfrm>
          <a:prstGeom prst="straightConnector1">
            <a:avLst/>
          </a:prstGeom>
          <a:ln w="28575">
            <a:solidFill>
              <a:srgbClr val="00EE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5" name="标题 1"/>
          <p:cNvSpPr>
            <a:spLocks noGrp="1"/>
          </p:cNvSpPr>
          <p:nvPr>
            <p:ph type="title"/>
          </p:nvPr>
        </p:nvSpPr>
        <p:spPr>
          <a:xfrm>
            <a:off x="-684584" y="-27384"/>
            <a:ext cx="10369152" cy="1153667"/>
          </a:xfrm>
        </p:spPr>
        <p:txBody>
          <a:bodyPr>
            <a:normAutofit/>
          </a:bodyPr>
          <a:lstStyle/>
          <a:p>
            <a:r>
              <a:rPr lang="en-US" altLang="zh-CN" sz="2800" b="1" dirty="0">
                <a:solidFill>
                  <a:schemeClr val="accent1"/>
                </a:solidFill>
                <a:latin typeface="Times New Roman" pitchFamily="18" charset="0"/>
                <a:cs typeface="Times New Roman" pitchFamily="18" charset="0"/>
              </a:rPr>
              <a:t>PU shunt impedance measurement for Slot-ring structure</a:t>
            </a:r>
            <a:endParaRPr lang="zh-CN" altLang="en-US" sz="2800" b="1" dirty="0">
              <a:solidFill>
                <a:schemeClr val="accent1"/>
              </a:solidFill>
              <a:latin typeface="Times New Roman" pitchFamily="18" charset="0"/>
              <a:ea typeface="+mn-ea"/>
              <a:cs typeface="Times New Roman" pitchFamily="18" charset="0"/>
            </a:endParaRPr>
          </a:p>
        </p:txBody>
      </p:sp>
      <p:sp>
        <p:nvSpPr>
          <p:cNvPr id="17" name="TextBox 15"/>
          <p:cNvSpPr txBox="1">
            <a:spLocks noChangeArrowheads="1"/>
          </p:cNvSpPr>
          <p:nvPr/>
        </p:nvSpPr>
        <p:spPr bwMode="auto">
          <a:xfrm>
            <a:off x="4822713" y="3099470"/>
            <a:ext cx="25548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itchFamily="2" charset="2"/>
              <a:buChar char="n"/>
              <a:defRPr sz="3000">
                <a:solidFill>
                  <a:schemeClr val="tx1"/>
                </a:solidFill>
                <a:latin typeface="Arial" charset="0"/>
                <a:ea typeface="宋体" charset="-122"/>
              </a:defRPr>
            </a:lvl1pPr>
            <a:lvl2pPr marL="742950" indent="-285750">
              <a:spcBef>
                <a:spcPct val="20000"/>
              </a:spcBef>
              <a:buClr>
                <a:schemeClr val="accent2"/>
              </a:buClr>
              <a:buSzPct val="60000"/>
              <a:buFont typeface="Wingdings" pitchFamily="2" charset="2"/>
              <a:buChar char="q"/>
              <a:defRPr sz="2600">
                <a:solidFill>
                  <a:schemeClr val="tx1"/>
                </a:solidFill>
                <a:latin typeface="Arial" charset="0"/>
                <a:ea typeface="宋体" charset="-122"/>
              </a:defRPr>
            </a:lvl2pPr>
            <a:lvl3pPr marL="1143000" indent="-228600">
              <a:spcBef>
                <a:spcPct val="20000"/>
              </a:spcBef>
              <a:buClr>
                <a:schemeClr val="accent1"/>
              </a:buClr>
              <a:buSzPct val="65000"/>
              <a:buFont typeface="Wingdings" pitchFamily="2" charset="2"/>
              <a:buChar char="n"/>
              <a:defRPr sz="2200">
                <a:solidFill>
                  <a:schemeClr val="tx1"/>
                </a:solidFill>
                <a:latin typeface="Arial" charset="0"/>
                <a:ea typeface="宋体" charset="-122"/>
              </a:defRPr>
            </a:lvl3pPr>
            <a:lvl4pPr marL="1600200" indent="-228600">
              <a:spcBef>
                <a:spcPct val="20000"/>
              </a:spcBef>
              <a:buClr>
                <a:schemeClr val="accent2"/>
              </a:buClr>
              <a:buSzPct val="70000"/>
              <a:buFont typeface="Wingdings" pitchFamily="2" charset="2"/>
              <a:buChar char="q"/>
              <a:defRPr sz="2000">
                <a:solidFill>
                  <a:schemeClr val="tx1"/>
                </a:solidFill>
                <a:latin typeface="Arial" charset="0"/>
                <a:ea typeface="宋体" charset="-122"/>
              </a:defRPr>
            </a:lvl4pPr>
            <a:lvl5pPr marL="2057400" indent="-228600">
              <a:spcBef>
                <a:spcPct val="20000"/>
              </a:spcBef>
              <a:buClr>
                <a:schemeClr val="accent1"/>
              </a:buClr>
              <a:buSzPct val="75000"/>
              <a:buFont typeface="Wingdings" pitchFamily="2" charset="2"/>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9pPr>
          </a:lstStyle>
          <a:p>
            <a:pPr eaLnBrk="1" hangingPunct="1">
              <a:spcBef>
                <a:spcPct val="0"/>
              </a:spcBef>
              <a:buClrTx/>
              <a:buSzTx/>
              <a:buFontTx/>
              <a:buNone/>
            </a:pPr>
            <a:r>
              <a:rPr lang="en-US" altLang="zh-CN" sz="1800" dirty="0">
                <a:solidFill>
                  <a:srgbClr val="000064"/>
                </a:solidFill>
                <a:latin typeface="Times New Roman" pitchFamily="18" charset="0"/>
                <a:cs typeface="Times New Roman" pitchFamily="18" charset="0"/>
              </a:rPr>
              <a:t>Ceramic</a:t>
            </a:r>
            <a:r>
              <a:rPr lang="zh-CN" altLang="en-US" sz="1800" dirty="0">
                <a:solidFill>
                  <a:srgbClr val="000064"/>
                </a:solidFill>
                <a:latin typeface="Times New Roman" pitchFamily="18" charset="0"/>
                <a:cs typeface="Times New Roman" pitchFamily="18" charset="0"/>
              </a:rPr>
              <a:t> </a:t>
            </a:r>
            <a:r>
              <a:rPr lang="en-US" altLang="zh-CN" sz="1800" dirty="0">
                <a:solidFill>
                  <a:srgbClr val="000064"/>
                </a:solidFill>
                <a:latin typeface="Times New Roman" pitchFamily="18" charset="0"/>
                <a:cs typeface="Times New Roman" pitchFamily="18" charset="0"/>
              </a:rPr>
              <a:t>tube prototype</a:t>
            </a:r>
            <a:endParaRPr lang="zh-CN" altLang="en-US" sz="1800" dirty="0">
              <a:solidFill>
                <a:srgbClr val="000064"/>
              </a:solidFill>
              <a:latin typeface="Times New Roman" pitchFamily="18" charset="0"/>
              <a:cs typeface="Times New Roman" pitchFamily="18" charset="0"/>
            </a:endParaRPr>
          </a:p>
        </p:txBody>
      </p:sp>
      <p:pic>
        <p:nvPicPr>
          <p:cNvPr id="3" name="图片 2"/>
          <p:cNvPicPr>
            <a:picLocks noChangeAspect="1"/>
          </p:cNvPicPr>
          <p:nvPr/>
        </p:nvPicPr>
        <p:blipFill rotWithShape="1">
          <a:blip r:embed="rId5">
            <a:extLst>
              <a:ext uri="{28A0092B-C50C-407E-A947-70E740481C1C}">
                <a14:useLocalDpi xmlns:a14="http://schemas.microsoft.com/office/drawing/2010/main" val="0"/>
              </a:ext>
            </a:extLst>
          </a:blip>
          <a:srcRect l="45594"/>
          <a:stretch/>
        </p:blipFill>
        <p:spPr>
          <a:xfrm rot="5400000">
            <a:off x="4947382" y="577176"/>
            <a:ext cx="2155784" cy="2971800"/>
          </a:xfrm>
          <a:prstGeom prst="rect">
            <a:avLst/>
          </a:prstGeom>
        </p:spPr>
      </p:pic>
      <p:cxnSp>
        <p:nvCxnSpPr>
          <p:cNvPr id="20" name="直接箭头连接符 19">
            <a:extLst/>
          </p:cNvPr>
          <p:cNvCxnSpPr/>
          <p:nvPr/>
        </p:nvCxnSpPr>
        <p:spPr>
          <a:xfrm>
            <a:off x="3974107" y="4565504"/>
            <a:ext cx="606910" cy="976720"/>
          </a:xfrm>
          <a:prstGeom prst="straightConnector1">
            <a:avLst/>
          </a:prstGeom>
          <a:ln w="28575">
            <a:solidFill>
              <a:srgbClr val="00EE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TextBox 21">
            <a:extLst/>
          </p:cNvPr>
          <p:cNvSpPr txBox="1"/>
          <p:nvPr/>
        </p:nvSpPr>
        <p:spPr>
          <a:xfrm>
            <a:off x="3979942" y="5480073"/>
            <a:ext cx="2104226" cy="40011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eaLnBrk="1" hangingPunct="1">
              <a:defRPr/>
            </a:pPr>
            <a:r>
              <a:rPr lang="en-US" altLang="zh-CN" sz="2000" dirty="0">
                <a:solidFill>
                  <a:schemeClr val="bg1"/>
                </a:solidFill>
                <a:latin typeface="Times New Roman" panose="02020603050405020304" pitchFamily="18" charset="0"/>
                <a:cs typeface="Times New Roman" panose="02020603050405020304" pitchFamily="18" charset="0"/>
              </a:rPr>
              <a:t>16 way combiner</a:t>
            </a:r>
            <a:endParaRPr lang="zh-CN" altLang="en-US" sz="2000" dirty="0">
              <a:solidFill>
                <a:schemeClr val="bg1"/>
              </a:solidFill>
              <a:latin typeface="Times New Roman" panose="02020603050405020304" pitchFamily="18" charset="0"/>
              <a:cs typeface="Times New Roman" panose="02020603050405020304" pitchFamily="18" charset="0"/>
            </a:endParaRPr>
          </a:p>
        </p:txBody>
      </p:sp>
      <p:sp>
        <p:nvSpPr>
          <p:cNvPr id="18" name="TextBox 42">
            <a:extLst>
              <a:ext uri="{FF2B5EF4-FFF2-40B4-BE49-F238E27FC236}">
                <a16:creationId xmlns:a16="http://schemas.microsoft.com/office/drawing/2014/main" id="{21D850CD-8462-4E36-9385-F6ACB9B43458}"/>
              </a:ext>
            </a:extLst>
          </p:cNvPr>
          <p:cNvSpPr txBox="1"/>
          <p:nvPr/>
        </p:nvSpPr>
        <p:spPr>
          <a:xfrm>
            <a:off x="4499992" y="980728"/>
            <a:ext cx="2971800" cy="70788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eaLnBrk="1" hangingPunct="1">
              <a:defRPr/>
            </a:pPr>
            <a:r>
              <a:rPr lang="en-US" altLang="zh-CN" sz="2000" dirty="0">
                <a:solidFill>
                  <a:schemeClr val="bg1"/>
                </a:solidFill>
                <a:latin typeface="Times New Roman" panose="02020603050405020304" pitchFamily="18" charset="0"/>
                <a:cs typeface="Times New Roman" panose="02020603050405020304" pitchFamily="18" charset="0"/>
              </a:rPr>
              <a:t>Diameter: 200 mm</a:t>
            </a:r>
          </a:p>
          <a:p>
            <a:pPr eaLnBrk="1" hangingPunct="1">
              <a:defRPr/>
            </a:pPr>
            <a:r>
              <a:rPr lang="en-US" altLang="zh-CN" sz="2000" dirty="0">
                <a:solidFill>
                  <a:schemeClr val="bg1"/>
                </a:solidFill>
                <a:latin typeface="Times New Roman" panose="02020603050405020304" pitchFamily="18" charset="0"/>
                <a:cs typeface="Times New Roman" panose="02020603050405020304" pitchFamily="18" charset="0"/>
              </a:rPr>
              <a:t>Ceramic thickness: 8 mm</a:t>
            </a:r>
            <a:endParaRPr lang="zh-CN" altLang="en-US" sz="2000" dirty="0">
              <a:solidFill>
                <a:schemeClr val="bg1"/>
              </a:solidFill>
              <a:latin typeface="Times New Roman" panose="02020603050405020304" pitchFamily="18" charset="0"/>
              <a:cs typeface="Times New Roman" panose="02020603050405020304" pitchFamily="18" charset="0"/>
            </a:endParaRPr>
          </a:p>
        </p:txBody>
      </p:sp>
      <p:sp>
        <p:nvSpPr>
          <p:cNvPr id="19" name="TextBox 42">
            <a:extLst>
              <a:ext uri="{FF2B5EF4-FFF2-40B4-BE49-F238E27FC236}">
                <a16:creationId xmlns:a16="http://schemas.microsoft.com/office/drawing/2014/main" id="{0566C5AA-BF02-4104-9AAB-6793D274E865}"/>
              </a:ext>
            </a:extLst>
          </p:cNvPr>
          <p:cNvSpPr txBox="1"/>
          <p:nvPr/>
        </p:nvSpPr>
        <p:spPr>
          <a:xfrm>
            <a:off x="1331640" y="1577371"/>
            <a:ext cx="1442287" cy="40011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eaLnBrk="1" hangingPunct="1">
              <a:defRPr/>
            </a:pPr>
            <a:r>
              <a:rPr lang="en-US" altLang="zh-CN" sz="2000" dirty="0">
                <a:solidFill>
                  <a:schemeClr val="bg1"/>
                </a:solidFill>
                <a:latin typeface="Times New Roman" panose="02020603050405020304" pitchFamily="18" charset="0"/>
                <a:cs typeface="Times New Roman" panose="02020603050405020304" pitchFamily="18" charset="0"/>
              </a:rPr>
              <a:t>220 mm</a:t>
            </a:r>
          </a:p>
        </p:txBody>
      </p:sp>
      <p:cxnSp>
        <p:nvCxnSpPr>
          <p:cNvPr id="4" name="直接箭头连接符 3">
            <a:extLst>
              <a:ext uri="{FF2B5EF4-FFF2-40B4-BE49-F238E27FC236}">
                <a16:creationId xmlns:a16="http://schemas.microsoft.com/office/drawing/2014/main" id="{8BA050EA-5A38-448A-9E53-A9E8172B8139}"/>
              </a:ext>
            </a:extLst>
          </p:cNvPr>
          <p:cNvCxnSpPr/>
          <p:nvPr/>
        </p:nvCxnSpPr>
        <p:spPr>
          <a:xfrm>
            <a:off x="1450020" y="2007206"/>
            <a:ext cx="864096" cy="0"/>
          </a:xfrm>
          <a:prstGeom prst="straightConnector1">
            <a:avLst/>
          </a:prstGeom>
          <a:ln w="190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直接箭头连接符 22">
            <a:extLst>
              <a:ext uri="{FF2B5EF4-FFF2-40B4-BE49-F238E27FC236}">
                <a16:creationId xmlns:a16="http://schemas.microsoft.com/office/drawing/2014/main" id="{27EDC247-4596-4206-8246-28B2D9FC9508}"/>
              </a:ext>
            </a:extLst>
          </p:cNvPr>
          <p:cNvCxnSpPr>
            <a:cxnSpLocks/>
          </p:cNvCxnSpPr>
          <p:nvPr/>
        </p:nvCxnSpPr>
        <p:spPr>
          <a:xfrm>
            <a:off x="5466374" y="2402080"/>
            <a:ext cx="1117800" cy="608159"/>
          </a:xfrm>
          <a:prstGeom prst="straightConnector1">
            <a:avLst/>
          </a:prstGeom>
          <a:ln w="190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TextBox 42">
            <a:extLst>
              <a:ext uri="{FF2B5EF4-FFF2-40B4-BE49-F238E27FC236}">
                <a16:creationId xmlns:a16="http://schemas.microsoft.com/office/drawing/2014/main" id="{FD1B3F09-6326-4500-8A05-FB04859778B5}"/>
              </a:ext>
            </a:extLst>
          </p:cNvPr>
          <p:cNvSpPr txBox="1"/>
          <p:nvPr/>
        </p:nvSpPr>
        <p:spPr>
          <a:xfrm rot="1721839">
            <a:off x="5265995" y="2735386"/>
            <a:ext cx="1442287" cy="40011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eaLnBrk="1" hangingPunct="1">
              <a:defRPr/>
            </a:pPr>
            <a:r>
              <a:rPr lang="en-US" altLang="zh-CN" sz="2000" dirty="0">
                <a:solidFill>
                  <a:schemeClr val="bg1"/>
                </a:solidFill>
                <a:latin typeface="Times New Roman" panose="02020603050405020304" pitchFamily="18" charset="0"/>
                <a:cs typeface="Times New Roman" panose="02020603050405020304" pitchFamily="18" charset="0"/>
              </a:rPr>
              <a:t>260 mm</a:t>
            </a:r>
          </a:p>
        </p:txBody>
      </p:sp>
    </p:spTree>
    <p:extLst>
      <p:ext uri="{BB962C8B-B14F-4D97-AF65-F5344CB8AC3E}">
        <p14:creationId xmlns:p14="http://schemas.microsoft.com/office/powerpoint/2010/main" val="37297781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1" descr="C:\Users\zhu\AppData\Roaming\Tencent\Users\593754493\QQ\WinTemp\RichOle\P7CFBQ)P$11D4SLWJ66MIW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5163" y="2914894"/>
            <a:ext cx="1989019" cy="1989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直接连接符 10"/>
          <p:cNvSpPr>
            <a:spLocks noChangeShapeType="1"/>
          </p:cNvSpPr>
          <p:nvPr/>
        </p:nvSpPr>
        <p:spPr bwMode="auto">
          <a:xfrm>
            <a:off x="119447" y="863492"/>
            <a:ext cx="5543550" cy="0"/>
          </a:xfrm>
          <a:prstGeom prst="line">
            <a:avLst/>
          </a:prstGeom>
          <a:noFill/>
          <a:ln w="9525">
            <a:solidFill>
              <a:schemeClr val="accent1"/>
            </a:solidFill>
            <a:round/>
            <a:headEnd/>
            <a:tailEnd/>
          </a:ln>
        </p:spPr>
        <p:txBody>
          <a:bodyPr/>
          <a:lstStyle/>
          <a:p>
            <a:endParaRPr lang="zh-CN" altLang="en-US"/>
          </a:p>
        </p:txBody>
      </p:sp>
      <p:sp>
        <p:nvSpPr>
          <p:cNvPr id="13" name="文本框 2">
            <a:extLst>
              <a:ext uri="{FF2B5EF4-FFF2-40B4-BE49-F238E27FC236}">
                <a16:creationId xmlns:a16="http://schemas.microsoft.com/office/drawing/2014/main" id="{79DE1211-135F-4C79-9F37-E4BAB0ACED73}"/>
              </a:ext>
            </a:extLst>
          </p:cNvPr>
          <p:cNvSpPr txBox="1">
            <a:spLocks noChangeArrowheads="1"/>
          </p:cNvSpPr>
          <p:nvPr/>
        </p:nvSpPr>
        <p:spPr bwMode="auto">
          <a:xfrm>
            <a:off x="250007" y="894075"/>
            <a:ext cx="8883505" cy="523220"/>
          </a:xfrm>
          <a:prstGeom prst="rect">
            <a:avLst/>
          </a:prstGeom>
          <a:noFill/>
          <a:ln w="9525">
            <a:noFill/>
            <a:miter lim="800000"/>
            <a:headEnd/>
            <a:tailEnd/>
          </a:ln>
        </p:spPr>
        <p:txBody>
          <a:bodyPr rot="0" vert="horz" wrap="square" lIns="91440" tIns="45720" rIns="91440" bIns="45720" anchor="t" anchorCtr="0">
            <a:spAutoFit/>
          </a:bodyPr>
          <a:lstStyle/>
          <a:p>
            <a:r>
              <a:rPr lang="en-GB" altLang="zh-CN" sz="2800" dirty="0">
                <a:solidFill>
                  <a:srgbClr val="01194A"/>
                </a:solidFill>
                <a:latin typeface="Times New Roman" panose="02020603050405020304" pitchFamily="18" charset="0"/>
                <a:cs typeface="Times New Roman" panose="02020603050405020304" pitchFamily="18" charset="0"/>
              </a:rPr>
              <a:t>Longitudinal measurement setup on </a:t>
            </a:r>
            <a:r>
              <a:rPr lang="en-GB" altLang="zh-CN" sz="2800" dirty="0" err="1">
                <a:solidFill>
                  <a:srgbClr val="01194A"/>
                </a:solidFill>
                <a:latin typeface="Times New Roman" panose="02020603050405020304" pitchFamily="18" charset="0"/>
                <a:cs typeface="Times New Roman" panose="02020603050405020304" pitchFamily="18" charset="0"/>
              </a:rPr>
              <a:t>CSRm</a:t>
            </a:r>
            <a:r>
              <a:rPr lang="en-GB" altLang="zh-CN" sz="2800" dirty="0">
                <a:solidFill>
                  <a:srgbClr val="01194A"/>
                </a:solidFill>
                <a:latin typeface="Times New Roman" panose="02020603050405020304" pitchFamily="18" charset="0"/>
                <a:cs typeface="Times New Roman" panose="02020603050405020304" pitchFamily="18" charset="0"/>
              </a:rPr>
              <a:t> </a:t>
            </a:r>
            <a:endParaRPr lang="zh-CN" altLang="zh-CN" sz="2800" b="1" dirty="0">
              <a:solidFill>
                <a:srgbClr val="01194A"/>
              </a:solidFill>
              <a:latin typeface="Times New Roman" panose="02020603050405020304" pitchFamily="18" charset="0"/>
              <a:cs typeface="Times New Roman" panose="02020603050405020304" pitchFamily="18" charset="0"/>
            </a:endParaRPr>
          </a:p>
        </p:txBody>
      </p:sp>
      <p:sp>
        <p:nvSpPr>
          <p:cNvPr id="16" name="TextBox 4"/>
          <p:cNvSpPr txBox="1">
            <a:spLocks noChangeArrowheads="1"/>
          </p:cNvSpPr>
          <p:nvPr/>
        </p:nvSpPr>
        <p:spPr bwMode="auto">
          <a:xfrm>
            <a:off x="2183918" y="3739130"/>
            <a:ext cx="742426" cy="307777"/>
          </a:xfrm>
          <a:prstGeom prst="rect">
            <a:avLst/>
          </a:prstGeom>
          <a:solidFill>
            <a:schemeClr val="bg1"/>
          </a:solidFill>
          <a:ln>
            <a:noFill/>
          </a:ln>
        </p:spPr>
        <p:txBody>
          <a:bodyPr wrap="square">
            <a:spAutoFit/>
          </a:bodyPr>
          <a:lstStyle>
            <a:lvl1pPr>
              <a:spcBef>
                <a:spcPct val="20000"/>
              </a:spcBef>
              <a:buClr>
                <a:schemeClr val="accent1"/>
              </a:buClr>
              <a:buSzPct val="65000"/>
              <a:buFont typeface="Wingdings" pitchFamily="2" charset="2"/>
              <a:buChar char="n"/>
              <a:defRPr sz="3000">
                <a:solidFill>
                  <a:schemeClr val="tx1"/>
                </a:solidFill>
                <a:latin typeface="Arial" charset="0"/>
                <a:ea typeface="宋体" charset="-122"/>
              </a:defRPr>
            </a:lvl1pPr>
            <a:lvl2pPr marL="742950" indent="-285750">
              <a:spcBef>
                <a:spcPct val="20000"/>
              </a:spcBef>
              <a:buClr>
                <a:schemeClr val="accent2"/>
              </a:buClr>
              <a:buSzPct val="60000"/>
              <a:buFont typeface="Wingdings" pitchFamily="2" charset="2"/>
              <a:buChar char="q"/>
              <a:defRPr sz="2600">
                <a:solidFill>
                  <a:schemeClr val="tx1"/>
                </a:solidFill>
                <a:latin typeface="Arial" charset="0"/>
                <a:ea typeface="宋体" charset="-122"/>
              </a:defRPr>
            </a:lvl2pPr>
            <a:lvl3pPr marL="1143000" indent="-228600">
              <a:spcBef>
                <a:spcPct val="20000"/>
              </a:spcBef>
              <a:buClr>
                <a:schemeClr val="accent1"/>
              </a:buClr>
              <a:buSzPct val="65000"/>
              <a:buFont typeface="Wingdings" pitchFamily="2" charset="2"/>
              <a:buChar char="n"/>
              <a:defRPr sz="2200">
                <a:solidFill>
                  <a:schemeClr val="tx1"/>
                </a:solidFill>
                <a:latin typeface="Arial" charset="0"/>
                <a:ea typeface="宋体" charset="-122"/>
              </a:defRPr>
            </a:lvl3pPr>
            <a:lvl4pPr marL="1600200" indent="-228600">
              <a:spcBef>
                <a:spcPct val="20000"/>
              </a:spcBef>
              <a:buClr>
                <a:schemeClr val="accent2"/>
              </a:buClr>
              <a:buSzPct val="70000"/>
              <a:buFont typeface="Wingdings" pitchFamily="2" charset="2"/>
              <a:buChar char="q"/>
              <a:defRPr sz="2000">
                <a:solidFill>
                  <a:schemeClr val="tx1"/>
                </a:solidFill>
                <a:latin typeface="Arial" charset="0"/>
                <a:ea typeface="宋体" charset="-122"/>
              </a:defRPr>
            </a:lvl4pPr>
            <a:lvl5pPr marL="2057400" indent="-228600">
              <a:spcBef>
                <a:spcPct val="20000"/>
              </a:spcBef>
              <a:buClr>
                <a:schemeClr val="accent1"/>
              </a:buClr>
              <a:buSzPct val="75000"/>
              <a:buFont typeface="Wingdings" pitchFamily="2" charset="2"/>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9pPr>
          </a:lstStyle>
          <a:p>
            <a:pPr eaLnBrk="1" hangingPunct="1">
              <a:spcBef>
                <a:spcPct val="0"/>
              </a:spcBef>
              <a:buClrTx/>
              <a:buSzTx/>
              <a:buFontTx/>
              <a:buNone/>
            </a:pPr>
            <a:r>
              <a:rPr lang="en-US" altLang="zh-CN" sz="1400" b="1" dirty="0">
                <a:latin typeface="Times New Roman" pitchFamily="18" charset="0"/>
                <a:cs typeface="Times New Roman" pitchFamily="18" charset="0"/>
              </a:rPr>
              <a:t>16 cells</a:t>
            </a:r>
            <a:endParaRPr lang="zh-CN" altLang="en-US" sz="1400" b="1" dirty="0">
              <a:latin typeface="Times New Roman" pitchFamily="18" charset="0"/>
              <a:cs typeface="Times New Roman" pitchFamily="18" charset="0"/>
            </a:endParaRPr>
          </a:p>
        </p:txBody>
      </p:sp>
      <p:cxnSp>
        <p:nvCxnSpPr>
          <p:cNvPr id="3" name="直接连接符 2"/>
          <p:cNvCxnSpPr>
            <a:cxnSpLocks/>
          </p:cNvCxnSpPr>
          <p:nvPr/>
        </p:nvCxnSpPr>
        <p:spPr>
          <a:xfrm flipH="1" flipV="1">
            <a:off x="2195414" y="2576149"/>
            <a:ext cx="3810" cy="52138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a:cxnSpLocks/>
          </p:cNvCxnSpPr>
          <p:nvPr/>
        </p:nvCxnSpPr>
        <p:spPr>
          <a:xfrm flipV="1">
            <a:off x="2207562" y="4716463"/>
            <a:ext cx="0" cy="43224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a:cxnSpLocks/>
          </p:cNvCxnSpPr>
          <p:nvPr/>
        </p:nvCxnSpPr>
        <p:spPr>
          <a:xfrm flipV="1">
            <a:off x="2903498" y="4716463"/>
            <a:ext cx="1564" cy="39864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V="1">
            <a:off x="2502227" y="1516185"/>
            <a:ext cx="0" cy="18332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等腰三角形 4"/>
          <p:cNvSpPr/>
          <p:nvPr/>
        </p:nvSpPr>
        <p:spPr>
          <a:xfrm>
            <a:off x="2013448" y="2189534"/>
            <a:ext cx="371552" cy="386614"/>
          </a:xfrm>
          <a:prstGeom prst="triangl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连接符 22"/>
          <p:cNvCxnSpPr/>
          <p:nvPr/>
        </p:nvCxnSpPr>
        <p:spPr>
          <a:xfrm>
            <a:off x="2488930" y="1529336"/>
            <a:ext cx="3672084"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02798" y="3920794"/>
            <a:ext cx="1" cy="243409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2584793" y="6014656"/>
            <a:ext cx="0" cy="14072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2600" y="6354885"/>
            <a:ext cx="6063334" cy="1061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flipV="1">
            <a:off x="2567177" y="6143505"/>
            <a:ext cx="3138628" cy="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flipV="1">
            <a:off x="5705805" y="4155679"/>
            <a:ext cx="0" cy="199970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5081286" y="3773679"/>
            <a:ext cx="1388371"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5693929" y="4155679"/>
            <a:ext cx="773876"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flipV="1">
            <a:off x="6161014" y="1516185"/>
            <a:ext cx="0" cy="1870495"/>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flipV="1">
            <a:off x="6137659" y="4533309"/>
            <a:ext cx="0" cy="182157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6155934" y="3386680"/>
            <a:ext cx="311871"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6127499" y="4533309"/>
            <a:ext cx="340306"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89" name="矩形 88"/>
          <p:cNvSpPr/>
          <p:nvPr/>
        </p:nvSpPr>
        <p:spPr>
          <a:xfrm>
            <a:off x="6469657" y="3286124"/>
            <a:ext cx="579614" cy="1334433"/>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TextBox 89"/>
          <p:cNvSpPr txBox="1"/>
          <p:nvPr/>
        </p:nvSpPr>
        <p:spPr>
          <a:xfrm>
            <a:off x="6414935" y="3741070"/>
            <a:ext cx="843348"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SUM</a:t>
            </a:r>
            <a:endParaRPr lang="zh-CN" altLang="en-US" dirty="0">
              <a:latin typeface="Times New Roman" panose="02020603050405020304" pitchFamily="18" charset="0"/>
              <a:cs typeface="Times New Roman" panose="02020603050405020304" pitchFamily="18" charset="0"/>
            </a:endParaRPr>
          </a:p>
        </p:txBody>
      </p:sp>
      <p:cxnSp>
        <p:nvCxnSpPr>
          <p:cNvPr id="91" name="直接连接符 90"/>
          <p:cNvCxnSpPr>
            <a:cxnSpLocks/>
          </p:cNvCxnSpPr>
          <p:nvPr/>
        </p:nvCxnSpPr>
        <p:spPr>
          <a:xfrm>
            <a:off x="7045461" y="3948753"/>
            <a:ext cx="730273"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AutoShape 1" descr="C:\Users\zhu\AppData\Roaming\Tencent\Users\593754493\QQ\WinTemp\RichOle\PUF$S8P%QXHBS(X]C0,]5.pn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026" name="Picture 2" descr="C:\Users\zhu\AppData\Roaming\Tencent\Users\593754493\QQ\WinTemp\RichOle\%2MJQXN_I9`_0[QETQ24P)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7312803" y="3074356"/>
            <a:ext cx="2297430" cy="1026414"/>
          </a:xfrm>
          <a:prstGeom prst="rect">
            <a:avLst/>
          </a:prstGeom>
          <a:noFill/>
          <a:extLst>
            <a:ext uri="{909E8E84-426E-40DD-AFC4-6F175D3DCCD1}">
              <a14:hiddenFill xmlns:a14="http://schemas.microsoft.com/office/drawing/2010/main">
                <a:solidFill>
                  <a:srgbClr val="FFFFFF"/>
                </a:solidFill>
              </a14:hiddenFill>
            </a:ext>
          </a:extLst>
        </p:spPr>
      </p:pic>
      <p:cxnSp>
        <p:nvCxnSpPr>
          <p:cNvPr id="96" name="直接连接符 95"/>
          <p:cNvCxnSpPr/>
          <p:nvPr/>
        </p:nvCxnSpPr>
        <p:spPr>
          <a:xfrm flipV="1">
            <a:off x="7756991" y="3935629"/>
            <a:ext cx="0" cy="64374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nvCxnSpPr>
        <p:spPr>
          <a:xfrm>
            <a:off x="7756991" y="4566671"/>
            <a:ext cx="384810"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8132298" y="1969355"/>
            <a:ext cx="831275" cy="492443"/>
          </a:xfrm>
          <a:prstGeom prst="rect">
            <a:avLst/>
          </a:prstGeom>
          <a:noFill/>
        </p:spPr>
        <p:txBody>
          <a:bodyPr wrap="square" rtlCol="0">
            <a:spAutoFit/>
          </a:bodyPr>
          <a:lstStyle/>
          <a:p>
            <a:r>
              <a:rPr lang="en-US" altLang="zh-CN" sz="2600" dirty="0">
                <a:latin typeface="Times New Roman" panose="02020603050405020304" pitchFamily="18" charset="0"/>
                <a:cs typeface="Times New Roman" panose="02020603050405020304" pitchFamily="18" charset="0"/>
              </a:rPr>
              <a:t>SPA</a:t>
            </a:r>
            <a:endParaRPr lang="zh-CN" altLang="en-US" sz="2600" dirty="0">
              <a:latin typeface="Times New Roman" panose="02020603050405020304" pitchFamily="18" charset="0"/>
              <a:cs typeface="Times New Roman" panose="02020603050405020304" pitchFamily="18" charset="0"/>
            </a:endParaRPr>
          </a:p>
        </p:txBody>
      </p:sp>
      <p:sp>
        <p:nvSpPr>
          <p:cNvPr id="104" name="TextBox 103"/>
          <p:cNvSpPr txBox="1"/>
          <p:nvPr/>
        </p:nvSpPr>
        <p:spPr>
          <a:xfrm>
            <a:off x="119374" y="1968298"/>
            <a:ext cx="1832493" cy="1200329"/>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B&amp;Z LNA</a:t>
            </a:r>
          </a:p>
          <a:p>
            <a:r>
              <a:rPr lang="en-US" altLang="zh-CN" dirty="0">
                <a:latin typeface="Times New Roman" panose="02020603050405020304" pitchFamily="18" charset="0"/>
                <a:cs typeface="Times New Roman" panose="02020603050405020304" pitchFamily="18" charset="0"/>
              </a:rPr>
              <a:t>Gain=34 dB</a:t>
            </a:r>
          </a:p>
          <a:p>
            <a:r>
              <a:rPr lang="en-US" altLang="zh-CN" dirty="0">
                <a:latin typeface="Times New Roman" panose="02020603050405020304" pitchFamily="18" charset="0"/>
                <a:cs typeface="Times New Roman" panose="02020603050405020304" pitchFamily="18" charset="0"/>
              </a:rPr>
              <a:t>NF=0.7 dB</a:t>
            </a:r>
          </a:p>
          <a:p>
            <a:r>
              <a:rPr lang="en-US" altLang="zh-CN" dirty="0" err="1">
                <a:latin typeface="Times New Roman" panose="02020603050405020304" pitchFamily="18" charset="0"/>
                <a:cs typeface="Times New Roman" panose="02020603050405020304" pitchFamily="18" charset="0"/>
              </a:rPr>
              <a:t>Freq</a:t>
            </a:r>
            <a:r>
              <a:rPr lang="en-US" altLang="zh-CN" dirty="0">
                <a:latin typeface="Times New Roman" panose="02020603050405020304" pitchFamily="18" charset="0"/>
                <a:cs typeface="Times New Roman" panose="02020603050405020304" pitchFamily="18" charset="0"/>
              </a:rPr>
              <a:t>=0.1-2 GHz</a:t>
            </a:r>
            <a:endParaRPr lang="zh-CN" altLang="en-US" dirty="0">
              <a:latin typeface="Times New Roman" panose="02020603050405020304" pitchFamily="18" charset="0"/>
              <a:cs typeface="Times New Roman" panose="02020603050405020304" pitchFamily="18" charset="0"/>
            </a:endParaRPr>
          </a:p>
        </p:txBody>
      </p:sp>
      <p:sp>
        <p:nvSpPr>
          <p:cNvPr id="105" name="TextBox 104"/>
          <p:cNvSpPr txBox="1"/>
          <p:nvPr/>
        </p:nvSpPr>
        <p:spPr>
          <a:xfrm>
            <a:off x="3297711" y="1492623"/>
            <a:ext cx="2523280" cy="430887"/>
          </a:xfrm>
          <a:prstGeom prst="rect">
            <a:avLst/>
          </a:prstGeom>
          <a:noFill/>
        </p:spPr>
        <p:txBody>
          <a:bodyPr wrap="square" rtlCol="0">
            <a:spAutoFit/>
          </a:bodyPr>
          <a:lstStyle/>
          <a:p>
            <a:r>
              <a:rPr lang="en-US" altLang="zh-CN" sz="2200" dirty="0">
                <a:latin typeface="Times New Roman" panose="02020603050405020304" pitchFamily="18" charset="0"/>
                <a:cs typeface="Times New Roman" panose="02020603050405020304" pitchFamily="18" charset="0"/>
              </a:rPr>
              <a:t>30 m coaxial cable</a:t>
            </a:r>
            <a:endParaRPr lang="zh-CN" altLang="en-US" sz="2200" dirty="0">
              <a:latin typeface="Times New Roman" panose="02020603050405020304" pitchFamily="18" charset="0"/>
              <a:cs typeface="Times New Roman" panose="02020603050405020304" pitchFamily="18" charset="0"/>
            </a:endParaRPr>
          </a:p>
        </p:txBody>
      </p:sp>
      <p:cxnSp>
        <p:nvCxnSpPr>
          <p:cNvPr id="44" name="直接连接符 43"/>
          <p:cNvCxnSpPr>
            <a:cxnSpLocks/>
          </p:cNvCxnSpPr>
          <p:nvPr/>
        </p:nvCxnSpPr>
        <p:spPr>
          <a:xfrm flipV="1">
            <a:off x="2908238" y="2567183"/>
            <a:ext cx="0" cy="53034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等腰三角形 44"/>
          <p:cNvSpPr/>
          <p:nvPr/>
        </p:nvSpPr>
        <p:spPr>
          <a:xfrm>
            <a:off x="2722462" y="2180568"/>
            <a:ext cx="371552" cy="386614"/>
          </a:xfrm>
          <a:prstGeom prst="triangl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等腰三角形 46"/>
          <p:cNvSpPr/>
          <p:nvPr/>
        </p:nvSpPr>
        <p:spPr>
          <a:xfrm rot="5400000">
            <a:off x="3953639" y="3320643"/>
            <a:ext cx="371552" cy="386614"/>
          </a:xfrm>
          <a:prstGeom prst="triangl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等腰三角形 47"/>
          <p:cNvSpPr/>
          <p:nvPr/>
        </p:nvSpPr>
        <p:spPr>
          <a:xfrm rot="5400000">
            <a:off x="3989803" y="4064193"/>
            <a:ext cx="371552" cy="386614"/>
          </a:xfrm>
          <a:prstGeom prst="triangl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9" name="直接连接符 48"/>
          <p:cNvCxnSpPr>
            <a:cxnSpLocks/>
          </p:cNvCxnSpPr>
          <p:nvPr/>
        </p:nvCxnSpPr>
        <p:spPr>
          <a:xfrm flipV="1">
            <a:off x="3350792" y="3537156"/>
            <a:ext cx="595316" cy="6435"/>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a:cxnSpLocks/>
          </p:cNvCxnSpPr>
          <p:nvPr/>
        </p:nvCxnSpPr>
        <p:spPr>
          <a:xfrm>
            <a:off x="3328081" y="4265703"/>
            <a:ext cx="654190" cy="3373"/>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等腰三角形 52"/>
          <p:cNvSpPr/>
          <p:nvPr/>
        </p:nvSpPr>
        <p:spPr>
          <a:xfrm rot="10800000">
            <a:off x="2021786" y="5148707"/>
            <a:ext cx="371552" cy="386614"/>
          </a:xfrm>
          <a:prstGeom prst="triangl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等腰三角形 53"/>
          <p:cNvSpPr/>
          <p:nvPr/>
        </p:nvSpPr>
        <p:spPr>
          <a:xfrm rot="10800000">
            <a:off x="2717722" y="5115111"/>
            <a:ext cx="371552" cy="386614"/>
          </a:xfrm>
          <a:prstGeom prst="triangl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等腰三角形 60"/>
          <p:cNvSpPr/>
          <p:nvPr/>
        </p:nvSpPr>
        <p:spPr>
          <a:xfrm rot="16200000">
            <a:off x="912961" y="3377978"/>
            <a:ext cx="371552" cy="386614"/>
          </a:xfrm>
          <a:prstGeom prst="triangl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63"/>
          <p:cNvSpPr/>
          <p:nvPr/>
        </p:nvSpPr>
        <p:spPr>
          <a:xfrm rot="16200000">
            <a:off x="889112" y="4087398"/>
            <a:ext cx="371552" cy="386614"/>
          </a:xfrm>
          <a:prstGeom prst="triangl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5" name="直接连接符 64"/>
          <p:cNvCxnSpPr>
            <a:cxnSpLocks/>
            <a:endCxn id="61" idx="3"/>
          </p:cNvCxnSpPr>
          <p:nvPr/>
        </p:nvCxnSpPr>
        <p:spPr>
          <a:xfrm flipH="1">
            <a:off x="1292044" y="3571285"/>
            <a:ext cx="452828"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a:cxnSpLocks/>
            <a:stCxn id="64" idx="0"/>
          </p:cNvCxnSpPr>
          <p:nvPr/>
        </p:nvCxnSpPr>
        <p:spPr>
          <a:xfrm flipH="1">
            <a:off x="742095" y="4280705"/>
            <a:ext cx="139486" cy="29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矩形 67"/>
          <p:cNvSpPr/>
          <p:nvPr/>
        </p:nvSpPr>
        <p:spPr>
          <a:xfrm>
            <a:off x="2155149" y="1680256"/>
            <a:ext cx="824056" cy="361704"/>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TextBox 4"/>
          <p:cNvSpPr txBox="1">
            <a:spLocks noChangeArrowheads="1"/>
          </p:cNvSpPr>
          <p:nvPr/>
        </p:nvSpPr>
        <p:spPr bwMode="auto">
          <a:xfrm>
            <a:off x="2246477" y="1691831"/>
            <a:ext cx="854282" cy="338554"/>
          </a:xfrm>
          <a:prstGeom prst="rect">
            <a:avLst/>
          </a:prstGeom>
          <a:noFill/>
          <a:ln>
            <a:noFill/>
          </a:ln>
        </p:spPr>
        <p:txBody>
          <a:bodyPr wrap="square">
            <a:spAutoFit/>
          </a:bodyPr>
          <a:lstStyle>
            <a:lvl1pPr>
              <a:spcBef>
                <a:spcPct val="20000"/>
              </a:spcBef>
              <a:buClr>
                <a:schemeClr val="accent1"/>
              </a:buClr>
              <a:buSzPct val="65000"/>
              <a:buFont typeface="Wingdings" pitchFamily="2" charset="2"/>
              <a:buChar char="n"/>
              <a:defRPr sz="3000">
                <a:solidFill>
                  <a:schemeClr val="tx1"/>
                </a:solidFill>
                <a:latin typeface="Arial" charset="0"/>
                <a:ea typeface="宋体" charset="-122"/>
              </a:defRPr>
            </a:lvl1pPr>
            <a:lvl2pPr marL="742950" indent="-285750">
              <a:spcBef>
                <a:spcPct val="20000"/>
              </a:spcBef>
              <a:buClr>
                <a:schemeClr val="accent2"/>
              </a:buClr>
              <a:buSzPct val="60000"/>
              <a:buFont typeface="Wingdings" pitchFamily="2" charset="2"/>
              <a:buChar char="q"/>
              <a:defRPr sz="2600">
                <a:solidFill>
                  <a:schemeClr val="tx1"/>
                </a:solidFill>
                <a:latin typeface="Arial" charset="0"/>
                <a:ea typeface="宋体" charset="-122"/>
              </a:defRPr>
            </a:lvl2pPr>
            <a:lvl3pPr marL="1143000" indent="-228600">
              <a:spcBef>
                <a:spcPct val="20000"/>
              </a:spcBef>
              <a:buClr>
                <a:schemeClr val="accent1"/>
              </a:buClr>
              <a:buSzPct val="65000"/>
              <a:buFont typeface="Wingdings" pitchFamily="2" charset="2"/>
              <a:buChar char="n"/>
              <a:defRPr sz="2200">
                <a:solidFill>
                  <a:schemeClr val="tx1"/>
                </a:solidFill>
                <a:latin typeface="Arial" charset="0"/>
                <a:ea typeface="宋体" charset="-122"/>
              </a:defRPr>
            </a:lvl3pPr>
            <a:lvl4pPr marL="1600200" indent="-228600">
              <a:spcBef>
                <a:spcPct val="20000"/>
              </a:spcBef>
              <a:buClr>
                <a:schemeClr val="accent2"/>
              </a:buClr>
              <a:buSzPct val="70000"/>
              <a:buFont typeface="Wingdings" pitchFamily="2" charset="2"/>
              <a:buChar char="q"/>
              <a:defRPr sz="2000">
                <a:solidFill>
                  <a:schemeClr val="tx1"/>
                </a:solidFill>
                <a:latin typeface="Arial" charset="0"/>
                <a:ea typeface="宋体" charset="-122"/>
              </a:defRPr>
            </a:lvl4pPr>
            <a:lvl5pPr marL="2057400" indent="-228600">
              <a:spcBef>
                <a:spcPct val="20000"/>
              </a:spcBef>
              <a:buClr>
                <a:schemeClr val="accent1"/>
              </a:buClr>
              <a:buSzPct val="75000"/>
              <a:buFont typeface="Wingdings" pitchFamily="2" charset="2"/>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9pPr>
          </a:lstStyle>
          <a:p>
            <a:pPr eaLnBrk="1" hangingPunct="1">
              <a:spcBef>
                <a:spcPct val="0"/>
              </a:spcBef>
              <a:buClrTx/>
              <a:buSzTx/>
              <a:buFontTx/>
              <a:buNone/>
            </a:pPr>
            <a:r>
              <a:rPr lang="en-US" altLang="zh-CN" sz="1600" dirty="0">
                <a:latin typeface="Times New Roman" pitchFamily="18" charset="0"/>
                <a:cs typeface="Times New Roman" pitchFamily="18" charset="0"/>
              </a:rPr>
              <a:t>SUM</a:t>
            </a:r>
            <a:endParaRPr lang="zh-CN" altLang="en-US" sz="1600" dirty="0">
              <a:latin typeface="Times New Roman" pitchFamily="18" charset="0"/>
              <a:cs typeface="Times New Roman" pitchFamily="18" charset="0"/>
            </a:endParaRPr>
          </a:p>
        </p:txBody>
      </p:sp>
      <p:cxnSp>
        <p:nvCxnSpPr>
          <p:cNvPr id="71" name="直接连接符 70"/>
          <p:cNvCxnSpPr/>
          <p:nvPr/>
        </p:nvCxnSpPr>
        <p:spPr>
          <a:xfrm flipV="1">
            <a:off x="2478462" y="2030385"/>
            <a:ext cx="2" cy="147473"/>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a:cxnSpLocks/>
          </p:cNvCxnSpPr>
          <p:nvPr/>
        </p:nvCxnSpPr>
        <p:spPr>
          <a:xfrm>
            <a:off x="2613600" y="2156062"/>
            <a:ext cx="306000"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flipV="1">
            <a:off x="2630862" y="2052966"/>
            <a:ext cx="2" cy="11016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接连接符 78"/>
          <p:cNvCxnSpPr>
            <a:cxnSpLocks/>
          </p:cNvCxnSpPr>
          <p:nvPr/>
        </p:nvCxnSpPr>
        <p:spPr>
          <a:xfrm>
            <a:off x="2183924" y="2165443"/>
            <a:ext cx="306000" cy="322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矩形 87"/>
          <p:cNvSpPr/>
          <p:nvPr/>
        </p:nvSpPr>
        <p:spPr>
          <a:xfrm rot="5400000">
            <a:off x="4480689" y="3661502"/>
            <a:ext cx="824056" cy="361704"/>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TextBox 4"/>
          <p:cNvSpPr txBox="1">
            <a:spLocks noChangeArrowheads="1"/>
          </p:cNvSpPr>
          <p:nvPr/>
        </p:nvSpPr>
        <p:spPr bwMode="auto">
          <a:xfrm rot="5400000">
            <a:off x="4479417" y="3788827"/>
            <a:ext cx="854282" cy="338554"/>
          </a:xfrm>
          <a:prstGeom prst="rect">
            <a:avLst/>
          </a:prstGeom>
          <a:noFill/>
          <a:ln>
            <a:noFill/>
          </a:ln>
        </p:spPr>
        <p:txBody>
          <a:bodyPr wrap="square">
            <a:spAutoFit/>
          </a:bodyPr>
          <a:lstStyle>
            <a:lvl1pPr>
              <a:spcBef>
                <a:spcPct val="20000"/>
              </a:spcBef>
              <a:buClr>
                <a:schemeClr val="accent1"/>
              </a:buClr>
              <a:buSzPct val="65000"/>
              <a:buFont typeface="Wingdings" pitchFamily="2" charset="2"/>
              <a:buChar char="n"/>
              <a:defRPr sz="3000">
                <a:solidFill>
                  <a:schemeClr val="tx1"/>
                </a:solidFill>
                <a:latin typeface="Arial" charset="0"/>
                <a:ea typeface="宋体" charset="-122"/>
              </a:defRPr>
            </a:lvl1pPr>
            <a:lvl2pPr marL="742950" indent="-285750">
              <a:spcBef>
                <a:spcPct val="20000"/>
              </a:spcBef>
              <a:buClr>
                <a:schemeClr val="accent2"/>
              </a:buClr>
              <a:buSzPct val="60000"/>
              <a:buFont typeface="Wingdings" pitchFamily="2" charset="2"/>
              <a:buChar char="q"/>
              <a:defRPr sz="2600">
                <a:solidFill>
                  <a:schemeClr val="tx1"/>
                </a:solidFill>
                <a:latin typeface="Arial" charset="0"/>
                <a:ea typeface="宋体" charset="-122"/>
              </a:defRPr>
            </a:lvl2pPr>
            <a:lvl3pPr marL="1143000" indent="-228600">
              <a:spcBef>
                <a:spcPct val="20000"/>
              </a:spcBef>
              <a:buClr>
                <a:schemeClr val="accent1"/>
              </a:buClr>
              <a:buSzPct val="65000"/>
              <a:buFont typeface="Wingdings" pitchFamily="2" charset="2"/>
              <a:buChar char="n"/>
              <a:defRPr sz="2200">
                <a:solidFill>
                  <a:schemeClr val="tx1"/>
                </a:solidFill>
                <a:latin typeface="Arial" charset="0"/>
                <a:ea typeface="宋体" charset="-122"/>
              </a:defRPr>
            </a:lvl3pPr>
            <a:lvl4pPr marL="1600200" indent="-228600">
              <a:spcBef>
                <a:spcPct val="20000"/>
              </a:spcBef>
              <a:buClr>
                <a:schemeClr val="accent2"/>
              </a:buClr>
              <a:buSzPct val="70000"/>
              <a:buFont typeface="Wingdings" pitchFamily="2" charset="2"/>
              <a:buChar char="q"/>
              <a:defRPr sz="2000">
                <a:solidFill>
                  <a:schemeClr val="tx1"/>
                </a:solidFill>
                <a:latin typeface="Arial" charset="0"/>
                <a:ea typeface="宋体" charset="-122"/>
              </a:defRPr>
            </a:lvl4pPr>
            <a:lvl5pPr marL="2057400" indent="-228600">
              <a:spcBef>
                <a:spcPct val="20000"/>
              </a:spcBef>
              <a:buClr>
                <a:schemeClr val="accent1"/>
              </a:buClr>
              <a:buSzPct val="75000"/>
              <a:buFont typeface="Wingdings" pitchFamily="2" charset="2"/>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9pPr>
          </a:lstStyle>
          <a:p>
            <a:pPr eaLnBrk="1" hangingPunct="1">
              <a:spcBef>
                <a:spcPct val="0"/>
              </a:spcBef>
              <a:buClrTx/>
              <a:buSzTx/>
              <a:buFontTx/>
              <a:buNone/>
            </a:pPr>
            <a:r>
              <a:rPr lang="en-US" altLang="zh-CN" sz="1600" dirty="0">
                <a:latin typeface="Times New Roman" pitchFamily="18" charset="0"/>
                <a:cs typeface="Times New Roman" pitchFamily="18" charset="0"/>
              </a:rPr>
              <a:t>SUM</a:t>
            </a:r>
            <a:endParaRPr lang="zh-CN" altLang="en-US" sz="1600" dirty="0">
              <a:latin typeface="Times New Roman" pitchFamily="18" charset="0"/>
              <a:cs typeface="Times New Roman" pitchFamily="18" charset="0"/>
            </a:endParaRPr>
          </a:p>
        </p:txBody>
      </p:sp>
      <p:cxnSp>
        <p:nvCxnSpPr>
          <p:cNvPr id="99" name="直接连接符 98"/>
          <p:cNvCxnSpPr>
            <a:cxnSpLocks/>
            <a:stCxn id="47" idx="0"/>
          </p:cNvCxnSpPr>
          <p:nvPr/>
        </p:nvCxnSpPr>
        <p:spPr>
          <a:xfrm>
            <a:off x="4332722" y="3513950"/>
            <a:ext cx="239278"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直接连接符 99"/>
          <p:cNvCxnSpPr>
            <a:cxnSpLocks/>
          </p:cNvCxnSpPr>
          <p:nvPr/>
        </p:nvCxnSpPr>
        <p:spPr>
          <a:xfrm flipV="1">
            <a:off x="4348688" y="4257379"/>
            <a:ext cx="223312" cy="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直接连接符 100"/>
          <p:cNvCxnSpPr/>
          <p:nvPr/>
        </p:nvCxnSpPr>
        <p:spPr>
          <a:xfrm flipV="1">
            <a:off x="4541033" y="3733004"/>
            <a:ext cx="184250" cy="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p:nvPr/>
        </p:nvCxnSpPr>
        <p:spPr>
          <a:xfrm flipV="1">
            <a:off x="4530409" y="4018867"/>
            <a:ext cx="184250" cy="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flipV="1">
            <a:off x="4549554" y="3526349"/>
            <a:ext cx="0" cy="22424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直接连接符 106"/>
          <p:cNvCxnSpPr/>
          <p:nvPr/>
        </p:nvCxnSpPr>
        <p:spPr>
          <a:xfrm flipH="1" flipV="1">
            <a:off x="4549554" y="4018867"/>
            <a:ext cx="837" cy="23851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直接连接符 107"/>
          <p:cNvCxnSpPr/>
          <p:nvPr/>
        </p:nvCxnSpPr>
        <p:spPr>
          <a:xfrm flipH="1">
            <a:off x="2184517" y="5551835"/>
            <a:ext cx="197392"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矩形 108"/>
          <p:cNvSpPr/>
          <p:nvPr/>
        </p:nvSpPr>
        <p:spPr>
          <a:xfrm>
            <a:off x="2188472" y="5659832"/>
            <a:ext cx="824056" cy="361704"/>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TextBox 4"/>
          <p:cNvSpPr txBox="1">
            <a:spLocks noChangeArrowheads="1"/>
          </p:cNvSpPr>
          <p:nvPr/>
        </p:nvSpPr>
        <p:spPr bwMode="auto">
          <a:xfrm>
            <a:off x="2291375" y="5659832"/>
            <a:ext cx="854282" cy="338554"/>
          </a:xfrm>
          <a:prstGeom prst="rect">
            <a:avLst/>
          </a:prstGeom>
          <a:noFill/>
          <a:ln>
            <a:noFill/>
          </a:ln>
        </p:spPr>
        <p:txBody>
          <a:bodyPr wrap="square">
            <a:spAutoFit/>
          </a:bodyPr>
          <a:lstStyle>
            <a:lvl1pPr>
              <a:spcBef>
                <a:spcPct val="20000"/>
              </a:spcBef>
              <a:buClr>
                <a:schemeClr val="accent1"/>
              </a:buClr>
              <a:buSzPct val="65000"/>
              <a:buFont typeface="Wingdings" pitchFamily="2" charset="2"/>
              <a:buChar char="n"/>
              <a:defRPr sz="3000">
                <a:solidFill>
                  <a:schemeClr val="tx1"/>
                </a:solidFill>
                <a:latin typeface="Arial" charset="0"/>
                <a:ea typeface="宋体" charset="-122"/>
              </a:defRPr>
            </a:lvl1pPr>
            <a:lvl2pPr marL="742950" indent="-285750">
              <a:spcBef>
                <a:spcPct val="20000"/>
              </a:spcBef>
              <a:buClr>
                <a:schemeClr val="accent2"/>
              </a:buClr>
              <a:buSzPct val="60000"/>
              <a:buFont typeface="Wingdings" pitchFamily="2" charset="2"/>
              <a:buChar char="q"/>
              <a:defRPr sz="2600">
                <a:solidFill>
                  <a:schemeClr val="tx1"/>
                </a:solidFill>
                <a:latin typeface="Arial" charset="0"/>
                <a:ea typeface="宋体" charset="-122"/>
              </a:defRPr>
            </a:lvl2pPr>
            <a:lvl3pPr marL="1143000" indent="-228600">
              <a:spcBef>
                <a:spcPct val="20000"/>
              </a:spcBef>
              <a:buClr>
                <a:schemeClr val="accent1"/>
              </a:buClr>
              <a:buSzPct val="65000"/>
              <a:buFont typeface="Wingdings" pitchFamily="2" charset="2"/>
              <a:buChar char="n"/>
              <a:defRPr sz="2200">
                <a:solidFill>
                  <a:schemeClr val="tx1"/>
                </a:solidFill>
                <a:latin typeface="Arial" charset="0"/>
                <a:ea typeface="宋体" charset="-122"/>
              </a:defRPr>
            </a:lvl3pPr>
            <a:lvl4pPr marL="1600200" indent="-228600">
              <a:spcBef>
                <a:spcPct val="20000"/>
              </a:spcBef>
              <a:buClr>
                <a:schemeClr val="accent2"/>
              </a:buClr>
              <a:buSzPct val="70000"/>
              <a:buFont typeface="Wingdings" pitchFamily="2" charset="2"/>
              <a:buChar char="q"/>
              <a:defRPr sz="2000">
                <a:solidFill>
                  <a:schemeClr val="tx1"/>
                </a:solidFill>
                <a:latin typeface="Arial" charset="0"/>
                <a:ea typeface="宋体" charset="-122"/>
              </a:defRPr>
            </a:lvl4pPr>
            <a:lvl5pPr marL="2057400" indent="-228600">
              <a:spcBef>
                <a:spcPct val="20000"/>
              </a:spcBef>
              <a:buClr>
                <a:schemeClr val="accent1"/>
              </a:buClr>
              <a:buSzPct val="75000"/>
              <a:buFont typeface="Wingdings" pitchFamily="2" charset="2"/>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9pPr>
          </a:lstStyle>
          <a:p>
            <a:pPr eaLnBrk="1" hangingPunct="1">
              <a:spcBef>
                <a:spcPct val="0"/>
              </a:spcBef>
              <a:buClrTx/>
              <a:buSzTx/>
              <a:buFontTx/>
              <a:buNone/>
            </a:pPr>
            <a:r>
              <a:rPr lang="en-US" altLang="zh-CN" sz="1600" dirty="0">
                <a:latin typeface="Times New Roman" pitchFamily="18" charset="0"/>
                <a:cs typeface="Times New Roman" pitchFamily="18" charset="0"/>
              </a:rPr>
              <a:t>SUM</a:t>
            </a:r>
            <a:endParaRPr lang="zh-CN" altLang="en-US" sz="1600" dirty="0">
              <a:latin typeface="Times New Roman" pitchFamily="18" charset="0"/>
              <a:cs typeface="Times New Roman" pitchFamily="18" charset="0"/>
            </a:endParaRPr>
          </a:p>
        </p:txBody>
      </p:sp>
      <p:sp>
        <p:nvSpPr>
          <p:cNvPr id="114" name="矩形 113"/>
          <p:cNvSpPr/>
          <p:nvPr/>
        </p:nvSpPr>
        <p:spPr>
          <a:xfrm rot="5400000">
            <a:off x="41922" y="3767901"/>
            <a:ext cx="824056" cy="361704"/>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TextBox 4"/>
          <p:cNvSpPr txBox="1">
            <a:spLocks noChangeArrowheads="1"/>
          </p:cNvSpPr>
          <p:nvPr/>
        </p:nvSpPr>
        <p:spPr bwMode="auto">
          <a:xfrm rot="5400000">
            <a:off x="40650" y="3848926"/>
            <a:ext cx="854282" cy="338554"/>
          </a:xfrm>
          <a:prstGeom prst="rect">
            <a:avLst/>
          </a:prstGeom>
          <a:noFill/>
          <a:ln>
            <a:noFill/>
          </a:ln>
        </p:spPr>
        <p:txBody>
          <a:bodyPr wrap="square">
            <a:spAutoFit/>
          </a:bodyPr>
          <a:lstStyle>
            <a:lvl1pPr>
              <a:spcBef>
                <a:spcPct val="20000"/>
              </a:spcBef>
              <a:buClr>
                <a:schemeClr val="accent1"/>
              </a:buClr>
              <a:buSzPct val="65000"/>
              <a:buFont typeface="Wingdings" pitchFamily="2" charset="2"/>
              <a:buChar char="n"/>
              <a:defRPr sz="3000">
                <a:solidFill>
                  <a:schemeClr val="tx1"/>
                </a:solidFill>
                <a:latin typeface="Arial" charset="0"/>
                <a:ea typeface="宋体" charset="-122"/>
              </a:defRPr>
            </a:lvl1pPr>
            <a:lvl2pPr marL="742950" indent="-285750">
              <a:spcBef>
                <a:spcPct val="20000"/>
              </a:spcBef>
              <a:buClr>
                <a:schemeClr val="accent2"/>
              </a:buClr>
              <a:buSzPct val="60000"/>
              <a:buFont typeface="Wingdings" pitchFamily="2" charset="2"/>
              <a:buChar char="q"/>
              <a:defRPr sz="2600">
                <a:solidFill>
                  <a:schemeClr val="tx1"/>
                </a:solidFill>
                <a:latin typeface="Arial" charset="0"/>
                <a:ea typeface="宋体" charset="-122"/>
              </a:defRPr>
            </a:lvl2pPr>
            <a:lvl3pPr marL="1143000" indent="-228600">
              <a:spcBef>
                <a:spcPct val="20000"/>
              </a:spcBef>
              <a:buClr>
                <a:schemeClr val="accent1"/>
              </a:buClr>
              <a:buSzPct val="65000"/>
              <a:buFont typeface="Wingdings" pitchFamily="2" charset="2"/>
              <a:buChar char="n"/>
              <a:defRPr sz="2200">
                <a:solidFill>
                  <a:schemeClr val="tx1"/>
                </a:solidFill>
                <a:latin typeface="Arial" charset="0"/>
                <a:ea typeface="宋体" charset="-122"/>
              </a:defRPr>
            </a:lvl3pPr>
            <a:lvl4pPr marL="1600200" indent="-228600">
              <a:spcBef>
                <a:spcPct val="20000"/>
              </a:spcBef>
              <a:buClr>
                <a:schemeClr val="accent2"/>
              </a:buClr>
              <a:buSzPct val="70000"/>
              <a:buFont typeface="Wingdings" pitchFamily="2" charset="2"/>
              <a:buChar char="q"/>
              <a:defRPr sz="2000">
                <a:solidFill>
                  <a:schemeClr val="tx1"/>
                </a:solidFill>
                <a:latin typeface="Arial" charset="0"/>
                <a:ea typeface="宋体" charset="-122"/>
              </a:defRPr>
            </a:lvl4pPr>
            <a:lvl5pPr marL="2057400" indent="-228600">
              <a:spcBef>
                <a:spcPct val="20000"/>
              </a:spcBef>
              <a:buClr>
                <a:schemeClr val="accent1"/>
              </a:buClr>
              <a:buSzPct val="75000"/>
              <a:buFont typeface="Wingdings" pitchFamily="2" charset="2"/>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9pPr>
          </a:lstStyle>
          <a:p>
            <a:pPr eaLnBrk="1" hangingPunct="1">
              <a:spcBef>
                <a:spcPct val="0"/>
              </a:spcBef>
              <a:buClrTx/>
              <a:buSzTx/>
              <a:buFontTx/>
              <a:buNone/>
            </a:pPr>
            <a:r>
              <a:rPr lang="en-US" altLang="zh-CN" sz="1600" dirty="0">
                <a:latin typeface="Times New Roman" pitchFamily="18" charset="0"/>
                <a:cs typeface="Times New Roman" pitchFamily="18" charset="0"/>
              </a:rPr>
              <a:t>SUM</a:t>
            </a:r>
            <a:endParaRPr lang="zh-CN" altLang="en-US" sz="1600" dirty="0">
              <a:latin typeface="Times New Roman" pitchFamily="18" charset="0"/>
              <a:cs typeface="Times New Roman" pitchFamily="18" charset="0"/>
            </a:endParaRPr>
          </a:p>
        </p:txBody>
      </p:sp>
      <p:cxnSp>
        <p:nvCxnSpPr>
          <p:cNvPr id="116" name="直接连接符 115"/>
          <p:cNvCxnSpPr>
            <a:cxnSpLocks/>
          </p:cNvCxnSpPr>
          <p:nvPr/>
        </p:nvCxnSpPr>
        <p:spPr>
          <a:xfrm>
            <a:off x="639367" y="3783753"/>
            <a:ext cx="135300" cy="268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直接连接符 116"/>
          <p:cNvCxnSpPr>
            <a:cxnSpLocks/>
          </p:cNvCxnSpPr>
          <p:nvPr/>
        </p:nvCxnSpPr>
        <p:spPr>
          <a:xfrm>
            <a:off x="628743" y="4069616"/>
            <a:ext cx="133565" cy="210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直接连接符 117"/>
          <p:cNvCxnSpPr/>
          <p:nvPr/>
        </p:nvCxnSpPr>
        <p:spPr>
          <a:xfrm flipV="1">
            <a:off x="762308" y="3567570"/>
            <a:ext cx="0" cy="20610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接连接符 118"/>
          <p:cNvCxnSpPr/>
          <p:nvPr/>
        </p:nvCxnSpPr>
        <p:spPr>
          <a:xfrm flipH="1" flipV="1">
            <a:off x="750733" y="4061994"/>
            <a:ext cx="837" cy="23851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直接连接符 119"/>
          <p:cNvCxnSpPr>
            <a:cxnSpLocks/>
            <a:stCxn id="61" idx="0"/>
          </p:cNvCxnSpPr>
          <p:nvPr/>
        </p:nvCxnSpPr>
        <p:spPr>
          <a:xfrm flipH="1">
            <a:off x="751572" y="3571285"/>
            <a:ext cx="153858" cy="377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直接连接符 120"/>
          <p:cNvCxnSpPr>
            <a:cxnSpLocks/>
            <a:endCxn id="64" idx="3"/>
          </p:cNvCxnSpPr>
          <p:nvPr/>
        </p:nvCxnSpPr>
        <p:spPr>
          <a:xfrm flipH="1">
            <a:off x="1268195" y="4273562"/>
            <a:ext cx="494998" cy="7143"/>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直接连接符 121"/>
          <p:cNvCxnSpPr>
            <a:cxnSpLocks/>
          </p:cNvCxnSpPr>
          <p:nvPr/>
        </p:nvCxnSpPr>
        <p:spPr>
          <a:xfrm flipH="1">
            <a:off x="2765253" y="5524875"/>
            <a:ext cx="144309"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直接连接符 122"/>
          <p:cNvCxnSpPr/>
          <p:nvPr/>
        </p:nvCxnSpPr>
        <p:spPr>
          <a:xfrm flipV="1">
            <a:off x="2390738" y="5537575"/>
            <a:ext cx="2" cy="11016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直接连接符 123"/>
          <p:cNvCxnSpPr/>
          <p:nvPr/>
        </p:nvCxnSpPr>
        <p:spPr>
          <a:xfrm flipV="1">
            <a:off x="2781133" y="5538375"/>
            <a:ext cx="2" cy="11016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直接连接符 124"/>
          <p:cNvCxnSpPr/>
          <p:nvPr/>
        </p:nvCxnSpPr>
        <p:spPr>
          <a:xfrm flipV="1">
            <a:off x="108647" y="3936151"/>
            <a:ext cx="184250" cy="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6" name="TextBox 4"/>
          <p:cNvSpPr txBox="1">
            <a:spLocks noChangeArrowheads="1"/>
          </p:cNvSpPr>
          <p:nvPr/>
        </p:nvSpPr>
        <p:spPr bwMode="auto">
          <a:xfrm>
            <a:off x="3541651" y="2595956"/>
            <a:ext cx="2264569" cy="338554"/>
          </a:xfrm>
          <a:prstGeom prst="rect">
            <a:avLst/>
          </a:prstGeom>
          <a:solidFill>
            <a:schemeClr val="bg1"/>
          </a:solidFill>
          <a:ln>
            <a:noFill/>
          </a:ln>
        </p:spPr>
        <p:txBody>
          <a:bodyPr wrap="square">
            <a:spAutoFit/>
          </a:bodyPr>
          <a:lstStyle>
            <a:lvl1pPr>
              <a:spcBef>
                <a:spcPct val="20000"/>
              </a:spcBef>
              <a:buClr>
                <a:schemeClr val="accent1"/>
              </a:buClr>
              <a:buSzPct val="65000"/>
              <a:buFont typeface="Wingdings" pitchFamily="2" charset="2"/>
              <a:buChar char="n"/>
              <a:defRPr sz="3000">
                <a:solidFill>
                  <a:schemeClr val="tx1"/>
                </a:solidFill>
                <a:latin typeface="Arial" charset="0"/>
                <a:ea typeface="宋体" charset="-122"/>
              </a:defRPr>
            </a:lvl1pPr>
            <a:lvl2pPr marL="742950" indent="-285750">
              <a:spcBef>
                <a:spcPct val="20000"/>
              </a:spcBef>
              <a:buClr>
                <a:schemeClr val="accent2"/>
              </a:buClr>
              <a:buSzPct val="60000"/>
              <a:buFont typeface="Wingdings" pitchFamily="2" charset="2"/>
              <a:buChar char="q"/>
              <a:defRPr sz="2600">
                <a:solidFill>
                  <a:schemeClr val="tx1"/>
                </a:solidFill>
                <a:latin typeface="Arial" charset="0"/>
                <a:ea typeface="宋体" charset="-122"/>
              </a:defRPr>
            </a:lvl2pPr>
            <a:lvl3pPr marL="1143000" indent="-228600">
              <a:spcBef>
                <a:spcPct val="20000"/>
              </a:spcBef>
              <a:buClr>
                <a:schemeClr val="accent1"/>
              </a:buClr>
              <a:buSzPct val="65000"/>
              <a:buFont typeface="Wingdings" pitchFamily="2" charset="2"/>
              <a:buChar char="n"/>
              <a:defRPr sz="2200">
                <a:solidFill>
                  <a:schemeClr val="tx1"/>
                </a:solidFill>
                <a:latin typeface="Arial" charset="0"/>
                <a:ea typeface="宋体" charset="-122"/>
              </a:defRPr>
            </a:lvl3pPr>
            <a:lvl4pPr marL="1600200" indent="-228600">
              <a:spcBef>
                <a:spcPct val="20000"/>
              </a:spcBef>
              <a:buClr>
                <a:schemeClr val="accent2"/>
              </a:buClr>
              <a:buSzPct val="70000"/>
              <a:buFont typeface="Wingdings" pitchFamily="2" charset="2"/>
              <a:buChar char="q"/>
              <a:defRPr sz="2000">
                <a:solidFill>
                  <a:schemeClr val="tx1"/>
                </a:solidFill>
                <a:latin typeface="Arial" charset="0"/>
                <a:ea typeface="宋体" charset="-122"/>
              </a:defRPr>
            </a:lvl4pPr>
            <a:lvl5pPr marL="2057400" indent="-228600">
              <a:spcBef>
                <a:spcPct val="20000"/>
              </a:spcBef>
              <a:buClr>
                <a:schemeClr val="accent1"/>
              </a:buClr>
              <a:buSzPct val="75000"/>
              <a:buFont typeface="Wingdings" pitchFamily="2" charset="2"/>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9pPr>
          </a:lstStyle>
          <a:p>
            <a:pPr>
              <a:spcBef>
                <a:spcPct val="0"/>
              </a:spcBef>
              <a:buClrTx/>
              <a:buSzTx/>
              <a:buNone/>
            </a:pPr>
            <a:r>
              <a:rPr lang="en-US" altLang="zh-CN" sz="1600" b="1" dirty="0">
                <a:solidFill>
                  <a:srgbClr val="FF0000"/>
                </a:solidFill>
                <a:latin typeface="Times New Roman" pitchFamily="18" charset="0"/>
                <a:cs typeface="Times New Roman" pitchFamily="18" charset="0"/>
              </a:rPr>
              <a:t>Combiners in the air</a:t>
            </a:r>
            <a:endParaRPr lang="zh-CN" altLang="en-US" sz="1600" b="1" dirty="0">
              <a:solidFill>
                <a:srgbClr val="FF0000"/>
              </a:solidFill>
              <a:latin typeface="Times New Roman" pitchFamily="18" charset="0"/>
              <a:cs typeface="Times New Roman" pitchFamily="18" charset="0"/>
            </a:endParaRPr>
          </a:p>
        </p:txBody>
      </p:sp>
      <p:cxnSp>
        <p:nvCxnSpPr>
          <p:cNvPr id="137" name="直接箭头连接符 136"/>
          <p:cNvCxnSpPr>
            <a:cxnSpLocks/>
          </p:cNvCxnSpPr>
          <p:nvPr/>
        </p:nvCxnSpPr>
        <p:spPr>
          <a:xfrm flipH="1" flipV="1">
            <a:off x="3283689" y="2757653"/>
            <a:ext cx="296876" cy="3312"/>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9" name="直接箭头连接符 138"/>
          <p:cNvCxnSpPr>
            <a:cxnSpLocks/>
          </p:cNvCxnSpPr>
          <p:nvPr/>
        </p:nvCxnSpPr>
        <p:spPr>
          <a:xfrm>
            <a:off x="3687682" y="2902224"/>
            <a:ext cx="0" cy="279623"/>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035" name="图片 1034"/>
          <p:cNvPicPr>
            <a:picLocks noChangeAspect="1"/>
          </p:cNvPicPr>
          <p:nvPr/>
        </p:nvPicPr>
        <p:blipFill rotWithShape="1">
          <a:blip r:embed="rId5" cstate="print">
            <a:extLst>
              <a:ext uri="{28A0092B-C50C-407E-A947-70E740481C1C}">
                <a14:useLocalDpi xmlns:a14="http://schemas.microsoft.com/office/drawing/2010/main" val="0"/>
              </a:ext>
            </a:extLst>
          </a:blip>
          <a:srcRect l="13578" t="9590" b="8577"/>
          <a:stretch/>
        </p:blipFill>
        <p:spPr>
          <a:xfrm>
            <a:off x="6228184" y="4796119"/>
            <a:ext cx="2848048" cy="2017257"/>
          </a:xfrm>
          <a:prstGeom prst="rect">
            <a:avLst/>
          </a:prstGeom>
        </p:spPr>
      </p:pic>
      <p:cxnSp>
        <p:nvCxnSpPr>
          <p:cNvPr id="143" name="直接箭头连接符 142"/>
          <p:cNvCxnSpPr/>
          <p:nvPr/>
        </p:nvCxnSpPr>
        <p:spPr>
          <a:xfrm flipH="1" flipV="1">
            <a:off x="7810609" y="6028519"/>
            <a:ext cx="297659" cy="327612"/>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5" name="TextBox 4"/>
          <p:cNvSpPr txBox="1">
            <a:spLocks noChangeArrowheads="1"/>
          </p:cNvSpPr>
          <p:nvPr/>
        </p:nvSpPr>
        <p:spPr bwMode="auto">
          <a:xfrm>
            <a:off x="7740064" y="6329175"/>
            <a:ext cx="1321993" cy="338554"/>
          </a:xfrm>
          <a:prstGeom prst="rect">
            <a:avLst/>
          </a:prstGeom>
          <a:solidFill>
            <a:schemeClr val="bg1"/>
          </a:solidFill>
          <a:ln>
            <a:noFill/>
          </a:ln>
        </p:spPr>
        <p:txBody>
          <a:bodyPr wrap="square">
            <a:spAutoFit/>
          </a:bodyPr>
          <a:lstStyle>
            <a:lvl1pPr>
              <a:spcBef>
                <a:spcPct val="20000"/>
              </a:spcBef>
              <a:buClr>
                <a:schemeClr val="accent1"/>
              </a:buClr>
              <a:buSzPct val="65000"/>
              <a:buFont typeface="Wingdings" pitchFamily="2" charset="2"/>
              <a:buChar char="n"/>
              <a:defRPr sz="3000">
                <a:solidFill>
                  <a:schemeClr val="tx1"/>
                </a:solidFill>
                <a:latin typeface="Arial" charset="0"/>
                <a:ea typeface="宋体" charset="-122"/>
              </a:defRPr>
            </a:lvl1pPr>
            <a:lvl2pPr marL="742950" indent="-285750">
              <a:spcBef>
                <a:spcPct val="20000"/>
              </a:spcBef>
              <a:buClr>
                <a:schemeClr val="accent2"/>
              </a:buClr>
              <a:buSzPct val="60000"/>
              <a:buFont typeface="Wingdings" pitchFamily="2" charset="2"/>
              <a:buChar char="q"/>
              <a:defRPr sz="2600">
                <a:solidFill>
                  <a:schemeClr val="tx1"/>
                </a:solidFill>
                <a:latin typeface="Arial" charset="0"/>
                <a:ea typeface="宋体" charset="-122"/>
              </a:defRPr>
            </a:lvl2pPr>
            <a:lvl3pPr marL="1143000" indent="-228600">
              <a:spcBef>
                <a:spcPct val="20000"/>
              </a:spcBef>
              <a:buClr>
                <a:schemeClr val="accent1"/>
              </a:buClr>
              <a:buSzPct val="65000"/>
              <a:buFont typeface="Wingdings" pitchFamily="2" charset="2"/>
              <a:buChar char="n"/>
              <a:defRPr sz="2200">
                <a:solidFill>
                  <a:schemeClr val="tx1"/>
                </a:solidFill>
                <a:latin typeface="Arial" charset="0"/>
                <a:ea typeface="宋体" charset="-122"/>
              </a:defRPr>
            </a:lvl3pPr>
            <a:lvl4pPr marL="1600200" indent="-228600">
              <a:spcBef>
                <a:spcPct val="20000"/>
              </a:spcBef>
              <a:buClr>
                <a:schemeClr val="accent2"/>
              </a:buClr>
              <a:buSzPct val="70000"/>
              <a:buFont typeface="Wingdings" pitchFamily="2" charset="2"/>
              <a:buChar char="q"/>
              <a:defRPr sz="2000">
                <a:solidFill>
                  <a:schemeClr val="tx1"/>
                </a:solidFill>
                <a:latin typeface="Arial" charset="0"/>
                <a:ea typeface="宋体" charset="-122"/>
              </a:defRPr>
            </a:lvl4pPr>
            <a:lvl5pPr marL="2057400" indent="-228600">
              <a:spcBef>
                <a:spcPct val="20000"/>
              </a:spcBef>
              <a:buClr>
                <a:schemeClr val="accent1"/>
              </a:buClr>
              <a:buSzPct val="75000"/>
              <a:buFont typeface="Wingdings" pitchFamily="2" charset="2"/>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宋体" charset="-122"/>
              </a:defRPr>
            </a:lvl9pPr>
          </a:lstStyle>
          <a:p>
            <a:pPr eaLnBrk="1" hangingPunct="1">
              <a:spcBef>
                <a:spcPct val="0"/>
              </a:spcBef>
              <a:buClrTx/>
              <a:buSzTx/>
              <a:buFontTx/>
              <a:buNone/>
            </a:pPr>
            <a:r>
              <a:rPr lang="en-US" altLang="zh-CN" sz="1600" dirty="0">
                <a:solidFill>
                  <a:srgbClr val="FF0000"/>
                </a:solidFill>
                <a:latin typeface="Times New Roman" pitchFamily="18" charset="0"/>
                <a:cs typeface="Times New Roman" pitchFamily="18" charset="0"/>
              </a:rPr>
              <a:t>RF shielding</a:t>
            </a:r>
            <a:endParaRPr lang="zh-CN" altLang="en-US" sz="1600" dirty="0">
              <a:solidFill>
                <a:srgbClr val="FF0000"/>
              </a:solidFill>
              <a:latin typeface="Times New Roman" pitchFamily="18" charset="0"/>
              <a:cs typeface="Times New Roman" pitchFamily="18" charset="0"/>
            </a:endParaRPr>
          </a:p>
        </p:txBody>
      </p:sp>
      <p:sp>
        <p:nvSpPr>
          <p:cNvPr id="2" name="矩形 1">
            <a:extLst>
              <a:ext uri="{FF2B5EF4-FFF2-40B4-BE49-F238E27FC236}">
                <a16:creationId xmlns:a16="http://schemas.microsoft.com/office/drawing/2014/main" id="{BCAE80D1-0E76-40F8-84A7-A1D7DA69C97D}"/>
              </a:ext>
            </a:extLst>
          </p:cNvPr>
          <p:cNvSpPr/>
          <p:nvPr/>
        </p:nvSpPr>
        <p:spPr>
          <a:xfrm>
            <a:off x="2593667" y="2663355"/>
            <a:ext cx="663133" cy="229260"/>
          </a:xfrm>
          <a:prstGeom prst="rect">
            <a:avLst/>
          </a:prstGeom>
          <a:solidFill>
            <a:schemeClr val="bg1"/>
          </a:solidFill>
          <a:ln w="28575">
            <a:solidFill>
              <a:srgbClr val="0119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69F59397-7FA4-467D-976F-49B43FE8921E}"/>
              </a:ext>
            </a:extLst>
          </p:cNvPr>
          <p:cNvSpPr/>
          <p:nvPr/>
        </p:nvSpPr>
        <p:spPr>
          <a:xfrm>
            <a:off x="2543974" y="2599383"/>
            <a:ext cx="793807" cy="323165"/>
          </a:xfrm>
          <a:prstGeom prst="rect">
            <a:avLst/>
          </a:prstGeom>
        </p:spPr>
        <p:txBody>
          <a:bodyPr wrap="square">
            <a:spAutoFit/>
          </a:bodyPr>
          <a:lstStyle/>
          <a:p>
            <a:r>
              <a:rPr lang="en-US" altLang="zh-CN" sz="1500" dirty="0">
                <a:solidFill>
                  <a:srgbClr val="FF0000"/>
                </a:solidFill>
                <a:latin typeface="Times New Roman" pitchFamily="18" charset="0"/>
                <a:cs typeface="Times New Roman" pitchFamily="18" charset="0"/>
              </a:rPr>
              <a:t>16 way </a:t>
            </a:r>
            <a:endParaRPr lang="zh-CN" altLang="en-US" sz="1500" dirty="0"/>
          </a:p>
        </p:txBody>
      </p:sp>
      <p:sp>
        <p:nvSpPr>
          <p:cNvPr id="93" name="矩形 92">
            <a:extLst>
              <a:ext uri="{FF2B5EF4-FFF2-40B4-BE49-F238E27FC236}">
                <a16:creationId xmlns:a16="http://schemas.microsoft.com/office/drawing/2014/main" id="{4172F417-A45D-4E74-B8D6-12E742B9E294}"/>
              </a:ext>
            </a:extLst>
          </p:cNvPr>
          <p:cNvSpPr/>
          <p:nvPr/>
        </p:nvSpPr>
        <p:spPr>
          <a:xfrm>
            <a:off x="1877656" y="2667009"/>
            <a:ext cx="621902" cy="229260"/>
          </a:xfrm>
          <a:prstGeom prst="rect">
            <a:avLst/>
          </a:prstGeom>
          <a:solidFill>
            <a:schemeClr val="bg1"/>
          </a:solidFill>
          <a:ln w="28575">
            <a:solidFill>
              <a:srgbClr val="0119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矩形 94">
            <a:extLst>
              <a:ext uri="{FF2B5EF4-FFF2-40B4-BE49-F238E27FC236}">
                <a16:creationId xmlns:a16="http://schemas.microsoft.com/office/drawing/2014/main" id="{9E9E522E-68E6-4AE9-8052-E6092A73C2E2}"/>
              </a:ext>
            </a:extLst>
          </p:cNvPr>
          <p:cNvSpPr/>
          <p:nvPr/>
        </p:nvSpPr>
        <p:spPr>
          <a:xfrm>
            <a:off x="1803832" y="2613197"/>
            <a:ext cx="793807" cy="323165"/>
          </a:xfrm>
          <a:prstGeom prst="rect">
            <a:avLst/>
          </a:prstGeom>
        </p:spPr>
        <p:txBody>
          <a:bodyPr wrap="none">
            <a:spAutoFit/>
          </a:bodyPr>
          <a:lstStyle/>
          <a:p>
            <a:r>
              <a:rPr lang="en-US" altLang="zh-CN" sz="1500" dirty="0">
                <a:solidFill>
                  <a:srgbClr val="FF0000"/>
                </a:solidFill>
                <a:latin typeface="Times New Roman" pitchFamily="18" charset="0"/>
                <a:cs typeface="Times New Roman" pitchFamily="18" charset="0"/>
              </a:rPr>
              <a:t>16 way </a:t>
            </a:r>
            <a:endParaRPr lang="zh-CN" altLang="en-US" sz="1500" dirty="0"/>
          </a:p>
        </p:txBody>
      </p:sp>
      <p:sp>
        <p:nvSpPr>
          <p:cNvPr id="111" name="矩形 110">
            <a:extLst>
              <a:ext uri="{FF2B5EF4-FFF2-40B4-BE49-F238E27FC236}">
                <a16:creationId xmlns:a16="http://schemas.microsoft.com/office/drawing/2014/main" id="{74126C27-5CF6-43A5-B608-7273EAC2D1AE}"/>
              </a:ext>
            </a:extLst>
          </p:cNvPr>
          <p:cNvSpPr/>
          <p:nvPr/>
        </p:nvSpPr>
        <p:spPr>
          <a:xfrm rot="5400000">
            <a:off x="3363629" y="3406741"/>
            <a:ext cx="663133" cy="229260"/>
          </a:xfrm>
          <a:prstGeom prst="rect">
            <a:avLst/>
          </a:prstGeom>
          <a:solidFill>
            <a:schemeClr val="bg1"/>
          </a:solidFill>
          <a:ln w="28575">
            <a:solidFill>
              <a:srgbClr val="0119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矩形 111">
            <a:extLst>
              <a:ext uri="{FF2B5EF4-FFF2-40B4-BE49-F238E27FC236}">
                <a16:creationId xmlns:a16="http://schemas.microsoft.com/office/drawing/2014/main" id="{46CB74A9-B5B7-4A74-9DC7-A9895210DC93}"/>
              </a:ext>
            </a:extLst>
          </p:cNvPr>
          <p:cNvSpPr/>
          <p:nvPr/>
        </p:nvSpPr>
        <p:spPr>
          <a:xfrm rot="5400000">
            <a:off x="3313936" y="3342769"/>
            <a:ext cx="793807" cy="323165"/>
          </a:xfrm>
          <a:prstGeom prst="rect">
            <a:avLst/>
          </a:prstGeom>
        </p:spPr>
        <p:txBody>
          <a:bodyPr wrap="square">
            <a:spAutoFit/>
          </a:bodyPr>
          <a:lstStyle/>
          <a:p>
            <a:r>
              <a:rPr lang="en-US" altLang="zh-CN" sz="1500" dirty="0">
                <a:solidFill>
                  <a:srgbClr val="FF0000"/>
                </a:solidFill>
                <a:latin typeface="Times New Roman" pitchFamily="18" charset="0"/>
                <a:cs typeface="Times New Roman" pitchFamily="18" charset="0"/>
              </a:rPr>
              <a:t>16 way </a:t>
            </a:r>
            <a:endParaRPr lang="zh-CN" altLang="en-US" sz="1500" dirty="0"/>
          </a:p>
        </p:txBody>
      </p:sp>
      <p:sp>
        <p:nvSpPr>
          <p:cNvPr id="113" name="矩形 112">
            <a:extLst>
              <a:ext uri="{FF2B5EF4-FFF2-40B4-BE49-F238E27FC236}">
                <a16:creationId xmlns:a16="http://schemas.microsoft.com/office/drawing/2014/main" id="{88044659-BE9A-4230-994E-58F3B71740AE}"/>
              </a:ext>
            </a:extLst>
          </p:cNvPr>
          <p:cNvSpPr/>
          <p:nvPr/>
        </p:nvSpPr>
        <p:spPr>
          <a:xfrm>
            <a:off x="1867912" y="4814712"/>
            <a:ext cx="663133" cy="229260"/>
          </a:xfrm>
          <a:prstGeom prst="rect">
            <a:avLst/>
          </a:prstGeom>
          <a:solidFill>
            <a:schemeClr val="bg1"/>
          </a:solidFill>
          <a:ln w="28575">
            <a:solidFill>
              <a:srgbClr val="0119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矩形 125">
            <a:extLst>
              <a:ext uri="{FF2B5EF4-FFF2-40B4-BE49-F238E27FC236}">
                <a16:creationId xmlns:a16="http://schemas.microsoft.com/office/drawing/2014/main" id="{B4EF6813-CE9C-4159-B56F-4EB372D5E506}"/>
              </a:ext>
            </a:extLst>
          </p:cNvPr>
          <p:cNvSpPr/>
          <p:nvPr/>
        </p:nvSpPr>
        <p:spPr>
          <a:xfrm>
            <a:off x="1818219" y="4750740"/>
            <a:ext cx="793807" cy="323165"/>
          </a:xfrm>
          <a:prstGeom prst="rect">
            <a:avLst/>
          </a:prstGeom>
        </p:spPr>
        <p:txBody>
          <a:bodyPr wrap="square">
            <a:spAutoFit/>
          </a:bodyPr>
          <a:lstStyle/>
          <a:p>
            <a:r>
              <a:rPr lang="en-US" altLang="zh-CN" sz="1500" dirty="0">
                <a:solidFill>
                  <a:srgbClr val="FF0000"/>
                </a:solidFill>
                <a:latin typeface="Times New Roman" pitchFamily="18" charset="0"/>
                <a:cs typeface="Times New Roman" pitchFamily="18" charset="0"/>
              </a:rPr>
              <a:t>16 way </a:t>
            </a:r>
            <a:endParaRPr lang="zh-CN" altLang="en-US" sz="1500" dirty="0"/>
          </a:p>
        </p:txBody>
      </p:sp>
      <p:sp>
        <p:nvSpPr>
          <p:cNvPr id="127" name="矩形 126">
            <a:extLst>
              <a:ext uri="{FF2B5EF4-FFF2-40B4-BE49-F238E27FC236}">
                <a16:creationId xmlns:a16="http://schemas.microsoft.com/office/drawing/2014/main" id="{F7915EA1-7B17-4301-9B53-6C968A91D60F}"/>
              </a:ext>
            </a:extLst>
          </p:cNvPr>
          <p:cNvSpPr/>
          <p:nvPr/>
        </p:nvSpPr>
        <p:spPr>
          <a:xfrm rot="5400000">
            <a:off x="3357152" y="4157771"/>
            <a:ext cx="663133" cy="229260"/>
          </a:xfrm>
          <a:prstGeom prst="rect">
            <a:avLst/>
          </a:prstGeom>
          <a:solidFill>
            <a:schemeClr val="bg1"/>
          </a:solidFill>
          <a:ln w="28575">
            <a:solidFill>
              <a:srgbClr val="0119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矩形 127">
            <a:extLst>
              <a:ext uri="{FF2B5EF4-FFF2-40B4-BE49-F238E27FC236}">
                <a16:creationId xmlns:a16="http://schemas.microsoft.com/office/drawing/2014/main" id="{0D2FBD16-4E43-4EE7-9A78-895C2D3F0092}"/>
              </a:ext>
            </a:extLst>
          </p:cNvPr>
          <p:cNvSpPr/>
          <p:nvPr/>
        </p:nvSpPr>
        <p:spPr>
          <a:xfrm rot="5400000">
            <a:off x="3307459" y="4093799"/>
            <a:ext cx="793807" cy="323165"/>
          </a:xfrm>
          <a:prstGeom prst="rect">
            <a:avLst/>
          </a:prstGeom>
        </p:spPr>
        <p:txBody>
          <a:bodyPr wrap="square">
            <a:spAutoFit/>
          </a:bodyPr>
          <a:lstStyle/>
          <a:p>
            <a:r>
              <a:rPr lang="en-US" altLang="zh-CN" sz="1500" dirty="0">
                <a:solidFill>
                  <a:srgbClr val="FF0000"/>
                </a:solidFill>
                <a:latin typeface="Times New Roman" pitchFamily="18" charset="0"/>
                <a:cs typeface="Times New Roman" pitchFamily="18" charset="0"/>
              </a:rPr>
              <a:t>16 way </a:t>
            </a:r>
            <a:endParaRPr lang="zh-CN" altLang="en-US" sz="1500" dirty="0"/>
          </a:p>
        </p:txBody>
      </p:sp>
      <p:sp>
        <p:nvSpPr>
          <p:cNvPr id="129" name="矩形 128">
            <a:extLst>
              <a:ext uri="{FF2B5EF4-FFF2-40B4-BE49-F238E27FC236}">
                <a16:creationId xmlns:a16="http://schemas.microsoft.com/office/drawing/2014/main" id="{5F75A34B-D6DC-4E4C-8E81-FE9D5D38DECD}"/>
              </a:ext>
            </a:extLst>
          </p:cNvPr>
          <p:cNvSpPr/>
          <p:nvPr/>
        </p:nvSpPr>
        <p:spPr>
          <a:xfrm>
            <a:off x="2599012" y="4819305"/>
            <a:ext cx="663133" cy="229260"/>
          </a:xfrm>
          <a:prstGeom prst="rect">
            <a:avLst/>
          </a:prstGeom>
          <a:solidFill>
            <a:schemeClr val="bg1"/>
          </a:solidFill>
          <a:ln w="28575">
            <a:solidFill>
              <a:srgbClr val="0119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矩形 129">
            <a:extLst>
              <a:ext uri="{FF2B5EF4-FFF2-40B4-BE49-F238E27FC236}">
                <a16:creationId xmlns:a16="http://schemas.microsoft.com/office/drawing/2014/main" id="{7A8DC2DE-5693-4604-88CB-B3DA8AE02B71}"/>
              </a:ext>
            </a:extLst>
          </p:cNvPr>
          <p:cNvSpPr/>
          <p:nvPr/>
        </p:nvSpPr>
        <p:spPr>
          <a:xfrm>
            <a:off x="2549319" y="4755333"/>
            <a:ext cx="793807" cy="323165"/>
          </a:xfrm>
          <a:prstGeom prst="rect">
            <a:avLst/>
          </a:prstGeom>
        </p:spPr>
        <p:txBody>
          <a:bodyPr wrap="square">
            <a:spAutoFit/>
          </a:bodyPr>
          <a:lstStyle/>
          <a:p>
            <a:r>
              <a:rPr lang="en-US" altLang="zh-CN" sz="1500" dirty="0">
                <a:solidFill>
                  <a:srgbClr val="FF0000"/>
                </a:solidFill>
                <a:latin typeface="Times New Roman" pitchFamily="18" charset="0"/>
                <a:cs typeface="Times New Roman" pitchFamily="18" charset="0"/>
              </a:rPr>
              <a:t>16 way </a:t>
            </a:r>
            <a:endParaRPr lang="zh-CN" altLang="en-US" sz="1500" dirty="0"/>
          </a:p>
        </p:txBody>
      </p:sp>
      <p:sp>
        <p:nvSpPr>
          <p:cNvPr id="131" name="矩形 130">
            <a:extLst>
              <a:ext uri="{FF2B5EF4-FFF2-40B4-BE49-F238E27FC236}">
                <a16:creationId xmlns:a16="http://schemas.microsoft.com/office/drawing/2014/main" id="{C99E3B61-1F04-446A-A976-1C1C5E2FBFD0}"/>
              </a:ext>
            </a:extLst>
          </p:cNvPr>
          <p:cNvSpPr/>
          <p:nvPr/>
        </p:nvSpPr>
        <p:spPr>
          <a:xfrm rot="5400000">
            <a:off x="1152336" y="4174360"/>
            <a:ext cx="663133" cy="229260"/>
          </a:xfrm>
          <a:prstGeom prst="rect">
            <a:avLst/>
          </a:prstGeom>
          <a:solidFill>
            <a:schemeClr val="bg1"/>
          </a:solidFill>
          <a:ln w="28575">
            <a:solidFill>
              <a:srgbClr val="0119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矩形 131">
            <a:extLst>
              <a:ext uri="{FF2B5EF4-FFF2-40B4-BE49-F238E27FC236}">
                <a16:creationId xmlns:a16="http://schemas.microsoft.com/office/drawing/2014/main" id="{0386A0CC-FA86-49E8-AB9B-28A56141E018}"/>
              </a:ext>
            </a:extLst>
          </p:cNvPr>
          <p:cNvSpPr/>
          <p:nvPr/>
        </p:nvSpPr>
        <p:spPr>
          <a:xfrm rot="5400000">
            <a:off x="1102643" y="4110388"/>
            <a:ext cx="793807" cy="323165"/>
          </a:xfrm>
          <a:prstGeom prst="rect">
            <a:avLst/>
          </a:prstGeom>
        </p:spPr>
        <p:txBody>
          <a:bodyPr wrap="square">
            <a:spAutoFit/>
          </a:bodyPr>
          <a:lstStyle/>
          <a:p>
            <a:r>
              <a:rPr lang="en-US" altLang="zh-CN" sz="1500" dirty="0">
                <a:solidFill>
                  <a:srgbClr val="FF0000"/>
                </a:solidFill>
                <a:latin typeface="Times New Roman" pitchFamily="18" charset="0"/>
                <a:cs typeface="Times New Roman" pitchFamily="18" charset="0"/>
              </a:rPr>
              <a:t>16 way </a:t>
            </a:r>
            <a:endParaRPr lang="zh-CN" altLang="en-US" sz="1500" dirty="0"/>
          </a:p>
        </p:txBody>
      </p:sp>
      <p:sp>
        <p:nvSpPr>
          <p:cNvPr id="134" name="矩形 133">
            <a:extLst>
              <a:ext uri="{FF2B5EF4-FFF2-40B4-BE49-F238E27FC236}">
                <a16:creationId xmlns:a16="http://schemas.microsoft.com/office/drawing/2014/main" id="{160BE9ED-EE3C-4556-8B1C-53B9F766808A}"/>
              </a:ext>
            </a:extLst>
          </p:cNvPr>
          <p:cNvSpPr/>
          <p:nvPr/>
        </p:nvSpPr>
        <p:spPr>
          <a:xfrm rot="5400000">
            <a:off x="1147596" y="3448149"/>
            <a:ext cx="663133" cy="229260"/>
          </a:xfrm>
          <a:prstGeom prst="rect">
            <a:avLst/>
          </a:prstGeom>
          <a:solidFill>
            <a:schemeClr val="bg1"/>
          </a:solidFill>
          <a:ln w="28575">
            <a:solidFill>
              <a:srgbClr val="0119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矩形 134">
            <a:extLst>
              <a:ext uri="{FF2B5EF4-FFF2-40B4-BE49-F238E27FC236}">
                <a16:creationId xmlns:a16="http://schemas.microsoft.com/office/drawing/2014/main" id="{AF8293D0-8BCF-4E97-A114-DE0F24DB25CF}"/>
              </a:ext>
            </a:extLst>
          </p:cNvPr>
          <p:cNvSpPr/>
          <p:nvPr/>
        </p:nvSpPr>
        <p:spPr>
          <a:xfrm rot="5400000">
            <a:off x="1097903" y="3384177"/>
            <a:ext cx="793807" cy="323165"/>
          </a:xfrm>
          <a:prstGeom prst="rect">
            <a:avLst/>
          </a:prstGeom>
        </p:spPr>
        <p:txBody>
          <a:bodyPr wrap="square">
            <a:spAutoFit/>
          </a:bodyPr>
          <a:lstStyle/>
          <a:p>
            <a:r>
              <a:rPr lang="en-US" altLang="zh-CN" sz="1500" dirty="0">
                <a:solidFill>
                  <a:srgbClr val="FF0000"/>
                </a:solidFill>
                <a:latin typeface="Times New Roman" pitchFamily="18" charset="0"/>
                <a:cs typeface="Times New Roman" pitchFamily="18" charset="0"/>
              </a:rPr>
              <a:t>16 way </a:t>
            </a:r>
            <a:endParaRPr lang="zh-CN" altLang="en-US" sz="1500" dirty="0"/>
          </a:p>
        </p:txBody>
      </p:sp>
      <p:cxnSp>
        <p:nvCxnSpPr>
          <p:cNvPr id="140" name="直接箭头连接符 139">
            <a:extLst>
              <a:ext uri="{FF2B5EF4-FFF2-40B4-BE49-F238E27FC236}">
                <a16:creationId xmlns:a16="http://schemas.microsoft.com/office/drawing/2014/main" id="{DB62AB9D-F6F2-4B13-BF30-1F132C8BE0D3}"/>
              </a:ext>
            </a:extLst>
          </p:cNvPr>
          <p:cNvCxnSpPr>
            <a:cxnSpLocks/>
          </p:cNvCxnSpPr>
          <p:nvPr/>
        </p:nvCxnSpPr>
        <p:spPr>
          <a:xfrm>
            <a:off x="1035621" y="3070613"/>
            <a:ext cx="0" cy="407301"/>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2" name="直接箭头连接符 141">
            <a:extLst>
              <a:ext uri="{FF2B5EF4-FFF2-40B4-BE49-F238E27FC236}">
                <a16:creationId xmlns:a16="http://schemas.microsoft.com/office/drawing/2014/main" id="{E9D52255-EAC9-4CD5-8E75-0CEA158D5BDE}"/>
              </a:ext>
            </a:extLst>
          </p:cNvPr>
          <p:cNvCxnSpPr>
            <a:cxnSpLocks/>
          </p:cNvCxnSpPr>
          <p:nvPr/>
        </p:nvCxnSpPr>
        <p:spPr>
          <a:xfrm>
            <a:off x="1386931" y="2461800"/>
            <a:ext cx="657250" cy="1"/>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3" name="标题 1">
            <a:extLst>
              <a:ext uri="{FF2B5EF4-FFF2-40B4-BE49-F238E27FC236}">
                <a16:creationId xmlns:a16="http://schemas.microsoft.com/office/drawing/2014/main" id="{108CD83C-DCF3-46DC-85C6-6B3740AA3E06}"/>
              </a:ext>
            </a:extLst>
          </p:cNvPr>
          <p:cNvSpPr>
            <a:spLocks noGrp="1"/>
          </p:cNvSpPr>
          <p:nvPr>
            <p:ph type="title"/>
          </p:nvPr>
        </p:nvSpPr>
        <p:spPr>
          <a:xfrm>
            <a:off x="-684584" y="-27384"/>
            <a:ext cx="10369152" cy="1153667"/>
          </a:xfrm>
        </p:spPr>
        <p:txBody>
          <a:bodyPr>
            <a:normAutofit/>
          </a:bodyPr>
          <a:lstStyle/>
          <a:p>
            <a:r>
              <a:rPr lang="en-US" altLang="zh-CN" sz="2800" b="1" dirty="0">
                <a:solidFill>
                  <a:schemeClr val="accent1"/>
                </a:solidFill>
                <a:latin typeface="Times New Roman" pitchFamily="18" charset="0"/>
                <a:cs typeface="Times New Roman" pitchFamily="18" charset="0"/>
              </a:rPr>
              <a:t>PU shunt impedance measurement for Slot-ring structure</a:t>
            </a:r>
            <a:endParaRPr lang="zh-CN" altLang="en-US" sz="2800" b="1" dirty="0">
              <a:solidFill>
                <a:schemeClr val="accent1"/>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522953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5"/>
                                        </p:tgtEl>
                                        <p:attrNameLst>
                                          <p:attrName>style.visibility</p:attrName>
                                        </p:attrNameLst>
                                      </p:cBhvr>
                                      <p:to>
                                        <p:strVal val="visible"/>
                                      </p:to>
                                    </p:set>
                                    <p:animEffect transition="in" filter="fade">
                                      <p:cBhvr>
                                        <p:cTn id="7" dur="500"/>
                                        <p:tgtEl>
                                          <p:spTgt spid="1035"/>
                                        </p:tgtEl>
                                      </p:cBhvr>
                                    </p:animEffect>
                                  </p:childTnLst>
                                </p:cTn>
                              </p:par>
                              <p:par>
                                <p:cTn id="8" presetID="10" presetClass="entr" presetSubtype="0" fill="hold" nodeType="withEffect">
                                  <p:stCondLst>
                                    <p:cond delay="0"/>
                                  </p:stCondLst>
                                  <p:childTnLst>
                                    <p:set>
                                      <p:cBhvr>
                                        <p:cTn id="9" dur="1" fill="hold">
                                          <p:stCondLst>
                                            <p:cond delay="0"/>
                                          </p:stCondLst>
                                        </p:cTn>
                                        <p:tgtEl>
                                          <p:spTgt spid="143"/>
                                        </p:tgtEl>
                                        <p:attrNameLst>
                                          <p:attrName>style.visibility</p:attrName>
                                        </p:attrNameLst>
                                      </p:cBhvr>
                                      <p:to>
                                        <p:strVal val="visible"/>
                                      </p:to>
                                    </p:set>
                                    <p:animEffect transition="in" filter="fade">
                                      <p:cBhvr>
                                        <p:cTn id="10" dur="500"/>
                                        <p:tgtEl>
                                          <p:spTgt spid="14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5"/>
                                        </p:tgtEl>
                                        <p:attrNameLst>
                                          <p:attrName>style.visibility</p:attrName>
                                        </p:attrNameLst>
                                      </p:cBhvr>
                                      <p:to>
                                        <p:strVal val="visible"/>
                                      </p:to>
                                    </p:set>
                                    <p:animEffect transition="in" filter="fade">
                                      <p:cBhvr>
                                        <p:cTn id="13"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直接连接符 10"/>
          <p:cNvSpPr>
            <a:spLocks noChangeShapeType="1"/>
          </p:cNvSpPr>
          <p:nvPr/>
        </p:nvSpPr>
        <p:spPr bwMode="auto">
          <a:xfrm>
            <a:off x="119447" y="620084"/>
            <a:ext cx="5543550" cy="0"/>
          </a:xfrm>
          <a:prstGeom prst="line">
            <a:avLst/>
          </a:prstGeom>
          <a:noFill/>
          <a:ln w="9525">
            <a:solidFill>
              <a:schemeClr val="accent1"/>
            </a:solidFill>
            <a:round/>
            <a:headEnd/>
            <a:tailEnd/>
          </a:ln>
        </p:spPr>
        <p:txBody>
          <a:bodyPr/>
          <a:lstStyle/>
          <a:p>
            <a:endParaRPr lang="zh-CN" altLang="en-US"/>
          </a:p>
        </p:txBody>
      </p:sp>
      <p:sp>
        <p:nvSpPr>
          <p:cNvPr id="94" name="AutoShape 1" descr="C:\Users\zhu\AppData\Roaming\Tencent\Users\593754493\QQ\WinTemp\RichOle\PUF$S8P%QXHBS(X]C0,]5.pn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标题 1"/>
          <p:cNvSpPr>
            <a:spLocks noGrp="1"/>
          </p:cNvSpPr>
          <p:nvPr>
            <p:ph type="title"/>
          </p:nvPr>
        </p:nvSpPr>
        <p:spPr>
          <a:xfrm>
            <a:off x="-684584" y="-243408"/>
            <a:ext cx="10476656" cy="1153667"/>
          </a:xfrm>
        </p:spPr>
        <p:txBody>
          <a:bodyPr>
            <a:normAutofit/>
          </a:bodyPr>
          <a:lstStyle/>
          <a:p>
            <a:r>
              <a:rPr lang="en-US" altLang="zh-CN" sz="2800" b="1" dirty="0">
                <a:solidFill>
                  <a:schemeClr val="accent1"/>
                </a:solidFill>
                <a:latin typeface="Times New Roman" pitchFamily="18" charset="0"/>
                <a:cs typeface="Times New Roman" pitchFamily="18" charset="0"/>
              </a:rPr>
              <a:t>PU shunt impedance measurement for Slot-ring structure</a:t>
            </a:r>
            <a:endParaRPr lang="zh-CN" altLang="en-US" sz="2800" b="1" dirty="0">
              <a:solidFill>
                <a:schemeClr val="accent1"/>
              </a:solidFill>
              <a:latin typeface="Times New Roman" pitchFamily="18" charset="0"/>
              <a:ea typeface="+mn-ea"/>
              <a:cs typeface="Times New Roman" pitchFamily="18" charset="0"/>
            </a:endParaRPr>
          </a:p>
        </p:txBody>
      </p:sp>
      <p:sp>
        <p:nvSpPr>
          <p:cNvPr id="50" name="文本框 2">
            <a:extLst>
              <a:ext uri="{FF2B5EF4-FFF2-40B4-BE49-F238E27FC236}">
                <a16:creationId xmlns:a16="http://schemas.microsoft.com/office/drawing/2014/main" id="{9E39A2C8-BAC8-43E3-BAC7-45C6FA2EA489}"/>
              </a:ext>
            </a:extLst>
          </p:cNvPr>
          <p:cNvSpPr txBox="1">
            <a:spLocks noChangeArrowheads="1"/>
          </p:cNvSpPr>
          <p:nvPr/>
        </p:nvSpPr>
        <p:spPr bwMode="auto">
          <a:xfrm>
            <a:off x="250008" y="820450"/>
            <a:ext cx="9146528" cy="1877437"/>
          </a:xfrm>
          <a:prstGeom prst="rect">
            <a:avLst/>
          </a:prstGeom>
          <a:noFill/>
          <a:ln w="9525">
            <a:noFill/>
            <a:miter lim="800000"/>
            <a:headEnd/>
            <a:tailEnd/>
          </a:ln>
        </p:spPr>
        <p:txBody>
          <a:bodyPr rot="0" vert="horz" wrap="square" lIns="91440" tIns="45720" rIns="91440" bIns="45720" anchor="t" anchorCtr="0">
            <a:spAutoFit/>
          </a:bodyPr>
          <a:lstStyle/>
          <a:p>
            <a:r>
              <a:rPr lang="en-GB" altLang="zh-CN" sz="2600" dirty="0">
                <a:solidFill>
                  <a:srgbClr val="01194A"/>
                </a:solidFill>
                <a:latin typeface="Times New Roman" panose="02020603050405020304" pitchFamily="18" charset="0"/>
                <a:cs typeface="Times New Roman" panose="02020603050405020304" pitchFamily="18" charset="0"/>
              </a:rPr>
              <a:t>Slot-ring pickup S</a:t>
            </a:r>
            <a:r>
              <a:rPr lang="en-US" altLang="zh-CN" sz="2600" dirty="0" err="1">
                <a:solidFill>
                  <a:srgbClr val="01194A"/>
                </a:solidFill>
                <a:latin typeface="Times New Roman" panose="02020603050405020304" pitchFamily="18" charset="0"/>
                <a:cs typeface="Times New Roman" panose="02020603050405020304" pitchFamily="18" charset="0"/>
              </a:rPr>
              <a:t>chottky</a:t>
            </a:r>
            <a:r>
              <a:rPr lang="en-US" altLang="zh-CN" sz="2600" dirty="0">
                <a:solidFill>
                  <a:srgbClr val="01194A"/>
                </a:solidFill>
                <a:latin typeface="Times New Roman" panose="02020603050405020304" pitchFamily="18" charset="0"/>
                <a:cs typeface="Times New Roman" panose="02020603050405020304" pitchFamily="18" charset="0"/>
              </a:rPr>
              <a:t> band</a:t>
            </a:r>
            <a:r>
              <a:rPr lang="en-GB" altLang="zh-CN" sz="2600" dirty="0">
                <a:solidFill>
                  <a:srgbClr val="01194A"/>
                </a:solidFill>
                <a:latin typeface="Times New Roman" panose="02020603050405020304" pitchFamily="18" charset="0"/>
                <a:cs typeface="Times New Roman" panose="02020603050405020304" pitchFamily="18" charset="0"/>
              </a:rPr>
              <a:t> measurement results on </a:t>
            </a:r>
            <a:r>
              <a:rPr lang="en-GB" altLang="zh-CN" sz="2600" dirty="0" err="1">
                <a:solidFill>
                  <a:srgbClr val="01194A"/>
                </a:solidFill>
                <a:latin typeface="Times New Roman" panose="02020603050405020304" pitchFamily="18" charset="0"/>
                <a:cs typeface="Times New Roman" panose="02020603050405020304" pitchFamily="18" charset="0"/>
              </a:rPr>
              <a:t>CSRm</a:t>
            </a:r>
            <a:endParaRPr lang="en-GB" altLang="zh-CN" sz="2600" dirty="0">
              <a:solidFill>
                <a:srgbClr val="01194A"/>
              </a:solidFill>
              <a:latin typeface="Times New Roman" panose="02020603050405020304" pitchFamily="18" charset="0"/>
              <a:cs typeface="Times New Roman" panose="02020603050405020304" pitchFamily="18" charset="0"/>
            </a:endParaRPr>
          </a:p>
          <a:p>
            <a:pPr marL="457200" indent="-457200">
              <a:buSzPct val="80000"/>
              <a:buFont typeface="Wingdings" panose="05000000000000000000" pitchFamily="2" charset="2"/>
              <a:buChar char="l"/>
            </a:pPr>
            <a:endParaRPr lang="en-US" altLang="zh-CN" sz="2200" b="1" dirty="0">
              <a:solidFill>
                <a:srgbClr val="01194A"/>
              </a:solidFill>
              <a:latin typeface="Times New Roman" panose="02020603050405020304" pitchFamily="18" charset="0"/>
              <a:cs typeface="Times New Roman" panose="02020603050405020304" pitchFamily="18" charset="0"/>
            </a:endParaRPr>
          </a:p>
          <a:p>
            <a:pPr marL="457200" indent="-457200">
              <a:buSzPct val="80000"/>
              <a:buFont typeface="Wingdings" panose="05000000000000000000" pitchFamily="2" charset="2"/>
              <a:buChar char="l"/>
            </a:pPr>
            <a:r>
              <a:rPr lang="en-US" altLang="zh-CN" sz="2200" b="1" dirty="0">
                <a:solidFill>
                  <a:srgbClr val="01194A"/>
                </a:solidFill>
                <a:latin typeface="Times New Roman" panose="02020603050405020304" pitchFamily="18" charset="0"/>
                <a:cs typeface="Times New Roman" panose="02020603050405020304" pitchFamily="18" charset="0"/>
              </a:rPr>
              <a:t>Beam: 86Kr</a:t>
            </a:r>
            <a:r>
              <a:rPr lang="en-US" altLang="zh-CN" sz="2200" b="1" baseline="30000" dirty="0">
                <a:solidFill>
                  <a:srgbClr val="01194A"/>
                </a:solidFill>
                <a:latin typeface="Times New Roman" panose="02020603050405020304" pitchFamily="18" charset="0"/>
                <a:cs typeface="Times New Roman" panose="02020603050405020304" pitchFamily="18" charset="0"/>
              </a:rPr>
              <a:t>30+</a:t>
            </a:r>
          </a:p>
          <a:p>
            <a:pPr marL="457200" indent="-457200">
              <a:buSzPct val="80000"/>
              <a:buFont typeface="Wingdings" panose="05000000000000000000" pitchFamily="2" charset="2"/>
              <a:buChar char="l"/>
            </a:pPr>
            <a:r>
              <a:rPr lang="en-US" altLang="zh-CN" sz="2200" b="1" dirty="0" err="1">
                <a:solidFill>
                  <a:srgbClr val="01194A"/>
                </a:solidFill>
                <a:latin typeface="Times New Roman" panose="02020603050405020304" pitchFamily="18" charset="0"/>
                <a:cs typeface="Times New Roman" panose="02020603050405020304" pitchFamily="18" charset="0"/>
              </a:rPr>
              <a:t>f</a:t>
            </a:r>
            <a:r>
              <a:rPr lang="en-US" altLang="zh-CN" sz="2200" b="1" baseline="-25000" dirty="0" err="1">
                <a:solidFill>
                  <a:srgbClr val="01194A"/>
                </a:solidFill>
                <a:latin typeface="Times New Roman" panose="02020603050405020304" pitchFamily="18" charset="0"/>
                <a:cs typeface="Times New Roman" panose="02020603050405020304" pitchFamily="18" charset="0"/>
              </a:rPr>
              <a:t>rev</a:t>
            </a:r>
            <a:r>
              <a:rPr lang="en-US" altLang="zh-CN" sz="2200" b="1" dirty="0">
                <a:solidFill>
                  <a:srgbClr val="01194A"/>
                </a:solidFill>
                <a:latin typeface="Times New Roman" panose="02020603050405020304" pitchFamily="18" charset="0"/>
                <a:cs typeface="Times New Roman" panose="02020603050405020304" pitchFamily="18" charset="0"/>
              </a:rPr>
              <a:t> = 1.39289 MHz</a:t>
            </a:r>
          </a:p>
          <a:p>
            <a:endParaRPr lang="zh-CN" altLang="zh-CN" sz="2400" b="1" dirty="0">
              <a:solidFill>
                <a:srgbClr val="01194A"/>
              </a:solidFill>
              <a:latin typeface="Times New Roman" panose="02020603050405020304" pitchFamily="18" charset="0"/>
              <a:cs typeface="Times New Roman" panose="02020603050405020304" pitchFamily="18" charset="0"/>
            </a:endParaRPr>
          </a:p>
        </p:txBody>
      </p:sp>
      <p:pic>
        <p:nvPicPr>
          <p:cNvPr id="10" name="图片 9">
            <a:extLst>
              <a:ext uri="{FF2B5EF4-FFF2-40B4-BE49-F238E27FC236}">
                <a16:creationId xmlns:a16="http://schemas.microsoft.com/office/drawing/2014/main" id="{F5E1C42E-9474-4153-8A12-B1DCFEB0BF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76" y="2695152"/>
            <a:ext cx="4502524" cy="2822080"/>
          </a:xfrm>
          <a:prstGeom prst="rect">
            <a:avLst/>
          </a:prstGeom>
        </p:spPr>
      </p:pic>
      <p:sp>
        <p:nvSpPr>
          <p:cNvPr id="12" name="文本框 2">
            <a:extLst>
              <a:ext uri="{FF2B5EF4-FFF2-40B4-BE49-F238E27FC236}">
                <a16:creationId xmlns:a16="http://schemas.microsoft.com/office/drawing/2014/main" id="{AD2BB06A-5EEC-44E5-951B-5298250714DA}"/>
              </a:ext>
            </a:extLst>
          </p:cNvPr>
          <p:cNvSpPr txBox="1">
            <a:spLocks noChangeArrowheads="1"/>
          </p:cNvSpPr>
          <p:nvPr/>
        </p:nvSpPr>
        <p:spPr bwMode="auto">
          <a:xfrm>
            <a:off x="119447" y="3084568"/>
            <a:ext cx="4092513" cy="369332"/>
          </a:xfrm>
          <a:prstGeom prst="rect">
            <a:avLst/>
          </a:prstGeom>
          <a:noFill/>
          <a:ln w="9525">
            <a:noFill/>
            <a:miter lim="800000"/>
            <a:headEnd/>
            <a:tailEnd/>
          </a:ln>
        </p:spPr>
        <p:txBody>
          <a:bodyPr wrap="square">
            <a:spAutoFit/>
          </a:bodyPr>
          <a:lstStyle/>
          <a:p>
            <a:pPr algn="just" eaLnBrk="1" hangingPunct="1">
              <a:spcAft>
                <a:spcPts val="0"/>
              </a:spcAft>
              <a:defRPr/>
            </a:pPr>
            <a:r>
              <a:rPr lang="en-US" altLang="zh-CN" b="1" kern="100" dirty="0">
                <a:solidFill>
                  <a:schemeClr val="bg1"/>
                </a:solidFill>
                <a:latin typeface="Times New Roman" panose="02020603050405020304" pitchFamily="18" charset="0"/>
                <a:ea typeface="宋体"/>
                <a:cs typeface="Times New Roman" panose="02020603050405020304" pitchFamily="18" charset="0"/>
              </a:rPr>
              <a:t>Longitudinal, CF = 610 MHz, 472 MeV</a:t>
            </a:r>
            <a:endParaRPr lang="zh-CN" b="1" kern="100" dirty="0">
              <a:solidFill>
                <a:schemeClr val="bg1"/>
              </a:solidFill>
              <a:latin typeface="Times New Roman" panose="02020603050405020304" pitchFamily="18" charset="0"/>
              <a:ea typeface="宋体"/>
              <a:cs typeface="Times New Roman" panose="02020603050405020304" pitchFamily="18" charset="0"/>
            </a:endParaRPr>
          </a:p>
        </p:txBody>
      </p:sp>
      <p:pic>
        <p:nvPicPr>
          <p:cNvPr id="13" name="图片 12">
            <a:extLst>
              <a:ext uri="{FF2B5EF4-FFF2-40B4-BE49-F238E27FC236}">
                <a16:creationId xmlns:a16="http://schemas.microsoft.com/office/drawing/2014/main" id="{CEC71FB9-3576-47C0-85AF-3B6FEF0CF2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5980" y="2695152"/>
            <a:ext cx="4502524" cy="2822080"/>
          </a:xfrm>
          <a:prstGeom prst="rect">
            <a:avLst/>
          </a:prstGeom>
        </p:spPr>
      </p:pic>
      <p:sp>
        <p:nvSpPr>
          <p:cNvPr id="2" name="矩形 1">
            <a:extLst>
              <a:ext uri="{FF2B5EF4-FFF2-40B4-BE49-F238E27FC236}">
                <a16:creationId xmlns:a16="http://schemas.microsoft.com/office/drawing/2014/main" id="{BF637C9C-E022-4C43-9431-3B883C1C3166}"/>
              </a:ext>
            </a:extLst>
          </p:cNvPr>
          <p:cNvSpPr/>
          <p:nvPr/>
        </p:nvSpPr>
        <p:spPr>
          <a:xfrm>
            <a:off x="4572000" y="3045900"/>
            <a:ext cx="4097019" cy="369332"/>
          </a:xfrm>
          <a:prstGeom prst="rect">
            <a:avLst/>
          </a:prstGeom>
        </p:spPr>
        <p:txBody>
          <a:bodyPr wrap="none">
            <a:spAutoFit/>
          </a:bodyPr>
          <a:lstStyle/>
          <a:p>
            <a:r>
              <a:rPr lang="en-US" altLang="zh-CN" b="1" kern="100" dirty="0">
                <a:solidFill>
                  <a:schemeClr val="bg1"/>
                </a:solidFill>
                <a:latin typeface="Times New Roman" panose="02020603050405020304" pitchFamily="18" charset="0"/>
                <a:ea typeface="宋体"/>
                <a:cs typeface="Times New Roman" panose="02020603050405020304" pitchFamily="18" charset="0"/>
              </a:rPr>
              <a:t>Longitudinal, CF = 801 MHz , 472 MeV</a:t>
            </a:r>
            <a:endParaRPr lang="zh-CN" altLang="en-US" dirty="0"/>
          </a:p>
        </p:txBody>
      </p:sp>
      <p:cxnSp>
        <p:nvCxnSpPr>
          <p:cNvPr id="14" name="直接箭头连接符 13">
            <a:extLst>
              <a:ext uri="{FF2B5EF4-FFF2-40B4-BE49-F238E27FC236}">
                <a16:creationId xmlns:a16="http://schemas.microsoft.com/office/drawing/2014/main" id="{E37055DE-14B2-4E86-ABF6-4EEA89238367}"/>
              </a:ext>
            </a:extLst>
          </p:cNvPr>
          <p:cNvCxnSpPr>
            <a:cxnSpLocks/>
          </p:cNvCxnSpPr>
          <p:nvPr/>
        </p:nvCxnSpPr>
        <p:spPr>
          <a:xfrm>
            <a:off x="6228184" y="3487240"/>
            <a:ext cx="0" cy="1550309"/>
          </a:xfrm>
          <a:prstGeom prst="straightConnector1">
            <a:avLst/>
          </a:prstGeom>
          <a:ln w="190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C7889FC1-3C83-4E70-BB12-D7ADDD15DF75}"/>
              </a:ext>
            </a:extLst>
          </p:cNvPr>
          <p:cNvCxnSpPr/>
          <p:nvPr/>
        </p:nvCxnSpPr>
        <p:spPr>
          <a:xfrm>
            <a:off x="6048164" y="3415232"/>
            <a:ext cx="3600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A4055E3B-F2E5-4C6B-A741-51BD6EA4271B}"/>
              </a:ext>
            </a:extLst>
          </p:cNvPr>
          <p:cNvCxnSpPr/>
          <p:nvPr/>
        </p:nvCxnSpPr>
        <p:spPr>
          <a:xfrm>
            <a:off x="6048164" y="5071416"/>
            <a:ext cx="3600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文本框 2">
            <a:extLst>
              <a:ext uri="{FF2B5EF4-FFF2-40B4-BE49-F238E27FC236}">
                <a16:creationId xmlns:a16="http://schemas.microsoft.com/office/drawing/2014/main" id="{7BF06708-B6F2-43F8-A13A-EAD75DCB7410}"/>
              </a:ext>
            </a:extLst>
          </p:cNvPr>
          <p:cNvSpPr txBox="1">
            <a:spLocks noChangeArrowheads="1"/>
          </p:cNvSpPr>
          <p:nvPr/>
        </p:nvSpPr>
        <p:spPr bwMode="auto">
          <a:xfrm>
            <a:off x="6238129" y="4046205"/>
            <a:ext cx="918300" cy="369332"/>
          </a:xfrm>
          <a:prstGeom prst="rect">
            <a:avLst/>
          </a:prstGeom>
          <a:noFill/>
          <a:ln w="9525">
            <a:noFill/>
            <a:miter lim="800000"/>
            <a:headEnd/>
            <a:tailEnd/>
          </a:ln>
        </p:spPr>
        <p:txBody>
          <a:bodyPr wrap="square">
            <a:spAutoFit/>
          </a:bodyPr>
          <a:lstStyle/>
          <a:p>
            <a:pPr algn="just">
              <a:defRPr/>
            </a:pPr>
            <a:r>
              <a:rPr lang="en-US" altLang="zh-CN" b="1" kern="100" dirty="0">
                <a:solidFill>
                  <a:schemeClr val="bg1"/>
                </a:solidFill>
                <a:latin typeface="Times New Roman" panose="02020603050405020304" pitchFamily="18" charset="0"/>
                <a:ea typeface="宋体"/>
                <a:cs typeface="Times New Roman" panose="02020603050405020304" pitchFamily="18" charset="0"/>
              </a:rPr>
              <a:t>24 dB</a:t>
            </a:r>
            <a:endParaRPr lang="zh-CN" b="1" kern="100" dirty="0">
              <a:solidFill>
                <a:schemeClr val="bg1"/>
              </a:solidFill>
              <a:latin typeface="Times New Roman" panose="02020603050405020304" pitchFamily="18" charset="0"/>
              <a:ea typeface="宋体"/>
              <a:cs typeface="Times New Roman" panose="02020603050405020304" pitchFamily="18" charset="0"/>
            </a:endParaRPr>
          </a:p>
        </p:txBody>
      </p:sp>
    </p:spTree>
    <p:extLst>
      <p:ext uri="{BB962C8B-B14F-4D97-AF65-F5344CB8AC3E}">
        <p14:creationId xmlns:p14="http://schemas.microsoft.com/office/powerpoint/2010/main" val="30080610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直接连接符 10"/>
          <p:cNvSpPr>
            <a:spLocks noChangeShapeType="1"/>
          </p:cNvSpPr>
          <p:nvPr/>
        </p:nvSpPr>
        <p:spPr bwMode="auto">
          <a:xfrm>
            <a:off x="119447" y="863492"/>
            <a:ext cx="5543550" cy="0"/>
          </a:xfrm>
          <a:prstGeom prst="line">
            <a:avLst/>
          </a:prstGeom>
          <a:noFill/>
          <a:ln w="9525">
            <a:solidFill>
              <a:schemeClr val="accent1"/>
            </a:solidFill>
            <a:round/>
            <a:headEnd/>
            <a:tailEnd/>
          </a:ln>
        </p:spPr>
        <p:txBody>
          <a:bodyPr/>
          <a:lstStyle/>
          <a:p>
            <a:endParaRPr lang="zh-CN" altLang="en-US"/>
          </a:p>
        </p:txBody>
      </p:sp>
      <p:sp>
        <p:nvSpPr>
          <p:cNvPr id="13" name="文本框 2">
            <a:extLst>
              <a:ext uri="{FF2B5EF4-FFF2-40B4-BE49-F238E27FC236}">
                <a16:creationId xmlns:a16="http://schemas.microsoft.com/office/drawing/2014/main" id="{79DE1211-135F-4C79-9F37-E4BAB0ACED73}"/>
              </a:ext>
            </a:extLst>
          </p:cNvPr>
          <p:cNvSpPr txBox="1">
            <a:spLocks noChangeArrowheads="1"/>
          </p:cNvSpPr>
          <p:nvPr/>
        </p:nvSpPr>
        <p:spPr bwMode="auto">
          <a:xfrm>
            <a:off x="33984" y="810950"/>
            <a:ext cx="9218536" cy="492443"/>
          </a:xfrm>
          <a:prstGeom prst="rect">
            <a:avLst/>
          </a:prstGeom>
          <a:noFill/>
          <a:ln w="9525">
            <a:noFill/>
            <a:miter lim="800000"/>
            <a:headEnd/>
            <a:tailEnd/>
          </a:ln>
        </p:spPr>
        <p:txBody>
          <a:bodyPr rot="0" vert="horz" wrap="square" lIns="91440" tIns="45720" rIns="91440" bIns="45720" anchor="t" anchorCtr="0">
            <a:spAutoFit/>
          </a:bodyPr>
          <a:lstStyle/>
          <a:p>
            <a:r>
              <a:rPr lang="en-GB" altLang="zh-CN" sz="2600" dirty="0">
                <a:solidFill>
                  <a:srgbClr val="01194A"/>
                </a:solidFill>
                <a:latin typeface="Times New Roman" panose="02020603050405020304" pitchFamily="18" charset="0"/>
                <a:cs typeface="Times New Roman" panose="02020603050405020304" pitchFamily="18" charset="0"/>
              </a:rPr>
              <a:t>Slot-ring pickup measurement results when Beta=0.75 </a:t>
            </a:r>
            <a:r>
              <a:rPr lang="en-US" altLang="zh-CN" sz="2600" dirty="0">
                <a:solidFill>
                  <a:srgbClr val="01194A"/>
                </a:solidFill>
                <a:latin typeface="Times New Roman" panose="02020603050405020304" pitchFamily="18" charset="0"/>
                <a:cs typeface="Times New Roman" panose="02020603050405020304" pitchFamily="18" charset="0"/>
              </a:rPr>
              <a:t>(</a:t>
            </a:r>
            <a:r>
              <a:rPr lang="en-US" altLang="zh-CN" sz="2600" dirty="0">
                <a:solidFill>
                  <a:srgbClr val="FF0000"/>
                </a:solidFill>
                <a:latin typeface="Times New Roman" panose="02020603050405020304" pitchFamily="18" charset="0"/>
                <a:cs typeface="Times New Roman" panose="02020603050405020304" pitchFamily="18" charset="0"/>
              </a:rPr>
              <a:t>472 MeV</a:t>
            </a:r>
            <a:r>
              <a:rPr lang="en-US" altLang="zh-CN" sz="2600" dirty="0">
                <a:solidFill>
                  <a:srgbClr val="01194A"/>
                </a:solidFill>
                <a:latin typeface="Times New Roman" panose="02020603050405020304" pitchFamily="18" charset="0"/>
                <a:cs typeface="Times New Roman" panose="02020603050405020304" pitchFamily="18" charset="0"/>
              </a:rPr>
              <a:t>)</a:t>
            </a:r>
            <a:r>
              <a:rPr lang="en-GB" altLang="zh-CN" sz="2600" dirty="0">
                <a:solidFill>
                  <a:srgbClr val="01194A"/>
                </a:solidFill>
                <a:latin typeface="Times New Roman" panose="02020603050405020304" pitchFamily="18" charset="0"/>
                <a:cs typeface="Times New Roman" panose="02020603050405020304" pitchFamily="18" charset="0"/>
              </a:rPr>
              <a:t> </a:t>
            </a:r>
            <a:endParaRPr lang="zh-CN" altLang="zh-CN" sz="2600" b="1" dirty="0">
              <a:solidFill>
                <a:srgbClr val="01194A"/>
              </a:solidFill>
              <a:latin typeface="Times New Roman" panose="02020603050405020304" pitchFamily="18" charset="0"/>
              <a:cs typeface="Times New Roman" panose="02020603050405020304" pitchFamily="18" charset="0"/>
            </a:endParaRPr>
          </a:p>
        </p:txBody>
      </p:sp>
      <p:sp>
        <p:nvSpPr>
          <p:cNvPr id="94" name="AutoShape 1" descr="C:\Users\zhu\AppData\Roaming\Tencent\Users\593754493\QQ\WinTemp\RichOle\PUF$S8P%QXHBS(X]C0,]5.pn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矩形 42"/>
          <p:cNvSpPr/>
          <p:nvPr/>
        </p:nvSpPr>
        <p:spPr>
          <a:xfrm>
            <a:off x="112133" y="1164619"/>
            <a:ext cx="3647441" cy="2195473"/>
          </a:xfrm>
          <a:prstGeom prst="rect">
            <a:avLst/>
          </a:prstGeom>
        </p:spPr>
        <p:txBody>
          <a:bodyPr wrap="square">
            <a:spAutoFit/>
          </a:bodyPr>
          <a:lstStyle/>
          <a:p>
            <a:pPr lvl="0">
              <a:lnSpc>
                <a:spcPts val="2800"/>
              </a:lnSpc>
            </a:pPr>
            <a:r>
              <a:rPr lang="en-US" altLang="zh-CN" sz="2000" b="1" dirty="0">
                <a:solidFill>
                  <a:srgbClr val="0070C0"/>
                </a:solidFill>
                <a:latin typeface="Times New Roman" panose="02020603050405020304" pitchFamily="18" charset="0"/>
                <a:cs typeface="Times New Roman" panose="02020603050405020304" pitchFamily="18" charset="0"/>
              </a:rPr>
              <a:t>Spectrum analyzer setup:</a:t>
            </a:r>
          </a:p>
          <a:p>
            <a:pPr marL="285750" lvl="0" indent="-285750">
              <a:lnSpc>
                <a:spcPts val="2800"/>
              </a:lnSpc>
              <a:buFont typeface="Wingdings" panose="05000000000000000000" pitchFamily="2" charset="2"/>
              <a:buChar char="l"/>
            </a:pPr>
            <a:r>
              <a:rPr lang="en-US" altLang="zh-CN" sz="2000" dirty="0">
                <a:solidFill>
                  <a:srgbClr val="0070C0"/>
                </a:solidFill>
                <a:latin typeface="Times New Roman" panose="02020603050405020304" pitchFamily="18" charset="0"/>
                <a:cs typeface="Times New Roman" panose="02020603050405020304" pitchFamily="18" charset="0"/>
              </a:rPr>
              <a:t>RBW</a:t>
            </a:r>
            <a:r>
              <a:rPr lang="zh-CN" altLang="en-US" sz="2000" dirty="0">
                <a:solidFill>
                  <a:srgbClr val="0070C0"/>
                </a:solidFill>
                <a:latin typeface="Times New Roman" panose="02020603050405020304" pitchFamily="18" charset="0"/>
                <a:cs typeface="Times New Roman" panose="02020603050405020304" pitchFamily="18" charset="0"/>
              </a:rPr>
              <a:t>：</a:t>
            </a:r>
            <a:r>
              <a:rPr lang="en-US" altLang="zh-CN" sz="2000" dirty="0">
                <a:solidFill>
                  <a:srgbClr val="0070C0"/>
                </a:solidFill>
                <a:latin typeface="Times New Roman" panose="02020603050405020304" pitchFamily="18" charset="0"/>
                <a:cs typeface="Times New Roman" panose="02020603050405020304" pitchFamily="18" charset="0"/>
              </a:rPr>
              <a:t>51 kHz</a:t>
            </a:r>
          </a:p>
          <a:p>
            <a:pPr marL="285750" lvl="0" indent="-285750">
              <a:lnSpc>
                <a:spcPts val="2800"/>
              </a:lnSpc>
              <a:buFont typeface="Wingdings" panose="05000000000000000000" pitchFamily="2" charset="2"/>
              <a:buChar char="l"/>
            </a:pPr>
            <a:r>
              <a:rPr lang="en-US" altLang="zh-CN" sz="2000" dirty="0">
                <a:solidFill>
                  <a:srgbClr val="0070C0"/>
                </a:solidFill>
                <a:latin typeface="Times New Roman" panose="02020603050405020304" pitchFamily="18" charset="0"/>
                <a:cs typeface="Times New Roman" panose="02020603050405020304" pitchFamily="18" charset="0"/>
              </a:rPr>
              <a:t>VBW: 30 Hz</a:t>
            </a:r>
          </a:p>
          <a:p>
            <a:pPr marL="285750" lvl="0" indent="-285750">
              <a:lnSpc>
                <a:spcPts val="2800"/>
              </a:lnSpc>
              <a:buFont typeface="Wingdings" panose="05000000000000000000" pitchFamily="2" charset="2"/>
              <a:buChar char="l"/>
            </a:pPr>
            <a:r>
              <a:rPr lang="en-US" altLang="zh-CN" sz="2000" dirty="0">
                <a:solidFill>
                  <a:srgbClr val="0070C0"/>
                </a:solidFill>
                <a:latin typeface="Times New Roman" panose="02020603050405020304" pitchFamily="18" charset="0"/>
                <a:cs typeface="Times New Roman" panose="02020603050405020304" pitchFamily="18" charset="0"/>
              </a:rPr>
              <a:t>Span:  1.5 MHz</a:t>
            </a:r>
          </a:p>
          <a:p>
            <a:pPr marL="285750" lvl="0" indent="-285750">
              <a:lnSpc>
                <a:spcPts val="2800"/>
              </a:lnSpc>
              <a:buFont typeface="Wingdings" panose="05000000000000000000" pitchFamily="2" charset="2"/>
              <a:buChar char="l"/>
            </a:pPr>
            <a:r>
              <a:rPr lang="en-US" altLang="zh-CN" sz="2000" dirty="0">
                <a:solidFill>
                  <a:srgbClr val="0070C0"/>
                </a:solidFill>
                <a:latin typeface="Times New Roman" panose="02020603050405020304" pitchFamily="18" charset="0"/>
                <a:cs typeface="Times New Roman" panose="02020603050405020304" pitchFamily="18" charset="0"/>
              </a:rPr>
              <a:t>Attenuation: 0 dB</a:t>
            </a:r>
          </a:p>
          <a:p>
            <a:pPr marL="285750" lvl="0" indent="-285750">
              <a:buFont typeface="Wingdings" panose="05000000000000000000" pitchFamily="2" charset="2"/>
              <a:buChar char="l"/>
            </a:pPr>
            <a:endParaRPr lang="zh-CN" altLang="zh-CN" sz="2000" dirty="0">
              <a:solidFill>
                <a:srgbClr val="0070C0"/>
              </a:solidFill>
              <a:latin typeface="Times New Roman" panose="02020603050405020304" pitchFamily="18" charset="0"/>
              <a:cs typeface="Times New Roman" panose="02020603050405020304" pitchFamily="18" charset="0"/>
            </a:endParaRPr>
          </a:p>
        </p:txBody>
      </p:sp>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5696" t="8078" r="10253" b="2730"/>
          <a:stretch/>
        </p:blipFill>
        <p:spPr>
          <a:xfrm>
            <a:off x="-3616" y="2936534"/>
            <a:ext cx="5256967" cy="3895170"/>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4421" y="3761910"/>
            <a:ext cx="4061200" cy="3053770"/>
          </a:xfrm>
          <a:prstGeom prst="rect">
            <a:avLst/>
          </a:prstGeom>
        </p:spPr>
      </p:pic>
      <p:sp>
        <p:nvSpPr>
          <p:cNvPr id="5" name="椭圆 4"/>
          <p:cNvSpPr/>
          <p:nvPr/>
        </p:nvSpPr>
        <p:spPr>
          <a:xfrm>
            <a:off x="1909823" y="4025888"/>
            <a:ext cx="715044" cy="509286"/>
          </a:xfrm>
          <a:prstGeom prst="ellipse">
            <a:avLst/>
          </a:prstGeom>
          <a:noFill/>
          <a:ln w="2540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箭头连接符 11"/>
          <p:cNvCxnSpPr/>
          <p:nvPr/>
        </p:nvCxnSpPr>
        <p:spPr>
          <a:xfrm>
            <a:off x="2624915" y="4361556"/>
            <a:ext cx="3330907" cy="927239"/>
          </a:xfrm>
          <a:prstGeom prst="straightConnector1">
            <a:avLst/>
          </a:prstGeom>
          <a:ln w="1905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TextBox 15"/>
          <p:cNvSpPr txBox="1">
            <a:spLocks noChangeArrowheads="1"/>
          </p:cNvSpPr>
          <p:nvPr/>
        </p:nvSpPr>
        <p:spPr bwMode="auto">
          <a:xfrm rot="941037">
            <a:off x="3190238" y="4992635"/>
            <a:ext cx="2938953" cy="369332"/>
          </a:xfrm>
          <a:prstGeom prst="rect">
            <a:avLst/>
          </a:prstGeom>
          <a:noFill/>
          <a:ln w="9525">
            <a:noFill/>
            <a:miter lim="800000"/>
            <a:headEnd/>
            <a:tailEnd/>
          </a:ln>
        </p:spPr>
        <p:txBody>
          <a:bodyPr wrap="square">
            <a:spAutoFit/>
          </a:bodyPr>
          <a:lstStyle/>
          <a:p>
            <a:r>
              <a:rPr lang="en-US" altLang="zh-CN" dirty="0">
                <a:solidFill>
                  <a:srgbClr val="C00000"/>
                </a:solidFill>
                <a:latin typeface="Times New Roman" panose="02020603050405020304" pitchFamily="18" charset="0"/>
                <a:cs typeface="Times New Roman" panose="02020603050405020304" pitchFamily="18" charset="0"/>
              </a:rPr>
              <a:t>Due to the interference signal</a:t>
            </a:r>
            <a:endParaRPr lang="zh-CN" altLang="en-US" dirty="0">
              <a:solidFill>
                <a:srgbClr val="C00000"/>
              </a:solidFill>
              <a:latin typeface="Times New Roman" panose="02020603050405020304" pitchFamily="18" charset="0"/>
              <a:cs typeface="Times New Roman" panose="02020603050405020304" pitchFamily="18" charset="0"/>
            </a:endParaRPr>
          </a:p>
        </p:txBody>
      </p:sp>
      <p:pic>
        <p:nvPicPr>
          <p:cNvPr id="15" name="Picture 1" descr="C:\Users\zhu\AppData\Roaming\Tencent\Users\593754493\QQ\WinTemp\RichOle\ZZ`$RL(R5}7BR2%B3@)`01K.png"/>
          <p:cNvPicPr>
            <a:picLocks noChangeAspect="1" noChangeArrowheads="1"/>
          </p:cNvPicPr>
          <p:nvPr/>
        </p:nvPicPr>
        <p:blipFill rotWithShape="1">
          <a:blip r:embed="rId6">
            <a:extLst>
              <a:ext uri="{28A0092B-C50C-407E-A947-70E740481C1C}">
                <a14:useLocalDpi xmlns:a14="http://schemas.microsoft.com/office/drawing/2010/main" val="0"/>
              </a:ext>
            </a:extLst>
          </a:blip>
          <a:srcRect l="10085" t="9590" b="6996"/>
          <a:stretch/>
        </p:blipFill>
        <p:spPr bwMode="auto">
          <a:xfrm>
            <a:off x="7476961" y="1176494"/>
            <a:ext cx="1204119" cy="685127"/>
          </a:xfrm>
          <a:prstGeom prst="rect">
            <a:avLst/>
          </a:prstGeom>
          <a:noFill/>
          <a:extLst>
            <a:ext uri="{909E8E84-426E-40DD-AFC4-6F175D3DCCD1}">
              <a14:hiddenFill xmlns:a14="http://schemas.microsoft.com/office/drawing/2010/main">
                <a:solidFill>
                  <a:srgbClr val="FFFFFF"/>
                </a:solidFill>
              </a14:hiddenFill>
            </a:ext>
          </a:extLst>
        </p:spPr>
      </p:pic>
      <p:sp>
        <p:nvSpPr>
          <p:cNvPr id="16" name="矩形 15"/>
          <p:cNvSpPr/>
          <p:nvPr/>
        </p:nvSpPr>
        <p:spPr>
          <a:xfrm>
            <a:off x="4827071" y="1659410"/>
            <a:ext cx="2985172" cy="646331"/>
          </a:xfrm>
          <a:prstGeom prst="rect">
            <a:avLst/>
          </a:prstGeom>
        </p:spPr>
        <p:txBody>
          <a:bodyPr wrap="square">
            <a:spAutoFit/>
          </a:bodyPr>
          <a:lstStyle/>
          <a:p>
            <a:r>
              <a:rPr lang="en-US" altLang="zh-CN" b="1" dirty="0" err="1">
                <a:latin typeface="Times New Roman" panose="02020603050405020304" pitchFamily="18" charset="0"/>
                <a:cs typeface="Times New Roman" panose="02020603050405020304" pitchFamily="18" charset="0"/>
              </a:rPr>
              <a:t>P</a:t>
            </a:r>
            <a:r>
              <a:rPr lang="en-US" altLang="zh-CN" baseline="-25000" dirty="0" err="1">
                <a:latin typeface="Times New Roman" panose="02020603050405020304" pitchFamily="18" charset="0"/>
                <a:cs typeface="Times New Roman" panose="02020603050405020304" pitchFamily="18" charset="0"/>
              </a:rPr>
              <a:t>pu</a:t>
            </a:r>
            <a:r>
              <a:rPr lang="en-US" altLang="zh-CN" baseline="-25000"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 power from the pickup </a:t>
            </a:r>
          </a:p>
          <a:p>
            <a:r>
              <a:rPr lang="en-US" altLang="zh-CN" b="1" dirty="0" err="1">
                <a:latin typeface="Times New Roman" panose="02020603050405020304" pitchFamily="18" charset="0"/>
                <a:cs typeface="Times New Roman" panose="02020603050405020304" pitchFamily="18" charset="0"/>
              </a:rPr>
              <a:t>I</a:t>
            </a:r>
            <a:r>
              <a:rPr lang="en-US" altLang="zh-CN" baseline="-25000" dirty="0" err="1">
                <a:latin typeface="Times New Roman" panose="02020603050405020304" pitchFamily="18" charset="0"/>
                <a:cs typeface="Times New Roman" panose="02020603050405020304" pitchFamily="18" charset="0"/>
              </a:rPr>
              <a:t>b</a:t>
            </a:r>
            <a:r>
              <a:rPr lang="en-US" altLang="zh-CN" baseline="-25000"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 the beam current </a:t>
            </a:r>
            <a:endParaRPr lang="zh-CN" altLang="en-US" dirty="0">
              <a:latin typeface="Times New Roman" panose="02020603050405020304" pitchFamily="18" charset="0"/>
              <a:cs typeface="Times New Roman" panose="02020603050405020304" pitchFamily="18" charset="0"/>
            </a:endParaRPr>
          </a:p>
        </p:txBody>
      </p:sp>
      <p:sp>
        <p:nvSpPr>
          <p:cNvPr id="19" name="矩形 18"/>
          <p:cNvSpPr/>
          <p:nvPr/>
        </p:nvSpPr>
        <p:spPr>
          <a:xfrm>
            <a:off x="4777120" y="1291036"/>
            <a:ext cx="2640466" cy="369332"/>
          </a:xfrm>
          <a:prstGeom prst="rect">
            <a:avLst/>
          </a:prstGeom>
        </p:spPr>
        <p:txBody>
          <a:bodyPr wrap="none">
            <a:spAutoFit/>
          </a:bodyPr>
          <a:lstStyle/>
          <a:p>
            <a:r>
              <a:rPr lang="en-US" altLang="zh-CN" dirty="0">
                <a:latin typeface="Times New Roman" panose="02020603050405020304" pitchFamily="18" charset="0"/>
                <a:cs typeface="Times New Roman" panose="02020603050405020304" pitchFamily="18" charset="0"/>
              </a:rPr>
              <a:t>Pickup shunt impedance </a:t>
            </a:r>
            <a:r>
              <a:rPr lang="en-US" altLang="zh-CN" baseline="-25000"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t>
            </a:r>
            <a:r>
              <a:rPr lang="en-US" altLang="zh-CN" baseline="-25000" dirty="0">
                <a:latin typeface="Times New Roman" panose="02020603050405020304" pitchFamily="18" charset="0"/>
                <a:cs typeface="Times New Roman" panose="02020603050405020304" pitchFamily="18" charset="0"/>
              </a:rPr>
              <a:t> </a:t>
            </a:r>
            <a:endParaRPr lang="zh-CN" altLang="en-US" dirty="0"/>
          </a:p>
        </p:txBody>
      </p:sp>
      <p:sp>
        <p:nvSpPr>
          <p:cNvPr id="20" name="矩形 19"/>
          <p:cNvSpPr/>
          <p:nvPr/>
        </p:nvSpPr>
        <p:spPr>
          <a:xfrm>
            <a:off x="4743946" y="2692528"/>
            <a:ext cx="4434227" cy="369332"/>
          </a:xfrm>
          <a:prstGeom prst="rect">
            <a:avLst/>
          </a:prstGeom>
        </p:spPr>
        <p:txBody>
          <a:bodyPr wrap="none">
            <a:spAutoFit/>
          </a:bodyPr>
          <a:lstStyle/>
          <a:p>
            <a:pPr>
              <a:spcAft>
                <a:spcPct val="50000"/>
              </a:spcAft>
            </a:pPr>
            <a:r>
              <a:rPr lang="en-US" altLang="zh-CN" dirty="0">
                <a:solidFill>
                  <a:srgbClr val="FF0000"/>
                </a:solidFill>
                <a:latin typeface="Times New Roman" panose="02020603050405020304" pitchFamily="18" charset="0"/>
                <a:ea typeface="宋体" charset="-122"/>
                <a:cs typeface="Times New Roman" panose="02020603050405020304" pitchFamily="18" charset="0"/>
              </a:rPr>
              <a:t>The n</a:t>
            </a:r>
            <a:r>
              <a:rPr lang="en-US" altLang="zh-CN" baseline="30000" dirty="0">
                <a:solidFill>
                  <a:srgbClr val="FF0000"/>
                </a:solidFill>
                <a:latin typeface="Times New Roman" panose="02020603050405020304" pitchFamily="18" charset="0"/>
                <a:ea typeface="宋体" charset="-122"/>
                <a:cs typeface="Times New Roman" panose="02020603050405020304" pitchFamily="18" charset="0"/>
              </a:rPr>
              <a:t>th  </a:t>
            </a:r>
            <a:r>
              <a:rPr lang="en-US" altLang="zh-CN" dirty="0" err="1">
                <a:solidFill>
                  <a:srgbClr val="FF0000"/>
                </a:solidFill>
                <a:latin typeface="Times New Roman" panose="02020603050405020304" pitchFamily="18" charset="0"/>
                <a:ea typeface="宋体" charset="-122"/>
                <a:cs typeface="Times New Roman" panose="02020603050405020304" pitchFamily="18" charset="0"/>
              </a:rPr>
              <a:t>Shottky</a:t>
            </a:r>
            <a:r>
              <a:rPr lang="en-US" altLang="zh-CN" dirty="0">
                <a:solidFill>
                  <a:srgbClr val="FF0000"/>
                </a:solidFill>
                <a:latin typeface="Times New Roman" panose="02020603050405020304" pitchFamily="18" charset="0"/>
                <a:ea typeface="宋体" charset="-122"/>
                <a:cs typeface="Times New Roman" panose="02020603050405020304" pitchFamily="18" charset="0"/>
              </a:rPr>
              <a:t> band power proportional to </a:t>
            </a:r>
            <a:r>
              <a:rPr lang="en-US" altLang="zh-CN" i="1" dirty="0">
                <a:solidFill>
                  <a:srgbClr val="FF0000"/>
                </a:solidFill>
                <a:latin typeface="Times New Roman" panose="02020603050405020304" pitchFamily="18" charset="0"/>
                <a:ea typeface="宋体" charset="-122"/>
                <a:cs typeface="Times New Roman" panose="02020603050405020304" pitchFamily="18" charset="0"/>
              </a:rPr>
              <a:t>N</a:t>
            </a:r>
            <a:endParaRPr lang="en-US" altLang="zh-CN" i="1" baseline="50000" dirty="0">
              <a:solidFill>
                <a:srgbClr val="FF0000"/>
              </a:solidFill>
              <a:latin typeface="Times New Roman" panose="02020603050405020304" pitchFamily="18" charset="0"/>
              <a:ea typeface="宋体" charset="-122"/>
              <a:cs typeface="Times New Roman" panose="02020603050405020304" pitchFamily="18" charset="0"/>
            </a:endParaRPr>
          </a:p>
        </p:txBody>
      </p:sp>
      <p:sp>
        <p:nvSpPr>
          <p:cNvPr id="21" name="椭圆 20"/>
          <p:cNvSpPr/>
          <p:nvPr/>
        </p:nvSpPr>
        <p:spPr>
          <a:xfrm>
            <a:off x="5955822" y="4884118"/>
            <a:ext cx="470710" cy="1124796"/>
          </a:xfrm>
          <a:prstGeom prst="ellipse">
            <a:avLst/>
          </a:prstGeom>
          <a:no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8" name="对象 7"/>
          <p:cNvGraphicFramePr>
            <a:graphicFrameLocks noGrp="1" noChangeAspect="1"/>
          </p:cNvGraphicFramePr>
          <p:nvPr>
            <p:extLst>
              <p:ext uri="{D42A27DB-BD31-4B8C-83A1-F6EECF244321}">
                <p14:modId xmlns:p14="http://schemas.microsoft.com/office/powerpoint/2010/main" val="1435863499"/>
              </p:ext>
            </p:extLst>
          </p:nvPr>
        </p:nvGraphicFramePr>
        <p:xfrm>
          <a:off x="4827071" y="2329784"/>
          <a:ext cx="4111625" cy="725487"/>
        </p:xfrm>
        <a:graphic>
          <a:graphicData uri="http://schemas.openxmlformats.org/presentationml/2006/ole">
            <mc:AlternateContent xmlns:mc="http://schemas.openxmlformats.org/markup-compatibility/2006">
              <mc:Choice xmlns:v="urn:schemas-microsoft-com:vml" Requires="v">
                <p:oleObj spid="_x0000_s227447" name="Equation" r:id="rId7" imgW="2882900" imgH="508000" progId="Equation.3">
                  <p:embed/>
                </p:oleObj>
              </mc:Choice>
              <mc:Fallback>
                <p:oleObj name="Equation" r:id="rId7" imgW="2882900" imgH="508000" progId="Equation.3">
                  <p:embed/>
                  <p:pic>
                    <p:nvPicPr>
                      <p:cNvPr id="0" name=""/>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27071" y="2329784"/>
                        <a:ext cx="4111625"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 name="TextBox 21">
            <a:extLst/>
          </p:cNvPr>
          <p:cNvSpPr txBox="1"/>
          <p:nvPr/>
        </p:nvSpPr>
        <p:spPr>
          <a:xfrm>
            <a:off x="6353562" y="4535174"/>
            <a:ext cx="1922102" cy="36933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eaLnBrk="1" hangingPunct="1">
              <a:defRPr/>
            </a:pPr>
            <a:r>
              <a:rPr lang="en-US" altLang="zh-CN" dirty="0">
                <a:solidFill>
                  <a:schemeClr val="bg1"/>
                </a:solidFill>
                <a:latin typeface="Times New Roman" panose="02020603050405020304" pitchFamily="18" charset="0"/>
                <a:cs typeface="Times New Roman" panose="02020603050405020304" pitchFamily="18" charset="0"/>
              </a:rPr>
              <a:t>EMI from the air</a:t>
            </a:r>
            <a:endParaRPr lang="zh-CN" altLang="en-US" sz="1800" dirty="0">
              <a:solidFill>
                <a:schemeClr val="bg1"/>
              </a:solidFill>
              <a:latin typeface="Times New Roman" panose="02020603050405020304" pitchFamily="18" charset="0"/>
              <a:cs typeface="Times New Roman" panose="02020603050405020304" pitchFamily="18" charset="0"/>
            </a:endParaRPr>
          </a:p>
        </p:txBody>
      </p:sp>
      <p:sp>
        <p:nvSpPr>
          <p:cNvPr id="23" name="TextBox 22">
            <a:extLst/>
          </p:cNvPr>
          <p:cNvSpPr txBox="1"/>
          <p:nvPr/>
        </p:nvSpPr>
        <p:spPr>
          <a:xfrm>
            <a:off x="6961059" y="5183358"/>
            <a:ext cx="1266856" cy="36933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eaLnBrk="1" hangingPunct="1">
              <a:defRPr/>
            </a:pPr>
            <a:r>
              <a:rPr lang="en-US" altLang="zh-CN" dirty="0">
                <a:solidFill>
                  <a:schemeClr val="bg1"/>
                </a:solidFill>
                <a:latin typeface="Times New Roman" panose="02020603050405020304" pitchFamily="18" charset="0"/>
                <a:cs typeface="Times New Roman" panose="02020603050405020304" pitchFamily="18" charset="0"/>
              </a:rPr>
              <a:t>No beam</a:t>
            </a:r>
            <a:endParaRPr lang="zh-CN" altLang="en-US" sz="1800" dirty="0">
              <a:solidFill>
                <a:schemeClr val="bg1"/>
              </a:solidFill>
              <a:latin typeface="Times New Roman" panose="02020603050405020304" pitchFamily="18" charset="0"/>
              <a:cs typeface="Times New Roman" panose="02020603050405020304" pitchFamily="18" charset="0"/>
            </a:endParaRPr>
          </a:p>
        </p:txBody>
      </p:sp>
      <p:sp>
        <p:nvSpPr>
          <p:cNvPr id="24" name="标题 1"/>
          <p:cNvSpPr>
            <a:spLocks noGrp="1"/>
          </p:cNvSpPr>
          <p:nvPr>
            <p:ph type="title"/>
          </p:nvPr>
        </p:nvSpPr>
        <p:spPr>
          <a:xfrm>
            <a:off x="-684584" y="-27384"/>
            <a:ext cx="10369152" cy="1153667"/>
          </a:xfrm>
        </p:spPr>
        <p:txBody>
          <a:bodyPr>
            <a:normAutofit/>
          </a:bodyPr>
          <a:lstStyle/>
          <a:p>
            <a:r>
              <a:rPr lang="en-US" altLang="zh-CN" sz="2800" b="1" dirty="0">
                <a:solidFill>
                  <a:schemeClr val="accent1"/>
                </a:solidFill>
                <a:latin typeface="Times New Roman" pitchFamily="18" charset="0"/>
                <a:cs typeface="Times New Roman" pitchFamily="18" charset="0"/>
              </a:rPr>
              <a:t>PU shunt impedance measurement for Slot-ring structure</a:t>
            </a:r>
            <a:endParaRPr lang="zh-CN" altLang="en-US" sz="2800" b="1" dirty="0">
              <a:solidFill>
                <a:schemeClr val="accent1"/>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80345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P spid="21" grpId="0" animBg="1"/>
      <p:bldP spid="22" grpId="0"/>
      <p:bldP spid="2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直接连接符 10"/>
          <p:cNvSpPr>
            <a:spLocks noChangeShapeType="1"/>
          </p:cNvSpPr>
          <p:nvPr/>
        </p:nvSpPr>
        <p:spPr bwMode="auto">
          <a:xfrm>
            <a:off x="119447" y="863492"/>
            <a:ext cx="5543550" cy="0"/>
          </a:xfrm>
          <a:prstGeom prst="line">
            <a:avLst/>
          </a:prstGeom>
          <a:noFill/>
          <a:ln w="9525">
            <a:solidFill>
              <a:schemeClr val="accent1"/>
            </a:solidFill>
            <a:round/>
            <a:headEnd/>
            <a:tailEnd/>
          </a:ln>
        </p:spPr>
        <p:txBody>
          <a:bodyPr/>
          <a:lstStyle/>
          <a:p>
            <a:endParaRPr lang="zh-CN" altLang="en-US"/>
          </a:p>
        </p:txBody>
      </p:sp>
      <p:sp>
        <p:nvSpPr>
          <p:cNvPr id="13" name="文本框 2">
            <a:extLst>
              <a:ext uri="{FF2B5EF4-FFF2-40B4-BE49-F238E27FC236}">
                <a16:creationId xmlns:a16="http://schemas.microsoft.com/office/drawing/2014/main" id="{79DE1211-135F-4C79-9F37-E4BAB0ACED73}"/>
              </a:ext>
            </a:extLst>
          </p:cNvPr>
          <p:cNvSpPr txBox="1">
            <a:spLocks noChangeArrowheads="1"/>
          </p:cNvSpPr>
          <p:nvPr/>
        </p:nvSpPr>
        <p:spPr bwMode="auto">
          <a:xfrm>
            <a:off x="250008" y="810950"/>
            <a:ext cx="9002512" cy="492443"/>
          </a:xfrm>
          <a:prstGeom prst="rect">
            <a:avLst/>
          </a:prstGeom>
          <a:noFill/>
          <a:ln w="9525">
            <a:noFill/>
            <a:miter lim="800000"/>
            <a:headEnd/>
            <a:tailEnd/>
          </a:ln>
        </p:spPr>
        <p:txBody>
          <a:bodyPr rot="0" vert="horz" wrap="square" lIns="91440" tIns="45720" rIns="91440" bIns="45720" anchor="t" anchorCtr="0">
            <a:spAutoFit/>
          </a:bodyPr>
          <a:lstStyle/>
          <a:p>
            <a:r>
              <a:rPr lang="en-GB" altLang="zh-CN" sz="2600" dirty="0">
                <a:solidFill>
                  <a:srgbClr val="01194A"/>
                </a:solidFill>
                <a:latin typeface="Times New Roman" panose="02020603050405020304" pitchFamily="18" charset="0"/>
                <a:cs typeface="Times New Roman" panose="02020603050405020304" pitchFamily="18" charset="0"/>
              </a:rPr>
              <a:t>Slot-ring pickup measurement results when Beta=0.63</a:t>
            </a:r>
            <a:r>
              <a:rPr lang="en-US" altLang="zh-CN" sz="2600" dirty="0">
                <a:solidFill>
                  <a:srgbClr val="01194A"/>
                </a:solidFill>
                <a:latin typeface="Times New Roman" panose="02020603050405020304" pitchFamily="18" charset="0"/>
                <a:cs typeface="Times New Roman" panose="02020603050405020304" pitchFamily="18" charset="0"/>
              </a:rPr>
              <a:t> (</a:t>
            </a:r>
            <a:r>
              <a:rPr lang="en-US" altLang="zh-CN" sz="2600" dirty="0">
                <a:solidFill>
                  <a:srgbClr val="FF0000"/>
                </a:solidFill>
                <a:latin typeface="Times New Roman" panose="02020603050405020304" pitchFamily="18" charset="0"/>
                <a:cs typeface="Times New Roman" panose="02020603050405020304" pitchFamily="18" charset="0"/>
              </a:rPr>
              <a:t>268 MeV</a:t>
            </a:r>
            <a:r>
              <a:rPr lang="en-US" altLang="zh-CN" sz="2600" dirty="0">
                <a:solidFill>
                  <a:srgbClr val="01194A"/>
                </a:solidFill>
                <a:latin typeface="Times New Roman" panose="02020603050405020304" pitchFamily="18" charset="0"/>
                <a:cs typeface="Times New Roman" panose="02020603050405020304" pitchFamily="18" charset="0"/>
              </a:rPr>
              <a:t>)</a:t>
            </a:r>
            <a:r>
              <a:rPr lang="en-GB" altLang="zh-CN" sz="2600" dirty="0">
                <a:solidFill>
                  <a:srgbClr val="01194A"/>
                </a:solidFill>
                <a:latin typeface="Times New Roman" panose="02020603050405020304" pitchFamily="18" charset="0"/>
                <a:cs typeface="Times New Roman" panose="02020603050405020304" pitchFamily="18" charset="0"/>
              </a:rPr>
              <a:t> </a:t>
            </a:r>
            <a:endParaRPr lang="zh-CN" altLang="zh-CN" sz="2600" b="1" dirty="0">
              <a:solidFill>
                <a:srgbClr val="01194A"/>
              </a:solidFill>
              <a:latin typeface="Times New Roman" panose="02020603050405020304" pitchFamily="18" charset="0"/>
              <a:cs typeface="Times New Roman" panose="02020603050405020304" pitchFamily="18" charset="0"/>
            </a:endParaRPr>
          </a:p>
        </p:txBody>
      </p:sp>
      <p:sp>
        <p:nvSpPr>
          <p:cNvPr id="94" name="AutoShape 1" descr="C:\Users\zhu\AppData\Roaming\Tencent\Users\593754493\QQ\WinTemp\RichOle\PUF$S8P%QXHBS(X]C0,]5.pn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矩形 42"/>
          <p:cNvSpPr/>
          <p:nvPr/>
        </p:nvSpPr>
        <p:spPr>
          <a:xfrm>
            <a:off x="112133" y="1164619"/>
            <a:ext cx="3647441" cy="2195473"/>
          </a:xfrm>
          <a:prstGeom prst="rect">
            <a:avLst/>
          </a:prstGeom>
        </p:spPr>
        <p:txBody>
          <a:bodyPr wrap="square">
            <a:spAutoFit/>
          </a:bodyPr>
          <a:lstStyle/>
          <a:p>
            <a:pPr lvl="0">
              <a:lnSpc>
                <a:spcPts val="2800"/>
              </a:lnSpc>
            </a:pPr>
            <a:r>
              <a:rPr lang="en-US" altLang="zh-CN" sz="2000" b="1" dirty="0">
                <a:solidFill>
                  <a:srgbClr val="0070C0"/>
                </a:solidFill>
                <a:latin typeface="Times New Roman" panose="02020603050405020304" pitchFamily="18" charset="0"/>
                <a:cs typeface="Times New Roman" panose="02020603050405020304" pitchFamily="18" charset="0"/>
              </a:rPr>
              <a:t>Spectrum analyzer setup:</a:t>
            </a:r>
          </a:p>
          <a:p>
            <a:pPr marL="285750" lvl="0" indent="-285750">
              <a:lnSpc>
                <a:spcPts val="2800"/>
              </a:lnSpc>
              <a:buFont typeface="Wingdings" panose="05000000000000000000" pitchFamily="2" charset="2"/>
              <a:buChar char="l"/>
            </a:pPr>
            <a:r>
              <a:rPr lang="en-US" altLang="zh-CN" sz="2000" dirty="0">
                <a:solidFill>
                  <a:srgbClr val="0070C0"/>
                </a:solidFill>
                <a:latin typeface="Times New Roman" panose="02020603050405020304" pitchFamily="18" charset="0"/>
                <a:cs typeface="Times New Roman" panose="02020603050405020304" pitchFamily="18" charset="0"/>
              </a:rPr>
              <a:t>RBW</a:t>
            </a:r>
            <a:r>
              <a:rPr lang="zh-CN" altLang="en-US" sz="2000" dirty="0">
                <a:solidFill>
                  <a:srgbClr val="0070C0"/>
                </a:solidFill>
                <a:latin typeface="Times New Roman" panose="02020603050405020304" pitchFamily="18" charset="0"/>
                <a:cs typeface="Times New Roman" panose="02020603050405020304" pitchFamily="18" charset="0"/>
              </a:rPr>
              <a:t>：</a:t>
            </a:r>
            <a:r>
              <a:rPr lang="en-US" altLang="zh-CN" sz="2000" dirty="0">
                <a:solidFill>
                  <a:srgbClr val="0070C0"/>
                </a:solidFill>
                <a:latin typeface="Times New Roman" panose="02020603050405020304" pitchFamily="18" charset="0"/>
                <a:cs typeface="Times New Roman" panose="02020603050405020304" pitchFamily="18" charset="0"/>
              </a:rPr>
              <a:t>51 kHz</a:t>
            </a:r>
          </a:p>
          <a:p>
            <a:pPr marL="285750" lvl="0" indent="-285750">
              <a:lnSpc>
                <a:spcPts val="2800"/>
              </a:lnSpc>
              <a:buFont typeface="Wingdings" panose="05000000000000000000" pitchFamily="2" charset="2"/>
              <a:buChar char="l"/>
            </a:pPr>
            <a:r>
              <a:rPr lang="en-US" altLang="zh-CN" sz="2000" dirty="0">
                <a:solidFill>
                  <a:srgbClr val="0070C0"/>
                </a:solidFill>
                <a:latin typeface="Times New Roman" panose="02020603050405020304" pitchFamily="18" charset="0"/>
                <a:cs typeface="Times New Roman" panose="02020603050405020304" pitchFamily="18" charset="0"/>
              </a:rPr>
              <a:t>VBW: 30 Hz</a:t>
            </a:r>
          </a:p>
          <a:p>
            <a:pPr marL="285750" lvl="0" indent="-285750">
              <a:lnSpc>
                <a:spcPts val="2800"/>
              </a:lnSpc>
              <a:buFont typeface="Wingdings" panose="05000000000000000000" pitchFamily="2" charset="2"/>
              <a:buChar char="l"/>
            </a:pPr>
            <a:r>
              <a:rPr lang="en-US" altLang="zh-CN" sz="2000" dirty="0">
                <a:solidFill>
                  <a:srgbClr val="0070C0"/>
                </a:solidFill>
                <a:latin typeface="Times New Roman" panose="02020603050405020304" pitchFamily="18" charset="0"/>
                <a:cs typeface="Times New Roman" panose="02020603050405020304" pitchFamily="18" charset="0"/>
              </a:rPr>
              <a:t>Span:  1.5 MHz</a:t>
            </a:r>
          </a:p>
          <a:p>
            <a:pPr marL="285750" lvl="0" indent="-285750">
              <a:lnSpc>
                <a:spcPts val="2800"/>
              </a:lnSpc>
              <a:buFont typeface="Wingdings" panose="05000000000000000000" pitchFamily="2" charset="2"/>
              <a:buChar char="l"/>
            </a:pPr>
            <a:r>
              <a:rPr lang="en-US" altLang="zh-CN" sz="2000" dirty="0">
                <a:solidFill>
                  <a:srgbClr val="0070C0"/>
                </a:solidFill>
                <a:latin typeface="Times New Roman" panose="02020603050405020304" pitchFamily="18" charset="0"/>
                <a:cs typeface="Times New Roman" panose="02020603050405020304" pitchFamily="18" charset="0"/>
              </a:rPr>
              <a:t>Attenuation: 0 dB</a:t>
            </a:r>
          </a:p>
          <a:p>
            <a:pPr marL="285750" lvl="0" indent="-285750">
              <a:buFont typeface="Wingdings" panose="05000000000000000000" pitchFamily="2" charset="2"/>
              <a:buChar char="l"/>
            </a:pPr>
            <a:endParaRPr lang="zh-CN" altLang="zh-CN" sz="2000" dirty="0">
              <a:solidFill>
                <a:srgbClr val="0070C0"/>
              </a:solidFill>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333" t="7268" r="10001"/>
          <a:stretch/>
        </p:blipFill>
        <p:spPr>
          <a:xfrm>
            <a:off x="2418605" y="1704212"/>
            <a:ext cx="6323942" cy="4724730"/>
          </a:xfrm>
          <a:prstGeom prst="rect">
            <a:avLst/>
          </a:prstGeom>
        </p:spPr>
      </p:pic>
      <p:sp>
        <p:nvSpPr>
          <p:cNvPr id="9" name="标题 1"/>
          <p:cNvSpPr>
            <a:spLocks noGrp="1"/>
          </p:cNvSpPr>
          <p:nvPr>
            <p:ph type="title"/>
          </p:nvPr>
        </p:nvSpPr>
        <p:spPr>
          <a:xfrm>
            <a:off x="-684584" y="-27384"/>
            <a:ext cx="10369152" cy="1153667"/>
          </a:xfrm>
        </p:spPr>
        <p:txBody>
          <a:bodyPr>
            <a:normAutofit/>
          </a:bodyPr>
          <a:lstStyle/>
          <a:p>
            <a:r>
              <a:rPr lang="en-US" altLang="zh-CN" sz="2800" b="1" dirty="0">
                <a:solidFill>
                  <a:schemeClr val="accent1"/>
                </a:solidFill>
                <a:latin typeface="Times New Roman" pitchFamily="18" charset="0"/>
                <a:cs typeface="Times New Roman" pitchFamily="18" charset="0"/>
              </a:rPr>
              <a:t>PU shunt impedance measurement for Slot-ring structure</a:t>
            </a:r>
            <a:endParaRPr lang="zh-CN" altLang="en-US" sz="2800" b="1" dirty="0">
              <a:solidFill>
                <a:schemeClr val="accent1"/>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5358220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l="3770" r="5960" b="4697"/>
          <a:stretch/>
        </p:blipFill>
        <p:spPr>
          <a:xfrm>
            <a:off x="4892643" y="4088387"/>
            <a:ext cx="3650459" cy="2764133"/>
          </a:xfrm>
          <a:prstGeom prst="rect">
            <a:avLst/>
          </a:prstGeom>
        </p:spPr>
      </p:pic>
      <p:sp>
        <p:nvSpPr>
          <p:cNvPr id="11" name="直接连接符 10"/>
          <p:cNvSpPr>
            <a:spLocks noChangeShapeType="1"/>
          </p:cNvSpPr>
          <p:nvPr/>
        </p:nvSpPr>
        <p:spPr bwMode="auto">
          <a:xfrm>
            <a:off x="119447" y="863492"/>
            <a:ext cx="5543550" cy="0"/>
          </a:xfrm>
          <a:prstGeom prst="line">
            <a:avLst/>
          </a:prstGeom>
          <a:noFill/>
          <a:ln w="9525">
            <a:solidFill>
              <a:schemeClr val="accent1"/>
            </a:solidFill>
            <a:round/>
            <a:headEnd/>
            <a:tailEnd/>
          </a:ln>
        </p:spPr>
        <p:txBody>
          <a:bodyPr/>
          <a:lstStyle/>
          <a:p>
            <a:endParaRPr lang="zh-CN" altLang="en-US"/>
          </a:p>
        </p:txBody>
      </p:sp>
      <p:sp>
        <p:nvSpPr>
          <p:cNvPr id="17" name="标题 1"/>
          <p:cNvSpPr>
            <a:spLocks noGrp="1"/>
          </p:cNvSpPr>
          <p:nvPr>
            <p:ph type="title"/>
          </p:nvPr>
        </p:nvSpPr>
        <p:spPr>
          <a:xfrm>
            <a:off x="-144016" y="-27384"/>
            <a:ext cx="9396536" cy="1153667"/>
          </a:xfrm>
        </p:spPr>
        <p:txBody>
          <a:bodyPr>
            <a:normAutofit/>
          </a:bodyPr>
          <a:lstStyle/>
          <a:p>
            <a:r>
              <a:rPr lang="en-US" altLang="zh-CN" sz="2600" b="1" dirty="0">
                <a:solidFill>
                  <a:schemeClr val="accent1"/>
                </a:solidFill>
                <a:latin typeface="Times New Roman" pitchFamily="18" charset="0"/>
                <a:cs typeface="Times New Roman" pitchFamily="18" charset="0"/>
              </a:rPr>
              <a:t>0.75 m PU shunt impedance and phase of the two structures</a:t>
            </a:r>
            <a:endParaRPr lang="zh-CN" altLang="en-US" sz="2600" b="1" dirty="0">
              <a:solidFill>
                <a:schemeClr val="accent1"/>
              </a:solidFill>
              <a:latin typeface="Times New Roman" pitchFamily="18" charset="0"/>
              <a:ea typeface="+mn-ea"/>
              <a:cs typeface="Times New Roman" pitchFamily="18" charset="0"/>
            </a:endParaRPr>
          </a:p>
        </p:txBody>
      </p:sp>
      <p:sp>
        <p:nvSpPr>
          <p:cNvPr id="94" name="AutoShape 1" descr="C:\Users\zhu\AppData\Roaming\Tencent\Users\593754493\QQ\WinTemp\RichOle\PUF$S8P%QXHBS(X]C0,]5.pn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2734" t="7897" r="10127" b="1642"/>
          <a:stretch/>
        </p:blipFill>
        <p:spPr>
          <a:xfrm>
            <a:off x="233550" y="903936"/>
            <a:ext cx="4417264" cy="3201919"/>
          </a:xfrm>
          <a:prstGeom prst="rect">
            <a:avLst/>
          </a:prstGeom>
        </p:spPr>
      </p:pic>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l="5696" t="8078" r="10253" b="2730"/>
          <a:stretch/>
        </p:blipFill>
        <p:spPr>
          <a:xfrm>
            <a:off x="4753631" y="948806"/>
            <a:ext cx="4164738" cy="3085879"/>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2554" t="9819" r="9481" b="2338"/>
          <a:stretch/>
        </p:blipFill>
        <p:spPr>
          <a:xfrm>
            <a:off x="710915" y="4105855"/>
            <a:ext cx="3851237" cy="2685380"/>
          </a:xfrm>
          <a:prstGeom prst="rect">
            <a:avLst/>
          </a:prstGeom>
        </p:spPr>
      </p:pic>
    </p:spTree>
    <p:extLst>
      <p:ext uri="{BB962C8B-B14F-4D97-AF65-F5344CB8AC3E}">
        <p14:creationId xmlns:p14="http://schemas.microsoft.com/office/powerpoint/2010/main" val="16499755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9512" y="44624"/>
            <a:ext cx="9217024" cy="1143000"/>
          </a:xfrm>
        </p:spPr>
        <p:txBody>
          <a:bodyPr>
            <a:normAutofit/>
          </a:bodyPr>
          <a:lstStyle/>
          <a:p>
            <a:pPr algn="l"/>
            <a:r>
              <a:rPr lang="en-US" altLang="zh-CN" sz="3000" b="1" dirty="0">
                <a:solidFill>
                  <a:schemeClr val="accent1"/>
                </a:solidFill>
                <a:latin typeface="Times New Roman" pitchFamily="18" charset="0"/>
                <a:ea typeface="+mn-ea"/>
                <a:cs typeface="Times New Roman" pitchFamily="18" charset="0"/>
              </a:rPr>
              <a:t>Time domain simulation for </a:t>
            </a:r>
            <a:r>
              <a:rPr lang="en-US" altLang="zh-CN" sz="3000" b="1" dirty="0" err="1">
                <a:solidFill>
                  <a:schemeClr val="accent1"/>
                </a:solidFill>
                <a:latin typeface="Times New Roman" pitchFamily="18" charset="0"/>
                <a:ea typeface="+mn-ea"/>
                <a:cs typeface="Times New Roman" pitchFamily="18" charset="0"/>
              </a:rPr>
              <a:t>SRing</a:t>
            </a:r>
            <a:r>
              <a:rPr lang="en-US" altLang="zh-CN" sz="3000" b="1" dirty="0">
                <a:solidFill>
                  <a:schemeClr val="accent1"/>
                </a:solidFill>
                <a:latin typeface="Times New Roman" pitchFamily="18" charset="0"/>
                <a:ea typeface="+mn-ea"/>
                <a:cs typeface="Times New Roman" pitchFamily="18" charset="0"/>
              </a:rPr>
              <a:t> stochastic cooling</a:t>
            </a:r>
            <a:endParaRPr lang="zh-CN" altLang="en-US" sz="3000" b="1" dirty="0">
              <a:solidFill>
                <a:schemeClr val="accent1"/>
              </a:solidFill>
              <a:latin typeface="Times New Roman" pitchFamily="18" charset="0"/>
              <a:ea typeface="+mn-ea"/>
              <a:cs typeface="Times New Roman" pitchFamily="18" charset="0"/>
            </a:endParaRPr>
          </a:p>
        </p:txBody>
      </p:sp>
      <p:sp>
        <p:nvSpPr>
          <p:cNvPr id="4" name="直接连接符 10"/>
          <p:cNvSpPr>
            <a:spLocks noChangeShapeType="1"/>
          </p:cNvSpPr>
          <p:nvPr/>
        </p:nvSpPr>
        <p:spPr bwMode="auto">
          <a:xfrm>
            <a:off x="119447" y="1052736"/>
            <a:ext cx="5543550" cy="0"/>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a:lstStyle/>
          <a:p>
            <a:endParaRPr lang="zh-CN" altLang="en-US"/>
          </a:p>
        </p:txBody>
      </p:sp>
      <p:sp>
        <p:nvSpPr>
          <p:cNvPr id="5" name="灯片编号占位符 4"/>
          <p:cNvSpPr>
            <a:spLocks noGrp="1"/>
          </p:cNvSpPr>
          <p:nvPr>
            <p:ph type="sldNum" sz="quarter" idx="12"/>
          </p:nvPr>
        </p:nvSpPr>
        <p:spPr/>
        <p:txBody>
          <a:bodyPr/>
          <a:lstStyle/>
          <a:p>
            <a:fld id="{467CF1B9-ADC3-4521-AD98-ADB3259144A0}" type="slidenum">
              <a:rPr lang="zh-CN" altLang="en-US" smtClean="0"/>
              <a:pPr/>
              <a:t>37</a:t>
            </a:fld>
            <a:endParaRPr lang="zh-CN" altLang="en-US" dirty="0"/>
          </a:p>
        </p:txBody>
      </p:sp>
      <p:sp>
        <p:nvSpPr>
          <p:cNvPr id="9" name="矩形 8">
            <a:extLst>
              <a:ext uri="{FF2B5EF4-FFF2-40B4-BE49-F238E27FC236}">
                <a16:creationId xmlns:a16="http://schemas.microsoft.com/office/drawing/2014/main" id="{4BE728D0-DACF-4482-9762-5EFA9A7D7609}"/>
              </a:ext>
            </a:extLst>
          </p:cNvPr>
          <p:cNvSpPr/>
          <p:nvPr/>
        </p:nvSpPr>
        <p:spPr>
          <a:xfrm>
            <a:off x="0" y="5186709"/>
            <a:ext cx="5148064" cy="1323439"/>
          </a:xfrm>
          <a:prstGeom prst="rect">
            <a:avLst/>
          </a:prstGeom>
        </p:spPr>
        <p:txBody>
          <a:bodyPr wrap="square">
            <a:spAutoFit/>
          </a:bodyPr>
          <a:lstStyle/>
          <a:p>
            <a:pPr indent="118745" algn="just">
              <a:spcAft>
                <a:spcPts val="0"/>
              </a:spcAft>
            </a:pPr>
            <a:r>
              <a:rPr lang="en-GB" altLang="zh-CN" sz="2000" kern="800" dirty="0">
                <a:latin typeface="Times New Roman" panose="02020603050405020304" pitchFamily="18" charset="0"/>
              </a:rPr>
              <a:t>TOF and </a:t>
            </a:r>
            <a:r>
              <a:rPr lang="en-GB" altLang="zh-CN" sz="2000" kern="800" dirty="0" err="1">
                <a:latin typeface="Times New Roman" panose="02020603050405020304" pitchFamily="18" charset="0"/>
              </a:rPr>
              <a:t>betatron</a:t>
            </a:r>
            <a:r>
              <a:rPr lang="en-GB" altLang="zh-CN" sz="2000" kern="800" dirty="0">
                <a:latin typeface="Times New Roman" panose="02020603050405020304" pitchFamily="18" charset="0"/>
              </a:rPr>
              <a:t> cooling lay-out</a:t>
            </a:r>
            <a:r>
              <a:rPr lang="en-US" altLang="zh-CN" sz="2000" kern="800" dirty="0">
                <a:latin typeface="Times New Roman" panose="02020603050405020304" pitchFamily="18" charset="0"/>
              </a:rPr>
              <a:t>,</a:t>
            </a:r>
            <a:r>
              <a:rPr lang="zh-CN" altLang="en-US" sz="2000" kern="800" dirty="0">
                <a:latin typeface="Times New Roman" panose="02020603050405020304" pitchFamily="18" charset="0"/>
              </a:rPr>
              <a:t> </a:t>
            </a:r>
            <a:r>
              <a:rPr lang="en-US" altLang="zh-CN" sz="2000" kern="800" dirty="0">
                <a:latin typeface="Times New Roman" panose="02020603050405020304" pitchFamily="18" charset="0"/>
              </a:rPr>
              <a:t>t</a:t>
            </a:r>
            <a:r>
              <a:rPr lang="en-GB" altLang="zh-CN" sz="2000" kern="800" dirty="0">
                <a:latin typeface="Times New Roman" panose="02020603050405020304" pitchFamily="18" charset="0"/>
              </a:rPr>
              <a:t>he usual arrangement of horizontal and sum pickup, preamplifiers, phase equalizer, power amplifier and kicker </a:t>
            </a:r>
            <a:endParaRPr lang="zh-CN" altLang="zh-CN" sz="2000" dirty="0">
              <a:latin typeface="Times New Roman" panose="02020603050405020304" pitchFamily="18" charset="0"/>
            </a:endParaRPr>
          </a:p>
        </p:txBody>
      </p:sp>
      <p:pic>
        <p:nvPicPr>
          <p:cNvPr id="10" name="Picture 1">
            <a:extLst>
              <a:ext uri="{FF2B5EF4-FFF2-40B4-BE49-F238E27FC236}">
                <a16:creationId xmlns:a16="http://schemas.microsoft.com/office/drawing/2014/main" id="{00AAACFA-1005-466A-8E57-8283021DC74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5497" y="1576830"/>
            <a:ext cx="4608512" cy="3436340"/>
          </a:xfrm>
          <a:prstGeom prst="rect">
            <a:avLst/>
          </a:prstGeom>
          <a:noFill/>
          <a:ln>
            <a:noFill/>
          </a:ln>
        </p:spPr>
      </p:pic>
      <p:sp>
        <p:nvSpPr>
          <p:cNvPr id="11" name="文本框 2">
            <a:extLst>
              <a:ext uri="{FF2B5EF4-FFF2-40B4-BE49-F238E27FC236}">
                <a16:creationId xmlns:a16="http://schemas.microsoft.com/office/drawing/2014/main" id="{115A3559-B3E9-4EF9-8CD2-1567365D4A59}"/>
              </a:ext>
            </a:extLst>
          </p:cNvPr>
          <p:cNvSpPr txBox="1">
            <a:spLocks noChangeArrowheads="1"/>
          </p:cNvSpPr>
          <p:nvPr/>
        </p:nvSpPr>
        <p:spPr bwMode="auto">
          <a:xfrm>
            <a:off x="4067944" y="1269740"/>
            <a:ext cx="5076056" cy="492443"/>
          </a:xfrm>
          <a:prstGeom prst="rect">
            <a:avLst/>
          </a:prstGeom>
          <a:noFill/>
          <a:ln w="9525">
            <a:noFill/>
            <a:miter lim="800000"/>
            <a:headEnd/>
            <a:tailEnd/>
          </a:ln>
        </p:spPr>
        <p:txBody>
          <a:bodyPr rot="0" vert="horz" wrap="square" lIns="91440" tIns="45720" rIns="91440" bIns="45720" anchor="t" anchorCtr="0">
            <a:spAutoFit/>
          </a:bodyPr>
          <a:lstStyle/>
          <a:p>
            <a:r>
              <a:rPr lang="en-US" altLang="zh-CN" sz="2600" b="1" dirty="0">
                <a:solidFill>
                  <a:srgbClr val="01194A"/>
                </a:solidFill>
                <a:latin typeface="Times New Roman" panose="02020603050405020304" pitchFamily="18" charset="0"/>
                <a:cs typeface="Times New Roman" panose="02020603050405020304" pitchFamily="18" charset="0"/>
              </a:rPr>
              <a:t>Many thanks Lars </a:t>
            </a:r>
            <a:r>
              <a:rPr lang="en-US" altLang="zh-CN" sz="2600" b="1" dirty="0" err="1">
                <a:solidFill>
                  <a:srgbClr val="01194A"/>
                </a:solidFill>
                <a:latin typeface="Times New Roman" panose="02020603050405020304" pitchFamily="18" charset="0"/>
                <a:cs typeface="Times New Roman" panose="02020603050405020304" pitchFamily="18" charset="0"/>
              </a:rPr>
              <a:t>Thorndahl</a:t>
            </a:r>
            <a:r>
              <a:rPr lang="en-US" altLang="zh-CN" sz="2600" b="1" dirty="0">
                <a:solidFill>
                  <a:srgbClr val="01194A"/>
                </a:solidFill>
                <a:latin typeface="Times New Roman" panose="02020603050405020304" pitchFamily="18" charset="0"/>
                <a:cs typeface="Times New Roman" panose="02020603050405020304" pitchFamily="18" charset="0"/>
              </a:rPr>
              <a:t>  </a:t>
            </a:r>
            <a:endParaRPr lang="zh-CN" altLang="zh-CN" sz="2600" b="1" dirty="0">
              <a:solidFill>
                <a:srgbClr val="01194A"/>
              </a:solidFill>
              <a:latin typeface="Times New Roman" panose="02020603050405020304" pitchFamily="18" charset="0"/>
              <a:cs typeface="Times New Roman" panose="02020603050405020304" pitchFamily="18" charset="0"/>
            </a:endParaRPr>
          </a:p>
        </p:txBody>
      </p:sp>
      <p:sp>
        <p:nvSpPr>
          <p:cNvPr id="13" name="矩形 12">
            <a:extLst>
              <a:ext uri="{FF2B5EF4-FFF2-40B4-BE49-F238E27FC236}">
                <a16:creationId xmlns:a16="http://schemas.microsoft.com/office/drawing/2014/main" id="{68257DFA-357A-4A69-AB51-B86B5E8670B0}"/>
              </a:ext>
            </a:extLst>
          </p:cNvPr>
          <p:cNvSpPr/>
          <p:nvPr/>
        </p:nvSpPr>
        <p:spPr>
          <a:xfrm>
            <a:off x="4644008" y="1987093"/>
            <a:ext cx="4464496" cy="3170099"/>
          </a:xfrm>
          <a:prstGeom prst="rect">
            <a:avLst/>
          </a:prstGeom>
        </p:spPr>
        <p:txBody>
          <a:bodyPr wrap="square">
            <a:spAutoFit/>
          </a:bodyPr>
          <a:lstStyle/>
          <a:p>
            <a:pPr marL="342900" indent="-342900">
              <a:buFont typeface="Wingdings" panose="05000000000000000000" pitchFamily="2" charset="2"/>
              <a:buChar char="l"/>
            </a:pPr>
            <a:r>
              <a:rPr lang="en-GB" altLang="zh-CN" sz="2000" kern="800" dirty="0">
                <a:latin typeface="Times" panose="02020603050405020304" pitchFamily="18" charset="0"/>
                <a:cs typeface="Times New Roman" panose="02020603050405020304" pitchFamily="18" charset="0"/>
              </a:rPr>
              <a:t>The method consists in cascading all  elements in the complex frequency plane and to perform the inverse Laplace transformation on the product and integrating over the frequency range (in our case 0.6 to 1.2 GHz). </a:t>
            </a:r>
          </a:p>
          <a:p>
            <a:endParaRPr lang="en-GB" altLang="zh-CN" sz="2000" kern="800" dirty="0">
              <a:latin typeface="Times" panose="02020603050405020304" pitchFamily="18" charset="0"/>
              <a:cs typeface="Times New Roman" panose="02020603050405020304" pitchFamily="18" charset="0"/>
            </a:endParaRPr>
          </a:p>
          <a:p>
            <a:pPr marL="342900" indent="-342900">
              <a:buFont typeface="Wingdings" panose="05000000000000000000" pitchFamily="2" charset="2"/>
              <a:buChar char="l"/>
            </a:pPr>
            <a:r>
              <a:rPr lang="en-GB" altLang="zh-CN" sz="2000" kern="800" dirty="0">
                <a:latin typeface="Times" panose="02020603050405020304" pitchFamily="18" charset="0"/>
                <a:cs typeface="Times New Roman" panose="02020603050405020304" pitchFamily="18" charset="0"/>
              </a:rPr>
              <a:t>There are thus 6 elements, the first one being the Dirac function, representing the single particle.</a:t>
            </a:r>
            <a:endParaRPr lang="zh-CN" altLang="en-US" sz="2000" dirty="0"/>
          </a:p>
        </p:txBody>
      </p:sp>
    </p:spTree>
    <p:extLst>
      <p:ext uri="{BB962C8B-B14F-4D97-AF65-F5344CB8AC3E}">
        <p14:creationId xmlns:p14="http://schemas.microsoft.com/office/powerpoint/2010/main" val="34110261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9512" y="44624"/>
            <a:ext cx="9217024" cy="1143000"/>
          </a:xfrm>
        </p:spPr>
        <p:txBody>
          <a:bodyPr>
            <a:normAutofit/>
          </a:bodyPr>
          <a:lstStyle/>
          <a:p>
            <a:pPr algn="l"/>
            <a:r>
              <a:rPr lang="en-US" altLang="zh-CN" sz="3000" b="1" dirty="0">
                <a:solidFill>
                  <a:schemeClr val="accent1"/>
                </a:solidFill>
                <a:latin typeface="Times New Roman" pitchFamily="18" charset="0"/>
                <a:ea typeface="+mn-ea"/>
                <a:cs typeface="Times New Roman" pitchFamily="18" charset="0"/>
              </a:rPr>
              <a:t>Time domain simulation for </a:t>
            </a:r>
            <a:r>
              <a:rPr lang="en-US" altLang="zh-CN" sz="3000" b="1" dirty="0" err="1">
                <a:solidFill>
                  <a:schemeClr val="accent1"/>
                </a:solidFill>
                <a:latin typeface="Times New Roman" pitchFamily="18" charset="0"/>
                <a:ea typeface="+mn-ea"/>
                <a:cs typeface="Times New Roman" pitchFamily="18" charset="0"/>
              </a:rPr>
              <a:t>SRing</a:t>
            </a:r>
            <a:r>
              <a:rPr lang="en-US" altLang="zh-CN" sz="3000" b="1" dirty="0">
                <a:solidFill>
                  <a:schemeClr val="accent1"/>
                </a:solidFill>
                <a:latin typeface="Times New Roman" pitchFamily="18" charset="0"/>
                <a:ea typeface="+mn-ea"/>
                <a:cs typeface="Times New Roman" pitchFamily="18" charset="0"/>
              </a:rPr>
              <a:t> stochastic cooling</a:t>
            </a:r>
            <a:endParaRPr lang="zh-CN" altLang="en-US" sz="3000" b="1" dirty="0">
              <a:solidFill>
                <a:schemeClr val="accent1"/>
              </a:solidFill>
              <a:latin typeface="Times New Roman" pitchFamily="18" charset="0"/>
              <a:ea typeface="+mn-ea"/>
              <a:cs typeface="Times New Roman" pitchFamily="18" charset="0"/>
            </a:endParaRPr>
          </a:p>
        </p:txBody>
      </p:sp>
      <p:sp>
        <p:nvSpPr>
          <p:cNvPr id="4" name="直接连接符 10"/>
          <p:cNvSpPr>
            <a:spLocks noChangeShapeType="1"/>
          </p:cNvSpPr>
          <p:nvPr/>
        </p:nvSpPr>
        <p:spPr bwMode="auto">
          <a:xfrm>
            <a:off x="119447" y="1052736"/>
            <a:ext cx="5543550" cy="0"/>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a:lstStyle/>
          <a:p>
            <a:endParaRPr lang="zh-CN" altLang="en-US"/>
          </a:p>
        </p:txBody>
      </p:sp>
      <p:sp>
        <p:nvSpPr>
          <p:cNvPr id="5" name="灯片编号占位符 4"/>
          <p:cNvSpPr>
            <a:spLocks noGrp="1"/>
          </p:cNvSpPr>
          <p:nvPr>
            <p:ph type="sldNum" sz="quarter" idx="12"/>
          </p:nvPr>
        </p:nvSpPr>
        <p:spPr/>
        <p:txBody>
          <a:bodyPr/>
          <a:lstStyle/>
          <a:p>
            <a:fld id="{467CF1B9-ADC3-4521-AD98-ADB3259144A0}" type="slidenum">
              <a:rPr lang="zh-CN" altLang="en-US" smtClean="0"/>
              <a:pPr/>
              <a:t>38</a:t>
            </a:fld>
            <a:endParaRPr lang="zh-CN" altLang="en-US" dirty="0"/>
          </a:p>
        </p:txBody>
      </p:sp>
      <p:pic>
        <p:nvPicPr>
          <p:cNvPr id="12" name="Picture 12">
            <a:extLst>
              <a:ext uri="{FF2B5EF4-FFF2-40B4-BE49-F238E27FC236}">
                <a16:creationId xmlns:a16="http://schemas.microsoft.com/office/drawing/2014/main" id="{A629E0DE-428B-45F4-94E8-C96D68D4BB51}"/>
              </a:ext>
            </a:extLst>
          </p:cNvPr>
          <p:cNvPicPr/>
          <p:nvPr/>
        </p:nvPicPr>
        <p:blipFill>
          <a:blip r:embed="rId3"/>
          <a:stretch>
            <a:fillRect/>
          </a:stretch>
        </p:blipFill>
        <p:spPr>
          <a:xfrm>
            <a:off x="35496" y="1158435"/>
            <a:ext cx="5915025" cy="4392454"/>
          </a:xfrm>
          <a:prstGeom prst="rect">
            <a:avLst/>
          </a:prstGeom>
        </p:spPr>
      </p:pic>
      <p:sp>
        <p:nvSpPr>
          <p:cNvPr id="14" name="矩形 13">
            <a:extLst>
              <a:ext uri="{FF2B5EF4-FFF2-40B4-BE49-F238E27FC236}">
                <a16:creationId xmlns:a16="http://schemas.microsoft.com/office/drawing/2014/main" id="{CD7AB954-E68C-47E8-BBB3-832DAC1B19C9}"/>
              </a:ext>
            </a:extLst>
          </p:cNvPr>
          <p:cNvSpPr/>
          <p:nvPr/>
        </p:nvSpPr>
        <p:spPr>
          <a:xfrm>
            <a:off x="0" y="5589240"/>
            <a:ext cx="8244408" cy="1107996"/>
          </a:xfrm>
          <a:prstGeom prst="rect">
            <a:avLst/>
          </a:prstGeom>
        </p:spPr>
        <p:txBody>
          <a:bodyPr wrap="square">
            <a:spAutoFit/>
          </a:bodyPr>
          <a:lstStyle/>
          <a:p>
            <a:pPr indent="118745" algn="just">
              <a:spcAft>
                <a:spcPts val="0"/>
              </a:spcAft>
            </a:pPr>
            <a:r>
              <a:rPr lang="en-US" altLang="zh-CN" sz="2200" dirty="0">
                <a:latin typeface="Times New Roman" panose="02020603050405020304" pitchFamily="18" charset="0"/>
              </a:rPr>
              <a:t>Single-ion coherent correction time-pulses (momentum and </a:t>
            </a:r>
            <a:r>
              <a:rPr lang="en-US" altLang="zh-CN" sz="2200" dirty="0" err="1">
                <a:latin typeface="Times New Roman" panose="02020603050405020304" pitchFamily="18" charset="0"/>
              </a:rPr>
              <a:t>betatron</a:t>
            </a:r>
            <a:r>
              <a:rPr lang="en-US" altLang="zh-CN" sz="2200" dirty="0">
                <a:latin typeface="Times New Roman" panose="02020603050405020304" pitchFamily="18" charset="0"/>
              </a:rPr>
              <a:t>) at the kickers obtained via inverse Laplace transformation of Dirac functions times the 5 cooling components.</a:t>
            </a:r>
            <a:endParaRPr lang="zh-CN" altLang="zh-CN" sz="2200" dirty="0">
              <a:latin typeface="Times New Roman" panose="02020603050405020304" pitchFamily="18" charset="0"/>
            </a:endParaRPr>
          </a:p>
        </p:txBody>
      </p:sp>
      <p:sp>
        <p:nvSpPr>
          <p:cNvPr id="8" name="矩形 7">
            <a:extLst>
              <a:ext uri="{FF2B5EF4-FFF2-40B4-BE49-F238E27FC236}">
                <a16:creationId xmlns:a16="http://schemas.microsoft.com/office/drawing/2014/main" id="{3D7D5DCB-224F-4848-BA41-8A57B7123FC9}"/>
              </a:ext>
            </a:extLst>
          </p:cNvPr>
          <p:cNvSpPr/>
          <p:nvPr/>
        </p:nvSpPr>
        <p:spPr>
          <a:xfrm>
            <a:off x="5868144" y="1114406"/>
            <a:ext cx="3434072" cy="3416320"/>
          </a:xfrm>
          <a:prstGeom prst="rect">
            <a:avLst/>
          </a:prstGeom>
        </p:spPr>
        <p:txBody>
          <a:bodyPr wrap="square">
            <a:spAutoFit/>
          </a:bodyPr>
          <a:lstStyle/>
          <a:p>
            <a:r>
              <a:rPr lang="zh-CN" altLang="en-US" dirty="0">
                <a:latin typeface="Times New Roman" panose="02020603050405020304" pitchFamily="18" charset="0"/>
                <a:cs typeface="Times New Roman" panose="02020603050405020304" pitchFamily="18" charset="0"/>
              </a:rPr>
              <a:t>Note that </a:t>
            </a:r>
            <a:r>
              <a:rPr lang="en-US" altLang="zh-CN" dirty="0">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l"/>
            </a:pPr>
            <a:r>
              <a:rPr lang="en-US" altLang="zh-CN" dirty="0">
                <a:latin typeface="Times New Roman" panose="02020603050405020304" pitchFamily="18" charset="0"/>
                <a:cs typeface="Times New Roman" panose="02020603050405020304" pitchFamily="18" charset="0"/>
              </a:rPr>
              <a:t>F</a:t>
            </a:r>
            <a:r>
              <a:rPr lang="zh-CN" altLang="en-US" dirty="0">
                <a:latin typeface="Times New Roman" panose="02020603050405020304" pitchFamily="18" charset="0"/>
                <a:cs typeface="Times New Roman" panose="02020603050405020304" pitchFamily="18" charset="0"/>
              </a:rPr>
              <a:t>or the TOF and filter cooling : prior to inverse Laplace transformation a phase offset  </a:t>
            </a:r>
            <a:r>
              <a:rPr lang="en-US" altLang="zh-CN" dirty="0">
                <a:latin typeface="Times New Roman" panose="02020603050405020304" pitchFamily="18" charset="0"/>
                <a:cs typeface="Times New Roman" panose="02020603050405020304" pitchFamily="18" charset="0"/>
              </a:rPr>
              <a:t>by </a:t>
            </a:r>
            <a:r>
              <a:rPr lang="zh-CN" altLang="en-US" dirty="0">
                <a:latin typeface="Times New Roman" panose="02020603050405020304" pitchFamily="18" charset="0"/>
                <a:cs typeface="Times New Roman" panose="02020603050405020304" pitchFamily="18" charset="0"/>
              </a:rPr>
              <a:t>90 degrees is introduced to obtain the correction sign reversal at the nominal rev. frequency.</a:t>
            </a:r>
            <a:endParaRPr lang="en-US" altLang="zh-CN"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l"/>
            </a:pPr>
            <a:r>
              <a:rPr lang="en-US" altLang="zh-CN" dirty="0">
                <a:latin typeface="Times New Roman" panose="02020603050405020304" pitchFamily="18" charset="0"/>
                <a:cs typeface="Times New Roman" panose="02020603050405020304" pitchFamily="18" charset="0"/>
              </a:rPr>
              <a:t>For horizontal cooling no such phase offset is necessary (symmetric green curve)</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88337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9512" y="44624"/>
            <a:ext cx="8686800" cy="1143000"/>
          </a:xfrm>
        </p:spPr>
        <p:txBody>
          <a:bodyPr>
            <a:normAutofit/>
          </a:bodyPr>
          <a:lstStyle/>
          <a:p>
            <a:pPr algn="l"/>
            <a:r>
              <a:rPr lang="en-US" altLang="zh-CN" sz="3000" b="1" dirty="0">
                <a:solidFill>
                  <a:schemeClr val="accent1"/>
                </a:solidFill>
                <a:latin typeface="Times New Roman" pitchFamily="18" charset="0"/>
                <a:ea typeface="+mn-ea"/>
                <a:cs typeface="Times New Roman" pitchFamily="18" charset="0"/>
              </a:rPr>
              <a:t>Simulation parameters for </a:t>
            </a:r>
            <a:r>
              <a:rPr lang="en-US" altLang="zh-CN" sz="3000" b="1" dirty="0" err="1">
                <a:solidFill>
                  <a:schemeClr val="accent1"/>
                </a:solidFill>
                <a:latin typeface="Times New Roman" pitchFamily="18" charset="0"/>
                <a:ea typeface="+mn-ea"/>
                <a:cs typeface="Times New Roman" pitchFamily="18" charset="0"/>
              </a:rPr>
              <a:t>SRing</a:t>
            </a:r>
            <a:r>
              <a:rPr lang="en-US" altLang="zh-CN" sz="3000" b="1" dirty="0">
                <a:solidFill>
                  <a:schemeClr val="accent1"/>
                </a:solidFill>
                <a:latin typeface="Times New Roman" pitchFamily="18" charset="0"/>
                <a:ea typeface="+mn-ea"/>
                <a:cs typeface="Times New Roman" pitchFamily="18" charset="0"/>
              </a:rPr>
              <a:t> stochastic cooling</a:t>
            </a:r>
            <a:endParaRPr lang="zh-CN" altLang="en-US" sz="3000" b="1" dirty="0">
              <a:solidFill>
                <a:schemeClr val="accent1"/>
              </a:solidFill>
              <a:latin typeface="Times New Roman" pitchFamily="18" charset="0"/>
              <a:ea typeface="+mn-ea"/>
              <a:cs typeface="Times New Roman" pitchFamily="18" charset="0"/>
            </a:endParaRPr>
          </a:p>
        </p:txBody>
      </p:sp>
      <p:sp>
        <p:nvSpPr>
          <p:cNvPr id="4" name="直接连接符 10"/>
          <p:cNvSpPr>
            <a:spLocks noChangeShapeType="1"/>
          </p:cNvSpPr>
          <p:nvPr/>
        </p:nvSpPr>
        <p:spPr bwMode="auto">
          <a:xfrm>
            <a:off x="119447" y="1052736"/>
            <a:ext cx="5543550" cy="0"/>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a:lstStyle/>
          <a:p>
            <a:endParaRPr lang="zh-CN" altLang="en-US"/>
          </a:p>
        </p:txBody>
      </p:sp>
      <p:sp>
        <p:nvSpPr>
          <p:cNvPr id="5" name="灯片编号占位符 4"/>
          <p:cNvSpPr>
            <a:spLocks noGrp="1"/>
          </p:cNvSpPr>
          <p:nvPr>
            <p:ph type="sldNum" sz="quarter" idx="12"/>
          </p:nvPr>
        </p:nvSpPr>
        <p:spPr>
          <a:xfrm>
            <a:off x="6974904" y="6520259"/>
            <a:ext cx="2133600" cy="365125"/>
          </a:xfrm>
        </p:spPr>
        <p:txBody>
          <a:bodyPr/>
          <a:lstStyle/>
          <a:p>
            <a:fld id="{467CF1B9-ADC3-4521-AD98-ADB3259144A0}" type="slidenum">
              <a:rPr lang="zh-CN" altLang="en-US" smtClean="0"/>
              <a:pPr/>
              <a:t>39</a:t>
            </a:fld>
            <a:endParaRPr lang="zh-CN" altLang="en-US" dirty="0"/>
          </a:p>
        </p:txBody>
      </p:sp>
      <p:pic>
        <p:nvPicPr>
          <p:cNvPr id="13" name="Picture 9">
            <a:extLst>
              <a:ext uri="{FF2B5EF4-FFF2-40B4-BE49-F238E27FC236}">
                <a16:creationId xmlns:a16="http://schemas.microsoft.com/office/drawing/2014/main" id="{120D1831-AD95-4FAA-90EB-C29DE1A360ED}"/>
              </a:ext>
            </a:extLst>
          </p:cNvPr>
          <p:cNvPicPr/>
          <p:nvPr/>
        </p:nvPicPr>
        <p:blipFill>
          <a:blip r:embed="rId3"/>
          <a:stretch>
            <a:fillRect/>
          </a:stretch>
        </p:blipFill>
        <p:spPr>
          <a:xfrm>
            <a:off x="272205" y="1850825"/>
            <a:ext cx="8501413" cy="4890543"/>
          </a:xfrm>
          <a:prstGeom prst="rect">
            <a:avLst/>
          </a:prstGeom>
        </p:spPr>
      </p:pic>
      <p:sp>
        <p:nvSpPr>
          <p:cNvPr id="3" name="矩形 2">
            <a:extLst>
              <a:ext uri="{FF2B5EF4-FFF2-40B4-BE49-F238E27FC236}">
                <a16:creationId xmlns:a16="http://schemas.microsoft.com/office/drawing/2014/main" id="{8632A5A4-BB0C-482A-8BFB-10C81549BBCE}"/>
              </a:ext>
            </a:extLst>
          </p:cNvPr>
          <p:cNvSpPr/>
          <p:nvPr/>
        </p:nvSpPr>
        <p:spPr>
          <a:xfrm>
            <a:off x="35496" y="1136938"/>
            <a:ext cx="8954391" cy="707886"/>
          </a:xfrm>
          <a:prstGeom prst="rect">
            <a:avLst/>
          </a:prstGeom>
        </p:spPr>
        <p:txBody>
          <a:bodyPr wrap="square">
            <a:spAutoFit/>
          </a:bodyPr>
          <a:lstStyle/>
          <a:p>
            <a:r>
              <a:rPr lang="en-GB" altLang="zh-CN" sz="2000" kern="800" dirty="0">
                <a:latin typeface="Times" panose="02020603050405020304" pitchFamily="18" charset="0"/>
                <a:cs typeface="Times New Roman" panose="02020603050405020304" pitchFamily="18" charset="0"/>
              </a:rPr>
              <a:t>The listing of the 27 input parameters used in a typical simulation divided into 3 parts: 15 beam parameters, 9 </a:t>
            </a:r>
            <a:r>
              <a:rPr lang="en-GB" altLang="zh-CN" sz="2000" kern="800" dirty="0" err="1">
                <a:latin typeface="Times" panose="02020603050405020304" pitchFamily="18" charset="0"/>
                <a:cs typeface="Times New Roman" panose="02020603050405020304" pitchFamily="18" charset="0"/>
              </a:rPr>
              <a:t>SRing</a:t>
            </a:r>
            <a:r>
              <a:rPr lang="en-GB" altLang="zh-CN" sz="2000" kern="800" dirty="0">
                <a:latin typeface="Times" panose="02020603050405020304" pitchFamily="18" charset="0"/>
                <a:cs typeface="Times New Roman" panose="02020603050405020304" pitchFamily="18" charset="0"/>
              </a:rPr>
              <a:t> parameters and 3 simulation parameters</a:t>
            </a:r>
            <a:endParaRPr lang="zh-CN" altLang="en-US" sz="2000" dirty="0"/>
          </a:p>
        </p:txBody>
      </p:sp>
    </p:spTree>
    <p:extLst>
      <p:ext uri="{BB962C8B-B14F-4D97-AF65-F5344CB8AC3E}">
        <p14:creationId xmlns:p14="http://schemas.microsoft.com/office/powerpoint/2010/main" val="3636419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直接连接符 10"/>
          <p:cNvSpPr>
            <a:spLocks noChangeShapeType="1"/>
          </p:cNvSpPr>
          <p:nvPr/>
        </p:nvSpPr>
        <p:spPr bwMode="auto">
          <a:xfrm>
            <a:off x="107950" y="836712"/>
            <a:ext cx="5543550" cy="0"/>
          </a:xfrm>
          <a:prstGeom prst="line">
            <a:avLst/>
          </a:prstGeom>
          <a:noFill/>
          <a:ln w="9525">
            <a:solidFill>
              <a:schemeClr val="accent1"/>
            </a:solidFill>
            <a:round/>
            <a:headEnd/>
            <a:tailEnd/>
          </a:ln>
        </p:spPr>
        <p:txBody>
          <a:bodyPr/>
          <a:lstStyle/>
          <a:p>
            <a:endParaRPr lang="zh-CN" altLang="en-US"/>
          </a:p>
        </p:txBody>
      </p:sp>
      <p:sp>
        <p:nvSpPr>
          <p:cNvPr id="79" name="TextBox 11"/>
          <p:cNvSpPr txBox="1">
            <a:spLocks noChangeArrowheads="1"/>
          </p:cNvSpPr>
          <p:nvPr/>
        </p:nvSpPr>
        <p:spPr bwMode="auto">
          <a:xfrm>
            <a:off x="252413" y="188913"/>
            <a:ext cx="8527577" cy="523220"/>
          </a:xfrm>
          <a:prstGeom prst="rect">
            <a:avLst/>
          </a:prstGeom>
          <a:noFill/>
          <a:ln w="9525">
            <a:noFill/>
            <a:miter lim="800000"/>
            <a:headEnd/>
            <a:tailEnd/>
          </a:ln>
        </p:spPr>
        <p:txBody>
          <a:bodyPr wrap="square">
            <a:spAutoFit/>
          </a:bodyPr>
          <a:lstStyle/>
          <a:p>
            <a:pPr>
              <a:spcBef>
                <a:spcPct val="0"/>
              </a:spcBef>
            </a:pPr>
            <a:r>
              <a:rPr lang="en-US" altLang="zh-CN" sz="2800" b="1" dirty="0">
                <a:solidFill>
                  <a:schemeClr val="accent1"/>
                </a:solidFill>
                <a:latin typeface="Times New Roman" pitchFamily="18" charset="0"/>
                <a:cs typeface="Times New Roman" pitchFamily="18" charset="0"/>
              </a:rPr>
              <a:t>Normal stochastic cooling operation mode on </a:t>
            </a:r>
            <a:r>
              <a:rPr lang="en-US" altLang="zh-CN" sz="2800" b="1" dirty="0" err="1">
                <a:solidFill>
                  <a:schemeClr val="accent1"/>
                </a:solidFill>
                <a:latin typeface="Times New Roman" pitchFamily="18" charset="0"/>
                <a:cs typeface="Times New Roman" pitchFamily="18" charset="0"/>
              </a:rPr>
              <a:t>SRing</a:t>
            </a:r>
            <a:r>
              <a:rPr lang="en-US" altLang="zh-CN" sz="2800" b="1" dirty="0">
                <a:solidFill>
                  <a:schemeClr val="accent1"/>
                </a:solidFill>
                <a:latin typeface="Times New Roman" pitchFamily="18" charset="0"/>
                <a:cs typeface="Times New Roman" pitchFamily="18" charset="0"/>
              </a:rPr>
              <a:t> </a:t>
            </a:r>
            <a:endParaRPr lang="zh-CN" altLang="en-US" sz="2800" b="1" dirty="0">
              <a:solidFill>
                <a:schemeClr val="accent1"/>
              </a:solidFill>
              <a:latin typeface="Times New Roman" pitchFamily="18" charset="0"/>
              <a:cs typeface="Times New Roman" pitchFamily="18" charset="0"/>
            </a:endParaRPr>
          </a:p>
        </p:txBody>
      </p:sp>
      <p:sp>
        <p:nvSpPr>
          <p:cNvPr id="13" name="灯片编号占位符 12"/>
          <p:cNvSpPr>
            <a:spLocks noGrp="1"/>
          </p:cNvSpPr>
          <p:nvPr>
            <p:ph type="sldNum" sz="quarter" idx="12"/>
          </p:nvPr>
        </p:nvSpPr>
        <p:spPr>
          <a:xfrm>
            <a:off x="6553200" y="6356350"/>
            <a:ext cx="2133600" cy="365125"/>
          </a:xfrm>
        </p:spPr>
        <p:txBody>
          <a:bodyPr/>
          <a:lstStyle/>
          <a:p>
            <a:fld id="{467CF1B9-ADC3-4521-AD98-ADB3259144A0}" type="slidenum">
              <a:rPr lang="zh-CN" altLang="en-US" smtClean="0"/>
              <a:pPr/>
              <a:t>4</a:t>
            </a:fld>
            <a:endParaRPr lang="zh-CN" altLang="en-US"/>
          </a:p>
        </p:txBody>
      </p:sp>
      <p:grpSp>
        <p:nvGrpSpPr>
          <p:cNvPr id="94" name="组合 93"/>
          <p:cNvGrpSpPr/>
          <p:nvPr/>
        </p:nvGrpSpPr>
        <p:grpSpPr>
          <a:xfrm>
            <a:off x="179512" y="1402547"/>
            <a:ext cx="8777384" cy="4311652"/>
            <a:chOff x="232571" y="2427036"/>
            <a:chExt cx="8753577" cy="3908346"/>
          </a:xfrm>
        </p:grpSpPr>
        <p:grpSp>
          <p:nvGrpSpPr>
            <p:cNvPr id="95" name="组合 94"/>
            <p:cNvGrpSpPr/>
            <p:nvPr/>
          </p:nvGrpSpPr>
          <p:grpSpPr>
            <a:xfrm>
              <a:off x="232571" y="2427036"/>
              <a:ext cx="8753577" cy="3908346"/>
              <a:chOff x="371342" y="2452200"/>
              <a:chExt cx="8753577" cy="3908346"/>
            </a:xfrm>
          </p:grpSpPr>
          <p:sp>
            <p:nvSpPr>
              <p:cNvPr id="111" name="右箭头 61"/>
              <p:cNvSpPr>
                <a:spLocks noChangeArrowheads="1"/>
              </p:cNvSpPr>
              <p:nvPr/>
            </p:nvSpPr>
            <p:spPr bwMode="auto">
              <a:xfrm rot="7939418">
                <a:off x="7545600" y="4607232"/>
                <a:ext cx="349498" cy="190334"/>
              </a:xfrm>
              <a:prstGeom prst="rightArrow">
                <a:avLst>
                  <a:gd name="adj1" fmla="val 50000"/>
                  <a:gd name="adj2" fmla="val 50073"/>
                </a:avLst>
              </a:prstGeom>
              <a:solidFill>
                <a:schemeClr val="accent1"/>
              </a:solidFill>
              <a:ln>
                <a:solidFill>
                  <a:schemeClr val="accent1"/>
                </a:solidFill>
                <a:headEnd/>
                <a:tailEnd/>
              </a:ln>
            </p:spPr>
            <p:style>
              <a:lnRef idx="2">
                <a:schemeClr val="accent1"/>
              </a:lnRef>
              <a:fillRef idx="1">
                <a:schemeClr val="lt1"/>
              </a:fillRef>
              <a:effectRef idx="0">
                <a:schemeClr val="accent1"/>
              </a:effectRef>
              <a:fontRef idx="minor">
                <a:schemeClr val="dk1"/>
              </a:fontRef>
            </p:style>
            <p:txBody>
              <a:bodyPr/>
              <a:lstStyle/>
              <a:p>
                <a:pPr>
                  <a:defRPr/>
                </a:pPr>
                <a:endParaRPr lang="zh-CN" altLang="en-US" sz="1000">
                  <a:latin typeface="Times New Roman" panose="02020603050405020304" pitchFamily="18" charset="0"/>
                  <a:cs typeface="Times New Roman" panose="02020603050405020304" pitchFamily="18" charset="0"/>
                </a:endParaRPr>
              </a:p>
            </p:txBody>
          </p:sp>
          <p:sp>
            <p:nvSpPr>
              <p:cNvPr id="112" name="右箭头 61"/>
              <p:cNvSpPr>
                <a:spLocks noChangeArrowheads="1"/>
              </p:cNvSpPr>
              <p:nvPr/>
            </p:nvSpPr>
            <p:spPr bwMode="auto">
              <a:xfrm>
                <a:off x="2635817" y="3289065"/>
                <a:ext cx="228874" cy="209390"/>
              </a:xfrm>
              <a:prstGeom prst="rightArrow">
                <a:avLst>
                  <a:gd name="adj1" fmla="val 50000"/>
                  <a:gd name="adj2" fmla="val 50073"/>
                </a:avLst>
              </a:prstGeom>
              <a:solidFill>
                <a:schemeClr val="accent1"/>
              </a:solidFill>
              <a:ln>
                <a:solidFill>
                  <a:schemeClr val="accent1"/>
                </a:solidFill>
                <a:headEnd/>
                <a:tailEnd/>
              </a:ln>
            </p:spPr>
            <p:style>
              <a:lnRef idx="2">
                <a:schemeClr val="accent1"/>
              </a:lnRef>
              <a:fillRef idx="1">
                <a:schemeClr val="lt1"/>
              </a:fillRef>
              <a:effectRef idx="0">
                <a:schemeClr val="accent1"/>
              </a:effectRef>
              <a:fontRef idx="minor">
                <a:schemeClr val="dk1"/>
              </a:fontRef>
            </p:style>
            <p:txBody>
              <a:bodyPr/>
              <a:lstStyle/>
              <a:p>
                <a:pPr>
                  <a:defRPr/>
                </a:pPr>
                <a:endParaRPr lang="zh-CN" altLang="en-US" sz="1000">
                  <a:latin typeface="Times New Roman" panose="02020603050405020304" pitchFamily="18" charset="0"/>
                  <a:cs typeface="Times New Roman" panose="02020603050405020304" pitchFamily="18" charset="0"/>
                </a:endParaRPr>
              </a:p>
            </p:txBody>
          </p:sp>
          <p:sp>
            <p:nvSpPr>
              <p:cNvPr id="115" name="右箭头 114"/>
              <p:cNvSpPr>
                <a:spLocks noChangeArrowheads="1"/>
              </p:cNvSpPr>
              <p:nvPr/>
            </p:nvSpPr>
            <p:spPr bwMode="auto">
              <a:xfrm>
                <a:off x="5273690" y="3353724"/>
                <a:ext cx="228874" cy="209390"/>
              </a:xfrm>
              <a:prstGeom prst="rightArrow">
                <a:avLst>
                  <a:gd name="adj1" fmla="val 50000"/>
                  <a:gd name="adj2" fmla="val 50073"/>
                </a:avLst>
              </a:prstGeom>
              <a:solidFill>
                <a:schemeClr val="accent1"/>
              </a:solidFill>
              <a:ln>
                <a:solidFill>
                  <a:schemeClr val="accent1"/>
                </a:solidFill>
                <a:headEnd/>
                <a:tailEnd/>
              </a:ln>
            </p:spPr>
            <p:style>
              <a:lnRef idx="2">
                <a:schemeClr val="accent1"/>
              </a:lnRef>
              <a:fillRef idx="1">
                <a:schemeClr val="lt1"/>
              </a:fillRef>
              <a:effectRef idx="0">
                <a:schemeClr val="accent1"/>
              </a:effectRef>
              <a:fontRef idx="minor">
                <a:schemeClr val="dk1"/>
              </a:fontRef>
            </p:style>
            <p:txBody>
              <a:bodyPr/>
              <a:lstStyle/>
              <a:p>
                <a:pPr>
                  <a:defRPr/>
                </a:pPr>
                <a:endParaRPr lang="zh-CN" altLang="en-US" sz="1000">
                  <a:latin typeface="Times New Roman" panose="02020603050405020304" pitchFamily="18" charset="0"/>
                  <a:cs typeface="Times New Roman" panose="02020603050405020304" pitchFamily="18" charset="0"/>
                </a:endParaRPr>
              </a:p>
            </p:txBody>
          </p:sp>
          <p:cxnSp>
            <p:nvCxnSpPr>
              <p:cNvPr id="121" name="直接箭头连接符 65"/>
              <p:cNvCxnSpPr>
                <a:cxnSpLocks noChangeShapeType="1"/>
              </p:cNvCxnSpPr>
              <p:nvPr/>
            </p:nvCxnSpPr>
            <p:spPr bwMode="auto">
              <a:xfrm flipV="1">
                <a:off x="7247142" y="3545942"/>
                <a:ext cx="1613529" cy="2757"/>
              </a:xfrm>
              <a:prstGeom prst="straightConnector1">
                <a:avLst/>
              </a:prstGeom>
              <a:noFill/>
              <a:ln w="9525" algn="ctr">
                <a:solidFill>
                  <a:schemeClr val="tx1"/>
                </a:solidFill>
                <a:round/>
                <a:headEnd/>
                <a:tailEnd type="arrow" w="med" len="med"/>
              </a:ln>
            </p:spPr>
          </p:cxnSp>
          <p:cxnSp>
            <p:nvCxnSpPr>
              <p:cNvPr id="133" name="直接箭头连接符 66"/>
              <p:cNvCxnSpPr>
                <a:cxnSpLocks noChangeShapeType="1"/>
              </p:cNvCxnSpPr>
              <p:nvPr/>
            </p:nvCxnSpPr>
            <p:spPr bwMode="auto">
              <a:xfrm flipH="1" flipV="1">
                <a:off x="7940204" y="2855933"/>
                <a:ext cx="21576" cy="1340766"/>
              </a:xfrm>
              <a:prstGeom prst="straightConnector1">
                <a:avLst/>
              </a:prstGeom>
              <a:noFill/>
              <a:ln w="9525" algn="ctr">
                <a:solidFill>
                  <a:schemeClr val="tx1"/>
                </a:solidFill>
                <a:round/>
                <a:headEnd/>
                <a:tailEnd type="arrow" w="med" len="med"/>
              </a:ln>
            </p:spPr>
          </p:cxnSp>
          <p:sp>
            <p:nvSpPr>
              <p:cNvPr id="144" name="TextBox 69"/>
              <p:cNvSpPr txBox="1">
                <a:spLocks noChangeArrowheads="1"/>
              </p:cNvSpPr>
              <p:nvPr/>
            </p:nvSpPr>
            <p:spPr bwMode="auto">
              <a:xfrm>
                <a:off x="8287519" y="3146445"/>
                <a:ext cx="837400" cy="307777"/>
              </a:xfrm>
              <a:prstGeom prst="rect">
                <a:avLst/>
              </a:prstGeom>
              <a:noFill/>
              <a:ln w="9525">
                <a:noFill/>
                <a:miter lim="800000"/>
                <a:headEnd/>
                <a:tailEnd/>
              </a:ln>
            </p:spPr>
            <p:txBody>
              <a:bodyPr wrap="square">
                <a:spAutoFit/>
              </a:bodyPr>
              <a:lstStyle/>
              <a:p>
                <a:r>
                  <a:rPr lang="en-US" altLang="zh-CN" sz="1400">
                    <a:latin typeface="Times New Roman" panose="02020603050405020304" pitchFamily="18" charset="0"/>
                    <a:cs typeface="Times New Roman" panose="02020603050405020304" pitchFamily="18" charset="0"/>
                  </a:rPr>
                  <a:t>±0.4%</a:t>
                </a:r>
                <a:endParaRPr lang="zh-CN" altLang="en-US" sz="1400">
                  <a:latin typeface="Times New Roman" panose="02020603050405020304" pitchFamily="18" charset="0"/>
                  <a:cs typeface="Times New Roman" panose="02020603050405020304" pitchFamily="18" charset="0"/>
                </a:endParaRPr>
              </a:p>
            </p:txBody>
          </p:sp>
          <p:cxnSp>
            <p:nvCxnSpPr>
              <p:cNvPr id="162" name="直接连接符 71"/>
              <p:cNvCxnSpPr>
                <a:cxnSpLocks noChangeShapeType="1"/>
              </p:cNvCxnSpPr>
              <p:nvPr/>
            </p:nvCxnSpPr>
            <p:spPr bwMode="auto">
              <a:xfrm>
                <a:off x="8523689" y="3488875"/>
                <a:ext cx="0" cy="558588"/>
              </a:xfrm>
              <a:prstGeom prst="line">
                <a:avLst/>
              </a:prstGeom>
              <a:noFill/>
              <a:ln w="9525" algn="ctr">
                <a:solidFill>
                  <a:schemeClr val="tx1"/>
                </a:solidFill>
                <a:prstDash val="dash"/>
                <a:round/>
                <a:headEnd/>
                <a:tailEnd/>
              </a:ln>
            </p:spPr>
          </p:cxnSp>
          <p:sp>
            <p:nvSpPr>
              <p:cNvPr id="163" name="矩形 162"/>
              <p:cNvSpPr/>
              <p:nvPr/>
            </p:nvSpPr>
            <p:spPr bwMode="auto">
              <a:xfrm>
                <a:off x="7356718" y="3433391"/>
                <a:ext cx="1166971" cy="244401"/>
              </a:xfrm>
              <a:prstGeom prst="rect">
                <a:avLst/>
              </a:prstGeom>
              <a:solidFill>
                <a:schemeClr val="accent2">
                  <a:lumMod val="75000"/>
                </a:schemeClr>
              </a:solidFill>
              <a:ln w="9525" cap="flat" cmpd="sng" algn="ctr">
                <a:solidFill>
                  <a:schemeClr val="accent2">
                    <a:lumMod val="75000"/>
                  </a:schemeClr>
                </a:solidFill>
                <a:prstDash val="solid"/>
                <a:round/>
                <a:headEnd type="none" w="med" len="med"/>
                <a:tailEnd type="none" w="med" len="med"/>
              </a:ln>
              <a:effectLst/>
            </p:spPr>
            <p:txBody>
              <a:bodyPr/>
              <a:lstStyle/>
              <a:p>
                <a:pPr>
                  <a:defRPr/>
                </a:pPr>
                <a:endParaRPr lang="zh-CN" altLang="en-US" sz="1000">
                  <a:latin typeface="Times New Roman" panose="02020603050405020304" pitchFamily="18" charset="0"/>
                  <a:cs typeface="Times New Roman" panose="02020603050405020304" pitchFamily="18" charset="0"/>
                </a:endParaRPr>
              </a:p>
            </p:txBody>
          </p:sp>
          <p:graphicFrame>
            <p:nvGraphicFramePr>
              <p:cNvPr id="164" name="Object 10"/>
              <p:cNvGraphicFramePr>
                <a:graphicFrameLocks noChangeAspect="1"/>
              </p:cNvGraphicFramePr>
              <p:nvPr>
                <p:extLst/>
              </p:nvPr>
            </p:nvGraphicFramePr>
            <p:xfrm>
              <a:off x="7029915" y="2711980"/>
              <a:ext cx="31388" cy="28539"/>
            </p:xfrm>
            <a:graphic>
              <a:graphicData uri="http://schemas.openxmlformats.org/presentationml/2006/ole">
                <mc:AlternateContent xmlns:mc="http://schemas.openxmlformats.org/markup-compatibility/2006">
                  <mc:Choice xmlns:v="urn:schemas-microsoft-com:vml" Requires="v">
                    <p:oleObj spid="_x0000_s211630" name="Equation" r:id="rId4" imgW="114120" imgH="215640" progId="Equation.KSEE3">
                      <p:embed/>
                    </p:oleObj>
                  </mc:Choice>
                  <mc:Fallback>
                    <p:oleObj name="Equation" r:id="rId4" imgW="114120" imgH="215640" progId="Equation.KSEE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9915" y="2711980"/>
                            <a:ext cx="31388" cy="2853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5" name="圆角矩形 164"/>
              <p:cNvSpPr/>
              <p:nvPr/>
            </p:nvSpPr>
            <p:spPr>
              <a:xfrm>
                <a:off x="5676666" y="2452200"/>
                <a:ext cx="3337138" cy="1936399"/>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atin typeface="Times New Roman" panose="02020603050405020304" pitchFamily="18" charset="0"/>
                  <a:cs typeface="Times New Roman" panose="02020603050405020304" pitchFamily="18" charset="0"/>
                </a:endParaRPr>
              </a:p>
            </p:txBody>
          </p:sp>
          <p:cxnSp>
            <p:nvCxnSpPr>
              <p:cNvPr id="166" name="直接箭头连接符 81"/>
              <p:cNvCxnSpPr>
                <a:cxnSpLocks noChangeShapeType="1"/>
              </p:cNvCxnSpPr>
              <p:nvPr/>
            </p:nvCxnSpPr>
            <p:spPr bwMode="auto">
              <a:xfrm>
                <a:off x="5937413" y="3530750"/>
                <a:ext cx="998567" cy="9411"/>
              </a:xfrm>
              <a:prstGeom prst="straightConnector1">
                <a:avLst/>
              </a:prstGeom>
              <a:noFill/>
              <a:ln w="9525" algn="ctr">
                <a:solidFill>
                  <a:schemeClr val="tx1"/>
                </a:solidFill>
                <a:round/>
                <a:headEnd/>
                <a:tailEnd type="arrow" w="med" len="med"/>
              </a:ln>
            </p:spPr>
          </p:cxnSp>
          <p:cxnSp>
            <p:nvCxnSpPr>
              <p:cNvPr id="167" name="直接箭头连接符 82"/>
              <p:cNvCxnSpPr>
                <a:cxnSpLocks noChangeShapeType="1"/>
              </p:cNvCxnSpPr>
              <p:nvPr/>
            </p:nvCxnSpPr>
            <p:spPr bwMode="auto">
              <a:xfrm flipV="1">
                <a:off x="6323477" y="2848275"/>
                <a:ext cx="0" cy="1281545"/>
              </a:xfrm>
              <a:prstGeom prst="straightConnector1">
                <a:avLst/>
              </a:prstGeom>
              <a:noFill/>
              <a:ln w="9525" algn="ctr">
                <a:solidFill>
                  <a:schemeClr val="tx1"/>
                </a:solidFill>
                <a:round/>
                <a:headEnd/>
                <a:tailEnd type="arrow" w="med" len="med"/>
              </a:ln>
            </p:spPr>
          </p:cxnSp>
          <p:sp>
            <p:nvSpPr>
              <p:cNvPr id="168" name="椭圆 167"/>
              <p:cNvSpPr/>
              <p:nvPr/>
            </p:nvSpPr>
            <p:spPr bwMode="auto">
              <a:xfrm>
                <a:off x="6125140" y="3086915"/>
                <a:ext cx="379956" cy="897081"/>
              </a:xfrm>
              <a:prstGeom prst="ellipse">
                <a:avLst/>
              </a:prstGeom>
              <a:solidFill>
                <a:schemeClr val="accent2">
                  <a:lumMod val="75000"/>
                </a:schemeClr>
              </a:solidFill>
              <a:ln w="9525" cap="flat" cmpd="sng" algn="ctr">
                <a:solidFill>
                  <a:schemeClr val="accent2">
                    <a:lumMod val="75000"/>
                  </a:schemeClr>
                </a:solidFill>
                <a:prstDash val="solid"/>
                <a:round/>
                <a:headEnd type="none" w="med" len="med"/>
                <a:tailEnd type="none" w="med" len="med"/>
              </a:ln>
              <a:effectLst/>
            </p:spPr>
            <p:txBody>
              <a:bodyPr/>
              <a:lstStyle/>
              <a:p>
                <a:pPr>
                  <a:defRPr/>
                </a:pPr>
                <a:endParaRPr lang="zh-CN" altLang="en-US" sz="1000">
                  <a:latin typeface="Times New Roman" panose="02020603050405020304" pitchFamily="18" charset="0"/>
                  <a:cs typeface="Times New Roman" panose="02020603050405020304" pitchFamily="18" charset="0"/>
                </a:endParaRPr>
              </a:p>
            </p:txBody>
          </p:sp>
          <p:sp>
            <p:nvSpPr>
              <p:cNvPr id="169" name="TextBox 85"/>
              <p:cNvSpPr txBox="1">
                <a:spLocks noChangeArrowheads="1"/>
              </p:cNvSpPr>
              <p:nvPr/>
            </p:nvSpPr>
            <p:spPr bwMode="auto">
              <a:xfrm>
                <a:off x="6558495" y="3176243"/>
                <a:ext cx="828805" cy="307777"/>
              </a:xfrm>
              <a:prstGeom prst="rect">
                <a:avLst/>
              </a:prstGeom>
              <a:noFill/>
              <a:ln w="9525">
                <a:noFill/>
                <a:miter lim="800000"/>
                <a:headEnd/>
                <a:tailEnd/>
              </a:ln>
            </p:spPr>
            <p:txBody>
              <a:bodyPr wrap="square">
                <a:spAutoFit/>
              </a:bodyPr>
              <a:lstStyle/>
              <a:p>
                <a:r>
                  <a:rPr lang="en-US" altLang="zh-CN" sz="1400">
                    <a:latin typeface="Times New Roman" panose="02020603050405020304" pitchFamily="18" charset="0"/>
                    <a:cs typeface="Times New Roman" panose="02020603050405020304" pitchFamily="18" charset="0"/>
                  </a:rPr>
                  <a:t>±1.5%</a:t>
                </a:r>
                <a:endParaRPr lang="zh-CN" altLang="en-US" sz="1400">
                  <a:latin typeface="Times New Roman" panose="02020603050405020304" pitchFamily="18" charset="0"/>
                  <a:cs typeface="Times New Roman" panose="02020603050405020304" pitchFamily="18" charset="0"/>
                </a:endParaRPr>
              </a:p>
            </p:txBody>
          </p:sp>
          <p:cxnSp>
            <p:nvCxnSpPr>
              <p:cNvPr id="170" name="直接连接符 83"/>
              <p:cNvCxnSpPr>
                <a:cxnSpLocks noChangeShapeType="1"/>
              </p:cNvCxnSpPr>
              <p:nvPr/>
            </p:nvCxnSpPr>
            <p:spPr bwMode="auto">
              <a:xfrm>
                <a:off x="6289648" y="3086915"/>
                <a:ext cx="665140" cy="0"/>
              </a:xfrm>
              <a:prstGeom prst="line">
                <a:avLst/>
              </a:prstGeom>
              <a:noFill/>
              <a:ln w="9525" algn="ctr">
                <a:solidFill>
                  <a:schemeClr val="tx1"/>
                </a:solidFill>
                <a:prstDash val="dash"/>
                <a:round/>
                <a:headEnd/>
                <a:tailEnd/>
              </a:ln>
            </p:spPr>
          </p:cxnSp>
          <p:cxnSp>
            <p:nvCxnSpPr>
              <p:cNvPr id="171" name="直接连接符 83"/>
              <p:cNvCxnSpPr>
                <a:cxnSpLocks noChangeShapeType="1"/>
              </p:cNvCxnSpPr>
              <p:nvPr/>
            </p:nvCxnSpPr>
            <p:spPr bwMode="auto">
              <a:xfrm>
                <a:off x="6310104" y="3981907"/>
                <a:ext cx="665140" cy="0"/>
              </a:xfrm>
              <a:prstGeom prst="line">
                <a:avLst/>
              </a:prstGeom>
              <a:noFill/>
              <a:ln w="9525" algn="ctr">
                <a:solidFill>
                  <a:schemeClr val="tx1"/>
                </a:solidFill>
                <a:prstDash val="dash"/>
                <a:round/>
                <a:headEnd/>
                <a:tailEnd/>
              </a:ln>
            </p:spPr>
          </p:cxnSp>
          <p:cxnSp>
            <p:nvCxnSpPr>
              <p:cNvPr id="172" name="直接连接符 86"/>
              <p:cNvCxnSpPr>
                <a:cxnSpLocks noChangeShapeType="1"/>
              </p:cNvCxnSpPr>
              <p:nvPr/>
            </p:nvCxnSpPr>
            <p:spPr bwMode="auto">
              <a:xfrm>
                <a:off x="6122513" y="3523190"/>
                <a:ext cx="0" cy="698634"/>
              </a:xfrm>
              <a:prstGeom prst="line">
                <a:avLst/>
              </a:prstGeom>
              <a:noFill/>
              <a:ln w="9525" algn="ctr">
                <a:solidFill>
                  <a:schemeClr val="tx1"/>
                </a:solidFill>
                <a:prstDash val="dash"/>
                <a:round/>
                <a:headEnd/>
                <a:tailEnd/>
              </a:ln>
            </p:spPr>
          </p:cxnSp>
          <p:cxnSp>
            <p:nvCxnSpPr>
              <p:cNvPr id="173" name="直接连接符 86"/>
              <p:cNvCxnSpPr>
                <a:cxnSpLocks noChangeShapeType="1"/>
              </p:cNvCxnSpPr>
              <p:nvPr/>
            </p:nvCxnSpPr>
            <p:spPr bwMode="auto">
              <a:xfrm>
                <a:off x="6504906" y="3483062"/>
                <a:ext cx="0" cy="698634"/>
              </a:xfrm>
              <a:prstGeom prst="line">
                <a:avLst/>
              </a:prstGeom>
              <a:noFill/>
              <a:ln w="9525" algn="ctr">
                <a:solidFill>
                  <a:schemeClr val="tx1"/>
                </a:solidFill>
                <a:prstDash val="dash"/>
                <a:round/>
                <a:headEnd/>
                <a:tailEnd/>
              </a:ln>
            </p:spPr>
          </p:cxnSp>
          <p:cxnSp>
            <p:nvCxnSpPr>
              <p:cNvPr id="174" name="直接连接符 71"/>
              <p:cNvCxnSpPr>
                <a:cxnSpLocks noChangeShapeType="1"/>
              </p:cNvCxnSpPr>
              <p:nvPr/>
            </p:nvCxnSpPr>
            <p:spPr bwMode="auto">
              <a:xfrm>
                <a:off x="7354134" y="3558360"/>
                <a:ext cx="2584" cy="489103"/>
              </a:xfrm>
              <a:prstGeom prst="line">
                <a:avLst/>
              </a:prstGeom>
              <a:noFill/>
              <a:ln w="9525" algn="ctr">
                <a:solidFill>
                  <a:schemeClr val="tx1"/>
                </a:solidFill>
                <a:prstDash val="dash"/>
                <a:round/>
                <a:headEnd/>
                <a:tailEnd/>
              </a:ln>
            </p:spPr>
          </p:cxnSp>
          <p:cxnSp>
            <p:nvCxnSpPr>
              <p:cNvPr id="175" name="直接连接符 83"/>
              <p:cNvCxnSpPr>
                <a:cxnSpLocks noChangeShapeType="1"/>
              </p:cNvCxnSpPr>
              <p:nvPr/>
            </p:nvCxnSpPr>
            <p:spPr bwMode="auto">
              <a:xfrm>
                <a:off x="8051470" y="3431046"/>
                <a:ext cx="665140" cy="0"/>
              </a:xfrm>
              <a:prstGeom prst="line">
                <a:avLst/>
              </a:prstGeom>
              <a:noFill/>
              <a:ln w="9525" algn="ctr">
                <a:solidFill>
                  <a:schemeClr val="tx1"/>
                </a:solidFill>
                <a:prstDash val="dash"/>
                <a:round/>
                <a:headEnd/>
                <a:tailEnd/>
              </a:ln>
            </p:spPr>
          </p:cxnSp>
          <p:cxnSp>
            <p:nvCxnSpPr>
              <p:cNvPr id="176" name="直接连接符 83"/>
              <p:cNvCxnSpPr>
                <a:cxnSpLocks noChangeShapeType="1"/>
              </p:cNvCxnSpPr>
              <p:nvPr/>
            </p:nvCxnSpPr>
            <p:spPr bwMode="auto">
              <a:xfrm>
                <a:off x="8084859" y="3673050"/>
                <a:ext cx="665140" cy="0"/>
              </a:xfrm>
              <a:prstGeom prst="line">
                <a:avLst/>
              </a:prstGeom>
              <a:noFill/>
              <a:ln w="9525" algn="ctr">
                <a:solidFill>
                  <a:schemeClr val="tx1"/>
                </a:solidFill>
                <a:prstDash val="dash"/>
                <a:round/>
                <a:headEnd/>
                <a:tailEnd/>
              </a:ln>
            </p:spPr>
          </p:cxnSp>
          <p:grpSp>
            <p:nvGrpSpPr>
              <p:cNvPr id="177" name="组合 176"/>
              <p:cNvGrpSpPr/>
              <p:nvPr/>
            </p:nvGrpSpPr>
            <p:grpSpPr>
              <a:xfrm>
                <a:off x="388216" y="2453116"/>
                <a:ext cx="2263889" cy="1959287"/>
                <a:chOff x="1217514" y="1141187"/>
                <a:chExt cx="2774727" cy="2152942"/>
              </a:xfrm>
            </p:grpSpPr>
            <p:cxnSp>
              <p:nvCxnSpPr>
                <p:cNvPr id="222" name="直接箭头连接符 51"/>
                <p:cNvCxnSpPr>
                  <a:cxnSpLocks noChangeShapeType="1"/>
                </p:cNvCxnSpPr>
                <p:nvPr/>
              </p:nvCxnSpPr>
              <p:spPr bwMode="auto">
                <a:xfrm>
                  <a:off x="1529767" y="2310718"/>
                  <a:ext cx="1810642" cy="0"/>
                </a:xfrm>
                <a:prstGeom prst="straightConnector1">
                  <a:avLst/>
                </a:prstGeom>
                <a:noFill/>
                <a:ln w="9525" algn="ctr">
                  <a:solidFill>
                    <a:schemeClr val="tx1"/>
                  </a:solidFill>
                  <a:round/>
                  <a:headEnd/>
                  <a:tailEnd type="arrow" w="med" len="med"/>
                </a:ln>
              </p:spPr>
            </p:cxnSp>
            <p:cxnSp>
              <p:nvCxnSpPr>
                <p:cNvPr id="223" name="直接箭头连接符 52"/>
                <p:cNvCxnSpPr>
                  <a:cxnSpLocks noChangeShapeType="1"/>
                </p:cNvCxnSpPr>
                <p:nvPr/>
              </p:nvCxnSpPr>
              <p:spPr bwMode="auto">
                <a:xfrm flipV="1">
                  <a:off x="2400544" y="1584487"/>
                  <a:ext cx="0" cy="1303569"/>
                </a:xfrm>
                <a:prstGeom prst="straightConnector1">
                  <a:avLst/>
                </a:prstGeom>
                <a:noFill/>
                <a:ln w="9525" algn="ctr">
                  <a:solidFill>
                    <a:schemeClr val="tx1"/>
                  </a:solidFill>
                  <a:round/>
                  <a:headEnd/>
                  <a:tailEnd type="arrow" w="med" len="med"/>
                </a:ln>
              </p:spPr>
            </p:cxnSp>
            <p:cxnSp>
              <p:nvCxnSpPr>
                <p:cNvPr id="224" name="直接连接符 54"/>
                <p:cNvCxnSpPr>
                  <a:cxnSpLocks noChangeShapeType="1"/>
                </p:cNvCxnSpPr>
                <p:nvPr/>
              </p:nvCxnSpPr>
              <p:spPr bwMode="auto">
                <a:xfrm>
                  <a:off x="2382806" y="2149814"/>
                  <a:ext cx="651780" cy="9709"/>
                </a:xfrm>
                <a:prstGeom prst="line">
                  <a:avLst/>
                </a:prstGeom>
                <a:noFill/>
                <a:ln w="9525" algn="ctr">
                  <a:solidFill>
                    <a:schemeClr val="tx1"/>
                  </a:solidFill>
                  <a:prstDash val="dash"/>
                  <a:round/>
                  <a:headEnd/>
                  <a:tailEnd/>
                </a:ln>
              </p:spPr>
            </p:cxnSp>
            <p:sp>
              <p:nvSpPr>
                <p:cNvPr id="225" name="TextBox 55"/>
                <p:cNvSpPr txBox="1">
                  <a:spLocks noChangeArrowheads="1"/>
                </p:cNvSpPr>
                <p:nvPr/>
              </p:nvSpPr>
              <p:spPr bwMode="auto">
                <a:xfrm>
                  <a:off x="2827926" y="1963281"/>
                  <a:ext cx="1164315" cy="338198"/>
                </a:xfrm>
                <a:prstGeom prst="rect">
                  <a:avLst/>
                </a:prstGeom>
                <a:noFill/>
                <a:ln w="9525">
                  <a:noFill/>
                  <a:miter lim="800000"/>
                  <a:headEnd/>
                  <a:tailEnd/>
                </a:ln>
              </p:spPr>
              <p:txBody>
                <a:bodyPr wrap="square">
                  <a:spAutoFit/>
                </a:bodyPr>
                <a:lstStyle/>
                <a:p>
                  <a:r>
                    <a:rPr lang="en-US" altLang="zh-CN" sz="1400">
                      <a:latin typeface="Times New Roman" panose="02020603050405020304" pitchFamily="18" charset="0"/>
                      <a:cs typeface="Times New Roman" panose="02020603050405020304" pitchFamily="18" charset="0"/>
                    </a:rPr>
                    <a:t>±0.36%</a:t>
                  </a:r>
                  <a:endParaRPr lang="zh-CN" altLang="en-US" sz="1400">
                    <a:latin typeface="Times New Roman" panose="02020603050405020304" pitchFamily="18" charset="0"/>
                    <a:cs typeface="Times New Roman" panose="02020603050405020304" pitchFamily="18" charset="0"/>
                  </a:endParaRPr>
                </a:p>
              </p:txBody>
            </p:sp>
            <p:cxnSp>
              <p:nvCxnSpPr>
                <p:cNvPr id="226" name="直接连接符 56"/>
                <p:cNvCxnSpPr>
                  <a:cxnSpLocks noChangeShapeType="1"/>
                </p:cNvCxnSpPr>
                <p:nvPr/>
              </p:nvCxnSpPr>
              <p:spPr bwMode="auto">
                <a:xfrm>
                  <a:off x="2001085" y="2289847"/>
                  <a:ext cx="0" cy="766806"/>
                </a:xfrm>
                <a:prstGeom prst="line">
                  <a:avLst/>
                </a:prstGeom>
                <a:noFill/>
                <a:ln w="9525" algn="ctr">
                  <a:solidFill>
                    <a:schemeClr val="tx1"/>
                  </a:solidFill>
                  <a:prstDash val="dash"/>
                  <a:round/>
                  <a:headEnd/>
                  <a:tailEnd/>
                </a:ln>
              </p:spPr>
            </p:cxnSp>
            <p:cxnSp>
              <p:nvCxnSpPr>
                <p:cNvPr id="227" name="直接连接符 57"/>
                <p:cNvCxnSpPr>
                  <a:cxnSpLocks noChangeShapeType="1"/>
                </p:cNvCxnSpPr>
                <p:nvPr/>
              </p:nvCxnSpPr>
              <p:spPr bwMode="auto">
                <a:xfrm>
                  <a:off x="2801514" y="2312582"/>
                  <a:ext cx="0" cy="766806"/>
                </a:xfrm>
                <a:prstGeom prst="line">
                  <a:avLst/>
                </a:prstGeom>
                <a:noFill/>
                <a:ln w="9525" algn="ctr">
                  <a:solidFill>
                    <a:schemeClr val="tx1"/>
                  </a:solidFill>
                  <a:prstDash val="dash"/>
                  <a:round/>
                  <a:headEnd/>
                  <a:tailEnd/>
                </a:ln>
              </p:spPr>
            </p:cxnSp>
            <p:sp>
              <p:nvSpPr>
                <p:cNvPr id="228" name="椭圆 227"/>
                <p:cNvSpPr/>
                <p:nvPr/>
              </p:nvSpPr>
              <p:spPr bwMode="auto">
                <a:xfrm>
                  <a:off x="2001085" y="2146842"/>
                  <a:ext cx="810813" cy="342216"/>
                </a:xfrm>
                <a:prstGeom prst="ellipse">
                  <a:avLst/>
                </a:prstGeom>
                <a:solidFill>
                  <a:schemeClr val="accent2">
                    <a:lumMod val="75000"/>
                  </a:schemeClr>
                </a:solidFill>
                <a:ln w="9525" cap="flat" cmpd="sng" algn="ctr">
                  <a:solidFill>
                    <a:schemeClr val="accent2">
                      <a:lumMod val="75000"/>
                    </a:schemeClr>
                  </a:solidFill>
                  <a:prstDash val="solid"/>
                  <a:round/>
                  <a:headEnd type="none" w="med" len="med"/>
                  <a:tailEnd type="none" w="med" len="med"/>
                </a:ln>
                <a:effectLst/>
              </p:spPr>
              <p:txBody>
                <a:bodyPr/>
                <a:lstStyle/>
                <a:p>
                  <a:pPr>
                    <a:defRPr/>
                  </a:pPr>
                  <a:endParaRPr lang="zh-CN" altLang="en-US" sz="1000">
                    <a:latin typeface="Times New Roman" panose="02020603050405020304" pitchFamily="18" charset="0"/>
                    <a:cs typeface="Times New Roman" panose="02020603050405020304" pitchFamily="18" charset="0"/>
                  </a:endParaRPr>
                </a:p>
              </p:txBody>
            </p:sp>
            <p:sp>
              <p:nvSpPr>
                <p:cNvPr id="229" name="TextBox 59"/>
                <p:cNvSpPr txBox="1">
                  <a:spLocks noChangeArrowheads="1"/>
                </p:cNvSpPr>
                <p:nvPr/>
              </p:nvSpPr>
              <p:spPr bwMode="auto">
                <a:xfrm>
                  <a:off x="1973982" y="2877086"/>
                  <a:ext cx="915794" cy="306563"/>
                </a:xfrm>
                <a:prstGeom prst="rect">
                  <a:avLst/>
                </a:prstGeom>
                <a:noFill/>
                <a:ln w="9525">
                  <a:noFill/>
                  <a:miter lim="800000"/>
                  <a:headEnd/>
                  <a:tailEnd/>
                </a:ln>
              </p:spPr>
              <p:txBody>
                <a:bodyPr wrap="square">
                  <a:spAutoFit/>
                </a:bodyPr>
                <a:lstStyle/>
                <a:p>
                  <a:r>
                    <a:rPr lang="en-US" altLang="zh-CN" sz="1400" dirty="0">
                      <a:latin typeface="Times New Roman" panose="02020603050405020304" pitchFamily="18" charset="0"/>
                      <a:cs typeface="Times New Roman" panose="02020603050405020304" pitchFamily="18" charset="0"/>
                    </a:rPr>
                    <a:t>0.26 </a:t>
                  </a:r>
                  <a:r>
                    <a:rPr lang="en-US" altLang="zh-CN" sz="1400" dirty="0" err="1"/>
                    <a:t>μs</a:t>
                  </a:r>
                  <a:endParaRPr lang="zh-CN" altLang="en-US" sz="1400" dirty="0">
                    <a:latin typeface="Times New Roman" panose="02020603050405020304" pitchFamily="18" charset="0"/>
                    <a:cs typeface="Times New Roman" panose="02020603050405020304" pitchFamily="18" charset="0"/>
                  </a:endParaRPr>
                </a:p>
              </p:txBody>
            </p:sp>
            <p:sp>
              <p:nvSpPr>
                <p:cNvPr id="230" name="圆角矩形 229"/>
                <p:cNvSpPr/>
                <p:nvPr/>
              </p:nvSpPr>
              <p:spPr>
                <a:xfrm>
                  <a:off x="1217514" y="1141187"/>
                  <a:ext cx="2532076" cy="2152942"/>
                </a:xfrm>
                <a:prstGeom prst="roundRect">
                  <a:avLst/>
                </a:prstGeom>
                <a:noFill/>
                <a:ln w="12700">
                  <a:solidFill>
                    <a:srgbClr val="0000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atin typeface="Times New Roman" panose="02020603050405020304" pitchFamily="18" charset="0"/>
                    <a:cs typeface="Times New Roman" panose="02020603050405020304" pitchFamily="18" charset="0"/>
                  </a:endParaRPr>
                </a:p>
              </p:txBody>
            </p:sp>
            <p:sp>
              <p:nvSpPr>
                <p:cNvPr id="231" name="文本框 121"/>
                <p:cNvSpPr txBox="1"/>
                <p:nvPr/>
              </p:nvSpPr>
              <p:spPr>
                <a:xfrm>
                  <a:off x="1309054" y="2122548"/>
                  <a:ext cx="373690" cy="338198"/>
                </a:xfrm>
                <a:prstGeom prst="rect">
                  <a:avLst/>
                </a:prstGeom>
                <a:noFill/>
              </p:spPr>
              <p:txBody>
                <a:bodyPr wrap="none" rtlCol="0">
                  <a:spAutoFit/>
                </a:bodyPr>
                <a:lstStyle/>
                <a:p>
                  <a:r>
                    <a:rPr lang="en-US" altLang="zh-CN" sz="1400">
                      <a:latin typeface="Times New Roman" panose="02020603050405020304" pitchFamily="18" charset="0"/>
                      <a:cs typeface="Times New Roman" panose="02020603050405020304" pitchFamily="18" charset="0"/>
                    </a:rPr>
                    <a:t>L</a:t>
                  </a:r>
                  <a:endParaRPr lang="zh-CN" altLang="en-US" sz="1400">
                    <a:latin typeface="Times New Roman" panose="02020603050405020304" pitchFamily="18" charset="0"/>
                    <a:cs typeface="Times New Roman" panose="02020603050405020304" pitchFamily="18" charset="0"/>
                  </a:endParaRPr>
                </a:p>
              </p:txBody>
            </p:sp>
            <p:sp>
              <p:nvSpPr>
                <p:cNvPr id="232" name="文本框 122"/>
                <p:cNvSpPr txBox="1"/>
                <p:nvPr/>
              </p:nvSpPr>
              <p:spPr>
                <a:xfrm>
                  <a:off x="2375281" y="1530051"/>
                  <a:ext cx="668396" cy="338198"/>
                </a:xfrm>
                <a:prstGeom prst="rect">
                  <a:avLst/>
                </a:prstGeom>
                <a:noFill/>
              </p:spPr>
              <p:txBody>
                <a:bodyPr wrap="none" rtlCol="0">
                  <a:spAutoFit/>
                </a:bodyPr>
                <a:lstStyle/>
                <a:p>
                  <a:r>
                    <a:rPr lang="el-GR" altLang="zh-CN" sz="1400">
                      <a:latin typeface="Times New Roman" panose="02020603050405020304" pitchFamily="18" charset="0"/>
                      <a:cs typeface="Times New Roman" panose="02020603050405020304" pitchFamily="18" charset="0"/>
                    </a:rPr>
                    <a:t>Δ</a:t>
                  </a:r>
                  <a:r>
                    <a:rPr lang="en-US" altLang="zh-CN" sz="1400">
                      <a:latin typeface="Times New Roman" panose="02020603050405020304" pitchFamily="18" charset="0"/>
                      <a:cs typeface="Times New Roman" panose="02020603050405020304" pitchFamily="18" charset="0"/>
                    </a:rPr>
                    <a:t>p/p</a:t>
                  </a:r>
                  <a:endParaRPr lang="zh-CN" altLang="en-US" sz="1400">
                    <a:latin typeface="Times New Roman" panose="02020603050405020304" pitchFamily="18" charset="0"/>
                    <a:cs typeface="Times New Roman" panose="02020603050405020304" pitchFamily="18" charset="0"/>
                  </a:endParaRPr>
                </a:p>
              </p:txBody>
            </p:sp>
            <p:sp>
              <p:nvSpPr>
                <p:cNvPr id="233" name="文本框 123"/>
                <p:cNvSpPr txBox="1"/>
                <p:nvPr/>
              </p:nvSpPr>
              <p:spPr>
                <a:xfrm>
                  <a:off x="2955884" y="1290302"/>
                  <a:ext cx="825573" cy="338198"/>
                </a:xfrm>
                <a:prstGeom prst="rect">
                  <a:avLst/>
                </a:prstGeom>
                <a:noFill/>
              </p:spPr>
              <p:txBody>
                <a:bodyPr wrap="none" rtlCol="0">
                  <a:spAutoFit/>
                </a:bodyPr>
                <a:lstStyle/>
                <a:p>
                  <a:r>
                    <a:rPr lang="en-US" altLang="zh-CN" sz="1400" b="1" dirty="0" err="1">
                      <a:solidFill>
                        <a:srgbClr val="00B050"/>
                      </a:solidFill>
                      <a:latin typeface="Times New Roman" panose="02020603050405020304" pitchFamily="18" charset="0"/>
                      <a:cs typeface="Times New Roman" panose="02020603050405020304" pitchFamily="18" charset="0"/>
                    </a:rPr>
                    <a:t>BRing</a:t>
                  </a:r>
                  <a:endParaRPr lang="zh-CN" altLang="en-US" sz="1400" b="1" dirty="0">
                    <a:solidFill>
                      <a:srgbClr val="00B050"/>
                    </a:solidFill>
                    <a:latin typeface="Times New Roman" panose="02020603050405020304" pitchFamily="18" charset="0"/>
                    <a:cs typeface="Times New Roman" panose="02020603050405020304" pitchFamily="18" charset="0"/>
                  </a:endParaRPr>
                </a:p>
              </p:txBody>
            </p:sp>
          </p:grpSp>
          <p:sp>
            <p:nvSpPr>
              <p:cNvPr id="178" name="文本框 83"/>
              <p:cNvSpPr txBox="1"/>
              <p:nvPr/>
            </p:nvSpPr>
            <p:spPr>
              <a:xfrm>
                <a:off x="8297555" y="2538898"/>
                <a:ext cx="652743" cy="307777"/>
              </a:xfrm>
              <a:prstGeom prst="rect">
                <a:avLst/>
              </a:prstGeom>
              <a:noFill/>
            </p:spPr>
            <p:txBody>
              <a:bodyPr wrap="none" rtlCol="0">
                <a:spAutoFit/>
              </a:bodyPr>
              <a:lstStyle/>
              <a:p>
                <a:r>
                  <a:rPr lang="en-US" altLang="zh-CN" sz="1400" b="1" err="1">
                    <a:solidFill>
                      <a:srgbClr val="00B050"/>
                    </a:solidFill>
                    <a:latin typeface="Times New Roman" panose="02020603050405020304" pitchFamily="18" charset="0"/>
                    <a:cs typeface="Times New Roman" panose="02020603050405020304" pitchFamily="18" charset="0"/>
                  </a:rPr>
                  <a:t>SRing</a:t>
                </a:r>
                <a:endParaRPr lang="zh-CN" altLang="en-US" sz="1400" b="1">
                  <a:solidFill>
                    <a:srgbClr val="00B050"/>
                  </a:solidFill>
                  <a:latin typeface="Times New Roman" panose="02020603050405020304" pitchFamily="18" charset="0"/>
                  <a:cs typeface="Times New Roman" panose="02020603050405020304" pitchFamily="18" charset="0"/>
                </a:endParaRPr>
              </a:p>
            </p:txBody>
          </p:sp>
          <p:graphicFrame>
            <p:nvGraphicFramePr>
              <p:cNvPr id="179" name="Object 2"/>
              <p:cNvGraphicFramePr>
                <a:graphicFrameLocks noChangeAspect="1"/>
              </p:cNvGraphicFramePr>
              <p:nvPr>
                <p:extLst/>
              </p:nvPr>
            </p:nvGraphicFramePr>
            <p:xfrm>
              <a:off x="4583953" y="4856200"/>
              <a:ext cx="72594" cy="209390"/>
            </p:xfrm>
            <a:graphic>
              <a:graphicData uri="http://schemas.openxmlformats.org/presentationml/2006/ole">
                <mc:AlternateContent xmlns:mc="http://schemas.openxmlformats.org/markup-compatibility/2006">
                  <mc:Choice xmlns:v="urn:schemas-microsoft-com:vml" Requires="v">
                    <p:oleObj spid="_x0000_s211631" name="Equation" r:id="rId6" imgW="114120" imgH="215640" progId="Equation.KSEE3">
                      <p:embed/>
                    </p:oleObj>
                  </mc:Choice>
                  <mc:Fallback>
                    <p:oleObj name="Equation" r:id="rId6" imgW="114120" imgH="215640" progId="Equation.KSEE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3953" y="4856200"/>
                            <a:ext cx="72594" cy="2093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0" name="文本框 91"/>
              <p:cNvSpPr txBox="1"/>
              <p:nvPr/>
            </p:nvSpPr>
            <p:spPr>
              <a:xfrm>
                <a:off x="6334249" y="2758530"/>
                <a:ext cx="545342" cy="307777"/>
              </a:xfrm>
              <a:prstGeom prst="rect">
                <a:avLst/>
              </a:prstGeom>
              <a:noFill/>
            </p:spPr>
            <p:txBody>
              <a:bodyPr wrap="none" rtlCol="0">
                <a:spAutoFit/>
              </a:bodyPr>
              <a:lstStyle/>
              <a:p>
                <a:r>
                  <a:rPr lang="el-GR" altLang="zh-CN" sz="1400">
                    <a:latin typeface="Times New Roman" panose="02020603050405020304" pitchFamily="18" charset="0"/>
                    <a:cs typeface="Times New Roman" panose="02020603050405020304" pitchFamily="18" charset="0"/>
                  </a:rPr>
                  <a:t>Δ</a:t>
                </a:r>
                <a:r>
                  <a:rPr lang="en-US" altLang="zh-CN" sz="1400">
                    <a:latin typeface="Times New Roman" panose="02020603050405020304" pitchFamily="18" charset="0"/>
                    <a:cs typeface="Times New Roman" panose="02020603050405020304" pitchFamily="18" charset="0"/>
                  </a:rPr>
                  <a:t>p/p</a:t>
                </a:r>
                <a:endParaRPr lang="zh-CN" altLang="en-US" sz="1400">
                  <a:latin typeface="Times New Roman" panose="02020603050405020304" pitchFamily="18" charset="0"/>
                  <a:cs typeface="Times New Roman" panose="02020603050405020304" pitchFamily="18" charset="0"/>
                </a:endParaRPr>
              </a:p>
            </p:txBody>
          </p:sp>
          <p:sp>
            <p:nvSpPr>
              <p:cNvPr id="181" name="文本框 92"/>
              <p:cNvSpPr txBox="1"/>
              <p:nvPr/>
            </p:nvSpPr>
            <p:spPr>
              <a:xfrm>
                <a:off x="8115997" y="2783404"/>
                <a:ext cx="545342" cy="307777"/>
              </a:xfrm>
              <a:prstGeom prst="rect">
                <a:avLst/>
              </a:prstGeom>
              <a:noFill/>
            </p:spPr>
            <p:txBody>
              <a:bodyPr wrap="none" rtlCol="0">
                <a:spAutoFit/>
              </a:bodyPr>
              <a:lstStyle/>
              <a:p>
                <a:r>
                  <a:rPr lang="el-GR" altLang="zh-CN" sz="1400">
                    <a:latin typeface="Times New Roman" panose="02020603050405020304" pitchFamily="18" charset="0"/>
                    <a:cs typeface="Times New Roman" panose="02020603050405020304" pitchFamily="18" charset="0"/>
                  </a:rPr>
                  <a:t>Δ</a:t>
                </a:r>
                <a:r>
                  <a:rPr lang="en-US" altLang="zh-CN" sz="1400">
                    <a:latin typeface="Times New Roman" panose="02020603050405020304" pitchFamily="18" charset="0"/>
                    <a:cs typeface="Times New Roman" panose="02020603050405020304" pitchFamily="18" charset="0"/>
                  </a:rPr>
                  <a:t>p/p</a:t>
                </a:r>
                <a:endParaRPr lang="zh-CN" altLang="en-US" sz="1400">
                  <a:latin typeface="Times New Roman" panose="02020603050405020304" pitchFamily="18" charset="0"/>
                  <a:cs typeface="Times New Roman" panose="02020603050405020304" pitchFamily="18" charset="0"/>
                </a:endParaRPr>
              </a:p>
            </p:txBody>
          </p:sp>
          <p:grpSp>
            <p:nvGrpSpPr>
              <p:cNvPr id="182" name="组合 181"/>
              <p:cNvGrpSpPr/>
              <p:nvPr/>
            </p:nvGrpSpPr>
            <p:grpSpPr>
              <a:xfrm>
                <a:off x="3064355" y="2468813"/>
                <a:ext cx="2033970" cy="1936399"/>
                <a:chOff x="4501172" y="1139009"/>
                <a:chExt cx="2492927" cy="2127792"/>
              </a:xfrm>
            </p:grpSpPr>
            <p:grpSp>
              <p:nvGrpSpPr>
                <p:cNvPr id="207" name="组合 77"/>
                <p:cNvGrpSpPr>
                  <a:grpSpLocks/>
                </p:cNvGrpSpPr>
                <p:nvPr/>
              </p:nvGrpSpPr>
              <p:grpSpPr bwMode="auto">
                <a:xfrm>
                  <a:off x="5040128" y="1521416"/>
                  <a:ext cx="1936482" cy="1587817"/>
                  <a:chOff x="4461458" y="4030996"/>
                  <a:chExt cx="3109771" cy="1489287"/>
                </a:xfrm>
              </p:grpSpPr>
              <p:graphicFrame>
                <p:nvGraphicFramePr>
                  <p:cNvPr id="213" name="Object 10"/>
                  <p:cNvGraphicFramePr>
                    <a:graphicFrameLocks noChangeAspect="1"/>
                  </p:cNvGraphicFramePr>
                  <p:nvPr/>
                </p:nvGraphicFramePr>
                <p:xfrm>
                  <a:off x="4622969" y="5265185"/>
                  <a:ext cx="114300" cy="215900"/>
                </p:xfrm>
                <a:graphic>
                  <a:graphicData uri="http://schemas.openxmlformats.org/presentationml/2006/ole">
                    <mc:AlternateContent xmlns:mc="http://schemas.openxmlformats.org/markup-compatibility/2006">
                      <mc:Choice xmlns:v="urn:schemas-microsoft-com:vml" Requires="v">
                        <p:oleObj spid="_x0000_s211632" name="Equation" r:id="rId7" imgW="114120" imgH="215640" progId="Equation.KSEE3">
                          <p:embed/>
                        </p:oleObj>
                      </mc:Choice>
                      <mc:Fallback>
                        <p:oleObj name="Equation" r:id="rId7" imgW="114120" imgH="215640" progId="Equation.KSEE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2969" y="5265185"/>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14" name="组合 64"/>
                  <p:cNvGrpSpPr>
                    <a:grpSpLocks/>
                  </p:cNvGrpSpPr>
                  <p:nvPr/>
                </p:nvGrpSpPr>
                <p:grpSpPr bwMode="auto">
                  <a:xfrm>
                    <a:off x="4461458" y="4030996"/>
                    <a:ext cx="3109771" cy="1489287"/>
                    <a:chOff x="235334" y="1691645"/>
                    <a:chExt cx="3109771" cy="1489287"/>
                  </a:xfrm>
                </p:grpSpPr>
                <p:cxnSp>
                  <p:nvCxnSpPr>
                    <p:cNvPr id="215" name="直接箭头连接符 81"/>
                    <p:cNvCxnSpPr>
                      <a:cxnSpLocks noChangeShapeType="1"/>
                    </p:cNvCxnSpPr>
                    <p:nvPr/>
                  </p:nvCxnSpPr>
                  <p:spPr bwMode="auto">
                    <a:xfrm flipV="1">
                      <a:off x="235334" y="2422357"/>
                      <a:ext cx="1987746" cy="15422"/>
                    </a:xfrm>
                    <a:prstGeom prst="straightConnector1">
                      <a:avLst/>
                    </a:prstGeom>
                    <a:noFill/>
                    <a:ln w="9525" algn="ctr">
                      <a:solidFill>
                        <a:schemeClr val="tx1"/>
                      </a:solidFill>
                      <a:round/>
                      <a:headEnd/>
                      <a:tailEnd type="arrow" w="med" len="med"/>
                    </a:ln>
                  </p:spPr>
                </p:cxnSp>
                <p:cxnSp>
                  <p:nvCxnSpPr>
                    <p:cNvPr id="216" name="直接箭头连接符 82"/>
                    <p:cNvCxnSpPr>
                      <a:cxnSpLocks noChangeShapeType="1"/>
                    </p:cNvCxnSpPr>
                    <p:nvPr/>
                  </p:nvCxnSpPr>
                  <p:spPr bwMode="auto">
                    <a:xfrm flipV="1">
                      <a:off x="1247061" y="1691645"/>
                      <a:ext cx="0" cy="1489287"/>
                    </a:xfrm>
                    <a:prstGeom prst="straightConnector1">
                      <a:avLst/>
                    </a:prstGeom>
                    <a:noFill/>
                    <a:ln w="9525" algn="ctr">
                      <a:solidFill>
                        <a:schemeClr val="tx1"/>
                      </a:solidFill>
                      <a:round/>
                      <a:headEnd/>
                      <a:tailEnd type="arrow" w="med" len="med"/>
                    </a:ln>
                  </p:spPr>
                </p:cxnSp>
                <p:cxnSp>
                  <p:nvCxnSpPr>
                    <p:cNvPr id="217" name="直接连接符 83"/>
                    <p:cNvCxnSpPr>
                      <a:cxnSpLocks noChangeShapeType="1"/>
                    </p:cNvCxnSpPr>
                    <p:nvPr/>
                  </p:nvCxnSpPr>
                  <p:spPr bwMode="auto">
                    <a:xfrm>
                      <a:off x="1247060" y="1840299"/>
                      <a:ext cx="1309161" cy="0"/>
                    </a:xfrm>
                    <a:prstGeom prst="line">
                      <a:avLst/>
                    </a:prstGeom>
                    <a:noFill/>
                    <a:ln w="9525" algn="ctr">
                      <a:solidFill>
                        <a:schemeClr val="tx1"/>
                      </a:solidFill>
                      <a:prstDash val="dash"/>
                      <a:round/>
                      <a:headEnd/>
                      <a:tailEnd/>
                    </a:ln>
                  </p:spPr>
                </p:cxnSp>
                <p:cxnSp>
                  <p:nvCxnSpPr>
                    <p:cNvPr id="218" name="直接连接符 84"/>
                    <p:cNvCxnSpPr>
                      <a:cxnSpLocks noChangeShapeType="1"/>
                    </p:cNvCxnSpPr>
                    <p:nvPr/>
                  </p:nvCxnSpPr>
                  <p:spPr bwMode="auto">
                    <a:xfrm>
                      <a:off x="1247060" y="3033784"/>
                      <a:ext cx="1230394" cy="0"/>
                    </a:xfrm>
                    <a:prstGeom prst="line">
                      <a:avLst/>
                    </a:prstGeom>
                    <a:noFill/>
                    <a:ln w="9525" algn="ctr">
                      <a:solidFill>
                        <a:schemeClr val="tx1"/>
                      </a:solidFill>
                      <a:prstDash val="dash"/>
                      <a:round/>
                      <a:headEnd/>
                      <a:tailEnd/>
                    </a:ln>
                  </p:spPr>
                </p:cxnSp>
                <p:sp>
                  <p:nvSpPr>
                    <p:cNvPr id="219" name="TextBox 85"/>
                    <p:cNvSpPr txBox="1">
                      <a:spLocks noChangeArrowheads="1"/>
                    </p:cNvSpPr>
                    <p:nvPr/>
                  </p:nvSpPr>
                  <p:spPr bwMode="auto">
                    <a:xfrm>
                      <a:off x="1748466" y="2076500"/>
                      <a:ext cx="1596639" cy="317211"/>
                    </a:xfrm>
                    <a:prstGeom prst="rect">
                      <a:avLst/>
                    </a:prstGeom>
                    <a:noFill/>
                    <a:ln w="9525">
                      <a:noFill/>
                      <a:miter lim="800000"/>
                      <a:headEnd/>
                      <a:tailEnd/>
                    </a:ln>
                  </p:spPr>
                  <p:txBody>
                    <a:bodyPr wrap="square">
                      <a:spAutoFit/>
                    </a:bodyPr>
                    <a:lstStyle/>
                    <a:p>
                      <a:r>
                        <a:rPr lang="en-US" altLang="zh-CN" sz="1400">
                          <a:latin typeface="Times New Roman" panose="02020603050405020304" pitchFamily="18" charset="0"/>
                          <a:cs typeface="Times New Roman" panose="02020603050405020304" pitchFamily="18" charset="0"/>
                        </a:rPr>
                        <a:t>±2.0%</a:t>
                      </a:r>
                      <a:endParaRPr lang="zh-CN" altLang="en-US" sz="1400">
                        <a:latin typeface="Times New Roman" panose="02020603050405020304" pitchFamily="18" charset="0"/>
                        <a:cs typeface="Times New Roman" panose="02020603050405020304" pitchFamily="18" charset="0"/>
                      </a:endParaRPr>
                    </a:p>
                  </p:txBody>
                </p:sp>
                <p:cxnSp>
                  <p:nvCxnSpPr>
                    <p:cNvPr id="220" name="直接连接符 86"/>
                    <p:cNvCxnSpPr>
                      <a:cxnSpLocks noChangeShapeType="1"/>
                    </p:cNvCxnSpPr>
                    <p:nvPr/>
                  </p:nvCxnSpPr>
                  <p:spPr bwMode="auto">
                    <a:xfrm>
                      <a:off x="867687" y="2443741"/>
                      <a:ext cx="0" cy="720050"/>
                    </a:xfrm>
                    <a:prstGeom prst="line">
                      <a:avLst/>
                    </a:prstGeom>
                    <a:noFill/>
                    <a:ln w="9525" algn="ctr">
                      <a:solidFill>
                        <a:schemeClr val="tx1"/>
                      </a:solidFill>
                      <a:prstDash val="dash"/>
                      <a:round/>
                      <a:headEnd/>
                      <a:tailEnd/>
                    </a:ln>
                  </p:spPr>
                </p:cxnSp>
                <p:cxnSp>
                  <p:nvCxnSpPr>
                    <p:cNvPr id="221" name="直接连接符 87"/>
                    <p:cNvCxnSpPr>
                      <a:cxnSpLocks noChangeShapeType="1"/>
                    </p:cNvCxnSpPr>
                    <p:nvPr/>
                  </p:nvCxnSpPr>
                  <p:spPr bwMode="auto">
                    <a:xfrm>
                      <a:off x="1639507" y="2442120"/>
                      <a:ext cx="0" cy="720050"/>
                    </a:xfrm>
                    <a:prstGeom prst="line">
                      <a:avLst/>
                    </a:prstGeom>
                    <a:noFill/>
                    <a:ln w="9525" algn="ctr">
                      <a:solidFill>
                        <a:schemeClr val="tx1"/>
                      </a:solidFill>
                      <a:prstDash val="dash"/>
                      <a:round/>
                      <a:headEnd/>
                      <a:tailEnd/>
                    </a:ln>
                  </p:spPr>
                </p:cxnSp>
              </p:grpSp>
            </p:grpSp>
            <p:sp>
              <p:nvSpPr>
                <p:cNvPr id="208" name="椭圆 207"/>
                <p:cNvSpPr/>
                <p:nvPr/>
              </p:nvSpPr>
              <p:spPr bwMode="auto">
                <a:xfrm>
                  <a:off x="5437641" y="1683519"/>
                  <a:ext cx="465692" cy="1275768"/>
                </a:xfrm>
                <a:prstGeom prst="ellipse">
                  <a:avLst/>
                </a:prstGeom>
                <a:solidFill>
                  <a:schemeClr val="accent2">
                    <a:lumMod val="75000"/>
                  </a:schemeClr>
                </a:solidFill>
                <a:ln w="9525" cap="flat" cmpd="sng" algn="ctr">
                  <a:solidFill>
                    <a:schemeClr val="accent2">
                      <a:lumMod val="75000"/>
                    </a:schemeClr>
                  </a:solidFill>
                  <a:prstDash val="solid"/>
                  <a:round/>
                  <a:headEnd type="none" w="med" len="med"/>
                  <a:tailEnd type="none" w="med" len="med"/>
                </a:ln>
                <a:effectLst/>
              </p:spPr>
              <p:txBody>
                <a:bodyPr/>
                <a:lstStyle/>
                <a:p>
                  <a:pPr>
                    <a:defRPr/>
                  </a:pPr>
                  <a:endParaRPr lang="zh-CN" altLang="en-US" sz="1000">
                    <a:latin typeface="Times New Roman" panose="02020603050405020304" pitchFamily="18" charset="0"/>
                    <a:cs typeface="Times New Roman" panose="02020603050405020304" pitchFamily="18" charset="0"/>
                  </a:endParaRPr>
                </a:p>
              </p:txBody>
            </p:sp>
            <p:sp>
              <p:nvSpPr>
                <p:cNvPr id="209" name="圆角矩形 208"/>
                <p:cNvSpPr/>
                <p:nvPr/>
              </p:nvSpPr>
              <p:spPr>
                <a:xfrm>
                  <a:off x="4501172" y="1139009"/>
                  <a:ext cx="2492927" cy="2127792"/>
                </a:xfrm>
                <a:prstGeom prst="roundRect">
                  <a:avLst/>
                </a:prstGeom>
                <a:noFill/>
                <a:ln w="12700">
                  <a:solidFill>
                    <a:srgbClr val="01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atin typeface="Times New Roman" panose="02020603050405020304" pitchFamily="18" charset="0"/>
                    <a:cs typeface="Times New Roman" panose="02020603050405020304" pitchFamily="18" charset="0"/>
                  </a:endParaRPr>
                </a:p>
              </p:txBody>
            </p:sp>
            <p:sp>
              <p:nvSpPr>
                <p:cNvPr id="210" name="文本框 99"/>
                <p:cNvSpPr txBox="1"/>
                <p:nvPr/>
              </p:nvSpPr>
              <p:spPr>
                <a:xfrm>
                  <a:off x="6148612" y="1247421"/>
                  <a:ext cx="811819" cy="338198"/>
                </a:xfrm>
                <a:prstGeom prst="rect">
                  <a:avLst/>
                </a:prstGeom>
                <a:noFill/>
              </p:spPr>
              <p:txBody>
                <a:bodyPr wrap="none" rtlCol="0">
                  <a:spAutoFit/>
                </a:bodyPr>
                <a:lstStyle/>
                <a:p>
                  <a:r>
                    <a:rPr lang="en-US" altLang="zh-CN" sz="1400" b="1" dirty="0">
                      <a:solidFill>
                        <a:srgbClr val="00B050"/>
                      </a:solidFill>
                      <a:latin typeface="Times New Roman" panose="02020603050405020304" pitchFamily="18" charset="0"/>
                      <a:cs typeface="Times New Roman" panose="02020603050405020304" pitchFamily="18" charset="0"/>
                    </a:rPr>
                    <a:t>HFRS</a:t>
                  </a:r>
                  <a:endParaRPr lang="zh-CN" altLang="en-US" sz="1400" b="1" dirty="0">
                    <a:solidFill>
                      <a:srgbClr val="00B050"/>
                    </a:solidFill>
                    <a:latin typeface="Times New Roman" panose="02020603050405020304" pitchFamily="18" charset="0"/>
                    <a:cs typeface="Times New Roman" panose="02020603050405020304" pitchFamily="18" charset="0"/>
                  </a:endParaRPr>
                </a:p>
              </p:txBody>
            </p:sp>
            <p:sp>
              <p:nvSpPr>
                <p:cNvPr id="211" name="文本框 100"/>
                <p:cNvSpPr txBox="1"/>
                <p:nvPr/>
              </p:nvSpPr>
              <p:spPr>
                <a:xfrm>
                  <a:off x="5677411" y="1424765"/>
                  <a:ext cx="668396" cy="338198"/>
                </a:xfrm>
                <a:prstGeom prst="rect">
                  <a:avLst/>
                </a:prstGeom>
                <a:noFill/>
              </p:spPr>
              <p:txBody>
                <a:bodyPr wrap="none" rtlCol="0">
                  <a:spAutoFit/>
                </a:bodyPr>
                <a:lstStyle/>
                <a:p>
                  <a:r>
                    <a:rPr lang="el-GR" altLang="zh-CN" sz="1400">
                      <a:latin typeface="Times New Roman" panose="02020603050405020304" pitchFamily="18" charset="0"/>
                      <a:cs typeface="Times New Roman" panose="02020603050405020304" pitchFamily="18" charset="0"/>
                    </a:rPr>
                    <a:t>Δ</a:t>
                  </a:r>
                  <a:r>
                    <a:rPr lang="en-US" altLang="zh-CN" sz="1400">
                      <a:latin typeface="Times New Roman" panose="02020603050405020304" pitchFamily="18" charset="0"/>
                      <a:cs typeface="Times New Roman" panose="02020603050405020304" pitchFamily="18" charset="0"/>
                    </a:rPr>
                    <a:t>p/p</a:t>
                  </a:r>
                  <a:endParaRPr lang="zh-CN" altLang="en-US" sz="1400">
                    <a:latin typeface="Times New Roman" panose="02020603050405020304" pitchFamily="18" charset="0"/>
                    <a:cs typeface="Times New Roman" panose="02020603050405020304" pitchFamily="18" charset="0"/>
                  </a:endParaRPr>
                </a:p>
              </p:txBody>
            </p:sp>
            <p:sp>
              <p:nvSpPr>
                <p:cNvPr id="212" name="文本框 101"/>
                <p:cNvSpPr txBox="1"/>
                <p:nvPr/>
              </p:nvSpPr>
              <p:spPr>
                <a:xfrm>
                  <a:off x="4804896" y="2136904"/>
                  <a:ext cx="373690" cy="338198"/>
                </a:xfrm>
                <a:prstGeom prst="rect">
                  <a:avLst/>
                </a:prstGeom>
                <a:noFill/>
              </p:spPr>
              <p:txBody>
                <a:bodyPr wrap="none" rtlCol="0">
                  <a:spAutoFit/>
                </a:bodyPr>
                <a:lstStyle/>
                <a:p>
                  <a:r>
                    <a:rPr lang="en-US" altLang="zh-CN" sz="1400">
                      <a:latin typeface="Times New Roman" panose="02020603050405020304" pitchFamily="18" charset="0"/>
                      <a:cs typeface="Times New Roman" panose="02020603050405020304" pitchFamily="18" charset="0"/>
                    </a:rPr>
                    <a:t>L</a:t>
                  </a:r>
                  <a:endParaRPr lang="zh-CN" altLang="en-US" sz="1400">
                    <a:latin typeface="Times New Roman" panose="02020603050405020304" pitchFamily="18" charset="0"/>
                    <a:cs typeface="Times New Roman" panose="02020603050405020304" pitchFamily="18" charset="0"/>
                  </a:endParaRPr>
                </a:p>
              </p:txBody>
            </p:sp>
          </p:grpSp>
          <p:sp>
            <p:nvSpPr>
              <p:cNvPr id="183" name="文本框 94"/>
              <p:cNvSpPr txBox="1"/>
              <p:nvPr/>
            </p:nvSpPr>
            <p:spPr>
              <a:xfrm>
                <a:off x="7090965" y="3422322"/>
                <a:ext cx="304892" cy="307777"/>
              </a:xfrm>
              <a:prstGeom prst="rect">
                <a:avLst/>
              </a:prstGeom>
              <a:noFill/>
            </p:spPr>
            <p:txBody>
              <a:bodyPr wrap="none" rtlCol="0">
                <a:spAutoFit/>
              </a:bodyPr>
              <a:lstStyle/>
              <a:p>
                <a:r>
                  <a:rPr lang="en-US" altLang="zh-CN" sz="1400">
                    <a:latin typeface="Times New Roman" panose="02020603050405020304" pitchFamily="18" charset="0"/>
                    <a:cs typeface="Times New Roman" panose="02020603050405020304" pitchFamily="18" charset="0"/>
                  </a:rPr>
                  <a:t>L</a:t>
                </a:r>
                <a:endParaRPr lang="zh-CN" altLang="en-US" sz="1400">
                  <a:latin typeface="Times New Roman" panose="02020603050405020304" pitchFamily="18" charset="0"/>
                  <a:cs typeface="Times New Roman" panose="02020603050405020304" pitchFamily="18" charset="0"/>
                </a:endParaRPr>
              </a:p>
            </p:txBody>
          </p:sp>
          <p:sp>
            <p:nvSpPr>
              <p:cNvPr id="184" name="文本框 95"/>
              <p:cNvSpPr txBox="1"/>
              <p:nvPr/>
            </p:nvSpPr>
            <p:spPr>
              <a:xfrm>
                <a:off x="5753636" y="3381674"/>
                <a:ext cx="304892" cy="307777"/>
              </a:xfrm>
              <a:prstGeom prst="rect">
                <a:avLst/>
              </a:prstGeom>
              <a:noFill/>
            </p:spPr>
            <p:txBody>
              <a:bodyPr wrap="none" rtlCol="0">
                <a:spAutoFit/>
              </a:bodyPr>
              <a:lstStyle/>
              <a:p>
                <a:r>
                  <a:rPr lang="en-US" altLang="zh-CN" sz="1400">
                    <a:latin typeface="Times New Roman" panose="02020603050405020304" pitchFamily="18" charset="0"/>
                    <a:cs typeface="Times New Roman" panose="02020603050405020304" pitchFamily="18" charset="0"/>
                  </a:rPr>
                  <a:t>L</a:t>
                </a:r>
                <a:endParaRPr lang="zh-CN" altLang="en-US" sz="1400">
                  <a:latin typeface="Times New Roman" panose="02020603050405020304" pitchFamily="18" charset="0"/>
                  <a:cs typeface="Times New Roman" panose="02020603050405020304" pitchFamily="18" charset="0"/>
                </a:endParaRPr>
              </a:p>
            </p:txBody>
          </p:sp>
          <p:sp>
            <p:nvSpPr>
              <p:cNvPr id="185" name="TextBox 12"/>
              <p:cNvSpPr txBox="1"/>
              <p:nvPr/>
            </p:nvSpPr>
            <p:spPr bwMode="auto">
              <a:xfrm>
                <a:off x="371342" y="2582294"/>
                <a:ext cx="1607788" cy="307777"/>
              </a:xfrm>
              <a:prstGeom prst="rect">
                <a:avLst/>
              </a:prstGeom>
              <a:noFill/>
            </p:spPr>
            <p:txBody>
              <a:bodyPr wrap="square">
                <a:spAutoFit/>
              </a:bodyPr>
              <a:lstStyle/>
              <a:p>
                <a:pPr>
                  <a:defRPr/>
                </a:pPr>
                <a:r>
                  <a:rPr lang="en-US" altLang="zh-CN" sz="1400">
                    <a:solidFill>
                      <a:schemeClr val="tx1">
                        <a:lumMod val="95000"/>
                        <a:lumOff val="5000"/>
                      </a:schemeClr>
                    </a:solidFill>
                    <a:latin typeface="Times New Roman" panose="02020603050405020304" pitchFamily="18" charset="0"/>
                    <a:cs typeface="Times New Roman" panose="02020603050405020304" pitchFamily="18" charset="0"/>
                  </a:rPr>
                  <a:t>after compression</a:t>
                </a:r>
                <a:endParaRPr lang="zh-CN" altLang="en-US" sz="14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86" name="文本框 46"/>
              <p:cNvSpPr txBox="1"/>
              <p:nvPr/>
            </p:nvSpPr>
            <p:spPr>
              <a:xfrm>
                <a:off x="3726724" y="4521799"/>
                <a:ext cx="2379177" cy="362606"/>
              </a:xfrm>
              <a:prstGeom prst="rect">
                <a:avLst/>
              </a:prstGeom>
              <a:noFill/>
            </p:spPr>
            <p:txBody>
              <a:bodyPr wrap="none" rtlCol="0">
                <a:spAutoFit/>
              </a:bodyPr>
              <a:lstStyle/>
              <a:p>
                <a:r>
                  <a:rPr lang="en-US" altLang="zh-CN">
                    <a:solidFill>
                      <a:srgbClr val="7030A0"/>
                    </a:solidFill>
                    <a:latin typeface="Times New Roman" panose="02020603050405020304" pitchFamily="18" charset="0"/>
                    <a:cs typeface="Times New Roman" panose="02020603050405020304" pitchFamily="18" charset="0"/>
                  </a:rPr>
                  <a:t>total cooling time&lt;2.3 s</a:t>
                </a:r>
                <a:endParaRPr lang="zh-CN" altLang="en-US">
                  <a:solidFill>
                    <a:srgbClr val="7030A0"/>
                  </a:solidFill>
                  <a:latin typeface="Times New Roman" panose="02020603050405020304" pitchFamily="18" charset="0"/>
                  <a:cs typeface="Times New Roman" panose="02020603050405020304" pitchFamily="18" charset="0"/>
                </a:endParaRPr>
              </a:p>
            </p:txBody>
          </p:sp>
          <p:sp>
            <p:nvSpPr>
              <p:cNvPr id="187" name="TextBox 79"/>
              <p:cNvSpPr txBox="1"/>
              <p:nvPr/>
            </p:nvSpPr>
            <p:spPr bwMode="auto">
              <a:xfrm>
                <a:off x="3178868" y="2543209"/>
                <a:ext cx="1531918" cy="307777"/>
              </a:xfrm>
              <a:prstGeom prst="rect">
                <a:avLst/>
              </a:prstGeom>
              <a:noFill/>
            </p:spPr>
            <p:txBody>
              <a:bodyPr wrap="square">
                <a:spAutoFit/>
              </a:bodyPr>
              <a:lstStyle/>
              <a:p>
                <a:pPr>
                  <a:defRPr/>
                </a:pPr>
                <a:r>
                  <a:rPr lang="en-US" altLang="zh-CN" sz="1400">
                    <a:solidFill>
                      <a:schemeClr val="tx1">
                        <a:lumMod val="95000"/>
                        <a:lumOff val="5000"/>
                      </a:schemeClr>
                    </a:solidFill>
                    <a:latin typeface="Times New Roman" panose="02020603050405020304" pitchFamily="18" charset="0"/>
                    <a:cs typeface="Times New Roman" panose="02020603050405020304" pitchFamily="18" charset="0"/>
                  </a:rPr>
                  <a:t>after the target</a:t>
                </a:r>
                <a:endParaRPr lang="zh-CN" altLang="en-US" sz="14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88" name="TextBox 79"/>
              <p:cNvSpPr txBox="1"/>
              <p:nvPr/>
            </p:nvSpPr>
            <p:spPr bwMode="auto">
              <a:xfrm>
                <a:off x="7165714" y="2508073"/>
                <a:ext cx="1485318" cy="523220"/>
              </a:xfrm>
              <a:prstGeom prst="rect">
                <a:avLst/>
              </a:prstGeom>
              <a:noFill/>
            </p:spPr>
            <p:txBody>
              <a:bodyPr wrap="square">
                <a:spAutoFit/>
              </a:bodyPr>
              <a:lstStyle/>
              <a:p>
                <a:pPr>
                  <a:defRPr/>
                </a:pPr>
                <a:r>
                  <a:rPr lang="en-US" altLang="zh-CN" sz="1400">
                    <a:solidFill>
                      <a:schemeClr val="tx1">
                        <a:lumMod val="95000"/>
                        <a:lumOff val="5000"/>
                      </a:schemeClr>
                    </a:solidFill>
                    <a:latin typeface="Times New Roman" panose="02020603050405020304" pitchFamily="18" charset="0"/>
                    <a:cs typeface="Times New Roman" panose="02020603050405020304" pitchFamily="18" charset="0"/>
                  </a:rPr>
                  <a:t>after bunch rotation</a:t>
                </a:r>
                <a:endParaRPr lang="zh-CN" altLang="en-US" sz="14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89" name="TextBox 79"/>
              <p:cNvSpPr txBox="1"/>
              <p:nvPr/>
            </p:nvSpPr>
            <p:spPr bwMode="auto">
              <a:xfrm>
                <a:off x="5831273" y="2521758"/>
                <a:ext cx="1415869" cy="307777"/>
              </a:xfrm>
              <a:prstGeom prst="rect">
                <a:avLst/>
              </a:prstGeom>
              <a:noFill/>
            </p:spPr>
            <p:txBody>
              <a:bodyPr wrap="square">
                <a:spAutoFit/>
              </a:bodyPr>
              <a:lstStyle/>
              <a:p>
                <a:pPr>
                  <a:defRPr/>
                </a:pPr>
                <a:r>
                  <a:rPr lang="en-US" altLang="zh-CN" sz="1400">
                    <a:solidFill>
                      <a:schemeClr val="tx1">
                        <a:lumMod val="95000"/>
                        <a:lumOff val="5000"/>
                      </a:schemeClr>
                    </a:solidFill>
                    <a:latin typeface="Times New Roman" panose="02020603050405020304" pitchFamily="18" charset="0"/>
                    <a:cs typeface="Times New Roman" panose="02020603050405020304" pitchFamily="18" charset="0"/>
                  </a:rPr>
                  <a:t>after injection</a:t>
                </a:r>
                <a:endParaRPr lang="zh-CN" altLang="en-US" sz="14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90" name="文本框 51"/>
              <p:cNvSpPr txBox="1"/>
              <p:nvPr/>
            </p:nvSpPr>
            <p:spPr>
              <a:xfrm>
                <a:off x="4888146" y="3705753"/>
                <a:ext cx="978840" cy="307777"/>
              </a:xfrm>
              <a:prstGeom prst="rect">
                <a:avLst/>
              </a:prstGeom>
              <a:solidFill>
                <a:srgbClr val="FFFF00"/>
              </a:solidFill>
            </p:spPr>
            <p:txBody>
              <a:bodyPr wrap="square" rtlCol="0">
                <a:spAutoFit/>
              </a:bodyPr>
              <a:lstStyle/>
              <a:p>
                <a:pPr algn="ctr"/>
                <a:r>
                  <a:rPr lang="en-US" altLang="zh-CN" sz="1400">
                    <a:solidFill>
                      <a:schemeClr val="tx1">
                        <a:lumMod val="95000"/>
                        <a:lumOff val="5000"/>
                      </a:schemeClr>
                    </a:solidFill>
                    <a:latin typeface="Times New Roman" panose="02020603050405020304" pitchFamily="18" charset="0"/>
                    <a:cs typeface="Times New Roman" panose="02020603050405020304" pitchFamily="18" charset="0"/>
                  </a:rPr>
                  <a:t>injection</a:t>
                </a:r>
                <a:endParaRPr lang="zh-CN" altLang="en-US" sz="14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91" name="文本框 52"/>
              <p:cNvSpPr txBox="1"/>
              <p:nvPr/>
            </p:nvSpPr>
            <p:spPr>
              <a:xfrm>
                <a:off x="2262317" y="3723080"/>
                <a:ext cx="902811" cy="307777"/>
              </a:xfrm>
              <a:prstGeom prst="rect">
                <a:avLst/>
              </a:prstGeom>
              <a:solidFill>
                <a:srgbClr val="FFFF00"/>
              </a:solidFill>
            </p:spPr>
            <p:txBody>
              <a:bodyPr wrap="none" rtlCol="0">
                <a:spAutoFit/>
              </a:bodyPr>
              <a:lstStyle/>
              <a:p>
                <a:r>
                  <a:rPr lang="en-US" altLang="zh-CN" sz="1400">
                    <a:solidFill>
                      <a:schemeClr val="tx1">
                        <a:lumMod val="95000"/>
                        <a:lumOff val="5000"/>
                      </a:schemeClr>
                    </a:solidFill>
                    <a:latin typeface="Times New Roman" panose="02020603050405020304" pitchFamily="18" charset="0"/>
                    <a:cs typeface="Times New Roman" panose="02020603050405020304" pitchFamily="18" charset="0"/>
                  </a:rPr>
                  <a:t>extraction</a:t>
                </a:r>
                <a:endParaRPr lang="zh-CN" altLang="en-US" sz="14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92" name="文本框 53"/>
              <p:cNvSpPr txBox="1"/>
              <p:nvPr/>
            </p:nvSpPr>
            <p:spPr>
              <a:xfrm>
                <a:off x="6444208" y="4581128"/>
                <a:ext cx="987806" cy="307777"/>
              </a:xfrm>
              <a:prstGeom prst="rect">
                <a:avLst/>
              </a:prstGeom>
              <a:solidFill>
                <a:srgbClr val="FFFF00"/>
              </a:solidFill>
            </p:spPr>
            <p:txBody>
              <a:bodyPr wrap="square" rtlCol="0">
                <a:spAutoFit/>
              </a:bodyPr>
              <a:lstStyle/>
              <a:p>
                <a:r>
                  <a:rPr lang="en-US" altLang="zh-CN" sz="1400">
                    <a:solidFill>
                      <a:schemeClr val="tx1">
                        <a:lumMod val="95000"/>
                        <a:lumOff val="5000"/>
                      </a:schemeClr>
                    </a:solidFill>
                    <a:latin typeface="Times New Roman" panose="02020603050405020304" pitchFamily="18" charset="0"/>
                    <a:cs typeface="Times New Roman" panose="02020603050405020304" pitchFamily="18" charset="0"/>
                  </a:rPr>
                  <a:t>precooling</a:t>
                </a:r>
                <a:endParaRPr lang="zh-CN" altLang="en-US" sz="140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nvGrpSpPr>
              <p:cNvPr id="193" name="组合 192"/>
              <p:cNvGrpSpPr/>
              <p:nvPr/>
            </p:nvGrpSpPr>
            <p:grpSpPr>
              <a:xfrm>
                <a:off x="626068" y="4941168"/>
                <a:ext cx="7897622" cy="1419378"/>
                <a:chOff x="626068" y="5046088"/>
                <a:chExt cx="7897622" cy="1419378"/>
              </a:xfrm>
            </p:grpSpPr>
            <p:sp>
              <p:nvSpPr>
                <p:cNvPr id="197" name="圆角矩形 196"/>
                <p:cNvSpPr/>
                <p:nvPr/>
              </p:nvSpPr>
              <p:spPr>
                <a:xfrm>
                  <a:off x="5070587" y="5097085"/>
                  <a:ext cx="3453103" cy="1368381"/>
                </a:xfrm>
                <a:prstGeom prst="roundRect">
                  <a:avLst/>
                </a:prstGeom>
                <a:solidFill>
                  <a:schemeClr val="bg1">
                    <a:lumMod val="85000"/>
                  </a:scheme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atin typeface="Times New Roman" panose="02020603050405020304" pitchFamily="18" charset="0"/>
                    <a:cs typeface="Times New Roman" panose="02020603050405020304" pitchFamily="18" charset="0"/>
                  </a:endParaRPr>
                </a:p>
              </p:txBody>
            </p:sp>
            <p:sp>
              <p:nvSpPr>
                <p:cNvPr id="195" name="右箭头 61"/>
                <p:cNvSpPr>
                  <a:spLocks noChangeArrowheads="1"/>
                </p:cNvSpPr>
                <p:nvPr/>
              </p:nvSpPr>
              <p:spPr bwMode="auto">
                <a:xfrm rot="10800000">
                  <a:off x="4460173" y="5331741"/>
                  <a:ext cx="228874" cy="209390"/>
                </a:xfrm>
                <a:prstGeom prst="rightArrow">
                  <a:avLst>
                    <a:gd name="adj1" fmla="val 50000"/>
                    <a:gd name="adj2" fmla="val 50073"/>
                  </a:avLst>
                </a:prstGeom>
                <a:solidFill>
                  <a:schemeClr val="accent1"/>
                </a:solidFill>
                <a:ln>
                  <a:solidFill>
                    <a:schemeClr val="accent1"/>
                  </a:solidFill>
                  <a:headEnd/>
                  <a:tailEnd/>
                </a:ln>
              </p:spPr>
              <p:style>
                <a:lnRef idx="2">
                  <a:schemeClr val="accent1"/>
                </a:lnRef>
                <a:fillRef idx="1">
                  <a:schemeClr val="lt1"/>
                </a:fillRef>
                <a:effectRef idx="0">
                  <a:schemeClr val="accent1"/>
                </a:effectRef>
                <a:fontRef idx="minor">
                  <a:schemeClr val="dk1"/>
                </a:fontRef>
              </p:style>
              <p:txBody>
                <a:bodyPr/>
                <a:lstStyle/>
                <a:p>
                  <a:pPr>
                    <a:defRPr/>
                  </a:pPr>
                  <a:endParaRPr lang="zh-CN" altLang="en-US" sz="1000">
                    <a:latin typeface="Times New Roman" panose="02020603050405020304" pitchFamily="18" charset="0"/>
                    <a:cs typeface="Times New Roman" panose="02020603050405020304" pitchFamily="18" charset="0"/>
                  </a:endParaRPr>
                </a:p>
              </p:txBody>
            </p:sp>
            <p:sp>
              <p:nvSpPr>
                <p:cNvPr id="196" name="TextBox 59"/>
                <p:cNvSpPr txBox="1"/>
                <p:nvPr/>
              </p:nvSpPr>
              <p:spPr bwMode="auto">
                <a:xfrm>
                  <a:off x="5215969" y="5463877"/>
                  <a:ext cx="3267844" cy="948557"/>
                </a:xfrm>
                <a:prstGeom prst="rect">
                  <a:avLst/>
                </a:prstGeom>
                <a:noFill/>
              </p:spPr>
              <p:txBody>
                <a:bodyPr wrap="none">
                  <a:spAutoFit/>
                </a:bodyPr>
                <a:lstStyle/>
                <a:p>
                  <a:pPr>
                    <a:defRPr/>
                  </a:pPr>
                  <a:r>
                    <a:rPr lang="el-GR" altLang="zh-CN" sz="1600" dirty="0">
                      <a:latin typeface="Times New Roman" panose="02020603050405020304" pitchFamily="18" charset="0"/>
                      <a:cs typeface="Times New Roman" panose="02020603050405020304" pitchFamily="18" charset="0"/>
                    </a:rPr>
                    <a:t>Δ </a:t>
                  </a:r>
                  <a:r>
                    <a:rPr lang="en-US" altLang="zh-CN" sz="1600" dirty="0">
                      <a:latin typeface="Times New Roman" panose="02020603050405020304" pitchFamily="18" charset="0"/>
                      <a:cs typeface="Times New Roman" panose="02020603050405020304" pitchFamily="18" charset="0"/>
                    </a:rPr>
                    <a:t>p/p:    ±0.40%       </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 ±</a:t>
                  </a:r>
                  <a:r>
                    <a:rPr lang="en-US" altLang="zh-CN" sz="1600" dirty="0">
                      <a:solidFill>
                        <a:schemeClr val="tx1">
                          <a:lumMod val="95000"/>
                          <a:lumOff val="5000"/>
                        </a:schemeClr>
                      </a:solidFill>
                      <a:latin typeface="Times New Roman" panose="02020603050405020304" pitchFamily="18" charset="0"/>
                      <a:cs typeface="Times New Roman" panose="02020603050405020304" pitchFamily="18" charset="0"/>
                    </a:rPr>
                    <a:t>0.025</a:t>
                  </a:r>
                  <a:r>
                    <a:rPr lang="en-US" altLang="zh-CN" sz="1600" dirty="0">
                      <a:latin typeface="Times New Roman" panose="02020603050405020304" pitchFamily="18" charset="0"/>
                      <a:cs typeface="Times New Roman" panose="02020603050405020304" pitchFamily="18" charset="0"/>
                    </a:rPr>
                    <a:t> %</a:t>
                  </a:r>
                </a:p>
                <a:p>
                  <a:pPr>
                    <a:defRPr/>
                  </a:pPr>
                  <a:r>
                    <a:rPr lang="el-GR" altLang="zh-CN" sz="1600" dirty="0">
                      <a:latin typeface="Times New Roman" panose="02020603050405020304" pitchFamily="18" charset="0"/>
                      <a:cs typeface="Times New Roman" panose="02020603050405020304" pitchFamily="18" charset="0"/>
                    </a:rPr>
                    <a:t>ε</a:t>
                  </a:r>
                  <a:r>
                    <a:rPr lang="en-US" altLang="zh-CN" sz="1600" baseline="-25000" dirty="0">
                      <a:latin typeface="Times New Roman" panose="02020603050405020304" pitchFamily="18" charset="0"/>
                      <a:cs typeface="Times New Roman" panose="02020603050405020304" pitchFamily="18" charset="0"/>
                    </a:rPr>
                    <a:t>x</a:t>
                  </a:r>
                  <a:r>
                    <a:rPr lang="en-US" altLang="zh-CN" sz="1600" dirty="0">
                      <a:solidFill>
                        <a:prstClr val="black"/>
                      </a:solidFill>
                      <a:latin typeface="Times New Roman" panose="02020603050405020304" pitchFamily="18" charset="0"/>
                      <a:cs typeface="Times New Roman" panose="02020603050405020304" pitchFamily="18" charset="0"/>
                    </a:rPr>
                    <a:t>:</a:t>
                  </a:r>
                  <a:r>
                    <a:rPr lang="en-US" altLang="zh-CN" sz="1600" dirty="0">
                      <a:latin typeface="Times New Roman" panose="02020603050405020304" pitchFamily="18" charset="0"/>
                      <a:cs typeface="Times New Roman" panose="02020603050405020304" pitchFamily="18" charset="0"/>
                    </a:rPr>
                    <a:t> 120 </a:t>
                  </a:r>
                  <a:r>
                    <a:rPr lang="el-GR" altLang="zh-CN" sz="1600" dirty="0">
                      <a:latin typeface="Times New Roman" panose="02020603050405020304" pitchFamily="18" charset="0"/>
                      <a:cs typeface="Times New Roman" panose="02020603050405020304" pitchFamily="18" charset="0"/>
                    </a:rPr>
                    <a:t>π</a:t>
                  </a:r>
                  <a:r>
                    <a:rPr lang="en-US" altLang="zh-CN" sz="1600" dirty="0">
                      <a:latin typeface="Times New Roman" panose="02020603050405020304" pitchFamily="18" charset="0"/>
                      <a:cs typeface="Times New Roman" panose="02020603050405020304" pitchFamily="18" charset="0"/>
                    </a:rPr>
                    <a:t> </a:t>
                  </a:r>
                  <a:r>
                    <a:rPr lang="en-US" altLang="zh-CN" sz="1600" dirty="0" err="1">
                      <a:latin typeface="Times New Roman" panose="02020603050405020304" pitchFamily="18" charset="0"/>
                      <a:cs typeface="Times New Roman" panose="02020603050405020304" pitchFamily="18" charset="0"/>
                    </a:rPr>
                    <a:t>mm·mrad</a:t>
                  </a:r>
                  <a:r>
                    <a:rPr lang="en-US" altLang="zh-CN" sz="1600" dirty="0">
                      <a:latin typeface="Times New Roman" panose="02020603050405020304" pitchFamily="18" charset="0"/>
                      <a:cs typeface="Times New Roman" panose="02020603050405020304" pitchFamily="18" charset="0"/>
                    </a:rPr>
                    <a:t> </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5 </a:t>
                  </a:r>
                  <a:r>
                    <a:rPr lang="el-GR" altLang="zh-CN" sz="1600" dirty="0">
                      <a:latin typeface="Times New Roman" panose="02020603050405020304" pitchFamily="18" charset="0"/>
                      <a:cs typeface="Times New Roman" panose="02020603050405020304" pitchFamily="18" charset="0"/>
                    </a:rPr>
                    <a:t>π</a:t>
                  </a:r>
                  <a:r>
                    <a:rPr lang="en-US" altLang="zh-CN" sz="1600" dirty="0">
                      <a:latin typeface="Times New Roman" panose="02020603050405020304" pitchFamily="18" charset="0"/>
                      <a:cs typeface="Times New Roman" panose="02020603050405020304" pitchFamily="18" charset="0"/>
                    </a:rPr>
                    <a:t> </a:t>
                  </a:r>
                  <a:r>
                    <a:rPr lang="en-US" altLang="zh-CN" sz="1600" dirty="0" err="1">
                      <a:latin typeface="Times New Roman" panose="02020603050405020304" pitchFamily="18" charset="0"/>
                      <a:cs typeface="Times New Roman" panose="02020603050405020304" pitchFamily="18" charset="0"/>
                    </a:rPr>
                    <a:t>mm·mrad</a:t>
                  </a:r>
                  <a:endParaRPr lang="en-US" altLang="zh-CN" sz="1600" dirty="0">
                    <a:latin typeface="Times New Roman" panose="02020603050405020304" pitchFamily="18" charset="0"/>
                    <a:cs typeface="Times New Roman" panose="02020603050405020304" pitchFamily="18" charset="0"/>
                  </a:endParaRPr>
                </a:p>
                <a:p>
                  <a:pPr>
                    <a:defRPr/>
                  </a:pPr>
                  <a:r>
                    <a:rPr lang="el-GR" altLang="zh-CN" sz="1600" dirty="0">
                      <a:latin typeface="Times New Roman" panose="02020603050405020304" pitchFamily="18" charset="0"/>
                      <a:cs typeface="Times New Roman" panose="02020603050405020304" pitchFamily="18" charset="0"/>
                    </a:rPr>
                    <a:t>ε</a:t>
                  </a:r>
                  <a:r>
                    <a:rPr lang="en-US" altLang="zh-CN" sz="1600" baseline="-25000" dirty="0">
                      <a:latin typeface="Times New Roman" panose="02020603050405020304" pitchFamily="18" charset="0"/>
                      <a:cs typeface="Times New Roman" panose="02020603050405020304" pitchFamily="18" charset="0"/>
                    </a:rPr>
                    <a:t>y</a:t>
                  </a:r>
                  <a:r>
                    <a:rPr lang="en-US" altLang="zh-CN" sz="1600" dirty="0">
                      <a:solidFill>
                        <a:prstClr val="black"/>
                      </a:solidFill>
                      <a:latin typeface="Times New Roman" panose="02020603050405020304" pitchFamily="18" charset="0"/>
                      <a:cs typeface="Times New Roman" panose="02020603050405020304" pitchFamily="18" charset="0"/>
                    </a:rPr>
                    <a:t>:</a:t>
                  </a:r>
                  <a:r>
                    <a:rPr lang="en-US" altLang="zh-CN" sz="1600" dirty="0">
                      <a:latin typeface="Times New Roman" panose="02020603050405020304" pitchFamily="18" charset="0"/>
                      <a:cs typeface="Times New Roman" panose="02020603050405020304" pitchFamily="18" charset="0"/>
                    </a:rPr>
                    <a:t> 40 </a:t>
                  </a:r>
                  <a:r>
                    <a:rPr lang="el-GR" altLang="zh-CN" sz="1600" dirty="0">
                      <a:latin typeface="Times New Roman" panose="02020603050405020304" pitchFamily="18" charset="0"/>
                      <a:cs typeface="Times New Roman" panose="02020603050405020304" pitchFamily="18" charset="0"/>
                    </a:rPr>
                    <a:t>π</a:t>
                  </a:r>
                  <a:r>
                    <a:rPr lang="en-US" altLang="zh-CN" sz="1600" dirty="0">
                      <a:latin typeface="Times New Roman" panose="02020603050405020304" pitchFamily="18" charset="0"/>
                      <a:cs typeface="Times New Roman" panose="02020603050405020304" pitchFamily="18" charset="0"/>
                    </a:rPr>
                    <a:t> </a:t>
                  </a:r>
                  <a:r>
                    <a:rPr lang="en-US" altLang="zh-CN" sz="1600" dirty="0" err="1">
                      <a:latin typeface="Times New Roman" panose="02020603050405020304" pitchFamily="18" charset="0"/>
                      <a:cs typeface="Times New Roman" panose="02020603050405020304" pitchFamily="18" charset="0"/>
                    </a:rPr>
                    <a:t>mm·mrad</a:t>
                  </a:r>
                  <a:r>
                    <a:rPr lang="en-US" altLang="zh-CN" sz="1600" dirty="0">
                      <a:latin typeface="Times New Roman" panose="02020603050405020304" pitchFamily="18" charset="0"/>
                      <a:cs typeface="Times New Roman" panose="02020603050405020304" pitchFamily="18" charset="0"/>
                    </a:rPr>
                    <a:t> </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5 </a:t>
                  </a:r>
                  <a:r>
                    <a:rPr lang="el-GR" altLang="zh-CN" sz="1600" dirty="0">
                      <a:latin typeface="Times New Roman" panose="02020603050405020304" pitchFamily="18" charset="0"/>
                      <a:cs typeface="Times New Roman" panose="02020603050405020304" pitchFamily="18" charset="0"/>
                    </a:rPr>
                    <a:t>π</a:t>
                  </a:r>
                  <a:r>
                    <a:rPr lang="en-US" altLang="zh-CN" sz="1600" dirty="0">
                      <a:latin typeface="Times New Roman" panose="02020603050405020304" pitchFamily="18" charset="0"/>
                      <a:cs typeface="Times New Roman" panose="02020603050405020304" pitchFamily="18" charset="0"/>
                    </a:rPr>
                    <a:t> </a:t>
                  </a:r>
                  <a:r>
                    <a:rPr lang="en-US" altLang="zh-CN" sz="1600" dirty="0" err="1">
                      <a:latin typeface="Times New Roman" panose="02020603050405020304" pitchFamily="18" charset="0"/>
                      <a:cs typeface="Times New Roman" panose="02020603050405020304" pitchFamily="18" charset="0"/>
                    </a:rPr>
                    <a:t>mm·mrad</a:t>
                  </a:r>
                  <a:endParaRPr lang="en-US" altLang="zh-CN" sz="1600" dirty="0">
                    <a:solidFill>
                      <a:schemeClr val="tx1">
                        <a:lumMod val="95000"/>
                        <a:lumOff val="5000"/>
                      </a:schemeClr>
                    </a:solidFill>
                    <a:latin typeface="Times New Roman" panose="02020603050405020304" pitchFamily="18" charset="0"/>
                    <a:cs typeface="Times New Roman" panose="02020603050405020304" pitchFamily="18" charset="0"/>
                  </a:endParaRPr>
                </a:p>
                <a:p>
                  <a:pPr>
                    <a:defRPr/>
                  </a:pPr>
                  <a:endParaRPr lang="en-US" altLang="zh-CN" sz="1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98" name="文本框 86"/>
                <p:cNvSpPr txBox="1"/>
                <p:nvPr/>
              </p:nvSpPr>
              <p:spPr>
                <a:xfrm>
                  <a:off x="7395857" y="5150399"/>
                  <a:ext cx="852403" cy="362684"/>
                </a:xfrm>
                <a:prstGeom prst="rect">
                  <a:avLst/>
                </a:prstGeom>
                <a:noFill/>
              </p:spPr>
              <p:txBody>
                <a:bodyPr wrap="none" rtlCol="0">
                  <a:spAutoFit/>
                </a:bodyPr>
                <a:lstStyle/>
                <a:p>
                  <a:r>
                    <a:rPr lang="en-US" altLang="zh-CN" sz="2000" b="1" dirty="0" err="1">
                      <a:solidFill>
                        <a:srgbClr val="00B050"/>
                      </a:solidFill>
                      <a:latin typeface="Times New Roman" panose="02020603050405020304" pitchFamily="18" charset="0"/>
                      <a:cs typeface="Times New Roman" panose="02020603050405020304" pitchFamily="18" charset="0"/>
                    </a:rPr>
                    <a:t>SRing</a:t>
                  </a:r>
                  <a:endParaRPr lang="zh-CN" altLang="en-US" sz="2000" b="1" dirty="0">
                    <a:solidFill>
                      <a:srgbClr val="00B050"/>
                    </a:solidFill>
                    <a:latin typeface="Times New Roman" panose="02020603050405020304" pitchFamily="18" charset="0"/>
                    <a:cs typeface="Times New Roman" panose="02020603050405020304" pitchFamily="18" charset="0"/>
                  </a:endParaRPr>
                </a:p>
              </p:txBody>
            </p:sp>
            <p:sp>
              <p:nvSpPr>
                <p:cNvPr id="199" name="TextBox 64"/>
                <p:cNvSpPr txBox="1"/>
                <p:nvPr/>
              </p:nvSpPr>
              <p:spPr>
                <a:xfrm>
                  <a:off x="757153" y="5409486"/>
                  <a:ext cx="3092513" cy="513692"/>
                </a:xfrm>
                <a:prstGeom prst="rect">
                  <a:avLst/>
                </a:prstGeom>
                <a:noFill/>
              </p:spPr>
              <p:txBody>
                <a:bodyPr wrap="none">
                  <a:spAutoFit/>
                </a:bodyPr>
                <a:lstStyle/>
                <a:p>
                  <a:pPr>
                    <a:defRPr/>
                  </a:pPr>
                  <a:r>
                    <a:rPr lang="el-GR" altLang="zh-CN" sz="1400">
                      <a:latin typeface="Times New Roman" panose="02020603050405020304" pitchFamily="18" charset="0"/>
                      <a:cs typeface="Times New Roman" panose="02020603050405020304" pitchFamily="18" charset="0"/>
                    </a:rPr>
                    <a:t>Δ </a:t>
                  </a:r>
                  <a:r>
                    <a:rPr lang="en-US" altLang="zh-CN" sz="1400">
                      <a:latin typeface="Times New Roman" panose="02020603050405020304" pitchFamily="18" charset="0"/>
                      <a:cs typeface="Times New Roman" panose="02020603050405020304" pitchFamily="18" charset="0"/>
                    </a:rPr>
                    <a:t>p/p: ±0.025%      </a:t>
                  </a:r>
                  <a:r>
                    <a:rPr lang="zh-CN" altLang="en-US" sz="1400">
                      <a:latin typeface="Times New Roman" panose="02020603050405020304" pitchFamily="18" charset="0"/>
                      <a:cs typeface="Times New Roman" panose="02020603050405020304" pitchFamily="18" charset="0"/>
                    </a:rPr>
                    <a:t>→</a:t>
                  </a:r>
                  <a:r>
                    <a:rPr lang="en-US" altLang="zh-CN" sz="1400">
                      <a:latin typeface="Times New Roman" panose="02020603050405020304" pitchFamily="18" charset="0"/>
                      <a:cs typeface="Times New Roman" panose="02020603050405020304" pitchFamily="18" charset="0"/>
                    </a:rPr>
                    <a:t>    </a:t>
                  </a:r>
                  <a:r>
                    <a:rPr lang="en-US" altLang="zh-CN" sz="1400">
                      <a:solidFill>
                        <a:srgbClr val="C00000"/>
                      </a:solidFill>
                      <a:latin typeface="Times New Roman" panose="02020603050405020304" pitchFamily="18" charset="0"/>
                      <a:cs typeface="Times New Roman" panose="02020603050405020304" pitchFamily="18" charset="0"/>
                    </a:rPr>
                    <a:t>± 0.001%</a:t>
                  </a:r>
                </a:p>
                <a:p>
                  <a:pPr>
                    <a:defRPr/>
                  </a:pPr>
                  <a:r>
                    <a:rPr lang="el-GR" altLang="zh-CN" sz="1400">
                      <a:latin typeface="Times New Roman" panose="02020603050405020304" pitchFamily="18" charset="0"/>
                      <a:cs typeface="Times New Roman" panose="02020603050405020304" pitchFamily="18" charset="0"/>
                    </a:rPr>
                    <a:t>ε</a:t>
                  </a:r>
                  <a:r>
                    <a:rPr lang="en-US" altLang="zh-CN" sz="1400" baseline="-25000">
                      <a:latin typeface="Times New Roman" panose="02020603050405020304" pitchFamily="18" charset="0"/>
                      <a:cs typeface="Times New Roman" panose="02020603050405020304" pitchFamily="18" charset="0"/>
                    </a:rPr>
                    <a:t>x</a:t>
                  </a:r>
                  <a:r>
                    <a:rPr lang="en-US" altLang="zh-CN" sz="1400">
                      <a:latin typeface="Times New Roman" panose="02020603050405020304" pitchFamily="18" charset="0"/>
                      <a:cs typeface="Times New Roman" panose="02020603050405020304" pitchFamily="18" charset="0"/>
                    </a:rPr>
                    <a:t>/</a:t>
                  </a:r>
                  <a:r>
                    <a:rPr lang="el-GR" altLang="zh-CN" sz="1400">
                      <a:latin typeface="Times New Roman" panose="02020603050405020304" pitchFamily="18" charset="0"/>
                      <a:cs typeface="Times New Roman" panose="02020603050405020304" pitchFamily="18" charset="0"/>
                    </a:rPr>
                    <a:t> ε</a:t>
                  </a:r>
                  <a:r>
                    <a:rPr lang="en-US" altLang="zh-CN" sz="1400" baseline="-25000">
                      <a:latin typeface="Times New Roman" panose="02020603050405020304" pitchFamily="18" charset="0"/>
                      <a:cs typeface="Times New Roman" panose="02020603050405020304" pitchFamily="18" charset="0"/>
                    </a:rPr>
                    <a:t>y</a:t>
                  </a:r>
                  <a:r>
                    <a:rPr lang="en-US" altLang="zh-CN" sz="1400">
                      <a:latin typeface="Times New Roman" panose="02020603050405020304" pitchFamily="18" charset="0"/>
                      <a:cs typeface="Times New Roman" panose="02020603050405020304" pitchFamily="18" charset="0"/>
                    </a:rPr>
                    <a:t>: 5 </a:t>
                  </a:r>
                  <a:r>
                    <a:rPr lang="el-GR" altLang="zh-CN" sz="1400">
                      <a:latin typeface="Times New Roman" panose="02020603050405020304" pitchFamily="18" charset="0"/>
                      <a:cs typeface="Times New Roman" panose="02020603050405020304" pitchFamily="18" charset="0"/>
                    </a:rPr>
                    <a:t>π</a:t>
                  </a:r>
                  <a:r>
                    <a:rPr lang="en-US" altLang="zh-CN" sz="1400">
                      <a:latin typeface="Times New Roman" panose="02020603050405020304" pitchFamily="18" charset="0"/>
                      <a:cs typeface="Times New Roman" panose="02020603050405020304" pitchFamily="18" charset="0"/>
                    </a:rPr>
                    <a:t> </a:t>
                  </a:r>
                  <a:r>
                    <a:rPr lang="en-US" altLang="zh-CN" sz="1400" err="1">
                      <a:latin typeface="Times New Roman" panose="02020603050405020304" pitchFamily="18" charset="0"/>
                      <a:cs typeface="Times New Roman" panose="02020603050405020304" pitchFamily="18" charset="0"/>
                    </a:rPr>
                    <a:t>mm·</a:t>
                  </a:r>
                  <a:r>
                    <a:rPr lang="en-US" altLang="zh-CN" sz="1400">
                      <a:latin typeface="Times New Roman" panose="02020603050405020304" pitchFamily="18" charset="0"/>
                      <a:cs typeface="Times New Roman" panose="02020603050405020304" pitchFamily="18" charset="0"/>
                    </a:rPr>
                    <a:t>mrad </a:t>
                  </a:r>
                  <a:r>
                    <a:rPr lang="zh-CN" altLang="en-US" sz="1400">
                      <a:latin typeface="Times New Roman" panose="02020603050405020304" pitchFamily="18" charset="0"/>
                      <a:cs typeface="Times New Roman" panose="02020603050405020304" pitchFamily="18" charset="0"/>
                    </a:rPr>
                    <a:t>→  </a:t>
                  </a:r>
                  <a:r>
                    <a:rPr lang="en-US" altLang="zh-CN" sz="1400">
                      <a:latin typeface="Times New Roman" panose="02020603050405020304" pitchFamily="18" charset="0"/>
                      <a:cs typeface="Times New Roman" panose="02020603050405020304" pitchFamily="18" charset="0"/>
                    </a:rPr>
                    <a:t>0.1 </a:t>
                  </a:r>
                  <a:r>
                    <a:rPr lang="el-GR" altLang="zh-CN" sz="1400">
                      <a:latin typeface="Times New Roman" panose="02020603050405020304" pitchFamily="18" charset="0"/>
                      <a:cs typeface="Times New Roman" panose="02020603050405020304" pitchFamily="18" charset="0"/>
                    </a:rPr>
                    <a:t>π</a:t>
                  </a:r>
                  <a:r>
                    <a:rPr lang="en-US" altLang="zh-CN" sz="1400">
                      <a:latin typeface="Times New Roman" panose="02020603050405020304" pitchFamily="18" charset="0"/>
                      <a:cs typeface="Times New Roman" panose="02020603050405020304" pitchFamily="18" charset="0"/>
                    </a:rPr>
                    <a:t> </a:t>
                  </a:r>
                  <a:r>
                    <a:rPr lang="en-US" altLang="zh-CN" sz="1400" err="1">
                      <a:latin typeface="Times New Roman" panose="02020603050405020304" pitchFamily="18" charset="0"/>
                      <a:cs typeface="Times New Roman" panose="02020603050405020304" pitchFamily="18" charset="0"/>
                    </a:rPr>
                    <a:t>mm·</a:t>
                  </a:r>
                  <a:r>
                    <a:rPr lang="en-US" altLang="zh-CN" sz="1400">
                      <a:latin typeface="Times New Roman" panose="02020603050405020304" pitchFamily="18" charset="0"/>
                      <a:cs typeface="Times New Roman" panose="02020603050405020304" pitchFamily="18" charset="0"/>
                    </a:rPr>
                    <a:t>mrad </a:t>
                  </a:r>
                </a:p>
              </p:txBody>
            </p:sp>
            <p:sp>
              <p:nvSpPr>
                <p:cNvPr id="200" name="圆角矩形 199"/>
                <p:cNvSpPr/>
                <p:nvPr/>
              </p:nvSpPr>
              <p:spPr>
                <a:xfrm>
                  <a:off x="626068" y="5046088"/>
                  <a:ext cx="3392041" cy="1225541"/>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atin typeface="Times New Roman" panose="02020603050405020304" pitchFamily="18" charset="0"/>
                    <a:cs typeface="Times New Roman" panose="02020603050405020304" pitchFamily="18" charset="0"/>
                  </a:endParaRPr>
                </a:p>
              </p:txBody>
            </p:sp>
            <p:sp>
              <p:nvSpPr>
                <p:cNvPr id="201" name="文本框 90"/>
                <p:cNvSpPr txBox="1"/>
                <p:nvPr/>
              </p:nvSpPr>
              <p:spPr>
                <a:xfrm>
                  <a:off x="3237800" y="5129393"/>
                  <a:ext cx="652743" cy="307777"/>
                </a:xfrm>
                <a:prstGeom prst="rect">
                  <a:avLst/>
                </a:prstGeom>
                <a:noFill/>
              </p:spPr>
              <p:txBody>
                <a:bodyPr wrap="none" rtlCol="0">
                  <a:spAutoFit/>
                </a:bodyPr>
                <a:lstStyle/>
                <a:p>
                  <a:r>
                    <a:rPr lang="en-US" altLang="zh-CN" sz="1400" b="1" err="1">
                      <a:solidFill>
                        <a:srgbClr val="00B050"/>
                      </a:solidFill>
                      <a:latin typeface="Times New Roman" panose="02020603050405020304" pitchFamily="18" charset="0"/>
                      <a:cs typeface="Times New Roman" panose="02020603050405020304" pitchFamily="18" charset="0"/>
                    </a:rPr>
                    <a:t>SRing</a:t>
                  </a:r>
                  <a:endParaRPr lang="zh-CN" altLang="en-US" sz="1400" b="1">
                    <a:solidFill>
                      <a:srgbClr val="00B050"/>
                    </a:solidFill>
                    <a:latin typeface="Times New Roman" panose="02020603050405020304" pitchFamily="18" charset="0"/>
                    <a:cs typeface="Times New Roman" panose="02020603050405020304" pitchFamily="18" charset="0"/>
                  </a:endParaRPr>
                </a:p>
              </p:txBody>
            </p:sp>
            <p:sp>
              <p:nvSpPr>
                <p:cNvPr id="202" name="TextBox 61"/>
                <p:cNvSpPr txBox="1"/>
                <p:nvPr/>
              </p:nvSpPr>
              <p:spPr bwMode="auto">
                <a:xfrm>
                  <a:off x="1245918" y="5128659"/>
                  <a:ext cx="2064835" cy="307777"/>
                </a:xfrm>
                <a:prstGeom prst="rect">
                  <a:avLst/>
                </a:prstGeom>
                <a:noFill/>
              </p:spPr>
              <p:txBody>
                <a:bodyPr wrap="square">
                  <a:spAutoFit/>
                </a:bodyPr>
                <a:lstStyle/>
                <a:p>
                  <a:pPr>
                    <a:defRPr/>
                  </a:pPr>
                  <a:r>
                    <a:rPr lang="en-US" altLang="zh-CN" sz="1400">
                      <a:solidFill>
                        <a:schemeClr val="tx1">
                          <a:lumMod val="95000"/>
                          <a:lumOff val="5000"/>
                        </a:schemeClr>
                      </a:solidFill>
                      <a:latin typeface="Times New Roman" panose="02020603050405020304" pitchFamily="18" charset="0"/>
                      <a:cs typeface="Times New Roman" panose="02020603050405020304" pitchFamily="18" charset="0"/>
                    </a:rPr>
                    <a:t>Electron-Cooling</a:t>
                  </a:r>
                  <a:endParaRPr lang="zh-CN" altLang="en-US" sz="14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03" name="文本框 54"/>
                <p:cNvSpPr txBox="1"/>
                <p:nvPr/>
              </p:nvSpPr>
              <p:spPr>
                <a:xfrm>
                  <a:off x="4237989" y="5619556"/>
                  <a:ext cx="772520" cy="474279"/>
                </a:xfrm>
                <a:prstGeom prst="rect">
                  <a:avLst/>
                </a:prstGeom>
                <a:solidFill>
                  <a:srgbClr val="FFFF00"/>
                </a:solidFill>
              </p:spPr>
              <p:txBody>
                <a:bodyPr wrap="square" rtlCol="0">
                  <a:spAutoFit/>
                </a:bodyPr>
                <a:lstStyle/>
                <a:p>
                  <a:pPr algn="ctr"/>
                  <a:r>
                    <a:rPr lang="en-US" altLang="zh-CN" sz="1400" dirty="0">
                      <a:solidFill>
                        <a:schemeClr val="tx1">
                          <a:lumMod val="95000"/>
                          <a:lumOff val="5000"/>
                        </a:schemeClr>
                      </a:solidFill>
                      <a:latin typeface="Times New Roman" panose="02020603050405020304" pitchFamily="18" charset="0"/>
                      <a:cs typeface="Times New Roman" panose="02020603050405020304" pitchFamily="18" charset="0"/>
                    </a:rPr>
                    <a:t>electron cooling</a:t>
                  </a:r>
                  <a:endParaRPr lang="zh-CN" altLang="en-US" sz="1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04" name="TextBox 57"/>
                <p:cNvSpPr txBox="1"/>
                <p:nvPr/>
              </p:nvSpPr>
              <p:spPr bwMode="auto">
                <a:xfrm>
                  <a:off x="5410437" y="5177291"/>
                  <a:ext cx="1976864" cy="334785"/>
                </a:xfrm>
                <a:prstGeom prst="rect">
                  <a:avLst/>
                </a:prstGeom>
                <a:noFill/>
              </p:spPr>
              <p:txBody>
                <a:bodyPr wrap="square">
                  <a:spAutoFit/>
                </a:bodyPr>
                <a:lstStyle/>
                <a:p>
                  <a:pPr>
                    <a:defRPr/>
                  </a:pPr>
                  <a:r>
                    <a:rPr lang="en-US" altLang="zh-CN" dirty="0">
                      <a:solidFill>
                        <a:schemeClr val="tx1">
                          <a:lumMod val="95000"/>
                          <a:lumOff val="5000"/>
                        </a:schemeClr>
                      </a:solidFill>
                      <a:latin typeface="Times New Roman" panose="02020603050405020304" pitchFamily="18" charset="0"/>
                      <a:cs typeface="Times New Roman" panose="02020603050405020304" pitchFamily="18" charset="0"/>
                    </a:rPr>
                    <a:t>Stochastic Cooling</a:t>
                  </a:r>
                  <a:endParaRPr lang="zh-CN" altLang="en-US"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05" name="矩形 204"/>
                <p:cNvSpPr/>
                <p:nvPr/>
              </p:nvSpPr>
              <p:spPr>
                <a:xfrm>
                  <a:off x="5241971" y="6186477"/>
                  <a:ext cx="2633047" cy="278988"/>
                </a:xfrm>
                <a:prstGeom prst="rect">
                  <a:avLst/>
                </a:prstGeom>
              </p:spPr>
              <p:txBody>
                <a:bodyPr wrap="square">
                  <a:spAutoFit/>
                </a:bodyPr>
                <a:lstStyle/>
                <a:p>
                  <a:r>
                    <a:rPr lang="en-US" altLang="zh-CN" sz="1400" dirty="0">
                      <a:solidFill>
                        <a:srgbClr val="FF0000"/>
                      </a:solidFill>
                      <a:latin typeface="Times New Roman" panose="02020603050405020304" pitchFamily="18" charset="0"/>
                      <a:cs typeface="Times New Roman" panose="02020603050405020304" pitchFamily="18" charset="0"/>
                    </a:rPr>
                    <a:t>cooling time&lt;1.2 s</a:t>
                  </a:r>
                  <a:endParaRPr lang="zh-CN" altLang="en-US" sz="1400" dirty="0">
                    <a:solidFill>
                      <a:srgbClr val="FF0000"/>
                    </a:solidFill>
                    <a:latin typeface="Times New Roman" panose="02020603050405020304" pitchFamily="18" charset="0"/>
                    <a:cs typeface="Times New Roman" panose="02020603050405020304" pitchFamily="18" charset="0"/>
                  </a:endParaRPr>
                </a:p>
              </p:txBody>
            </p:sp>
            <p:sp>
              <p:nvSpPr>
                <p:cNvPr id="206" name="矩形 205"/>
                <p:cNvSpPr/>
                <p:nvPr/>
              </p:nvSpPr>
              <p:spPr>
                <a:xfrm>
                  <a:off x="769149" y="5881166"/>
                  <a:ext cx="3018374" cy="307777"/>
                </a:xfrm>
                <a:prstGeom prst="rect">
                  <a:avLst/>
                </a:prstGeom>
              </p:spPr>
              <p:txBody>
                <a:bodyPr wrap="square">
                  <a:spAutoFit/>
                </a:bodyPr>
                <a:lstStyle/>
                <a:p>
                  <a:r>
                    <a:rPr lang="en-US" altLang="zh-CN" sz="1400">
                      <a:solidFill>
                        <a:srgbClr val="FF0000"/>
                      </a:solidFill>
                      <a:latin typeface="Times New Roman" panose="02020603050405020304" pitchFamily="18" charset="0"/>
                      <a:cs typeface="Times New Roman" panose="02020603050405020304" pitchFamily="18" charset="0"/>
                    </a:rPr>
                    <a:t> cooling time&lt;1.0 s</a:t>
                  </a:r>
                  <a:endParaRPr lang="zh-CN" altLang="en-US" sz="1400">
                    <a:solidFill>
                      <a:srgbClr val="FF0000"/>
                    </a:solidFill>
                    <a:latin typeface="Times New Roman" panose="02020603050405020304" pitchFamily="18" charset="0"/>
                    <a:cs typeface="Times New Roman" panose="02020603050405020304" pitchFamily="18" charset="0"/>
                  </a:endParaRPr>
                </a:p>
              </p:txBody>
            </p:sp>
          </p:grpSp>
          <p:cxnSp>
            <p:nvCxnSpPr>
              <p:cNvPr id="194" name="直接连接符 54"/>
              <p:cNvCxnSpPr>
                <a:cxnSpLocks noChangeShapeType="1"/>
              </p:cNvCxnSpPr>
              <p:nvPr/>
            </p:nvCxnSpPr>
            <p:spPr bwMode="auto">
              <a:xfrm>
                <a:off x="1332834" y="3677364"/>
                <a:ext cx="625029" cy="0"/>
              </a:xfrm>
              <a:prstGeom prst="line">
                <a:avLst/>
              </a:prstGeom>
              <a:noFill/>
              <a:ln w="9525" algn="ctr">
                <a:solidFill>
                  <a:schemeClr val="tx1"/>
                </a:solidFill>
                <a:prstDash val="dash"/>
                <a:round/>
                <a:headEnd/>
                <a:tailEnd/>
              </a:ln>
            </p:spPr>
          </p:cxnSp>
        </p:grpSp>
        <p:sp>
          <p:nvSpPr>
            <p:cNvPr id="101" name="矩形 100"/>
            <p:cNvSpPr/>
            <p:nvPr/>
          </p:nvSpPr>
          <p:spPr>
            <a:xfrm>
              <a:off x="1872110" y="4457521"/>
              <a:ext cx="1510350" cy="362606"/>
            </a:xfrm>
            <a:prstGeom prst="rect">
              <a:avLst/>
            </a:prstGeom>
          </p:spPr>
          <p:txBody>
            <a:bodyPr wrap="none">
              <a:spAutoFit/>
            </a:bodyPr>
            <a:lstStyle/>
            <a:p>
              <a:r>
                <a:rPr lang="en-US" altLang="zh-CN" dirty="0" err="1">
                  <a:solidFill>
                    <a:srgbClr val="0000C8"/>
                  </a:solidFill>
                  <a:latin typeface="+mj-lt"/>
                </a:rPr>
                <a:t>Δp</a:t>
              </a:r>
              <a:r>
                <a:rPr lang="en-US" altLang="zh-CN" dirty="0">
                  <a:solidFill>
                    <a:srgbClr val="0000C8"/>
                  </a:solidFill>
                  <a:latin typeface="+mj-lt"/>
                </a:rPr>
                <a:t>/p  </a:t>
              </a:r>
              <a:r>
                <a:rPr lang="el-GR" altLang="zh-CN" dirty="0">
                  <a:solidFill>
                    <a:srgbClr val="0000C8"/>
                  </a:solidFill>
                  <a:latin typeface="+mj-lt"/>
                </a:rPr>
                <a:t>ε</a:t>
              </a:r>
              <a:r>
                <a:rPr lang="en-US" altLang="zh-CN" baseline="-25000" dirty="0">
                  <a:solidFill>
                    <a:srgbClr val="0000C8"/>
                  </a:solidFill>
                  <a:latin typeface="+mj-lt"/>
                </a:rPr>
                <a:t>x</a:t>
              </a:r>
              <a:r>
                <a:rPr lang="en-US" altLang="zh-CN" dirty="0">
                  <a:solidFill>
                    <a:srgbClr val="0000C8"/>
                  </a:solidFill>
                  <a:latin typeface="+mj-lt"/>
                </a:rPr>
                <a:t>/</a:t>
              </a:r>
              <a:r>
                <a:rPr lang="el-GR" altLang="zh-CN" dirty="0">
                  <a:solidFill>
                    <a:srgbClr val="0000C8"/>
                  </a:solidFill>
                  <a:latin typeface="+mj-lt"/>
                </a:rPr>
                <a:t>ε</a:t>
              </a:r>
              <a:r>
                <a:rPr lang="en-US" altLang="zh-CN" baseline="-25000" dirty="0">
                  <a:solidFill>
                    <a:srgbClr val="0000C8"/>
                  </a:solidFill>
                  <a:latin typeface="+mj-lt"/>
                </a:rPr>
                <a:t>y</a:t>
              </a:r>
              <a:r>
                <a:rPr lang="en-US" altLang="zh-CN" dirty="0">
                  <a:solidFill>
                    <a:srgbClr val="0000C8"/>
                  </a:solidFill>
                  <a:latin typeface="+mj-lt"/>
                </a:rPr>
                <a:t>  3σ</a:t>
              </a:r>
              <a:endParaRPr lang="zh-CN" altLang="en-US" dirty="0">
                <a:solidFill>
                  <a:srgbClr val="0000C8"/>
                </a:solidFill>
                <a:latin typeface="+mj-lt"/>
              </a:endParaRPr>
            </a:p>
          </p:txBody>
        </p:sp>
        <p:sp>
          <p:nvSpPr>
            <p:cNvPr id="104" name="TextBox 59"/>
            <p:cNvSpPr txBox="1">
              <a:spLocks noChangeArrowheads="1"/>
            </p:cNvSpPr>
            <p:nvPr/>
          </p:nvSpPr>
          <p:spPr bwMode="auto">
            <a:xfrm>
              <a:off x="3576993" y="4117890"/>
              <a:ext cx="747193" cy="307777"/>
            </a:xfrm>
            <a:prstGeom prst="rect">
              <a:avLst/>
            </a:prstGeom>
            <a:noFill/>
            <a:ln w="9525">
              <a:noFill/>
              <a:miter lim="800000"/>
              <a:headEnd/>
              <a:tailEnd/>
            </a:ln>
          </p:spPr>
          <p:txBody>
            <a:bodyPr wrap="square">
              <a:spAutoFit/>
            </a:bodyPr>
            <a:lstStyle/>
            <a:p>
              <a:r>
                <a:rPr lang="en-US" altLang="zh-CN" sz="1400">
                  <a:latin typeface="Times New Roman" panose="02020603050405020304" pitchFamily="18" charset="0"/>
                  <a:cs typeface="Times New Roman" panose="02020603050405020304" pitchFamily="18" charset="0"/>
                </a:rPr>
                <a:t>0.26 </a:t>
              </a:r>
              <a:r>
                <a:rPr lang="en-US" altLang="zh-CN" sz="1400"/>
                <a:t>μs</a:t>
              </a:r>
              <a:endParaRPr lang="zh-CN" altLang="en-US" sz="1400">
                <a:latin typeface="Times New Roman" panose="02020603050405020304" pitchFamily="18" charset="0"/>
                <a:cs typeface="Times New Roman" panose="02020603050405020304" pitchFamily="18" charset="0"/>
              </a:endParaRPr>
            </a:p>
          </p:txBody>
        </p:sp>
        <p:sp>
          <p:nvSpPr>
            <p:cNvPr id="107" name="TextBox 59"/>
            <p:cNvSpPr txBox="1">
              <a:spLocks noChangeArrowheads="1"/>
            </p:cNvSpPr>
            <p:nvPr/>
          </p:nvSpPr>
          <p:spPr bwMode="auto">
            <a:xfrm>
              <a:off x="5893943" y="4080666"/>
              <a:ext cx="747193" cy="307777"/>
            </a:xfrm>
            <a:prstGeom prst="rect">
              <a:avLst/>
            </a:prstGeom>
            <a:noFill/>
            <a:ln w="9525">
              <a:noFill/>
              <a:miter lim="800000"/>
              <a:headEnd/>
              <a:tailEnd/>
            </a:ln>
          </p:spPr>
          <p:txBody>
            <a:bodyPr wrap="square">
              <a:spAutoFit/>
            </a:bodyPr>
            <a:lstStyle/>
            <a:p>
              <a:r>
                <a:rPr lang="en-US" altLang="zh-CN" sz="1400">
                  <a:latin typeface="Times New Roman" panose="02020603050405020304" pitchFamily="18" charset="0"/>
                  <a:cs typeface="Times New Roman" panose="02020603050405020304" pitchFamily="18" charset="0"/>
                </a:rPr>
                <a:t>0.26 </a:t>
              </a:r>
              <a:r>
                <a:rPr lang="en-US" altLang="zh-CN" sz="1400"/>
                <a:t>μs</a:t>
              </a:r>
              <a:endParaRPr lang="zh-CN" altLang="en-US" sz="1400">
                <a:latin typeface="Times New Roman" panose="02020603050405020304" pitchFamily="18" charset="0"/>
                <a:cs typeface="Times New Roman" panose="02020603050405020304" pitchFamily="18" charset="0"/>
              </a:endParaRPr>
            </a:p>
          </p:txBody>
        </p:sp>
        <p:sp>
          <p:nvSpPr>
            <p:cNvPr id="110" name="TextBox 59"/>
            <p:cNvSpPr txBox="1">
              <a:spLocks noChangeArrowheads="1"/>
            </p:cNvSpPr>
            <p:nvPr/>
          </p:nvSpPr>
          <p:spPr bwMode="auto">
            <a:xfrm>
              <a:off x="7535936" y="4105681"/>
              <a:ext cx="747193" cy="307777"/>
            </a:xfrm>
            <a:prstGeom prst="rect">
              <a:avLst/>
            </a:prstGeom>
            <a:noFill/>
            <a:ln w="9525">
              <a:noFill/>
              <a:miter lim="800000"/>
              <a:headEnd/>
              <a:tailEnd/>
            </a:ln>
          </p:spPr>
          <p:txBody>
            <a:bodyPr wrap="square">
              <a:spAutoFit/>
            </a:bodyPr>
            <a:lstStyle/>
            <a:p>
              <a:r>
                <a:rPr lang="en-US" altLang="zh-CN" sz="1400">
                  <a:latin typeface="Times New Roman" panose="02020603050405020304" pitchFamily="18" charset="0"/>
                  <a:cs typeface="Times New Roman" panose="02020603050405020304" pitchFamily="18" charset="0"/>
                </a:rPr>
                <a:t>1.10 </a:t>
              </a:r>
              <a:r>
                <a:rPr lang="en-US" altLang="zh-CN" sz="1400"/>
                <a:t>μs</a:t>
              </a:r>
              <a:endParaRPr lang="zh-CN" altLang="en-US" sz="140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269801481"/>
      </p:ext>
    </p:extLst>
  </p:cSld>
  <p:clrMapOvr>
    <a:masterClrMapping/>
  </p:clrMapOvr>
  <mc:AlternateContent xmlns:mc="http://schemas.openxmlformats.org/markup-compatibility/2006" xmlns:p14="http://schemas.microsoft.com/office/powerpoint/2010/main">
    <mc:Choice Requires="p14">
      <p:transition spd="slow" p14:dur="2000" advTm="30358"/>
    </mc:Choice>
    <mc:Fallback xmlns="">
      <p:transition spd="slow" advTm="30358"/>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504" y="332359"/>
            <a:ext cx="8579296" cy="1143000"/>
          </a:xfrm>
        </p:spPr>
        <p:txBody>
          <a:bodyPr>
            <a:normAutofit/>
          </a:bodyPr>
          <a:lstStyle/>
          <a:p>
            <a:pPr algn="l"/>
            <a:r>
              <a:rPr lang="en-US" altLang="zh-CN" sz="2600" b="1" dirty="0">
                <a:solidFill>
                  <a:srgbClr val="002060"/>
                </a:solidFill>
                <a:latin typeface="Times New Roman" pitchFamily="18" charset="0"/>
                <a:ea typeface="+mn-ea"/>
                <a:cs typeface="Times New Roman" pitchFamily="18" charset="0"/>
              </a:rPr>
              <a:t>Pickup/kicker shunt and transfer impedance – </a:t>
            </a:r>
            <a:r>
              <a:rPr lang="en-US" altLang="zh-CN" sz="2600" b="1" dirty="0" err="1">
                <a:solidFill>
                  <a:srgbClr val="002060"/>
                </a:solidFill>
                <a:latin typeface="Times New Roman" pitchFamily="18" charset="0"/>
                <a:ea typeface="+mn-ea"/>
                <a:cs typeface="Times New Roman" pitchFamily="18" charset="0"/>
              </a:rPr>
              <a:t>Faltin</a:t>
            </a:r>
            <a:r>
              <a:rPr lang="en-US" altLang="zh-CN" sz="2600" b="1" dirty="0">
                <a:solidFill>
                  <a:srgbClr val="002060"/>
                </a:solidFill>
                <a:latin typeface="Times New Roman" pitchFamily="18" charset="0"/>
                <a:ea typeface="+mn-ea"/>
                <a:cs typeface="Times New Roman" pitchFamily="18" charset="0"/>
              </a:rPr>
              <a:t> type</a:t>
            </a:r>
            <a:endParaRPr lang="zh-CN" altLang="en-US" sz="2600" b="1" dirty="0">
              <a:solidFill>
                <a:srgbClr val="002060"/>
              </a:solidFill>
              <a:latin typeface="Times New Roman" pitchFamily="18" charset="0"/>
              <a:ea typeface="+mn-ea"/>
              <a:cs typeface="Times New Roman" pitchFamily="18" charset="0"/>
            </a:endParaRPr>
          </a:p>
        </p:txBody>
      </p:sp>
      <p:sp>
        <p:nvSpPr>
          <p:cNvPr id="4" name="直接连接符 10"/>
          <p:cNvSpPr>
            <a:spLocks noChangeShapeType="1"/>
          </p:cNvSpPr>
          <p:nvPr/>
        </p:nvSpPr>
        <p:spPr bwMode="auto">
          <a:xfrm>
            <a:off x="119447" y="687834"/>
            <a:ext cx="5543550" cy="0"/>
          </a:xfrm>
          <a:prstGeom prst="line">
            <a:avLst/>
          </a:prstGeom>
          <a:noFill/>
          <a:ln w="9525">
            <a:solidFill>
              <a:schemeClr val="accent1"/>
            </a:solidFill>
            <a:round/>
            <a:headEnd/>
            <a:tailEnd/>
          </a:ln>
        </p:spPr>
        <p:txBody>
          <a:bodyPr/>
          <a:lstStyle/>
          <a:p>
            <a:endParaRPr lang="zh-CN" altLang="en-US"/>
          </a:p>
        </p:txBody>
      </p:sp>
      <p:sp>
        <p:nvSpPr>
          <p:cNvPr id="5" name="灯片编号占位符 4"/>
          <p:cNvSpPr>
            <a:spLocks noGrp="1"/>
          </p:cNvSpPr>
          <p:nvPr>
            <p:ph type="sldNum" sz="quarter" idx="12"/>
          </p:nvPr>
        </p:nvSpPr>
        <p:spPr>
          <a:xfrm>
            <a:off x="6553200" y="6448251"/>
            <a:ext cx="2133600" cy="365125"/>
          </a:xfrm>
        </p:spPr>
        <p:txBody>
          <a:bodyPr/>
          <a:lstStyle/>
          <a:p>
            <a:fld id="{467CF1B9-ADC3-4521-AD98-ADB3259144A0}" type="slidenum">
              <a:rPr lang="zh-CN" altLang="en-US" smtClean="0"/>
              <a:pPr/>
              <a:t>40</a:t>
            </a:fld>
            <a:endParaRPr lang="zh-CN" altLang="en-US" dirty="0"/>
          </a:p>
        </p:txBody>
      </p:sp>
      <p:sp>
        <p:nvSpPr>
          <p:cNvPr id="12" name="文本框 11"/>
          <p:cNvSpPr txBox="1"/>
          <p:nvPr/>
        </p:nvSpPr>
        <p:spPr>
          <a:xfrm>
            <a:off x="251520" y="1217806"/>
            <a:ext cx="7128792" cy="430887"/>
          </a:xfrm>
          <a:prstGeom prst="rect">
            <a:avLst/>
          </a:prstGeom>
          <a:noFill/>
        </p:spPr>
        <p:txBody>
          <a:bodyPr wrap="square" rtlCol="0">
            <a:spAutoFit/>
          </a:bodyPr>
          <a:lstStyle/>
          <a:p>
            <a:pPr marL="342900" indent="-342900">
              <a:buFont typeface="Wingdings" panose="05000000000000000000" pitchFamily="2" charset="2"/>
              <a:buChar char="l"/>
            </a:pPr>
            <a:r>
              <a:rPr lang="en-US" altLang="zh-CN" sz="2200" dirty="0" err="1">
                <a:solidFill>
                  <a:srgbClr val="FF0000"/>
                </a:solidFill>
                <a:latin typeface="Times New Roman" panose="02020603050405020304" pitchFamily="18" charset="0"/>
                <a:cs typeface="Times New Roman" panose="02020603050405020304" pitchFamily="18" charset="0"/>
              </a:rPr>
              <a:t>Faltin</a:t>
            </a:r>
            <a:r>
              <a:rPr lang="en-US" altLang="zh-CN" sz="2200" dirty="0">
                <a:latin typeface="Times New Roman" panose="02020603050405020304" pitchFamily="18" charset="0"/>
                <a:cs typeface="Times New Roman" panose="02020603050405020304" pitchFamily="18" charset="0"/>
              </a:rPr>
              <a:t>, rectangular shape, dimension: 200 mm * 120 mm</a:t>
            </a:r>
          </a:p>
        </p:txBody>
      </p:sp>
      <p:pic>
        <p:nvPicPr>
          <p:cNvPr id="9" name="图片 8">
            <a:extLst>
              <a:ext uri="{FF2B5EF4-FFF2-40B4-BE49-F238E27FC236}">
                <a16:creationId xmlns:a16="http://schemas.microsoft.com/office/drawing/2014/main" id="{C3E4DC9C-F7DF-4EF9-B7F9-3F00DC247735}"/>
              </a:ext>
            </a:extLst>
          </p:cNvPr>
          <p:cNvPicPr/>
          <p:nvPr/>
        </p:nvPicPr>
        <p:blipFill rotWithShape="1">
          <a:blip r:embed="rId2" cstate="print">
            <a:extLst>
              <a:ext uri="{28A0092B-C50C-407E-A947-70E740481C1C}">
                <a14:useLocalDpi xmlns:a14="http://schemas.microsoft.com/office/drawing/2010/main" val="0"/>
              </a:ext>
            </a:extLst>
          </a:blip>
          <a:srcRect t="5389" r="7660"/>
          <a:stretch/>
        </p:blipFill>
        <p:spPr>
          <a:xfrm>
            <a:off x="35496" y="1842515"/>
            <a:ext cx="4464496" cy="3211794"/>
          </a:xfrm>
          <a:prstGeom prst="rect">
            <a:avLst/>
          </a:prstGeom>
        </p:spPr>
      </p:pic>
      <p:sp>
        <p:nvSpPr>
          <p:cNvPr id="10" name="TextBox 78">
            <a:extLst>
              <a:ext uri="{FF2B5EF4-FFF2-40B4-BE49-F238E27FC236}">
                <a16:creationId xmlns:a16="http://schemas.microsoft.com/office/drawing/2014/main" id="{DB6874AF-9077-4CCC-A745-10B0F11B8DC2}"/>
              </a:ext>
            </a:extLst>
          </p:cNvPr>
          <p:cNvSpPr txBox="1">
            <a:spLocks noChangeArrowheads="1"/>
          </p:cNvSpPr>
          <p:nvPr/>
        </p:nvSpPr>
        <p:spPr bwMode="auto">
          <a:xfrm>
            <a:off x="-108520" y="5390494"/>
            <a:ext cx="4824536"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85000"/>
              <a:buFont typeface="Wingdings 2" pitchFamily="18" charset="2"/>
              <a:buChar char="¡"/>
              <a:defRPr sz="14400">
                <a:solidFill>
                  <a:schemeClr val="tx1"/>
                </a:solidFill>
                <a:latin typeface="Arial" charset="0"/>
                <a:ea typeface="宋体" charset="-122"/>
              </a:defRPr>
            </a:lvl1pPr>
            <a:lvl2pPr marL="742950" indent="-285750">
              <a:spcBef>
                <a:spcPct val="20000"/>
              </a:spcBef>
              <a:buClr>
                <a:schemeClr val="hlink"/>
              </a:buClr>
              <a:buSzPct val="85000"/>
              <a:buFont typeface="Wingdings 2" pitchFamily="18" charset="2"/>
              <a:buChar char=""/>
              <a:defRPr sz="12600">
                <a:solidFill>
                  <a:schemeClr val="tx1"/>
                </a:solidFill>
                <a:latin typeface="Arial" charset="0"/>
                <a:ea typeface="宋体" charset="-122"/>
              </a:defRPr>
            </a:lvl2pPr>
            <a:lvl3pPr marL="1143000" indent="-228600">
              <a:spcBef>
                <a:spcPct val="20000"/>
              </a:spcBef>
              <a:buClr>
                <a:schemeClr val="folHlink"/>
              </a:buClr>
              <a:buSzPct val="90000"/>
              <a:buFont typeface="Wingdings 2" pitchFamily="18" charset="2"/>
              <a:buChar char="¡"/>
              <a:defRPr sz="10800">
                <a:solidFill>
                  <a:schemeClr val="tx1"/>
                </a:solidFill>
                <a:latin typeface="Arial" charset="0"/>
                <a:ea typeface="宋体" charset="-122"/>
              </a:defRPr>
            </a:lvl3pPr>
            <a:lvl4pPr marL="1600200" indent="-228600">
              <a:spcBef>
                <a:spcPct val="20000"/>
              </a:spcBef>
              <a:buClr>
                <a:schemeClr val="hlink"/>
              </a:buClr>
              <a:buSzPct val="90000"/>
              <a:buFont typeface="Wingdings 2" pitchFamily="18" charset="2"/>
              <a:buChar char=""/>
              <a:defRPr sz="9000">
                <a:solidFill>
                  <a:schemeClr val="tx1"/>
                </a:solidFill>
                <a:latin typeface="Arial" charset="0"/>
                <a:ea typeface="宋体" charset="-122"/>
              </a:defRPr>
            </a:lvl4pPr>
            <a:lvl5pPr marL="2057400" indent="-228600">
              <a:spcBef>
                <a:spcPct val="20000"/>
              </a:spcBef>
              <a:buClr>
                <a:schemeClr val="folHlink"/>
              </a:buClr>
              <a:buSzPct val="90000"/>
              <a:buFont typeface="Wingdings 2" pitchFamily="18" charset="2"/>
              <a:buChar char="¡"/>
              <a:defRPr sz="9000">
                <a:solidFill>
                  <a:schemeClr val="tx1"/>
                </a:solidFill>
                <a:latin typeface="Arial" charset="0"/>
                <a:ea typeface="宋体" charset="-122"/>
              </a:defRPr>
            </a:lvl5pPr>
            <a:lvl6pPr marL="25146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6pPr>
            <a:lvl7pPr marL="29718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7pPr>
            <a:lvl8pPr marL="34290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8pPr>
            <a:lvl9pPr marL="3886200" indent="-228600" eaLnBrk="0" fontAlgn="base" hangingPunct="0">
              <a:spcBef>
                <a:spcPct val="20000"/>
              </a:spcBef>
              <a:spcAft>
                <a:spcPct val="0"/>
              </a:spcAft>
              <a:buClr>
                <a:schemeClr val="folHlink"/>
              </a:buClr>
              <a:buSzPct val="90000"/>
              <a:buFont typeface="Wingdings 2" pitchFamily="18" charset="2"/>
              <a:buChar char="¡"/>
              <a:defRPr sz="9000">
                <a:solidFill>
                  <a:schemeClr val="tx1"/>
                </a:solidFill>
                <a:latin typeface="Arial" charset="0"/>
                <a:ea typeface="宋体" charset="-122"/>
              </a:defRPr>
            </a:lvl9pPr>
          </a:lstStyle>
          <a:p>
            <a:pPr algn="ctr">
              <a:spcBef>
                <a:spcPct val="50000"/>
              </a:spcBef>
              <a:buClrTx/>
              <a:buSzTx/>
              <a:buNone/>
            </a:pPr>
            <a:r>
              <a:rPr lang="en-US" altLang="zh-CN" sz="2200" dirty="0">
                <a:solidFill>
                  <a:srgbClr val="FF0000"/>
                </a:solidFill>
                <a:latin typeface="Times New Roman" pitchFamily="18" charset="0"/>
                <a:cs typeface="Times New Roman" pitchFamily="18" charset="0"/>
              </a:rPr>
              <a:t>Longitudinal kicker shunt impedance </a:t>
            </a:r>
          </a:p>
          <a:p>
            <a:pPr algn="ctr">
              <a:spcBef>
                <a:spcPct val="50000"/>
              </a:spcBef>
              <a:buClrTx/>
              <a:buSzTx/>
              <a:buNone/>
            </a:pPr>
            <a:r>
              <a:rPr lang="en-US" altLang="zh-CN" sz="2200" dirty="0">
                <a:latin typeface="Times New Roman" pitchFamily="18" charset="0"/>
                <a:cs typeface="Times New Roman" pitchFamily="18" charset="0"/>
              </a:rPr>
              <a:t> for 0.75 m when d=15 mm, </a:t>
            </a:r>
            <a:r>
              <a:rPr lang="en-US" altLang="zh-CN" sz="2200" dirty="0" err="1">
                <a:latin typeface="Times New Roman" pitchFamily="18" charset="0"/>
                <a:cs typeface="Times New Roman" pitchFamily="18" charset="0"/>
              </a:rPr>
              <a:t>sl</a:t>
            </a:r>
            <a:r>
              <a:rPr lang="en-US" altLang="zh-CN" sz="2200" dirty="0">
                <a:latin typeface="Times New Roman" pitchFamily="18" charset="0"/>
                <a:cs typeface="Times New Roman" pitchFamily="18" charset="0"/>
              </a:rPr>
              <a:t>=95 mm</a:t>
            </a:r>
          </a:p>
        </p:txBody>
      </p:sp>
      <p:sp>
        <p:nvSpPr>
          <p:cNvPr id="6" name="矩形 5">
            <a:extLst>
              <a:ext uri="{FF2B5EF4-FFF2-40B4-BE49-F238E27FC236}">
                <a16:creationId xmlns:a16="http://schemas.microsoft.com/office/drawing/2014/main" id="{79CF7E3C-D735-4D1B-B286-A2D72DBE6FC7}"/>
              </a:ext>
            </a:extLst>
          </p:cNvPr>
          <p:cNvSpPr/>
          <p:nvPr/>
        </p:nvSpPr>
        <p:spPr>
          <a:xfrm>
            <a:off x="4716016" y="5365233"/>
            <a:ext cx="4572000" cy="1107996"/>
          </a:xfrm>
          <a:prstGeom prst="rect">
            <a:avLst/>
          </a:prstGeom>
        </p:spPr>
        <p:txBody>
          <a:bodyPr>
            <a:spAutoFit/>
          </a:bodyPr>
          <a:lstStyle/>
          <a:p>
            <a:r>
              <a:rPr lang="en-US" altLang="zh-CN" sz="2200" dirty="0">
                <a:solidFill>
                  <a:srgbClr val="FF0000"/>
                </a:solidFill>
                <a:latin typeface="Times New Roman" panose="02020603050405020304" pitchFamily="18" charset="0"/>
              </a:rPr>
              <a:t>Horizontal pickup transfer impedance </a:t>
            </a:r>
            <a:r>
              <a:rPr lang="en-US" altLang="zh-CN" sz="2200" dirty="0">
                <a:latin typeface="Times New Roman" panose="02020603050405020304" pitchFamily="18" charset="0"/>
              </a:rPr>
              <a:t>for 0.75 m </a:t>
            </a:r>
            <a:r>
              <a:rPr lang="en-US" altLang="zh-CN" sz="2200" dirty="0" err="1">
                <a:latin typeface="Times New Roman" panose="02020603050405020304" pitchFamily="18" charset="0"/>
              </a:rPr>
              <a:t>Faltin</a:t>
            </a:r>
            <a:r>
              <a:rPr lang="en-US" altLang="zh-CN" sz="2200" dirty="0">
                <a:latin typeface="Times New Roman" panose="02020603050405020304" pitchFamily="18" charset="0"/>
              </a:rPr>
              <a:t> structure when d=15 mm, </a:t>
            </a:r>
            <a:r>
              <a:rPr lang="en-US" altLang="zh-CN" sz="2200" dirty="0" err="1">
                <a:latin typeface="Times New Roman" panose="02020603050405020304" pitchFamily="18" charset="0"/>
              </a:rPr>
              <a:t>sl</a:t>
            </a:r>
            <a:r>
              <a:rPr lang="en-US" altLang="zh-CN" sz="2200" dirty="0">
                <a:latin typeface="Times New Roman" panose="02020603050405020304" pitchFamily="18" charset="0"/>
              </a:rPr>
              <a:t>=95 mm (x=0, y=1)</a:t>
            </a:r>
            <a:endParaRPr lang="zh-CN" altLang="en-US" sz="2200" dirty="0"/>
          </a:p>
        </p:txBody>
      </p:sp>
      <p:pic>
        <p:nvPicPr>
          <p:cNvPr id="15" name="图片 14">
            <a:extLst>
              <a:ext uri="{FF2B5EF4-FFF2-40B4-BE49-F238E27FC236}">
                <a16:creationId xmlns:a16="http://schemas.microsoft.com/office/drawing/2014/main" id="{436A730F-FCB3-4BBD-A406-3C76F8536CA8}"/>
              </a:ext>
            </a:extLst>
          </p:cNvPr>
          <p:cNvPicPr/>
          <p:nvPr/>
        </p:nvPicPr>
        <p:blipFill rotWithShape="1">
          <a:blip r:embed="rId3" cstate="print">
            <a:extLst>
              <a:ext uri="{28A0092B-C50C-407E-A947-70E740481C1C}">
                <a14:useLocalDpi xmlns:a14="http://schemas.microsoft.com/office/drawing/2010/main" val="0"/>
              </a:ext>
            </a:extLst>
          </a:blip>
          <a:srcRect t="6889" r="9893"/>
          <a:stretch/>
        </p:blipFill>
        <p:spPr>
          <a:xfrm>
            <a:off x="4355976" y="1629842"/>
            <a:ext cx="4752528" cy="3447608"/>
          </a:xfrm>
          <a:prstGeom prst="rect">
            <a:avLst/>
          </a:prstGeom>
        </p:spPr>
      </p:pic>
      <p:sp>
        <p:nvSpPr>
          <p:cNvPr id="11" name="标题 1">
            <a:extLst>
              <a:ext uri="{FF2B5EF4-FFF2-40B4-BE49-F238E27FC236}">
                <a16:creationId xmlns:a16="http://schemas.microsoft.com/office/drawing/2014/main" id="{60FBE36D-C339-4282-8484-9287B5748EC8}"/>
              </a:ext>
            </a:extLst>
          </p:cNvPr>
          <p:cNvSpPr txBox="1">
            <a:spLocks/>
          </p:cNvSpPr>
          <p:nvPr/>
        </p:nvSpPr>
        <p:spPr>
          <a:xfrm>
            <a:off x="107504" y="-243408"/>
            <a:ext cx="8686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000" b="1">
                <a:solidFill>
                  <a:schemeClr val="accent1"/>
                </a:solidFill>
                <a:latin typeface="Times New Roman" pitchFamily="18" charset="0"/>
                <a:ea typeface="+mn-ea"/>
                <a:cs typeface="Times New Roman" pitchFamily="18" charset="0"/>
              </a:rPr>
              <a:t>Simulation parameters for SRing stochastic cooling</a:t>
            </a:r>
            <a:endParaRPr lang="zh-CN" altLang="en-US" sz="3000" b="1" dirty="0">
              <a:solidFill>
                <a:schemeClr val="accent1"/>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9032251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接连接符 10"/>
          <p:cNvSpPr>
            <a:spLocks noChangeShapeType="1"/>
          </p:cNvSpPr>
          <p:nvPr/>
        </p:nvSpPr>
        <p:spPr bwMode="auto">
          <a:xfrm>
            <a:off x="119447" y="1052736"/>
            <a:ext cx="5543550" cy="0"/>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a:lstStyle/>
          <a:p>
            <a:endParaRPr lang="zh-CN" altLang="en-US"/>
          </a:p>
        </p:txBody>
      </p:sp>
      <p:sp>
        <p:nvSpPr>
          <p:cNvPr id="5" name="灯片编号占位符 4"/>
          <p:cNvSpPr>
            <a:spLocks noGrp="1"/>
          </p:cNvSpPr>
          <p:nvPr>
            <p:ph type="sldNum" sz="quarter" idx="12"/>
          </p:nvPr>
        </p:nvSpPr>
        <p:spPr/>
        <p:txBody>
          <a:bodyPr/>
          <a:lstStyle/>
          <a:p>
            <a:fld id="{467CF1B9-ADC3-4521-AD98-ADB3259144A0}" type="slidenum">
              <a:rPr lang="zh-CN" altLang="en-US" smtClean="0"/>
              <a:pPr/>
              <a:t>41</a:t>
            </a:fld>
            <a:endParaRPr lang="zh-CN" altLang="en-US" dirty="0"/>
          </a:p>
        </p:txBody>
      </p:sp>
      <p:pic>
        <p:nvPicPr>
          <p:cNvPr id="6" name="Picture 3">
            <a:extLst>
              <a:ext uri="{FF2B5EF4-FFF2-40B4-BE49-F238E27FC236}">
                <a16:creationId xmlns:a16="http://schemas.microsoft.com/office/drawing/2014/main" id="{EC642B64-CFBE-4C3B-832B-72D4058406BD}"/>
              </a:ext>
            </a:extLst>
          </p:cNvPr>
          <p:cNvPicPr/>
          <p:nvPr/>
        </p:nvPicPr>
        <p:blipFill>
          <a:blip r:embed="rId3"/>
          <a:stretch>
            <a:fillRect/>
          </a:stretch>
        </p:blipFill>
        <p:spPr>
          <a:xfrm>
            <a:off x="611560" y="1376355"/>
            <a:ext cx="6768752" cy="4113582"/>
          </a:xfrm>
          <a:prstGeom prst="rect">
            <a:avLst/>
          </a:prstGeom>
        </p:spPr>
      </p:pic>
      <p:sp>
        <p:nvSpPr>
          <p:cNvPr id="3" name="矩形 2">
            <a:extLst>
              <a:ext uri="{FF2B5EF4-FFF2-40B4-BE49-F238E27FC236}">
                <a16:creationId xmlns:a16="http://schemas.microsoft.com/office/drawing/2014/main" id="{35EFF8BB-0F3B-4595-8989-C20FA7F560FA}"/>
              </a:ext>
            </a:extLst>
          </p:cNvPr>
          <p:cNvSpPr/>
          <p:nvPr/>
        </p:nvSpPr>
        <p:spPr>
          <a:xfrm>
            <a:off x="40412" y="5417929"/>
            <a:ext cx="8852068" cy="1323439"/>
          </a:xfrm>
          <a:prstGeom prst="rect">
            <a:avLst/>
          </a:prstGeom>
        </p:spPr>
        <p:txBody>
          <a:bodyPr wrap="square">
            <a:spAutoFit/>
          </a:bodyPr>
          <a:lstStyle/>
          <a:p>
            <a:pPr indent="118745" algn="just">
              <a:spcAft>
                <a:spcPts val="0"/>
              </a:spcAft>
            </a:pPr>
            <a:r>
              <a:rPr lang="en-GB" altLang="zh-CN" sz="2000" kern="800" dirty="0" err="1">
                <a:latin typeface="Times New Roman" panose="02020603050405020304" pitchFamily="18" charset="0"/>
              </a:rPr>
              <a:t>Gnuplot</a:t>
            </a:r>
            <a:r>
              <a:rPr lang="en-GB" altLang="zh-CN" sz="2000" kern="800" dirty="0">
                <a:latin typeface="Times New Roman" panose="02020603050405020304" pitchFamily="18" charset="0"/>
              </a:rPr>
              <a:t> (name: rms) showing for above parameter set the TOF and the </a:t>
            </a:r>
            <a:r>
              <a:rPr lang="en-GB" altLang="zh-CN" sz="2000" kern="800" dirty="0" err="1">
                <a:latin typeface="Times New Roman" panose="02020603050405020304" pitchFamily="18" charset="0"/>
              </a:rPr>
              <a:t>betatron</a:t>
            </a:r>
            <a:r>
              <a:rPr lang="en-GB" altLang="zh-CN" sz="2000" kern="800" dirty="0">
                <a:latin typeface="Times New Roman" panose="02020603050405020304" pitchFamily="18" charset="0"/>
              </a:rPr>
              <a:t> cooling. After 5 s a small TOF instability occurs, slowing also the </a:t>
            </a:r>
            <a:r>
              <a:rPr lang="en-GB" altLang="zh-CN" sz="2000" kern="800" dirty="0" err="1">
                <a:latin typeface="Times New Roman" panose="02020603050405020304" pitchFamily="18" charset="0"/>
              </a:rPr>
              <a:t>betatron</a:t>
            </a:r>
            <a:r>
              <a:rPr lang="en-GB" altLang="zh-CN" sz="2000" kern="800" dirty="0">
                <a:latin typeface="Times New Roman" panose="02020603050405020304" pitchFamily="18" charset="0"/>
              </a:rPr>
              <a:t> cooling. After 10 s TOF </a:t>
            </a:r>
            <a:r>
              <a:rPr lang="en-GB" altLang="zh-CN" sz="2000" kern="800" dirty="0" err="1">
                <a:latin typeface="Times New Roman" panose="02020603050405020304" pitchFamily="18" charset="0"/>
              </a:rPr>
              <a:t>switchoff</a:t>
            </a:r>
            <a:r>
              <a:rPr lang="en-GB" altLang="zh-CN" sz="2000" kern="800" dirty="0">
                <a:latin typeface="Times New Roman" panose="02020603050405020304" pitchFamily="18" charset="0"/>
              </a:rPr>
              <a:t> and the </a:t>
            </a:r>
            <a:r>
              <a:rPr lang="en-GB" altLang="zh-CN" sz="2000" kern="800" dirty="0" err="1">
                <a:latin typeface="Times New Roman" panose="02020603050405020304" pitchFamily="18" charset="0"/>
              </a:rPr>
              <a:t>betatron</a:t>
            </a:r>
            <a:r>
              <a:rPr lang="en-GB" altLang="zh-CN" sz="2000" kern="800" dirty="0">
                <a:latin typeface="Times New Roman" panose="02020603050405020304" pitchFamily="18" charset="0"/>
              </a:rPr>
              <a:t> cooling improves. H = 0.5 i.e., only</a:t>
            </a:r>
            <a:r>
              <a:rPr lang="en-US" altLang="zh-CN" sz="2000" dirty="0">
                <a:latin typeface="Times New Roman" panose="02020603050405020304" pitchFamily="18" charset="0"/>
              </a:rPr>
              <a:t> </a:t>
            </a:r>
            <a:r>
              <a:rPr lang="en-GB" altLang="zh-CN" sz="2000" kern="800" dirty="0">
                <a:latin typeface="Times New Roman" panose="02020603050405020304" pitchFamily="18" charset="0"/>
              </a:rPr>
              <a:t>half of the ring circumference contains the 2000 sim. ions.</a:t>
            </a:r>
            <a:endParaRPr lang="zh-CN" altLang="zh-CN" sz="2000" dirty="0">
              <a:latin typeface="Times New Roman" panose="02020603050405020304" pitchFamily="18" charset="0"/>
            </a:endParaRPr>
          </a:p>
        </p:txBody>
      </p:sp>
      <p:sp>
        <p:nvSpPr>
          <p:cNvPr id="7" name="矩形 6">
            <a:extLst>
              <a:ext uri="{FF2B5EF4-FFF2-40B4-BE49-F238E27FC236}">
                <a16:creationId xmlns:a16="http://schemas.microsoft.com/office/drawing/2014/main" id="{48433A5F-B8B6-4290-AACA-E2CDE6B430C4}"/>
              </a:ext>
            </a:extLst>
          </p:cNvPr>
          <p:cNvSpPr/>
          <p:nvPr/>
        </p:nvSpPr>
        <p:spPr>
          <a:xfrm>
            <a:off x="2884049" y="1095127"/>
            <a:ext cx="2867773" cy="461665"/>
          </a:xfrm>
          <a:prstGeom prst="rect">
            <a:avLst/>
          </a:prstGeom>
        </p:spPr>
        <p:txBody>
          <a:bodyPr wrap="none">
            <a:spAutoFit/>
          </a:bodyPr>
          <a:lstStyle/>
          <a:p>
            <a:pPr indent="118745" algn="ctr">
              <a:spcAft>
                <a:spcPts val="0"/>
              </a:spcAft>
            </a:pPr>
            <a:r>
              <a:rPr lang="en-GB" altLang="zh-CN" sz="2400" kern="800" dirty="0">
                <a:solidFill>
                  <a:srgbClr val="FF0000"/>
                </a:solidFill>
                <a:latin typeface="Times New Roman" panose="02020603050405020304" pitchFamily="18" charset="0"/>
              </a:rPr>
              <a:t>Cooling of 1E8 ions </a:t>
            </a:r>
            <a:endParaRPr lang="zh-CN" altLang="zh-CN" sz="2400" dirty="0">
              <a:solidFill>
                <a:srgbClr val="FF0000"/>
              </a:solidFill>
              <a:latin typeface="Times New Roman" panose="02020603050405020304" pitchFamily="18" charset="0"/>
            </a:endParaRPr>
          </a:p>
        </p:txBody>
      </p:sp>
      <p:sp>
        <p:nvSpPr>
          <p:cNvPr id="11" name="标题 1">
            <a:extLst>
              <a:ext uri="{FF2B5EF4-FFF2-40B4-BE49-F238E27FC236}">
                <a16:creationId xmlns:a16="http://schemas.microsoft.com/office/drawing/2014/main" id="{673BA44A-FD39-4ED1-BA9D-B851FAF8EB07}"/>
              </a:ext>
            </a:extLst>
          </p:cNvPr>
          <p:cNvSpPr>
            <a:spLocks noGrp="1"/>
          </p:cNvSpPr>
          <p:nvPr>
            <p:ph type="title"/>
          </p:nvPr>
        </p:nvSpPr>
        <p:spPr>
          <a:xfrm>
            <a:off x="179512" y="44624"/>
            <a:ext cx="9217024" cy="1143000"/>
          </a:xfrm>
        </p:spPr>
        <p:txBody>
          <a:bodyPr>
            <a:normAutofit/>
          </a:bodyPr>
          <a:lstStyle/>
          <a:p>
            <a:pPr algn="l"/>
            <a:r>
              <a:rPr lang="en-US" altLang="zh-CN" sz="3000" b="1" dirty="0">
                <a:solidFill>
                  <a:schemeClr val="accent1"/>
                </a:solidFill>
                <a:latin typeface="Times New Roman" pitchFamily="18" charset="0"/>
                <a:ea typeface="+mn-ea"/>
                <a:cs typeface="Times New Roman" pitchFamily="18" charset="0"/>
              </a:rPr>
              <a:t>Time domain simulation for </a:t>
            </a:r>
            <a:r>
              <a:rPr lang="en-US" altLang="zh-CN" sz="3000" b="1" dirty="0" err="1">
                <a:solidFill>
                  <a:schemeClr val="accent1"/>
                </a:solidFill>
                <a:latin typeface="Times New Roman" pitchFamily="18" charset="0"/>
                <a:ea typeface="+mn-ea"/>
                <a:cs typeface="Times New Roman" pitchFamily="18" charset="0"/>
              </a:rPr>
              <a:t>SRing</a:t>
            </a:r>
            <a:r>
              <a:rPr lang="en-US" altLang="zh-CN" sz="3000" b="1" dirty="0">
                <a:solidFill>
                  <a:schemeClr val="accent1"/>
                </a:solidFill>
                <a:latin typeface="Times New Roman" pitchFamily="18" charset="0"/>
                <a:ea typeface="+mn-ea"/>
                <a:cs typeface="Times New Roman" pitchFamily="18" charset="0"/>
              </a:rPr>
              <a:t> stochastic cooling</a:t>
            </a:r>
            <a:br>
              <a:rPr lang="en-US" altLang="zh-CN" sz="3000" b="1" dirty="0">
                <a:solidFill>
                  <a:schemeClr val="accent1"/>
                </a:solidFill>
                <a:latin typeface="Times New Roman" pitchFamily="18" charset="0"/>
                <a:ea typeface="+mn-ea"/>
                <a:cs typeface="Times New Roman" pitchFamily="18" charset="0"/>
              </a:rPr>
            </a:br>
            <a:r>
              <a:rPr lang="en-US" altLang="zh-CN" sz="3000" b="1" dirty="0">
                <a:solidFill>
                  <a:schemeClr val="accent1"/>
                </a:solidFill>
                <a:latin typeface="Times New Roman" pitchFamily="18" charset="0"/>
                <a:ea typeface="+mn-ea"/>
                <a:cs typeface="Times New Roman" pitchFamily="18" charset="0"/>
              </a:rPr>
              <a:t>------</a:t>
            </a:r>
            <a:r>
              <a:rPr lang="en-US" altLang="zh-CN" sz="2800" b="1" dirty="0">
                <a:solidFill>
                  <a:schemeClr val="accent1"/>
                </a:solidFill>
                <a:latin typeface="Times New Roman" pitchFamily="18" charset="0"/>
                <a:ea typeface="+mn-ea"/>
                <a:cs typeface="Times New Roman" pitchFamily="18" charset="0"/>
              </a:rPr>
              <a:t>first provisional results </a:t>
            </a:r>
            <a:endParaRPr lang="zh-CN" altLang="en-US" sz="2800" b="1" dirty="0">
              <a:solidFill>
                <a:schemeClr val="accent1"/>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6922007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接连接符 10"/>
          <p:cNvSpPr>
            <a:spLocks noChangeShapeType="1"/>
          </p:cNvSpPr>
          <p:nvPr/>
        </p:nvSpPr>
        <p:spPr bwMode="auto">
          <a:xfrm>
            <a:off x="119447" y="1124744"/>
            <a:ext cx="5543550" cy="0"/>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a:lstStyle/>
          <a:p>
            <a:endParaRPr lang="zh-CN" altLang="en-US"/>
          </a:p>
        </p:txBody>
      </p:sp>
      <p:sp>
        <p:nvSpPr>
          <p:cNvPr id="5" name="灯片编号占位符 4"/>
          <p:cNvSpPr>
            <a:spLocks noGrp="1"/>
          </p:cNvSpPr>
          <p:nvPr>
            <p:ph type="sldNum" sz="quarter" idx="12"/>
          </p:nvPr>
        </p:nvSpPr>
        <p:spPr/>
        <p:txBody>
          <a:bodyPr/>
          <a:lstStyle/>
          <a:p>
            <a:fld id="{467CF1B9-ADC3-4521-AD98-ADB3259144A0}" type="slidenum">
              <a:rPr lang="zh-CN" altLang="en-US" smtClean="0"/>
              <a:pPr/>
              <a:t>42</a:t>
            </a:fld>
            <a:endParaRPr lang="zh-CN" altLang="en-US" dirty="0"/>
          </a:p>
        </p:txBody>
      </p:sp>
      <p:sp>
        <p:nvSpPr>
          <p:cNvPr id="7" name="矩形 6">
            <a:extLst>
              <a:ext uri="{FF2B5EF4-FFF2-40B4-BE49-F238E27FC236}">
                <a16:creationId xmlns:a16="http://schemas.microsoft.com/office/drawing/2014/main" id="{48433A5F-B8B6-4290-AACA-E2CDE6B430C4}"/>
              </a:ext>
            </a:extLst>
          </p:cNvPr>
          <p:cNvSpPr/>
          <p:nvPr/>
        </p:nvSpPr>
        <p:spPr>
          <a:xfrm>
            <a:off x="2884049" y="1095127"/>
            <a:ext cx="2867773" cy="461665"/>
          </a:xfrm>
          <a:prstGeom prst="rect">
            <a:avLst/>
          </a:prstGeom>
        </p:spPr>
        <p:txBody>
          <a:bodyPr wrap="none">
            <a:spAutoFit/>
          </a:bodyPr>
          <a:lstStyle/>
          <a:p>
            <a:pPr indent="118745" algn="ctr">
              <a:spcAft>
                <a:spcPts val="0"/>
              </a:spcAft>
            </a:pPr>
            <a:r>
              <a:rPr lang="en-GB" altLang="zh-CN" sz="2400" kern="800" dirty="0">
                <a:solidFill>
                  <a:srgbClr val="FF0000"/>
                </a:solidFill>
                <a:latin typeface="Times New Roman" panose="02020603050405020304" pitchFamily="18" charset="0"/>
              </a:rPr>
              <a:t>Cooling of 1E8 ions </a:t>
            </a:r>
            <a:endParaRPr lang="zh-CN" altLang="zh-CN" sz="2400" dirty="0">
              <a:solidFill>
                <a:srgbClr val="FF0000"/>
              </a:solidFill>
              <a:latin typeface="Times New Roman" panose="02020603050405020304" pitchFamily="18" charset="0"/>
            </a:endParaRPr>
          </a:p>
        </p:txBody>
      </p:sp>
      <p:sp>
        <p:nvSpPr>
          <p:cNvPr id="11" name="标题 1">
            <a:extLst>
              <a:ext uri="{FF2B5EF4-FFF2-40B4-BE49-F238E27FC236}">
                <a16:creationId xmlns:a16="http://schemas.microsoft.com/office/drawing/2014/main" id="{673BA44A-FD39-4ED1-BA9D-B851FAF8EB07}"/>
              </a:ext>
            </a:extLst>
          </p:cNvPr>
          <p:cNvSpPr>
            <a:spLocks noGrp="1"/>
          </p:cNvSpPr>
          <p:nvPr>
            <p:ph type="title"/>
          </p:nvPr>
        </p:nvSpPr>
        <p:spPr>
          <a:xfrm>
            <a:off x="179512" y="44624"/>
            <a:ext cx="9217024" cy="1143000"/>
          </a:xfrm>
        </p:spPr>
        <p:txBody>
          <a:bodyPr>
            <a:normAutofit/>
          </a:bodyPr>
          <a:lstStyle/>
          <a:p>
            <a:pPr algn="l"/>
            <a:r>
              <a:rPr lang="en-US" altLang="zh-CN" sz="3000" b="1" dirty="0">
                <a:solidFill>
                  <a:schemeClr val="accent1"/>
                </a:solidFill>
                <a:latin typeface="Times New Roman" pitchFamily="18" charset="0"/>
                <a:ea typeface="+mn-ea"/>
                <a:cs typeface="Times New Roman" pitchFamily="18" charset="0"/>
              </a:rPr>
              <a:t>Time domain simulation for </a:t>
            </a:r>
            <a:r>
              <a:rPr lang="en-US" altLang="zh-CN" sz="3000" b="1" dirty="0" err="1">
                <a:solidFill>
                  <a:schemeClr val="accent1"/>
                </a:solidFill>
                <a:latin typeface="Times New Roman" pitchFamily="18" charset="0"/>
                <a:ea typeface="+mn-ea"/>
                <a:cs typeface="Times New Roman" pitchFamily="18" charset="0"/>
              </a:rPr>
              <a:t>SRing</a:t>
            </a:r>
            <a:r>
              <a:rPr lang="en-US" altLang="zh-CN" sz="3000" b="1" dirty="0">
                <a:solidFill>
                  <a:schemeClr val="accent1"/>
                </a:solidFill>
                <a:latin typeface="Times New Roman" pitchFamily="18" charset="0"/>
                <a:ea typeface="+mn-ea"/>
                <a:cs typeface="Times New Roman" pitchFamily="18" charset="0"/>
              </a:rPr>
              <a:t> stochastic cooling</a:t>
            </a:r>
            <a:endParaRPr lang="zh-CN" altLang="en-US" sz="3000" b="1" dirty="0">
              <a:solidFill>
                <a:schemeClr val="accent1"/>
              </a:solidFill>
              <a:latin typeface="Times New Roman" pitchFamily="18" charset="0"/>
              <a:ea typeface="+mn-ea"/>
              <a:cs typeface="Times New Roman" pitchFamily="18" charset="0"/>
            </a:endParaRPr>
          </a:p>
        </p:txBody>
      </p:sp>
      <p:pic>
        <p:nvPicPr>
          <p:cNvPr id="8" name="Picture 16">
            <a:extLst>
              <a:ext uri="{FF2B5EF4-FFF2-40B4-BE49-F238E27FC236}">
                <a16:creationId xmlns:a16="http://schemas.microsoft.com/office/drawing/2014/main" id="{C1FDA3C0-6342-49D0-911B-B5F4D63BA825}"/>
              </a:ext>
            </a:extLst>
          </p:cNvPr>
          <p:cNvPicPr/>
          <p:nvPr/>
        </p:nvPicPr>
        <p:blipFill>
          <a:blip r:embed="rId3"/>
          <a:stretch>
            <a:fillRect/>
          </a:stretch>
        </p:blipFill>
        <p:spPr>
          <a:xfrm>
            <a:off x="1475656" y="1619250"/>
            <a:ext cx="5832648" cy="3955882"/>
          </a:xfrm>
          <a:prstGeom prst="rect">
            <a:avLst/>
          </a:prstGeom>
        </p:spPr>
      </p:pic>
      <p:sp>
        <p:nvSpPr>
          <p:cNvPr id="2" name="矩形 1">
            <a:extLst>
              <a:ext uri="{FF2B5EF4-FFF2-40B4-BE49-F238E27FC236}">
                <a16:creationId xmlns:a16="http://schemas.microsoft.com/office/drawing/2014/main" id="{6C044A74-7F47-477C-AE88-6AE072804B2E}"/>
              </a:ext>
            </a:extLst>
          </p:cNvPr>
          <p:cNvSpPr/>
          <p:nvPr/>
        </p:nvSpPr>
        <p:spPr>
          <a:xfrm>
            <a:off x="457200" y="5710019"/>
            <a:ext cx="8507288" cy="1107996"/>
          </a:xfrm>
          <a:prstGeom prst="rect">
            <a:avLst/>
          </a:prstGeom>
        </p:spPr>
        <p:txBody>
          <a:bodyPr wrap="square">
            <a:spAutoFit/>
          </a:bodyPr>
          <a:lstStyle/>
          <a:p>
            <a:r>
              <a:rPr lang="en-GB" altLang="zh-CN" sz="2200" kern="800" dirty="0">
                <a:latin typeface="Times" panose="02020603050405020304" pitchFamily="18" charset="0"/>
                <a:cs typeface="Times New Roman" panose="02020603050405020304" pitchFamily="18" charset="0"/>
              </a:rPr>
              <a:t>Same case as </a:t>
            </a:r>
            <a:r>
              <a:rPr lang="en-US" altLang="zh-CN" sz="2200" kern="800" dirty="0">
                <a:latin typeface="Times" panose="02020603050405020304" pitchFamily="18" charset="0"/>
                <a:cs typeface="Times New Roman" panose="02020603050405020304" pitchFamily="18" charset="0"/>
              </a:rPr>
              <a:t>last </a:t>
            </a:r>
            <a:r>
              <a:rPr lang="en-GB" altLang="zh-CN" sz="2200" kern="800" dirty="0">
                <a:latin typeface="Times" panose="02020603050405020304" pitchFamily="18" charset="0"/>
                <a:cs typeface="Times New Roman" panose="02020603050405020304" pitchFamily="18" charset="0"/>
              </a:rPr>
              <a:t>figure, but obtained with 4000 simulation ions filling only half the ring circumference, H = 0.5.  The computation time is 4 times longer. (</a:t>
            </a:r>
            <a:r>
              <a:rPr lang="en-GB" altLang="zh-CN" sz="2200" kern="800" dirty="0" err="1">
                <a:latin typeface="Times" panose="02020603050405020304" pitchFamily="18" charset="0"/>
                <a:cs typeface="Times New Roman" panose="02020603050405020304" pitchFamily="18" charset="0"/>
              </a:rPr>
              <a:t>gnuplot</a:t>
            </a:r>
            <a:r>
              <a:rPr lang="en-GB" altLang="zh-CN" sz="2200" kern="800" dirty="0">
                <a:latin typeface="Times" panose="02020603050405020304" pitchFamily="18" charset="0"/>
                <a:cs typeface="Times New Roman" panose="02020603050405020304" pitchFamily="18" charset="0"/>
              </a:rPr>
              <a:t> </a:t>
            </a:r>
            <a:r>
              <a:rPr lang="en-GB" altLang="zh-CN" sz="2200" kern="800" dirty="0" err="1">
                <a:latin typeface="Times" panose="02020603050405020304" pitchFamily="18" charset="0"/>
                <a:cs typeface="Times New Roman" panose="02020603050405020304" pitchFamily="18" charset="0"/>
              </a:rPr>
              <a:t>name:rms</a:t>
            </a:r>
            <a:r>
              <a:rPr lang="en-GB" altLang="zh-CN" sz="2200" kern="800" dirty="0">
                <a:latin typeface="Times" panose="02020603050405020304" pitchFamily="18" charset="0"/>
                <a:cs typeface="Times New Roman" panose="02020603050405020304" pitchFamily="18" charset="0"/>
              </a:rPr>
              <a:t>)</a:t>
            </a:r>
            <a:endParaRPr lang="zh-CN" altLang="en-US" sz="2200" dirty="0"/>
          </a:p>
        </p:txBody>
      </p:sp>
    </p:spTree>
    <p:extLst>
      <p:ext uri="{BB962C8B-B14F-4D97-AF65-F5344CB8AC3E}">
        <p14:creationId xmlns:p14="http://schemas.microsoft.com/office/powerpoint/2010/main" val="3025449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接连接符 10"/>
          <p:cNvSpPr>
            <a:spLocks noChangeShapeType="1"/>
          </p:cNvSpPr>
          <p:nvPr/>
        </p:nvSpPr>
        <p:spPr bwMode="auto">
          <a:xfrm>
            <a:off x="119447" y="548680"/>
            <a:ext cx="5543550" cy="0"/>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a:lstStyle/>
          <a:p>
            <a:endParaRPr lang="zh-CN" altLang="en-US"/>
          </a:p>
        </p:txBody>
      </p:sp>
      <p:sp>
        <p:nvSpPr>
          <p:cNvPr id="5" name="灯片编号占位符 4"/>
          <p:cNvSpPr>
            <a:spLocks noGrp="1"/>
          </p:cNvSpPr>
          <p:nvPr>
            <p:ph type="sldNum" sz="quarter" idx="12"/>
          </p:nvPr>
        </p:nvSpPr>
        <p:spPr/>
        <p:txBody>
          <a:bodyPr/>
          <a:lstStyle/>
          <a:p>
            <a:fld id="{467CF1B9-ADC3-4521-AD98-ADB3259144A0}" type="slidenum">
              <a:rPr lang="zh-CN" altLang="en-US" smtClean="0"/>
              <a:pPr/>
              <a:t>43</a:t>
            </a:fld>
            <a:endParaRPr lang="zh-CN" altLang="en-US" dirty="0"/>
          </a:p>
        </p:txBody>
      </p:sp>
      <p:sp>
        <p:nvSpPr>
          <p:cNvPr id="11" name="标题 1">
            <a:extLst>
              <a:ext uri="{FF2B5EF4-FFF2-40B4-BE49-F238E27FC236}">
                <a16:creationId xmlns:a16="http://schemas.microsoft.com/office/drawing/2014/main" id="{673BA44A-FD39-4ED1-BA9D-B851FAF8EB07}"/>
              </a:ext>
            </a:extLst>
          </p:cNvPr>
          <p:cNvSpPr>
            <a:spLocks noGrp="1"/>
          </p:cNvSpPr>
          <p:nvPr>
            <p:ph type="title"/>
          </p:nvPr>
        </p:nvSpPr>
        <p:spPr>
          <a:xfrm>
            <a:off x="18741" y="-310467"/>
            <a:ext cx="9217024" cy="1143000"/>
          </a:xfrm>
        </p:spPr>
        <p:txBody>
          <a:bodyPr>
            <a:normAutofit/>
          </a:bodyPr>
          <a:lstStyle/>
          <a:p>
            <a:pPr algn="l"/>
            <a:r>
              <a:rPr lang="en-US" altLang="zh-CN" sz="3000" b="1" dirty="0">
                <a:solidFill>
                  <a:schemeClr val="accent1"/>
                </a:solidFill>
                <a:latin typeface="Times New Roman" pitchFamily="18" charset="0"/>
                <a:ea typeface="+mn-ea"/>
                <a:cs typeface="Times New Roman" pitchFamily="18" charset="0"/>
              </a:rPr>
              <a:t>Time domain simulation for </a:t>
            </a:r>
            <a:r>
              <a:rPr lang="en-US" altLang="zh-CN" sz="3000" b="1" dirty="0" err="1">
                <a:solidFill>
                  <a:schemeClr val="accent1"/>
                </a:solidFill>
                <a:latin typeface="Times New Roman" pitchFamily="18" charset="0"/>
                <a:ea typeface="+mn-ea"/>
                <a:cs typeface="Times New Roman" pitchFamily="18" charset="0"/>
              </a:rPr>
              <a:t>SRing</a:t>
            </a:r>
            <a:r>
              <a:rPr lang="en-US" altLang="zh-CN" sz="3000" b="1" dirty="0">
                <a:solidFill>
                  <a:schemeClr val="accent1"/>
                </a:solidFill>
                <a:latin typeface="Times New Roman" pitchFamily="18" charset="0"/>
                <a:ea typeface="+mn-ea"/>
                <a:cs typeface="Times New Roman" pitchFamily="18" charset="0"/>
              </a:rPr>
              <a:t> stochastic cooling</a:t>
            </a:r>
            <a:endParaRPr lang="zh-CN" altLang="en-US" sz="3000" b="1" dirty="0">
              <a:solidFill>
                <a:schemeClr val="accent1"/>
              </a:solidFill>
              <a:latin typeface="Times New Roman" pitchFamily="18" charset="0"/>
              <a:ea typeface="+mn-ea"/>
              <a:cs typeface="Times New Roman" pitchFamily="18" charset="0"/>
            </a:endParaRPr>
          </a:p>
        </p:txBody>
      </p:sp>
      <p:pic>
        <p:nvPicPr>
          <p:cNvPr id="9" name="Picture 15">
            <a:extLst>
              <a:ext uri="{FF2B5EF4-FFF2-40B4-BE49-F238E27FC236}">
                <a16:creationId xmlns:a16="http://schemas.microsoft.com/office/drawing/2014/main" id="{C0FD68B7-765D-4639-B1BF-261204C7A28C}"/>
              </a:ext>
            </a:extLst>
          </p:cNvPr>
          <p:cNvPicPr/>
          <p:nvPr/>
        </p:nvPicPr>
        <p:blipFill>
          <a:blip r:embed="rId3"/>
          <a:stretch>
            <a:fillRect/>
          </a:stretch>
        </p:blipFill>
        <p:spPr>
          <a:xfrm>
            <a:off x="1446237" y="588640"/>
            <a:ext cx="5629275" cy="3200400"/>
          </a:xfrm>
          <a:prstGeom prst="rect">
            <a:avLst/>
          </a:prstGeom>
        </p:spPr>
      </p:pic>
      <p:pic>
        <p:nvPicPr>
          <p:cNvPr id="10" name="Picture 11">
            <a:extLst>
              <a:ext uri="{FF2B5EF4-FFF2-40B4-BE49-F238E27FC236}">
                <a16:creationId xmlns:a16="http://schemas.microsoft.com/office/drawing/2014/main" id="{77E95DA4-E409-4482-BC12-7B47C25A379A}"/>
              </a:ext>
            </a:extLst>
          </p:cNvPr>
          <p:cNvPicPr/>
          <p:nvPr/>
        </p:nvPicPr>
        <p:blipFill>
          <a:blip r:embed="rId4"/>
          <a:stretch>
            <a:fillRect/>
          </a:stretch>
        </p:blipFill>
        <p:spPr>
          <a:xfrm>
            <a:off x="1742791" y="4005064"/>
            <a:ext cx="5372100" cy="2638425"/>
          </a:xfrm>
          <a:prstGeom prst="rect">
            <a:avLst/>
          </a:prstGeom>
        </p:spPr>
      </p:pic>
      <p:sp>
        <p:nvSpPr>
          <p:cNvPr id="7" name="矩形 6">
            <a:extLst>
              <a:ext uri="{FF2B5EF4-FFF2-40B4-BE49-F238E27FC236}">
                <a16:creationId xmlns:a16="http://schemas.microsoft.com/office/drawing/2014/main" id="{48433A5F-B8B6-4290-AACA-E2CDE6B430C4}"/>
              </a:ext>
            </a:extLst>
          </p:cNvPr>
          <p:cNvSpPr/>
          <p:nvPr/>
        </p:nvSpPr>
        <p:spPr>
          <a:xfrm>
            <a:off x="2442563" y="764704"/>
            <a:ext cx="2867773" cy="461665"/>
          </a:xfrm>
          <a:prstGeom prst="rect">
            <a:avLst/>
          </a:prstGeom>
        </p:spPr>
        <p:txBody>
          <a:bodyPr wrap="none">
            <a:spAutoFit/>
          </a:bodyPr>
          <a:lstStyle/>
          <a:p>
            <a:pPr indent="118745" algn="ctr">
              <a:spcAft>
                <a:spcPts val="0"/>
              </a:spcAft>
            </a:pPr>
            <a:r>
              <a:rPr lang="en-GB" altLang="zh-CN" sz="2400" kern="800" dirty="0">
                <a:solidFill>
                  <a:srgbClr val="FF0000"/>
                </a:solidFill>
                <a:latin typeface="Times New Roman" panose="02020603050405020304" pitchFamily="18" charset="0"/>
              </a:rPr>
              <a:t>Cooling of 1E8 ions </a:t>
            </a:r>
            <a:endParaRPr lang="zh-CN" altLang="zh-CN" sz="2400" dirty="0">
              <a:solidFill>
                <a:srgbClr val="FF0000"/>
              </a:solidFill>
              <a:latin typeface="Times New Roman" panose="02020603050405020304" pitchFamily="18" charset="0"/>
            </a:endParaRPr>
          </a:p>
        </p:txBody>
      </p:sp>
      <p:sp>
        <p:nvSpPr>
          <p:cNvPr id="3" name="矩形 2">
            <a:extLst>
              <a:ext uri="{FF2B5EF4-FFF2-40B4-BE49-F238E27FC236}">
                <a16:creationId xmlns:a16="http://schemas.microsoft.com/office/drawing/2014/main" id="{C820DA34-61DD-444B-824D-3305170ABB5B}"/>
              </a:ext>
            </a:extLst>
          </p:cNvPr>
          <p:cNvSpPr/>
          <p:nvPr/>
        </p:nvSpPr>
        <p:spPr>
          <a:xfrm>
            <a:off x="2934072" y="3707740"/>
            <a:ext cx="3038011" cy="369332"/>
          </a:xfrm>
          <a:prstGeom prst="rect">
            <a:avLst/>
          </a:prstGeom>
        </p:spPr>
        <p:txBody>
          <a:bodyPr wrap="none">
            <a:spAutoFit/>
          </a:bodyPr>
          <a:lstStyle/>
          <a:p>
            <a:r>
              <a:rPr lang="en-GB" altLang="zh-CN" kern="800" dirty="0">
                <a:latin typeface="Times" panose="02020603050405020304" pitchFamily="18" charset="0"/>
                <a:cs typeface="Times New Roman" panose="02020603050405020304" pitchFamily="18" charset="0"/>
              </a:rPr>
              <a:t>longitudinal distribution at end</a:t>
            </a:r>
            <a:endParaRPr lang="zh-CN" altLang="en-US" dirty="0"/>
          </a:p>
        </p:txBody>
      </p:sp>
      <p:sp>
        <p:nvSpPr>
          <p:cNvPr id="6" name="矩形 5">
            <a:extLst>
              <a:ext uri="{FF2B5EF4-FFF2-40B4-BE49-F238E27FC236}">
                <a16:creationId xmlns:a16="http://schemas.microsoft.com/office/drawing/2014/main" id="{2584FC5F-9A2F-4597-9044-010C8C743168}"/>
              </a:ext>
            </a:extLst>
          </p:cNvPr>
          <p:cNvSpPr/>
          <p:nvPr/>
        </p:nvSpPr>
        <p:spPr>
          <a:xfrm>
            <a:off x="2286000" y="6525344"/>
            <a:ext cx="5382344" cy="369332"/>
          </a:xfrm>
          <a:prstGeom prst="rect">
            <a:avLst/>
          </a:prstGeom>
        </p:spPr>
        <p:txBody>
          <a:bodyPr wrap="square">
            <a:spAutoFit/>
          </a:bodyPr>
          <a:lstStyle/>
          <a:p>
            <a:r>
              <a:rPr lang="en-GB" altLang="zh-CN" kern="800" dirty="0" err="1">
                <a:latin typeface="Times" panose="02020603050405020304" pitchFamily="18" charset="0"/>
                <a:cs typeface="Times New Roman" panose="02020603050405020304" pitchFamily="18" charset="0"/>
              </a:rPr>
              <a:t>SRing</a:t>
            </a:r>
            <a:r>
              <a:rPr lang="en-GB" altLang="zh-CN" kern="800" dirty="0">
                <a:latin typeface="Times" panose="02020603050405020304" pitchFamily="18" charset="0"/>
                <a:cs typeface="Times New Roman" panose="02020603050405020304" pitchFamily="18" charset="0"/>
              </a:rPr>
              <a:t> power levels during above cooling process</a:t>
            </a:r>
            <a:endParaRPr lang="zh-CN" altLang="en-US" dirty="0"/>
          </a:p>
        </p:txBody>
      </p:sp>
    </p:spTree>
    <p:extLst>
      <p:ext uri="{BB962C8B-B14F-4D97-AF65-F5344CB8AC3E}">
        <p14:creationId xmlns:p14="http://schemas.microsoft.com/office/powerpoint/2010/main" val="10449490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3">
            <a:extLst>
              <a:ext uri="{FF2B5EF4-FFF2-40B4-BE49-F238E27FC236}">
                <a16:creationId xmlns:a16="http://schemas.microsoft.com/office/drawing/2014/main" id="{29C82BB9-823F-4352-9AC4-8680A105F541}"/>
              </a:ext>
            </a:extLst>
          </p:cNvPr>
          <p:cNvPicPr/>
          <p:nvPr/>
        </p:nvPicPr>
        <p:blipFill>
          <a:blip r:embed="rId3"/>
          <a:stretch>
            <a:fillRect/>
          </a:stretch>
        </p:blipFill>
        <p:spPr>
          <a:xfrm>
            <a:off x="1475657" y="548681"/>
            <a:ext cx="5472608" cy="3250228"/>
          </a:xfrm>
          <a:prstGeom prst="rect">
            <a:avLst/>
          </a:prstGeom>
        </p:spPr>
      </p:pic>
      <p:sp>
        <p:nvSpPr>
          <p:cNvPr id="4" name="直接连接符 10"/>
          <p:cNvSpPr>
            <a:spLocks noChangeShapeType="1"/>
          </p:cNvSpPr>
          <p:nvPr/>
        </p:nvSpPr>
        <p:spPr bwMode="auto">
          <a:xfrm>
            <a:off x="119447" y="548680"/>
            <a:ext cx="5543550" cy="0"/>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a:lstStyle/>
          <a:p>
            <a:endParaRPr lang="zh-CN" altLang="en-US"/>
          </a:p>
        </p:txBody>
      </p:sp>
      <p:sp>
        <p:nvSpPr>
          <p:cNvPr id="5" name="灯片编号占位符 4"/>
          <p:cNvSpPr>
            <a:spLocks noGrp="1"/>
          </p:cNvSpPr>
          <p:nvPr>
            <p:ph type="sldNum" sz="quarter" idx="12"/>
          </p:nvPr>
        </p:nvSpPr>
        <p:spPr/>
        <p:txBody>
          <a:bodyPr/>
          <a:lstStyle/>
          <a:p>
            <a:fld id="{467CF1B9-ADC3-4521-AD98-ADB3259144A0}" type="slidenum">
              <a:rPr lang="zh-CN" altLang="en-US" smtClean="0"/>
              <a:pPr/>
              <a:t>44</a:t>
            </a:fld>
            <a:endParaRPr lang="zh-CN" altLang="en-US" dirty="0"/>
          </a:p>
        </p:txBody>
      </p:sp>
      <p:sp>
        <p:nvSpPr>
          <p:cNvPr id="11" name="标题 1">
            <a:extLst>
              <a:ext uri="{FF2B5EF4-FFF2-40B4-BE49-F238E27FC236}">
                <a16:creationId xmlns:a16="http://schemas.microsoft.com/office/drawing/2014/main" id="{673BA44A-FD39-4ED1-BA9D-B851FAF8EB07}"/>
              </a:ext>
            </a:extLst>
          </p:cNvPr>
          <p:cNvSpPr>
            <a:spLocks noGrp="1"/>
          </p:cNvSpPr>
          <p:nvPr>
            <p:ph type="title"/>
          </p:nvPr>
        </p:nvSpPr>
        <p:spPr>
          <a:xfrm>
            <a:off x="18741" y="-310467"/>
            <a:ext cx="9217024" cy="1143000"/>
          </a:xfrm>
        </p:spPr>
        <p:txBody>
          <a:bodyPr>
            <a:normAutofit/>
          </a:bodyPr>
          <a:lstStyle/>
          <a:p>
            <a:pPr algn="l"/>
            <a:r>
              <a:rPr lang="en-US" altLang="zh-CN" sz="3000" b="1" dirty="0">
                <a:solidFill>
                  <a:schemeClr val="accent1"/>
                </a:solidFill>
                <a:latin typeface="Times New Roman" pitchFamily="18" charset="0"/>
                <a:ea typeface="+mn-ea"/>
                <a:cs typeface="Times New Roman" pitchFamily="18" charset="0"/>
              </a:rPr>
              <a:t>Time domain simulation for </a:t>
            </a:r>
            <a:r>
              <a:rPr lang="en-US" altLang="zh-CN" sz="3000" b="1" dirty="0" err="1">
                <a:solidFill>
                  <a:schemeClr val="accent1"/>
                </a:solidFill>
                <a:latin typeface="Times New Roman" pitchFamily="18" charset="0"/>
                <a:ea typeface="+mn-ea"/>
                <a:cs typeface="Times New Roman" pitchFamily="18" charset="0"/>
              </a:rPr>
              <a:t>SRing</a:t>
            </a:r>
            <a:r>
              <a:rPr lang="en-US" altLang="zh-CN" sz="3000" b="1" dirty="0">
                <a:solidFill>
                  <a:schemeClr val="accent1"/>
                </a:solidFill>
                <a:latin typeface="Times New Roman" pitchFamily="18" charset="0"/>
                <a:ea typeface="+mn-ea"/>
                <a:cs typeface="Times New Roman" pitchFamily="18" charset="0"/>
              </a:rPr>
              <a:t> stochastic cooling</a:t>
            </a:r>
            <a:endParaRPr lang="zh-CN" altLang="en-US" sz="3000" b="1" dirty="0">
              <a:solidFill>
                <a:schemeClr val="accent1"/>
              </a:solidFill>
              <a:latin typeface="Times New Roman" pitchFamily="18" charset="0"/>
              <a:ea typeface="+mn-ea"/>
              <a:cs typeface="Times New Roman" pitchFamily="18" charset="0"/>
            </a:endParaRPr>
          </a:p>
        </p:txBody>
      </p:sp>
      <p:sp>
        <p:nvSpPr>
          <p:cNvPr id="7" name="矩形 6">
            <a:extLst>
              <a:ext uri="{FF2B5EF4-FFF2-40B4-BE49-F238E27FC236}">
                <a16:creationId xmlns:a16="http://schemas.microsoft.com/office/drawing/2014/main" id="{48433A5F-B8B6-4290-AACA-E2CDE6B430C4}"/>
              </a:ext>
            </a:extLst>
          </p:cNvPr>
          <p:cNvSpPr/>
          <p:nvPr/>
        </p:nvSpPr>
        <p:spPr>
          <a:xfrm>
            <a:off x="2370555" y="764704"/>
            <a:ext cx="2867773" cy="461665"/>
          </a:xfrm>
          <a:prstGeom prst="rect">
            <a:avLst/>
          </a:prstGeom>
        </p:spPr>
        <p:txBody>
          <a:bodyPr wrap="none">
            <a:spAutoFit/>
          </a:bodyPr>
          <a:lstStyle/>
          <a:p>
            <a:pPr indent="118745" algn="ctr">
              <a:spcAft>
                <a:spcPts val="0"/>
              </a:spcAft>
            </a:pPr>
            <a:r>
              <a:rPr lang="en-GB" altLang="zh-CN" sz="2400" kern="800" dirty="0">
                <a:solidFill>
                  <a:srgbClr val="FF0000"/>
                </a:solidFill>
                <a:latin typeface="Times New Roman" panose="02020603050405020304" pitchFamily="18" charset="0"/>
              </a:rPr>
              <a:t>Cooling of 1E8 ions </a:t>
            </a:r>
            <a:endParaRPr lang="zh-CN" altLang="zh-CN" sz="2400" dirty="0">
              <a:solidFill>
                <a:srgbClr val="FF0000"/>
              </a:solidFill>
              <a:latin typeface="Times New Roman" panose="02020603050405020304" pitchFamily="18" charset="0"/>
            </a:endParaRPr>
          </a:p>
        </p:txBody>
      </p:sp>
      <p:sp>
        <p:nvSpPr>
          <p:cNvPr id="2" name="矩形 1">
            <a:extLst>
              <a:ext uri="{FF2B5EF4-FFF2-40B4-BE49-F238E27FC236}">
                <a16:creationId xmlns:a16="http://schemas.microsoft.com/office/drawing/2014/main" id="{793F51F5-982F-495D-8ED3-5C9CAE289EF3}"/>
              </a:ext>
            </a:extLst>
          </p:cNvPr>
          <p:cNvSpPr/>
          <p:nvPr/>
        </p:nvSpPr>
        <p:spPr>
          <a:xfrm>
            <a:off x="2455284" y="1278543"/>
            <a:ext cx="3605474" cy="400110"/>
          </a:xfrm>
          <a:prstGeom prst="rect">
            <a:avLst/>
          </a:prstGeom>
        </p:spPr>
        <p:txBody>
          <a:bodyPr wrap="none">
            <a:spAutoFit/>
          </a:bodyPr>
          <a:lstStyle/>
          <a:p>
            <a:r>
              <a:rPr lang="en-GB" altLang="zh-CN" sz="2000" kern="800" dirty="0">
                <a:latin typeface="Times" panose="02020603050405020304" pitchFamily="18" charset="0"/>
                <a:cs typeface="Times New Roman" panose="02020603050405020304" pitchFamily="18" charset="0"/>
              </a:rPr>
              <a:t>Horizontal phase plane at the end</a:t>
            </a:r>
            <a:endParaRPr lang="zh-CN" altLang="en-US" sz="2000" dirty="0"/>
          </a:p>
        </p:txBody>
      </p:sp>
      <p:pic>
        <p:nvPicPr>
          <p:cNvPr id="13" name="Picture 16">
            <a:extLst>
              <a:ext uri="{FF2B5EF4-FFF2-40B4-BE49-F238E27FC236}">
                <a16:creationId xmlns:a16="http://schemas.microsoft.com/office/drawing/2014/main" id="{4155AA79-3DF1-498A-BFC0-9E665089C081}"/>
              </a:ext>
            </a:extLst>
          </p:cNvPr>
          <p:cNvPicPr/>
          <p:nvPr/>
        </p:nvPicPr>
        <p:blipFill>
          <a:blip r:embed="rId4"/>
          <a:stretch>
            <a:fillRect/>
          </a:stretch>
        </p:blipFill>
        <p:spPr>
          <a:xfrm>
            <a:off x="1565920" y="3778462"/>
            <a:ext cx="5393394" cy="3079538"/>
          </a:xfrm>
          <a:prstGeom prst="rect">
            <a:avLst/>
          </a:prstGeom>
        </p:spPr>
      </p:pic>
      <p:sp>
        <p:nvSpPr>
          <p:cNvPr id="6" name="矩形 5">
            <a:extLst>
              <a:ext uri="{FF2B5EF4-FFF2-40B4-BE49-F238E27FC236}">
                <a16:creationId xmlns:a16="http://schemas.microsoft.com/office/drawing/2014/main" id="{2584FC5F-9A2F-4597-9044-010C8C743168}"/>
              </a:ext>
            </a:extLst>
          </p:cNvPr>
          <p:cNvSpPr/>
          <p:nvPr/>
        </p:nvSpPr>
        <p:spPr>
          <a:xfrm>
            <a:off x="2620157" y="4304114"/>
            <a:ext cx="4014192" cy="707886"/>
          </a:xfrm>
          <a:prstGeom prst="rect">
            <a:avLst/>
          </a:prstGeom>
        </p:spPr>
        <p:txBody>
          <a:bodyPr wrap="square">
            <a:spAutoFit/>
          </a:bodyPr>
          <a:lstStyle/>
          <a:p>
            <a:r>
              <a:rPr lang="en-GB" altLang="zh-CN" sz="2000" kern="800" dirty="0" err="1">
                <a:latin typeface="Times" panose="02020603050405020304" pitchFamily="18" charset="0"/>
                <a:cs typeface="Times New Roman" panose="02020603050405020304" pitchFamily="18" charset="0"/>
              </a:rPr>
              <a:t>SRing</a:t>
            </a:r>
            <a:r>
              <a:rPr lang="en-GB" altLang="zh-CN" sz="2000" kern="800" dirty="0">
                <a:latin typeface="Times" panose="02020603050405020304" pitchFamily="18" charset="0"/>
                <a:cs typeface="Times New Roman" panose="02020603050405020304" pitchFamily="18" charset="0"/>
              </a:rPr>
              <a:t> power levels during above </a:t>
            </a:r>
          </a:p>
          <a:p>
            <a:r>
              <a:rPr lang="en-GB" altLang="zh-CN" sz="2000" kern="800" dirty="0">
                <a:latin typeface="Times" panose="02020603050405020304" pitchFamily="18" charset="0"/>
                <a:cs typeface="Times New Roman" panose="02020603050405020304" pitchFamily="18" charset="0"/>
              </a:rPr>
              <a:t>cooling process</a:t>
            </a:r>
            <a:endParaRPr lang="zh-CN" altLang="en-US" sz="2000" dirty="0"/>
          </a:p>
        </p:txBody>
      </p:sp>
    </p:spTree>
    <p:extLst>
      <p:ext uri="{BB962C8B-B14F-4D97-AF65-F5344CB8AC3E}">
        <p14:creationId xmlns:p14="http://schemas.microsoft.com/office/powerpoint/2010/main" val="14631303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6">
            <a:extLst>
              <a:ext uri="{FF2B5EF4-FFF2-40B4-BE49-F238E27FC236}">
                <a16:creationId xmlns:a16="http://schemas.microsoft.com/office/drawing/2014/main" id="{CFEAC6A2-A7BA-47AA-9C45-F7EDF029D9A5}"/>
              </a:ext>
            </a:extLst>
          </p:cNvPr>
          <p:cNvPicPr/>
          <p:nvPr/>
        </p:nvPicPr>
        <p:blipFill>
          <a:blip r:embed="rId3"/>
          <a:stretch>
            <a:fillRect/>
          </a:stretch>
        </p:blipFill>
        <p:spPr>
          <a:xfrm>
            <a:off x="1044674" y="654484"/>
            <a:ext cx="5543550" cy="3062548"/>
          </a:xfrm>
          <a:prstGeom prst="rect">
            <a:avLst/>
          </a:prstGeom>
        </p:spPr>
      </p:pic>
      <p:sp>
        <p:nvSpPr>
          <p:cNvPr id="4" name="直接连接符 10"/>
          <p:cNvSpPr>
            <a:spLocks noChangeShapeType="1"/>
          </p:cNvSpPr>
          <p:nvPr/>
        </p:nvSpPr>
        <p:spPr bwMode="auto">
          <a:xfrm>
            <a:off x="119447" y="548680"/>
            <a:ext cx="5543550" cy="0"/>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a:lstStyle/>
          <a:p>
            <a:endParaRPr lang="zh-CN" altLang="en-US"/>
          </a:p>
        </p:txBody>
      </p:sp>
      <p:sp>
        <p:nvSpPr>
          <p:cNvPr id="5" name="灯片编号占位符 4"/>
          <p:cNvSpPr>
            <a:spLocks noGrp="1"/>
          </p:cNvSpPr>
          <p:nvPr>
            <p:ph type="sldNum" sz="quarter" idx="12"/>
          </p:nvPr>
        </p:nvSpPr>
        <p:spPr>
          <a:xfrm>
            <a:off x="6974904" y="6592267"/>
            <a:ext cx="2133600" cy="365125"/>
          </a:xfrm>
        </p:spPr>
        <p:txBody>
          <a:bodyPr/>
          <a:lstStyle/>
          <a:p>
            <a:fld id="{467CF1B9-ADC3-4521-AD98-ADB3259144A0}" type="slidenum">
              <a:rPr lang="zh-CN" altLang="en-US" smtClean="0"/>
              <a:pPr/>
              <a:t>45</a:t>
            </a:fld>
            <a:endParaRPr lang="zh-CN" altLang="en-US" dirty="0"/>
          </a:p>
        </p:txBody>
      </p:sp>
      <p:sp>
        <p:nvSpPr>
          <p:cNvPr id="11" name="标题 1">
            <a:extLst>
              <a:ext uri="{FF2B5EF4-FFF2-40B4-BE49-F238E27FC236}">
                <a16:creationId xmlns:a16="http://schemas.microsoft.com/office/drawing/2014/main" id="{673BA44A-FD39-4ED1-BA9D-B851FAF8EB07}"/>
              </a:ext>
            </a:extLst>
          </p:cNvPr>
          <p:cNvSpPr>
            <a:spLocks noGrp="1"/>
          </p:cNvSpPr>
          <p:nvPr>
            <p:ph type="title"/>
          </p:nvPr>
        </p:nvSpPr>
        <p:spPr>
          <a:xfrm>
            <a:off x="18741" y="-310467"/>
            <a:ext cx="9217024" cy="1143000"/>
          </a:xfrm>
        </p:spPr>
        <p:txBody>
          <a:bodyPr>
            <a:normAutofit/>
          </a:bodyPr>
          <a:lstStyle/>
          <a:p>
            <a:pPr algn="l"/>
            <a:r>
              <a:rPr lang="en-US" altLang="zh-CN" sz="3000" b="1" dirty="0">
                <a:solidFill>
                  <a:schemeClr val="accent1"/>
                </a:solidFill>
                <a:latin typeface="Times New Roman" pitchFamily="18" charset="0"/>
                <a:ea typeface="+mn-ea"/>
                <a:cs typeface="Times New Roman" pitchFamily="18" charset="0"/>
              </a:rPr>
              <a:t>Time domain simulation for </a:t>
            </a:r>
            <a:r>
              <a:rPr lang="en-US" altLang="zh-CN" sz="3000" b="1" dirty="0" err="1">
                <a:solidFill>
                  <a:schemeClr val="accent1"/>
                </a:solidFill>
                <a:latin typeface="Times New Roman" pitchFamily="18" charset="0"/>
                <a:ea typeface="+mn-ea"/>
                <a:cs typeface="Times New Roman" pitchFamily="18" charset="0"/>
              </a:rPr>
              <a:t>SRing</a:t>
            </a:r>
            <a:r>
              <a:rPr lang="en-US" altLang="zh-CN" sz="3000" b="1" dirty="0">
                <a:solidFill>
                  <a:schemeClr val="accent1"/>
                </a:solidFill>
                <a:latin typeface="Times New Roman" pitchFamily="18" charset="0"/>
                <a:ea typeface="+mn-ea"/>
                <a:cs typeface="Times New Roman" pitchFamily="18" charset="0"/>
              </a:rPr>
              <a:t> stochastic cooling</a:t>
            </a:r>
            <a:endParaRPr lang="zh-CN" altLang="en-US" sz="3000" b="1" dirty="0">
              <a:solidFill>
                <a:schemeClr val="accent1"/>
              </a:solidFill>
              <a:latin typeface="Times New Roman" pitchFamily="18" charset="0"/>
              <a:ea typeface="+mn-ea"/>
              <a:cs typeface="Times New Roman" pitchFamily="18" charset="0"/>
            </a:endParaRPr>
          </a:p>
        </p:txBody>
      </p:sp>
      <p:sp>
        <p:nvSpPr>
          <p:cNvPr id="7" name="矩形 6">
            <a:extLst>
              <a:ext uri="{FF2B5EF4-FFF2-40B4-BE49-F238E27FC236}">
                <a16:creationId xmlns:a16="http://schemas.microsoft.com/office/drawing/2014/main" id="{48433A5F-B8B6-4290-AACA-E2CDE6B430C4}"/>
              </a:ext>
            </a:extLst>
          </p:cNvPr>
          <p:cNvSpPr/>
          <p:nvPr/>
        </p:nvSpPr>
        <p:spPr>
          <a:xfrm>
            <a:off x="1907704" y="882473"/>
            <a:ext cx="2867773" cy="461665"/>
          </a:xfrm>
          <a:prstGeom prst="rect">
            <a:avLst/>
          </a:prstGeom>
        </p:spPr>
        <p:txBody>
          <a:bodyPr wrap="none">
            <a:spAutoFit/>
          </a:bodyPr>
          <a:lstStyle/>
          <a:p>
            <a:pPr indent="118745" algn="ctr">
              <a:spcAft>
                <a:spcPts val="0"/>
              </a:spcAft>
            </a:pPr>
            <a:r>
              <a:rPr lang="en-GB" altLang="zh-CN" sz="2400" kern="800" dirty="0">
                <a:solidFill>
                  <a:srgbClr val="FF0000"/>
                </a:solidFill>
                <a:latin typeface="Times New Roman" panose="02020603050405020304" pitchFamily="18" charset="0"/>
              </a:rPr>
              <a:t>Cooling of 1E8 ions </a:t>
            </a:r>
            <a:endParaRPr lang="zh-CN" altLang="zh-CN" sz="2400" dirty="0">
              <a:solidFill>
                <a:srgbClr val="FF0000"/>
              </a:solidFill>
              <a:latin typeface="Times New Roman" panose="02020603050405020304" pitchFamily="18" charset="0"/>
            </a:endParaRPr>
          </a:p>
        </p:txBody>
      </p:sp>
      <p:sp>
        <p:nvSpPr>
          <p:cNvPr id="3" name="矩形 2">
            <a:extLst>
              <a:ext uri="{FF2B5EF4-FFF2-40B4-BE49-F238E27FC236}">
                <a16:creationId xmlns:a16="http://schemas.microsoft.com/office/drawing/2014/main" id="{F4CFCA59-61CA-4769-A6E5-AA21D048C0FB}"/>
              </a:ext>
            </a:extLst>
          </p:cNvPr>
          <p:cNvSpPr/>
          <p:nvPr/>
        </p:nvSpPr>
        <p:spPr>
          <a:xfrm>
            <a:off x="2300907" y="1374564"/>
            <a:ext cx="4108752" cy="707886"/>
          </a:xfrm>
          <a:prstGeom prst="rect">
            <a:avLst/>
          </a:prstGeom>
        </p:spPr>
        <p:txBody>
          <a:bodyPr wrap="square">
            <a:spAutoFit/>
          </a:bodyPr>
          <a:lstStyle/>
          <a:p>
            <a:r>
              <a:rPr lang="en-US" altLang="zh-CN" sz="2000" kern="800" dirty="0">
                <a:latin typeface="Times" panose="02020603050405020304" pitchFamily="18" charset="0"/>
                <a:cs typeface="Times New Roman" panose="02020603050405020304" pitchFamily="18" charset="0"/>
              </a:rPr>
              <a:t>SR</a:t>
            </a:r>
            <a:r>
              <a:rPr lang="en-GB" altLang="zh-CN" sz="2000" kern="800" dirty="0" err="1">
                <a:latin typeface="Times" panose="02020603050405020304" pitchFamily="18" charset="0"/>
                <a:cs typeface="Times New Roman" panose="02020603050405020304" pitchFamily="18" charset="0"/>
              </a:rPr>
              <a:t>ing</a:t>
            </a:r>
            <a:r>
              <a:rPr lang="en-GB" altLang="zh-CN" sz="2000" kern="800" dirty="0">
                <a:latin typeface="Times" panose="02020603050405020304" pitchFamily="18" charset="0"/>
                <a:cs typeface="Times New Roman" panose="02020603050405020304" pitchFamily="18" charset="0"/>
              </a:rPr>
              <a:t> fully filled,   H = 1,   6000 sim. ions. TOF switched off after 10 s</a:t>
            </a:r>
            <a:endParaRPr lang="zh-CN" altLang="en-US" sz="2000" dirty="0"/>
          </a:p>
        </p:txBody>
      </p:sp>
      <p:pic>
        <p:nvPicPr>
          <p:cNvPr id="16" name="Picture 27">
            <a:extLst>
              <a:ext uri="{FF2B5EF4-FFF2-40B4-BE49-F238E27FC236}">
                <a16:creationId xmlns:a16="http://schemas.microsoft.com/office/drawing/2014/main" id="{8681F78B-55A7-4AC8-BDCA-2056A33AB226}"/>
              </a:ext>
            </a:extLst>
          </p:cNvPr>
          <p:cNvPicPr/>
          <p:nvPr/>
        </p:nvPicPr>
        <p:blipFill>
          <a:blip r:embed="rId4"/>
          <a:stretch>
            <a:fillRect/>
          </a:stretch>
        </p:blipFill>
        <p:spPr>
          <a:xfrm>
            <a:off x="35496" y="3933056"/>
            <a:ext cx="5767387" cy="2846524"/>
          </a:xfrm>
          <a:prstGeom prst="rect">
            <a:avLst/>
          </a:prstGeom>
        </p:spPr>
      </p:pic>
      <p:sp>
        <p:nvSpPr>
          <p:cNvPr id="8" name="矩形 7">
            <a:extLst>
              <a:ext uri="{FF2B5EF4-FFF2-40B4-BE49-F238E27FC236}">
                <a16:creationId xmlns:a16="http://schemas.microsoft.com/office/drawing/2014/main" id="{3F52C7C2-D445-4E4C-9537-E7AEE48AE502}"/>
              </a:ext>
            </a:extLst>
          </p:cNvPr>
          <p:cNvSpPr/>
          <p:nvPr/>
        </p:nvSpPr>
        <p:spPr>
          <a:xfrm>
            <a:off x="1733719" y="4326892"/>
            <a:ext cx="3814650" cy="1323439"/>
          </a:xfrm>
          <a:prstGeom prst="rect">
            <a:avLst/>
          </a:prstGeom>
        </p:spPr>
        <p:txBody>
          <a:bodyPr wrap="square">
            <a:spAutoFit/>
          </a:bodyPr>
          <a:lstStyle/>
          <a:p>
            <a:r>
              <a:rPr lang="en-GB" altLang="zh-CN" sz="2000" kern="800" dirty="0">
                <a:latin typeface="Times" panose="02020603050405020304" pitchFamily="18" charset="0"/>
                <a:cs typeface="Times New Roman" panose="02020603050405020304" pitchFamily="18" charset="0"/>
              </a:rPr>
              <a:t>Parameters as in list of right figure  except that initial </a:t>
            </a:r>
            <a:r>
              <a:rPr lang="en-GB" altLang="zh-CN" sz="2000" kern="800" dirty="0" err="1">
                <a:latin typeface="Times" panose="02020603050405020304" pitchFamily="18" charset="0"/>
                <a:cs typeface="Times New Roman" panose="02020603050405020304" pitchFamily="18" charset="0"/>
              </a:rPr>
              <a:t>dp</a:t>
            </a:r>
            <a:r>
              <a:rPr lang="en-GB" altLang="zh-CN" sz="2000" kern="800" dirty="0">
                <a:latin typeface="Times" panose="02020603050405020304" pitchFamily="18" charset="0"/>
                <a:cs typeface="Times New Roman" panose="02020603050405020304" pitchFamily="18" charset="0"/>
              </a:rPr>
              <a:t>/p = 0.0015 and initial </a:t>
            </a:r>
            <a:r>
              <a:rPr lang="en-GB" altLang="zh-CN" sz="2000" kern="800" dirty="0" err="1">
                <a:latin typeface="Times" panose="02020603050405020304" pitchFamily="18" charset="0"/>
                <a:cs typeface="Times New Roman" panose="02020603050405020304" pitchFamily="18" charset="0"/>
              </a:rPr>
              <a:t>betatron</a:t>
            </a:r>
            <a:r>
              <a:rPr lang="en-GB" altLang="zh-CN" sz="2000" kern="800" dirty="0">
                <a:latin typeface="Times" panose="02020603050405020304" pitchFamily="18" charset="0"/>
                <a:cs typeface="Times New Roman" panose="02020603050405020304" pitchFamily="18" charset="0"/>
              </a:rPr>
              <a:t> amplitude 0.036 m (instead of 0.0013 and 0.025 m) </a:t>
            </a:r>
            <a:endParaRPr lang="zh-CN" altLang="en-US" sz="2000" dirty="0"/>
          </a:p>
        </p:txBody>
      </p:sp>
      <p:pic>
        <p:nvPicPr>
          <p:cNvPr id="17" name="Picture 9">
            <a:extLst>
              <a:ext uri="{FF2B5EF4-FFF2-40B4-BE49-F238E27FC236}">
                <a16:creationId xmlns:a16="http://schemas.microsoft.com/office/drawing/2014/main" id="{33DD6BDC-E788-4C70-BBF8-6D04F63739F2}"/>
              </a:ext>
            </a:extLst>
          </p:cNvPr>
          <p:cNvPicPr/>
          <p:nvPr/>
        </p:nvPicPr>
        <p:blipFill>
          <a:blip r:embed="rId5"/>
          <a:stretch>
            <a:fillRect/>
          </a:stretch>
        </p:blipFill>
        <p:spPr>
          <a:xfrm>
            <a:off x="5832648" y="3933056"/>
            <a:ext cx="3347864" cy="2630500"/>
          </a:xfrm>
          <a:prstGeom prst="rect">
            <a:avLst/>
          </a:prstGeom>
        </p:spPr>
      </p:pic>
    </p:spTree>
    <p:extLst>
      <p:ext uri="{BB962C8B-B14F-4D97-AF65-F5344CB8AC3E}">
        <p14:creationId xmlns:p14="http://schemas.microsoft.com/office/powerpoint/2010/main" val="13708322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9512" y="44624"/>
            <a:ext cx="8686800" cy="1143000"/>
          </a:xfrm>
        </p:spPr>
        <p:txBody>
          <a:bodyPr>
            <a:normAutofit/>
          </a:bodyPr>
          <a:lstStyle/>
          <a:p>
            <a:pPr algn="l"/>
            <a:r>
              <a:rPr lang="en-US" altLang="zh-CN" sz="3000" b="1" dirty="0">
                <a:solidFill>
                  <a:schemeClr val="accent1"/>
                </a:solidFill>
                <a:latin typeface="Times New Roman" pitchFamily="18" charset="0"/>
                <a:ea typeface="+mn-ea"/>
                <a:cs typeface="Times New Roman" pitchFamily="18" charset="0"/>
              </a:rPr>
              <a:t>Simulation parameters for </a:t>
            </a:r>
            <a:r>
              <a:rPr lang="en-US" altLang="zh-CN" sz="3000" b="1" dirty="0" err="1">
                <a:solidFill>
                  <a:schemeClr val="accent1"/>
                </a:solidFill>
                <a:latin typeface="Times New Roman" pitchFamily="18" charset="0"/>
                <a:ea typeface="+mn-ea"/>
                <a:cs typeface="Times New Roman" pitchFamily="18" charset="0"/>
              </a:rPr>
              <a:t>SRing</a:t>
            </a:r>
            <a:r>
              <a:rPr lang="en-US" altLang="zh-CN" sz="3000" b="1" dirty="0">
                <a:solidFill>
                  <a:schemeClr val="accent1"/>
                </a:solidFill>
                <a:latin typeface="Times New Roman" pitchFamily="18" charset="0"/>
                <a:ea typeface="+mn-ea"/>
                <a:cs typeface="Times New Roman" pitchFamily="18" charset="0"/>
              </a:rPr>
              <a:t> stochastic cooling</a:t>
            </a:r>
            <a:endParaRPr lang="zh-CN" altLang="en-US" sz="3000" b="1" dirty="0">
              <a:solidFill>
                <a:schemeClr val="accent1"/>
              </a:solidFill>
              <a:latin typeface="Times New Roman" pitchFamily="18" charset="0"/>
              <a:ea typeface="+mn-ea"/>
              <a:cs typeface="Times New Roman" pitchFamily="18" charset="0"/>
            </a:endParaRPr>
          </a:p>
        </p:txBody>
      </p:sp>
      <p:sp>
        <p:nvSpPr>
          <p:cNvPr id="4" name="直接连接符 10"/>
          <p:cNvSpPr>
            <a:spLocks noChangeShapeType="1"/>
          </p:cNvSpPr>
          <p:nvPr/>
        </p:nvSpPr>
        <p:spPr bwMode="auto">
          <a:xfrm>
            <a:off x="119447" y="1052736"/>
            <a:ext cx="5543550" cy="0"/>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a:lstStyle/>
          <a:p>
            <a:endParaRPr lang="zh-CN" altLang="en-US"/>
          </a:p>
        </p:txBody>
      </p:sp>
      <p:sp>
        <p:nvSpPr>
          <p:cNvPr id="5" name="灯片编号占位符 4"/>
          <p:cNvSpPr>
            <a:spLocks noGrp="1"/>
          </p:cNvSpPr>
          <p:nvPr>
            <p:ph type="sldNum" sz="quarter" idx="12"/>
          </p:nvPr>
        </p:nvSpPr>
        <p:spPr>
          <a:xfrm>
            <a:off x="6974904" y="6520259"/>
            <a:ext cx="2133600" cy="365125"/>
          </a:xfrm>
        </p:spPr>
        <p:txBody>
          <a:bodyPr/>
          <a:lstStyle/>
          <a:p>
            <a:fld id="{467CF1B9-ADC3-4521-AD98-ADB3259144A0}" type="slidenum">
              <a:rPr lang="zh-CN" altLang="en-US" smtClean="0"/>
              <a:pPr/>
              <a:t>46</a:t>
            </a:fld>
            <a:endParaRPr lang="zh-CN" altLang="en-US" dirty="0"/>
          </a:p>
        </p:txBody>
      </p:sp>
      <p:pic>
        <p:nvPicPr>
          <p:cNvPr id="7" name="Picture 24">
            <a:extLst>
              <a:ext uri="{FF2B5EF4-FFF2-40B4-BE49-F238E27FC236}">
                <a16:creationId xmlns:a16="http://schemas.microsoft.com/office/drawing/2014/main" id="{1D58FD6E-A061-4FCF-8797-FFF9D1D8DA2E}"/>
              </a:ext>
            </a:extLst>
          </p:cNvPr>
          <p:cNvPicPr/>
          <p:nvPr/>
        </p:nvPicPr>
        <p:blipFill>
          <a:blip r:embed="rId3"/>
          <a:stretch>
            <a:fillRect/>
          </a:stretch>
        </p:blipFill>
        <p:spPr>
          <a:xfrm>
            <a:off x="539552" y="2263282"/>
            <a:ext cx="7776864" cy="4464496"/>
          </a:xfrm>
          <a:prstGeom prst="rect">
            <a:avLst/>
          </a:prstGeom>
        </p:spPr>
      </p:pic>
      <p:sp>
        <p:nvSpPr>
          <p:cNvPr id="6" name="矩形 5">
            <a:extLst>
              <a:ext uri="{FF2B5EF4-FFF2-40B4-BE49-F238E27FC236}">
                <a16:creationId xmlns:a16="http://schemas.microsoft.com/office/drawing/2014/main" id="{52DA020D-538B-4D65-A78E-5D9ED654ADA9}"/>
              </a:ext>
            </a:extLst>
          </p:cNvPr>
          <p:cNvSpPr/>
          <p:nvPr/>
        </p:nvSpPr>
        <p:spPr>
          <a:xfrm>
            <a:off x="323528" y="1137519"/>
            <a:ext cx="8352928" cy="1015663"/>
          </a:xfrm>
          <a:prstGeom prst="rect">
            <a:avLst/>
          </a:prstGeom>
        </p:spPr>
        <p:txBody>
          <a:bodyPr wrap="square">
            <a:spAutoFit/>
          </a:bodyPr>
          <a:lstStyle/>
          <a:p>
            <a:pPr indent="118745"/>
            <a:r>
              <a:rPr lang="en-GB" altLang="zh-CN" sz="2000" kern="800" dirty="0">
                <a:latin typeface="Times New Roman" panose="02020603050405020304" pitchFamily="18" charset="0"/>
              </a:rPr>
              <a:t>A typical parameter set for the 1E5 case, where the beam feedback effect is small compared with the 1E8 situation. The el. gain is here 10 times higher but the </a:t>
            </a:r>
            <a:r>
              <a:rPr lang="en-GB" altLang="zh-CN" sz="2000" kern="800" dirty="0" err="1">
                <a:latin typeface="Times New Roman" panose="02020603050405020304" pitchFamily="18" charset="0"/>
              </a:rPr>
              <a:t>ANPsr</a:t>
            </a:r>
            <a:r>
              <a:rPr lang="en-GB" altLang="zh-CN" sz="2000" kern="800" dirty="0">
                <a:latin typeface="Times New Roman" panose="02020603050405020304" pitchFamily="18" charset="0"/>
              </a:rPr>
              <a:t> 1000 times smaller.  So there are no </a:t>
            </a:r>
            <a:r>
              <a:rPr lang="en-GB" altLang="zh-CN" sz="2000" kern="800" dirty="0" err="1">
                <a:latin typeface="Times New Roman" panose="02020603050405020304" pitchFamily="18" charset="0"/>
              </a:rPr>
              <a:t>longitud</a:t>
            </a:r>
            <a:r>
              <a:rPr lang="en-GB" altLang="zh-CN" sz="2000" kern="800" dirty="0">
                <a:latin typeface="Times New Roman" panose="02020603050405020304" pitchFamily="18" charset="0"/>
              </a:rPr>
              <a:t>. instabilities! </a:t>
            </a:r>
            <a:endParaRPr lang="zh-CN" altLang="zh-CN" sz="2000" dirty="0">
              <a:latin typeface="Times New Roman" panose="02020603050405020304" pitchFamily="18" charset="0"/>
            </a:endParaRPr>
          </a:p>
        </p:txBody>
      </p:sp>
    </p:spTree>
    <p:extLst>
      <p:ext uri="{BB962C8B-B14F-4D97-AF65-F5344CB8AC3E}">
        <p14:creationId xmlns:p14="http://schemas.microsoft.com/office/powerpoint/2010/main" val="3381485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9512" y="-90264"/>
            <a:ext cx="8686800" cy="1143000"/>
          </a:xfrm>
        </p:spPr>
        <p:txBody>
          <a:bodyPr>
            <a:normAutofit/>
          </a:bodyPr>
          <a:lstStyle/>
          <a:p>
            <a:pPr algn="l"/>
            <a:r>
              <a:rPr lang="en-US" altLang="zh-CN" sz="3000" b="1" dirty="0">
                <a:solidFill>
                  <a:schemeClr val="accent1"/>
                </a:solidFill>
                <a:latin typeface="Times New Roman" pitchFamily="18" charset="0"/>
                <a:ea typeface="+mn-ea"/>
                <a:cs typeface="Times New Roman" pitchFamily="18" charset="0"/>
              </a:rPr>
              <a:t>Simulation parameters for </a:t>
            </a:r>
            <a:r>
              <a:rPr lang="en-US" altLang="zh-CN" sz="3000" b="1" dirty="0" err="1">
                <a:solidFill>
                  <a:schemeClr val="accent1"/>
                </a:solidFill>
                <a:latin typeface="Times New Roman" pitchFamily="18" charset="0"/>
                <a:ea typeface="+mn-ea"/>
                <a:cs typeface="Times New Roman" pitchFamily="18" charset="0"/>
              </a:rPr>
              <a:t>SRing</a:t>
            </a:r>
            <a:r>
              <a:rPr lang="en-US" altLang="zh-CN" sz="3000" b="1" dirty="0">
                <a:solidFill>
                  <a:schemeClr val="accent1"/>
                </a:solidFill>
                <a:latin typeface="Times New Roman" pitchFamily="18" charset="0"/>
                <a:ea typeface="+mn-ea"/>
                <a:cs typeface="Times New Roman" pitchFamily="18" charset="0"/>
              </a:rPr>
              <a:t> stochastic cooling</a:t>
            </a:r>
            <a:br>
              <a:rPr lang="en-US" altLang="zh-CN" sz="3000" b="1" dirty="0">
                <a:solidFill>
                  <a:schemeClr val="accent1"/>
                </a:solidFill>
                <a:latin typeface="Times New Roman" pitchFamily="18" charset="0"/>
                <a:ea typeface="+mn-ea"/>
                <a:cs typeface="Times New Roman" pitchFamily="18" charset="0"/>
              </a:rPr>
            </a:br>
            <a:r>
              <a:rPr lang="en-US" altLang="zh-CN" sz="3600" b="1" dirty="0">
                <a:solidFill>
                  <a:schemeClr val="accent1"/>
                </a:solidFill>
                <a:latin typeface="Times New Roman" pitchFamily="18" charset="0"/>
                <a:cs typeface="Times New Roman" pitchFamily="18" charset="0"/>
              </a:rPr>
              <a:t>------</a:t>
            </a:r>
            <a:r>
              <a:rPr lang="en-US" altLang="zh-CN" sz="2800" b="1" dirty="0">
                <a:solidFill>
                  <a:schemeClr val="accent1"/>
                </a:solidFill>
                <a:latin typeface="Times New Roman" pitchFamily="18" charset="0"/>
                <a:cs typeface="Times New Roman" pitchFamily="18" charset="0"/>
              </a:rPr>
              <a:t>first provisional results</a:t>
            </a:r>
            <a:endParaRPr lang="zh-CN" altLang="en-US" sz="2800" b="1" dirty="0">
              <a:solidFill>
                <a:schemeClr val="accent1"/>
              </a:solidFill>
              <a:latin typeface="Times New Roman" pitchFamily="18" charset="0"/>
              <a:ea typeface="+mn-ea"/>
              <a:cs typeface="Times New Roman" pitchFamily="18" charset="0"/>
            </a:endParaRPr>
          </a:p>
        </p:txBody>
      </p:sp>
      <p:sp>
        <p:nvSpPr>
          <p:cNvPr id="5" name="灯片编号占位符 4"/>
          <p:cNvSpPr>
            <a:spLocks noGrp="1"/>
          </p:cNvSpPr>
          <p:nvPr>
            <p:ph type="sldNum" sz="quarter" idx="12"/>
          </p:nvPr>
        </p:nvSpPr>
        <p:spPr>
          <a:xfrm>
            <a:off x="6974904" y="6520259"/>
            <a:ext cx="2133600" cy="365125"/>
          </a:xfrm>
        </p:spPr>
        <p:txBody>
          <a:bodyPr/>
          <a:lstStyle/>
          <a:p>
            <a:fld id="{467CF1B9-ADC3-4521-AD98-ADB3259144A0}" type="slidenum">
              <a:rPr lang="zh-CN" altLang="en-US" smtClean="0"/>
              <a:pPr/>
              <a:t>47</a:t>
            </a:fld>
            <a:endParaRPr lang="zh-CN" altLang="en-US" dirty="0"/>
          </a:p>
        </p:txBody>
      </p:sp>
      <p:sp>
        <p:nvSpPr>
          <p:cNvPr id="3" name="矩形 2">
            <a:extLst>
              <a:ext uri="{FF2B5EF4-FFF2-40B4-BE49-F238E27FC236}">
                <a16:creationId xmlns:a16="http://schemas.microsoft.com/office/drawing/2014/main" id="{E3513113-0E15-4AC9-BD10-B679F4499A9F}"/>
              </a:ext>
            </a:extLst>
          </p:cNvPr>
          <p:cNvSpPr/>
          <p:nvPr/>
        </p:nvSpPr>
        <p:spPr>
          <a:xfrm>
            <a:off x="2987824" y="2301260"/>
            <a:ext cx="2255746" cy="400110"/>
          </a:xfrm>
          <a:prstGeom prst="rect">
            <a:avLst/>
          </a:prstGeom>
        </p:spPr>
        <p:txBody>
          <a:bodyPr wrap="none">
            <a:spAutoFit/>
          </a:bodyPr>
          <a:lstStyle/>
          <a:p>
            <a:r>
              <a:rPr lang="en-GB" altLang="zh-CN" sz="2000" kern="800" dirty="0">
                <a:solidFill>
                  <a:srgbClr val="FF0000"/>
                </a:solidFill>
                <a:latin typeface="Times" panose="02020603050405020304" pitchFamily="18" charset="0"/>
                <a:cs typeface="Times New Roman" panose="02020603050405020304" pitchFamily="18" charset="0"/>
              </a:rPr>
              <a:t>Cooling of 1E5 ions</a:t>
            </a:r>
            <a:endParaRPr lang="zh-CN" altLang="en-US" sz="2000" dirty="0">
              <a:solidFill>
                <a:srgbClr val="FF0000"/>
              </a:solidFill>
            </a:endParaRPr>
          </a:p>
        </p:txBody>
      </p:sp>
      <p:sp>
        <p:nvSpPr>
          <p:cNvPr id="10" name="矩形 9">
            <a:extLst>
              <a:ext uri="{FF2B5EF4-FFF2-40B4-BE49-F238E27FC236}">
                <a16:creationId xmlns:a16="http://schemas.microsoft.com/office/drawing/2014/main" id="{1F51D9FD-5A09-4E5E-92C0-FCF8D26303C2}"/>
              </a:ext>
            </a:extLst>
          </p:cNvPr>
          <p:cNvSpPr/>
          <p:nvPr/>
        </p:nvSpPr>
        <p:spPr>
          <a:xfrm>
            <a:off x="2699792" y="2710661"/>
            <a:ext cx="4572000" cy="646331"/>
          </a:xfrm>
          <a:prstGeom prst="rect">
            <a:avLst/>
          </a:prstGeom>
        </p:spPr>
        <p:txBody>
          <a:bodyPr>
            <a:spAutoFit/>
          </a:bodyPr>
          <a:lstStyle/>
          <a:p>
            <a:r>
              <a:rPr lang="en-GB" altLang="zh-CN" kern="800" dirty="0">
                <a:latin typeface="Times" panose="02020603050405020304" pitchFamily="18" charset="0"/>
                <a:cs typeface="Times New Roman" panose="02020603050405020304" pitchFamily="18" charset="0"/>
              </a:rPr>
              <a:t>The result should be precise enough with H=0.5 and NP = 1000</a:t>
            </a:r>
            <a:endParaRPr lang="zh-CN" altLang="en-US" dirty="0"/>
          </a:p>
        </p:txBody>
      </p:sp>
      <p:sp>
        <p:nvSpPr>
          <p:cNvPr id="12" name="直接连接符 10">
            <a:extLst>
              <a:ext uri="{FF2B5EF4-FFF2-40B4-BE49-F238E27FC236}">
                <a16:creationId xmlns:a16="http://schemas.microsoft.com/office/drawing/2014/main" id="{545B92E9-7716-4FAA-A8F2-12C9429D75CF}"/>
              </a:ext>
            </a:extLst>
          </p:cNvPr>
          <p:cNvSpPr>
            <a:spLocks noChangeShapeType="1"/>
          </p:cNvSpPr>
          <p:nvPr/>
        </p:nvSpPr>
        <p:spPr bwMode="auto">
          <a:xfrm>
            <a:off x="119447" y="980728"/>
            <a:ext cx="5543550" cy="0"/>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a:lstStyle/>
          <a:p>
            <a:endParaRPr lang="zh-CN" altLang="en-US"/>
          </a:p>
        </p:txBody>
      </p:sp>
      <p:pic>
        <p:nvPicPr>
          <p:cNvPr id="7" name="图片 6">
            <a:extLst>
              <a:ext uri="{FF2B5EF4-FFF2-40B4-BE49-F238E27FC236}">
                <a16:creationId xmlns:a16="http://schemas.microsoft.com/office/drawing/2014/main" id="{1BBFDA1E-9BFE-48D2-B357-5462092AC1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817372"/>
            <a:ext cx="7956376" cy="4079157"/>
          </a:xfrm>
          <a:prstGeom prst="rect">
            <a:avLst/>
          </a:prstGeom>
        </p:spPr>
      </p:pic>
    </p:spTree>
    <p:extLst>
      <p:ext uri="{BB962C8B-B14F-4D97-AF65-F5344CB8AC3E}">
        <p14:creationId xmlns:p14="http://schemas.microsoft.com/office/powerpoint/2010/main" val="35415765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504" y="-162272"/>
            <a:ext cx="8229600" cy="1143000"/>
          </a:xfrm>
        </p:spPr>
        <p:txBody>
          <a:bodyPr>
            <a:normAutofit/>
          </a:bodyPr>
          <a:lstStyle/>
          <a:p>
            <a:pPr algn="l"/>
            <a:r>
              <a:rPr lang="en-US" altLang="zh-CN" sz="2800" b="1" dirty="0">
                <a:solidFill>
                  <a:schemeClr val="accent1"/>
                </a:solidFill>
                <a:latin typeface="Times New Roman" pitchFamily="18" charset="0"/>
                <a:ea typeface="+mn-ea"/>
                <a:cs typeface="Times New Roman" pitchFamily="18" charset="0"/>
              </a:rPr>
              <a:t>Signal transmission</a:t>
            </a:r>
            <a:endParaRPr lang="zh-CN" altLang="en-US" sz="2800" b="1" dirty="0">
              <a:solidFill>
                <a:schemeClr val="accent1"/>
              </a:solidFill>
              <a:latin typeface="Times New Roman" pitchFamily="18" charset="0"/>
              <a:ea typeface="+mn-ea"/>
              <a:cs typeface="Times New Roman" pitchFamily="18" charset="0"/>
            </a:endParaRPr>
          </a:p>
        </p:txBody>
      </p:sp>
      <p:sp>
        <p:nvSpPr>
          <p:cNvPr id="4" name="直接连接符 10"/>
          <p:cNvSpPr>
            <a:spLocks noChangeShapeType="1"/>
          </p:cNvSpPr>
          <p:nvPr/>
        </p:nvSpPr>
        <p:spPr bwMode="auto">
          <a:xfrm>
            <a:off x="119447" y="687834"/>
            <a:ext cx="5543550" cy="0"/>
          </a:xfrm>
          <a:prstGeom prst="line">
            <a:avLst/>
          </a:prstGeom>
          <a:noFill/>
          <a:ln w="9525">
            <a:solidFill>
              <a:schemeClr val="accent1"/>
            </a:solidFill>
            <a:round/>
            <a:headEnd/>
            <a:tailEnd/>
          </a:ln>
        </p:spPr>
        <p:txBody>
          <a:bodyPr/>
          <a:lstStyle/>
          <a:p>
            <a:endParaRPr lang="zh-CN" altLang="en-US"/>
          </a:p>
        </p:txBody>
      </p:sp>
      <p:sp>
        <p:nvSpPr>
          <p:cNvPr id="5" name="灯片编号占位符 4"/>
          <p:cNvSpPr>
            <a:spLocks noGrp="1"/>
          </p:cNvSpPr>
          <p:nvPr>
            <p:ph type="sldNum" sz="quarter" idx="12"/>
          </p:nvPr>
        </p:nvSpPr>
        <p:spPr/>
        <p:txBody>
          <a:bodyPr/>
          <a:lstStyle/>
          <a:p>
            <a:fld id="{467CF1B9-ADC3-4521-AD98-ADB3259144A0}" type="slidenum">
              <a:rPr lang="zh-CN" altLang="en-US" smtClean="0"/>
              <a:pPr/>
              <a:t>48</a:t>
            </a:fld>
            <a:endParaRPr lang="zh-CN" altLang="en-US" dirty="0"/>
          </a:p>
        </p:txBody>
      </p:sp>
      <p:pic>
        <p:nvPicPr>
          <p:cNvPr id="11" name="Picture 3"/>
          <p:cNvPicPr>
            <a:picLocks noChangeAspect="1" noChangeArrowheads="1"/>
          </p:cNvPicPr>
          <p:nvPr/>
        </p:nvPicPr>
        <p:blipFill>
          <a:blip r:embed="rId2" cstate="print"/>
          <a:srcRect/>
          <a:stretch>
            <a:fillRect/>
          </a:stretch>
        </p:blipFill>
        <p:spPr bwMode="auto">
          <a:xfrm>
            <a:off x="211544" y="1203509"/>
            <a:ext cx="8608928" cy="4450982"/>
          </a:xfrm>
          <a:prstGeom prst="rect">
            <a:avLst/>
          </a:prstGeom>
          <a:noFill/>
          <a:ln w="9525">
            <a:noFill/>
            <a:miter lim="800000"/>
            <a:headEnd/>
            <a:tailEnd/>
          </a:ln>
        </p:spPr>
      </p:pic>
      <p:sp>
        <p:nvSpPr>
          <p:cNvPr id="12" name="矩形 11"/>
          <p:cNvSpPr/>
          <p:nvPr/>
        </p:nvSpPr>
        <p:spPr>
          <a:xfrm>
            <a:off x="179512" y="1412776"/>
            <a:ext cx="2736304" cy="468052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13" name="矩形 12"/>
          <p:cNvSpPr/>
          <p:nvPr/>
        </p:nvSpPr>
        <p:spPr>
          <a:xfrm>
            <a:off x="2987824" y="1412776"/>
            <a:ext cx="2952328" cy="3096344"/>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4" name="矩形 13"/>
          <p:cNvSpPr/>
          <p:nvPr/>
        </p:nvSpPr>
        <p:spPr>
          <a:xfrm>
            <a:off x="6012160" y="1412776"/>
            <a:ext cx="2880320" cy="4680520"/>
          </a:xfrm>
          <a:prstGeom prst="rect">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5" name="TextBox 14"/>
          <p:cNvSpPr txBox="1"/>
          <p:nvPr/>
        </p:nvSpPr>
        <p:spPr>
          <a:xfrm>
            <a:off x="1115616" y="980728"/>
            <a:ext cx="1584176" cy="400110"/>
          </a:xfrm>
          <a:prstGeom prst="rect">
            <a:avLst/>
          </a:prstGeom>
          <a:noFill/>
        </p:spPr>
        <p:txBody>
          <a:bodyPr wrap="square" rtlCol="0">
            <a:spAutoFit/>
          </a:bodyPr>
          <a:lstStyle/>
          <a:p>
            <a:r>
              <a:rPr lang="en-US" altLang="zh-CN" sz="2000" b="1" dirty="0">
                <a:latin typeface="Times New Roman" panose="02020603050405020304" pitchFamily="18" charset="0"/>
                <a:cs typeface="Times New Roman" panose="02020603050405020304" pitchFamily="18" charset="0"/>
              </a:rPr>
              <a:t>PU station</a:t>
            </a:r>
            <a:endParaRPr lang="zh-CN" altLang="en-US" sz="2000" b="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3419872" y="980728"/>
            <a:ext cx="2376264" cy="400110"/>
          </a:xfrm>
          <a:prstGeom prst="rect">
            <a:avLst/>
          </a:prstGeom>
          <a:noFill/>
        </p:spPr>
        <p:txBody>
          <a:bodyPr wrap="square" rtlCol="0">
            <a:spAutoFit/>
          </a:bodyPr>
          <a:lstStyle/>
          <a:p>
            <a:r>
              <a:rPr lang="en-US" altLang="zh-CN" sz="2000" b="1" dirty="0">
                <a:latin typeface="Times New Roman" panose="02020603050405020304" pitchFamily="18" charset="0"/>
                <a:cs typeface="Times New Roman" panose="02020603050405020304" pitchFamily="18" charset="0"/>
              </a:rPr>
              <a:t>Combiner station</a:t>
            </a:r>
            <a:endParaRPr lang="zh-CN" altLang="en-US" sz="2000" b="1"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6732240" y="980728"/>
            <a:ext cx="1800200" cy="400110"/>
          </a:xfrm>
          <a:prstGeom prst="rect">
            <a:avLst/>
          </a:prstGeom>
          <a:noFill/>
        </p:spPr>
        <p:txBody>
          <a:bodyPr wrap="square" rtlCol="0">
            <a:spAutoFit/>
          </a:bodyPr>
          <a:lstStyle/>
          <a:p>
            <a:r>
              <a:rPr lang="en-US" altLang="zh-CN" sz="2000" b="1" dirty="0">
                <a:latin typeface="Times New Roman" panose="02020603050405020304" pitchFamily="18" charset="0"/>
                <a:cs typeface="Times New Roman" panose="02020603050405020304" pitchFamily="18" charset="0"/>
              </a:rPr>
              <a:t>Kicker station</a:t>
            </a:r>
            <a:endParaRPr lang="zh-CN" altLang="en-US" sz="2000" b="1" dirty="0">
              <a:latin typeface="Times New Roman" panose="02020603050405020304" pitchFamily="18" charset="0"/>
              <a:cs typeface="Times New Roman" panose="02020603050405020304" pitchFamily="18" charset="0"/>
            </a:endParaRPr>
          </a:p>
        </p:txBody>
      </p:sp>
      <p:sp>
        <p:nvSpPr>
          <p:cNvPr id="18" name="矩形 17"/>
          <p:cNvSpPr/>
          <p:nvPr/>
        </p:nvSpPr>
        <p:spPr>
          <a:xfrm>
            <a:off x="2987824" y="4581128"/>
            <a:ext cx="2880320" cy="1512168"/>
          </a:xfrm>
          <a:prstGeom prst="rect">
            <a:avLst/>
          </a:prstGeom>
          <a:noFill/>
          <a:ln>
            <a:solidFill>
              <a:srgbClr val="CF2CF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9" name="TextBox 18"/>
          <p:cNvSpPr txBox="1"/>
          <p:nvPr/>
        </p:nvSpPr>
        <p:spPr>
          <a:xfrm>
            <a:off x="3563888" y="5589240"/>
            <a:ext cx="1512168" cy="400110"/>
          </a:xfrm>
          <a:prstGeom prst="rect">
            <a:avLst/>
          </a:prstGeom>
          <a:noFill/>
        </p:spPr>
        <p:txBody>
          <a:bodyPr wrap="square" rtlCol="0">
            <a:spAutoFit/>
          </a:bodyPr>
          <a:lstStyle/>
          <a:p>
            <a:r>
              <a:rPr lang="en-US" altLang="zh-CN" sz="2000" b="1" dirty="0">
                <a:latin typeface="Times New Roman" panose="02020603050405020304" pitchFamily="18" charset="0"/>
                <a:cs typeface="Times New Roman" panose="02020603050405020304" pitchFamily="18" charset="0"/>
              </a:rPr>
              <a:t>Diagnostics</a:t>
            </a:r>
            <a:endParaRPr lang="zh-CN" alt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40363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43408"/>
            <a:ext cx="8229600" cy="1143000"/>
          </a:xfrm>
        </p:spPr>
        <p:txBody>
          <a:bodyPr>
            <a:normAutofit/>
          </a:bodyPr>
          <a:lstStyle/>
          <a:p>
            <a:pPr algn="l"/>
            <a:r>
              <a:rPr lang="en-US" altLang="zh-CN" sz="2800" b="1" dirty="0">
                <a:solidFill>
                  <a:schemeClr val="accent1"/>
                </a:solidFill>
                <a:latin typeface="Times New Roman" pitchFamily="18" charset="0"/>
                <a:ea typeface="+mn-ea"/>
                <a:cs typeface="Times New Roman" pitchFamily="18" charset="0"/>
              </a:rPr>
              <a:t>Control - PLC</a:t>
            </a:r>
            <a:endParaRPr lang="zh-CN" altLang="en-US" sz="2800" b="1" dirty="0">
              <a:solidFill>
                <a:schemeClr val="accent1"/>
              </a:solidFill>
              <a:latin typeface="Times New Roman" pitchFamily="18" charset="0"/>
              <a:ea typeface="+mn-ea"/>
              <a:cs typeface="Times New Roman" pitchFamily="18" charset="0"/>
            </a:endParaRPr>
          </a:p>
        </p:txBody>
      </p:sp>
      <p:sp>
        <p:nvSpPr>
          <p:cNvPr id="17" name="直接连接符 10"/>
          <p:cNvSpPr>
            <a:spLocks noChangeShapeType="1"/>
          </p:cNvSpPr>
          <p:nvPr/>
        </p:nvSpPr>
        <p:spPr bwMode="auto">
          <a:xfrm>
            <a:off x="251520" y="620688"/>
            <a:ext cx="5543550" cy="0"/>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a:lstStyle/>
          <a:p>
            <a:endParaRPr lang="zh-CN" altLang="en-US"/>
          </a:p>
        </p:txBody>
      </p:sp>
      <p:sp>
        <p:nvSpPr>
          <p:cNvPr id="3" name="灯片编号占位符 2"/>
          <p:cNvSpPr>
            <a:spLocks noGrp="1"/>
          </p:cNvSpPr>
          <p:nvPr>
            <p:ph type="sldNum" sz="quarter" idx="12"/>
          </p:nvPr>
        </p:nvSpPr>
        <p:spPr/>
        <p:txBody>
          <a:bodyPr/>
          <a:lstStyle/>
          <a:p>
            <a:fld id="{467CF1B9-ADC3-4521-AD98-ADB3259144A0}" type="slidenum">
              <a:rPr lang="zh-CN" altLang="en-US" smtClean="0"/>
              <a:pPr/>
              <a:t>49</a:t>
            </a:fld>
            <a:endParaRPr lang="zh-CN" altLang="en-US"/>
          </a:p>
        </p:txBody>
      </p:sp>
      <p:pic>
        <p:nvPicPr>
          <p:cNvPr id="8" name="图片 7" descr="cooling control.bmp"/>
          <p:cNvPicPr>
            <a:picLocks noChangeAspect="1"/>
          </p:cNvPicPr>
          <p:nvPr/>
        </p:nvPicPr>
        <p:blipFill>
          <a:blip r:embed="rId3" cstate="print"/>
          <a:stretch>
            <a:fillRect/>
          </a:stretch>
        </p:blipFill>
        <p:spPr>
          <a:xfrm>
            <a:off x="323528" y="1628800"/>
            <a:ext cx="6400711" cy="360040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rcRect r="8333"/>
          <a:stretch>
            <a:fillRect/>
          </a:stretch>
        </p:blipFill>
        <p:spPr>
          <a:xfrm>
            <a:off x="6732239" y="1628800"/>
            <a:ext cx="1848205" cy="3528392"/>
          </a:xfrm>
          <a:prstGeom prst="rect">
            <a:avLst/>
          </a:prstGeom>
        </p:spPr>
        <p:style>
          <a:lnRef idx="3">
            <a:schemeClr val="lt1"/>
          </a:lnRef>
          <a:fillRef idx="1">
            <a:schemeClr val="accent6"/>
          </a:fillRef>
          <a:effectRef idx="1">
            <a:schemeClr val="accent6"/>
          </a:effectRef>
          <a:fontRef idx="minor">
            <a:schemeClr val="lt1"/>
          </a:fontRef>
        </p:style>
      </p:pic>
      <p:sp>
        <p:nvSpPr>
          <p:cNvPr id="10" name="TextBox 9"/>
          <p:cNvSpPr txBox="1"/>
          <p:nvPr/>
        </p:nvSpPr>
        <p:spPr>
          <a:xfrm>
            <a:off x="1979712" y="1196752"/>
            <a:ext cx="2232248" cy="400110"/>
          </a:xfrm>
          <a:prstGeom prst="rect">
            <a:avLst/>
          </a:prstGeom>
          <a:noFill/>
        </p:spPr>
        <p:txBody>
          <a:bodyPr wrap="square" rtlCol="0">
            <a:spAutoFit/>
          </a:bodyPr>
          <a:lstStyle/>
          <a:p>
            <a:r>
              <a:rPr lang="en-US" altLang="zh-CN" sz="2000" b="1" dirty="0">
                <a:latin typeface="Times New Roman" panose="02020603050405020304" pitchFamily="18" charset="0"/>
                <a:cs typeface="Times New Roman" panose="02020603050405020304" pitchFamily="18" charset="0"/>
              </a:rPr>
              <a:t>Interface</a:t>
            </a:r>
            <a:endParaRPr lang="zh-CN" altLang="en-US" sz="20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7236296" y="1196752"/>
            <a:ext cx="1224136" cy="400110"/>
          </a:xfrm>
          <a:prstGeom prst="rect">
            <a:avLst/>
          </a:prstGeom>
          <a:noFill/>
        </p:spPr>
        <p:txBody>
          <a:bodyPr wrap="square" rtlCol="0">
            <a:spAutoFit/>
          </a:bodyPr>
          <a:lstStyle/>
          <a:p>
            <a:r>
              <a:rPr lang="en-US" altLang="zh-CN" sz="2000" b="1" dirty="0">
                <a:latin typeface="Times New Roman" panose="02020603050405020304" pitchFamily="18" charset="0"/>
                <a:cs typeface="Times New Roman" panose="02020603050405020304" pitchFamily="18" charset="0"/>
              </a:rPr>
              <a:t>PLC</a:t>
            </a:r>
            <a:endParaRPr lang="zh-CN" alt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4792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9512" y="44624"/>
            <a:ext cx="8712968" cy="1143000"/>
          </a:xfrm>
        </p:spPr>
        <p:txBody>
          <a:bodyPr>
            <a:noAutofit/>
          </a:bodyPr>
          <a:lstStyle/>
          <a:p>
            <a:pPr algn="l"/>
            <a:r>
              <a:rPr lang="en-US" altLang="zh-CN" sz="2800" b="1" dirty="0">
                <a:solidFill>
                  <a:schemeClr val="accent1"/>
                </a:solidFill>
                <a:latin typeface="Times New Roman" pitchFamily="18" charset="0"/>
                <a:ea typeface="+mn-ea"/>
                <a:cs typeface="Times New Roman" pitchFamily="18" charset="0"/>
              </a:rPr>
              <a:t>Purpose and requirements of the stochastic cooling on the </a:t>
            </a:r>
            <a:r>
              <a:rPr lang="en-US" altLang="zh-CN" sz="2800" b="1" dirty="0" err="1">
                <a:solidFill>
                  <a:schemeClr val="accent1"/>
                </a:solidFill>
                <a:latin typeface="Times New Roman" pitchFamily="18" charset="0"/>
                <a:ea typeface="+mn-ea"/>
                <a:cs typeface="Times New Roman" pitchFamily="18" charset="0"/>
              </a:rPr>
              <a:t>SRing</a:t>
            </a:r>
            <a:r>
              <a:rPr lang="en-US" altLang="zh-CN" sz="2800" b="1" dirty="0">
                <a:solidFill>
                  <a:schemeClr val="accent1"/>
                </a:solidFill>
                <a:latin typeface="Times New Roman" pitchFamily="18" charset="0"/>
                <a:ea typeface="+mn-ea"/>
                <a:cs typeface="Times New Roman" pitchFamily="18" charset="0"/>
              </a:rPr>
              <a:t> – Nuclear physics </a:t>
            </a:r>
            <a:endParaRPr lang="zh-CN" altLang="en-US" sz="2800" b="1" dirty="0">
              <a:solidFill>
                <a:schemeClr val="accent1"/>
              </a:solidFill>
              <a:latin typeface="Times New Roman" pitchFamily="18" charset="0"/>
              <a:ea typeface="+mn-ea"/>
              <a:cs typeface="Times New Roman" pitchFamily="18" charset="0"/>
            </a:endParaRPr>
          </a:p>
        </p:txBody>
      </p:sp>
      <p:sp>
        <p:nvSpPr>
          <p:cNvPr id="3" name="内容占位符 2"/>
          <p:cNvSpPr>
            <a:spLocks noGrp="1"/>
          </p:cNvSpPr>
          <p:nvPr>
            <p:ph idx="1"/>
          </p:nvPr>
        </p:nvSpPr>
        <p:spPr>
          <a:xfrm>
            <a:off x="467544" y="1556792"/>
            <a:ext cx="7992888" cy="4968552"/>
          </a:xfrm>
        </p:spPr>
        <p:txBody>
          <a:bodyPr>
            <a:normAutofit/>
          </a:bodyPr>
          <a:lstStyle/>
          <a:p>
            <a:r>
              <a:rPr lang="en-US" altLang="zh-CN" sz="2400" dirty="0" err="1">
                <a:latin typeface="Times New Roman" pitchFamily="18" charset="0"/>
                <a:cs typeface="Times New Roman" pitchFamily="18" charset="0"/>
              </a:rPr>
              <a:t>Precooling</a:t>
            </a:r>
            <a:r>
              <a:rPr lang="en-US" altLang="zh-CN" sz="2400" dirty="0">
                <a:latin typeface="Times New Roman" pitchFamily="18" charset="0"/>
                <a:cs typeface="Times New Roman" pitchFamily="18" charset="0"/>
              </a:rPr>
              <a:t> of the radio isotope beams</a:t>
            </a:r>
          </a:p>
          <a:p>
            <a:r>
              <a:rPr lang="en-US" altLang="zh-CN" sz="2400" b="1" dirty="0">
                <a:latin typeface="Times New Roman" pitchFamily="18" charset="0"/>
                <a:cs typeface="Times New Roman" pitchFamily="18" charset="0"/>
              </a:rPr>
              <a:t>Beam energy: 400 MeV/u (</a:t>
            </a:r>
            <a:r>
              <a:rPr lang="el-GR" altLang="zh-CN" sz="2400" b="1" dirty="0">
                <a:latin typeface="Times New Roman"/>
                <a:cs typeface="Times New Roman"/>
              </a:rPr>
              <a:t>β</a:t>
            </a:r>
            <a:r>
              <a:rPr lang="en-US" altLang="zh-CN" sz="2400" b="1" dirty="0">
                <a:latin typeface="Times New Roman"/>
                <a:cs typeface="Times New Roman"/>
              </a:rPr>
              <a:t> = 0.71</a:t>
            </a:r>
            <a:r>
              <a:rPr lang="en-US" altLang="zh-CN" sz="2400" b="1" dirty="0">
                <a:latin typeface="Times New Roman" pitchFamily="18" charset="0"/>
                <a:cs typeface="Times New Roman" pitchFamily="18" charset="0"/>
              </a:rPr>
              <a:t>) </a:t>
            </a:r>
            <a:r>
              <a:rPr lang="en-US" altLang="zh-CN" sz="2400" dirty="0">
                <a:latin typeface="Times New Roman" pitchFamily="18" charset="0"/>
                <a:cs typeface="Times New Roman" pitchFamily="18" charset="0"/>
              </a:rPr>
              <a:t>         </a:t>
            </a:r>
          </a:p>
          <a:p>
            <a:r>
              <a:rPr lang="en-US" altLang="zh-CN" sz="2400" dirty="0">
                <a:latin typeface="Times New Roman" pitchFamily="18" charset="0"/>
                <a:cs typeface="Times New Roman" pitchFamily="18" charset="0"/>
              </a:rPr>
              <a:t>Number of particles: &lt;1.0e5           </a:t>
            </a:r>
          </a:p>
          <a:p>
            <a:r>
              <a:rPr lang="en-US" altLang="zh-CN" sz="2400" dirty="0">
                <a:latin typeface="Times New Roman" pitchFamily="18" charset="0"/>
                <a:cs typeface="Times New Roman" pitchFamily="18" charset="0"/>
              </a:rPr>
              <a:t>Mass number: 100-200 </a:t>
            </a:r>
          </a:p>
          <a:p>
            <a:r>
              <a:rPr lang="en-US" altLang="zh-CN" sz="2400" dirty="0">
                <a:latin typeface="Times New Roman" pitchFamily="18" charset="0"/>
                <a:cs typeface="Times New Roman" pitchFamily="18" charset="0"/>
              </a:rPr>
              <a:t>Atomic number: 40-80</a:t>
            </a:r>
          </a:p>
          <a:p>
            <a:r>
              <a:rPr lang="en-US" altLang="zh-CN" sz="2400" dirty="0">
                <a:latin typeface="Times New Roman" pitchFamily="18" charset="0"/>
                <a:cs typeface="Times New Roman" pitchFamily="18" charset="0"/>
              </a:rPr>
              <a:t>Lifetime: seconds</a:t>
            </a:r>
          </a:p>
          <a:p>
            <a:r>
              <a:rPr lang="en-US" altLang="zh-CN" sz="2400" dirty="0">
                <a:latin typeface="Times New Roman" pitchFamily="18" charset="0"/>
                <a:cs typeface="Times New Roman" pitchFamily="18" charset="0"/>
              </a:rPr>
              <a:t>Before cooling: </a:t>
            </a:r>
            <a:r>
              <a:rPr lang="el-GR" altLang="zh-CN" sz="2400" dirty="0">
                <a:latin typeface="Times New Roman" pitchFamily="18" charset="0"/>
                <a:cs typeface="Times New Roman" pitchFamily="18" charset="0"/>
              </a:rPr>
              <a:t>ε</a:t>
            </a:r>
            <a:r>
              <a:rPr lang="en-US" altLang="zh-CN" sz="1100" dirty="0">
                <a:latin typeface="Times New Roman" pitchFamily="18" charset="0"/>
                <a:cs typeface="Times New Roman" pitchFamily="18" charset="0"/>
              </a:rPr>
              <a:t>H</a:t>
            </a:r>
            <a:r>
              <a:rPr lang="en-US" altLang="zh-CN" sz="2400" dirty="0">
                <a:latin typeface="Times New Roman" pitchFamily="18" charset="0"/>
                <a:cs typeface="Times New Roman" pitchFamily="18" charset="0"/>
              </a:rPr>
              <a:t>=200 </a:t>
            </a:r>
            <a:r>
              <a:rPr lang="el-GR" altLang="zh-CN" sz="2400" dirty="0">
                <a:latin typeface="Times New Roman"/>
                <a:cs typeface="Times New Roman"/>
              </a:rPr>
              <a:t>π</a:t>
            </a:r>
            <a:r>
              <a:rPr lang="en-US" altLang="zh-CN" sz="2400" dirty="0">
                <a:latin typeface="Times New Roman" pitchFamily="18" charset="0"/>
                <a:cs typeface="Times New Roman" pitchFamily="18" charset="0"/>
              </a:rPr>
              <a:t> mm </a:t>
            </a:r>
            <a:r>
              <a:rPr lang="en-US" altLang="zh-CN" sz="2400" dirty="0" err="1">
                <a:latin typeface="Times New Roman" pitchFamily="18" charset="0"/>
                <a:cs typeface="Times New Roman" pitchFamily="18" charset="0"/>
              </a:rPr>
              <a:t>mrad</a:t>
            </a:r>
            <a:r>
              <a:rPr lang="en-US" altLang="zh-CN" sz="2400" dirty="0">
                <a:latin typeface="Times New Roman" pitchFamily="18" charset="0"/>
                <a:cs typeface="Times New Roman" pitchFamily="18" charset="0"/>
              </a:rPr>
              <a:t>, </a:t>
            </a:r>
            <a:r>
              <a:rPr lang="el-GR" altLang="zh-CN" sz="2400" dirty="0">
                <a:latin typeface="Times New Roman" pitchFamily="18" charset="0"/>
                <a:cs typeface="Times New Roman" pitchFamily="18" charset="0"/>
              </a:rPr>
              <a:t>ε</a:t>
            </a:r>
            <a:r>
              <a:rPr lang="en-US" altLang="zh-CN" sz="1100" dirty="0">
                <a:latin typeface="Times New Roman" pitchFamily="18" charset="0"/>
                <a:cs typeface="Times New Roman" pitchFamily="18" charset="0"/>
              </a:rPr>
              <a:t>V</a:t>
            </a:r>
            <a:r>
              <a:rPr lang="en-US" altLang="zh-CN" sz="2400" dirty="0">
                <a:latin typeface="Times New Roman" pitchFamily="18" charset="0"/>
                <a:cs typeface="Times New Roman" pitchFamily="18" charset="0"/>
              </a:rPr>
              <a:t>=40 </a:t>
            </a:r>
            <a:r>
              <a:rPr lang="el-GR" altLang="zh-CN" sz="2400" dirty="0">
                <a:latin typeface="Times New Roman"/>
                <a:cs typeface="Times New Roman"/>
              </a:rPr>
              <a:t>π</a:t>
            </a:r>
            <a:r>
              <a:rPr lang="en-US" altLang="zh-CN" sz="2400" dirty="0">
                <a:latin typeface="Times New Roman" pitchFamily="18" charset="0"/>
                <a:cs typeface="Times New Roman" pitchFamily="18" charset="0"/>
              </a:rPr>
              <a:t> mm </a:t>
            </a:r>
            <a:r>
              <a:rPr lang="en-US" altLang="zh-CN" sz="2400" dirty="0" err="1">
                <a:latin typeface="Times New Roman" pitchFamily="18" charset="0"/>
                <a:cs typeface="Times New Roman" pitchFamily="18" charset="0"/>
              </a:rPr>
              <a:t>mrad</a:t>
            </a:r>
            <a:r>
              <a:rPr lang="en-US" altLang="zh-CN" sz="2400" dirty="0">
                <a:latin typeface="Times New Roman" pitchFamily="18" charset="0"/>
                <a:cs typeface="Times New Roman" pitchFamily="18" charset="0"/>
              </a:rPr>
              <a:t>, </a:t>
            </a:r>
          </a:p>
          <a:p>
            <a:pPr marL="0" indent="0">
              <a:buNone/>
            </a:pPr>
            <a:r>
              <a:rPr lang="en-US" altLang="zh-CN" sz="2400" dirty="0">
                <a:latin typeface="Times New Roman" pitchFamily="18" charset="0"/>
                <a:cs typeface="Times New Roman" pitchFamily="18" charset="0"/>
              </a:rPr>
              <a:t>                              </a:t>
            </a:r>
            <a:r>
              <a:rPr lang="el-GR" altLang="zh-CN" sz="2400" dirty="0">
                <a:latin typeface="Times New Roman" pitchFamily="18" charset="0"/>
                <a:cs typeface="Times New Roman" pitchFamily="18" charset="0"/>
              </a:rPr>
              <a:t>Δ</a:t>
            </a:r>
            <a:r>
              <a:rPr lang="en-US" altLang="zh-CN" sz="2400" dirty="0">
                <a:latin typeface="Times New Roman" pitchFamily="18" charset="0"/>
                <a:cs typeface="Times New Roman" pitchFamily="18" charset="0"/>
              </a:rPr>
              <a:t>p/p=±4.0e-3 (</a:t>
            </a:r>
            <a:r>
              <a:rPr lang="en-US" altLang="zh-CN" sz="2400" dirty="0">
                <a:latin typeface="Times New Roman"/>
                <a:cs typeface="Times New Roman"/>
              </a:rPr>
              <a:t>±3</a:t>
            </a:r>
            <a:r>
              <a:rPr lang="el-GR" altLang="zh-CN" sz="2400" dirty="0">
                <a:latin typeface="Times New Roman"/>
                <a:cs typeface="Times New Roman"/>
              </a:rPr>
              <a:t>σ</a:t>
            </a:r>
            <a:r>
              <a:rPr lang="en-US" altLang="zh-CN" sz="2400" dirty="0">
                <a:latin typeface="Times New Roman" pitchFamily="18" charset="0"/>
                <a:cs typeface="Times New Roman" pitchFamily="18" charset="0"/>
              </a:rPr>
              <a:t>)</a:t>
            </a:r>
            <a:endParaRPr lang="zh-CN" altLang="en-US" sz="2400" dirty="0">
              <a:latin typeface="Times New Roman" pitchFamily="18" charset="0"/>
              <a:cs typeface="Times New Roman" pitchFamily="18" charset="0"/>
            </a:endParaRPr>
          </a:p>
          <a:p>
            <a:r>
              <a:rPr lang="en-US" altLang="zh-CN" sz="2400" dirty="0">
                <a:latin typeface="Times New Roman" pitchFamily="18" charset="0"/>
                <a:cs typeface="Times New Roman" pitchFamily="18" charset="0"/>
              </a:rPr>
              <a:t>After cooling: </a:t>
            </a:r>
            <a:r>
              <a:rPr lang="el-GR" altLang="zh-CN" sz="2400" dirty="0">
                <a:latin typeface="Times New Roman" pitchFamily="18" charset="0"/>
                <a:cs typeface="Times New Roman" pitchFamily="18" charset="0"/>
              </a:rPr>
              <a:t>ε</a:t>
            </a:r>
            <a:r>
              <a:rPr lang="en-US" altLang="zh-CN" sz="1100" dirty="0">
                <a:latin typeface="Times New Roman" pitchFamily="18" charset="0"/>
                <a:cs typeface="Times New Roman" pitchFamily="18" charset="0"/>
              </a:rPr>
              <a:t>H,V</a:t>
            </a:r>
            <a:r>
              <a:rPr lang="en-US" altLang="zh-CN" sz="2400" dirty="0">
                <a:latin typeface="Times New Roman" pitchFamily="18" charset="0"/>
                <a:cs typeface="Times New Roman" pitchFamily="18" charset="0"/>
              </a:rPr>
              <a:t>=6.25 </a:t>
            </a:r>
            <a:r>
              <a:rPr lang="el-GR" altLang="zh-CN" sz="2400" dirty="0">
                <a:latin typeface="Times New Roman"/>
                <a:cs typeface="Times New Roman"/>
              </a:rPr>
              <a:t>π</a:t>
            </a:r>
            <a:r>
              <a:rPr lang="en-US" altLang="zh-CN" sz="2400" dirty="0">
                <a:latin typeface="Times New Roman" pitchFamily="18" charset="0"/>
                <a:cs typeface="Times New Roman" pitchFamily="18" charset="0"/>
              </a:rPr>
              <a:t> mm </a:t>
            </a:r>
            <a:r>
              <a:rPr lang="en-US" altLang="zh-CN" sz="2400" dirty="0" err="1">
                <a:latin typeface="Times New Roman" pitchFamily="18" charset="0"/>
                <a:cs typeface="Times New Roman" pitchFamily="18" charset="0"/>
              </a:rPr>
              <a:t>mrad</a:t>
            </a:r>
            <a:r>
              <a:rPr lang="en-US" altLang="zh-CN" sz="2400" dirty="0">
                <a:latin typeface="Times New Roman" pitchFamily="18" charset="0"/>
                <a:cs typeface="Times New Roman" pitchFamily="18" charset="0"/>
              </a:rPr>
              <a:t>, </a:t>
            </a:r>
            <a:r>
              <a:rPr lang="el-GR" altLang="zh-CN" sz="2400" dirty="0">
                <a:latin typeface="Times New Roman" pitchFamily="18" charset="0"/>
                <a:cs typeface="Times New Roman" pitchFamily="18" charset="0"/>
              </a:rPr>
              <a:t>Δ</a:t>
            </a:r>
            <a:r>
              <a:rPr lang="en-US" altLang="zh-CN" sz="2400" dirty="0">
                <a:latin typeface="Times New Roman" pitchFamily="18" charset="0"/>
                <a:cs typeface="Times New Roman" pitchFamily="18" charset="0"/>
              </a:rPr>
              <a:t>p/p=±3.6e-4 (</a:t>
            </a:r>
            <a:r>
              <a:rPr lang="en-US" altLang="zh-CN" sz="2400" dirty="0">
                <a:latin typeface="Times New Roman"/>
                <a:cs typeface="Times New Roman"/>
              </a:rPr>
              <a:t>±3</a:t>
            </a:r>
            <a:r>
              <a:rPr lang="el-GR" altLang="zh-CN" sz="2400" dirty="0">
                <a:latin typeface="Times New Roman"/>
                <a:cs typeface="Times New Roman"/>
              </a:rPr>
              <a:t>σ</a:t>
            </a:r>
            <a:r>
              <a:rPr lang="en-US" altLang="zh-CN" sz="2400" dirty="0">
                <a:latin typeface="Times New Roman" pitchFamily="18" charset="0"/>
                <a:cs typeface="Times New Roman" pitchFamily="18" charset="0"/>
              </a:rPr>
              <a:t>)</a:t>
            </a:r>
          </a:p>
          <a:p>
            <a:pPr>
              <a:buNone/>
            </a:pPr>
            <a:r>
              <a:rPr lang="en-US" altLang="zh-CN" sz="2400" dirty="0">
                <a:latin typeface="Times New Roman" pitchFamily="18" charset="0"/>
                <a:cs typeface="Times New Roman" pitchFamily="18" charset="0"/>
              </a:rPr>
              <a:t>                            </a:t>
            </a:r>
            <a:r>
              <a:rPr lang="el-GR" altLang="zh-CN" sz="2400" dirty="0">
                <a:latin typeface="Times New Roman" pitchFamily="18" charset="0"/>
                <a:cs typeface="Times New Roman" pitchFamily="18" charset="0"/>
              </a:rPr>
              <a:t>ε</a:t>
            </a:r>
            <a:r>
              <a:rPr lang="en-US" altLang="zh-CN" sz="1100" dirty="0">
                <a:latin typeface="Times New Roman" pitchFamily="18" charset="0"/>
                <a:cs typeface="Times New Roman" pitchFamily="18" charset="0"/>
              </a:rPr>
              <a:t>H,V</a:t>
            </a:r>
            <a:r>
              <a:rPr lang="en-US" altLang="zh-CN" sz="2400" dirty="0">
                <a:latin typeface="Times New Roman" pitchFamily="18" charset="0"/>
                <a:cs typeface="Times New Roman" pitchFamily="18" charset="0"/>
              </a:rPr>
              <a:t>=1.25 </a:t>
            </a:r>
            <a:r>
              <a:rPr lang="el-GR" altLang="zh-CN" sz="2400" dirty="0">
                <a:latin typeface="Times New Roman"/>
                <a:cs typeface="Times New Roman"/>
              </a:rPr>
              <a:t>π</a:t>
            </a:r>
            <a:r>
              <a:rPr lang="en-US" altLang="zh-CN" sz="2400" dirty="0">
                <a:latin typeface="Times New Roman" pitchFamily="18" charset="0"/>
                <a:cs typeface="Times New Roman" pitchFamily="18" charset="0"/>
              </a:rPr>
              <a:t> mm </a:t>
            </a:r>
            <a:r>
              <a:rPr lang="en-US" altLang="zh-CN" sz="2400" dirty="0" err="1">
                <a:latin typeface="Times New Roman" pitchFamily="18" charset="0"/>
                <a:cs typeface="Times New Roman" pitchFamily="18" charset="0"/>
              </a:rPr>
              <a:t>mrad</a:t>
            </a:r>
            <a:r>
              <a:rPr lang="en-US" altLang="zh-CN" sz="2400" dirty="0">
                <a:latin typeface="Times New Roman" pitchFamily="18" charset="0"/>
                <a:cs typeface="Times New Roman" pitchFamily="18" charset="0"/>
              </a:rPr>
              <a:t>, </a:t>
            </a:r>
            <a:r>
              <a:rPr lang="el-GR" altLang="zh-CN" sz="2400" dirty="0">
                <a:latin typeface="Times New Roman" pitchFamily="18" charset="0"/>
                <a:cs typeface="Times New Roman" pitchFamily="18" charset="0"/>
              </a:rPr>
              <a:t>Δ</a:t>
            </a:r>
            <a:r>
              <a:rPr lang="en-US" altLang="zh-CN" sz="2400" dirty="0">
                <a:latin typeface="Times New Roman" pitchFamily="18" charset="0"/>
                <a:cs typeface="Times New Roman" pitchFamily="18" charset="0"/>
              </a:rPr>
              <a:t>p/p=±6.0e-5 (1</a:t>
            </a:r>
            <a:r>
              <a:rPr lang="el-GR" altLang="zh-CN" sz="2400" dirty="0">
                <a:latin typeface="Times New Roman"/>
                <a:cs typeface="Times New Roman"/>
              </a:rPr>
              <a:t> σ</a:t>
            </a:r>
            <a:r>
              <a:rPr lang="en-US" altLang="zh-CN" sz="2400" dirty="0">
                <a:latin typeface="Times New Roman" pitchFamily="18" charset="0"/>
                <a:cs typeface="Times New Roman" pitchFamily="18" charset="0"/>
              </a:rPr>
              <a:t>)</a:t>
            </a:r>
          </a:p>
          <a:p>
            <a:r>
              <a:rPr lang="en-US" altLang="zh-CN" sz="2400" b="1" dirty="0">
                <a:latin typeface="Times New Roman" pitchFamily="18" charset="0"/>
                <a:cs typeface="Times New Roman" pitchFamily="18" charset="0"/>
              </a:rPr>
              <a:t>Cooling time &lt; 1 s</a:t>
            </a:r>
            <a:endParaRPr lang="zh-CN" altLang="en-US" sz="2400" b="1" dirty="0">
              <a:latin typeface="Times New Roman" pitchFamily="18" charset="0"/>
              <a:cs typeface="Times New Roman" pitchFamily="18" charset="0"/>
            </a:endParaRPr>
          </a:p>
        </p:txBody>
      </p:sp>
      <p:sp>
        <p:nvSpPr>
          <p:cNvPr id="4" name="直接连接符 10"/>
          <p:cNvSpPr>
            <a:spLocks noChangeShapeType="1"/>
          </p:cNvSpPr>
          <p:nvPr/>
        </p:nvSpPr>
        <p:spPr bwMode="auto">
          <a:xfrm>
            <a:off x="119447" y="1124744"/>
            <a:ext cx="5543550" cy="0"/>
          </a:xfrm>
          <a:prstGeom prst="line">
            <a:avLst/>
          </a:prstGeom>
          <a:noFill/>
          <a:ln w="9525">
            <a:solidFill>
              <a:schemeClr val="accent1"/>
            </a:solidFill>
            <a:round/>
            <a:headEnd/>
            <a:tailEnd/>
          </a:ln>
        </p:spPr>
        <p:txBody>
          <a:bodyPr/>
          <a:lstStyle/>
          <a:p>
            <a:endParaRPr lang="zh-CN" altLang="en-US"/>
          </a:p>
        </p:txBody>
      </p:sp>
      <p:sp>
        <p:nvSpPr>
          <p:cNvPr id="8" name="灯片编号占位符 7"/>
          <p:cNvSpPr>
            <a:spLocks noGrp="1"/>
          </p:cNvSpPr>
          <p:nvPr>
            <p:ph type="sldNum" sz="quarter" idx="12"/>
          </p:nvPr>
        </p:nvSpPr>
        <p:spPr/>
        <p:txBody>
          <a:bodyPr/>
          <a:lstStyle/>
          <a:p>
            <a:fld id="{467CF1B9-ADC3-4521-AD98-ADB3259144A0}" type="slidenum">
              <a:rPr lang="zh-CN" altLang="en-US" smtClean="0"/>
              <a:pPr/>
              <a:t>5</a:t>
            </a:fld>
            <a:endParaRPr lang="zh-CN" altLang="en-US"/>
          </a:p>
        </p:txBody>
      </p:sp>
    </p:spTree>
    <p:extLst>
      <p:ext uri="{BB962C8B-B14F-4D97-AF65-F5344CB8AC3E}">
        <p14:creationId xmlns:p14="http://schemas.microsoft.com/office/powerpoint/2010/main" val="1093940607"/>
      </p:ext>
    </p:extLst>
  </p:cSld>
  <p:clrMapOvr>
    <a:masterClrMapping/>
  </p:clrMapOvr>
  <mc:AlternateContent xmlns:mc="http://schemas.openxmlformats.org/markup-compatibility/2006" xmlns:p14="http://schemas.microsoft.com/office/powerpoint/2010/main">
    <mc:Choice Requires="p14">
      <p:transition spd="slow" p14:dur="2000" advTm="50649"/>
    </mc:Choice>
    <mc:Fallback xmlns="">
      <p:transition spd="slow" advTm="50649"/>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53752"/>
            <a:ext cx="8229600" cy="1143000"/>
          </a:xfrm>
        </p:spPr>
        <p:txBody>
          <a:bodyPr>
            <a:normAutofit/>
          </a:bodyPr>
          <a:lstStyle/>
          <a:p>
            <a:pPr algn="l"/>
            <a:r>
              <a:rPr lang="en-US" altLang="zh-CN" sz="2800" b="1" dirty="0">
                <a:solidFill>
                  <a:srgbClr val="0070C0"/>
                </a:solidFill>
                <a:latin typeface="Times New Roman" pitchFamily="18" charset="0"/>
                <a:cs typeface="Times New Roman" pitchFamily="18" charset="0"/>
              </a:rPr>
              <a:t>acknowledgements</a:t>
            </a:r>
            <a:endParaRPr lang="zh-CN" altLang="en-US" sz="2800" b="1" dirty="0">
              <a:solidFill>
                <a:srgbClr val="0070C0"/>
              </a:solidFill>
              <a:latin typeface="Times New Roman" pitchFamily="18" charset="0"/>
              <a:ea typeface="+mn-ea"/>
              <a:cs typeface="Times New Roman" pitchFamily="18" charset="0"/>
            </a:endParaRPr>
          </a:p>
        </p:txBody>
      </p:sp>
      <p:sp>
        <p:nvSpPr>
          <p:cNvPr id="17" name="直接连接符 10"/>
          <p:cNvSpPr>
            <a:spLocks noChangeShapeType="1"/>
          </p:cNvSpPr>
          <p:nvPr/>
        </p:nvSpPr>
        <p:spPr bwMode="auto">
          <a:xfrm>
            <a:off x="251520" y="980728"/>
            <a:ext cx="5543550" cy="0"/>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a:lstStyle/>
          <a:p>
            <a:endParaRPr lang="zh-CN" altLang="en-US"/>
          </a:p>
        </p:txBody>
      </p:sp>
      <p:sp>
        <p:nvSpPr>
          <p:cNvPr id="5" name="标题 1"/>
          <p:cNvSpPr txBox="1">
            <a:spLocks/>
          </p:cNvSpPr>
          <p:nvPr/>
        </p:nvSpPr>
        <p:spPr>
          <a:xfrm>
            <a:off x="467544" y="1412776"/>
            <a:ext cx="8229600" cy="4536504"/>
          </a:xfrm>
          <a:prstGeom prst="rect">
            <a:avLst/>
          </a:prstGeom>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r>
              <a:rPr lang="en-US" altLang="zh-CN" sz="2800" b="1" dirty="0">
                <a:solidFill>
                  <a:srgbClr val="0070C0"/>
                </a:solidFill>
                <a:latin typeface="Times New Roman" pitchFamily="18" charset="0"/>
                <a:cs typeface="Times New Roman" pitchFamily="18" charset="0"/>
              </a:rPr>
              <a:t>My acknowledgements to the colleagues who helped us a lot those years for the stochastic cooling:</a:t>
            </a:r>
            <a:br>
              <a:rPr lang="en-US" altLang="zh-CN" sz="2800" b="1" dirty="0">
                <a:solidFill>
                  <a:srgbClr val="0070C0"/>
                </a:solidFill>
                <a:latin typeface="Times New Roman" pitchFamily="18" charset="0"/>
                <a:cs typeface="Times New Roman" pitchFamily="18" charset="0"/>
              </a:rPr>
            </a:br>
            <a:r>
              <a:rPr lang="en-US" altLang="zh-CN" sz="2800" b="1" dirty="0">
                <a:solidFill>
                  <a:srgbClr val="0070C0"/>
                </a:solidFill>
                <a:latin typeface="Times New Roman" pitchFamily="18" charset="0"/>
                <a:cs typeface="Times New Roman" pitchFamily="18" charset="0"/>
              </a:rPr>
              <a:t>          Fritz </a:t>
            </a:r>
            <a:r>
              <a:rPr lang="en-US" altLang="zh-CN" sz="2800" b="1" dirty="0" err="1">
                <a:solidFill>
                  <a:srgbClr val="0070C0"/>
                </a:solidFill>
                <a:latin typeface="Times New Roman" pitchFamily="18" charset="0"/>
                <a:cs typeface="Times New Roman" pitchFamily="18" charset="0"/>
              </a:rPr>
              <a:t>Caspers</a:t>
            </a:r>
            <a:endParaRPr lang="en-US" altLang="zh-CN" sz="2800" b="1" dirty="0">
              <a:solidFill>
                <a:srgbClr val="0070C0"/>
              </a:solidFill>
              <a:latin typeface="Times New Roman" pitchFamily="18" charset="0"/>
              <a:cs typeface="Times New Roman" pitchFamily="18" charset="0"/>
            </a:endParaRPr>
          </a:p>
          <a:p>
            <a:pPr algn="l"/>
            <a:r>
              <a:rPr lang="en-US" altLang="zh-CN" sz="2800" b="1" dirty="0">
                <a:solidFill>
                  <a:srgbClr val="0070C0"/>
                </a:solidFill>
                <a:latin typeface="Times New Roman" pitchFamily="18" charset="0"/>
                <a:cs typeface="Times New Roman" pitchFamily="18" charset="0"/>
              </a:rPr>
              <a:t>          Lars </a:t>
            </a:r>
            <a:r>
              <a:rPr lang="en-US" altLang="zh-CN" sz="2800" b="1" dirty="0" err="1">
                <a:solidFill>
                  <a:srgbClr val="0070C0"/>
                </a:solidFill>
                <a:latin typeface="Times New Roman" pitchFamily="18" charset="0"/>
                <a:cs typeface="Times New Roman" pitchFamily="18" charset="0"/>
              </a:rPr>
              <a:t>Thorndahl</a:t>
            </a:r>
            <a:br>
              <a:rPr lang="en-US" altLang="zh-CN" sz="2800" b="1" dirty="0">
                <a:solidFill>
                  <a:srgbClr val="0070C0"/>
                </a:solidFill>
                <a:latin typeface="Times New Roman" pitchFamily="18" charset="0"/>
                <a:cs typeface="Times New Roman" pitchFamily="18" charset="0"/>
              </a:rPr>
            </a:br>
            <a:r>
              <a:rPr lang="en-US" altLang="zh-CN" sz="2800" b="1" dirty="0">
                <a:solidFill>
                  <a:srgbClr val="0070C0"/>
                </a:solidFill>
                <a:latin typeface="Times New Roman" pitchFamily="18" charset="0"/>
                <a:cs typeface="Times New Roman" pitchFamily="18" charset="0"/>
              </a:rPr>
              <a:t>          Fritz </a:t>
            </a:r>
            <a:r>
              <a:rPr lang="en-US" altLang="zh-CN" sz="2800" b="1" dirty="0" err="1">
                <a:solidFill>
                  <a:srgbClr val="0070C0"/>
                </a:solidFill>
                <a:latin typeface="Times New Roman" pitchFamily="18" charset="0"/>
                <a:cs typeface="Times New Roman" pitchFamily="18" charset="0"/>
              </a:rPr>
              <a:t>Nolden</a:t>
            </a:r>
            <a:endParaRPr lang="en-US" altLang="zh-CN" sz="2800" b="1" dirty="0">
              <a:solidFill>
                <a:srgbClr val="0070C0"/>
              </a:solidFill>
              <a:latin typeface="Times New Roman" pitchFamily="18" charset="0"/>
              <a:cs typeface="Times New Roman" pitchFamily="18" charset="0"/>
            </a:endParaRPr>
          </a:p>
          <a:p>
            <a:pPr algn="l"/>
            <a:r>
              <a:rPr lang="en-US" altLang="zh-CN" sz="2800" b="1" dirty="0">
                <a:solidFill>
                  <a:srgbClr val="0070C0"/>
                </a:solidFill>
                <a:latin typeface="Times New Roman" pitchFamily="18" charset="0"/>
                <a:cs typeface="Times New Roman" pitchFamily="18" charset="0"/>
              </a:rPr>
              <a:t>          Rolf Stassen</a:t>
            </a:r>
            <a:br>
              <a:rPr lang="en-US" altLang="zh-CN" sz="2800" b="1" dirty="0">
                <a:solidFill>
                  <a:srgbClr val="0070C0"/>
                </a:solidFill>
                <a:latin typeface="Times New Roman" pitchFamily="18" charset="0"/>
                <a:cs typeface="Times New Roman" pitchFamily="18" charset="0"/>
              </a:rPr>
            </a:br>
            <a:r>
              <a:rPr lang="en-US" altLang="zh-CN" sz="2800" b="1" dirty="0">
                <a:solidFill>
                  <a:srgbClr val="0070C0"/>
                </a:solidFill>
                <a:latin typeface="Times New Roman" pitchFamily="18" charset="0"/>
                <a:cs typeface="Times New Roman" pitchFamily="18" charset="0"/>
              </a:rPr>
              <a:t>          Takeshi Katayama</a:t>
            </a:r>
          </a:p>
          <a:p>
            <a:pPr algn="l"/>
            <a:r>
              <a:rPr lang="en-US" altLang="zh-CN" sz="2800" b="1" dirty="0">
                <a:solidFill>
                  <a:srgbClr val="0070C0"/>
                </a:solidFill>
                <a:latin typeface="Times New Roman" pitchFamily="18" charset="0"/>
                <a:cs typeface="Times New Roman" pitchFamily="18" charset="0"/>
              </a:rPr>
              <a:t>          Wolfgang </a:t>
            </a:r>
            <a:r>
              <a:rPr lang="en-US" altLang="zh-CN" sz="2800" b="1" dirty="0" err="1">
                <a:solidFill>
                  <a:srgbClr val="0070C0"/>
                </a:solidFill>
                <a:latin typeface="Times New Roman" pitchFamily="18" charset="0"/>
                <a:cs typeface="Times New Roman" pitchFamily="18" charset="0"/>
              </a:rPr>
              <a:t>Hofle</a:t>
            </a:r>
            <a:br>
              <a:rPr lang="en-US" altLang="zh-CN" sz="2800" b="1" dirty="0">
                <a:solidFill>
                  <a:srgbClr val="0070C0"/>
                </a:solidFill>
                <a:latin typeface="Times New Roman" pitchFamily="18" charset="0"/>
                <a:cs typeface="Times New Roman" pitchFamily="18" charset="0"/>
              </a:rPr>
            </a:br>
            <a:r>
              <a:rPr lang="en-US" altLang="zh-CN" sz="2800" b="1" dirty="0">
                <a:solidFill>
                  <a:srgbClr val="0070C0"/>
                </a:solidFill>
                <a:latin typeface="Times New Roman" pitchFamily="18" charset="0"/>
                <a:cs typeface="Times New Roman" pitchFamily="18" charset="0"/>
              </a:rPr>
              <a:t>          ……</a:t>
            </a:r>
          </a:p>
          <a:p>
            <a:pPr algn="l"/>
            <a:br>
              <a:rPr lang="en-US" altLang="zh-CN" sz="2800" b="1" dirty="0">
                <a:solidFill>
                  <a:srgbClr val="0070C0"/>
                </a:solidFill>
                <a:latin typeface="Times New Roman" pitchFamily="18" charset="0"/>
                <a:cs typeface="Times New Roman" pitchFamily="18" charset="0"/>
              </a:rPr>
            </a:br>
            <a:endParaRPr lang="zh-CN" altLang="en-US" sz="2800" b="1" dirty="0">
              <a:solidFill>
                <a:srgbClr val="0070C0"/>
              </a:solidFill>
              <a:latin typeface="Times New Roman" pitchFamily="18" charset="0"/>
              <a:cs typeface="Times New Roman" pitchFamily="18" charset="0"/>
            </a:endParaRPr>
          </a:p>
        </p:txBody>
      </p:sp>
      <p:sp>
        <p:nvSpPr>
          <p:cNvPr id="3" name="灯片编号占位符 2"/>
          <p:cNvSpPr>
            <a:spLocks noGrp="1"/>
          </p:cNvSpPr>
          <p:nvPr>
            <p:ph type="sldNum" sz="quarter" idx="12"/>
          </p:nvPr>
        </p:nvSpPr>
        <p:spPr/>
        <p:txBody>
          <a:bodyPr/>
          <a:lstStyle/>
          <a:p>
            <a:fld id="{467CF1B9-ADC3-4521-AD98-ADB3259144A0}" type="slidenum">
              <a:rPr lang="zh-CN" altLang="en-US" smtClean="0"/>
              <a:pPr/>
              <a:t>50</a:t>
            </a:fld>
            <a:endParaRPr lang="zh-CN" altLang="en-US"/>
          </a:p>
        </p:txBody>
      </p:sp>
    </p:spTree>
    <p:extLst>
      <p:ext uri="{BB962C8B-B14F-4D97-AF65-F5344CB8AC3E}">
        <p14:creationId xmlns:p14="http://schemas.microsoft.com/office/powerpoint/2010/main" val="32981068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p:cNvSpPr>
            <a:spLocks noGrp="1"/>
          </p:cNvSpPr>
          <p:nvPr>
            <p:ph idx="1"/>
          </p:nvPr>
        </p:nvSpPr>
        <p:spPr>
          <a:xfrm>
            <a:off x="1094928" y="2248272"/>
            <a:ext cx="7797552" cy="2692896"/>
          </a:xfrm>
          <a:ln>
            <a:noFill/>
          </a:ln>
        </p:spPr>
        <p:style>
          <a:lnRef idx="2">
            <a:schemeClr val="accent2"/>
          </a:lnRef>
          <a:fillRef idx="1">
            <a:schemeClr val="lt1"/>
          </a:fillRef>
          <a:effectRef idx="0">
            <a:schemeClr val="accent2"/>
          </a:effectRef>
          <a:fontRef idx="minor">
            <a:schemeClr val="dk1"/>
          </a:fontRef>
        </p:style>
        <p:txBody>
          <a:bodyPr>
            <a:normAutofit/>
          </a:bodyPr>
          <a:lstStyle/>
          <a:p>
            <a:r>
              <a:rPr lang="en-US" altLang="zh-CN" sz="3600" b="1" i="1" dirty="0"/>
              <a:t>Thank you for your attention!</a:t>
            </a:r>
          </a:p>
          <a:p>
            <a:endParaRPr lang="en-US" altLang="zh-CN" sz="3600" b="1" i="1" dirty="0"/>
          </a:p>
          <a:p>
            <a:r>
              <a:rPr lang="en-US" altLang="zh-CN" sz="3600" b="1" i="1" dirty="0"/>
              <a:t>Any comments welcomed!</a:t>
            </a:r>
            <a:endParaRPr lang="zh-CN" altLang="en-US" sz="3600" b="1" i="1" dirty="0"/>
          </a:p>
        </p:txBody>
      </p:sp>
      <p:sp>
        <p:nvSpPr>
          <p:cNvPr id="2" name="灯片编号占位符 1"/>
          <p:cNvSpPr>
            <a:spLocks noGrp="1"/>
          </p:cNvSpPr>
          <p:nvPr>
            <p:ph type="sldNum" sz="quarter" idx="12"/>
          </p:nvPr>
        </p:nvSpPr>
        <p:spPr/>
        <p:txBody>
          <a:bodyPr/>
          <a:lstStyle/>
          <a:p>
            <a:fld id="{467CF1B9-ADC3-4521-AD98-ADB3259144A0}" type="slidenum">
              <a:rPr lang="zh-CN" altLang="en-US" smtClean="0"/>
              <a:pPr/>
              <a:t>51</a:t>
            </a:fld>
            <a:endParaRPr lang="zh-CN" altLang="en-US"/>
          </a:p>
        </p:txBody>
      </p:sp>
    </p:spTree>
    <p:extLst>
      <p:ext uri="{BB962C8B-B14F-4D97-AF65-F5344CB8AC3E}">
        <p14:creationId xmlns:p14="http://schemas.microsoft.com/office/powerpoint/2010/main" val="17660743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62272"/>
            <a:ext cx="8229600" cy="1143000"/>
          </a:xfrm>
        </p:spPr>
        <p:txBody>
          <a:bodyPr>
            <a:normAutofit/>
          </a:bodyPr>
          <a:lstStyle/>
          <a:p>
            <a:pPr algn="l"/>
            <a:r>
              <a:rPr lang="en-US" altLang="zh-CN" sz="2800" b="1" dirty="0">
                <a:solidFill>
                  <a:schemeClr val="accent1"/>
                </a:solidFill>
                <a:latin typeface="Times New Roman" pitchFamily="18" charset="0"/>
                <a:ea typeface="+mn-ea"/>
                <a:cs typeface="Times New Roman" pitchFamily="18" charset="0"/>
              </a:rPr>
              <a:t>Second case-</a:t>
            </a:r>
            <a:r>
              <a:rPr lang="en-US" altLang="zh-CN" sz="2800" dirty="0"/>
              <a:t> slot ring structure with ceramic inside</a:t>
            </a:r>
            <a:endParaRPr lang="zh-CN" altLang="en-US" sz="2800" b="1" dirty="0">
              <a:solidFill>
                <a:schemeClr val="accent1"/>
              </a:solidFill>
              <a:latin typeface="Times New Roman" pitchFamily="18" charset="0"/>
              <a:ea typeface="+mn-ea"/>
              <a:cs typeface="Times New Roman" pitchFamily="18" charset="0"/>
            </a:endParaRPr>
          </a:p>
        </p:txBody>
      </p:sp>
      <p:sp>
        <p:nvSpPr>
          <p:cNvPr id="4" name="直接连接符 10"/>
          <p:cNvSpPr>
            <a:spLocks noChangeShapeType="1"/>
          </p:cNvSpPr>
          <p:nvPr/>
        </p:nvSpPr>
        <p:spPr bwMode="auto">
          <a:xfrm>
            <a:off x="119447" y="687834"/>
            <a:ext cx="5543550" cy="0"/>
          </a:xfrm>
          <a:prstGeom prst="line">
            <a:avLst/>
          </a:prstGeom>
          <a:noFill/>
          <a:ln w="9525">
            <a:solidFill>
              <a:schemeClr val="accent1"/>
            </a:solidFill>
            <a:round/>
            <a:headEnd/>
            <a:tailEnd/>
          </a:ln>
        </p:spPr>
        <p:txBody>
          <a:bodyPr/>
          <a:lstStyle/>
          <a:p>
            <a:endParaRPr lang="zh-CN" altLang="en-US"/>
          </a:p>
        </p:txBody>
      </p:sp>
      <p:sp>
        <p:nvSpPr>
          <p:cNvPr id="5" name="灯片编号占位符 4"/>
          <p:cNvSpPr>
            <a:spLocks noGrp="1"/>
          </p:cNvSpPr>
          <p:nvPr>
            <p:ph type="sldNum" sz="quarter" idx="12"/>
          </p:nvPr>
        </p:nvSpPr>
        <p:spPr/>
        <p:txBody>
          <a:bodyPr/>
          <a:lstStyle/>
          <a:p>
            <a:fld id="{467CF1B9-ADC3-4521-AD98-ADB3259144A0}" type="slidenum">
              <a:rPr lang="zh-CN" altLang="en-US" smtClean="0"/>
              <a:pPr/>
              <a:t>52</a:t>
            </a:fld>
            <a:endParaRPr lang="zh-CN" altLang="en-US" dirty="0"/>
          </a:p>
        </p:txBody>
      </p:sp>
      <p:sp>
        <p:nvSpPr>
          <p:cNvPr id="6" name="文本框 5"/>
          <p:cNvSpPr txBox="1"/>
          <p:nvPr/>
        </p:nvSpPr>
        <p:spPr>
          <a:xfrm>
            <a:off x="457200" y="687834"/>
            <a:ext cx="8229600" cy="923330"/>
          </a:xfrm>
          <a:prstGeom prst="rect">
            <a:avLst/>
          </a:prstGeom>
          <a:noFill/>
        </p:spPr>
        <p:txBody>
          <a:bodyPr wrap="square" rtlCol="0">
            <a:spAutoFit/>
          </a:bodyPr>
          <a:lstStyle/>
          <a:p>
            <a:r>
              <a:rPr lang="en-US" altLang="zh-CN" dirty="0"/>
              <a:t>Slot ring: pickup-64 rings, kicker-128 rings</a:t>
            </a:r>
          </a:p>
          <a:p>
            <a:r>
              <a:rPr lang="en-US" altLang="zh-CN" dirty="0"/>
              <a:t>Coupling impedance: for slot ring it is one cell kicker shunt impedance, </a:t>
            </a:r>
          </a:p>
          <a:p>
            <a:r>
              <a:rPr lang="en-US" altLang="zh-CN" dirty="0"/>
              <a:t>Beam energy, 740 MeV/u, 400 MeV/u, Vacuum aperture: 118 mm</a:t>
            </a:r>
          </a:p>
        </p:txBody>
      </p:sp>
      <p:graphicFrame>
        <p:nvGraphicFramePr>
          <p:cNvPr id="7" name="对象 6"/>
          <p:cNvGraphicFramePr>
            <a:graphicFrameLocks noChangeAspect="1"/>
          </p:cNvGraphicFramePr>
          <p:nvPr>
            <p:extLst/>
          </p:nvPr>
        </p:nvGraphicFramePr>
        <p:xfrm>
          <a:off x="1043608" y="1537941"/>
          <a:ext cx="6552728" cy="5014031"/>
        </p:xfrm>
        <a:graphic>
          <a:graphicData uri="http://schemas.openxmlformats.org/presentationml/2006/ole">
            <mc:AlternateContent xmlns:mc="http://schemas.openxmlformats.org/markup-compatibility/2006">
              <mc:Choice xmlns:v="urn:schemas-microsoft-com:vml" Requires="v">
                <p:oleObj spid="_x0000_s220367" name="Graph" r:id="rId3" imgW="3920760" imgH="3000960" progId="Origin50.Graph">
                  <p:embed/>
                </p:oleObj>
              </mc:Choice>
              <mc:Fallback>
                <p:oleObj name="Graph" r:id="rId3" imgW="3920760" imgH="3000960" progId="Origin50.Graph">
                  <p:embed/>
                  <p:pic>
                    <p:nvPicPr>
                      <p:cNvPr id="0" name=""/>
                      <p:cNvPicPr/>
                      <p:nvPr/>
                    </p:nvPicPr>
                    <p:blipFill>
                      <a:blip r:embed="rId4"/>
                      <a:stretch>
                        <a:fillRect/>
                      </a:stretch>
                    </p:blipFill>
                    <p:spPr>
                      <a:xfrm>
                        <a:off x="1043608" y="1537941"/>
                        <a:ext cx="6552728" cy="5014031"/>
                      </a:xfrm>
                      <a:prstGeom prst="rect">
                        <a:avLst/>
                      </a:prstGeom>
                    </p:spPr>
                  </p:pic>
                </p:oleObj>
              </mc:Fallback>
            </mc:AlternateContent>
          </a:graphicData>
        </a:graphic>
      </p:graphicFrame>
    </p:spTree>
    <p:extLst>
      <p:ext uri="{BB962C8B-B14F-4D97-AF65-F5344CB8AC3E}">
        <p14:creationId xmlns:p14="http://schemas.microsoft.com/office/powerpoint/2010/main" val="34194852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62272"/>
            <a:ext cx="8229600" cy="1143000"/>
          </a:xfrm>
        </p:spPr>
        <p:txBody>
          <a:bodyPr>
            <a:normAutofit/>
          </a:bodyPr>
          <a:lstStyle/>
          <a:p>
            <a:pPr algn="l"/>
            <a:r>
              <a:rPr lang="en-US" altLang="zh-CN" sz="2800" b="1" dirty="0" err="1">
                <a:solidFill>
                  <a:schemeClr val="accent1"/>
                </a:solidFill>
                <a:latin typeface="Times New Roman" pitchFamily="18" charset="0"/>
                <a:ea typeface="+mn-ea"/>
                <a:cs typeface="Times New Roman" pitchFamily="18" charset="0"/>
              </a:rPr>
              <a:t>SRing</a:t>
            </a:r>
            <a:r>
              <a:rPr lang="en-US" altLang="zh-CN" sz="2800" b="1" dirty="0">
                <a:solidFill>
                  <a:schemeClr val="accent1"/>
                </a:solidFill>
                <a:latin typeface="Times New Roman" pitchFamily="18" charset="0"/>
                <a:ea typeface="+mn-ea"/>
                <a:cs typeface="Times New Roman" pitchFamily="18" charset="0"/>
              </a:rPr>
              <a:t> TOF cooling simulation-second case</a:t>
            </a:r>
            <a:endParaRPr lang="zh-CN" altLang="en-US" sz="2800" b="1" dirty="0">
              <a:solidFill>
                <a:schemeClr val="accent1"/>
              </a:solidFill>
              <a:latin typeface="Times New Roman" pitchFamily="18" charset="0"/>
              <a:ea typeface="+mn-ea"/>
              <a:cs typeface="Times New Roman" pitchFamily="18" charset="0"/>
            </a:endParaRPr>
          </a:p>
        </p:txBody>
      </p:sp>
      <p:sp>
        <p:nvSpPr>
          <p:cNvPr id="14" name="直接连接符 10"/>
          <p:cNvSpPr>
            <a:spLocks noChangeShapeType="1"/>
          </p:cNvSpPr>
          <p:nvPr/>
        </p:nvSpPr>
        <p:spPr bwMode="auto">
          <a:xfrm>
            <a:off x="306059" y="764704"/>
            <a:ext cx="5543550" cy="0"/>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a:lstStyle/>
          <a:p>
            <a:endParaRPr lang="zh-CN" altLang="en-US"/>
          </a:p>
        </p:txBody>
      </p:sp>
      <p:sp>
        <p:nvSpPr>
          <p:cNvPr id="3" name="灯片编号占位符 2"/>
          <p:cNvSpPr>
            <a:spLocks noGrp="1"/>
          </p:cNvSpPr>
          <p:nvPr>
            <p:ph type="sldNum" sz="quarter" idx="12"/>
          </p:nvPr>
        </p:nvSpPr>
        <p:spPr/>
        <p:txBody>
          <a:bodyPr/>
          <a:lstStyle/>
          <a:p>
            <a:fld id="{467CF1B9-ADC3-4521-AD98-ADB3259144A0}" type="slidenum">
              <a:rPr lang="zh-CN" altLang="en-US" smtClean="0"/>
              <a:pPr/>
              <a:t>53</a:t>
            </a:fld>
            <a:endParaRPr lang="zh-CN" altLang="en-US"/>
          </a:p>
        </p:txBody>
      </p:sp>
      <p:graphicFrame>
        <p:nvGraphicFramePr>
          <p:cNvPr id="4" name="对象 3"/>
          <p:cNvGraphicFramePr>
            <a:graphicFrameLocks noChangeAspect="1"/>
          </p:cNvGraphicFramePr>
          <p:nvPr>
            <p:extLst>
              <p:ext uri="{D42A27DB-BD31-4B8C-83A1-F6EECF244321}">
                <p14:modId xmlns:p14="http://schemas.microsoft.com/office/powerpoint/2010/main" val="2467952606"/>
              </p:ext>
            </p:extLst>
          </p:nvPr>
        </p:nvGraphicFramePr>
        <p:xfrm>
          <a:off x="251520" y="764705"/>
          <a:ext cx="4546328" cy="3176230"/>
        </p:xfrm>
        <a:graphic>
          <a:graphicData uri="http://schemas.openxmlformats.org/presentationml/2006/ole">
            <mc:AlternateContent xmlns:mc="http://schemas.openxmlformats.org/markup-compatibility/2006">
              <mc:Choice xmlns:v="urn:schemas-microsoft-com:vml" Requires="v">
                <p:oleObj spid="_x0000_s221998" name="Graph" r:id="rId4" imgW="4156560" imgH="2904120" progId="Origin50.Graph">
                  <p:embed/>
                </p:oleObj>
              </mc:Choice>
              <mc:Fallback>
                <p:oleObj name="Graph" r:id="rId4" imgW="4156560" imgH="2904120" progId="Origin50.Graph">
                  <p:embed/>
                  <p:pic>
                    <p:nvPicPr>
                      <p:cNvPr id="0" name=""/>
                      <p:cNvPicPr/>
                      <p:nvPr/>
                    </p:nvPicPr>
                    <p:blipFill>
                      <a:blip r:embed="rId5"/>
                      <a:stretch>
                        <a:fillRect/>
                      </a:stretch>
                    </p:blipFill>
                    <p:spPr>
                      <a:xfrm>
                        <a:off x="251520" y="764705"/>
                        <a:ext cx="4546328" cy="3176230"/>
                      </a:xfrm>
                      <a:prstGeom prst="rect">
                        <a:avLst/>
                      </a:prstGeom>
                    </p:spPr>
                  </p:pic>
                </p:oleObj>
              </mc:Fallback>
            </mc:AlternateContent>
          </a:graphicData>
        </a:graphic>
      </p:graphicFrame>
      <p:graphicFrame>
        <p:nvGraphicFramePr>
          <p:cNvPr id="7" name="对象 6"/>
          <p:cNvGraphicFramePr>
            <a:graphicFrameLocks noChangeAspect="1"/>
          </p:cNvGraphicFramePr>
          <p:nvPr>
            <p:extLst>
              <p:ext uri="{D42A27DB-BD31-4B8C-83A1-F6EECF244321}">
                <p14:modId xmlns:p14="http://schemas.microsoft.com/office/powerpoint/2010/main" val="3040282698"/>
              </p:ext>
            </p:extLst>
          </p:nvPr>
        </p:nvGraphicFramePr>
        <p:xfrm>
          <a:off x="4355976" y="620688"/>
          <a:ext cx="4832070" cy="3375248"/>
        </p:xfrm>
        <a:graphic>
          <a:graphicData uri="http://schemas.openxmlformats.org/presentationml/2006/ole">
            <mc:AlternateContent xmlns:mc="http://schemas.openxmlformats.org/markup-compatibility/2006">
              <mc:Choice xmlns:v="urn:schemas-microsoft-com:vml" Requires="v">
                <p:oleObj spid="_x0000_s221999" name="Graph" r:id="rId6" imgW="4154400" imgH="2901600" progId="Origin50.Graph">
                  <p:embed/>
                </p:oleObj>
              </mc:Choice>
              <mc:Fallback>
                <p:oleObj name="Graph" r:id="rId6" imgW="4154400" imgH="2901600" progId="Origin50.Graph">
                  <p:embed/>
                  <p:pic>
                    <p:nvPicPr>
                      <p:cNvPr id="0" name=""/>
                      <p:cNvPicPr/>
                      <p:nvPr/>
                    </p:nvPicPr>
                    <p:blipFill>
                      <a:blip r:embed="rId7"/>
                      <a:stretch>
                        <a:fillRect/>
                      </a:stretch>
                    </p:blipFill>
                    <p:spPr>
                      <a:xfrm>
                        <a:off x="4355976" y="620688"/>
                        <a:ext cx="4832070" cy="3375248"/>
                      </a:xfrm>
                      <a:prstGeom prst="rect">
                        <a:avLst/>
                      </a:prstGeom>
                    </p:spPr>
                  </p:pic>
                </p:oleObj>
              </mc:Fallback>
            </mc:AlternateContent>
          </a:graphicData>
        </a:graphic>
      </p:graphicFrame>
      <p:graphicFrame>
        <p:nvGraphicFramePr>
          <p:cNvPr id="8" name="对象 7"/>
          <p:cNvGraphicFramePr>
            <a:graphicFrameLocks noChangeAspect="1"/>
          </p:cNvGraphicFramePr>
          <p:nvPr>
            <p:extLst>
              <p:ext uri="{D42A27DB-BD31-4B8C-83A1-F6EECF244321}">
                <p14:modId xmlns:p14="http://schemas.microsoft.com/office/powerpoint/2010/main" val="1983191046"/>
              </p:ext>
            </p:extLst>
          </p:nvPr>
        </p:nvGraphicFramePr>
        <p:xfrm>
          <a:off x="179512" y="3478304"/>
          <a:ext cx="4947411" cy="3456384"/>
        </p:xfrm>
        <a:graphic>
          <a:graphicData uri="http://schemas.openxmlformats.org/presentationml/2006/ole">
            <mc:AlternateContent xmlns:mc="http://schemas.openxmlformats.org/markup-compatibility/2006">
              <mc:Choice xmlns:v="urn:schemas-microsoft-com:vml" Requires="v">
                <p:oleObj spid="_x0000_s222000" name="Graph" r:id="rId8" imgW="4156560" imgH="2904120" progId="Origin50.Graph">
                  <p:embed/>
                </p:oleObj>
              </mc:Choice>
              <mc:Fallback>
                <p:oleObj name="Graph" r:id="rId8" imgW="4156560" imgH="2904120" progId="Origin50.Graph">
                  <p:embed/>
                  <p:pic>
                    <p:nvPicPr>
                      <p:cNvPr id="0" name=""/>
                      <p:cNvPicPr/>
                      <p:nvPr/>
                    </p:nvPicPr>
                    <p:blipFill>
                      <a:blip r:embed="rId9"/>
                      <a:stretch>
                        <a:fillRect/>
                      </a:stretch>
                    </p:blipFill>
                    <p:spPr>
                      <a:xfrm>
                        <a:off x="179512" y="3478304"/>
                        <a:ext cx="4947411" cy="3456384"/>
                      </a:xfrm>
                      <a:prstGeom prst="rect">
                        <a:avLst/>
                      </a:prstGeom>
                    </p:spPr>
                  </p:pic>
                </p:oleObj>
              </mc:Fallback>
            </mc:AlternateContent>
          </a:graphicData>
        </a:graphic>
      </p:graphicFrame>
      <p:graphicFrame>
        <p:nvGraphicFramePr>
          <p:cNvPr id="9" name="对象 8"/>
          <p:cNvGraphicFramePr>
            <a:graphicFrameLocks noChangeAspect="1"/>
          </p:cNvGraphicFramePr>
          <p:nvPr>
            <p:extLst>
              <p:ext uri="{D42A27DB-BD31-4B8C-83A1-F6EECF244321}">
                <p14:modId xmlns:p14="http://schemas.microsoft.com/office/powerpoint/2010/main" val="2828329269"/>
              </p:ext>
            </p:extLst>
          </p:nvPr>
        </p:nvGraphicFramePr>
        <p:xfrm>
          <a:off x="4427984" y="3515192"/>
          <a:ext cx="4894610" cy="3419496"/>
        </p:xfrm>
        <a:graphic>
          <a:graphicData uri="http://schemas.openxmlformats.org/presentationml/2006/ole">
            <mc:AlternateContent xmlns:mc="http://schemas.openxmlformats.org/markup-compatibility/2006">
              <mc:Choice xmlns:v="urn:schemas-microsoft-com:vml" Requires="v">
                <p:oleObj spid="_x0000_s222001" name="Graph" r:id="rId10" imgW="4156560" imgH="2904120" progId="Origin50.Graph">
                  <p:embed/>
                </p:oleObj>
              </mc:Choice>
              <mc:Fallback>
                <p:oleObj name="Graph" r:id="rId10" imgW="4156560" imgH="2904120" progId="Origin50.Graph">
                  <p:embed/>
                  <p:pic>
                    <p:nvPicPr>
                      <p:cNvPr id="0" name=""/>
                      <p:cNvPicPr/>
                      <p:nvPr/>
                    </p:nvPicPr>
                    <p:blipFill>
                      <a:blip r:embed="rId11"/>
                      <a:stretch>
                        <a:fillRect/>
                      </a:stretch>
                    </p:blipFill>
                    <p:spPr>
                      <a:xfrm>
                        <a:off x="4427984" y="3515192"/>
                        <a:ext cx="4894610" cy="3419496"/>
                      </a:xfrm>
                      <a:prstGeom prst="rect">
                        <a:avLst/>
                      </a:prstGeom>
                    </p:spPr>
                  </p:pic>
                </p:oleObj>
              </mc:Fallback>
            </mc:AlternateContent>
          </a:graphicData>
        </a:graphic>
      </p:graphicFrame>
    </p:spTree>
    <p:extLst>
      <p:ext uri="{BB962C8B-B14F-4D97-AF65-F5344CB8AC3E}">
        <p14:creationId xmlns:p14="http://schemas.microsoft.com/office/powerpoint/2010/main" val="20082087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62272"/>
            <a:ext cx="8229600" cy="1143000"/>
          </a:xfrm>
        </p:spPr>
        <p:txBody>
          <a:bodyPr>
            <a:normAutofit/>
          </a:bodyPr>
          <a:lstStyle/>
          <a:p>
            <a:pPr algn="l"/>
            <a:r>
              <a:rPr lang="en-US" altLang="zh-CN" sz="2800" b="1" dirty="0">
                <a:solidFill>
                  <a:schemeClr val="accent1"/>
                </a:solidFill>
                <a:latin typeface="Times New Roman" pitchFamily="18" charset="0"/>
                <a:ea typeface="+mn-ea"/>
                <a:cs typeface="Times New Roman" pitchFamily="18" charset="0"/>
              </a:rPr>
              <a:t>Relations between Pickup and kicker </a:t>
            </a:r>
            <a:endParaRPr lang="zh-CN" altLang="en-US" sz="2800" b="1" dirty="0">
              <a:solidFill>
                <a:schemeClr val="accent1"/>
              </a:solidFill>
              <a:latin typeface="Times New Roman" pitchFamily="18" charset="0"/>
              <a:ea typeface="+mn-ea"/>
              <a:cs typeface="Times New Roman" pitchFamily="18" charset="0"/>
            </a:endParaRPr>
          </a:p>
        </p:txBody>
      </p:sp>
      <p:sp>
        <p:nvSpPr>
          <p:cNvPr id="14" name="直接连接符 10"/>
          <p:cNvSpPr>
            <a:spLocks noChangeShapeType="1"/>
          </p:cNvSpPr>
          <p:nvPr/>
        </p:nvSpPr>
        <p:spPr bwMode="auto">
          <a:xfrm>
            <a:off x="306059" y="764704"/>
            <a:ext cx="5543550" cy="0"/>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a:lstStyle/>
          <a:p>
            <a:endParaRPr lang="zh-CN" altLang="en-US"/>
          </a:p>
        </p:txBody>
      </p:sp>
      <p:sp>
        <p:nvSpPr>
          <p:cNvPr id="3" name="灯片编号占位符 2"/>
          <p:cNvSpPr>
            <a:spLocks noGrp="1"/>
          </p:cNvSpPr>
          <p:nvPr>
            <p:ph type="sldNum" sz="quarter" idx="12"/>
          </p:nvPr>
        </p:nvSpPr>
        <p:spPr/>
        <p:txBody>
          <a:bodyPr/>
          <a:lstStyle/>
          <a:p>
            <a:fld id="{467CF1B9-ADC3-4521-AD98-ADB3259144A0}" type="slidenum">
              <a:rPr lang="zh-CN" altLang="en-US" smtClean="0"/>
              <a:pPr/>
              <a:t>54</a:t>
            </a:fld>
            <a:endParaRPr lang="zh-CN" altLang="en-US" dirty="0"/>
          </a:p>
        </p:txBody>
      </p:sp>
      <p:pic>
        <p:nvPicPr>
          <p:cNvPr id="6" name="图片 5">
            <a:extLst>
              <a:ext uri="{FF2B5EF4-FFF2-40B4-BE49-F238E27FC236}">
                <a16:creationId xmlns:a16="http://schemas.microsoft.com/office/drawing/2014/main" id="{F5881F17-D870-4EC2-956A-662A96CED6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011" y="856466"/>
            <a:ext cx="7188342" cy="5706854"/>
          </a:xfrm>
          <a:prstGeom prst="rect">
            <a:avLst/>
          </a:prstGeom>
        </p:spPr>
      </p:pic>
      <p:sp>
        <p:nvSpPr>
          <p:cNvPr id="15" name="矩形 14">
            <a:extLst>
              <a:ext uri="{FF2B5EF4-FFF2-40B4-BE49-F238E27FC236}">
                <a16:creationId xmlns:a16="http://schemas.microsoft.com/office/drawing/2014/main" id="{E6887DDA-EDE1-4BD8-9029-BF5735A9183F}"/>
              </a:ext>
            </a:extLst>
          </p:cNvPr>
          <p:cNvSpPr>
            <a:spLocks noChangeArrowheads="1"/>
          </p:cNvSpPr>
          <p:nvPr/>
        </p:nvSpPr>
        <p:spPr bwMode="auto">
          <a:xfrm>
            <a:off x="3410892" y="3493788"/>
            <a:ext cx="18811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r>
              <a:rPr lang="en-US" altLang="zh-CN" sz="1800" dirty="0">
                <a:solidFill>
                  <a:srgbClr val="000064"/>
                </a:solidFill>
                <a:latin typeface="Times New Roman" panose="02020603050405020304" pitchFamily="18" charset="0"/>
                <a:cs typeface="Times New Roman" panose="02020603050405020304" pitchFamily="18" charset="0"/>
              </a:rPr>
              <a:t>Kicker shunt </a:t>
            </a:r>
          </a:p>
          <a:p>
            <a:r>
              <a:rPr lang="en-US" altLang="zh-CN" sz="1800" dirty="0" err="1">
                <a:solidFill>
                  <a:srgbClr val="000064"/>
                </a:solidFill>
                <a:latin typeface="Times New Roman" panose="02020603050405020304" pitchFamily="18" charset="0"/>
                <a:cs typeface="Times New Roman" panose="02020603050405020304" pitchFamily="18" charset="0"/>
              </a:rPr>
              <a:t>impdance</a:t>
            </a:r>
            <a:endParaRPr lang="en-US" altLang="zh-CN" sz="1800" dirty="0">
              <a:solidFill>
                <a:srgbClr val="000064"/>
              </a:solidFill>
              <a:latin typeface="Times New Roman" panose="02020603050405020304" pitchFamily="18" charset="0"/>
              <a:cs typeface="Times New Roman" panose="02020603050405020304" pitchFamily="18" charset="0"/>
            </a:endParaRPr>
          </a:p>
        </p:txBody>
      </p:sp>
      <p:sp>
        <p:nvSpPr>
          <p:cNvPr id="16" name="圆角矩形 2">
            <a:extLst>
              <a:ext uri="{FF2B5EF4-FFF2-40B4-BE49-F238E27FC236}">
                <a16:creationId xmlns:a16="http://schemas.microsoft.com/office/drawing/2014/main" id="{B905FE7A-67C5-4A00-BDA5-1C57DC2320E4}"/>
              </a:ext>
            </a:extLst>
          </p:cNvPr>
          <p:cNvSpPr>
            <a:spLocks noChangeArrowheads="1"/>
          </p:cNvSpPr>
          <p:nvPr/>
        </p:nvSpPr>
        <p:spPr bwMode="auto">
          <a:xfrm>
            <a:off x="2627785" y="3196959"/>
            <a:ext cx="504056" cy="295087"/>
          </a:xfrm>
          <a:prstGeom prst="roundRect">
            <a:avLst>
              <a:gd name="adj" fmla="val 16667"/>
            </a:avLst>
          </a:prstGeom>
          <a:noFill/>
          <a:ln w="19050">
            <a:solidFill>
              <a:srgbClr val="FF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SzTx/>
              <a:buFontTx/>
              <a:buNone/>
            </a:pPr>
            <a:endParaRPr lang="zh-CN" altLang="en-US" sz="1800" b="1">
              <a:solidFill>
                <a:srgbClr val="000064"/>
              </a:solidFill>
              <a:latin typeface="楷体_GB2312" pitchFamily="49" charset="-122"/>
              <a:ea typeface="楷体_GB2312" pitchFamily="49" charset="-122"/>
            </a:endParaRPr>
          </a:p>
        </p:txBody>
      </p:sp>
      <p:cxnSp>
        <p:nvCxnSpPr>
          <p:cNvPr id="17" name="直接箭头连接符 16">
            <a:extLst>
              <a:ext uri="{FF2B5EF4-FFF2-40B4-BE49-F238E27FC236}">
                <a16:creationId xmlns:a16="http://schemas.microsoft.com/office/drawing/2014/main" id="{38B0875C-F9E8-4E95-8070-B83C4E33E37B}"/>
              </a:ext>
            </a:extLst>
          </p:cNvPr>
          <p:cNvCxnSpPr>
            <a:cxnSpLocks/>
          </p:cNvCxnSpPr>
          <p:nvPr/>
        </p:nvCxnSpPr>
        <p:spPr>
          <a:xfrm>
            <a:off x="3135106" y="3493788"/>
            <a:ext cx="323850" cy="192087"/>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圆角矩形 2">
            <a:extLst>
              <a:ext uri="{FF2B5EF4-FFF2-40B4-BE49-F238E27FC236}">
                <a16:creationId xmlns:a16="http://schemas.microsoft.com/office/drawing/2014/main" id="{B0935CEA-4E0E-4A64-A7C0-87EE252006F9}"/>
              </a:ext>
            </a:extLst>
          </p:cNvPr>
          <p:cNvSpPr>
            <a:spLocks noChangeArrowheads="1"/>
          </p:cNvSpPr>
          <p:nvPr/>
        </p:nvSpPr>
        <p:spPr bwMode="auto">
          <a:xfrm>
            <a:off x="2051721" y="4869160"/>
            <a:ext cx="1152128" cy="380600"/>
          </a:xfrm>
          <a:prstGeom prst="roundRect">
            <a:avLst>
              <a:gd name="adj" fmla="val 16667"/>
            </a:avLst>
          </a:prstGeom>
          <a:noFill/>
          <a:ln w="19050">
            <a:solidFill>
              <a:srgbClr val="FF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SzTx/>
              <a:buFontTx/>
              <a:buNone/>
            </a:pPr>
            <a:endParaRPr lang="zh-CN" altLang="en-US" sz="1800" b="1">
              <a:solidFill>
                <a:srgbClr val="000064"/>
              </a:solidFill>
              <a:latin typeface="楷体_GB2312" pitchFamily="49" charset="-122"/>
              <a:ea typeface="楷体_GB2312" pitchFamily="49" charset="-122"/>
            </a:endParaRPr>
          </a:p>
        </p:txBody>
      </p:sp>
      <p:cxnSp>
        <p:nvCxnSpPr>
          <p:cNvPr id="18" name="直接箭头连接符 17">
            <a:extLst>
              <a:ext uri="{FF2B5EF4-FFF2-40B4-BE49-F238E27FC236}">
                <a16:creationId xmlns:a16="http://schemas.microsoft.com/office/drawing/2014/main" id="{612D0A93-1053-4546-BC82-74A95DBE4214}"/>
              </a:ext>
            </a:extLst>
          </p:cNvPr>
          <p:cNvCxnSpPr>
            <a:cxnSpLocks/>
          </p:cNvCxnSpPr>
          <p:nvPr/>
        </p:nvCxnSpPr>
        <p:spPr>
          <a:xfrm>
            <a:off x="3162199" y="5279644"/>
            <a:ext cx="328598" cy="179402"/>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矩形 19">
            <a:extLst>
              <a:ext uri="{FF2B5EF4-FFF2-40B4-BE49-F238E27FC236}">
                <a16:creationId xmlns:a16="http://schemas.microsoft.com/office/drawing/2014/main" id="{A5A67675-F4EB-4973-BAF4-40DD2A8D3A8C}"/>
              </a:ext>
            </a:extLst>
          </p:cNvPr>
          <p:cNvSpPr>
            <a:spLocks noChangeArrowheads="1"/>
          </p:cNvSpPr>
          <p:nvPr/>
        </p:nvSpPr>
        <p:spPr bwMode="auto">
          <a:xfrm>
            <a:off x="3410892" y="5347624"/>
            <a:ext cx="19452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r>
              <a:rPr lang="en-US" altLang="zh-CN" sz="1800" dirty="0">
                <a:solidFill>
                  <a:srgbClr val="000064"/>
                </a:solidFill>
                <a:latin typeface="Times New Roman" panose="02020603050405020304" pitchFamily="18" charset="0"/>
                <a:cs typeface="Times New Roman" panose="02020603050405020304" pitchFamily="18" charset="0"/>
              </a:rPr>
              <a:t>PU transfer impedance</a:t>
            </a:r>
          </a:p>
        </p:txBody>
      </p:sp>
      <p:sp>
        <p:nvSpPr>
          <p:cNvPr id="30" name="圆角矩形 2">
            <a:extLst>
              <a:ext uri="{FF2B5EF4-FFF2-40B4-BE49-F238E27FC236}">
                <a16:creationId xmlns:a16="http://schemas.microsoft.com/office/drawing/2014/main" id="{FC42A141-9956-472B-8B26-0EF2FB5F167F}"/>
              </a:ext>
            </a:extLst>
          </p:cNvPr>
          <p:cNvSpPr>
            <a:spLocks noChangeArrowheads="1"/>
          </p:cNvSpPr>
          <p:nvPr/>
        </p:nvSpPr>
        <p:spPr bwMode="auto">
          <a:xfrm>
            <a:off x="2416762" y="6168904"/>
            <a:ext cx="720081" cy="311150"/>
          </a:xfrm>
          <a:prstGeom prst="roundRect">
            <a:avLst>
              <a:gd name="adj" fmla="val 16667"/>
            </a:avLst>
          </a:prstGeom>
          <a:noFill/>
          <a:ln w="19050">
            <a:solidFill>
              <a:srgbClr val="FF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SzTx/>
              <a:buFontTx/>
              <a:buNone/>
            </a:pPr>
            <a:endParaRPr lang="zh-CN" altLang="en-US" sz="1800" b="1">
              <a:solidFill>
                <a:srgbClr val="000064"/>
              </a:solidFill>
              <a:latin typeface="楷体_GB2312" pitchFamily="49" charset="-122"/>
              <a:ea typeface="楷体_GB2312" pitchFamily="49" charset="-122"/>
            </a:endParaRPr>
          </a:p>
        </p:txBody>
      </p:sp>
      <p:sp>
        <p:nvSpPr>
          <p:cNvPr id="31" name="矩形 30">
            <a:extLst>
              <a:ext uri="{FF2B5EF4-FFF2-40B4-BE49-F238E27FC236}">
                <a16:creationId xmlns:a16="http://schemas.microsoft.com/office/drawing/2014/main" id="{D723FFD3-E70E-43CA-9C2B-42BC6BEAFF54}"/>
              </a:ext>
            </a:extLst>
          </p:cNvPr>
          <p:cNvSpPr>
            <a:spLocks noChangeArrowheads="1"/>
          </p:cNvSpPr>
          <p:nvPr/>
        </p:nvSpPr>
        <p:spPr bwMode="auto">
          <a:xfrm>
            <a:off x="3203848" y="6532366"/>
            <a:ext cx="47067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r>
              <a:rPr lang="en-US" altLang="zh-CN" sz="1800" dirty="0">
                <a:solidFill>
                  <a:srgbClr val="000064"/>
                </a:solidFill>
                <a:latin typeface="Times New Roman" panose="02020603050405020304" pitchFamily="18" charset="0"/>
                <a:cs typeface="Times New Roman" panose="02020603050405020304" pitchFamily="18" charset="0"/>
              </a:rPr>
              <a:t>PU shunt impedance= </a:t>
            </a:r>
            <a:r>
              <a:rPr lang="en-US" altLang="zh-CN" sz="1800" b="1" dirty="0">
                <a:solidFill>
                  <a:srgbClr val="000064"/>
                </a:solidFill>
                <a:latin typeface="Times New Roman" panose="02020603050405020304" pitchFamily="18" charset="0"/>
                <a:cs typeface="Times New Roman" panose="02020603050405020304" pitchFamily="18" charset="0"/>
              </a:rPr>
              <a:t>¼</a:t>
            </a:r>
            <a:r>
              <a:rPr lang="en-US" altLang="zh-CN" sz="1800" dirty="0">
                <a:solidFill>
                  <a:srgbClr val="000064"/>
                </a:solidFill>
                <a:latin typeface="Times New Roman" panose="02020603050405020304" pitchFamily="18" charset="0"/>
                <a:cs typeface="Times New Roman" panose="02020603050405020304" pitchFamily="18" charset="0"/>
              </a:rPr>
              <a:t> kicker</a:t>
            </a:r>
            <a:r>
              <a:rPr lang="zh-CN" altLang="en-US" sz="1800" dirty="0">
                <a:solidFill>
                  <a:srgbClr val="000064"/>
                </a:solidFill>
                <a:latin typeface="Times New Roman" panose="02020603050405020304" pitchFamily="18" charset="0"/>
                <a:cs typeface="Times New Roman" panose="02020603050405020304" pitchFamily="18" charset="0"/>
              </a:rPr>
              <a:t> </a:t>
            </a:r>
            <a:r>
              <a:rPr lang="en-US" altLang="zh-CN" sz="1800" dirty="0">
                <a:solidFill>
                  <a:srgbClr val="000064"/>
                </a:solidFill>
                <a:latin typeface="Times New Roman" panose="02020603050405020304" pitchFamily="18" charset="0"/>
                <a:cs typeface="Times New Roman" panose="02020603050405020304" pitchFamily="18" charset="0"/>
              </a:rPr>
              <a:t>shunt impedance</a:t>
            </a:r>
            <a:endParaRPr lang="zh-CN" altLang="en-US" sz="1800" dirty="0">
              <a:solidFill>
                <a:srgbClr val="000064"/>
              </a:solidFill>
              <a:latin typeface="Times New Roman" panose="02020603050405020304" pitchFamily="18" charset="0"/>
              <a:cs typeface="Times New Roman" panose="02020603050405020304" pitchFamily="18" charset="0"/>
            </a:endParaRPr>
          </a:p>
        </p:txBody>
      </p:sp>
      <p:cxnSp>
        <p:nvCxnSpPr>
          <p:cNvPr id="32" name="直接箭头连接符 31">
            <a:extLst>
              <a:ext uri="{FF2B5EF4-FFF2-40B4-BE49-F238E27FC236}">
                <a16:creationId xmlns:a16="http://schemas.microsoft.com/office/drawing/2014/main" id="{994DCDFB-FBEE-4336-BD02-D9C657596224}"/>
              </a:ext>
            </a:extLst>
          </p:cNvPr>
          <p:cNvCxnSpPr>
            <a:cxnSpLocks/>
          </p:cNvCxnSpPr>
          <p:nvPr/>
        </p:nvCxnSpPr>
        <p:spPr>
          <a:xfrm>
            <a:off x="2886307" y="6480054"/>
            <a:ext cx="323850" cy="168275"/>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590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496" y="-162272"/>
            <a:ext cx="9144000" cy="1143000"/>
          </a:xfrm>
        </p:spPr>
        <p:txBody>
          <a:bodyPr>
            <a:normAutofit/>
          </a:bodyPr>
          <a:lstStyle/>
          <a:p>
            <a:pPr algn="l"/>
            <a:r>
              <a:rPr lang="en-US" altLang="zh-CN" sz="2800" b="1" dirty="0">
                <a:solidFill>
                  <a:schemeClr val="accent1"/>
                </a:solidFill>
                <a:latin typeface="Times New Roman" pitchFamily="18" charset="0"/>
                <a:ea typeface="+mn-ea"/>
                <a:cs typeface="Times New Roman" pitchFamily="18" charset="0"/>
              </a:rPr>
              <a:t>Transverse signal measurement for </a:t>
            </a:r>
            <a:r>
              <a:rPr lang="en-US" altLang="zh-CN" sz="2800" b="1" dirty="0" err="1">
                <a:solidFill>
                  <a:schemeClr val="accent1"/>
                </a:solidFill>
                <a:latin typeface="Times New Roman" pitchFamily="18" charset="0"/>
                <a:ea typeface="+mn-ea"/>
                <a:cs typeface="Times New Roman" pitchFamily="18" charset="0"/>
              </a:rPr>
              <a:t>Faltin</a:t>
            </a:r>
            <a:r>
              <a:rPr lang="en-US" altLang="zh-CN" sz="2800" b="1" dirty="0">
                <a:solidFill>
                  <a:schemeClr val="accent1"/>
                </a:solidFill>
                <a:latin typeface="Times New Roman" pitchFamily="18" charset="0"/>
                <a:ea typeface="+mn-ea"/>
                <a:cs typeface="Times New Roman" pitchFamily="18" charset="0"/>
              </a:rPr>
              <a:t> type on </a:t>
            </a:r>
            <a:r>
              <a:rPr lang="en-US" altLang="zh-CN" sz="2800" b="1" dirty="0" err="1">
                <a:solidFill>
                  <a:schemeClr val="accent1"/>
                </a:solidFill>
                <a:latin typeface="Times New Roman" pitchFamily="18" charset="0"/>
                <a:ea typeface="+mn-ea"/>
                <a:cs typeface="Times New Roman" pitchFamily="18" charset="0"/>
              </a:rPr>
              <a:t>CSRm</a:t>
            </a:r>
            <a:endParaRPr lang="zh-CN" altLang="en-US" sz="2800" b="1" dirty="0">
              <a:solidFill>
                <a:schemeClr val="accent1"/>
              </a:solidFill>
              <a:latin typeface="Times New Roman" pitchFamily="18" charset="0"/>
              <a:ea typeface="+mn-ea"/>
              <a:cs typeface="Times New Roman" pitchFamily="18" charset="0"/>
            </a:endParaRPr>
          </a:p>
        </p:txBody>
      </p:sp>
      <p:sp>
        <p:nvSpPr>
          <p:cNvPr id="14" name="直接连接符 10"/>
          <p:cNvSpPr>
            <a:spLocks noChangeShapeType="1"/>
          </p:cNvSpPr>
          <p:nvPr/>
        </p:nvSpPr>
        <p:spPr bwMode="auto">
          <a:xfrm>
            <a:off x="306059" y="764704"/>
            <a:ext cx="5543550" cy="0"/>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a:lstStyle/>
          <a:p>
            <a:endParaRPr lang="zh-CN" altLang="en-US"/>
          </a:p>
        </p:txBody>
      </p:sp>
      <p:sp>
        <p:nvSpPr>
          <p:cNvPr id="3" name="灯片编号占位符 2"/>
          <p:cNvSpPr>
            <a:spLocks noGrp="1"/>
          </p:cNvSpPr>
          <p:nvPr>
            <p:ph type="sldNum" sz="quarter" idx="12"/>
          </p:nvPr>
        </p:nvSpPr>
        <p:spPr/>
        <p:txBody>
          <a:bodyPr/>
          <a:lstStyle/>
          <a:p>
            <a:fld id="{467CF1B9-ADC3-4521-AD98-ADB3259144A0}" type="slidenum">
              <a:rPr lang="zh-CN" altLang="en-US" smtClean="0"/>
              <a:pPr/>
              <a:t>55</a:t>
            </a:fld>
            <a:endParaRPr lang="zh-CN" altLang="en-US" dirty="0"/>
          </a:p>
        </p:txBody>
      </p:sp>
      <p:pic>
        <p:nvPicPr>
          <p:cNvPr id="5" name="图片 4">
            <a:extLst>
              <a:ext uri="{FF2B5EF4-FFF2-40B4-BE49-F238E27FC236}">
                <a16:creationId xmlns:a16="http://schemas.microsoft.com/office/drawing/2014/main" id="{38AAA4F1-3444-47D2-A915-A8A33434A0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08720"/>
            <a:ext cx="9144000" cy="4735859"/>
          </a:xfrm>
          <a:prstGeom prst="rect">
            <a:avLst/>
          </a:prstGeom>
        </p:spPr>
      </p:pic>
      <p:sp>
        <p:nvSpPr>
          <p:cNvPr id="19" name="矩形 18">
            <a:extLst>
              <a:ext uri="{FF2B5EF4-FFF2-40B4-BE49-F238E27FC236}">
                <a16:creationId xmlns:a16="http://schemas.microsoft.com/office/drawing/2014/main" id="{70C38821-4392-4138-BBEA-142F0F8BA927}"/>
              </a:ext>
            </a:extLst>
          </p:cNvPr>
          <p:cNvSpPr>
            <a:spLocks noChangeArrowheads="1"/>
          </p:cNvSpPr>
          <p:nvPr/>
        </p:nvSpPr>
        <p:spPr bwMode="auto">
          <a:xfrm>
            <a:off x="306058" y="5873531"/>
            <a:ext cx="838074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r>
              <a:rPr lang="en-US" altLang="zh-CN" sz="1800" dirty="0">
                <a:solidFill>
                  <a:srgbClr val="000064"/>
                </a:solidFill>
                <a:latin typeface="Times New Roman" panose="02020603050405020304" pitchFamily="18" charset="0"/>
                <a:cs typeface="Times New Roman" panose="02020603050405020304" pitchFamily="18" charset="0"/>
              </a:rPr>
              <a:t>We have estimated the transverse signal is about -145 dBm, is much below the noise floor, the main reason is the beam size is very small due to the electron cooling </a:t>
            </a:r>
          </a:p>
          <a:p>
            <a:r>
              <a:rPr lang="en-US" altLang="zh-CN" sz="1800" dirty="0">
                <a:solidFill>
                  <a:srgbClr val="000064"/>
                </a:solidFill>
                <a:latin typeface="Times New Roman" panose="02020603050405020304" pitchFamily="18" charset="0"/>
                <a:cs typeface="Times New Roman" panose="02020603050405020304" pitchFamily="18" charset="0"/>
              </a:rPr>
              <a:t>So we did not see the transverse signal on the spectrum analyzer</a:t>
            </a:r>
          </a:p>
        </p:txBody>
      </p:sp>
    </p:spTree>
    <p:extLst>
      <p:ext uri="{BB962C8B-B14F-4D97-AF65-F5344CB8AC3E}">
        <p14:creationId xmlns:p14="http://schemas.microsoft.com/office/powerpoint/2010/main" val="3402637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9512" y="44624"/>
            <a:ext cx="8712968" cy="1143000"/>
          </a:xfrm>
        </p:spPr>
        <p:txBody>
          <a:bodyPr>
            <a:noAutofit/>
          </a:bodyPr>
          <a:lstStyle/>
          <a:p>
            <a:pPr algn="l"/>
            <a:r>
              <a:rPr lang="en-US" altLang="zh-CN" sz="2800" b="1" dirty="0">
                <a:solidFill>
                  <a:schemeClr val="accent1"/>
                </a:solidFill>
                <a:latin typeface="Times New Roman" pitchFamily="18" charset="0"/>
                <a:ea typeface="+mn-ea"/>
                <a:cs typeface="Times New Roman" pitchFamily="18" charset="0"/>
              </a:rPr>
              <a:t>Purpose and requirements of the stochastic cooling on the </a:t>
            </a:r>
            <a:r>
              <a:rPr lang="en-US" altLang="zh-CN" sz="2800" b="1" dirty="0" err="1">
                <a:solidFill>
                  <a:schemeClr val="accent1"/>
                </a:solidFill>
                <a:latin typeface="Times New Roman" pitchFamily="18" charset="0"/>
                <a:ea typeface="+mn-ea"/>
                <a:cs typeface="Times New Roman" pitchFamily="18" charset="0"/>
              </a:rPr>
              <a:t>SRing</a:t>
            </a:r>
            <a:r>
              <a:rPr lang="en-US" altLang="zh-CN" sz="2800" b="1" dirty="0">
                <a:solidFill>
                  <a:schemeClr val="accent1"/>
                </a:solidFill>
                <a:latin typeface="Times New Roman" pitchFamily="18" charset="0"/>
                <a:ea typeface="+mn-ea"/>
                <a:cs typeface="Times New Roman" pitchFamily="18" charset="0"/>
              </a:rPr>
              <a:t> – atomics physics</a:t>
            </a:r>
            <a:endParaRPr lang="zh-CN" altLang="en-US" sz="2800" b="1" dirty="0">
              <a:solidFill>
                <a:schemeClr val="accent1"/>
              </a:solidFill>
              <a:latin typeface="Times New Roman" pitchFamily="18" charset="0"/>
              <a:ea typeface="+mn-ea"/>
              <a:cs typeface="Times New Roman" pitchFamily="18" charset="0"/>
            </a:endParaRPr>
          </a:p>
        </p:txBody>
      </p:sp>
      <p:sp>
        <p:nvSpPr>
          <p:cNvPr id="4" name="直接连接符 10"/>
          <p:cNvSpPr>
            <a:spLocks noChangeShapeType="1"/>
          </p:cNvSpPr>
          <p:nvPr/>
        </p:nvSpPr>
        <p:spPr bwMode="auto">
          <a:xfrm>
            <a:off x="119447" y="1124744"/>
            <a:ext cx="5543550" cy="0"/>
          </a:xfrm>
          <a:prstGeom prst="line">
            <a:avLst/>
          </a:prstGeom>
          <a:noFill/>
          <a:ln w="9525">
            <a:solidFill>
              <a:schemeClr val="accent1"/>
            </a:solidFill>
            <a:round/>
            <a:headEnd/>
            <a:tailEnd/>
          </a:ln>
        </p:spPr>
        <p:txBody>
          <a:bodyPr/>
          <a:lstStyle/>
          <a:p>
            <a:endParaRPr lang="zh-CN" altLang="en-US"/>
          </a:p>
        </p:txBody>
      </p:sp>
      <p:sp>
        <p:nvSpPr>
          <p:cNvPr id="8" name="灯片编号占位符 7"/>
          <p:cNvSpPr>
            <a:spLocks noGrp="1"/>
          </p:cNvSpPr>
          <p:nvPr>
            <p:ph type="sldNum" sz="quarter" idx="12"/>
          </p:nvPr>
        </p:nvSpPr>
        <p:spPr/>
        <p:txBody>
          <a:bodyPr/>
          <a:lstStyle/>
          <a:p>
            <a:fld id="{467CF1B9-ADC3-4521-AD98-ADB3259144A0}" type="slidenum">
              <a:rPr lang="zh-CN" altLang="en-US" smtClean="0"/>
              <a:pPr/>
              <a:t>6</a:t>
            </a:fld>
            <a:endParaRPr lang="zh-CN" altLang="en-US"/>
          </a:p>
        </p:txBody>
      </p:sp>
      <p:graphicFrame>
        <p:nvGraphicFramePr>
          <p:cNvPr id="10" name="表格 9"/>
          <p:cNvGraphicFramePr>
            <a:graphicFrameLocks noGrp="1"/>
          </p:cNvGraphicFramePr>
          <p:nvPr>
            <p:extLst>
              <p:ext uri="{D42A27DB-BD31-4B8C-83A1-F6EECF244321}">
                <p14:modId xmlns:p14="http://schemas.microsoft.com/office/powerpoint/2010/main" val="3147325711"/>
              </p:ext>
            </p:extLst>
          </p:nvPr>
        </p:nvGraphicFramePr>
        <p:xfrm>
          <a:off x="341452" y="1628800"/>
          <a:ext cx="8568954" cy="5050814"/>
        </p:xfrm>
        <a:graphic>
          <a:graphicData uri="http://schemas.openxmlformats.org/drawingml/2006/table">
            <a:tbl>
              <a:tblPr firstRow="1" bandRow="1">
                <a:tableStyleId>{5C22544A-7EE6-4342-B048-85BDC9FD1C3A}</a:tableStyleId>
              </a:tblPr>
              <a:tblGrid>
                <a:gridCol w="930246">
                  <a:extLst>
                    <a:ext uri="{9D8B030D-6E8A-4147-A177-3AD203B41FA5}">
                      <a16:colId xmlns:a16="http://schemas.microsoft.com/office/drawing/2014/main" val="20000"/>
                    </a:ext>
                  </a:extLst>
                </a:gridCol>
                <a:gridCol w="1034409">
                  <a:extLst>
                    <a:ext uri="{9D8B030D-6E8A-4147-A177-3AD203B41FA5}">
                      <a16:colId xmlns:a16="http://schemas.microsoft.com/office/drawing/2014/main" val="20001"/>
                    </a:ext>
                  </a:extLst>
                </a:gridCol>
                <a:gridCol w="1113978">
                  <a:extLst>
                    <a:ext uri="{9D8B030D-6E8A-4147-A177-3AD203B41FA5}">
                      <a16:colId xmlns:a16="http://schemas.microsoft.com/office/drawing/2014/main" val="20002"/>
                    </a:ext>
                  </a:extLst>
                </a:gridCol>
                <a:gridCol w="1034409">
                  <a:extLst>
                    <a:ext uri="{9D8B030D-6E8A-4147-A177-3AD203B41FA5}">
                      <a16:colId xmlns:a16="http://schemas.microsoft.com/office/drawing/2014/main" val="20003"/>
                    </a:ext>
                  </a:extLst>
                </a:gridCol>
                <a:gridCol w="1034409">
                  <a:extLst>
                    <a:ext uri="{9D8B030D-6E8A-4147-A177-3AD203B41FA5}">
                      <a16:colId xmlns:a16="http://schemas.microsoft.com/office/drawing/2014/main" val="20004"/>
                    </a:ext>
                  </a:extLst>
                </a:gridCol>
                <a:gridCol w="1113978">
                  <a:extLst>
                    <a:ext uri="{9D8B030D-6E8A-4147-A177-3AD203B41FA5}">
                      <a16:colId xmlns:a16="http://schemas.microsoft.com/office/drawing/2014/main" val="20005"/>
                    </a:ext>
                  </a:extLst>
                </a:gridCol>
                <a:gridCol w="1113978">
                  <a:extLst>
                    <a:ext uri="{9D8B030D-6E8A-4147-A177-3AD203B41FA5}">
                      <a16:colId xmlns:a16="http://schemas.microsoft.com/office/drawing/2014/main" val="20006"/>
                    </a:ext>
                  </a:extLst>
                </a:gridCol>
                <a:gridCol w="1193547">
                  <a:extLst>
                    <a:ext uri="{9D8B030D-6E8A-4147-A177-3AD203B41FA5}">
                      <a16:colId xmlns:a16="http://schemas.microsoft.com/office/drawing/2014/main" val="20007"/>
                    </a:ext>
                  </a:extLst>
                </a:gridCol>
              </a:tblGrid>
              <a:tr h="407524">
                <a:tc gridSpan="8">
                  <a:txBody>
                    <a:bodyPr/>
                    <a:lstStyle/>
                    <a:p>
                      <a:pPr algn="ctr"/>
                      <a:r>
                        <a:rPr lang="en-US" altLang="zh-CN" sz="1800" baseline="0" dirty="0">
                          <a:solidFill>
                            <a:schemeClr val="tx2"/>
                          </a:solidFill>
                          <a:latin typeface="Times New Roman" panose="02020603050405020304" pitchFamily="18" charset="0"/>
                          <a:cs typeface="Times New Roman" panose="02020603050405020304" pitchFamily="18" charset="0"/>
                        </a:rPr>
                        <a:t>6.25×10</a:t>
                      </a:r>
                      <a:r>
                        <a:rPr lang="en-US" altLang="zh-CN" sz="1800" baseline="30000" dirty="0">
                          <a:solidFill>
                            <a:schemeClr val="tx2"/>
                          </a:solidFill>
                          <a:latin typeface="Times New Roman" panose="02020603050405020304" pitchFamily="18" charset="0"/>
                          <a:cs typeface="Times New Roman" panose="02020603050405020304" pitchFamily="18" charset="0"/>
                        </a:rPr>
                        <a:t>9</a:t>
                      </a:r>
                      <a:r>
                        <a:rPr lang="en-US" altLang="zh-CN" sz="1800" baseline="0" dirty="0">
                          <a:solidFill>
                            <a:schemeClr val="tx2"/>
                          </a:solidFill>
                          <a:latin typeface="Times New Roman" panose="02020603050405020304" pitchFamily="18" charset="0"/>
                          <a:cs typeface="Times New Roman" panose="02020603050405020304" pitchFamily="18" charset="0"/>
                        </a:rPr>
                        <a:t> </a:t>
                      </a:r>
                      <a:r>
                        <a:rPr lang="en-US" altLang="zh-CN" sz="1800" baseline="30000" dirty="0">
                          <a:solidFill>
                            <a:schemeClr val="tx2"/>
                          </a:solidFill>
                          <a:latin typeface="Times New Roman" panose="02020603050405020304" pitchFamily="18" charset="0"/>
                          <a:cs typeface="Times New Roman" panose="02020603050405020304" pitchFamily="18" charset="0"/>
                        </a:rPr>
                        <a:t>238</a:t>
                      </a:r>
                      <a:r>
                        <a:rPr lang="en-US" altLang="zh-CN" sz="1800" dirty="0">
                          <a:solidFill>
                            <a:schemeClr val="tx2"/>
                          </a:solidFill>
                          <a:latin typeface="Times New Roman" panose="02020603050405020304" pitchFamily="18" charset="0"/>
                          <a:cs typeface="Times New Roman" panose="02020603050405020304" pitchFamily="18" charset="0"/>
                        </a:rPr>
                        <a:t>U</a:t>
                      </a:r>
                      <a:r>
                        <a:rPr lang="en-US" altLang="zh-CN" sz="1800" baseline="30000" dirty="0">
                          <a:solidFill>
                            <a:schemeClr val="tx2"/>
                          </a:solidFill>
                          <a:latin typeface="Times New Roman" panose="02020603050405020304" pitchFamily="18" charset="0"/>
                          <a:cs typeface="Times New Roman" panose="02020603050405020304" pitchFamily="18" charset="0"/>
                        </a:rPr>
                        <a:t>34+</a:t>
                      </a:r>
                      <a:r>
                        <a:rPr lang="en-US" altLang="zh-CN" sz="1800" baseline="0" dirty="0">
                          <a:solidFill>
                            <a:schemeClr val="tx2"/>
                          </a:solidFill>
                          <a:latin typeface="Times New Roman" panose="02020603050405020304" pitchFamily="18" charset="0"/>
                          <a:cs typeface="Times New Roman" panose="02020603050405020304" pitchFamily="18" charset="0"/>
                        </a:rPr>
                        <a:t> </a:t>
                      </a:r>
                      <a:r>
                        <a:rPr lang="zh-CN" altLang="en-US" sz="1800" baseline="0" dirty="0">
                          <a:solidFill>
                            <a:schemeClr val="tx2"/>
                          </a:solidFill>
                          <a:latin typeface="Times New Roman" panose="02020603050405020304" pitchFamily="18" charset="0"/>
                          <a:cs typeface="Times New Roman" panose="02020603050405020304" pitchFamily="18" charset="0"/>
                        </a:rPr>
                        <a:t>→ </a:t>
                      </a:r>
                      <a:r>
                        <a:rPr lang="en-US" altLang="zh-CN" sz="1800" baseline="0" dirty="0">
                          <a:solidFill>
                            <a:schemeClr val="tx2"/>
                          </a:solidFill>
                          <a:latin typeface="Times New Roman" panose="02020603050405020304" pitchFamily="18" charset="0"/>
                          <a:cs typeface="Times New Roman" panose="02020603050405020304" pitchFamily="18" charset="0"/>
                        </a:rPr>
                        <a:t>C-target </a:t>
                      </a:r>
                      <a:r>
                        <a:rPr lang="zh-CN" altLang="en-US" sz="1800" baseline="0" dirty="0">
                          <a:solidFill>
                            <a:schemeClr val="tx2"/>
                          </a:solidFill>
                          <a:latin typeface="Times New Roman" panose="02020603050405020304" pitchFamily="18" charset="0"/>
                          <a:cs typeface="Times New Roman" panose="02020603050405020304" pitchFamily="18" charset="0"/>
                        </a:rPr>
                        <a:t>→ </a:t>
                      </a:r>
                      <a:r>
                        <a:rPr lang="en-US" altLang="zh-CN" sz="1800" baseline="30000" dirty="0">
                          <a:solidFill>
                            <a:schemeClr val="tx2"/>
                          </a:solidFill>
                          <a:latin typeface="Times New Roman" panose="02020603050405020304" pitchFamily="18" charset="0"/>
                          <a:cs typeface="Times New Roman" panose="02020603050405020304" pitchFamily="18" charset="0"/>
                        </a:rPr>
                        <a:t>235,237</a:t>
                      </a:r>
                      <a:r>
                        <a:rPr lang="en-US" altLang="zh-CN" sz="1800" baseline="0" dirty="0">
                          <a:solidFill>
                            <a:schemeClr val="tx2"/>
                          </a:solidFill>
                          <a:latin typeface="Times New Roman" panose="02020603050405020304" pitchFamily="18" charset="0"/>
                          <a:cs typeface="Times New Roman" panose="02020603050405020304" pitchFamily="18" charset="0"/>
                        </a:rPr>
                        <a:t>U</a:t>
                      </a:r>
                      <a:r>
                        <a:rPr lang="en-US" altLang="zh-CN" sz="1800" baseline="30000" dirty="0">
                          <a:solidFill>
                            <a:schemeClr val="tx2"/>
                          </a:solidFill>
                          <a:latin typeface="Times New Roman" panose="02020603050405020304" pitchFamily="18" charset="0"/>
                          <a:cs typeface="Times New Roman" panose="02020603050405020304" pitchFamily="18" charset="0"/>
                        </a:rPr>
                        <a:t>91+,89+</a:t>
                      </a:r>
                      <a:endParaRPr lang="zh-CN" altLang="en-US" sz="1800" baseline="0" dirty="0">
                        <a:solidFill>
                          <a:schemeClr val="tx2"/>
                        </a:solidFill>
                        <a:latin typeface="Times New Roman" panose="02020603050405020304" pitchFamily="18" charset="0"/>
                        <a:cs typeface="Times New Roman" panose="02020603050405020304" pitchFamily="18" charset="0"/>
                      </a:endParaRPr>
                    </a:p>
                  </a:txBody>
                  <a:tcPr marL="67411" marR="67411" marT="33706" marB="33706" anchor="ctr">
                    <a:noFill/>
                  </a:tcPr>
                </a:tc>
                <a:tc hMerge="1">
                  <a:txBody>
                    <a:bodyPr/>
                    <a:lstStyle/>
                    <a:p>
                      <a:endParaRPr lang="zh-CN" altLang="en-US" dirty="0"/>
                    </a:p>
                  </a:txBody>
                  <a:tcPr/>
                </a:tc>
                <a:tc hMerge="1">
                  <a:txBody>
                    <a:bodyPr/>
                    <a:lstStyle/>
                    <a:p>
                      <a:endParaRPr lang="zh-CN" altLang="en-US"/>
                    </a:p>
                  </a:txBody>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a:p>
                  </a:txBody>
                  <a:tcPr/>
                </a:tc>
                <a:tc hMerge="1">
                  <a:txBody>
                    <a:bodyPr/>
                    <a:lstStyle/>
                    <a:p>
                      <a:endParaRPr lang="zh-CN" altLang="en-US" dirty="0"/>
                    </a:p>
                  </a:txBody>
                  <a:tcPr/>
                </a:tc>
                <a:tc hMerge="1">
                  <a:txBody>
                    <a:bodyPr/>
                    <a:lstStyle/>
                    <a:p>
                      <a:pPr algn="ctr"/>
                      <a:endParaRPr lang="zh-CN" altLang="en-US" baseline="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281074">
                <a:tc rowSpan="3">
                  <a:txBody>
                    <a:bodyPr/>
                    <a:lstStyle/>
                    <a:p>
                      <a:pPr algn="ctr">
                        <a:lnSpc>
                          <a:spcPts val="1600"/>
                        </a:lnSpc>
                      </a:pPr>
                      <a:r>
                        <a:rPr lang="en-US" altLang="zh-CN" sz="1600" dirty="0">
                          <a:latin typeface="Times New Roman" panose="02020603050405020304" pitchFamily="18" charset="0"/>
                          <a:cs typeface="Times New Roman" panose="02020603050405020304" pitchFamily="18" charset="0"/>
                        </a:rPr>
                        <a:t>Initial energy</a:t>
                      </a:r>
                      <a:br>
                        <a:rPr lang="en-US" altLang="zh-CN" sz="1600" dirty="0">
                          <a:latin typeface="Times New Roman" panose="02020603050405020304" pitchFamily="18" charset="0"/>
                          <a:cs typeface="Times New Roman" panose="02020603050405020304" pitchFamily="18" charset="0"/>
                        </a:rPr>
                      </a:br>
                      <a:r>
                        <a:rPr lang="en-US" altLang="zh-CN" sz="1600" dirty="0">
                          <a:latin typeface="Times New Roman" panose="02020603050405020304" pitchFamily="18" charset="0"/>
                          <a:cs typeface="Times New Roman" panose="02020603050405020304" pitchFamily="18" charset="0"/>
                        </a:rPr>
                        <a:t>(MeV/u)</a:t>
                      </a:r>
                      <a:endParaRPr lang="zh-CN" altLang="en-US" sz="1600" dirty="0">
                        <a:latin typeface="Times New Roman" panose="02020603050405020304" pitchFamily="18" charset="0"/>
                        <a:cs typeface="Times New Roman" panose="02020603050405020304" pitchFamily="18" charset="0"/>
                      </a:endParaRPr>
                    </a:p>
                  </a:txBody>
                  <a:tcPr marL="67411" marR="67411" marT="33706" marB="33706" anchor="ctr"/>
                </a:tc>
                <a:tc rowSpan="3">
                  <a:txBody>
                    <a:bodyPr/>
                    <a:lstStyle/>
                    <a:p>
                      <a:pPr algn="ctr">
                        <a:lnSpc>
                          <a:spcPts val="1600"/>
                        </a:lnSpc>
                      </a:pPr>
                      <a:r>
                        <a:rPr lang="en-US" altLang="zh-CN" sz="1600" dirty="0">
                          <a:latin typeface="Times New Roman" panose="02020603050405020304" pitchFamily="18" charset="0"/>
                          <a:cs typeface="Times New Roman" panose="02020603050405020304" pitchFamily="18" charset="0"/>
                        </a:rPr>
                        <a:t>Thickness</a:t>
                      </a:r>
                    </a:p>
                    <a:p>
                      <a:pPr algn="ctr">
                        <a:lnSpc>
                          <a:spcPts val="1600"/>
                        </a:lnSpc>
                      </a:pPr>
                      <a:r>
                        <a:rPr lang="en-US" altLang="zh-CN" sz="1600" dirty="0">
                          <a:latin typeface="Times New Roman" panose="02020603050405020304" pitchFamily="18" charset="0"/>
                          <a:cs typeface="Times New Roman" panose="02020603050405020304" pitchFamily="18" charset="0"/>
                        </a:rPr>
                        <a:t>of</a:t>
                      </a:r>
                      <a:r>
                        <a:rPr lang="en-US" altLang="zh-CN" sz="1600" baseline="0" dirty="0">
                          <a:latin typeface="Times New Roman" panose="02020603050405020304" pitchFamily="18" charset="0"/>
                          <a:cs typeface="Times New Roman" panose="02020603050405020304" pitchFamily="18" charset="0"/>
                        </a:rPr>
                        <a:t> the target</a:t>
                      </a:r>
                      <a:endParaRPr lang="zh-CN" altLang="en-US" sz="1600" dirty="0">
                        <a:latin typeface="Times New Roman" panose="02020603050405020304" pitchFamily="18" charset="0"/>
                        <a:cs typeface="Times New Roman" panose="02020603050405020304" pitchFamily="18" charset="0"/>
                      </a:endParaRPr>
                    </a:p>
                  </a:txBody>
                  <a:tcPr marL="67411" marR="67411" marT="33706" marB="33706" anchor="ctr"/>
                </a:tc>
                <a:tc gridSpan="3">
                  <a:txBody>
                    <a:bodyPr/>
                    <a:lstStyle/>
                    <a:p>
                      <a:pPr algn="ctr">
                        <a:lnSpc>
                          <a:spcPts val="1000"/>
                        </a:lnSpc>
                      </a:pPr>
                      <a:r>
                        <a:rPr lang="en-US" altLang="zh-CN" sz="1600" baseline="30000" dirty="0">
                          <a:latin typeface="Times New Roman" panose="02020603050405020304" pitchFamily="18" charset="0"/>
                          <a:cs typeface="Times New Roman" panose="02020603050405020304" pitchFamily="18" charset="0"/>
                        </a:rPr>
                        <a:t>235</a:t>
                      </a:r>
                      <a:r>
                        <a:rPr lang="en-US" altLang="zh-CN" sz="1600" dirty="0">
                          <a:latin typeface="Times New Roman" panose="02020603050405020304" pitchFamily="18" charset="0"/>
                          <a:cs typeface="Times New Roman" panose="02020603050405020304" pitchFamily="18" charset="0"/>
                        </a:rPr>
                        <a:t>U</a:t>
                      </a:r>
                      <a:endParaRPr lang="zh-CN" altLang="en-US" sz="1600" dirty="0">
                        <a:latin typeface="Times New Roman" panose="02020603050405020304" pitchFamily="18" charset="0"/>
                        <a:cs typeface="Times New Roman" panose="02020603050405020304" pitchFamily="18" charset="0"/>
                      </a:endParaRPr>
                    </a:p>
                  </a:txBody>
                  <a:tcPr marL="67411" marR="67411" marT="33706" marB="33706" anchor="ctr"/>
                </a:tc>
                <a:tc hMerge="1">
                  <a:txBody>
                    <a:bodyPr/>
                    <a:lstStyle/>
                    <a:p>
                      <a:endParaRPr lang="zh-CN" altLang="en-US" dirty="0"/>
                    </a:p>
                  </a:txBody>
                  <a:tcPr anchor="ctr"/>
                </a:tc>
                <a:tc hMerge="1">
                  <a:txBody>
                    <a:bodyPr/>
                    <a:lstStyle/>
                    <a:p>
                      <a:endParaRPr lang="zh-CN" altLang="en-US" dirty="0"/>
                    </a:p>
                  </a:txBody>
                  <a:tcPr anchor="ctr"/>
                </a:tc>
                <a:tc gridSpan="3">
                  <a:txBody>
                    <a:bodyPr/>
                    <a:lstStyle/>
                    <a:p>
                      <a:pPr algn="ctr">
                        <a:lnSpc>
                          <a:spcPts val="1000"/>
                        </a:lnSpc>
                      </a:pPr>
                      <a:r>
                        <a:rPr lang="en-US" altLang="zh-CN" sz="1600" baseline="30000" dirty="0">
                          <a:latin typeface="Times New Roman" panose="02020603050405020304" pitchFamily="18" charset="0"/>
                          <a:cs typeface="Times New Roman" panose="02020603050405020304" pitchFamily="18" charset="0"/>
                        </a:rPr>
                        <a:t>237</a:t>
                      </a:r>
                      <a:r>
                        <a:rPr lang="en-US" altLang="zh-CN" sz="1600" dirty="0">
                          <a:latin typeface="Times New Roman" panose="02020603050405020304" pitchFamily="18" charset="0"/>
                          <a:cs typeface="Times New Roman" panose="02020603050405020304" pitchFamily="18" charset="0"/>
                        </a:rPr>
                        <a:t>U</a:t>
                      </a:r>
                      <a:endParaRPr lang="zh-CN" altLang="en-US" sz="1600" dirty="0">
                        <a:latin typeface="Times New Roman" panose="02020603050405020304" pitchFamily="18" charset="0"/>
                        <a:cs typeface="Times New Roman" panose="02020603050405020304" pitchFamily="18" charset="0"/>
                      </a:endParaRPr>
                    </a:p>
                  </a:txBody>
                  <a:tcPr marL="67411" marR="67411" marT="33706" marB="33706" anchor="ctr"/>
                </a:tc>
                <a:tc hMerge="1">
                  <a:txBody>
                    <a:bodyPr/>
                    <a:lstStyle/>
                    <a:p>
                      <a:endParaRPr lang="zh-CN" altLang="en-US" dirty="0"/>
                    </a:p>
                  </a:txBody>
                  <a:tcPr anchor="ctr"/>
                </a:tc>
                <a:tc hMerge="1">
                  <a:txBody>
                    <a:bodyPr/>
                    <a:lstStyle/>
                    <a:p>
                      <a:endParaRPr lang="zh-CN" altLang="en-US" dirty="0"/>
                    </a:p>
                  </a:txBody>
                  <a:tcPr anchor="ctr"/>
                </a:tc>
                <a:extLst>
                  <a:ext uri="{0D108BD9-81ED-4DB2-BD59-A6C34878D82A}">
                    <a16:rowId xmlns:a16="http://schemas.microsoft.com/office/drawing/2014/main" val="10001"/>
                  </a:ext>
                </a:extLst>
              </a:tr>
              <a:tr h="281074">
                <a:tc vMerge="1">
                  <a:txBody>
                    <a:bodyPr/>
                    <a:lstStyle/>
                    <a:p>
                      <a:endParaRPr lang="zh-CN" altLang="en-US"/>
                    </a:p>
                  </a:txBody>
                  <a:tcPr/>
                </a:tc>
                <a:tc vMerge="1">
                  <a:txBody>
                    <a:bodyPr/>
                    <a:lstStyle/>
                    <a:p>
                      <a:endParaRPr lang="zh-CN" altLang="en-US"/>
                    </a:p>
                  </a:txBody>
                  <a:tcPr/>
                </a:tc>
                <a:tc rowSpan="2">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zh-CN" sz="1600" dirty="0">
                          <a:latin typeface="Times New Roman" panose="02020603050405020304" pitchFamily="18" charset="0"/>
                          <a:cs typeface="Times New Roman" panose="02020603050405020304" pitchFamily="18" charset="0"/>
                        </a:rPr>
                        <a:t>Output</a:t>
                      </a:r>
                      <a:r>
                        <a:rPr lang="en-US" altLang="zh-CN" sz="1600" baseline="0" dirty="0">
                          <a:latin typeface="Times New Roman" panose="02020603050405020304" pitchFamily="18" charset="0"/>
                          <a:cs typeface="Times New Roman" panose="02020603050405020304" pitchFamily="18" charset="0"/>
                        </a:rPr>
                        <a:t> energy</a:t>
                      </a:r>
                    </a:p>
                    <a:p>
                      <a:pPr marL="0" marR="0" lvl="0" indent="0" algn="ctr" defTabSz="914400" rtl="0" eaLnBrk="1" fontAlgn="auto" latinLnBrk="0" hangingPunct="1">
                        <a:lnSpc>
                          <a:spcPts val="1600"/>
                        </a:lnSpc>
                        <a:spcBef>
                          <a:spcPts val="0"/>
                        </a:spcBef>
                        <a:spcAft>
                          <a:spcPts val="0"/>
                        </a:spcAft>
                        <a:buClrTx/>
                        <a:buSzTx/>
                        <a:buFontTx/>
                        <a:buNone/>
                        <a:tabLst/>
                        <a:defRPr/>
                      </a:pPr>
                      <a:r>
                        <a:rPr lang="en-US" altLang="zh-CN" sz="1600" baseline="0" dirty="0">
                          <a:latin typeface="Times New Roman" panose="02020603050405020304" pitchFamily="18" charset="0"/>
                          <a:cs typeface="Times New Roman" panose="02020603050405020304" pitchFamily="18" charset="0"/>
                        </a:rPr>
                        <a:t>(MeV/u)</a:t>
                      </a:r>
                      <a:endParaRPr lang="zh-CN" altLang="en-US" sz="1600" dirty="0">
                        <a:latin typeface="Times New Roman" panose="02020603050405020304" pitchFamily="18" charset="0"/>
                        <a:cs typeface="Times New Roman" panose="02020603050405020304" pitchFamily="18" charset="0"/>
                      </a:endParaRPr>
                    </a:p>
                  </a:txBody>
                  <a:tcPr marL="67411" marR="67411" marT="33706" marB="33706" anchor="ctr"/>
                </a:tc>
                <a:tc gridSpan="2">
                  <a:txBody>
                    <a:bodyPr/>
                    <a:lstStyle/>
                    <a:p>
                      <a:pPr algn="ctr">
                        <a:lnSpc>
                          <a:spcPts val="1600"/>
                        </a:lnSpc>
                      </a:pPr>
                      <a:r>
                        <a:rPr lang="en-US" altLang="zh-CN" sz="1600" dirty="0">
                          <a:latin typeface="Times New Roman" panose="02020603050405020304" pitchFamily="18" charset="0"/>
                          <a:cs typeface="Times New Roman" panose="02020603050405020304" pitchFamily="18" charset="0"/>
                        </a:rPr>
                        <a:t>Ion production rate(</a:t>
                      </a:r>
                      <a:r>
                        <a:rPr lang="en-US" altLang="zh-CN" sz="1600" dirty="0" err="1">
                          <a:latin typeface="Times New Roman" panose="02020603050405020304" pitchFamily="18" charset="0"/>
                          <a:cs typeface="Times New Roman" panose="02020603050405020304" pitchFamily="18" charset="0"/>
                        </a:rPr>
                        <a:t>pps</a:t>
                      </a:r>
                      <a:r>
                        <a:rPr lang="en-US" altLang="zh-CN" sz="1600" dirty="0">
                          <a:latin typeface="Times New Roman" panose="02020603050405020304" pitchFamily="18" charset="0"/>
                          <a:cs typeface="Times New Roman" panose="02020603050405020304" pitchFamily="18" charset="0"/>
                        </a:rPr>
                        <a:t>)</a:t>
                      </a:r>
                      <a:endParaRPr lang="zh-CN" altLang="en-US" sz="1600" dirty="0">
                        <a:latin typeface="Times New Roman" panose="02020603050405020304" pitchFamily="18" charset="0"/>
                        <a:cs typeface="Times New Roman" panose="02020603050405020304" pitchFamily="18" charset="0"/>
                      </a:endParaRPr>
                    </a:p>
                  </a:txBody>
                  <a:tcPr marL="67411" marR="67411" marT="33706" marB="33706" anchor="ctr"/>
                </a:tc>
                <a:tc hMerge="1">
                  <a:txBody>
                    <a:bodyPr/>
                    <a:lstStyle/>
                    <a:p>
                      <a:endParaRPr lang="zh-CN" altLang="en-US" dirty="0"/>
                    </a:p>
                  </a:txBody>
                  <a:tcPr anchor="ctr"/>
                </a:tc>
                <a:tc rowSpan="2">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zh-CN" sz="1600" dirty="0">
                          <a:latin typeface="Times New Roman" panose="02020603050405020304" pitchFamily="18" charset="0"/>
                          <a:cs typeface="Times New Roman" panose="02020603050405020304" pitchFamily="18" charset="0"/>
                        </a:rPr>
                        <a:t>Output</a:t>
                      </a:r>
                      <a:r>
                        <a:rPr lang="en-US" altLang="zh-CN" sz="1600" baseline="0" dirty="0">
                          <a:latin typeface="Times New Roman" panose="02020603050405020304" pitchFamily="18" charset="0"/>
                          <a:cs typeface="Times New Roman" panose="02020603050405020304" pitchFamily="18" charset="0"/>
                        </a:rPr>
                        <a:t> energy</a:t>
                      </a:r>
                    </a:p>
                    <a:p>
                      <a:pPr marL="0" marR="0" lvl="0" indent="0" algn="ctr" defTabSz="914400" rtl="0" eaLnBrk="1" fontAlgn="auto" latinLnBrk="0" hangingPunct="1">
                        <a:lnSpc>
                          <a:spcPts val="1600"/>
                        </a:lnSpc>
                        <a:spcBef>
                          <a:spcPts val="0"/>
                        </a:spcBef>
                        <a:spcAft>
                          <a:spcPts val="0"/>
                        </a:spcAft>
                        <a:buClrTx/>
                        <a:buSzTx/>
                        <a:buFontTx/>
                        <a:buNone/>
                        <a:tabLst/>
                        <a:defRPr/>
                      </a:pPr>
                      <a:r>
                        <a:rPr lang="en-US" altLang="zh-CN" sz="1600" baseline="0" dirty="0">
                          <a:latin typeface="Times New Roman" panose="02020603050405020304" pitchFamily="18" charset="0"/>
                          <a:cs typeface="Times New Roman" panose="02020603050405020304" pitchFamily="18" charset="0"/>
                        </a:rPr>
                        <a:t>(MeV/u)</a:t>
                      </a:r>
                      <a:endParaRPr lang="zh-CN" altLang="en-US" sz="1600" dirty="0">
                        <a:latin typeface="Times New Roman" panose="02020603050405020304" pitchFamily="18" charset="0"/>
                        <a:cs typeface="Times New Roman" panose="02020603050405020304" pitchFamily="18" charset="0"/>
                      </a:endParaRPr>
                    </a:p>
                  </a:txBody>
                  <a:tcPr marL="67411" marR="67411" marT="33706" marB="33706" anchor="ctr"/>
                </a:tc>
                <a:tc gridSpan="2">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lang="en-US" altLang="zh-CN" sz="1600" dirty="0">
                          <a:latin typeface="Times New Roman" panose="02020603050405020304" pitchFamily="18" charset="0"/>
                          <a:cs typeface="Times New Roman" panose="02020603050405020304" pitchFamily="18" charset="0"/>
                        </a:rPr>
                        <a:t>Ion production rate(</a:t>
                      </a:r>
                      <a:r>
                        <a:rPr lang="en-US" altLang="zh-CN" sz="1600" dirty="0" err="1">
                          <a:latin typeface="Times New Roman" panose="02020603050405020304" pitchFamily="18" charset="0"/>
                          <a:cs typeface="Times New Roman" panose="02020603050405020304" pitchFamily="18" charset="0"/>
                        </a:rPr>
                        <a:t>pps</a:t>
                      </a:r>
                      <a:r>
                        <a:rPr lang="en-US" altLang="zh-CN" sz="1600" dirty="0">
                          <a:latin typeface="Times New Roman" panose="02020603050405020304" pitchFamily="18" charset="0"/>
                          <a:cs typeface="Times New Roman" panose="02020603050405020304" pitchFamily="18" charset="0"/>
                        </a:rPr>
                        <a:t>)</a:t>
                      </a:r>
                      <a:endParaRPr lang="zh-CN" altLang="en-US" sz="1600" dirty="0">
                        <a:latin typeface="Times New Roman" panose="02020603050405020304" pitchFamily="18" charset="0"/>
                        <a:cs typeface="Times New Roman" panose="02020603050405020304" pitchFamily="18" charset="0"/>
                      </a:endParaRPr>
                    </a:p>
                  </a:txBody>
                  <a:tcPr marL="67411" marR="67411" marT="33706" marB="33706" anchor="ctr"/>
                </a:tc>
                <a:tc hMerge="1">
                  <a:txBody>
                    <a:bodyPr/>
                    <a:lstStyle/>
                    <a:p>
                      <a:endParaRPr lang="zh-CN" altLang="en-US" dirty="0"/>
                    </a:p>
                  </a:txBody>
                  <a:tcPr anchor="ctr"/>
                </a:tc>
                <a:extLst>
                  <a:ext uri="{0D108BD9-81ED-4DB2-BD59-A6C34878D82A}">
                    <a16:rowId xmlns:a16="http://schemas.microsoft.com/office/drawing/2014/main" val="10002"/>
                  </a:ext>
                </a:extLst>
              </a:tr>
              <a:tr h="427180">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zh-CN" sz="1600" baseline="30000" dirty="0">
                          <a:latin typeface="Times New Roman" panose="02020603050405020304" pitchFamily="18" charset="0"/>
                          <a:cs typeface="Times New Roman" panose="02020603050405020304" pitchFamily="18" charset="0"/>
                        </a:rPr>
                        <a:t> </a:t>
                      </a:r>
                      <a:r>
                        <a:rPr lang="en-US" altLang="zh-CN" sz="1600" baseline="0" dirty="0">
                          <a:latin typeface="Times New Roman" panose="02020603050405020304" pitchFamily="18" charset="0"/>
                          <a:cs typeface="Times New Roman" panose="02020603050405020304" pitchFamily="18" charset="0"/>
                        </a:rPr>
                        <a:t>H-like</a:t>
                      </a:r>
                      <a:endParaRPr lang="zh-CN" altLang="en-US" sz="1600" dirty="0">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zh-CN" sz="1600" baseline="0" dirty="0">
                          <a:latin typeface="Times New Roman" panose="02020603050405020304" pitchFamily="18" charset="0"/>
                          <a:cs typeface="Times New Roman" panose="02020603050405020304" pitchFamily="18" charset="0"/>
                        </a:rPr>
                        <a:t>Li-like</a:t>
                      </a:r>
                      <a:endParaRPr lang="zh-CN" altLang="en-US" sz="1600" dirty="0">
                        <a:latin typeface="Times New Roman" panose="02020603050405020304" pitchFamily="18" charset="0"/>
                        <a:cs typeface="Times New Roman" panose="02020603050405020304" pitchFamily="18" charset="0"/>
                      </a:endParaRPr>
                    </a:p>
                  </a:txBody>
                  <a:tcPr marL="67411" marR="67411" marT="33706" marB="33706" anchor="ctr"/>
                </a:tc>
                <a:tc vMerge="1">
                  <a:txBody>
                    <a:bodyPr/>
                    <a:lstStyle/>
                    <a:p>
                      <a:endParaRPr lang="zh-CN" altLang="en-US"/>
                    </a:p>
                  </a:txBody>
                  <a:tcP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lang="en-US" altLang="zh-CN" sz="1600" baseline="0" dirty="0">
                          <a:latin typeface="Times New Roman" panose="02020603050405020304" pitchFamily="18" charset="0"/>
                          <a:cs typeface="Times New Roman" panose="02020603050405020304" pitchFamily="18" charset="0"/>
                        </a:rPr>
                        <a:t>H-like</a:t>
                      </a:r>
                      <a:endParaRPr lang="zh-CN" altLang="en-US" sz="1600" dirty="0">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lang="en-US" altLang="zh-CN" sz="1600" baseline="0" dirty="0">
                          <a:latin typeface="Times New Roman" panose="02020603050405020304" pitchFamily="18" charset="0"/>
                          <a:cs typeface="Times New Roman" panose="02020603050405020304" pitchFamily="18" charset="0"/>
                        </a:rPr>
                        <a:t>Li-like</a:t>
                      </a:r>
                      <a:endParaRPr lang="zh-CN" altLang="en-US" sz="1600" dirty="0">
                        <a:latin typeface="Times New Roman" panose="02020603050405020304" pitchFamily="18" charset="0"/>
                        <a:cs typeface="Times New Roman" panose="02020603050405020304" pitchFamily="18" charset="0"/>
                      </a:endParaRPr>
                    </a:p>
                  </a:txBody>
                  <a:tcPr marL="67411" marR="67411" marT="33706" marB="33706" anchor="ctr"/>
                </a:tc>
                <a:extLst>
                  <a:ext uri="{0D108BD9-81ED-4DB2-BD59-A6C34878D82A}">
                    <a16:rowId xmlns:a16="http://schemas.microsoft.com/office/drawing/2014/main" val="10003"/>
                  </a:ext>
                </a:extLst>
              </a:tr>
              <a:tr h="281074">
                <a:tc>
                  <a:txBody>
                    <a:bodyPr/>
                    <a:lstStyle/>
                    <a:p>
                      <a:pPr algn="ctr">
                        <a:lnSpc>
                          <a:spcPts val="1000"/>
                        </a:lnSpc>
                      </a:pPr>
                      <a:r>
                        <a:rPr lang="en-US" altLang="zh-CN" sz="1600" dirty="0">
                          <a:solidFill>
                            <a:srgbClr val="0033CC"/>
                          </a:solidFill>
                          <a:latin typeface="Times New Roman" panose="02020603050405020304" pitchFamily="18" charset="0"/>
                          <a:cs typeface="Times New Roman" panose="02020603050405020304" pitchFamily="18" charset="0"/>
                        </a:rPr>
                        <a:t>500</a:t>
                      </a:r>
                      <a:endParaRPr lang="zh-CN" altLang="en-US" sz="1600" dirty="0">
                        <a:solidFill>
                          <a:srgbClr val="0033CC"/>
                        </a:solidFill>
                        <a:latin typeface="Times New Roman" panose="02020603050405020304" pitchFamily="18" charset="0"/>
                        <a:cs typeface="Times New Roman" panose="02020603050405020304" pitchFamily="18" charset="0"/>
                      </a:endParaRPr>
                    </a:p>
                  </a:txBody>
                  <a:tcPr marL="67411" marR="67411" marT="33706" marB="33706" anchor="ctr"/>
                </a:tc>
                <a:tc rowSpan="7">
                  <a:txBody>
                    <a:bodyPr/>
                    <a:lstStyle/>
                    <a:p>
                      <a:pPr algn="ctr">
                        <a:lnSpc>
                          <a:spcPts val="1000"/>
                        </a:lnSpc>
                      </a:pPr>
                      <a:r>
                        <a:rPr lang="en-US" altLang="zh-CN" sz="1600" dirty="0">
                          <a:solidFill>
                            <a:srgbClr val="0033CC"/>
                          </a:solidFill>
                          <a:latin typeface="Times New Roman" panose="02020603050405020304" pitchFamily="18" charset="0"/>
                          <a:cs typeface="Times New Roman" panose="02020603050405020304" pitchFamily="18" charset="0"/>
                        </a:rPr>
                        <a:t>3g/cm</a:t>
                      </a:r>
                      <a:r>
                        <a:rPr lang="en-US" altLang="zh-CN" sz="1600" baseline="30000" dirty="0">
                          <a:solidFill>
                            <a:srgbClr val="0033CC"/>
                          </a:solidFill>
                          <a:latin typeface="Times New Roman" panose="02020603050405020304" pitchFamily="18" charset="0"/>
                          <a:cs typeface="Times New Roman" panose="02020603050405020304" pitchFamily="18" charset="0"/>
                        </a:rPr>
                        <a:t>2</a:t>
                      </a:r>
                      <a:endParaRPr lang="zh-CN" altLang="en-US" sz="1600" dirty="0">
                        <a:solidFill>
                          <a:srgbClr val="0033CC"/>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algn="ctr">
                        <a:lnSpc>
                          <a:spcPts val="1000"/>
                        </a:lnSpc>
                      </a:pPr>
                      <a:r>
                        <a:rPr lang="en-US" altLang="zh-CN" sz="1600" dirty="0">
                          <a:solidFill>
                            <a:srgbClr val="0033CC"/>
                          </a:solidFill>
                          <a:latin typeface="Times New Roman" panose="02020603050405020304" pitchFamily="18" charset="0"/>
                          <a:cs typeface="Times New Roman" panose="02020603050405020304" pitchFamily="18" charset="0"/>
                        </a:rPr>
                        <a:t>171</a:t>
                      </a:r>
                      <a:endParaRPr lang="zh-CN" altLang="en-US" sz="1600" dirty="0">
                        <a:solidFill>
                          <a:srgbClr val="0033CC"/>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algn="ctr">
                        <a:lnSpc>
                          <a:spcPts val="1000"/>
                        </a:lnSpc>
                      </a:pPr>
                      <a:r>
                        <a:rPr lang="en-US" altLang="zh-CN" sz="1600" dirty="0">
                          <a:solidFill>
                            <a:srgbClr val="0033CC"/>
                          </a:solidFill>
                          <a:latin typeface="Times New Roman" panose="02020603050405020304" pitchFamily="18" charset="0"/>
                          <a:cs typeface="Times New Roman" panose="02020603050405020304" pitchFamily="18" charset="0"/>
                        </a:rPr>
                        <a:t>2.34e6</a:t>
                      </a:r>
                      <a:endParaRPr lang="zh-CN" altLang="en-US" sz="1600" dirty="0">
                        <a:solidFill>
                          <a:srgbClr val="0033CC"/>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algn="ctr">
                        <a:lnSpc>
                          <a:spcPts val="1000"/>
                        </a:lnSpc>
                      </a:pPr>
                      <a:r>
                        <a:rPr lang="en-US" altLang="zh-CN" sz="1600" dirty="0">
                          <a:solidFill>
                            <a:srgbClr val="0033CC"/>
                          </a:solidFill>
                          <a:latin typeface="Times New Roman" panose="02020603050405020304" pitchFamily="18" charset="0"/>
                          <a:cs typeface="Times New Roman" panose="02020603050405020304" pitchFamily="18" charset="0"/>
                        </a:rPr>
                        <a:t>1.61e6</a:t>
                      </a:r>
                      <a:endParaRPr lang="zh-CN" altLang="en-US" sz="1600" dirty="0">
                        <a:solidFill>
                          <a:srgbClr val="0033CC"/>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lang="en-US" altLang="zh-CN" sz="1600" dirty="0">
                          <a:solidFill>
                            <a:srgbClr val="0033CC"/>
                          </a:solidFill>
                          <a:latin typeface="Times New Roman" panose="02020603050405020304" pitchFamily="18" charset="0"/>
                          <a:cs typeface="Times New Roman" panose="02020603050405020304" pitchFamily="18" charset="0"/>
                        </a:rPr>
                        <a:t>173</a:t>
                      </a:r>
                      <a:endParaRPr lang="zh-CN" altLang="en-US" sz="1600" dirty="0">
                        <a:solidFill>
                          <a:srgbClr val="0033CC"/>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lang="en-US" altLang="zh-CN" sz="1600" dirty="0">
                          <a:solidFill>
                            <a:srgbClr val="0033CC"/>
                          </a:solidFill>
                          <a:latin typeface="Times New Roman" panose="02020603050405020304" pitchFamily="18" charset="0"/>
                          <a:cs typeface="Times New Roman" panose="02020603050405020304" pitchFamily="18" charset="0"/>
                        </a:rPr>
                        <a:t>2.25e6</a:t>
                      </a:r>
                      <a:endParaRPr lang="zh-CN" altLang="en-US" sz="1600" dirty="0">
                        <a:solidFill>
                          <a:srgbClr val="0033CC"/>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algn="ctr">
                        <a:lnSpc>
                          <a:spcPts val="1000"/>
                        </a:lnSpc>
                      </a:pPr>
                      <a:r>
                        <a:rPr lang="en-US" altLang="zh-CN" sz="1600" dirty="0">
                          <a:solidFill>
                            <a:srgbClr val="0033CC"/>
                          </a:solidFill>
                          <a:latin typeface="Times New Roman" panose="02020603050405020304" pitchFamily="18" charset="0"/>
                          <a:cs typeface="Times New Roman" panose="02020603050405020304" pitchFamily="18" charset="0"/>
                        </a:rPr>
                        <a:t>1.45e6</a:t>
                      </a:r>
                      <a:endParaRPr lang="zh-CN" altLang="en-US" sz="1600" dirty="0">
                        <a:solidFill>
                          <a:srgbClr val="0033CC"/>
                        </a:solidFill>
                        <a:latin typeface="Times New Roman" panose="02020603050405020304" pitchFamily="18" charset="0"/>
                        <a:cs typeface="Times New Roman" panose="02020603050405020304" pitchFamily="18" charset="0"/>
                      </a:endParaRPr>
                    </a:p>
                  </a:txBody>
                  <a:tcPr marL="67411" marR="67411" marT="33706" marB="33706" anchor="ctr"/>
                </a:tc>
                <a:extLst>
                  <a:ext uri="{0D108BD9-81ED-4DB2-BD59-A6C34878D82A}">
                    <a16:rowId xmlns:a16="http://schemas.microsoft.com/office/drawing/2014/main" val="10004"/>
                  </a:ext>
                </a:extLst>
              </a:tr>
              <a:tr h="281074">
                <a:tc>
                  <a:txBody>
                    <a:bodyPr/>
                    <a:lstStyle/>
                    <a:p>
                      <a:pPr algn="ctr">
                        <a:lnSpc>
                          <a:spcPts val="1000"/>
                        </a:lnSpc>
                      </a:pPr>
                      <a:r>
                        <a:rPr lang="en-US" altLang="zh-CN" sz="1600" dirty="0">
                          <a:solidFill>
                            <a:srgbClr val="0033CC"/>
                          </a:solidFill>
                          <a:latin typeface="Times New Roman" panose="02020603050405020304" pitchFamily="18" charset="0"/>
                          <a:cs typeface="Times New Roman" panose="02020603050405020304" pitchFamily="18" charset="0"/>
                        </a:rPr>
                        <a:t>600</a:t>
                      </a:r>
                      <a:endParaRPr lang="zh-CN" altLang="en-US" sz="1600" dirty="0">
                        <a:solidFill>
                          <a:srgbClr val="0033CC"/>
                        </a:solidFill>
                        <a:latin typeface="Times New Roman" panose="02020603050405020304" pitchFamily="18" charset="0"/>
                        <a:cs typeface="Times New Roman" panose="02020603050405020304" pitchFamily="18" charset="0"/>
                      </a:endParaRPr>
                    </a:p>
                  </a:txBody>
                  <a:tcPr marL="67411" marR="67411" marT="33706" marB="33706" anchor="ctr"/>
                </a:tc>
                <a:tc vMerge="1">
                  <a:txBody>
                    <a:bodyPr/>
                    <a:lstStyle/>
                    <a:p>
                      <a:pPr algn="ctr"/>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lnSpc>
                          <a:spcPts val="1000"/>
                        </a:lnSpc>
                      </a:pPr>
                      <a:r>
                        <a:rPr lang="en-US" altLang="zh-CN" sz="1600" dirty="0">
                          <a:solidFill>
                            <a:srgbClr val="0033CC"/>
                          </a:solidFill>
                          <a:latin typeface="Times New Roman" panose="02020603050405020304" pitchFamily="18" charset="0"/>
                          <a:cs typeface="Times New Roman" panose="02020603050405020304" pitchFamily="18" charset="0"/>
                        </a:rPr>
                        <a:t>311</a:t>
                      </a:r>
                      <a:endParaRPr lang="zh-CN" altLang="en-US" sz="1600" dirty="0">
                        <a:solidFill>
                          <a:srgbClr val="0033CC"/>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algn="ctr">
                        <a:lnSpc>
                          <a:spcPts val="1000"/>
                        </a:lnSpc>
                      </a:pPr>
                      <a:r>
                        <a:rPr lang="en-US" altLang="zh-CN" sz="1600" dirty="0">
                          <a:solidFill>
                            <a:srgbClr val="0033CC"/>
                          </a:solidFill>
                          <a:latin typeface="Times New Roman" panose="02020603050405020304" pitchFamily="18" charset="0"/>
                          <a:cs typeface="Times New Roman" panose="02020603050405020304" pitchFamily="18" charset="0"/>
                        </a:rPr>
                        <a:t>5.53e6</a:t>
                      </a:r>
                      <a:endParaRPr lang="zh-CN" altLang="en-US" sz="1600" dirty="0">
                        <a:solidFill>
                          <a:srgbClr val="0033CC"/>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algn="ctr">
                        <a:lnSpc>
                          <a:spcPts val="1000"/>
                        </a:lnSpc>
                      </a:pPr>
                      <a:r>
                        <a:rPr lang="en-US" altLang="zh-CN" sz="1600" dirty="0">
                          <a:solidFill>
                            <a:srgbClr val="0033CC"/>
                          </a:solidFill>
                          <a:latin typeface="Times New Roman" panose="02020603050405020304" pitchFamily="18" charset="0"/>
                          <a:cs typeface="Times New Roman" panose="02020603050405020304" pitchFamily="18" charset="0"/>
                        </a:rPr>
                        <a:t>5.08e5</a:t>
                      </a:r>
                      <a:endParaRPr lang="zh-CN" altLang="en-US" sz="1600" dirty="0">
                        <a:solidFill>
                          <a:srgbClr val="0033CC"/>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lang="en-US" altLang="zh-CN" sz="1600" dirty="0">
                          <a:solidFill>
                            <a:srgbClr val="0033CC"/>
                          </a:solidFill>
                          <a:latin typeface="Times New Roman" panose="02020603050405020304" pitchFamily="18" charset="0"/>
                          <a:cs typeface="Times New Roman" panose="02020603050405020304" pitchFamily="18" charset="0"/>
                        </a:rPr>
                        <a:t>313</a:t>
                      </a:r>
                      <a:endParaRPr lang="zh-CN" altLang="en-US" sz="1600" dirty="0">
                        <a:solidFill>
                          <a:srgbClr val="0033CC"/>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lang="en-US" altLang="zh-CN" sz="1600" dirty="0">
                          <a:solidFill>
                            <a:srgbClr val="0033CC"/>
                          </a:solidFill>
                          <a:latin typeface="Times New Roman" panose="02020603050405020304" pitchFamily="18" charset="0"/>
                          <a:cs typeface="Times New Roman" panose="02020603050405020304" pitchFamily="18" charset="0"/>
                        </a:rPr>
                        <a:t>5.19e6</a:t>
                      </a:r>
                      <a:endParaRPr lang="zh-CN" altLang="en-US" sz="1600" dirty="0">
                        <a:solidFill>
                          <a:srgbClr val="0033CC"/>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algn="ctr">
                        <a:lnSpc>
                          <a:spcPts val="1000"/>
                        </a:lnSpc>
                      </a:pPr>
                      <a:r>
                        <a:rPr lang="en-US" altLang="zh-CN" sz="1600" dirty="0">
                          <a:solidFill>
                            <a:srgbClr val="0033CC"/>
                          </a:solidFill>
                          <a:latin typeface="Times New Roman" panose="02020603050405020304" pitchFamily="18" charset="0"/>
                          <a:cs typeface="Times New Roman" panose="02020603050405020304" pitchFamily="18" charset="0"/>
                        </a:rPr>
                        <a:t>4.56e5</a:t>
                      </a:r>
                      <a:endParaRPr lang="zh-CN" altLang="en-US" sz="1600" dirty="0">
                        <a:solidFill>
                          <a:srgbClr val="0033CC"/>
                        </a:solidFill>
                        <a:latin typeface="Times New Roman" panose="02020603050405020304" pitchFamily="18" charset="0"/>
                        <a:cs typeface="Times New Roman" panose="02020603050405020304" pitchFamily="18" charset="0"/>
                      </a:endParaRPr>
                    </a:p>
                  </a:txBody>
                  <a:tcPr marL="67411" marR="67411" marT="33706" marB="33706" anchor="ctr"/>
                </a:tc>
                <a:extLst>
                  <a:ext uri="{0D108BD9-81ED-4DB2-BD59-A6C34878D82A}">
                    <a16:rowId xmlns:a16="http://schemas.microsoft.com/office/drawing/2014/main" val="10005"/>
                  </a:ext>
                </a:extLst>
              </a:tr>
              <a:tr h="281074">
                <a:tc>
                  <a:txBody>
                    <a:bodyPr/>
                    <a:lstStyle/>
                    <a:p>
                      <a:pPr algn="ctr">
                        <a:lnSpc>
                          <a:spcPts val="1000"/>
                        </a:lnSpc>
                      </a:pPr>
                      <a:r>
                        <a:rPr lang="en-US" altLang="zh-CN" sz="1600" dirty="0">
                          <a:solidFill>
                            <a:srgbClr val="0033CC"/>
                          </a:solidFill>
                          <a:latin typeface="Times New Roman" panose="02020603050405020304" pitchFamily="18" charset="0"/>
                          <a:cs typeface="Times New Roman" panose="02020603050405020304" pitchFamily="18" charset="0"/>
                        </a:rPr>
                        <a:t>700</a:t>
                      </a:r>
                      <a:endParaRPr lang="zh-CN" altLang="en-US" sz="1600" dirty="0">
                        <a:solidFill>
                          <a:srgbClr val="0033CC"/>
                        </a:solidFill>
                        <a:latin typeface="Times New Roman" panose="02020603050405020304" pitchFamily="18" charset="0"/>
                        <a:cs typeface="Times New Roman" panose="02020603050405020304" pitchFamily="18" charset="0"/>
                      </a:endParaRPr>
                    </a:p>
                  </a:txBody>
                  <a:tcPr marL="67411" marR="67411" marT="33706" marB="33706" anchor="ctr"/>
                </a:tc>
                <a:tc vMerge="1">
                  <a:txBody>
                    <a:bodyPr/>
                    <a:lstStyle/>
                    <a:p>
                      <a:pPr algn="ctr"/>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lnSpc>
                          <a:spcPts val="1000"/>
                        </a:lnSpc>
                      </a:pPr>
                      <a:r>
                        <a:rPr lang="en-US" altLang="zh-CN" sz="1600" dirty="0">
                          <a:solidFill>
                            <a:srgbClr val="0033CC"/>
                          </a:solidFill>
                          <a:latin typeface="Times New Roman" panose="02020603050405020304" pitchFamily="18" charset="0"/>
                          <a:cs typeface="Times New Roman" panose="02020603050405020304" pitchFamily="18" charset="0"/>
                        </a:rPr>
                        <a:t>433</a:t>
                      </a:r>
                      <a:endParaRPr lang="zh-CN" altLang="en-US" sz="1600" dirty="0">
                        <a:solidFill>
                          <a:srgbClr val="0033CC"/>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algn="ctr">
                        <a:lnSpc>
                          <a:spcPts val="1000"/>
                        </a:lnSpc>
                      </a:pPr>
                      <a:r>
                        <a:rPr lang="en-US" altLang="zh-CN" sz="1600" dirty="0">
                          <a:solidFill>
                            <a:srgbClr val="0033CC"/>
                          </a:solidFill>
                          <a:latin typeface="Times New Roman" panose="02020603050405020304" pitchFamily="18" charset="0"/>
                          <a:cs typeface="Times New Roman" panose="02020603050405020304" pitchFamily="18" charset="0"/>
                        </a:rPr>
                        <a:t>6.87e6</a:t>
                      </a:r>
                      <a:endParaRPr lang="zh-CN" altLang="en-US" sz="1600" dirty="0">
                        <a:solidFill>
                          <a:srgbClr val="0033CC"/>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algn="ctr">
                        <a:lnSpc>
                          <a:spcPts val="1000"/>
                        </a:lnSpc>
                      </a:pPr>
                      <a:r>
                        <a:rPr lang="en-US" altLang="zh-CN" sz="1600" dirty="0">
                          <a:solidFill>
                            <a:srgbClr val="0033CC"/>
                          </a:solidFill>
                          <a:latin typeface="Times New Roman" panose="02020603050405020304" pitchFamily="18" charset="0"/>
                          <a:cs typeface="Times New Roman" panose="02020603050405020304" pitchFamily="18" charset="0"/>
                        </a:rPr>
                        <a:t>2.05e5</a:t>
                      </a:r>
                      <a:endParaRPr lang="zh-CN" altLang="en-US" sz="1600" dirty="0">
                        <a:solidFill>
                          <a:srgbClr val="0033CC"/>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lang="en-US" altLang="zh-CN" sz="1600" dirty="0">
                          <a:solidFill>
                            <a:srgbClr val="0033CC"/>
                          </a:solidFill>
                          <a:latin typeface="Times New Roman" panose="02020603050405020304" pitchFamily="18" charset="0"/>
                          <a:cs typeface="Times New Roman" panose="02020603050405020304" pitchFamily="18" charset="0"/>
                        </a:rPr>
                        <a:t>434</a:t>
                      </a:r>
                      <a:endParaRPr lang="zh-CN" altLang="en-US" sz="1600" dirty="0">
                        <a:solidFill>
                          <a:srgbClr val="0033CC"/>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lang="en-US" altLang="zh-CN" sz="1600" dirty="0">
                          <a:solidFill>
                            <a:srgbClr val="0033CC"/>
                          </a:solidFill>
                          <a:latin typeface="Times New Roman" panose="02020603050405020304" pitchFamily="18" charset="0"/>
                          <a:cs typeface="Times New Roman" panose="02020603050405020304" pitchFamily="18" charset="0"/>
                        </a:rPr>
                        <a:t>6.39e6</a:t>
                      </a:r>
                      <a:endParaRPr lang="zh-CN" altLang="en-US" sz="1600" dirty="0">
                        <a:solidFill>
                          <a:srgbClr val="0033CC"/>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algn="ctr">
                        <a:lnSpc>
                          <a:spcPts val="1000"/>
                        </a:lnSpc>
                      </a:pPr>
                      <a:r>
                        <a:rPr lang="en-US" altLang="zh-CN" sz="1600" dirty="0">
                          <a:solidFill>
                            <a:srgbClr val="0033CC"/>
                          </a:solidFill>
                          <a:latin typeface="Times New Roman" panose="02020603050405020304" pitchFamily="18" charset="0"/>
                          <a:cs typeface="Times New Roman" panose="02020603050405020304" pitchFamily="18" charset="0"/>
                        </a:rPr>
                        <a:t>1.89e5</a:t>
                      </a:r>
                      <a:endParaRPr lang="zh-CN" altLang="en-US" sz="1600" dirty="0">
                        <a:solidFill>
                          <a:srgbClr val="0033CC"/>
                        </a:solidFill>
                        <a:latin typeface="Times New Roman" panose="02020603050405020304" pitchFamily="18" charset="0"/>
                        <a:cs typeface="Times New Roman" panose="02020603050405020304" pitchFamily="18" charset="0"/>
                      </a:endParaRPr>
                    </a:p>
                  </a:txBody>
                  <a:tcPr marL="67411" marR="67411" marT="33706" marB="33706" anchor="ctr"/>
                </a:tc>
                <a:extLst>
                  <a:ext uri="{0D108BD9-81ED-4DB2-BD59-A6C34878D82A}">
                    <a16:rowId xmlns:a16="http://schemas.microsoft.com/office/drawing/2014/main" val="10006"/>
                  </a:ext>
                </a:extLst>
              </a:tr>
              <a:tr h="281074">
                <a:tc>
                  <a:txBody>
                    <a:bodyPr/>
                    <a:lstStyle/>
                    <a:p>
                      <a:pPr algn="ctr">
                        <a:lnSpc>
                          <a:spcPts val="1000"/>
                        </a:lnSpc>
                      </a:pPr>
                      <a:r>
                        <a:rPr lang="en-US" altLang="zh-CN" sz="1600" dirty="0">
                          <a:solidFill>
                            <a:srgbClr val="0033CC"/>
                          </a:solidFill>
                          <a:latin typeface="Times New Roman" panose="02020603050405020304" pitchFamily="18" charset="0"/>
                          <a:cs typeface="Times New Roman" panose="02020603050405020304" pitchFamily="18" charset="0"/>
                        </a:rPr>
                        <a:t>800</a:t>
                      </a:r>
                      <a:endParaRPr lang="zh-CN" altLang="en-US" sz="1600" dirty="0">
                        <a:solidFill>
                          <a:srgbClr val="0033CC"/>
                        </a:solidFill>
                        <a:latin typeface="Times New Roman" panose="02020603050405020304" pitchFamily="18" charset="0"/>
                        <a:cs typeface="Times New Roman" panose="02020603050405020304" pitchFamily="18" charset="0"/>
                      </a:endParaRPr>
                    </a:p>
                  </a:txBody>
                  <a:tcPr marL="67411" marR="67411" marT="33706" marB="33706" anchor="ctr"/>
                </a:tc>
                <a:tc vMerge="1">
                  <a:txBody>
                    <a:bodyPr/>
                    <a:lstStyle/>
                    <a:p>
                      <a:pPr algn="ctr"/>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lnSpc>
                          <a:spcPts val="1000"/>
                        </a:lnSpc>
                      </a:pPr>
                      <a:r>
                        <a:rPr lang="en-US" altLang="zh-CN" sz="1600" dirty="0">
                          <a:solidFill>
                            <a:srgbClr val="0033CC"/>
                          </a:solidFill>
                          <a:latin typeface="Times New Roman" panose="02020603050405020304" pitchFamily="18" charset="0"/>
                          <a:cs typeface="Times New Roman" panose="02020603050405020304" pitchFamily="18" charset="0"/>
                        </a:rPr>
                        <a:t>546.5</a:t>
                      </a:r>
                      <a:endParaRPr lang="zh-CN" altLang="en-US" sz="1600" dirty="0">
                        <a:solidFill>
                          <a:srgbClr val="0033CC"/>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algn="ctr">
                        <a:lnSpc>
                          <a:spcPts val="1000"/>
                        </a:lnSpc>
                      </a:pPr>
                      <a:r>
                        <a:rPr lang="en-US" altLang="zh-CN" sz="1600" dirty="0">
                          <a:solidFill>
                            <a:srgbClr val="0033CC"/>
                          </a:solidFill>
                          <a:latin typeface="Times New Roman" panose="02020603050405020304" pitchFamily="18" charset="0"/>
                          <a:cs typeface="Times New Roman" panose="02020603050405020304" pitchFamily="18" charset="0"/>
                        </a:rPr>
                        <a:t>7.18e6</a:t>
                      </a:r>
                      <a:endParaRPr lang="zh-CN" altLang="en-US" sz="1600" dirty="0">
                        <a:solidFill>
                          <a:srgbClr val="0033CC"/>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lang="en-US" altLang="zh-CN" sz="1600" dirty="0">
                          <a:solidFill>
                            <a:srgbClr val="0033CC"/>
                          </a:solidFill>
                          <a:latin typeface="Times New Roman" panose="02020603050405020304" pitchFamily="18" charset="0"/>
                          <a:cs typeface="Times New Roman" panose="02020603050405020304" pitchFamily="18" charset="0"/>
                        </a:rPr>
                        <a:t>9.69e4</a:t>
                      </a:r>
                      <a:endParaRPr lang="zh-CN" altLang="en-US" sz="1600" dirty="0">
                        <a:solidFill>
                          <a:srgbClr val="0033CC"/>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algn="ctr">
                        <a:lnSpc>
                          <a:spcPts val="1000"/>
                        </a:lnSpc>
                      </a:pPr>
                      <a:r>
                        <a:rPr lang="en-US" altLang="zh-CN" sz="1600" dirty="0">
                          <a:solidFill>
                            <a:srgbClr val="0033CC"/>
                          </a:solidFill>
                          <a:latin typeface="Times New Roman" panose="02020603050405020304" pitchFamily="18" charset="0"/>
                          <a:cs typeface="Times New Roman" panose="02020603050405020304" pitchFamily="18" charset="0"/>
                        </a:rPr>
                        <a:t>548.5</a:t>
                      </a:r>
                      <a:endParaRPr lang="zh-CN" altLang="en-US" sz="1600" dirty="0">
                        <a:solidFill>
                          <a:srgbClr val="0033CC"/>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algn="ctr">
                        <a:lnSpc>
                          <a:spcPts val="1000"/>
                        </a:lnSpc>
                      </a:pPr>
                      <a:r>
                        <a:rPr lang="en-US" altLang="zh-CN" sz="1600" dirty="0">
                          <a:solidFill>
                            <a:srgbClr val="0033CC"/>
                          </a:solidFill>
                          <a:latin typeface="Times New Roman" panose="02020603050405020304" pitchFamily="18" charset="0"/>
                          <a:cs typeface="Times New Roman" panose="02020603050405020304" pitchFamily="18" charset="0"/>
                        </a:rPr>
                        <a:t>6.67e6</a:t>
                      </a:r>
                      <a:endParaRPr lang="zh-CN" altLang="en-US" sz="1600" dirty="0">
                        <a:solidFill>
                          <a:srgbClr val="0033CC"/>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algn="ctr">
                        <a:lnSpc>
                          <a:spcPts val="1000"/>
                        </a:lnSpc>
                      </a:pPr>
                      <a:r>
                        <a:rPr lang="en-US" altLang="zh-CN" sz="1600" dirty="0">
                          <a:solidFill>
                            <a:srgbClr val="0033CC"/>
                          </a:solidFill>
                          <a:latin typeface="Times New Roman" panose="02020603050405020304" pitchFamily="18" charset="0"/>
                          <a:cs typeface="Times New Roman" panose="02020603050405020304" pitchFamily="18" charset="0"/>
                        </a:rPr>
                        <a:t>8.95e4</a:t>
                      </a:r>
                      <a:endParaRPr lang="zh-CN" altLang="en-US" sz="1600" dirty="0">
                        <a:solidFill>
                          <a:srgbClr val="0033CC"/>
                        </a:solidFill>
                        <a:latin typeface="Times New Roman" panose="02020603050405020304" pitchFamily="18" charset="0"/>
                        <a:cs typeface="Times New Roman" panose="02020603050405020304" pitchFamily="18" charset="0"/>
                      </a:endParaRPr>
                    </a:p>
                  </a:txBody>
                  <a:tcPr marL="67411" marR="67411" marT="33706" marB="33706" anchor="ctr"/>
                </a:tc>
                <a:extLst>
                  <a:ext uri="{0D108BD9-81ED-4DB2-BD59-A6C34878D82A}">
                    <a16:rowId xmlns:a16="http://schemas.microsoft.com/office/drawing/2014/main" val="10007"/>
                  </a:ext>
                </a:extLst>
              </a:tr>
              <a:tr h="281074">
                <a:tc>
                  <a:txBody>
                    <a:bodyPr/>
                    <a:lstStyle/>
                    <a:p>
                      <a:pPr algn="ctr">
                        <a:lnSpc>
                          <a:spcPts val="1000"/>
                        </a:lnSpc>
                      </a:pPr>
                      <a:r>
                        <a:rPr lang="en-US" altLang="zh-CN" sz="1600" dirty="0">
                          <a:solidFill>
                            <a:srgbClr val="0033CC"/>
                          </a:solidFill>
                          <a:latin typeface="Times New Roman" panose="02020603050405020304" pitchFamily="18" charset="0"/>
                          <a:cs typeface="Times New Roman" panose="02020603050405020304" pitchFamily="18" charset="0"/>
                        </a:rPr>
                        <a:t>900</a:t>
                      </a:r>
                      <a:endParaRPr lang="zh-CN" altLang="en-US" sz="1600" dirty="0">
                        <a:solidFill>
                          <a:srgbClr val="0033CC"/>
                        </a:solidFill>
                        <a:latin typeface="Times New Roman" panose="02020603050405020304" pitchFamily="18" charset="0"/>
                        <a:cs typeface="Times New Roman" panose="02020603050405020304" pitchFamily="18" charset="0"/>
                      </a:endParaRPr>
                    </a:p>
                  </a:txBody>
                  <a:tcPr marL="67411" marR="67411" marT="33706" marB="33706" anchor="ctr"/>
                </a:tc>
                <a:tc vMerge="1">
                  <a:txBody>
                    <a:bodyPr/>
                    <a:lstStyle/>
                    <a:p>
                      <a:pPr algn="ctr"/>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lnSpc>
                          <a:spcPts val="1000"/>
                        </a:lnSpc>
                      </a:pPr>
                      <a:r>
                        <a:rPr lang="en-US" altLang="zh-CN" sz="1600" dirty="0">
                          <a:solidFill>
                            <a:srgbClr val="0033CC"/>
                          </a:solidFill>
                          <a:latin typeface="Times New Roman" panose="02020603050405020304" pitchFamily="18" charset="0"/>
                          <a:cs typeface="Times New Roman" panose="02020603050405020304" pitchFamily="18" charset="0"/>
                        </a:rPr>
                        <a:t>656.5</a:t>
                      </a:r>
                      <a:endParaRPr lang="zh-CN" altLang="en-US" sz="1600" dirty="0">
                        <a:solidFill>
                          <a:srgbClr val="0033CC"/>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algn="ctr">
                        <a:lnSpc>
                          <a:spcPts val="1000"/>
                        </a:lnSpc>
                      </a:pPr>
                      <a:r>
                        <a:rPr lang="en-US" altLang="zh-CN" sz="1600" dirty="0">
                          <a:solidFill>
                            <a:srgbClr val="0033CC"/>
                          </a:solidFill>
                          <a:latin typeface="Times New Roman" panose="02020603050405020304" pitchFamily="18" charset="0"/>
                          <a:cs typeface="Times New Roman" panose="02020603050405020304" pitchFamily="18" charset="0"/>
                        </a:rPr>
                        <a:t>6.96e6</a:t>
                      </a:r>
                      <a:endParaRPr lang="zh-CN" altLang="en-US" sz="1600" dirty="0">
                        <a:solidFill>
                          <a:srgbClr val="0033CC"/>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lang="en-US" altLang="zh-CN" sz="1600" dirty="0">
                          <a:solidFill>
                            <a:srgbClr val="0033CC"/>
                          </a:solidFill>
                          <a:latin typeface="Times New Roman" panose="02020603050405020304" pitchFamily="18" charset="0"/>
                          <a:cs typeface="Times New Roman" panose="02020603050405020304" pitchFamily="18" charset="0"/>
                        </a:rPr>
                        <a:t>4.92e4</a:t>
                      </a:r>
                      <a:endParaRPr lang="zh-CN" altLang="en-US" sz="1600" dirty="0">
                        <a:solidFill>
                          <a:srgbClr val="0033CC"/>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algn="ctr">
                        <a:lnSpc>
                          <a:spcPts val="1000"/>
                        </a:lnSpc>
                      </a:pPr>
                      <a:r>
                        <a:rPr lang="en-US" altLang="zh-CN" sz="1600" dirty="0">
                          <a:solidFill>
                            <a:srgbClr val="0033CC"/>
                          </a:solidFill>
                          <a:latin typeface="Times New Roman" panose="02020603050405020304" pitchFamily="18" charset="0"/>
                          <a:cs typeface="Times New Roman" panose="02020603050405020304" pitchFamily="18" charset="0"/>
                        </a:rPr>
                        <a:t>658</a:t>
                      </a:r>
                      <a:endParaRPr lang="zh-CN" altLang="en-US" sz="1600" dirty="0">
                        <a:solidFill>
                          <a:srgbClr val="0033CC"/>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algn="ctr">
                        <a:lnSpc>
                          <a:spcPts val="1000"/>
                        </a:lnSpc>
                      </a:pPr>
                      <a:r>
                        <a:rPr lang="en-US" altLang="zh-CN" sz="1600" dirty="0">
                          <a:solidFill>
                            <a:srgbClr val="0033CC"/>
                          </a:solidFill>
                          <a:latin typeface="Times New Roman" panose="02020603050405020304" pitchFamily="18" charset="0"/>
                          <a:cs typeface="Times New Roman" panose="02020603050405020304" pitchFamily="18" charset="0"/>
                        </a:rPr>
                        <a:t>6.47e6</a:t>
                      </a:r>
                      <a:endParaRPr lang="zh-CN" altLang="en-US" sz="1600" dirty="0">
                        <a:solidFill>
                          <a:srgbClr val="0033CC"/>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algn="ctr">
                        <a:lnSpc>
                          <a:spcPts val="1000"/>
                        </a:lnSpc>
                      </a:pPr>
                      <a:r>
                        <a:rPr lang="en-US" altLang="zh-CN" sz="1600" dirty="0">
                          <a:solidFill>
                            <a:srgbClr val="0033CC"/>
                          </a:solidFill>
                          <a:latin typeface="Times New Roman" panose="02020603050405020304" pitchFamily="18" charset="0"/>
                          <a:cs typeface="Times New Roman" panose="02020603050405020304" pitchFamily="18" charset="0"/>
                        </a:rPr>
                        <a:t>4.55e4</a:t>
                      </a:r>
                      <a:endParaRPr lang="zh-CN" altLang="en-US" sz="1600" dirty="0">
                        <a:solidFill>
                          <a:srgbClr val="0033CC"/>
                        </a:solidFill>
                        <a:latin typeface="Times New Roman" panose="02020603050405020304" pitchFamily="18" charset="0"/>
                        <a:cs typeface="Times New Roman" panose="02020603050405020304" pitchFamily="18" charset="0"/>
                      </a:endParaRPr>
                    </a:p>
                  </a:txBody>
                  <a:tcPr marL="67411" marR="67411" marT="33706" marB="33706" anchor="ctr"/>
                </a:tc>
                <a:extLst>
                  <a:ext uri="{0D108BD9-81ED-4DB2-BD59-A6C34878D82A}">
                    <a16:rowId xmlns:a16="http://schemas.microsoft.com/office/drawing/2014/main" val="10008"/>
                  </a:ext>
                </a:extLst>
              </a:tr>
              <a:tr h="281074">
                <a:tc>
                  <a:txBody>
                    <a:bodyPr/>
                    <a:lstStyle/>
                    <a:p>
                      <a:pPr algn="ctr">
                        <a:lnSpc>
                          <a:spcPts val="1000"/>
                        </a:lnSpc>
                      </a:pPr>
                      <a:r>
                        <a:rPr lang="en-US" altLang="zh-CN" sz="1600" dirty="0">
                          <a:solidFill>
                            <a:srgbClr val="0033CC"/>
                          </a:solidFill>
                          <a:latin typeface="Times New Roman" panose="02020603050405020304" pitchFamily="18" charset="0"/>
                          <a:cs typeface="Times New Roman" panose="02020603050405020304" pitchFamily="18" charset="0"/>
                        </a:rPr>
                        <a:t>1000</a:t>
                      </a:r>
                      <a:endParaRPr lang="zh-CN" altLang="en-US" sz="1600" dirty="0">
                        <a:solidFill>
                          <a:srgbClr val="0033CC"/>
                        </a:solidFill>
                        <a:latin typeface="Times New Roman" panose="02020603050405020304" pitchFamily="18" charset="0"/>
                        <a:cs typeface="Times New Roman" panose="02020603050405020304" pitchFamily="18" charset="0"/>
                      </a:endParaRPr>
                    </a:p>
                  </a:txBody>
                  <a:tcPr marL="67411" marR="67411" marT="33706" marB="33706" anchor="ctr"/>
                </a:tc>
                <a:tc vMerge="1">
                  <a:txBody>
                    <a:bodyPr/>
                    <a:lstStyle/>
                    <a:p>
                      <a:pPr algn="ctr"/>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lnSpc>
                          <a:spcPts val="1000"/>
                        </a:lnSpc>
                      </a:pPr>
                      <a:r>
                        <a:rPr lang="en-US" altLang="zh-CN" sz="1600" dirty="0">
                          <a:solidFill>
                            <a:srgbClr val="0033CC"/>
                          </a:solidFill>
                          <a:latin typeface="Times New Roman" panose="02020603050405020304" pitchFamily="18" charset="0"/>
                          <a:cs typeface="Times New Roman" panose="02020603050405020304" pitchFamily="18" charset="0"/>
                        </a:rPr>
                        <a:t>764</a:t>
                      </a:r>
                      <a:endParaRPr lang="zh-CN" altLang="en-US" sz="1600" dirty="0">
                        <a:solidFill>
                          <a:srgbClr val="0033CC"/>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algn="ctr">
                        <a:lnSpc>
                          <a:spcPts val="1000"/>
                        </a:lnSpc>
                      </a:pPr>
                      <a:r>
                        <a:rPr lang="en-US" altLang="zh-CN" sz="1600" dirty="0">
                          <a:solidFill>
                            <a:srgbClr val="0033CC"/>
                          </a:solidFill>
                          <a:latin typeface="Times New Roman" panose="02020603050405020304" pitchFamily="18" charset="0"/>
                          <a:cs typeface="Times New Roman" panose="02020603050405020304" pitchFamily="18" charset="0"/>
                        </a:rPr>
                        <a:t>6.51e6</a:t>
                      </a:r>
                      <a:endParaRPr lang="zh-CN" altLang="en-US" sz="1600" dirty="0">
                        <a:solidFill>
                          <a:srgbClr val="0033CC"/>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lang="en-US" altLang="zh-CN" sz="1600" dirty="0">
                          <a:solidFill>
                            <a:srgbClr val="0033CC"/>
                          </a:solidFill>
                          <a:latin typeface="Times New Roman" panose="02020603050405020304" pitchFamily="18" charset="0"/>
                          <a:cs typeface="Times New Roman" panose="02020603050405020304" pitchFamily="18" charset="0"/>
                        </a:rPr>
                        <a:t>2.7e4</a:t>
                      </a:r>
                      <a:endParaRPr lang="zh-CN" altLang="en-US" sz="1600" dirty="0">
                        <a:solidFill>
                          <a:srgbClr val="0033CC"/>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algn="ctr">
                        <a:lnSpc>
                          <a:spcPts val="1000"/>
                        </a:lnSpc>
                      </a:pPr>
                      <a:r>
                        <a:rPr lang="en-US" altLang="zh-CN" sz="1600" dirty="0">
                          <a:solidFill>
                            <a:srgbClr val="0033CC"/>
                          </a:solidFill>
                          <a:latin typeface="Times New Roman" panose="02020603050405020304" pitchFamily="18" charset="0"/>
                          <a:cs typeface="Times New Roman" panose="02020603050405020304" pitchFamily="18" charset="0"/>
                        </a:rPr>
                        <a:t>765</a:t>
                      </a:r>
                      <a:endParaRPr lang="zh-CN" altLang="en-US" sz="1600" dirty="0">
                        <a:solidFill>
                          <a:srgbClr val="0033CC"/>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algn="ctr">
                        <a:lnSpc>
                          <a:spcPts val="1000"/>
                        </a:lnSpc>
                      </a:pPr>
                      <a:r>
                        <a:rPr lang="en-US" altLang="zh-CN" sz="1600" dirty="0">
                          <a:solidFill>
                            <a:srgbClr val="0033CC"/>
                          </a:solidFill>
                          <a:latin typeface="Times New Roman" panose="02020603050405020304" pitchFamily="18" charset="0"/>
                          <a:cs typeface="Times New Roman" panose="02020603050405020304" pitchFamily="18" charset="0"/>
                        </a:rPr>
                        <a:t>6.03e6</a:t>
                      </a:r>
                      <a:endParaRPr lang="zh-CN" altLang="en-US" sz="1600" dirty="0">
                        <a:solidFill>
                          <a:srgbClr val="0033CC"/>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algn="ctr">
                        <a:lnSpc>
                          <a:spcPts val="1000"/>
                        </a:lnSpc>
                      </a:pPr>
                      <a:r>
                        <a:rPr lang="en-US" altLang="zh-CN" sz="1600" dirty="0">
                          <a:solidFill>
                            <a:srgbClr val="0033CC"/>
                          </a:solidFill>
                          <a:latin typeface="Times New Roman" panose="02020603050405020304" pitchFamily="18" charset="0"/>
                          <a:cs typeface="Times New Roman" panose="02020603050405020304" pitchFamily="18" charset="0"/>
                        </a:rPr>
                        <a:t>2.46e4</a:t>
                      </a:r>
                      <a:endParaRPr lang="zh-CN" altLang="en-US" sz="1600" dirty="0">
                        <a:solidFill>
                          <a:srgbClr val="0033CC"/>
                        </a:solidFill>
                        <a:latin typeface="Times New Roman" panose="02020603050405020304" pitchFamily="18" charset="0"/>
                        <a:cs typeface="Times New Roman" panose="02020603050405020304" pitchFamily="18" charset="0"/>
                      </a:endParaRPr>
                    </a:p>
                  </a:txBody>
                  <a:tcPr marL="67411" marR="67411" marT="33706" marB="33706" anchor="ctr"/>
                </a:tc>
                <a:extLst>
                  <a:ext uri="{0D108BD9-81ED-4DB2-BD59-A6C34878D82A}">
                    <a16:rowId xmlns:a16="http://schemas.microsoft.com/office/drawing/2014/main" val="10009"/>
                  </a:ext>
                </a:extLst>
              </a:tr>
              <a:tr h="281074">
                <a:tc>
                  <a:txBody>
                    <a:bodyPr/>
                    <a:lstStyle/>
                    <a:p>
                      <a:pPr algn="ctr">
                        <a:lnSpc>
                          <a:spcPts val="1000"/>
                        </a:lnSpc>
                      </a:pPr>
                      <a:r>
                        <a:rPr lang="en-US" altLang="zh-CN" sz="1600" dirty="0">
                          <a:solidFill>
                            <a:srgbClr val="0033CC"/>
                          </a:solidFill>
                          <a:latin typeface="Times New Roman" panose="02020603050405020304" pitchFamily="18" charset="0"/>
                          <a:cs typeface="Times New Roman" panose="02020603050405020304" pitchFamily="18" charset="0"/>
                        </a:rPr>
                        <a:t>1100</a:t>
                      </a:r>
                      <a:endParaRPr lang="zh-CN" altLang="en-US" sz="1600" dirty="0">
                        <a:solidFill>
                          <a:srgbClr val="0033CC"/>
                        </a:solidFill>
                        <a:latin typeface="Times New Roman" panose="02020603050405020304" pitchFamily="18" charset="0"/>
                        <a:cs typeface="Times New Roman" panose="02020603050405020304" pitchFamily="18" charset="0"/>
                      </a:endParaRPr>
                    </a:p>
                  </a:txBody>
                  <a:tcPr marL="67411" marR="67411" marT="33706" marB="33706" anchor="ctr"/>
                </a:tc>
                <a:tc vMerge="1">
                  <a:txBody>
                    <a:bodyPr/>
                    <a:lstStyle/>
                    <a:p>
                      <a:pPr algn="ctr"/>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lnSpc>
                          <a:spcPts val="1000"/>
                        </a:lnSpc>
                      </a:pPr>
                      <a:r>
                        <a:rPr lang="en-US" altLang="zh-CN" sz="1600" dirty="0">
                          <a:solidFill>
                            <a:srgbClr val="0033CC"/>
                          </a:solidFill>
                          <a:latin typeface="Times New Roman" panose="02020603050405020304" pitchFamily="18" charset="0"/>
                          <a:cs typeface="Times New Roman" panose="02020603050405020304" pitchFamily="18" charset="0"/>
                        </a:rPr>
                        <a:t>869</a:t>
                      </a:r>
                      <a:endParaRPr lang="zh-CN" altLang="en-US" sz="1600" dirty="0">
                        <a:solidFill>
                          <a:srgbClr val="0033CC"/>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algn="ctr">
                        <a:lnSpc>
                          <a:spcPts val="1000"/>
                        </a:lnSpc>
                      </a:pPr>
                      <a:r>
                        <a:rPr lang="en-US" altLang="zh-CN" sz="1600" dirty="0">
                          <a:solidFill>
                            <a:srgbClr val="0033CC"/>
                          </a:solidFill>
                          <a:latin typeface="Times New Roman" panose="02020603050405020304" pitchFamily="18" charset="0"/>
                          <a:cs typeface="Times New Roman" panose="02020603050405020304" pitchFamily="18" charset="0"/>
                        </a:rPr>
                        <a:t>5.96e6</a:t>
                      </a:r>
                      <a:endParaRPr lang="zh-CN" altLang="en-US" sz="1600" dirty="0">
                        <a:solidFill>
                          <a:srgbClr val="0033CC"/>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lang="en-US" altLang="zh-CN" sz="1600" dirty="0">
                          <a:solidFill>
                            <a:srgbClr val="0033CC"/>
                          </a:solidFill>
                          <a:latin typeface="Times New Roman" panose="02020603050405020304" pitchFamily="18" charset="0"/>
                          <a:cs typeface="Times New Roman" panose="02020603050405020304" pitchFamily="18" charset="0"/>
                        </a:rPr>
                        <a:t>1.52e4</a:t>
                      </a:r>
                      <a:endParaRPr lang="zh-CN" altLang="en-US" sz="1600" dirty="0">
                        <a:solidFill>
                          <a:srgbClr val="0033CC"/>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algn="ctr">
                        <a:lnSpc>
                          <a:spcPts val="1000"/>
                        </a:lnSpc>
                      </a:pPr>
                      <a:r>
                        <a:rPr lang="en-US" altLang="zh-CN" sz="1600" dirty="0">
                          <a:solidFill>
                            <a:srgbClr val="0033CC"/>
                          </a:solidFill>
                          <a:latin typeface="Times New Roman" panose="02020603050405020304" pitchFamily="18" charset="0"/>
                          <a:cs typeface="Times New Roman" panose="02020603050405020304" pitchFamily="18" charset="0"/>
                        </a:rPr>
                        <a:t>870</a:t>
                      </a:r>
                      <a:endParaRPr lang="zh-CN" altLang="en-US" sz="1600" dirty="0">
                        <a:solidFill>
                          <a:srgbClr val="0033CC"/>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algn="ctr">
                        <a:lnSpc>
                          <a:spcPts val="1000"/>
                        </a:lnSpc>
                      </a:pPr>
                      <a:r>
                        <a:rPr lang="en-US" altLang="zh-CN" sz="1600" dirty="0">
                          <a:solidFill>
                            <a:srgbClr val="0033CC"/>
                          </a:solidFill>
                          <a:latin typeface="Times New Roman" panose="02020603050405020304" pitchFamily="18" charset="0"/>
                          <a:cs typeface="Times New Roman" panose="02020603050405020304" pitchFamily="18" charset="0"/>
                        </a:rPr>
                        <a:t>5.53e6</a:t>
                      </a:r>
                      <a:endParaRPr lang="zh-CN" altLang="en-US" sz="1600" dirty="0">
                        <a:solidFill>
                          <a:srgbClr val="0033CC"/>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algn="ctr">
                        <a:lnSpc>
                          <a:spcPts val="1000"/>
                        </a:lnSpc>
                      </a:pPr>
                      <a:r>
                        <a:rPr lang="en-US" altLang="zh-CN" sz="1600" dirty="0">
                          <a:solidFill>
                            <a:srgbClr val="0033CC"/>
                          </a:solidFill>
                          <a:latin typeface="Times New Roman" panose="02020603050405020304" pitchFamily="18" charset="0"/>
                          <a:cs typeface="Times New Roman" panose="02020603050405020304" pitchFamily="18" charset="0"/>
                        </a:rPr>
                        <a:t>1.39e4</a:t>
                      </a:r>
                      <a:endParaRPr lang="zh-CN" altLang="en-US" sz="1600" dirty="0">
                        <a:solidFill>
                          <a:srgbClr val="0033CC"/>
                        </a:solidFill>
                        <a:latin typeface="Times New Roman" panose="02020603050405020304" pitchFamily="18" charset="0"/>
                        <a:cs typeface="Times New Roman" panose="02020603050405020304" pitchFamily="18" charset="0"/>
                      </a:endParaRPr>
                    </a:p>
                  </a:txBody>
                  <a:tcPr marL="67411" marR="67411" marT="33706" marB="33706" anchor="ctr"/>
                </a:tc>
                <a:extLst>
                  <a:ext uri="{0D108BD9-81ED-4DB2-BD59-A6C34878D82A}">
                    <a16:rowId xmlns:a16="http://schemas.microsoft.com/office/drawing/2014/main" val="10010"/>
                  </a:ext>
                </a:extLst>
              </a:tr>
              <a:tr h="281074">
                <a:tc>
                  <a:txBody>
                    <a:bodyPr/>
                    <a:lstStyle/>
                    <a:p>
                      <a:pPr algn="ctr">
                        <a:lnSpc>
                          <a:spcPts val="1000"/>
                        </a:lnSpc>
                      </a:pPr>
                      <a:r>
                        <a:rPr lang="en-US" altLang="zh-CN" sz="1600" dirty="0">
                          <a:solidFill>
                            <a:schemeClr val="tx1"/>
                          </a:solidFill>
                          <a:latin typeface="Times New Roman" panose="02020603050405020304" pitchFamily="18" charset="0"/>
                          <a:cs typeface="Times New Roman" panose="02020603050405020304" pitchFamily="18" charset="0"/>
                        </a:rPr>
                        <a:t>600</a:t>
                      </a:r>
                      <a:endParaRPr lang="zh-CN" altLang="en-US" sz="1600" dirty="0">
                        <a:solidFill>
                          <a:schemeClr val="tx1"/>
                        </a:solidFill>
                        <a:latin typeface="Times New Roman" panose="02020603050405020304" pitchFamily="18" charset="0"/>
                        <a:cs typeface="Times New Roman" panose="02020603050405020304" pitchFamily="18" charset="0"/>
                      </a:endParaRPr>
                    </a:p>
                  </a:txBody>
                  <a:tcPr marL="67411" marR="67411" marT="33706" marB="33706" anchor="ctr"/>
                </a:tc>
                <a:tc rowSpan="6">
                  <a:txBody>
                    <a:bodyPr/>
                    <a:lstStyle/>
                    <a:p>
                      <a:pPr algn="ctr">
                        <a:lnSpc>
                          <a:spcPts val="1000"/>
                        </a:lnSpc>
                      </a:pPr>
                      <a:r>
                        <a:rPr lang="en-US" altLang="zh-CN" sz="1600" dirty="0">
                          <a:solidFill>
                            <a:schemeClr val="tx1"/>
                          </a:solidFill>
                          <a:latin typeface="Times New Roman" panose="02020603050405020304" pitchFamily="18" charset="0"/>
                          <a:cs typeface="Times New Roman" panose="02020603050405020304" pitchFamily="18" charset="0"/>
                        </a:rPr>
                        <a:t>4g/cm</a:t>
                      </a:r>
                      <a:r>
                        <a:rPr lang="en-US" altLang="zh-CN" sz="1600" baseline="30000" dirty="0">
                          <a:solidFill>
                            <a:schemeClr val="tx1"/>
                          </a:solidFill>
                          <a:latin typeface="Times New Roman" panose="02020603050405020304" pitchFamily="18" charset="0"/>
                          <a:cs typeface="Times New Roman" panose="02020603050405020304" pitchFamily="18" charset="0"/>
                        </a:rPr>
                        <a:t>2</a:t>
                      </a:r>
                      <a:endParaRPr lang="zh-CN" altLang="en-US" sz="1600" dirty="0">
                        <a:solidFill>
                          <a:schemeClr val="tx1"/>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algn="ctr">
                        <a:lnSpc>
                          <a:spcPts val="1000"/>
                        </a:lnSpc>
                      </a:pPr>
                      <a:r>
                        <a:rPr lang="en-US" altLang="zh-CN" sz="1600" dirty="0">
                          <a:solidFill>
                            <a:schemeClr val="tx1"/>
                          </a:solidFill>
                          <a:latin typeface="Times New Roman" panose="02020603050405020304" pitchFamily="18" charset="0"/>
                          <a:cs typeface="Times New Roman" panose="02020603050405020304" pitchFamily="18" charset="0"/>
                        </a:rPr>
                        <a:t>187</a:t>
                      </a:r>
                      <a:endParaRPr lang="zh-CN" altLang="en-US" sz="1600" dirty="0">
                        <a:solidFill>
                          <a:schemeClr val="tx1"/>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algn="ctr">
                        <a:lnSpc>
                          <a:spcPts val="1000"/>
                        </a:lnSpc>
                      </a:pPr>
                      <a:r>
                        <a:rPr lang="en-US" altLang="zh-CN" sz="1600" dirty="0">
                          <a:solidFill>
                            <a:schemeClr val="tx1"/>
                          </a:solidFill>
                          <a:latin typeface="Times New Roman" panose="02020603050405020304" pitchFamily="18" charset="0"/>
                          <a:cs typeface="Times New Roman" panose="02020603050405020304" pitchFamily="18" charset="0"/>
                        </a:rPr>
                        <a:t>3.02e6</a:t>
                      </a:r>
                      <a:endParaRPr lang="zh-CN" altLang="en-US" sz="1600" dirty="0">
                        <a:solidFill>
                          <a:schemeClr val="tx1"/>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lang="en-US" altLang="zh-CN" sz="1600" dirty="0">
                          <a:solidFill>
                            <a:schemeClr val="tx1"/>
                          </a:solidFill>
                          <a:latin typeface="Times New Roman" panose="02020603050405020304" pitchFamily="18" charset="0"/>
                          <a:cs typeface="Times New Roman" panose="02020603050405020304" pitchFamily="18" charset="0"/>
                        </a:rPr>
                        <a:t>1.57e6</a:t>
                      </a:r>
                      <a:endParaRPr lang="zh-CN" altLang="en-US" sz="1600" dirty="0">
                        <a:solidFill>
                          <a:schemeClr val="tx1"/>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lang="en-US" altLang="zh-CN" sz="1600" dirty="0">
                          <a:solidFill>
                            <a:schemeClr val="tx1"/>
                          </a:solidFill>
                          <a:latin typeface="Times New Roman" panose="02020603050405020304" pitchFamily="18" charset="0"/>
                          <a:cs typeface="Times New Roman" panose="02020603050405020304" pitchFamily="18" charset="0"/>
                        </a:rPr>
                        <a:t>190</a:t>
                      </a:r>
                      <a:endParaRPr lang="zh-CN" altLang="en-US" sz="1600" dirty="0">
                        <a:solidFill>
                          <a:schemeClr val="tx1"/>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lang="en-US" altLang="zh-CN" sz="1600" dirty="0">
                          <a:solidFill>
                            <a:schemeClr val="tx1"/>
                          </a:solidFill>
                          <a:latin typeface="Times New Roman" panose="02020603050405020304" pitchFamily="18" charset="0"/>
                          <a:cs typeface="Times New Roman" panose="02020603050405020304" pitchFamily="18" charset="0"/>
                        </a:rPr>
                        <a:t>3.06e6</a:t>
                      </a:r>
                      <a:endParaRPr lang="zh-CN" altLang="en-US" sz="1600" dirty="0">
                        <a:solidFill>
                          <a:schemeClr val="tx1"/>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algn="ctr">
                        <a:lnSpc>
                          <a:spcPts val="1000"/>
                        </a:lnSpc>
                      </a:pPr>
                      <a:r>
                        <a:rPr lang="en-US" altLang="zh-CN" sz="1600" dirty="0">
                          <a:solidFill>
                            <a:schemeClr val="tx1"/>
                          </a:solidFill>
                          <a:latin typeface="Times New Roman" panose="02020603050405020304" pitchFamily="18" charset="0"/>
                          <a:cs typeface="Times New Roman" panose="02020603050405020304" pitchFamily="18" charset="0"/>
                        </a:rPr>
                        <a:t>1.37e6</a:t>
                      </a:r>
                      <a:endParaRPr lang="zh-CN" altLang="en-US" sz="1600" dirty="0">
                        <a:solidFill>
                          <a:schemeClr val="tx1"/>
                        </a:solidFill>
                        <a:latin typeface="Times New Roman" panose="02020603050405020304" pitchFamily="18" charset="0"/>
                        <a:cs typeface="Times New Roman" panose="02020603050405020304" pitchFamily="18" charset="0"/>
                      </a:endParaRPr>
                    </a:p>
                  </a:txBody>
                  <a:tcPr marL="67411" marR="67411" marT="33706" marB="33706" anchor="ctr"/>
                </a:tc>
                <a:extLst>
                  <a:ext uri="{0D108BD9-81ED-4DB2-BD59-A6C34878D82A}">
                    <a16:rowId xmlns:a16="http://schemas.microsoft.com/office/drawing/2014/main" val="10011"/>
                  </a:ext>
                </a:extLst>
              </a:tr>
              <a:tr h="281074">
                <a:tc>
                  <a:txBody>
                    <a:bodyPr/>
                    <a:lstStyle/>
                    <a:p>
                      <a:pPr algn="ctr">
                        <a:lnSpc>
                          <a:spcPts val="1000"/>
                        </a:lnSpc>
                      </a:pPr>
                      <a:r>
                        <a:rPr lang="en-US" altLang="zh-CN" sz="1600" dirty="0">
                          <a:solidFill>
                            <a:schemeClr val="tx1"/>
                          </a:solidFill>
                          <a:latin typeface="Times New Roman" panose="02020603050405020304" pitchFamily="18" charset="0"/>
                          <a:cs typeface="Times New Roman" panose="02020603050405020304" pitchFamily="18" charset="0"/>
                        </a:rPr>
                        <a:t>700</a:t>
                      </a:r>
                      <a:endParaRPr lang="zh-CN" altLang="en-US" sz="1600" dirty="0">
                        <a:solidFill>
                          <a:schemeClr val="tx1"/>
                        </a:solidFill>
                        <a:latin typeface="Times New Roman" panose="02020603050405020304" pitchFamily="18" charset="0"/>
                        <a:cs typeface="Times New Roman" panose="02020603050405020304" pitchFamily="18" charset="0"/>
                      </a:endParaRPr>
                    </a:p>
                  </a:txBody>
                  <a:tcPr marL="67411" marR="67411" marT="33706" marB="33706" anchor="ctr"/>
                </a:tc>
                <a:tc vMerge="1">
                  <a:txBody>
                    <a:bodyPr/>
                    <a:lstStyle/>
                    <a:p>
                      <a:pPr algn="ctr"/>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lnSpc>
                          <a:spcPts val="1000"/>
                        </a:lnSpc>
                      </a:pPr>
                      <a:r>
                        <a:rPr lang="en-US" altLang="zh-CN" sz="1600" dirty="0">
                          <a:solidFill>
                            <a:schemeClr val="tx1"/>
                          </a:solidFill>
                          <a:latin typeface="Times New Roman" panose="02020603050405020304" pitchFamily="18" charset="0"/>
                          <a:cs typeface="Times New Roman" panose="02020603050405020304" pitchFamily="18" charset="0"/>
                        </a:rPr>
                        <a:t>330</a:t>
                      </a:r>
                      <a:endParaRPr lang="zh-CN" altLang="en-US" sz="1600" dirty="0">
                        <a:solidFill>
                          <a:schemeClr val="tx1"/>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algn="ctr">
                        <a:lnSpc>
                          <a:spcPts val="1000"/>
                        </a:lnSpc>
                      </a:pPr>
                      <a:r>
                        <a:rPr lang="en-US" altLang="zh-CN" sz="1600" dirty="0">
                          <a:solidFill>
                            <a:schemeClr val="tx1"/>
                          </a:solidFill>
                          <a:latin typeface="Times New Roman" panose="02020603050405020304" pitchFamily="18" charset="0"/>
                          <a:cs typeface="Times New Roman" panose="02020603050405020304" pitchFamily="18" charset="0"/>
                        </a:rPr>
                        <a:t>6.48e6</a:t>
                      </a:r>
                      <a:endParaRPr lang="zh-CN" altLang="en-US" sz="1600" dirty="0">
                        <a:solidFill>
                          <a:schemeClr val="tx1"/>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lang="en-US" altLang="zh-CN" sz="1600" dirty="0">
                          <a:solidFill>
                            <a:schemeClr val="tx1"/>
                          </a:solidFill>
                          <a:latin typeface="Times New Roman" panose="02020603050405020304" pitchFamily="18" charset="0"/>
                          <a:cs typeface="Times New Roman" panose="02020603050405020304" pitchFamily="18" charset="0"/>
                        </a:rPr>
                        <a:t>4.94e5</a:t>
                      </a:r>
                      <a:endParaRPr lang="zh-CN" altLang="en-US" sz="1600" dirty="0">
                        <a:solidFill>
                          <a:schemeClr val="tx1"/>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lang="en-US" altLang="zh-CN" sz="1600" dirty="0">
                          <a:solidFill>
                            <a:schemeClr val="tx1"/>
                          </a:solidFill>
                          <a:latin typeface="Times New Roman" panose="02020603050405020304" pitchFamily="18" charset="0"/>
                          <a:cs typeface="Times New Roman" panose="02020603050405020304" pitchFamily="18" charset="0"/>
                        </a:rPr>
                        <a:t>333</a:t>
                      </a:r>
                      <a:endParaRPr lang="zh-CN" altLang="en-US" sz="1600" dirty="0">
                        <a:solidFill>
                          <a:schemeClr val="tx1"/>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lang="en-US" altLang="zh-CN" sz="1600" dirty="0">
                          <a:solidFill>
                            <a:schemeClr val="tx1"/>
                          </a:solidFill>
                          <a:latin typeface="Times New Roman" panose="02020603050405020304" pitchFamily="18" charset="0"/>
                          <a:cs typeface="Times New Roman" panose="02020603050405020304" pitchFamily="18" charset="0"/>
                        </a:rPr>
                        <a:t>6.07e6</a:t>
                      </a:r>
                      <a:endParaRPr lang="zh-CN" altLang="en-US" sz="1600" dirty="0">
                        <a:solidFill>
                          <a:schemeClr val="tx1"/>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algn="ctr">
                        <a:lnSpc>
                          <a:spcPts val="1000"/>
                        </a:lnSpc>
                      </a:pPr>
                      <a:r>
                        <a:rPr lang="en-US" altLang="zh-CN" sz="1600" dirty="0">
                          <a:solidFill>
                            <a:schemeClr val="tx1"/>
                          </a:solidFill>
                          <a:latin typeface="Times New Roman" panose="02020603050405020304" pitchFamily="18" charset="0"/>
                          <a:cs typeface="Times New Roman" panose="02020603050405020304" pitchFamily="18" charset="0"/>
                        </a:rPr>
                        <a:t>4.41e5</a:t>
                      </a:r>
                      <a:endParaRPr lang="zh-CN" altLang="en-US" sz="1600" dirty="0">
                        <a:solidFill>
                          <a:schemeClr val="tx1"/>
                        </a:solidFill>
                        <a:latin typeface="Times New Roman" panose="02020603050405020304" pitchFamily="18" charset="0"/>
                        <a:cs typeface="Times New Roman" panose="02020603050405020304" pitchFamily="18" charset="0"/>
                      </a:endParaRPr>
                    </a:p>
                  </a:txBody>
                  <a:tcPr marL="67411" marR="67411" marT="33706" marB="33706" anchor="ctr"/>
                </a:tc>
                <a:extLst>
                  <a:ext uri="{0D108BD9-81ED-4DB2-BD59-A6C34878D82A}">
                    <a16:rowId xmlns:a16="http://schemas.microsoft.com/office/drawing/2014/main" val="10012"/>
                  </a:ext>
                </a:extLst>
              </a:tr>
              <a:tr h="281074">
                <a:tc>
                  <a:txBody>
                    <a:bodyPr/>
                    <a:lstStyle/>
                    <a:p>
                      <a:pPr algn="ctr">
                        <a:lnSpc>
                          <a:spcPts val="1000"/>
                        </a:lnSpc>
                      </a:pPr>
                      <a:r>
                        <a:rPr lang="en-US" altLang="zh-CN" sz="1600" dirty="0">
                          <a:solidFill>
                            <a:schemeClr val="tx1"/>
                          </a:solidFill>
                          <a:latin typeface="Times New Roman" panose="02020603050405020304" pitchFamily="18" charset="0"/>
                          <a:cs typeface="Times New Roman" panose="02020603050405020304" pitchFamily="18" charset="0"/>
                        </a:rPr>
                        <a:t>800</a:t>
                      </a:r>
                      <a:endParaRPr lang="zh-CN" altLang="en-US" sz="1600" dirty="0">
                        <a:solidFill>
                          <a:schemeClr val="tx1"/>
                        </a:solidFill>
                        <a:latin typeface="Times New Roman" panose="02020603050405020304" pitchFamily="18" charset="0"/>
                        <a:cs typeface="Times New Roman" panose="02020603050405020304" pitchFamily="18" charset="0"/>
                      </a:endParaRPr>
                    </a:p>
                  </a:txBody>
                  <a:tcPr marL="67411" marR="67411" marT="33706" marB="33706" anchor="ctr"/>
                </a:tc>
                <a:tc vMerge="1">
                  <a:txBody>
                    <a:bodyPr/>
                    <a:lstStyle/>
                    <a:p>
                      <a:pPr algn="ctr"/>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lnSpc>
                          <a:spcPts val="1000"/>
                        </a:lnSpc>
                      </a:pPr>
                      <a:r>
                        <a:rPr lang="en-US" altLang="zh-CN" sz="1600" dirty="0">
                          <a:solidFill>
                            <a:schemeClr val="tx1"/>
                          </a:solidFill>
                          <a:latin typeface="Times New Roman" panose="02020603050405020304" pitchFamily="18" charset="0"/>
                          <a:cs typeface="Times New Roman" panose="02020603050405020304" pitchFamily="18" charset="0"/>
                        </a:rPr>
                        <a:t>454.5</a:t>
                      </a:r>
                      <a:endParaRPr lang="zh-CN" altLang="en-US" sz="1600" dirty="0">
                        <a:solidFill>
                          <a:schemeClr val="tx1"/>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algn="ctr">
                        <a:lnSpc>
                          <a:spcPts val="1000"/>
                        </a:lnSpc>
                      </a:pPr>
                      <a:r>
                        <a:rPr lang="en-US" altLang="zh-CN" sz="1600" dirty="0">
                          <a:solidFill>
                            <a:schemeClr val="tx1"/>
                          </a:solidFill>
                          <a:latin typeface="Times New Roman" panose="02020603050405020304" pitchFamily="18" charset="0"/>
                          <a:cs typeface="Times New Roman" panose="02020603050405020304" pitchFamily="18" charset="0"/>
                        </a:rPr>
                        <a:t>7.82e6</a:t>
                      </a:r>
                      <a:endParaRPr lang="zh-CN" altLang="en-US" sz="1600" dirty="0">
                        <a:solidFill>
                          <a:schemeClr val="tx1"/>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lang="en-US" altLang="zh-CN" sz="1600" dirty="0">
                          <a:solidFill>
                            <a:schemeClr val="tx1"/>
                          </a:solidFill>
                          <a:latin typeface="Times New Roman" panose="02020603050405020304" pitchFamily="18" charset="0"/>
                          <a:cs typeface="Times New Roman" panose="02020603050405020304" pitchFamily="18" charset="0"/>
                        </a:rPr>
                        <a:t>1.98e5</a:t>
                      </a:r>
                      <a:endParaRPr lang="zh-CN" altLang="en-US" sz="1600" dirty="0">
                        <a:solidFill>
                          <a:schemeClr val="tx1"/>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lang="en-US" altLang="zh-CN" sz="1600" dirty="0">
                          <a:solidFill>
                            <a:schemeClr val="tx1"/>
                          </a:solidFill>
                          <a:latin typeface="Times New Roman" panose="02020603050405020304" pitchFamily="18" charset="0"/>
                          <a:cs typeface="Times New Roman" panose="02020603050405020304" pitchFamily="18" charset="0"/>
                        </a:rPr>
                        <a:t>456.5</a:t>
                      </a:r>
                      <a:endParaRPr lang="zh-CN" altLang="en-US" sz="1600" dirty="0">
                        <a:solidFill>
                          <a:schemeClr val="tx1"/>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lang="en-US" altLang="zh-CN" sz="1600" dirty="0">
                          <a:solidFill>
                            <a:schemeClr val="tx1"/>
                          </a:solidFill>
                          <a:latin typeface="Times New Roman" panose="02020603050405020304" pitchFamily="18" charset="0"/>
                          <a:cs typeface="Times New Roman" panose="02020603050405020304" pitchFamily="18" charset="0"/>
                        </a:rPr>
                        <a:t>7.24e6</a:t>
                      </a:r>
                      <a:endParaRPr lang="zh-CN" altLang="en-US" sz="1600" dirty="0">
                        <a:solidFill>
                          <a:schemeClr val="tx1"/>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algn="ctr">
                        <a:lnSpc>
                          <a:spcPts val="1000"/>
                        </a:lnSpc>
                      </a:pPr>
                      <a:r>
                        <a:rPr lang="en-US" altLang="zh-CN" sz="1600" dirty="0">
                          <a:solidFill>
                            <a:schemeClr val="tx1"/>
                          </a:solidFill>
                          <a:latin typeface="Times New Roman" panose="02020603050405020304" pitchFamily="18" charset="0"/>
                          <a:cs typeface="Times New Roman" panose="02020603050405020304" pitchFamily="18" charset="0"/>
                        </a:rPr>
                        <a:t>1.84e5</a:t>
                      </a:r>
                      <a:endParaRPr lang="zh-CN" altLang="en-US" sz="1600" dirty="0">
                        <a:solidFill>
                          <a:schemeClr val="tx1"/>
                        </a:solidFill>
                        <a:latin typeface="Times New Roman" panose="02020603050405020304" pitchFamily="18" charset="0"/>
                        <a:cs typeface="Times New Roman" panose="02020603050405020304" pitchFamily="18" charset="0"/>
                      </a:endParaRPr>
                    </a:p>
                  </a:txBody>
                  <a:tcPr marL="67411" marR="67411" marT="33706" marB="33706" anchor="ctr"/>
                </a:tc>
                <a:extLst>
                  <a:ext uri="{0D108BD9-81ED-4DB2-BD59-A6C34878D82A}">
                    <a16:rowId xmlns:a16="http://schemas.microsoft.com/office/drawing/2014/main" val="10013"/>
                  </a:ext>
                </a:extLst>
              </a:tr>
              <a:tr h="281074">
                <a:tc>
                  <a:txBody>
                    <a:bodyPr/>
                    <a:lstStyle/>
                    <a:p>
                      <a:pPr algn="ctr">
                        <a:lnSpc>
                          <a:spcPts val="1000"/>
                        </a:lnSpc>
                      </a:pPr>
                      <a:r>
                        <a:rPr lang="en-US" altLang="zh-CN" sz="1600" dirty="0">
                          <a:solidFill>
                            <a:schemeClr val="tx1"/>
                          </a:solidFill>
                          <a:latin typeface="Times New Roman" panose="02020603050405020304" pitchFamily="18" charset="0"/>
                          <a:cs typeface="Times New Roman" panose="02020603050405020304" pitchFamily="18" charset="0"/>
                        </a:rPr>
                        <a:t>900</a:t>
                      </a:r>
                      <a:endParaRPr lang="zh-CN" altLang="en-US" sz="1600" dirty="0">
                        <a:solidFill>
                          <a:schemeClr val="tx1"/>
                        </a:solidFill>
                        <a:latin typeface="Times New Roman" panose="02020603050405020304" pitchFamily="18" charset="0"/>
                        <a:cs typeface="Times New Roman" panose="02020603050405020304" pitchFamily="18" charset="0"/>
                      </a:endParaRPr>
                    </a:p>
                  </a:txBody>
                  <a:tcPr marL="67411" marR="67411" marT="33706" marB="33706" anchor="ctr"/>
                </a:tc>
                <a:tc vMerge="1">
                  <a:txBody>
                    <a:bodyPr/>
                    <a:lstStyle/>
                    <a:p>
                      <a:pPr algn="ctr"/>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lnSpc>
                          <a:spcPts val="1000"/>
                        </a:lnSpc>
                      </a:pPr>
                      <a:r>
                        <a:rPr lang="en-US" altLang="zh-CN" sz="1600" dirty="0">
                          <a:solidFill>
                            <a:schemeClr val="tx1"/>
                          </a:solidFill>
                          <a:latin typeface="Times New Roman" panose="02020603050405020304" pitchFamily="18" charset="0"/>
                          <a:cs typeface="Times New Roman" panose="02020603050405020304" pitchFamily="18" charset="0"/>
                        </a:rPr>
                        <a:t>570</a:t>
                      </a:r>
                      <a:endParaRPr lang="zh-CN" altLang="en-US" sz="1600" dirty="0">
                        <a:solidFill>
                          <a:schemeClr val="tx1"/>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algn="ctr">
                        <a:lnSpc>
                          <a:spcPts val="1000"/>
                        </a:lnSpc>
                      </a:pPr>
                      <a:r>
                        <a:rPr lang="en-US" altLang="zh-CN" sz="1600" dirty="0">
                          <a:solidFill>
                            <a:schemeClr val="tx1"/>
                          </a:solidFill>
                          <a:latin typeface="Times New Roman" panose="02020603050405020304" pitchFamily="18" charset="0"/>
                          <a:cs typeface="Times New Roman" panose="02020603050405020304" pitchFamily="18" charset="0"/>
                        </a:rPr>
                        <a:t>7.99e6</a:t>
                      </a:r>
                      <a:endParaRPr lang="zh-CN" altLang="en-US" sz="1600" dirty="0">
                        <a:solidFill>
                          <a:schemeClr val="tx1"/>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lang="en-US" altLang="zh-CN" sz="1600" dirty="0">
                          <a:solidFill>
                            <a:schemeClr val="tx1"/>
                          </a:solidFill>
                          <a:latin typeface="Times New Roman" panose="02020603050405020304" pitchFamily="18" charset="0"/>
                          <a:cs typeface="Times New Roman" panose="02020603050405020304" pitchFamily="18" charset="0"/>
                        </a:rPr>
                        <a:t>9.54e4</a:t>
                      </a:r>
                      <a:endParaRPr lang="zh-CN" altLang="en-US" sz="1600" dirty="0">
                        <a:solidFill>
                          <a:schemeClr val="tx1"/>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lang="en-US" altLang="zh-CN" sz="1600" dirty="0">
                          <a:solidFill>
                            <a:schemeClr val="tx1"/>
                          </a:solidFill>
                          <a:latin typeface="Times New Roman" panose="02020603050405020304" pitchFamily="18" charset="0"/>
                          <a:cs typeface="Times New Roman" panose="02020603050405020304" pitchFamily="18" charset="0"/>
                        </a:rPr>
                        <a:t>572</a:t>
                      </a:r>
                      <a:endParaRPr lang="zh-CN" altLang="en-US" sz="1600" dirty="0">
                        <a:solidFill>
                          <a:schemeClr val="tx1"/>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lang="en-US" altLang="zh-CN" sz="1600" dirty="0">
                          <a:solidFill>
                            <a:schemeClr val="tx1"/>
                          </a:solidFill>
                          <a:latin typeface="Times New Roman" panose="02020603050405020304" pitchFamily="18" charset="0"/>
                          <a:cs typeface="Times New Roman" panose="02020603050405020304" pitchFamily="18" charset="0"/>
                        </a:rPr>
                        <a:t>7.42e6</a:t>
                      </a:r>
                      <a:endParaRPr lang="zh-CN" altLang="en-US" sz="1600" dirty="0">
                        <a:solidFill>
                          <a:schemeClr val="tx1"/>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algn="ctr">
                        <a:lnSpc>
                          <a:spcPts val="1000"/>
                        </a:lnSpc>
                      </a:pPr>
                      <a:r>
                        <a:rPr lang="en-US" altLang="zh-CN" sz="1600" dirty="0">
                          <a:solidFill>
                            <a:schemeClr val="tx1"/>
                          </a:solidFill>
                          <a:latin typeface="Times New Roman" panose="02020603050405020304" pitchFamily="18" charset="0"/>
                          <a:cs typeface="Times New Roman" panose="02020603050405020304" pitchFamily="18" charset="0"/>
                        </a:rPr>
                        <a:t>8.6e4</a:t>
                      </a:r>
                      <a:endParaRPr lang="zh-CN" altLang="en-US" sz="1600" dirty="0">
                        <a:solidFill>
                          <a:schemeClr val="tx1"/>
                        </a:solidFill>
                        <a:latin typeface="Times New Roman" panose="02020603050405020304" pitchFamily="18" charset="0"/>
                        <a:cs typeface="Times New Roman" panose="02020603050405020304" pitchFamily="18" charset="0"/>
                      </a:endParaRPr>
                    </a:p>
                  </a:txBody>
                  <a:tcPr marL="67411" marR="67411" marT="33706" marB="33706" anchor="ctr"/>
                </a:tc>
                <a:extLst>
                  <a:ext uri="{0D108BD9-81ED-4DB2-BD59-A6C34878D82A}">
                    <a16:rowId xmlns:a16="http://schemas.microsoft.com/office/drawing/2014/main" val="10014"/>
                  </a:ext>
                </a:extLst>
              </a:tr>
              <a:tr h="281074">
                <a:tc>
                  <a:txBody>
                    <a:bodyPr/>
                    <a:lstStyle/>
                    <a:p>
                      <a:pPr algn="ctr">
                        <a:lnSpc>
                          <a:spcPts val="1000"/>
                        </a:lnSpc>
                      </a:pPr>
                      <a:r>
                        <a:rPr lang="en-US" altLang="zh-CN" sz="1600" dirty="0">
                          <a:solidFill>
                            <a:schemeClr val="tx1"/>
                          </a:solidFill>
                          <a:latin typeface="Times New Roman" panose="02020603050405020304" pitchFamily="18" charset="0"/>
                          <a:cs typeface="Times New Roman" panose="02020603050405020304" pitchFamily="18" charset="0"/>
                        </a:rPr>
                        <a:t>1000</a:t>
                      </a:r>
                      <a:endParaRPr lang="zh-CN" altLang="en-US" sz="1600" dirty="0">
                        <a:solidFill>
                          <a:schemeClr val="tx1"/>
                        </a:solidFill>
                        <a:latin typeface="Times New Roman" panose="02020603050405020304" pitchFamily="18" charset="0"/>
                        <a:cs typeface="Times New Roman" panose="02020603050405020304" pitchFamily="18" charset="0"/>
                      </a:endParaRPr>
                    </a:p>
                  </a:txBody>
                  <a:tcPr marL="67411" marR="67411" marT="33706" marB="33706" anchor="ctr"/>
                </a:tc>
                <a:tc vMerge="1">
                  <a:txBody>
                    <a:bodyPr/>
                    <a:lstStyle/>
                    <a:p>
                      <a:pPr algn="ctr"/>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lnSpc>
                          <a:spcPts val="1000"/>
                        </a:lnSpc>
                      </a:pPr>
                      <a:r>
                        <a:rPr lang="en-US" altLang="zh-CN" sz="1600" dirty="0">
                          <a:solidFill>
                            <a:schemeClr val="tx1"/>
                          </a:solidFill>
                          <a:latin typeface="Times New Roman" panose="02020603050405020304" pitchFamily="18" charset="0"/>
                          <a:cs typeface="Times New Roman" panose="02020603050405020304" pitchFamily="18" charset="0"/>
                        </a:rPr>
                        <a:t>681</a:t>
                      </a:r>
                      <a:endParaRPr lang="zh-CN" altLang="en-US" sz="1600" dirty="0">
                        <a:solidFill>
                          <a:schemeClr val="tx1"/>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algn="ctr">
                        <a:lnSpc>
                          <a:spcPts val="1000"/>
                        </a:lnSpc>
                      </a:pPr>
                      <a:r>
                        <a:rPr lang="en-US" altLang="zh-CN" sz="1600" dirty="0">
                          <a:solidFill>
                            <a:schemeClr val="tx1"/>
                          </a:solidFill>
                          <a:latin typeface="Times New Roman" panose="02020603050405020304" pitchFamily="18" charset="0"/>
                          <a:cs typeface="Times New Roman" panose="02020603050405020304" pitchFamily="18" charset="0"/>
                        </a:rPr>
                        <a:t>7.64e6</a:t>
                      </a:r>
                      <a:endParaRPr lang="zh-CN" altLang="en-US" sz="1600" dirty="0">
                        <a:solidFill>
                          <a:schemeClr val="tx1"/>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lang="en-US" altLang="zh-CN" sz="1600" dirty="0">
                          <a:solidFill>
                            <a:schemeClr val="tx1"/>
                          </a:solidFill>
                          <a:latin typeface="Times New Roman" panose="02020603050405020304" pitchFamily="18" charset="0"/>
                          <a:cs typeface="Times New Roman" panose="02020603050405020304" pitchFamily="18" charset="0"/>
                        </a:rPr>
                        <a:t>4.64e4</a:t>
                      </a:r>
                      <a:endParaRPr lang="zh-CN" altLang="en-US" sz="1600" dirty="0">
                        <a:solidFill>
                          <a:schemeClr val="tx1"/>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lang="en-US" altLang="zh-CN" sz="1600" dirty="0">
                          <a:solidFill>
                            <a:schemeClr val="tx1"/>
                          </a:solidFill>
                          <a:latin typeface="Times New Roman" panose="02020603050405020304" pitchFamily="18" charset="0"/>
                          <a:cs typeface="Times New Roman" panose="02020603050405020304" pitchFamily="18" charset="0"/>
                        </a:rPr>
                        <a:t>683</a:t>
                      </a:r>
                      <a:endParaRPr lang="zh-CN" altLang="en-US" sz="1600" dirty="0">
                        <a:solidFill>
                          <a:schemeClr val="tx1"/>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lang="en-US" altLang="zh-CN" sz="1600" dirty="0">
                          <a:solidFill>
                            <a:schemeClr val="tx1"/>
                          </a:solidFill>
                          <a:latin typeface="Times New Roman" panose="02020603050405020304" pitchFamily="18" charset="0"/>
                          <a:cs typeface="Times New Roman" panose="02020603050405020304" pitchFamily="18" charset="0"/>
                        </a:rPr>
                        <a:t>7.09e6</a:t>
                      </a:r>
                      <a:endParaRPr lang="zh-CN" altLang="en-US" sz="1600" dirty="0">
                        <a:solidFill>
                          <a:schemeClr val="tx1"/>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algn="ctr">
                        <a:lnSpc>
                          <a:spcPts val="1000"/>
                        </a:lnSpc>
                      </a:pPr>
                      <a:r>
                        <a:rPr lang="en-US" altLang="zh-CN" sz="1600" dirty="0">
                          <a:solidFill>
                            <a:schemeClr val="tx1"/>
                          </a:solidFill>
                          <a:latin typeface="Times New Roman" panose="02020603050405020304" pitchFamily="18" charset="0"/>
                          <a:cs typeface="Times New Roman" panose="02020603050405020304" pitchFamily="18" charset="0"/>
                        </a:rPr>
                        <a:t>4.16e4</a:t>
                      </a:r>
                      <a:endParaRPr lang="zh-CN" altLang="en-US" sz="1600" dirty="0">
                        <a:solidFill>
                          <a:schemeClr val="tx1"/>
                        </a:solidFill>
                        <a:latin typeface="Times New Roman" panose="02020603050405020304" pitchFamily="18" charset="0"/>
                        <a:cs typeface="Times New Roman" panose="02020603050405020304" pitchFamily="18" charset="0"/>
                      </a:endParaRPr>
                    </a:p>
                  </a:txBody>
                  <a:tcPr marL="67411" marR="67411" marT="33706" marB="33706" anchor="ctr"/>
                </a:tc>
                <a:extLst>
                  <a:ext uri="{0D108BD9-81ED-4DB2-BD59-A6C34878D82A}">
                    <a16:rowId xmlns:a16="http://schemas.microsoft.com/office/drawing/2014/main" val="10015"/>
                  </a:ext>
                </a:extLst>
              </a:tr>
              <a:tr h="281074">
                <a:tc>
                  <a:txBody>
                    <a:bodyPr/>
                    <a:lstStyle/>
                    <a:p>
                      <a:pPr algn="ctr">
                        <a:lnSpc>
                          <a:spcPts val="1000"/>
                        </a:lnSpc>
                      </a:pPr>
                      <a:r>
                        <a:rPr lang="en-US" altLang="zh-CN" sz="1600" dirty="0">
                          <a:solidFill>
                            <a:schemeClr val="tx1"/>
                          </a:solidFill>
                          <a:latin typeface="Times New Roman" panose="02020603050405020304" pitchFamily="18" charset="0"/>
                          <a:cs typeface="Times New Roman" panose="02020603050405020304" pitchFamily="18" charset="0"/>
                        </a:rPr>
                        <a:t>1100</a:t>
                      </a:r>
                      <a:endParaRPr lang="zh-CN" altLang="en-US" sz="1600" dirty="0">
                        <a:solidFill>
                          <a:schemeClr val="tx1"/>
                        </a:solidFill>
                        <a:latin typeface="Times New Roman" panose="02020603050405020304" pitchFamily="18" charset="0"/>
                        <a:cs typeface="Times New Roman" panose="02020603050405020304" pitchFamily="18" charset="0"/>
                      </a:endParaRPr>
                    </a:p>
                  </a:txBody>
                  <a:tcPr marL="67411" marR="67411" marT="33706" marB="33706" anchor="ctr"/>
                </a:tc>
                <a:tc vMerge="1">
                  <a:txBody>
                    <a:bodyPr/>
                    <a:lstStyle/>
                    <a:p>
                      <a:pPr algn="ctr"/>
                      <a:endParaRPr lang="zh-CN" altLang="en-US" dirty="0">
                        <a:latin typeface="Times New Roman" panose="02020603050405020304" pitchFamily="18" charset="0"/>
                        <a:cs typeface="Times New Roman" panose="02020603050405020304" pitchFamily="18" charset="0"/>
                      </a:endParaRPr>
                    </a:p>
                  </a:txBody>
                  <a:tcPr anchor="ctr"/>
                </a:tc>
                <a:tc>
                  <a:txBody>
                    <a:bodyPr/>
                    <a:lstStyle/>
                    <a:p>
                      <a:pPr algn="ctr">
                        <a:lnSpc>
                          <a:spcPts val="1000"/>
                        </a:lnSpc>
                      </a:pPr>
                      <a:r>
                        <a:rPr lang="en-US" altLang="zh-CN" sz="1600" dirty="0">
                          <a:solidFill>
                            <a:schemeClr val="tx1"/>
                          </a:solidFill>
                          <a:latin typeface="Times New Roman" panose="02020603050405020304" pitchFamily="18" charset="0"/>
                          <a:cs typeface="Times New Roman" panose="02020603050405020304" pitchFamily="18" charset="0"/>
                        </a:rPr>
                        <a:t>789.5</a:t>
                      </a:r>
                      <a:endParaRPr lang="zh-CN" altLang="en-US" sz="1600" dirty="0">
                        <a:solidFill>
                          <a:schemeClr val="tx1"/>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lang="en-US" altLang="zh-CN" sz="1600" dirty="0">
                          <a:solidFill>
                            <a:schemeClr val="tx1"/>
                          </a:solidFill>
                          <a:latin typeface="Times New Roman" panose="02020603050405020304" pitchFamily="18" charset="0"/>
                          <a:cs typeface="Times New Roman" panose="02020603050405020304" pitchFamily="18" charset="0"/>
                        </a:rPr>
                        <a:t>7.13e6</a:t>
                      </a:r>
                      <a:endParaRPr lang="zh-CN" altLang="en-US" sz="1600" dirty="0">
                        <a:solidFill>
                          <a:schemeClr val="tx1"/>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lang="en-US" altLang="zh-CN" sz="1600" dirty="0">
                          <a:solidFill>
                            <a:schemeClr val="tx1"/>
                          </a:solidFill>
                          <a:latin typeface="Times New Roman" panose="02020603050405020304" pitchFamily="18" charset="0"/>
                          <a:cs typeface="Times New Roman" panose="02020603050405020304" pitchFamily="18" charset="0"/>
                        </a:rPr>
                        <a:t>2.58e4</a:t>
                      </a:r>
                      <a:endParaRPr lang="zh-CN" altLang="en-US" sz="1600" dirty="0">
                        <a:solidFill>
                          <a:schemeClr val="tx1"/>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lang="en-US" altLang="zh-CN" sz="1600" dirty="0">
                          <a:solidFill>
                            <a:schemeClr val="tx1"/>
                          </a:solidFill>
                          <a:latin typeface="Times New Roman" panose="02020603050405020304" pitchFamily="18" charset="0"/>
                          <a:cs typeface="Times New Roman" panose="02020603050405020304" pitchFamily="18" charset="0"/>
                        </a:rPr>
                        <a:t>791.5</a:t>
                      </a:r>
                      <a:endParaRPr lang="zh-CN" altLang="en-US" sz="1600" dirty="0">
                        <a:solidFill>
                          <a:schemeClr val="tx1"/>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lang="en-US" altLang="zh-CN" sz="1600" dirty="0">
                          <a:solidFill>
                            <a:schemeClr val="tx1"/>
                          </a:solidFill>
                          <a:latin typeface="Times New Roman" panose="02020603050405020304" pitchFamily="18" charset="0"/>
                          <a:cs typeface="Times New Roman" panose="02020603050405020304" pitchFamily="18" charset="0"/>
                        </a:rPr>
                        <a:t>6.61e6</a:t>
                      </a:r>
                      <a:endParaRPr lang="zh-CN" altLang="en-US" sz="1600" dirty="0">
                        <a:solidFill>
                          <a:schemeClr val="tx1"/>
                        </a:solidFill>
                        <a:latin typeface="Times New Roman" panose="02020603050405020304" pitchFamily="18" charset="0"/>
                        <a:cs typeface="Times New Roman" panose="02020603050405020304" pitchFamily="18" charset="0"/>
                      </a:endParaRPr>
                    </a:p>
                  </a:txBody>
                  <a:tcPr marL="67411" marR="67411" marT="33706" marB="33706" anchor="ctr"/>
                </a:tc>
                <a:tc>
                  <a:txBody>
                    <a:bodyPr/>
                    <a:lstStyle/>
                    <a:p>
                      <a:pPr algn="ctr">
                        <a:lnSpc>
                          <a:spcPts val="1000"/>
                        </a:lnSpc>
                      </a:pPr>
                      <a:r>
                        <a:rPr lang="en-US" altLang="zh-CN" sz="1600" dirty="0">
                          <a:solidFill>
                            <a:schemeClr val="tx1"/>
                          </a:solidFill>
                          <a:latin typeface="Times New Roman" panose="02020603050405020304" pitchFamily="18" charset="0"/>
                          <a:cs typeface="Times New Roman" panose="02020603050405020304" pitchFamily="18" charset="0"/>
                        </a:rPr>
                        <a:t>2.38e4</a:t>
                      </a:r>
                      <a:endParaRPr lang="zh-CN" altLang="en-US" sz="1600" dirty="0">
                        <a:solidFill>
                          <a:schemeClr val="tx1"/>
                        </a:solidFill>
                        <a:latin typeface="Times New Roman" panose="02020603050405020304" pitchFamily="18" charset="0"/>
                        <a:cs typeface="Times New Roman" panose="02020603050405020304" pitchFamily="18" charset="0"/>
                      </a:endParaRPr>
                    </a:p>
                  </a:txBody>
                  <a:tcPr marL="67411" marR="67411" marT="33706" marB="33706" anchor="ctr"/>
                </a:tc>
                <a:extLst>
                  <a:ext uri="{0D108BD9-81ED-4DB2-BD59-A6C34878D82A}">
                    <a16:rowId xmlns:a16="http://schemas.microsoft.com/office/drawing/2014/main" val="10016"/>
                  </a:ext>
                </a:extLst>
              </a:tr>
            </a:tbl>
          </a:graphicData>
        </a:graphic>
      </p:graphicFrame>
      <p:sp>
        <p:nvSpPr>
          <p:cNvPr id="6" name="矩形 5"/>
          <p:cNvSpPr/>
          <p:nvPr/>
        </p:nvSpPr>
        <p:spPr>
          <a:xfrm>
            <a:off x="146188" y="1187624"/>
            <a:ext cx="4887877" cy="400110"/>
          </a:xfrm>
          <a:prstGeom prst="rect">
            <a:avLst/>
          </a:prstGeom>
        </p:spPr>
        <p:txBody>
          <a:bodyPr wrap="none">
            <a:spAutoFit/>
          </a:bodyPr>
          <a:lstStyle/>
          <a:p>
            <a:r>
              <a:rPr lang="en-US" altLang="zh-CN" sz="2000" b="1" dirty="0">
                <a:latin typeface="Times New Roman" panose="02020603050405020304" pitchFamily="18" charset="0"/>
                <a:cs typeface="Times New Roman" panose="02020603050405020304" pitchFamily="18" charset="0"/>
              </a:rPr>
              <a:t>DR pilot experiment with the radioisotopes</a:t>
            </a:r>
            <a:endParaRPr lang="zh-CN" alt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4986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504" y="116632"/>
            <a:ext cx="9721080" cy="1008112"/>
          </a:xfrm>
        </p:spPr>
        <p:txBody>
          <a:bodyPr>
            <a:noAutofit/>
          </a:bodyPr>
          <a:lstStyle/>
          <a:p>
            <a:pPr algn="l"/>
            <a:r>
              <a:rPr lang="en-US" altLang="zh-CN" sz="2400" b="1" dirty="0">
                <a:solidFill>
                  <a:schemeClr val="accent1"/>
                </a:solidFill>
                <a:latin typeface="Times New Roman" pitchFamily="18" charset="0"/>
                <a:ea typeface="+mn-ea"/>
                <a:cs typeface="Times New Roman" pitchFamily="18" charset="0"/>
              </a:rPr>
              <a:t>Momentum acceptance for TOF and notch filter cooling 400 MeV/u</a:t>
            </a:r>
            <a:endParaRPr lang="zh-CN" altLang="en-US" sz="2400" b="1" dirty="0">
              <a:solidFill>
                <a:schemeClr val="accent1"/>
              </a:solidFill>
              <a:latin typeface="Times New Roman" pitchFamily="18" charset="0"/>
              <a:ea typeface="+mn-ea"/>
              <a:cs typeface="Times New Roman" pitchFamily="18" charset="0"/>
            </a:endParaRPr>
          </a:p>
        </p:txBody>
      </p:sp>
      <p:sp>
        <p:nvSpPr>
          <p:cNvPr id="8" name="直接连接符 10"/>
          <p:cNvSpPr>
            <a:spLocks noChangeShapeType="1"/>
          </p:cNvSpPr>
          <p:nvPr/>
        </p:nvSpPr>
        <p:spPr bwMode="auto">
          <a:xfrm>
            <a:off x="119447" y="1124744"/>
            <a:ext cx="5543550" cy="0"/>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a:lstStyle/>
          <a:p>
            <a:endParaRPr lang="zh-CN" altLang="en-US"/>
          </a:p>
        </p:txBody>
      </p:sp>
      <p:sp>
        <p:nvSpPr>
          <p:cNvPr id="3" name="灯片编号占位符 2"/>
          <p:cNvSpPr>
            <a:spLocks noGrp="1"/>
          </p:cNvSpPr>
          <p:nvPr>
            <p:ph type="sldNum" sz="quarter" idx="12"/>
          </p:nvPr>
        </p:nvSpPr>
        <p:spPr/>
        <p:txBody>
          <a:bodyPr/>
          <a:lstStyle/>
          <a:p>
            <a:fld id="{467CF1B9-ADC3-4521-AD98-ADB3259144A0}" type="slidenum">
              <a:rPr lang="zh-CN" altLang="en-US" smtClean="0"/>
              <a:pPr/>
              <a:t>7</a:t>
            </a:fld>
            <a:endParaRPr lang="zh-CN" altLang="en-US" dirty="0"/>
          </a:p>
        </p:txBody>
      </p:sp>
      <p:graphicFrame>
        <p:nvGraphicFramePr>
          <p:cNvPr id="6" name="对象 5"/>
          <p:cNvGraphicFramePr>
            <a:graphicFrameLocks noChangeAspect="1"/>
          </p:cNvGraphicFramePr>
          <p:nvPr>
            <p:extLst>
              <p:ext uri="{D42A27DB-BD31-4B8C-83A1-F6EECF244321}">
                <p14:modId xmlns:p14="http://schemas.microsoft.com/office/powerpoint/2010/main" val="710490533"/>
              </p:ext>
            </p:extLst>
          </p:nvPr>
        </p:nvGraphicFramePr>
        <p:xfrm>
          <a:off x="376238" y="746125"/>
          <a:ext cx="7245350" cy="5060950"/>
        </p:xfrm>
        <a:graphic>
          <a:graphicData uri="http://schemas.openxmlformats.org/presentationml/2006/ole">
            <mc:AlternateContent xmlns:mc="http://schemas.openxmlformats.org/markup-compatibility/2006">
              <mc:Choice xmlns:v="urn:schemas-microsoft-com:vml" Requires="v">
                <p:oleObj spid="_x0000_s214244" name="Graph" r:id="rId4" imgW="4157280" imgH="2904480" progId="Origin50.Graph">
                  <p:embed/>
                </p:oleObj>
              </mc:Choice>
              <mc:Fallback>
                <p:oleObj name="Graph" r:id="rId4" imgW="4157280" imgH="2904480" progId="Origin50.Graph">
                  <p:embed/>
                  <p:pic>
                    <p:nvPicPr>
                      <p:cNvPr id="0" name=""/>
                      <p:cNvPicPr/>
                      <p:nvPr/>
                    </p:nvPicPr>
                    <p:blipFill>
                      <a:blip r:embed="rId5"/>
                      <a:stretch>
                        <a:fillRect/>
                      </a:stretch>
                    </p:blipFill>
                    <p:spPr>
                      <a:xfrm>
                        <a:off x="376238" y="746125"/>
                        <a:ext cx="7245350" cy="5060950"/>
                      </a:xfrm>
                      <a:prstGeom prst="rect">
                        <a:avLst/>
                      </a:prstGeom>
                    </p:spPr>
                  </p:pic>
                </p:oleObj>
              </mc:Fallback>
            </mc:AlternateContent>
          </a:graphicData>
        </a:graphic>
      </p:graphicFrame>
      <p:sp>
        <p:nvSpPr>
          <p:cNvPr id="4" name="文本框 3"/>
          <p:cNvSpPr txBox="1"/>
          <p:nvPr/>
        </p:nvSpPr>
        <p:spPr>
          <a:xfrm>
            <a:off x="1082886" y="5482097"/>
            <a:ext cx="5832648"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dirty="0">
                <a:latin typeface="Times New Roman" panose="02020603050405020304" pitchFamily="18" charset="0"/>
                <a:cs typeface="Times New Roman" panose="02020603050405020304" pitchFamily="18" charset="0"/>
              </a:rPr>
              <a:t>So for the beam energy below 400 MeV/u, 1-2 GHz can not be used, the cooling frequency should be below 1.2 GHz.</a:t>
            </a:r>
            <a:endParaRPr lang="zh-CN" altLang="en-US" dirty="0">
              <a:latin typeface="Times New Roman" panose="02020603050405020304" pitchFamily="18" charset="0"/>
              <a:cs typeface="Times New Roman" panose="02020603050405020304" pitchFamily="18" charset="0"/>
            </a:endParaRPr>
          </a:p>
        </p:txBody>
      </p:sp>
      <p:sp>
        <p:nvSpPr>
          <p:cNvPr id="7" name="椭圆 6"/>
          <p:cNvSpPr/>
          <p:nvPr/>
        </p:nvSpPr>
        <p:spPr>
          <a:xfrm>
            <a:off x="1547664" y="1196752"/>
            <a:ext cx="1512168" cy="504056"/>
          </a:xfrm>
          <a:prstGeom prst="ellipse">
            <a:avLst/>
          </a:prstGeom>
          <a:noFill/>
          <a:ln w="317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9" name="TextBox 9">
            <a:extLst>
              <a:ext uri="{FF2B5EF4-FFF2-40B4-BE49-F238E27FC236}">
                <a16:creationId xmlns:a16="http://schemas.microsoft.com/office/drawing/2014/main" id="{6FE8C555-B396-4D2C-B534-1C0B80790A1E}"/>
              </a:ext>
            </a:extLst>
          </p:cNvPr>
          <p:cNvSpPr txBox="1"/>
          <p:nvPr/>
        </p:nvSpPr>
        <p:spPr>
          <a:xfrm>
            <a:off x="2928422" y="6221124"/>
            <a:ext cx="3443778" cy="430887"/>
          </a:xfrm>
          <a:prstGeom prst="rect">
            <a:avLst/>
          </a:prstGeom>
          <a:noFill/>
        </p:spPr>
        <p:txBody>
          <a:bodyPr wrap="square" rtlCol="0">
            <a:spAutoFit/>
          </a:bodyPr>
          <a:lstStyle/>
          <a:p>
            <a:r>
              <a:rPr lang="en-US" altLang="zh-CN" sz="2200" b="1" dirty="0">
                <a:solidFill>
                  <a:srgbClr val="FF0000"/>
                </a:solidFill>
                <a:latin typeface="Times New Roman" pitchFamily="18" charset="0"/>
                <a:cs typeface="Times New Roman" pitchFamily="18" charset="0"/>
              </a:rPr>
              <a:t>Bandwidth:  0.6-1.2 GHz </a:t>
            </a:r>
            <a:endParaRPr lang="zh-CN" altLang="en-US" sz="2200" b="1" dirty="0">
              <a:solidFill>
                <a:srgbClr val="FF0000"/>
              </a:solidFill>
              <a:latin typeface="Times New Roman" pitchFamily="18" charset="0"/>
              <a:cs typeface="Times New Roman" pitchFamily="18" charset="0"/>
            </a:endParaRPr>
          </a:p>
        </p:txBody>
      </p:sp>
      <p:sp>
        <p:nvSpPr>
          <p:cNvPr id="5" name="箭头: 右 4">
            <a:extLst>
              <a:ext uri="{FF2B5EF4-FFF2-40B4-BE49-F238E27FC236}">
                <a16:creationId xmlns:a16="http://schemas.microsoft.com/office/drawing/2014/main" id="{6FDADD79-2FDB-4F6F-A022-2A4554E4992A}"/>
              </a:ext>
            </a:extLst>
          </p:cNvPr>
          <p:cNvSpPr/>
          <p:nvPr/>
        </p:nvSpPr>
        <p:spPr>
          <a:xfrm>
            <a:off x="1564114" y="6356350"/>
            <a:ext cx="1224136" cy="168994"/>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9092579"/>
      </p:ext>
    </p:extLst>
  </p:cSld>
  <p:clrMapOvr>
    <a:masterClrMapping/>
  </p:clrMapOvr>
  <mc:AlternateContent xmlns:mc="http://schemas.openxmlformats.org/markup-compatibility/2006" xmlns:p14="http://schemas.microsoft.com/office/powerpoint/2010/main">
    <mc:Choice Requires="p14">
      <p:transition spd="slow" p14:dur="2000" advTm="62226"/>
    </mc:Choice>
    <mc:Fallback xmlns="">
      <p:transition spd="slow" advTm="622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30832" y="116632"/>
            <a:ext cx="8229600" cy="1143000"/>
          </a:xfrm>
        </p:spPr>
        <p:txBody>
          <a:bodyPr>
            <a:normAutofit/>
          </a:bodyPr>
          <a:lstStyle/>
          <a:p>
            <a:pPr algn="l"/>
            <a:r>
              <a:rPr lang="en-US" altLang="zh-CN" sz="2800" b="1" dirty="0">
                <a:solidFill>
                  <a:schemeClr val="accent1"/>
                </a:solidFill>
                <a:latin typeface="Times New Roman" pitchFamily="18" charset="0"/>
                <a:ea typeface="+mn-ea"/>
                <a:cs typeface="Times New Roman" pitchFamily="18" charset="0"/>
              </a:rPr>
              <a:t>Longitudinal cooling methods choice</a:t>
            </a:r>
            <a:endParaRPr lang="zh-CN" altLang="en-US" sz="2800" b="1" dirty="0">
              <a:solidFill>
                <a:schemeClr val="accent1"/>
              </a:solidFill>
              <a:latin typeface="Times New Roman" pitchFamily="18" charset="0"/>
              <a:ea typeface="+mn-ea"/>
              <a:cs typeface="Times New Roman" pitchFamily="18" charset="0"/>
            </a:endParaRPr>
          </a:p>
        </p:txBody>
      </p:sp>
      <p:pic>
        <p:nvPicPr>
          <p:cNvPr id="19458" name="Picture 2"/>
          <p:cNvPicPr>
            <a:picLocks noChangeAspect="1" noChangeArrowheads="1"/>
          </p:cNvPicPr>
          <p:nvPr/>
        </p:nvPicPr>
        <p:blipFill>
          <a:blip r:embed="rId4" cstate="print"/>
          <a:srcRect/>
          <a:stretch>
            <a:fillRect/>
          </a:stretch>
        </p:blipFill>
        <p:spPr bwMode="auto">
          <a:xfrm>
            <a:off x="179512" y="1556792"/>
            <a:ext cx="8243116" cy="1368152"/>
          </a:xfrm>
          <a:prstGeom prst="rect">
            <a:avLst/>
          </a:prstGeom>
          <a:noFill/>
          <a:ln w="9525">
            <a:noFill/>
            <a:miter lim="800000"/>
            <a:headEnd/>
            <a:tailEnd/>
          </a:ln>
        </p:spPr>
      </p:pic>
      <p:graphicFrame>
        <p:nvGraphicFramePr>
          <p:cNvPr id="24577" name="Object 1"/>
          <p:cNvGraphicFramePr>
            <a:graphicFrameLocks noChangeAspect="1"/>
          </p:cNvGraphicFramePr>
          <p:nvPr/>
        </p:nvGraphicFramePr>
        <p:xfrm>
          <a:off x="0" y="2852936"/>
          <a:ext cx="5220072" cy="3689316"/>
        </p:xfrm>
        <a:graphic>
          <a:graphicData uri="http://schemas.openxmlformats.org/presentationml/2006/ole">
            <mc:AlternateContent xmlns:mc="http://schemas.openxmlformats.org/markup-compatibility/2006">
              <mc:Choice xmlns:v="urn:schemas-microsoft-com:vml" Requires="v">
                <p:oleObj spid="_x0000_s25363" name="Graph" r:id="rId5" imgW="4276954" imgH="3022397" progId="Origin50.Graph">
                  <p:embed/>
                </p:oleObj>
              </mc:Choice>
              <mc:Fallback>
                <p:oleObj name="Graph" r:id="rId5" imgW="4276954" imgH="3022397" progId="Origin50.Graph">
                  <p:embed/>
                  <p:pic>
                    <p:nvPicPr>
                      <p:cNvPr id="0" name="Picture 23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852936"/>
                        <a:ext cx="5220072" cy="3689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4578" name="Object 2"/>
          <p:cNvGraphicFramePr>
            <a:graphicFrameLocks noChangeAspect="1"/>
          </p:cNvGraphicFramePr>
          <p:nvPr/>
        </p:nvGraphicFramePr>
        <p:xfrm>
          <a:off x="4139952" y="2924944"/>
          <a:ext cx="5154401" cy="3600400"/>
        </p:xfrm>
        <a:graphic>
          <a:graphicData uri="http://schemas.openxmlformats.org/presentationml/2006/ole">
            <mc:AlternateContent xmlns:mc="http://schemas.openxmlformats.org/markup-compatibility/2006">
              <mc:Choice xmlns:v="urn:schemas-microsoft-com:vml" Requires="v">
                <p:oleObj spid="_x0000_s25364" name="Graph" r:id="rId7" imgW="4155034" imgH="2901696" progId="Origin50.Graph">
                  <p:embed/>
                </p:oleObj>
              </mc:Choice>
              <mc:Fallback>
                <p:oleObj name="Graph" r:id="rId7" imgW="4155034" imgH="2901696" progId="Origin50.Graph">
                  <p:embed/>
                  <p:pic>
                    <p:nvPicPr>
                      <p:cNvPr id="0" name="Picture 23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39952" y="2924944"/>
                        <a:ext cx="5154401"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矩形 5"/>
          <p:cNvSpPr/>
          <p:nvPr/>
        </p:nvSpPr>
        <p:spPr>
          <a:xfrm>
            <a:off x="4788024" y="1772816"/>
            <a:ext cx="3528392" cy="432048"/>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7" name="矩形 6"/>
          <p:cNvSpPr/>
          <p:nvPr/>
        </p:nvSpPr>
        <p:spPr>
          <a:xfrm>
            <a:off x="4788024" y="2492896"/>
            <a:ext cx="3528392" cy="432048"/>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8" name="直接连接符 10"/>
          <p:cNvSpPr>
            <a:spLocks noChangeShapeType="1"/>
          </p:cNvSpPr>
          <p:nvPr/>
        </p:nvSpPr>
        <p:spPr bwMode="auto">
          <a:xfrm>
            <a:off x="119447" y="1124744"/>
            <a:ext cx="5543550" cy="0"/>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a:lstStyle/>
          <a:p>
            <a:endParaRPr lang="zh-CN" altLang="en-US"/>
          </a:p>
        </p:txBody>
      </p:sp>
      <p:sp>
        <p:nvSpPr>
          <p:cNvPr id="3" name="灯片编号占位符 2"/>
          <p:cNvSpPr>
            <a:spLocks noGrp="1"/>
          </p:cNvSpPr>
          <p:nvPr>
            <p:ph type="sldNum" sz="quarter" idx="12"/>
          </p:nvPr>
        </p:nvSpPr>
        <p:spPr/>
        <p:txBody>
          <a:bodyPr/>
          <a:lstStyle/>
          <a:p>
            <a:fld id="{467CF1B9-ADC3-4521-AD98-ADB3259144A0}" type="slidenum">
              <a:rPr lang="zh-CN" altLang="en-US" smtClean="0"/>
              <a:pPr/>
              <a:t>8</a:t>
            </a:fld>
            <a:endParaRPr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descr="2016-06-17_SRing-55-v3-st.bmp"/>
          <p:cNvPicPr>
            <a:picLocks noChangeAspect="1"/>
          </p:cNvPicPr>
          <p:nvPr/>
        </p:nvPicPr>
        <p:blipFill>
          <a:blip r:embed="rId3" cstate="print"/>
          <a:srcRect l="23225" t="13372" r="27163" b="15756"/>
          <a:stretch>
            <a:fillRect/>
          </a:stretch>
        </p:blipFill>
        <p:spPr>
          <a:xfrm>
            <a:off x="434936" y="1196752"/>
            <a:ext cx="8510531" cy="5184576"/>
          </a:xfrm>
          <a:prstGeom prst="rect">
            <a:avLst/>
          </a:prstGeom>
        </p:spPr>
      </p:pic>
      <p:graphicFrame>
        <p:nvGraphicFramePr>
          <p:cNvPr id="42" name="内容占位符 41"/>
          <p:cNvGraphicFramePr>
            <a:graphicFrameLocks noGrp="1"/>
          </p:cNvGraphicFramePr>
          <p:nvPr>
            <p:ph idx="1"/>
          </p:nvPr>
        </p:nvGraphicFramePr>
        <p:xfrm>
          <a:off x="2339752" y="5301208"/>
          <a:ext cx="2057400" cy="361950"/>
        </p:xfrm>
        <a:graphic>
          <a:graphicData uri="http://schemas.openxmlformats.org/drawingml/2006/table">
            <a:tbl>
              <a:tblPr/>
              <a:tblGrid>
                <a:gridCol w="6858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tblGrid>
              <a:tr h="180975">
                <a:tc>
                  <a:txBody>
                    <a:bodyPr/>
                    <a:lstStyle/>
                    <a:p>
                      <a:pPr algn="l" fontAlgn="b"/>
                      <a:endParaRPr lang="zh-CN" altLang="en-US" sz="1100" b="0" i="0" u="none" strike="noStrike">
                        <a:solidFill>
                          <a:srgbClr val="000000"/>
                        </a:solidFill>
                        <a:latin typeface="Tahoma"/>
                      </a:endParaRPr>
                    </a:p>
                  </a:txBody>
                  <a:tcPr marL="9525" marR="9525" marT="9525" marB="0" anchor="b">
                    <a:lnL>
                      <a:noFill/>
                    </a:lnL>
                    <a:lnR>
                      <a:noFill/>
                    </a:lnR>
                    <a:lnT>
                      <a:noFill/>
                    </a:lnT>
                    <a:lnB>
                      <a:noFill/>
                    </a:lnB>
                  </a:tcPr>
                </a:tc>
                <a:tc>
                  <a:txBody>
                    <a:bodyPr/>
                    <a:lstStyle/>
                    <a:p>
                      <a:pPr algn="l" fontAlgn="b"/>
                      <a:endParaRPr lang="zh-CN" altLang="en-US" sz="1100" b="0" i="0" u="none" strike="noStrike">
                        <a:solidFill>
                          <a:srgbClr val="000000"/>
                        </a:solidFill>
                        <a:latin typeface="Tahoma"/>
                      </a:endParaRPr>
                    </a:p>
                  </a:txBody>
                  <a:tcPr marL="9525" marR="9525" marT="9525" marB="0" anchor="b">
                    <a:lnL>
                      <a:noFill/>
                    </a:lnL>
                    <a:lnR>
                      <a:noFill/>
                    </a:lnR>
                    <a:lnT>
                      <a:noFill/>
                    </a:lnT>
                    <a:lnB>
                      <a:noFill/>
                    </a:lnB>
                  </a:tcPr>
                </a:tc>
                <a:tc>
                  <a:txBody>
                    <a:bodyPr/>
                    <a:lstStyle/>
                    <a:p>
                      <a:pPr algn="l" fontAlgn="b"/>
                      <a:endParaRPr lang="zh-CN" altLang="en-US" sz="1100" b="0" i="0" u="none" strike="noStrike">
                        <a:solidFill>
                          <a:srgbClr val="000000"/>
                        </a:solidFill>
                        <a:latin typeface="Tahoma"/>
                      </a:endParaRPr>
                    </a:p>
                  </a:txBody>
                  <a:tcPr marL="9525" marR="9525" marT="9525" marB="0" anchor="b">
                    <a:lnL>
                      <a:noFill/>
                    </a:lnL>
                    <a:lnR>
                      <a:noFill/>
                    </a:lnR>
                    <a:lnT>
                      <a:noFill/>
                    </a:lnT>
                    <a:lnB>
                      <a:noFill/>
                    </a:lnB>
                  </a:tcPr>
                </a:tc>
                <a:extLst>
                  <a:ext uri="{0D108BD9-81ED-4DB2-BD59-A6C34878D82A}">
                    <a16:rowId xmlns:a16="http://schemas.microsoft.com/office/drawing/2014/main" val="10000"/>
                  </a:ext>
                </a:extLst>
              </a:tr>
              <a:tr h="180975">
                <a:tc>
                  <a:txBody>
                    <a:bodyPr/>
                    <a:lstStyle/>
                    <a:p>
                      <a:pPr algn="l" fontAlgn="b"/>
                      <a:endParaRPr lang="zh-CN" altLang="en-US" sz="1100" b="0" i="0" u="none" strike="noStrike">
                        <a:solidFill>
                          <a:srgbClr val="000000"/>
                        </a:solidFill>
                        <a:latin typeface="Tahoma"/>
                      </a:endParaRPr>
                    </a:p>
                  </a:txBody>
                  <a:tcPr marL="9525" marR="9525" marT="9525" marB="0" anchor="b">
                    <a:lnL>
                      <a:noFill/>
                    </a:lnL>
                    <a:lnR>
                      <a:noFill/>
                    </a:lnR>
                    <a:lnT>
                      <a:noFill/>
                    </a:lnT>
                    <a:lnB>
                      <a:noFill/>
                    </a:lnB>
                  </a:tcPr>
                </a:tc>
                <a:tc>
                  <a:txBody>
                    <a:bodyPr/>
                    <a:lstStyle/>
                    <a:p>
                      <a:pPr algn="l" fontAlgn="b"/>
                      <a:endParaRPr lang="zh-CN" altLang="en-US" sz="1100" b="0" i="0" u="none" strike="noStrike">
                        <a:solidFill>
                          <a:srgbClr val="000000"/>
                        </a:solidFill>
                        <a:latin typeface="Tahoma"/>
                      </a:endParaRPr>
                    </a:p>
                  </a:txBody>
                  <a:tcPr marL="9525" marR="9525" marT="9525" marB="0" anchor="b">
                    <a:lnL>
                      <a:noFill/>
                    </a:lnL>
                    <a:lnR>
                      <a:noFill/>
                    </a:lnR>
                    <a:lnT>
                      <a:noFill/>
                    </a:lnT>
                    <a:lnB>
                      <a:noFill/>
                    </a:lnB>
                  </a:tcPr>
                </a:tc>
                <a:tc>
                  <a:txBody>
                    <a:bodyPr/>
                    <a:lstStyle/>
                    <a:p>
                      <a:pPr algn="l" fontAlgn="b"/>
                      <a:endParaRPr lang="zh-CN" altLang="en-US" sz="1100" b="0" i="0" u="none" strike="noStrike" dirty="0">
                        <a:solidFill>
                          <a:srgbClr val="000000"/>
                        </a:solidFill>
                        <a:latin typeface="Tahoma"/>
                      </a:endParaRPr>
                    </a:p>
                  </a:txBody>
                  <a:tcPr marL="9525" marR="9525" marT="9525" marB="0" anchor="b">
                    <a:lnL>
                      <a:noFill/>
                    </a:lnL>
                    <a:lnR>
                      <a:noFill/>
                    </a:lnR>
                    <a:lnT>
                      <a:noFill/>
                    </a:lnT>
                    <a:lnB>
                      <a:noFill/>
                    </a:lnB>
                  </a:tcPr>
                </a:tc>
                <a:extLst>
                  <a:ext uri="{0D108BD9-81ED-4DB2-BD59-A6C34878D82A}">
                    <a16:rowId xmlns:a16="http://schemas.microsoft.com/office/drawing/2014/main" val="10001"/>
                  </a:ext>
                </a:extLst>
              </a:tr>
            </a:tbl>
          </a:graphicData>
        </a:graphic>
      </p:graphicFrame>
      <p:sp>
        <p:nvSpPr>
          <p:cNvPr id="2" name="标题 1"/>
          <p:cNvSpPr>
            <a:spLocks noGrp="1"/>
          </p:cNvSpPr>
          <p:nvPr>
            <p:ph type="title"/>
          </p:nvPr>
        </p:nvSpPr>
        <p:spPr>
          <a:xfrm>
            <a:off x="467544" y="58614"/>
            <a:ext cx="8229600" cy="1138138"/>
          </a:xfrm>
        </p:spPr>
        <p:txBody>
          <a:bodyPr>
            <a:noAutofit/>
          </a:bodyPr>
          <a:lstStyle/>
          <a:p>
            <a:pPr algn="l"/>
            <a:r>
              <a:rPr lang="en-US" altLang="zh-CN" sz="2400" b="1" dirty="0">
                <a:solidFill>
                  <a:schemeClr val="accent1"/>
                </a:solidFill>
                <a:latin typeface="Times New Roman" pitchFamily="18" charset="0"/>
                <a:ea typeface="+mn-ea"/>
                <a:cs typeface="Times New Roman" pitchFamily="18" charset="0"/>
              </a:rPr>
              <a:t>Layout of the PU and kicker of </a:t>
            </a:r>
            <a:r>
              <a:rPr lang="en-US" altLang="zh-CN" sz="2400" b="1" dirty="0" err="1">
                <a:solidFill>
                  <a:schemeClr val="accent1"/>
                </a:solidFill>
                <a:latin typeface="Times New Roman" pitchFamily="18" charset="0"/>
                <a:ea typeface="+mn-ea"/>
                <a:cs typeface="Times New Roman" pitchFamily="18" charset="0"/>
              </a:rPr>
              <a:t>SRing</a:t>
            </a:r>
            <a:r>
              <a:rPr lang="en-US" altLang="zh-CN" sz="2400" b="1" dirty="0">
                <a:solidFill>
                  <a:schemeClr val="accent1"/>
                </a:solidFill>
                <a:latin typeface="Times New Roman" pitchFamily="18" charset="0"/>
                <a:ea typeface="+mn-ea"/>
                <a:cs typeface="Times New Roman" pitchFamily="18" charset="0"/>
              </a:rPr>
              <a:t> stochastic cooling</a:t>
            </a:r>
            <a:endParaRPr lang="zh-CN" altLang="en-US" sz="2400" b="1" dirty="0">
              <a:solidFill>
                <a:schemeClr val="accent1"/>
              </a:solidFill>
              <a:latin typeface="Times New Roman" pitchFamily="18" charset="0"/>
              <a:ea typeface="+mn-ea"/>
              <a:cs typeface="Times New Roman" pitchFamily="18" charset="0"/>
            </a:endParaRPr>
          </a:p>
        </p:txBody>
      </p:sp>
      <p:sp>
        <p:nvSpPr>
          <p:cNvPr id="5" name="TextBox 4"/>
          <p:cNvSpPr txBox="1"/>
          <p:nvPr/>
        </p:nvSpPr>
        <p:spPr>
          <a:xfrm>
            <a:off x="5652120" y="2060848"/>
            <a:ext cx="720080" cy="338554"/>
          </a:xfrm>
          <a:prstGeom prst="rect">
            <a:avLst/>
          </a:prstGeom>
          <a:noFill/>
        </p:spPr>
        <p:txBody>
          <a:bodyPr wrap="square" rtlCol="0">
            <a:spAutoFit/>
          </a:bodyPr>
          <a:lstStyle/>
          <a:p>
            <a:r>
              <a:rPr lang="en-US" altLang="zh-CN" sz="1600" dirty="0">
                <a:latin typeface="Times New Roman" pitchFamily="18" charset="0"/>
                <a:cs typeface="Times New Roman" pitchFamily="18" charset="0"/>
              </a:rPr>
              <a:t>PU1</a:t>
            </a:r>
            <a:endParaRPr lang="zh-CN" altLang="en-US" sz="1600" dirty="0">
              <a:latin typeface="Times New Roman" pitchFamily="18" charset="0"/>
              <a:cs typeface="Times New Roman" pitchFamily="18" charset="0"/>
            </a:endParaRPr>
          </a:p>
        </p:txBody>
      </p:sp>
      <p:cxnSp>
        <p:nvCxnSpPr>
          <p:cNvPr id="7" name="直接箭头连接符 6"/>
          <p:cNvCxnSpPr/>
          <p:nvPr/>
        </p:nvCxnSpPr>
        <p:spPr>
          <a:xfrm flipV="1">
            <a:off x="5940152" y="1844824"/>
            <a:ext cx="432048" cy="28803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6804248" y="2060848"/>
            <a:ext cx="720080" cy="338554"/>
          </a:xfrm>
          <a:prstGeom prst="rect">
            <a:avLst/>
          </a:prstGeom>
          <a:noFill/>
        </p:spPr>
        <p:txBody>
          <a:bodyPr wrap="square" rtlCol="0">
            <a:spAutoFit/>
          </a:bodyPr>
          <a:lstStyle/>
          <a:p>
            <a:r>
              <a:rPr lang="en-US" altLang="zh-CN" sz="1600" dirty="0">
                <a:latin typeface="Times New Roman" pitchFamily="18" charset="0"/>
                <a:cs typeface="Times New Roman" pitchFamily="18" charset="0"/>
              </a:rPr>
              <a:t>PU2</a:t>
            </a:r>
            <a:endParaRPr lang="zh-CN" altLang="en-US" sz="1600" dirty="0">
              <a:latin typeface="Times New Roman" pitchFamily="18" charset="0"/>
              <a:cs typeface="Times New Roman" pitchFamily="18" charset="0"/>
            </a:endParaRPr>
          </a:p>
        </p:txBody>
      </p:sp>
      <p:cxnSp>
        <p:nvCxnSpPr>
          <p:cNvPr id="9" name="直接箭头连接符 8"/>
          <p:cNvCxnSpPr/>
          <p:nvPr/>
        </p:nvCxnSpPr>
        <p:spPr>
          <a:xfrm flipH="1" flipV="1">
            <a:off x="6588224" y="1844824"/>
            <a:ext cx="432048" cy="28803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1" name="矩形 10"/>
          <p:cNvSpPr/>
          <p:nvPr/>
        </p:nvSpPr>
        <p:spPr>
          <a:xfrm>
            <a:off x="5940152" y="3501008"/>
            <a:ext cx="1224136" cy="43204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b="1" dirty="0"/>
              <a:t>combiner</a:t>
            </a:r>
            <a:endParaRPr lang="zh-CN" altLang="en-US" b="1" dirty="0"/>
          </a:p>
        </p:txBody>
      </p:sp>
      <p:cxnSp>
        <p:nvCxnSpPr>
          <p:cNvPr id="16" name="直接箭头连接符 15"/>
          <p:cNvCxnSpPr/>
          <p:nvPr/>
        </p:nvCxnSpPr>
        <p:spPr>
          <a:xfrm>
            <a:off x="6372200" y="1916832"/>
            <a:ext cx="0" cy="1584176"/>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30" name="直接箭头连接符 29"/>
          <p:cNvCxnSpPr/>
          <p:nvPr/>
        </p:nvCxnSpPr>
        <p:spPr>
          <a:xfrm>
            <a:off x="6372200" y="3933056"/>
            <a:ext cx="0" cy="2016224"/>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34" name="直接连接符 33"/>
          <p:cNvCxnSpPr/>
          <p:nvPr/>
        </p:nvCxnSpPr>
        <p:spPr>
          <a:xfrm>
            <a:off x="2051720" y="3356992"/>
            <a:ext cx="864096" cy="0"/>
          </a:xfrm>
          <a:prstGeom prst="line">
            <a:avLst/>
          </a:prstGeom>
        </p:spPr>
        <p:style>
          <a:lnRef idx="2">
            <a:schemeClr val="accent2"/>
          </a:lnRef>
          <a:fillRef idx="0">
            <a:schemeClr val="accent2"/>
          </a:fillRef>
          <a:effectRef idx="1">
            <a:schemeClr val="accent2"/>
          </a:effectRef>
          <a:fontRef idx="minor">
            <a:schemeClr val="tx1"/>
          </a:fontRef>
        </p:style>
      </p:cxnSp>
      <p:sp>
        <p:nvSpPr>
          <p:cNvPr id="36" name="TextBox 35"/>
          <p:cNvSpPr txBox="1"/>
          <p:nvPr/>
        </p:nvSpPr>
        <p:spPr>
          <a:xfrm>
            <a:off x="2987824" y="3140968"/>
            <a:ext cx="1224136" cy="369332"/>
          </a:xfrm>
          <a:prstGeom prst="rect">
            <a:avLst/>
          </a:prstGeom>
          <a:noFill/>
        </p:spPr>
        <p:txBody>
          <a:bodyPr wrap="square" rtlCol="0">
            <a:spAutoFit/>
          </a:bodyPr>
          <a:lstStyle/>
          <a:p>
            <a:r>
              <a:rPr lang="en-US" altLang="zh-CN" dirty="0"/>
              <a:t>H cooling</a:t>
            </a:r>
            <a:endParaRPr lang="zh-CN" altLang="en-US" dirty="0"/>
          </a:p>
        </p:txBody>
      </p:sp>
      <p:cxnSp>
        <p:nvCxnSpPr>
          <p:cNvPr id="37" name="直接连接符 36"/>
          <p:cNvCxnSpPr/>
          <p:nvPr/>
        </p:nvCxnSpPr>
        <p:spPr>
          <a:xfrm>
            <a:off x="2051720" y="3779748"/>
            <a:ext cx="864096" cy="0"/>
          </a:xfrm>
          <a:prstGeom prst="line">
            <a:avLst/>
          </a:prstGeom>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2987824" y="3563724"/>
            <a:ext cx="1224136" cy="369332"/>
          </a:xfrm>
          <a:prstGeom prst="rect">
            <a:avLst/>
          </a:prstGeom>
          <a:noFill/>
        </p:spPr>
        <p:txBody>
          <a:bodyPr wrap="square" rtlCol="0">
            <a:spAutoFit/>
          </a:bodyPr>
          <a:lstStyle/>
          <a:p>
            <a:r>
              <a:rPr lang="en-US" altLang="zh-CN" dirty="0"/>
              <a:t>V cooling</a:t>
            </a:r>
            <a:endParaRPr lang="zh-CN" altLang="en-US" dirty="0"/>
          </a:p>
        </p:txBody>
      </p:sp>
      <p:cxnSp>
        <p:nvCxnSpPr>
          <p:cNvPr id="39" name="直接连接符 38"/>
          <p:cNvCxnSpPr/>
          <p:nvPr/>
        </p:nvCxnSpPr>
        <p:spPr>
          <a:xfrm>
            <a:off x="2051720" y="4139788"/>
            <a:ext cx="864096" cy="0"/>
          </a:xfrm>
          <a:prstGeom prst="line">
            <a:avLst/>
          </a:prstGeom>
        </p:spPr>
        <p:style>
          <a:lnRef idx="2">
            <a:schemeClr val="accent3"/>
          </a:lnRef>
          <a:fillRef idx="0">
            <a:schemeClr val="accent3"/>
          </a:fillRef>
          <a:effectRef idx="1">
            <a:schemeClr val="accent3"/>
          </a:effectRef>
          <a:fontRef idx="minor">
            <a:schemeClr val="tx1"/>
          </a:fontRef>
        </p:style>
      </p:cxnSp>
      <p:sp>
        <p:nvSpPr>
          <p:cNvPr id="40" name="TextBox 39"/>
          <p:cNvSpPr txBox="1"/>
          <p:nvPr/>
        </p:nvSpPr>
        <p:spPr>
          <a:xfrm>
            <a:off x="2987824" y="3923764"/>
            <a:ext cx="1224136" cy="369332"/>
          </a:xfrm>
          <a:prstGeom prst="rect">
            <a:avLst/>
          </a:prstGeom>
          <a:noFill/>
        </p:spPr>
        <p:txBody>
          <a:bodyPr wrap="square" rtlCol="0">
            <a:spAutoFit/>
          </a:bodyPr>
          <a:lstStyle/>
          <a:p>
            <a:r>
              <a:rPr lang="en-US" altLang="zh-CN" dirty="0"/>
              <a:t>L cooling</a:t>
            </a:r>
            <a:endParaRPr lang="zh-CN" altLang="en-US" dirty="0"/>
          </a:p>
        </p:txBody>
      </p:sp>
      <p:sp>
        <p:nvSpPr>
          <p:cNvPr id="41" name="矩形 40"/>
          <p:cNvSpPr/>
          <p:nvPr/>
        </p:nvSpPr>
        <p:spPr>
          <a:xfrm>
            <a:off x="1907704" y="2708920"/>
            <a:ext cx="2541978" cy="369332"/>
          </a:xfrm>
          <a:prstGeom prst="rect">
            <a:avLst/>
          </a:prstGeom>
        </p:spPr>
        <p:txBody>
          <a:bodyPr wrap="none">
            <a:spAutoFit/>
          </a:bodyPr>
          <a:lstStyle/>
          <a:p>
            <a:r>
              <a:rPr lang="en-US" altLang="zh-CN" dirty="0"/>
              <a:t>Circumference</a:t>
            </a:r>
            <a:r>
              <a:rPr lang="zh-CN" altLang="en-US" dirty="0"/>
              <a:t>： </a:t>
            </a:r>
            <a:r>
              <a:rPr lang="en-US" altLang="zh-CN" dirty="0"/>
              <a:t>273.5m</a:t>
            </a:r>
          </a:p>
        </p:txBody>
      </p:sp>
      <p:sp>
        <p:nvSpPr>
          <p:cNvPr id="26" name="直接连接符 10"/>
          <p:cNvSpPr>
            <a:spLocks noChangeShapeType="1"/>
          </p:cNvSpPr>
          <p:nvPr/>
        </p:nvSpPr>
        <p:spPr bwMode="auto">
          <a:xfrm>
            <a:off x="119447" y="1052736"/>
            <a:ext cx="5543550" cy="0"/>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a:lstStyle/>
          <a:p>
            <a:endParaRPr lang="zh-CN" altLang="en-US"/>
          </a:p>
        </p:txBody>
      </p:sp>
      <p:cxnSp>
        <p:nvCxnSpPr>
          <p:cNvPr id="59" name="直接箭头连接符 58"/>
          <p:cNvCxnSpPr/>
          <p:nvPr/>
        </p:nvCxnSpPr>
        <p:spPr>
          <a:xfrm>
            <a:off x="6660232" y="3933056"/>
            <a:ext cx="0" cy="2016224"/>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64" name="直接箭头连接符 63"/>
          <p:cNvCxnSpPr/>
          <p:nvPr/>
        </p:nvCxnSpPr>
        <p:spPr>
          <a:xfrm>
            <a:off x="6444208" y="1916832"/>
            <a:ext cx="0" cy="158417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65" name="直接箭头连接符 64"/>
          <p:cNvCxnSpPr/>
          <p:nvPr/>
        </p:nvCxnSpPr>
        <p:spPr>
          <a:xfrm>
            <a:off x="6588224" y="1916832"/>
            <a:ext cx="0" cy="15841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6" name="直接箭头连接符 65"/>
          <p:cNvCxnSpPr/>
          <p:nvPr/>
        </p:nvCxnSpPr>
        <p:spPr>
          <a:xfrm>
            <a:off x="6660232" y="1916832"/>
            <a:ext cx="0" cy="1584176"/>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67" name="直接箭头连接符 66"/>
          <p:cNvCxnSpPr/>
          <p:nvPr/>
        </p:nvCxnSpPr>
        <p:spPr>
          <a:xfrm>
            <a:off x="6588224" y="3933056"/>
            <a:ext cx="0" cy="201622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68" name="直接箭头连接符 67"/>
          <p:cNvCxnSpPr/>
          <p:nvPr/>
        </p:nvCxnSpPr>
        <p:spPr>
          <a:xfrm>
            <a:off x="6444208" y="3933056"/>
            <a:ext cx="0" cy="20162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69" name="表格 68"/>
          <p:cNvGraphicFramePr>
            <a:graphicFrameLocks noGrp="1"/>
          </p:cNvGraphicFramePr>
          <p:nvPr>
            <p:extLst/>
          </p:nvPr>
        </p:nvGraphicFramePr>
        <p:xfrm>
          <a:off x="1907704" y="4509234"/>
          <a:ext cx="2448272" cy="935990"/>
        </p:xfrm>
        <a:graphic>
          <a:graphicData uri="http://schemas.openxmlformats.org/drawingml/2006/table">
            <a:tbl>
              <a:tblPr/>
              <a:tblGrid>
                <a:gridCol w="1255931">
                  <a:extLst>
                    <a:ext uri="{9D8B030D-6E8A-4147-A177-3AD203B41FA5}">
                      <a16:colId xmlns:a16="http://schemas.microsoft.com/office/drawing/2014/main" val="20000"/>
                    </a:ext>
                  </a:extLst>
                </a:gridCol>
                <a:gridCol w="1192341">
                  <a:extLst>
                    <a:ext uri="{9D8B030D-6E8A-4147-A177-3AD203B41FA5}">
                      <a16:colId xmlns:a16="http://schemas.microsoft.com/office/drawing/2014/main" val="20001"/>
                    </a:ext>
                  </a:extLst>
                </a:gridCol>
              </a:tblGrid>
              <a:tr h="504190">
                <a:tc>
                  <a:txBody>
                    <a:bodyPr/>
                    <a:lstStyle/>
                    <a:p>
                      <a:pPr algn="ctr" fontAlgn="base">
                        <a:lnSpc>
                          <a:spcPts val="1100"/>
                        </a:lnSpc>
                        <a:spcAft>
                          <a:spcPts val="0"/>
                        </a:spcAft>
                      </a:pPr>
                      <a:r>
                        <a:rPr lang="en-US" sz="2000" kern="1200" dirty="0">
                          <a:solidFill>
                            <a:srgbClr val="000000"/>
                          </a:solidFill>
                          <a:latin typeface="Calibri"/>
                          <a:ea typeface="宋体"/>
                          <a:cs typeface="Calibri"/>
                        </a:rPr>
                        <a:t>μ </a:t>
                      </a:r>
                      <a:r>
                        <a:rPr lang="en-US" sz="2000" kern="1200" baseline="-25000" dirty="0" err="1">
                          <a:solidFill>
                            <a:srgbClr val="000000"/>
                          </a:solidFill>
                          <a:latin typeface="Calibri"/>
                          <a:ea typeface="宋体"/>
                          <a:cs typeface="Calibri"/>
                        </a:rPr>
                        <a:t>pu</a:t>
                      </a:r>
                      <a:r>
                        <a:rPr lang="en-US" sz="2000" kern="1200" baseline="-25000" dirty="0">
                          <a:solidFill>
                            <a:srgbClr val="000000"/>
                          </a:solidFill>
                          <a:latin typeface="Calibri"/>
                          <a:ea typeface="宋体"/>
                          <a:cs typeface="Calibri"/>
                        </a:rPr>
                        <a:t>-k H </a:t>
                      </a:r>
                      <a:endParaRPr lang="zh-CN" sz="1100" kern="100" dirty="0">
                        <a:latin typeface="Tahoma"/>
                        <a:ea typeface="微软雅黑"/>
                        <a:cs typeface="Times New Roman"/>
                      </a:endParaRPr>
                    </a:p>
                  </a:txBody>
                  <a:tcPr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ts val="1100"/>
                        </a:lnSpc>
                        <a:spcAft>
                          <a:spcPts val="0"/>
                        </a:spcAft>
                      </a:pPr>
                      <a:r>
                        <a:rPr lang="en-US" sz="2000" kern="1200" dirty="0">
                          <a:solidFill>
                            <a:srgbClr val="000000"/>
                          </a:solidFill>
                          <a:latin typeface="Calibri"/>
                          <a:ea typeface="宋体"/>
                          <a:cs typeface="Calibri"/>
                        </a:rPr>
                        <a:t>μ </a:t>
                      </a:r>
                      <a:r>
                        <a:rPr lang="en-US" sz="2000" kern="1200" baseline="-25000" dirty="0" err="1">
                          <a:solidFill>
                            <a:srgbClr val="000000"/>
                          </a:solidFill>
                          <a:latin typeface="Calibri"/>
                          <a:ea typeface="宋体"/>
                          <a:cs typeface="Calibri"/>
                        </a:rPr>
                        <a:t>pu</a:t>
                      </a:r>
                      <a:r>
                        <a:rPr lang="en-US" sz="2000" kern="1200" baseline="-25000" dirty="0">
                          <a:solidFill>
                            <a:srgbClr val="000000"/>
                          </a:solidFill>
                          <a:latin typeface="Calibri"/>
                          <a:ea typeface="宋体"/>
                          <a:cs typeface="Calibri"/>
                        </a:rPr>
                        <a:t>-k V </a:t>
                      </a:r>
                      <a:endParaRPr lang="zh-CN" sz="1100" kern="100" dirty="0">
                        <a:latin typeface="Tahoma"/>
                        <a:ea typeface="微软雅黑"/>
                        <a:cs typeface="Times New Roman"/>
                      </a:endParaRPr>
                    </a:p>
                  </a:txBody>
                  <a:tcPr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31800">
                <a:tc>
                  <a:txBody>
                    <a:bodyPr/>
                    <a:lstStyle/>
                    <a:p>
                      <a:pPr algn="ctr" fontAlgn="base">
                        <a:lnSpc>
                          <a:spcPts val="1100"/>
                        </a:lnSpc>
                        <a:spcAft>
                          <a:spcPts val="0"/>
                        </a:spcAft>
                      </a:pPr>
                      <a:r>
                        <a:rPr lang="en-US" sz="1400" b="1" kern="1200" dirty="0">
                          <a:solidFill>
                            <a:srgbClr val="000000"/>
                          </a:solidFill>
                          <a:latin typeface="Calibri"/>
                          <a:ea typeface="宋体"/>
                          <a:cs typeface="Calibri"/>
                        </a:rPr>
                        <a:t>453°</a:t>
                      </a:r>
                      <a:endParaRPr lang="zh-CN" sz="1100" kern="100" dirty="0">
                        <a:latin typeface="Tahoma"/>
                        <a:ea typeface="微软雅黑"/>
                        <a:cs typeface="Times New Roman"/>
                      </a:endParaRPr>
                    </a:p>
                  </a:txBody>
                  <a:tcPr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ase">
                        <a:lnSpc>
                          <a:spcPts val="1100"/>
                        </a:lnSpc>
                        <a:spcAft>
                          <a:spcPts val="0"/>
                        </a:spcAft>
                      </a:pPr>
                      <a:r>
                        <a:rPr lang="en-US" sz="1400" b="1" kern="1200" dirty="0">
                          <a:solidFill>
                            <a:srgbClr val="000000"/>
                          </a:solidFill>
                          <a:latin typeface="Calibri"/>
                          <a:ea typeface="宋体"/>
                          <a:cs typeface="Calibri"/>
                        </a:rPr>
                        <a:t>452° </a:t>
                      </a:r>
                      <a:endParaRPr lang="zh-CN" sz="1100" kern="100" dirty="0">
                        <a:latin typeface="Tahoma"/>
                        <a:ea typeface="微软雅黑"/>
                        <a:cs typeface="Times New Roman"/>
                      </a:endParaRPr>
                    </a:p>
                  </a:txBody>
                  <a:tcPr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
        <p:nvSpPr>
          <p:cNvPr id="3" name="灯片编号占位符 2"/>
          <p:cNvSpPr>
            <a:spLocks noGrp="1"/>
          </p:cNvSpPr>
          <p:nvPr>
            <p:ph type="sldNum" sz="quarter" idx="12"/>
          </p:nvPr>
        </p:nvSpPr>
        <p:spPr/>
        <p:txBody>
          <a:bodyPr/>
          <a:lstStyle/>
          <a:p>
            <a:fld id="{467CF1B9-ADC3-4521-AD98-ADB3259144A0}" type="slidenum">
              <a:rPr lang="zh-CN" altLang="en-US" smtClean="0"/>
              <a:pPr/>
              <a:t>9</a:t>
            </a:fld>
            <a:endParaRPr lang="zh-CN" altLang="en-US"/>
          </a:p>
        </p:txBody>
      </p:sp>
      <p:sp>
        <p:nvSpPr>
          <p:cNvPr id="28" name="TextBox 27"/>
          <p:cNvSpPr txBox="1"/>
          <p:nvPr/>
        </p:nvSpPr>
        <p:spPr>
          <a:xfrm>
            <a:off x="6156176" y="6165304"/>
            <a:ext cx="1008112" cy="369332"/>
          </a:xfrm>
          <a:prstGeom prst="rect">
            <a:avLst/>
          </a:prstGeom>
          <a:noFill/>
        </p:spPr>
        <p:txBody>
          <a:bodyPr wrap="square" rtlCol="0">
            <a:spAutoFit/>
          </a:bodyPr>
          <a:lstStyle/>
          <a:p>
            <a:r>
              <a:rPr lang="en-US" altLang="zh-CN" b="1" dirty="0"/>
              <a:t>2m+2m</a:t>
            </a:r>
            <a:endParaRPr lang="zh-CN" altLang="en-US" b="1" dirty="0"/>
          </a:p>
        </p:txBody>
      </p:sp>
      <p:sp>
        <p:nvSpPr>
          <p:cNvPr id="29" name="TextBox 28"/>
          <p:cNvSpPr txBox="1"/>
          <p:nvPr/>
        </p:nvSpPr>
        <p:spPr>
          <a:xfrm>
            <a:off x="6084168" y="1268760"/>
            <a:ext cx="1512168" cy="369332"/>
          </a:xfrm>
          <a:prstGeom prst="rect">
            <a:avLst/>
          </a:prstGeom>
          <a:solidFill>
            <a:schemeClr val="bg1"/>
          </a:solidFill>
        </p:spPr>
        <p:txBody>
          <a:bodyPr wrap="square" rtlCol="0">
            <a:spAutoFit/>
          </a:bodyPr>
          <a:lstStyle/>
          <a:p>
            <a:r>
              <a:rPr lang="en-US" altLang="zh-CN" b="1" dirty="0"/>
              <a:t>2m+2m</a:t>
            </a:r>
            <a:endParaRPr lang="zh-CN" altLang="en-US" b="1" dirty="0"/>
          </a:p>
        </p:txBody>
      </p:sp>
    </p:spTree>
    <p:extLst>
      <p:ext uri="{BB962C8B-B14F-4D97-AF65-F5344CB8AC3E}">
        <p14:creationId xmlns:p14="http://schemas.microsoft.com/office/powerpoint/2010/main" val="1911604632"/>
      </p:ext>
    </p:extLst>
  </p:cSld>
  <p:clrMapOvr>
    <a:masterClrMapping/>
  </p:clrMapOvr>
  <mc:AlternateContent xmlns:mc="http://schemas.openxmlformats.org/markup-compatibility/2006" xmlns:p14="http://schemas.microsoft.com/office/powerpoint/2010/main">
    <mc:Choice Requires="p14">
      <p:transition spd="slow" p14:dur="2000" advTm="33286"/>
    </mc:Choice>
    <mc:Fallback xmlns="">
      <p:transition spd="slow" advTm="33286"/>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6"/>
        </a:lnRef>
        <a:fillRef idx="1">
          <a:schemeClr val="lt1"/>
        </a:fillRef>
        <a:effectRef idx="0">
          <a:schemeClr val="accent6"/>
        </a:effectRef>
        <a:fontRef idx="minor">
          <a:schemeClr val="dk1"/>
        </a:fontRef>
      </a:style>
    </a:sp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19533</TotalTime>
  <Words>3245</Words>
  <Application>Microsoft Office PowerPoint</Application>
  <PresentationFormat>全屏显示(4:3)</PresentationFormat>
  <Paragraphs>632</Paragraphs>
  <Slides>55</Slides>
  <Notes>49</Notes>
  <HiddenSlides>0</HiddenSlides>
  <MMClips>0</MMClips>
  <ScaleCrop>false</ScaleCrop>
  <HeadingPairs>
    <vt:vector size="8" baseType="variant">
      <vt:variant>
        <vt:lpstr>已用的字体</vt:lpstr>
      </vt:variant>
      <vt:variant>
        <vt:i4>11</vt:i4>
      </vt:variant>
      <vt:variant>
        <vt:lpstr>主题</vt:lpstr>
      </vt:variant>
      <vt:variant>
        <vt:i4>1</vt:i4>
      </vt:variant>
      <vt:variant>
        <vt:lpstr>嵌入 OLE 服务器</vt:lpstr>
      </vt:variant>
      <vt:variant>
        <vt:i4>2</vt:i4>
      </vt:variant>
      <vt:variant>
        <vt:lpstr>幻灯片标题</vt:lpstr>
      </vt:variant>
      <vt:variant>
        <vt:i4>55</vt:i4>
      </vt:variant>
    </vt:vector>
  </HeadingPairs>
  <TitlesOfParts>
    <vt:vector size="69" baseType="lpstr">
      <vt:lpstr>Microsoft Yahei</vt:lpstr>
      <vt:lpstr>楷体_GB2312</vt:lpstr>
      <vt:lpstr>Arial</vt:lpstr>
      <vt:lpstr>Arial Narrow</vt:lpstr>
      <vt:lpstr>Calibri</vt:lpstr>
      <vt:lpstr>Cambria Math</vt:lpstr>
      <vt:lpstr>Tahoma</vt:lpstr>
      <vt:lpstr>Times</vt:lpstr>
      <vt:lpstr>Times New Roman</vt:lpstr>
      <vt:lpstr>Wingdings</vt:lpstr>
      <vt:lpstr>Wingdings 2</vt:lpstr>
      <vt:lpstr>Office 主题​​</vt:lpstr>
      <vt:lpstr>Equation</vt:lpstr>
      <vt:lpstr>Graph</vt:lpstr>
      <vt:lpstr>Progress of stochastic cooling on SRing of HIAF</vt:lpstr>
      <vt:lpstr>Outlines</vt:lpstr>
      <vt:lpstr>PowerPoint 演示文稿</vt:lpstr>
      <vt:lpstr>PowerPoint 演示文稿</vt:lpstr>
      <vt:lpstr>Purpose and requirements of the stochastic cooling on the SRing – Nuclear physics </vt:lpstr>
      <vt:lpstr>Purpose and requirements of the stochastic cooling on the SRing – atomics physics</vt:lpstr>
      <vt:lpstr>Momentum acceptance for TOF and notch filter cooling 400 MeV/u</vt:lpstr>
      <vt:lpstr>Longitudinal cooling methods choice</vt:lpstr>
      <vt:lpstr>Layout of the PU and kicker of SRing stochastic cooling</vt:lpstr>
      <vt:lpstr>Pickup/kicker structure considered</vt:lpstr>
      <vt:lpstr>Faltin structure longitudinal kicker impedance simulation </vt:lpstr>
      <vt:lpstr>Faltin structure longitudinal kicker impedance simulation </vt:lpstr>
      <vt:lpstr>Faltin structure transverse kicker impedance simulation </vt:lpstr>
      <vt:lpstr>PU shunt impedance measurement for Faltin structure</vt:lpstr>
      <vt:lpstr>PU shunt impedance measurement for Faltin structure</vt:lpstr>
      <vt:lpstr>PU shunt impedance measurement for Faltin structure</vt:lpstr>
      <vt:lpstr>PU shunt impedance measurement for Faltin structure</vt:lpstr>
      <vt:lpstr>PU shunt impedance measurement for Faltin structure</vt:lpstr>
      <vt:lpstr>Faltin type longitudinal beam coupling impedance</vt:lpstr>
      <vt:lpstr>Faltin type longitudinal beam coupling impedance</vt:lpstr>
      <vt:lpstr>Faltin type longitudinal beam coupling impedance</vt:lpstr>
      <vt:lpstr>Slot-ring longitudinal kicker impedance simulation</vt:lpstr>
      <vt:lpstr>Slot-ring longitudinal kicker impedance simulation</vt:lpstr>
      <vt:lpstr>Slot-ring longitudinal kicker impedance simulation</vt:lpstr>
      <vt:lpstr>Slot-ring longitudinal kicker one cell impedance simulation results </vt:lpstr>
      <vt:lpstr>Slot-ring longitudinal kicker one cell Zk impedance simulation results </vt:lpstr>
      <vt:lpstr>Slot-ring longitudinal kicker one cell impedance simulation results </vt:lpstr>
      <vt:lpstr>Slot-ring transverse kicker shunt impedance simulation result for one cell</vt:lpstr>
      <vt:lpstr>16 way Wilkinson Splitter/Combiner for Slot-ring structure</vt:lpstr>
      <vt:lpstr>16 way Wilkinson Splitter/Combiner for Slot-ring structure</vt:lpstr>
      <vt:lpstr>PU shunt impedance measurement for Slot-ring structure</vt:lpstr>
      <vt:lpstr>PU shunt impedance measurement for Slot-ring structure</vt:lpstr>
      <vt:lpstr>PU shunt impedance measurement for Slot-ring structure</vt:lpstr>
      <vt:lpstr>PU shunt impedance measurement for Slot-ring structure</vt:lpstr>
      <vt:lpstr>PU shunt impedance measurement for Slot-ring structure</vt:lpstr>
      <vt:lpstr>0.75 m PU shunt impedance and phase of the two structures</vt:lpstr>
      <vt:lpstr>Time domain simulation for SRing stochastic cooling</vt:lpstr>
      <vt:lpstr>Time domain simulation for SRing stochastic cooling</vt:lpstr>
      <vt:lpstr>Simulation parameters for SRing stochastic cooling</vt:lpstr>
      <vt:lpstr>Pickup/kicker shunt and transfer impedance – Faltin type</vt:lpstr>
      <vt:lpstr>Time domain simulation for SRing stochastic cooling ------first provisional results </vt:lpstr>
      <vt:lpstr>Time domain simulation for SRing stochastic cooling</vt:lpstr>
      <vt:lpstr>Time domain simulation for SRing stochastic cooling</vt:lpstr>
      <vt:lpstr>Time domain simulation for SRing stochastic cooling</vt:lpstr>
      <vt:lpstr>Time domain simulation for SRing stochastic cooling</vt:lpstr>
      <vt:lpstr>Simulation parameters for SRing stochastic cooling</vt:lpstr>
      <vt:lpstr>Simulation parameters for SRing stochastic cooling ------first provisional results</vt:lpstr>
      <vt:lpstr>Signal transmission</vt:lpstr>
      <vt:lpstr>Control - PLC</vt:lpstr>
      <vt:lpstr>acknowledgements</vt:lpstr>
      <vt:lpstr>PowerPoint 演示文稿</vt:lpstr>
      <vt:lpstr>Second case- slot ring structure with ceramic inside</vt:lpstr>
      <vt:lpstr>SRing TOF cooling simulation-second case</vt:lpstr>
      <vt:lpstr>Relations between Pickup and kicker </vt:lpstr>
      <vt:lpstr>Transverse signal measurement for Faltin type on CSRm</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Windows 用户</dc:creator>
  <cp:lastModifiedBy> </cp:lastModifiedBy>
  <cp:revision>571</cp:revision>
  <dcterms:created xsi:type="dcterms:W3CDTF">2015-10-11T03:15:03Z</dcterms:created>
  <dcterms:modified xsi:type="dcterms:W3CDTF">2019-01-22T06:54:21Z</dcterms:modified>
</cp:coreProperties>
</file>