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65" r:id="rId2"/>
    <p:sldId id="266" r:id="rId3"/>
    <p:sldId id="291" r:id="rId4"/>
    <p:sldId id="296" r:id="rId5"/>
    <p:sldId id="294" r:id="rId6"/>
    <p:sldId id="290" r:id="rId7"/>
    <p:sldId id="293" r:id="rId8"/>
    <p:sldId id="289" r:id="rId9"/>
    <p:sldId id="288" r:id="rId10"/>
    <p:sldId id="292" r:id="rId11"/>
    <p:sldId id="306" r:id="rId12"/>
    <p:sldId id="286" r:id="rId13"/>
    <p:sldId id="297" r:id="rId14"/>
    <p:sldId id="278" r:id="rId15"/>
    <p:sldId id="279" r:id="rId16"/>
    <p:sldId id="298" r:id="rId17"/>
    <p:sldId id="302" r:id="rId18"/>
    <p:sldId id="303" r:id="rId19"/>
    <p:sldId id="299" r:id="rId20"/>
    <p:sldId id="304" r:id="rId21"/>
    <p:sldId id="300" r:id="rId22"/>
    <p:sldId id="307" r:id="rId23"/>
    <p:sldId id="308" r:id="rId24"/>
    <p:sldId id="309" r:id="rId25"/>
    <p:sldId id="305" r:id="rId26"/>
    <p:sldId id="285" r:id="rId27"/>
    <p:sldId id="295" r:id="rId28"/>
    <p:sldId id="280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F93D8B5-B226-44E5-9CD7-AADCF47FF5DC}">
          <p14:sldIdLst>
            <p14:sldId id="265"/>
            <p14:sldId id="266"/>
            <p14:sldId id="291"/>
            <p14:sldId id="296"/>
            <p14:sldId id="294"/>
            <p14:sldId id="290"/>
            <p14:sldId id="293"/>
            <p14:sldId id="289"/>
            <p14:sldId id="288"/>
            <p14:sldId id="292"/>
            <p14:sldId id="306"/>
            <p14:sldId id="286"/>
            <p14:sldId id="297"/>
            <p14:sldId id="278"/>
            <p14:sldId id="279"/>
            <p14:sldId id="298"/>
            <p14:sldId id="302"/>
            <p14:sldId id="303"/>
            <p14:sldId id="299"/>
            <p14:sldId id="304"/>
            <p14:sldId id="300"/>
            <p14:sldId id="307"/>
            <p14:sldId id="308"/>
            <p14:sldId id="309"/>
            <p14:sldId id="305"/>
          </p14:sldIdLst>
        </p14:section>
        <p14:section name="Notizen" id="{B9540B94-1559-42B1-B71F-3AA96D759FBF}">
          <p14:sldIdLst>
            <p14:sldId id="285"/>
            <p14:sldId id="295"/>
            <p14:sldId id="280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eitkreutz" initials="b" lastIdx="6" clrIdx="1"/>
  <p:cmAuthor id="2" name="Bernd Breitkreutz" initials="BB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7" autoAdjust="0"/>
    <p:restoredTop sz="68464" autoAdjust="0"/>
  </p:normalViewPr>
  <p:slideViewPr>
    <p:cSldViewPr showGuides="1">
      <p:cViewPr varScale="1">
        <p:scale>
          <a:sx n="85" d="100"/>
          <a:sy n="85" d="100"/>
        </p:scale>
        <p:origin x="1140" y="78"/>
      </p:cViewPr>
      <p:guideLst>
        <p:guide orient="horz" pos="1026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18.01.2019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18.01.2019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8293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RF-cabling as it is currently installed at COSY</a:t>
            </a:r>
          </a:p>
          <a:p>
            <a:r>
              <a:rPr lang="en-US" dirty="0" smtClean="0"/>
              <a:t>The final version for HESR will look a little tidier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2836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kicker</a:t>
            </a:r>
          </a:p>
          <a:p>
            <a:r>
              <a:rPr lang="en-US" dirty="0" smtClean="0"/>
              <a:t>The design is very close to that of a pick-up</a:t>
            </a:r>
          </a:p>
          <a:p>
            <a:r>
              <a:rPr lang="en-US" dirty="0" smtClean="0"/>
              <a:t>Differences:</a:t>
            </a:r>
          </a:p>
          <a:p>
            <a:pPr lvl="1"/>
            <a:r>
              <a:rPr lang="en-US" dirty="0" smtClean="0"/>
              <a:t>Combiner delays are oriented in the opposite</a:t>
            </a:r>
            <a:r>
              <a:rPr lang="en-US" baseline="0" dirty="0" smtClean="0"/>
              <a:t> direction</a:t>
            </a:r>
          </a:p>
          <a:p>
            <a:pPr lvl="1"/>
            <a:r>
              <a:rPr lang="en-US" baseline="0" dirty="0" smtClean="0"/>
              <a:t>Most of 250W power is reflected and dissipated in the resistors</a:t>
            </a:r>
          </a:p>
          <a:p>
            <a:pPr lvl="1"/>
            <a:r>
              <a:rPr lang="en-US" baseline="0" dirty="0" smtClean="0"/>
              <a:t>-&gt; water cooled copper rings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069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getting to the electromagnetic properties</a:t>
            </a:r>
            <a:r>
              <a:rPr lang="en-US" baseline="0" dirty="0" smtClean="0"/>
              <a:t> of the devices,</a:t>
            </a:r>
          </a:p>
          <a:p>
            <a:r>
              <a:rPr lang="en-US" baseline="0" dirty="0" smtClean="0"/>
              <a:t>   I would to say a few words about the simulation process of pickups and kickers in general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2568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 smtClean="0"/>
              <a:t>Here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electric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kicker</a:t>
            </a:r>
            <a:r>
              <a:rPr lang="de-DE" dirty="0" smtClean="0"/>
              <a:t> at 1 GHz.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One cell is excited longitudinally. That means</a:t>
            </a:r>
            <a:r>
              <a:rPr lang="en-US" baseline="0" dirty="0" smtClean="0"/>
              <a:t> that all electrodes are of the same phase.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One can see the longitudinal field in the center of the structure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We only simulate one single cell -&gt; linearity…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Influence of the ends of the structure need to be checked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8854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  higher frequencies, an additional problem occurs.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271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why the field pattern</a:t>
            </a:r>
            <a:r>
              <a:rPr lang="en-US" baseline="0" dirty="0" smtClean="0"/>
              <a:t> differs dramatically at higher frequencies</a:t>
            </a:r>
          </a:p>
          <a:p>
            <a:r>
              <a:rPr lang="en-US" baseline="0" dirty="0" smtClean="0"/>
              <a:t>The structure itself acts as a heavily loaded waveguide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2967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lets have a look at the resulting shunt impedance</a:t>
            </a:r>
          </a:p>
          <a:p>
            <a:r>
              <a:rPr lang="en-US" dirty="0" smtClean="0"/>
              <a:t>Once again the impedance</a:t>
            </a:r>
            <a:r>
              <a:rPr lang="en-US" baseline="0" dirty="0" smtClean="0"/>
              <a:t> from HFSS with its symmetric behavior around 3 GHz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513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the results for the transverse case</a:t>
            </a:r>
          </a:p>
          <a:p>
            <a:r>
              <a:rPr lang="en-US" baseline="0" dirty="0" smtClean="0"/>
              <a:t>Surprisingly, the shunt impedance is pretty close to the longitudinal one …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677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we see HTF we measured</a:t>
            </a:r>
            <a:r>
              <a:rPr lang="en-US" baseline="0" dirty="0" smtClean="0"/>
              <a:t> at COSY</a:t>
            </a:r>
          </a:p>
          <a:p>
            <a:r>
              <a:rPr lang="en-US" baseline="0" dirty="0" smtClean="0"/>
              <a:t>Of course it is not easy to compare since it is a collection of all effects…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8984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I still owe you the influence of the end-effects</a:t>
            </a:r>
            <a:r>
              <a:rPr lang="en-US" baseline="0" dirty="0" smtClean="0"/>
              <a:t> of the structure.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   Up to now, we only had single rings in the middle of the kicker.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Both ends of the tank contain such ferrite rings…</a:t>
            </a:r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 smtClean="0"/>
          </a:p>
          <a:p>
            <a:pPr marL="1714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Mu </a:t>
            </a:r>
            <a:r>
              <a:rPr lang="en-US" dirty="0" smtClean="0"/>
              <a:t>in good agreement</a:t>
            </a:r>
            <a:r>
              <a:rPr lang="en-US" baseline="0" dirty="0" smtClean="0"/>
              <a:t> with “</a:t>
            </a:r>
            <a:r>
              <a:rPr lang="en-US" i="1" dirty="0" smtClean="0"/>
              <a:t>C. </a:t>
            </a:r>
            <a:r>
              <a:rPr lang="en-US" i="1" dirty="0" err="1" smtClean="0"/>
              <a:t>Völlinger</a:t>
            </a:r>
            <a:r>
              <a:rPr lang="en-US" i="1" dirty="0" smtClean="0"/>
              <a:t> &amp; F. </a:t>
            </a:r>
            <a:r>
              <a:rPr lang="en-US" i="1" dirty="0" err="1" smtClean="0"/>
              <a:t>Caspers</a:t>
            </a:r>
            <a:r>
              <a:rPr lang="en-US" i="1" dirty="0" smtClean="0"/>
              <a:t> “</a:t>
            </a:r>
            <a:r>
              <a:rPr lang="en-US" dirty="0" smtClean="0"/>
              <a:t>Material Measurement of TT2-111R” (slides</a:t>
            </a:r>
            <a:r>
              <a:rPr lang="en-US" baseline="0" dirty="0" smtClean="0"/>
              <a:t> </a:t>
            </a:r>
            <a:r>
              <a:rPr lang="en-US" dirty="0" smtClean="0"/>
              <a:t>from 2012)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29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DE" sz="1200" kern="1200" baseline="0" dirty="0" smtClean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3643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you can see what it looks like when all cells are fired.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242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performance</a:t>
            </a:r>
            <a:r>
              <a:rPr lang="en-US" baseline="0" dirty="0" smtClean="0"/>
              <a:t> of the whole structure in comparison to 64 times a single cell</a:t>
            </a:r>
          </a:p>
          <a:p>
            <a:endParaRPr lang="en-US" dirty="0" smtClean="0"/>
          </a:p>
          <a:p>
            <a:r>
              <a:rPr lang="en-US" dirty="0" smtClean="0"/>
              <a:t>Edge </a:t>
            </a:r>
            <a:r>
              <a:rPr lang="en-US" dirty="0" smtClean="0"/>
              <a:t>cells</a:t>
            </a:r>
            <a:r>
              <a:rPr lang="en-US" baseline="0" dirty="0" smtClean="0"/>
              <a:t> have no big drop in performance, simulating one cell is sufficient indeed.</a:t>
            </a:r>
          </a:p>
          <a:p>
            <a:r>
              <a:rPr lang="en-US" dirty="0" smtClean="0"/>
              <a:t>“Edgy” behavior is due to integration boundaries in not field free regions.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483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would like to </a:t>
            </a:r>
            <a:r>
              <a:rPr lang="en-US" dirty="0" smtClean="0"/>
              <a:t>end the presentation of the HESR pickups and kickers</a:t>
            </a:r>
          </a:p>
          <a:p>
            <a:r>
              <a:rPr lang="en-US" dirty="0" smtClean="0"/>
              <a:t>     </a:t>
            </a:r>
            <a:r>
              <a:rPr lang="en-US" dirty="0" smtClean="0"/>
              <a:t>with an anecdote</a:t>
            </a:r>
            <a:r>
              <a:rPr lang="en-US" baseline="0" dirty="0" smtClean="0"/>
              <a:t> from our first beam time </a:t>
            </a:r>
            <a:endParaRPr lang="en-US" baseline="0" dirty="0" smtClean="0"/>
          </a:p>
          <a:p>
            <a:r>
              <a:rPr lang="en-US" baseline="0" dirty="0" smtClean="0"/>
              <a:t>     with </a:t>
            </a:r>
            <a:r>
              <a:rPr lang="en-US" baseline="0" dirty="0" smtClean="0"/>
              <a:t>the freshly installed HESR stochastic cooling setup at COSY.</a:t>
            </a:r>
          </a:p>
          <a:p>
            <a:r>
              <a:rPr lang="en-US" baseline="0" dirty="0" smtClean="0"/>
              <a:t>We achieved some cooling, but beyond expectations</a:t>
            </a:r>
            <a:r>
              <a:rPr lang="en-US" baseline="0" dirty="0" smtClean="0"/>
              <a:t>.</a:t>
            </a:r>
            <a:endParaRPr lang="en-US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4187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finish my talk, here a short outlook </a:t>
            </a:r>
          </a:p>
          <a:p>
            <a:r>
              <a:rPr lang="en-US" baseline="0" dirty="0" smtClean="0"/>
              <a:t>  what we are planning next with such </a:t>
            </a:r>
            <a:r>
              <a:rPr lang="en-US" baseline="0" dirty="0" err="1" smtClean="0"/>
              <a:t>slotring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sructures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902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Lets start with what we mean by “performance” of a pickup or kicker.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ZP, K, ZK are complex, contain phase information</a:t>
            </a:r>
          </a:p>
          <a:p>
            <a:r>
              <a:rPr lang="en-US" dirty="0" err="1" smtClean="0"/>
              <a:t>Rs</a:t>
            </a:r>
            <a:r>
              <a:rPr lang="en-US" dirty="0" smtClean="0"/>
              <a:t> is real-valued and the quantity to optimize, since it cannot be changed by a simple impedance transformation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goals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/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Sufficiently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large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reasonable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gain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snr</a:t>
            </a:r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Flat</a:t>
            </a:r>
          </a:p>
          <a:p>
            <a:r>
              <a:rPr lang="de-DE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Linear </a:t>
            </a:r>
            <a:r>
              <a:rPr lang="de-DE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</a:t>
            </a:r>
            <a:endParaRPr lang="de-DE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5992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Immutable</a:t>
            </a:r>
            <a:r>
              <a:rPr lang="de-DE" dirty="0" smtClean="0"/>
              <a:t> in </a:t>
            </a:r>
            <a:r>
              <a:rPr lang="de-DE" dirty="0" err="1" smtClean="0"/>
              <a:t>contrast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kicker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constant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simply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transformed</a:t>
            </a:r>
            <a:r>
              <a:rPr lang="de-DE" baseline="0" dirty="0" smtClean="0"/>
              <a:t>)</a:t>
            </a:r>
          </a:p>
          <a:p>
            <a:r>
              <a:rPr lang="de-DE" baseline="0" dirty="0" smtClean="0"/>
              <a:t>Thus </a:t>
            </a:r>
            <a:r>
              <a:rPr lang="de-DE" baseline="0" dirty="0" err="1" smtClean="0"/>
              <a:t>quantity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optimze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09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devices</a:t>
            </a:r>
            <a:r>
              <a:rPr lang="en-US" baseline="0" dirty="0" smtClean="0"/>
              <a:t> consist of such </a:t>
            </a:r>
            <a:r>
              <a:rPr lang="en-US" baseline="0" dirty="0" err="1" smtClean="0"/>
              <a:t>octagonally</a:t>
            </a:r>
            <a:r>
              <a:rPr lang="en-US" baseline="0" dirty="0" smtClean="0"/>
              <a:t> shaped slot-rings as shown in the </a:t>
            </a:r>
            <a:r>
              <a:rPr lang="en-US" baseline="0" dirty="0" err="1" smtClean="0"/>
              <a:t>scetch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3884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top view of</a:t>
            </a:r>
            <a:r>
              <a:rPr lang="en-US" baseline="0" dirty="0" smtClean="0"/>
              <a:t> one slot-ring</a:t>
            </a:r>
          </a:p>
          <a:p>
            <a:r>
              <a:rPr lang="en-US" baseline="0" dirty="0" smtClean="0"/>
              <a:t>The signal is sensed by eight electrodes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8607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 order to understand how the slot-rings work, we have a look at the cross-section of a pick-up</a:t>
            </a:r>
            <a:endParaRPr lang="en-US" baseline="0" dirty="0" smtClean="0"/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9437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SC</a:t>
            </a:r>
            <a:r>
              <a:rPr lang="en-US" baseline="0" dirty="0" smtClean="0"/>
              <a:t> tank of HESR consists of 64 of those slot-rings to increase the total impedance.</a:t>
            </a:r>
          </a:p>
          <a:p>
            <a:r>
              <a:rPr lang="en-US" baseline="0" dirty="0" smtClean="0"/>
              <a:t>This figure shows, how they are assembled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0221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 picture of a combiner board of a pick-up</a:t>
            </a:r>
          </a:p>
          <a:p>
            <a:r>
              <a:rPr lang="en-US" baseline="0" dirty="0" smtClean="0"/>
              <a:t>The ceramic board is screwed onto a metal plate that serves as a heat sink</a:t>
            </a:r>
          </a:p>
          <a:p>
            <a:r>
              <a:rPr lang="en-US" baseline="0" dirty="0" smtClean="0"/>
              <a:t>In case of a kicker, the board is glued as well, because the thermal stress is smaller</a:t>
            </a:r>
            <a:endParaRPr lang="en-US" baseline="0" dirty="0" smtClean="0"/>
          </a:p>
          <a:p>
            <a:r>
              <a:rPr lang="en-US" baseline="0" dirty="0" smtClean="0"/>
              <a:t>The single combiners are two-stage </a:t>
            </a:r>
            <a:r>
              <a:rPr lang="en-US" baseline="0" dirty="0" smtClean="0"/>
              <a:t>Wilkinson combiners -&gt; good flatness from roughly 1.5 to 5.5 GHz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63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the complete shaft</a:t>
            </a:r>
            <a:r>
              <a:rPr lang="en-US" baseline="0" dirty="0" smtClean="0"/>
              <a:t> of a pick-up with its four groups looks like</a:t>
            </a:r>
          </a:p>
          <a:p>
            <a:r>
              <a:rPr lang="en-US" baseline="0" dirty="0" smtClean="0"/>
              <a:t>The resistors of the Wilkinson combiners are a source for thermal noise</a:t>
            </a:r>
          </a:p>
          <a:p>
            <a:r>
              <a:rPr lang="en-US" baseline="0" dirty="0" smtClean="0"/>
              <a:t>This is why they are </a:t>
            </a:r>
            <a:r>
              <a:rPr lang="en-US" baseline="0" dirty="0" smtClean="0"/>
              <a:t>cooled down to under 20 Kelvin </a:t>
            </a:r>
            <a:endParaRPr lang="en-US" baseline="0" dirty="0" smtClean="0"/>
          </a:p>
          <a:p>
            <a:r>
              <a:rPr lang="en-US" dirty="0" smtClean="0"/>
              <a:t>copper ribbons</a:t>
            </a:r>
          </a:p>
          <a:p>
            <a:r>
              <a:rPr lang="en-US" baseline="0" dirty="0" smtClean="0"/>
              <a:t>aluminum </a:t>
            </a:r>
            <a:r>
              <a:rPr lang="en-US" dirty="0" smtClean="0"/>
              <a:t>heat </a:t>
            </a:r>
            <a:r>
              <a:rPr lang="en-US" dirty="0" smtClean="0"/>
              <a:t>sinks</a:t>
            </a:r>
          </a:p>
          <a:p>
            <a:endParaRPr lang="en-US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2791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how the shaft of the pick-up is installed in its tank</a:t>
            </a:r>
          </a:p>
          <a:p>
            <a:r>
              <a:rPr lang="en-US" dirty="0" smtClean="0"/>
              <a:t>Combiner</a:t>
            </a:r>
            <a:r>
              <a:rPr lang="en-US" baseline="0" dirty="0" smtClean="0"/>
              <a:t> boards are under 20K</a:t>
            </a:r>
          </a:p>
          <a:p>
            <a:r>
              <a:rPr lang="en-US" baseline="0" dirty="0" smtClean="0"/>
              <a:t>Outside of the shield are approximately 70K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Knobs</a:t>
            </a:r>
            <a:r>
              <a:rPr lang="en-US" dirty="0" smtClean="0"/>
              <a:t>:</a:t>
            </a:r>
            <a:r>
              <a:rPr lang="en-US" baseline="0" dirty="0" smtClean="0"/>
              <a:t> benchmarks for geodesy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79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537344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444192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088740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DC15E2CB-FE35-41B2-9C4C-4679F54755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61CF04-8600-4D27-A32A-58BDC5EC7F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53" userDrawn="1">
          <p15:clr>
            <a:srgbClr val="FBAE40"/>
          </p15:clr>
        </p15:guide>
        <p15:guide id="2" pos="530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9144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537344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2660216"/>
            <a:ext cx="77057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1160748"/>
            <a:ext cx="7705726" cy="136180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A5BA46-025C-436B-9A80-CB512831CC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8F8EE7F0-8372-4AD2-9D64-4F3514C26B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7" y="3633688"/>
            <a:ext cx="7705725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70822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185084"/>
            <a:ext cx="77057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CA27721-1E41-417D-8DF5-46DDCB2333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D9A45DC4-1F08-4D94-9B1D-CF530DF4BB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8999"/>
            <a:ext cx="9144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341312"/>
            <a:ext cx="84264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8" y="3633688"/>
            <a:ext cx="77057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9137" y="4911514"/>
            <a:ext cx="77057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137" y="4250010"/>
            <a:ext cx="77057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38BB4E3-787B-47B4-88F3-9120850BA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6C0541F1-A415-46B8-A4AB-03EBF2975C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53">
          <p15:clr>
            <a:srgbClr val="FBAE40"/>
          </p15:clr>
        </p15:guide>
        <p15:guide id="2" pos="530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8775" y="1628774"/>
            <a:ext cx="3925888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4900254"/>
            <a:ext cx="3925888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857559" y="1628774"/>
            <a:ext cx="3927666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57559" y="4900254"/>
            <a:ext cx="3927666" cy="868722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4DDBDFEF-0700-4FD7-BDE1-FAD27F1C03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69A04336-9297-4D3E-8FB4-C1D6EA074C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563142"/>
            <a:ext cx="8424672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7904" y="6381328"/>
            <a:ext cx="1549996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00092" y="6381328"/>
            <a:ext cx="1006544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Page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1267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F2B40BD-2E84-45F1-85D7-C908895E91A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88" y="6005352"/>
            <a:ext cx="1881980" cy="5488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F9C05EC-278F-48BF-80BE-EDD0FE4E358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6424763"/>
            <a:ext cx="2304000" cy="1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26" userDrawn="1">
          <p15:clr>
            <a:srgbClr val="F26B43"/>
          </p15:clr>
        </p15:guide>
        <p15:guide id="3" pos="5534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2699" userDrawn="1">
          <p15:clr>
            <a:srgbClr val="F26B43"/>
          </p15:clr>
        </p15:guide>
        <p15:guide id="7" pos="306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180.png"/><Relationship Id="rId10" Type="http://schemas.openxmlformats.org/officeDocument/2006/relationships/image" Target="../media/image230.png"/><Relationship Id="rId9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Design </a:t>
            </a:r>
            <a:r>
              <a:rPr lang="de-DE" dirty="0" err="1" smtClean="0"/>
              <a:t>of</a:t>
            </a:r>
            <a:r>
              <a:rPr lang="de-DE" dirty="0" smtClean="0"/>
              <a:t> Pick-up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kicker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hesr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 smtClean="0"/>
              <a:t>January</a:t>
            </a:r>
            <a:r>
              <a:rPr lang="de-DE" dirty="0" smtClean="0"/>
              <a:t> 21</a:t>
            </a:r>
            <a:r>
              <a:rPr lang="de-DE" baseline="30000" dirty="0" smtClean="0"/>
              <a:t>st</a:t>
            </a:r>
            <a:r>
              <a:rPr lang="de-DE" dirty="0" smtClean="0"/>
              <a:t>, 2019  </a:t>
            </a:r>
            <a:r>
              <a:rPr lang="de-DE" dirty="0"/>
              <a:t>I  </a:t>
            </a:r>
            <a:r>
              <a:rPr lang="de-DE" dirty="0" smtClean="0"/>
              <a:t>Bernd Breitkreutz</a:t>
            </a:r>
            <a:endParaRPr lang="de-DE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73EEE58-E9BD-4046-A1AC-E35DC264C3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837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Pick-up outlets (in </a:t>
            </a:r>
            <a:r>
              <a:rPr lang="en-US" dirty="0" err="1" smtClean="0"/>
              <a:t>cosy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10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1884115"/>
            <a:ext cx="2844552" cy="38533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95536" y="1268696"/>
            <a:ext cx="3178114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4 x 4 SMA connectors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444208" y="2132856"/>
            <a:ext cx="938077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LNAs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56176" y="4295349"/>
            <a:ext cx="2736647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Switchable delays </a:t>
            </a:r>
          </a:p>
          <a:p>
            <a:pPr algn="l">
              <a:lnSpc>
                <a:spcPct val="95000"/>
              </a:lnSpc>
            </a:pPr>
            <a:r>
              <a:rPr lang="en-US" sz="2400" dirty="0" smtClean="0"/>
              <a:t>between groups</a:t>
            </a:r>
          </a:p>
        </p:txBody>
      </p:sp>
      <p:cxnSp>
        <p:nvCxnSpPr>
          <p:cNvPr id="12" name="Gerade Verbindung mit Pfeil 11"/>
          <p:cNvCxnSpPr>
            <a:stCxn id="11" idx="1"/>
          </p:cNvCxnSpPr>
          <p:nvPr/>
        </p:nvCxnSpPr>
        <p:spPr>
          <a:xfrm flipH="1">
            <a:off x="4716017" y="4692381"/>
            <a:ext cx="1440159" cy="278433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stCxn id="10" idx="1"/>
          </p:cNvCxnSpPr>
          <p:nvPr/>
        </p:nvCxnSpPr>
        <p:spPr>
          <a:xfrm flipH="1">
            <a:off x="5094178" y="2354455"/>
            <a:ext cx="1350030" cy="288351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stCxn id="9" idx="2"/>
          </p:cNvCxnSpPr>
          <p:nvPr/>
        </p:nvCxnSpPr>
        <p:spPr>
          <a:xfrm>
            <a:off x="1984593" y="1711894"/>
            <a:ext cx="1321510" cy="100833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4"/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249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Kicker shaft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390" y="1563688"/>
            <a:ext cx="5617633" cy="4213225"/>
          </a:xfrm>
        </p:spPr>
      </p:pic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A52F4D17-1AD6-42D9-B93A-EB002C62F438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251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663" y="322023"/>
            <a:ext cx="8425562" cy="715078"/>
          </a:xfrm>
        </p:spPr>
        <p:txBody>
          <a:bodyPr>
            <a:noAutofit/>
          </a:bodyPr>
          <a:lstStyle/>
          <a:p>
            <a:r>
              <a:rPr lang="en-US" dirty="0" smtClean="0"/>
              <a:t>Simulation strategy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63" y="991941"/>
            <a:ext cx="8533705" cy="2858802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Thanks </a:t>
            </a:r>
            <a:r>
              <a:rPr lang="en-US" dirty="0" smtClean="0"/>
              <a:t>to reciprocity, one only needs to simulate pick-ups </a:t>
            </a:r>
            <a:r>
              <a:rPr lang="en-US" b="1" dirty="0" smtClean="0"/>
              <a:t>or</a:t>
            </a:r>
            <a:r>
              <a:rPr lang="en-US" dirty="0" smtClean="0"/>
              <a:t> kickers</a:t>
            </a:r>
          </a:p>
          <a:p>
            <a:pPr lvl="1"/>
            <a:r>
              <a:rPr lang="en-US" dirty="0" smtClean="0"/>
              <a:t>Kickers are much easier to calculate, since a broadband excitation at the port directly leads to the beam voltage on axis for all </a:t>
            </a:r>
            <a:r>
              <a:rPr lang="en-US" dirty="0" smtClean="0"/>
              <a:t>frequencies</a:t>
            </a:r>
          </a:p>
          <a:p>
            <a:pPr lvl="1"/>
            <a:r>
              <a:rPr lang="en-US" dirty="0" smtClean="0"/>
              <a:t>Pick-up </a:t>
            </a:r>
            <a:r>
              <a:rPr lang="en-US" dirty="0" smtClean="0"/>
              <a:t>simulations have been done with a </a:t>
            </a:r>
            <a:r>
              <a:rPr lang="en-US" dirty="0" err="1" smtClean="0"/>
              <a:t>wakefield</a:t>
            </a:r>
            <a:r>
              <a:rPr lang="en-US" dirty="0" smtClean="0"/>
              <a:t>-simulation procedure for </a:t>
            </a:r>
            <a:r>
              <a:rPr lang="en-US" dirty="0" smtClean="0"/>
              <a:t>verification</a:t>
            </a:r>
          </a:p>
          <a:p>
            <a:pPr marL="177800" lvl="1" indent="0">
              <a:buNone/>
            </a:pPr>
            <a:endParaRPr lang="en-US" dirty="0" smtClean="0"/>
          </a:p>
          <a:p>
            <a:pPr marL="520700" lvl="1" indent="-342900">
              <a:buFont typeface="+mj-lt"/>
              <a:buAutoNum type="arabicPeriod"/>
            </a:pPr>
            <a:r>
              <a:rPr lang="en-US" dirty="0"/>
              <a:t>Simulate </a:t>
            </a:r>
            <a:r>
              <a:rPr lang="en-US" dirty="0" smtClean="0"/>
              <a:t>kickers, either </a:t>
            </a:r>
            <a:r>
              <a:rPr lang="en-US" dirty="0"/>
              <a:t>in longitudinal </a:t>
            </a:r>
            <a:r>
              <a:rPr lang="en-US" dirty="0" smtClean="0"/>
              <a:t>or in transverse excitation</a:t>
            </a:r>
            <a:endParaRPr lang="en-US" dirty="0" smtClean="0"/>
          </a:p>
          <a:p>
            <a:pPr marL="520700" lvl="1" indent="-342900">
              <a:buFont typeface="+mj-lt"/>
              <a:buAutoNum type="arabicPeriod"/>
            </a:pPr>
            <a:r>
              <a:rPr lang="en-US" dirty="0" smtClean="0"/>
              <a:t>Optimize geometry </a:t>
            </a:r>
            <a:r>
              <a:rPr lang="en-US" dirty="0" smtClean="0"/>
              <a:t>for </a:t>
            </a:r>
            <a:r>
              <a:rPr lang="en-US" dirty="0"/>
              <a:t>shunt impedance: high, </a:t>
            </a:r>
            <a:r>
              <a:rPr lang="en-US" dirty="0" smtClean="0"/>
              <a:t>symmetric, constant over frequency </a:t>
            </a:r>
            <a:endParaRPr lang="en-US" dirty="0" smtClean="0"/>
          </a:p>
          <a:p>
            <a:pPr marL="520700" lvl="1" indent="-342900">
              <a:buFont typeface="+mj-lt"/>
              <a:buAutoNum type="arabicPeriod"/>
            </a:pPr>
            <a:r>
              <a:rPr lang="en-US" dirty="0" smtClean="0"/>
              <a:t>Check phase behavior of kicker constant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9" name="Pfeil nach rechts 18"/>
          <p:cNvSpPr/>
          <p:nvPr/>
        </p:nvSpPr>
        <p:spPr>
          <a:xfrm>
            <a:off x="6624228" y="4806671"/>
            <a:ext cx="1620180" cy="573076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000" dirty="0" smtClean="0"/>
              <a:t>Reciprocity theorem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hteck 17"/>
              <p:cNvSpPr/>
              <p:nvPr/>
            </p:nvSpPr>
            <p:spPr>
              <a:xfrm>
                <a:off x="8128295" y="4620323"/>
                <a:ext cx="692177" cy="9457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ba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</m:oMath>
                  </m:oMathPara>
                </a14:m>
                <a:endParaRPr lang="de-DE" dirty="0" smtClean="0"/>
              </a:p>
              <a:p>
                <a:endParaRPr lang="de-DE" i="1" dirty="0" smtClean="0">
                  <a:latin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ba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Rechteck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295" y="4620323"/>
                <a:ext cx="692177" cy="9457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8011233"/>
                  </p:ext>
                </p:extLst>
              </p:nvPr>
            </p:nvGraphicFramePr>
            <p:xfrm>
              <a:off x="395536" y="4437112"/>
              <a:ext cx="5864448" cy="11381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30243">
                      <a:extLst>
                        <a:ext uri="{9D8B030D-6E8A-4147-A177-3AD203B41FA5}">
                          <a16:colId xmlns:a16="http://schemas.microsoft.com/office/drawing/2014/main" val="3477800767"/>
                        </a:ext>
                      </a:extLst>
                    </a:gridCol>
                    <a:gridCol w="1486180">
                      <a:extLst>
                        <a:ext uri="{9D8B030D-6E8A-4147-A177-3AD203B41FA5}">
                          <a16:colId xmlns:a16="http://schemas.microsoft.com/office/drawing/2014/main" val="4153259447"/>
                        </a:ext>
                      </a:extLst>
                    </a:gridCol>
                    <a:gridCol w="2048025">
                      <a:extLst>
                        <a:ext uri="{9D8B030D-6E8A-4147-A177-3AD203B41FA5}">
                          <a16:colId xmlns:a16="http://schemas.microsoft.com/office/drawing/2014/main" val="81370317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Simulation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optimize for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check phase of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86573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Longitudinal kicker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bar>
                                      <m:bar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ba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‖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8324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Transverse kicker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bar>
                                      <m:bar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𝐾</m:t>
                                        </m:r>
                                      </m:e>
                                    </m:ba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1615202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el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8011233"/>
                  </p:ext>
                </p:extLst>
              </p:nvPr>
            </p:nvGraphicFramePr>
            <p:xfrm>
              <a:off x="395536" y="4437112"/>
              <a:ext cx="5864448" cy="113811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30243">
                      <a:extLst>
                        <a:ext uri="{9D8B030D-6E8A-4147-A177-3AD203B41FA5}">
                          <a16:colId xmlns:a16="http://schemas.microsoft.com/office/drawing/2014/main" val="3477800767"/>
                        </a:ext>
                      </a:extLst>
                    </a:gridCol>
                    <a:gridCol w="1486180">
                      <a:extLst>
                        <a:ext uri="{9D8B030D-6E8A-4147-A177-3AD203B41FA5}">
                          <a16:colId xmlns:a16="http://schemas.microsoft.com/office/drawing/2014/main" val="4153259447"/>
                        </a:ext>
                      </a:extLst>
                    </a:gridCol>
                    <a:gridCol w="2048025">
                      <a:extLst>
                        <a:ext uri="{9D8B030D-6E8A-4147-A177-3AD203B41FA5}">
                          <a16:colId xmlns:a16="http://schemas.microsoft.com/office/drawing/2014/main" val="81370317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Simulation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optimize for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check phase of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4865735"/>
                      </a:ext>
                    </a:extLst>
                  </a:tr>
                  <a:tr h="390398">
                    <a:tc>
                      <a:txBody>
                        <a:bodyPr/>
                        <a:lstStyle/>
                        <a:p>
                          <a:pPr marL="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Longitudinal kicker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157377" t="-101538" r="-139754" b="-11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186905" t="-101538" r="-1488" b="-11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5832437"/>
                      </a:ext>
                    </a:extLst>
                  </a:tr>
                  <a:tr h="376873">
                    <a:tc>
                      <a:txBody>
                        <a:bodyPr/>
                        <a:lstStyle/>
                        <a:p>
                          <a:pPr marL="0" marR="0" lvl="1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 smtClean="0"/>
                            <a:t>Transverse kicker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157377" t="-211290" r="-139754" b="-225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186905" t="-211290" r="-1488" b="-225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16152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0062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HESR KI at </a:t>
            </a:r>
            <a:r>
              <a:rPr lang="de-DE" dirty="0" err="1"/>
              <a:t>low</a:t>
            </a:r>
            <a:r>
              <a:rPr lang="de-DE" dirty="0"/>
              <a:t> </a:t>
            </a:r>
            <a:r>
              <a:rPr lang="de-DE" dirty="0" err="1"/>
              <a:t>frequencies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980728"/>
            <a:ext cx="8424672" cy="4214255"/>
          </a:xfrm>
        </p:spPr>
        <p:txBody>
          <a:bodyPr/>
          <a:lstStyle/>
          <a:p>
            <a:r>
              <a:rPr lang="de-DE" dirty="0" smtClean="0"/>
              <a:t>Simulation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kickers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CST</a:t>
            </a:r>
          </a:p>
          <a:p>
            <a:r>
              <a:rPr lang="de-DE" dirty="0" err="1" smtClean="0"/>
              <a:t>Excitation</a:t>
            </a:r>
            <a:r>
              <a:rPr lang="de-DE" dirty="0" smtClean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 smtClean="0"/>
              <a:t>cell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middle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58" y="2352805"/>
            <a:ext cx="6335688" cy="349555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877"/>
            <a:ext cx="9144000" cy="380815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149845" y="195417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Electric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at 1 GHz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076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Beampipe</a:t>
            </a:r>
            <a:r>
              <a:rPr lang="de-DE" dirty="0"/>
              <a:t> Modes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14</a:t>
            </a:fld>
            <a:endParaRPr lang="de-DE" dirty="0"/>
          </a:p>
        </p:txBody>
      </p:sp>
      <p:sp>
        <p:nvSpPr>
          <p:cNvPr id="8" name="Bogen 7"/>
          <p:cNvSpPr/>
          <p:nvPr/>
        </p:nvSpPr>
        <p:spPr>
          <a:xfrm>
            <a:off x="2123728" y="1988840"/>
            <a:ext cx="1000472" cy="1440160"/>
          </a:xfrm>
          <a:prstGeom prst="arc">
            <a:avLst>
              <a:gd name="adj1" fmla="val 7818421"/>
              <a:gd name="adj2" fmla="val 13852829"/>
            </a:avLst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ogen 8"/>
          <p:cNvSpPr/>
          <p:nvPr/>
        </p:nvSpPr>
        <p:spPr>
          <a:xfrm>
            <a:off x="1907704" y="1988840"/>
            <a:ext cx="945896" cy="1440160"/>
          </a:xfrm>
          <a:prstGeom prst="arc">
            <a:avLst>
              <a:gd name="adj1" fmla="val 6978297"/>
              <a:gd name="adj2" fmla="val 14635423"/>
            </a:avLst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" name="Gerader Verbinder 10"/>
          <p:cNvCxnSpPr>
            <a:stCxn id="7" idx="0"/>
            <a:endCxn id="7" idx="4"/>
          </p:cNvCxnSpPr>
          <p:nvPr/>
        </p:nvCxnSpPr>
        <p:spPr>
          <a:xfrm>
            <a:off x="1691680" y="1988840"/>
            <a:ext cx="0" cy="1440160"/>
          </a:xfrm>
          <a:prstGeom prst="line">
            <a:avLst/>
          </a:prstGeom>
          <a:ln w="95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ogen 11"/>
          <p:cNvSpPr/>
          <p:nvPr/>
        </p:nvSpPr>
        <p:spPr>
          <a:xfrm flipH="1">
            <a:off x="277199" y="2012291"/>
            <a:ext cx="1000472" cy="1440160"/>
          </a:xfrm>
          <a:prstGeom prst="arc">
            <a:avLst>
              <a:gd name="adj1" fmla="val 7818421"/>
              <a:gd name="adj2" fmla="val 13957759"/>
            </a:avLst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Bogen 12"/>
          <p:cNvSpPr/>
          <p:nvPr/>
        </p:nvSpPr>
        <p:spPr>
          <a:xfrm flipH="1">
            <a:off x="539552" y="1988840"/>
            <a:ext cx="945896" cy="1440160"/>
          </a:xfrm>
          <a:prstGeom prst="arc">
            <a:avLst>
              <a:gd name="adj1" fmla="val 6978297"/>
              <a:gd name="adj2" fmla="val 14712923"/>
            </a:avLst>
          </a:prstGeom>
          <a:ln w="95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971600" y="1988840"/>
            <a:ext cx="1440160" cy="14401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2627784" y="2524254"/>
            <a:ext cx="63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</a:t>
            </a:r>
            <a:r>
              <a:rPr lang="de-DE" dirty="0">
                <a:solidFill>
                  <a:srgbClr val="FF0000"/>
                </a:solidFill>
              </a:rPr>
              <a:t>E</a:t>
            </a:r>
            <a:r>
              <a:rPr lang="de-DE" baseline="-25000" dirty="0"/>
              <a:t>11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464249" y="2524254"/>
            <a:ext cx="5500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</a:t>
            </a:r>
            <a:r>
              <a:rPr lang="de-DE" baseline="-25000" dirty="0" err="1"/>
              <a:t>c</a:t>
            </a:r>
            <a:r>
              <a:rPr lang="de-DE" dirty="0"/>
              <a:t> = 1.95 GHz  </a:t>
            </a:r>
            <a:r>
              <a:rPr lang="de-DE" dirty="0" smtClean="0"/>
              <a:t>(</a:t>
            </a:r>
            <a:r>
              <a:rPr lang="de-DE" dirty="0" err="1" smtClean="0"/>
              <a:t>occurs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/>
              <a:t>transverse</a:t>
            </a:r>
            <a:r>
              <a:rPr lang="de-DE" dirty="0"/>
              <a:t> </a:t>
            </a:r>
            <a:r>
              <a:rPr lang="de-DE" dirty="0" err="1" smtClean="0"/>
              <a:t>excitation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7" name="Textfeld 16"/>
          <p:cNvSpPr txBox="1"/>
          <p:nvPr/>
        </p:nvSpPr>
        <p:spPr>
          <a:xfrm>
            <a:off x="413136" y="1157992"/>
            <a:ext cx="833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The HESR </a:t>
            </a:r>
            <a:r>
              <a:rPr lang="de-DE" dirty="0" err="1" smtClean="0"/>
              <a:t>Aperture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89 mm. 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partially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cut</a:t>
            </a:r>
            <a:r>
              <a:rPr lang="de-DE" dirty="0" smtClean="0"/>
              <a:t>-off in </a:t>
            </a:r>
            <a:r>
              <a:rPr lang="de-DE" dirty="0" err="1" smtClean="0"/>
              <a:t>the</a:t>
            </a:r>
            <a:r>
              <a:rPr lang="de-DE" dirty="0" smtClean="0"/>
              <a:t> 2-4GHz band!</a:t>
            </a:r>
            <a:endParaRPr lang="de-DE" dirty="0"/>
          </a:p>
        </p:txBody>
      </p:sp>
      <p:sp>
        <p:nvSpPr>
          <p:cNvPr id="21" name="Ellipse 20"/>
          <p:cNvSpPr/>
          <p:nvPr/>
        </p:nvSpPr>
        <p:spPr>
          <a:xfrm>
            <a:off x="971600" y="4005064"/>
            <a:ext cx="1440160" cy="14401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2627784" y="4540478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</a:t>
            </a:r>
            <a:r>
              <a:rPr lang="de-DE" dirty="0">
                <a:solidFill>
                  <a:srgbClr val="00B050"/>
                </a:solidFill>
              </a:rPr>
              <a:t>M</a:t>
            </a:r>
            <a:r>
              <a:rPr lang="de-DE" baseline="-25000" dirty="0"/>
              <a:t>01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464249" y="4540478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</a:t>
            </a:r>
            <a:r>
              <a:rPr lang="de-DE" baseline="-25000" dirty="0" err="1"/>
              <a:t>c</a:t>
            </a:r>
            <a:r>
              <a:rPr lang="de-DE" dirty="0"/>
              <a:t> = 2.55 GHz  </a:t>
            </a:r>
          </a:p>
        </p:txBody>
      </p:sp>
      <p:sp>
        <p:nvSpPr>
          <p:cNvPr id="25" name="Ellipse 24"/>
          <p:cNvSpPr/>
          <p:nvPr/>
        </p:nvSpPr>
        <p:spPr>
          <a:xfrm>
            <a:off x="1115616" y="4149080"/>
            <a:ext cx="1152128" cy="1152128"/>
          </a:xfrm>
          <a:prstGeom prst="ellipse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1259632" y="4293096"/>
            <a:ext cx="864096" cy="864096"/>
          </a:xfrm>
          <a:prstGeom prst="ellipse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1403648" y="4437112"/>
            <a:ext cx="576064" cy="576064"/>
          </a:xfrm>
          <a:prstGeom prst="ellipse">
            <a:avLst/>
          </a:prstGeom>
          <a:noFill/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Datumsplatzhalter 4"/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303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64904"/>
            <a:ext cx="5904656" cy="318429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7109"/>
            <a:ext cx="9144000" cy="3808155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HESR KI at high </a:t>
            </a:r>
            <a:r>
              <a:rPr lang="de-DE" dirty="0" err="1" smtClean="0"/>
              <a:t>frequencies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15</a:t>
            </a:fld>
            <a:endParaRPr lang="de-DE" dirty="0"/>
          </a:p>
        </p:txBody>
      </p:sp>
      <p:sp>
        <p:nvSpPr>
          <p:cNvPr id="31" name="Textfeld 30"/>
          <p:cNvSpPr txBox="1"/>
          <p:nvPr/>
        </p:nvSpPr>
        <p:spPr>
          <a:xfrm>
            <a:off x="717068" y="134076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</a:t>
            </a:r>
            <a:r>
              <a:rPr lang="de-DE" dirty="0" err="1" smtClean="0"/>
              <a:t>multicell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r>
              <a:rPr lang="de-DE" dirty="0" smtClean="0"/>
              <a:t> </a:t>
            </a:r>
            <a:r>
              <a:rPr lang="de-DE" dirty="0" err="1" smtClean="0"/>
              <a:t>itself</a:t>
            </a:r>
            <a:r>
              <a:rPr lang="de-DE" dirty="0" smtClean="0"/>
              <a:t> </a:t>
            </a:r>
            <a:r>
              <a:rPr lang="de-DE" dirty="0" err="1" smtClean="0"/>
              <a:t>behaves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heavily</a:t>
            </a:r>
            <a:r>
              <a:rPr lang="de-DE" dirty="0" smtClean="0"/>
              <a:t> </a:t>
            </a:r>
            <a:r>
              <a:rPr lang="de-DE" dirty="0" err="1" smtClean="0"/>
              <a:t>loaded</a:t>
            </a:r>
            <a:r>
              <a:rPr lang="de-DE" dirty="0" smtClean="0"/>
              <a:t> </a:t>
            </a:r>
            <a:r>
              <a:rPr lang="de-DE" dirty="0" err="1" smtClean="0"/>
              <a:t>waveguide</a:t>
            </a:r>
            <a:r>
              <a:rPr lang="de-DE" dirty="0" smtClean="0"/>
              <a:t>. </a:t>
            </a:r>
            <a:endParaRPr lang="de-DE" dirty="0"/>
          </a:p>
        </p:txBody>
      </p:sp>
      <p:sp>
        <p:nvSpPr>
          <p:cNvPr id="32" name="Textfeld 31"/>
          <p:cNvSpPr txBox="1"/>
          <p:nvPr/>
        </p:nvSpPr>
        <p:spPr>
          <a:xfrm>
            <a:off x="3173129" y="2297148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Electric</a:t>
            </a:r>
            <a:r>
              <a:rPr lang="de-DE" dirty="0" smtClean="0"/>
              <a:t> </a:t>
            </a:r>
            <a:r>
              <a:rPr lang="de-DE" dirty="0" err="1" smtClean="0"/>
              <a:t>field</a:t>
            </a:r>
            <a:r>
              <a:rPr lang="de-DE" dirty="0" smtClean="0"/>
              <a:t> at f = 4 GHz</a:t>
            </a:r>
            <a:endParaRPr lang="de-DE" dirty="0"/>
          </a:p>
        </p:txBody>
      </p:sp>
      <p:sp>
        <p:nvSpPr>
          <p:cNvPr id="30" name="Datumsplatzhalter 4"/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771800" y="2966519"/>
            <a:ext cx="4608281" cy="1704370"/>
            <a:chOff x="2771800" y="2966519"/>
            <a:chExt cx="4608281" cy="1704370"/>
          </a:xfrm>
        </p:grpSpPr>
        <p:grpSp>
          <p:nvGrpSpPr>
            <p:cNvPr id="29" name="Gruppieren 28"/>
            <p:cNvGrpSpPr/>
            <p:nvPr/>
          </p:nvGrpSpPr>
          <p:grpSpPr>
            <a:xfrm>
              <a:off x="2771800" y="2966519"/>
              <a:ext cx="3982306" cy="1686618"/>
              <a:chOff x="2771800" y="2996952"/>
              <a:chExt cx="3744416" cy="2520280"/>
            </a:xfrm>
          </p:grpSpPr>
          <p:grpSp>
            <p:nvGrpSpPr>
              <p:cNvPr id="20" name="Gruppieren 19"/>
              <p:cNvGrpSpPr/>
              <p:nvPr/>
            </p:nvGrpSpPr>
            <p:grpSpPr>
              <a:xfrm>
                <a:off x="4659005" y="2996952"/>
                <a:ext cx="1857211" cy="2520280"/>
                <a:chOff x="4659005" y="2996952"/>
                <a:chExt cx="1857211" cy="2520280"/>
              </a:xfrm>
            </p:grpSpPr>
            <p:grpSp>
              <p:nvGrpSpPr>
                <p:cNvPr id="16" name="Gruppieren 15"/>
                <p:cNvGrpSpPr/>
                <p:nvPr/>
              </p:nvGrpSpPr>
              <p:grpSpPr>
                <a:xfrm>
                  <a:off x="4659005" y="2996952"/>
                  <a:ext cx="1856095" cy="1072662"/>
                  <a:chOff x="4659005" y="2996952"/>
                  <a:chExt cx="1856095" cy="1072662"/>
                </a:xfrm>
              </p:grpSpPr>
              <p:sp>
                <p:nvSpPr>
                  <p:cNvPr id="12" name="Freihandform: Form 11"/>
                  <p:cNvSpPr/>
                  <p:nvPr/>
                </p:nvSpPr>
                <p:spPr>
                  <a:xfrm>
                    <a:off x="4659005" y="3014537"/>
                    <a:ext cx="1856095" cy="1055077"/>
                  </a:xfrm>
                  <a:custGeom>
                    <a:avLst/>
                    <a:gdLst>
                      <a:gd name="connsiteX0" fmla="*/ 3384 w 1849769"/>
                      <a:gd name="connsiteY0" fmla="*/ 0 h 1055077"/>
                      <a:gd name="connsiteX1" fmla="*/ 3384 w 1849769"/>
                      <a:gd name="connsiteY1" fmla="*/ 140677 h 1055077"/>
                      <a:gd name="connsiteX2" fmla="*/ 38554 w 1849769"/>
                      <a:gd name="connsiteY2" fmla="*/ 325315 h 1055077"/>
                      <a:gd name="connsiteX3" fmla="*/ 126477 w 1849769"/>
                      <a:gd name="connsiteY3" fmla="*/ 527538 h 1055077"/>
                      <a:gd name="connsiteX4" fmla="*/ 249569 w 1849769"/>
                      <a:gd name="connsiteY4" fmla="*/ 694592 h 1055077"/>
                      <a:gd name="connsiteX5" fmla="*/ 416623 w 1849769"/>
                      <a:gd name="connsiteY5" fmla="*/ 835269 h 1055077"/>
                      <a:gd name="connsiteX6" fmla="*/ 724354 w 1849769"/>
                      <a:gd name="connsiteY6" fmla="*/ 967154 h 1055077"/>
                      <a:gd name="connsiteX7" fmla="*/ 1120007 w 1849769"/>
                      <a:gd name="connsiteY7" fmla="*/ 1037492 h 1055077"/>
                      <a:gd name="connsiteX8" fmla="*/ 1849769 w 1849769"/>
                      <a:gd name="connsiteY8" fmla="*/ 1055077 h 1055077"/>
                      <a:gd name="connsiteX9" fmla="*/ 1849769 w 1849769"/>
                      <a:gd name="connsiteY9" fmla="*/ 1055077 h 1055077"/>
                      <a:gd name="connsiteX0" fmla="*/ 3384 w 1849769"/>
                      <a:gd name="connsiteY0" fmla="*/ 0 h 1055077"/>
                      <a:gd name="connsiteX1" fmla="*/ 3384 w 1849769"/>
                      <a:gd name="connsiteY1" fmla="*/ 167054 h 1055077"/>
                      <a:gd name="connsiteX2" fmla="*/ 38554 w 1849769"/>
                      <a:gd name="connsiteY2" fmla="*/ 325315 h 1055077"/>
                      <a:gd name="connsiteX3" fmla="*/ 126477 w 1849769"/>
                      <a:gd name="connsiteY3" fmla="*/ 527538 h 1055077"/>
                      <a:gd name="connsiteX4" fmla="*/ 249569 w 1849769"/>
                      <a:gd name="connsiteY4" fmla="*/ 694592 h 1055077"/>
                      <a:gd name="connsiteX5" fmla="*/ 416623 w 1849769"/>
                      <a:gd name="connsiteY5" fmla="*/ 835269 h 1055077"/>
                      <a:gd name="connsiteX6" fmla="*/ 724354 w 1849769"/>
                      <a:gd name="connsiteY6" fmla="*/ 967154 h 1055077"/>
                      <a:gd name="connsiteX7" fmla="*/ 1120007 w 1849769"/>
                      <a:gd name="connsiteY7" fmla="*/ 1037492 h 1055077"/>
                      <a:gd name="connsiteX8" fmla="*/ 1849769 w 1849769"/>
                      <a:gd name="connsiteY8" fmla="*/ 1055077 h 1055077"/>
                      <a:gd name="connsiteX9" fmla="*/ 1849769 w 1849769"/>
                      <a:gd name="connsiteY9" fmla="*/ 1055077 h 1055077"/>
                      <a:gd name="connsiteX0" fmla="*/ 918 w 1856095"/>
                      <a:gd name="connsiteY0" fmla="*/ 0 h 1055077"/>
                      <a:gd name="connsiteX1" fmla="*/ 9710 w 1856095"/>
                      <a:gd name="connsiteY1" fmla="*/ 167054 h 1055077"/>
                      <a:gd name="connsiteX2" fmla="*/ 44880 w 1856095"/>
                      <a:gd name="connsiteY2" fmla="*/ 325315 h 1055077"/>
                      <a:gd name="connsiteX3" fmla="*/ 132803 w 1856095"/>
                      <a:gd name="connsiteY3" fmla="*/ 527538 h 1055077"/>
                      <a:gd name="connsiteX4" fmla="*/ 255895 w 1856095"/>
                      <a:gd name="connsiteY4" fmla="*/ 694592 h 1055077"/>
                      <a:gd name="connsiteX5" fmla="*/ 422949 w 1856095"/>
                      <a:gd name="connsiteY5" fmla="*/ 835269 h 1055077"/>
                      <a:gd name="connsiteX6" fmla="*/ 730680 w 1856095"/>
                      <a:gd name="connsiteY6" fmla="*/ 967154 h 1055077"/>
                      <a:gd name="connsiteX7" fmla="*/ 1126333 w 1856095"/>
                      <a:gd name="connsiteY7" fmla="*/ 1037492 h 1055077"/>
                      <a:gd name="connsiteX8" fmla="*/ 1856095 w 1856095"/>
                      <a:gd name="connsiteY8" fmla="*/ 1055077 h 1055077"/>
                      <a:gd name="connsiteX9" fmla="*/ 1856095 w 1856095"/>
                      <a:gd name="connsiteY9" fmla="*/ 1055077 h 1055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6095" h="1055077">
                        <a:moveTo>
                          <a:pt x="918" y="0"/>
                        </a:moveTo>
                        <a:cubicBezTo>
                          <a:pt x="-2013" y="43229"/>
                          <a:pt x="2383" y="112835"/>
                          <a:pt x="9710" y="167054"/>
                        </a:cubicBezTo>
                        <a:cubicBezTo>
                          <a:pt x="17037" y="221273"/>
                          <a:pt x="24364" y="265234"/>
                          <a:pt x="44880" y="325315"/>
                        </a:cubicBezTo>
                        <a:cubicBezTo>
                          <a:pt x="65396" y="385396"/>
                          <a:pt x="97634" y="465992"/>
                          <a:pt x="132803" y="527538"/>
                        </a:cubicBezTo>
                        <a:cubicBezTo>
                          <a:pt x="167972" y="589084"/>
                          <a:pt x="207537" y="643304"/>
                          <a:pt x="255895" y="694592"/>
                        </a:cubicBezTo>
                        <a:cubicBezTo>
                          <a:pt x="304253" y="745880"/>
                          <a:pt x="343818" y="789842"/>
                          <a:pt x="422949" y="835269"/>
                        </a:cubicBezTo>
                        <a:cubicBezTo>
                          <a:pt x="502080" y="880696"/>
                          <a:pt x="613449" y="933450"/>
                          <a:pt x="730680" y="967154"/>
                        </a:cubicBezTo>
                        <a:cubicBezTo>
                          <a:pt x="847911" y="1000858"/>
                          <a:pt x="938764" y="1022838"/>
                          <a:pt x="1126333" y="1037492"/>
                        </a:cubicBezTo>
                        <a:cubicBezTo>
                          <a:pt x="1313902" y="1052146"/>
                          <a:pt x="1856095" y="1055077"/>
                          <a:pt x="1856095" y="1055077"/>
                        </a:cubicBezTo>
                        <a:lnTo>
                          <a:pt x="1856095" y="1055077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3" name="Freihandform: Form 12"/>
                  <p:cNvSpPr/>
                  <p:nvPr/>
                </p:nvSpPr>
                <p:spPr>
                  <a:xfrm>
                    <a:off x="4677508" y="2996952"/>
                    <a:ext cx="597877" cy="298997"/>
                  </a:xfrm>
                  <a:custGeom>
                    <a:avLst/>
                    <a:gdLst>
                      <a:gd name="connsiteX0" fmla="*/ 0 w 597877"/>
                      <a:gd name="connsiteY0" fmla="*/ 0 h 298997"/>
                      <a:gd name="connsiteX1" fmla="*/ 26377 w 597877"/>
                      <a:gd name="connsiteY1" fmla="*/ 140677 h 298997"/>
                      <a:gd name="connsiteX2" fmla="*/ 105507 w 597877"/>
                      <a:gd name="connsiteY2" fmla="*/ 228600 h 298997"/>
                      <a:gd name="connsiteX3" fmla="*/ 290146 w 597877"/>
                      <a:gd name="connsiteY3" fmla="*/ 298939 h 298997"/>
                      <a:gd name="connsiteX4" fmla="*/ 483577 w 597877"/>
                      <a:gd name="connsiteY4" fmla="*/ 237392 h 298997"/>
                      <a:gd name="connsiteX5" fmla="*/ 597877 w 597877"/>
                      <a:gd name="connsiteY5" fmla="*/ 79131 h 298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7877" h="298997">
                        <a:moveTo>
                          <a:pt x="0" y="0"/>
                        </a:moveTo>
                        <a:cubicBezTo>
                          <a:pt x="4396" y="51288"/>
                          <a:pt x="8793" y="102577"/>
                          <a:pt x="26377" y="140677"/>
                        </a:cubicBezTo>
                        <a:cubicBezTo>
                          <a:pt x="43961" y="178777"/>
                          <a:pt x="61546" y="202223"/>
                          <a:pt x="105507" y="228600"/>
                        </a:cubicBezTo>
                        <a:cubicBezTo>
                          <a:pt x="149468" y="254977"/>
                          <a:pt x="227134" y="297474"/>
                          <a:pt x="290146" y="298939"/>
                        </a:cubicBezTo>
                        <a:cubicBezTo>
                          <a:pt x="353158" y="300404"/>
                          <a:pt x="432289" y="274027"/>
                          <a:pt x="483577" y="237392"/>
                        </a:cubicBezTo>
                        <a:cubicBezTo>
                          <a:pt x="534865" y="200757"/>
                          <a:pt x="580293" y="127489"/>
                          <a:pt x="597877" y="79131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17" name="Gruppieren 16"/>
                <p:cNvGrpSpPr/>
                <p:nvPr/>
              </p:nvGrpSpPr>
              <p:grpSpPr>
                <a:xfrm flipV="1">
                  <a:off x="4660121" y="4444570"/>
                  <a:ext cx="1856095" cy="1072662"/>
                  <a:chOff x="4659005" y="2996952"/>
                  <a:chExt cx="1856095" cy="1072662"/>
                </a:xfrm>
              </p:grpSpPr>
              <p:sp>
                <p:nvSpPr>
                  <p:cNvPr id="18" name="Freihandform: Form 17"/>
                  <p:cNvSpPr/>
                  <p:nvPr/>
                </p:nvSpPr>
                <p:spPr>
                  <a:xfrm>
                    <a:off x="4659005" y="3014537"/>
                    <a:ext cx="1856095" cy="1055077"/>
                  </a:xfrm>
                  <a:custGeom>
                    <a:avLst/>
                    <a:gdLst>
                      <a:gd name="connsiteX0" fmla="*/ 3384 w 1849769"/>
                      <a:gd name="connsiteY0" fmla="*/ 0 h 1055077"/>
                      <a:gd name="connsiteX1" fmla="*/ 3384 w 1849769"/>
                      <a:gd name="connsiteY1" fmla="*/ 140677 h 1055077"/>
                      <a:gd name="connsiteX2" fmla="*/ 38554 w 1849769"/>
                      <a:gd name="connsiteY2" fmla="*/ 325315 h 1055077"/>
                      <a:gd name="connsiteX3" fmla="*/ 126477 w 1849769"/>
                      <a:gd name="connsiteY3" fmla="*/ 527538 h 1055077"/>
                      <a:gd name="connsiteX4" fmla="*/ 249569 w 1849769"/>
                      <a:gd name="connsiteY4" fmla="*/ 694592 h 1055077"/>
                      <a:gd name="connsiteX5" fmla="*/ 416623 w 1849769"/>
                      <a:gd name="connsiteY5" fmla="*/ 835269 h 1055077"/>
                      <a:gd name="connsiteX6" fmla="*/ 724354 w 1849769"/>
                      <a:gd name="connsiteY6" fmla="*/ 967154 h 1055077"/>
                      <a:gd name="connsiteX7" fmla="*/ 1120007 w 1849769"/>
                      <a:gd name="connsiteY7" fmla="*/ 1037492 h 1055077"/>
                      <a:gd name="connsiteX8" fmla="*/ 1849769 w 1849769"/>
                      <a:gd name="connsiteY8" fmla="*/ 1055077 h 1055077"/>
                      <a:gd name="connsiteX9" fmla="*/ 1849769 w 1849769"/>
                      <a:gd name="connsiteY9" fmla="*/ 1055077 h 1055077"/>
                      <a:gd name="connsiteX0" fmla="*/ 3384 w 1849769"/>
                      <a:gd name="connsiteY0" fmla="*/ 0 h 1055077"/>
                      <a:gd name="connsiteX1" fmla="*/ 3384 w 1849769"/>
                      <a:gd name="connsiteY1" fmla="*/ 167054 h 1055077"/>
                      <a:gd name="connsiteX2" fmla="*/ 38554 w 1849769"/>
                      <a:gd name="connsiteY2" fmla="*/ 325315 h 1055077"/>
                      <a:gd name="connsiteX3" fmla="*/ 126477 w 1849769"/>
                      <a:gd name="connsiteY3" fmla="*/ 527538 h 1055077"/>
                      <a:gd name="connsiteX4" fmla="*/ 249569 w 1849769"/>
                      <a:gd name="connsiteY4" fmla="*/ 694592 h 1055077"/>
                      <a:gd name="connsiteX5" fmla="*/ 416623 w 1849769"/>
                      <a:gd name="connsiteY5" fmla="*/ 835269 h 1055077"/>
                      <a:gd name="connsiteX6" fmla="*/ 724354 w 1849769"/>
                      <a:gd name="connsiteY6" fmla="*/ 967154 h 1055077"/>
                      <a:gd name="connsiteX7" fmla="*/ 1120007 w 1849769"/>
                      <a:gd name="connsiteY7" fmla="*/ 1037492 h 1055077"/>
                      <a:gd name="connsiteX8" fmla="*/ 1849769 w 1849769"/>
                      <a:gd name="connsiteY8" fmla="*/ 1055077 h 1055077"/>
                      <a:gd name="connsiteX9" fmla="*/ 1849769 w 1849769"/>
                      <a:gd name="connsiteY9" fmla="*/ 1055077 h 1055077"/>
                      <a:gd name="connsiteX0" fmla="*/ 918 w 1856095"/>
                      <a:gd name="connsiteY0" fmla="*/ 0 h 1055077"/>
                      <a:gd name="connsiteX1" fmla="*/ 9710 w 1856095"/>
                      <a:gd name="connsiteY1" fmla="*/ 167054 h 1055077"/>
                      <a:gd name="connsiteX2" fmla="*/ 44880 w 1856095"/>
                      <a:gd name="connsiteY2" fmla="*/ 325315 h 1055077"/>
                      <a:gd name="connsiteX3" fmla="*/ 132803 w 1856095"/>
                      <a:gd name="connsiteY3" fmla="*/ 527538 h 1055077"/>
                      <a:gd name="connsiteX4" fmla="*/ 255895 w 1856095"/>
                      <a:gd name="connsiteY4" fmla="*/ 694592 h 1055077"/>
                      <a:gd name="connsiteX5" fmla="*/ 422949 w 1856095"/>
                      <a:gd name="connsiteY5" fmla="*/ 835269 h 1055077"/>
                      <a:gd name="connsiteX6" fmla="*/ 730680 w 1856095"/>
                      <a:gd name="connsiteY6" fmla="*/ 967154 h 1055077"/>
                      <a:gd name="connsiteX7" fmla="*/ 1126333 w 1856095"/>
                      <a:gd name="connsiteY7" fmla="*/ 1037492 h 1055077"/>
                      <a:gd name="connsiteX8" fmla="*/ 1856095 w 1856095"/>
                      <a:gd name="connsiteY8" fmla="*/ 1055077 h 1055077"/>
                      <a:gd name="connsiteX9" fmla="*/ 1856095 w 1856095"/>
                      <a:gd name="connsiteY9" fmla="*/ 1055077 h 1055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6095" h="1055077">
                        <a:moveTo>
                          <a:pt x="918" y="0"/>
                        </a:moveTo>
                        <a:cubicBezTo>
                          <a:pt x="-2013" y="43229"/>
                          <a:pt x="2383" y="112835"/>
                          <a:pt x="9710" y="167054"/>
                        </a:cubicBezTo>
                        <a:cubicBezTo>
                          <a:pt x="17037" y="221273"/>
                          <a:pt x="24364" y="265234"/>
                          <a:pt x="44880" y="325315"/>
                        </a:cubicBezTo>
                        <a:cubicBezTo>
                          <a:pt x="65396" y="385396"/>
                          <a:pt x="97634" y="465992"/>
                          <a:pt x="132803" y="527538"/>
                        </a:cubicBezTo>
                        <a:cubicBezTo>
                          <a:pt x="167972" y="589084"/>
                          <a:pt x="207537" y="643304"/>
                          <a:pt x="255895" y="694592"/>
                        </a:cubicBezTo>
                        <a:cubicBezTo>
                          <a:pt x="304253" y="745880"/>
                          <a:pt x="343818" y="789842"/>
                          <a:pt x="422949" y="835269"/>
                        </a:cubicBezTo>
                        <a:cubicBezTo>
                          <a:pt x="502080" y="880696"/>
                          <a:pt x="613449" y="933450"/>
                          <a:pt x="730680" y="967154"/>
                        </a:cubicBezTo>
                        <a:cubicBezTo>
                          <a:pt x="847911" y="1000858"/>
                          <a:pt x="938764" y="1022838"/>
                          <a:pt x="1126333" y="1037492"/>
                        </a:cubicBezTo>
                        <a:cubicBezTo>
                          <a:pt x="1313902" y="1052146"/>
                          <a:pt x="1856095" y="1055077"/>
                          <a:pt x="1856095" y="1055077"/>
                        </a:cubicBezTo>
                        <a:lnTo>
                          <a:pt x="1856095" y="1055077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9" name="Freihandform: Form 18"/>
                  <p:cNvSpPr/>
                  <p:nvPr/>
                </p:nvSpPr>
                <p:spPr>
                  <a:xfrm>
                    <a:off x="4677508" y="2996952"/>
                    <a:ext cx="597877" cy="298997"/>
                  </a:xfrm>
                  <a:custGeom>
                    <a:avLst/>
                    <a:gdLst>
                      <a:gd name="connsiteX0" fmla="*/ 0 w 597877"/>
                      <a:gd name="connsiteY0" fmla="*/ 0 h 298997"/>
                      <a:gd name="connsiteX1" fmla="*/ 26377 w 597877"/>
                      <a:gd name="connsiteY1" fmla="*/ 140677 h 298997"/>
                      <a:gd name="connsiteX2" fmla="*/ 105507 w 597877"/>
                      <a:gd name="connsiteY2" fmla="*/ 228600 h 298997"/>
                      <a:gd name="connsiteX3" fmla="*/ 290146 w 597877"/>
                      <a:gd name="connsiteY3" fmla="*/ 298939 h 298997"/>
                      <a:gd name="connsiteX4" fmla="*/ 483577 w 597877"/>
                      <a:gd name="connsiteY4" fmla="*/ 237392 h 298997"/>
                      <a:gd name="connsiteX5" fmla="*/ 597877 w 597877"/>
                      <a:gd name="connsiteY5" fmla="*/ 79131 h 298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7877" h="298997">
                        <a:moveTo>
                          <a:pt x="0" y="0"/>
                        </a:moveTo>
                        <a:cubicBezTo>
                          <a:pt x="4396" y="51288"/>
                          <a:pt x="8793" y="102577"/>
                          <a:pt x="26377" y="140677"/>
                        </a:cubicBezTo>
                        <a:cubicBezTo>
                          <a:pt x="43961" y="178777"/>
                          <a:pt x="61546" y="202223"/>
                          <a:pt x="105507" y="228600"/>
                        </a:cubicBezTo>
                        <a:cubicBezTo>
                          <a:pt x="149468" y="254977"/>
                          <a:pt x="227134" y="297474"/>
                          <a:pt x="290146" y="298939"/>
                        </a:cubicBezTo>
                        <a:cubicBezTo>
                          <a:pt x="353158" y="300404"/>
                          <a:pt x="432289" y="274027"/>
                          <a:pt x="483577" y="237392"/>
                        </a:cubicBezTo>
                        <a:cubicBezTo>
                          <a:pt x="534865" y="200757"/>
                          <a:pt x="580293" y="127489"/>
                          <a:pt x="597877" y="79131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21" name="Gruppieren 20"/>
              <p:cNvGrpSpPr/>
              <p:nvPr/>
            </p:nvGrpSpPr>
            <p:grpSpPr>
              <a:xfrm flipH="1">
                <a:off x="2771800" y="2996952"/>
                <a:ext cx="1857211" cy="2520280"/>
                <a:chOff x="4659005" y="2996952"/>
                <a:chExt cx="1857211" cy="2520280"/>
              </a:xfrm>
            </p:grpSpPr>
            <p:grpSp>
              <p:nvGrpSpPr>
                <p:cNvPr id="22" name="Gruppieren 21"/>
                <p:cNvGrpSpPr/>
                <p:nvPr/>
              </p:nvGrpSpPr>
              <p:grpSpPr>
                <a:xfrm>
                  <a:off x="4659005" y="2996952"/>
                  <a:ext cx="1856095" cy="1072662"/>
                  <a:chOff x="4659005" y="2996952"/>
                  <a:chExt cx="1856095" cy="1072662"/>
                </a:xfrm>
              </p:grpSpPr>
              <p:sp>
                <p:nvSpPr>
                  <p:cNvPr id="26" name="Freihandform: Form 25"/>
                  <p:cNvSpPr/>
                  <p:nvPr/>
                </p:nvSpPr>
                <p:spPr>
                  <a:xfrm>
                    <a:off x="4659005" y="3014537"/>
                    <a:ext cx="1856095" cy="1055077"/>
                  </a:xfrm>
                  <a:custGeom>
                    <a:avLst/>
                    <a:gdLst>
                      <a:gd name="connsiteX0" fmla="*/ 3384 w 1849769"/>
                      <a:gd name="connsiteY0" fmla="*/ 0 h 1055077"/>
                      <a:gd name="connsiteX1" fmla="*/ 3384 w 1849769"/>
                      <a:gd name="connsiteY1" fmla="*/ 140677 h 1055077"/>
                      <a:gd name="connsiteX2" fmla="*/ 38554 w 1849769"/>
                      <a:gd name="connsiteY2" fmla="*/ 325315 h 1055077"/>
                      <a:gd name="connsiteX3" fmla="*/ 126477 w 1849769"/>
                      <a:gd name="connsiteY3" fmla="*/ 527538 h 1055077"/>
                      <a:gd name="connsiteX4" fmla="*/ 249569 w 1849769"/>
                      <a:gd name="connsiteY4" fmla="*/ 694592 h 1055077"/>
                      <a:gd name="connsiteX5" fmla="*/ 416623 w 1849769"/>
                      <a:gd name="connsiteY5" fmla="*/ 835269 h 1055077"/>
                      <a:gd name="connsiteX6" fmla="*/ 724354 w 1849769"/>
                      <a:gd name="connsiteY6" fmla="*/ 967154 h 1055077"/>
                      <a:gd name="connsiteX7" fmla="*/ 1120007 w 1849769"/>
                      <a:gd name="connsiteY7" fmla="*/ 1037492 h 1055077"/>
                      <a:gd name="connsiteX8" fmla="*/ 1849769 w 1849769"/>
                      <a:gd name="connsiteY8" fmla="*/ 1055077 h 1055077"/>
                      <a:gd name="connsiteX9" fmla="*/ 1849769 w 1849769"/>
                      <a:gd name="connsiteY9" fmla="*/ 1055077 h 1055077"/>
                      <a:gd name="connsiteX0" fmla="*/ 3384 w 1849769"/>
                      <a:gd name="connsiteY0" fmla="*/ 0 h 1055077"/>
                      <a:gd name="connsiteX1" fmla="*/ 3384 w 1849769"/>
                      <a:gd name="connsiteY1" fmla="*/ 167054 h 1055077"/>
                      <a:gd name="connsiteX2" fmla="*/ 38554 w 1849769"/>
                      <a:gd name="connsiteY2" fmla="*/ 325315 h 1055077"/>
                      <a:gd name="connsiteX3" fmla="*/ 126477 w 1849769"/>
                      <a:gd name="connsiteY3" fmla="*/ 527538 h 1055077"/>
                      <a:gd name="connsiteX4" fmla="*/ 249569 w 1849769"/>
                      <a:gd name="connsiteY4" fmla="*/ 694592 h 1055077"/>
                      <a:gd name="connsiteX5" fmla="*/ 416623 w 1849769"/>
                      <a:gd name="connsiteY5" fmla="*/ 835269 h 1055077"/>
                      <a:gd name="connsiteX6" fmla="*/ 724354 w 1849769"/>
                      <a:gd name="connsiteY6" fmla="*/ 967154 h 1055077"/>
                      <a:gd name="connsiteX7" fmla="*/ 1120007 w 1849769"/>
                      <a:gd name="connsiteY7" fmla="*/ 1037492 h 1055077"/>
                      <a:gd name="connsiteX8" fmla="*/ 1849769 w 1849769"/>
                      <a:gd name="connsiteY8" fmla="*/ 1055077 h 1055077"/>
                      <a:gd name="connsiteX9" fmla="*/ 1849769 w 1849769"/>
                      <a:gd name="connsiteY9" fmla="*/ 1055077 h 1055077"/>
                      <a:gd name="connsiteX0" fmla="*/ 918 w 1856095"/>
                      <a:gd name="connsiteY0" fmla="*/ 0 h 1055077"/>
                      <a:gd name="connsiteX1" fmla="*/ 9710 w 1856095"/>
                      <a:gd name="connsiteY1" fmla="*/ 167054 h 1055077"/>
                      <a:gd name="connsiteX2" fmla="*/ 44880 w 1856095"/>
                      <a:gd name="connsiteY2" fmla="*/ 325315 h 1055077"/>
                      <a:gd name="connsiteX3" fmla="*/ 132803 w 1856095"/>
                      <a:gd name="connsiteY3" fmla="*/ 527538 h 1055077"/>
                      <a:gd name="connsiteX4" fmla="*/ 255895 w 1856095"/>
                      <a:gd name="connsiteY4" fmla="*/ 694592 h 1055077"/>
                      <a:gd name="connsiteX5" fmla="*/ 422949 w 1856095"/>
                      <a:gd name="connsiteY5" fmla="*/ 835269 h 1055077"/>
                      <a:gd name="connsiteX6" fmla="*/ 730680 w 1856095"/>
                      <a:gd name="connsiteY6" fmla="*/ 967154 h 1055077"/>
                      <a:gd name="connsiteX7" fmla="*/ 1126333 w 1856095"/>
                      <a:gd name="connsiteY7" fmla="*/ 1037492 h 1055077"/>
                      <a:gd name="connsiteX8" fmla="*/ 1856095 w 1856095"/>
                      <a:gd name="connsiteY8" fmla="*/ 1055077 h 1055077"/>
                      <a:gd name="connsiteX9" fmla="*/ 1856095 w 1856095"/>
                      <a:gd name="connsiteY9" fmla="*/ 1055077 h 1055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6095" h="1055077">
                        <a:moveTo>
                          <a:pt x="918" y="0"/>
                        </a:moveTo>
                        <a:cubicBezTo>
                          <a:pt x="-2013" y="43229"/>
                          <a:pt x="2383" y="112835"/>
                          <a:pt x="9710" y="167054"/>
                        </a:cubicBezTo>
                        <a:cubicBezTo>
                          <a:pt x="17037" y="221273"/>
                          <a:pt x="24364" y="265234"/>
                          <a:pt x="44880" y="325315"/>
                        </a:cubicBezTo>
                        <a:cubicBezTo>
                          <a:pt x="65396" y="385396"/>
                          <a:pt x="97634" y="465992"/>
                          <a:pt x="132803" y="527538"/>
                        </a:cubicBezTo>
                        <a:cubicBezTo>
                          <a:pt x="167972" y="589084"/>
                          <a:pt x="207537" y="643304"/>
                          <a:pt x="255895" y="694592"/>
                        </a:cubicBezTo>
                        <a:cubicBezTo>
                          <a:pt x="304253" y="745880"/>
                          <a:pt x="343818" y="789842"/>
                          <a:pt x="422949" y="835269"/>
                        </a:cubicBezTo>
                        <a:cubicBezTo>
                          <a:pt x="502080" y="880696"/>
                          <a:pt x="613449" y="933450"/>
                          <a:pt x="730680" y="967154"/>
                        </a:cubicBezTo>
                        <a:cubicBezTo>
                          <a:pt x="847911" y="1000858"/>
                          <a:pt x="938764" y="1022838"/>
                          <a:pt x="1126333" y="1037492"/>
                        </a:cubicBezTo>
                        <a:cubicBezTo>
                          <a:pt x="1313902" y="1052146"/>
                          <a:pt x="1856095" y="1055077"/>
                          <a:pt x="1856095" y="1055077"/>
                        </a:cubicBezTo>
                        <a:lnTo>
                          <a:pt x="1856095" y="1055077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7" name="Freihandform: Form 26"/>
                  <p:cNvSpPr/>
                  <p:nvPr/>
                </p:nvSpPr>
                <p:spPr>
                  <a:xfrm>
                    <a:off x="4677508" y="2996952"/>
                    <a:ext cx="597877" cy="298997"/>
                  </a:xfrm>
                  <a:custGeom>
                    <a:avLst/>
                    <a:gdLst>
                      <a:gd name="connsiteX0" fmla="*/ 0 w 597877"/>
                      <a:gd name="connsiteY0" fmla="*/ 0 h 298997"/>
                      <a:gd name="connsiteX1" fmla="*/ 26377 w 597877"/>
                      <a:gd name="connsiteY1" fmla="*/ 140677 h 298997"/>
                      <a:gd name="connsiteX2" fmla="*/ 105507 w 597877"/>
                      <a:gd name="connsiteY2" fmla="*/ 228600 h 298997"/>
                      <a:gd name="connsiteX3" fmla="*/ 290146 w 597877"/>
                      <a:gd name="connsiteY3" fmla="*/ 298939 h 298997"/>
                      <a:gd name="connsiteX4" fmla="*/ 483577 w 597877"/>
                      <a:gd name="connsiteY4" fmla="*/ 237392 h 298997"/>
                      <a:gd name="connsiteX5" fmla="*/ 597877 w 597877"/>
                      <a:gd name="connsiteY5" fmla="*/ 79131 h 298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7877" h="298997">
                        <a:moveTo>
                          <a:pt x="0" y="0"/>
                        </a:moveTo>
                        <a:cubicBezTo>
                          <a:pt x="4396" y="51288"/>
                          <a:pt x="8793" y="102577"/>
                          <a:pt x="26377" y="140677"/>
                        </a:cubicBezTo>
                        <a:cubicBezTo>
                          <a:pt x="43961" y="178777"/>
                          <a:pt x="61546" y="202223"/>
                          <a:pt x="105507" y="228600"/>
                        </a:cubicBezTo>
                        <a:cubicBezTo>
                          <a:pt x="149468" y="254977"/>
                          <a:pt x="227134" y="297474"/>
                          <a:pt x="290146" y="298939"/>
                        </a:cubicBezTo>
                        <a:cubicBezTo>
                          <a:pt x="353158" y="300404"/>
                          <a:pt x="432289" y="274027"/>
                          <a:pt x="483577" y="237392"/>
                        </a:cubicBezTo>
                        <a:cubicBezTo>
                          <a:pt x="534865" y="200757"/>
                          <a:pt x="580293" y="127489"/>
                          <a:pt x="597877" y="79131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grpSp>
              <p:nvGrpSpPr>
                <p:cNvPr id="23" name="Gruppieren 22"/>
                <p:cNvGrpSpPr/>
                <p:nvPr/>
              </p:nvGrpSpPr>
              <p:grpSpPr>
                <a:xfrm flipV="1">
                  <a:off x="4660121" y="4444570"/>
                  <a:ext cx="1856095" cy="1072662"/>
                  <a:chOff x="4659005" y="2996952"/>
                  <a:chExt cx="1856095" cy="1072662"/>
                </a:xfrm>
              </p:grpSpPr>
              <p:sp>
                <p:nvSpPr>
                  <p:cNvPr id="24" name="Freihandform: Form 23"/>
                  <p:cNvSpPr/>
                  <p:nvPr/>
                </p:nvSpPr>
                <p:spPr>
                  <a:xfrm>
                    <a:off x="4659005" y="3014537"/>
                    <a:ext cx="1856095" cy="1055077"/>
                  </a:xfrm>
                  <a:custGeom>
                    <a:avLst/>
                    <a:gdLst>
                      <a:gd name="connsiteX0" fmla="*/ 3384 w 1849769"/>
                      <a:gd name="connsiteY0" fmla="*/ 0 h 1055077"/>
                      <a:gd name="connsiteX1" fmla="*/ 3384 w 1849769"/>
                      <a:gd name="connsiteY1" fmla="*/ 140677 h 1055077"/>
                      <a:gd name="connsiteX2" fmla="*/ 38554 w 1849769"/>
                      <a:gd name="connsiteY2" fmla="*/ 325315 h 1055077"/>
                      <a:gd name="connsiteX3" fmla="*/ 126477 w 1849769"/>
                      <a:gd name="connsiteY3" fmla="*/ 527538 h 1055077"/>
                      <a:gd name="connsiteX4" fmla="*/ 249569 w 1849769"/>
                      <a:gd name="connsiteY4" fmla="*/ 694592 h 1055077"/>
                      <a:gd name="connsiteX5" fmla="*/ 416623 w 1849769"/>
                      <a:gd name="connsiteY5" fmla="*/ 835269 h 1055077"/>
                      <a:gd name="connsiteX6" fmla="*/ 724354 w 1849769"/>
                      <a:gd name="connsiteY6" fmla="*/ 967154 h 1055077"/>
                      <a:gd name="connsiteX7" fmla="*/ 1120007 w 1849769"/>
                      <a:gd name="connsiteY7" fmla="*/ 1037492 h 1055077"/>
                      <a:gd name="connsiteX8" fmla="*/ 1849769 w 1849769"/>
                      <a:gd name="connsiteY8" fmla="*/ 1055077 h 1055077"/>
                      <a:gd name="connsiteX9" fmla="*/ 1849769 w 1849769"/>
                      <a:gd name="connsiteY9" fmla="*/ 1055077 h 1055077"/>
                      <a:gd name="connsiteX0" fmla="*/ 3384 w 1849769"/>
                      <a:gd name="connsiteY0" fmla="*/ 0 h 1055077"/>
                      <a:gd name="connsiteX1" fmla="*/ 3384 w 1849769"/>
                      <a:gd name="connsiteY1" fmla="*/ 167054 h 1055077"/>
                      <a:gd name="connsiteX2" fmla="*/ 38554 w 1849769"/>
                      <a:gd name="connsiteY2" fmla="*/ 325315 h 1055077"/>
                      <a:gd name="connsiteX3" fmla="*/ 126477 w 1849769"/>
                      <a:gd name="connsiteY3" fmla="*/ 527538 h 1055077"/>
                      <a:gd name="connsiteX4" fmla="*/ 249569 w 1849769"/>
                      <a:gd name="connsiteY4" fmla="*/ 694592 h 1055077"/>
                      <a:gd name="connsiteX5" fmla="*/ 416623 w 1849769"/>
                      <a:gd name="connsiteY5" fmla="*/ 835269 h 1055077"/>
                      <a:gd name="connsiteX6" fmla="*/ 724354 w 1849769"/>
                      <a:gd name="connsiteY6" fmla="*/ 967154 h 1055077"/>
                      <a:gd name="connsiteX7" fmla="*/ 1120007 w 1849769"/>
                      <a:gd name="connsiteY7" fmla="*/ 1037492 h 1055077"/>
                      <a:gd name="connsiteX8" fmla="*/ 1849769 w 1849769"/>
                      <a:gd name="connsiteY8" fmla="*/ 1055077 h 1055077"/>
                      <a:gd name="connsiteX9" fmla="*/ 1849769 w 1849769"/>
                      <a:gd name="connsiteY9" fmla="*/ 1055077 h 1055077"/>
                      <a:gd name="connsiteX0" fmla="*/ 918 w 1856095"/>
                      <a:gd name="connsiteY0" fmla="*/ 0 h 1055077"/>
                      <a:gd name="connsiteX1" fmla="*/ 9710 w 1856095"/>
                      <a:gd name="connsiteY1" fmla="*/ 167054 h 1055077"/>
                      <a:gd name="connsiteX2" fmla="*/ 44880 w 1856095"/>
                      <a:gd name="connsiteY2" fmla="*/ 325315 h 1055077"/>
                      <a:gd name="connsiteX3" fmla="*/ 132803 w 1856095"/>
                      <a:gd name="connsiteY3" fmla="*/ 527538 h 1055077"/>
                      <a:gd name="connsiteX4" fmla="*/ 255895 w 1856095"/>
                      <a:gd name="connsiteY4" fmla="*/ 694592 h 1055077"/>
                      <a:gd name="connsiteX5" fmla="*/ 422949 w 1856095"/>
                      <a:gd name="connsiteY5" fmla="*/ 835269 h 1055077"/>
                      <a:gd name="connsiteX6" fmla="*/ 730680 w 1856095"/>
                      <a:gd name="connsiteY6" fmla="*/ 967154 h 1055077"/>
                      <a:gd name="connsiteX7" fmla="*/ 1126333 w 1856095"/>
                      <a:gd name="connsiteY7" fmla="*/ 1037492 h 1055077"/>
                      <a:gd name="connsiteX8" fmla="*/ 1856095 w 1856095"/>
                      <a:gd name="connsiteY8" fmla="*/ 1055077 h 1055077"/>
                      <a:gd name="connsiteX9" fmla="*/ 1856095 w 1856095"/>
                      <a:gd name="connsiteY9" fmla="*/ 1055077 h 1055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56095" h="1055077">
                        <a:moveTo>
                          <a:pt x="918" y="0"/>
                        </a:moveTo>
                        <a:cubicBezTo>
                          <a:pt x="-2013" y="43229"/>
                          <a:pt x="2383" y="112835"/>
                          <a:pt x="9710" y="167054"/>
                        </a:cubicBezTo>
                        <a:cubicBezTo>
                          <a:pt x="17037" y="221273"/>
                          <a:pt x="24364" y="265234"/>
                          <a:pt x="44880" y="325315"/>
                        </a:cubicBezTo>
                        <a:cubicBezTo>
                          <a:pt x="65396" y="385396"/>
                          <a:pt x="97634" y="465992"/>
                          <a:pt x="132803" y="527538"/>
                        </a:cubicBezTo>
                        <a:cubicBezTo>
                          <a:pt x="167972" y="589084"/>
                          <a:pt x="207537" y="643304"/>
                          <a:pt x="255895" y="694592"/>
                        </a:cubicBezTo>
                        <a:cubicBezTo>
                          <a:pt x="304253" y="745880"/>
                          <a:pt x="343818" y="789842"/>
                          <a:pt x="422949" y="835269"/>
                        </a:cubicBezTo>
                        <a:cubicBezTo>
                          <a:pt x="502080" y="880696"/>
                          <a:pt x="613449" y="933450"/>
                          <a:pt x="730680" y="967154"/>
                        </a:cubicBezTo>
                        <a:cubicBezTo>
                          <a:pt x="847911" y="1000858"/>
                          <a:pt x="938764" y="1022838"/>
                          <a:pt x="1126333" y="1037492"/>
                        </a:cubicBezTo>
                        <a:cubicBezTo>
                          <a:pt x="1313902" y="1052146"/>
                          <a:pt x="1856095" y="1055077"/>
                          <a:pt x="1856095" y="1055077"/>
                        </a:cubicBezTo>
                        <a:lnTo>
                          <a:pt x="1856095" y="1055077"/>
                        </a:ln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25" name="Freihandform: Form 24"/>
                  <p:cNvSpPr/>
                  <p:nvPr/>
                </p:nvSpPr>
                <p:spPr>
                  <a:xfrm>
                    <a:off x="4677508" y="2996952"/>
                    <a:ext cx="597877" cy="298997"/>
                  </a:xfrm>
                  <a:custGeom>
                    <a:avLst/>
                    <a:gdLst>
                      <a:gd name="connsiteX0" fmla="*/ 0 w 597877"/>
                      <a:gd name="connsiteY0" fmla="*/ 0 h 298997"/>
                      <a:gd name="connsiteX1" fmla="*/ 26377 w 597877"/>
                      <a:gd name="connsiteY1" fmla="*/ 140677 h 298997"/>
                      <a:gd name="connsiteX2" fmla="*/ 105507 w 597877"/>
                      <a:gd name="connsiteY2" fmla="*/ 228600 h 298997"/>
                      <a:gd name="connsiteX3" fmla="*/ 290146 w 597877"/>
                      <a:gd name="connsiteY3" fmla="*/ 298939 h 298997"/>
                      <a:gd name="connsiteX4" fmla="*/ 483577 w 597877"/>
                      <a:gd name="connsiteY4" fmla="*/ 237392 h 298997"/>
                      <a:gd name="connsiteX5" fmla="*/ 597877 w 597877"/>
                      <a:gd name="connsiteY5" fmla="*/ 79131 h 298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7877" h="298997">
                        <a:moveTo>
                          <a:pt x="0" y="0"/>
                        </a:moveTo>
                        <a:cubicBezTo>
                          <a:pt x="4396" y="51288"/>
                          <a:pt x="8793" y="102577"/>
                          <a:pt x="26377" y="140677"/>
                        </a:cubicBezTo>
                        <a:cubicBezTo>
                          <a:pt x="43961" y="178777"/>
                          <a:pt x="61546" y="202223"/>
                          <a:pt x="105507" y="228600"/>
                        </a:cubicBezTo>
                        <a:cubicBezTo>
                          <a:pt x="149468" y="254977"/>
                          <a:pt x="227134" y="297474"/>
                          <a:pt x="290146" y="298939"/>
                        </a:cubicBezTo>
                        <a:cubicBezTo>
                          <a:pt x="353158" y="300404"/>
                          <a:pt x="432289" y="274027"/>
                          <a:pt x="483577" y="237392"/>
                        </a:cubicBezTo>
                        <a:cubicBezTo>
                          <a:pt x="534865" y="200757"/>
                          <a:pt x="580293" y="127489"/>
                          <a:pt x="597877" y="79131"/>
                        </a:cubicBezTo>
                      </a:path>
                    </a:pathLst>
                  </a:custGeom>
                  <a:noFill/>
                  <a:ln w="38100">
                    <a:solidFill>
                      <a:srgbClr val="FF0000"/>
                    </a:solidFill>
                    <a:tailEnd type="stealt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</p:grpSp>
        <p:sp>
          <p:nvSpPr>
            <p:cNvPr id="3" name="Rechteck 2"/>
            <p:cNvSpPr/>
            <p:nvPr/>
          </p:nvSpPr>
          <p:spPr>
            <a:xfrm>
              <a:off x="5579877" y="4288330"/>
              <a:ext cx="1800204" cy="382559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2400" dirty="0" smtClean="0">
                  <a:solidFill>
                    <a:srgbClr val="FF0000"/>
                  </a:solidFill>
                </a:rPr>
                <a:t>Power flow</a:t>
              </a:r>
              <a:endParaRPr lang="en-US" sz="2400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0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Simulation results - longitudinal</a:t>
            </a:r>
            <a:endParaRPr lang="en-US" dirty="0"/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358775" y="1052736"/>
            <a:ext cx="3985548" cy="4896544"/>
          </a:xfrm>
        </p:spPr>
        <p:txBody>
          <a:bodyPr/>
          <a:lstStyle/>
          <a:p>
            <a:r>
              <a:rPr lang="en-US" dirty="0" smtClean="0"/>
              <a:t>Geometry was designed with HFSS for symmetric shunt impedance around 3 GHz.</a:t>
            </a:r>
          </a:p>
          <a:p>
            <a:r>
              <a:rPr lang="en-US" dirty="0" smtClean="0"/>
              <a:t>CST results differ from that: Travelling wave effects clearly </a:t>
            </a:r>
            <a:r>
              <a:rPr lang="en-US" dirty="0" smtClean="0"/>
              <a:t>visible</a:t>
            </a:r>
          </a:p>
          <a:p>
            <a:r>
              <a:rPr lang="en-US" dirty="0" smtClean="0"/>
              <a:t>But still reasonable impedances in the cooling band</a:t>
            </a:r>
            <a:endParaRPr lang="en-US" dirty="0" smtClean="0"/>
          </a:p>
          <a:p>
            <a:r>
              <a:rPr lang="en-US" dirty="0" smtClean="0"/>
              <a:t>Maximum phase change about 17°.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60" y="3427173"/>
            <a:ext cx="4380912" cy="230608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24" y="1227453"/>
            <a:ext cx="4277563" cy="225793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48" y="1222873"/>
            <a:ext cx="4294914" cy="226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0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 - </a:t>
            </a:r>
            <a:r>
              <a:rPr lang="en-US" dirty="0" smtClean="0"/>
              <a:t>transverse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980728"/>
            <a:ext cx="4830088" cy="4214255"/>
          </a:xfrm>
        </p:spPr>
        <p:txBody>
          <a:bodyPr/>
          <a:lstStyle/>
          <a:p>
            <a:r>
              <a:rPr lang="en-US" dirty="0" smtClean="0"/>
              <a:t>Transverse impedance drop roughly at the same position, despite the cut-off frequency of TE</a:t>
            </a:r>
            <a:r>
              <a:rPr lang="en-US" baseline="-25000" dirty="0" smtClean="0"/>
              <a:t>11</a:t>
            </a:r>
            <a:r>
              <a:rPr lang="en-US" dirty="0" smtClean="0"/>
              <a:t> at 1.95 GHz.</a:t>
            </a:r>
          </a:p>
          <a:p>
            <a:r>
              <a:rPr lang="en-US" dirty="0" smtClean="0"/>
              <a:t>Maximum phase change: 16°.</a:t>
            </a:r>
          </a:p>
          <a:p>
            <a:r>
              <a:rPr lang="en-US" dirty="0" smtClean="0"/>
              <a:t>HTF drop of about 60%.</a:t>
            </a:r>
          </a:p>
          <a:p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01" y="764704"/>
            <a:ext cx="3285748" cy="180741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333" y="2564904"/>
            <a:ext cx="3504186" cy="18108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42" y="4316635"/>
            <a:ext cx="3324077" cy="177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5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Measurement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82" y="2276872"/>
            <a:ext cx="4525914" cy="24077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9770"/>
            <a:ext cx="4413066" cy="242484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75656" y="1641227"/>
            <a:ext cx="174599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longitudinal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156176" y="1641227"/>
            <a:ext cx="1622560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transverse</a:t>
            </a:r>
          </a:p>
        </p:txBody>
      </p:sp>
    </p:spTree>
    <p:extLst>
      <p:ext uri="{BB962C8B-B14F-4D97-AF65-F5344CB8AC3E}">
        <p14:creationId xmlns:p14="http://schemas.microsoft.com/office/powerpoint/2010/main" val="29742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Ferrites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8775" y="1052736"/>
                <a:ext cx="4645273" cy="460851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Material: TT2-111R</a:t>
                </a:r>
              </a:p>
              <a:p>
                <a:r>
                  <a:rPr lang="en-US" dirty="0" smtClean="0"/>
                  <a:t>Ferrite plates </a:t>
                </a:r>
                <a:r>
                  <a:rPr lang="en-US" dirty="0"/>
                  <a:t>with resistive </a:t>
                </a:r>
                <a:r>
                  <a:rPr lang="en-US" dirty="0" smtClean="0"/>
                  <a:t>coating</a:t>
                </a:r>
              </a:p>
              <a:p>
                <a:r>
                  <a:rPr lang="en-US" dirty="0" smtClean="0"/>
                  <a:t>80 mm long, 5 mm thick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 smtClean="0"/>
                  <a:t>,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′′(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 smtClean="0"/>
                  <a:t>from </a:t>
                </a:r>
                <a:r>
                  <a:rPr lang="en-US" i="1" dirty="0" smtClean="0"/>
                  <a:t>Oscar </a:t>
                </a:r>
                <a:r>
                  <a:rPr lang="en-US" i="1" dirty="0"/>
                  <a:t>Frasciello et al</a:t>
                </a:r>
                <a:r>
                  <a:rPr lang="en-US" dirty="0"/>
                  <a:t>. </a:t>
                </a:r>
                <a:r>
                  <a:rPr lang="en-US" dirty="0" smtClean="0"/>
                  <a:t>“Test </a:t>
                </a:r>
                <a:r>
                  <a:rPr lang="en-US" dirty="0"/>
                  <a:t>simulations of TT2-111R lossy dispersive material </a:t>
                </a:r>
                <a:r>
                  <a:rPr lang="en-US" dirty="0" smtClean="0"/>
                  <a:t>properties”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=12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from </a:t>
                </a:r>
                <a:r>
                  <a:rPr lang="en-US" i="1" dirty="0" err="1"/>
                  <a:t>Shemelin</a:t>
                </a:r>
                <a:r>
                  <a:rPr lang="en-US" i="1" dirty="0"/>
                  <a:t> et </a:t>
                </a:r>
                <a:r>
                  <a:rPr lang="en-US" i="1" dirty="0" smtClean="0"/>
                  <a:t>al</a:t>
                </a:r>
                <a:r>
                  <a:rPr lang="en-US" dirty="0" smtClean="0"/>
                  <a:t>. </a:t>
                </a:r>
                <a:r>
                  <a:rPr lang="en-US" dirty="0"/>
                  <a:t>„Characterization of ferrites at low temperature and high frequency</a:t>
                </a:r>
                <a:r>
                  <a:rPr lang="en-US" dirty="0" smtClean="0"/>
                  <a:t>“</a:t>
                </a:r>
              </a:p>
              <a:p>
                <a:r>
                  <a:rPr lang="en-US" dirty="0" smtClean="0"/>
                  <a:t>Damping apparently not sufficient, additional damping elements needed</a:t>
                </a:r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8775" y="1052736"/>
                <a:ext cx="4645273" cy="4608512"/>
              </a:xfrm>
              <a:blipFill>
                <a:blip r:embed="rId3"/>
                <a:stretch>
                  <a:fillRect l="-3412" t="-1587" r="-4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020958"/>
            <a:ext cx="3057606" cy="197184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46" y="3573015"/>
            <a:ext cx="3789745" cy="235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2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358776" y="1196752"/>
            <a:ext cx="5206080" cy="4214255"/>
          </a:xfrm>
        </p:spPr>
        <p:txBody>
          <a:bodyPr/>
          <a:lstStyle/>
          <a:p>
            <a:r>
              <a:rPr lang="en-US" dirty="0" smtClean="0"/>
              <a:t>Detailed look on the construction of HESR pick-ups and kickers</a:t>
            </a:r>
          </a:p>
          <a:p>
            <a:r>
              <a:rPr lang="en-US" dirty="0" smtClean="0"/>
              <a:t>Electromagnetic simulation of the structures </a:t>
            </a:r>
            <a:r>
              <a:rPr lang="en-US" dirty="0" smtClean="0"/>
              <a:t>with </a:t>
            </a:r>
            <a:r>
              <a:rPr lang="en-US" dirty="0" smtClean="0"/>
              <a:t>CST Microwave Studio</a:t>
            </a:r>
            <a:endParaRPr lang="en-US" dirty="0" smtClean="0"/>
          </a:p>
          <a:p>
            <a:r>
              <a:rPr lang="en-US" dirty="0" smtClean="0"/>
              <a:t>Comparison to the anticipated design performance </a:t>
            </a:r>
          </a:p>
          <a:p>
            <a:r>
              <a:rPr lang="en-US" dirty="0" smtClean="0"/>
              <a:t>and measurement results at COSY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</a:t>
            </a:fld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148064" y="2010267"/>
            <a:ext cx="3819697" cy="3650981"/>
            <a:chOff x="4381461" y="1280122"/>
            <a:chExt cx="4052593" cy="3873590"/>
          </a:xfrm>
        </p:grpSpPr>
        <p:sp>
          <p:nvSpPr>
            <p:cNvPr id="7" name="Regelmäßiges Fünfeck 6"/>
            <p:cNvSpPr/>
            <p:nvPr/>
          </p:nvSpPr>
          <p:spPr>
            <a:xfrm>
              <a:off x="4463309" y="1340768"/>
              <a:ext cx="3886654" cy="3701574"/>
            </a:xfrm>
            <a:prstGeom prst="pentagon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8" name="Ellipse 8 1"/>
            <p:cNvSpPr/>
            <p:nvPr/>
          </p:nvSpPr>
          <p:spPr>
            <a:xfrm rot="2723935">
              <a:off x="6192757" y="1267514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9" name="Ellipse 8 2"/>
            <p:cNvSpPr/>
            <p:nvPr/>
          </p:nvSpPr>
          <p:spPr>
            <a:xfrm rot="7365482">
              <a:off x="8013568" y="2602039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1" name="Ellipse 8 4"/>
            <p:cNvSpPr/>
            <p:nvPr/>
          </p:nvSpPr>
          <p:spPr>
            <a:xfrm rot="20149936">
              <a:off x="4381461" y="2580704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2" name="Ellipse 8 5"/>
            <p:cNvSpPr/>
            <p:nvPr/>
          </p:nvSpPr>
          <p:spPr>
            <a:xfrm rot="11078036">
              <a:off x="7325133" y="4694750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3" name="Ellipse 8 6"/>
            <p:cNvSpPr/>
            <p:nvPr/>
          </p:nvSpPr>
          <p:spPr>
            <a:xfrm rot="15888374">
              <a:off x="5070040" y="4694750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4" name="Abgerundetes Rechteck 13"/>
            <p:cNvSpPr/>
            <p:nvPr/>
          </p:nvSpPr>
          <p:spPr>
            <a:xfrm rot="19320357">
              <a:off x="5444143" y="1713157"/>
              <a:ext cx="504056" cy="3166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400" dirty="0" smtClean="0"/>
                <a:t>PU</a:t>
              </a:r>
              <a:endParaRPr lang="en-US" sz="2400" dirty="0" smtClean="0"/>
            </a:p>
          </p:txBody>
        </p:sp>
        <p:sp>
          <p:nvSpPr>
            <p:cNvPr id="15" name="Abgerundetes Rechteck 14"/>
            <p:cNvSpPr/>
            <p:nvPr/>
          </p:nvSpPr>
          <p:spPr>
            <a:xfrm rot="17376589">
              <a:off x="7820511" y="3466181"/>
              <a:ext cx="504056" cy="3166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dirty="0" smtClean="0"/>
                <a:t>KI</a:t>
              </a:r>
              <a:endParaRPr lang="en-US" sz="2400" dirty="0" smtClean="0"/>
            </a:p>
          </p:txBody>
        </p:sp>
        <p:cxnSp>
          <p:nvCxnSpPr>
            <p:cNvPr id="16" name="Gerade Verbindung mit Pfeil 15"/>
            <p:cNvCxnSpPr>
              <a:stCxn id="14" idx="2"/>
              <a:endCxn id="15" idx="0"/>
            </p:cNvCxnSpPr>
            <p:nvPr/>
          </p:nvCxnSpPr>
          <p:spPr>
            <a:xfrm>
              <a:off x="5793633" y="1996255"/>
              <a:ext cx="2129763" cy="157511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feil nach rechts 16"/>
            <p:cNvSpPr/>
            <p:nvPr/>
          </p:nvSpPr>
          <p:spPr>
            <a:xfrm rot="2144046">
              <a:off x="7081763" y="1890372"/>
              <a:ext cx="453082" cy="224424"/>
            </a:xfrm>
            <a:prstGeom prst="rightArrow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8" name="Pfeil nach rechts 17"/>
            <p:cNvSpPr/>
            <p:nvPr/>
          </p:nvSpPr>
          <p:spPr>
            <a:xfrm rot="15062220">
              <a:off x="4597861" y="3734137"/>
              <a:ext cx="453082" cy="224424"/>
            </a:xfrm>
            <a:prstGeom prst="rightArrow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9" name="Pfeil nach rechts 18"/>
            <p:cNvSpPr/>
            <p:nvPr/>
          </p:nvSpPr>
          <p:spPr>
            <a:xfrm rot="10800000">
              <a:off x="6133115" y="4929288"/>
              <a:ext cx="453082" cy="224424"/>
            </a:xfrm>
            <a:prstGeom prst="rightArrow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hteck 19"/>
              <p:cNvSpPr/>
              <p:nvPr/>
            </p:nvSpPr>
            <p:spPr>
              <a:xfrm>
                <a:off x="7557249" y="4219969"/>
                <a:ext cx="856196" cy="6824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‖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" name="Rechteck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249" y="4219969"/>
                <a:ext cx="856196" cy="682431"/>
              </a:xfrm>
              <a:prstGeom prst="rect">
                <a:avLst/>
              </a:prstGeom>
              <a:blipFill>
                <a:blip r:embed="rId3"/>
                <a:stretch>
                  <a:fillRect t="-4464" b="-11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hteck 20"/>
              <p:cNvSpPr/>
              <p:nvPr/>
            </p:nvSpPr>
            <p:spPr>
              <a:xfrm>
                <a:off x="6039912" y="3053721"/>
                <a:ext cx="816890" cy="380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" name="Rechteck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9912" y="3053721"/>
                <a:ext cx="816890" cy="380553"/>
              </a:xfrm>
              <a:prstGeom prst="rect">
                <a:avLst/>
              </a:prstGeom>
              <a:blipFill>
                <a:blip r:embed="rId4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70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A52F4D17-1AD6-42D9-B93A-EB002C62F438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375410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8099"/>
            <a:ext cx="9144000" cy="37512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</a:t>
            </a:r>
            <a:r>
              <a:rPr lang="en-US" dirty="0" smtClean="0"/>
              <a:t>HESR kicker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34204" y="1178313"/>
                <a:ext cx="1687513" cy="4857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2400" dirty="0" smtClean="0"/>
                  <a:t> at 2 GHz</a:t>
                </a: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04" y="1178313"/>
                <a:ext cx="1687513" cy="485710"/>
              </a:xfrm>
              <a:prstGeom prst="rect">
                <a:avLst/>
              </a:prstGeom>
              <a:blipFill>
                <a:blip r:embed="rId5"/>
                <a:stretch>
                  <a:fillRect t="-3750" r="-4693" b="-2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/>
          <p:cNvSpPr txBox="1"/>
          <p:nvPr/>
        </p:nvSpPr>
        <p:spPr>
          <a:xfrm>
            <a:off x="3171455" y="1518642"/>
            <a:ext cx="3235181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Longitudinal excitation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3021832" y="3942907"/>
            <a:ext cx="3100336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/>
              <a:t>Transverse excitation</a:t>
            </a:r>
          </a:p>
        </p:txBody>
      </p:sp>
    </p:spTree>
    <p:extLst>
      <p:ext uri="{BB962C8B-B14F-4D97-AF65-F5344CB8AC3E}">
        <p14:creationId xmlns:p14="http://schemas.microsoft.com/office/powerpoint/2010/main" val="235480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 structure - Performance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96752"/>
            <a:ext cx="4381425" cy="2284429"/>
          </a:xfrm>
        </p:spPr>
      </p:pic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51" y="3816351"/>
            <a:ext cx="4329698" cy="230335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21" y="1196752"/>
            <a:ext cx="4339774" cy="22844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23" y="3814190"/>
            <a:ext cx="4420673" cy="228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5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</a:t>
            </a:r>
            <a:r>
              <a:rPr lang="en-US" dirty="0" err="1" smtClean="0"/>
              <a:t>beamtime</a:t>
            </a:r>
            <a:r>
              <a:rPr lang="en-US" dirty="0" smtClean="0"/>
              <a:t> of HESR SC @ COSY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124744"/>
            <a:ext cx="3349129" cy="5112568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Achieved </a:t>
            </a:r>
            <a:r>
              <a:rPr lang="en-US" dirty="0" smtClean="0"/>
              <a:t>some </a:t>
            </a:r>
            <a:r>
              <a:rPr lang="en-US" dirty="0" smtClean="0"/>
              <a:t>cooling</a:t>
            </a:r>
            <a:r>
              <a:rPr lang="en-US" dirty="0" smtClean="0"/>
              <a:t>, but not yet with the anticipated performance</a:t>
            </a:r>
          </a:p>
          <a:p>
            <a:r>
              <a:rPr lang="en-US" dirty="0" smtClean="0"/>
              <a:t>HTF resembled a mountain range</a:t>
            </a:r>
            <a:endParaRPr lang="en-US" dirty="0" smtClean="0"/>
          </a:p>
          <a:p>
            <a:r>
              <a:rPr lang="en-US" dirty="0" smtClean="0"/>
              <a:t>Tried to reproduce the effect with EM-simulations of the whole structure with </a:t>
            </a:r>
            <a:r>
              <a:rPr lang="en-US" dirty="0" smtClean="0"/>
              <a:t>combiner-boards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Instantly found similar patterns in the simulation.</a:t>
            </a:r>
          </a:p>
          <a:p>
            <a:r>
              <a:rPr lang="en-US" dirty="0" smtClean="0"/>
              <a:t>The simulation turned out to be faulty: The beam had the wrong orientation.</a:t>
            </a:r>
          </a:p>
          <a:p>
            <a:r>
              <a:rPr lang="en-US" dirty="0" smtClean="0"/>
              <a:t>It turned out that we installed the kicker  the wrong way around.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A52F4D17-1AD6-42D9-B93A-EB002C62F438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672736"/>
            <a:ext cx="5352929" cy="3412448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3635896" y="1581126"/>
            <a:ext cx="5478726" cy="3504058"/>
            <a:chOff x="3646524" y="1284036"/>
            <a:chExt cx="5478726" cy="3504058"/>
          </a:xfrm>
        </p:grpSpPr>
        <p:sp>
          <p:nvSpPr>
            <p:cNvPr id="7" name="Rechteck 6"/>
            <p:cNvSpPr/>
            <p:nvPr/>
          </p:nvSpPr>
          <p:spPr>
            <a:xfrm>
              <a:off x="3707904" y="1284036"/>
              <a:ext cx="5417346" cy="343092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6524" y="1375646"/>
              <a:ext cx="5352929" cy="3412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OUTlook: Low energy Cooling at COSY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1563142"/>
            <a:ext cx="4357241" cy="4214255"/>
          </a:xfrm>
        </p:spPr>
        <p:txBody>
          <a:bodyPr/>
          <a:lstStyle/>
          <a:p>
            <a:r>
              <a:rPr lang="en-US" dirty="0" smtClean="0"/>
              <a:t>Especially for 970 MeV/c deuterons (electric dipole moment investigations)</a:t>
            </a:r>
          </a:p>
          <a:p>
            <a:r>
              <a:rPr lang="en-US" dirty="0" smtClean="0"/>
              <a:t>40 cm in diameter</a:t>
            </a:r>
          </a:p>
          <a:p>
            <a:r>
              <a:rPr lang="en-US" dirty="0"/>
              <a:t>350 to 700 </a:t>
            </a:r>
            <a:r>
              <a:rPr lang="en-US" dirty="0" smtClean="0"/>
              <a:t>MHz</a:t>
            </a:r>
          </a:p>
          <a:p>
            <a:r>
              <a:rPr lang="en-US" dirty="0" smtClean="0"/>
              <a:t>Far below cut-off, no propagating modes</a:t>
            </a:r>
          </a:p>
          <a:p>
            <a:r>
              <a:rPr lang="en-US" dirty="0" smtClean="0"/>
              <a:t>First prototypes will be available at February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A52F4D17-1AD6-42D9-B93A-EB002C62F438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8" name="Grafik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3226385"/>
            <a:ext cx="3020517" cy="273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Grafik 8"/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56" y="755024"/>
            <a:ext cx="2862902" cy="277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3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Page </a:t>
            </a:r>
            <a:fld id="{A52F4D17-1AD6-42D9-B93A-EB002C62F438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187624" y="1484784"/>
            <a:ext cx="6912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4000" dirty="0" smtClean="0"/>
              <a:t>Thank you for your attention!</a:t>
            </a:r>
            <a:endParaRPr lang="en-US" sz="40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07457" y="4797152"/>
            <a:ext cx="5899179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dirty="0" smtClean="0"/>
              <a:t>Special thanks to Rolf and Nikolay, among other things for the measurement results,</a:t>
            </a:r>
          </a:p>
          <a:p>
            <a:pPr>
              <a:lnSpc>
                <a:spcPct val="95000"/>
              </a:lnSpc>
            </a:pPr>
            <a:r>
              <a:rPr lang="en-US" sz="1200" dirty="0" smtClean="0"/>
              <a:t>Ralf Greven for </a:t>
            </a:r>
            <a:r>
              <a:rPr lang="en-US" sz="1200" dirty="0" smtClean="0"/>
              <a:t>many pictures </a:t>
            </a:r>
            <a:r>
              <a:rPr lang="en-US" sz="1200" dirty="0" smtClean="0"/>
              <a:t>and in-depth explanations of the hardware</a:t>
            </a:r>
          </a:p>
          <a:p>
            <a:pPr>
              <a:lnSpc>
                <a:spcPct val="95000"/>
              </a:lnSpc>
            </a:pPr>
            <a:r>
              <a:rPr lang="en-US" sz="1200" dirty="0" smtClean="0"/>
              <a:t>and Lars Thorndahl for the discussions on kicker simulations.</a:t>
            </a: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9656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8775" y="980728"/>
            <a:ext cx="8424672" cy="4214255"/>
          </a:xfrm>
        </p:spPr>
        <p:txBody>
          <a:bodyPr/>
          <a:lstStyle/>
          <a:p>
            <a:r>
              <a:rPr lang="en-US" dirty="0" smtClean="0"/>
              <a:t>The measured BTF of the HFSS SC-system could be explained by field simulations of the kicker and pick-up to some extend.</a:t>
            </a:r>
          </a:p>
          <a:p>
            <a:r>
              <a:rPr lang="en-US" dirty="0" smtClean="0"/>
              <a:t>Propagating waves have larger impact on the shunt impedance as anticipated. It is planned to flatten the shunt impedance with an equalizer to further improve the performance of the system.</a:t>
            </a:r>
          </a:p>
          <a:p>
            <a:r>
              <a:rPr lang="en-US" dirty="0" smtClean="0"/>
              <a:t>The built-in ferrite absorbers are probably not sufficient to suppress an unwanted feedback by beam-pipe modes on HESR. Additional damping devices or mode couplers will be installed.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8530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663" y="322022"/>
            <a:ext cx="8425562" cy="1093811"/>
          </a:xfrm>
        </p:spPr>
        <p:txBody>
          <a:bodyPr>
            <a:noAutofit/>
          </a:bodyPr>
          <a:lstStyle/>
          <a:p>
            <a:r>
              <a:rPr lang="de-DE" smtClean="0"/>
              <a:t>Pick-Ups and Kickers in SC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8775" y="1052736"/>
                <a:ext cx="4867471" cy="525658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 smtClean="0"/>
                  <a:t>Cooling rate and equilibrium emittance depend on the sensitivity of the pick-up and kicker.</a:t>
                </a:r>
              </a:p>
              <a:p>
                <a:r>
                  <a:rPr lang="en-US" dirty="0" smtClean="0"/>
                  <a:t>parameters of interest: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 smtClean="0"/>
                  <a:t>: </a:t>
                </a:r>
                <a:r>
                  <a:rPr lang="en-US" b="1" dirty="0" smtClean="0"/>
                  <a:t>pick-up </a:t>
                </a:r>
                <a:r>
                  <a:rPr lang="en-US" b="1" dirty="0"/>
                  <a:t>i</a:t>
                </a:r>
                <a:r>
                  <a:rPr lang="en-US" b="1" dirty="0" smtClean="0"/>
                  <a:t>mpedance </a:t>
                </a:r>
                <a:r>
                  <a:rPr lang="en-US" dirty="0" smtClean="0"/>
                  <a:t>(terminal voltage per beam current)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‖</m:t>
                        </m:r>
                      </m:sub>
                    </m:sSub>
                  </m:oMath>
                </a14:m>
                <a:r>
                  <a:rPr lang="en-US" dirty="0" smtClean="0"/>
                  <a:t>: </a:t>
                </a:r>
                <a:r>
                  <a:rPr lang="en-US" b="1" dirty="0" smtClean="0"/>
                  <a:t>kicker constant </a:t>
                </a:r>
                <a:r>
                  <a:rPr lang="en-US" dirty="0" smtClean="0"/>
                  <a:t>(beam voltage per terminal voltage)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‖</m:t>
                        </m:r>
                      </m:sub>
                    </m:sSub>
                  </m:oMath>
                </a14:m>
                <a:r>
                  <a:rPr lang="en-US" dirty="0" smtClean="0"/>
                  <a:t>: kicker </a:t>
                </a:r>
                <a:r>
                  <a:rPr lang="en-US" b="1" dirty="0" smtClean="0"/>
                  <a:t>shunt impedance </a:t>
                </a:r>
                <a:r>
                  <a:rPr lang="en-US" dirty="0" smtClean="0"/>
                  <a:t>(beam voltage for a given terminal power)</a:t>
                </a:r>
                <a:endParaRPr lang="en-US" dirty="0"/>
              </a:p>
              <a:p>
                <a:pPr lvl="1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de-DE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de-DE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 smtClean="0"/>
                  <a:t>: equivalent </a:t>
                </a:r>
                <a:r>
                  <a:rPr lang="en-US" b="1" dirty="0" smtClean="0"/>
                  <a:t>transverse quantities </a:t>
                </a:r>
                <a:r>
                  <a:rPr lang="en-US" dirty="0" smtClean="0"/>
                  <a:t>(sensitive to beam displacement, apply transverse kick)</a:t>
                </a:r>
              </a:p>
              <a:p>
                <a:pPr marL="279400" indent="-285750"/>
                <a:r>
                  <a:rPr lang="en-US" dirty="0" smtClean="0"/>
                  <a:t>Electrically designing a KI/PU is mostly about optimizing these parameters.</a:t>
                </a:r>
              </a:p>
              <a:p>
                <a:pPr marL="184150" lvl="1" indent="-6350">
                  <a:buNone/>
                </a:pPr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8775" y="1052736"/>
                <a:ext cx="4867471" cy="5256584"/>
              </a:xfrm>
              <a:blipFill>
                <a:blip r:embed="rId3"/>
                <a:stretch>
                  <a:fillRect l="-3008" t="-1624" r="-4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dirty="0" err="1" smtClean="0"/>
              <a:t>January</a:t>
            </a:r>
            <a:r>
              <a:rPr lang="de-DE" dirty="0" smtClean="0"/>
              <a:t> 21st, 2019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26</a:t>
            </a:fld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5119283" y="1766231"/>
            <a:ext cx="4052593" cy="3873590"/>
            <a:chOff x="4381461" y="1280122"/>
            <a:chExt cx="4052593" cy="3873590"/>
          </a:xfrm>
        </p:grpSpPr>
        <p:sp>
          <p:nvSpPr>
            <p:cNvPr id="7" name="Regelmäßiges Fünfeck 6"/>
            <p:cNvSpPr/>
            <p:nvPr/>
          </p:nvSpPr>
          <p:spPr>
            <a:xfrm>
              <a:off x="4463309" y="1340768"/>
              <a:ext cx="3886654" cy="3701574"/>
            </a:xfrm>
            <a:prstGeom prst="pentagon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9" name="Ellipse 8 1"/>
            <p:cNvSpPr/>
            <p:nvPr/>
          </p:nvSpPr>
          <p:spPr>
            <a:xfrm rot="2723935">
              <a:off x="6192757" y="1267514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0" name="Ellipse 8 2"/>
            <p:cNvSpPr/>
            <p:nvPr/>
          </p:nvSpPr>
          <p:spPr>
            <a:xfrm rot="7365482">
              <a:off x="8013568" y="2602039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2" name="Ellipse 8 4"/>
            <p:cNvSpPr/>
            <p:nvPr/>
          </p:nvSpPr>
          <p:spPr>
            <a:xfrm rot="20149936">
              <a:off x="4381461" y="2580704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3" name="Ellipse 8 5"/>
            <p:cNvSpPr/>
            <p:nvPr/>
          </p:nvSpPr>
          <p:spPr>
            <a:xfrm rot="11078036">
              <a:off x="7325133" y="4694750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4" name="Ellipse 8 6"/>
            <p:cNvSpPr/>
            <p:nvPr/>
          </p:nvSpPr>
          <p:spPr>
            <a:xfrm rot="15888374">
              <a:off x="5070040" y="4694750"/>
              <a:ext cx="407878" cy="433094"/>
            </a:xfrm>
            <a:custGeom>
              <a:avLst/>
              <a:gdLst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0 w 1008112"/>
                <a:gd name="connsiteY4" fmla="*/ 50405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1008112"/>
                <a:gd name="connsiteX1" fmla="*/ 504056 w 1008112"/>
                <a:gd name="connsiteY1" fmla="*/ 0 h 1008112"/>
                <a:gd name="connsiteX2" fmla="*/ 1008112 w 1008112"/>
                <a:gd name="connsiteY2" fmla="*/ 504056 h 1008112"/>
                <a:gd name="connsiteX3" fmla="*/ 504056 w 1008112"/>
                <a:gd name="connsiteY3" fmla="*/ 1008112 h 1008112"/>
                <a:gd name="connsiteX4" fmla="*/ 91440 w 1008112"/>
                <a:gd name="connsiteY4" fmla="*/ 595496 h 1008112"/>
                <a:gd name="connsiteX0" fmla="*/ 0 w 1008112"/>
                <a:gd name="connsiteY0" fmla="*/ 504056 h 599059"/>
                <a:gd name="connsiteX1" fmla="*/ 504056 w 1008112"/>
                <a:gd name="connsiteY1" fmla="*/ 0 h 599059"/>
                <a:gd name="connsiteX2" fmla="*/ 1008112 w 1008112"/>
                <a:gd name="connsiteY2" fmla="*/ 504056 h 599059"/>
                <a:gd name="connsiteX3" fmla="*/ 565968 w 1008112"/>
                <a:gd name="connsiteY3" fmla="*/ 360412 h 599059"/>
                <a:gd name="connsiteX4" fmla="*/ 91440 w 1008112"/>
                <a:gd name="connsiteY4" fmla="*/ 595496 h 599059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565968 w 1008112"/>
                <a:gd name="connsiteY3" fmla="*/ 360412 h 595496"/>
                <a:gd name="connsiteX4" fmla="*/ 91440 w 1008112"/>
                <a:gd name="connsiteY4" fmla="*/ 595496 h 595496"/>
                <a:gd name="connsiteX0" fmla="*/ 0 w 1008112"/>
                <a:gd name="connsiteY0" fmla="*/ 504056 h 595496"/>
                <a:gd name="connsiteX1" fmla="*/ 504056 w 1008112"/>
                <a:gd name="connsiteY1" fmla="*/ 0 h 595496"/>
                <a:gd name="connsiteX2" fmla="*/ 1008112 w 1008112"/>
                <a:gd name="connsiteY2" fmla="*/ 504056 h 595496"/>
                <a:gd name="connsiteX3" fmla="*/ 265930 w 1008112"/>
                <a:gd name="connsiteY3" fmla="*/ 177056 h 595496"/>
                <a:gd name="connsiteX4" fmla="*/ 91440 w 1008112"/>
                <a:gd name="connsiteY4" fmla="*/ 595496 h 595496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772368"/>
                <a:gd name="connsiteY0" fmla="*/ 509388 h 600828"/>
                <a:gd name="connsiteX1" fmla="*/ 504056 w 772368"/>
                <a:gd name="connsiteY1" fmla="*/ 5332 h 600828"/>
                <a:gd name="connsiteX2" fmla="*/ 772368 w 772368"/>
                <a:gd name="connsiteY2" fmla="*/ 337938 h 600828"/>
                <a:gd name="connsiteX3" fmla="*/ 265930 w 772368"/>
                <a:gd name="connsiteY3" fmla="*/ 182388 h 600828"/>
                <a:gd name="connsiteX4" fmla="*/ 91440 w 772368"/>
                <a:gd name="connsiteY4" fmla="*/ 600828 h 600828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65930 w 544453"/>
                <a:gd name="connsiteY3" fmla="*/ 219150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637590"/>
                <a:gd name="connsiteX1" fmla="*/ 504056 w 544453"/>
                <a:gd name="connsiteY1" fmla="*/ 42094 h 637590"/>
                <a:gd name="connsiteX2" fmla="*/ 512812 w 544453"/>
                <a:gd name="connsiteY2" fmla="*/ 217538 h 637590"/>
                <a:gd name="connsiteX3" fmla="*/ 242118 w 544453"/>
                <a:gd name="connsiteY3" fmla="*/ 309638 h 637590"/>
                <a:gd name="connsiteX4" fmla="*/ 91440 w 544453"/>
                <a:gd name="connsiteY4" fmla="*/ 637590 h 637590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96203 w 544453"/>
                <a:gd name="connsiteY4" fmla="*/ 532815 h 546150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51865"/>
                <a:gd name="connsiteX1" fmla="*/ 504056 w 544453"/>
                <a:gd name="connsiteY1" fmla="*/ 42094 h 551865"/>
                <a:gd name="connsiteX2" fmla="*/ 512812 w 544453"/>
                <a:gd name="connsiteY2" fmla="*/ 217538 h 551865"/>
                <a:gd name="connsiteX3" fmla="*/ 242118 w 544453"/>
                <a:gd name="connsiteY3" fmla="*/ 309638 h 551865"/>
                <a:gd name="connsiteX4" fmla="*/ 74772 w 544453"/>
                <a:gd name="connsiteY4" fmla="*/ 551865 h 551865"/>
                <a:gd name="connsiteX0" fmla="*/ 0 w 544453"/>
                <a:gd name="connsiteY0" fmla="*/ 546150 h 546150"/>
                <a:gd name="connsiteX1" fmla="*/ 504056 w 544453"/>
                <a:gd name="connsiteY1" fmla="*/ 42094 h 546150"/>
                <a:gd name="connsiteX2" fmla="*/ 512812 w 544453"/>
                <a:gd name="connsiteY2" fmla="*/ 217538 h 546150"/>
                <a:gd name="connsiteX3" fmla="*/ 242118 w 544453"/>
                <a:gd name="connsiteY3" fmla="*/ 309638 h 546150"/>
                <a:gd name="connsiteX4" fmla="*/ 70009 w 544453"/>
                <a:gd name="connsiteY4" fmla="*/ 532815 h 546150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44453"/>
                <a:gd name="connsiteY0" fmla="*/ 546150 h 549484"/>
                <a:gd name="connsiteX1" fmla="*/ 504056 w 544453"/>
                <a:gd name="connsiteY1" fmla="*/ 42094 h 549484"/>
                <a:gd name="connsiteX2" fmla="*/ 512812 w 544453"/>
                <a:gd name="connsiteY2" fmla="*/ 217538 h 549484"/>
                <a:gd name="connsiteX3" fmla="*/ 242118 w 544453"/>
                <a:gd name="connsiteY3" fmla="*/ 309638 h 549484"/>
                <a:gd name="connsiteX4" fmla="*/ 70009 w 544453"/>
                <a:gd name="connsiteY4" fmla="*/ 549484 h 549484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242118 w 512812"/>
                <a:gd name="connsiteY3" fmla="*/ 267544 h 507390"/>
                <a:gd name="connsiteX4" fmla="*/ 70009 w 512812"/>
                <a:gd name="connsiteY4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12812"/>
                <a:gd name="connsiteY0" fmla="*/ 504056 h 507390"/>
                <a:gd name="connsiteX1" fmla="*/ 504056 w 512812"/>
                <a:gd name="connsiteY1" fmla="*/ 0 h 507390"/>
                <a:gd name="connsiteX2" fmla="*/ 512812 w 512812"/>
                <a:gd name="connsiteY2" fmla="*/ 175444 h 507390"/>
                <a:gd name="connsiteX3" fmla="*/ 70009 w 512812"/>
                <a:gd name="connsiteY3" fmla="*/ 507390 h 507390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0" fmla="*/ 0 w 504056"/>
                <a:gd name="connsiteY0" fmla="*/ 505278 h 508612"/>
                <a:gd name="connsiteX1" fmla="*/ 504056 w 504056"/>
                <a:gd name="connsiteY1" fmla="*/ 1222 h 508612"/>
                <a:gd name="connsiteX2" fmla="*/ 496144 w 504056"/>
                <a:gd name="connsiteY2" fmla="*/ 164760 h 508612"/>
                <a:gd name="connsiteX3" fmla="*/ 70009 w 504056"/>
                <a:gd name="connsiteY3" fmla="*/ 508612 h 508612"/>
                <a:gd name="connsiteX4" fmla="*/ 0 w 504056"/>
                <a:gd name="connsiteY4" fmla="*/ 505278 h 508612"/>
                <a:gd name="connsiteX0" fmla="*/ 0 w 504056"/>
                <a:gd name="connsiteY0" fmla="*/ 505278 h 506231"/>
                <a:gd name="connsiteX1" fmla="*/ 504056 w 504056"/>
                <a:gd name="connsiteY1" fmla="*/ 1222 h 506231"/>
                <a:gd name="connsiteX2" fmla="*/ 496144 w 504056"/>
                <a:gd name="connsiteY2" fmla="*/ 164760 h 506231"/>
                <a:gd name="connsiteX3" fmla="*/ 72391 w 504056"/>
                <a:gd name="connsiteY3" fmla="*/ 506231 h 506231"/>
                <a:gd name="connsiteX4" fmla="*/ 0 w 504056"/>
                <a:gd name="connsiteY4" fmla="*/ 505278 h 506231"/>
                <a:gd name="connsiteX0" fmla="*/ 0 w 504056"/>
                <a:gd name="connsiteY0" fmla="*/ 505278 h 530326"/>
                <a:gd name="connsiteX1" fmla="*/ 504056 w 504056"/>
                <a:gd name="connsiteY1" fmla="*/ 1222 h 530326"/>
                <a:gd name="connsiteX2" fmla="*/ 496144 w 504056"/>
                <a:gd name="connsiteY2" fmla="*/ 164760 h 530326"/>
                <a:gd name="connsiteX3" fmla="*/ 239259 w 504056"/>
                <a:gd name="connsiteY3" fmla="*/ 530326 h 530326"/>
                <a:gd name="connsiteX4" fmla="*/ 0 w 504056"/>
                <a:gd name="connsiteY4" fmla="*/ 505278 h 530326"/>
                <a:gd name="connsiteX0" fmla="*/ 0 w 396225"/>
                <a:gd name="connsiteY0" fmla="*/ 514630 h 553646"/>
                <a:gd name="connsiteX1" fmla="*/ 396225 w 396225"/>
                <a:gd name="connsiteY1" fmla="*/ 1222 h 553646"/>
                <a:gd name="connsiteX2" fmla="*/ 388313 w 396225"/>
                <a:gd name="connsiteY2" fmla="*/ 164760 h 553646"/>
                <a:gd name="connsiteX3" fmla="*/ 131428 w 396225"/>
                <a:gd name="connsiteY3" fmla="*/ 530326 h 553646"/>
                <a:gd name="connsiteX4" fmla="*/ 0 w 396225"/>
                <a:gd name="connsiteY4" fmla="*/ 514630 h 55364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436"/>
                <a:gd name="connsiteX1" fmla="*/ 396225 w 396225"/>
                <a:gd name="connsiteY1" fmla="*/ 1222 h 530436"/>
                <a:gd name="connsiteX2" fmla="*/ 388313 w 396225"/>
                <a:gd name="connsiteY2" fmla="*/ 164760 h 530436"/>
                <a:gd name="connsiteX3" fmla="*/ 131428 w 396225"/>
                <a:gd name="connsiteY3" fmla="*/ 530326 h 530436"/>
                <a:gd name="connsiteX4" fmla="*/ 0 w 396225"/>
                <a:gd name="connsiteY4" fmla="*/ 514630 h 53043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4630 h 530326"/>
                <a:gd name="connsiteX1" fmla="*/ 396225 w 396225"/>
                <a:gd name="connsiteY1" fmla="*/ 1222 h 530326"/>
                <a:gd name="connsiteX2" fmla="*/ 388313 w 396225"/>
                <a:gd name="connsiteY2" fmla="*/ 164760 h 530326"/>
                <a:gd name="connsiteX3" fmla="*/ 131428 w 396225"/>
                <a:gd name="connsiteY3" fmla="*/ 530326 h 530326"/>
                <a:gd name="connsiteX4" fmla="*/ 0 w 396225"/>
                <a:gd name="connsiteY4" fmla="*/ 514630 h 530326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1938 w 396225"/>
                <a:gd name="connsiteY2" fmla="*/ 200558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6225"/>
                <a:gd name="connsiteY0" fmla="*/ 513408 h 529104"/>
                <a:gd name="connsiteX1" fmla="*/ 396225 w 396225"/>
                <a:gd name="connsiteY1" fmla="*/ 0 h 529104"/>
                <a:gd name="connsiteX2" fmla="*/ 395493 w 396225"/>
                <a:gd name="connsiteY2" fmla="*/ 227475 h 529104"/>
                <a:gd name="connsiteX3" fmla="*/ 131428 w 396225"/>
                <a:gd name="connsiteY3" fmla="*/ 529104 h 529104"/>
                <a:gd name="connsiteX4" fmla="*/ 0 w 396225"/>
                <a:gd name="connsiteY4" fmla="*/ 513408 h 52910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0 w 395493"/>
                <a:gd name="connsiteY0" fmla="*/ 417398 h 433094"/>
                <a:gd name="connsiteX1" fmla="*/ 391842 w 395493"/>
                <a:gd name="connsiteY1" fmla="*/ 0 h 433094"/>
                <a:gd name="connsiteX2" fmla="*/ 395493 w 395493"/>
                <a:gd name="connsiteY2" fmla="*/ 131465 h 433094"/>
                <a:gd name="connsiteX3" fmla="*/ 131428 w 395493"/>
                <a:gd name="connsiteY3" fmla="*/ 433094 h 433094"/>
                <a:gd name="connsiteX4" fmla="*/ 0 w 39549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70 w 396163"/>
                <a:gd name="connsiteY0" fmla="*/ 417398 h 433094"/>
                <a:gd name="connsiteX1" fmla="*/ 392512 w 396163"/>
                <a:gd name="connsiteY1" fmla="*/ 0 h 433094"/>
                <a:gd name="connsiteX2" fmla="*/ 396163 w 396163"/>
                <a:gd name="connsiteY2" fmla="*/ 131465 h 433094"/>
                <a:gd name="connsiteX3" fmla="*/ 132098 w 396163"/>
                <a:gd name="connsiteY3" fmla="*/ 433094 h 433094"/>
                <a:gd name="connsiteX4" fmla="*/ 670 w 396163"/>
                <a:gd name="connsiteY4" fmla="*/ 417398 h 433094"/>
                <a:gd name="connsiteX0" fmla="*/ 634 w 407878"/>
                <a:gd name="connsiteY0" fmla="*/ 422531 h 433094"/>
                <a:gd name="connsiteX1" fmla="*/ 404227 w 407878"/>
                <a:gd name="connsiteY1" fmla="*/ 0 h 433094"/>
                <a:gd name="connsiteX2" fmla="*/ 407878 w 407878"/>
                <a:gd name="connsiteY2" fmla="*/ 131465 h 433094"/>
                <a:gd name="connsiteX3" fmla="*/ 143813 w 407878"/>
                <a:gd name="connsiteY3" fmla="*/ 433094 h 433094"/>
                <a:gd name="connsiteX4" fmla="*/ 634 w 407878"/>
                <a:gd name="connsiteY4" fmla="*/ 422531 h 433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878" h="433094">
                  <a:moveTo>
                    <a:pt x="634" y="422531"/>
                  </a:moveTo>
                  <a:cubicBezTo>
                    <a:pt x="-12925" y="9620"/>
                    <a:pt x="193018" y="17032"/>
                    <a:pt x="404227" y="0"/>
                  </a:cubicBezTo>
                  <a:cubicBezTo>
                    <a:pt x="399209" y="57150"/>
                    <a:pt x="404386" y="77058"/>
                    <a:pt x="407878" y="131465"/>
                  </a:cubicBezTo>
                  <a:cubicBezTo>
                    <a:pt x="325667" y="147335"/>
                    <a:pt x="125928" y="119412"/>
                    <a:pt x="143813" y="433094"/>
                  </a:cubicBezTo>
                  <a:cubicBezTo>
                    <a:pt x="93791" y="425635"/>
                    <a:pt x="44443" y="427763"/>
                    <a:pt x="634" y="42253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15" name="Abgerundetes Rechteck 14"/>
            <p:cNvSpPr/>
            <p:nvPr/>
          </p:nvSpPr>
          <p:spPr>
            <a:xfrm rot="19320357">
              <a:off x="5444143" y="1713157"/>
              <a:ext cx="504056" cy="3166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400" dirty="0" smtClean="0"/>
                <a:t>PU</a:t>
              </a:r>
              <a:endParaRPr lang="en-US" sz="2400" dirty="0" smtClean="0"/>
            </a:p>
          </p:txBody>
        </p:sp>
        <p:sp>
          <p:nvSpPr>
            <p:cNvPr id="16" name="Abgerundetes Rechteck 15"/>
            <p:cNvSpPr/>
            <p:nvPr/>
          </p:nvSpPr>
          <p:spPr>
            <a:xfrm rot="17376589">
              <a:off x="7820511" y="3466181"/>
              <a:ext cx="504056" cy="3166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dirty="0" smtClean="0"/>
                <a:t>KI</a:t>
              </a:r>
              <a:endParaRPr lang="en-US" sz="2400" dirty="0" smtClean="0"/>
            </a:p>
          </p:txBody>
        </p:sp>
        <p:cxnSp>
          <p:nvCxnSpPr>
            <p:cNvPr id="18" name="Gerade Verbindung mit Pfeil 17"/>
            <p:cNvCxnSpPr>
              <a:stCxn id="15" idx="2"/>
              <a:endCxn id="16" idx="0"/>
            </p:cNvCxnSpPr>
            <p:nvPr/>
          </p:nvCxnSpPr>
          <p:spPr>
            <a:xfrm>
              <a:off x="5793633" y="1996255"/>
              <a:ext cx="2129763" cy="1575115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Pfeil nach rechts 25"/>
            <p:cNvSpPr/>
            <p:nvPr/>
          </p:nvSpPr>
          <p:spPr>
            <a:xfrm rot="2144046">
              <a:off x="7081763" y="1890372"/>
              <a:ext cx="453082" cy="224424"/>
            </a:xfrm>
            <a:prstGeom prst="rightArrow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25" name="Pfeil nach rechts 24"/>
            <p:cNvSpPr/>
            <p:nvPr/>
          </p:nvSpPr>
          <p:spPr>
            <a:xfrm rot="15062220">
              <a:off x="4597861" y="3734137"/>
              <a:ext cx="453082" cy="224424"/>
            </a:xfrm>
            <a:prstGeom prst="rightArrow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  <p:sp>
          <p:nvSpPr>
            <p:cNvPr id="30" name="Pfeil nach rechts 29"/>
            <p:cNvSpPr/>
            <p:nvPr/>
          </p:nvSpPr>
          <p:spPr>
            <a:xfrm rot="10800000">
              <a:off x="6133115" y="4929288"/>
              <a:ext cx="453082" cy="224424"/>
            </a:xfrm>
            <a:prstGeom prst="rightArrow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US" sz="2400" dirty="0" err="1" smtClean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hteck 23"/>
              <p:cNvSpPr/>
              <p:nvPr/>
            </p:nvSpPr>
            <p:spPr>
              <a:xfrm>
                <a:off x="7590208" y="3964830"/>
                <a:ext cx="856196" cy="6824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‖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‖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4" name="Rechteck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208" y="3964830"/>
                <a:ext cx="856196" cy="682431"/>
              </a:xfrm>
              <a:prstGeom prst="rect">
                <a:avLst/>
              </a:prstGeom>
              <a:blipFill>
                <a:blip r:embed="rId4"/>
                <a:stretch>
                  <a:fillRect t="-4464" b="-11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hteck 30"/>
              <p:cNvSpPr/>
              <p:nvPr/>
            </p:nvSpPr>
            <p:spPr>
              <a:xfrm>
                <a:off x="6011801" y="2709516"/>
                <a:ext cx="841577" cy="7079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‖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</m:oMath>
                </a14:m>
                <a:endParaRPr lang="de-DE" dirty="0" smtClean="0"/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bar>
                          <m:bar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</m:ba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1" name="Rechteck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801" y="2709516"/>
                <a:ext cx="841577" cy="707951"/>
              </a:xfrm>
              <a:prstGeom prst="rect">
                <a:avLst/>
              </a:prstGeom>
              <a:blipFill>
                <a:blip r:embed="rId5"/>
                <a:stretch>
                  <a:fillRect t="-2564" b="-10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hteck 5"/>
              <p:cNvSpPr/>
              <p:nvPr/>
            </p:nvSpPr>
            <p:spPr>
              <a:xfrm>
                <a:off x="6438363" y="1007404"/>
                <a:ext cx="1467518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𝐻𝑇𝐹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~ 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ba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ba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htec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8363" y="1007404"/>
                <a:ext cx="1467518" cy="394210"/>
              </a:xfrm>
              <a:prstGeom prst="rect">
                <a:avLst/>
              </a:prstGeom>
              <a:blipFill>
                <a:blip r:embed="rId6"/>
                <a:stretch>
                  <a:fillRect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6442426" y="1376859"/>
                <a:ext cx="1517787" cy="394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𝐻𝑇𝐹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′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 ~</m:t>
                      </m:r>
                      <m:sSubSup>
                        <m:sSub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</m:ba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bar>
                            <m:bar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ba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426" y="1376859"/>
                <a:ext cx="1517787" cy="3942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21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Shunt </a:t>
            </a:r>
            <a:r>
              <a:rPr lang="de-DE" dirty="0" err="1" smtClean="0"/>
              <a:t>impedance</a:t>
            </a:r>
            <a:r>
              <a:rPr lang="de-DE" dirty="0" smtClean="0"/>
              <a:t> - Definition</a:t>
            </a:r>
            <a:endParaRPr lang="en-US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</a:t>
            </a:r>
            <a:r>
              <a:rPr lang="de-DE" dirty="0" smtClean="0"/>
              <a:t>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7" name="Inhaltsplatzhalter 5"/>
          <p:cNvSpPr>
            <a:spLocks noGrp="1"/>
          </p:cNvSpPr>
          <p:nvPr>
            <p:ph idx="1"/>
          </p:nvPr>
        </p:nvSpPr>
        <p:spPr>
          <a:xfrm>
            <a:off x="742129" y="1052736"/>
            <a:ext cx="8043096" cy="1037811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Shunt </a:t>
            </a:r>
            <a:r>
              <a:rPr lang="de-DE" b="1" dirty="0" err="1" smtClean="0"/>
              <a:t>impedance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a </a:t>
            </a:r>
            <a:r>
              <a:rPr lang="de-DE" b="1" dirty="0" err="1" smtClean="0"/>
              <a:t>kicker</a:t>
            </a:r>
            <a:r>
              <a:rPr lang="de-DE" dirty="0" smtClean="0"/>
              <a:t>: A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/>
              <a:t>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applied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beam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given</a:t>
            </a:r>
            <a:r>
              <a:rPr lang="de-DE" dirty="0" smtClean="0"/>
              <a:t> </a:t>
            </a:r>
            <a:r>
              <a:rPr lang="de-DE" dirty="0" err="1" smtClean="0"/>
              <a:t>input</a:t>
            </a:r>
            <a:r>
              <a:rPr lang="de-DE" dirty="0" smtClean="0"/>
              <a:t> power.</a:t>
            </a:r>
          </a:p>
          <a:p>
            <a:pPr marL="0" indent="0">
              <a:buNone/>
            </a:pPr>
            <a:endParaRPr lang="en-US" dirty="0"/>
          </a:p>
          <a:p>
            <a:endParaRPr lang="de-DE" dirty="0"/>
          </a:p>
          <a:p>
            <a:endParaRPr lang="de-DE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2374776" y="1844824"/>
            <a:ext cx="4429472" cy="3096344"/>
            <a:chOff x="4535016" y="908720"/>
            <a:chExt cx="4429472" cy="3096344"/>
          </a:xfrm>
        </p:grpSpPr>
        <p:grpSp>
          <p:nvGrpSpPr>
            <p:cNvPr id="11" name="Gruppieren 10"/>
            <p:cNvGrpSpPr/>
            <p:nvPr/>
          </p:nvGrpSpPr>
          <p:grpSpPr>
            <a:xfrm>
              <a:off x="4535016" y="3068960"/>
              <a:ext cx="4429472" cy="936104"/>
              <a:chOff x="2123728" y="4797152"/>
              <a:chExt cx="4429472" cy="936104"/>
            </a:xfrm>
          </p:grpSpPr>
          <p:cxnSp>
            <p:nvCxnSpPr>
              <p:cNvPr id="36" name="Gerader Verbinder 35"/>
              <p:cNvCxnSpPr/>
              <p:nvPr/>
            </p:nvCxnSpPr>
            <p:spPr>
              <a:xfrm>
                <a:off x="2123728" y="4797152"/>
                <a:ext cx="14401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>
              <a:xfrm>
                <a:off x="3563888" y="4797152"/>
                <a:ext cx="0" cy="936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/>
              <p:cNvCxnSpPr/>
              <p:nvPr/>
            </p:nvCxnSpPr>
            <p:spPr>
              <a:xfrm>
                <a:off x="3563888" y="5733256"/>
                <a:ext cx="151216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/>
              <p:cNvCxnSpPr/>
              <p:nvPr/>
            </p:nvCxnSpPr>
            <p:spPr>
              <a:xfrm>
                <a:off x="5076056" y="4797152"/>
                <a:ext cx="0" cy="9361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Gerader Verbinder 39"/>
              <p:cNvCxnSpPr/>
              <p:nvPr/>
            </p:nvCxnSpPr>
            <p:spPr>
              <a:xfrm>
                <a:off x="5076056" y="4797152"/>
                <a:ext cx="147714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ieren 11"/>
            <p:cNvGrpSpPr/>
            <p:nvPr/>
          </p:nvGrpSpPr>
          <p:grpSpPr>
            <a:xfrm flipV="1">
              <a:off x="4535016" y="1700808"/>
              <a:ext cx="4429472" cy="936104"/>
              <a:chOff x="2123728" y="4797152"/>
              <a:chExt cx="4429472" cy="936104"/>
            </a:xfrm>
          </p:grpSpPr>
          <p:cxnSp>
            <p:nvCxnSpPr>
              <p:cNvPr id="31" name="Gerader Verbinder 30"/>
              <p:cNvCxnSpPr/>
              <p:nvPr/>
            </p:nvCxnSpPr>
            <p:spPr>
              <a:xfrm>
                <a:off x="2123728" y="4797152"/>
                <a:ext cx="1440160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Gerader Verbinder 31"/>
              <p:cNvCxnSpPr/>
              <p:nvPr/>
            </p:nvCxnSpPr>
            <p:spPr>
              <a:xfrm>
                <a:off x="3563888" y="4797152"/>
                <a:ext cx="0" cy="93610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>
              <a:xfrm>
                <a:off x="3563888" y="5733256"/>
                <a:ext cx="1512168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Gerader Verbinder 33"/>
              <p:cNvCxnSpPr/>
              <p:nvPr/>
            </p:nvCxnSpPr>
            <p:spPr>
              <a:xfrm>
                <a:off x="5076056" y="4797152"/>
                <a:ext cx="0" cy="93610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Gerader Verbinder 34"/>
              <p:cNvCxnSpPr/>
              <p:nvPr/>
            </p:nvCxnSpPr>
            <p:spPr>
              <a:xfrm>
                <a:off x="5076056" y="4797152"/>
                <a:ext cx="147714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ieren 12"/>
            <p:cNvGrpSpPr/>
            <p:nvPr/>
          </p:nvGrpSpPr>
          <p:grpSpPr>
            <a:xfrm>
              <a:off x="5965315" y="2975841"/>
              <a:ext cx="1525972" cy="776452"/>
              <a:chOff x="3482019" y="3983953"/>
              <a:chExt cx="1525972" cy="776452"/>
            </a:xfrm>
          </p:grpSpPr>
          <p:sp>
            <p:nvSpPr>
              <p:cNvPr id="28" name="Freihandform: Form 21"/>
              <p:cNvSpPr/>
              <p:nvPr/>
            </p:nvSpPr>
            <p:spPr>
              <a:xfrm>
                <a:off x="3500924" y="3983953"/>
                <a:ext cx="1507067" cy="237135"/>
              </a:xfrm>
              <a:custGeom>
                <a:avLst/>
                <a:gdLst>
                  <a:gd name="connsiteX0" fmla="*/ 0 w 1508196"/>
                  <a:gd name="connsiteY0" fmla="*/ 186349 h 238551"/>
                  <a:gd name="connsiteX1" fmla="*/ 287867 w 1508196"/>
                  <a:gd name="connsiteY1" fmla="*/ 186349 h 238551"/>
                  <a:gd name="connsiteX2" fmla="*/ 702734 w 1508196"/>
                  <a:gd name="connsiteY2" fmla="*/ 82 h 238551"/>
                  <a:gd name="connsiteX3" fmla="*/ 1380067 w 1508196"/>
                  <a:gd name="connsiteY3" fmla="*/ 211749 h 238551"/>
                  <a:gd name="connsiteX4" fmla="*/ 1507067 w 1508196"/>
                  <a:gd name="connsiteY4" fmla="*/ 228682 h 238551"/>
                  <a:gd name="connsiteX0" fmla="*/ 0 w 1508196"/>
                  <a:gd name="connsiteY0" fmla="*/ 186796 h 238998"/>
                  <a:gd name="connsiteX1" fmla="*/ 287867 w 1508196"/>
                  <a:gd name="connsiteY1" fmla="*/ 152929 h 238998"/>
                  <a:gd name="connsiteX2" fmla="*/ 702734 w 1508196"/>
                  <a:gd name="connsiteY2" fmla="*/ 529 h 238998"/>
                  <a:gd name="connsiteX3" fmla="*/ 1380067 w 1508196"/>
                  <a:gd name="connsiteY3" fmla="*/ 212196 h 238998"/>
                  <a:gd name="connsiteX4" fmla="*/ 1507067 w 1508196"/>
                  <a:gd name="connsiteY4" fmla="*/ 229129 h 238998"/>
                  <a:gd name="connsiteX0" fmla="*/ 0 w 1508196"/>
                  <a:gd name="connsiteY0" fmla="*/ 186354 h 238556"/>
                  <a:gd name="connsiteX1" fmla="*/ 702734 w 1508196"/>
                  <a:gd name="connsiteY1" fmla="*/ 87 h 238556"/>
                  <a:gd name="connsiteX2" fmla="*/ 1380067 w 1508196"/>
                  <a:gd name="connsiteY2" fmla="*/ 211754 h 238556"/>
                  <a:gd name="connsiteX3" fmla="*/ 1507067 w 1508196"/>
                  <a:gd name="connsiteY3" fmla="*/ 228687 h 238556"/>
                  <a:gd name="connsiteX0" fmla="*/ 0 w 1507067"/>
                  <a:gd name="connsiteY0" fmla="*/ 186354 h 228687"/>
                  <a:gd name="connsiteX1" fmla="*/ 702734 w 1507067"/>
                  <a:gd name="connsiteY1" fmla="*/ 87 h 228687"/>
                  <a:gd name="connsiteX2" fmla="*/ 1507067 w 1507067"/>
                  <a:gd name="connsiteY2" fmla="*/ 228687 h 228687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94802 h 237135"/>
                  <a:gd name="connsiteX1" fmla="*/ 736601 w 1507067"/>
                  <a:gd name="connsiteY1" fmla="*/ 68 h 237135"/>
                  <a:gd name="connsiteX2" fmla="*/ 1507067 w 1507067"/>
                  <a:gd name="connsiteY2" fmla="*/ 237135 h 2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7067" h="237135">
                    <a:moveTo>
                      <a:pt x="0" y="194802"/>
                    </a:moveTo>
                    <a:cubicBezTo>
                      <a:pt x="307270" y="189864"/>
                      <a:pt x="506590" y="-4165"/>
                      <a:pt x="736601" y="68"/>
                    </a:cubicBezTo>
                    <a:cubicBezTo>
                      <a:pt x="987779" y="7123"/>
                      <a:pt x="1220964" y="231844"/>
                      <a:pt x="1507067" y="23713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Freihandform: Form 22"/>
              <p:cNvSpPr/>
              <p:nvPr/>
            </p:nvSpPr>
            <p:spPr>
              <a:xfrm>
                <a:off x="3482020" y="4341235"/>
                <a:ext cx="1507067" cy="84685"/>
              </a:xfrm>
              <a:custGeom>
                <a:avLst/>
                <a:gdLst>
                  <a:gd name="connsiteX0" fmla="*/ 0 w 1508196"/>
                  <a:gd name="connsiteY0" fmla="*/ 186349 h 238551"/>
                  <a:gd name="connsiteX1" fmla="*/ 287867 w 1508196"/>
                  <a:gd name="connsiteY1" fmla="*/ 186349 h 238551"/>
                  <a:gd name="connsiteX2" fmla="*/ 702734 w 1508196"/>
                  <a:gd name="connsiteY2" fmla="*/ 82 h 238551"/>
                  <a:gd name="connsiteX3" fmla="*/ 1380067 w 1508196"/>
                  <a:gd name="connsiteY3" fmla="*/ 211749 h 238551"/>
                  <a:gd name="connsiteX4" fmla="*/ 1507067 w 1508196"/>
                  <a:gd name="connsiteY4" fmla="*/ 228682 h 238551"/>
                  <a:gd name="connsiteX0" fmla="*/ 0 w 1508196"/>
                  <a:gd name="connsiteY0" fmla="*/ 186796 h 238998"/>
                  <a:gd name="connsiteX1" fmla="*/ 287867 w 1508196"/>
                  <a:gd name="connsiteY1" fmla="*/ 152929 h 238998"/>
                  <a:gd name="connsiteX2" fmla="*/ 702734 w 1508196"/>
                  <a:gd name="connsiteY2" fmla="*/ 529 h 238998"/>
                  <a:gd name="connsiteX3" fmla="*/ 1380067 w 1508196"/>
                  <a:gd name="connsiteY3" fmla="*/ 212196 h 238998"/>
                  <a:gd name="connsiteX4" fmla="*/ 1507067 w 1508196"/>
                  <a:gd name="connsiteY4" fmla="*/ 229129 h 238998"/>
                  <a:gd name="connsiteX0" fmla="*/ 0 w 1508196"/>
                  <a:gd name="connsiteY0" fmla="*/ 186354 h 238556"/>
                  <a:gd name="connsiteX1" fmla="*/ 702734 w 1508196"/>
                  <a:gd name="connsiteY1" fmla="*/ 87 h 238556"/>
                  <a:gd name="connsiteX2" fmla="*/ 1380067 w 1508196"/>
                  <a:gd name="connsiteY2" fmla="*/ 211754 h 238556"/>
                  <a:gd name="connsiteX3" fmla="*/ 1507067 w 1508196"/>
                  <a:gd name="connsiteY3" fmla="*/ 228687 h 238556"/>
                  <a:gd name="connsiteX0" fmla="*/ 0 w 1507067"/>
                  <a:gd name="connsiteY0" fmla="*/ 186354 h 228687"/>
                  <a:gd name="connsiteX1" fmla="*/ 702734 w 1507067"/>
                  <a:gd name="connsiteY1" fmla="*/ 87 h 228687"/>
                  <a:gd name="connsiteX2" fmla="*/ 1507067 w 1507067"/>
                  <a:gd name="connsiteY2" fmla="*/ 228687 h 228687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94802 h 237135"/>
                  <a:gd name="connsiteX1" fmla="*/ 736601 w 1507067"/>
                  <a:gd name="connsiteY1" fmla="*/ 68 h 237135"/>
                  <a:gd name="connsiteX2" fmla="*/ 1507067 w 1507067"/>
                  <a:gd name="connsiteY2" fmla="*/ 237135 h 237135"/>
                  <a:gd name="connsiteX0" fmla="*/ 0 w 1507067"/>
                  <a:gd name="connsiteY0" fmla="*/ 59486 h 101819"/>
                  <a:gd name="connsiteX1" fmla="*/ 728134 w 1507067"/>
                  <a:gd name="connsiteY1" fmla="*/ 219 h 101819"/>
                  <a:gd name="connsiteX2" fmla="*/ 1507067 w 1507067"/>
                  <a:gd name="connsiteY2" fmla="*/ 101819 h 101819"/>
                  <a:gd name="connsiteX0" fmla="*/ 0 w 1507067"/>
                  <a:gd name="connsiteY0" fmla="*/ 17631 h 59964"/>
                  <a:gd name="connsiteX1" fmla="*/ 745067 w 1507067"/>
                  <a:gd name="connsiteY1" fmla="*/ 697 h 59964"/>
                  <a:gd name="connsiteX2" fmla="*/ 1507067 w 1507067"/>
                  <a:gd name="connsiteY2" fmla="*/ 59964 h 59964"/>
                  <a:gd name="connsiteX0" fmla="*/ 0 w 1507067"/>
                  <a:gd name="connsiteY0" fmla="*/ 18482 h 60815"/>
                  <a:gd name="connsiteX1" fmla="*/ 745067 w 1507067"/>
                  <a:gd name="connsiteY1" fmla="*/ 1548 h 60815"/>
                  <a:gd name="connsiteX2" fmla="*/ 1507067 w 1507067"/>
                  <a:gd name="connsiteY2" fmla="*/ 60815 h 60815"/>
                  <a:gd name="connsiteX0" fmla="*/ 0 w 1507067"/>
                  <a:gd name="connsiteY0" fmla="*/ 17702 h 60035"/>
                  <a:gd name="connsiteX1" fmla="*/ 745067 w 1507067"/>
                  <a:gd name="connsiteY1" fmla="*/ 768 h 60035"/>
                  <a:gd name="connsiteX2" fmla="*/ 1507067 w 1507067"/>
                  <a:gd name="connsiteY2" fmla="*/ 60035 h 60035"/>
                  <a:gd name="connsiteX0" fmla="*/ 0 w 1507067"/>
                  <a:gd name="connsiteY0" fmla="*/ 42836 h 85169"/>
                  <a:gd name="connsiteX1" fmla="*/ 736601 w 1507067"/>
                  <a:gd name="connsiteY1" fmla="*/ 502 h 85169"/>
                  <a:gd name="connsiteX2" fmla="*/ 1507067 w 1507067"/>
                  <a:gd name="connsiteY2" fmla="*/ 85169 h 85169"/>
                  <a:gd name="connsiteX0" fmla="*/ 0 w 1507067"/>
                  <a:gd name="connsiteY0" fmla="*/ 42353 h 84686"/>
                  <a:gd name="connsiteX1" fmla="*/ 736601 w 1507067"/>
                  <a:gd name="connsiteY1" fmla="*/ 19 h 84686"/>
                  <a:gd name="connsiteX2" fmla="*/ 1507067 w 1507067"/>
                  <a:gd name="connsiteY2" fmla="*/ 84686 h 84686"/>
                  <a:gd name="connsiteX0" fmla="*/ 0 w 1507067"/>
                  <a:gd name="connsiteY0" fmla="*/ 42350 h 85646"/>
                  <a:gd name="connsiteX1" fmla="*/ 736601 w 1507067"/>
                  <a:gd name="connsiteY1" fmla="*/ 16 h 85646"/>
                  <a:gd name="connsiteX2" fmla="*/ 1507067 w 1507067"/>
                  <a:gd name="connsiteY2" fmla="*/ 84683 h 85646"/>
                  <a:gd name="connsiteX0" fmla="*/ 0 w 1507067"/>
                  <a:gd name="connsiteY0" fmla="*/ 42352 h 84685"/>
                  <a:gd name="connsiteX1" fmla="*/ 736601 w 1507067"/>
                  <a:gd name="connsiteY1" fmla="*/ 18 h 84685"/>
                  <a:gd name="connsiteX2" fmla="*/ 1507067 w 1507067"/>
                  <a:gd name="connsiteY2" fmla="*/ 84685 h 84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7067" h="84685">
                    <a:moveTo>
                      <a:pt x="0" y="42352"/>
                    </a:moveTo>
                    <a:cubicBezTo>
                      <a:pt x="375003" y="62814"/>
                      <a:pt x="299156" y="1430"/>
                      <a:pt x="736601" y="18"/>
                    </a:cubicBezTo>
                    <a:cubicBezTo>
                      <a:pt x="1174046" y="-1394"/>
                      <a:pt x="1144764" y="79394"/>
                      <a:pt x="1507067" y="8468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Freihandform: Form 23"/>
              <p:cNvSpPr/>
              <p:nvPr/>
            </p:nvSpPr>
            <p:spPr>
              <a:xfrm>
                <a:off x="3482019" y="4718072"/>
                <a:ext cx="1507067" cy="42333"/>
              </a:xfrm>
              <a:custGeom>
                <a:avLst/>
                <a:gdLst>
                  <a:gd name="connsiteX0" fmla="*/ 0 w 1508196"/>
                  <a:gd name="connsiteY0" fmla="*/ 186349 h 238551"/>
                  <a:gd name="connsiteX1" fmla="*/ 287867 w 1508196"/>
                  <a:gd name="connsiteY1" fmla="*/ 186349 h 238551"/>
                  <a:gd name="connsiteX2" fmla="*/ 702734 w 1508196"/>
                  <a:gd name="connsiteY2" fmla="*/ 82 h 238551"/>
                  <a:gd name="connsiteX3" fmla="*/ 1380067 w 1508196"/>
                  <a:gd name="connsiteY3" fmla="*/ 211749 h 238551"/>
                  <a:gd name="connsiteX4" fmla="*/ 1507067 w 1508196"/>
                  <a:gd name="connsiteY4" fmla="*/ 228682 h 238551"/>
                  <a:gd name="connsiteX0" fmla="*/ 0 w 1508196"/>
                  <a:gd name="connsiteY0" fmla="*/ 186796 h 238998"/>
                  <a:gd name="connsiteX1" fmla="*/ 287867 w 1508196"/>
                  <a:gd name="connsiteY1" fmla="*/ 152929 h 238998"/>
                  <a:gd name="connsiteX2" fmla="*/ 702734 w 1508196"/>
                  <a:gd name="connsiteY2" fmla="*/ 529 h 238998"/>
                  <a:gd name="connsiteX3" fmla="*/ 1380067 w 1508196"/>
                  <a:gd name="connsiteY3" fmla="*/ 212196 h 238998"/>
                  <a:gd name="connsiteX4" fmla="*/ 1507067 w 1508196"/>
                  <a:gd name="connsiteY4" fmla="*/ 229129 h 238998"/>
                  <a:gd name="connsiteX0" fmla="*/ 0 w 1508196"/>
                  <a:gd name="connsiteY0" fmla="*/ 186354 h 238556"/>
                  <a:gd name="connsiteX1" fmla="*/ 702734 w 1508196"/>
                  <a:gd name="connsiteY1" fmla="*/ 87 h 238556"/>
                  <a:gd name="connsiteX2" fmla="*/ 1380067 w 1508196"/>
                  <a:gd name="connsiteY2" fmla="*/ 211754 h 238556"/>
                  <a:gd name="connsiteX3" fmla="*/ 1507067 w 1508196"/>
                  <a:gd name="connsiteY3" fmla="*/ 228687 h 238556"/>
                  <a:gd name="connsiteX0" fmla="*/ 0 w 1507067"/>
                  <a:gd name="connsiteY0" fmla="*/ 186354 h 228687"/>
                  <a:gd name="connsiteX1" fmla="*/ 702734 w 1507067"/>
                  <a:gd name="connsiteY1" fmla="*/ 87 h 228687"/>
                  <a:gd name="connsiteX2" fmla="*/ 1507067 w 1507067"/>
                  <a:gd name="connsiteY2" fmla="*/ 228687 h 228687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94802 h 237135"/>
                  <a:gd name="connsiteX1" fmla="*/ 736601 w 1507067"/>
                  <a:gd name="connsiteY1" fmla="*/ 68 h 237135"/>
                  <a:gd name="connsiteX2" fmla="*/ 1507067 w 1507067"/>
                  <a:gd name="connsiteY2" fmla="*/ 237135 h 237135"/>
                  <a:gd name="connsiteX0" fmla="*/ 0 w 1507067"/>
                  <a:gd name="connsiteY0" fmla="*/ 59486 h 101819"/>
                  <a:gd name="connsiteX1" fmla="*/ 728134 w 1507067"/>
                  <a:gd name="connsiteY1" fmla="*/ 219 h 101819"/>
                  <a:gd name="connsiteX2" fmla="*/ 1507067 w 1507067"/>
                  <a:gd name="connsiteY2" fmla="*/ 101819 h 101819"/>
                  <a:gd name="connsiteX0" fmla="*/ 0 w 1507067"/>
                  <a:gd name="connsiteY0" fmla="*/ 17631 h 59964"/>
                  <a:gd name="connsiteX1" fmla="*/ 745067 w 1507067"/>
                  <a:gd name="connsiteY1" fmla="*/ 697 h 59964"/>
                  <a:gd name="connsiteX2" fmla="*/ 1507067 w 1507067"/>
                  <a:gd name="connsiteY2" fmla="*/ 59964 h 59964"/>
                  <a:gd name="connsiteX0" fmla="*/ 0 w 1507067"/>
                  <a:gd name="connsiteY0" fmla="*/ 18482 h 60815"/>
                  <a:gd name="connsiteX1" fmla="*/ 745067 w 1507067"/>
                  <a:gd name="connsiteY1" fmla="*/ 1548 h 60815"/>
                  <a:gd name="connsiteX2" fmla="*/ 1507067 w 1507067"/>
                  <a:gd name="connsiteY2" fmla="*/ 60815 h 60815"/>
                  <a:gd name="connsiteX0" fmla="*/ 0 w 1507067"/>
                  <a:gd name="connsiteY0" fmla="*/ 17702 h 60035"/>
                  <a:gd name="connsiteX1" fmla="*/ 745067 w 1507067"/>
                  <a:gd name="connsiteY1" fmla="*/ 768 h 60035"/>
                  <a:gd name="connsiteX2" fmla="*/ 1507067 w 1507067"/>
                  <a:gd name="connsiteY2" fmla="*/ 60035 h 60035"/>
                  <a:gd name="connsiteX0" fmla="*/ 0 w 1507067"/>
                  <a:gd name="connsiteY0" fmla="*/ 42836 h 85169"/>
                  <a:gd name="connsiteX1" fmla="*/ 736601 w 1507067"/>
                  <a:gd name="connsiteY1" fmla="*/ 502 h 85169"/>
                  <a:gd name="connsiteX2" fmla="*/ 1507067 w 1507067"/>
                  <a:gd name="connsiteY2" fmla="*/ 85169 h 85169"/>
                  <a:gd name="connsiteX0" fmla="*/ 0 w 1507067"/>
                  <a:gd name="connsiteY0" fmla="*/ 42353 h 84686"/>
                  <a:gd name="connsiteX1" fmla="*/ 736601 w 1507067"/>
                  <a:gd name="connsiteY1" fmla="*/ 19 h 84686"/>
                  <a:gd name="connsiteX2" fmla="*/ 1507067 w 1507067"/>
                  <a:gd name="connsiteY2" fmla="*/ 84686 h 84686"/>
                  <a:gd name="connsiteX0" fmla="*/ 0 w 1507067"/>
                  <a:gd name="connsiteY0" fmla="*/ 42350 h 85646"/>
                  <a:gd name="connsiteX1" fmla="*/ 736601 w 1507067"/>
                  <a:gd name="connsiteY1" fmla="*/ 16 h 85646"/>
                  <a:gd name="connsiteX2" fmla="*/ 1507067 w 1507067"/>
                  <a:gd name="connsiteY2" fmla="*/ 84683 h 85646"/>
                  <a:gd name="connsiteX0" fmla="*/ 0 w 1507067"/>
                  <a:gd name="connsiteY0" fmla="*/ 42352 h 84685"/>
                  <a:gd name="connsiteX1" fmla="*/ 736601 w 1507067"/>
                  <a:gd name="connsiteY1" fmla="*/ 18 h 84685"/>
                  <a:gd name="connsiteX2" fmla="*/ 1507067 w 1507067"/>
                  <a:gd name="connsiteY2" fmla="*/ 84685 h 84685"/>
                  <a:gd name="connsiteX0" fmla="*/ 0 w 1507067"/>
                  <a:gd name="connsiteY0" fmla="*/ 0 h 42333"/>
                  <a:gd name="connsiteX1" fmla="*/ 736601 w 1507067"/>
                  <a:gd name="connsiteY1" fmla="*/ 8466 h 42333"/>
                  <a:gd name="connsiteX2" fmla="*/ 1507067 w 1507067"/>
                  <a:gd name="connsiteY2" fmla="*/ 42333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7067" h="42333">
                    <a:moveTo>
                      <a:pt x="0" y="0"/>
                    </a:moveTo>
                    <a:cubicBezTo>
                      <a:pt x="375003" y="20462"/>
                      <a:pt x="299156" y="9878"/>
                      <a:pt x="736601" y="8466"/>
                    </a:cubicBezTo>
                    <a:cubicBezTo>
                      <a:pt x="1174046" y="7054"/>
                      <a:pt x="1144764" y="37042"/>
                      <a:pt x="1507067" y="4233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4" name="Gruppieren 13"/>
            <p:cNvGrpSpPr/>
            <p:nvPr/>
          </p:nvGrpSpPr>
          <p:grpSpPr>
            <a:xfrm flipV="1">
              <a:off x="5974767" y="1916832"/>
              <a:ext cx="1525972" cy="776452"/>
              <a:chOff x="3482019" y="3983953"/>
              <a:chExt cx="1525972" cy="776452"/>
            </a:xfrm>
          </p:grpSpPr>
          <p:sp>
            <p:nvSpPr>
              <p:cNvPr id="25" name="Freihandform: Form 25"/>
              <p:cNvSpPr/>
              <p:nvPr/>
            </p:nvSpPr>
            <p:spPr>
              <a:xfrm>
                <a:off x="3500924" y="3983953"/>
                <a:ext cx="1507067" cy="237135"/>
              </a:xfrm>
              <a:custGeom>
                <a:avLst/>
                <a:gdLst>
                  <a:gd name="connsiteX0" fmla="*/ 0 w 1508196"/>
                  <a:gd name="connsiteY0" fmla="*/ 186349 h 238551"/>
                  <a:gd name="connsiteX1" fmla="*/ 287867 w 1508196"/>
                  <a:gd name="connsiteY1" fmla="*/ 186349 h 238551"/>
                  <a:gd name="connsiteX2" fmla="*/ 702734 w 1508196"/>
                  <a:gd name="connsiteY2" fmla="*/ 82 h 238551"/>
                  <a:gd name="connsiteX3" fmla="*/ 1380067 w 1508196"/>
                  <a:gd name="connsiteY3" fmla="*/ 211749 h 238551"/>
                  <a:gd name="connsiteX4" fmla="*/ 1507067 w 1508196"/>
                  <a:gd name="connsiteY4" fmla="*/ 228682 h 238551"/>
                  <a:gd name="connsiteX0" fmla="*/ 0 w 1508196"/>
                  <a:gd name="connsiteY0" fmla="*/ 186796 h 238998"/>
                  <a:gd name="connsiteX1" fmla="*/ 287867 w 1508196"/>
                  <a:gd name="connsiteY1" fmla="*/ 152929 h 238998"/>
                  <a:gd name="connsiteX2" fmla="*/ 702734 w 1508196"/>
                  <a:gd name="connsiteY2" fmla="*/ 529 h 238998"/>
                  <a:gd name="connsiteX3" fmla="*/ 1380067 w 1508196"/>
                  <a:gd name="connsiteY3" fmla="*/ 212196 h 238998"/>
                  <a:gd name="connsiteX4" fmla="*/ 1507067 w 1508196"/>
                  <a:gd name="connsiteY4" fmla="*/ 229129 h 238998"/>
                  <a:gd name="connsiteX0" fmla="*/ 0 w 1508196"/>
                  <a:gd name="connsiteY0" fmla="*/ 186354 h 238556"/>
                  <a:gd name="connsiteX1" fmla="*/ 702734 w 1508196"/>
                  <a:gd name="connsiteY1" fmla="*/ 87 h 238556"/>
                  <a:gd name="connsiteX2" fmla="*/ 1380067 w 1508196"/>
                  <a:gd name="connsiteY2" fmla="*/ 211754 h 238556"/>
                  <a:gd name="connsiteX3" fmla="*/ 1507067 w 1508196"/>
                  <a:gd name="connsiteY3" fmla="*/ 228687 h 238556"/>
                  <a:gd name="connsiteX0" fmla="*/ 0 w 1507067"/>
                  <a:gd name="connsiteY0" fmla="*/ 186354 h 228687"/>
                  <a:gd name="connsiteX1" fmla="*/ 702734 w 1507067"/>
                  <a:gd name="connsiteY1" fmla="*/ 87 h 228687"/>
                  <a:gd name="connsiteX2" fmla="*/ 1507067 w 1507067"/>
                  <a:gd name="connsiteY2" fmla="*/ 228687 h 228687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94802 h 237135"/>
                  <a:gd name="connsiteX1" fmla="*/ 736601 w 1507067"/>
                  <a:gd name="connsiteY1" fmla="*/ 68 h 237135"/>
                  <a:gd name="connsiteX2" fmla="*/ 1507067 w 1507067"/>
                  <a:gd name="connsiteY2" fmla="*/ 237135 h 237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7067" h="237135">
                    <a:moveTo>
                      <a:pt x="0" y="194802"/>
                    </a:moveTo>
                    <a:cubicBezTo>
                      <a:pt x="307270" y="189864"/>
                      <a:pt x="506590" y="-4165"/>
                      <a:pt x="736601" y="68"/>
                    </a:cubicBezTo>
                    <a:cubicBezTo>
                      <a:pt x="987779" y="7123"/>
                      <a:pt x="1220964" y="231844"/>
                      <a:pt x="1507067" y="23713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Freihandform: Form 26"/>
              <p:cNvSpPr/>
              <p:nvPr/>
            </p:nvSpPr>
            <p:spPr>
              <a:xfrm>
                <a:off x="3482020" y="4341235"/>
                <a:ext cx="1507067" cy="84685"/>
              </a:xfrm>
              <a:custGeom>
                <a:avLst/>
                <a:gdLst>
                  <a:gd name="connsiteX0" fmla="*/ 0 w 1508196"/>
                  <a:gd name="connsiteY0" fmla="*/ 186349 h 238551"/>
                  <a:gd name="connsiteX1" fmla="*/ 287867 w 1508196"/>
                  <a:gd name="connsiteY1" fmla="*/ 186349 h 238551"/>
                  <a:gd name="connsiteX2" fmla="*/ 702734 w 1508196"/>
                  <a:gd name="connsiteY2" fmla="*/ 82 h 238551"/>
                  <a:gd name="connsiteX3" fmla="*/ 1380067 w 1508196"/>
                  <a:gd name="connsiteY3" fmla="*/ 211749 h 238551"/>
                  <a:gd name="connsiteX4" fmla="*/ 1507067 w 1508196"/>
                  <a:gd name="connsiteY4" fmla="*/ 228682 h 238551"/>
                  <a:gd name="connsiteX0" fmla="*/ 0 w 1508196"/>
                  <a:gd name="connsiteY0" fmla="*/ 186796 h 238998"/>
                  <a:gd name="connsiteX1" fmla="*/ 287867 w 1508196"/>
                  <a:gd name="connsiteY1" fmla="*/ 152929 h 238998"/>
                  <a:gd name="connsiteX2" fmla="*/ 702734 w 1508196"/>
                  <a:gd name="connsiteY2" fmla="*/ 529 h 238998"/>
                  <a:gd name="connsiteX3" fmla="*/ 1380067 w 1508196"/>
                  <a:gd name="connsiteY3" fmla="*/ 212196 h 238998"/>
                  <a:gd name="connsiteX4" fmla="*/ 1507067 w 1508196"/>
                  <a:gd name="connsiteY4" fmla="*/ 229129 h 238998"/>
                  <a:gd name="connsiteX0" fmla="*/ 0 w 1508196"/>
                  <a:gd name="connsiteY0" fmla="*/ 186354 h 238556"/>
                  <a:gd name="connsiteX1" fmla="*/ 702734 w 1508196"/>
                  <a:gd name="connsiteY1" fmla="*/ 87 h 238556"/>
                  <a:gd name="connsiteX2" fmla="*/ 1380067 w 1508196"/>
                  <a:gd name="connsiteY2" fmla="*/ 211754 h 238556"/>
                  <a:gd name="connsiteX3" fmla="*/ 1507067 w 1508196"/>
                  <a:gd name="connsiteY3" fmla="*/ 228687 h 238556"/>
                  <a:gd name="connsiteX0" fmla="*/ 0 w 1507067"/>
                  <a:gd name="connsiteY0" fmla="*/ 186354 h 228687"/>
                  <a:gd name="connsiteX1" fmla="*/ 702734 w 1507067"/>
                  <a:gd name="connsiteY1" fmla="*/ 87 h 228687"/>
                  <a:gd name="connsiteX2" fmla="*/ 1507067 w 1507067"/>
                  <a:gd name="connsiteY2" fmla="*/ 228687 h 228687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94802 h 237135"/>
                  <a:gd name="connsiteX1" fmla="*/ 736601 w 1507067"/>
                  <a:gd name="connsiteY1" fmla="*/ 68 h 237135"/>
                  <a:gd name="connsiteX2" fmla="*/ 1507067 w 1507067"/>
                  <a:gd name="connsiteY2" fmla="*/ 237135 h 237135"/>
                  <a:gd name="connsiteX0" fmla="*/ 0 w 1507067"/>
                  <a:gd name="connsiteY0" fmla="*/ 59486 h 101819"/>
                  <a:gd name="connsiteX1" fmla="*/ 728134 w 1507067"/>
                  <a:gd name="connsiteY1" fmla="*/ 219 h 101819"/>
                  <a:gd name="connsiteX2" fmla="*/ 1507067 w 1507067"/>
                  <a:gd name="connsiteY2" fmla="*/ 101819 h 101819"/>
                  <a:gd name="connsiteX0" fmla="*/ 0 w 1507067"/>
                  <a:gd name="connsiteY0" fmla="*/ 17631 h 59964"/>
                  <a:gd name="connsiteX1" fmla="*/ 745067 w 1507067"/>
                  <a:gd name="connsiteY1" fmla="*/ 697 h 59964"/>
                  <a:gd name="connsiteX2" fmla="*/ 1507067 w 1507067"/>
                  <a:gd name="connsiteY2" fmla="*/ 59964 h 59964"/>
                  <a:gd name="connsiteX0" fmla="*/ 0 w 1507067"/>
                  <a:gd name="connsiteY0" fmla="*/ 18482 h 60815"/>
                  <a:gd name="connsiteX1" fmla="*/ 745067 w 1507067"/>
                  <a:gd name="connsiteY1" fmla="*/ 1548 h 60815"/>
                  <a:gd name="connsiteX2" fmla="*/ 1507067 w 1507067"/>
                  <a:gd name="connsiteY2" fmla="*/ 60815 h 60815"/>
                  <a:gd name="connsiteX0" fmla="*/ 0 w 1507067"/>
                  <a:gd name="connsiteY0" fmla="*/ 17702 h 60035"/>
                  <a:gd name="connsiteX1" fmla="*/ 745067 w 1507067"/>
                  <a:gd name="connsiteY1" fmla="*/ 768 h 60035"/>
                  <a:gd name="connsiteX2" fmla="*/ 1507067 w 1507067"/>
                  <a:gd name="connsiteY2" fmla="*/ 60035 h 60035"/>
                  <a:gd name="connsiteX0" fmla="*/ 0 w 1507067"/>
                  <a:gd name="connsiteY0" fmla="*/ 42836 h 85169"/>
                  <a:gd name="connsiteX1" fmla="*/ 736601 w 1507067"/>
                  <a:gd name="connsiteY1" fmla="*/ 502 h 85169"/>
                  <a:gd name="connsiteX2" fmla="*/ 1507067 w 1507067"/>
                  <a:gd name="connsiteY2" fmla="*/ 85169 h 85169"/>
                  <a:gd name="connsiteX0" fmla="*/ 0 w 1507067"/>
                  <a:gd name="connsiteY0" fmla="*/ 42353 h 84686"/>
                  <a:gd name="connsiteX1" fmla="*/ 736601 w 1507067"/>
                  <a:gd name="connsiteY1" fmla="*/ 19 h 84686"/>
                  <a:gd name="connsiteX2" fmla="*/ 1507067 w 1507067"/>
                  <a:gd name="connsiteY2" fmla="*/ 84686 h 84686"/>
                  <a:gd name="connsiteX0" fmla="*/ 0 w 1507067"/>
                  <a:gd name="connsiteY0" fmla="*/ 42350 h 85646"/>
                  <a:gd name="connsiteX1" fmla="*/ 736601 w 1507067"/>
                  <a:gd name="connsiteY1" fmla="*/ 16 h 85646"/>
                  <a:gd name="connsiteX2" fmla="*/ 1507067 w 1507067"/>
                  <a:gd name="connsiteY2" fmla="*/ 84683 h 85646"/>
                  <a:gd name="connsiteX0" fmla="*/ 0 w 1507067"/>
                  <a:gd name="connsiteY0" fmla="*/ 42352 h 84685"/>
                  <a:gd name="connsiteX1" fmla="*/ 736601 w 1507067"/>
                  <a:gd name="connsiteY1" fmla="*/ 18 h 84685"/>
                  <a:gd name="connsiteX2" fmla="*/ 1507067 w 1507067"/>
                  <a:gd name="connsiteY2" fmla="*/ 84685 h 84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7067" h="84685">
                    <a:moveTo>
                      <a:pt x="0" y="42352"/>
                    </a:moveTo>
                    <a:cubicBezTo>
                      <a:pt x="375003" y="62814"/>
                      <a:pt x="299156" y="1430"/>
                      <a:pt x="736601" y="18"/>
                    </a:cubicBezTo>
                    <a:cubicBezTo>
                      <a:pt x="1174046" y="-1394"/>
                      <a:pt x="1144764" y="79394"/>
                      <a:pt x="1507067" y="8468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Freihandform: Form 27"/>
              <p:cNvSpPr/>
              <p:nvPr/>
            </p:nvSpPr>
            <p:spPr>
              <a:xfrm>
                <a:off x="3482019" y="4718072"/>
                <a:ext cx="1507067" cy="42333"/>
              </a:xfrm>
              <a:custGeom>
                <a:avLst/>
                <a:gdLst>
                  <a:gd name="connsiteX0" fmla="*/ 0 w 1508196"/>
                  <a:gd name="connsiteY0" fmla="*/ 186349 h 238551"/>
                  <a:gd name="connsiteX1" fmla="*/ 287867 w 1508196"/>
                  <a:gd name="connsiteY1" fmla="*/ 186349 h 238551"/>
                  <a:gd name="connsiteX2" fmla="*/ 702734 w 1508196"/>
                  <a:gd name="connsiteY2" fmla="*/ 82 h 238551"/>
                  <a:gd name="connsiteX3" fmla="*/ 1380067 w 1508196"/>
                  <a:gd name="connsiteY3" fmla="*/ 211749 h 238551"/>
                  <a:gd name="connsiteX4" fmla="*/ 1507067 w 1508196"/>
                  <a:gd name="connsiteY4" fmla="*/ 228682 h 238551"/>
                  <a:gd name="connsiteX0" fmla="*/ 0 w 1508196"/>
                  <a:gd name="connsiteY0" fmla="*/ 186796 h 238998"/>
                  <a:gd name="connsiteX1" fmla="*/ 287867 w 1508196"/>
                  <a:gd name="connsiteY1" fmla="*/ 152929 h 238998"/>
                  <a:gd name="connsiteX2" fmla="*/ 702734 w 1508196"/>
                  <a:gd name="connsiteY2" fmla="*/ 529 h 238998"/>
                  <a:gd name="connsiteX3" fmla="*/ 1380067 w 1508196"/>
                  <a:gd name="connsiteY3" fmla="*/ 212196 h 238998"/>
                  <a:gd name="connsiteX4" fmla="*/ 1507067 w 1508196"/>
                  <a:gd name="connsiteY4" fmla="*/ 229129 h 238998"/>
                  <a:gd name="connsiteX0" fmla="*/ 0 w 1508196"/>
                  <a:gd name="connsiteY0" fmla="*/ 186354 h 238556"/>
                  <a:gd name="connsiteX1" fmla="*/ 702734 w 1508196"/>
                  <a:gd name="connsiteY1" fmla="*/ 87 h 238556"/>
                  <a:gd name="connsiteX2" fmla="*/ 1380067 w 1508196"/>
                  <a:gd name="connsiteY2" fmla="*/ 211754 h 238556"/>
                  <a:gd name="connsiteX3" fmla="*/ 1507067 w 1508196"/>
                  <a:gd name="connsiteY3" fmla="*/ 228687 h 238556"/>
                  <a:gd name="connsiteX0" fmla="*/ 0 w 1507067"/>
                  <a:gd name="connsiteY0" fmla="*/ 186354 h 228687"/>
                  <a:gd name="connsiteX1" fmla="*/ 702734 w 1507067"/>
                  <a:gd name="connsiteY1" fmla="*/ 87 h 228687"/>
                  <a:gd name="connsiteX2" fmla="*/ 1507067 w 1507067"/>
                  <a:gd name="connsiteY2" fmla="*/ 228687 h 228687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86339 h 228672"/>
                  <a:gd name="connsiteX1" fmla="*/ 702734 w 1507067"/>
                  <a:gd name="connsiteY1" fmla="*/ 72 h 228672"/>
                  <a:gd name="connsiteX2" fmla="*/ 1507067 w 1507067"/>
                  <a:gd name="connsiteY2" fmla="*/ 228672 h 228672"/>
                  <a:gd name="connsiteX0" fmla="*/ 0 w 1507067"/>
                  <a:gd name="connsiteY0" fmla="*/ 194802 h 237135"/>
                  <a:gd name="connsiteX1" fmla="*/ 736601 w 1507067"/>
                  <a:gd name="connsiteY1" fmla="*/ 68 h 237135"/>
                  <a:gd name="connsiteX2" fmla="*/ 1507067 w 1507067"/>
                  <a:gd name="connsiteY2" fmla="*/ 237135 h 237135"/>
                  <a:gd name="connsiteX0" fmla="*/ 0 w 1507067"/>
                  <a:gd name="connsiteY0" fmla="*/ 59486 h 101819"/>
                  <a:gd name="connsiteX1" fmla="*/ 728134 w 1507067"/>
                  <a:gd name="connsiteY1" fmla="*/ 219 h 101819"/>
                  <a:gd name="connsiteX2" fmla="*/ 1507067 w 1507067"/>
                  <a:gd name="connsiteY2" fmla="*/ 101819 h 101819"/>
                  <a:gd name="connsiteX0" fmla="*/ 0 w 1507067"/>
                  <a:gd name="connsiteY0" fmla="*/ 17631 h 59964"/>
                  <a:gd name="connsiteX1" fmla="*/ 745067 w 1507067"/>
                  <a:gd name="connsiteY1" fmla="*/ 697 h 59964"/>
                  <a:gd name="connsiteX2" fmla="*/ 1507067 w 1507067"/>
                  <a:gd name="connsiteY2" fmla="*/ 59964 h 59964"/>
                  <a:gd name="connsiteX0" fmla="*/ 0 w 1507067"/>
                  <a:gd name="connsiteY0" fmla="*/ 18482 h 60815"/>
                  <a:gd name="connsiteX1" fmla="*/ 745067 w 1507067"/>
                  <a:gd name="connsiteY1" fmla="*/ 1548 h 60815"/>
                  <a:gd name="connsiteX2" fmla="*/ 1507067 w 1507067"/>
                  <a:gd name="connsiteY2" fmla="*/ 60815 h 60815"/>
                  <a:gd name="connsiteX0" fmla="*/ 0 w 1507067"/>
                  <a:gd name="connsiteY0" fmla="*/ 17702 h 60035"/>
                  <a:gd name="connsiteX1" fmla="*/ 745067 w 1507067"/>
                  <a:gd name="connsiteY1" fmla="*/ 768 h 60035"/>
                  <a:gd name="connsiteX2" fmla="*/ 1507067 w 1507067"/>
                  <a:gd name="connsiteY2" fmla="*/ 60035 h 60035"/>
                  <a:gd name="connsiteX0" fmla="*/ 0 w 1507067"/>
                  <a:gd name="connsiteY0" fmla="*/ 42836 h 85169"/>
                  <a:gd name="connsiteX1" fmla="*/ 736601 w 1507067"/>
                  <a:gd name="connsiteY1" fmla="*/ 502 h 85169"/>
                  <a:gd name="connsiteX2" fmla="*/ 1507067 w 1507067"/>
                  <a:gd name="connsiteY2" fmla="*/ 85169 h 85169"/>
                  <a:gd name="connsiteX0" fmla="*/ 0 w 1507067"/>
                  <a:gd name="connsiteY0" fmla="*/ 42353 h 84686"/>
                  <a:gd name="connsiteX1" fmla="*/ 736601 w 1507067"/>
                  <a:gd name="connsiteY1" fmla="*/ 19 h 84686"/>
                  <a:gd name="connsiteX2" fmla="*/ 1507067 w 1507067"/>
                  <a:gd name="connsiteY2" fmla="*/ 84686 h 84686"/>
                  <a:gd name="connsiteX0" fmla="*/ 0 w 1507067"/>
                  <a:gd name="connsiteY0" fmla="*/ 42350 h 85646"/>
                  <a:gd name="connsiteX1" fmla="*/ 736601 w 1507067"/>
                  <a:gd name="connsiteY1" fmla="*/ 16 h 85646"/>
                  <a:gd name="connsiteX2" fmla="*/ 1507067 w 1507067"/>
                  <a:gd name="connsiteY2" fmla="*/ 84683 h 85646"/>
                  <a:gd name="connsiteX0" fmla="*/ 0 w 1507067"/>
                  <a:gd name="connsiteY0" fmla="*/ 42352 h 84685"/>
                  <a:gd name="connsiteX1" fmla="*/ 736601 w 1507067"/>
                  <a:gd name="connsiteY1" fmla="*/ 18 h 84685"/>
                  <a:gd name="connsiteX2" fmla="*/ 1507067 w 1507067"/>
                  <a:gd name="connsiteY2" fmla="*/ 84685 h 84685"/>
                  <a:gd name="connsiteX0" fmla="*/ 0 w 1507067"/>
                  <a:gd name="connsiteY0" fmla="*/ 0 h 42333"/>
                  <a:gd name="connsiteX1" fmla="*/ 736601 w 1507067"/>
                  <a:gd name="connsiteY1" fmla="*/ 8466 h 42333"/>
                  <a:gd name="connsiteX2" fmla="*/ 1507067 w 1507067"/>
                  <a:gd name="connsiteY2" fmla="*/ 42333 h 42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07067" h="42333">
                    <a:moveTo>
                      <a:pt x="0" y="0"/>
                    </a:moveTo>
                    <a:cubicBezTo>
                      <a:pt x="375003" y="20462"/>
                      <a:pt x="299156" y="9878"/>
                      <a:pt x="736601" y="8466"/>
                    </a:cubicBezTo>
                    <a:cubicBezTo>
                      <a:pt x="1174046" y="7054"/>
                      <a:pt x="1144764" y="37042"/>
                      <a:pt x="1507067" y="42333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solidFill>
                    <a:srgbClr val="FF000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7162881" y="2492686"/>
                  <a:ext cx="361447" cy="32816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bar>
                          <m:barPr>
                            <m:ctrlPr>
                              <a:rPr lang="de-DE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acc>
                              <m:accPr>
                                <m:chr m:val="⃗"/>
                                <m:ctrlPr>
                                  <a:rPr lang="de-DE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acc>
                          </m:e>
                        </m:ba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1" name="Textfeld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881" y="2492686"/>
                  <a:ext cx="361447" cy="328167"/>
                </a:xfrm>
                <a:prstGeom prst="rect">
                  <a:avLst/>
                </a:prstGeom>
                <a:blipFill>
                  <a:blip r:embed="rId7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Ellipse 15"/>
            <p:cNvSpPr/>
            <p:nvPr/>
          </p:nvSpPr>
          <p:spPr>
            <a:xfrm>
              <a:off x="5436096" y="2852936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>
              <a:off x="5464983" y="2888940"/>
              <a:ext cx="5548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>
            <a:xfrm flipV="1">
              <a:off x="6156176" y="1257435"/>
              <a:ext cx="0" cy="4433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 flipV="1">
              <a:off x="6308576" y="1257435"/>
              <a:ext cx="0" cy="4433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/>
            <p:cNvCxnSpPr/>
            <p:nvPr/>
          </p:nvCxnSpPr>
          <p:spPr>
            <a:xfrm>
              <a:off x="6228184" y="980728"/>
              <a:ext cx="0" cy="35997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>
                  <a:off x="6303786" y="908720"/>
                  <a:ext cx="21243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3" name="Textfeld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3786" y="908720"/>
                  <a:ext cx="212430" cy="276999"/>
                </a:xfrm>
                <a:prstGeom prst="rect">
                  <a:avLst/>
                </a:prstGeom>
                <a:blipFill>
                  <a:blip r:embed="rId8"/>
                  <a:stretch>
                    <a:fillRect l="-22857" r="-22857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Gerader Verbinder 21"/>
            <p:cNvCxnSpPr/>
            <p:nvPr/>
          </p:nvCxnSpPr>
          <p:spPr>
            <a:xfrm>
              <a:off x="6228184" y="1412776"/>
              <a:ext cx="0" cy="3600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Freihandform: Form 46"/>
            <p:cNvSpPr/>
            <p:nvPr/>
          </p:nvSpPr>
          <p:spPr>
            <a:xfrm>
              <a:off x="6138662" y="1704976"/>
              <a:ext cx="226470" cy="364529"/>
            </a:xfrm>
            <a:custGeom>
              <a:avLst/>
              <a:gdLst>
                <a:gd name="connsiteX0" fmla="*/ 111935 w 268861"/>
                <a:gd name="connsiteY0" fmla="*/ 64294 h 364369"/>
                <a:gd name="connsiteX1" fmla="*/ 111935 w 268861"/>
                <a:gd name="connsiteY1" fmla="*/ 159544 h 364369"/>
                <a:gd name="connsiteX2" fmla="*/ 16 w 268861"/>
                <a:gd name="connsiteY2" fmla="*/ 223838 h 364369"/>
                <a:gd name="connsiteX3" fmla="*/ 104791 w 268861"/>
                <a:gd name="connsiteY3" fmla="*/ 364331 h 364369"/>
                <a:gd name="connsiteX4" fmla="*/ 261954 w 268861"/>
                <a:gd name="connsiteY4" fmla="*/ 209550 h 364369"/>
                <a:gd name="connsiteX5" fmla="*/ 226235 w 268861"/>
                <a:gd name="connsiteY5" fmla="*/ 0 h 364369"/>
                <a:gd name="connsiteX0" fmla="*/ 111935 w 268861"/>
                <a:gd name="connsiteY0" fmla="*/ 64294 h 364375"/>
                <a:gd name="connsiteX1" fmla="*/ 16 w 268861"/>
                <a:gd name="connsiteY1" fmla="*/ 223838 h 364375"/>
                <a:gd name="connsiteX2" fmla="*/ 104791 w 268861"/>
                <a:gd name="connsiteY2" fmla="*/ 364331 h 364375"/>
                <a:gd name="connsiteX3" fmla="*/ 261954 w 268861"/>
                <a:gd name="connsiteY3" fmla="*/ 209550 h 364375"/>
                <a:gd name="connsiteX4" fmla="*/ 226235 w 268861"/>
                <a:gd name="connsiteY4" fmla="*/ 0 h 364375"/>
                <a:gd name="connsiteX0" fmla="*/ 136016 w 269129"/>
                <a:gd name="connsiteY0" fmla="*/ 30956 h 364378"/>
                <a:gd name="connsiteX1" fmla="*/ 284 w 269129"/>
                <a:gd name="connsiteY1" fmla="*/ 223838 h 364378"/>
                <a:gd name="connsiteX2" fmla="*/ 105059 w 269129"/>
                <a:gd name="connsiteY2" fmla="*/ 364331 h 364378"/>
                <a:gd name="connsiteX3" fmla="*/ 262222 w 269129"/>
                <a:gd name="connsiteY3" fmla="*/ 209550 h 364378"/>
                <a:gd name="connsiteX4" fmla="*/ 226503 w 269129"/>
                <a:gd name="connsiteY4" fmla="*/ 0 h 364378"/>
                <a:gd name="connsiteX0" fmla="*/ 136016 w 269129"/>
                <a:gd name="connsiteY0" fmla="*/ 30956 h 364378"/>
                <a:gd name="connsiteX1" fmla="*/ 284 w 269129"/>
                <a:gd name="connsiteY1" fmla="*/ 223838 h 364378"/>
                <a:gd name="connsiteX2" fmla="*/ 105059 w 269129"/>
                <a:gd name="connsiteY2" fmla="*/ 364331 h 364378"/>
                <a:gd name="connsiteX3" fmla="*/ 262222 w 269129"/>
                <a:gd name="connsiteY3" fmla="*/ 209550 h 364378"/>
                <a:gd name="connsiteX4" fmla="*/ 226503 w 269129"/>
                <a:gd name="connsiteY4" fmla="*/ 0 h 364378"/>
                <a:gd name="connsiteX0" fmla="*/ 135836 w 268949"/>
                <a:gd name="connsiteY0" fmla="*/ 30956 h 364443"/>
                <a:gd name="connsiteX1" fmla="*/ 104 w 268949"/>
                <a:gd name="connsiteY1" fmla="*/ 223838 h 364443"/>
                <a:gd name="connsiteX2" fmla="*/ 104879 w 268949"/>
                <a:gd name="connsiteY2" fmla="*/ 364331 h 364443"/>
                <a:gd name="connsiteX3" fmla="*/ 262042 w 268949"/>
                <a:gd name="connsiteY3" fmla="*/ 209550 h 364443"/>
                <a:gd name="connsiteX4" fmla="*/ 226323 w 268949"/>
                <a:gd name="connsiteY4" fmla="*/ 0 h 364443"/>
                <a:gd name="connsiteX0" fmla="*/ 135836 w 268949"/>
                <a:gd name="connsiteY0" fmla="*/ 30956 h 364374"/>
                <a:gd name="connsiteX1" fmla="*/ 104 w 268949"/>
                <a:gd name="connsiteY1" fmla="*/ 223838 h 364374"/>
                <a:gd name="connsiteX2" fmla="*/ 104879 w 268949"/>
                <a:gd name="connsiteY2" fmla="*/ 364331 h 364374"/>
                <a:gd name="connsiteX3" fmla="*/ 262042 w 268949"/>
                <a:gd name="connsiteY3" fmla="*/ 209550 h 364374"/>
                <a:gd name="connsiteX4" fmla="*/ 226323 w 268949"/>
                <a:gd name="connsiteY4" fmla="*/ 0 h 364374"/>
                <a:gd name="connsiteX0" fmla="*/ 135836 w 263414"/>
                <a:gd name="connsiteY0" fmla="*/ 30956 h 364378"/>
                <a:gd name="connsiteX1" fmla="*/ 104 w 263414"/>
                <a:gd name="connsiteY1" fmla="*/ 223838 h 364378"/>
                <a:gd name="connsiteX2" fmla="*/ 104879 w 263414"/>
                <a:gd name="connsiteY2" fmla="*/ 364331 h 364378"/>
                <a:gd name="connsiteX3" fmla="*/ 262042 w 263414"/>
                <a:gd name="connsiteY3" fmla="*/ 209550 h 364378"/>
                <a:gd name="connsiteX4" fmla="*/ 226323 w 263414"/>
                <a:gd name="connsiteY4" fmla="*/ 0 h 364378"/>
                <a:gd name="connsiteX0" fmla="*/ 135836 w 262760"/>
                <a:gd name="connsiteY0" fmla="*/ 30956 h 364378"/>
                <a:gd name="connsiteX1" fmla="*/ 104 w 262760"/>
                <a:gd name="connsiteY1" fmla="*/ 223838 h 364378"/>
                <a:gd name="connsiteX2" fmla="*/ 104879 w 262760"/>
                <a:gd name="connsiteY2" fmla="*/ 364331 h 364378"/>
                <a:gd name="connsiteX3" fmla="*/ 262042 w 262760"/>
                <a:gd name="connsiteY3" fmla="*/ 209550 h 364378"/>
                <a:gd name="connsiteX4" fmla="*/ 226323 w 262760"/>
                <a:gd name="connsiteY4" fmla="*/ 0 h 364378"/>
                <a:gd name="connsiteX0" fmla="*/ 114343 w 262698"/>
                <a:gd name="connsiteY0" fmla="*/ 76200 h 364378"/>
                <a:gd name="connsiteX1" fmla="*/ 42 w 262698"/>
                <a:gd name="connsiteY1" fmla="*/ 223838 h 364378"/>
                <a:gd name="connsiteX2" fmla="*/ 104817 w 262698"/>
                <a:gd name="connsiteY2" fmla="*/ 364331 h 364378"/>
                <a:gd name="connsiteX3" fmla="*/ 261980 w 262698"/>
                <a:gd name="connsiteY3" fmla="*/ 209550 h 364378"/>
                <a:gd name="connsiteX4" fmla="*/ 226261 w 262698"/>
                <a:gd name="connsiteY4" fmla="*/ 0 h 364378"/>
                <a:gd name="connsiteX0" fmla="*/ 114343 w 262698"/>
                <a:gd name="connsiteY0" fmla="*/ 76200 h 364378"/>
                <a:gd name="connsiteX1" fmla="*/ 42 w 262698"/>
                <a:gd name="connsiteY1" fmla="*/ 223838 h 364378"/>
                <a:gd name="connsiteX2" fmla="*/ 104817 w 262698"/>
                <a:gd name="connsiteY2" fmla="*/ 364331 h 364378"/>
                <a:gd name="connsiteX3" fmla="*/ 261980 w 262698"/>
                <a:gd name="connsiteY3" fmla="*/ 209550 h 364378"/>
                <a:gd name="connsiteX4" fmla="*/ 226261 w 262698"/>
                <a:gd name="connsiteY4" fmla="*/ 0 h 364378"/>
                <a:gd name="connsiteX0" fmla="*/ 90531 w 238886"/>
                <a:gd name="connsiteY0" fmla="*/ 76200 h 364709"/>
                <a:gd name="connsiteX1" fmla="*/ 43 w 238886"/>
                <a:gd name="connsiteY1" fmla="*/ 247650 h 364709"/>
                <a:gd name="connsiteX2" fmla="*/ 81005 w 238886"/>
                <a:gd name="connsiteY2" fmla="*/ 364331 h 364709"/>
                <a:gd name="connsiteX3" fmla="*/ 238168 w 238886"/>
                <a:gd name="connsiteY3" fmla="*/ 209550 h 364709"/>
                <a:gd name="connsiteX4" fmla="*/ 202449 w 238886"/>
                <a:gd name="connsiteY4" fmla="*/ 0 h 364709"/>
                <a:gd name="connsiteX0" fmla="*/ 90531 w 238886"/>
                <a:gd name="connsiteY0" fmla="*/ 76200 h 364842"/>
                <a:gd name="connsiteX1" fmla="*/ 43 w 238886"/>
                <a:gd name="connsiteY1" fmla="*/ 247650 h 364842"/>
                <a:gd name="connsiteX2" fmla="*/ 81005 w 238886"/>
                <a:gd name="connsiteY2" fmla="*/ 364331 h 364842"/>
                <a:gd name="connsiteX3" fmla="*/ 238168 w 238886"/>
                <a:gd name="connsiteY3" fmla="*/ 209550 h 364842"/>
                <a:gd name="connsiteX4" fmla="*/ 202449 w 238886"/>
                <a:gd name="connsiteY4" fmla="*/ 0 h 364842"/>
                <a:gd name="connsiteX0" fmla="*/ 90688 w 241064"/>
                <a:gd name="connsiteY0" fmla="*/ 76200 h 364709"/>
                <a:gd name="connsiteX1" fmla="*/ 200 w 241064"/>
                <a:gd name="connsiteY1" fmla="*/ 247650 h 364709"/>
                <a:gd name="connsiteX2" fmla="*/ 121643 w 241064"/>
                <a:gd name="connsiteY2" fmla="*/ 364331 h 364709"/>
                <a:gd name="connsiteX3" fmla="*/ 238325 w 241064"/>
                <a:gd name="connsiteY3" fmla="*/ 209550 h 364709"/>
                <a:gd name="connsiteX4" fmla="*/ 202606 w 241064"/>
                <a:gd name="connsiteY4" fmla="*/ 0 h 364709"/>
                <a:gd name="connsiteX0" fmla="*/ 90688 w 241064"/>
                <a:gd name="connsiteY0" fmla="*/ 76200 h 364357"/>
                <a:gd name="connsiteX1" fmla="*/ 200 w 241064"/>
                <a:gd name="connsiteY1" fmla="*/ 247650 h 364357"/>
                <a:gd name="connsiteX2" fmla="*/ 121643 w 241064"/>
                <a:gd name="connsiteY2" fmla="*/ 364331 h 364357"/>
                <a:gd name="connsiteX3" fmla="*/ 238325 w 241064"/>
                <a:gd name="connsiteY3" fmla="*/ 209550 h 364357"/>
                <a:gd name="connsiteX4" fmla="*/ 202606 w 241064"/>
                <a:gd name="connsiteY4" fmla="*/ 0 h 364357"/>
                <a:gd name="connsiteX0" fmla="*/ 90688 w 229997"/>
                <a:gd name="connsiteY0" fmla="*/ 76200 h 364562"/>
                <a:gd name="connsiteX1" fmla="*/ 200 w 229997"/>
                <a:gd name="connsiteY1" fmla="*/ 247650 h 364562"/>
                <a:gd name="connsiteX2" fmla="*/ 121643 w 229997"/>
                <a:gd name="connsiteY2" fmla="*/ 364331 h 364562"/>
                <a:gd name="connsiteX3" fmla="*/ 226419 w 229997"/>
                <a:gd name="connsiteY3" fmla="*/ 269082 h 364562"/>
                <a:gd name="connsiteX4" fmla="*/ 202606 w 229997"/>
                <a:gd name="connsiteY4" fmla="*/ 0 h 364562"/>
                <a:gd name="connsiteX0" fmla="*/ 90688 w 226526"/>
                <a:gd name="connsiteY0" fmla="*/ 76200 h 364529"/>
                <a:gd name="connsiteX1" fmla="*/ 200 w 226526"/>
                <a:gd name="connsiteY1" fmla="*/ 247650 h 364529"/>
                <a:gd name="connsiteX2" fmla="*/ 121643 w 226526"/>
                <a:gd name="connsiteY2" fmla="*/ 364331 h 364529"/>
                <a:gd name="connsiteX3" fmla="*/ 226419 w 226526"/>
                <a:gd name="connsiteY3" fmla="*/ 269082 h 364529"/>
                <a:gd name="connsiteX4" fmla="*/ 202606 w 226526"/>
                <a:gd name="connsiteY4" fmla="*/ 0 h 364529"/>
                <a:gd name="connsiteX0" fmla="*/ 90522 w 226360"/>
                <a:gd name="connsiteY0" fmla="*/ 76200 h 364529"/>
                <a:gd name="connsiteX1" fmla="*/ 34 w 226360"/>
                <a:gd name="connsiteY1" fmla="*/ 247650 h 364529"/>
                <a:gd name="connsiteX2" fmla="*/ 121477 w 226360"/>
                <a:gd name="connsiteY2" fmla="*/ 364331 h 364529"/>
                <a:gd name="connsiteX3" fmla="*/ 226253 w 226360"/>
                <a:gd name="connsiteY3" fmla="*/ 269082 h 364529"/>
                <a:gd name="connsiteX4" fmla="*/ 202440 w 226360"/>
                <a:gd name="connsiteY4" fmla="*/ 0 h 364529"/>
                <a:gd name="connsiteX0" fmla="*/ 90522 w 226360"/>
                <a:gd name="connsiteY0" fmla="*/ 76200 h 364529"/>
                <a:gd name="connsiteX1" fmla="*/ 34 w 226360"/>
                <a:gd name="connsiteY1" fmla="*/ 247650 h 364529"/>
                <a:gd name="connsiteX2" fmla="*/ 121477 w 226360"/>
                <a:gd name="connsiteY2" fmla="*/ 364331 h 364529"/>
                <a:gd name="connsiteX3" fmla="*/ 226253 w 226360"/>
                <a:gd name="connsiteY3" fmla="*/ 269082 h 364529"/>
                <a:gd name="connsiteX4" fmla="*/ 202440 w 226360"/>
                <a:gd name="connsiteY4" fmla="*/ 0 h 364529"/>
                <a:gd name="connsiteX0" fmla="*/ 90522 w 226304"/>
                <a:gd name="connsiteY0" fmla="*/ 76200 h 364529"/>
                <a:gd name="connsiteX1" fmla="*/ 34 w 226304"/>
                <a:gd name="connsiteY1" fmla="*/ 247650 h 364529"/>
                <a:gd name="connsiteX2" fmla="*/ 121477 w 226304"/>
                <a:gd name="connsiteY2" fmla="*/ 364331 h 364529"/>
                <a:gd name="connsiteX3" fmla="*/ 226253 w 226304"/>
                <a:gd name="connsiteY3" fmla="*/ 269082 h 364529"/>
                <a:gd name="connsiteX4" fmla="*/ 202440 w 226304"/>
                <a:gd name="connsiteY4" fmla="*/ 0 h 364529"/>
                <a:gd name="connsiteX0" fmla="*/ 90688 w 226470"/>
                <a:gd name="connsiteY0" fmla="*/ 57150 h 364529"/>
                <a:gd name="connsiteX1" fmla="*/ 200 w 226470"/>
                <a:gd name="connsiteY1" fmla="*/ 247650 h 364529"/>
                <a:gd name="connsiteX2" fmla="*/ 121643 w 226470"/>
                <a:gd name="connsiteY2" fmla="*/ 364331 h 364529"/>
                <a:gd name="connsiteX3" fmla="*/ 226419 w 226470"/>
                <a:gd name="connsiteY3" fmla="*/ 269082 h 364529"/>
                <a:gd name="connsiteX4" fmla="*/ 202606 w 226470"/>
                <a:gd name="connsiteY4" fmla="*/ 0 h 36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470" h="364529">
                  <a:moveTo>
                    <a:pt x="90688" y="57150"/>
                  </a:moveTo>
                  <a:cubicBezTo>
                    <a:pt x="91185" y="176112"/>
                    <a:pt x="-4959" y="196453"/>
                    <a:pt x="200" y="247650"/>
                  </a:cubicBezTo>
                  <a:cubicBezTo>
                    <a:pt x="5359" y="298847"/>
                    <a:pt x="83940" y="360759"/>
                    <a:pt x="121643" y="364331"/>
                  </a:cubicBezTo>
                  <a:cubicBezTo>
                    <a:pt x="159346" y="367903"/>
                    <a:pt x="224831" y="322660"/>
                    <a:pt x="226419" y="269082"/>
                  </a:cubicBezTo>
                  <a:cubicBezTo>
                    <a:pt x="228007" y="215504"/>
                    <a:pt x="192486" y="169664"/>
                    <a:pt x="202606" y="0"/>
                  </a:cubicBezTo>
                </a:path>
              </a:pathLst>
            </a:cu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feld 23"/>
                <p:cNvSpPr txBox="1"/>
                <p:nvPr/>
              </p:nvSpPr>
              <p:spPr>
                <a:xfrm>
                  <a:off x="5639015" y="2612529"/>
                  <a:ext cx="206752" cy="31803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de-DE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49" name="Textfeld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9015" y="2612529"/>
                  <a:ext cx="206752" cy="318036"/>
                </a:xfrm>
                <a:prstGeom prst="rect">
                  <a:avLst/>
                </a:prstGeom>
                <a:blipFill>
                  <a:blip r:embed="rId9"/>
                  <a:stretch>
                    <a:fillRect l="-52941" t="-42308" r="-88235" b="-32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Textfeld 40"/>
          <p:cNvSpPr txBox="1"/>
          <p:nvPr/>
        </p:nvSpPr>
        <p:spPr>
          <a:xfrm>
            <a:off x="827584" y="5290162"/>
            <a:ext cx="168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Beam </a:t>
            </a:r>
            <a:r>
              <a:rPr lang="de-DE" dirty="0" err="1"/>
              <a:t>Voltage</a:t>
            </a:r>
            <a:r>
              <a:rPr lang="de-DE" dirty="0"/>
              <a:t>: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4725344" y="528327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Shunt </a:t>
            </a:r>
            <a:r>
              <a:rPr lang="de-DE" dirty="0" err="1"/>
              <a:t>Impedance</a:t>
            </a:r>
            <a:r>
              <a:rPr lang="de-DE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6749567" y="5085184"/>
                <a:ext cx="1258806" cy="7268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bar>
                            <m:bar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ba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|²</m:t>
                          </m:r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567" y="5085184"/>
                <a:ext cx="1258806" cy="72680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hteck 42"/>
              <p:cNvSpPr/>
              <p:nvPr/>
            </p:nvSpPr>
            <p:spPr>
              <a:xfrm>
                <a:off x="2493081" y="5094970"/>
                <a:ext cx="1836336" cy="818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ba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</m:ba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den>
                              </m:f>
                            </m:sup>
                          </m:sSup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Rechteck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081" y="5094970"/>
                <a:ext cx="1836336" cy="8188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10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HESR KI at high frequencies</a:t>
            </a:r>
            <a:br>
              <a:rPr lang="de-DE" smtClean="0"/>
            </a:b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79" y="1487089"/>
            <a:ext cx="4879131" cy="1675324"/>
          </a:xfrm>
          <a:prstGeom prst="rect">
            <a:avLst/>
          </a:prstGeom>
        </p:spPr>
      </p:pic>
      <p:pic>
        <p:nvPicPr>
          <p:cNvPr id="8" name="Grafik 7" descr="Bildschirmausschnitt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b="3098"/>
          <a:stretch/>
        </p:blipFill>
        <p:spPr>
          <a:xfrm>
            <a:off x="1581774" y="3789403"/>
            <a:ext cx="6061715" cy="2052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004048" y="4571761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|</a:t>
            </a:r>
            <a:r>
              <a:rPr lang="de-DE" dirty="0" err="1"/>
              <a:t>E</a:t>
            </a:r>
            <a:r>
              <a:rPr lang="de-DE" baseline="-25000" dirty="0" err="1"/>
              <a:t>z</a:t>
            </a:r>
            <a:r>
              <a:rPr lang="de-DE" dirty="0"/>
              <a:t>|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240317" y="346513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on </a:t>
            </a:r>
            <a:r>
              <a:rPr lang="de-DE" dirty="0" err="1"/>
              <a:t>axis</a:t>
            </a:r>
            <a:r>
              <a:rPr lang="de-DE" dirty="0"/>
              <a:t>: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303441" y="5198751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6BADD8"/>
                </a:solidFill>
              </a:rPr>
              <a:t>Re{</a:t>
            </a:r>
            <a:r>
              <a:rPr lang="de-DE" dirty="0" err="1">
                <a:solidFill>
                  <a:srgbClr val="6BADD8"/>
                </a:solidFill>
              </a:rPr>
              <a:t>E</a:t>
            </a:r>
            <a:r>
              <a:rPr lang="de-DE" baseline="-25000" dirty="0" err="1">
                <a:solidFill>
                  <a:srgbClr val="6BADD8"/>
                </a:solidFill>
              </a:rPr>
              <a:t>z</a:t>
            </a:r>
            <a:r>
              <a:rPr lang="de-DE" dirty="0">
                <a:solidFill>
                  <a:srgbClr val="6BADD8"/>
                </a:solidFill>
              </a:rPr>
              <a:t>} at t=0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105404" y="1124744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 = 3 GHz</a:t>
            </a:r>
          </a:p>
        </p:txBody>
      </p:sp>
      <p:sp>
        <p:nvSpPr>
          <p:cNvPr id="16" name="Datumsplatzhalter 4"/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1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HESR Kicker </a:t>
            </a:r>
            <a:r>
              <a:rPr lang="de-DE" dirty="0" err="1" smtClean="0"/>
              <a:t>Voltage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84784"/>
            <a:ext cx="5617633" cy="4213225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29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990" y="3998168"/>
            <a:ext cx="1771276" cy="25234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467544" y="1049461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beta</a:t>
            </a:r>
            <a:r>
              <a:rPr lang="de-DE" dirty="0" smtClean="0"/>
              <a:t>=0.92, i.e. </a:t>
            </a:r>
            <a:r>
              <a:rPr lang="de-DE" dirty="0" err="1" smtClean="0"/>
              <a:t>optimum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HESR </a:t>
            </a:r>
            <a:r>
              <a:rPr lang="de-DE" dirty="0" err="1"/>
              <a:t>Combiner</a:t>
            </a:r>
            <a:r>
              <a:rPr lang="de-DE" dirty="0"/>
              <a:t> </a:t>
            </a:r>
            <a:r>
              <a:rPr lang="de-DE" dirty="0" smtClean="0"/>
              <a:t>Board</a:t>
            </a:r>
            <a:endParaRPr lang="de-DE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416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slotring</a:t>
            </a:r>
            <a:r>
              <a:rPr lang="en-US" dirty="0" smtClean="0"/>
              <a:t> couplers</a:t>
            </a:r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8775" y="938786"/>
            <a:ext cx="8424672" cy="4838611"/>
          </a:xfrm>
        </p:spPr>
        <p:txBody>
          <a:bodyPr/>
          <a:lstStyle/>
          <a:p>
            <a:r>
              <a:rPr lang="en-US" dirty="0" smtClean="0"/>
              <a:t>Developed by L. Thorndahl and R. Stassen for HESR</a:t>
            </a:r>
          </a:p>
          <a:p>
            <a:r>
              <a:rPr lang="en-US" dirty="0" smtClean="0"/>
              <a:t>Compact, since all three planes in one device</a:t>
            </a:r>
          </a:p>
          <a:p>
            <a:r>
              <a:rPr lang="en-US" dirty="0" smtClean="0"/>
              <a:t>Hardly error-prone due to a lack of moving parts. Very rigid geometry.</a:t>
            </a:r>
          </a:p>
          <a:p>
            <a:r>
              <a:rPr lang="en-US" dirty="0" smtClean="0"/>
              <a:t>Optimized for the 2-4 GHz band</a:t>
            </a:r>
          </a:p>
          <a:p>
            <a:endParaRPr lang="en-US" dirty="0" smtClean="0"/>
          </a:p>
        </p:txBody>
      </p:sp>
      <p:pic>
        <p:nvPicPr>
          <p:cNvPr id="6" name="Inhaltsplatzhalter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3410646" cy="2263089"/>
          </a:xfrm>
          <a:prstGeom prst="rect">
            <a:avLst/>
          </a:prstGeom>
        </p:spPr>
      </p:pic>
      <p:pic>
        <p:nvPicPr>
          <p:cNvPr id="123" name="Grafik 1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88753"/>
            <a:ext cx="3909326" cy="2606738"/>
          </a:xfrm>
          <a:prstGeom prst="rect">
            <a:avLst/>
          </a:prstGeom>
        </p:spPr>
      </p:pic>
      <p:sp>
        <p:nvSpPr>
          <p:cNvPr id="126" name="Textfeld 125"/>
          <p:cNvSpPr txBox="1"/>
          <p:nvPr/>
        </p:nvSpPr>
        <p:spPr>
          <a:xfrm>
            <a:off x="161630" y="5196161"/>
            <a:ext cx="1043876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dirty="0" smtClean="0"/>
              <a:t>h = 12.5 mm</a:t>
            </a:r>
          </a:p>
        </p:txBody>
      </p:sp>
      <p:cxnSp>
        <p:nvCxnSpPr>
          <p:cNvPr id="128" name="Gerade Verbindung mit Pfeil 127"/>
          <p:cNvCxnSpPr/>
          <p:nvPr/>
        </p:nvCxnSpPr>
        <p:spPr>
          <a:xfrm>
            <a:off x="683568" y="4746402"/>
            <a:ext cx="0" cy="221597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129"/>
          <p:cNvCxnSpPr/>
          <p:nvPr/>
        </p:nvCxnSpPr>
        <p:spPr>
          <a:xfrm>
            <a:off x="1286328" y="3517868"/>
            <a:ext cx="1764196" cy="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feld 130"/>
          <p:cNvSpPr txBox="1"/>
          <p:nvPr/>
        </p:nvSpPr>
        <p:spPr>
          <a:xfrm>
            <a:off x="1469157" y="3246302"/>
            <a:ext cx="1418978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200" dirty="0" smtClean="0"/>
              <a:t>aperture = 90 mm</a:t>
            </a: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dirty="0" err="1" smtClean="0"/>
              <a:t>January</a:t>
            </a:r>
            <a:r>
              <a:rPr lang="de-DE" dirty="0" smtClean="0"/>
              <a:t> 21st,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40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Longitudinal </a:t>
            </a:r>
            <a:r>
              <a:rPr lang="de-DE" dirty="0" err="1" smtClean="0"/>
              <a:t>vs</a:t>
            </a:r>
            <a:r>
              <a:rPr lang="de-DE" dirty="0" smtClean="0"/>
              <a:t> </a:t>
            </a:r>
            <a:r>
              <a:rPr lang="de-DE" dirty="0" err="1" smtClean="0"/>
              <a:t>transverse</a:t>
            </a:r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798" y="2147119"/>
            <a:ext cx="3050722" cy="3050722"/>
          </a:xfrm>
        </p:spPr>
      </p:pic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56791" y="3100013"/>
            <a:ext cx="26000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smtClean="0"/>
              <a:t>Horizontal </a:t>
            </a:r>
            <a:r>
              <a:rPr lang="de-DE" sz="2400" b="1" dirty="0" err="1" smtClean="0"/>
              <a:t>position</a:t>
            </a:r>
            <a:r>
              <a:rPr lang="de-DE" sz="2400" dirty="0" smtClean="0"/>
              <a:t>: </a:t>
            </a:r>
            <a:endParaRPr lang="de-DE" sz="2400" dirty="0" smtClean="0"/>
          </a:p>
          <a:p>
            <a:pPr>
              <a:lnSpc>
                <a:spcPct val="95000"/>
              </a:lnSpc>
            </a:pPr>
            <a:r>
              <a:rPr lang="de-DE" sz="2400" dirty="0"/>
              <a:t>Differential </a:t>
            </a:r>
            <a:r>
              <a:rPr lang="de-DE" sz="2400" dirty="0" err="1"/>
              <a:t>signal</a:t>
            </a:r>
            <a:r>
              <a:rPr lang="de-DE" sz="2400" dirty="0"/>
              <a:t> on </a:t>
            </a:r>
            <a:r>
              <a:rPr lang="de-DE" sz="2400" dirty="0" err="1" smtClean="0"/>
              <a:t>blue</a:t>
            </a:r>
            <a:r>
              <a:rPr lang="de-DE" sz="2400" dirty="0" smtClean="0"/>
              <a:t> </a:t>
            </a:r>
            <a:r>
              <a:rPr lang="de-DE" sz="2400" dirty="0" err="1"/>
              <a:t>electrodes</a:t>
            </a:r>
            <a:r>
              <a:rPr lang="de-DE" sz="2400" dirty="0"/>
              <a:t>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43808" y="1279715"/>
            <a:ext cx="4968552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err="1" smtClean="0"/>
              <a:t>Vertical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position</a:t>
            </a:r>
            <a:r>
              <a:rPr lang="de-DE" sz="2400" dirty="0" smtClean="0"/>
              <a:t>: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 smtClean="0"/>
              <a:t>Differential </a:t>
            </a:r>
            <a:r>
              <a:rPr lang="de-DE" sz="2400" dirty="0" err="1" smtClean="0"/>
              <a:t>signal</a:t>
            </a:r>
            <a:r>
              <a:rPr lang="de-DE" sz="2400" dirty="0" smtClean="0"/>
              <a:t> on </a:t>
            </a:r>
            <a:r>
              <a:rPr lang="de-DE" sz="2400" dirty="0" err="1" smtClean="0"/>
              <a:t>red</a:t>
            </a:r>
            <a:r>
              <a:rPr lang="de-DE" sz="2400" dirty="0" smtClean="0"/>
              <a:t> </a:t>
            </a:r>
            <a:r>
              <a:rPr lang="de-DE" sz="2400" dirty="0" err="1" smtClean="0"/>
              <a:t>electrodes</a:t>
            </a:r>
            <a:r>
              <a:rPr lang="de-DE" sz="2400" dirty="0" smtClean="0"/>
              <a:t>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007520" y="4449944"/>
            <a:ext cx="3228420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b="1" dirty="0" smtClean="0"/>
              <a:t>Longitudinal </a:t>
            </a:r>
            <a:r>
              <a:rPr lang="de-DE" sz="2400" b="1" dirty="0" err="1" smtClean="0"/>
              <a:t>position</a:t>
            </a:r>
            <a:r>
              <a:rPr lang="de-DE" sz="2400" dirty="0" smtClean="0"/>
              <a:t>:</a:t>
            </a:r>
            <a:endParaRPr lang="de-DE" sz="2400" dirty="0" smtClean="0"/>
          </a:p>
          <a:p>
            <a:pPr algn="l">
              <a:lnSpc>
                <a:spcPct val="95000"/>
              </a:lnSpc>
            </a:pPr>
            <a:r>
              <a:rPr lang="de-DE" sz="2400" dirty="0" err="1" smtClean="0"/>
              <a:t>Sum</a:t>
            </a:r>
            <a:r>
              <a:rPr lang="de-DE" sz="2400" dirty="0" smtClean="0"/>
              <a:t> </a:t>
            </a:r>
            <a:r>
              <a:rPr lang="de-DE" sz="2400" dirty="0" err="1" smtClean="0"/>
              <a:t>signal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one</a:t>
            </a:r>
            <a:r>
              <a:rPr lang="de-DE" sz="2400" dirty="0" smtClean="0"/>
              <a:t> </a:t>
            </a:r>
            <a:r>
              <a:rPr lang="de-DE" sz="2400" dirty="0" err="1" smtClean="0"/>
              <a:t>or</a:t>
            </a:r>
            <a:r>
              <a:rPr lang="de-DE" sz="2400" dirty="0" smtClean="0"/>
              <a:t> </a:t>
            </a:r>
            <a:r>
              <a:rPr lang="de-DE" sz="2400" dirty="0" err="1" smtClean="0"/>
              <a:t>both</a:t>
            </a:r>
            <a:r>
              <a:rPr lang="de-DE" sz="2400" dirty="0" smtClean="0"/>
              <a:t> planes</a:t>
            </a:r>
            <a:endParaRPr lang="en-US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28030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ihandform 85"/>
          <p:cNvSpPr/>
          <p:nvPr/>
        </p:nvSpPr>
        <p:spPr>
          <a:xfrm>
            <a:off x="179512" y="1923696"/>
            <a:ext cx="4278485" cy="2270917"/>
          </a:xfrm>
          <a:custGeom>
            <a:avLst/>
            <a:gdLst>
              <a:gd name="connsiteX0" fmla="*/ 0 w 4278485"/>
              <a:gd name="connsiteY0" fmla="*/ 0 h 2270917"/>
              <a:gd name="connsiteX1" fmla="*/ 1567035 w 4278485"/>
              <a:gd name="connsiteY1" fmla="*/ 0 h 2270917"/>
              <a:gd name="connsiteX2" fmla="*/ 1567035 w 4278485"/>
              <a:gd name="connsiteY2" fmla="*/ 1547072 h 2270917"/>
              <a:gd name="connsiteX3" fmla="*/ 2036935 w 4278485"/>
              <a:gd name="connsiteY3" fmla="*/ 1547072 h 2270917"/>
              <a:gd name="connsiteX4" fmla="*/ 2036935 w 4278485"/>
              <a:gd name="connsiteY4" fmla="*/ 1547017 h 2270917"/>
              <a:gd name="connsiteX5" fmla="*/ 2748135 w 4278485"/>
              <a:gd name="connsiteY5" fmla="*/ 1547017 h 2270917"/>
              <a:gd name="connsiteX6" fmla="*/ 2817985 w 4278485"/>
              <a:gd name="connsiteY6" fmla="*/ 1489867 h 2270917"/>
              <a:gd name="connsiteX7" fmla="*/ 2821161 w 4278485"/>
              <a:gd name="connsiteY7" fmla="*/ 9524 h 2270917"/>
              <a:gd name="connsiteX8" fmla="*/ 4278485 w 4278485"/>
              <a:gd name="connsiteY8" fmla="*/ 10317 h 2270917"/>
              <a:gd name="connsiteX9" fmla="*/ 4278485 w 4278485"/>
              <a:gd name="connsiteY9" fmla="*/ 2270917 h 2270917"/>
              <a:gd name="connsiteX10" fmla="*/ 2036935 w 4278485"/>
              <a:gd name="connsiteY10" fmla="*/ 2270917 h 2270917"/>
              <a:gd name="connsiteX11" fmla="*/ 2036935 w 4278485"/>
              <a:gd name="connsiteY11" fmla="*/ 2266949 h 2270917"/>
              <a:gd name="connsiteX12" fmla="*/ 1386780 w 4278485"/>
              <a:gd name="connsiteY12" fmla="*/ 2266949 h 2270917"/>
              <a:gd name="connsiteX13" fmla="*/ 1386780 w 4278485"/>
              <a:gd name="connsiteY13" fmla="*/ 2260739 h 2270917"/>
              <a:gd name="connsiteX14" fmla="*/ 0 w 4278485"/>
              <a:gd name="connsiteY14" fmla="*/ 2262228 h 227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78485" h="2270917">
                <a:moveTo>
                  <a:pt x="0" y="0"/>
                </a:moveTo>
                <a:lnTo>
                  <a:pt x="1567035" y="0"/>
                </a:lnTo>
                <a:lnTo>
                  <a:pt x="1567035" y="1547072"/>
                </a:lnTo>
                <a:lnTo>
                  <a:pt x="2036935" y="1547072"/>
                </a:lnTo>
                <a:lnTo>
                  <a:pt x="2036935" y="1547017"/>
                </a:lnTo>
                <a:lnTo>
                  <a:pt x="2748135" y="1547017"/>
                </a:lnTo>
                <a:cubicBezTo>
                  <a:pt x="2788087" y="1537492"/>
                  <a:pt x="2806608" y="1516061"/>
                  <a:pt x="2817985" y="1489867"/>
                </a:cubicBezTo>
                <a:cubicBezTo>
                  <a:pt x="2816662" y="1001182"/>
                  <a:pt x="2822484" y="498209"/>
                  <a:pt x="2821161" y="9524"/>
                </a:cubicBezTo>
                <a:lnTo>
                  <a:pt x="4278485" y="10317"/>
                </a:lnTo>
                <a:lnTo>
                  <a:pt x="4278485" y="2270917"/>
                </a:lnTo>
                <a:lnTo>
                  <a:pt x="2036935" y="2270917"/>
                </a:lnTo>
                <a:lnTo>
                  <a:pt x="2036935" y="2266949"/>
                </a:lnTo>
                <a:lnTo>
                  <a:pt x="1386780" y="2266949"/>
                </a:lnTo>
                <a:lnTo>
                  <a:pt x="1386780" y="2260739"/>
                </a:lnTo>
                <a:lnTo>
                  <a:pt x="0" y="2262228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couplers – working Principle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4" name="Freihandform 83"/>
          <p:cNvSpPr/>
          <p:nvPr/>
        </p:nvSpPr>
        <p:spPr>
          <a:xfrm>
            <a:off x="179512" y="1927663"/>
            <a:ext cx="4278485" cy="2266950"/>
          </a:xfrm>
          <a:custGeom>
            <a:avLst/>
            <a:gdLst>
              <a:gd name="connsiteX0" fmla="*/ 1732135 w 4278485"/>
              <a:gd name="connsiteY0" fmla="*/ 6350 h 2266950"/>
              <a:gd name="connsiteX1" fmla="*/ 4278485 w 4278485"/>
              <a:gd name="connsiteY1" fmla="*/ 6350 h 2266950"/>
              <a:gd name="connsiteX2" fmla="*/ 4278485 w 4278485"/>
              <a:gd name="connsiteY2" fmla="*/ 2266950 h 2266950"/>
              <a:gd name="connsiteX3" fmla="*/ 2036935 w 4278485"/>
              <a:gd name="connsiteY3" fmla="*/ 2266950 h 2266950"/>
              <a:gd name="connsiteX4" fmla="*/ 2036935 w 4278485"/>
              <a:gd name="connsiteY4" fmla="*/ 1543050 h 2266950"/>
              <a:gd name="connsiteX5" fmla="*/ 2748135 w 4278485"/>
              <a:gd name="connsiteY5" fmla="*/ 1543050 h 2266950"/>
              <a:gd name="connsiteX6" fmla="*/ 2817985 w 4278485"/>
              <a:gd name="connsiteY6" fmla="*/ 1485900 h 2266950"/>
              <a:gd name="connsiteX7" fmla="*/ 2817985 w 4278485"/>
              <a:gd name="connsiteY7" fmla="*/ 317500 h 2266950"/>
              <a:gd name="connsiteX8" fmla="*/ 2741785 w 4278485"/>
              <a:gd name="connsiteY8" fmla="*/ 254000 h 2266950"/>
              <a:gd name="connsiteX9" fmla="*/ 1986135 w 4278485"/>
              <a:gd name="connsiteY9" fmla="*/ 254000 h 2266950"/>
              <a:gd name="connsiteX10" fmla="*/ 1986135 w 4278485"/>
              <a:gd name="connsiteY10" fmla="*/ 184150 h 2266950"/>
              <a:gd name="connsiteX11" fmla="*/ 1732135 w 4278485"/>
              <a:gd name="connsiteY11" fmla="*/ 184150 h 2266950"/>
              <a:gd name="connsiteX12" fmla="*/ 0 w 4278485"/>
              <a:gd name="connsiteY12" fmla="*/ 0 h 2266950"/>
              <a:gd name="connsiteX13" fmla="*/ 1567035 w 4278485"/>
              <a:gd name="connsiteY13" fmla="*/ 0 h 2266950"/>
              <a:gd name="connsiteX14" fmla="*/ 1567035 w 4278485"/>
              <a:gd name="connsiteY14" fmla="*/ 1581150 h 2266950"/>
              <a:gd name="connsiteX15" fmla="*/ 1567035 w 4278485"/>
              <a:gd name="connsiteY15" fmla="*/ 1638300 h 2266950"/>
              <a:gd name="connsiteX16" fmla="*/ 1547985 w 4278485"/>
              <a:gd name="connsiteY16" fmla="*/ 1657350 h 2266950"/>
              <a:gd name="connsiteX17" fmla="*/ 1516235 w 4278485"/>
              <a:gd name="connsiteY17" fmla="*/ 1689100 h 2266950"/>
              <a:gd name="connsiteX18" fmla="*/ 1516235 w 4278485"/>
              <a:gd name="connsiteY18" fmla="*/ 2260600 h 2266950"/>
              <a:gd name="connsiteX19" fmla="*/ 0 w 4278485"/>
              <a:gd name="connsiteY19" fmla="*/ 2262228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78485" h="2266950">
                <a:moveTo>
                  <a:pt x="1732135" y="6350"/>
                </a:moveTo>
                <a:lnTo>
                  <a:pt x="4278485" y="6350"/>
                </a:lnTo>
                <a:lnTo>
                  <a:pt x="4278485" y="2266950"/>
                </a:lnTo>
                <a:lnTo>
                  <a:pt x="2036935" y="2266950"/>
                </a:lnTo>
                <a:lnTo>
                  <a:pt x="2036935" y="1543050"/>
                </a:lnTo>
                <a:lnTo>
                  <a:pt x="2748135" y="1543050"/>
                </a:lnTo>
                <a:cubicBezTo>
                  <a:pt x="2788087" y="1533525"/>
                  <a:pt x="2806608" y="1512094"/>
                  <a:pt x="2817985" y="1485900"/>
                </a:cubicBezTo>
                <a:lnTo>
                  <a:pt x="2817985" y="317500"/>
                </a:lnTo>
                <a:cubicBezTo>
                  <a:pt x="2798141" y="247914"/>
                  <a:pt x="2782796" y="274108"/>
                  <a:pt x="2741785" y="254000"/>
                </a:cubicBezTo>
                <a:lnTo>
                  <a:pt x="1986135" y="254000"/>
                </a:lnTo>
                <a:lnTo>
                  <a:pt x="1986135" y="184150"/>
                </a:lnTo>
                <a:lnTo>
                  <a:pt x="1732135" y="184150"/>
                </a:lnTo>
                <a:close/>
                <a:moveTo>
                  <a:pt x="0" y="0"/>
                </a:moveTo>
                <a:lnTo>
                  <a:pt x="1567035" y="0"/>
                </a:lnTo>
                <a:lnTo>
                  <a:pt x="1567035" y="1581150"/>
                </a:lnTo>
                <a:lnTo>
                  <a:pt x="1567035" y="1638300"/>
                </a:lnTo>
                <a:lnTo>
                  <a:pt x="1547985" y="1657350"/>
                </a:lnTo>
                <a:lnTo>
                  <a:pt x="1516235" y="1689100"/>
                </a:lnTo>
                <a:lnTo>
                  <a:pt x="1516235" y="2260600"/>
                </a:lnTo>
                <a:lnTo>
                  <a:pt x="0" y="2262228"/>
                </a:lnTo>
                <a:close/>
              </a:path>
            </a:pathLst>
          </a:cu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18" name="Freihandform 17"/>
          <p:cNvSpPr/>
          <p:nvPr/>
        </p:nvSpPr>
        <p:spPr>
          <a:xfrm>
            <a:off x="1830685" y="1930839"/>
            <a:ext cx="338137" cy="2262188"/>
          </a:xfrm>
          <a:custGeom>
            <a:avLst/>
            <a:gdLst>
              <a:gd name="connsiteX0" fmla="*/ 0 w 338137"/>
              <a:gd name="connsiteY0" fmla="*/ 0 h 2262188"/>
              <a:gd name="connsiteX1" fmla="*/ 80962 w 338137"/>
              <a:gd name="connsiteY1" fmla="*/ 0 h 2262188"/>
              <a:gd name="connsiteX2" fmla="*/ 80962 w 338137"/>
              <a:gd name="connsiteY2" fmla="*/ 180975 h 2262188"/>
              <a:gd name="connsiteX3" fmla="*/ 338137 w 338137"/>
              <a:gd name="connsiteY3" fmla="*/ 180975 h 2262188"/>
              <a:gd name="connsiteX4" fmla="*/ 338137 w 338137"/>
              <a:gd name="connsiteY4" fmla="*/ 300038 h 2262188"/>
              <a:gd name="connsiteX5" fmla="*/ 147637 w 338137"/>
              <a:gd name="connsiteY5" fmla="*/ 300038 h 2262188"/>
              <a:gd name="connsiteX6" fmla="*/ 147637 w 338137"/>
              <a:gd name="connsiteY6" fmla="*/ 1462088 h 2262188"/>
              <a:gd name="connsiteX7" fmla="*/ 223837 w 338137"/>
              <a:gd name="connsiteY7" fmla="*/ 1538288 h 2262188"/>
              <a:gd name="connsiteX8" fmla="*/ 223837 w 338137"/>
              <a:gd name="connsiteY8" fmla="*/ 2262188 h 2262188"/>
              <a:gd name="connsiteX9" fmla="*/ 180975 w 338137"/>
              <a:gd name="connsiteY9" fmla="*/ 2262188 h 2262188"/>
              <a:gd name="connsiteX10" fmla="*/ 14287 w 338137"/>
              <a:gd name="connsiteY10" fmla="*/ 2262188 h 2262188"/>
              <a:gd name="connsiteX11" fmla="*/ 0 w 338137"/>
              <a:gd name="connsiteY11" fmla="*/ 0 h 226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8137" h="2262188">
                <a:moveTo>
                  <a:pt x="0" y="0"/>
                </a:moveTo>
                <a:lnTo>
                  <a:pt x="80962" y="0"/>
                </a:lnTo>
                <a:lnTo>
                  <a:pt x="80962" y="180975"/>
                </a:lnTo>
                <a:lnTo>
                  <a:pt x="338137" y="180975"/>
                </a:lnTo>
                <a:lnTo>
                  <a:pt x="338137" y="300038"/>
                </a:lnTo>
                <a:lnTo>
                  <a:pt x="147637" y="300038"/>
                </a:lnTo>
                <a:lnTo>
                  <a:pt x="147637" y="1462088"/>
                </a:lnTo>
                <a:lnTo>
                  <a:pt x="223837" y="1538288"/>
                </a:lnTo>
                <a:lnTo>
                  <a:pt x="223837" y="2262188"/>
                </a:lnTo>
                <a:lnTo>
                  <a:pt x="180975" y="2262188"/>
                </a:lnTo>
                <a:lnTo>
                  <a:pt x="14287" y="2262188"/>
                </a:lnTo>
                <a:cubicBezTo>
                  <a:pt x="9525" y="1508125"/>
                  <a:pt x="4762" y="754063"/>
                  <a:pt x="0" y="0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sp>
        <p:nvSpPr>
          <p:cNvPr id="19" name="Rechteck 18"/>
          <p:cNvSpPr/>
          <p:nvPr/>
        </p:nvSpPr>
        <p:spPr>
          <a:xfrm rot="16200000">
            <a:off x="921257" y="2636883"/>
            <a:ext cx="11785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50</a:t>
            </a:r>
            <a:r>
              <a:rPr lang="el-GR" sz="1200" dirty="0" smtClean="0"/>
              <a:t>Ω</a:t>
            </a:r>
            <a:r>
              <a:rPr lang="de-DE" sz="1200" dirty="0" smtClean="0"/>
              <a:t> </a:t>
            </a:r>
            <a:r>
              <a:rPr lang="de-DE" sz="1200" dirty="0" err="1" smtClean="0"/>
              <a:t>Microstrip</a:t>
            </a:r>
            <a:endParaRPr lang="de-DE" sz="1200" dirty="0"/>
          </a:p>
        </p:txBody>
      </p:sp>
      <p:sp>
        <p:nvSpPr>
          <p:cNvPr id="20" name="Rechteck 19"/>
          <p:cNvSpPr/>
          <p:nvPr/>
        </p:nvSpPr>
        <p:spPr>
          <a:xfrm rot="16200000">
            <a:off x="1501438" y="3667408"/>
            <a:ext cx="8627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50</a:t>
            </a:r>
            <a:r>
              <a:rPr lang="el-GR" sz="1200" dirty="0" smtClean="0"/>
              <a:t>Ω</a:t>
            </a:r>
            <a:r>
              <a:rPr lang="de-DE" sz="1200" dirty="0" smtClean="0"/>
              <a:t> </a:t>
            </a:r>
            <a:r>
              <a:rPr lang="de-DE" sz="1200" dirty="0" err="1" smtClean="0"/>
              <a:t>Koax</a:t>
            </a:r>
            <a:endParaRPr lang="de-DE" sz="1200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379197" y="1209294"/>
            <a:ext cx="3988114" cy="314926"/>
            <a:chOff x="418158" y="3429000"/>
            <a:chExt cx="4752528" cy="0"/>
          </a:xfrm>
        </p:grpSpPr>
        <p:cxnSp>
          <p:nvCxnSpPr>
            <p:cNvPr id="23" name="Gerade Verbindung mit Pfeil 22"/>
            <p:cNvCxnSpPr/>
            <p:nvPr/>
          </p:nvCxnSpPr>
          <p:spPr>
            <a:xfrm>
              <a:off x="418158" y="3429000"/>
              <a:ext cx="2349822" cy="0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>
              <a:off x="2439198" y="3429000"/>
              <a:ext cx="2731488" cy="0"/>
            </a:xfrm>
            <a:prstGeom prst="straightConnector1">
              <a:avLst/>
            </a:prstGeom>
            <a:ln w="38100">
              <a:solidFill>
                <a:schemeClr val="accent3">
                  <a:lumMod val="75000"/>
                </a:schemeClr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hteck 27"/>
          <p:cNvSpPr/>
          <p:nvPr/>
        </p:nvSpPr>
        <p:spPr>
          <a:xfrm>
            <a:off x="1727835" y="836712"/>
            <a:ext cx="1298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chemeClr val="accent3">
                    <a:lumMod val="75000"/>
                  </a:schemeClr>
                </a:solidFill>
              </a:rPr>
              <a:t>Beam </a:t>
            </a:r>
            <a:r>
              <a:rPr lang="de-DE" sz="1400" dirty="0" err="1" smtClean="0">
                <a:solidFill>
                  <a:schemeClr val="accent3">
                    <a:lumMod val="75000"/>
                  </a:schemeClr>
                </a:solidFill>
              </a:rPr>
              <a:t>Current</a:t>
            </a:r>
            <a:endParaRPr lang="de-DE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 flipH="1">
            <a:off x="3046635" y="1982656"/>
            <a:ext cx="1298054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3046635" y="1982656"/>
            <a:ext cx="0" cy="155256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H="1" flipV="1">
            <a:off x="1664410" y="2054664"/>
            <a:ext cx="12755" cy="129678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H="1">
            <a:off x="379197" y="1982656"/>
            <a:ext cx="1256626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 flipH="1">
            <a:off x="2292355" y="3554648"/>
            <a:ext cx="684182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46"/>
          <p:cNvSpPr/>
          <p:nvPr/>
        </p:nvSpPr>
        <p:spPr>
          <a:xfrm>
            <a:off x="1709004" y="2564988"/>
            <a:ext cx="12971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 smtClean="0">
                <a:solidFill>
                  <a:schemeClr val="accent3">
                    <a:lumMod val="75000"/>
                  </a:schemeClr>
                </a:solidFill>
              </a:rPr>
              <a:t>Mirror</a:t>
            </a:r>
            <a:r>
              <a:rPr lang="de-DE" sz="14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400" dirty="0" err="1" smtClean="0">
                <a:solidFill>
                  <a:schemeClr val="accent3">
                    <a:lumMod val="75000"/>
                  </a:schemeClr>
                </a:solidFill>
              </a:rPr>
              <a:t>Current</a:t>
            </a:r>
            <a:endParaRPr lang="de-DE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48" name="Gerade Verbindung mit Pfeil 47"/>
          <p:cNvCxnSpPr/>
          <p:nvPr/>
        </p:nvCxnSpPr>
        <p:spPr>
          <a:xfrm flipH="1">
            <a:off x="1635823" y="1857366"/>
            <a:ext cx="291392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Rechteck 49"/>
          <p:cNvSpPr/>
          <p:nvPr/>
        </p:nvSpPr>
        <p:spPr>
          <a:xfrm>
            <a:off x="1220710" y="1477581"/>
            <a:ext cx="1219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err="1" smtClean="0">
                <a:solidFill>
                  <a:srgbClr val="C00000"/>
                </a:solidFill>
              </a:rPr>
              <a:t>Voltage</a:t>
            </a:r>
            <a:r>
              <a:rPr lang="de-DE" sz="1400" dirty="0" smtClean="0">
                <a:solidFill>
                  <a:srgbClr val="C00000"/>
                </a:solidFill>
              </a:rPr>
              <a:t> Drop</a:t>
            </a:r>
            <a:endParaRPr lang="de-DE" sz="1400" dirty="0">
              <a:solidFill>
                <a:srgbClr val="C0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7007253" y="1440440"/>
            <a:ext cx="720080" cy="1992678"/>
            <a:chOff x="7007253" y="1440440"/>
            <a:chExt cx="720080" cy="1992678"/>
          </a:xfrm>
        </p:grpSpPr>
        <p:cxnSp>
          <p:nvCxnSpPr>
            <p:cNvPr id="52" name="Gerader Verbinder 51"/>
            <p:cNvCxnSpPr/>
            <p:nvPr/>
          </p:nvCxnSpPr>
          <p:spPr>
            <a:xfrm>
              <a:off x="7727333" y="1440440"/>
              <a:ext cx="0" cy="7200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r Verbinder 52"/>
            <p:cNvCxnSpPr/>
            <p:nvPr/>
          </p:nvCxnSpPr>
          <p:spPr>
            <a:xfrm flipH="1">
              <a:off x="7151160" y="2160520"/>
              <a:ext cx="57617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r Verbinder 53"/>
            <p:cNvCxnSpPr/>
            <p:nvPr/>
          </p:nvCxnSpPr>
          <p:spPr>
            <a:xfrm>
              <a:off x="7007253" y="1440440"/>
              <a:ext cx="0" cy="17809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r Verbinder 54"/>
            <p:cNvCxnSpPr/>
            <p:nvPr/>
          </p:nvCxnSpPr>
          <p:spPr>
            <a:xfrm>
              <a:off x="7151160" y="2160520"/>
              <a:ext cx="0" cy="127259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Bogen 55"/>
            <p:cNvSpPr/>
            <p:nvPr/>
          </p:nvSpPr>
          <p:spPr>
            <a:xfrm>
              <a:off x="7007254" y="3163268"/>
              <a:ext cx="288032" cy="125834"/>
            </a:xfrm>
            <a:prstGeom prst="arc">
              <a:avLst>
                <a:gd name="adj1" fmla="val 3828210"/>
                <a:gd name="adj2" fmla="val 1121714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7" name="Gruppieren 56"/>
            <p:cNvGrpSpPr/>
            <p:nvPr/>
          </p:nvGrpSpPr>
          <p:grpSpPr>
            <a:xfrm>
              <a:off x="7007253" y="1584456"/>
              <a:ext cx="720080" cy="288032"/>
              <a:chOff x="6732240" y="4293096"/>
              <a:chExt cx="720080" cy="288032"/>
            </a:xfrm>
          </p:grpSpPr>
          <p:cxnSp>
            <p:nvCxnSpPr>
              <p:cNvPr id="58" name="Gerader Verbinder 57"/>
              <p:cNvCxnSpPr/>
              <p:nvPr/>
            </p:nvCxnSpPr>
            <p:spPr>
              <a:xfrm>
                <a:off x="6732240" y="4437112"/>
                <a:ext cx="3166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Gerader Verbinder 58"/>
              <p:cNvCxnSpPr/>
              <p:nvPr/>
            </p:nvCxnSpPr>
            <p:spPr>
              <a:xfrm>
                <a:off x="7147621" y="4437112"/>
                <a:ext cx="304699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Gerader Verbinder 59"/>
              <p:cNvCxnSpPr/>
              <p:nvPr/>
            </p:nvCxnSpPr>
            <p:spPr>
              <a:xfrm>
                <a:off x="7048844" y="4293096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Gerader Verbinder 60"/>
              <p:cNvCxnSpPr/>
              <p:nvPr/>
            </p:nvCxnSpPr>
            <p:spPr>
              <a:xfrm>
                <a:off x="7147621" y="4293096"/>
                <a:ext cx="0" cy="28803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7" name="Gerader Verbinder 66"/>
          <p:cNvCxnSpPr/>
          <p:nvPr/>
        </p:nvCxnSpPr>
        <p:spPr>
          <a:xfrm>
            <a:off x="6331634" y="1166026"/>
            <a:ext cx="2160061" cy="11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r Verbinder 67"/>
          <p:cNvCxnSpPr/>
          <p:nvPr/>
        </p:nvCxnSpPr>
        <p:spPr>
          <a:xfrm flipH="1">
            <a:off x="7655325" y="1440440"/>
            <a:ext cx="83637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uppieren 68"/>
          <p:cNvGrpSpPr/>
          <p:nvPr/>
        </p:nvGrpSpPr>
        <p:grpSpPr>
          <a:xfrm>
            <a:off x="7079152" y="1368432"/>
            <a:ext cx="576064" cy="144016"/>
            <a:chOff x="7380312" y="4797152"/>
            <a:chExt cx="576064" cy="144016"/>
          </a:xfrm>
        </p:grpSpPr>
        <p:sp>
          <p:nvSpPr>
            <p:cNvPr id="71" name="Bogen 70"/>
            <p:cNvSpPr/>
            <p:nvPr/>
          </p:nvSpPr>
          <p:spPr>
            <a:xfrm flipH="1">
              <a:off x="7380312" y="4797152"/>
              <a:ext cx="144016" cy="144016"/>
            </a:xfrm>
            <a:prstGeom prst="arc">
              <a:avLst>
                <a:gd name="adj1" fmla="val 10748062"/>
                <a:gd name="adj2" fmla="val 0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Bogen 71"/>
            <p:cNvSpPr/>
            <p:nvPr/>
          </p:nvSpPr>
          <p:spPr>
            <a:xfrm flipH="1">
              <a:off x="7524328" y="4797152"/>
              <a:ext cx="144016" cy="144016"/>
            </a:xfrm>
            <a:prstGeom prst="arc">
              <a:avLst>
                <a:gd name="adj1" fmla="val 10748062"/>
                <a:gd name="adj2" fmla="val 0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Bogen 72"/>
            <p:cNvSpPr/>
            <p:nvPr/>
          </p:nvSpPr>
          <p:spPr>
            <a:xfrm flipH="1">
              <a:off x="7668344" y="4797152"/>
              <a:ext cx="144016" cy="144016"/>
            </a:xfrm>
            <a:prstGeom prst="arc">
              <a:avLst>
                <a:gd name="adj1" fmla="val 10748062"/>
                <a:gd name="adj2" fmla="val 0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4" name="Bogen 73"/>
            <p:cNvSpPr/>
            <p:nvPr/>
          </p:nvSpPr>
          <p:spPr>
            <a:xfrm flipH="1">
              <a:off x="7812360" y="4797152"/>
              <a:ext cx="144016" cy="144016"/>
            </a:xfrm>
            <a:prstGeom prst="arc">
              <a:avLst>
                <a:gd name="adj1" fmla="val 10748062"/>
                <a:gd name="adj2" fmla="val 0"/>
              </a:avLst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70" name="Gerader Verbinder 69"/>
          <p:cNvCxnSpPr/>
          <p:nvPr/>
        </p:nvCxnSpPr>
        <p:spPr>
          <a:xfrm flipH="1" flipV="1">
            <a:off x="6331634" y="1439612"/>
            <a:ext cx="747518" cy="8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 flipV="1">
            <a:off x="8059826" y="1174457"/>
            <a:ext cx="7200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 Verbindung mit Pfeil 64"/>
          <p:cNvCxnSpPr/>
          <p:nvPr/>
        </p:nvCxnSpPr>
        <p:spPr>
          <a:xfrm flipH="1" flipV="1">
            <a:off x="8045535" y="1439612"/>
            <a:ext cx="7200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Gerade Verbindung mit Pfeil 91"/>
          <p:cNvCxnSpPr/>
          <p:nvPr/>
        </p:nvCxnSpPr>
        <p:spPr>
          <a:xfrm>
            <a:off x="1927215" y="4233630"/>
            <a:ext cx="0" cy="23001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hteck 94"/>
          <p:cNvSpPr/>
          <p:nvPr/>
        </p:nvSpPr>
        <p:spPr>
          <a:xfrm>
            <a:off x="1957602" y="4198644"/>
            <a:ext cx="6832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>
                <a:solidFill>
                  <a:schemeClr val="accent1"/>
                </a:solidFill>
              </a:rPr>
              <a:t>S</a:t>
            </a:r>
            <a:r>
              <a:rPr lang="de-DE" sz="1400" dirty="0" smtClean="0">
                <a:solidFill>
                  <a:schemeClr val="accent1"/>
                </a:solidFill>
              </a:rPr>
              <a:t>ignal</a:t>
            </a:r>
            <a:endParaRPr lang="de-DE" sz="1400" dirty="0">
              <a:solidFill>
                <a:schemeClr val="accent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6" y="4600129"/>
            <a:ext cx="1651172" cy="999289"/>
          </a:xfrm>
          <a:prstGeom prst="rect">
            <a:avLst/>
          </a:prstGeom>
        </p:spPr>
      </p:pic>
      <p:grpSp>
        <p:nvGrpSpPr>
          <p:cNvPr id="46" name="Gruppieren 45"/>
          <p:cNvGrpSpPr/>
          <p:nvPr/>
        </p:nvGrpSpPr>
        <p:grpSpPr>
          <a:xfrm>
            <a:off x="5341849" y="3717032"/>
            <a:ext cx="3192319" cy="2159244"/>
            <a:chOff x="5493173" y="3717032"/>
            <a:chExt cx="3192319" cy="2159244"/>
          </a:xfrm>
        </p:grpSpPr>
        <p:sp>
          <p:nvSpPr>
            <p:cNvPr id="49" name="Textfeld 48"/>
            <p:cNvSpPr txBox="1"/>
            <p:nvPr/>
          </p:nvSpPr>
          <p:spPr>
            <a:xfrm rot="16200000">
              <a:off x="4880184" y="4415463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Output Power</a:t>
              </a:r>
              <a:endParaRPr lang="de-DE" dirty="0"/>
            </a:p>
          </p:txBody>
        </p:sp>
        <p:grpSp>
          <p:nvGrpSpPr>
            <p:cNvPr id="51" name="Gruppieren 50"/>
            <p:cNvGrpSpPr/>
            <p:nvPr/>
          </p:nvGrpSpPr>
          <p:grpSpPr>
            <a:xfrm>
              <a:off x="5882958" y="3717032"/>
              <a:ext cx="2802534" cy="2159244"/>
              <a:chOff x="5882958" y="3717032"/>
              <a:chExt cx="2802534" cy="2159244"/>
            </a:xfrm>
          </p:grpSpPr>
          <p:cxnSp>
            <p:nvCxnSpPr>
              <p:cNvPr id="62" name="Gerade Verbindung mit Pfeil 61"/>
              <p:cNvCxnSpPr/>
              <p:nvPr/>
            </p:nvCxnSpPr>
            <p:spPr>
              <a:xfrm>
                <a:off x="5882958" y="5493036"/>
                <a:ext cx="2479928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Gerade Verbindung mit Pfeil 62"/>
              <p:cNvCxnSpPr/>
              <p:nvPr/>
            </p:nvCxnSpPr>
            <p:spPr>
              <a:xfrm flipV="1">
                <a:off x="5882958" y="3717032"/>
                <a:ext cx="0" cy="177600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feld 65"/>
              <p:cNvSpPr txBox="1"/>
              <p:nvPr/>
            </p:nvSpPr>
            <p:spPr>
              <a:xfrm>
                <a:off x="8404652" y="5284578"/>
                <a:ext cx="280840" cy="4169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f</a:t>
                </a:r>
              </a:p>
            </p:txBody>
          </p:sp>
          <p:cxnSp>
            <p:nvCxnSpPr>
              <p:cNvPr id="75" name="Gerader Verbinder 74"/>
              <p:cNvCxnSpPr/>
              <p:nvPr/>
            </p:nvCxnSpPr>
            <p:spPr>
              <a:xfrm>
                <a:off x="7093493" y="5411750"/>
                <a:ext cx="0" cy="162571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feld 76"/>
              <p:cNvSpPr txBox="1"/>
              <p:nvPr/>
            </p:nvSpPr>
            <p:spPr>
              <a:xfrm>
                <a:off x="6930922" y="5528845"/>
                <a:ext cx="340555" cy="3474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/>
                  <a:t>f</a:t>
                </a:r>
                <a:r>
                  <a:rPr lang="de-DE" sz="1400" baseline="-25000" dirty="0"/>
                  <a:t>0</a:t>
                </a:r>
              </a:p>
            </p:txBody>
          </p:sp>
          <p:sp>
            <p:nvSpPr>
              <p:cNvPr id="78" name="Freihandform: Form 115"/>
              <p:cNvSpPr/>
              <p:nvPr/>
            </p:nvSpPr>
            <p:spPr>
              <a:xfrm>
                <a:off x="5980244" y="4327089"/>
                <a:ext cx="2164777" cy="1093721"/>
              </a:xfrm>
              <a:custGeom>
                <a:avLst/>
                <a:gdLst>
                  <a:gd name="connsiteX0" fmla="*/ 0 w 2032000"/>
                  <a:gd name="connsiteY0" fmla="*/ 571502 h 577852"/>
                  <a:gd name="connsiteX1" fmla="*/ 1003300 w 2032000"/>
                  <a:gd name="connsiteY1" fmla="*/ 2 h 577852"/>
                  <a:gd name="connsiteX2" fmla="*/ 2032000 w 2032000"/>
                  <a:gd name="connsiteY2" fmla="*/ 577852 h 577852"/>
                  <a:gd name="connsiteX3" fmla="*/ 2032000 w 2032000"/>
                  <a:gd name="connsiteY3" fmla="*/ 577852 h 577852"/>
                  <a:gd name="connsiteX0" fmla="*/ 0 w 2032000"/>
                  <a:gd name="connsiteY0" fmla="*/ 571502 h 577852"/>
                  <a:gd name="connsiteX1" fmla="*/ 1003300 w 2032000"/>
                  <a:gd name="connsiteY1" fmla="*/ 2 h 577852"/>
                  <a:gd name="connsiteX2" fmla="*/ 2032000 w 2032000"/>
                  <a:gd name="connsiteY2" fmla="*/ 577852 h 577852"/>
                  <a:gd name="connsiteX3" fmla="*/ 2032000 w 2032000"/>
                  <a:gd name="connsiteY3" fmla="*/ 577852 h 577852"/>
                  <a:gd name="connsiteX0" fmla="*/ 0 w 2032000"/>
                  <a:gd name="connsiteY0" fmla="*/ 571964 h 578314"/>
                  <a:gd name="connsiteX1" fmla="*/ 1003300 w 2032000"/>
                  <a:gd name="connsiteY1" fmla="*/ 464 h 578314"/>
                  <a:gd name="connsiteX2" fmla="*/ 1847850 w 2032000"/>
                  <a:gd name="connsiteY2" fmla="*/ 476714 h 578314"/>
                  <a:gd name="connsiteX3" fmla="*/ 2032000 w 2032000"/>
                  <a:gd name="connsiteY3" fmla="*/ 578314 h 578314"/>
                  <a:gd name="connsiteX4" fmla="*/ 2032000 w 2032000"/>
                  <a:gd name="connsiteY4" fmla="*/ 578314 h 578314"/>
                  <a:gd name="connsiteX0" fmla="*/ 0 w 2032000"/>
                  <a:gd name="connsiteY0" fmla="*/ 571944 h 578294"/>
                  <a:gd name="connsiteX1" fmla="*/ 1003300 w 2032000"/>
                  <a:gd name="connsiteY1" fmla="*/ 444 h 578294"/>
                  <a:gd name="connsiteX2" fmla="*/ 1847850 w 2032000"/>
                  <a:gd name="connsiteY2" fmla="*/ 476694 h 578294"/>
                  <a:gd name="connsiteX3" fmla="*/ 2032000 w 2032000"/>
                  <a:gd name="connsiteY3" fmla="*/ 578294 h 578294"/>
                  <a:gd name="connsiteX4" fmla="*/ 2032000 w 2032000"/>
                  <a:gd name="connsiteY4" fmla="*/ 578294 h 578294"/>
                  <a:gd name="connsiteX0" fmla="*/ 0 w 2032000"/>
                  <a:gd name="connsiteY0" fmla="*/ 571944 h 578294"/>
                  <a:gd name="connsiteX1" fmla="*/ 1003300 w 2032000"/>
                  <a:gd name="connsiteY1" fmla="*/ 444 h 578294"/>
                  <a:gd name="connsiteX2" fmla="*/ 1847850 w 2032000"/>
                  <a:gd name="connsiteY2" fmla="*/ 476694 h 578294"/>
                  <a:gd name="connsiteX3" fmla="*/ 2032000 w 2032000"/>
                  <a:gd name="connsiteY3" fmla="*/ 578294 h 578294"/>
                  <a:gd name="connsiteX0" fmla="*/ 0 w 1847850"/>
                  <a:gd name="connsiteY0" fmla="*/ 571944 h 571944"/>
                  <a:gd name="connsiteX1" fmla="*/ 1003300 w 1847850"/>
                  <a:gd name="connsiteY1" fmla="*/ 444 h 571944"/>
                  <a:gd name="connsiteX2" fmla="*/ 1847850 w 1847850"/>
                  <a:gd name="connsiteY2" fmla="*/ 476694 h 571944"/>
                  <a:gd name="connsiteX0" fmla="*/ 0 w 1905000"/>
                  <a:gd name="connsiteY0" fmla="*/ 571507 h 571507"/>
                  <a:gd name="connsiteX1" fmla="*/ 1003300 w 1905000"/>
                  <a:gd name="connsiteY1" fmla="*/ 7 h 571507"/>
                  <a:gd name="connsiteX2" fmla="*/ 1905000 w 1905000"/>
                  <a:gd name="connsiteY2" fmla="*/ 558807 h 571507"/>
                  <a:gd name="connsiteX0" fmla="*/ 0 w 1905000"/>
                  <a:gd name="connsiteY0" fmla="*/ 571508 h 571508"/>
                  <a:gd name="connsiteX1" fmla="*/ 1003300 w 1905000"/>
                  <a:gd name="connsiteY1" fmla="*/ 8 h 571508"/>
                  <a:gd name="connsiteX2" fmla="*/ 1905000 w 1905000"/>
                  <a:gd name="connsiteY2" fmla="*/ 558808 h 571508"/>
                  <a:gd name="connsiteX0" fmla="*/ 0 w 1917700"/>
                  <a:gd name="connsiteY0" fmla="*/ 571544 h 603294"/>
                  <a:gd name="connsiteX1" fmla="*/ 1003300 w 1917700"/>
                  <a:gd name="connsiteY1" fmla="*/ 44 h 603294"/>
                  <a:gd name="connsiteX2" fmla="*/ 1917700 w 1917700"/>
                  <a:gd name="connsiteY2" fmla="*/ 603294 h 603294"/>
                  <a:gd name="connsiteX0" fmla="*/ 0 w 1917700"/>
                  <a:gd name="connsiteY0" fmla="*/ 571544 h 603294"/>
                  <a:gd name="connsiteX1" fmla="*/ 965200 w 1917700"/>
                  <a:gd name="connsiteY1" fmla="*/ 44 h 603294"/>
                  <a:gd name="connsiteX2" fmla="*/ 1917700 w 1917700"/>
                  <a:gd name="connsiteY2" fmla="*/ 603294 h 603294"/>
                  <a:gd name="connsiteX0" fmla="*/ 0 w 1917700"/>
                  <a:gd name="connsiteY0" fmla="*/ 571512 h 603262"/>
                  <a:gd name="connsiteX1" fmla="*/ 965200 w 1917700"/>
                  <a:gd name="connsiteY1" fmla="*/ 12 h 603262"/>
                  <a:gd name="connsiteX2" fmla="*/ 1917700 w 1917700"/>
                  <a:gd name="connsiteY2" fmla="*/ 603262 h 603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17700" h="603262">
                    <a:moveTo>
                      <a:pt x="0" y="571512"/>
                    </a:moveTo>
                    <a:cubicBezTo>
                      <a:pt x="522816" y="463033"/>
                      <a:pt x="537633" y="2627"/>
                      <a:pt x="965200" y="12"/>
                    </a:cubicBezTo>
                    <a:cubicBezTo>
                      <a:pt x="1392767" y="-2603"/>
                      <a:pt x="1447800" y="437104"/>
                      <a:pt x="1917700" y="603262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79" name="Gruppieren 78"/>
          <p:cNvGrpSpPr/>
          <p:nvPr/>
        </p:nvGrpSpPr>
        <p:grpSpPr>
          <a:xfrm>
            <a:off x="6101616" y="3887516"/>
            <a:ext cx="2574840" cy="986433"/>
            <a:chOff x="6252940" y="3887516"/>
            <a:chExt cx="2574840" cy="986433"/>
          </a:xfrm>
        </p:grpSpPr>
        <p:cxnSp>
          <p:nvCxnSpPr>
            <p:cNvPr id="80" name="Gerade Verbindung mit Pfeil 79"/>
            <p:cNvCxnSpPr/>
            <p:nvPr/>
          </p:nvCxnSpPr>
          <p:spPr>
            <a:xfrm>
              <a:off x="6252940" y="4873949"/>
              <a:ext cx="1652424" cy="0"/>
            </a:xfrm>
            <a:prstGeom prst="straightConnector1">
              <a:avLst/>
            </a:prstGeom>
            <a:ln w="254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feld 80"/>
            <p:cNvSpPr txBox="1"/>
            <p:nvPr/>
          </p:nvSpPr>
          <p:spPr>
            <a:xfrm>
              <a:off x="6366850" y="3887516"/>
              <a:ext cx="24609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More </a:t>
              </a:r>
              <a:r>
                <a:rPr lang="de-DE" dirty="0" err="1" smtClean="0"/>
                <a:t>electrodes</a:t>
              </a:r>
              <a:r>
                <a:rPr lang="de-DE" dirty="0" smtClean="0"/>
                <a:t> </a:t>
              </a:r>
            </a:p>
            <a:p>
              <a:r>
                <a:rPr lang="de-DE" dirty="0"/>
                <a:t> </a:t>
              </a:r>
              <a:r>
                <a:rPr lang="de-DE" dirty="0" smtClean="0"/>
                <a:t>                 = </a:t>
              </a:r>
              <a:r>
                <a:rPr lang="de-DE" dirty="0" err="1" smtClean="0"/>
                <a:t>broader</a:t>
              </a:r>
              <a:r>
                <a:rPr lang="de-DE" dirty="0" smtClean="0"/>
                <a:t>  </a:t>
              </a:r>
              <a:endParaRPr lang="de-DE" dirty="0"/>
            </a:p>
          </p:txBody>
        </p:sp>
      </p:grpSp>
      <p:sp>
        <p:nvSpPr>
          <p:cNvPr id="9" name="Rechteck 8"/>
          <p:cNvSpPr/>
          <p:nvPr/>
        </p:nvSpPr>
        <p:spPr>
          <a:xfrm>
            <a:off x="4564047" y="3501111"/>
            <a:ext cx="4328433" cy="246118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en-US" sz="2400" dirty="0" err="1" smtClean="0"/>
          </a:p>
        </p:txBody>
      </p:sp>
      <p:pic>
        <p:nvPicPr>
          <p:cNvPr id="82" name="Grafik 8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54" y="3645024"/>
            <a:ext cx="3953694" cy="2086977"/>
          </a:xfrm>
          <a:prstGeom prst="rect">
            <a:avLst/>
          </a:prstGeom>
        </p:spPr>
      </p:pic>
      <p:sp>
        <p:nvSpPr>
          <p:cNvPr id="88" name="Rechteck 87"/>
          <p:cNvSpPr/>
          <p:nvPr/>
        </p:nvSpPr>
        <p:spPr>
          <a:xfrm>
            <a:off x="251520" y="5734417"/>
            <a:ext cx="86409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HFSS results from: L. Thorndahl, "Fixed </a:t>
            </a:r>
            <a:r>
              <a:rPr lang="en-US" sz="1100" dirty="0"/>
              <a:t>90 mm Full-Aperture Structures with TM10-Mode </a:t>
            </a:r>
            <a:r>
              <a:rPr lang="en-US" sz="1100" dirty="0" smtClean="0"/>
              <a:t>Propagation </a:t>
            </a:r>
            <a:r>
              <a:rPr lang="en-US" sz="1100" dirty="0"/>
              <a:t>for Stochastic Cooling in HESR", p. </a:t>
            </a:r>
            <a:r>
              <a:rPr lang="en-US" sz="1100" dirty="0" smtClean="0"/>
              <a:t>17 (beta=0.97)</a:t>
            </a:r>
            <a:endParaRPr lang="en-US" sz="1100" dirty="0"/>
          </a:p>
        </p:txBody>
      </p:sp>
      <p:sp>
        <p:nvSpPr>
          <p:cNvPr id="10" name="Textfeld 9"/>
          <p:cNvSpPr txBox="1"/>
          <p:nvPr/>
        </p:nvSpPr>
        <p:spPr>
          <a:xfrm>
            <a:off x="4964838" y="3381496"/>
            <a:ext cx="3629520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 smtClean="0"/>
              <a:t>Shunt </a:t>
            </a:r>
            <a:r>
              <a:rPr lang="en-US" sz="1600" dirty="0" smtClean="0"/>
              <a:t>impedance (from design phase)</a:t>
            </a:r>
          </a:p>
        </p:txBody>
      </p:sp>
    </p:spTree>
    <p:extLst>
      <p:ext uri="{BB962C8B-B14F-4D97-AF65-F5344CB8AC3E}">
        <p14:creationId xmlns:p14="http://schemas.microsoft.com/office/powerpoint/2010/main" val="288414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4" grpId="0" animBg="1"/>
      <p:bldP spid="18" grpId="0" animBg="1"/>
      <p:bldP spid="19" grpId="0"/>
      <p:bldP spid="20" grpId="0"/>
      <p:bldP spid="47" grpId="0"/>
      <p:bldP spid="50" grpId="0"/>
      <p:bldP spid="95" grpId="0"/>
      <p:bldP spid="9" grpId="0" animBg="1"/>
      <p:bldP spid="8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Stacking of slotring couplers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9632" y="1091118"/>
            <a:ext cx="5400600" cy="457013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23528" y="4198934"/>
            <a:ext cx="1331693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 smtClean="0"/>
              <a:t>I) </a:t>
            </a:r>
          </a:p>
          <a:p>
            <a:pPr algn="l">
              <a:lnSpc>
                <a:spcPct val="95000"/>
              </a:lnSpc>
            </a:pPr>
            <a:r>
              <a:rPr lang="en-US" sz="1600" dirty="0" smtClean="0"/>
              <a:t>16 rings are screwed to one group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83568" y="752200"/>
            <a:ext cx="18722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 smtClean="0"/>
              <a:t>II) </a:t>
            </a:r>
          </a:p>
          <a:p>
            <a:pPr algn="l">
              <a:lnSpc>
                <a:spcPct val="95000"/>
              </a:lnSpc>
            </a:pPr>
            <a:r>
              <a:rPr lang="en-US" sz="1600" dirty="0" smtClean="0"/>
              <a:t>8 16-to-1 combiner-boards are connected to the electrode rows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732240" y="2095698"/>
            <a:ext cx="2557852" cy="14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 smtClean="0"/>
              <a:t>III) </a:t>
            </a:r>
          </a:p>
          <a:p>
            <a:pPr algn="l">
              <a:lnSpc>
                <a:spcPct val="95000"/>
              </a:lnSpc>
            </a:pPr>
            <a:r>
              <a:rPr lang="en-US" sz="1600" dirty="0" smtClean="0"/>
              <a:t>Additional 2-to-1 Wilkinson combiners to reduce number of terminals to 4 (“Up”, “Down”, “Left”, “Right”) 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444208" y="4152768"/>
            <a:ext cx="2557852" cy="102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1600" dirty="0" smtClean="0"/>
              <a:t>IV) </a:t>
            </a:r>
          </a:p>
          <a:p>
            <a:pPr algn="l">
              <a:lnSpc>
                <a:spcPct val="95000"/>
              </a:lnSpc>
            </a:pPr>
            <a:r>
              <a:rPr lang="en-US" sz="1600" dirty="0" smtClean="0"/>
              <a:t>Four groups are screwed to one shaft (two on image)</a:t>
            </a:r>
          </a:p>
        </p:txBody>
      </p:sp>
      <p:sp>
        <p:nvSpPr>
          <p:cNvPr id="12" name="Datumsplatzhalter 4"/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682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Combiner-board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0" y="1249725"/>
            <a:ext cx="8254277" cy="4303512"/>
          </a:xfrm>
        </p:spPr>
      </p:pic>
      <p:sp>
        <p:nvSpPr>
          <p:cNvPr id="5" name="Datumsplatzhalter 4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52F4D17-1AD6-42D9-B93A-EB002C62F438}" type="slidenum">
              <a:rPr lang="de-DE" smtClean="0"/>
              <a:pPr/>
              <a:t>7</a:t>
            </a:fld>
            <a:endParaRPr lang="de-DE" dirty="0"/>
          </a:p>
        </p:txBody>
      </p:sp>
      <p:cxnSp>
        <p:nvCxnSpPr>
          <p:cNvPr id="8" name="Gerader Verbinder 7"/>
          <p:cNvCxnSpPr/>
          <p:nvPr/>
        </p:nvCxnSpPr>
        <p:spPr>
          <a:xfrm>
            <a:off x="1419442" y="5661248"/>
            <a:ext cx="504056" cy="0"/>
          </a:xfrm>
          <a:prstGeom prst="line">
            <a:avLst/>
          </a:prstGeom>
          <a:ln w="1905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ieren 29"/>
          <p:cNvGrpSpPr/>
          <p:nvPr/>
        </p:nvGrpSpPr>
        <p:grpSpPr>
          <a:xfrm rot="10800000">
            <a:off x="6362499" y="1085423"/>
            <a:ext cx="1166430" cy="360040"/>
            <a:chOff x="1957770" y="5589240"/>
            <a:chExt cx="1166430" cy="360040"/>
          </a:xfrm>
        </p:grpSpPr>
        <p:cxnSp>
          <p:nvCxnSpPr>
            <p:cNvPr id="31" name="Gerader Verbinder 30"/>
            <p:cNvCxnSpPr/>
            <p:nvPr/>
          </p:nvCxnSpPr>
          <p:spPr>
            <a:xfrm>
              <a:off x="3124200" y="5589240"/>
              <a:ext cx="0" cy="36004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/>
          </p:nvCxnSpPr>
          <p:spPr>
            <a:xfrm flipH="1">
              <a:off x="1957770" y="5949280"/>
              <a:ext cx="1166430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feld 32"/>
          <p:cNvSpPr txBox="1"/>
          <p:nvPr/>
        </p:nvSpPr>
        <p:spPr>
          <a:xfrm>
            <a:off x="6406636" y="60807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2-to-1 combiner</a:t>
            </a:r>
            <a:endParaRPr lang="en-US" dirty="0"/>
          </a:p>
        </p:txBody>
      </p:sp>
      <p:sp>
        <p:nvSpPr>
          <p:cNvPr id="34" name="Abgerundetes Rechteck 33"/>
          <p:cNvSpPr/>
          <p:nvPr/>
        </p:nvSpPr>
        <p:spPr>
          <a:xfrm>
            <a:off x="1247790" y="3789040"/>
            <a:ext cx="467354" cy="2880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" dirty="0" smtClean="0"/>
              <a:t>2T</a:t>
            </a:r>
          </a:p>
        </p:txBody>
      </p:sp>
      <p:sp>
        <p:nvSpPr>
          <p:cNvPr id="36" name="Abgerundetes Rechteck 35"/>
          <p:cNvSpPr/>
          <p:nvPr/>
        </p:nvSpPr>
        <p:spPr>
          <a:xfrm>
            <a:off x="766229" y="4638856"/>
            <a:ext cx="467354" cy="2880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" dirty="0" smtClean="0"/>
              <a:t>T</a:t>
            </a:r>
          </a:p>
        </p:txBody>
      </p:sp>
      <p:sp>
        <p:nvSpPr>
          <p:cNvPr id="38" name="Abgerundetes Rechteck 37"/>
          <p:cNvSpPr/>
          <p:nvPr/>
        </p:nvSpPr>
        <p:spPr>
          <a:xfrm>
            <a:off x="4626355" y="2770350"/>
            <a:ext cx="467354" cy="2880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" dirty="0"/>
              <a:t>8</a:t>
            </a:r>
            <a:r>
              <a:rPr lang="en-US" sz="1200" dirty="0" smtClean="0"/>
              <a:t>T</a:t>
            </a:r>
          </a:p>
        </p:txBody>
      </p:sp>
      <p:cxnSp>
        <p:nvCxnSpPr>
          <p:cNvPr id="59" name="Gewinkelter Verbinder 58"/>
          <p:cNvCxnSpPr/>
          <p:nvPr/>
        </p:nvCxnSpPr>
        <p:spPr>
          <a:xfrm>
            <a:off x="2051050" y="3346450"/>
            <a:ext cx="1231900" cy="565150"/>
          </a:xfrm>
          <a:prstGeom prst="bentConnector3">
            <a:avLst>
              <a:gd name="adj1" fmla="val 54124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bgerundetes Rechteck 36"/>
          <p:cNvSpPr/>
          <p:nvPr/>
        </p:nvSpPr>
        <p:spPr>
          <a:xfrm>
            <a:off x="2483768" y="3485009"/>
            <a:ext cx="467354" cy="288032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200" dirty="0"/>
              <a:t>4</a:t>
            </a:r>
            <a:r>
              <a:rPr lang="en-US" sz="1200" dirty="0" smtClean="0"/>
              <a:t>T</a:t>
            </a:r>
          </a:p>
        </p:txBody>
      </p:sp>
      <p:cxnSp>
        <p:nvCxnSpPr>
          <p:cNvPr id="64" name="Gerader Verbinder 63"/>
          <p:cNvCxnSpPr/>
          <p:nvPr/>
        </p:nvCxnSpPr>
        <p:spPr>
          <a:xfrm>
            <a:off x="915947" y="4972918"/>
            <a:ext cx="16791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rader Verbinder 64"/>
          <p:cNvCxnSpPr/>
          <p:nvPr/>
        </p:nvCxnSpPr>
        <p:spPr>
          <a:xfrm>
            <a:off x="1255862" y="4161780"/>
            <a:ext cx="57983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/>
          <p:cNvCxnSpPr/>
          <p:nvPr/>
        </p:nvCxnSpPr>
        <p:spPr>
          <a:xfrm>
            <a:off x="3485530" y="3096518"/>
            <a:ext cx="273630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Grafik 7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3" y="5804722"/>
            <a:ext cx="1712731" cy="394092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657233" y="5059387"/>
            <a:ext cx="8103541" cy="241821"/>
            <a:chOff x="657233" y="5059387"/>
            <a:chExt cx="8103541" cy="241821"/>
          </a:xfrm>
        </p:grpSpPr>
        <p:sp>
          <p:nvSpPr>
            <p:cNvPr id="40" name="Abgerundetes Rechteck 39"/>
            <p:cNvSpPr/>
            <p:nvPr/>
          </p:nvSpPr>
          <p:spPr>
            <a:xfrm>
              <a:off x="8373343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16</a:t>
              </a:r>
            </a:p>
          </p:txBody>
        </p:sp>
        <p:sp>
          <p:nvSpPr>
            <p:cNvPr id="41" name="Abgerundetes Rechteck 40"/>
            <p:cNvSpPr/>
            <p:nvPr/>
          </p:nvSpPr>
          <p:spPr>
            <a:xfrm>
              <a:off x="7845293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15</a:t>
              </a:r>
            </a:p>
          </p:txBody>
        </p:sp>
        <p:sp>
          <p:nvSpPr>
            <p:cNvPr id="44" name="Abgerundetes Rechteck 43"/>
            <p:cNvSpPr/>
            <p:nvPr/>
          </p:nvSpPr>
          <p:spPr>
            <a:xfrm>
              <a:off x="7330538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14</a:t>
              </a:r>
            </a:p>
          </p:txBody>
        </p:sp>
        <p:sp>
          <p:nvSpPr>
            <p:cNvPr id="45" name="Abgerundetes Rechteck 44"/>
            <p:cNvSpPr/>
            <p:nvPr/>
          </p:nvSpPr>
          <p:spPr>
            <a:xfrm>
              <a:off x="6802488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13</a:t>
              </a:r>
            </a:p>
          </p:txBody>
        </p:sp>
        <p:sp>
          <p:nvSpPr>
            <p:cNvPr id="46" name="Abgerundetes Rechteck 45"/>
            <p:cNvSpPr/>
            <p:nvPr/>
          </p:nvSpPr>
          <p:spPr>
            <a:xfrm>
              <a:off x="6304005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12</a:t>
              </a:r>
            </a:p>
          </p:txBody>
        </p:sp>
        <p:sp>
          <p:nvSpPr>
            <p:cNvPr id="47" name="Abgerundetes Rechteck 46"/>
            <p:cNvSpPr/>
            <p:nvPr/>
          </p:nvSpPr>
          <p:spPr>
            <a:xfrm>
              <a:off x="5775955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11</a:t>
              </a:r>
            </a:p>
          </p:txBody>
        </p:sp>
        <p:sp>
          <p:nvSpPr>
            <p:cNvPr id="48" name="Abgerundetes Rechteck 47"/>
            <p:cNvSpPr/>
            <p:nvPr/>
          </p:nvSpPr>
          <p:spPr>
            <a:xfrm>
              <a:off x="5261200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10</a:t>
              </a:r>
            </a:p>
          </p:txBody>
        </p:sp>
        <p:sp>
          <p:nvSpPr>
            <p:cNvPr id="49" name="Abgerundetes Rechteck 48"/>
            <p:cNvSpPr/>
            <p:nvPr/>
          </p:nvSpPr>
          <p:spPr>
            <a:xfrm>
              <a:off x="4733150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9</a:t>
              </a:r>
            </a:p>
          </p:txBody>
        </p:sp>
        <p:sp>
          <p:nvSpPr>
            <p:cNvPr id="50" name="Abgerundetes Rechteck 49"/>
            <p:cNvSpPr/>
            <p:nvPr/>
          </p:nvSpPr>
          <p:spPr>
            <a:xfrm>
              <a:off x="4252544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8</a:t>
              </a:r>
            </a:p>
          </p:txBody>
        </p:sp>
        <p:sp>
          <p:nvSpPr>
            <p:cNvPr id="51" name="Abgerundetes Rechteck 50"/>
            <p:cNvSpPr/>
            <p:nvPr/>
          </p:nvSpPr>
          <p:spPr>
            <a:xfrm>
              <a:off x="3724494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7</a:t>
              </a:r>
            </a:p>
          </p:txBody>
        </p:sp>
        <p:sp>
          <p:nvSpPr>
            <p:cNvPr id="52" name="Abgerundetes Rechteck 51"/>
            <p:cNvSpPr/>
            <p:nvPr/>
          </p:nvSpPr>
          <p:spPr>
            <a:xfrm>
              <a:off x="3209739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6</a:t>
              </a:r>
            </a:p>
          </p:txBody>
        </p:sp>
        <p:sp>
          <p:nvSpPr>
            <p:cNvPr id="53" name="Abgerundetes Rechteck 52"/>
            <p:cNvSpPr/>
            <p:nvPr/>
          </p:nvSpPr>
          <p:spPr>
            <a:xfrm>
              <a:off x="2691282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5</a:t>
              </a:r>
            </a:p>
          </p:txBody>
        </p:sp>
        <p:sp>
          <p:nvSpPr>
            <p:cNvPr id="54" name="Abgerundetes Rechteck 53"/>
            <p:cNvSpPr/>
            <p:nvPr/>
          </p:nvSpPr>
          <p:spPr>
            <a:xfrm>
              <a:off x="2183206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4</a:t>
              </a:r>
            </a:p>
          </p:txBody>
        </p:sp>
        <p:sp>
          <p:nvSpPr>
            <p:cNvPr id="55" name="Abgerundetes Rechteck 54"/>
            <p:cNvSpPr/>
            <p:nvPr/>
          </p:nvSpPr>
          <p:spPr>
            <a:xfrm>
              <a:off x="1694333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3</a:t>
              </a:r>
            </a:p>
          </p:txBody>
        </p:sp>
        <p:sp>
          <p:nvSpPr>
            <p:cNvPr id="56" name="Abgerundetes Rechteck 55"/>
            <p:cNvSpPr/>
            <p:nvPr/>
          </p:nvSpPr>
          <p:spPr>
            <a:xfrm>
              <a:off x="1146106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2</a:t>
              </a:r>
            </a:p>
          </p:txBody>
        </p:sp>
        <p:sp>
          <p:nvSpPr>
            <p:cNvPr id="57" name="Abgerundetes Rechteck 56"/>
            <p:cNvSpPr/>
            <p:nvPr/>
          </p:nvSpPr>
          <p:spPr>
            <a:xfrm>
              <a:off x="657233" y="5059387"/>
              <a:ext cx="387431" cy="24182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r>
                <a:rPr lang="en-US" sz="1000" dirty="0" smtClean="0"/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feld 99"/>
              <p:cNvSpPr txBox="1"/>
              <p:nvPr/>
            </p:nvSpPr>
            <p:spPr>
              <a:xfrm>
                <a:off x="3784417" y="5867980"/>
                <a:ext cx="21672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Beam velocity: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00" name="Textfeld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417" y="5867980"/>
                <a:ext cx="2167260" cy="369332"/>
              </a:xfrm>
              <a:prstGeom prst="rect">
                <a:avLst/>
              </a:prstGeom>
              <a:blipFill>
                <a:blip r:embed="rId6"/>
                <a:stretch>
                  <a:fillRect l="-2535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Gerade Verbindung mit Pfeil 100"/>
          <p:cNvCxnSpPr/>
          <p:nvPr/>
        </p:nvCxnSpPr>
        <p:spPr>
          <a:xfrm flipV="1">
            <a:off x="3242229" y="5856763"/>
            <a:ext cx="3277344" cy="11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95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6" grpId="0" animBg="1"/>
      <p:bldP spid="38" grpId="0" animBg="1"/>
      <p:bldP spid="37" grpId="0" animBg="1"/>
      <p:bldP spid="10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assembled pick-up shaft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10" y="1412776"/>
            <a:ext cx="6901392" cy="4443040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8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203848" y="1412776"/>
            <a:ext cx="2906565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Thermal connectors</a:t>
            </a:r>
          </a:p>
        </p:txBody>
      </p:sp>
      <p:sp>
        <p:nvSpPr>
          <p:cNvPr id="8" name="Pfeil nach rechts 7"/>
          <p:cNvSpPr/>
          <p:nvPr/>
        </p:nvSpPr>
        <p:spPr>
          <a:xfrm rot="473894">
            <a:off x="3104530" y="4335718"/>
            <a:ext cx="2736304" cy="28803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en-US" sz="1400" dirty="0" smtClean="0"/>
              <a:t>Beam</a:t>
            </a:r>
          </a:p>
        </p:txBody>
      </p:sp>
      <p:sp>
        <p:nvSpPr>
          <p:cNvPr id="9" name="Datumsplatzhalter 4"/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777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HESR SC pick-up tank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9142" y="1008624"/>
            <a:ext cx="6084130" cy="4913272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9</a:t>
            </a:fld>
            <a:endParaRPr lang="de-DE" dirty="0"/>
          </a:p>
        </p:txBody>
      </p:sp>
      <p:cxnSp>
        <p:nvCxnSpPr>
          <p:cNvPr id="16" name="Gerade Verbindung mit Pfeil 15"/>
          <p:cNvCxnSpPr>
            <a:stCxn id="17" idx="3"/>
          </p:cNvCxnSpPr>
          <p:nvPr/>
        </p:nvCxnSpPr>
        <p:spPr>
          <a:xfrm flipV="1">
            <a:off x="1601784" y="3493538"/>
            <a:ext cx="1804182" cy="927947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0" y="3849020"/>
            <a:ext cx="160178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smtClean="0"/>
              <a:t>Thermal </a:t>
            </a:r>
          </a:p>
          <a:p>
            <a:pPr algn="l">
              <a:lnSpc>
                <a:spcPct val="95000"/>
              </a:lnSpc>
            </a:pPr>
            <a:r>
              <a:rPr lang="en-US" dirty="0" smtClean="0"/>
              <a:t>Shield with Multilayer Insulation Foil</a:t>
            </a:r>
            <a:endParaRPr lang="en-US" dirty="0" smtClean="0"/>
          </a:p>
        </p:txBody>
      </p:sp>
      <p:sp>
        <p:nvSpPr>
          <p:cNvPr id="19" name="Textfeld 18"/>
          <p:cNvSpPr txBox="1"/>
          <p:nvPr/>
        </p:nvSpPr>
        <p:spPr>
          <a:xfrm>
            <a:off x="6640207" y="832743"/>
            <a:ext cx="1659429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smtClean="0"/>
              <a:t>Cooling heads</a:t>
            </a:r>
          </a:p>
        </p:txBody>
      </p:sp>
      <p:cxnSp>
        <p:nvCxnSpPr>
          <p:cNvPr id="21" name="Gerade Verbindung mit Pfeil 20"/>
          <p:cNvCxnSpPr>
            <a:stCxn id="19" idx="1"/>
          </p:cNvCxnSpPr>
          <p:nvPr/>
        </p:nvCxnSpPr>
        <p:spPr>
          <a:xfrm flipH="1">
            <a:off x="4716016" y="1010484"/>
            <a:ext cx="1924191" cy="50401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7805172" y="4581128"/>
            <a:ext cx="1338828" cy="881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smtClean="0"/>
              <a:t>Not shown: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- RF Grid</a:t>
            </a:r>
          </a:p>
          <a:p>
            <a:pPr>
              <a:lnSpc>
                <a:spcPct val="95000"/>
              </a:lnSpc>
            </a:pPr>
            <a:r>
              <a:rPr lang="en-US" dirty="0" smtClean="0"/>
              <a:t>- Ferrites</a:t>
            </a:r>
          </a:p>
        </p:txBody>
      </p:sp>
      <p:sp>
        <p:nvSpPr>
          <p:cNvPr id="18" name="Datumsplatzhalter 4"/>
          <p:cNvSpPr>
            <a:spLocks noGrp="1"/>
          </p:cNvSpPr>
          <p:nvPr>
            <p:ph type="dt" sz="half" idx="13"/>
          </p:nvPr>
        </p:nvSpPr>
        <p:spPr>
          <a:xfrm>
            <a:off x="3707904" y="6381328"/>
            <a:ext cx="1549996" cy="221109"/>
          </a:xfrm>
        </p:spPr>
        <p:txBody>
          <a:bodyPr/>
          <a:lstStyle/>
          <a:p>
            <a:r>
              <a:rPr lang="de-DE" smtClean="0"/>
              <a:t>January 21st, 2019</a:t>
            </a:r>
            <a:endParaRPr lang="de-DE" dirty="0"/>
          </a:p>
        </p:txBody>
      </p:sp>
      <p:cxnSp>
        <p:nvCxnSpPr>
          <p:cNvPr id="11" name="Gerade Verbindung mit Pfeil 10"/>
          <p:cNvCxnSpPr>
            <a:stCxn id="13" idx="0"/>
          </p:cNvCxnSpPr>
          <p:nvPr/>
        </p:nvCxnSpPr>
        <p:spPr>
          <a:xfrm flipH="1" flipV="1">
            <a:off x="3923929" y="4653136"/>
            <a:ext cx="431710" cy="80977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3275856" y="5462908"/>
            <a:ext cx="2159566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smtClean="0"/>
              <a:t>Flange to ion pump</a:t>
            </a:r>
          </a:p>
        </p:txBody>
      </p:sp>
      <p:cxnSp>
        <p:nvCxnSpPr>
          <p:cNvPr id="20" name="Gerade Verbindung mit Pfeil 19"/>
          <p:cNvCxnSpPr>
            <a:stCxn id="22" idx="0"/>
          </p:cNvCxnSpPr>
          <p:nvPr/>
        </p:nvCxnSpPr>
        <p:spPr>
          <a:xfrm flipV="1">
            <a:off x="1013005" y="4280952"/>
            <a:ext cx="2326183" cy="128546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80005" y="5566414"/>
            <a:ext cx="186600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smtClean="0"/>
              <a:t>Cable outlets</a:t>
            </a:r>
          </a:p>
        </p:txBody>
      </p:sp>
      <p:cxnSp>
        <p:nvCxnSpPr>
          <p:cNvPr id="23" name="Gerade Verbindung mit Pfeil 22"/>
          <p:cNvCxnSpPr>
            <a:stCxn id="24" idx="2"/>
          </p:cNvCxnSpPr>
          <p:nvPr/>
        </p:nvCxnSpPr>
        <p:spPr>
          <a:xfrm flipH="1">
            <a:off x="5303781" y="1724514"/>
            <a:ext cx="1930723" cy="63763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5879004" y="1369032"/>
            <a:ext cx="2710999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en-US" dirty="0" smtClean="0"/>
              <a:t>Suspensions of the shaft</a:t>
            </a:r>
          </a:p>
        </p:txBody>
      </p:sp>
    </p:spTree>
    <p:extLst>
      <p:ext uri="{BB962C8B-B14F-4D97-AF65-F5344CB8AC3E}">
        <p14:creationId xmlns:p14="http://schemas.microsoft.com/office/powerpoint/2010/main" val="11652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1,2261"/>
  <p:tag name="ORIGINALWIDTH" val="840,6449"/>
  <p:tag name="OUTPUTDPI" val="1200"/>
  <p:tag name="LATEXADDIN" val="\documentclass{article}&#10;\usepackage{amsmath}&#10;\pagestyle{empty}&#10;\begin{document}&#10;&#10;$T=\frac{(h=12.5\,\mathrm{mm})}{(\beta=0.92) c_0}$&#10;&#10;&#10;\end{document}"/>
  <p:tag name="IGUANATEXSIZE" val="20"/>
  <p:tag name="IGUANATEXCURSOR" val="99"/>
  <p:tag name="TRANSPARENCY" val="Wahr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5,2306"/>
  <p:tag name="ORIGINALWIDTH" val="1089,614"/>
  <p:tag name="OUTPUTDPI" val="1200"/>
  <p:tag name="LATEXADDIN" val="\documentclass{article}&#10;\usepackage{amsmath}&#10;\pagestyle{empty}&#10;\begin{document}&#10;&#10;$V=\Re\{\int\underline E_z e^{i\frac{\omega z}{\beta c}}\mathrm dz\}$&#10;&#10;&#10;\end{document}"/>
  <p:tag name="IGUANATEXSIZE" val="16"/>
  <p:tag name="IGUANATEXCURSOR" val="84"/>
  <p:tag name="TRANSPARENCY" val="Falsch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4x3.potx" id="{E196826F-6C0F-445C-BD8C-22FE7C2F280E}" vid="{14111AE6-F94B-48C2-BAEC-A344D78BDC25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Juelich_PowerPoint_4x3(1)</Template>
  <TotalTime>0</TotalTime>
  <Words>1901</Words>
  <Application>Microsoft Office PowerPoint</Application>
  <PresentationFormat>Bildschirmpräsentation (4:3)</PresentationFormat>
  <Paragraphs>362</Paragraphs>
  <Slides>29</Slides>
  <Notes>25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4" baseType="lpstr">
      <vt:lpstr>Arial</vt:lpstr>
      <vt:lpstr>Calibri</vt:lpstr>
      <vt:lpstr>Cambria Math</vt:lpstr>
      <vt:lpstr>Wingdings</vt:lpstr>
      <vt:lpstr>Jülich</vt:lpstr>
      <vt:lpstr>Design of Pick-up and kicker for hesr</vt:lpstr>
      <vt:lpstr>OUTLINE</vt:lpstr>
      <vt:lpstr>The slotring couplers</vt:lpstr>
      <vt:lpstr>Longitudinal vs transverse</vt:lpstr>
      <vt:lpstr>couplers – working Principle</vt:lpstr>
      <vt:lpstr>Stacking of slotring couplers</vt:lpstr>
      <vt:lpstr>Combiner-board</vt:lpstr>
      <vt:lpstr>The assembled pick-up shaft</vt:lpstr>
      <vt:lpstr>HESR SC pick-up tank</vt:lpstr>
      <vt:lpstr>Pick-up outlets (in cosy)</vt:lpstr>
      <vt:lpstr>Kicker shaft</vt:lpstr>
      <vt:lpstr>Simulation strategy</vt:lpstr>
      <vt:lpstr>HESR KI at low frequencies</vt:lpstr>
      <vt:lpstr>Beampipe Modes</vt:lpstr>
      <vt:lpstr>HESR KI at high frequencies</vt:lpstr>
      <vt:lpstr>Simulation results - longitudinal</vt:lpstr>
      <vt:lpstr>Simulation results - transverse</vt:lpstr>
      <vt:lpstr>Comparison with Measurement</vt:lpstr>
      <vt:lpstr>Ferrites</vt:lpstr>
      <vt:lpstr>Complete HESR kicker</vt:lpstr>
      <vt:lpstr>Complete structure - Performance</vt:lpstr>
      <vt:lpstr>First beamtime of HESR SC @ COSY</vt:lpstr>
      <vt:lpstr>OUTlook: Low energy Cooling at COSY</vt:lpstr>
      <vt:lpstr>PowerPoint-Präsentation</vt:lpstr>
      <vt:lpstr>Conclusion</vt:lpstr>
      <vt:lpstr>Pick-Ups and Kickers in SC</vt:lpstr>
      <vt:lpstr>Shunt impedance - Definition</vt:lpstr>
      <vt:lpstr>HESR KI at high frequencies </vt:lpstr>
      <vt:lpstr>HESR Kicker Voltage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Pick-up and kicker for hesr</dc:title>
  <dc:creator>Bernd Breitkreutz</dc:creator>
  <cp:lastModifiedBy>Bernd Breitkreutz</cp:lastModifiedBy>
  <cp:revision>154</cp:revision>
  <dcterms:created xsi:type="dcterms:W3CDTF">2018-11-12T09:01:13Z</dcterms:created>
  <dcterms:modified xsi:type="dcterms:W3CDTF">2019-01-18T16:28:42Z</dcterms:modified>
</cp:coreProperties>
</file>