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7"/>
  </p:notesMasterIdLst>
  <p:handoutMasterIdLst>
    <p:handoutMasterId r:id="rId28"/>
  </p:handoutMasterIdLst>
  <p:sldIdLst>
    <p:sldId id="702" r:id="rId2"/>
    <p:sldId id="780" r:id="rId3"/>
    <p:sldId id="725" r:id="rId4"/>
    <p:sldId id="729" r:id="rId5"/>
    <p:sldId id="730" r:id="rId6"/>
    <p:sldId id="717" r:id="rId7"/>
    <p:sldId id="760" r:id="rId8"/>
    <p:sldId id="762" r:id="rId9"/>
    <p:sldId id="791" r:id="rId10"/>
    <p:sldId id="772" r:id="rId11"/>
    <p:sldId id="790" r:id="rId12"/>
    <p:sldId id="767" r:id="rId13"/>
    <p:sldId id="771" r:id="rId14"/>
    <p:sldId id="758" r:id="rId15"/>
    <p:sldId id="746" r:id="rId16"/>
    <p:sldId id="745" r:id="rId17"/>
    <p:sldId id="773" r:id="rId18"/>
    <p:sldId id="774" r:id="rId19"/>
    <p:sldId id="777" r:id="rId20"/>
    <p:sldId id="776" r:id="rId21"/>
    <p:sldId id="778" r:id="rId22"/>
    <p:sldId id="784" r:id="rId23"/>
    <p:sldId id="785" r:id="rId24"/>
    <p:sldId id="787" r:id="rId25"/>
    <p:sldId id="788" r:id="rId2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9933"/>
    <a:srgbClr val="A50021"/>
    <a:srgbClr val="9900CC"/>
    <a:srgbClr val="FF7C80"/>
    <a:srgbClr val="FF9999"/>
    <a:srgbClr val="FFFF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9634" autoAdjust="0"/>
  </p:normalViewPr>
  <p:slideViewPr>
    <p:cSldViewPr snapToGrid="0" snapToObjects="1">
      <p:cViewPr>
        <p:scale>
          <a:sx n="100" d="100"/>
          <a:sy n="100" d="100"/>
        </p:scale>
        <p:origin x="-384" y="-294"/>
      </p:cViewPr>
      <p:guideLst>
        <p:guide orient="horz" pos="182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7" rIns="93278" bIns="46637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Monotype Corsiva" pitchFamily="66" charset="0"/>
              </a:defRPr>
            </a:lvl1pPr>
          </a:lstStyle>
          <a:p>
            <a:endParaRPr lang="de-DE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7" rIns="93278" bIns="4663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Monotype Corsiva" pitchFamily="66" charset="0"/>
              </a:defRPr>
            </a:lvl1pPr>
          </a:lstStyle>
          <a:p>
            <a:endParaRPr lang="de-DE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7" rIns="93278" bIns="46637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Monotype Corsiva" pitchFamily="66" charset="0"/>
              </a:defRPr>
            </a:lvl1pPr>
          </a:lstStyle>
          <a:p>
            <a:endParaRPr lang="de-DE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7" rIns="93278" bIns="4663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Monotype Corsiva" pitchFamily="66" charset="0"/>
              </a:defRPr>
            </a:lvl1pPr>
          </a:lstStyle>
          <a:p>
            <a:fld id="{368DCCD1-BB75-42BE-A5D3-C8C848C2B7CC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2330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2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7" rIns="93278" bIns="46637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Monotype Corsiva" pitchFamily="66" charset="0"/>
              </a:defRPr>
            </a:lvl1pPr>
          </a:lstStyle>
          <a:p>
            <a:endParaRPr lang="de-DE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9075" y="0"/>
            <a:ext cx="3082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7" rIns="93278" bIns="4663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Monotype Corsiva" pitchFamily="66" charset="0"/>
              </a:defRPr>
            </a:lvl1pPr>
          </a:lstStyle>
          <a:p>
            <a:endParaRPr lang="de-DE" alt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98513"/>
            <a:ext cx="5111750" cy="383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8863"/>
            <a:ext cx="5222875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7" rIns="93278" bIns="46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0900"/>
            <a:ext cx="30829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7" rIns="93278" bIns="46637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Monotype Corsiva" pitchFamily="66" charset="0"/>
              </a:defRPr>
            </a:lvl1pPr>
          </a:lstStyle>
          <a:p>
            <a:endParaRPr lang="de-DE" alt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9075" y="9740900"/>
            <a:ext cx="30829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7" rIns="93278" bIns="4663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Monotype Corsiva" pitchFamily="66" charset="0"/>
              </a:defRPr>
            </a:lvl1pPr>
          </a:lstStyle>
          <a:p>
            <a:fld id="{C3C47097-B81C-48B3-A7EE-1D43CDE66B3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48364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1108" indent="-296580" defTabSz="932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6320" indent="-237264" defTabSz="932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60848" indent="-237264" defTabSz="932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5375" indent="-237264" defTabSz="9325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9903" indent="-237264" defTabSz="9325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431" indent="-237264" defTabSz="9325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8959" indent="-237264" defTabSz="9325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3487" indent="-237264" defTabSz="9325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E87574-2616-499E-84DB-602D40B5C81D}" type="slidenum">
              <a:rPr lang="de-DE" altLang="de-DE" smtClean="0">
                <a:latin typeface="Monotype Corsiva" pitchFamily="6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>
              <a:latin typeface="Monotype Corsiva" pitchFamily="66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468" y="4861441"/>
            <a:ext cx="5208365" cy="4605576"/>
          </a:xfrm>
          <a:noFill/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1108" indent="-29658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6320" indent="-237264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60848" indent="-237264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5375" indent="-237264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9903" indent="-237264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84431" indent="-237264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8959" indent="-237264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33487" indent="-237264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7E6F77D-F309-4AC7-9625-D7466AA6AF5B}" type="slidenum">
              <a:rPr lang="de-DE" altLang="de-DE" sz="1200">
                <a:solidFill>
                  <a:prstClr val="black"/>
                </a:solidFill>
              </a:rPr>
              <a:pPr eaLnBrk="1" hangingPunct="1"/>
              <a:t>23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798513"/>
            <a:ext cx="5108575" cy="3832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1108" indent="-29658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6320" indent="-237264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60848" indent="-237264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5375" indent="-237264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9903" indent="-237264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84431" indent="-237264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8959" indent="-237264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33487" indent="-237264" eaLnBrk="0" fontAlgn="base" hangingPunct="0">
              <a:spcBef>
                <a:spcPct val="2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7E6F77D-F309-4AC7-9625-D7466AA6AF5B}" type="slidenum">
              <a:rPr lang="de-DE" altLang="de-DE" sz="1200">
                <a:solidFill>
                  <a:prstClr val="black"/>
                </a:solidFill>
              </a:rPr>
              <a:pPr eaLnBrk="1" hangingPunct="1"/>
              <a:t>24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798513"/>
            <a:ext cx="5108575" cy="3832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28AED-2844-4E69-80CE-F50222A985EC}" type="slidenum">
              <a:rPr lang="de-DE" altLang="en-US"/>
              <a:pPr/>
              <a:t>5</a:t>
            </a:fld>
            <a:endParaRPr lang="de-DE" altLang="en-US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92163"/>
            <a:ext cx="5056188" cy="3792537"/>
          </a:xfrm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56" y="4902446"/>
            <a:ext cx="5211682" cy="458097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9C451-7C4F-497B-B3D2-35007D6D58BB}" type="slidenum">
              <a:rPr lang="de-DE" altLang="en-US"/>
              <a:pPr/>
              <a:t>8</a:t>
            </a:fld>
            <a:endParaRPr lang="de-DE" altLang="en-US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468" y="4861441"/>
            <a:ext cx="5208365" cy="4605576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9C451-7C4F-497B-B3D2-35007D6D58BB}" type="slidenum">
              <a:rPr lang="de-DE" altLang="en-US"/>
              <a:pPr/>
              <a:t>9</a:t>
            </a:fld>
            <a:endParaRPr lang="de-DE" altLang="en-US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468" y="4861441"/>
            <a:ext cx="5208365" cy="4605576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E87574-2616-499E-84DB-602D40B5C81D}" type="slidenum">
              <a:rPr lang="de-DE" altLang="de-DE" smtClean="0">
                <a:latin typeface="Monotype Corsiva" pitchFamily="66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DE" altLang="de-DE" smtClean="0">
              <a:latin typeface="Monotype Corsiva" pitchFamily="66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468" y="4861441"/>
            <a:ext cx="5208365" cy="4605576"/>
          </a:xfrm>
          <a:noFill/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E87574-2616-499E-84DB-602D40B5C81D}" type="slidenum">
              <a:rPr lang="de-DE" altLang="de-DE" smtClean="0">
                <a:latin typeface="Monotype Corsiva" pitchFamily="66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>
              <a:latin typeface="Monotype Corsiva" pitchFamily="66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468" y="4861441"/>
            <a:ext cx="5208365" cy="4605576"/>
          </a:xfrm>
          <a:noFill/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F18A3-0718-4393-B004-AF539951AE1A}" type="slidenum">
              <a:rPr lang="de-DE" altLang="en-US"/>
              <a:pPr/>
              <a:t>12</a:t>
            </a:fld>
            <a:endParaRPr lang="de-DE" alt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468" y="4861441"/>
            <a:ext cx="5208365" cy="4605576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88116" indent="-217101" defTabSz="4266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822318" indent="-217101" defTabSz="4266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256521" indent="-217101" defTabSz="4266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690724" indent="-217101" defTabSz="4266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52F1ED9-E212-46B8-98E0-7AF87679737C}" type="slidenum">
              <a:rPr lang="en-IE" altLang="de-DE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IE" alt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88116" indent="-217101" defTabSz="4266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822318" indent="-217101" defTabSz="4266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256521" indent="-217101" defTabSz="4266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690724" indent="-217101" defTabSz="4266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52F1ED9-E212-46B8-98E0-7AF87679737C}" type="slidenum">
              <a:rPr lang="en-IE" altLang="de-DE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en-IE" alt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Line 3"/>
          <p:cNvSpPr>
            <a:spLocks noChangeShapeType="1"/>
          </p:cNvSpPr>
          <p:nvPr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2" name="Rectangle 6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  <p:sp>
        <p:nvSpPr>
          <p:cNvPr id="1781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en-US" noProof="0" smtClean="0"/>
              <a:t>Klicken Sie, um das Titelformat zu bearbeiten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en-US" noProof="0" smtClean="0"/>
              <a:t>Klicken Sie, um das Format des Untertitelmasters zu bearbeiten</a:t>
            </a:r>
          </a:p>
        </p:txBody>
      </p:sp>
      <p:sp>
        <p:nvSpPr>
          <p:cNvPr id="1781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D03E68A-8A95-472A-9AF2-729D1D9B2A4F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24129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1195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477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70056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07607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03901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18994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17926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7231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01939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71281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92525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de-DE" altLang="en-US"/>
              <a:t>EMAC GSI, Oct. 1, 2003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jpeg"/><Relationship Id="rId21" Type="http://schemas.openxmlformats.org/officeDocument/2006/relationships/image" Target="../media/image57.emf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emf"/><Relationship Id="rId10" Type="http://schemas.openxmlformats.org/officeDocument/2006/relationships/image" Target="../media/image46.png"/><Relationship Id="rId19" Type="http://schemas.openxmlformats.org/officeDocument/2006/relationships/image" Target="../media/image55.emf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5613" y="1090613"/>
            <a:ext cx="7967662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3200" dirty="0" smtClean="0"/>
              <a:t>RIB Production at Super-FRS</a:t>
            </a:r>
            <a:endParaRPr lang="en-US" altLang="de-DE" sz="3200" dirty="0"/>
          </a:p>
          <a:p>
            <a:pPr algn="ctr" eaLnBrk="1" hangingPunct="1"/>
            <a:endParaRPr lang="en-US" altLang="de-DE" sz="900" dirty="0"/>
          </a:p>
          <a:p>
            <a:pPr algn="ctr"/>
            <a:r>
              <a:rPr lang="en-US" altLang="de-DE" sz="1800" b="0" dirty="0">
                <a:solidFill>
                  <a:schemeClr val="tx2"/>
                </a:solidFill>
              </a:rPr>
              <a:t>Helmut Weick, </a:t>
            </a:r>
            <a:r>
              <a:rPr lang="en-US" altLang="de-DE" sz="1800" b="0" dirty="0" smtClean="0">
                <a:solidFill>
                  <a:schemeClr val="tx2"/>
                </a:solidFill>
              </a:rPr>
              <a:t>GSI </a:t>
            </a:r>
            <a:r>
              <a:rPr lang="en-US" altLang="de-DE" sz="1800" b="0" dirty="0" err="1">
                <a:solidFill>
                  <a:schemeClr val="tx2"/>
                </a:solidFill>
              </a:rPr>
              <a:t>H</a:t>
            </a:r>
            <a:r>
              <a:rPr lang="en-US" altLang="de-DE" sz="1800" b="0" dirty="0" err="1" smtClean="0">
                <a:solidFill>
                  <a:schemeClr val="tx2"/>
                </a:solidFill>
              </a:rPr>
              <a:t>elmholtzzentrum</a:t>
            </a:r>
            <a:endParaRPr lang="en-US" altLang="de-DE" sz="1800" b="0" dirty="0">
              <a:solidFill>
                <a:schemeClr val="tx2"/>
              </a:solidFill>
            </a:endParaRPr>
          </a:p>
          <a:p>
            <a:pPr algn="ctr"/>
            <a:r>
              <a:rPr lang="en-US" altLang="de-DE" sz="1800" b="0" dirty="0" smtClean="0">
                <a:solidFill>
                  <a:schemeClr val="tx2"/>
                </a:solidFill>
              </a:rPr>
              <a:t>Stochastic Cooling Workshop, 21</a:t>
            </a:r>
            <a:r>
              <a:rPr lang="en-US" altLang="de-DE" sz="1800" b="0" baseline="30000" dirty="0" smtClean="0">
                <a:solidFill>
                  <a:schemeClr val="tx2"/>
                </a:solidFill>
              </a:rPr>
              <a:t>st</a:t>
            </a:r>
            <a:r>
              <a:rPr lang="en-US" altLang="de-DE" sz="1800" b="0" dirty="0" smtClean="0">
                <a:solidFill>
                  <a:schemeClr val="tx2"/>
                </a:solidFill>
              </a:rPr>
              <a:t> Jan. 2019</a:t>
            </a:r>
            <a:endParaRPr lang="en-US" altLang="de-DE" sz="1800" b="0" dirty="0">
              <a:solidFill>
                <a:schemeClr val="tx2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55563"/>
            <a:ext cx="91440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de-DE">
              <a:latin typeface="Times New Roman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 </a:t>
            </a:r>
            <a:endParaRPr lang="en-GB" altLang="de-DE" smtClean="0"/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33469" r="9802" b="23834"/>
          <a:stretch>
            <a:fillRect/>
          </a:stretch>
        </p:blipFill>
        <p:spPr bwMode="auto">
          <a:xfrm>
            <a:off x="8077201" y="6161729"/>
            <a:ext cx="1043050" cy="74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161088"/>
            <a:ext cx="16033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902368" y="2696373"/>
            <a:ext cx="6520907" cy="36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endParaRPr lang="en-US" altLang="de-DE" sz="2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 smtClean="0">
                <a:solidFill>
                  <a:srgbClr val="0033CC"/>
                </a:solidFill>
              </a:rPr>
              <a:t>   </a:t>
            </a:r>
            <a:r>
              <a:rPr lang="de-DE" altLang="de-DE" sz="2400" dirty="0" smtClean="0">
                <a:solidFill>
                  <a:srgbClr val="0033CC"/>
                </a:solidFill>
              </a:rPr>
              <a:t>Motivation</a:t>
            </a:r>
            <a:endParaRPr lang="de-DE" altLang="de-DE" sz="2400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</a:t>
            </a:r>
            <a:r>
              <a:rPr lang="de-DE" altLang="de-DE" sz="2400" dirty="0" smtClean="0">
                <a:solidFill>
                  <a:srgbClr val="0033CC"/>
                </a:solidFill>
              </a:rPr>
              <a:t>  </a:t>
            </a:r>
            <a:r>
              <a:rPr lang="de-DE" altLang="de-DE" sz="2400" dirty="0" err="1" smtClean="0">
                <a:solidFill>
                  <a:srgbClr val="0033CC"/>
                </a:solidFill>
              </a:rPr>
              <a:t>Production</a:t>
            </a:r>
            <a:r>
              <a:rPr lang="de-DE" altLang="de-DE" sz="2400" dirty="0" smtClean="0">
                <a:solidFill>
                  <a:srgbClr val="0033CC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CC"/>
                </a:solidFill>
              </a:rPr>
              <a:t>Reactions</a:t>
            </a:r>
            <a:r>
              <a:rPr lang="de-DE" altLang="de-DE" sz="2400" dirty="0" smtClean="0">
                <a:solidFill>
                  <a:srgbClr val="0033CC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33CC"/>
                </a:solidFill>
              </a:rPr>
              <a:t>and</a:t>
            </a:r>
            <a:r>
              <a:rPr lang="de-DE" altLang="de-DE" sz="2400" dirty="0" smtClean="0">
                <a:solidFill>
                  <a:srgbClr val="0033CC"/>
                </a:solidFill>
              </a:rPr>
              <a:t> </a:t>
            </a:r>
            <a:r>
              <a:rPr lang="de-DE" altLang="de-DE" sz="2400" dirty="0" err="1">
                <a:solidFill>
                  <a:srgbClr val="0033CC"/>
                </a:solidFill>
              </a:rPr>
              <a:t>K</a:t>
            </a:r>
            <a:r>
              <a:rPr lang="de-DE" altLang="de-DE" sz="2400" dirty="0" err="1" smtClean="0">
                <a:solidFill>
                  <a:srgbClr val="0033CC"/>
                </a:solidFill>
              </a:rPr>
              <a:t>inematics</a:t>
            </a:r>
            <a:endParaRPr lang="de-DE" altLang="de-DE" sz="2400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 smtClean="0">
                <a:solidFill>
                  <a:srgbClr val="0033CC"/>
                </a:solidFill>
              </a:rPr>
              <a:t>   </a:t>
            </a:r>
            <a:r>
              <a:rPr lang="de-DE" altLang="de-DE" sz="2400" dirty="0" smtClean="0">
                <a:solidFill>
                  <a:srgbClr val="0033CC"/>
                </a:solidFill>
              </a:rPr>
              <a:t>Rare </a:t>
            </a:r>
            <a:r>
              <a:rPr lang="de-DE" altLang="de-DE" sz="2400" dirty="0">
                <a:solidFill>
                  <a:srgbClr val="0033CC"/>
                </a:solidFill>
              </a:rPr>
              <a:t>I</a:t>
            </a:r>
            <a:r>
              <a:rPr lang="de-DE" altLang="de-DE" sz="2400" dirty="0" smtClean="0">
                <a:solidFill>
                  <a:srgbClr val="0033CC"/>
                </a:solidFill>
              </a:rPr>
              <a:t>on Separation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</a:t>
            </a:r>
            <a:r>
              <a:rPr lang="de-DE" altLang="de-DE" sz="2400" dirty="0" smtClean="0">
                <a:solidFill>
                  <a:srgbClr val="0033CC"/>
                </a:solidFill>
              </a:rPr>
              <a:t>  Super-FRS </a:t>
            </a:r>
            <a:r>
              <a:rPr lang="de-DE" altLang="de-DE" sz="2400" dirty="0">
                <a:solidFill>
                  <a:srgbClr val="0033CC"/>
                </a:solidFill>
              </a:rPr>
              <a:t>S</a:t>
            </a:r>
            <a:r>
              <a:rPr lang="de-DE" altLang="de-DE" sz="2400" dirty="0" smtClean="0">
                <a:solidFill>
                  <a:srgbClr val="0033CC"/>
                </a:solidFill>
              </a:rPr>
              <a:t>ystem</a:t>
            </a:r>
            <a:endParaRPr lang="de-DE" altLang="de-DE" sz="2400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</a:t>
            </a:r>
            <a:r>
              <a:rPr lang="de-DE" altLang="de-DE" sz="2400" dirty="0" smtClean="0">
                <a:solidFill>
                  <a:srgbClr val="0033CC"/>
                </a:solidFill>
              </a:rPr>
              <a:t> Emittance </a:t>
            </a:r>
            <a:r>
              <a:rPr lang="de-DE" altLang="de-DE" sz="2400" dirty="0" err="1" smtClean="0">
                <a:solidFill>
                  <a:srgbClr val="0033CC"/>
                </a:solidFill>
              </a:rPr>
              <a:t>Modification</a:t>
            </a:r>
            <a:endParaRPr lang="de-DE" altLang="de-DE" sz="2400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 smtClean="0">
                <a:solidFill>
                  <a:srgbClr val="0033CC"/>
                </a:solidFill>
              </a:rPr>
              <a:t>   </a:t>
            </a:r>
            <a:r>
              <a:rPr lang="de-DE" altLang="de-DE" sz="2400" dirty="0" smtClean="0">
                <a:solidFill>
                  <a:srgbClr val="0033CC"/>
                </a:solidFill>
              </a:rPr>
              <a:t>Beam </a:t>
            </a:r>
            <a:r>
              <a:rPr lang="de-DE" altLang="de-DE" sz="2400" dirty="0" err="1" smtClean="0">
                <a:solidFill>
                  <a:srgbClr val="0033CC"/>
                </a:solidFill>
              </a:rPr>
              <a:t>Diagnostics</a:t>
            </a:r>
            <a:endParaRPr lang="de-DE" altLang="de-DE" sz="24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5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5613" y="0"/>
            <a:ext cx="796766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3200" dirty="0" smtClean="0"/>
              <a:t>Super-FRS</a:t>
            </a:r>
            <a:endParaRPr lang="en-US" altLang="de-DE" sz="900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6675" y="1"/>
            <a:ext cx="9144000" cy="120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de-DE"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9143117" cy="558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15" idx="0"/>
          </p:cNvCxnSpPr>
          <p:nvPr/>
        </p:nvCxnSpPr>
        <p:spPr bwMode="auto">
          <a:xfrm flipH="1" flipV="1">
            <a:off x="981076" y="5649662"/>
            <a:ext cx="1780661" cy="37558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384069" y="6025249"/>
            <a:ext cx="755335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1876425" y="4819651"/>
            <a:ext cx="1914526" cy="1127436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383637" y="5947087"/>
            <a:ext cx="1061509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degrader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79486" y="1351265"/>
            <a:ext cx="1825027" cy="571397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038600" y="4819651"/>
            <a:ext cx="600075" cy="1127436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314700" y="3155083"/>
            <a:ext cx="1915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</a:t>
            </a:r>
            <a:r>
              <a:rPr lang="en-US" sz="2000" dirty="0" err="1" smtClean="0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= 20 Tm</a:t>
            </a:r>
          </a:p>
          <a:p>
            <a:r>
              <a:rPr lang="en-US" sz="2000" dirty="0" err="1" smtClean="0"/>
              <a:t>B</a:t>
            </a:r>
            <a:r>
              <a:rPr lang="en-US" sz="2000" dirty="0" err="1" smtClean="0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 =   2 Tm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10333" y="5988848"/>
            <a:ext cx="1917513" cy="707886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</a:t>
            </a:r>
            <a:r>
              <a:rPr lang="en-US" sz="2000" dirty="0" err="1" smtClean="0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= 13 Tm</a:t>
            </a:r>
          </a:p>
          <a:p>
            <a:r>
              <a:rPr lang="en-US" sz="2000" dirty="0" err="1" smtClean="0"/>
              <a:t>B</a:t>
            </a:r>
            <a:r>
              <a:rPr lang="en-US" sz="2000" dirty="0" err="1" smtClean="0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 ~    9 Tm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" y="1156167"/>
            <a:ext cx="27045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sym typeface="Wingdings" panose="05000000000000000000" pitchFamily="2" charset="2"/>
              </a:rPr>
              <a:t>b</a:t>
            </a:r>
            <a:r>
              <a:rPr lang="en-US" sz="2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eam spot </a:t>
            </a:r>
            <a:r>
              <a:rPr lang="en-US" sz="2000" dirty="0">
                <a:solidFill>
                  <a:srgbClr val="008080"/>
                </a:solidFill>
                <a:sym typeface="Wingdings" panose="05000000000000000000" pitchFamily="2" charset="2"/>
              </a:rPr>
              <a:t>on target </a:t>
            </a:r>
            <a:endParaRPr lang="en-US" sz="2000" dirty="0" smtClean="0">
              <a:solidFill>
                <a:srgbClr val="008080"/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~ 1 – 20 mm</a:t>
            </a:r>
            <a:r>
              <a:rPr lang="en-US" sz="2000" baseline="30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2</a:t>
            </a:r>
            <a:endParaRPr lang="en-US" sz="2000" baseline="30000" dirty="0">
              <a:solidFill>
                <a:srgbClr val="008080"/>
              </a:solidFill>
              <a:sym typeface="Wingdings" panose="05000000000000000000" pitchFamily="2" charset="2"/>
            </a:endParaRPr>
          </a:p>
          <a:p>
            <a:endParaRPr lang="en-US" sz="2000" dirty="0">
              <a:solidFill>
                <a:srgbClr val="008080"/>
              </a:solidFill>
            </a:endParaRPr>
          </a:p>
          <a:p>
            <a:r>
              <a:rPr lang="en-US" sz="2000" dirty="0">
                <a:solidFill>
                  <a:srgbClr val="008080"/>
                </a:solidFill>
              </a:rPr>
              <a:t>i</a:t>
            </a:r>
            <a:r>
              <a:rPr lang="en-US" sz="2000" dirty="0" smtClean="0">
                <a:solidFill>
                  <a:srgbClr val="008080"/>
                </a:solidFill>
              </a:rPr>
              <a:t>nitial acceptance:</a:t>
            </a:r>
          </a:p>
          <a:p>
            <a:r>
              <a:rPr lang="en-US" sz="2000" dirty="0" smtClean="0">
                <a:solidFill>
                  <a:srgbClr val="008080"/>
                </a:solidFill>
                <a:latin typeface="Symbol" panose="05050102010706020507" pitchFamily="18" charset="2"/>
              </a:rPr>
              <a:t> D</a:t>
            </a:r>
            <a:r>
              <a:rPr lang="en-US" sz="2000" dirty="0" smtClean="0">
                <a:solidFill>
                  <a:srgbClr val="008080"/>
                </a:solidFill>
              </a:rPr>
              <a:t>A = ± 40 mrad</a:t>
            </a:r>
          </a:p>
          <a:p>
            <a:r>
              <a:rPr lang="en-US" sz="2000" dirty="0" smtClean="0">
                <a:solidFill>
                  <a:srgbClr val="008080"/>
                </a:solidFill>
                <a:latin typeface="Symbol" panose="05050102010706020507" pitchFamily="18" charset="2"/>
              </a:rPr>
              <a:t> D</a:t>
            </a:r>
            <a:r>
              <a:rPr lang="en-US" sz="2000" dirty="0" smtClean="0">
                <a:solidFill>
                  <a:srgbClr val="008080"/>
                </a:solidFill>
              </a:rPr>
              <a:t>B = ± 20 mrad</a:t>
            </a:r>
          </a:p>
          <a:p>
            <a:r>
              <a:rPr lang="en-US" sz="2000" dirty="0" err="1" smtClean="0">
                <a:solidFill>
                  <a:srgbClr val="008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000" dirty="0" err="1" smtClean="0">
                <a:solidFill>
                  <a:srgbClr val="008080"/>
                </a:solidFill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/p = ± 2.5%</a:t>
            </a:r>
          </a:p>
          <a:p>
            <a:endParaRPr lang="en-US" sz="2000" dirty="0" smtClean="0">
              <a:solidFill>
                <a:srgbClr val="008080"/>
              </a:solidFill>
              <a:sym typeface="Wingdings" panose="05000000000000000000" pitchFamily="2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1813" y="1343972"/>
            <a:ext cx="4201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after thick shaped degraders</a:t>
            </a:r>
          </a:p>
          <a:p>
            <a:r>
              <a:rPr lang="en-US" sz="2000" dirty="0" smtClean="0">
                <a:solidFill>
                  <a:srgbClr val="008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A, </a:t>
            </a:r>
            <a:r>
              <a:rPr lang="en-US" sz="2000" dirty="0" smtClean="0">
                <a:solidFill>
                  <a:srgbClr val="008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B ~ 20 mrad, </a:t>
            </a:r>
            <a:r>
              <a:rPr lang="en-US" sz="2000" dirty="0" err="1" smtClean="0">
                <a:solidFill>
                  <a:srgbClr val="008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000" dirty="0" err="1" smtClean="0">
                <a:solidFill>
                  <a:srgbClr val="008080"/>
                </a:solidFill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/p = ±2.5% </a:t>
            </a:r>
          </a:p>
          <a:p>
            <a:r>
              <a:rPr lang="en-US" sz="2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but</a:t>
            </a:r>
            <a:r>
              <a:rPr lang="en-US" sz="2000" dirty="0">
                <a:solidFill>
                  <a:srgbClr val="00808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00808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sz="2000" baseline="-25000" dirty="0" err="1" smtClean="0">
                <a:solidFill>
                  <a:srgbClr val="008080"/>
                </a:solidFill>
                <a:sym typeface="Wingdings" panose="05000000000000000000" pitchFamily="2" charset="2"/>
              </a:rPr>
              <a:t>x,y</a:t>
            </a:r>
            <a:r>
              <a:rPr lang="en-US" sz="2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8080"/>
                </a:solidFill>
                <a:sym typeface="Wingdings" panose="05000000000000000000" pitchFamily="2" charset="2"/>
              </a:rPr>
              <a:t>~ 1</a:t>
            </a:r>
            <a:r>
              <a:rPr lang="en-US" sz="2000" dirty="0" smtClean="0">
                <a:solidFill>
                  <a:srgbClr val="008080"/>
                </a:solidFill>
                <a:sym typeface="Wingdings" panose="05000000000000000000" pitchFamily="2" charset="2"/>
              </a:rPr>
              <a:t>00-300 mm mrad</a:t>
            </a:r>
            <a:endParaRPr lang="en-US" sz="2000" dirty="0">
              <a:solidFill>
                <a:srgbClr val="008080"/>
              </a:solidFill>
              <a:sym typeface="Wingdings" panose="05000000000000000000" pitchFamily="2" charset="2"/>
            </a:endParaRPr>
          </a:p>
        </p:txBody>
      </p:sp>
      <p:cxnSp>
        <p:nvCxnSpPr>
          <p:cNvPr id="28" name="Elbow Connector 27"/>
          <p:cNvCxnSpPr/>
          <p:nvPr/>
        </p:nvCxnSpPr>
        <p:spPr bwMode="auto">
          <a:xfrm>
            <a:off x="5191123" y="3417602"/>
            <a:ext cx="1743075" cy="182848"/>
          </a:xfrm>
          <a:prstGeom prst="bentConnector3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Elbow Connector 3074"/>
          <p:cNvCxnSpPr/>
          <p:nvPr/>
        </p:nvCxnSpPr>
        <p:spPr bwMode="auto">
          <a:xfrm flipV="1">
            <a:off x="981076" y="3489976"/>
            <a:ext cx="2333624" cy="1857375"/>
          </a:xfrm>
          <a:prstGeom prst="bentConnector3">
            <a:avLst>
              <a:gd name="adj1" fmla="val -1020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7071" y="6456372"/>
            <a:ext cx="2619628" cy="400110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238</a:t>
            </a:r>
            <a:r>
              <a:rPr lang="en-US" sz="2000" dirty="0" smtClean="0"/>
              <a:t>U</a:t>
            </a:r>
            <a:r>
              <a:rPr lang="en-US" sz="2000" baseline="30000" dirty="0" smtClean="0"/>
              <a:t>28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smtClean="0"/>
              <a:t>0.8 - 2 GeV/u</a:t>
            </a:r>
            <a:endParaRPr lang="en-US" sz="2000" dirty="0" smtClean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7915275" y="5200650"/>
            <a:ext cx="866775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093475" y="5258061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 CR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5090" y="5642227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max. 1x10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/spill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39050" y="3975199"/>
            <a:ext cx="1143000" cy="330101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187690" y="4256738"/>
            <a:ext cx="45719" cy="219075"/>
          </a:xfrm>
          <a:prstGeom prst="rect">
            <a:avLst/>
          </a:prstGeom>
          <a:solidFill>
            <a:srgbClr val="A50021"/>
          </a:solidFill>
          <a:ln w="508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7636" y="5356876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740 </a:t>
            </a:r>
            <a:r>
              <a:rPr lang="de-DE" sz="2000" dirty="0" err="1"/>
              <a:t>M</a:t>
            </a:r>
            <a:r>
              <a:rPr lang="de-DE" sz="2000" dirty="0" err="1" smtClean="0"/>
              <a:t>eV</a:t>
            </a:r>
            <a:r>
              <a:rPr lang="de-DE" sz="2000" dirty="0" smtClean="0"/>
              <a:t>/u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418846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5613" y="0"/>
            <a:ext cx="796766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dirty="0" smtClean="0"/>
              <a:t>Super-Conducting Magnets</a:t>
            </a:r>
          </a:p>
          <a:p>
            <a:pPr algn="ctr" eaLnBrk="1" hangingPunct="1"/>
            <a:r>
              <a:rPr lang="en-US" altLang="de-DE" dirty="0" smtClean="0"/>
              <a:t>+ High intensity Target</a:t>
            </a:r>
            <a:endParaRPr lang="en-US" altLang="de-DE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6675" y="1"/>
            <a:ext cx="9144000" cy="120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de-DE">
              <a:latin typeface="Times New Roman" pitchFamily="18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57289" y="1161006"/>
            <a:ext cx="4481386" cy="72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300"/>
              </a:spcBef>
              <a:buSzPct val="110000"/>
            </a:pPr>
            <a:r>
              <a:rPr kumimoji="1" lang="en-US" altLang="ja-JP" sz="1800" dirty="0" smtClean="0">
                <a:ea typeface="ＭＳ Ｐゴシック" charset="-128"/>
              </a:rPr>
              <a:t>8 </a:t>
            </a:r>
            <a:r>
              <a:rPr kumimoji="1" lang="en-US" altLang="ja-JP" sz="1800" dirty="0">
                <a:ea typeface="ＭＳ Ｐゴシック" charset="-128"/>
              </a:rPr>
              <a:t>short </a:t>
            </a:r>
            <a:r>
              <a:rPr kumimoji="1" lang="en-US" altLang="ja-JP" sz="1800" dirty="0">
                <a:ea typeface="ＭＳ Ｐゴシック" charset="-128"/>
              </a:rPr>
              <a:t>+</a:t>
            </a:r>
            <a:r>
              <a:rPr kumimoji="1" lang="en-US" altLang="ja-JP" sz="1800" dirty="0" smtClean="0">
                <a:ea typeface="ＭＳ Ｐゴシック" charset="-128"/>
              </a:rPr>
              <a:t> </a:t>
            </a:r>
            <a:r>
              <a:rPr kumimoji="1" lang="en-US" altLang="ja-JP" sz="1800" dirty="0" smtClean="0">
                <a:ea typeface="ＭＳ Ｐゴシック" charset="-128"/>
              </a:rPr>
              <a:t>25 </a:t>
            </a:r>
            <a:r>
              <a:rPr kumimoji="1" lang="en-US" altLang="ja-JP" sz="1800" dirty="0">
                <a:ea typeface="ＭＳ Ｐゴシック" charset="-128"/>
              </a:rPr>
              <a:t>long </a:t>
            </a:r>
            <a:r>
              <a:rPr kumimoji="1" lang="en-US" altLang="ja-JP" sz="1800" dirty="0" err="1" smtClean="0">
                <a:ea typeface="ＭＳ Ｐゴシック" charset="-128"/>
              </a:rPr>
              <a:t>multiplets</a:t>
            </a:r>
            <a:r>
              <a:rPr kumimoji="1" lang="en-US" altLang="ja-JP" sz="1800" dirty="0" smtClean="0">
                <a:ea typeface="ＭＳ Ｐゴシック" charset="-128"/>
              </a:rPr>
              <a:t> </a:t>
            </a:r>
            <a:r>
              <a:rPr kumimoji="1" lang="en-US" altLang="ja-JP" sz="1800" dirty="0" smtClean="0">
                <a:ea typeface="ＭＳ Ｐゴシック" charset="-128"/>
              </a:rPr>
              <a:t/>
            </a:r>
            <a:br>
              <a:rPr kumimoji="1" lang="en-US" altLang="ja-JP" sz="1800" dirty="0" smtClean="0">
                <a:ea typeface="ＭＳ Ｐゴシック" charset="-128"/>
              </a:rPr>
            </a:br>
            <a:r>
              <a:rPr kumimoji="1" lang="en-US" altLang="ja-JP" sz="1800" dirty="0" smtClean="0">
                <a:ea typeface="ＭＳ Ｐゴシック" charset="-128"/>
              </a:rPr>
              <a:t>(triplets + </a:t>
            </a:r>
            <a:r>
              <a:rPr kumimoji="1" lang="en-US" altLang="ja-JP" sz="1800" dirty="0" err="1" smtClean="0">
                <a:ea typeface="ＭＳ Ｐゴシック" charset="-128"/>
              </a:rPr>
              <a:t>sextupoles</a:t>
            </a:r>
            <a:r>
              <a:rPr kumimoji="1" lang="en-US" altLang="ja-JP" sz="1800" dirty="0" smtClean="0">
                <a:ea typeface="ＭＳ Ｐゴシック" charset="-128"/>
              </a:rPr>
              <a:t> and </a:t>
            </a:r>
            <a:r>
              <a:rPr kumimoji="1" lang="en-US" altLang="ja-JP" sz="1800" dirty="0" err="1" smtClean="0">
                <a:ea typeface="ＭＳ Ｐゴシック" charset="-128"/>
              </a:rPr>
              <a:t>octupoles</a:t>
            </a:r>
            <a:r>
              <a:rPr kumimoji="1" lang="en-US" altLang="ja-JP" sz="1800" dirty="0" smtClean="0">
                <a:ea typeface="ＭＳ Ｐゴシック" charset="-128"/>
              </a:rPr>
              <a:t>)</a:t>
            </a:r>
            <a:endParaRPr kumimoji="1" lang="en-US" altLang="ja-JP" sz="1800" dirty="0"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289" y="1861861"/>
            <a:ext cx="402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short</a:t>
            </a:r>
            <a:r>
              <a:rPr lang="de-DE" sz="1800" dirty="0" smtClean="0"/>
              <a:t> </a:t>
            </a:r>
            <a:r>
              <a:rPr lang="de-DE" sz="1800" dirty="0" err="1" smtClean="0"/>
              <a:t>ready</a:t>
            </a:r>
            <a:r>
              <a:rPr lang="de-DE" sz="1800" dirty="0" smtClean="0"/>
              <a:t>, last </a:t>
            </a:r>
            <a:r>
              <a:rPr lang="de-DE" sz="1800" dirty="0" err="1" smtClean="0"/>
              <a:t>installed</a:t>
            </a:r>
            <a:r>
              <a:rPr lang="de-DE" sz="1800" dirty="0" smtClean="0"/>
              <a:t> 2024</a:t>
            </a:r>
            <a:endParaRPr lang="en-IE" sz="1800" dirty="0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216024" y="6111253"/>
            <a:ext cx="2622551" cy="7679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300"/>
              </a:spcBef>
              <a:buSzPct val="110000"/>
            </a:pPr>
            <a:r>
              <a:rPr kumimoji="1" lang="en-US" altLang="ja-JP" sz="1800" dirty="0" smtClean="0">
                <a:ea typeface="ＭＳ Ｐゴシック" charset="-128"/>
              </a:rPr>
              <a:t>SC-dipoles divided </a:t>
            </a:r>
          </a:p>
          <a:p>
            <a:pPr eaLnBrk="1" hangingPunct="1">
              <a:lnSpc>
                <a:spcPct val="115000"/>
              </a:lnSpc>
              <a:spcBef>
                <a:spcPts val="300"/>
              </a:spcBef>
              <a:buSzPct val="110000"/>
            </a:pPr>
            <a:r>
              <a:rPr kumimoji="1" lang="en-US" altLang="ja-JP" sz="1800" dirty="0" smtClean="0">
                <a:ea typeface="ＭＳ Ｐゴシック" charset="-128"/>
              </a:rPr>
              <a:t>into 3 parts -&gt; 30</a:t>
            </a:r>
            <a:endParaRPr kumimoji="1" lang="en-US" altLang="ja-JP" sz="1800" dirty="0">
              <a:ea typeface="ＭＳ Ｐゴシック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66115" y="124777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Graphite t</a:t>
            </a:r>
            <a:r>
              <a:rPr lang="en-US" sz="1800" dirty="0" smtClean="0"/>
              <a:t>arget wheel</a:t>
            </a:r>
          </a:p>
          <a:p>
            <a:r>
              <a:rPr lang="en-US" sz="1800" dirty="0" smtClean="0"/>
              <a:t>energy deposited in 50-100 ns.</a:t>
            </a:r>
            <a:endParaRPr lang="en-US" sz="1800" dirty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48" y="2019036"/>
            <a:ext cx="1635436" cy="218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Gerade Verbindung mit Pfeil 7"/>
          <p:cNvCxnSpPr/>
          <p:nvPr/>
        </p:nvCxnSpPr>
        <p:spPr>
          <a:xfrm>
            <a:off x="6141135" y="2179247"/>
            <a:ext cx="657225" cy="211918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10325" y="4398069"/>
            <a:ext cx="27959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5x10</a:t>
            </a:r>
            <a:r>
              <a:rPr lang="en-US" sz="1800" baseline="30000" dirty="0" smtClean="0"/>
              <a:t>11</a:t>
            </a:r>
            <a:r>
              <a:rPr lang="en-US" sz="1800" dirty="0" smtClean="0"/>
              <a:t> U/s on 1 cm</a:t>
            </a:r>
            <a:r>
              <a:rPr lang="en-US" sz="1800" baseline="30000" dirty="0" smtClean="0"/>
              <a:t>2</a:t>
            </a:r>
          </a:p>
          <a:p>
            <a:r>
              <a:rPr lang="en-US" sz="1800" dirty="0" smtClean="0"/>
              <a:t>--&gt; E/m = 1.4 kJ/g</a:t>
            </a:r>
          </a:p>
          <a:p>
            <a:r>
              <a:rPr lang="en-US" sz="1800" dirty="0" smtClean="0"/>
              <a:t>Most materials melt, or</a:t>
            </a:r>
            <a:br>
              <a:rPr lang="en-US" sz="1800" dirty="0" smtClean="0"/>
            </a:br>
            <a:r>
              <a:rPr lang="en-US" sz="1800" dirty="0" smtClean="0"/>
              <a:t>thermal stress damage,</a:t>
            </a:r>
          </a:p>
          <a:p>
            <a:r>
              <a:rPr lang="en-US" sz="1800" dirty="0" smtClean="0"/>
              <a:t>mm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spot not possible</a:t>
            </a:r>
            <a:endParaRPr lang="en-US" sz="1800" dirty="0"/>
          </a:p>
        </p:txBody>
      </p:sp>
      <p:sp>
        <p:nvSpPr>
          <p:cNvPr id="47" name="Textfeld 8"/>
          <p:cNvSpPr txBox="1"/>
          <p:nvPr/>
        </p:nvSpPr>
        <p:spPr>
          <a:xfrm rot="4408397">
            <a:off x="5724772" y="3080373"/>
            <a:ext cx="109543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FF0000"/>
                </a:solidFill>
              </a:rPr>
              <a:t>d=0.45m</a:t>
            </a:r>
            <a:endParaRPr lang="de-DE" sz="1600" b="1" dirty="0" smtClean="0">
              <a:solidFill>
                <a:srgbClr val="FF0000"/>
              </a:solidFill>
            </a:endParaRPr>
          </a:p>
        </p:txBody>
      </p:sp>
      <p:pic>
        <p:nvPicPr>
          <p:cNvPr id="23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2" r="16946"/>
          <a:stretch/>
        </p:blipFill>
        <p:spPr>
          <a:xfrm>
            <a:off x="222608" y="2309545"/>
            <a:ext cx="3888000" cy="3213020"/>
          </a:xfrm>
          <a:prstGeom prst="rect">
            <a:avLst/>
          </a:prstGeom>
        </p:spPr>
      </p:pic>
      <p:sp>
        <p:nvSpPr>
          <p:cNvPr id="25" name="Textfeld 8"/>
          <p:cNvSpPr txBox="1"/>
          <p:nvPr/>
        </p:nvSpPr>
        <p:spPr>
          <a:xfrm rot="20669873">
            <a:off x="2076772" y="3891384"/>
            <a:ext cx="55859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b="1" dirty="0" smtClean="0">
                <a:solidFill>
                  <a:srgbClr val="FF0000"/>
                </a:solidFill>
              </a:rPr>
              <a:t>7 m</a:t>
            </a:r>
          </a:p>
        </p:txBody>
      </p:sp>
      <p:sp>
        <p:nvSpPr>
          <p:cNvPr id="26" name="Textfeld 9"/>
          <p:cNvSpPr txBox="1"/>
          <p:nvPr/>
        </p:nvSpPr>
        <p:spPr>
          <a:xfrm>
            <a:off x="2221999" y="5009217"/>
            <a:ext cx="952505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800" dirty="0" smtClean="0">
                <a:latin typeface="Arial"/>
                <a:cs typeface="Arial"/>
              </a:rPr>
              <a:t>≈60 ton</a:t>
            </a:r>
            <a:endParaRPr lang="de-DE" sz="1800" dirty="0" smtClean="0"/>
          </a:p>
        </p:txBody>
      </p:sp>
      <p:cxnSp>
        <p:nvCxnSpPr>
          <p:cNvPr id="27" name="Gerade Verbindung mit Pfeil 7"/>
          <p:cNvCxnSpPr/>
          <p:nvPr/>
        </p:nvCxnSpPr>
        <p:spPr>
          <a:xfrm flipV="1">
            <a:off x="510208" y="3405758"/>
            <a:ext cx="3456384" cy="100811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3008004"/>
            <a:ext cx="1936264" cy="410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300"/>
              </a:spcBef>
              <a:buSzPct val="110000"/>
            </a:pPr>
            <a:r>
              <a:rPr kumimoji="1" lang="en-US" altLang="ja-JP" sz="1800" dirty="0" err="1" smtClean="0">
                <a:ea typeface="ＭＳ Ｐゴシック" charset="-128"/>
              </a:rPr>
              <a:t>r</a:t>
            </a:r>
            <a:r>
              <a:rPr kumimoji="1" lang="en-US" altLang="ja-JP" sz="1800" baseline="-25000" dirty="0" err="1" smtClean="0">
                <a:ea typeface="ＭＳ Ｐゴシック" charset="-128"/>
              </a:rPr>
              <a:t>aperture</a:t>
            </a:r>
            <a:r>
              <a:rPr kumimoji="1" lang="en-US" altLang="ja-JP" sz="1800" dirty="0" smtClean="0">
                <a:ea typeface="ＭＳ Ｐゴシック" charset="-128"/>
              </a:rPr>
              <a:t> = 19 cm</a:t>
            </a:r>
            <a:endParaRPr kumimoji="1" lang="en-US" altLang="ja-JP" sz="1800" dirty="0">
              <a:ea typeface="ＭＳ Ｐゴシック" charset="-128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37" y="4231971"/>
            <a:ext cx="2376000" cy="25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Gerade Verbindung mit Pfeil 7"/>
          <p:cNvCxnSpPr/>
          <p:nvPr/>
        </p:nvCxnSpPr>
        <p:spPr>
          <a:xfrm flipV="1">
            <a:off x="4699595" y="6326222"/>
            <a:ext cx="1280517" cy="41416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8"/>
          <p:cNvSpPr txBox="1"/>
          <p:nvPr/>
        </p:nvSpPr>
        <p:spPr>
          <a:xfrm rot="20669873">
            <a:off x="5057103" y="6466696"/>
            <a:ext cx="748445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FF0000"/>
                </a:solidFill>
              </a:rPr>
              <a:t>2.4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smtClean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32584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ChangeArrowheads="1"/>
          </p:cNvSpPr>
          <p:nvPr/>
        </p:nvSpPr>
        <p:spPr bwMode="auto">
          <a:xfrm>
            <a:off x="0" y="0"/>
            <a:ext cx="844867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latin typeface="Arial" charset="0"/>
              </a:rPr>
              <a:t>Separation in Storage Rings</a:t>
            </a:r>
            <a:endParaRPr lang="en-GB" altLang="en-US" sz="18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48899" name="Rectangle 3"/>
          <p:cNvSpPr>
            <a:spLocks noChangeArrowheads="1"/>
          </p:cNvSpPr>
          <p:nvPr/>
        </p:nvSpPr>
        <p:spPr bwMode="auto">
          <a:xfrm>
            <a:off x="0" y="55563"/>
            <a:ext cx="91440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 b="1">
                <a:solidFill>
                  <a:schemeClr val="tx1"/>
                </a:solidFill>
                <a:latin typeface="Arial" charset="0"/>
              </a:defRPr>
            </a:lvl1pPr>
            <a:lvl2pPr algn="ctr"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>
              <a:latin typeface="Times New Roman" pitchFamily="18" charset="0"/>
            </a:endParaRPr>
          </a:p>
        </p:txBody>
      </p:sp>
      <p:sp>
        <p:nvSpPr>
          <p:cNvPr id="8489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en-US"/>
              <a:t> </a:t>
            </a:r>
            <a:endParaRPr lang="en-GB" altLang="en-US"/>
          </a:p>
        </p:txBody>
      </p:sp>
      <p:sp>
        <p:nvSpPr>
          <p:cNvPr id="848901" name="Text Box 5"/>
          <p:cNvSpPr txBox="1">
            <a:spLocks noChangeArrowheads="1"/>
          </p:cNvSpPr>
          <p:nvPr/>
        </p:nvSpPr>
        <p:spPr bwMode="auto">
          <a:xfrm>
            <a:off x="1285875" y="5748338"/>
            <a:ext cx="633253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en-US" sz="2000" dirty="0"/>
              <a:t>After </a:t>
            </a:r>
            <a:r>
              <a:rPr lang="en-US" altLang="en-US" sz="2000" dirty="0" smtClean="0"/>
              <a:t>cooling </a:t>
            </a:r>
            <a:r>
              <a:rPr lang="en-US" altLang="en-US" sz="2000" dirty="0" smtClean="0"/>
              <a:t>only |</a:t>
            </a:r>
            <a:r>
              <a:rPr lang="en-US" altLang="en-US" sz="2000" dirty="0" smtClean="0">
                <a:latin typeface="Symbol" panose="05050102010706020507" pitchFamily="18" charset="2"/>
              </a:rPr>
              <a:t>D(</a:t>
            </a:r>
            <a:r>
              <a:rPr lang="en-US" altLang="en-US" sz="2000" dirty="0" smtClean="0"/>
              <a:t>m/q)| </a:t>
            </a:r>
            <a:r>
              <a:rPr lang="en-US" altLang="en-US" sz="2000" dirty="0" smtClean="0"/>
              <a:t>&lt; 10</a:t>
            </a:r>
            <a:r>
              <a:rPr lang="en-US" altLang="en-US" sz="2000" baseline="30000" dirty="0" smtClean="0"/>
              <a:t>-3</a:t>
            </a:r>
            <a:r>
              <a:rPr lang="en-US" altLang="en-US" sz="2000" dirty="0" smtClean="0"/>
              <a:t> should survive, </a:t>
            </a:r>
            <a:endParaRPr lang="de-DE" altLang="en-US" sz="2000" baseline="30000" dirty="0"/>
          </a:p>
        </p:txBody>
      </p:sp>
      <p:sp>
        <p:nvSpPr>
          <p:cNvPr id="848902" name="Rectangle 6"/>
          <p:cNvSpPr>
            <a:spLocks noChangeArrowheads="1"/>
          </p:cNvSpPr>
          <p:nvPr/>
        </p:nvSpPr>
        <p:spPr bwMode="auto">
          <a:xfrm>
            <a:off x="76200" y="1168400"/>
            <a:ext cx="451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800"/>
              <a:t>Worst case fission: No pure isotopes</a:t>
            </a:r>
          </a:p>
          <a:p>
            <a:r>
              <a:rPr lang="en-US" altLang="en-US" sz="1800"/>
              <a:t>even with small beam spot at the target.</a:t>
            </a:r>
            <a:endParaRPr lang="de-DE" altLang="en-US" sz="1800"/>
          </a:p>
        </p:txBody>
      </p:sp>
      <p:sp>
        <p:nvSpPr>
          <p:cNvPr id="848903" name="Rectangle 7"/>
          <p:cNvSpPr>
            <a:spLocks noChangeArrowheads="1"/>
          </p:cNvSpPr>
          <p:nvPr/>
        </p:nvSpPr>
        <p:spPr bwMode="auto">
          <a:xfrm>
            <a:off x="1266825" y="6069013"/>
            <a:ext cx="787717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en-US" sz="2000" dirty="0" smtClean="0"/>
              <a:t>combined with </a:t>
            </a:r>
            <a:r>
              <a:rPr lang="en-US" altLang="en-US" sz="2000" dirty="0"/>
              <a:t>c</a:t>
            </a:r>
            <a:r>
              <a:rPr lang="en-US" altLang="en-US" sz="2000" dirty="0" smtClean="0"/>
              <a:t>ut by Super-FRS good separation.</a:t>
            </a:r>
            <a:endParaRPr lang="en-US" altLang="en-US" sz="2000" dirty="0"/>
          </a:p>
          <a:p>
            <a:r>
              <a:rPr lang="en-US" altLang="en-US" sz="2000" dirty="0" smtClean="0"/>
              <a:t>Problems </a:t>
            </a:r>
            <a:r>
              <a:rPr lang="en-US" altLang="en-US" sz="2000" dirty="0"/>
              <a:t>only for low integer ratios, like 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m/q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2 or 2.5</a:t>
            </a:r>
            <a:endParaRPr lang="de-DE" altLang="en-US" sz="2000" dirty="0"/>
          </a:p>
        </p:txBody>
      </p:sp>
      <p:sp>
        <p:nvSpPr>
          <p:cNvPr id="848904" name="Rectangle 8"/>
          <p:cNvSpPr>
            <a:spLocks noChangeArrowheads="1"/>
          </p:cNvSpPr>
          <p:nvPr/>
        </p:nvSpPr>
        <p:spPr bwMode="auto">
          <a:xfrm>
            <a:off x="4949825" y="1323975"/>
            <a:ext cx="402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800"/>
              <a:t>With large spot even more nuclides</a:t>
            </a:r>
            <a:endParaRPr lang="de-DE" altLang="en-US" sz="1800"/>
          </a:p>
        </p:txBody>
      </p:sp>
      <p:pic>
        <p:nvPicPr>
          <p:cNvPr id="8489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54188"/>
            <a:ext cx="8731250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96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71451"/>
            <a:ext cx="4009497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US" altLang="en-US" sz="3600" dirty="0" smtClean="0"/>
              <a:t>Emittance</a:t>
            </a:r>
            <a:endParaRPr lang="en-US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1113" y="1315388"/>
            <a:ext cx="28825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Depends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initial spot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target thickness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nuclear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degrader thickness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751" y="3326726"/>
            <a:ext cx="3408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dirty="0" smtClean="0"/>
              <a:t>ere 1.5 GeV/u 238U on</a:t>
            </a:r>
          </a:p>
          <a:p>
            <a:r>
              <a:rPr lang="en-US" sz="2000" dirty="0" smtClean="0"/>
              <a:t>4 g/cm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C target, fission to</a:t>
            </a:r>
          </a:p>
          <a:p>
            <a:r>
              <a:rPr lang="en-US" sz="2000" baseline="30000" dirty="0" smtClean="0"/>
              <a:t>132</a:t>
            </a:r>
            <a:r>
              <a:rPr lang="en-US" sz="2000" dirty="0" smtClean="0"/>
              <a:t>Sn with 740 MeV/u </a:t>
            </a:r>
          </a:p>
          <a:p>
            <a:r>
              <a:rPr lang="en-US" sz="2000" dirty="0" smtClean="0"/>
              <a:t>at</a:t>
            </a:r>
            <a:r>
              <a:rPr lang="en-US" sz="2000" dirty="0"/>
              <a:t> </a:t>
            </a:r>
            <a:r>
              <a:rPr lang="en-US" sz="2000" dirty="0" smtClean="0"/>
              <a:t>exit of Super-FRS.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04" y="50126"/>
            <a:ext cx="550239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576636"/>
            <a:ext cx="4433888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4751" y="4869715"/>
            <a:ext cx="37547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Too large momentum spread </a:t>
            </a:r>
          </a:p>
          <a:p>
            <a:r>
              <a:rPr lang="en-US" sz="2000" dirty="0" smtClean="0"/>
              <a:t>can be cut with slits in </a:t>
            </a:r>
          </a:p>
          <a:p>
            <a:r>
              <a:rPr lang="en-US" sz="2000" dirty="0" smtClean="0"/>
              <a:t>dispersive focal plane of</a:t>
            </a:r>
          </a:p>
          <a:p>
            <a:r>
              <a:rPr lang="en-US" sz="2000" dirty="0" smtClean="0"/>
              <a:t>Super-FRS.</a:t>
            </a:r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4324350" y="3586161"/>
            <a:ext cx="1390650" cy="2690814"/>
          </a:xfrm>
          <a:prstGeom prst="rect">
            <a:avLst/>
          </a:prstGeom>
          <a:solidFill>
            <a:schemeClr val="accent1">
              <a:alpha val="48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67588" y="3586161"/>
            <a:ext cx="1390650" cy="2690814"/>
          </a:xfrm>
          <a:prstGeom prst="rect">
            <a:avLst/>
          </a:prstGeom>
          <a:solidFill>
            <a:schemeClr val="accent1">
              <a:alpha val="48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947" y="6486405"/>
            <a:ext cx="41280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0" dirty="0" err="1" smtClean="0">
                <a:latin typeface="Symbol" panose="05050102010706020507" pitchFamily="18" charset="2"/>
              </a:rPr>
              <a:t>D</a:t>
            </a:r>
            <a:r>
              <a:rPr lang="en-US" sz="1800" b="0" dirty="0" err="1" smtClean="0"/>
              <a:t>p</a:t>
            </a:r>
            <a:r>
              <a:rPr lang="en-US" sz="1800" b="0" dirty="0" smtClean="0"/>
              <a:t>/p [%]   = x at FMF2 [cm] / 5.8 cm/%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8278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1035050"/>
            <a:ext cx="47450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23" name="Text Box 3"/>
          <p:cNvSpPr txBox="1">
            <a:spLocks noChangeArrowheads="1"/>
          </p:cNvSpPr>
          <p:nvPr/>
        </p:nvSpPr>
        <p:spPr bwMode="auto">
          <a:xfrm>
            <a:off x="2271713" y="338138"/>
            <a:ext cx="4418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3200" dirty="0" err="1"/>
              <a:t>Identification</a:t>
            </a:r>
            <a:r>
              <a:rPr lang="de-DE" altLang="en-US" sz="3200" dirty="0"/>
              <a:t> </a:t>
            </a:r>
            <a:r>
              <a:rPr lang="en-US" altLang="en-US" sz="3200" dirty="0"/>
              <a:t>In-Flight</a:t>
            </a:r>
            <a:endParaRPr lang="en-GB" altLang="en-US" sz="3200" dirty="0"/>
          </a:p>
        </p:txBody>
      </p:sp>
      <p:sp>
        <p:nvSpPr>
          <p:cNvPr id="1029124" name="Text Box 4"/>
          <p:cNvSpPr txBox="1">
            <a:spLocks noChangeArrowheads="1"/>
          </p:cNvSpPr>
          <p:nvPr/>
        </p:nvSpPr>
        <p:spPr bwMode="auto">
          <a:xfrm>
            <a:off x="471488" y="1814513"/>
            <a:ext cx="8018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 altLang="en-US" sz="2000" b="0">
              <a:solidFill>
                <a:srgbClr val="FF0000"/>
              </a:solidFill>
            </a:endParaRPr>
          </a:p>
        </p:txBody>
      </p:sp>
      <p:sp>
        <p:nvSpPr>
          <p:cNvPr id="1029125" name="Text Box 5"/>
          <p:cNvSpPr txBox="1">
            <a:spLocks noChangeArrowheads="1"/>
          </p:cNvSpPr>
          <p:nvPr/>
        </p:nvSpPr>
        <p:spPr bwMode="auto">
          <a:xfrm>
            <a:off x="1035050" y="1323975"/>
            <a:ext cx="2014538" cy="415925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en-US" sz="2000" dirty="0"/>
              <a:t>B</a:t>
            </a:r>
            <a:r>
              <a:rPr lang="en-US" altLang="en-US" sz="2000" dirty="0">
                <a:latin typeface="Symbol" pitchFamily="18" charset="2"/>
              </a:rPr>
              <a:t>r</a:t>
            </a:r>
            <a:r>
              <a:rPr lang="en-US" altLang="en-US" sz="2000" dirty="0"/>
              <a:t> = m/q 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>
                <a:latin typeface="Symbol" pitchFamily="18" charset="2"/>
              </a:rPr>
              <a:t>bg</a:t>
            </a:r>
            <a:r>
              <a:rPr lang="en-US" altLang="en-US" sz="2000" dirty="0" smtClean="0">
                <a:latin typeface="Symbol" pitchFamily="18" charset="2"/>
              </a:rPr>
              <a:t>  </a:t>
            </a:r>
            <a:r>
              <a:rPr lang="en-US" altLang="en-US" sz="2000" dirty="0" smtClean="0"/>
              <a:t>c</a:t>
            </a:r>
            <a:r>
              <a:rPr lang="en-US" altLang="en-US" sz="2000" baseline="-25000" dirty="0" smtClean="0"/>
              <a:t>0</a:t>
            </a:r>
            <a:endParaRPr lang="de-DE" altLang="en-US" sz="2000" baseline="-25000" dirty="0"/>
          </a:p>
        </p:txBody>
      </p:sp>
      <p:sp>
        <p:nvSpPr>
          <p:cNvPr id="1029126" name="Text Box 6"/>
          <p:cNvSpPr txBox="1">
            <a:spLocks noChangeArrowheads="1"/>
          </p:cNvSpPr>
          <p:nvPr/>
        </p:nvSpPr>
        <p:spPr bwMode="auto">
          <a:xfrm>
            <a:off x="93663" y="1957388"/>
            <a:ext cx="45212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en-US" sz="2000" b="0" dirty="0"/>
              <a:t>  B</a:t>
            </a:r>
            <a:r>
              <a:rPr lang="en-US" altLang="en-US" sz="2000" b="0" dirty="0">
                <a:latin typeface="Symbol" pitchFamily="18" charset="2"/>
              </a:rPr>
              <a:t>r</a:t>
            </a:r>
            <a:r>
              <a:rPr lang="en-US" altLang="en-US" sz="2000" b="0" dirty="0"/>
              <a:t> from magnet setting </a:t>
            </a:r>
            <a:r>
              <a:rPr lang="en-US" altLang="en-US" sz="2000" b="0" dirty="0" smtClean="0"/>
              <a:t>and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   position </a:t>
            </a:r>
            <a:r>
              <a:rPr lang="en-US" altLang="en-US" sz="2000" b="0" dirty="0"/>
              <a:t>detectors at </a:t>
            </a:r>
            <a:r>
              <a:rPr lang="en-US" altLang="en-US" sz="2000" b="0" dirty="0" smtClean="0"/>
              <a:t>dispersive 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   focal planes </a:t>
            </a:r>
            <a:r>
              <a:rPr lang="en-US" altLang="en-US" sz="2000" b="0" dirty="0" smtClean="0">
                <a:solidFill>
                  <a:srgbClr val="0070C0"/>
                </a:solidFill>
              </a:rPr>
              <a:t>(e.g. </a:t>
            </a:r>
            <a:r>
              <a:rPr lang="en-US" altLang="en-US" sz="2000" b="0" dirty="0" smtClean="0">
                <a:solidFill>
                  <a:srgbClr val="0070C0"/>
                </a:solidFill>
              </a:rPr>
              <a:t>TPCs, MWPCs</a:t>
            </a:r>
            <a:r>
              <a:rPr lang="en-US" altLang="en-US" sz="2000" b="0" dirty="0" smtClean="0">
                <a:solidFill>
                  <a:srgbClr val="0070C0"/>
                </a:solidFill>
              </a:rPr>
              <a:t>).</a:t>
            </a:r>
            <a:endParaRPr lang="en-US" altLang="en-US" sz="2000" b="0" dirty="0">
              <a:solidFill>
                <a:srgbClr val="0070C0"/>
              </a:solidFill>
            </a:endParaRPr>
          </a:p>
        </p:txBody>
      </p:sp>
      <p:sp>
        <p:nvSpPr>
          <p:cNvPr id="1029127" name="Text Box 7"/>
          <p:cNvSpPr txBox="1">
            <a:spLocks noChangeArrowheads="1"/>
          </p:cNvSpPr>
          <p:nvPr/>
        </p:nvSpPr>
        <p:spPr bwMode="auto">
          <a:xfrm>
            <a:off x="5564188" y="6521450"/>
            <a:ext cx="3341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b="0"/>
              <a:t>thesis V. Henzl, CTU Prague 2005.</a:t>
            </a:r>
            <a:endParaRPr lang="de-DE" altLang="en-US" sz="1600" b="0"/>
          </a:p>
        </p:txBody>
      </p: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5259388" y="5640388"/>
            <a:ext cx="342142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altLang="en-US" sz="2000" baseline="30000" dirty="0">
                <a:solidFill>
                  <a:srgbClr val="00B0F0"/>
                </a:solidFill>
              </a:rPr>
              <a:t>238</a:t>
            </a:r>
            <a:r>
              <a:rPr lang="de-DE" altLang="en-US" sz="2000" dirty="0">
                <a:solidFill>
                  <a:srgbClr val="00B0F0"/>
                </a:solidFill>
              </a:rPr>
              <a:t>U on H </a:t>
            </a:r>
            <a:r>
              <a:rPr lang="de-DE" altLang="en-US" sz="2000" dirty="0" err="1" smtClean="0">
                <a:solidFill>
                  <a:srgbClr val="00B0F0"/>
                </a:solidFill>
              </a:rPr>
              <a:t>target</a:t>
            </a:r>
            <a:r>
              <a:rPr lang="de-DE" altLang="en-US" sz="2000" dirty="0" smtClean="0">
                <a:solidFill>
                  <a:srgbClr val="00B0F0"/>
                </a:solidFill>
              </a:rPr>
              <a:t>, FRS@GSI</a:t>
            </a:r>
            <a:endParaRPr lang="de-DE" altLang="en-US" sz="2000" dirty="0">
              <a:solidFill>
                <a:srgbClr val="00B0F0"/>
              </a:solidFill>
            </a:endParaRPr>
          </a:p>
        </p:txBody>
      </p:sp>
      <p:sp>
        <p:nvSpPr>
          <p:cNvPr id="1029131" name="Text Box 11"/>
          <p:cNvSpPr txBox="1">
            <a:spLocks noChangeArrowheads="1"/>
          </p:cNvSpPr>
          <p:nvPr/>
        </p:nvSpPr>
        <p:spPr bwMode="auto">
          <a:xfrm>
            <a:off x="98425" y="3321299"/>
            <a:ext cx="4156075" cy="240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en-US" sz="2000" b="0" dirty="0"/>
              <a:t>  Velocity </a:t>
            </a:r>
            <a:r>
              <a:rPr lang="en-US" altLang="en-US" sz="2000" b="0" dirty="0" smtClean="0"/>
              <a:t>(</a:t>
            </a:r>
            <a:r>
              <a:rPr lang="en-US" altLang="en-US" sz="2000" b="0" dirty="0" err="1" smtClean="0">
                <a:latin typeface="Symbol" panose="05050102010706020507" pitchFamily="18" charset="2"/>
              </a:rPr>
              <a:t>bg</a:t>
            </a:r>
            <a:r>
              <a:rPr lang="en-US" altLang="en-US" sz="2000" b="0" dirty="0" smtClean="0"/>
              <a:t>) from </a:t>
            </a:r>
            <a:r>
              <a:rPr lang="en-US" altLang="en-US" sz="2000" b="0" dirty="0" err="1" smtClean="0"/>
              <a:t>ToF</a:t>
            </a:r>
            <a:r>
              <a:rPr lang="en-US" altLang="en-US" sz="2000" b="0" dirty="0" smtClean="0"/>
              <a:t> over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   </a:t>
            </a:r>
            <a:r>
              <a:rPr lang="en-US" altLang="en-US" sz="2000" b="0" dirty="0" smtClean="0"/>
              <a:t>larger distance </a:t>
            </a:r>
            <a:r>
              <a:rPr lang="en-US" altLang="en-US" sz="2000" b="0" dirty="0" smtClean="0"/>
              <a:t>(20-100 </a:t>
            </a:r>
            <a:r>
              <a:rPr lang="en-US" altLang="en-US" sz="2000" b="0" dirty="0" smtClean="0"/>
              <a:t>m)</a:t>
            </a:r>
            <a:endParaRPr lang="en-US" altLang="en-US" sz="2000" b="0" baseline="-25000" dirty="0">
              <a:solidFill>
                <a:srgbClr val="3366FF"/>
              </a:solidFill>
            </a:endParaRPr>
          </a:p>
          <a:p>
            <a:r>
              <a:rPr lang="en-US" altLang="en-US" sz="800" b="0" dirty="0" smtClean="0">
                <a:solidFill>
                  <a:srgbClr val="3366FF"/>
                </a:solidFill>
              </a:rPr>
              <a:t>       </a:t>
            </a:r>
            <a:r>
              <a:rPr lang="en-US" altLang="en-US" sz="1800" b="0" dirty="0" smtClean="0">
                <a:solidFill>
                  <a:srgbClr val="0070C0"/>
                </a:solidFill>
              </a:rPr>
              <a:t>mostly by plastic scintillators</a:t>
            </a:r>
          </a:p>
          <a:p>
            <a:endParaRPr lang="en-US" altLang="en-US" sz="800" b="0" dirty="0">
              <a:solidFill>
                <a:srgbClr val="3366FF"/>
              </a:solidFill>
            </a:endParaRPr>
          </a:p>
          <a:p>
            <a:endParaRPr lang="en-US" altLang="en-US" sz="800" b="0" dirty="0">
              <a:solidFill>
                <a:srgbClr val="3366FF"/>
              </a:solidFill>
            </a:endParaRPr>
          </a:p>
          <a:p>
            <a:endParaRPr lang="en-US" altLang="en-US" sz="800" b="0" dirty="0"/>
          </a:p>
          <a:p>
            <a:endParaRPr lang="en-US" altLang="en-US" sz="800" b="0" dirty="0"/>
          </a:p>
          <a:p>
            <a:pPr>
              <a:buFontTx/>
              <a:buChar char="•"/>
            </a:pPr>
            <a:r>
              <a:rPr lang="en-US" altLang="en-US" sz="2000" b="0" dirty="0"/>
              <a:t>  </a:t>
            </a:r>
            <a:r>
              <a:rPr lang="en-US" altLang="en-US" sz="2000" b="0" dirty="0" smtClean="0"/>
              <a:t>Z from </a:t>
            </a:r>
            <a:r>
              <a:rPr lang="en-US" altLang="en-US" sz="2000" b="0" dirty="0" smtClean="0">
                <a:latin typeface="Symbol" pitchFamily="18" charset="2"/>
              </a:rPr>
              <a:t>D</a:t>
            </a:r>
            <a:r>
              <a:rPr lang="en-US" altLang="en-US" sz="2000" b="0" dirty="0" smtClean="0"/>
              <a:t>E in 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   </a:t>
            </a:r>
            <a:r>
              <a:rPr lang="en-US" altLang="en-US" sz="2000" b="0" dirty="0" smtClean="0">
                <a:solidFill>
                  <a:srgbClr val="0070C0"/>
                </a:solidFill>
              </a:rPr>
              <a:t>ionization chamber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endParaRPr lang="en-US" altLang="en-US" sz="2000" b="0" dirty="0">
              <a:solidFill>
                <a:srgbClr val="33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5031" y="6220996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= m [</a:t>
            </a:r>
            <a:r>
              <a:rPr lang="en-US" sz="1600" dirty="0" err="1" smtClean="0"/>
              <a:t>amu</a:t>
            </a:r>
            <a:r>
              <a:rPr lang="en-US" sz="1600" dirty="0" smtClean="0"/>
              <a:t>] / q [e]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82927" y="6041351"/>
            <a:ext cx="387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But only with quasi DC beam !</a:t>
            </a:r>
          </a:p>
        </p:txBody>
      </p:sp>
    </p:spTree>
    <p:extLst>
      <p:ext uri="{BB962C8B-B14F-4D97-AF65-F5344CB8AC3E}">
        <p14:creationId xmlns:p14="http://schemas.microsoft.com/office/powerpoint/2010/main" val="41080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US" altLang="en-US" dirty="0" smtClean="0"/>
              <a:t>Diagnostics for RIBs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886" y="1438275"/>
            <a:ext cx="787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Super-FRS has particle </a:t>
            </a:r>
            <a:r>
              <a:rPr lang="en-US" sz="2000" dirty="0"/>
              <a:t>detectors for full A, Z identification</a:t>
            </a:r>
            <a:endParaRPr lang="en-US" sz="2000" dirty="0" smtClean="0"/>
          </a:p>
          <a:p>
            <a:r>
              <a:rPr lang="en-US" sz="2000" dirty="0" smtClean="0"/>
              <a:t>(ionization chambers for </a:t>
            </a:r>
            <a:r>
              <a:rPr lang="en-US" sz="2000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E, x position x, </a:t>
            </a:r>
            <a:r>
              <a:rPr lang="en-US" sz="2000" dirty="0" err="1" smtClean="0"/>
              <a:t>ToF</a:t>
            </a:r>
            <a:r>
              <a:rPr lang="en-US" sz="2000" dirty="0" smtClean="0"/>
              <a:t> -&gt; velocity)</a:t>
            </a:r>
          </a:p>
          <a:p>
            <a:r>
              <a:rPr lang="en-US" sz="2000" dirty="0" smtClean="0"/>
              <a:t>of each ion at rates up to MHz  </a:t>
            </a:r>
            <a:r>
              <a:rPr lang="en-US" sz="2000" dirty="0" smtClean="0">
                <a:solidFill>
                  <a:srgbClr val="C00000"/>
                </a:solidFill>
              </a:rPr>
              <a:t>--&gt; not useful for fast extraction.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652" y="3848100"/>
            <a:ext cx="815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</a:t>
            </a:r>
            <a:r>
              <a:rPr lang="en-US" sz="2000" dirty="0" err="1" smtClean="0"/>
              <a:t>Schottky</a:t>
            </a:r>
            <a:r>
              <a:rPr lang="en-US" sz="2000" dirty="0" smtClean="0"/>
              <a:t> diagnostics in CR (resonant </a:t>
            </a:r>
            <a:r>
              <a:rPr lang="en-US" sz="2000" dirty="0" err="1" smtClean="0"/>
              <a:t>Schottky</a:t>
            </a:r>
            <a:r>
              <a:rPr lang="en-US" sz="2000" dirty="0" smtClean="0"/>
              <a:t> by ILIMA).</a:t>
            </a:r>
          </a:p>
          <a:p>
            <a:r>
              <a:rPr lang="en-US" sz="2000" dirty="0" smtClean="0"/>
              <a:t>Resolution only after cooling, only as good as cooling.</a:t>
            </a:r>
          </a:p>
          <a:p>
            <a:r>
              <a:rPr lang="en-US" sz="2000" dirty="0" smtClean="0"/>
              <a:t>Mass number identification requires  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err="1" smtClean="0"/>
              <a:t>v</a:t>
            </a:r>
            <a:r>
              <a:rPr lang="en-US" sz="2000" dirty="0" smtClean="0"/>
              <a:t>/v &lt;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Fine differences to identify also within isobars require  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err="1" smtClean="0"/>
              <a:t>v</a:t>
            </a:r>
            <a:r>
              <a:rPr lang="en-US" sz="2000" dirty="0" smtClean="0"/>
              <a:t>/v &lt; 10</a:t>
            </a:r>
            <a:r>
              <a:rPr lang="en-US" sz="2000" baseline="30000" dirty="0" smtClean="0"/>
              <a:t>-5</a:t>
            </a:r>
            <a:r>
              <a:rPr lang="en-US" sz="2000" dirty="0"/>
              <a:t>,</a:t>
            </a:r>
            <a:endParaRPr lang="en-US" sz="2000" dirty="0" smtClean="0"/>
          </a:p>
          <a:p>
            <a:r>
              <a:rPr lang="en-US" sz="2000" dirty="0" smtClean="0"/>
              <a:t>only possible in isochronous mode (uncooled).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886" y="2609850"/>
            <a:ext cx="784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Adjust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separation with slowly extracted beam, afterwards only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beam profiles (sometimes with intense peaks for guidance).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Go in steps from stable beam to extreme RIBs.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652" y="5667375"/>
            <a:ext cx="652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No electron cooler, also not in HESR for beginning.</a:t>
            </a:r>
          </a:p>
        </p:txBody>
      </p:sp>
    </p:spTree>
    <p:extLst>
      <p:ext uri="{BB962C8B-B14F-4D97-AF65-F5344CB8AC3E}">
        <p14:creationId xmlns:p14="http://schemas.microsoft.com/office/powerpoint/2010/main" val="126130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04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US" altLang="en-US" dirty="0" err="1" smtClean="0"/>
              <a:t>Schottky</a:t>
            </a:r>
            <a:r>
              <a:rPr lang="en-US" altLang="en-US" dirty="0" smtClean="0"/>
              <a:t> Diagnostics</a:t>
            </a:r>
            <a:br>
              <a:rPr lang="en-US" altLang="en-US" dirty="0" smtClean="0"/>
            </a:br>
            <a:r>
              <a:rPr lang="en-US" altLang="en-US" dirty="0" smtClean="0"/>
              <a:t>in the Ring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29325" y="2731352"/>
            <a:ext cx="3262432" cy="3744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  Measure revolution </a:t>
            </a:r>
          </a:p>
          <a:p>
            <a:r>
              <a:rPr lang="en-US" sz="1800" dirty="0" smtClean="0"/>
              <a:t>   frequency from noise </a:t>
            </a:r>
          </a:p>
          <a:p>
            <a:r>
              <a:rPr lang="en-US" sz="1800" dirty="0" smtClean="0"/>
              <a:t>   of pick-up.</a:t>
            </a:r>
          </a:p>
          <a:p>
            <a:endParaRPr lang="en-US" sz="800" dirty="0" smtClean="0"/>
          </a:p>
          <a:p>
            <a:r>
              <a:rPr lang="en-US" sz="1800" dirty="0" smtClean="0"/>
              <a:t>   Very sensitive down to</a:t>
            </a:r>
          </a:p>
          <a:p>
            <a:r>
              <a:rPr lang="en-US" sz="1800" dirty="0" smtClean="0"/>
              <a:t>   single ions.</a:t>
            </a:r>
          </a:p>
          <a:p>
            <a:endParaRPr lang="en-US" sz="800" dirty="0" smtClean="0"/>
          </a:p>
          <a:p>
            <a:r>
              <a:rPr lang="en-US" sz="1800" dirty="0" smtClean="0"/>
              <a:t> Example from ESR at GSI</a:t>
            </a:r>
          </a:p>
          <a:p>
            <a:r>
              <a:rPr lang="en-US" sz="1800" dirty="0"/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</a:rPr>
              <a:t>electron cooled beam)</a:t>
            </a: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800" dirty="0" smtClean="0"/>
              <a:t> relative mass difference 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>
                <a:latin typeface="Symbol" panose="05050102010706020507" pitchFamily="18" charset="2"/>
              </a:rPr>
              <a:t>D</a:t>
            </a:r>
            <a:r>
              <a:rPr lang="en-US" sz="1800" dirty="0" err="1" smtClean="0"/>
              <a:t>m</a:t>
            </a:r>
            <a:r>
              <a:rPr lang="en-US" sz="1800" dirty="0" smtClean="0"/>
              <a:t>/m = 2.6x10</a:t>
            </a:r>
            <a:r>
              <a:rPr lang="en-US" sz="1800" baseline="30000" dirty="0" smtClean="0"/>
              <a:t>-5</a:t>
            </a:r>
          </a:p>
          <a:p>
            <a:endParaRPr lang="en-US" sz="800" baseline="30000" dirty="0" smtClean="0"/>
          </a:p>
          <a:p>
            <a:r>
              <a:rPr lang="en-US" sz="1800" dirty="0" smtClean="0"/>
              <a:t>Intensity changes with time </a:t>
            </a:r>
          </a:p>
          <a:p>
            <a:r>
              <a:rPr lang="en-US" sz="1800" dirty="0" smtClean="0"/>
              <a:t>  because of EC decay of </a:t>
            </a:r>
          </a:p>
          <a:p>
            <a:r>
              <a:rPr lang="en-US" sz="1800" baseline="30000" dirty="0" smtClean="0"/>
              <a:t>   140</a:t>
            </a:r>
            <a:r>
              <a:rPr lang="en-US" sz="1800" dirty="0" smtClean="0"/>
              <a:t>Pr into </a:t>
            </a:r>
            <a:r>
              <a:rPr lang="en-US" sz="1800" baseline="30000" dirty="0" smtClean="0"/>
              <a:t>140</a:t>
            </a:r>
            <a:r>
              <a:rPr lang="en-US" sz="1800" dirty="0" smtClean="0"/>
              <a:t>Ce.</a:t>
            </a:r>
            <a:endParaRPr lang="en-US" sz="1800" dirty="0"/>
          </a:p>
        </p:txBody>
      </p:sp>
      <p:pic>
        <p:nvPicPr>
          <p:cNvPr id="5" name="Picture 6" descr="trace_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04429"/>
            <a:ext cx="5951537" cy="54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525" y="3286125"/>
            <a:ext cx="180975" cy="981075"/>
          </a:xfrm>
          <a:prstGeom prst="rect">
            <a:avLst/>
          </a:prstGeom>
          <a:solidFill>
            <a:schemeClr val="accent3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909021" y="3485761"/>
            <a:ext cx="197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after injection [min]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53" y="1021665"/>
            <a:ext cx="1507271" cy="165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rot="-5400000" flipH="1">
            <a:off x="-259556" y="4921964"/>
            <a:ext cx="674687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15109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US" altLang="en-US" dirty="0" smtClean="0"/>
              <a:t>Summary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936" y="1266825"/>
            <a:ext cx="838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RIBs are an essential part of FAIR physics program,</a:t>
            </a:r>
          </a:p>
          <a:p>
            <a:r>
              <a:rPr lang="en-US" sz="2000" dirty="0" smtClean="0"/>
              <a:t>some experiments with cooled beam directly in CR others in HESR.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86936" y="4386114"/>
            <a:ext cx="88553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Separation by Super-FRS not sufficient due to large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/p of fragments, 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worse than for slow extraction due to enlarged beam spot on target.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RI beam can contain ions with different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(m/q) up to few %.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Intensity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atio can be up to 1:10 in favor of others.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Separation during cooling or with scrapers after cooling can help.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936" y="2127111"/>
            <a:ext cx="8042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Primary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beam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5x10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/spill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ragmentation or fission in flight,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production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rates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for cooling in range: 1000 – 10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/spill,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for many experiments accumulation will be needed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6936" y="3373428"/>
            <a:ext cx="8573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Emittance at end of Super-FRS depends on case (100-300 mm </a:t>
            </a:r>
            <a:r>
              <a:rPr lang="en-US" sz="2000" dirty="0" err="1" smtClean="0"/>
              <a:t>mrad</a:t>
            </a:r>
            <a:r>
              <a:rPr lang="en-US" sz="2000" dirty="0" smtClean="0"/>
              <a:t>),</a:t>
            </a:r>
          </a:p>
          <a:p>
            <a:r>
              <a:rPr lang="en-US" sz="2000" dirty="0" smtClean="0"/>
              <a:t>good B</a:t>
            </a:r>
            <a:r>
              <a:rPr lang="en-US" sz="2000" dirty="0" smtClean="0">
                <a:latin typeface="Symbol" panose="05050102010706020507" pitchFamily="18" charset="2"/>
              </a:rPr>
              <a:t>r</a:t>
            </a:r>
            <a:r>
              <a:rPr lang="en-US" sz="2000" dirty="0" smtClean="0"/>
              <a:t> collimation possible.</a:t>
            </a:r>
          </a:p>
        </p:txBody>
      </p:sp>
    </p:spTree>
    <p:extLst>
      <p:ext uri="{BB962C8B-B14F-4D97-AF65-F5344CB8AC3E}">
        <p14:creationId xmlns:p14="http://schemas.microsoft.com/office/powerpoint/2010/main" val="161474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393048" y="249528"/>
            <a:ext cx="4505325" cy="5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IE" altLang="de-DE" sz="2500" dirty="0" smtClean="0">
                <a:solidFill>
                  <a:srgbClr val="000000"/>
                </a:solidFill>
              </a:rPr>
              <a:t>The fate of accelerated ions</a:t>
            </a:r>
            <a:endParaRPr lang="en-IE" altLang="de-DE" sz="2500" dirty="0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90" y="5323406"/>
            <a:ext cx="3879360" cy="138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73" y="5620212"/>
            <a:ext cx="699840" cy="6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" y="1647093"/>
            <a:ext cx="3581282" cy="11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 bwMode="auto">
          <a:xfrm>
            <a:off x="1891031" y="931677"/>
            <a:ext cx="1947544" cy="664145"/>
          </a:xfrm>
          <a:prstGeom prst="wedgeRoundRectCallout">
            <a:avLst>
              <a:gd name="adj1" fmla="val -22723"/>
              <a:gd name="adj2" fmla="val 95709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b="0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971742" y="931676"/>
            <a:ext cx="2181157" cy="9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IE" altLang="de-DE" sz="1800" b="0" dirty="0"/>
              <a:t>Yeah, I am an </a:t>
            </a:r>
            <a:br>
              <a:rPr lang="en-IE" altLang="de-DE" sz="1800" b="0" dirty="0"/>
            </a:br>
            <a:r>
              <a:rPr lang="en-IE" altLang="de-DE" sz="1800" b="0" dirty="0"/>
              <a:t>accelerated ion.</a:t>
            </a:r>
          </a:p>
          <a:p>
            <a:pPr eaLnBrk="1"/>
            <a:endParaRPr lang="en-IE" altLang="de-DE" sz="18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89" y="3220013"/>
            <a:ext cx="3559680" cy="140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4494240" y="2303488"/>
            <a:ext cx="2106430" cy="914531"/>
          </a:xfrm>
          <a:prstGeom prst="wedgeRoundRectCallout">
            <a:avLst>
              <a:gd name="adj1" fmla="val -20420"/>
              <a:gd name="adj2" fmla="val 87066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b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2000" y="2303487"/>
            <a:ext cx="2406170" cy="9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IE" altLang="de-DE" sz="1800" b="0" dirty="0"/>
              <a:t>By the way, what</a:t>
            </a:r>
          </a:p>
          <a:p>
            <a:pPr eaLnBrk="1"/>
            <a:r>
              <a:rPr lang="en-IE" altLang="de-DE" sz="1800" b="0" dirty="0"/>
              <a:t>do you do with accelerated ions?</a:t>
            </a:r>
          </a:p>
          <a:p>
            <a:pPr eaLnBrk="1"/>
            <a:endParaRPr lang="en-IE" altLang="de-DE" sz="1800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870845" y="4691285"/>
            <a:ext cx="1377806" cy="461287"/>
          </a:xfrm>
          <a:prstGeom prst="wedgeRoundRectCallout">
            <a:avLst>
              <a:gd name="adj1" fmla="val -22615"/>
              <a:gd name="adj2" fmla="val 146960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b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978170" y="4735487"/>
            <a:ext cx="2012400" cy="9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IE" altLang="de-DE" sz="1800" dirty="0" err="1"/>
              <a:t>Aaarrgh</a:t>
            </a:r>
            <a:r>
              <a:rPr lang="en-IE" altLang="de-DE" sz="1800" dirty="0"/>
              <a:t> !</a:t>
            </a:r>
          </a:p>
          <a:p>
            <a:pPr eaLnBrk="1"/>
            <a:endParaRPr lang="en-I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744812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2240" y="802996"/>
            <a:ext cx="9156240" cy="404976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893984" y="169937"/>
            <a:ext cx="5422071" cy="76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6815" rIns="81631" bIns="4081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IE" altLang="de-DE" dirty="0">
                <a:solidFill>
                  <a:srgbClr val="000000"/>
                </a:solidFill>
              </a:rPr>
              <a:t>Emittance Growth with Targets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-2025" y="1207972"/>
            <a:ext cx="8948272" cy="9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6815" rIns="81631" bIns="4081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IE" altLang="de-DE" sz="1600" b="0" dirty="0">
                <a:solidFill>
                  <a:srgbClr val="000000"/>
                </a:solidFill>
              </a:rPr>
              <a:t>Momentum transfer by reaction in target increases transverse momentum spread,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IE" altLang="de-DE" sz="1600" b="0" dirty="0">
                <a:solidFill>
                  <a:srgbClr val="000000"/>
                </a:solidFill>
              </a:rPr>
              <a:t>but in </a:t>
            </a:r>
            <a:r>
              <a:rPr lang="en-IE" altLang="de-DE" sz="1600" b="0" dirty="0" smtClean="0">
                <a:solidFill>
                  <a:srgbClr val="000000"/>
                </a:solidFill>
              </a:rPr>
              <a:t>a thin </a:t>
            </a:r>
            <a:r>
              <a:rPr lang="en-IE" altLang="de-DE" sz="1600" b="0" dirty="0">
                <a:solidFill>
                  <a:srgbClr val="000000"/>
                </a:solidFill>
              </a:rPr>
              <a:t>target </a:t>
            </a:r>
            <a:r>
              <a:rPr lang="en-IE" altLang="de-DE" sz="1600" dirty="0" smtClean="0">
                <a:solidFill>
                  <a:srgbClr val="000000"/>
                </a:solidFill>
              </a:rPr>
              <a:t>x</a:t>
            </a:r>
            <a:r>
              <a:rPr lang="en-IE" altLang="de-DE" sz="1600" b="0" dirty="0" smtClean="0">
                <a:solidFill>
                  <a:srgbClr val="000000"/>
                </a:solidFill>
              </a:rPr>
              <a:t> </a:t>
            </a:r>
            <a:r>
              <a:rPr lang="en-IE" altLang="de-DE" sz="1600" b="0" dirty="0">
                <a:solidFill>
                  <a:srgbClr val="000000"/>
                </a:solidFill>
              </a:rPr>
              <a:t>does not change much.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2240" y="879196"/>
            <a:ext cx="3800430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6815" rIns="81631" bIns="4081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2D2DB9">
                    <a:lumMod val="75000"/>
                  </a:srgbClr>
                </a:solidFill>
              </a:rPr>
              <a:t>Interaction with Matter (Targets)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22608" y="3885780"/>
            <a:ext cx="6748801" cy="3070734"/>
            <a:chOff x="1127354" y="4283353"/>
            <a:chExt cx="7440084" cy="3384916"/>
          </a:xfrm>
        </p:grpSpPr>
        <p:sp>
          <p:nvSpPr>
            <p:cNvPr id="23" name="Oval 22"/>
            <p:cNvSpPr/>
            <p:nvPr/>
          </p:nvSpPr>
          <p:spPr bwMode="auto">
            <a:xfrm rot="16200000">
              <a:off x="2220809" y="5855435"/>
              <a:ext cx="864096" cy="30043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27354" y="4283894"/>
              <a:ext cx="3168352" cy="3384375"/>
              <a:chOff x="359792" y="3015163"/>
              <a:chExt cx="1944216" cy="1520761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300086" y="3055342"/>
                <a:ext cx="0" cy="1480582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359792" y="3795634"/>
                <a:ext cx="1880588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2044906" y="3789909"/>
                <a:ext cx="259102" cy="15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07484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r>
                  <a:rPr lang="de-DE" sz="1600" b="0" dirty="0">
                    <a:solidFill>
                      <a:srgbClr val="000000"/>
                    </a:solidFill>
                  </a:rPr>
                  <a:t>x</a:t>
                </a:r>
                <a:endParaRPr lang="en-US" sz="16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7680" y="3015163"/>
                <a:ext cx="917683" cy="15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07484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r>
                  <a:rPr lang="de-DE" sz="1600" b="0" dirty="0" smtClean="0">
                    <a:solidFill>
                      <a:srgbClr val="000000"/>
                    </a:solidFill>
                  </a:rPr>
                  <a:t>tan(</a:t>
                </a:r>
                <a:r>
                  <a:rPr lang="de-DE" sz="1600" b="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de-DE" sz="1600" b="0" dirty="0" smtClean="0">
                    <a:solidFill>
                      <a:srgbClr val="000000"/>
                    </a:solidFill>
                  </a:rPr>
                  <a:t>) =</a:t>
                </a:r>
                <a:r>
                  <a:rPr lang="de-DE" sz="1600" b="0" dirty="0" err="1" smtClean="0">
                    <a:solidFill>
                      <a:srgbClr val="000000"/>
                    </a:solidFill>
                  </a:rPr>
                  <a:t>p</a:t>
                </a:r>
                <a:r>
                  <a:rPr lang="de-DE" sz="1600" b="0" baseline="-25000" dirty="0" err="1" smtClean="0">
                    <a:solidFill>
                      <a:srgbClr val="000000"/>
                    </a:solidFill>
                  </a:rPr>
                  <a:t>x</a:t>
                </a:r>
                <a:r>
                  <a:rPr lang="de-DE" sz="1600" b="0" baseline="-25000" dirty="0" smtClean="0">
                    <a:solidFill>
                      <a:srgbClr val="000000"/>
                    </a:solidFill>
                  </a:rPr>
                  <a:t>/</a:t>
                </a:r>
                <a:r>
                  <a:rPr lang="de-DE" sz="1600" b="0" dirty="0" err="1" smtClean="0">
                    <a:solidFill>
                      <a:srgbClr val="000000"/>
                    </a:solidFill>
                  </a:rPr>
                  <a:t>p</a:t>
                </a:r>
                <a:r>
                  <a:rPr lang="de-DE" sz="1600" b="0" baseline="-25000" dirty="0" err="1" smtClean="0">
                    <a:solidFill>
                      <a:srgbClr val="000000"/>
                    </a:solidFill>
                  </a:rPr>
                  <a:t>z</a:t>
                </a:r>
                <a:endParaRPr lang="en-US" sz="1600" b="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 bwMode="auto">
            <a:xfrm>
              <a:off x="6048424" y="5885857"/>
              <a:ext cx="1800200" cy="240346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399086" y="4283353"/>
              <a:ext cx="3168352" cy="3384375"/>
              <a:chOff x="359792" y="3015163"/>
              <a:chExt cx="1944216" cy="1520761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300086" y="3055342"/>
                <a:ext cx="0" cy="1480582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359792" y="3795634"/>
                <a:ext cx="1880588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2044906" y="3789909"/>
                <a:ext cx="259102" cy="15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07484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r>
                  <a:rPr lang="de-DE" sz="1600" b="0" dirty="0">
                    <a:solidFill>
                      <a:srgbClr val="000000"/>
                    </a:solidFill>
                  </a:rPr>
                  <a:t>x</a:t>
                </a:r>
                <a:endParaRPr lang="en-US" sz="16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96908" y="3015163"/>
                <a:ext cx="618614" cy="15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07484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r>
                  <a:rPr lang="de-DE" sz="1600" b="0" dirty="0" smtClean="0">
                    <a:solidFill>
                      <a:srgbClr val="000000"/>
                    </a:solidFill>
                  </a:rPr>
                  <a:t>tan(</a:t>
                </a:r>
                <a:r>
                  <a:rPr lang="de-DE" sz="1600" b="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de-DE" sz="1600" b="0" dirty="0" smtClean="0">
                    <a:solidFill>
                      <a:srgbClr val="000000"/>
                    </a:solidFill>
                  </a:rPr>
                  <a:t>)</a:t>
                </a:r>
                <a:endParaRPr lang="en-US" sz="1600" b="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 bwMode="auto">
            <a:xfrm>
              <a:off x="6048424" y="5538609"/>
              <a:ext cx="1800200" cy="977532"/>
            </a:xfrm>
            <a:prstGeom prst="ellipse">
              <a:avLst/>
            </a:prstGeom>
            <a:solidFill>
              <a:srgbClr val="FF0000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502640" y="5165363"/>
              <a:ext cx="300434" cy="1638810"/>
            </a:xfrm>
            <a:prstGeom prst="ellipse">
              <a:avLst/>
            </a:prstGeom>
            <a:solidFill>
              <a:srgbClr val="FF0000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484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3976136" y="2257052"/>
            <a:ext cx="137403" cy="8212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36" tIns="41469" rIns="82936" bIns="41469" numCol="1" rtlCol="0" anchor="t" anchorCtr="0" compatLnSpc="1">
            <a:prstTxWarp prst="textNoShape">
              <a:avLst/>
            </a:prstTxWarp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b="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170761" y="2667660"/>
            <a:ext cx="187377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043935" y="2667660"/>
            <a:ext cx="2001656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4043935" y="2033082"/>
            <a:ext cx="0" cy="63457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4044835" y="2033081"/>
            <a:ext cx="2000756" cy="6272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4044835" y="2033081"/>
            <a:ext cx="20007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045591" y="2033082"/>
            <a:ext cx="0" cy="62721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1505741" y="3047277"/>
            <a:ext cx="1598288" cy="317477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sz="1600" b="0" dirty="0" err="1">
                <a:solidFill>
                  <a:srgbClr val="002060"/>
                </a:solidFill>
              </a:rPr>
              <a:t>primary</a:t>
            </a:r>
            <a:r>
              <a:rPr lang="de-DE" sz="1600" b="0" dirty="0">
                <a:solidFill>
                  <a:srgbClr val="002060"/>
                </a:solidFill>
              </a:rPr>
              <a:t> </a:t>
            </a:r>
            <a:r>
              <a:rPr lang="de-DE" sz="1600" b="0" dirty="0" err="1">
                <a:solidFill>
                  <a:srgbClr val="002060"/>
                </a:solidFill>
              </a:rPr>
              <a:t>particle</a:t>
            </a:r>
            <a:endParaRPr lang="en-US" sz="1600" b="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45213" y="3047277"/>
            <a:ext cx="1865835" cy="317477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sz="1600" b="0" dirty="0" err="1">
                <a:solidFill>
                  <a:srgbClr val="FF0000"/>
                </a:solidFill>
              </a:rPr>
              <a:t>secondary</a:t>
            </a:r>
            <a:r>
              <a:rPr lang="de-DE" sz="1600" b="0" dirty="0">
                <a:solidFill>
                  <a:srgbClr val="FF0000"/>
                </a:solidFill>
              </a:rPr>
              <a:t> </a:t>
            </a:r>
            <a:r>
              <a:rPr lang="de-DE" sz="1600" b="0" dirty="0" err="1">
                <a:solidFill>
                  <a:srgbClr val="FF0000"/>
                </a:solidFill>
              </a:rPr>
              <a:t>particle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88649" y="2664172"/>
            <a:ext cx="353610" cy="317477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sz="1600" b="0" dirty="0" err="1">
                <a:solidFill>
                  <a:srgbClr val="002060"/>
                </a:solidFill>
              </a:rPr>
              <a:t>p</a:t>
            </a:r>
            <a:r>
              <a:rPr lang="de-DE" sz="1600" b="0" baseline="-25000" dirty="0" err="1">
                <a:solidFill>
                  <a:srgbClr val="002060"/>
                </a:solidFill>
              </a:rPr>
              <a:t>z</a:t>
            </a:r>
            <a:endParaRPr lang="en-US" sz="1600" b="0" baseline="-25000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20674" y="2660293"/>
            <a:ext cx="353610" cy="317477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sz="1600" b="0" dirty="0" err="1">
                <a:solidFill>
                  <a:srgbClr val="FF0000"/>
                </a:solidFill>
              </a:rPr>
              <a:t>p</a:t>
            </a:r>
            <a:r>
              <a:rPr lang="de-DE" sz="1600" b="0" baseline="-25000" dirty="0" err="1">
                <a:solidFill>
                  <a:srgbClr val="FF0000"/>
                </a:solidFill>
              </a:rPr>
              <a:t>z</a:t>
            </a:r>
            <a:endParaRPr lang="en-US" sz="1600" b="0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95832" y="1926541"/>
            <a:ext cx="353610" cy="317477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sz="1600" b="0" dirty="0" err="1">
                <a:solidFill>
                  <a:srgbClr val="FF0000"/>
                </a:solidFill>
              </a:rPr>
              <a:t>p</a:t>
            </a:r>
            <a:r>
              <a:rPr lang="de-DE" sz="1600" b="0" baseline="-25000" dirty="0" err="1">
                <a:solidFill>
                  <a:srgbClr val="FF0000"/>
                </a:solidFill>
              </a:rPr>
              <a:t>x</a:t>
            </a:r>
            <a:endParaRPr lang="en-US" sz="1600" b="0" baseline="-25000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043623" y="2514461"/>
            <a:ext cx="261270" cy="261297"/>
          </a:xfrm>
          <a:prstGeom prst="ellipse">
            <a:avLst/>
          </a:prstGeom>
          <a:solidFill>
            <a:schemeClr val="accent2">
              <a:alpha val="5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36" tIns="41469" rIns="82936" bIns="41469" numCol="1" rtlCol="0" anchor="t" anchorCtr="0" compatLnSpc="1">
            <a:prstTxWarp prst="textNoShape">
              <a:avLst/>
            </a:prstTxWarp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897915" y="1926540"/>
            <a:ext cx="241704" cy="250878"/>
          </a:xfrm>
          <a:prstGeom prst="ellipse">
            <a:avLst/>
          </a:prstGeom>
          <a:solidFill>
            <a:srgbClr val="FF000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36" tIns="41469" rIns="82936" bIns="41469" numCol="1" rtlCol="0" anchor="t" anchorCtr="0" compatLnSpc="1">
            <a:prstTxWarp prst="textNoShape">
              <a:avLst/>
            </a:prstTxWarp>
          </a:bodyPr>
          <a:lstStyle/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30881" y="3559648"/>
            <a:ext cx="8948272" cy="45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6815" rIns="81631" bIns="4081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IE" altLang="de-DE" sz="1600" b="0" dirty="0">
                <a:solidFill>
                  <a:srgbClr val="000000"/>
                </a:solidFill>
              </a:rPr>
              <a:t>Make small beam spot to avoid large emittance for secondary beam</a:t>
            </a:r>
          </a:p>
          <a:p>
            <a:pPr defTabSz="407484" eaLnBrk="1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IE" altLang="de-DE" sz="1600" b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1312" y="235837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18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8" name="Arc 7"/>
          <p:cNvSpPr/>
          <p:nvPr/>
        </p:nvSpPr>
        <p:spPr bwMode="auto">
          <a:xfrm rot="2423359">
            <a:off x="4526485" y="2402084"/>
            <a:ext cx="340194" cy="281905"/>
          </a:xfrm>
          <a:prstGeom prst="arc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96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220587"/>
            <a:ext cx="4400550" cy="45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US" altLang="en-US" dirty="0" smtClean="0"/>
              <a:t>Rare Isotopes in Rings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1513" y="1284034"/>
            <a:ext cx="3304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</a:t>
            </a:r>
            <a:r>
              <a:rPr lang="en-US" sz="2000" dirty="0" smtClean="0">
                <a:solidFill>
                  <a:srgbClr val="0070C0"/>
                </a:solidFill>
              </a:rPr>
              <a:t>hart of nuclides has: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~ 2200 with 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 &gt; 1 </a:t>
            </a:r>
            <a:r>
              <a:rPr lang="en-US" sz="2000" dirty="0" err="1" smtClean="0">
                <a:solidFill>
                  <a:srgbClr val="0070C0"/>
                </a:solidFill>
              </a:rPr>
              <a:t>ms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~ 1100 with 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 &gt; 1 min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       some 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 = 10</a:t>
            </a:r>
            <a:r>
              <a:rPr lang="en-US" sz="2000" baseline="30000" dirty="0" smtClean="0">
                <a:solidFill>
                  <a:srgbClr val="0070C0"/>
                </a:solidFill>
              </a:rPr>
              <a:t>n</a:t>
            </a:r>
            <a:r>
              <a:rPr lang="en-US" sz="2000" dirty="0" smtClean="0">
                <a:solidFill>
                  <a:srgbClr val="0070C0"/>
                </a:solidFill>
              </a:rPr>
              <a:t> years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213" y="2791208"/>
            <a:ext cx="3700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sz="2000" dirty="0" smtClean="0">
                <a:solidFill>
                  <a:srgbClr val="0070C0"/>
                </a:solidFill>
              </a:rPr>
              <a:t>Lifetime long enough for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   cooling and accumulation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57" y="1339200"/>
            <a:ext cx="797944" cy="73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197265" y="3905250"/>
            <a:ext cx="4538596" cy="2695575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24375" y="3905250"/>
            <a:ext cx="2724150" cy="195262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571" y="3977011"/>
            <a:ext cx="89130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ym typeface="Wingdings" panose="05000000000000000000" pitchFamily="2" charset="2"/>
              </a:rPr>
              <a:t>Look at rare decays and transitions - </a:t>
            </a:r>
            <a:r>
              <a:rPr lang="en-US" sz="2000" u="sng" dirty="0" smtClean="0">
                <a:solidFill>
                  <a:srgbClr val="339933"/>
                </a:solidFill>
                <a:sym typeface="Wingdings" panose="05000000000000000000" pitchFamily="2" charset="2"/>
              </a:rPr>
              <a:t>ILIMA</a:t>
            </a:r>
            <a:endParaRPr lang="en-US" sz="2000" u="sng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When lifetime </a:t>
            </a:r>
            <a:r>
              <a:rPr lang="en-US" sz="2000" dirty="0" smtClean="0">
                <a:sym typeface="Wingdings" panose="05000000000000000000" pitchFamily="2" charset="2"/>
              </a:rPr>
              <a:t>is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years we need many ions in ring (e.g. </a:t>
            </a:r>
            <a:r>
              <a:rPr lang="en-US" sz="2000" baseline="30000" dirty="0" smtClean="0">
                <a:sym typeface="Wingdings" panose="05000000000000000000" pitchFamily="2" charset="2"/>
              </a:rPr>
              <a:t>205</a:t>
            </a:r>
            <a:r>
              <a:rPr lang="en-US" sz="2000" dirty="0" smtClean="0">
                <a:sym typeface="Wingdings" panose="05000000000000000000" pitchFamily="2" charset="2"/>
              </a:rPr>
              <a:t>Tl case)</a:t>
            </a:r>
          </a:p>
          <a:p>
            <a:r>
              <a:rPr lang="en-US" sz="2000" dirty="0" smtClean="0">
                <a:latin typeface="+mn-lt"/>
                <a:sym typeface="Wingdings" panose="05000000000000000000" pitchFamily="2" charset="2"/>
              </a:rPr>
              <a:t>or </a:t>
            </a:r>
            <a:r>
              <a:rPr lang="en-US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000" dirty="0" smtClean="0">
                <a:sym typeface="Wingdings" panose="05000000000000000000" pitchFamily="2" charset="2"/>
              </a:rPr>
              <a:t>-decay </a:t>
            </a:r>
            <a:r>
              <a:rPr lang="en-US" sz="2000" dirty="0" smtClean="0">
                <a:sym typeface="Wingdings" panose="05000000000000000000" pitchFamily="2" charset="2"/>
              </a:rPr>
              <a:t>followed by neutron emission 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(trace mother and daughter ions in ring)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u="sng" dirty="0" smtClean="0">
                <a:sym typeface="Wingdings" panose="05000000000000000000" pitchFamily="2" charset="2"/>
              </a:rPr>
              <a:t>Reactions with gas jet target - </a:t>
            </a:r>
            <a:r>
              <a:rPr lang="en-US" sz="2000" u="sng" dirty="0" smtClean="0">
                <a:solidFill>
                  <a:srgbClr val="339933"/>
                </a:solidFill>
                <a:sym typeface="Wingdings" panose="05000000000000000000" pitchFamily="2" charset="2"/>
              </a:rPr>
              <a:t>EXL</a:t>
            </a:r>
            <a:endParaRPr lang="en-US" sz="2000" u="sng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Luminosities of 10</a:t>
            </a:r>
            <a:r>
              <a:rPr lang="en-US" sz="2000" baseline="30000" dirty="0" smtClean="0">
                <a:sym typeface="Wingdings" panose="05000000000000000000" pitchFamily="2" charset="2"/>
              </a:rPr>
              <a:t>24</a:t>
            </a:r>
            <a:r>
              <a:rPr lang="en-US" sz="2000" dirty="0" smtClean="0">
                <a:sym typeface="Wingdings" panose="05000000000000000000" pitchFamily="2" charset="2"/>
              </a:rPr>
              <a:t> – 10</a:t>
            </a:r>
            <a:r>
              <a:rPr lang="en-US" sz="2000" baseline="30000" dirty="0" smtClean="0">
                <a:sym typeface="Wingdings" panose="05000000000000000000" pitchFamily="2" charset="2"/>
              </a:rPr>
              <a:t>28</a:t>
            </a:r>
            <a:r>
              <a:rPr lang="en-US" sz="2000" dirty="0" smtClean="0">
                <a:sym typeface="Wingdings" panose="05000000000000000000" pitchFamily="2" charset="2"/>
              </a:rPr>
              <a:t> /(cm</a:t>
            </a:r>
            <a:r>
              <a:rPr lang="en-US" sz="2000" baseline="30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. s) require 10</a:t>
            </a:r>
            <a:r>
              <a:rPr lang="en-US" sz="2000" baseline="30000" dirty="0" smtClean="0">
                <a:sym typeface="Wingdings" panose="05000000000000000000" pitchFamily="2" charset="2"/>
              </a:rPr>
              <a:t>5</a:t>
            </a:r>
            <a:r>
              <a:rPr lang="en-US" sz="2000" dirty="0" smtClean="0">
                <a:sym typeface="Wingdings" panose="05000000000000000000" pitchFamily="2" charset="2"/>
              </a:rPr>
              <a:t> – 10</a:t>
            </a:r>
            <a:r>
              <a:rPr lang="en-US" sz="2000" baseline="30000" dirty="0" smtClean="0">
                <a:sym typeface="Wingdings" panose="05000000000000000000" pitchFamily="2" charset="2"/>
              </a:rPr>
              <a:t>9</a:t>
            </a:r>
            <a:r>
              <a:rPr lang="en-US" sz="2000" dirty="0" smtClean="0">
                <a:sym typeface="Wingdings" panose="05000000000000000000" pitchFamily="2" charset="2"/>
              </a:rPr>
              <a:t> cooled ions in ring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u="sng" dirty="0" smtClean="0"/>
              <a:t>Collider with electrons - </a:t>
            </a:r>
            <a:r>
              <a:rPr lang="en-US" sz="2000" u="sng" dirty="0" err="1" smtClean="0">
                <a:solidFill>
                  <a:srgbClr val="339933"/>
                </a:solidFill>
              </a:rPr>
              <a:t>ELISe</a:t>
            </a:r>
            <a:endParaRPr lang="en-US" sz="2000" u="sng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15" y="4592568"/>
            <a:ext cx="1752585" cy="126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473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222464"/>
            <a:ext cx="2790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5565" y="14160"/>
            <a:ext cx="5342173" cy="787557"/>
          </a:xfrm>
        </p:spPr>
        <p:txBody>
          <a:bodyPr/>
          <a:lstStyle/>
          <a:p>
            <a:r>
              <a:rPr lang="en-GB" dirty="0" smtClean="0"/>
              <a:t>Limits by Targets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1422260" y="647521"/>
            <a:ext cx="637546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2400" dirty="0" smtClean="0"/>
              <a:t>Simple temperature and stress calculation</a:t>
            </a:r>
          </a:p>
        </p:txBody>
      </p:sp>
      <p:sp>
        <p:nvSpPr>
          <p:cNvPr id="19" name="Textfeld 12"/>
          <p:cNvSpPr txBox="1"/>
          <p:nvPr/>
        </p:nvSpPr>
        <p:spPr>
          <a:xfrm>
            <a:off x="4391964" y="2599898"/>
            <a:ext cx="121058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800" dirty="0" smtClean="0"/>
              <a:t>melting?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439" y="3182035"/>
            <a:ext cx="9303834" cy="3854186"/>
            <a:chOff x="108439" y="3182035"/>
            <a:chExt cx="9303834" cy="38541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492" y="5300662"/>
              <a:ext cx="1734711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2"/>
            <p:cNvSpPr txBox="1"/>
            <p:nvPr/>
          </p:nvSpPr>
          <p:spPr>
            <a:xfrm>
              <a:off x="108439" y="4918725"/>
              <a:ext cx="4501553" cy="92333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GB" sz="1800" dirty="0" smtClean="0">
                  <a:solidFill>
                    <a:srgbClr val="A50021"/>
                  </a:solidFill>
                </a:rPr>
                <a:t>Example (FRS at GSI):</a:t>
              </a:r>
            </a:p>
            <a:p>
              <a:pPr algn="l"/>
              <a:r>
                <a:rPr lang="en-GB" sz="1800" dirty="0" smtClean="0">
                  <a:solidFill>
                    <a:srgbClr val="A50021"/>
                  </a:solidFill>
                </a:rPr>
                <a:t>10</a:t>
              </a:r>
              <a:r>
                <a:rPr lang="en-GB" sz="1800" baseline="30000" dirty="0" smtClean="0">
                  <a:solidFill>
                    <a:srgbClr val="A50021"/>
                  </a:solidFill>
                </a:rPr>
                <a:t>10  </a:t>
              </a:r>
              <a:r>
                <a:rPr lang="en-GB" sz="1800" dirty="0" smtClean="0">
                  <a:solidFill>
                    <a:srgbClr val="A50021"/>
                  </a:solidFill>
                </a:rPr>
                <a:t>U/spill at 125 MeV/u on 1mm</a:t>
              </a:r>
              <a:r>
                <a:rPr lang="en-GB" sz="1800" baseline="30000" dirty="0" smtClean="0">
                  <a:solidFill>
                    <a:srgbClr val="A50021"/>
                  </a:solidFill>
                </a:rPr>
                <a:t>2</a:t>
              </a:r>
              <a:r>
                <a:rPr lang="en-GB" sz="1800" dirty="0" smtClean="0">
                  <a:solidFill>
                    <a:srgbClr val="A50021"/>
                  </a:solidFill>
                </a:rPr>
                <a:t> spot,</a:t>
              </a:r>
            </a:p>
            <a:p>
              <a:pPr algn="l"/>
              <a:r>
                <a:rPr lang="en-GB" sz="1800" dirty="0" smtClean="0">
                  <a:solidFill>
                    <a:srgbClr val="A50021"/>
                  </a:solidFill>
                  <a:sym typeface="Wingdings" panose="05000000000000000000" pitchFamily="2" charset="2"/>
                </a:rPr>
                <a:t> </a:t>
              </a:r>
              <a:r>
                <a:rPr lang="en-GB" sz="1800" dirty="0" err="1" smtClean="0">
                  <a:solidFill>
                    <a:srgbClr val="A50021"/>
                  </a:solidFill>
                  <a:sym typeface="Wingdings" panose="05000000000000000000" pitchFamily="2" charset="2"/>
                </a:rPr>
                <a:t>dQ</a:t>
              </a:r>
              <a:r>
                <a:rPr lang="en-GB" sz="1800" dirty="0" smtClean="0">
                  <a:solidFill>
                    <a:srgbClr val="A50021"/>
                  </a:solidFill>
                  <a:sym typeface="Wingdings" panose="05000000000000000000" pitchFamily="2" charset="2"/>
                </a:rPr>
                <a:t>/</a:t>
              </a:r>
              <a:r>
                <a:rPr lang="en-GB" sz="1800" dirty="0" err="1" smtClean="0">
                  <a:solidFill>
                    <a:srgbClr val="A50021"/>
                  </a:solidFill>
                  <a:sym typeface="Wingdings" panose="05000000000000000000" pitchFamily="2" charset="2"/>
                </a:rPr>
                <a:t>dm</a:t>
              </a:r>
              <a:r>
                <a:rPr lang="en-GB" sz="1800" dirty="0" smtClean="0">
                  <a:solidFill>
                    <a:srgbClr val="A50021"/>
                  </a:solidFill>
                  <a:sym typeface="Wingdings" panose="05000000000000000000" pitchFamily="2" charset="2"/>
                </a:rPr>
                <a:t> = 2 kJ/g, </a:t>
              </a:r>
              <a:r>
                <a:rPr lang="en-GB" sz="1800" dirty="0" smtClean="0">
                  <a:solidFill>
                    <a:srgbClr val="A5002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D</a:t>
              </a:r>
              <a:r>
                <a:rPr lang="en-GB" sz="1800" dirty="0" smtClean="0">
                  <a:solidFill>
                    <a:srgbClr val="A50021"/>
                  </a:solidFill>
                  <a:sym typeface="Wingdings" panose="05000000000000000000" pitchFamily="2" charset="2"/>
                </a:rPr>
                <a:t>T = 4000 K (in Cu)</a:t>
              </a:r>
              <a:endParaRPr lang="en-GB" sz="1800" dirty="0" smtClean="0">
                <a:solidFill>
                  <a:srgbClr val="A50021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305" y="5238901"/>
              <a:ext cx="2981968" cy="179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925162" y="5167941"/>
              <a:ext cx="1867914" cy="422646"/>
              <a:chOff x="6823112" y="5425955"/>
              <a:chExt cx="1867914" cy="42264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823112" y="5428208"/>
                <a:ext cx="552478" cy="420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Cu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29174" y="5425955"/>
                <a:ext cx="461852" cy="420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Al</a:t>
                </a:r>
                <a:endParaRPr lang="en-US" sz="2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120379" y="5619467"/>
              <a:ext cx="1146576" cy="388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graphite</a:t>
              </a:r>
              <a:endPara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Textfeld 12"/>
            <p:cNvSpPr txBox="1"/>
            <p:nvPr/>
          </p:nvSpPr>
          <p:spPr>
            <a:xfrm>
              <a:off x="108439" y="6126639"/>
              <a:ext cx="4801314" cy="64633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GB" sz="1800" dirty="0" smtClean="0">
                  <a:solidFill>
                    <a:srgbClr val="A50021"/>
                  </a:solidFill>
                </a:rPr>
                <a:t>Super-FRS at FAIR  5x10</a:t>
              </a:r>
              <a:r>
                <a:rPr lang="en-GB" sz="1800" baseline="30000" dirty="0" smtClean="0">
                  <a:solidFill>
                    <a:srgbClr val="A50021"/>
                  </a:solidFill>
                </a:rPr>
                <a:t>11</a:t>
              </a:r>
              <a:r>
                <a:rPr lang="en-GB" sz="1800" dirty="0" smtClean="0">
                  <a:solidFill>
                    <a:srgbClr val="A50021"/>
                  </a:solidFill>
                </a:rPr>
                <a:t> U ions/spill</a:t>
              </a:r>
            </a:p>
            <a:p>
              <a:pPr algn="l"/>
              <a:r>
                <a:rPr lang="en-GB" sz="1800" dirty="0" smtClean="0">
                  <a:solidFill>
                    <a:srgbClr val="A50021"/>
                  </a:solidFill>
                  <a:sym typeface="Wingdings" panose="05000000000000000000" pitchFamily="2" charset="2"/>
                </a:rPr>
                <a:t>use graphite, but requires enlarged spot.</a:t>
              </a:r>
              <a:endParaRPr lang="en-GB" sz="1800" dirty="0" smtClean="0">
                <a:solidFill>
                  <a:srgbClr val="A5002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6344" y="4979614"/>
              <a:ext cx="1851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1mm thick plates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173756" y="3182035"/>
              <a:ext cx="1771596" cy="1652588"/>
              <a:chOff x="8001544" y="3033286"/>
              <a:chExt cx="1771596" cy="1652588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544" y="3033286"/>
                <a:ext cx="1771596" cy="1652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128160" y="3171352"/>
                <a:ext cx="151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</a:t>
                </a:r>
                <a:r>
                  <a:rPr lang="en-US" sz="1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u diamond</a:t>
                </a:r>
                <a:endParaRPr lang="en-US" sz="18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 bwMode="auto">
            <a:xfrm>
              <a:off x="6907738" y="5483999"/>
              <a:ext cx="17424" cy="1218531"/>
            </a:xfrm>
            <a:prstGeom prst="straightConnector1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 rot="16200000">
              <a:off x="6511843" y="5999061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20mm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2" y="1231989"/>
            <a:ext cx="2800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2" y="1241514"/>
            <a:ext cx="2771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1260564"/>
            <a:ext cx="2781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13" y="1262548"/>
            <a:ext cx="2762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51" y="1260486"/>
            <a:ext cx="27813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04" y="1262569"/>
            <a:ext cx="27813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6" y="1243575"/>
            <a:ext cx="2819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91" y="1262625"/>
            <a:ext cx="2781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2" y="1255801"/>
            <a:ext cx="2790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5724081" y="173355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pressure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9" y="1484423"/>
            <a:ext cx="2370425" cy="62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9" y="2264384"/>
            <a:ext cx="1811914" cy="55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73" y="2316802"/>
            <a:ext cx="1447437" cy="32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4" y="2977922"/>
            <a:ext cx="1643062" cy="29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12"/>
          <p:cNvSpPr txBox="1"/>
          <p:nvPr/>
        </p:nvSpPr>
        <p:spPr>
          <a:xfrm>
            <a:off x="65079" y="1141163"/>
            <a:ext cx="380104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800" dirty="0" smtClean="0"/>
              <a:t>Instantaneous energy deposition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92" y="1701123"/>
            <a:ext cx="12827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92" y="1502686"/>
            <a:ext cx="13255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85" y="1903313"/>
            <a:ext cx="76993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16" y="2316802"/>
            <a:ext cx="11509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feld 12"/>
          <p:cNvSpPr txBox="1"/>
          <p:nvPr/>
        </p:nvSpPr>
        <p:spPr>
          <a:xfrm>
            <a:off x="51847" y="3371279"/>
            <a:ext cx="6767878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800" dirty="0"/>
              <a:t>I</a:t>
            </a:r>
            <a:r>
              <a:rPr lang="en-GB" sz="1800" dirty="0" smtClean="0"/>
              <a:t>nitial compressive pressure P, wave propagates </a:t>
            </a:r>
          </a:p>
          <a:p>
            <a:pPr algn="l"/>
            <a:r>
              <a:rPr lang="en-GB" sz="1800" dirty="0" smtClean="0"/>
              <a:t>(</a:t>
            </a:r>
            <a:r>
              <a:rPr lang="en-GB" sz="1800" dirty="0" err="1" smtClean="0"/>
              <a:t>v</a:t>
            </a:r>
            <a:r>
              <a:rPr lang="en-GB" sz="1800" baseline="-25000" dirty="0" err="1" smtClean="0"/>
              <a:t>sound</a:t>
            </a:r>
            <a:r>
              <a:rPr lang="en-GB" sz="1800" dirty="0" smtClean="0"/>
              <a:t>) </a:t>
            </a:r>
            <a:r>
              <a:rPr lang="en-GB" sz="1800" dirty="0"/>
              <a:t> </a:t>
            </a:r>
            <a:r>
              <a:rPr lang="en-GB" sz="1800" dirty="0" smtClean="0"/>
              <a:t>to target boundary  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r>
              <a:rPr lang="en-GB" sz="1800" dirty="0" smtClean="0"/>
              <a:t> tensile stress.</a:t>
            </a:r>
          </a:p>
          <a:p>
            <a:pPr algn="l"/>
            <a:r>
              <a:rPr lang="en-GB" sz="1800" dirty="0" smtClean="0"/>
              <a:t>P &gt; spall strength, plastic deformation, P &gt; yield strength ? </a:t>
            </a:r>
            <a:br>
              <a:rPr lang="en-GB" sz="1800" dirty="0" smtClean="0"/>
            </a:br>
            <a:r>
              <a:rPr lang="en-GB" sz="1800" dirty="0" smtClean="0"/>
              <a:t>not exactly elastic, cyclic stress, cracks ?</a:t>
            </a: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0" y="2966928"/>
            <a:ext cx="20923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8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de-DE" altLang="en-US"/>
              <a:t>Two-Stage Separation</a:t>
            </a:r>
          </a:p>
        </p:txBody>
      </p:sp>
      <p:pic>
        <p:nvPicPr>
          <p:cNvPr id="8509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71788"/>
            <a:ext cx="9131300" cy="3405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4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1905000"/>
            <a:ext cx="4038600" cy="84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950" name="Text Box 6"/>
          <p:cNvSpPr txBox="1">
            <a:spLocks noChangeArrowheads="1"/>
          </p:cNvSpPr>
          <p:nvPr/>
        </p:nvSpPr>
        <p:spPr bwMode="auto">
          <a:xfrm>
            <a:off x="323850" y="1143000"/>
            <a:ext cx="8032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</a:rPr>
              <a:t>Problem:</a:t>
            </a:r>
            <a:r>
              <a:rPr lang="en-US" altLang="en-US" sz="1800">
                <a:solidFill>
                  <a:srgbClr val="FF0066"/>
                </a:solidFill>
              </a:rPr>
              <a:t> </a:t>
            </a:r>
            <a:r>
              <a:rPr lang="en-US" altLang="en-US" sz="1800"/>
              <a:t>contamination from reactions in degrader</a:t>
            </a:r>
          </a:p>
          <a:p>
            <a:r>
              <a:rPr lang="en-US" altLang="en-US" sz="1800"/>
              <a:t>Example:</a:t>
            </a:r>
            <a:r>
              <a:rPr lang="en-US" altLang="en-US" sz="1800">
                <a:solidFill>
                  <a:schemeClr val="accent2"/>
                </a:solidFill>
              </a:rPr>
              <a:t> </a:t>
            </a:r>
            <a:r>
              <a:rPr lang="en-US" altLang="en-US" sz="1800" baseline="30000"/>
              <a:t>48</a:t>
            </a:r>
            <a:r>
              <a:rPr lang="en-US" altLang="en-US" sz="1800"/>
              <a:t>Ni from </a:t>
            </a:r>
            <a:r>
              <a:rPr lang="en-US" altLang="en-US" sz="1800" baseline="30000"/>
              <a:t>58</a:t>
            </a:r>
            <a:r>
              <a:rPr lang="en-US" altLang="en-US" sz="1800"/>
              <a:t>Ni primary beam with two thick degraders (d/R=0.5)</a:t>
            </a:r>
          </a:p>
          <a:p>
            <a:r>
              <a:rPr lang="en-US" altLang="en-US" sz="1800">
                <a:solidFill>
                  <a:schemeClr val="accent1"/>
                </a:solidFill>
              </a:rPr>
              <a:t>Solution: </a:t>
            </a:r>
            <a:r>
              <a:rPr lang="en-US" altLang="en-US" sz="1800"/>
              <a:t>two degrader stages.</a:t>
            </a:r>
            <a:endParaRPr lang="de-DE" altLang="en-US" sz="1800"/>
          </a:p>
        </p:txBody>
      </p:sp>
      <p:sp>
        <p:nvSpPr>
          <p:cNvPr id="850951" name="Text Box 7"/>
          <p:cNvSpPr txBox="1">
            <a:spLocks noChangeArrowheads="1"/>
          </p:cNvSpPr>
          <p:nvPr/>
        </p:nvSpPr>
        <p:spPr bwMode="auto">
          <a:xfrm>
            <a:off x="4356100" y="5105400"/>
            <a:ext cx="16986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</a:rPr>
              <a:t>2x10</a:t>
            </a:r>
            <a:r>
              <a:rPr lang="en-US" altLang="en-US" sz="1800" baseline="30000">
                <a:solidFill>
                  <a:srgbClr val="FF0000"/>
                </a:solidFill>
              </a:rPr>
              <a:t>7</a:t>
            </a:r>
            <a:r>
              <a:rPr lang="en-US" altLang="en-US" sz="1800">
                <a:solidFill>
                  <a:srgbClr val="FF0000"/>
                </a:solidFill>
              </a:rPr>
              <a:t>/s at </a:t>
            </a:r>
          </a:p>
          <a:p>
            <a:r>
              <a:rPr lang="en-US" altLang="en-US" sz="1800">
                <a:solidFill>
                  <a:srgbClr val="FF0000"/>
                </a:solidFill>
              </a:rPr>
              <a:t>10</a:t>
            </a:r>
            <a:r>
              <a:rPr lang="en-US" altLang="en-US" sz="1800" baseline="30000">
                <a:solidFill>
                  <a:srgbClr val="FF0000"/>
                </a:solidFill>
              </a:rPr>
              <a:t>12</a:t>
            </a:r>
            <a:r>
              <a:rPr lang="en-US" altLang="en-US" sz="1800">
                <a:solidFill>
                  <a:srgbClr val="FF0000"/>
                </a:solidFill>
              </a:rPr>
              <a:t>/s primary</a:t>
            </a:r>
            <a:endParaRPr lang="de-DE" altLang="en-US" sz="1800">
              <a:solidFill>
                <a:srgbClr val="FF0000"/>
              </a:solidFill>
            </a:endParaRPr>
          </a:p>
        </p:txBody>
      </p:sp>
      <p:sp>
        <p:nvSpPr>
          <p:cNvPr id="850952" name="Text Box 8"/>
          <p:cNvSpPr txBox="1">
            <a:spLocks noChangeArrowheads="1"/>
          </p:cNvSpPr>
          <p:nvPr/>
        </p:nvSpPr>
        <p:spPr bwMode="auto">
          <a:xfrm>
            <a:off x="1878013" y="6276975"/>
            <a:ext cx="6259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800"/>
              <a:t>Simple analytical transmission program verified by </a:t>
            </a:r>
            <a:br>
              <a:rPr lang="en-US" altLang="en-US" sz="1800"/>
            </a:br>
            <a:r>
              <a:rPr lang="en-US" altLang="en-US" sz="1800"/>
              <a:t>MOCADI simulation with 1400 input files and 5</a:t>
            </a:r>
            <a:r>
              <a:rPr lang="en-US" altLang="en-US" sz="1800">
                <a:latin typeface="Times New Roman" pitchFamily="18" charset="0"/>
              </a:rPr>
              <a:t>*</a:t>
            </a:r>
            <a:r>
              <a:rPr lang="en-US" altLang="en-US" sz="1800"/>
              <a:t>10</a:t>
            </a:r>
            <a:r>
              <a:rPr lang="en-US" altLang="en-US" sz="1800" baseline="30000"/>
              <a:t>8</a:t>
            </a:r>
            <a:r>
              <a:rPr lang="en-US" altLang="en-US" sz="1800"/>
              <a:t> ions.</a:t>
            </a:r>
            <a:endParaRPr lang="de-DE" altLang="en-US" sz="1800"/>
          </a:p>
        </p:txBody>
      </p:sp>
    </p:spTree>
    <p:extLst>
      <p:ext uri="{BB962C8B-B14F-4D97-AF65-F5344CB8AC3E}">
        <p14:creationId xmlns:p14="http://schemas.microsoft.com/office/powerpoint/2010/main" val="457585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88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US" altLang="en-US" dirty="0" smtClean="0"/>
              <a:t>Why ?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49703" y="685769"/>
            <a:ext cx="447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Reactions with Rare Isotopes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42" y="1190527"/>
            <a:ext cx="7481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Proton scattering is a technique to learn about matter distribution.</a:t>
            </a:r>
          </a:p>
          <a:p>
            <a:r>
              <a:rPr lang="en-US" sz="1800" dirty="0" smtClean="0"/>
              <a:t>Like once Rutherford with </a:t>
            </a:r>
            <a:r>
              <a:rPr lang="en-US" sz="1800" dirty="0" smtClean="0">
                <a:latin typeface="Symbol" panose="05050102010706020507" pitchFamily="18" charset="2"/>
              </a:rPr>
              <a:t>a</a:t>
            </a:r>
            <a:r>
              <a:rPr lang="en-US" sz="1800" dirty="0" smtClean="0"/>
              <a:t> particles on gold foil,</a:t>
            </a:r>
          </a:p>
          <a:p>
            <a:r>
              <a:rPr lang="en-US" sz="1800" dirty="0" smtClean="0"/>
              <a:t>with ~ 1 GeV proton beam on target made of material of interest.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42" y="5633642"/>
            <a:ext cx="7484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Not possible for short lived radioactive nuclides.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 Reverse role of target and beam, </a:t>
            </a:r>
            <a:r>
              <a:rPr lang="en-US" sz="1800" dirty="0">
                <a:sym typeface="Wingdings" panose="05000000000000000000" pitchFamily="2" charset="2"/>
              </a:rPr>
              <a:t>s</a:t>
            </a:r>
            <a:r>
              <a:rPr lang="en-US" sz="1800" dirty="0" smtClean="0">
                <a:sym typeface="Wingdings" panose="05000000000000000000" pitchFamily="2" charset="2"/>
              </a:rPr>
              <a:t>hoot RIB on hydrogen target.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     A very clean way and sensitive way is inside a storage ring.</a:t>
            </a:r>
            <a:endParaRPr lang="en-US" sz="1800" dirty="0" smtClean="0"/>
          </a:p>
        </p:txBody>
      </p:sp>
      <p:pic>
        <p:nvPicPr>
          <p:cNvPr id="11266" name="Picture 2" descr="Bildergebnis für Rutherford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2" y="2184293"/>
            <a:ext cx="33813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Bildergebnis für Halo nucl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88" y="2970449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9383" y="2588016"/>
            <a:ext cx="397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xtremes of matter distribution inside nuclei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35343" y="4489317"/>
            <a:ext cx="2255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11</a:t>
            </a:r>
            <a:r>
              <a:rPr lang="en-US" sz="1400" dirty="0" smtClean="0"/>
              <a:t>Li                          </a:t>
            </a:r>
            <a:r>
              <a:rPr lang="en-US" sz="1400" baseline="30000" dirty="0" smtClean="0"/>
              <a:t>208</a:t>
            </a:r>
            <a:r>
              <a:rPr lang="en-US" sz="1400" dirty="0" smtClean="0"/>
              <a:t>Pb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22179" y="4871750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Shape of nucleus follows from </a:t>
            </a:r>
          </a:p>
          <a:p>
            <a:r>
              <a:rPr lang="en-US" sz="1400" dirty="0" smtClean="0"/>
              <a:t>shape of </a:t>
            </a:r>
            <a:r>
              <a:rPr lang="en-US" sz="1400" dirty="0"/>
              <a:t>s</a:t>
            </a:r>
            <a:r>
              <a:rPr lang="en-US" sz="1400" dirty="0" smtClean="0"/>
              <a:t>cattering distribution.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5794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1" name="Rectangle 3"/>
          <p:cNvSpPr>
            <a:spLocks noChangeArrowheads="1"/>
          </p:cNvSpPr>
          <p:nvPr/>
        </p:nvSpPr>
        <p:spPr bwMode="auto">
          <a:xfrm>
            <a:off x="0" y="0"/>
            <a:ext cx="849017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000000"/>
                </a:solidFill>
              </a:rPr>
              <a:t>Scattering of RIB on Hydrogen Target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58" y="1448790"/>
            <a:ext cx="4958242" cy="400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918857" y="1448790"/>
            <a:ext cx="1828800" cy="439387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4477" y="1820883"/>
            <a:ext cx="1068779" cy="439387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03221" y="3937133"/>
            <a:ext cx="1068779" cy="729870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99" y="1418578"/>
            <a:ext cx="4581765" cy="36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52" y="5670530"/>
            <a:ext cx="3133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371" y="5058415"/>
            <a:ext cx="415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measure position and energy with Si detectors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4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1" name="Rectangle 3"/>
          <p:cNvSpPr>
            <a:spLocks noChangeArrowheads="1"/>
          </p:cNvSpPr>
          <p:nvPr/>
        </p:nvSpPr>
        <p:spPr bwMode="auto">
          <a:xfrm>
            <a:off x="0" y="0"/>
            <a:ext cx="914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10" y="2095023"/>
            <a:ext cx="6881651" cy="41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0455" y="328940"/>
            <a:ext cx="5484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56</a:t>
            </a:r>
            <a:r>
              <a:rPr lang="en-US" dirty="0" smtClean="0"/>
              <a:t>Ni(</a:t>
            </a:r>
            <a:r>
              <a:rPr lang="en-US" dirty="0" err="1" smtClean="0"/>
              <a:t>p,p</a:t>
            </a:r>
            <a:r>
              <a:rPr lang="en-US" dirty="0" smtClean="0"/>
              <a:t>) scattering distribution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2949" y="1309479"/>
            <a:ext cx="7356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Diffraction Pattern (like for a wave after a single slit).</a:t>
            </a:r>
          </a:p>
          <a:p>
            <a:r>
              <a:rPr lang="en-US" sz="2000" dirty="0" smtClean="0"/>
              <a:t>Extract radius of nucleus by fitting theory with parameters.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61925" y="6531768"/>
            <a:ext cx="6659748" cy="32623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EXL collaboration, first such investigation for RIBs.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1185" y="2228881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olidFill>
                  <a:srgbClr val="00B050"/>
                </a:solidFill>
              </a:rPr>
              <a:t> RMS radius of </a:t>
            </a:r>
            <a:r>
              <a:rPr lang="en-US" sz="1800" baseline="30000" dirty="0" smtClean="0">
                <a:solidFill>
                  <a:srgbClr val="00B050"/>
                </a:solidFill>
              </a:rPr>
              <a:t>56</a:t>
            </a:r>
            <a:r>
              <a:rPr lang="en-US" sz="1800" dirty="0" smtClean="0">
                <a:solidFill>
                  <a:srgbClr val="00B050"/>
                </a:solidFill>
              </a:rPr>
              <a:t>Ni = 3.76 ± 0.08 </a:t>
            </a:r>
            <a:r>
              <a:rPr lang="en-US" sz="1800" dirty="0" err="1" smtClean="0">
                <a:solidFill>
                  <a:srgbClr val="00B050"/>
                </a:solidFill>
              </a:rPr>
              <a:t>fm</a:t>
            </a:r>
            <a:endParaRPr lang="en-US" sz="1800" dirty="0" smtClean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3350" y="6559748"/>
            <a:ext cx="3160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0" dirty="0" err="1"/>
              <a:t>Physica</a:t>
            </a:r>
            <a:r>
              <a:rPr lang="fr-FR" sz="1400" b="0" dirty="0"/>
              <a:t> Scripta T116 (2015) 014005.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5994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80" y="1142999"/>
            <a:ext cx="6916720" cy="56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4440" y="6519446"/>
            <a:ext cx="33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EXL </a:t>
            </a:r>
            <a:r>
              <a:rPr lang="de-DE" sz="1800" dirty="0" err="1" smtClean="0"/>
              <a:t>technical</a:t>
            </a:r>
            <a:r>
              <a:rPr lang="de-DE" sz="1800" dirty="0" smtClean="0"/>
              <a:t> </a:t>
            </a:r>
            <a:r>
              <a:rPr lang="de-DE" sz="1800" dirty="0" err="1" smtClean="0"/>
              <a:t>proposal</a:t>
            </a:r>
            <a:r>
              <a:rPr lang="de-DE" sz="1800" dirty="0" smtClean="0"/>
              <a:t> 2008</a:t>
            </a:r>
            <a:endParaRPr lang="en-IE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895475" y="334030"/>
            <a:ext cx="5258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Luminosity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gas </a:t>
            </a:r>
            <a:r>
              <a:rPr lang="de-DE" dirty="0" err="1" smtClean="0"/>
              <a:t>jet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5578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2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560513"/>
            <a:ext cx="6881814" cy="504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2264" name="Text Box 8"/>
          <p:cNvSpPr txBox="1">
            <a:spLocks noChangeArrowheads="1"/>
          </p:cNvSpPr>
          <p:nvPr/>
        </p:nvSpPr>
        <p:spPr bwMode="auto">
          <a:xfrm>
            <a:off x="1147763" y="331788"/>
            <a:ext cx="5640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/>
              <a:t>How to produce Rare Isotopes ?</a:t>
            </a:r>
            <a:endParaRPr lang="de-DE" altLang="en-US"/>
          </a:p>
        </p:txBody>
      </p:sp>
      <p:sp>
        <p:nvSpPr>
          <p:cNvPr id="992258" name="Text Box 2"/>
          <p:cNvSpPr txBox="1">
            <a:spLocks noChangeArrowheads="1"/>
          </p:cNvSpPr>
          <p:nvPr/>
        </p:nvSpPr>
        <p:spPr bwMode="auto">
          <a:xfrm>
            <a:off x="1147763" y="1560513"/>
            <a:ext cx="265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>
                <a:solidFill>
                  <a:srgbClr val="CC0000"/>
                </a:solidFill>
              </a:rPr>
              <a:t>Fragmentation</a:t>
            </a:r>
            <a:endParaRPr lang="de-DE" altLang="en-US">
              <a:solidFill>
                <a:srgbClr val="CC0000"/>
              </a:solidFill>
            </a:endParaRPr>
          </a:p>
        </p:txBody>
      </p:sp>
      <p:sp>
        <p:nvSpPr>
          <p:cNvPr id="992265" name="Rectangle 9"/>
          <p:cNvSpPr>
            <a:spLocks noChangeArrowheads="1"/>
          </p:cNvSpPr>
          <p:nvPr/>
        </p:nvSpPr>
        <p:spPr bwMode="auto">
          <a:xfrm>
            <a:off x="447675" y="2243138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de-DE" altLang="en-US" sz="2000"/>
              <a:t>Removal of nucleons in quasi-free nucleon-nucleon collisions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438275" y="4610100"/>
            <a:ext cx="19050" cy="125730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847850" y="6248400"/>
            <a:ext cx="1047750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879114" y="6334125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neutrons (N)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4189" y="4824085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protons (Z)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08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Text Box 2"/>
          <p:cNvSpPr txBox="1">
            <a:spLocks noChangeArrowheads="1"/>
          </p:cNvSpPr>
          <p:nvPr/>
        </p:nvSpPr>
        <p:spPr bwMode="auto">
          <a:xfrm>
            <a:off x="1362075" y="311705"/>
            <a:ext cx="5248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  </a:t>
            </a:r>
            <a:r>
              <a:rPr lang="en-US" altLang="en-US" dirty="0" smtClean="0"/>
              <a:t>Distribution of Fragments</a:t>
            </a:r>
            <a:endParaRPr lang="de-DE" altLang="en-US" dirty="0"/>
          </a:p>
        </p:txBody>
      </p:sp>
      <p:pic>
        <p:nvPicPr>
          <p:cNvPr id="98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04913"/>
            <a:ext cx="860742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1204913"/>
            <a:ext cx="4513262" cy="1347787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33850" y="4767263"/>
            <a:ext cx="4513262" cy="2082800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95256" y="2629555"/>
            <a:ext cx="28575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  </a:t>
            </a:r>
            <a:r>
              <a:rPr lang="en-US" altLang="en-US" sz="1600" dirty="0" smtClean="0"/>
              <a:t>Uranium on </a:t>
            </a:r>
            <a:r>
              <a:rPr lang="en-US" altLang="en-US" sz="1600" dirty="0" err="1" smtClean="0"/>
              <a:t>Pb</a:t>
            </a:r>
            <a:r>
              <a:rPr lang="en-US" altLang="en-US" sz="1600" dirty="0" smtClean="0"/>
              <a:t> target</a:t>
            </a:r>
            <a:endParaRPr lang="de-DE" altLang="en-US" sz="16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04836" y="4353223"/>
            <a:ext cx="19050" cy="125730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2752293" y="6153418"/>
            <a:ext cx="1047750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800905" y="595336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779" y="390045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794990" y="2414200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at 1 GeV/u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291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75" y="206375"/>
            <a:ext cx="7561263" cy="71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/>
              <a:t>Production Cross sections</a:t>
            </a:r>
            <a:endParaRPr lang="en-US" altLang="en-US" sz="2400" b="0"/>
          </a:p>
        </p:txBody>
      </p:sp>
      <p:pic>
        <p:nvPicPr>
          <p:cNvPr id="10" name="Picture 5" descr="http://inspirehep.net/record/829325/files/figure13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9" r="48721" b="25340"/>
          <a:stretch/>
        </p:blipFill>
        <p:spPr bwMode="auto">
          <a:xfrm>
            <a:off x="6581" y="3733891"/>
            <a:ext cx="3284504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31483" y="3324225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Projectile fragmentation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30995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Projectile fission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/>
          <a:stretch/>
        </p:blipFill>
        <p:spPr bwMode="auto">
          <a:xfrm>
            <a:off x="139091" y="1680905"/>
            <a:ext cx="3209635" cy="143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208" y="4618941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arget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-51402" y="3621732"/>
            <a:ext cx="1281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Projectile </a:t>
            </a:r>
            <a:r>
              <a:rPr lang="en-US" sz="1200" baseline="30000" dirty="0" smtClean="0"/>
              <a:t>129</a:t>
            </a:r>
            <a:r>
              <a:rPr lang="en-US" sz="1200" dirty="0" smtClean="0"/>
              <a:t>Xe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40623" y="3631497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Main Fragment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1260" y="2400306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238</a:t>
            </a:r>
            <a:r>
              <a:rPr lang="en-US" sz="1200" dirty="0" smtClean="0"/>
              <a:t>U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60" y="1494623"/>
            <a:ext cx="5289339" cy="520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733800" y="6248400"/>
            <a:ext cx="314325" cy="54292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6823">
            <a:off x="811204" y="5194023"/>
            <a:ext cx="2012123" cy="181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877293" y="4996072"/>
            <a:ext cx="1471561" cy="54292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743909" y="5196127"/>
            <a:ext cx="735780" cy="54292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1" y="5124630"/>
            <a:ext cx="3855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Fusion (only at lower velocity)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948041" y="4231590"/>
            <a:ext cx="78581" cy="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716351" y="4309219"/>
            <a:ext cx="78581" cy="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7783" y="1181160"/>
            <a:ext cx="4294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in isotopes by different methods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6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7832" y="3057030"/>
            <a:ext cx="7527934" cy="3791445"/>
            <a:chOff x="-3672747" y="3514657"/>
            <a:chExt cx="7527934" cy="379144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72747" y="3514657"/>
              <a:ext cx="7527934" cy="379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975899" y="3832100"/>
              <a:ext cx="1386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|</a:t>
              </a:r>
              <a:r>
                <a:rPr lang="en-US" sz="1600" b="0" dirty="0" smtClean="0">
                  <a:latin typeface="Symbol" panose="05050102010706020507" pitchFamily="18" charset="2"/>
                </a:rPr>
                <a:t>q</a:t>
              </a:r>
              <a:r>
                <a:rPr lang="en-US" sz="1600" b="0" dirty="0" smtClean="0"/>
                <a:t>| &lt; 10 mrad</a:t>
              </a:r>
            </a:p>
          </p:txBody>
        </p:sp>
      </p:grpSp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US" altLang="en-US" dirty="0" smtClean="0"/>
              <a:t>Fission Kinematics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88110" y="1766719"/>
            <a:ext cx="496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in Uranium fission ~200 MeV are released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220" y="3352634"/>
            <a:ext cx="1436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Lab:</a:t>
            </a:r>
          </a:p>
          <a:p>
            <a:r>
              <a:rPr lang="en-US" sz="2000" b="0" baseline="30000" dirty="0" smtClean="0"/>
              <a:t>132</a:t>
            </a:r>
            <a:r>
              <a:rPr lang="en-US" sz="2000" b="0" dirty="0" smtClean="0"/>
              <a:t>Sn from</a:t>
            </a:r>
          </a:p>
          <a:p>
            <a:r>
              <a:rPr lang="en-US" sz="2000" b="0" baseline="30000" dirty="0" smtClean="0"/>
              <a:t>238</a:t>
            </a:r>
            <a:r>
              <a:rPr lang="en-US" sz="2000" b="0" dirty="0" smtClean="0"/>
              <a:t>U beam </a:t>
            </a:r>
          </a:p>
          <a:p>
            <a:r>
              <a:rPr lang="en-US" sz="2000" b="0" dirty="0" smtClean="0"/>
              <a:t>at 1 GeV/u</a:t>
            </a:r>
            <a:endParaRPr lang="en-US" sz="2000" b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0" y="919847"/>
            <a:ext cx="2770914" cy="2055759"/>
            <a:chOff x="6112412" y="1301050"/>
            <a:chExt cx="2770914" cy="205575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43120">
              <a:off x="6782789" y="1301050"/>
              <a:ext cx="2100537" cy="2055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112412" y="1620918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 </a:t>
              </a:r>
            </a:p>
            <a:p>
              <a:r>
                <a:rPr lang="en-US" sz="2000" dirty="0" err="1" smtClean="0"/>
                <a:t>CoM</a:t>
              </a:r>
              <a:r>
                <a:rPr lang="en-US" sz="2000" dirty="0" smtClean="0"/>
                <a:t>:</a:t>
              </a:r>
              <a:endParaRPr lang="en-US" sz="2000" dirty="0"/>
            </a:p>
          </p:txBody>
        </p:sp>
        <p:sp>
          <p:nvSpPr>
            <p:cNvPr id="20" name="Explosion 2 19"/>
            <p:cNvSpPr/>
            <p:nvPr/>
          </p:nvSpPr>
          <p:spPr bwMode="auto">
            <a:xfrm rot="2016524">
              <a:off x="7371991" y="1880395"/>
              <a:ext cx="1108791" cy="897067"/>
            </a:xfrm>
            <a:prstGeom prst="irregularSeal2">
              <a:avLst/>
            </a:prstGeom>
            <a:solidFill>
              <a:srgbClr val="FF0000">
                <a:alpha val="27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18630" y="2194089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200 MeV</a:t>
              </a:r>
              <a:endParaRPr lang="en-US" sz="14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55328" y="2811553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with angular acceptance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9243" y="2808766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with thick target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812" y="6263700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MOCADI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simulation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77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US" altLang="ja-JP" dirty="0" smtClean="0">
                <a:ea typeface="ＭＳ Ｐゴシック" charset="-128"/>
              </a:rPr>
              <a:t>Momentum Distribution</a:t>
            </a:r>
            <a:br>
              <a:rPr lang="en-US" altLang="ja-JP" dirty="0" smtClean="0">
                <a:ea typeface="ＭＳ Ｐゴシック" charset="-128"/>
              </a:rPr>
            </a:br>
            <a:r>
              <a:rPr lang="en-US" altLang="ja-JP" dirty="0" smtClean="0">
                <a:ea typeface="ＭＳ Ｐゴシック" charset="-128"/>
              </a:rPr>
              <a:t>in </a:t>
            </a:r>
            <a:r>
              <a:rPr lang="en-US" altLang="ja-JP" dirty="0">
                <a:ea typeface="ＭＳ Ｐゴシック" charset="-128"/>
              </a:rPr>
              <a:t>F</a:t>
            </a:r>
            <a:r>
              <a:rPr lang="en-US" altLang="ja-JP" dirty="0" smtClean="0">
                <a:ea typeface="ＭＳ Ｐゴシック" charset="-128"/>
              </a:rPr>
              <a:t>ragmentation Reaction</a:t>
            </a:r>
            <a:endParaRPr lang="de-DE" altLang="ja-JP" sz="2400" dirty="0">
              <a:ea typeface="ＭＳ Ｐゴシック" charset="-128"/>
            </a:endParaRPr>
          </a:p>
        </p:txBody>
      </p:sp>
      <p:sp>
        <p:nvSpPr>
          <p:cNvPr id="920580" name="Rectangle 4"/>
          <p:cNvSpPr>
            <a:spLocks noChangeArrowheads="1"/>
          </p:cNvSpPr>
          <p:nvPr/>
        </p:nvSpPr>
        <p:spPr bwMode="auto">
          <a:xfrm>
            <a:off x="114300" y="22526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20581" name="Text Box 5"/>
          <p:cNvSpPr txBox="1">
            <a:spLocks noChangeArrowheads="1"/>
          </p:cNvSpPr>
          <p:nvPr/>
        </p:nvSpPr>
        <p:spPr bwMode="auto">
          <a:xfrm>
            <a:off x="5513388" y="6305550"/>
            <a:ext cx="368220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400" b="0" dirty="0" smtClean="0"/>
              <a:t>A. </a:t>
            </a:r>
            <a:r>
              <a:rPr lang="en-US" altLang="en-US" sz="1400" b="0" dirty="0" err="1" smtClean="0"/>
              <a:t>Bacquias</a:t>
            </a:r>
            <a:r>
              <a:rPr lang="en-US" altLang="en-US" sz="1400" b="0" dirty="0" smtClean="0"/>
              <a:t>, </a:t>
            </a:r>
            <a:r>
              <a:rPr lang="en-US" sz="1400" b="0" dirty="0" err="1" smtClean="0"/>
              <a:t>Phys.Rev.C</a:t>
            </a:r>
            <a:r>
              <a:rPr lang="en-US" sz="1400" b="0" dirty="0" smtClean="0"/>
              <a:t> </a:t>
            </a:r>
            <a:r>
              <a:rPr lang="en-US" sz="1400" b="0" dirty="0"/>
              <a:t>85, </a:t>
            </a:r>
            <a:r>
              <a:rPr lang="en-US" sz="1400" b="0" dirty="0" smtClean="0"/>
              <a:t>024904 (2012)</a:t>
            </a:r>
            <a:endParaRPr lang="en-US" altLang="en-US" sz="1400" b="0" dirty="0"/>
          </a:p>
          <a:p>
            <a:r>
              <a:rPr lang="en-US" altLang="en-US" sz="1400" b="0" dirty="0"/>
              <a:t>exp. data V. </a:t>
            </a:r>
            <a:r>
              <a:rPr lang="en-US" altLang="en-US" sz="1400" b="0" dirty="0" err="1"/>
              <a:t>Henzl</a:t>
            </a:r>
            <a:r>
              <a:rPr lang="en-US" altLang="en-US" sz="1400" b="0" dirty="0"/>
              <a:t>, </a:t>
            </a:r>
            <a:r>
              <a:rPr lang="en-US" altLang="en-US" sz="1400" b="0" dirty="0" smtClean="0"/>
              <a:t>thesis 2005, </a:t>
            </a:r>
            <a:r>
              <a:rPr lang="en-US" altLang="en-US" sz="1400" b="0" dirty="0"/>
              <a:t>U. Prague</a:t>
            </a:r>
            <a:endParaRPr lang="de-DE" altLang="en-US" sz="1400" b="0" dirty="0"/>
          </a:p>
        </p:txBody>
      </p:sp>
      <p:pic>
        <p:nvPicPr>
          <p:cNvPr id="920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36700"/>
            <a:ext cx="3667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0583" name="Group 7"/>
          <p:cNvGrpSpPr>
            <a:grpSpLocks/>
          </p:cNvGrpSpPr>
          <p:nvPr/>
        </p:nvGrpSpPr>
        <p:grpSpPr bwMode="auto">
          <a:xfrm>
            <a:off x="1173163" y="2366963"/>
            <a:ext cx="5953125" cy="4187825"/>
            <a:chOff x="825" y="1458"/>
            <a:chExt cx="3750" cy="2638"/>
          </a:xfrm>
        </p:grpSpPr>
        <p:pic>
          <p:nvPicPr>
            <p:cNvPr id="92058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458"/>
              <a:ext cx="3498" cy="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58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" y="2238"/>
              <a:ext cx="252" cy="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58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3864"/>
              <a:ext cx="22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0587" name="Text Box 11"/>
          <p:cNvSpPr txBox="1">
            <a:spLocks noChangeArrowheads="1"/>
          </p:cNvSpPr>
          <p:nvPr/>
        </p:nvSpPr>
        <p:spPr bwMode="auto">
          <a:xfrm>
            <a:off x="4811713" y="1298575"/>
            <a:ext cx="4222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en-US" sz="1800" b="0"/>
              <a:t> Fermi momentum of bound nucleons</a:t>
            </a:r>
          </a:p>
          <a:p>
            <a:pPr>
              <a:buFontTx/>
              <a:buChar char="•"/>
            </a:pPr>
            <a:r>
              <a:rPr lang="en-US" altLang="en-US" sz="1800" b="0"/>
              <a:t> Mom. transfer by evaporated nucleons</a:t>
            </a:r>
          </a:p>
          <a:p>
            <a:pPr>
              <a:buFontTx/>
              <a:buChar char="•"/>
            </a:pPr>
            <a:r>
              <a:rPr lang="en-US" altLang="en-US" sz="1800" b="0"/>
              <a:t> Coulomb expansion in multi fragment.</a:t>
            </a:r>
            <a:endParaRPr lang="de-DE" altLang="en-US" sz="1800" b="0"/>
          </a:p>
        </p:txBody>
      </p:sp>
      <p:sp>
        <p:nvSpPr>
          <p:cNvPr id="920588" name="Text Box 12"/>
          <p:cNvSpPr txBox="1">
            <a:spLocks noChangeArrowheads="1"/>
          </p:cNvSpPr>
          <p:nvPr/>
        </p:nvSpPr>
        <p:spPr bwMode="auto">
          <a:xfrm>
            <a:off x="2836863" y="4770438"/>
            <a:ext cx="2586262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800" dirty="0" err="1">
                <a:solidFill>
                  <a:srgbClr val="00CC66"/>
                </a:solidFill>
              </a:rPr>
              <a:t>Bacquias</a:t>
            </a:r>
            <a:r>
              <a:rPr lang="en-US" altLang="en-US" sz="1800" dirty="0">
                <a:solidFill>
                  <a:srgbClr val="00CC66"/>
                </a:solidFill>
              </a:rPr>
              <a:t>’ model</a:t>
            </a:r>
          </a:p>
          <a:p>
            <a:r>
              <a:rPr lang="en-US" altLang="en-US" sz="1800" dirty="0"/>
              <a:t>Experiment FRS@GSI</a:t>
            </a:r>
          </a:p>
          <a:p>
            <a:r>
              <a:rPr lang="en-US" altLang="en-US" sz="1800" dirty="0">
                <a:solidFill>
                  <a:srgbClr val="FF0000"/>
                </a:solidFill>
              </a:rPr>
              <a:t>Morrissey</a:t>
            </a:r>
            <a:endParaRPr lang="de-DE" altLang="en-US" sz="1800" dirty="0">
              <a:solidFill>
                <a:srgbClr val="FF0000"/>
              </a:solidFill>
            </a:endParaRPr>
          </a:p>
        </p:txBody>
      </p:sp>
      <p:pic>
        <p:nvPicPr>
          <p:cNvPr id="920589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353050"/>
            <a:ext cx="194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057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/>
          </p:cNvSpPr>
          <p:nvPr/>
        </p:nvSpPr>
        <p:spPr bwMode="auto">
          <a:xfrm>
            <a:off x="0" y="55563"/>
            <a:ext cx="45339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 b="1">
                <a:solidFill>
                  <a:schemeClr val="tx1"/>
                </a:solidFill>
                <a:latin typeface="Arial" charset="0"/>
              </a:defRPr>
            </a:lvl1pPr>
            <a:lvl2pPr algn="ctr"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>
                <a:latin typeface="Times New Roman" pitchFamily="18" charset="0"/>
              </a:rPr>
              <a:t>         </a:t>
            </a:r>
            <a:endParaRPr lang="de-DE" altLang="en-US">
              <a:latin typeface="Times New Roman" pitchFamily="18" charset="0"/>
            </a:endParaRP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72550" cy="1143000"/>
          </a:xfrm>
        </p:spPr>
        <p:txBody>
          <a:bodyPr/>
          <a:lstStyle/>
          <a:p>
            <a:r>
              <a:rPr lang="en-GB" altLang="en-US" dirty="0"/>
              <a:t>B</a:t>
            </a:r>
            <a:r>
              <a:rPr lang="en-GB" altLang="en-US" dirty="0">
                <a:latin typeface="Symbol" pitchFamily="18" charset="2"/>
              </a:rPr>
              <a:t>r</a:t>
            </a:r>
            <a:r>
              <a:rPr lang="en-GB" altLang="en-US" dirty="0"/>
              <a:t>-</a:t>
            </a:r>
            <a:r>
              <a:rPr lang="en-GB" altLang="en-US" dirty="0">
                <a:latin typeface="Symbol" pitchFamily="18" charset="2"/>
              </a:rPr>
              <a:t>D</a:t>
            </a:r>
            <a:r>
              <a:rPr lang="en-GB" altLang="en-US" dirty="0"/>
              <a:t>E-B</a:t>
            </a:r>
            <a:r>
              <a:rPr lang="en-GB" altLang="en-US" dirty="0">
                <a:latin typeface="Symbol" pitchFamily="18" charset="2"/>
              </a:rPr>
              <a:t>r</a:t>
            </a:r>
            <a:r>
              <a:rPr lang="en-GB" altLang="en-US" dirty="0"/>
              <a:t> Separation Method</a:t>
            </a:r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344613"/>
            <a:ext cx="873918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2822" name="Rectangle 6"/>
          <p:cNvSpPr>
            <a:spLocks noChangeArrowheads="1"/>
          </p:cNvSpPr>
          <p:nvPr/>
        </p:nvSpPr>
        <p:spPr bwMode="auto">
          <a:xfrm>
            <a:off x="4921250" y="1344613"/>
            <a:ext cx="4222750" cy="551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02823" name="Rectangle 7"/>
          <p:cNvSpPr>
            <a:spLocks noChangeArrowheads="1"/>
          </p:cNvSpPr>
          <p:nvPr/>
        </p:nvSpPr>
        <p:spPr bwMode="auto">
          <a:xfrm>
            <a:off x="4013200" y="1739900"/>
            <a:ext cx="112395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15355" y="541741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0000"/>
                </a:solidFill>
              </a:rPr>
              <a:t>78</a:t>
            </a:r>
            <a:r>
              <a:rPr lang="en-US" sz="1600" dirty="0" smtClean="0">
                <a:solidFill>
                  <a:srgbClr val="FF0000"/>
                </a:solidFill>
              </a:rPr>
              <a:t>Ni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7685" y="845342"/>
            <a:ext cx="273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scheme of FRS @ GSI, L=72m</a:t>
            </a:r>
            <a:endParaRPr lang="en-US" sz="1400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2763355" y="4993086"/>
            <a:ext cx="252000" cy="252000"/>
          </a:xfrm>
          <a:prstGeom prst="rect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025927" y="5251420"/>
            <a:ext cx="134832" cy="18199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4426284" y="1476771"/>
            <a:ext cx="1047082" cy="400110"/>
            <a:chOff x="4426284" y="1514871"/>
            <a:chExt cx="1047082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4426284" y="1514871"/>
              <a:ext cx="1047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D</a:t>
              </a:r>
              <a:r>
                <a:rPr lang="en-US" sz="2000" dirty="0" smtClean="0"/>
                <a:t>E    Z</a:t>
              </a:r>
              <a:r>
                <a:rPr lang="en-US" sz="2000" baseline="30000" dirty="0" smtClean="0"/>
                <a:t>2</a:t>
              </a:r>
              <a:endParaRPr lang="en-US" sz="2000" baseline="300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944" y="1633817"/>
              <a:ext cx="211931" cy="16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 bwMode="auto">
          <a:xfrm>
            <a:off x="4459621" y="1495821"/>
            <a:ext cx="994695" cy="323910"/>
          </a:xfrm>
          <a:prstGeom prst="rect">
            <a:avLst/>
          </a:prstGeom>
          <a:solidFill>
            <a:srgbClr val="00B0F0">
              <a:alpha val="56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60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0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0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0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2" grpId="0" animBg="1"/>
      <p:bldP spid="80282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/>
          </p:cNvSpPr>
          <p:nvPr/>
        </p:nvSpPr>
        <p:spPr bwMode="auto">
          <a:xfrm>
            <a:off x="0" y="55563"/>
            <a:ext cx="45339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 b="1">
                <a:solidFill>
                  <a:schemeClr val="tx1"/>
                </a:solidFill>
                <a:latin typeface="Arial" charset="0"/>
              </a:defRPr>
            </a:lvl1pPr>
            <a:lvl2pPr algn="ctr"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>
                <a:latin typeface="Times New Roman" pitchFamily="18" charset="0"/>
              </a:rPr>
              <a:t>         </a:t>
            </a:r>
            <a:endParaRPr lang="de-DE" altLang="en-US">
              <a:latin typeface="Times New Roman" pitchFamily="18" charset="0"/>
            </a:endParaRP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72550" cy="1143000"/>
          </a:xfrm>
        </p:spPr>
        <p:txBody>
          <a:bodyPr/>
          <a:lstStyle/>
          <a:p>
            <a:r>
              <a:rPr lang="en-GB" altLang="en-US" dirty="0"/>
              <a:t>B</a:t>
            </a:r>
            <a:r>
              <a:rPr lang="en-GB" altLang="en-US" dirty="0">
                <a:latin typeface="Symbol" pitchFamily="18" charset="2"/>
              </a:rPr>
              <a:t>r</a:t>
            </a:r>
            <a:r>
              <a:rPr lang="en-GB" altLang="en-US" dirty="0"/>
              <a:t>-</a:t>
            </a:r>
            <a:r>
              <a:rPr lang="en-GB" altLang="en-US" dirty="0">
                <a:latin typeface="Symbol" pitchFamily="18" charset="2"/>
              </a:rPr>
              <a:t>D</a:t>
            </a:r>
            <a:r>
              <a:rPr lang="en-GB" altLang="en-US" dirty="0"/>
              <a:t>E-B</a:t>
            </a:r>
            <a:r>
              <a:rPr lang="en-GB" altLang="en-US" dirty="0">
                <a:latin typeface="Symbol" pitchFamily="18" charset="2"/>
              </a:rPr>
              <a:t>r</a:t>
            </a:r>
            <a:r>
              <a:rPr lang="en-GB" altLang="en-US" dirty="0"/>
              <a:t> Separation Method</a:t>
            </a:r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344613"/>
            <a:ext cx="873918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5355" y="541741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0000"/>
                </a:solidFill>
              </a:rPr>
              <a:t>78</a:t>
            </a:r>
            <a:r>
              <a:rPr lang="en-US" sz="1600" dirty="0" smtClean="0">
                <a:solidFill>
                  <a:srgbClr val="FF0000"/>
                </a:solidFill>
              </a:rPr>
              <a:t>Ni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2763355" y="4993086"/>
            <a:ext cx="252000" cy="252000"/>
          </a:xfrm>
          <a:prstGeom prst="rect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025927" y="5251420"/>
            <a:ext cx="134832" cy="18199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600075" y="3810000"/>
            <a:ext cx="8372475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7488" y="3892551"/>
            <a:ext cx="3871573" cy="830997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p</a:t>
            </a:r>
            <a:r>
              <a:rPr lang="en-US" sz="2400" dirty="0"/>
              <a:t>/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p</a:t>
            </a:r>
            <a:r>
              <a:rPr lang="en-US" sz="2400" dirty="0" smtClean="0"/>
              <a:t>/p</a:t>
            </a:r>
            <a:r>
              <a:rPr lang="en-US" sz="2400" baseline="-25000" dirty="0" smtClean="0"/>
              <a:t>2</a:t>
            </a:r>
          </a:p>
          <a:p>
            <a:r>
              <a:rPr lang="en-US" sz="2400" dirty="0" smtClean="0"/>
              <a:t>with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cooling ?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00951" y="3037837"/>
            <a:ext cx="1204142" cy="103886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423" y="4844288"/>
            <a:ext cx="7598555" cy="156966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Non-</a:t>
            </a:r>
            <a:r>
              <a:rPr lang="en-US" sz="2400" dirty="0" err="1" smtClean="0">
                <a:solidFill>
                  <a:srgbClr val="0070C0"/>
                </a:solidFill>
                <a:latin typeface="+mj-lt"/>
              </a:rPr>
              <a:t>Liouvillean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system. </a:t>
            </a:r>
          </a:p>
          <a:p>
            <a:r>
              <a:rPr lang="en-US" sz="2400" dirty="0" smtClean="0">
                <a:latin typeface="+mj-lt"/>
              </a:rPr>
              <a:t>Coupling of longitudinal and transverse emittance,</a:t>
            </a:r>
          </a:p>
          <a:p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/ f  (f&gt;1),   but  </a:t>
            </a:r>
            <a:r>
              <a:rPr lang="en-US" sz="2400" dirty="0" smtClean="0">
                <a:latin typeface="Symbol" panose="05050102010706020507" pitchFamily="18" charset="2"/>
              </a:rPr>
              <a:t>e</a:t>
            </a:r>
            <a:r>
              <a:rPr lang="en-US" sz="2400" baseline="-25000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dirty="0" smtClean="0">
                <a:latin typeface="Symbol" panose="05050102010706020507" pitchFamily="18" charset="2"/>
              </a:rPr>
              <a:t>e</a:t>
            </a:r>
            <a:r>
              <a:rPr lang="en-US" sz="2400" baseline="-25000" dirty="0" smtClean="0">
                <a:latin typeface="+mn-lt"/>
              </a:rPr>
              <a:t>x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n-lt"/>
              </a:rPr>
              <a:t>*</a:t>
            </a:r>
            <a:r>
              <a:rPr lang="en-US" sz="2400" dirty="0" smtClean="0">
                <a:latin typeface="+mj-lt"/>
              </a:rPr>
              <a:t> f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n addition angular and energy-loss straggling.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134350" y="2854321"/>
            <a:ext cx="380999" cy="367032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83919" y="3641406"/>
            <a:ext cx="380999" cy="367032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272347" y="1815457"/>
            <a:ext cx="1296522" cy="519432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4463" y="1262063"/>
            <a:ext cx="3514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70C0"/>
                </a:solidFill>
              </a:rPr>
              <a:t>Overall </a:t>
            </a:r>
            <a:r>
              <a:rPr lang="de-DE" sz="2000" dirty="0" err="1" smtClean="0">
                <a:solidFill>
                  <a:srgbClr val="0070C0"/>
                </a:solidFill>
              </a:rPr>
              <a:t>achromatic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system</a:t>
            </a:r>
            <a:r>
              <a:rPr lang="de-DE" sz="2000" dirty="0">
                <a:solidFill>
                  <a:srgbClr val="0070C0"/>
                </a:solidFill>
              </a:rPr>
              <a:t>,</a:t>
            </a:r>
            <a:endParaRPr lang="de-DE" sz="2000" dirty="0" smtClean="0">
              <a:solidFill>
                <a:srgbClr val="0070C0"/>
              </a:solidFill>
            </a:endParaRPr>
          </a:p>
          <a:p>
            <a:r>
              <a:rPr lang="de-DE" sz="2000" dirty="0" err="1" smtClean="0">
                <a:solidFill>
                  <a:srgbClr val="0070C0"/>
                </a:solidFill>
              </a:rPr>
              <a:t>keep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achromatic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with</a:t>
            </a:r>
            <a:endParaRPr lang="de-DE" sz="2000" dirty="0" smtClean="0">
              <a:solidFill>
                <a:srgbClr val="0070C0"/>
              </a:solidFill>
            </a:endParaRPr>
          </a:p>
          <a:p>
            <a:r>
              <a:rPr lang="de-DE" sz="2000" dirty="0" err="1" smtClean="0">
                <a:solidFill>
                  <a:srgbClr val="0070C0"/>
                </a:solidFill>
              </a:rPr>
              <a:t>shaped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degrader</a:t>
            </a:r>
            <a:r>
              <a:rPr lang="de-DE" sz="20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26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GSI-template 1">
  <a:themeElements>
    <a:clrScheme name="GSI-template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-templat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template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templat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Designs\GSI-template 1.pot</Template>
  <TotalTime>0</TotalTime>
  <Words>1364</Words>
  <Application>Microsoft Office PowerPoint</Application>
  <PresentationFormat>On-screen Show (4:3)</PresentationFormat>
  <Paragraphs>282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GSI-template 1</vt:lpstr>
      <vt:lpstr> </vt:lpstr>
      <vt:lpstr>Rare Isotopes in Rings</vt:lpstr>
      <vt:lpstr>PowerPoint Presentation</vt:lpstr>
      <vt:lpstr>PowerPoint Presentation</vt:lpstr>
      <vt:lpstr>Production Cross sections</vt:lpstr>
      <vt:lpstr>Fission Kinematics</vt:lpstr>
      <vt:lpstr>Momentum Distribution in Fragmentation Reaction</vt:lpstr>
      <vt:lpstr>Br-DE-Br Separation Method</vt:lpstr>
      <vt:lpstr>Br-DE-Br Separation Method</vt:lpstr>
      <vt:lpstr>PowerPoint Presentation</vt:lpstr>
      <vt:lpstr>PowerPoint Presentation</vt:lpstr>
      <vt:lpstr> </vt:lpstr>
      <vt:lpstr>Emittance</vt:lpstr>
      <vt:lpstr>PowerPoint Presentation</vt:lpstr>
      <vt:lpstr>Diagnostics for RIBs</vt:lpstr>
      <vt:lpstr>Schottky Diagnostics in the Ring</vt:lpstr>
      <vt:lpstr>Summary</vt:lpstr>
      <vt:lpstr>PowerPoint Presentation</vt:lpstr>
      <vt:lpstr>PowerPoint Presentation</vt:lpstr>
      <vt:lpstr>Limits by Targets</vt:lpstr>
      <vt:lpstr>Two-Stage Separation</vt:lpstr>
      <vt:lpstr>Why ?</vt:lpstr>
      <vt:lpstr>PowerPoint Presentation</vt:lpstr>
      <vt:lpstr>PowerPoint Presentation</vt:lpstr>
      <vt:lpstr>PowerPoint Presentation</vt:lpstr>
    </vt:vector>
  </TitlesOfParts>
  <Company>GSI-Darmstadt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Super-FRS Facility</dc:title>
  <dc:creator>Helmut Weick</dc:creator>
  <cp:lastModifiedBy>Administrator</cp:lastModifiedBy>
  <cp:revision>3411</cp:revision>
  <cp:lastPrinted>2017-01-05T18:31:07Z</cp:lastPrinted>
  <dcterms:created xsi:type="dcterms:W3CDTF">2001-12-29T20:21:44Z</dcterms:created>
  <dcterms:modified xsi:type="dcterms:W3CDTF">2019-01-20T21:24:50Z</dcterms:modified>
</cp:coreProperties>
</file>