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79" r:id="rId8"/>
    <p:sldId id="280" r:id="rId9"/>
    <p:sldId id="282" r:id="rId10"/>
    <p:sldId id="281" r:id="rId11"/>
    <p:sldId id="272" r:id="rId12"/>
    <p:sldId id="273" r:id="rId13"/>
    <p:sldId id="274" r:id="rId14"/>
    <p:sldId id="276" r:id="rId15"/>
    <p:sldId id="275" r:id="rId16"/>
    <p:sldId id="277" r:id="rId17"/>
    <p:sldId id="278" r:id="rId18"/>
  </p:sldIdLst>
  <p:sldSz cx="9144000" cy="6858000" type="overhead"/>
  <p:notesSz cx="6858000" cy="9144000"/>
  <p:defaultTextStyle>
    <a:defPPr>
      <a:defRPr lang="de-DE"/>
    </a:defPPr>
    <a:lvl1pPr marL="0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1pPr>
    <a:lvl2pPr marL="457051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2pPr>
    <a:lvl3pPr marL="914099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3pPr>
    <a:lvl4pPr marL="1371148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4pPr>
    <a:lvl5pPr marL="1828199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5pPr>
    <a:lvl6pPr marL="2285249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6pPr>
    <a:lvl7pPr marL="2742298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7pPr>
    <a:lvl8pPr marL="3199349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8pPr>
    <a:lvl9pPr marL="3656399" algn="l" defTabSz="457051" rtl="0" eaLnBrk="1" latinLnBrk="0" hangingPunct="1">
      <a:defRPr sz="1801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BB63"/>
    <a:srgbClr val="FECD8C"/>
    <a:srgbClr val="FF9966"/>
    <a:srgbClr val="0000FF"/>
    <a:srgbClr val="CC0000"/>
    <a:srgbClr val="FF0000"/>
    <a:srgbClr val="333333"/>
    <a:srgbClr val="666666"/>
    <a:srgbClr val="EAEA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268" autoAdjust="0"/>
    <p:restoredTop sz="94655" autoAdjust="0"/>
  </p:normalViewPr>
  <p:slideViewPr>
    <p:cSldViewPr snapToGrid="0" snapToObjects="1">
      <p:cViewPr varScale="1">
        <p:scale>
          <a:sx n="74" d="100"/>
          <a:sy n="74" d="100"/>
        </p:scale>
        <p:origin x="348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28F764F-CEC1-40B1-BD94-05EA7B7B26C7}" type="doc">
      <dgm:prSet loTypeId="urn:microsoft.com/office/officeart/2005/8/layout/process3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FE841719-4781-4FAC-95F1-BCC7B4312AAB}">
      <dgm:prSet phldrT="[Text]" custT="1"/>
      <dgm:spPr/>
      <dgm:t>
        <a:bodyPr/>
        <a:lstStyle/>
        <a:p>
          <a:r>
            <a:rPr lang="en-US" sz="1100" b="1" dirty="0"/>
            <a:t>Injection</a:t>
          </a:r>
          <a:endParaRPr lang="de-DE" sz="1100" b="1" dirty="0"/>
        </a:p>
      </dgm:t>
    </dgm:pt>
    <dgm:pt modelId="{EE1E5D4C-F817-4B72-9301-B36EA0155327}" type="parTrans" cxnId="{5529F8B0-2400-4442-975D-C3B94DA46BC6}">
      <dgm:prSet/>
      <dgm:spPr/>
      <dgm:t>
        <a:bodyPr/>
        <a:lstStyle/>
        <a:p>
          <a:endParaRPr lang="de-DE"/>
        </a:p>
      </dgm:t>
    </dgm:pt>
    <dgm:pt modelId="{56E479CE-B7C6-423B-91F9-839B92AD4150}" type="sibTrans" cxnId="{5529F8B0-2400-4442-975D-C3B94DA46BC6}">
      <dgm:prSet/>
      <dgm:spPr/>
      <dgm:t>
        <a:bodyPr/>
        <a:lstStyle/>
        <a:p>
          <a:endParaRPr lang="de-DE"/>
        </a:p>
      </dgm:t>
    </dgm:pt>
    <dgm:pt modelId="{52F72F01-2463-4113-97C9-10C5F444E992}">
      <dgm:prSet phldrT="[Text]" custT="1"/>
      <dgm:spPr/>
      <dgm:t>
        <a:bodyPr/>
        <a:lstStyle/>
        <a:p>
          <a:r>
            <a:rPr lang="en-US" sz="1100" dirty="0"/>
            <a:t>single-turn</a:t>
          </a:r>
          <a:endParaRPr lang="de-DE" sz="1100" dirty="0"/>
        </a:p>
      </dgm:t>
    </dgm:pt>
    <dgm:pt modelId="{6B97A8DE-FAC2-46ED-B315-59DD869FAA40}" type="parTrans" cxnId="{AA9449C5-4B31-428F-92D6-3FEBEB251CBB}">
      <dgm:prSet/>
      <dgm:spPr/>
      <dgm:t>
        <a:bodyPr/>
        <a:lstStyle/>
        <a:p>
          <a:endParaRPr lang="de-DE"/>
        </a:p>
      </dgm:t>
    </dgm:pt>
    <dgm:pt modelId="{173E018C-F84C-438F-A860-3EF3EBB30585}" type="sibTrans" cxnId="{AA9449C5-4B31-428F-92D6-3FEBEB251CBB}">
      <dgm:prSet/>
      <dgm:spPr/>
      <dgm:t>
        <a:bodyPr/>
        <a:lstStyle/>
        <a:p>
          <a:endParaRPr lang="de-DE"/>
        </a:p>
      </dgm:t>
    </dgm:pt>
    <dgm:pt modelId="{B62C9344-A018-4D9D-A44D-102902C1E205}">
      <dgm:prSet phldrT="[Text]" custT="1"/>
      <dgm:spPr/>
      <dgm:t>
        <a:bodyPr/>
        <a:lstStyle/>
        <a:p>
          <a:r>
            <a:rPr lang="en-US" sz="1100" b="1" dirty="0"/>
            <a:t>Bunch rotation &amp;              de-bunching</a:t>
          </a:r>
          <a:endParaRPr lang="de-DE" sz="1100" b="1" dirty="0"/>
        </a:p>
      </dgm:t>
    </dgm:pt>
    <dgm:pt modelId="{08C8487C-3489-4925-AA9D-AAF70A549D75}" type="parTrans" cxnId="{E2BC5D5B-0AE9-4E39-AF52-26A6E5C327C4}">
      <dgm:prSet/>
      <dgm:spPr/>
      <dgm:t>
        <a:bodyPr/>
        <a:lstStyle/>
        <a:p>
          <a:endParaRPr lang="de-DE"/>
        </a:p>
      </dgm:t>
    </dgm:pt>
    <dgm:pt modelId="{68099F46-7D38-4D4B-87F2-015C4E282C74}" type="sibTrans" cxnId="{E2BC5D5B-0AE9-4E39-AF52-26A6E5C327C4}">
      <dgm:prSet/>
      <dgm:spPr/>
      <dgm:t>
        <a:bodyPr/>
        <a:lstStyle/>
        <a:p>
          <a:endParaRPr lang="de-DE"/>
        </a:p>
      </dgm:t>
    </dgm:pt>
    <dgm:pt modelId="{4A3BA0E4-56E6-437C-A060-A5512C8E5932}">
      <dgm:prSet phldrT="[Text]" custT="1"/>
      <dgm:spPr/>
      <dgm:t>
        <a:bodyPr/>
        <a:lstStyle/>
        <a:p>
          <a:r>
            <a:rPr lang="en-US" sz="1100" dirty="0"/>
            <a:t>Max. RF voltage of 200 kV required for bunch rotation.</a:t>
          </a:r>
          <a:endParaRPr lang="de-DE" sz="1100" dirty="0"/>
        </a:p>
      </dgm:t>
    </dgm:pt>
    <dgm:pt modelId="{AF340E07-7437-4EB7-AE3B-30BF89A95320}" type="parTrans" cxnId="{B211E5F7-34E1-4F58-A4CD-9FDCA6E1817C}">
      <dgm:prSet/>
      <dgm:spPr/>
      <dgm:t>
        <a:bodyPr/>
        <a:lstStyle/>
        <a:p>
          <a:endParaRPr lang="de-DE"/>
        </a:p>
      </dgm:t>
    </dgm:pt>
    <dgm:pt modelId="{8C074E3B-8012-4E5E-86B9-EAF0FD1B75F5}" type="sibTrans" cxnId="{B211E5F7-34E1-4F58-A4CD-9FDCA6E1817C}">
      <dgm:prSet/>
      <dgm:spPr/>
      <dgm:t>
        <a:bodyPr/>
        <a:lstStyle/>
        <a:p>
          <a:endParaRPr lang="de-DE"/>
        </a:p>
      </dgm:t>
    </dgm:pt>
    <dgm:pt modelId="{F94D148D-3B98-4499-8029-F7CB284AC16E}">
      <dgm:prSet phldrT="[Text]" custT="1"/>
      <dgm:spPr/>
      <dgm:t>
        <a:bodyPr/>
        <a:lstStyle/>
        <a:p>
          <a:r>
            <a:rPr lang="en-US" sz="1100" b="1" dirty="0"/>
            <a:t>Stochastic cooling</a:t>
          </a:r>
          <a:endParaRPr lang="de-DE" sz="1100" b="1" dirty="0"/>
        </a:p>
      </dgm:t>
    </dgm:pt>
    <dgm:pt modelId="{507BD687-9511-4EF4-A2E2-83C0A4F966E5}" type="parTrans" cxnId="{F7D1425F-DD60-4559-B7F9-4C963E25ECEB}">
      <dgm:prSet/>
      <dgm:spPr/>
      <dgm:t>
        <a:bodyPr/>
        <a:lstStyle/>
        <a:p>
          <a:endParaRPr lang="de-DE"/>
        </a:p>
      </dgm:t>
    </dgm:pt>
    <dgm:pt modelId="{62C6CE09-6D4A-4855-92C8-6FC86020BE3D}" type="sibTrans" cxnId="{F7D1425F-DD60-4559-B7F9-4C963E25ECEB}">
      <dgm:prSet/>
      <dgm:spPr/>
      <dgm:t>
        <a:bodyPr/>
        <a:lstStyle/>
        <a:p>
          <a:endParaRPr lang="de-DE"/>
        </a:p>
      </dgm:t>
    </dgm:pt>
    <dgm:pt modelId="{67884BA2-23A9-49A2-8F02-7EC82FF1EA98}">
      <dgm:prSet phldrT="[Text]" custT="1"/>
      <dgm:spPr/>
      <dgm:t>
        <a:bodyPr/>
        <a:lstStyle/>
        <a:p>
          <a:r>
            <a:rPr lang="en-US" sz="1100" b="1" dirty="0"/>
            <a:t>Re-bunching</a:t>
          </a:r>
          <a:endParaRPr lang="de-DE" sz="1100" b="1" dirty="0"/>
        </a:p>
      </dgm:t>
    </dgm:pt>
    <dgm:pt modelId="{7AEDCF96-70AF-451C-B200-0CBC51F0DC0C}" type="parTrans" cxnId="{BFCDCD9E-89D1-459D-963B-B3A8CD7F2178}">
      <dgm:prSet/>
      <dgm:spPr/>
      <dgm:t>
        <a:bodyPr/>
        <a:lstStyle/>
        <a:p>
          <a:endParaRPr lang="de-DE"/>
        </a:p>
      </dgm:t>
    </dgm:pt>
    <dgm:pt modelId="{427AC8F1-043C-46AD-A598-5BD46A9E8A07}" type="sibTrans" cxnId="{BFCDCD9E-89D1-459D-963B-B3A8CD7F2178}">
      <dgm:prSet/>
      <dgm:spPr/>
      <dgm:t>
        <a:bodyPr/>
        <a:lstStyle/>
        <a:p>
          <a:endParaRPr lang="de-DE"/>
        </a:p>
      </dgm:t>
    </dgm:pt>
    <dgm:pt modelId="{9C7E2B8F-1102-4E11-83E2-C62496613CCA}">
      <dgm:prSet phldrT="[Text]" custT="1"/>
      <dgm:spPr/>
      <dgm:t>
        <a:bodyPr/>
        <a:lstStyle/>
        <a:p>
          <a:r>
            <a:rPr lang="en-US" sz="1100" b="1" dirty="0"/>
            <a:t>Extraction</a:t>
          </a:r>
          <a:endParaRPr lang="de-DE" sz="1100" b="1" dirty="0"/>
        </a:p>
      </dgm:t>
    </dgm:pt>
    <dgm:pt modelId="{BF834CB7-7ED2-4F43-B42D-39106850B8ED}" type="parTrans" cxnId="{9F75BE5B-05EE-4AA7-AF4B-545EA85AFF54}">
      <dgm:prSet/>
      <dgm:spPr/>
      <dgm:t>
        <a:bodyPr/>
        <a:lstStyle/>
        <a:p>
          <a:endParaRPr lang="de-DE"/>
        </a:p>
      </dgm:t>
    </dgm:pt>
    <dgm:pt modelId="{F9CF31CD-C43F-4302-A2C4-F9DCD3C5DE6D}" type="sibTrans" cxnId="{9F75BE5B-05EE-4AA7-AF4B-545EA85AFF54}">
      <dgm:prSet/>
      <dgm:spPr/>
      <dgm:t>
        <a:bodyPr/>
        <a:lstStyle/>
        <a:p>
          <a:endParaRPr lang="de-DE"/>
        </a:p>
      </dgm:t>
    </dgm:pt>
    <dgm:pt modelId="{A2DF7FFF-039D-41D9-8870-8D5F23809557}">
      <dgm:prSet phldrT="[Text]" custT="1"/>
      <dgm:spPr/>
      <dgm:t>
        <a:bodyPr/>
        <a:lstStyle/>
        <a:p>
          <a:r>
            <a:rPr lang="en-US" sz="1100" dirty="0"/>
            <a:t>Re-excite RF voltage for re-bunching</a:t>
          </a:r>
          <a:endParaRPr lang="de-DE" sz="1100" dirty="0"/>
        </a:p>
      </dgm:t>
    </dgm:pt>
    <dgm:pt modelId="{1EA6F953-8EB0-47CC-8CA8-E10E3A0CEE85}" type="parTrans" cxnId="{3D538E5E-560D-4E30-A478-0ABE860688F9}">
      <dgm:prSet/>
      <dgm:spPr/>
      <dgm:t>
        <a:bodyPr/>
        <a:lstStyle/>
        <a:p>
          <a:endParaRPr lang="de-DE"/>
        </a:p>
      </dgm:t>
    </dgm:pt>
    <dgm:pt modelId="{E4399DD0-1DEF-43C1-BF0C-ED6415E322E6}" type="sibTrans" cxnId="{3D538E5E-560D-4E30-A478-0ABE860688F9}">
      <dgm:prSet/>
      <dgm:spPr/>
      <dgm:t>
        <a:bodyPr/>
        <a:lstStyle/>
        <a:p>
          <a:endParaRPr lang="de-DE"/>
        </a:p>
      </dgm:t>
    </dgm:pt>
    <dgm:pt modelId="{D7A79069-F4A1-4FC9-AF8D-D85C6ADA6F40}">
      <dgm:prSet phldrT="[Text]" custT="1"/>
      <dgm:spPr/>
      <dgm:t>
        <a:bodyPr/>
        <a:lstStyle/>
        <a:p>
          <a:r>
            <a:rPr lang="en-US" sz="1100" dirty="0"/>
            <a:t>Simultaneous 3D cooling by Filter, TOF or Palmer method</a:t>
          </a:r>
          <a:endParaRPr lang="de-DE" sz="1100" dirty="0"/>
        </a:p>
      </dgm:t>
    </dgm:pt>
    <dgm:pt modelId="{A4F0909C-E6D6-4985-82AB-FF8CAE000A65}" type="parTrans" cxnId="{76FE57BE-1AB1-4438-A4E9-DFA95FBDBD63}">
      <dgm:prSet/>
      <dgm:spPr/>
      <dgm:t>
        <a:bodyPr/>
        <a:lstStyle/>
        <a:p>
          <a:endParaRPr lang="de-DE"/>
        </a:p>
      </dgm:t>
    </dgm:pt>
    <dgm:pt modelId="{54E34CFA-14F3-4DE7-AB85-6411708F7F80}" type="sibTrans" cxnId="{76FE57BE-1AB1-4438-A4E9-DFA95FBDBD63}">
      <dgm:prSet/>
      <dgm:spPr/>
      <dgm:t>
        <a:bodyPr/>
        <a:lstStyle/>
        <a:p>
          <a:endParaRPr lang="de-DE"/>
        </a:p>
      </dgm:t>
    </dgm:pt>
    <dgm:pt modelId="{E31ED0FB-A2BB-4BDF-9CC9-3B8A793F9827}">
      <dgm:prSet phldrT="[Text]" custT="1"/>
      <dgm:spPr/>
      <dgm:t>
        <a:bodyPr/>
        <a:lstStyle/>
        <a:p>
          <a:r>
            <a:rPr lang="en-US" sz="1100" dirty="0"/>
            <a:t>to HESR</a:t>
          </a:r>
          <a:endParaRPr lang="de-DE" sz="1100" dirty="0"/>
        </a:p>
      </dgm:t>
    </dgm:pt>
    <dgm:pt modelId="{2A7E0C97-6095-4966-8278-DC406ADE7F83}" type="parTrans" cxnId="{BF0DCE87-2BEB-49C3-9792-7A42FCFADA50}">
      <dgm:prSet/>
      <dgm:spPr/>
      <dgm:t>
        <a:bodyPr/>
        <a:lstStyle/>
        <a:p>
          <a:endParaRPr lang="de-DE"/>
        </a:p>
      </dgm:t>
    </dgm:pt>
    <dgm:pt modelId="{6B998F74-E4FE-415A-826D-428856E8B85A}" type="sibTrans" cxnId="{BF0DCE87-2BEB-49C3-9792-7A42FCFADA50}">
      <dgm:prSet/>
      <dgm:spPr/>
      <dgm:t>
        <a:bodyPr/>
        <a:lstStyle/>
        <a:p>
          <a:endParaRPr lang="de-DE"/>
        </a:p>
      </dgm:t>
    </dgm:pt>
    <dgm:pt modelId="{3CCDF30C-0274-4FCC-BAEE-AD2482844747}">
      <dgm:prSet phldrT="[Text]" custT="1"/>
      <dgm:spPr/>
      <dgm:t>
        <a:bodyPr/>
        <a:lstStyle/>
        <a:p>
          <a:r>
            <a:rPr lang="en-US" sz="1100" dirty="0"/>
            <a:t>injected bunch length</a:t>
          </a:r>
          <a:r>
            <a:rPr lang="ru-RU" sz="1100" dirty="0"/>
            <a:t> </a:t>
          </a:r>
          <a:r>
            <a:rPr lang="en-US" sz="1100" dirty="0" err="1"/>
            <a:t>σ</a:t>
          </a:r>
          <a:r>
            <a:rPr lang="en-US" sz="1100" baseline="-25000" dirty="0" err="1"/>
            <a:t>b</a:t>
          </a:r>
          <a:r>
            <a:rPr lang="en-US" sz="1100" dirty="0"/>
            <a:t> ~ 50 ns.</a:t>
          </a:r>
          <a:endParaRPr lang="de-DE" sz="1100" dirty="0"/>
        </a:p>
      </dgm:t>
    </dgm:pt>
    <dgm:pt modelId="{802537C9-B3B9-4750-9EA7-2B2CD2C9AB02}" type="parTrans" cxnId="{B32C27FC-CB65-4D31-B214-48721F80840F}">
      <dgm:prSet/>
      <dgm:spPr/>
      <dgm:t>
        <a:bodyPr/>
        <a:lstStyle/>
        <a:p>
          <a:endParaRPr lang="de-DE"/>
        </a:p>
      </dgm:t>
    </dgm:pt>
    <dgm:pt modelId="{F519A08E-2BF1-4816-A41A-BC68D78E3022}" type="sibTrans" cxnId="{B32C27FC-CB65-4D31-B214-48721F80840F}">
      <dgm:prSet/>
      <dgm:spPr/>
      <dgm:t>
        <a:bodyPr/>
        <a:lstStyle/>
        <a:p>
          <a:endParaRPr lang="de-DE"/>
        </a:p>
      </dgm:t>
    </dgm:pt>
    <dgm:pt modelId="{BE2CF538-E5A8-4F40-8CA7-C3759E72080B}" type="pres">
      <dgm:prSet presAssocID="{328F764F-CEC1-40B1-BD94-05EA7B7B26C7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5378660B-835B-459D-B89E-DAA831F6EB12}" type="pres">
      <dgm:prSet presAssocID="{FE841719-4781-4FAC-95F1-BCC7B4312AAB}" presName="composite" presStyleCnt="0"/>
      <dgm:spPr/>
    </dgm:pt>
    <dgm:pt modelId="{2A60A5D5-2111-443A-825A-19B38504EC5B}" type="pres">
      <dgm:prSet presAssocID="{FE841719-4781-4FAC-95F1-BCC7B4312AAB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E6D782D-1B30-4AEA-B5A2-15985D08AAC4}" type="pres">
      <dgm:prSet presAssocID="{FE841719-4781-4FAC-95F1-BCC7B4312AAB}" presName="parSh" presStyleLbl="node1" presStyleIdx="0" presStyleCnt="5" custScaleY="144521" custLinFactY="-90639" custLinFactNeighborX="9054" custLinFactNeighborY="-100000"/>
      <dgm:spPr/>
      <dgm:t>
        <a:bodyPr/>
        <a:lstStyle/>
        <a:p>
          <a:endParaRPr lang="de-DE"/>
        </a:p>
      </dgm:t>
    </dgm:pt>
    <dgm:pt modelId="{0578F067-32C4-4CD5-BB16-5975D520CE7E}" type="pres">
      <dgm:prSet presAssocID="{FE841719-4781-4FAC-95F1-BCC7B4312AAB}" presName="desTx" presStyleLbl="fgAcc1" presStyleIdx="0" presStyleCnt="5" custScaleY="100000" custLinFactNeighborX="4323" custLinFactNeighborY="-6356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5CC80817-3F56-4AFD-BFB5-8521CF09FBC6}" type="pres">
      <dgm:prSet presAssocID="{56E479CE-B7C6-423B-91F9-839B92AD4150}" presName="sibTrans" presStyleLbl="sibTrans2D1" presStyleIdx="0" presStyleCnt="4"/>
      <dgm:spPr/>
      <dgm:t>
        <a:bodyPr/>
        <a:lstStyle/>
        <a:p>
          <a:endParaRPr lang="de-DE"/>
        </a:p>
      </dgm:t>
    </dgm:pt>
    <dgm:pt modelId="{7BBE3C76-572E-471A-944D-02481C3B02CC}" type="pres">
      <dgm:prSet presAssocID="{56E479CE-B7C6-423B-91F9-839B92AD4150}" presName="connTx" presStyleLbl="sibTrans2D1" presStyleIdx="0" presStyleCnt="4"/>
      <dgm:spPr/>
      <dgm:t>
        <a:bodyPr/>
        <a:lstStyle/>
        <a:p>
          <a:endParaRPr lang="de-DE"/>
        </a:p>
      </dgm:t>
    </dgm:pt>
    <dgm:pt modelId="{D0ACA685-772E-40D4-BF9F-0E9CB89D28BB}" type="pres">
      <dgm:prSet presAssocID="{B62C9344-A018-4D9D-A44D-102902C1E205}" presName="composite" presStyleCnt="0"/>
      <dgm:spPr/>
    </dgm:pt>
    <dgm:pt modelId="{43A715AF-3BB9-428A-9549-0EC7B37820A2}" type="pres">
      <dgm:prSet presAssocID="{B62C9344-A018-4D9D-A44D-102902C1E205}" presName="parTx" presStyleLbl="node1" presStyleIdx="0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7C57E22-1B8E-40D5-8D57-CFC8FD4EEE66}" type="pres">
      <dgm:prSet presAssocID="{B62C9344-A018-4D9D-A44D-102902C1E205}" presName="parSh" presStyleLbl="node1" presStyleIdx="1" presStyleCnt="5" custScaleX="179602" custScaleY="144521" custLinFactY="-44401" custLinFactNeighborX="-3284" custLinFactNeighborY="-100000"/>
      <dgm:spPr/>
      <dgm:t>
        <a:bodyPr/>
        <a:lstStyle/>
        <a:p>
          <a:endParaRPr lang="de-DE"/>
        </a:p>
      </dgm:t>
    </dgm:pt>
    <dgm:pt modelId="{79C4B85F-A6C7-4FF9-8DD6-ED333E13EF51}" type="pres">
      <dgm:prSet presAssocID="{B62C9344-A018-4D9D-A44D-102902C1E205}" presName="desTx" presStyleLbl="fgAcc1" presStyleIdx="1" presStyleCnt="5" custScaleX="207143" custScaleY="177080" custLinFactNeighborX="10344" custLinFactNeighborY="-9004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1F91A42-B74E-4FB6-A7AD-1854C799A8A1}" type="pres">
      <dgm:prSet presAssocID="{68099F46-7D38-4D4B-87F2-015C4E282C74}" presName="sibTrans" presStyleLbl="sibTrans2D1" presStyleIdx="1" presStyleCnt="4"/>
      <dgm:spPr/>
      <dgm:t>
        <a:bodyPr/>
        <a:lstStyle/>
        <a:p>
          <a:endParaRPr lang="de-DE"/>
        </a:p>
      </dgm:t>
    </dgm:pt>
    <dgm:pt modelId="{A5D70D5F-A2BF-405B-80E5-1A0D37C325D5}" type="pres">
      <dgm:prSet presAssocID="{68099F46-7D38-4D4B-87F2-015C4E282C74}" presName="connTx" presStyleLbl="sibTrans2D1" presStyleIdx="1" presStyleCnt="4"/>
      <dgm:spPr/>
      <dgm:t>
        <a:bodyPr/>
        <a:lstStyle/>
        <a:p>
          <a:endParaRPr lang="de-DE"/>
        </a:p>
      </dgm:t>
    </dgm:pt>
    <dgm:pt modelId="{7D0F8BF7-04DA-4302-B691-EA274FF62D88}" type="pres">
      <dgm:prSet presAssocID="{F94D148D-3B98-4499-8029-F7CB284AC16E}" presName="composite" presStyleCnt="0"/>
      <dgm:spPr/>
    </dgm:pt>
    <dgm:pt modelId="{93CF2898-034D-4E3F-B3D8-09CF915A495B}" type="pres">
      <dgm:prSet presAssocID="{F94D148D-3B98-4499-8029-F7CB284AC16E}" presName="parTx" presStyleLbl="node1" presStyleIdx="1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F6B0A15-7962-46A1-B881-209604FAFBC7}" type="pres">
      <dgm:prSet presAssocID="{F94D148D-3B98-4499-8029-F7CB284AC16E}" presName="parSh" presStyleLbl="node1" presStyleIdx="2" presStyleCnt="5" custScaleX="138497" custScaleY="144521" custLinFactY="-44880" custLinFactNeighborY="-100000"/>
      <dgm:spPr/>
      <dgm:t>
        <a:bodyPr/>
        <a:lstStyle/>
        <a:p>
          <a:endParaRPr lang="de-DE"/>
        </a:p>
      </dgm:t>
    </dgm:pt>
    <dgm:pt modelId="{316733D9-9B2D-4B89-A416-28FE470A0827}" type="pres">
      <dgm:prSet presAssocID="{F94D148D-3B98-4499-8029-F7CB284AC16E}" presName="desTx" presStyleLbl="fgAcc1" presStyleIdx="2" presStyleCnt="5" custScaleX="146083" custScaleY="171484" custLinFactNeighborX="3197" custLinFactNeighborY="-1158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0EDC3AC0-D929-4B9A-8E93-ACD2B8EC6124}" type="pres">
      <dgm:prSet presAssocID="{62C6CE09-6D4A-4855-92C8-6FC86020BE3D}" presName="sibTrans" presStyleLbl="sibTrans2D1" presStyleIdx="2" presStyleCnt="4"/>
      <dgm:spPr/>
      <dgm:t>
        <a:bodyPr/>
        <a:lstStyle/>
        <a:p>
          <a:endParaRPr lang="de-DE"/>
        </a:p>
      </dgm:t>
    </dgm:pt>
    <dgm:pt modelId="{1019B470-47F9-4330-982C-0675F1310EA3}" type="pres">
      <dgm:prSet presAssocID="{62C6CE09-6D4A-4855-92C8-6FC86020BE3D}" presName="connTx" presStyleLbl="sibTrans2D1" presStyleIdx="2" presStyleCnt="4"/>
      <dgm:spPr/>
      <dgm:t>
        <a:bodyPr/>
        <a:lstStyle/>
        <a:p>
          <a:endParaRPr lang="de-DE"/>
        </a:p>
      </dgm:t>
    </dgm:pt>
    <dgm:pt modelId="{5CE7C4CD-7207-455E-A71B-F8B7A47BBDFC}" type="pres">
      <dgm:prSet presAssocID="{67884BA2-23A9-49A2-8F02-7EC82FF1EA98}" presName="composite" presStyleCnt="0"/>
      <dgm:spPr/>
    </dgm:pt>
    <dgm:pt modelId="{BA015A36-6AB7-4010-A732-DEAC4064CE78}" type="pres">
      <dgm:prSet presAssocID="{67884BA2-23A9-49A2-8F02-7EC82FF1EA98}" presName="parTx" presStyleLbl="node1" presStyleIdx="2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BB431C5A-2BC4-4D01-84A4-3692C74DD5A0}" type="pres">
      <dgm:prSet presAssocID="{67884BA2-23A9-49A2-8F02-7EC82FF1EA98}" presName="parSh" presStyleLbl="node1" presStyleIdx="3" presStyleCnt="5" custScaleY="144521" custLinFactY="-43574" custLinFactNeighborY="-100000"/>
      <dgm:spPr/>
      <dgm:t>
        <a:bodyPr/>
        <a:lstStyle/>
        <a:p>
          <a:endParaRPr lang="de-DE"/>
        </a:p>
      </dgm:t>
    </dgm:pt>
    <dgm:pt modelId="{8F0B1BEC-0D0A-46BF-A260-AC9B4C970A63}" type="pres">
      <dgm:prSet presAssocID="{67884BA2-23A9-49A2-8F02-7EC82FF1EA98}" presName="desTx" presStyleLbl="fgAcc1" presStyleIdx="3" presStyleCnt="5" custScaleY="187605" custLinFactNeighborX="-3850" custLinFactNeighborY="-367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98F8289-FC80-4C63-A3A8-5E79BC809DE0}" type="pres">
      <dgm:prSet presAssocID="{427AC8F1-043C-46AD-A598-5BD46A9E8A07}" presName="sibTrans" presStyleLbl="sibTrans2D1" presStyleIdx="3" presStyleCnt="4"/>
      <dgm:spPr/>
      <dgm:t>
        <a:bodyPr/>
        <a:lstStyle/>
        <a:p>
          <a:endParaRPr lang="de-DE"/>
        </a:p>
      </dgm:t>
    </dgm:pt>
    <dgm:pt modelId="{A823DA89-D219-4708-A951-0760A9818243}" type="pres">
      <dgm:prSet presAssocID="{427AC8F1-043C-46AD-A598-5BD46A9E8A07}" presName="connTx" presStyleLbl="sibTrans2D1" presStyleIdx="3" presStyleCnt="4"/>
      <dgm:spPr/>
      <dgm:t>
        <a:bodyPr/>
        <a:lstStyle/>
        <a:p>
          <a:endParaRPr lang="de-DE"/>
        </a:p>
      </dgm:t>
    </dgm:pt>
    <dgm:pt modelId="{6D02B3FF-DF63-41C7-BA82-CA327A46D316}" type="pres">
      <dgm:prSet presAssocID="{9C7E2B8F-1102-4E11-83E2-C62496613CCA}" presName="composite" presStyleCnt="0"/>
      <dgm:spPr/>
    </dgm:pt>
    <dgm:pt modelId="{55D9224D-24BA-45B4-801E-345C20B3DB74}" type="pres">
      <dgm:prSet presAssocID="{9C7E2B8F-1102-4E11-83E2-C62496613CCA}" presName="parTx" presStyleLbl="node1" presStyleIdx="3" presStyleCnt="5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4226E3D-AF89-4BF3-9F46-81BA8B2A32EE}" type="pres">
      <dgm:prSet presAssocID="{9C7E2B8F-1102-4E11-83E2-C62496613CCA}" presName="parSh" presStyleLbl="node1" presStyleIdx="4" presStyleCnt="5" custScaleX="87520" custScaleY="144521" custLinFactY="-88530" custLinFactNeighborX="-605" custLinFactNeighborY="-100000"/>
      <dgm:spPr/>
      <dgm:t>
        <a:bodyPr/>
        <a:lstStyle/>
        <a:p>
          <a:endParaRPr lang="de-DE"/>
        </a:p>
      </dgm:t>
    </dgm:pt>
    <dgm:pt modelId="{2EFE1A65-92B0-4F07-80C5-EFD000AFBA37}" type="pres">
      <dgm:prSet presAssocID="{9C7E2B8F-1102-4E11-83E2-C62496613CCA}" presName="desTx" presStyleLbl="fgAcc1" presStyleIdx="4" presStyleCnt="5" custLinFactNeighborX="-1603" custLinFactNeighborY="-64051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FC618521-9AB3-437F-BD76-CAF3BCE24C39}" type="presOf" srcId="{A2DF7FFF-039D-41D9-8870-8D5F23809557}" destId="{8F0B1BEC-0D0A-46BF-A260-AC9B4C970A63}" srcOrd="0" destOrd="0" presId="urn:microsoft.com/office/officeart/2005/8/layout/process3"/>
    <dgm:cxn modelId="{3F08D749-778E-47C8-B399-0CC480135AE9}" type="presOf" srcId="{4A3BA0E4-56E6-437C-A060-A5512C8E5932}" destId="{79C4B85F-A6C7-4FF9-8DD6-ED333E13EF51}" srcOrd="0" destOrd="0" presId="urn:microsoft.com/office/officeart/2005/8/layout/process3"/>
    <dgm:cxn modelId="{6A31BCD9-677E-4DEA-A0FB-DE33D9A3D8EF}" type="presOf" srcId="{68099F46-7D38-4D4B-87F2-015C4E282C74}" destId="{91F91A42-B74E-4FB6-A7AD-1854C799A8A1}" srcOrd="0" destOrd="0" presId="urn:microsoft.com/office/officeart/2005/8/layout/process3"/>
    <dgm:cxn modelId="{76FE57BE-1AB1-4438-A4E9-DFA95FBDBD63}" srcId="{F94D148D-3B98-4499-8029-F7CB284AC16E}" destId="{D7A79069-F4A1-4FC9-AF8D-D85C6ADA6F40}" srcOrd="0" destOrd="0" parTransId="{A4F0909C-E6D6-4985-82AB-FF8CAE000A65}" sibTransId="{54E34CFA-14F3-4DE7-AB85-6411708F7F80}"/>
    <dgm:cxn modelId="{92821548-B963-44FF-A6E0-E1F62667D9E8}" type="presOf" srcId="{56E479CE-B7C6-423B-91F9-839B92AD4150}" destId="{5CC80817-3F56-4AFD-BFB5-8521CF09FBC6}" srcOrd="0" destOrd="0" presId="urn:microsoft.com/office/officeart/2005/8/layout/process3"/>
    <dgm:cxn modelId="{5F560C57-4F56-4955-A889-6477026C3845}" type="presOf" srcId="{328F764F-CEC1-40B1-BD94-05EA7B7B26C7}" destId="{BE2CF538-E5A8-4F40-8CA7-C3759E72080B}" srcOrd="0" destOrd="0" presId="urn:microsoft.com/office/officeart/2005/8/layout/process3"/>
    <dgm:cxn modelId="{5529F8B0-2400-4442-975D-C3B94DA46BC6}" srcId="{328F764F-CEC1-40B1-BD94-05EA7B7B26C7}" destId="{FE841719-4781-4FAC-95F1-BCC7B4312AAB}" srcOrd="0" destOrd="0" parTransId="{EE1E5D4C-F817-4B72-9301-B36EA0155327}" sibTransId="{56E479CE-B7C6-423B-91F9-839B92AD4150}"/>
    <dgm:cxn modelId="{194F87F8-3026-4AEE-BB7C-579026FF2991}" type="presOf" srcId="{B62C9344-A018-4D9D-A44D-102902C1E205}" destId="{43A715AF-3BB9-428A-9549-0EC7B37820A2}" srcOrd="0" destOrd="0" presId="urn:microsoft.com/office/officeart/2005/8/layout/process3"/>
    <dgm:cxn modelId="{DD85BB83-4AC6-49AC-B941-CBCD28135818}" type="presOf" srcId="{9C7E2B8F-1102-4E11-83E2-C62496613CCA}" destId="{55D9224D-24BA-45B4-801E-345C20B3DB74}" srcOrd="0" destOrd="0" presId="urn:microsoft.com/office/officeart/2005/8/layout/process3"/>
    <dgm:cxn modelId="{BFCDCD9E-89D1-459D-963B-B3A8CD7F2178}" srcId="{328F764F-CEC1-40B1-BD94-05EA7B7B26C7}" destId="{67884BA2-23A9-49A2-8F02-7EC82FF1EA98}" srcOrd="3" destOrd="0" parTransId="{7AEDCF96-70AF-451C-B200-0CBC51F0DC0C}" sibTransId="{427AC8F1-043C-46AD-A598-5BD46A9E8A07}"/>
    <dgm:cxn modelId="{AA9449C5-4B31-428F-92D6-3FEBEB251CBB}" srcId="{FE841719-4781-4FAC-95F1-BCC7B4312AAB}" destId="{52F72F01-2463-4113-97C9-10C5F444E992}" srcOrd="0" destOrd="0" parTransId="{6B97A8DE-FAC2-46ED-B315-59DD869FAA40}" sibTransId="{173E018C-F84C-438F-A860-3EF3EBB30585}"/>
    <dgm:cxn modelId="{E03EA7C5-5715-4A84-A6F4-898669976B15}" type="presOf" srcId="{67884BA2-23A9-49A2-8F02-7EC82FF1EA98}" destId="{BB431C5A-2BC4-4D01-84A4-3692C74DD5A0}" srcOrd="1" destOrd="0" presId="urn:microsoft.com/office/officeart/2005/8/layout/process3"/>
    <dgm:cxn modelId="{9F75BE5B-05EE-4AA7-AF4B-545EA85AFF54}" srcId="{328F764F-CEC1-40B1-BD94-05EA7B7B26C7}" destId="{9C7E2B8F-1102-4E11-83E2-C62496613CCA}" srcOrd="4" destOrd="0" parTransId="{BF834CB7-7ED2-4F43-B42D-39106850B8ED}" sibTransId="{F9CF31CD-C43F-4302-A2C4-F9DCD3C5DE6D}"/>
    <dgm:cxn modelId="{B211E5F7-34E1-4F58-A4CD-9FDCA6E1817C}" srcId="{B62C9344-A018-4D9D-A44D-102902C1E205}" destId="{4A3BA0E4-56E6-437C-A060-A5512C8E5932}" srcOrd="0" destOrd="0" parTransId="{AF340E07-7437-4EB7-AE3B-30BF89A95320}" sibTransId="{8C074E3B-8012-4E5E-86B9-EAF0FD1B75F5}"/>
    <dgm:cxn modelId="{EA333502-C3D9-446A-A086-4D2F96773A86}" type="presOf" srcId="{D7A79069-F4A1-4FC9-AF8D-D85C6ADA6F40}" destId="{316733D9-9B2D-4B89-A416-28FE470A0827}" srcOrd="0" destOrd="0" presId="urn:microsoft.com/office/officeart/2005/8/layout/process3"/>
    <dgm:cxn modelId="{360B1307-DC05-430C-9C53-B0F9A12B3697}" type="presOf" srcId="{FE841719-4781-4FAC-95F1-BCC7B4312AAB}" destId="{8E6D782D-1B30-4AEA-B5A2-15985D08AAC4}" srcOrd="1" destOrd="0" presId="urn:microsoft.com/office/officeart/2005/8/layout/process3"/>
    <dgm:cxn modelId="{F7D1425F-DD60-4559-B7F9-4C963E25ECEB}" srcId="{328F764F-CEC1-40B1-BD94-05EA7B7B26C7}" destId="{F94D148D-3B98-4499-8029-F7CB284AC16E}" srcOrd="2" destOrd="0" parTransId="{507BD687-9511-4EF4-A2E2-83C0A4F966E5}" sibTransId="{62C6CE09-6D4A-4855-92C8-6FC86020BE3D}"/>
    <dgm:cxn modelId="{B9C01049-0E30-424A-8B1D-5F8CDB608E08}" type="presOf" srcId="{62C6CE09-6D4A-4855-92C8-6FC86020BE3D}" destId="{0EDC3AC0-D929-4B9A-8E93-ACD2B8EC6124}" srcOrd="0" destOrd="0" presId="urn:microsoft.com/office/officeart/2005/8/layout/process3"/>
    <dgm:cxn modelId="{D1313401-D362-413E-B450-269CF2B28277}" type="presOf" srcId="{B62C9344-A018-4D9D-A44D-102902C1E205}" destId="{B7C57E22-1B8E-40D5-8D57-CFC8FD4EEE66}" srcOrd="1" destOrd="0" presId="urn:microsoft.com/office/officeart/2005/8/layout/process3"/>
    <dgm:cxn modelId="{7D2D5A1B-5D75-4580-A64A-EC3162BC086E}" type="presOf" srcId="{427AC8F1-043C-46AD-A598-5BD46A9E8A07}" destId="{498F8289-FC80-4C63-A3A8-5E79BC809DE0}" srcOrd="0" destOrd="0" presId="urn:microsoft.com/office/officeart/2005/8/layout/process3"/>
    <dgm:cxn modelId="{DD72276D-2ECC-4671-92CB-5A95C496F8F4}" type="presOf" srcId="{68099F46-7D38-4D4B-87F2-015C4E282C74}" destId="{A5D70D5F-A2BF-405B-80E5-1A0D37C325D5}" srcOrd="1" destOrd="0" presId="urn:microsoft.com/office/officeart/2005/8/layout/process3"/>
    <dgm:cxn modelId="{E2BC5D5B-0AE9-4E39-AF52-26A6E5C327C4}" srcId="{328F764F-CEC1-40B1-BD94-05EA7B7B26C7}" destId="{B62C9344-A018-4D9D-A44D-102902C1E205}" srcOrd="1" destOrd="0" parTransId="{08C8487C-3489-4925-AA9D-AAF70A549D75}" sibTransId="{68099F46-7D38-4D4B-87F2-015C4E282C74}"/>
    <dgm:cxn modelId="{7E40C820-8F08-43B2-BA4F-7E5B21617DFA}" type="presOf" srcId="{427AC8F1-043C-46AD-A598-5BD46A9E8A07}" destId="{A823DA89-D219-4708-A951-0760A9818243}" srcOrd="1" destOrd="0" presId="urn:microsoft.com/office/officeart/2005/8/layout/process3"/>
    <dgm:cxn modelId="{854023BF-5C29-4985-82B3-9C5327859B1E}" type="presOf" srcId="{9C7E2B8F-1102-4E11-83E2-C62496613CCA}" destId="{F4226E3D-AF89-4BF3-9F46-81BA8B2A32EE}" srcOrd="1" destOrd="0" presId="urn:microsoft.com/office/officeart/2005/8/layout/process3"/>
    <dgm:cxn modelId="{742BC25B-FC7B-455B-BBC6-E7EC7F3D9069}" type="presOf" srcId="{3CCDF30C-0274-4FCC-BAEE-AD2482844747}" destId="{0578F067-32C4-4CD5-BB16-5975D520CE7E}" srcOrd="0" destOrd="1" presId="urn:microsoft.com/office/officeart/2005/8/layout/process3"/>
    <dgm:cxn modelId="{5F187F6E-8758-40EF-892A-535D57B727E5}" type="presOf" srcId="{52F72F01-2463-4113-97C9-10C5F444E992}" destId="{0578F067-32C4-4CD5-BB16-5975D520CE7E}" srcOrd="0" destOrd="0" presId="urn:microsoft.com/office/officeart/2005/8/layout/process3"/>
    <dgm:cxn modelId="{BF0DCE87-2BEB-49C3-9792-7A42FCFADA50}" srcId="{9C7E2B8F-1102-4E11-83E2-C62496613CCA}" destId="{E31ED0FB-A2BB-4BDF-9CC9-3B8A793F9827}" srcOrd="0" destOrd="0" parTransId="{2A7E0C97-6095-4966-8278-DC406ADE7F83}" sibTransId="{6B998F74-E4FE-415A-826D-428856E8B85A}"/>
    <dgm:cxn modelId="{3D538E5E-560D-4E30-A478-0ABE860688F9}" srcId="{67884BA2-23A9-49A2-8F02-7EC82FF1EA98}" destId="{A2DF7FFF-039D-41D9-8870-8D5F23809557}" srcOrd="0" destOrd="0" parTransId="{1EA6F953-8EB0-47CC-8CA8-E10E3A0CEE85}" sibTransId="{E4399DD0-1DEF-43C1-BF0C-ED6415E322E6}"/>
    <dgm:cxn modelId="{EF9C48A4-7EB2-4BBF-9D96-82CD83DA8EB5}" type="presOf" srcId="{56E479CE-B7C6-423B-91F9-839B92AD4150}" destId="{7BBE3C76-572E-471A-944D-02481C3B02CC}" srcOrd="1" destOrd="0" presId="urn:microsoft.com/office/officeart/2005/8/layout/process3"/>
    <dgm:cxn modelId="{E4BA0246-D155-4820-BE37-E52960A0E47A}" type="presOf" srcId="{E31ED0FB-A2BB-4BDF-9CC9-3B8A793F9827}" destId="{2EFE1A65-92B0-4F07-80C5-EFD000AFBA37}" srcOrd="0" destOrd="0" presId="urn:microsoft.com/office/officeart/2005/8/layout/process3"/>
    <dgm:cxn modelId="{B32C27FC-CB65-4D31-B214-48721F80840F}" srcId="{FE841719-4781-4FAC-95F1-BCC7B4312AAB}" destId="{3CCDF30C-0274-4FCC-BAEE-AD2482844747}" srcOrd="1" destOrd="0" parTransId="{802537C9-B3B9-4750-9EA7-2B2CD2C9AB02}" sibTransId="{F519A08E-2BF1-4816-A41A-BC68D78E3022}"/>
    <dgm:cxn modelId="{5FD63291-DDFF-44D6-A160-59D421865472}" type="presOf" srcId="{FE841719-4781-4FAC-95F1-BCC7B4312AAB}" destId="{2A60A5D5-2111-443A-825A-19B38504EC5B}" srcOrd="0" destOrd="0" presId="urn:microsoft.com/office/officeart/2005/8/layout/process3"/>
    <dgm:cxn modelId="{C1396BE9-CE4C-487B-99C2-BEE6E0E047E6}" type="presOf" srcId="{F94D148D-3B98-4499-8029-F7CB284AC16E}" destId="{DF6B0A15-7962-46A1-B881-209604FAFBC7}" srcOrd="1" destOrd="0" presId="urn:microsoft.com/office/officeart/2005/8/layout/process3"/>
    <dgm:cxn modelId="{FB618F3E-7A16-4CCB-898F-128975186A26}" type="presOf" srcId="{62C6CE09-6D4A-4855-92C8-6FC86020BE3D}" destId="{1019B470-47F9-4330-982C-0675F1310EA3}" srcOrd="1" destOrd="0" presId="urn:microsoft.com/office/officeart/2005/8/layout/process3"/>
    <dgm:cxn modelId="{B13F5012-3A81-406B-9FEB-24791D437244}" type="presOf" srcId="{F94D148D-3B98-4499-8029-F7CB284AC16E}" destId="{93CF2898-034D-4E3F-B3D8-09CF915A495B}" srcOrd="0" destOrd="0" presId="urn:microsoft.com/office/officeart/2005/8/layout/process3"/>
    <dgm:cxn modelId="{7F2F6348-A3E4-4DDB-BFE3-EB4CD3B1FAA7}" type="presOf" srcId="{67884BA2-23A9-49A2-8F02-7EC82FF1EA98}" destId="{BA015A36-6AB7-4010-A732-DEAC4064CE78}" srcOrd="0" destOrd="0" presId="urn:microsoft.com/office/officeart/2005/8/layout/process3"/>
    <dgm:cxn modelId="{AF061140-C8C3-4183-A56C-830063EA3FAE}" type="presParOf" srcId="{BE2CF538-E5A8-4F40-8CA7-C3759E72080B}" destId="{5378660B-835B-459D-B89E-DAA831F6EB12}" srcOrd="0" destOrd="0" presId="urn:microsoft.com/office/officeart/2005/8/layout/process3"/>
    <dgm:cxn modelId="{798AF0E9-1E9C-4528-A168-124497CE4072}" type="presParOf" srcId="{5378660B-835B-459D-B89E-DAA831F6EB12}" destId="{2A60A5D5-2111-443A-825A-19B38504EC5B}" srcOrd="0" destOrd="0" presId="urn:microsoft.com/office/officeart/2005/8/layout/process3"/>
    <dgm:cxn modelId="{2B7C99D3-C043-45C9-964F-461005C5C935}" type="presParOf" srcId="{5378660B-835B-459D-B89E-DAA831F6EB12}" destId="{8E6D782D-1B30-4AEA-B5A2-15985D08AAC4}" srcOrd="1" destOrd="0" presId="urn:microsoft.com/office/officeart/2005/8/layout/process3"/>
    <dgm:cxn modelId="{7DCB6EB5-6A07-4339-B9DF-C229703524C7}" type="presParOf" srcId="{5378660B-835B-459D-B89E-DAA831F6EB12}" destId="{0578F067-32C4-4CD5-BB16-5975D520CE7E}" srcOrd="2" destOrd="0" presId="urn:microsoft.com/office/officeart/2005/8/layout/process3"/>
    <dgm:cxn modelId="{4C24B006-1CBE-4DBC-B950-6EC274753FF9}" type="presParOf" srcId="{BE2CF538-E5A8-4F40-8CA7-C3759E72080B}" destId="{5CC80817-3F56-4AFD-BFB5-8521CF09FBC6}" srcOrd="1" destOrd="0" presId="urn:microsoft.com/office/officeart/2005/8/layout/process3"/>
    <dgm:cxn modelId="{2353E96B-859F-4BFE-AA46-CEB8BDAB501E}" type="presParOf" srcId="{5CC80817-3F56-4AFD-BFB5-8521CF09FBC6}" destId="{7BBE3C76-572E-471A-944D-02481C3B02CC}" srcOrd="0" destOrd="0" presId="urn:microsoft.com/office/officeart/2005/8/layout/process3"/>
    <dgm:cxn modelId="{9F273013-B0EF-4162-AE68-10066533BE02}" type="presParOf" srcId="{BE2CF538-E5A8-4F40-8CA7-C3759E72080B}" destId="{D0ACA685-772E-40D4-BF9F-0E9CB89D28BB}" srcOrd="2" destOrd="0" presId="urn:microsoft.com/office/officeart/2005/8/layout/process3"/>
    <dgm:cxn modelId="{D9CDBA84-848B-46EF-A28E-F2B7D4EC3AB0}" type="presParOf" srcId="{D0ACA685-772E-40D4-BF9F-0E9CB89D28BB}" destId="{43A715AF-3BB9-428A-9549-0EC7B37820A2}" srcOrd="0" destOrd="0" presId="urn:microsoft.com/office/officeart/2005/8/layout/process3"/>
    <dgm:cxn modelId="{A7187DEA-F7B4-4385-90D1-201D76105310}" type="presParOf" srcId="{D0ACA685-772E-40D4-BF9F-0E9CB89D28BB}" destId="{B7C57E22-1B8E-40D5-8D57-CFC8FD4EEE66}" srcOrd="1" destOrd="0" presId="urn:microsoft.com/office/officeart/2005/8/layout/process3"/>
    <dgm:cxn modelId="{C29683EE-86F7-41BA-A46A-BA02E947A545}" type="presParOf" srcId="{D0ACA685-772E-40D4-BF9F-0E9CB89D28BB}" destId="{79C4B85F-A6C7-4FF9-8DD6-ED333E13EF51}" srcOrd="2" destOrd="0" presId="urn:microsoft.com/office/officeart/2005/8/layout/process3"/>
    <dgm:cxn modelId="{FCAC3077-929A-4783-B154-F6A70F48512C}" type="presParOf" srcId="{BE2CF538-E5A8-4F40-8CA7-C3759E72080B}" destId="{91F91A42-B74E-4FB6-A7AD-1854C799A8A1}" srcOrd="3" destOrd="0" presId="urn:microsoft.com/office/officeart/2005/8/layout/process3"/>
    <dgm:cxn modelId="{6905D932-51AB-4834-833A-DD9800258713}" type="presParOf" srcId="{91F91A42-B74E-4FB6-A7AD-1854C799A8A1}" destId="{A5D70D5F-A2BF-405B-80E5-1A0D37C325D5}" srcOrd="0" destOrd="0" presId="urn:microsoft.com/office/officeart/2005/8/layout/process3"/>
    <dgm:cxn modelId="{966C11F5-4158-4C53-A80C-FC2607079572}" type="presParOf" srcId="{BE2CF538-E5A8-4F40-8CA7-C3759E72080B}" destId="{7D0F8BF7-04DA-4302-B691-EA274FF62D88}" srcOrd="4" destOrd="0" presId="urn:microsoft.com/office/officeart/2005/8/layout/process3"/>
    <dgm:cxn modelId="{01A24ED2-00D3-4BF7-B724-B0294E64685A}" type="presParOf" srcId="{7D0F8BF7-04DA-4302-B691-EA274FF62D88}" destId="{93CF2898-034D-4E3F-B3D8-09CF915A495B}" srcOrd="0" destOrd="0" presId="urn:microsoft.com/office/officeart/2005/8/layout/process3"/>
    <dgm:cxn modelId="{72E830F2-976E-43C4-90A0-727DCB74CAAE}" type="presParOf" srcId="{7D0F8BF7-04DA-4302-B691-EA274FF62D88}" destId="{DF6B0A15-7962-46A1-B881-209604FAFBC7}" srcOrd="1" destOrd="0" presId="urn:microsoft.com/office/officeart/2005/8/layout/process3"/>
    <dgm:cxn modelId="{213D5280-4A61-44FD-B3A5-C230FF532018}" type="presParOf" srcId="{7D0F8BF7-04DA-4302-B691-EA274FF62D88}" destId="{316733D9-9B2D-4B89-A416-28FE470A0827}" srcOrd="2" destOrd="0" presId="urn:microsoft.com/office/officeart/2005/8/layout/process3"/>
    <dgm:cxn modelId="{926150DB-7666-4C97-AAAB-FA0E0AF68EFF}" type="presParOf" srcId="{BE2CF538-E5A8-4F40-8CA7-C3759E72080B}" destId="{0EDC3AC0-D929-4B9A-8E93-ACD2B8EC6124}" srcOrd="5" destOrd="0" presId="urn:microsoft.com/office/officeart/2005/8/layout/process3"/>
    <dgm:cxn modelId="{90FA32E4-C3D3-4F5A-A1B9-DB4D23871347}" type="presParOf" srcId="{0EDC3AC0-D929-4B9A-8E93-ACD2B8EC6124}" destId="{1019B470-47F9-4330-982C-0675F1310EA3}" srcOrd="0" destOrd="0" presId="urn:microsoft.com/office/officeart/2005/8/layout/process3"/>
    <dgm:cxn modelId="{1545C391-29B7-4C7C-877C-0053B0392FEF}" type="presParOf" srcId="{BE2CF538-E5A8-4F40-8CA7-C3759E72080B}" destId="{5CE7C4CD-7207-455E-A71B-F8B7A47BBDFC}" srcOrd="6" destOrd="0" presId="urn:microsoft.com/office/officeart/2005/8/layout/process3"/>
    <dgm:cxn modelId="{35D1D51E-1AB3-4465-9FF8-3C327A07257D}" type="presParOf" srcId="{5CE7C4CD-7207-455E-A71B-F8B7A47BBDFC}" destId="{BA015A36-6AB7-4010-A732-DEAC4064CE78}" srcOrd="0" destOrd="0" presId="urn:microsoft.com/office/officeart/2005/8/layout/process3"/>
    <dgm:cxn modelId="{76E28158-D56D-48EB-9BA8-37458D0180A0}" type="presParOf" srcId="{5CE7C4CD-7207-455E-A71B-F8B7A47BBDFC}" destId="{BB431C5A-2BC4-4D01-84A4-3692C74DD5A0}" srcOrd="1" destOrd="0" presId="urn:microsoft.com/office/officeart/2005/8/layout/process3"/>
    <dgm:cxn modelId="{F5BC6853-682A-45CE-B65B-36DC574EDB04}" type="presParOf" srcId="{5CE7C4CD-7207-455E-A71B-F8B7A47BBDFC}" destId="{8F0B1BEC-0D0A-46BF-A260-AC9B4C970A63}" srcOrd="2" destOrd="0" presId="urn:microsoft.com/office/officeart/2005/8/layout/process3"/>
    <dgm:cxn modelId="{EDD8FB04-821E-44DE-8F50-9585106A4E56}" type="presParOf" srcId="{BE2CF538-E5A8-4F40-8CA7-C3759E72080B}" destId="{498F8289-FC80-4C63-A3A8-5E79BC809DE0}" srcOrd="7" destOrd="0" presId="urn:microsoft.com/office/officeart/2005/8/layout/process3"/>
    <dgm:cxn modelId="{41A1F505-254A-4E3A-9365-02EEBD91207A}" type="presParOf" srcId="{498F8289-FC80-4C63-A3A8-5E79BC809DE0}" destId="{A823DA89-D219-4708-A951-0760A9818243}" srcOrd="0" destOrd="0" presId="urn:microsoft.com/office/officeart/2005/8/layout/process3"/>
    <dgm:cxn modelId="{ADBD6C6E-CC83-4304-A14A-3138208D4191}" type="presParOf" srcId="{BE2CF538-E5A8-4F40-8CA7-C3759E72080B}" destId="{6D02B3FF-DF63-41C7-BA82-CA327A46D316}" srcOrd="8" destOrd="0" presId="urn:microsoft.com/office/officeart/2005/8/layout/process3"/>
    <dgm:cxn modelId="{6A92964F-FB0C-4E4B-917C-D9D16A9BA367}" type="presParOf" srcId="{6D02B3FF-DF63-41C7-BA82-CA327A46D316}" destId="{55D9224D-24BA-45B4-801E-345C20B3DB74}" srcOrd="0" destOrd="0" presId="urn:microsoft.com/office/officeart/2005/8/layout/process3"/>
    <dgm:cxn modelId="{1547337F-C38D-45C4-9313-2E5F15E78CAF}" type="presParOf" srcId="{6D02B3FF-DF63-41C7-BA82-CA327A46D316}" destId="{F4226E3D-AF89-4BF3-9F46-81BA8B2A32EE}" srcOrd="1" destOrd="0" presId="urn:microsoft.com/office/officeart/2005/8/layout/process3"/>
    <dgm:cxn modelId="{A1713ED5-850E-4076-A5ED-B7321333D873}" type="presParOf" srcId="{6D02B3FF-DF63-41C7-BA82-CA327A46D316}" destId="{2EFE1A65-92B0-4F07-80C5-EFD000AFBA37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6D782D-1B30-4AEA-B5A2-15985D08AAC4}">
      <dsp:nvSpPr>
        <dsp:cNvPr id="0" name=""/>
        <dsp:cNvSpPr/>
      </dsp:nvSpPr>
      <dsp:spPr>
        <a:xfrm>
          <a:off x="95247" y="372918"/>
          <a:ext cx="968933" cy="581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Injection</a:t>
          </a:r>
          <a:endParaRPr lang="de-DE" sz="1100" b="1" kern="1200" dirty="0"/>
        </a:p>
      </dsp:txBody>
      <dsp:txXfrm>
        <a:off x="95247" y="372918"/>
        <a:ext cx="968933" cy="387573"/>
      </dsp:txXfrm>
    </dsp:sp>
    <dsp:sp modelId="{0578F067-32C4-4CD5-BB16-5975D520CE7E}">
      <dsp:nvSpPr>
        <dsp:cNvPr id="0" name=""/>
        <dsp:cNvSpPr/>
      </dsp:nvSpPr>
      <dsp:spPr>
        <a:xfrm>
          <a:off x="247862" y="802415"/>
          <a:ext cx="968933" cy="109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single-turn</a:t>
          </a:r>
          <a:endParaRPr lang="de-DE" sz="1100" kern="1200" dirty="0"/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injected bunch length</a:t>
          </a:r>
          <a:r>
            <a:rPr lang="ru-RU" sz="1100" kern="1200" dirty="0"/>
            <a:t> </a:t>
          </a:r>
          <a:r>
            <a:rPr lang="en-US" sz="1100" kern="1200" dirty="0" err="1"/>
            <a:t>σ</a:t>
          </a:r>
          <a:r>
            <a:rPr lang="en-US" sz="1100" kern="1200" baseline="-25000" dirty="0" err="1"/>
            <a:t>b</a:t>
          </a:r>
          <a:r>
            <a:rPr lang="en-US" sz="1100" kern="1200" dirty="0"/>
            <a:t> ~ 50 ns.</a:t>
          </a:r>
          <a:endParaRPr lang="de-DE" sz="1100" kern="1200" dirty="0"/>
        </a:p>
      </dsp:txBody>
      <dsp:txXfrm>
        <a:off x="276241" y="830794"/>
        <a:ext cx="912175" cy="1036742"/>
      </dsp:txXfrm>
    </dsp:sp>
    <dsp:sp modelId="{5CC80817-3F56-4AFD-BFB5-8521CF09FBC6}">
      <dsp:nvSpPr>
        <dsp:cNvPr id="0" name=""/>
        <dsp:cNvSpPr/>
      </dsp:nvSpPr>
      <dsp:spPr>
        <a:xfrm rot="13463">
          <a:off x="1181179" y="448928"/>
          <a:ext cx="248041" cy="241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kern="1200"/>
        </a:p>
      </dsp:txBody>
      <dsp:txXfrm>
        <a:off x="1181179" y="497033"/>
        <a:ext cx="175670" cy="144742"/>
      </dsp:txXfrm>
    </dsp:sp>
    <dsp:sp modelId="{B7C57E22-1B8E-40D5-8D57-CFC8FD4EEE66}">
      <dsp:nvSpPr>
        <dsp:cNvPr id="0" name=""/>
        <dsp:cNvSpPr/>
      </dsp:nvSpPr>
      <dsp:spPr>
        <a:xfrm>
          <a:off x="1532180" y="380056"/>
          <a:ext cx="1740223" cy="581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Bunch rotation &amp;              de-bunching</a:t>
          </a:r>
          <a:endParaRPr lang="de-DE" sz="1100" b="1" kern="1200" dirty="0"/>
        </a:p>
      </dsp:txBody>
      <dsp:txXfrm>
        <a:off x="1532180" y="380056"/>
        <a:ext cx="1740223" cy="387573"/>
      </dsp:txXfrm>
    </dsp:sp>
    <dsp:sp modelId="{79C4B85F-A6C7-4FF9-8DD6-ED333E13EF51}">
      <dsp:nvSpPr>
        <dsp:cNvPr id="0" name=""/>
        <dsp:cNvSpPr/>
      </dsp:nvSpPr>
      <dsp:spPr>
        <a:xfrm>
          <a:off x="1729255" y="798764"/>
          <a:ext cx="2007077" cy="19363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Max. RF voltage of 200 kV required for bunch rotation.</a:t>
          </a:r>
          <a:endParaRPr lang="de-DE" sz="1100" kern="1200" dirty="0"/>
        </a:p>
      </dsp:txBody>
      <dsp:txXfrm>
        <a:off x="1785969" y="855478"/>
        <a:ext cx="1893649" cy="1822941"/>
      </dsp:txXfrm>
    </dsp:sp>
    <dsp:sp modelId="{91F91A42-B74E-4FB6-A7AD-1854C799A8A1}">
      <dsp:nvSpPr>
        <dsp:cNvPr id="0" name=""/>
        <dsp:cNvSpPr/>
      </dsp:nvSpPr>
      <dsp:spPr>
        <a:xfrm rot="21597112">
          <a:off x="3460602" y="452168"/>
          <a:ext cx="398980" cy="241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kern="1200"/>
        </a:p>
      </dsp:txBody>
      <dsp:txXfrm>
        <a:off x="3460602" y="500445"/>
        <a:ext cx="326609" cy="144742"/>
      </dsp:txXfrm>
    </dsp:sp>
    <dsp:sp modelId="{DF6B0A15-7962-46A1-B881-209604FAFBC7}">
      <dsp:nvSpPr>
        <dsp:cNvPr id="0" name=""/>
        <dsp:cNvSpPr/>
      </dsp:nvSpPr>
      <dsp:spPr>
        <a:xfrm>
          <a:off x="4025197" y="378129"/>
          <a:ext cx="1341943" cy="581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Stochastic cooling</a:t>
          </a:r>
          <a:endParaRPr lang="de-DE" sz="1100" b="1" kern="1200" dirty="0"/>
        </a:p>
      </dsp:txBody>
      <dsp:txXfrm>
        <a:off x="4025197" y="378129"/>
        <a:ext cx="1341943" cy="387573"/>
      </dsp:txXfrm>
    </dsp:sp>
    <dsp:sp modelId="{316733D9-9B2D-4B89-A416-28FE470A0827}">
      <dsp:nvSpPr>
        <dsp:cNvPr id="0" name=""/>
        <dsp:cNvSpPr/>
      </dsp:nvSpPr>
      <dsp:spPr>
        <a:xfrm>
          <a:off x="4217879" y="801115"/>
          <a:ext cx="1415446" cy="187517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Simultaneous 3D cooling by Filter, TOF or Palmer method</a:t>
          </a:r>
          <a:endParaRPr lang="de-DE" sz="1100" kern="1200" dirty="0"/>
        </a:p>
      </dsp:txBody>
      <dsp:txXfrm>
        <a:off x="4259336" y="842572"/>
        <a:ext cx="1332532" cy="1792263"/>
      </dsp:txXfrm>
    </dsp:sp>
    <dsp:sp modelId="{0EDC3AC0-D929-4B9A-8E93-ACD2B8EC6124}">
      <dsp:nvSpPr>
        <dsp:cNvPr id="0" name=""/>
        <dsp:cNvSpPr/>
      </dsp:nvSpPr>
      <dsp:spPr>
        <a:xfrm rot="10148">
          <a:off x="5523215" y="454228"/>
          <a:ext cx="330879" cy="241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kern="1200"/>
        </a:p>
      </dsp:txBody>
      <dsp:txXfrm>
        <a:off x="5523215" y="502368"/>
        <a:ext cx="258508" cy="144742"/>
      </dsp:txXfrm>
    </dsp:sp>
    <dsp:sp modelId="{BB431C5A-2BC4-4D01-84A4-3692C74DD5A0}">
      <dsp:nvSpPr>
        <dsp:cNvPr id="0" name=""/>
        <dsp:cNvSpPr/>
      </dsp:nvSpPr>
      <dsp:spPr>
        <a:xfrm>
          <a:off x="5991439" y="383383"/>
          <a:ext cx="968933" cy="581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Re-bunching</a:t>
          </a:r>
          <a:endParaRPr lang="de-DE" sz="1100" b="1" kern="1200" dirty="0"/>
        </a:p>
      </dsp:txBody>
      <dsp:txXfrm>
        <a:off x="5991439" y="383383"/>
        <a:ext cx="968933" cy="387573"/>
      </dsp:txXfrm>
    </dsp:sp>
    <dsp:sp modelId="{8F0B1BEC-0D0A-46BF-A260-AC9B4C970A63}">
      <dsp:nvSpPr>
        <dsp:cNvPr id="0" name=""/>
        <dsp:cNvSpPr/>
      </dsp:nvSpPr>
      <dsp:spPr>
        <a:xfrm>
          <a:off x="6152592" y="799513"/>
          <a:ext cx="968933" cy="205146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Re-excite RF voltage for re-bunching</a:t>
          </a:r>
          <a:endParaRPr lang="de-DE" sz="1100" kern="1200" dirty="0"/>
        </a:p>
      </dsp:txBody>
      <dsp:txXfrm>
        <a:off x="6180971" y="827892"/>
        <a:ext cx="912175" cy="1994702"/>
      </dsp:txXfrm>
    </dsp:sp>
    <dsp:sp modelId="{498F8289-FC80-4C63-A3A8-5E79BC809DE0}">
      <dsp:nvSpPr>
        <dsp:cNvPr id="0" name=""/>
        <dsp:cNvSpPr/>
      </dsp:nvSpPr>
      <dsp:spPr>
        <a:xfrm rot="21595430">
          <a:off x="7105794" y="455509"/>
          <a:ext cx="308293" cy="241236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000" kern="1200"/>
        </a:p>
      </dsp:txBody>
      <dsp:txXfrm>
        <a:off x="7105794" y="503804"/>
        <a:ext cx="235922" cy="144742"/>
      </dsp:txXfrm>
    </dsp:sp>
    <dsp:sp modelId="{F4226E3D-AF89-4BF3-9F46-81BA8B2A32EE}">
      <dsp:nvSpPr>
        <dsp:cNvPr id="0" name=""/>
        <dsp:cNvSpPr/>
      </dsp:nvSpPr>
      <dsp:spPr>
        <a:xfrm>
          <a:off x="7542058" y="381402"/>
          <a:ext cx="848010" cy="5813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78232" rIns="78232" bIns="41910" numCol="1" spcCol="1270" anchor="t" anchorCtr="0">
          <a:noAutofit/>
        </a:bodyPr>
        <a:lstStyle/>
        <a:p>
          <a:pPr lvl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b="1" kern="1200" dirty="0"/>
            <a:t>Extraction</a:t>
          </a:r>
          <a:endParaRPr lang="de-DE" sz="1100" b="1" kern="1200" dirty="0"/>
        </a:p>
      </dsp:txBody>
      <dsp:txXfrm>
        <a:off x="7542058" y="381402"/>
        <a:ext cx="848010" cy="387573"/>
      </dsp:txXfrm>
    </dsp:sp>
    <dsp:sp modelId="{2EFE1A65-92B0-4F07-80C5-EFD000AFBA37}">
      <dsp:nvSpPr>
        <dsp:cNvPr id="0" name=""/>
        <dsp:cNvSpPr/>
      </dsp:nvSpPr>
      <dsp:spPr>
        <a:xfrm>
          <a:off x="7670382" y="797123"/>
          <a:ext cx="968933" cy="10935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8232" tIns="78232" rIns="78232" bIns="78232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100" kern="1200" dirty="0"/>
            <a:t>to HESR</a:t>
          </a:r>
          <a:endParaRPr lang="de-DE" sz="1100" kern="1200" dirty="0"/>
        </a:p>
      </dsp:txBody>
      <dsp:txXfrm>
        <a:off x="7698761" y="825502"/>
        <a:ext cx="912175" cy="10367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21.01.2019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21.01.2019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51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99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48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99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49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98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349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99" algn="l" defTabSz="45705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50716A1C-18EB-1742-BCAC-8F37B2C6FF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764" y="1212701"/>
            <a:ext cx="8427665" cy="5357798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66" y="3650768"/>
            <a:ext cx="6607516" cy="779865"/>
          </a:xfrm>
        </p:spPr>
        <p:txBody>
          <a:bodyPr anchor="b" anchorCtr="0">
            <a:noAutofit/>
          </a:bodyPr>
          <a:lstStyle>
            <a:lvl1pPr algn="ctr">
              <a:defRPr sz="3600">
                <a:solidFill>
                  <a:srgbClr val="333333"/>
                </a:solidFill>
              </a:defRPr>
            </a:lvl1pPr>
          </a:lstStyle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430644"/>
            <a:ext cx="6400800" cy="584663"/>
          </a:xfrm>
        </p:spPr>
        <p:txBody>
          <a:bodyPr>
            <a:normAutofit/>
          </a:bodyPr>
          <a:lstStyle>
            <a:lvl1pPr marL="0" indent="0" algn="ctr">
              <a:buNone/>
              <a:defRPr sz="2002">
                <a:solidFill>
                  <a:srgbClr val="666666"/>
                </a:solidFill>
              </a:defRPr>
            </a:lvl1pPr>
            <a:lvl2pPr marL="4570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2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3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4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4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5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101" y="6650194"/>
            <a:ext cx="3371273" cy="207818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75" y="271335"/>
            <a:ext cx="5584535" cy="787560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50" y="6552664"/>
            <a:ext cx="825285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11" y="6560629"/>
            <a:ext cx="4825699" cy="3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8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5"/>
          </a:xfrm>
        </p:spPr>
        <p:txBody>
          <a:bodyPr/>
          <a:lstStyle>
            <a:lvl1pPr>
              <a:defRPr sz="2400"/>
            </a:lvl1pPr>
            <a:lvl2pPr>
              <a:defRPr sz="2002"/>
            </a:lvl2pPr>
            <a:lvl3pPr>
              <a:defRPr sz="1800"/>
            </a:lvl3pPr>
            <a:lvl4pPr>
              <a:defRPr sz="1598"/>
            </a:lvl4pPr>
            <a:lvl5pPr>
              <a:defRPr sz="1403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5"/>
          </a:xfrm>
        </p:spPr>
        <p:txBody>
          <a:bodyPr/>
          <a:lstStyle>
            <a:lvl1pPr>
              <a:defRPr sz="2400"/>
            </a:lvl1pPr>
            <a:lvl2pPr>
              <a:defRPr sz="2002"/>
            </a:lvl2pPr>
            <a:lvl3pPr>
              <a:defRPr sz="1800"/>
            </a:lvl3pPr>
            <a:lvl4pPr>
              <a:defRPr sz="1598"/>
            </a:lvl4pPr>
            <a:lvl5pPr>
              <a:defRPr sz="1403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6" y="6552664"/>
            <a:ext cx="849831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11" y="6560629"/>
            <a:ext cx="4825699" cy="3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8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6" y="6552664"/>
            <a:ext cx="849831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6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60611" y="6560629"/>
            <a:ext cx="4838399" cy="3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8">
                <a:solidFill>
                  <a:schemeClr val="tx1"/>
                </a:solidFill>
              </a:defRPr>
            </a:lvl1pPr>
          </a:lstStyle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/>
        </p:nvSpPr>
        <p:spPr>
          <a:xfrm>
            <a:off x="0" y="6612413"/>
            <a:ext cx="9144000" cy="255600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22567" y="1450706"/>
            <a:ext cx="8211834" cy="49035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64994" y="6552664"/>
            <a:ext cx="744898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7" name="Bild 6" descr="GSI_Logo_rgb.png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18410" y="583601"/>
            <a:ext cx="1129081" cy="376358"/>
          </a:xfrm>
          <a:prstGeom prst="rect">
            <a:avLst/>
          </a:prstGeom>
        </p:spPr>
      </p:pic>
      <p:cxnSp>
        <p:nvCxnSpPr>
          <p:cNvPr id="9" name="Gerade Verbindung 8"/>
          <p:cNvCxnSpPr/>
          <p:nvPr/>
        </p:nvCxnSpPr>
        <p:spPr>
          <a:xfrm>
            <a:off x="0" y="1068270"/>
            <a:ext cx="9144000" cy="0"/>
          </a:xfrm>
          <a:prstGeom prst="line">
            <a:avLst/>
          </a:prstGeom>
          <a:ln w="2540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feld 10"/>
          <p:cNvSpPr txBox="1"/>
          <p:nvPr/>
        </p:nvSpPr>
        <p:spPr>
          <a:xfrm>
            <a:off x="435275" y="6616257"/>
            <a:ext cx="2028533" cy="24590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4570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998" dirty="0">
                <a:solidFill>
                  <a:srgbClr val="333333"/>
                </a:solidFill>
                <a:latin typeface="Arial"/>
                <a:cs typeface="Arial"/>
              </a:rPr>
              <a:t>FAIR GmbH | GSI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22575" y="270000"/>
            <a:ext cx="5584535" cy="78756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4" name="Rechteck 3"/>
          <p:cNvSpPr>
            <a:spLocks/>
          </p:cNvSpPr>
          <p:nvPr/>
        </p:nvSpPr>
        <p:spPr>
          <a:xfrm>
            <a:off x="-1" y="939488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12" name="Rechteck 11"/>
          <p:cNvSpPr>
            <a:spLocks/>
          </p:cNvSpPr>
          <p:nvPr/>
        </p:nvSpPr>
        <p:spPr>
          <a:xfrm>
            <a:off x="-1" y="6609870"/>
            <a:ext cx="255600" cy="255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00459" y="6552664"/>
            <a:ext cx="848374" cy="36512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8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2273311" y="6560629"/>
            <a:ext cx="4825699" cy="35715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8">
                <a:solidFill>
                  <a:srgbClr val="333333"/>
                </a:solidFill>
              </a:defRPr>
            </a:lvl1pPr>
          </a:lstStyle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13" name="Bild 12" descr="FAIR_Logo_rgb.png"/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255" y="430961"/>
            <a:ext cx="775055" cy="645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hdr="0" dt="0"/>
  <p:txStyles>
    <p:titleStyle>
      <a:lvl1pPr algn="l" defTabSz="457065" rtl="0" eaLnBrk="1" latinLnBrk="0" hangingPunct="1">
        <a:spcBef>
          <a:spcPct val="0"/>
        </a:spcBef>
        <a:buNone/>
        <a:defRPr sz="24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342803" indent="-342803" algn="l" defTabSz="457065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400" kern="1200">
          <a:solidFill>
            <a:srgbClr val="333333"/>
          </a:solidFill>
          <a:latin typeface="Arial"/>
          <a:ea typeface="+mn-ea"/>
          <a:cs typeface="Arial"/>
        </a:defRPr>
      </a:lvl1pPr>
      <a:lvl2pPr marL="742740" indent="-285668" algn="l" defTabSz="457065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2002" kern="1200">
          <a:solidFill>
            <a:srgbClr val="333333"/>
          </a:solidFill>
          <a:latin typeface="Arial"/>
          <a:ea typeface="+mn-ea"/>
          <a:cs typeface="Arial"/>
        </a:defRPr>
      </a:lvl2pPr>
      <a:lvl3pPr marL="1142670" indent="-228533" algn="l" defTabSz="457065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3pPr>
      <a:lvl4pPr marL="1599743" indent="-228533" algn="l" defTabSz="457065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98" kern="1200">
          <a:solidFill>
            <a:srgbClr val="333333"/>
          </a:solidFill>
          <a:latin typeface="Arial"/>
          <a:ea typeface="+mn-ea"/>
          <a:cs typeface="Arial"/>
        </a:defRPr>
      </a:lvl4pPr>
      <a:lvl5pPr marL="2056815" indent="-228533" algn="l" defTabSz="457065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403" kern="1200">
          <a:solidFill>
            <a:srgbClr val="333333"/>
          </a:solidFill>
          <a:latin typeface="Arial"/>
          <a:ea typeface="+mn-ea"/>
          <a:cs typeface="Arial"/>
        </a:defRPr>
      </a:lvl5pPr>
      <a:lvl6pPr marL="2513880" indent="-228533" algn="l" defTabSz="457065" rtl="0" eaLnBrk="1" latinLnBrk="0" hangingPunct="1">
        <a:spcBef>
          <a:spcPct val="200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6pPr>
      <a:lvl7pPr marL="2970953" indent="-228533" algn="l" defTabSz="457065" rtl="0" eaLnBrk="1" latinLnBrk="0" hangingPunct="1">
        <a:spcBef>
          <a:spcPct val="200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7pPr>
      <a:lvl8pPr marL="3428025" indent="-228533" algn="l" defTabSz="457065" rtl="0" eaLnBrk="1" latinLnBrk="0" hangingPunct="1">
        <a:spcBef>
          <a:spcPct val="200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8pPr>
      <a:lvl9pPr marL="3885090" indent="-228533" algn="l" defTabSz="457065" rtl="0" eaLnBrk="1" latinLnBrk="0" hangingPunct="1">
        <a:spcBef>
          <a:spcPct val="20000"/>
        </a:spcBef>
        <a:buFont typeface="Arial"/>
        <a:buChar char="•"/>
        <a:defRPr sz="200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65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38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10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83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348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420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85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558" algn="l" defTabSz="45706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emf"/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png"/><Relationship Id="rId4" Type="http://schemas.openxmlformats.org/officeDocument/2006/relationships/image" Target="../media/image25.jpg"/><Relationship Id="rId9" Type="http://schemas.openxmlformats.org/officeDocument/2006/relationships/image" Target="../media/image46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25.jpg"/><Relationship Id="rId7" Type="http://schemas.openxmlformats.org/officeDocument/2006/relationships/image" Target="../media/image8.jpg"/><Relationship Id="rId2" Type="http://schemas.openxmlformats.org/officeDocument/2006/relationships/image" Target="../media/image2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4" Type="http://schemas.openxmlformats.org/officeDocument/2006/relationships/image" Target="../media/image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g"/><Relationship Id="rId3" Type="http://schemas.openxmlformats.org/officeDocument/2006/relationships/image" Target="../media/image290.png"/><Relationship Id="rId7" Type="http://schemas.openxmlformats.org/officeDocument/2006/relationships/image" Target="../media/image3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47.jpg"/><Relationship Id="rId4" Type="http://schemas.openxmlformats.org/officeDocument/2006/relationships/image" Target="../media/image300.png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7" Type="http://schemas.openxmlformats.org/officeDocument/2006/relationships/image" Target="../media/image5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0.png"/><Relationship Id="rId5" Type="http://schemas.openxmlformats.org/officeDocument/2006/relationships/image" Target="../media/image370.png"/><Relationship Id="rId4" Type="http://schemas.openxmlformats.org/officeDocument/2006/relationships/image" Target="../media/image4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0.png"/><Relationship Id="rId7" Type="http://schemas.openxmlformats.org/officeDocument/2006/relationships/image" Target="../media/image440.png"/><Relationship Id="rId2" Type="http://schemas.openxmlformats.org/officeDocument/2006/relationships/image" Target="../media/image40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3.jpg"/><Relationship Id="rId7" Type="http://schemas.openxmlformats.org/officeDocument/2006/relationships/image" Target="../media/image5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0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7" Type="http://schemas.openxmlformats.org/officeDocument/2006/relationships/image" Target="../media/image59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4.jpe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3.jpeg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13" Type="http://schemas.openxmlformats.org/officeDocument/2006/relationships/image" Target="../media/image9.jp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8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11" Type="http://schemas.openxmlformats.org/officeDocument/2006/relationships/image" Target="../media/image7.jpg"/><Relationship Id="rId5" Type="http://schemas.openxmlformats.org/officeDocument/2006/relationships/image" Target="../media/image28.jpg"/><Relationship Id="rId10" Type="http://schemas.openxmlformats.org/officeDocument/2006/relationships/image" Target="../media/image6.jpg"/><Relationship Id="rId4" Type="http://schemas.openxmlformats.org/officeDocument/2006/relationships/image" Target="../media/image27.png"/><Relationship Id="rId9" Type="http://schemas.openxmlformats.org/officeDocument/2006/relationships/image" Target="../media/image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51578" y="3394290"/>
            <a:ext cx="6607515" cy="779865"/>
          </a:xfrm>
        </p:spPr>
        <p:txBody>
          <a:bodyPr/>
          <a:lstStyle/>
          <a:p>
            <a:r>
              <a:rPr lang="en-US" dirty="0"/>
              <a:t>The Collector Ring @ FAIR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4538550"/>
            <a:ext cx="6400800" cy="919980"/>
          </a:xfrm>
        </p:spPr>
        <p:txBody>
          <a:bodyPr>
            <a:normAutofit fontScale="47500" lnSpcReduction="20000"/>
          </a:bodyPr>
          <a:lstStyle/>
          <a:p>
            <a:r>
              <a:rPr lang="en-US" sz="3503" dirty="0"/>
              <a:t>Oleksii Gorda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21 January 2019</a:t>
            </a:r>
          </a:p>
          <a:p>
            <a:r>
              <a:rPr lang="en-US" dirty="0"/>
              <a:t>GSI/FAIR Workshop on Stochastic Cooling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Beam diagnostics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10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pic>
        <p:nvPicPr>
          <p:cNvPr id="7" name="tabl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655" y="1473073"/>
            <a:ext cx="4084371" cy="4329849"/>
          </a:xfrm>
          <a:prstGeom prst="rect">
            <a:avLst/>
          </a:prstGeom>
        </p:spPr>
      </p:pic>
      <p:cxnSp>
        <p:nvCxnSpPr>
          <p:cNvPr id="10" name="Gerade Verbindung mit Pfeil 9"/>
          <p:cNvCxnSpPr/>
          <p:nvPr/>
        </p:nvCxnSpPr>
        <p:spPr>
          <a:xfrm flipV="1">
            <a:off x="5479961" y="2878015"/>
            <a:ext cx="463639" cy="58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Grafik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3753" y="1310281"/>
            <a:ext cx="3342086" cy="5242383"/>
          </a:xfrm>
          <a:prstGeom prst="rect">
            <a:avLst/>
          </a:prstGeom>
        </p:spPr>
      </p:pic>
      <p:pic>
        <p:nvPicPr>
          <p:cNvPr id="27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1939" y="2175310"/>
            <a:ext cx="610111" cy="1113452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02" y="5246077"/>
            <a:ext cx="883434" cy="914018"/>
          </a:xfrm>
          <a:prstGeom prst="rect">
            <a:avLst/>
          </a:prstGeom>
        </p:spPr>
      </p:pic>
      <p:sp>
        <p:nvSpPr>
          <p:cNvPr id="29" name="Pfeil nach rechts 28"/>
          <p:cNvSpPr/>
          <p:nvPr/>
        </p:nvSpPr>
        <p:spPr>
          <a:xfrm rot="3261826">
            <a:off x="6977431" y="6100964"/>
            <a:ext cx="266504" cy="9999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0" name="Textfeld 29"/>
          <p:cNvSpPr txBox="1"/>
          <p:nvPr/>
        </p:nvSpPr>
        <p:spPr>
          <a:xfrm>
            <a:off x="6767533" y="4890456"/>
            <a:ext cx="609462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 err="1"/>
              <a:t>Schottky</a:t>
            </a:r>
            <a:r>
              <a:rPr lang="en-US" sz="800" dirty="0"/>
              <a:t> </a:t>
            </a:r>
          </a:p>
          <a:p>
            <a:pPr algn="l"/>
            <a:r>
              <a:rPr lang="en-US" sz="800" dirty="0"/>
              <a:t>pick-up</a:t>
            </a:r>
            <a:endParaRPr lang="de-DE" sz="800" dirty="0"/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7033846" y="5185426"/>
            <a:ext cx="76837" cy="142712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feld 33"/>
          <p:cNvSpPr txBox="1"/>
          <p:nvPr/>
        </p:nvSpPr>
        <p:spPr>
          <a:xfrm>
            <a:off x="6370297" y="5082796"/>
            <a:ext cx="378630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BTF</a:t>
            </a:r>
            <a:endParaRPr lang="de-DE" sz="800" dirty="0"/>
          </a:p>
        </p:txBody>
      </p:sp>
      <p:cxnSp>
        <p:nvCxnSpPr>
          <p:cNvPr id="35" name="Gerade Verbindung mit Pfeil 34"/>
          <p:cNvCxnSpPr/>
          <p:nvPr/>
        </p:nvCxnSpPr>
        <p:spPr>
          <a:xfrm>
            <a:off x="6615272" y="5276046"/>
            <a:ext cx="133655" cy="142712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Pfeil nach rechts 36"/>
          <p:cNvSpPr/>
          <p:nvPr/>
        </p:nvSpPr>
        <p:spPr>
          <a:xfrm rot="17229627">
            <a:off x="7353736" y="1967186"/>
            <a:ext cx="266504" cy="9999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8" name="Textfeld 37"/>
          <p:cNvSpPr txBox="1"/>
          <p:nvPr/>
        </p:nvSpPr>
        <p:spPr>
          <a:xfrm>
            <a:off x="6795217" y="2175310"/>
            <a:ext cx="407484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BPM</a:t>
            </a:r>
            <a:endParaRPr lang="de-DE" sz="800" dirty="0"/>
          </a:p>
        </p:txBody>
      </p:sp>
      <p:cxnSp>
        <p:nvCxnSpPr>
          <p:cNvPr id="39" name="Gerade Verbindung mit Pfeil 38"/>
          <p:cNvCxnSpPr>
            <a:stCxn id="38" idx="2"/>
          </p:cNvCxnSpPr>
          <p:nvPr/>
        </p:nvCxnSpPr>
        <p:spPr>
          <a:xfrm>
            <a:off x="6998959" y="2390754"/>
            <a:ext cx="270569" cy="124713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Pfeil nach rechts 40"/>
          <p:cNvSpPr/>
          <p:nvPr/>
        </p:nvSpPr>
        <p:spPr>
          <a:xfrm>
            <a:off x="7720378" y="2652639"/>
            <a:ext cx="266504" cy="99993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42" name="Picture 4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3052" y="2640114"/>
            <a:ext cx="706987" cy="10271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" name="Pfeil nach rechts 42"/>
          <p:cNvSpPr/>
          <p:nvPr/>
        </p:nvSpPr>
        <p:spPr>
          <a:xfrm rot="7922528">
            <a:off x="5047005" y="3321606"/>
            <a:ext cx="296283" cy="101534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44" name="Textfeld 43"/>
          <p:cNvSpPr txBox="1"/>
          <p:nvPr/>
        </p:nvSpPr>
        <p:spPr>
          <a:xfrm>
            <a:off x="5462381" y="2199525"/>
            <a:ext cx="705642" cy="46166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Cryogenic</a:t>
            </a:r>
          </a:p>
          <a:p>
            <a:pPr algn="l"/>
            <a:r>
              <a:rPr lang="en-US" sz="800" dirty="0"/>
              <a:t>current </a:t>
            </a:r>
          </a:p>
          <a:p>
            <a:pPr algn="l"/>
            <a:r>
              <a:rPr lang="en-US" sz="800" dirty="0"/>
              <a:t>comparator</a:t>
            </a:r>
            <a:endParaRPr lang="de-DE" sz="800" dirty="0"/>
          </a:p>
        </p:txBody>
      </p:sp>
      <p:cxnSp>
        <p:nvCxnSpPr>
          <p:cNvPr id="45" name="Gerade Verbindung mit Pfeil 44"/>
          <p:cNvCxnSpPr/>
          <p:nvPr/>
        </p:nvCxnSpPr>
        <p:spPr>
          <a:xfrm flipH="1">
            <a:off x="5646545" y="2625086"/>
            <a:ext cx="168657" cy="706004"/>
          </a:xfrm>
          <a:prstGeom prst="straightConnector1">
            <a:avLst/>
          </a:prstGeom>
          <a:ln w="6350">
            <a:solidFill>
              <a:schemeClr val="tx1"/>
            </a:solidFill>
            <a:tailEnd type="triangle" w="sm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7" name="Рисунок 29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8650" y="4013536"/>
            <a:ext cx="1004446" cy="783498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Pfeil nach rechts 57"/>
          <p:cNvSpPr/>
          <p:nvPr/>
        </p:nvSpPr>
        <p:spPr>
          <a:xfrm rot="13221904">
            <a:off x="5061835" y="3683408"/>
            <a:ext cx="302125" cy="92808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59" name="Textfeld 58"/>
          <p:cNvSpPr txBox="1"/>
          <p:nvPr/>
        </p:nvSpPr>
        <p:spPr>
          <a:xfrm>
            <a:off x="5248531" y="3812070"/>
            <a:ext cx="1152880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Residual gas monitor</a:t>
            </a:r>
            <a:endParaRPr lang="de-DE" sz="800" dirty="0"/>
          </a:p>
        </p:txBody>
      </p:sp>
      <p:pic>
        <p:nvPicPr>
          <p:cNvPr id="60" name="Grafik 5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6589" y="3930418"/>
            <a:ext cx="556897" cy="758615"/>
          </a:xfrm>
          <a:prstGeom prst="rect">
            <a:avLst/>
          </a:prstGeom>
        </p:spPr>
      </p:pic>
      <p:sp>
        <p:nvSpPr>
          <p:cNvPr id="61" name="Pfeil nach rechts 60"/>
          <p:cNvSpPr/>
          <p:nvPr/>
        </p:nvSpPr>
        <p:spPr>
          <a:xfrm rot="19533568">
            <a:off x="7756333" y="3799642"/>
            <a:ext cx="270249" cy="97426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2" name="Pfeil nach rechts 61"/>
          <p:cNvSpPr/>
          <p:nvPr/>
        </p:nvSpPr>
        <p:spPr>
          <a:xfrm rot="2847051">
            <a:off x="7688027" y="4572852"/>
            <a:ext cx="426272" cy="8842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63" name="Textfeld 62"/>
          <p:cNvSpPr txBox="1"/>
          <p:nvPr/>
        </p:nvSpPr>
        <p:spPr>
          <a:xfrm>
            <a:off x="6914236" y="3692455"/>
            <a:ext cx="734496" cy="33855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Scintillation </a:t>
            </a:r>
          </a:p>
          <a:p>
            <a:pPr algn="l"/>
            <a:r>
              <a:rPr lang="en-US" sz="800" dirty="0"/>
              <a:t>screen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32465798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Ion-optical design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158751" y="1370724"/>
                <a:ext cx="4647324" cy="524642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850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de-DE" sz="1600" dirty="0"/>
                  <a:t>Driven by requirements for the most efficient stochastic cooling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600" dirty="0"/>
                  <a:t>Compromise between desired mixing (KI→PU) and undesired mixing (PU→KI)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de-DE" sz="1600" dirty="0"/>
                  <a:t>Flexibility in setting the slip factor </a:t>
                </a:r>
                <a14:m>
                  <m:oMath xmlns:m="http://schemas.openxmlformats.org/officeDocument/2006/math">
                    <m:r>
                      <a:rPr lang="el-GR" altLang="de-DE" sz="160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de-DE" sz="1600" dirty="0"/>
                  <a:t> and </a:t>
                </a:r>
                <a14:m>
                  <m:oMath xmlns:m="http://schemas.openxmlformats.org/officeDocument/2006/math">
                    <m:r>
                      <a:rPr lang="el-GR" altLang="de-DE" sz="1600" i="1" dirty="0" smtClean="0"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rPr lang="en-US" altLang="de-DE" sz="1600" baseline="-25000" dirty="0"/>
                  <a:t>PU-KI</a:t>
                </a:r>
                <a:r>
                  <a:rPr lang="el-GR" altLang="de-DE" sz="1600" dirty="0"/>
                  <a:t> </a:t>
                </a:r>
                <a:r>
                  <a:rPr lang="en-US" altLang="de-DE" sz="1600" dirty="0"/>
                  <a:t>        to an optimal value for different ion-optical settings (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16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16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altLang="de-DE" sz="1600" dirty="0"/>
                  <a:t>, RIB)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altLang="de-DE" sz="1500" dirty="0"/>
                  <a:t>       </a:t>
                </a:r>
                <a:r>
                  <a:rPr lang="en-US" altLang="de-DE" sz="1900" dirty="0">
                    <a:solidFill>
                      <a:srgbClr val="0070C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l-GR" altLang="de-DE" sz="1900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η</m:t>
                    </m:r>
                    <m:r>
                      <a:rPr lang="en-US" altLang="de-DE" sz="19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l-GR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p>
                            <m: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  <m:r>
                      <a:rPr lang="en-US" altLang="de-DE" sz="19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f>
                      <m:fPr>
                        <m:ctrlP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  <m:sup>
                            <m: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</m:oMath>
                </a14:m>
                <a:r>
                  <a:rPr lang="en-US" altLang="de-DE" sz="1500" dirty="0"/>
                  <a:t>     </a:t>
                </a:r>
                <a:r>
                  <a:rPr lang="en-US" altLang="de-DE" sz="1600" dirty="0"/>
                  <a:t>with</a:t>
                </a:r>
              </a:p>
              <a:p>
                <a:pPr marL="0" indent="0">
                  <a:spcAft>
                    <a:spcPts val="600"/>
                  </a:spcAft>
                  <a:buNone/>
                </a:pPr>
                <a:r>
                  <a:rPr lang="en-US" altLang="de-DE" sz="1500" dirty="0"/>
                  <a:t>        </a:t>
                </a:r>
                <a:r>
                  <a:rPr lang="en-US" altLang="de-DE" sz="1600" dirty="0"/>
                  <a:t>transition energy</a:t>
                </a:r>
                <a:r>
                  <a:rPr lang="en-US" altLang="de-DE" sz="1500" dirty="0"/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de-DE" sz="1900" i="1" smtClean="0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US" altLang="de-DE" sz="1500" dirty="0"/>
                  <a:t> </a:t>
                </a:r>
                <a:r>
                  <a:rPr lang="en-US" altLang="de-DE" sz="1600" dirty="0"/>
                  <a:t>defined as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de-DE" sz="190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de-DE" sz="1900" i="1" dirty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Sup>
                          <m:sSubSupPr>
                            <m:ctrlPr>
                              <a:rPr lang="en-US" altLang="de-DE" sz="19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m:rPr>
                                <m:sty m:val="p"/>
                              </m:rPr>
                              <a:rPr lang="el-GR" altLang="de-DE" sz="19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γ</m:t>
                            </m:r>
                          </m:e>
                          <m:sub>
                            <m:r>
                              <a:rPr lang="en-US" altLang="de-DE" sz="19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𝑡𝑟</m:t>
                            </m:r>
                          </m:sub>
                          <m:sup>
                            <m:r>
                              <a:rPr lang="en-US" altLang="de-DE" sz="1900" i="1" dirty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den>
                    </m:f>
                    <m:r>
                      <a:rPr lang="en-US" altLang="de-DE" sz="1900" b="0" i="1" dirty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den>
                    </m:f>
                    <m:nary>
                      <m:naryPr>
                        <m:limLoc m:val="undOvr"/>
                        <m:ctrlP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r>
                          <m:rPr>
                            <m:brk m:alnAt="24"/>
                          </m:rP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  <m:sup>
                        <m: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sup>
                      <m:e>
                        <m:f>
                          <m:fPr>
                            <m:ctrlP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𝐷</m:t>
                            </m:r>
                            <m:d>
                              <m:dPr>
                                <m:ctrlPr>
                                  <a:rPr lang="en-US" altLang="de-DE" sz="19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de-DE" sz="19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num>
                          <m:den>
                            <m:r>
                              <m:rPr>
                                <m:sty m:val="p"/>
                              </m:rPr>
                              <a:rPr lang="el-GR" altLang="de-DE" sz="1900" b="0" i="1" dirty="0" smtClean="0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ρ</m:t>
                            </m:r>
                            <m:d>
                              <m:dPr>
                                <m:ctrlPr>
                                  <a:rPr lang="el-GR" altLang="de-DE" sz="19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altLang="de-DE" sz="1900" b="0" i="1" dirty="0" smtClean="0">
                                    <a:solidFill>
                                      <a:srgbClr val="0070C0"/>
                                    </a:solidFill>
                                    <a:latin typeface="Cambria Math" panose="02040503050406030204" pitchFamily="18" charset="0"/>
                                  </a:rPr>
                                  <m:t>𝑠</m:t>
                                </m:r>
                              </m:e>
                            </m:d>
                          </m:den>
                        </m:f>
                        <m:r>
                          <a:rPr lang="en-US" altLang="de-DE" sz="1900" b="0" i="1" dirty="0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𝑑𝑠</m:t>
                        </m:r>
                      </m:e>
                    </m:nary>
                  </m:oMath>
                </a14:m>
                <a:endParaRPr lang="en-US" altLang="de-DE" sz="1900" dirty="0"/>
              </a:p>
              <a:p>
                <a:pPr marL="0" indent="0">
                  <a:buNone/>
                </a:pPr>
                <a:endParaRPr lang="en-US" altLang="de-DE" sz="1500" dirty="0"/>
              </a:p>
              <a:p>
                <a:pPr>
                  <a:spcAft>
                    <a:spcPts val="600"/>
                  </a:spcAft>
                </a:pPr>
                <a:r>
                  <a:rPr lang="en-US" altLang="de-DE" sz="1600" dirty="0"/>
                  <a:t>Optimum betatron phase advance between PU and KI for the transverse cooling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altLang="de-DE" sz="190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de-DE" sz="1900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Δ</m:t>
                          </m:r>
                          <m:r>
                            <a:rPr lang="el-GR" altLang="de-DE" sz="1900" i="1" dirty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  <m:sub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𝑦</m:t>
                          </m:r>
                        </m:sub>
                      </m:sSub>
                      <m:r>
                        <a:rPr lang="el-GR" altLang="de-DE" sz="1900" i="1" dirty="0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  <m:d>
                        <m:dPr>
                          <m:ctrlPr>
                            <a:rPr lang="el-GR" altLang="de-DE" sz="190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f>
                        <m:fPr>
                          <m:type m:val="skw"/>
                          <m:ctrlPr>
                            <a:rPr lang="el-GR" altLang="de-DE" sz="190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altLang="de-DE" sz="190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altLang="de-DE" sz="1900" b="0" i="1" dirty="0" smtClean="0">
                              <a:solidFill>
                                <a:schemeClr val="tx2">
                                  <a:lumMod val="60000"/>
                                  <a:lumOff val="40000"/>
                                </a:schemeClr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altLang="de-DE" sz="1900" dirty="0"/>
              </a:p>
              <a:p>
                <a:pPr>
                  <a:spcAft>
                    <a:spcPts val="1200"/>
                  </a:spcAft>
                </a:pPr>
                <a:r>
                  <a:rPr lang="en-US" altLang="de-DE" sz="1600" dirty="0"/>
                  <a:t>Accommodation of SC </a:t>
                </a:r>
                <a:r>
                  <a:rPr lang="en-US" altLang="de-DE" sz="1600" dirty="0" err="1"/>
                  <a:t>hor</a:t>
                </a:r>
                <a:r>
                  <a:rPr lang="en-US" altLang="de-DE" sz="1600" dirty="0"/>
                  <a:t>/vert. pick-ups, kickers and RF-cavities in regions of zero dispersion D=0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600" dirty="0"/>
                  <a:t>Palmer pick-up → in a dispersive region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de-DE" sz="1600" dirty="0"/>
                  <a:t>Efficient chromatic corrections for all ion-optical settings</a:t>
                </a:r>
              </a:p>
              <a:p>
                <a:pPr>
                  <a:spcAft>
                    <a:spcPts val="600"/>
                  </a:spcAft>
                </a:pPr>
                <a:endParaRPr lang="en-US" altLang="de-DE" sz="1500" dirty="0"/>
              </a:p>
              <a:p>
                <a:pPr>
                  <a:spcAft>
                    <a:spcPts val="600"/>
                  </a:spcAft>
                </a:pPr>
                <a:endParaRPr lang="en-US" altLang="de-DE" sz="1500" dirty="0"/>
              </a:p>
              <a:p>
                <a:pPr marL="0" indent="0">
                  <a:buNone/>
                </a:pPr>
                <a:endParaRPr lang="ru-RU" altLang="de-DE" sz="1400" dirty="0"/>
              </a:p>
              <a:p>
                <a:pPr marL="0" indent="0">
                  <a:buNone/>
                </a:pPr>
                <a:endParaRPr lang="de-DE" altLang="de-DE" sz="1400" dirty="0"/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751" y="1370724"/>
                <a:ext cx="4647324" cy="5246421"/>
              </a:xfrm>
              <a:prstGeom prst="rect">
                <a:avLst/>
              </a:prstGeom>
              <a:blipFill>
                <a:blip r:embed="rId2"/>
                <a:stretch>
                  <a:fillRect l="-131" t="-104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5" name="Gruppieren 54"/>
          <p:cNvGrpSpPr/>
          <p:nvPr/>
        </p:nvGrpSpPr>
        <p:grpSpPr>
          <a:xfrm>
            <a:off x="4780555" y="1306242"/>
            <a:ext cx="3951461" cy="5130597"/>
            <a:chOff x="4475755" y="1312592"/>
            <a:chExt cx="3951461" cy="5130597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5018" y="1312592"/>
              <a:ext cx="3270821" cy="5130597"/>
            </a:xfrm>
            <a:prstGeom prst="rect">
              <a:avLst/>
            </a:prstGeom>
          </p:spPr>
        </p:pic>
        <p:cxnSp>
          <p:nvCxnSpPr>
            <p:cNvPr id="10" name="Gerader Verbinder 9"/>
            <p:cNvCxnSpPr/>
            <p:nvPr/>
          </p:nvCxnSpPr>
          <p:spPr>
            <a:xfrm>
              <a:off x="4800600" y="3898900"/>
              <a:ext cx="3568700" cy="0"/>
            </a:xfrm>
            <a:prstGeom prst="line">
              <a:avLst/>
            </a:prstGeom>
            <a:ln w="6350">
              <a:solidFill>
                <a:schemeClr val="tx1"/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r Verbinder 12"/>
            <p:cNvCxnSpPr/>
            <p:nvPr/>
          </p:nvCxnSpPr>
          <p:spPr>
            <a:xfrm>
              <a:off x="5065713" y="3009900"/>
              <a:ext cx="3017837" cy="1524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 flipV="1">
              <a:off x="5131857" y="3009900"/>
              <a:ext cx="2951693" cy="1524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>
              <a:off x="5924550" y="1587500"/>
              <a:ext cx="2159000" cy="14224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5924550" y="1587500"/>
              <a:ext cx="2159000" cy="1574800"/>
            </a:xfrm>
            <a:prstGeom prst="line">
              <a:avLst/>
            </a:prstGeom>
            <a:ln w="6350"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feld 22"/>
            <p:cNvSpPr txBox="1"/>
            <p:nvPr/>
          </p:nvSpPr>
          <p:spPr>
            <a:xfrm>
              <a:off x="5203685" y="1367312"/>
              <a:ext cx="803425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/>
                <a:t>Palmer PU</a:t>
              </a:r>
              <a:endParaRPr lang="de-DE" sz="1000" dirty="0"/>
            </a:p>
          </p:txBody>
        </p:sp>
        <p:sp>
          <p:nvSpPr>
            <p:cNvPr id="24" name="Textfeld 23"/>
            <p:cNvSpPr txBox="1"/>
            <p:nvPr/>
          </p:nvSpPr>
          <p:spPr>
            <a:xfrm>
              <a:off x="4669869" y="2880460"/>
              <a:ext cx="405880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 err="1"/>
                <a:t>PU</a:t>
              </a:r>
              <a:r>
                <a:rPr lang="en-US" sz="1000" baseline="-25000" dirty="0" err="1"/>
                <a:t>x</a:t>
              </a:r>
              <a:endParaRPr lang="de-DE" sz="1000" dirty="0"/>
            </a:p>
          </p:txBody>
        </p:sp>
        <p:sp>
          <p:nvSpPr>
            <p:cNvPr id="25" name="Textfeld 24"/>
            <p:cNvSpPr txBox="1"/>
            <p:nvPr/>
          </p:nvSpPr>
          <p:spPr>
            <a:xfrm>
              <a:off x="4669869" y="3077358"/>
              <a:ext cx="405880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 err="1"/>
                <a:t>PU</a:t>
              </a:r>
              <a:r>
                <a:rPr lang="en-US" sz="1000" baseline="-25000" dirty="0" err="1"/>
                <a:t>y</a:t>
              </a:r>
              <a:endParaRPr lang="de-DE" sz="1000" dirty="0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8079044" y="2862080"/>
              <a:ext cx="348172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 err="1"/>
                <a:t>KI</a:t>
              </a:r>
              <a:r>
                <a:rPr lang="en-US" sz="1000" baseline="-25000" dirty="0" err="1"/>
                <a:t>y</a:t>
              </a:r>
              <a:endParaRPr lang="de-DE" sz="1000" dirty="0"/>
            </a:p>
          </p:txBody>
        </p:sp>
        <p:sp>
          <p:nvSpPr>
            <p:cNvPr id="27" name="Textfeld 26"/>
            <p:cNvSpPr txBox="1"/>
            <p:nvPr/>
          </p:nvSpPr>
          <p:spPr>
            <a:xfrm>
              <a:off x="8079044" y="3058978"/>
              <a:ext cx="348172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 err="1"/>
                <a:t>KI</a:t>
              </a:r>
              <a:r>
                <a:rPr lang="en-US" sz="1000" baseline="-25000" dirty="0" err="1"/>
                <a:t>x</a:t>
              </a:r>
              <a:endParaRPr lang="de-DE" sz="1000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5512326" y="2400483"/>
              <a:ext cx="720069" cy="338554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600" dirty="0">
                  <a:solidFill>
                    <a:srgbClr val="FDBB63"/>
                  </a:solidFill>
                </a:rPr>
                <a:t>Beam</a:t>
              </a:r>
              <a:endParaRPr lang="de-DE" sz="1600" dirty="0">
                <a:solidFill>
                  <a:srgbClr val="FDBB63"/>
                </a:solidFill>
              </a:endParaRPr>
            </a:p>
          </p:txBody>
        </p:sp>
        <p:sp>
          <p:nvSpPr>
            <p:cNvPr id="39" name="Gebogener Pfeil 38"/>
            <p:cNvSpPr/>
            <p:nvPr/>
          </p:nvSpPr>
          <p:spPr>
            <a:xfrm rot="13470333">
              <a:off x="5452081" y="1466231"/>
              <a:ext cx="1109684" cy="1933733"/>
            </a:xfrm>
            <a:prstGeom prst="circularArrow">
              <a:avLst>
                <a:gd name="adj1" fmla="val 12500"/>
                <a:gd name="adj2" fmla="val 1142319"/>
                <a:gd name="adj3" fmla="val 20457681"/>
                <a:gd name="adj4" fmla="val 17018262"/>
                <a:gd name="adj5" fmla="val 10913"/>
              </a:avLst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0" name="Textfeld 39"/>
            <p:cNvSpPr txBox="1"/>
            <p:nvPr/>
          </p:nvSpPr>
          <p:spPr>
            <a:xfrm>
              <a:off x="4475755" y="3898900"/>
              <a:ext cx="611065" cy="400110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/>
                <a:t>   RF</a:t>
              </a:r>
            </a:p>
            <a:p>
              <a:pPr algn="l"/>
              <a:r>
                <a:rPr lang="en-US" sz="1000" dirty="0"/>
                <a:t>cavities</a:t>
              </a:r>
              <a:endParaRPr lang="de-DE" sz="1000" dirty="0"/>
            </a:p>
          </p:txBody>
        </p:sp>
        <p:sp>
          <p:nvSpPr>
            <p:cNvPr id="44" name="Rechteck 43"/>
            <p:cNvSpPr/>
            <p:nvPr/>
          </p:nvSpPr>
          <p:spPr>
            <a:xfrm>
              <a:off x="6696569" y="3697200"/>
              <a:ext cx="1210588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800" dirty="0"/>
                <a:t>Mirror-symmetry plane</a:t>
              </a:r>
              <a:endParaRPr lang="de-DE" sz="800" dirty="0"/>
            </a:p>
          </p:txBody>
        </p:sp>
      </p:grpSp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cxnSp>
        <p:nvCxnSpPr>
          <p:cNvPr id="56" name="Gerader Verbinder 55"/>
          <p:cNvCxnSpPr/>
          <p:nvPr/>
        </p:nvCxnSpPr>
        <p:spPr>
          <a:xfrm flipV="1">
            <a:off x="6896100" y="1306242"/>
            <a:ext cx="0" cy="5183458"/>
          </a:xfrm>
          <a:prstGeom prst="line">
            <a:avLst/>
          </a:prstGeom>
          <a:ln w="6350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62" name="Gruppieren 61"/>
          <p:cNvGrpSpPr/>
          <p:nvPr/>
        </p:nvGrpSpPr>
        <p:grpSpPr>
          <a:xfrm>
            <a:off x="5812607" y="4995361"/>
            <a:ext cx="2134801" cy="627269"/>
            <a:chOff x="5777971" y="4611566"/>
            <a:chExt cx="2134801" cy="627269"/>
          </a:xfrm>
        </p:grpSpPr>
        <p:sp>
          <p:nvSpPr>
            <p:cNvPr id="60" name="Rechteck 59"/>
            <p:cNvSpPr/>
            <p:nvPr/>
          </p:nvSpPr>
          <p:spPr>
            <a:xfrm>
              <a:off x="5777971" y="4611566"/>
              <a:ext cx="2134801" cy="627269"/>
            </a:xfrm>
            <a:prstGeom prst="rect">
              <a:avLst/>
            </a:prstGeom>
            <a:solidFill>
              <a:srgbClr val="FDBB63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61" name="Textfeld 60"/>
            <p:cNvSpPr txBox="1"/>
            <p:nvPr/>
          </p:nvSpPr>
          <p:spPr>
            <a:xfrm>
              <a:off x="5795557" y="4641256"/>
              <a:ext cx="2101857" cy="553998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/>
                <a:t>Circumference		221.45 m</a:t>
              </a:r>
            </a:p>
            <a:p>
              <a:pPr algn="l"/>
              <a:r>
                <a:rPr lang="en-US" sz="1000" dirty="0"/>
                <a:t>Max. magnetic rigidity	13 Tm</a:t>
              </a:r>
            </a:p>
            <a:p>
              <a:pPr algn="l"/>
              <a:r>
                <a:rPr lang="en-US" sz="1000" dirty="0"/>
                <a:t>Super-periodicity	1</a:t>
              </a:r>
              <a:endParaRPr lang="de-DE" sz="1000" dirty="0"/>
            </a:p>
          </p:txBody>
        </p:sp>
      </p:grpSp>
      <p:grpSp>
        <p:nvGrpSpPr>
          <p:cNvPr id="71" name="Gruppieren 70"/>
          <p:cNvGrpSpPr/>
          <p:nvPr/>
        </p:nvGrpSpPr>
        <p:grpSpPr>
          <a:xfrm>
            <a:off x="6501037" y="4177838"/>
            <a:ext cx="833917" cy="609600"/>
            <a:chOff x="7334954" y="4151366"/>
            <a:chExt cx="833917" cy="609600"/>
          </a:xfrm>
        </p:grpSpPr>
        <p:sp>
          <p:nvSpPr>
            <p:cNvPr id="63" name="Rechteck 62"/>
            <p:cNvSpPr/>
            <p:nvPr/>
          </p:nvSpPr>
          <p:spPr>
            <a:xfrm>
              <a:off x="7334954" y="4151366"/>
              <a:ext cx="827256" cy="609600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64" name="Grafik 6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216" y="4245434"/>
              <a:ext cx="158889" cy="166919"/>
            </a:xfrm>
            <a:prstGeom prst="rect">
              <a:avLst/>
            </a:prstGeom>
          </p:spPr>
        </p:pic>
        <p:pic>
          <p:nvPicPr>
            <p:cNvPr id="65" name="Grafik 6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33811" y="4450276"/>
              <a:ext cx="59655" cy="91203"/>
            </a:xfrm>
            <a:prstGeom prst="rect">
              <a:avLst/>
            </a:prstGeom>
          </p:spPr>
        </p:pic>
        <p:pic>
          <p:nvPicPr>
            <p:cNvPr id="66" name="Grafik 6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0655" y="4453314"/>
              <a:ext cx="64817" cy="86614"/>
            </a:xfrm>
            <a:prstGeom prst="rect">
              <a:avLst/>
            </a:prstGeom>
          </p:spPr>
        </p:pic>
        <p:pic>
          <p:nvPicPr>
            <p:cNvPr id="67" name="Grafik 6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053" y="4602925"/>
              <a:ext cx="45719" cy="59083"/>
            </a:xfrm>
            <a:prstGeom prst="rect">
              <a:avLst/>
            </a:prstGeom>
          </p:spPr>
        </p:pic>
        <p:sp>
          <p:nvSpPr>
            <p:cNvPr id="68" name="Textfeld 67"/>
            <p:cNvSpPr txBox="1"/>
            <p:nvPr/>
          </p:nvSpPr>
          <p:spPr>
            <a:xfrm>
              <a:off x="7546772" y="4247114"/>
              <a:ext cx="474810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500" dirty="0"/>
                <a:t>24 dipoles</a:t>
              </a:r>
              <a:endParaRPr lang="de-DE" sz="500" dirty="0"/>
            </a:p>
          </p:txBody>
        </p:sp>
        <p:sp>
          <p:nvSpPr>
            <p:cNvPr id="69" name="Textfeld 68"/>
            <p:cNvSpPr txBox="1"/>
            <p:nvPr/>
          </p:nvSpPr>
          <p:spPr>
            <a:xfrm>
              <a:off x="7546585" y="4402806"/>
              <a:ext cx="622286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500" dirty="0"/>
                <a:t>40 quadrupoles</a:t>
              </a:r>
              <a:endParaRPr lang="de-DE" sz="500" dirty="0"/>
            </a:p>
          </p:txBody>
        </p:sp>
        <p:sp>
          <p:nvSpPr>
            <p:cNvPr id="70" name="Textfeld 69"/>
            <p:cNvSpPr txBox="1"/>
            <p:nvPr/>
          </p:nvSpPr>
          <p:spPr>
            <a:xfrm>
              <a:off x="7546585" y="4547827"/>
              <a:ext cx="577402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500" dirty="0"/>
                <a:t>24 sextupoles</a:t>
              </a:r>
              <a:endParaRPr lang="de-DE" sz="500" dirty="0"/>
            </a:p>
          </p:txBody>
        </p:sp>
      </p:grpSp>
    </p:spTree>
    <p:extLst>
      <p:ext uri="{BB962C8B-B14F-4D97-AF65-F5344CB8AC3E}">
        <p14:creationId xmlns:p14="http://schemas.microsoft.com/office/powerpoint/2010/main" val="686481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optics (I)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12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171176" y="1285718"/>
                <a:ext cx="4523483" cy="17769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Optimal local slip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60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𝑃𝑈</m:t>
                        </m:r>
                        <m:r>
                          <a:rPr lang="en-US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𝐾𝐼</m:t>
                        </m:r>
                      </m:sub>
                    </m:sSub>
                    <m:r>
                      <a:rPr lang="en-US" altLang="de-DE" sz="16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altLang="de-DE" sz="1400" dirty="0"/>
                  <a:t> which eliminates the undesired mixing PU→KI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Ring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de-DE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altLang="de-DE" sz="16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altLang="de-DE" sz="1400" dirty="0"/>
                  <a:t> has to be small enough to reach sufficient momentum acceptance for Notch filter cooling.</a:t>
                </a:r>
                <a:endParaRPr lang="en-US" altLang="de-DE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Ring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de-DE" sz="160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altLang="de-DE" sz="16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altLang="de-DE" sz="1400" dirty="0"/>
                  <a:t> has to be sufficient for a good desired mixing KI→PU</a:t>
                </a:r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6" y="1285718"/>
                <a:ext cx="4523483" cy="1776936"/>
              </a:xfrm>
              <a:prstGeom prst="rect">
                <a:avLst/>
              </a:prstGeom>
              <a:blipFill>
                <a:blip r:embed="rId3"/>
                <a:stretch>
                  <a:fillRect l="-135" t="-687" r="-94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84673"/>
                  </p:ext>
                </p:extLst>
              </p:nvPr>
            </p:nvGraphicFramePr>
            <p:xfrm>
              <a:off x="444777" y="3259853"/>
              <a:ext cx="2649415" cy="27857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2615">
                      <a:extLst>
                        <a:ext uri="{9D8B030D-6E8A-4147-A177-3AD203B41FA5}">
                          <a16:colId xmlns:a16="http://schemas.microsoft.com/office/drawing/2014/main" xmlns="" val="164177063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xmlns="" val="2794416256"/>
                        </a:ext>
                      </a:extLst>
                    </a:gridCol>
                  </a:tblGrid>
                  <a:tr h="214676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r>
                            <a:rPr lang="de-DE" sz="1000" dirty="0"/>
                            <a:t> - </a:t>
                          </a:r>
                          <a:r>
                            <a:rPr lang="de-DE" sz="1000" dirty="0" err="1"/>
                            <a:t>mode</a:t>
                          </a:r>
                          <a:r>
                            <a:rPr lang="de-DE" sz="1000" dirty="0"/>
                            <a:t> 1</a:t>
                          </a:r>
                        </a:p>
                      </a:txBody>
                      <a:tcPr marL="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432077624"/>
                      </a:ext>
                    </a:extLst>
                  </a:tr>
                  <a:tr h="123483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Kinetic energy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 GeV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363109743"/>
                      </a:ext>
                    </a:extLst>
                  </a:tr>
                  <a:tr h="123483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Revolution frequency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1.315 MHz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7743774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Velocity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0.971 c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63188820"/>
                      </a:ext>
                    </a:extLst>
                  </a:tr>
                  <a:tr h="21467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Lorentz factor </a:t>
                          </a:r>
                          <a:r>
                            <a:rPr lang="el-GR" sz="1000" dirty="0"/>
                            <a:t>γ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4.2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70700369"/>
                      </a:ext>
                    </a:extLst>
                  </a:tr>
                  <a:tr h="189132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Transition energy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4.84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08148573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Ring slip factor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0.014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043976932"/>
                      </a:ext>
                    </a:extLst>
                  </a:tr>
                  <a:tr h="15044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Local slip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𝑃𝑈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𝐾𝐼</m:t>
                                  </m:r>
                                </m:sub>
                              </m:sSub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406710670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Betatron tunes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4.39 / 3.42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76949721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Momentum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/>
                            <a:t>± 3%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155352056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Transverse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240 mm </a:t>
                          </a:r>
                          <a:r>
                            <a:rPr lang="en-US" sz="1000" dirty="0" err="1"/>
                            <a:t>mrad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51058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Tabelle 7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448484673"/>
                  </p:ext>
                </p:extLst>
              </p:nvPr>
            </p:nvGraphicFramePr>
            <p:xfrm>
              <a:off x="444777" y="3259853"/>
              <a:ext cx="2649415" cy="27857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2615">
                      <a:extLst>
                        <a:ext uri="{9D8B030D-6E8A-4147-A177-3AD203B41FA5}">
                          <a16:colId xmlns:a16="http://schemas.microsoft.com/office/drawing/2014/main" val="164177063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794416256"/>
                        </a:ext>
                      </a:extLst>
                    </a:gridCol>
                  </a:tblGrid>
                  <a:tr h="243840">
                    <a:tc grid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>
                        <a:blipFill>
                          <a:blip r:embed="rId4"/>
                          <a:stretch>
                            <a:fillRect l="-229" t="-2500" r="-917" b="-105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207762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Kinetic energy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3 GeV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310974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Revolution frequency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1.315 MHz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437740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Velocity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0.971 c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318882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Lorentz factor </a:t>
                          </a:r>
                          <a:r>
                            <a:rPr lang="el-GR" sz="1000" dirty="0" smtClean="0"/>
                            <a:t>γ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4.2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07003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385" t="-436957" r="-69231" b="-4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4.84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1485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385" t="-548889" r="-6923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0.014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39769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385" t="-648889" r="-69231" b="-2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710670"/>
                      </a:ext>
                    </a:extLst>
                  </a:tr>
                  <a:tr h="25590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4"/>
                          <a:stretch>
                            <a:fillRect l="-385" t="-802381" r="-6923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4.39 / 3.42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694972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Momentum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 smtClean="0"/>
                            <a:t>± 3%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535205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Transverse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240 mm </a:t>
                          </a:r>
                          <a:r>
                            <a:rPr lang="en-US" sz="1000" dirty="0" err="1" smtClean="0"/>
                            <a:t>mrad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1058996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5" name="Gruppieren 44"/>
          <p:cNvGrpSpPr/>
          <p:nvPr/>
        </p:nvGrpSpPr>
        <p:grpSpPr>
          <a:xfrm>
            <a:off x="3347794" y="1240159"/>
            <a:ext cx="5140569" cy="3689318"/>
            <a:chOff x="3370752" y="1835944"/>
            <a:chExt cx="5140569" cy="3689318"/>
          </a:xfrm>
        </p:grpSpPr>
        <p:sp>
          <p:nvSpPr>
            <p:cNvPr id="36" name="Pfeil nach rechts 35"/>
            <p:cNvSpPr/>
            <p:nvPr/>
          </p:nvSpPr>
          <p:spPr>
            <a:xfrm>
              <a:off x="3745523" y="3518077"/>
              <a:ext cx="4407877" cy="130888"/>
            </a:xfrm>
            <a:prstGeom prst="right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grpSp>
          <p:nvGrpSpPr>
            <p:cNvPr id="44" name="Gruppieren 43"/>
            <p:cNvGrpSpPr/>
            <p:nvPr/>
          </p:nvGrpSpPr>
          <p:grpSpPr>
            <a:xfrm>
              <a:off x="3370752" y="1835944"/>
              <a:ext cx="5140569" cy="3689318"/>
              <a:chOff x="3370752" y="1835944"/>
              <a:chExt cx="5140569" cy="3689318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70752" y="3668833"/>
                <a:ext cx="5140569" cy="1856429"/>
              </a:xfrm>
              <a:prstGeom prst="rect">
                <a:avLst/>
              </a:prstGeom>
            </p:spPr>
          </p:pic>
          <p:sp>
            <p:nvSpPr>
              <p:cNvPr id="17" name="Textfeld 16"/>
              <p:cNvSpPr txBox="1"/>
              <p:nvPr/>
            </p:nvSpPr>
            <p:spPr>
              <a:xfrm>
                <a:off x="4571567" y="3241078"/>
                <a:ext cx="587020" cy="27699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200" dirty="0"/>
                  <a:t>PU/KI</a:t>
                </a:r>
                <a:endParaRPr lang="de-DE" sz="1200" dirty="0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6927905" y="3260946"/>
                <a:ext cx="926857" cy="276999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200" dirty="0"/>
                  <a:t>Palmer PU</a:t>
                </a:r>
                <a:endParaRPr lang="de-DE" sz="1200" dirty="0"/>
              </a:p>
            </p:txBody>
          </p:sp>
          <p:pic>
            <p:nvPicPr>
              <p:cNvPr id="23" name="Grafik 22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6842760" y="1784407"/>
                <a:ext cx="943487" cy="1479949"/>
              </a:xfrm>
              <a:prstGeom prst="rect">
                <a:avLst/>
              </a:prstGeom>
            </p:spPr>
          </p:pic>
          <p:sp>
            <p:nvSpPr>
              <p:cNvPr id="29" name="Gebogener Pfeil 28"/>
              <p:cNvSpPr/>
              <p:nvPr/>
            </p:nvSpPr>
            <p:spPr>
              <a:xfrm rot="641378">
                <a:off x="6976735" y="1893796"/>
                <a:ext cx="1256495" cy="1241220"/>
              </a:xfrm>
              <a:prstGeom prst="circularArrow">
                <a:avLst>
                  <a:gd name="adj1" fmla="val 5693"/>
                  <a:gd name="adj2" fmla="val 622482"/>
                  <a:gd name="adj3" fmla="val 20434829"/>
                  <a:gd name="adj4" fmla="val 15432886"/>
                  <a:gd name="adj5" fmla="val 7888"/>
                </a:avLst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>
                  <a:solidFill>
                    <a:schemeClr val="tx1"/>
                  </a:solidFill>
                </a:endParaRPr>
              </a:p>
            </p:txBody>
          </p:sp>
          <p:sp>
            <p:nvSpPr>
              <p:cNvPr id="30" name="Rechteck 29"/>
              <p:cNvSpPr/>
              <p:nvPr/>
            </p:nvSpPr>
            <p:spPr>
              <a:xfrm>
                <a:off x="7308056" y="1957388"/>
                <a:ext cx="316707" cy="69056"/>
              </a:xfrm>
              <a:prstGeom prst="rect">
                <a:avLst/>
              </a:prstGeom>
              <a:solidFill>
                <a:srgbClr val="FDBB63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cxnSp>
            <p:nvCxnSpPr>
              <p:cNvPr id="32" name="Gerader Verbinder 31"/>
              <p:cNvCxnSpPr/>
              <p:nvPr/>
            </p:nvCxnSpPr>
            <p:spPr>
              <a:xfrm>
                <a:off x="7308056" y="1835944"/>
                <a:ext cx="0" cy="134101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Gerader Verbinder 32"/>
              <p:cNvCxnSpPr/>
              <p:nvPr/>
            </p:nvCxnSpPr>
            <p:spPr>
              <a:xfrm>
                <a:off x="6398419" y="2526506"/>
                <a:ext cx="1902619" cy="0"/>
              </a:xfrm>
              <a:prstGeom prst="line">
                <a:avLst/>
              </a:prstGeom>
              <a:ln w="3175">
                <a:solidFill>
                  <a:schemeClr val="tx1"/>
                </a:solidFill>
                <a:prstDash val="dash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Gerader Verbinder 36"/>
              <p:cNvCxnSpPr/>
              <p:nvPr/>
            </p:nvCxnSpPr>
            <p:spPr>
              <a:xfrm flipV="1">
                <a:off x="4686160" y="3481754"/>
                <a:ext cx="178917" cy="3341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Gerader Verbinder 37"/>
              <p:cNvCxnSpPr/>
              <p:nvPr/>
            </p:nvCxnSpPr>
            <p:spPr>
              <a:xfrm flipH="1" flipV="1">
                <a:off x="4865077" y="3481754"/>
                <a:ext cx="70338" cy="3341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Gerader Verbinder 38"/>
              <p:cNvCxnSpPr/>
              <p:nvPr/>
            </p:nvCxnSpPr>
            <p:spPr>
              <a:xfrm flipV="1">
                <a:off x="7274169" y="3518077"/>
                <a:ext cx="54289" cy="334108"/>
              </a:xfrm>
              <a:prstGeom prst="line">
                <a:avLst/>
              </a:prstGeom>
              <a:ln w="6350"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Inhaltsplatzhalter 2"/>
              <p:cNvSpPr txBox="1">
                <a:spLocks/>
              </p:cNvSpPr>
              <p:nvPr/>
            </p:nvSpPr>
            <p:spPr>
              <a:xfrm>
                <a:off x="7321874" y="4762309"/>
                <a:ext cx="1563098" cy="391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de-DE" sz="1900" dirty="0"/>
                  <a:t>Average dispersion </a:t>
                </a:r>
              </a:p>
              <a:p>
                <a:pPr marL="0" indent="0">
                  <a:buNone/>
                </a:pPr>
                <a:r>
                  <a:rPr lang="en-US" altLang="de-DE" sz="1900" dirty="0"/>
                  <a:t>           in arcs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de-DE" sz="19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de-DE" sz="1900" b="0" i="1" smtClean="0">
                        <a:latin typeface="Cambria Math" panose="02040503050406030204" pitchFamily="18" charset="0"/>
                      </a:rPr>
                      <m:t>2 </m:t>
                    </m:r>
                    <m:r>
                      <a:rPr lang="en-US" altLang="de-DE" sz="19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ru-RU" altLang="de-DE" sz="1900" dirty="0"/>
              </a:p>
              <a:p>
                <a:pPr marL="0" indent="0">
                  <a:buNone/>
                </a:pPr>
                <a:endParaRPr lang="de-DE" altLang="de-DE" sz="1400" dirty="0"/>
              </a:p>
            </p:txBody>
          </p:sp>
        </mc:Choice>
        <mc:Fallback xmlns="">
          <p:sp>
            <p:nvSpPr>
              <p:cNvPr id="4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21874" y="4762309"/>
                <a:ext cx="1563098" cy="391999"/>
              </a:xfrm>
              <a:prstGeom prst="rect">
                <a:avLst/>
              </a:prstGeom>
              <a:blipFill>
                <a:blip r:embed="rId7"/>
                <a:stretch>
                  <a:fillRect t="-6154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8" name="Grafik 4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8593" y="5095142"/>
            <a:ext cx="4287731" cy="134499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9" name="Textfeld 48"/>
              <p:cNvSpPr txBox="1"/>
              <p:nvPr/>
            </p:nvSpPr>
            <p:spPr>
              <a:xfrm>
                <a:off x="3703238" y="5856594"/>
                <a:ext cx="1531188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9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Beam size at slot-line PU:</a:t>
                </a:r>
                <a:r>
                  <a:rPr lang="en-US" sz="9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</a:rPr>
                        <m:t>𝑟</m:t>
                      </m:r>
                      <m:r>
                        <a:rPr lang="en-US" sz="9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≈6 </m:t>
                      </m:r>
                      <m:r>
                        <a:rPr lang="en-US" sz="9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de-DE" sz="9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49" name="Textfeld 4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3238" y="5856594"/>
                <a:ext cx="1531188" cy="369332"/>
              </a:xfrm>
              <a:prstGeom prst="rect">
                <a:avLst/>
              </a:prstGeom>
              <a:blipFill>
                <a:blip r:embed="rId9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Pfeil nach oben 50"/>
          <p:cNvSpPr/>
          <p:nvPr/>
        </p:nvSpPr>
        <p:spPr>
          <a:xfrm>
            <a:off x="3911600" y="5763854"/>
            <a:ext cx="76200" cy="144212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17448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Antiproton optics (II)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202927" y="1349218"/>
                <a:ext cx="4489723" cy="227968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Possible future upgrade of the stochastic cooling system to 2-4 GHz </a:t>
                </a:r>
                <a:r>
                  <a:rPr lang="ru-RU" altLang="de-DE" sz="1400" dirty="0"/>
                  <a:t>(</a:t>
                </a:r>
                <a:r>
                  <a:rPr lang="en-US" altLang="de-DE" sz="1400" dirty="0"/>
                  <a:t>additional PU and KI</a:t>
                </a:r>
                <a:r>
                  <a:rPr lang="ru-RU" altLang="de-DE" sz="1400" dirty="0"/>
                  <a:t>) </a:t>
                </a:r>
                <a:r>
                  <a:rPr lang="en-US" altLang="de-DE" sz="1400" dirty="0"/>
                  <a:t>aiming at cooling time of 5 s (beyond MSV)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Optimized setting which guarantees optimum momentum acceptance for both 1-2 GHz and       2-4 GHz bands operating simultaneously.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Local slip factor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60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η</m:t>
                        </m:r>
                      </m:e>
                      <m:sub>
                        <m:r>
                          <a:rPr lang="en-US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𝑃𝑈</m:t>
                        </m:r>
                        <m:r>
                          <a:rPr lang="en-US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altLang="de-DE" sz="16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𝐾𝐼</m:t>
                        </m:r>
                      </m:sub>
                    </m:sSub>
                  </m:oMath>
                </a14:m>
                <a:r>
                  <a:rPr lang="en-US" altLang="de-DE" sz="1400" dirty="0"/>
                  <a:t> kept small but            non-zero</a:t>
                </a:r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27" y="1349218"/>
                <a:ext cx="4489723" cy="2279686"/>
              </a:xfrm>
              <a:prstGeom prst="rect">
                <a:avLst/>
              </a:prstGeom>
              <a:blipFill>
                <a:blip r:embed="rId3"/>
                <a:stretch>
                  <a:fillRect l="-136" t="-267" b="-267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651" y="3076651"/>
            <a:ext cx="5140569" cy="186158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0725854"/>
                  </p:ext>
                </p:extLst>
              </p:nvPr>
            </p:nvGraphicFramePr>
            <p:xfrm>
              <a:off x="436055" y="3682844"/>
              <a:ext cx="2649415" cy="27857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2615">
                      <a:extLst>
                        <a:ext uri="{9D8B030D-6E8A-4147-A177-3AD203B41FA5}">
                          <a16:colId xmlns:a16="http://schemas.microsoft.com/office/drawing/2014/main" xmlns="" val="164177063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xmlns="" val="2794416256"/>
                        </a:ext>
                      </a:extLst>
                    </a:gridCol>
                  </a:tblGrid>
                  <a:tr h="214676">
                    <a:tc gridSpan="2"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de-DE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000" b="1" i="1" smtClean="0">
                                      <a:latin typeface="Cambria Math" panose="02040503050406030204" pitchFamily="18" charset="0"/>
                                    </a:rPr>
                                    <m:t>𝒑</m:t>
                                  </m:r>
                                </m:e>
                              </m:acc>
                            </m:oMath>
                          </a14:m>
                          <a:r>
                            <a:rPr lang="de-DE" sz="1000" dirty="0"/>
                            <a:t> - </a:t>
                          </a:r>
                          <a:r>
                            <a:rPr lang="de-DE" sz="1000" dirty="0" err="1"/>
                            <a:t>mode</a:t>
                          </a:r>
                          <a:r>
                            <a:rPr lang="de-DE" sz="1000" dirty="0"/>
                            <a:t> 2</a:t>
                          </a:r>
                        </a:p>
                      </a:txBody>
                      <a:tcPr marL="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432077624"/>
                      </a:ext>
                    </a:extLst>
                  </a:tr>
                  <a:tr h="123483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Kinetic energy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 GeV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363109743"/>
                      </a:ext>
                    </a:extLst>
                  </a:tr>
                  <a:tr h="123483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Revolution frequency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1.315 MHz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7743774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Velocity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0.971 c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63188820"/>
                      </a:ext>
                    </a:extLst>
                  </a:tr>
                  <a:tr h="21467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Lorentz factor </a:t>
                          </a:r>
                          <a:r>
                            <a:rPr lang="el-GR" sz="1000" dirty="0"/>
                            <a:t>γ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4.2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70700369"/>
                      </a:ext>
                    </a:extLst>
                  </a:tr>
                  <a:tr h="189132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Transition energy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3.85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08148573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Ring slip factor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-0.011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043976932"/>
                      </a:ext>
                    </a:extLst>
                  </a:tr>
                  <a:tr h="15044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Local slip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𝑃𝑈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𝐾𝐼</m:t>
                                  </m:r>
                                </m:sub>
                              </m:sSub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-0.033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406710670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Betatron tunes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4.28 / 3.44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76949721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Momentum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/>
                            <a:t>± 3%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155352056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Transverse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240 mm </a:t>
                          </a:r>
                          <a:r>
                            <a:rPr lang="en-US" sz="1000" dirty="0" err="1"/>
                            <a:t>mrad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51058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el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90725854"/>
                  </p:ext>
                </p:extLst>
              </p:nvPr>
            </p:nvGraphicFramePr>
            <p:xfrm>
              <a:off x="436055" y="3682844"/>
              <a:ext cx="2649415" cy="27857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2615">
                      <a:extLst>
                        <a:ext uri="{9D8B030D-6E8A-4147-A177-3AD203B41FA5}">
                          <a16:colId xmlns:a16="http://schemas.microsoft.com/office/drawing/2014/main" val="164177063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794416256"/>
                        </a:ext>
                      </a:extLst>
                    </a:gridCol>
                  </a:tblGrid>
                  <a:tr h="243840">
                    <a:tc gridSpan="2"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marL="0">
                        <a:blipFill>
                          <a:blip r:embed="rId5"/>
                          <a:stretch>
                            <a:fillRect l="-229" t="-2500" r="-917" b="-1055000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207762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Kinetic energy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3 GeV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310974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Revolution frequency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1.315 MHz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437740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Velocity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0.971 c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318882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Lorentz factor </a:t>
                          </a:r>
                          <a:r>
                            <a:rPr lang="el-GR" sz="1000" dirty="0" smtClean="0"/>
                            <a:t>γ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4.2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07003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85" t="-436957" r="-69231" b="-4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3.85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1485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85" t="-548889" r="-6923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-0.011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39769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85" t="-648889" r="-69231" b="-2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-0.033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710670"/>
                      </a:ext>
                    </a:extLst>
                  </a:tr>
                  <a:tr h="25590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5"/>
                          <a:stretch>
                            <a:fillRect l="-385" t="-802381" r="-6923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4.28 / 3.44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694972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Momentum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 smtClean="0"/>
                            <a:t>± 3%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535205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Transverse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240 mm </a:t>
                          </a:r>
                          <a:r>
                            <a:rPr lang="en-US" sz="1000" dirty="0" err="1" smtClean="0"/>
                            <a:t>mrad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1058996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2"/>
              <p:cNvSpPr txBox="1">
                <a:spLocks/>
              </p:cNvSpPr>
              <p:nvPr/>
            </p:nvSpPr>
            <p:spPr>
              <a:xfrm>
                <a:off x="5926376" y="2706542"/>
                <a:ext cx="1563098" cy="391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de-DE" sz="1900" dirty="0"/>
                  <a:t>Average dispersion </a:t>
                </a:r>
              </a:p>
              <a:p>
                <a:pPr marL="0" indent="0">
                  <a:buNone/>
                </a:pPr>
                <a:r>
                  <a:rPr lang="en-US" altLang="de-DE" sz="1900" dirty="0"/>
                  <a:t>           in arcs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de-DE" sz="19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de-DE" sz="1900" b="0" i="1" smtClean="0">
                        <a:latin typeface="Cambria Math" panose="02040503050406030204" pitchFamily="18" charset="0"/>
                      </a:rPr>
                      <m:t>3 </m:t>
                    </m:r>
                    <m:r>
                      <a:rPr lang="en-US" altLang="de-DE" sz="19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ru-RU" altLang="de-DE" sz="1900" dirty="0"/>
              </a:p>
              <a:p>
                <a:pPr marL="0" indent="0">
                  <a:buNone/>
                </a:pPr>
                <a:endParaRPr lang="de-DE" altLang="de-DE" sz="1400" dirty="0"/>
              </a:p>
            </p:txBody>
          </p:sp>
        </mc:Choice>
        <mc:Fallback xmlns="">
          <p:sp>
            <p:nvSpPr>
              <p:cNvPr id="11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26376" y="2706542"/>
                <a:ext cx="1563098" cy="391999"/>
              </a:xfrm>
              <a:prstGeom prst="rect">
                <a:avLst/>
              </a:prstGeom>
              <a:blipFill>
                <a:blip r:embed="rId6"/>
                <a:stretch>
                  <a:fillRect t="-625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Grafik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510" y="5072105"/>
            <a:ext cx="4287731" cy="1354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1102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el 1"/>
              <p:cNvSpPr>
                <a:spLocks noGrp="1"/>
              </p:cNvSpPr>
              <p:nvPr>
                <p:ph type="title"/>
              </p:nvPr>
            </p:nvSpPr>
            <p:spPr>
              <a:xfrm>
                <a:off x="422575" y="277685"/>
                <a:ext cx="5584535" cy="787560"/>
              </a:xfrm>
            </p:spPr>
            <p:txBody>
              <a:bodyPr>
                <a:normAutofit/>
              </a:bodyPr>
              <a:lstStyle/>
              <a:p>
                <a:r>
                  <a:rPr lang="en-US" dirty="0"/>
                  <a:t>Eta-variation during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280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2800" b="1" i="1" smtClean="0">
                            <a:latin typeface="Cambria Math" panose="02040503050406030204" pitchFamily="18" charset="0"/>
                          </a:rPr>
                          <m:t>𝒑</m:t>
                        </m:r>
                      </m:e>
                    </m:acc>
                  </m:oMath>
                </a14:m>
                <a:r>
                  <a:rPr lang="de-DE" dirty="0"/>
                  <a:t> cooling</a:t>
                </a:r>
              </a:p>
            </p:txBody>
          </p:sp>
        </mc:Choice>
        <mc:Fallback xmlns="">
          <p:sp>
            <p:nvSpPr>
              <p:cNvPr id="2" name="Titel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xfrm>
                <a:off x="422575" y="277685"/>
                <a:ext cx="5584535" cy="787560"/>
              </a:xfrm>
              <a:blipFill>
                <a:blip r:embed="rId2"/>
                <a:stretch>
                  <a:fillRect l="-1638" b="-162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/>
              <p:cNvSpPr txBox="1">
                <a:spLocks/>
              </p:cNvSpPr>
              <p:nvPr/>
            </p:nvSpPr>
            <p:spPr>
              <a:xfrm>
                <a:off x="202927" y="1380968"/>
                <a:ext cx="4489723" cy="2835432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Coherent term of the filter cooling system is proportional to the ring slip factor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altLang="de-DE" sz="14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endParaRPr lang="en-US" altLang="de-DE" sz="1400" dirty="0"/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Momentum cooling efficiency can be improved by a linear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de-DE" sz="1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altLang="de-DE" sz="1400" i="1" dirty="0"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altLang="de-DE" sz="1400" dirty="0"/>
                  <a:t> increase during the cooling process while momentum spread is shrinking.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Control of betatron tunes, phase advance between pick-ups and kickers during the quadrupole ramping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Keeping zero-dispersion in the straight sections  </a:t>
                </a:r>
              </a:p>
            </p:txBody>
          </p:sp>
        </mc:Choice>
        <mc:Fallback xmlns="">
          <p:sp>
            <p:nvSpPr>
              <p:cNvPr id="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27" y="1380968"/>
                <a:ext cx="4489723" cy="2835432"/>
              </a:xfrm>
              <a:prstGeom prst="rect">
                <a:avLst/>
              </a:prstGeom>
              <a:blipFill>
                <a:blip r:embed="rId3"/>
                <a:stretch>
                  <a:fillRect l="-136" t="-43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Grafi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11" y="4229100"/>
            <a:ext cx="5364445" cy="1956395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761" y="2419350"/>
            <a:ext cx="2505489" cy="3981450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2"/>
              <p:cNvSpPr txBox="1">
                <a:spLocks/>
              </p:cNvSpPr>
              <p:nvPr/>
            </p:nvSpPr>
            <p:spPr>
              <a:xfrm>
                <a:off x="4806677" y="1379030"/>
                <a:ext cx="3676923" cy="945070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de-DE" sz="1200" dirty="0"/>
                  <a:t>Variation of transition energy 3.85 ≥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12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altLang="de-DE" sz="12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l-GR" alt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de-DE" sz="12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𝑡𝑟</m:t>
                        </m:r>
                      </m:sub>
                    </m:sSub>
                    <m:r>
                      <a:rPr lang="en-US" altLang="de-DE" sz="1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altLang="de-DE" sz="1200" dirty="0"/>
                  <a:t>≥ 3.35         or  </a:t>
                </a:r>
                <a:r>
                  <a:rPr lang="en-US" altLang="de-DE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0.011 ≥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altLang="de-DE" sz="1200" i="1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l-GR" altLang="de-DE" sz="1200" i="1" dirty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</a:rPr>
                          <m:t>𝜂</m:t>
                        </m:r>
                      </m:e>
                    </m:d>
                  </m:oMath>
                </a14:m>
                <a:r>
                  <a:rPr lang="en-US" altLang="de-DE" sz="12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≥ 0.033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200" dirty="0">
                    <a:solidFill>
                      <a:schemeClr val="tx1"/>
                    </a:solidFill>
                  </a:rPr>
                  <a:t>Max. required gradient 0.24 T/m/s for eta-variation during 5 s</a:t>
                </a:r>
              </a:p>
            </p:txBody>
          </p:sp>
        </mc:Choice>
        <mc:Fallback xmlns="">
          <p:sp>
            <p:nvSpPr>
              <p:cNvPr id="11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6677" y="1379030"/>
                <a:ext cx="3676923" cy="945070"/>
              </a:xfrm>
              <a:prstGeom prst="rect">
                <a:avLst/>
              </a:prstGeom>
              <a:blipFill>
                <a:blip r:embed="rId7"/>
                <a:stretch>
                  <a:fillRect t="-645" r="-9272" b="-3871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606661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RIB optics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pic>
        <p:nvPicPr>
          <p:cNvPr id="9" name="Inhaltsplatzhalt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120" y="3211930"/>
            <a:ext cx="5169016" cy="1892481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/>
              <p:cNvSpPr txBox="1">
                <a:spLocks/>
              </p:cNvSpPr>
              <p:nvPr/>
            </p:nvSpPr>
            <p:spPr>
              <a:xfrm>
                <a:off x="6630505" y="2855112"/>
                <a:ext cx="1563098" cy="39199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fontScale="47500" lnSpcReduction="2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de-DE" sz="1900" dirty="0"/>
                  <a:t>Average dispersion </a:t>
                </a:r>
              </a:p>
              <a:p>
                <a:pPr marL="0" indent="0">
                  <a:buNone/>
                </a:pPr>
                <a:r>
                  <a:rPr lang="en-US" altLang="de-DE" sz="1900" dirty="0"/>
                  <a:t>           in arcs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9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en-US" altLang="de-DE" sz="1900" b="0" i="1" smtClean="0">
                            <a:latin typeface="Cambria Math" panose="02040503050406030204" pitchFamily="18" charset="0"/>
                          </a:rPr>
                          <m:t>𝑥</m:t>
                        </m:r>
                      </m:sub>
                    </m:sSub>
                    <m:r>
                      <a:rPr lang="en-US" altLang="de-DE" sz="19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de-DE" altLang="de-DE" sz="19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6</m:t>
                    </m:r>
                    <m:r>
                      <a:rPr lang="en-US" altLang="de-DE" sz="19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de-DE" sz="1900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ru-RU" altLang="de-DE" sz="1900" dirty="0"/>
              </a:p>
              <a:p>
                <a:pPr marL="0" indent="0">
                  <a:buNone/>
                </a:pPr>
                <a:endParaRPr lang="de-DE" altLang="de-DE" sz="1400" dirty="0"/>
              </a:p>
            </p:txBody>
          </p:sp>
        </mc:Choice>
        <mc:Fallback xmlns="">
          <p:sp>
            <p:nvSpPr>
              <p:cNvPr id="10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30505" y="2855112"/>
                <a:ext cx="1563098" cy="391999"/>
              </a:xfrm>
              <a:prstGeom prst="rect">
                <a:avLst/>
              </a:prstGeom>
              <a:blipFill>
                <a:blip r:embed="rId4"/>
                <a:stretch>
                  <a:fillRect t="-461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Inhaltsplatzhalter 2"/>
              <p:cNvSpPr txBox="1">
                <a:spLocks/>
              </p:cNvSpPr>
              <p:nvPr/>
            </p:nvSpPr>
            <p:spPr>
              <a:xfrm>
                <a:off x="171176" y="1431769"/>
                <a:ext cx="4523483" cy="198049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Momentum acceptance for RIB filter cooling is limited by undesired mixing PU→KI 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/>
                  <a:t>Transition energy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l-GR" altLang="de-DE" sz="1600" i="1">
                            <a:latin typeface="Cambria Math" panose="02040503050406030204" pitchFamily="18" charset="0"/>
                          </a:rPr>
                          <m:t>γ</m:t>
                        </m:r>
                      </m:e>
                      <m:sub>
                        <m:r>
                          <a:rPr lang="en-US" altLang="de-DE" sz="1600" i="1">
                            <a:latin typeface="Cambria Math" panose="02040503050406030204" pitchFamily="18" charset="0"/>
                          </a:rPr>
                          <m:t>𝑡𝑟</m:t>
                        </m:r>
                      </m:sub>
                    </m:sSub>
                  </m:oMath>
                </a14:m>
                <a:r>
                  <a:rPr lang="en-US" altLang="de-DE" sz="16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r>
                  <a:rPr lang="en-US" altLang="de-DE" sz="1400" dirty="0"/>
                  <a:t>must be chosen as small as possible by increasing dispersion in the arcs</a:t>
                </a:r>
              </a:p>
              <a:p>
                <a:pPr>
                  <a:spcAft>
                    <a:spcPts val="1200"/>
                  </a:spcAft>
                </a:pPr>
                <a:r>
                  <a:rPr lang="en-US" altLang="de-DE" sz="1400" dirty="0">
                    <a:solidFill>
                      <a:schemeClr val="tx1"/>
                    </a:solidFill>
                  </a:rPr>
                  <a:t>Hot RIBs have to be cooled first by Palmer method which has a larger momentum acceptance</a:t>
                </a:r>
              </a:p>
              <a:p>
                <a:pPr marL="0" indent="0">
                  <a:spcAft>
                    <a:spcPts val="1200"/>
                  </a:spcAft>
                  <a:buNone/>
                </a:pPr>
                <a:endParaRPr lang="en-US" altLang="de-DE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1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176" y="1431769"/>
                <a:ext cx="4523483" cy="1980494"/>
              </a:xfrm>
              <a:prstGeom prst="rect">
                <a:avLst/>
              </a:prstGeom>
              <a:blipFill>
                <a:blip r:embed="rId5"/>
                <a:stretch>
                  <a:fillRect l="-135" t="-615" r="-1078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8591672"/>
                  </p:ext>
                </p:extLst>
              </p:nvPr>
            </p:nvGraphicFramePr>
            <p:xfrm>
              <a:off x="436055" y="3412263"/>
              <a:ext cx="2649415" cy="27857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2615">
                      <a:extLst>
                        <a:ext uri="{9D8B030D-6E8A-4147-A177-3AD203B41FA5}">
                          <a16:colId xmlns:a16="http://schemas.microsoft.com/office/drawing/2014/main" xmlns="" val="164177063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xmlns="" val="2794416256"/>
                        </a:ext>
                      </a:extLst>
                    </a:gridCol>
                  </a:tblGrid>
                  <a:tr h="214676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/>
                            <a:t>RIB</a:t>
                          </a:r>
                          <a:r>
                            <a:rPr lang="de-DE" sz="1000" baseline="0" dirty="0"/>
                            <a:t> </a:t>
                          </a:r>
                          <a:r>
                            <a:rPr lang="de-DE" sz="1000" dirty="0" err="1"/>
                            <a:t>mode</a:t>
                          </a:r>
                          <a:endParaRPr lang="de-DE" sz="1000" dirty="0"/>
                        </a:p>
                      </a:txBody>
                      <a:tcPr marL="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432077624"/>
                      </a:ext>
                    </a:extLst>
                  </a:tr>
                  <a:tr h="123483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Kinetic energy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740 MeV/u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363109743"/>
                      </a:ext>
                    </a:extLst>
                  </a:tr>
                  <a:tr h="123483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Revolution frequency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1.124 MHz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774377403"/>
                      </a:ext>
                    </a:extLst>
                  </a:tr>
                  <a:tr h="0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Velocity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0.830 c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863188820"/>
                      </a:ext>
                    </a:extLst>
                  </a:tr>
                  <a:tr h="21467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Lorentz factor </a:t>
                          </a:r>
                          <a:r>
                            <a:rPr lang="el-GR" sz="1000" dirty="0"/>
                            <a:t>γ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1.79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370700369"/>
                      </a:ext>
                    </a:extLst>
                  </a:tr>
                  <a:tr h="189132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Transition energy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n-US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𝑡𝑟</m:t>
                                  </m:r>
                                </m:sub>
                              </m:sSub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2.73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08148573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Ring slip factor 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sty m:val="p"/>
                                </m:rPr>
                                <a:rPr lang="el-GR" sz="1200" i="1" smtClean="0">
                                  <a:latin typeface="Cambria Math" panose="02040503050406030204" pitchFamily="18" charset="0"/>
                                </a:rPr>
                                <m:t>η</m:t>
                              </m:r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0.178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2043976932"/>
                      </a:ext>
                    </a:extLst>
                  </a:tr>
                  <a:tr h="150446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Local slip factor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l-GR" sz="1200" i="1" smtClean="0">
                                      <a:latin typeface="Cambria Math" panose="02040503050406030204" pitchFamily="18" charset="0"/>
                                    </a:rPr>
                                    <m:t>η</m:t>
                                  </m:r>
                                </m:e>
                                <m:sub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𝑃𝑈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1200" b="0" i="1" smtClean="0">
                                      <a:latin typeface="Cambria Math" panose="02040503050406030204" pitchFamily="18" charset="0"/>
                                    </a:rPr>
                                    <m:t>𝐾𝐼</m:t>
                                  </m:r>
                                </m:sub>
                              </m:sSub>
                            </m:oMath>
                          </a14:m>
                          <a:endParaRPr lang="de-DE" sz="12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0.134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406710670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Betatron tunes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type m:val="lin"/>
                                  <m:ctrlPr>
                                    <a:rPr lang="en-US" sz="1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en-US" sz="1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𝑥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10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𝑄</m:t>
                                      </m:r>
                                    </m:e>
                                    <m:sub>
                                      <m:r>
                                        <a:rPr lang="en-US" sz="1000" b="0" i="1" smtClean="0">
                                          <a:latin typeface="Cambria Math" panose="02040503050406030204" pitchFamily="18" charset="0"/>
                                        </a:rPr>
                                        <m:t>𝑦</m:t>
                                      </m:r>
                                    </m:sub>
                                  </m:sSub>
                                </m:den>
                              </m:f>
                            </m:oMath>
                          </a14:m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3.40 / 3.44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576949721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Momentum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/>
                            <a:t>± 1.5%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3155352056"/>
                      </a:ext>
                    </a:extLst>
                  </a:tr>
                  <a:tr h="225928">
                    <a:tc>
                      <a:txBody>
                        <a:bodyPr/>
                        <a:lstStyle/>
                        <a:p>
                          <a:r>
                            <a:rPr lang="en-US" sz="1000" dirty="0"/>
                            <a:t>Transverse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/>
                            <a:t>200 mm </a:t>
                          </a:r>
                          <a:r>
                            <a:rPr lang="en-US" sz="1000" dirty="0" err="1"/>
                            <a:t>mrad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xmlns="" val="1651058996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elle 1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88591672"/>
                  </p:ext>
                </p:extLst>
              </p:nvPr>
            </p:nvGraphicFramePr>
            <p:xfrm>
              <a:off x="436055" y="3412263"/>
              <a:ext cx="2649415" cy="2785745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582615">
                      <a:extLst>
                        <a:ext uri="{9D8B030D-6E8A-4147-A177-3AD203B41FA5}">
                          <a16:colId xmlns:a16="http://schemas.microsoft.com/office/drawing/2014/main" val="1641770631"/>
                        </a:ext>
                      </a:extLst>
                    </a:gridCol>
                    <a:gridCol w="1066800">
                      <a:extLst>
                        <a:ext uri="{9D8B030D-6E8A-4147-A177-3AD203B41FA5}">
                          <a16:colId xmlns:a16="http://schemas.microsoft.com/office/drawing/2014/main" val="2794416256"/>
                        </a:ext>
                      </a:extLst>
                    </a:gridCol>
                  </a:tblGrid>
                  <a:tr h="243840"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 smtClean="0"/>
                            <a:t>RIB</a:t>
                          </a:r>
                          <a:r>
                            <a:rPr lang="de-DE" sz="1000" baseline="0" dirty="0" smtClean="0"/>
                            <a:t> </a:t>
                          </a:r>
                          <a:r>
                            <a:rPr lang="de-DE" sz="1000" dirty="0" err="1" smtClean="0"/>
                            <a:t>mode</a:t>
                          </a:r>
                          <a:endParaRPr lang="de-DE" sz="1000" dirty="0"/>
                        </a:p>
                      </a:txBody>
                      <a:tcPr marL="0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432077624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Kinetic energy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740 MeV/u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6310974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Revolution frequency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1.124 MHz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74377403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Velocity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0.830 c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863188820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Lorentz factor </a:t>
                          </a:r>
                          <a:r>
                            <a:rPr lang="el-GR" sz="1000" dirty="0" smtClean="0"/>
                            <a:t>γ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1.79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370700369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6"/>
                          <a:stretch>
                            <a:fillRect l="-385" t="-436957" r="-69231" b="-46956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2.73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08148573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6"/>
                          <a:stretch>
                            <a:fillRect l="-385" t="-548889" r="-69231" b="-3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0.178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043976932"/>
                      </a:ext>
                    </a:extLst>
                  </a:tr>
                  <a:tr h="274320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6"/>
                          <a:stretch>
                            <a:fillRect l="-385" t="-648889" r="-69231" b="-28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0.134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406710670"/>
                      </a:ext>
                    </a:extLst>
                  </a:tr>
                  <a:tr h="255905"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>
                        <a:blipFill>
                          <a:blip r:embed="rId6"/>
                          <a:stretch>
                            <a:fillRect l="-385" t="-802381" r="-69231" b="-200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3.40 / 3.44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76949721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Momentum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000" dirty="0" smtClean="0"/>
                            <a:t>± 1.5%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55352056"/>
                      </a:ext>
                    </a:extLst>
                  </a:tr>
                  <a:tr h="243840">
                    <a:tc>
                      <a:txBody>
                        <a:bodyPr/>
                        <a:lstStyle/>
                        <a:p>
                          <a:r>
                            <a:rPr lang="en-US" sz="1000" dirty="0" smtClean="0"/>
                            <a:t>Transverse acceptance</a:t>
                          </a:r>
                          <a:endParaRPr lang="de-DE" sz="10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000" dirty="0" smtClean="0"/>
                            <a:t>200 mm </a:t>
                          </a:r>
                          <a:r>
                            <a:rPr lang="en-US" sz="1000" dirty="0" err="1" smtClean="0"/>
                            <a:t>mrad</a:t>
                          </a:r>
                          <a:endParaRPr lang="de-DE" sz="10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651058996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5" name="Grafi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375" y="5159251"/>
            <a:ext cx="4281650" cy="13719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feld 48">
                <a:extLst>
                  <a:ext uri="{FF2B5EF4-FFF2-40B4-BE49-F238E27FC236}">
                    <a16:creationId xmlns:a16="http://schemas.microsoft.com/office/drawing/2014/main" xmlns="" id="{C0B5CA78-EF01-1743-88A6-2698E6030930}"/>
                  </a:ext>
                </a:extLst>
              </p:cNvPr>
              <p:cNvSpPr txBox="1"/>
              <p:nvPr/>
            </p:nvSpPr>
            <p:spPr>
              <a:xfrm>
                <a:off x="4604520" y="5933200"/>
                <a:ext cx="1499128" cy="369332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9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Beam size at Palmer PU:</a:t>
                </a:r>
                <a:r>
                  <a:rPr lang="en-US" sz="900" i="1" dirty="0">
                    <a:solidFill>
                      <a:schemeClr val="tx2">
                        <a:lumMod val="60000"/>
                        <a:lumOff val="40000"/>
                      </a:schemeClr>
                    </a:solidFill>
                    <a:latin typeface="Cambria Math" panose="02040503050406030204" pitchFamily="18" charset="0"/>
                  </a:rPr>
                  <a:t> </a:t>
                </a: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9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𝑥</m:t>
                      </m:r>
                      <m:r>
                        <a:rPr lang="en-US" sz="9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≈15 </m:t>
                      </m:r>
                      <m:r>
                        <a:rPr lang="en-US" sz="900" b="0" i="1" smtClean="0">
                          <a:solidFill>
                            <a:schemeClr val="tx2">
                              <a:lumMod val="60000"/>
                              <a:lumOff val="40000"/>
                            </a:schemeClr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𝑐𝑚</m:t>
                      </m:r>
                    </m:oMath>
                  </m:oMathPara>
                </a14:m>
                <a:endParaRPr lang="de-DE" sz="9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2" name="Textfeld 48">
                <a:extLst>
                  <a:ext uri="{FF2B5EF4-FFF2-40B4-BE49-F238E27FC236}">
                    <a16:creationId xmlns:a16="http://schemas.microsoft.com/office/drawing/2014/main" id="{C0B5CA78-EF01-1743-88A6-2698E60309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04520" y="5933200"/>
                <a:ext cx="1499128" cy="369332"/>
              </a:xfrm>
              <a:prstGeom prst="rect">
                <a:avLst/>
              </a:prstGeom>
              <a:blipFill>
                <a:blip r:embed="rId8"/>
                <a:stretch>
                  <a:fillRect b="-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Pfeil nach oben 50">
            <a:extLst>
              <a:ext uri="{FF2B5EF4-FFF2-40B4-BE49-F238E27FC236}">
                <a16:creationId xmlns:a16="http://schemas.microsoft.com/office/drawing/2014/main" xmlns="" id="{2C4C0E29-0E00-094E-930F-588EB1B264D8}"/>
              </a:ext>
            </a:extLst>
          </p:cNvPr>
          <p:cNvSpPr/>
          <p:nvPr/>
        </p:nvSpPr>
        <p:spPr>
          <a:xfrm>
            <a:off x="4812882" y="5840460"/>
            <a:ext cx="76200" cy="144212"/>
          </a:xfrm>
          <a:prstGeom prst="up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954322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Ion-optical optimizations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grpSp>
        <p:nvGrpSpPr>
          <p:cNvPr id="14" name="Gruppieren 13"/>
          <p:cNvGrpSpPr/>
          <p:nvPr/>
        </p:nvGrpSpPr>
        <p:grpSpPr>
          <a:xfrm>
            <a:off x="346405" y="1444058"/>
            <a:ext cx="1847211" cy="246221"/>
            <a:chOff x="654080" y="2189934"/>
            <a:chExt cx="1847211" cy="246221"/>
          </a:xfrm>
          <a:effectLst/>
        </p:grpSpPr>
        <p:sp>
          <p:nvSpPr>
            <p:cNvPr id="15" name="Rechteck 14"/>
            <p:cNvSpPr/>
            <p:nvPr/>
          </p:nvSpPr>
          <p:spPr>
            <a:xfrm>
              <a:off x="662898" y="2196687"/>
              <a:ext cx="1191610" cy="214068"/>
            </a:xfrm>
            <a:prstGeom prst="rect">
              <a:avLst/>
            </a:prstGeom>
            <a:solidFill>
              <a:srgbClr val="FDBB63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6" name="Textfeld 15"/>
            <p:cNvSpPr txBox="1"/>
            <p:nvPr/>
          </p:nvSpPr>
          <p:spPr>
            <a:xfrm>
              <a:off x="654080" y="2189934"/>
              <a:ext cx="1847211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00" b="1" dirty="0"/>
                <a:t>Orbit corrections</a:t>
              </a:r>
              <a:endParaRPr lang="de-DE" sz="1000" b="1" dirty="0"/>
            </a:p>
          </p:txBody>
        </p:sp>
      </p:grpSp>
      <p:sp>
        <p:nvSpPr>
          <p:cNvPr id="17" name="Inhaltsplatzhalter 2"/>
          <p:cNvSpPr txBox="1">
            <a:spLocks/>
          </p:cNvSpPr>
          <p:nvPr/>
        </p:nvSpPr>
        <p:spPr>
          <a:xfrm>
            <a:off x="279122" y="1788207"/>
            <a:ext cx="3632478" cy="16278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de-DE" sz="1100" dirty="0"/>
              <a:t>Correction of closed orbit distortions due to dipole field errors and magnet alignment tolerances</a:t>
            </a:r>
            <a:endParaRPr lang="de-DE" altLang="de-DE" sz="1100" dirty="0"/>
          </a:p>
          <a:p>
            <a:pPr>
              <a:spcAft>
                <a:spcPts val="600"/>
              </a:spcAft>
            </a:pPr>
            <a:r>
              <a:rPr lang="en-US" altLang="de-DE" sz="1100" dirty="0"/>
              <a:t>Dipole field error </a:t>
            </a:r>
            <a:r>
              <a:rPr lang="el-GR" altLang="de-DE" sz="1100" dirty="0"/>
              <a:t>δ</a:t>
            </a:r>
            <a:r>
              <a:rPr lang="en-US" altLang="de-DE" sz="1100" dirty="0"/>
              <a:t>B/B = 5·10</a:t>
            </a:r>
            <a:r>
              <a:rPr lang="en-US" altLang="de-DE" sz="1100" baseline="30000" dirty="0"/>
              <a:t>-5 </a:t>
            </a:r>
            <a:r>
              <a:rPr lang="en-US" altLang="de-DE" sz="1100" dirty="0"/>
              <a:t>(rms)</a:t>
            </a:r>
          </a:p>
          <a:p>
            <a:pPr>
              <a:spcAft>
                <a:spcPts val="600"/>
              </a:spcAft>
            </a:pPr>
            <a:r>
              <a:rPr lang="en-US" altLang="de-DE" sz="1100" dirty="0"/>
              <a:t>Magnet displacement error </a:t>
            </a:r>
            <a:r>
              <a:rPr lang="el-GR" altLang="de-DE" sz="1100" dirty="0"/>
              <a:t>Δ</a:t>
            </a:r>
            <a:r>
              <a:rPr lang="en-US" altLang="de-DE" sz="1100" dirty="0"/>
              <a:t>x,</a:t>
            </a:r>
            <a:r>
              <a:rPr lang="el-GR" altLang="de-DE" sz="1100" dirty="0"/>
              <a:t>Δ</a:t>
            </a:r>
            <a:r>
              <a:rPr lang="en-US" altLang="de-DE" sz="1100" dirty="0"/>
              <a:t>y,</a:t>
            </a:r>
            <a:r>
              <a:rPr lang="el-GR" altLang="de-DE" sz="1100" dirty="0"/>
              <a:t>Δ</a:t>
            </a:r>
            <a:r>
              <a:rPr lang="en-US" altLang="de-DE" sz="1100" dirty="0"/>
              <a:t>z = 0.3 mm</a:t>
            </a:r>
          </a:p>
          <a:p>
            <a:pPr>
              <a:spcAft>
                <a:spcPts val="600"/>
              </a:spcAft>
            </a:pPr>
            <a:r>
              <a:rPr lang="en-US" altLang="de-DE" sz="1100" dirty="0"/>
              <a:t>Magnet rotational error </a:t>
            </a:r>
            <a:r>
              <a:rPr lang="el-GR" altLang="de-DE" sz="1100" dirty="0"/>
              <a:t>Δφ</a:t>
            </a:r>
            <a:r>
              <a:rPr lang="en-US" altLang="de-DE" sz="1100" dirty="0"/>
              <a:t>,</a:t>
            </a:r>
            <a:r>
              <a:rPr lang="el-GR" altLang="de-DE" sz="1100" dirty="0"/>
              <a:t>Δθ</a:t>
            </a:r>
            <a:r>
              <a:rPr lang="en-US" altLang="de-DE" sz="1100" dirty="0"/>
              <a:t>,</a:t>
            </a:r>
            <a:r>
              <a:rPr lang="el-GR" altLang="de-DE" sz="1100" dirty="0"/>
              <a:t>Δψ</a:t>
            </a:r>
            <a:r>
              <a:rPr lang="en-US" altLang="de-DE" sz="1100" dirty="0"/>
              <a:t> = 0.3 </a:t>
            </a:r>
            <a:r>
              <a:rPr lang="en-US" altLang="de-DE" sz="1100" dirty="0" err="1"/>
              <a:t>mrad</a:t>
            </a:r>
            <a:endParaRPr lang="en-US" altLang="de-DE" sz="1100" dirty="0"/>
          </a:p>
          <a:p>
            <a:pPr>
              <a:spcAft>
                <a:spcPts val="600"/>
              </a:spcAft>
            </a:pPr>
            <a:r>
              <a:rPr lang="en-US" altLang="de-DE" sz="1100" dirty="0"/>
              <a:t>29 horizontal and 19 vertical correctors available</a:t>
            </a:r>
          </a:p>
        </p:txBody>
      </p:sp>
      <p:pic>
        <p:nvPicPr>
          <p:cNvPr id="20" name="Grafik 1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608" y="3503498"/>
            <a:ext cx="3434860" cy="1128033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370" y="4777853"/>
            <a:ext cx="2410976" cy="770896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1030870" y="5704099"/>
            <a:ext cx="1696831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rgbClr val="FF0000"/>
                </a:solidFill>
              </a:rPr>
              <a:t>Peak-to-peak (rms) </a:t>
            </a:r>
          </a:p>
          <a:p>
            <a:pPr algn="l"/>
            <a:r>
              <a:rPr lang="en-US" sz="1000" dirty="0">
                <a:solidFill>
                  <a:srgbClr val="FF0000"/>
                </a:solidFill>
              </a:rPr>
              <a:t>before correction: ~10 mm  </a:t>
            </a:r>
            <a:endParaRPr lang="de-DE" sz="1000" dirty="0">
              <a:solidFill>
                <a:srgbClr val="FF0000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1024394" y="6067202"/>
            <a:ext cx="1703307" cy="400110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dirty="0">
                <a:solidFill>
                  <a:srgbClr val="0000FF"/>
                </a:solidFill>
              </a:rPr>
              <a:t>Peak-to-peak (rms) </a:t>
            </a:r>
          </a:p>
          <a:p>
            <a:pPr algn="l"/>
            <a:r>
              <a:rPr lang="en-US" sz="1000" dirty="0">
                <a:solidFill>
                  <a:srgbClr val="0000FF"/>
                </a:solidFill>
              </a:rPr>
              <a:t>after correction: ~1.5 mm  </a:t>
            </a:r>
            <a:endParaRPr lang="de-DE" sz="1000" dirty="0">
              <a:solidFill>
                <a:srgbClr val="0000FF"/>
              </a:solidFill>
            </a:endParaRPr>
          </a:p>
        </p:txBody>
      </p:sp>
      <p:sp>
        <p:nvSpPr>
          <p:cNvPr id="28" name="Inhaltsplatzhalter 2"/>
          <p:cNvSpPr txBox="1">
            <a:spLocks/>
          </p:cNvSpPr>
          <p:nvPr/>
        </p:nvSpPr>
        <p:spPr>
          <a:xfrm>
            <a:off x="4246519" y="1758897"/>
            <a:ext cx="4369917" cy="84948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de-DE" sz="1100" dirty="0"/>
              <a:t>Compensation of betatron tune </a:t>
            </a:r>
            <a:r>
              <a:rPr lang="en-US" altLang="de-DE" sz="1100" dirty="0" err="1"/>
              <a:t>Q</a:t>
            </a:r>
            <a:r>
              <a:rPr lang="en-US" altLang="de-DE" sz="1100" baseline="-25000" dirty="0" err="1"/>
              <a:t>x,y</a:t>
            </a:r>
            <a:r>
              <a:rPr lang="en-US" altLang="de-DE" sz="1100" dirty="0"/>
              <a:t> variation with momentum</a:t>
            </a:r>
            <a:endParaRPr lang="de-DE" altLang="de-DE" sz="1100" dirty="0"/>
          </a:p>
          <a:p>
            <a:pPr>
              <a:spcAft>
                <a:spcPts val="600"/>
              </a:spcAft>
            </a:pPr>
            <a:r>
              <a:rPr lang="en-US" altLang="de-DE" sz="1100" dirty="0"/>
              <a:t>Reduce tune spread to avoid crossing dangerous resonances</a:t>
            </a:r>
          </a:p>
          <a:p>
            <a:pPr>
              <a:spcAft>
                <a:spcPts val="600"/>
              </a:spcAft>
            </a:pPr>
            <a:r>
              <a:rPr lang="en-US" altLang="de-DE" sz="1100" dirty="0"/>
              <a:t>6 families of sextupoles are used</a:t>
            </a:r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7603" y="2313165"/>
            <a:ext cx="1424354" cy="1385787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519" y="2614846"/>
            <a:ext cx="2980741" cy="939438"/>
          </a:xfrm>
          <a:prstGeom prst="rect">
            <a:avLst/>
          </a:prstGeom>
        </p:spPr>
      </p:pic>
      <p:grpSp>
        <p:nvGrpSpPr>
          <p:cNvPr id="31" name="Gruppieren 30"/>
          <p:cNvGrpSpPr/>
          <p:nvPr/>
        </p:nvGrpSpPr>
        <p:grpSpPr>
          <a:xfrm>
            <a:off x="4278084" y="1449063"/>
            <a:ext cx="1847211" cy="246221"/>
            <a:chOff x="470971" y="1719052"/>
            <a:chExt cx="1847211" cy="246221"/>
          </a:xfrm>
          <a:effectLst/>
        </p:grpSpPr>
        <p:sp>
          <p:nvSpPr>
            <p:cNvPr id="32" name="Rechteck 31"/>
            <p:cNvSpPr/>
            <p:nvPr/>
          </p:nvSpPr>
          <p:spPr>
            <a:xfrm>
              <a:off x="479788" y="1725805"/>
              <a:ext cx="1655285" cy="214068"/>
            </a:xfrm>
            <a:prstGeom prst="rect">
              <a:avLst/>
            </a:prstGeom>
            <a:solidFill>
              <a:srgbClr val="FDBB63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3" name="Textfeld 32"/>
            <p:cNvSpPr txBox="1"/>
            <p:nvPr/>
          </p:nvSpPr>
          <p:spPr>
            <a:xfrm>
              <a:off x="470971" y="1719052"/>
              <a:ext cx="1847211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00" b="1" dirty="0"/>
                <a:t>Chromaticity corrections</a:t>
              </a:r>
              <a:endParaRPr lang="de-DE" sz="1000" b="1" dirty="0"/>
            </a:p>
          </p:txBody>
        </p:sp>
      </p:grpSp>
      <p:sp>
        <p:nvSpPr>
          <p:cNvPr id="34" name="Rechteck 33"/>
          <p:cNvSpPr/>
          <p:nvPr/>
        </p:nvSpPr>
        <p:spPr>
          <a:xfrm>
            <a:off x="4266785" y="3690544"/>
            <a:ext cx="1675401" cy="239469"/>
          </a:xfrm>
          <a:prstGeom prst="rect">
            <a:avLst/>
          </a:prstGeom>
          <a:solidFill>
            <a:srgbClr val="FDBB6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5" name="Textfeld 34"/>
          <p:cNvSpPr txBox="1"/>
          <p:nvPr/>
        </p:nvSpPr>
        <p:spPr>
          <a:xfrm>
            <a:off x="4257968" y="3683792"/>
            <a:ext cx="184721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b="1" dirty="0"/>
              <a:t>Dynamic aperture control</a:t>
            </a:r>
            <a:endParaRPr lang="de-DE" sz="1000" b="1" dirty="0"/>
          </a:p>
        </p:txBody>
      </p:sp>
      <p:sp>
        <p:nvSpPr>
          <p:cNvPr id="36" name="Inhaltsplatzhalter 2"/>
          <p:cNvSpPr txBox="1">
            <a:spLocks/>
          </p:cNvSpPr>
          <p:nvPr/>
        </p:nvSpPr>
        <p:spPr>
          <a:xfrm>
            <a:off x="4255061" y="3991000"/>
            <a:ext cx="2544323" cy="145508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altLang="de-DE" sz="1100" dirty="0"/>
              <a:t>Impact of nonlinear field errors on beam stability, can be critical for beams with large momentum spread</a:t>
            </a:r>
            <a:endParaRPr lang="de-DE" altLang="de-DE" sz="1100" dirty="0"/>
          </a:p>
          <a:p>
            <a:pPr>
              <a:spcAft>
                <a:spcPts val="600"/>
              </a:spcAft>
            </a:pPr>
            <a:r>
              <a:rPr lang="en-US" altLang="de-DE" sz="1100" dirty="0"/>
              <a:t>Compensation schemes for improving dynamic aperture and reducing possible beam losses</a:t>
            </a:r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5599" y="4012117"/>
            <a:ext cx="1529876" cy="171808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1540698-0B6D-F74F-A637-62125B5971D3}"/>
              </a:ext>
            </a:extLst>
          </p:cNvPr>
          <p:cNvSpPr txBox="1"/>
          <p:nvPr/>
        </p:nvSpPr>
        <p:spPr>
          <a:xfrm>
            <a:off x="2866592" y="5533223"/>
            <a:ext cx="4506866" cy="1015663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6350">
            <a:solidFill>
              <a:schemeClr val="tx1"/>
            </a:solidFill>
          </a:ln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2000" u="sng" dirty="0"/>
              <a:t>Aim</a:t>
            </a:r>
            <a:r>
              <a:rPr lang="en-US" sz="2000" dirty="0"/>
              <a:t>: preserve beam intensity &amp; </a:t>
            </a:r>
          </a:p>
          <a:p>
            <a:pPr algn="l"/>
            <a:r>
              <a:rPr lang="en-US" sz="2000" dirty="0"/>
              <a:t>prepare optimal pre-conditions for the most efficient stochastic cooling</a:t>
            </a:r>
          </a:p>
        </p:txBody>
      </p:sp>
    </p:spTree>
    <p:extLst>
      <p:ext uri="{BB962C8B-B14F-4D97-AF65-F5344CB8AC3E}">
        <p14:creationId xmlns:p14="http://schemas.microsoft.com/office/powerpoint/2010/main" val="2913530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901998" y="2435450"/>
            <a:ext cx="3076772" cy="1890371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3600" dirty="0"/>
              <a:t>Thank you for </a:t>
            </a:r>
          </a:p>
          <a:p>
            <a:pPr marL="0" indent="0" algn="ctr">
              <a:buNone/>
            </a:pPr>
            <a:r>
              <a:rPr lang="en-US" sz="3600" dirty="0"/>
              <a:t>attention!</a:t>
            </a:r>
            <a:endParaRPr lang="de-DE" sz="36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797F351E-2494-6449-B732-81EE88CC4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463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Tasks of the Collector Ring (CR)</a:t>
            </a:r>
            <a:endParaRPr lang="de-DE" dirty="0"/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2</a:t>
            </a:fld>
            <a:endParaRPr lang="de-DE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grpSp>
        <p:nvGrpSpPr>
          <p:cNvPr id="44" name="Gruppieren 43"/>
          <p:cNvGrpSpPr/>
          <p:nvPr/>
        </p:nvGrpSpPr>
        <p:grpSpPr>
          <a:xfrm>
            <a:off x="3082583" y="1203661"/>
            <a:ext cx="6007165" cy="4277016"/>
            <a:chOff x="2608210" y="1359927"/>
            <a:chExt cx="6007165" cy="4277016"/>
          </a:xfrm>
        </p:grpSpPr>
        <p:pic>
          <p:nvPicPr>
            <p:cNvPr id="11" name="Bild 10" descr="FAIR-MSV_72dpi.jp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8210" y="1359927"/>
              <a:ext cx="6007165" cy="4277016"/>
            </a:xfrm>
            <a:prstGeom prst="rect">
              <a:avLst/>
            </a:prstGeom>
          </p:spPr>
        </p:pic>
        <p:sp>
          <p:nvSpPr>
            <p:cNvPr id="18" name="Textfeld 17"/>
            <p:cNvSpPr txBox="1"/>
            <p:nvPr/>
          </p:nvSpPr>
          <p:spPr>
            <a:xfrm>
              <a:off x="5139568" y="3836912"/>
              <a:ext cx="61106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HESR</a:t>
              </a:r>
              <a:endParaRPr lang="de-DE" sz="1200" dirty="0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300145" y="4982203"/>
              <a:ext cx="405880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CR</a:t>
              </a:r>
              <a:endParaRPr lang="de-DE" sz="1200" dirty="0"/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943924" y="2038341"/>
              <a:ext cx="739305" cy="276999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SIS-100</a:t>
              </a:r>
              <a:endParaRPr lang="de-DE" sz="1200" dirty="0"/>
            </a:p>
          </p:txBody>
        </p:sp>
        <p:sp>
          <p:nvSpPr>
            <p:cNvPr id="21" name="Textfeld 20"/>
            <p:cNvSpPr txBox="1"/>
            <p:nvPr/>
          </p:nvSpPr>
          <p:spPr>
            <a:xfrm>
              <a:off x="7179565" y="3975412"/>
              <a:ext cx="1335622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Rare Isotope </a:t>
              </a:r>
            </a:p>
            <a:p>
              <a:pPr algn="l"/>
              <a:r>
                <a:rPr lang="en-US" sz="1200" dirty="0"/>
                <a:t>Beam (RIB)</a:t>
              </a:r>
            </a:p>
            <a:p>
              <a:pPr algn="l"/>
              <a:r>
                <a:rPr lang="en-US" sz="1200" dirty="0"/>
                <a:t>production target</a:t>
              </a:r>
              <a:endParaRPr lang="de-DE" sz="1200" dirty="0"/>
            </a:p>
          </p:txBody>
        </p:sp>
        <p:cxnSp>
          <p:nvCxnSpPr>
            <p:cNvPr id="23" name="Gerader Verbinder 22"/>
            <p:cNvCxnSpPr/>
            <p:nvPr/>
          </p:nvCxnSpPr>
          <p:spPr>
            <a:xfrm flipH="1" flipV="1">
              <a:off x="6988884" y="3674330"/>
              <a:ext cx="733213" cy="301082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Gerader Verbinder 25"/>
            <p:cNvCxnSpPr/>
            <p:nvPr/>
          </p:nvCxnSpPr>
          <p:spPr>
            <a:xfrm>
              <a:off x="6185206" y="4415886"/>
              <a:ext cx="758718" cy="485075"/>
            </a:xfrm>
            <a:prstGeom prst="line">
              <a:avLst/>
            </a:prstGeom>
            <a:ln w="635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feld 27"/>
            <p:cNvSpPr txBox="1"/>
            <p:nvPr/>
          </p:nvSpPr>
          <p:spPr>
            <a:xfrm>
              <a:off x="6984044" y="4688071"/>
              <a:ext cx="942887" cy="64633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200" dirty="0"/>
                <a:t>Antiproton</a:t>
              </a:r>
            </a:p>
            <a:p>
              <a:pPr algn="l"/>
              <a:r>
                <a:rPr lang="en-US" sz="1200" dirty="0"/>
                <a:t>production </a:t>
              </a:r>
            </a:p>
            <a:p>
              <a:pPr algn="l"/>
              <a:r>
                <a:rPr lang="en-US" sz="1200" dirty="0"/>
                <a:t>target</a:t>
              </a:r>
              <a:endParaRPr lang="de-DE" sz="1200" dirty="0"/>
            </a:p>
          </p:txBody>
        </p:sp>
      </p:grpSp>
      <p:grpSp>
        <p:nvGrpSpPr>
          <p:cNvPr id="41" name="Gruppieren 40"/>
          <p:cNvGrpSpPr/>
          <p:nvPr/>
        </p:nvGrpSpPr>
        <p:grpSpPr>
          <a:xfrm>
            <a:off x="6025919" y="5673788"/>
            <a:ext cx="1583997" cy="496389"/>
            <a:chOff x="5733905" y="5846609"/>
            <a:chExt cx="1583997" cy="496389"/>
          </a:xfrm>
        </p:grpSpPr>
        <p:sp>
          <p:nvSpPr>
            <p:cNvPr id="39" name="Rechteck 38"/>
            <p:cNvSpPr/>
            <p:nvPr/>
          </p:nvSpPr>
          <p:spPr>
            <a:xfrm>
              <a:off x="5733905" y="5846609"/>
              <a:ext cx="1583997" cy="496389"/>
            </a:xfrm>
            <a:prstGeom prst="rect">
              <a:avLst/>
            </a:prstGeom>
            <a:solidFill>
              <a:schemeClr val="bg1"/>
            </a:solidFill>
            <a:ln w="3175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35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5" name="Rechteck 34"/>
            <p:cNvSpPr/>
            <p:nvPr/>
          </p:nvSpPr>
          <p:spPr>
            <a:xfrm>
              <a:off x="5844214" y="5969163"/>
              <a:ext cx="328961" cy="4571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6" name="Rechteck 35"/>
            <p:cNvSpPr/>
            <p:nvPr/>
          </p:nvSpPr>
          <p:spPr>
            <a:xfrm>
              <a:off x="5844214" y="6173044"/>
              <a:ext cx="328961" cy="45719"/>
            </a:xfrm>
            <a:prstGeom prst="rect">
              <a:avLst/>
            </a:prstGeom>
            <a:solidFill>
              <a:srgbClr val="CC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37" name="Textfeld 36"/>
            <p:cNvSpPr txBox="1"/>
            <p:nvPr/>
          </p:nvSpPr>
          <p:spPr>
            <a:xfrm>
              <a:off x="6173175" y="5868913"/>
              <a:ext cx="1122423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/>
                <a:t>Existing facilities</a:t>
              </a:r>
              <a:endParaRPr lang="de-DE" sz="1000" dirty="0"/>
            </a:p>
          </p:txBody>
        </p:sp>
        <p:sp>
          <p:nvSpPr>
            <p:cNvPr id="38" name="Textfeld 37"/>
            <p:cNvSpPr txBox="1"/>
            <p:nvPr/>
          </p:nvSpPr>
          <p:spPr>
            <a:xfrm>
              <a:off x="6173175" y="6076173"/>
              <a:ext cx="1141659" cy="246221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000" dirty="0"/>
                <a:t>Planned facilities</a:t>
              </a:r>
              <a:endParaRPr lang="de-DE" sz="100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5" name="Tabelle 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6933737"/>
                  </p:ext>
                </p:extLst>
              </p:nvPr>
            </p:nvGraphicFramePr>
            <p:xfrm>
              <a:off x="256068" y="3631509"/>
              <a:ext cx="3648284" cy="2565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730">
                      <a:extLst>
                        <a:ext uri="{9D8B030D-6E8A-4147-A177-3AD203B41FA5}">
                          <a16:colId xmlns:a16="http://schemas.microsoft.com/office/drawing/2014/main" xmlns="" val="3656079126"/>
                        </a:ext>
                      </a:extLst>
                    </a:gridCol>
                    <a:gridCol w="1523289">
                      <a:extLst>
                        <a:ext uri="{9D8B030D-6E8A-4147-A177-3AD203B41FA5}">
                          <a16:colId xmlns:a16="http://schemas.microsoft.com/office/drawing/2014/main" xmlns="" val="481340793"/>
                        </a:ext>
                      </a:extLst>
                    </a:gridCol>
                    <a:gridCol w="720969">
                      <a:extLst>
                        <a:ext uri="{9D8B030D-6E8A-4147-A177-3AD203B41FA5}">
                          <a16:colId xmlns:a16="http://schemas.microsoft.com/office/drawing/2014/main" xmlns="" val="4202203066"/>
                        </a:ext>
                      </a:extLst>
                    </a:gridCol>
                    <a:gridCol w="545123">
                      <a:extLst>
                        <a:ext uri="{9D8B030D-6E8A-4147-A177-3AD203B41FA5}">
                          <a16:colId xmlns:a16="http://schemas.microsoft.com/office/drawing/2014/main" xmlns="" val="3465211674"/>
                        </a:ext>
                      </a:extLst>
                    </a:gridCol>
                    <a:gridCol w="610173">
                      <a:extLst>
                        <a:ext uri="{9D8B030D-6E8A-4147-A177-3AD203B41FA5}">
                          <a16:colId xmlns:a16="http://schemas.microsoft.com/office/drawing/2014/main" xmlns="" val="453665361"/>
                        </a:ext>
                      </a:extLst>
                    </a:gridCol>
                  </a:tblGrid>
                  <a:tr h="398567">
                    <a:tc>
                      <a:txBody>
                        <a:bodyPr/>
                        <a:lstStyle/>
                        <a:p>
                          <a:endParaRPr lang="de-DE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/>
                            <a:t>Operation mode</a:t>
                          </a:r>
                          <a:endParaRPr lang="de-DE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/>
                            <a:t>Kin. Energy</a:t>
                          </a:r>
                          <a:endParaRPr lang="de-DE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/>
                            <a:t>N</a:t>
                          </a:r>
                          <a:r>
                            <a:rPr lang="en-US" sz="1200" baseline="-25000" dirty="0" err="1"/>
                            <a:t>max</a:t>
                          </a:r>
                          <a:endParaRPr lang="de-DE" sz="1200" baseline="-250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/>
                            <a:t>C</a:t>
                          </a:r>
                          <a:r>
                            <a:rPr lang="en-US" sz="1200" dirty="0" err="1"/>
                            <a:t>ycle</a:t>
                          </a:r>
                          <a:r>
                            <a:rPr lang="ru-RU" sz="1200" dirty="0"/>
                            <a:t> </a:t>
                          </a:r>
                          <a:r>
                            <a:rPr lang="en-US" sz="1200" dirty="0"/>
                            <a:t>Time</a:t>
                          </a:r>
                          <a:endParaRPr lang="de-DE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8516783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14:m>
                            <m:oMath xmlns:m="http://schemas.openxmlformats.org/officeDocument/2006/math">
                              <m:acc>
                                <m:accPr>
                                  <m:chr m:val="̅"/>
                                  <m:ctrlP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200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𝑝</m:t>
                                  </m:r>
                                </m:e>
                              </m:acc>
                            </m:oMath>
                          </a14:m>
                          <a:r>
                            <a:rPr lang="de-DE" sz="1200" dirty="0">
                              <a:solidFill>
                                <a:schemeClr val="tx1"/>
                              </a:solidFill>
                            </a:rPr>
                            <a:t> cooling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US" sz="1200" baseline="0" dirty="0">
                              <a:solidFill>
                                <a:schemeClr val="tx1"/>
                              </a:solidFill>
                            </a:rPr>
                            <a:t> GeV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de-DE" sz="12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10 s *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423122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RIB</a:t>
                          </a:r>
                          <a:r>
                            <a:rPr lang="en-US" sz="1200" baseline="0" dirty="0">
                              <a:solidFill>
                                <a:schemeClr val="tx1"/>
                              </a:solidFill>
                            </a:rPr>
                            <a:t> cooling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740 MeV/u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de-DE" sz="12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1.5</a:t>
                          </a:r>
                          <a:r>
                            <a:rPr lang="en-US" sz="1200" baseline="0" dirty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321842041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RIB isochronous mass-measurements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400-790 MeV/u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aseline="0" dirty="0">
                              <a:solidFill>
                                <a:schemeClr val="tx1"/>
                              </a:solidFill>
                            </a:rPr>
                            <a:t>1-</a:t>
                          </a:r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r>
                            <a:rPr lang="en-US" sz="1200" baseline="30000" dirty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de-DE" sz="1200" baseline="300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tx1"/>
                              </a:solidFill>
                            </a:rPr>
                            <a:t>few turns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181171680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  <a:endParaRPr lang="de-DE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Delivery of primary stable beams from SIS-18 to HESR **</a:t>
                          </a:r>
                          <a:endParaRPr lang="de-DE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On demand,</a:t>
                          </a:r>
                        </a:p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(with pre-cooling if necessary)</a:t>
                          </a:r>
                          <a:endParaRPr lang="de-DE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200" baseline="30000" dirty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xmlns="" val="244629865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5" name="Tabelle 4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286933737"/>
                  </p:ext>
                </p:extLst>
              </p:nvPr>
            </p:nvGraphicFramePr>
            <p:xfrm>
              <a:off x="256068" y="3631509"/>
              <a:ext cx="3648284" cy="256540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48730">
                      <a:extLst>
                        <a:ext uri="{9D8B030D-6E8A-4147-A177-3AD203B41FA5}">
                          <a16:colId xmlns:a16="http://schemas.microsoft.com/office/drawing/2014/main" val="3656079126"/>
                        </a:ext>
                      </a:extLst>
                    </a:gridCol>
                    <a:gridCol w="1523289">
                      <a:extLst>
                        <a:ext uri="{9D8B030D-6E8A-4147-A177-3AD203B41FA5}">
                          <a16:colId xmlns:a16="http://schemas.microsoft.com/office/drawing/2014/main" val="481340793"/>
                        </a:ext>
                      </a:extLst>
                    </a:gridCol>
                    <a:gridCol w="720969">
                      <a:extLst>
                        <a:ext uri="{9D8B030D-6E8A-4147-A177-3AD203B41FA5}">
                          <a16:colId xmlns:a16="http://schemas.microsoft.com/office/drawing/2014/main" val="4202203066"/>
                        </a:ext>
                      </a:extLst>
                    </a:gridCol>
                    <a:gridCol w="545123">
                      <a:extLst>
                        <a:ext uri="{9D8B030D-6E8A-4147-A177-3AD203B41FA5}">
                          <a16:colId xmlns:a16="http://schemas.microsoft.com/office/drawing/2014/main" val="3465211674"/>
                        </a:ext>
                      </a:extLst>
                    </a:gridCol>
                    <a:gridCol w="610173">
                      <a:extLst>
                        <a:ext uri="{9D8B030D-6E8A-4147-A177-3AD203B41FA5}">
                          <a16:colId xmlns:a16="http://schemas.microsoft.com/office/drawing/2014/main" val="453665361"/>
                        </a:ext>
                      </a:extLst>
                    </a:gridCol>
                  </a:tblGrid>
                  <a:tr h="457200">
                    <a:tc>
                      <a:txBody>
                        <a:bodyPr/>
                        <a:lstStyle/>
                        <a:p>
                          <a:endParaRPr lang="de-DE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/>
                            <a:t>Operation mode</a:t>
                          </a:r>
                          <a:endParaRPr lang="de-DE" sz="12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/>
                            <a:t>Kin. Energy</a:t>
                          </a:r>
                          <a:endParaRPr lang="de-DE" sz="12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err="1" smtClean="0"/>
                            <a:t>N</a:t>
                          </a:r>
                          <a:r>
                            <a:rPr lang="en-US" sz="1200" baseline="-25000" dirty="0" err="1" smtClean="0"/>
                            <a:t>max</a:t>
                          </a:r>
                          <a:endParaRPr lang="de-DE" sz="1200" baseline="-25000" dirty="0" smtClean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de-DE" sz="1200" dirty="0" smtClean="0"/>
                            <a:t>C</a:t>
                          </a:r>
                          <a:r>
                            <a:rPr lang="en-US" sz="1200" dirty="0" err="1" smtClean="0"/>
                            <a:t>ycle</a:t>
                          </a:r>
                          <a:r>
                            <a:rPr lang="ru-RU" sz="1200" dirty="0" smtClean="0"/>
                            <a:t> </a:t>
                          </a:r>
                          <a:r>
                            <a:rPr lang="en-US" sz="1200" dirty="0" smtClean="0"/>
                            <a:t>Time</a:t>
                          </a:r>
                          <a:endParaRPr lang="de-DE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5167838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chemeClr val="tx1"/>
                              </a:solidFill>
                            </a:rPr>
                            <a:t>1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de-DE"/>
                        </a:p>
                      </a:txBody>
                      <a:tcPr anchor="ctr">
                        <a:blipFill>
                          <a:blip r:embed="rId4"/>
                          <a:stretch>
                            <a:fillRect l="-17200" t="-124590" r="-124800" b="-48032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r>
                            <a:rPr lang="en-US" sz="1200" baseline="0" dirty="0" smtClean="0">
                              <a:solidFill>
                                <a:schemeClr val="tx1"/>
                              </a:solidFill>
                            </a:rPr>
                            <a:t> GeV</a:t>
                          </a:r>
                          <a:endParaRPr lang="de-DE" sz="12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r>
                            <a:rPr lang="en-US" sz="1200" baseline="30000" dirty="0" smtClean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de-DE" sz="1200" baseline="300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10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s *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42312229"/>
                      </a:ext>
                    </a:extLst>
                  </a:tr>
                  <a:tr h="45720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chemeClr val="tx1"/>
                              </a:solidFill>
                            </a:rPr>
                            <a:t>2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RIB</a:t>
                          </a:r>
                          <a:r>
                            <a:rPr lang="en-US" sz="1200" baseline="0" dirty="0" smtClean="0">
                              <a:solidFill>
                                <a:schemeClr val="tx1"/>
                              </a:solidFill>
                            </a:rPr>
                            <a:t> cooling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740 MeV/u</a:t>
                          </a:r>
                          <a:endParaRPr lang="de-DE" sz="12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r>
                            <a:rPr lang="en-US" sz="1200" baseline="30000" dirty="0" smtClean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de-DE" sz="1200" baseline="300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1.5</a:t>
                          </a:r>
                          <a:r>
                            <a:rPr lang="en-US" sz="1200" baseline="0" dirty="0" smtClean="0">
                              <a:solidFill>
                                <a:schemeClr val="tx1"/>
                              </a:solidFill>
                            </a:rPr>
                            <a:t> 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s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218420419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ru-RU" sz="1200" dirty="0" smtClean="0">
                              <a:solidFill>
                                <a:schemeClr val="tx1"/>
                              </a:solidFill>
                            </a:rPr>
                            <a:t>3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RIB isochronous mass-measurements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400-790 MeV/u</a:t>
                          </a:r>
                          <a:endParaRPr lang="de-DE" sz="12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baseline="0" dirty="0" smtClean="0">
                              <a:solidFill>
                                <a:schemeClr val="tx1"/>
                              </a:solidFill>
                            </a:rPr>
                            <a:t>1-</a:t>
                          </a:r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10</a:t>
                          </a:r>
                          <a:r>
                            <a:rPr lang="en-US" sz="1200" baseline="30000" dirty="0" smtClean="0">
                              <a:solidFill>
                                <a:schemeClr val="tx1"/>
                              </a:solidFill>
                            </a:rPr>
                            <a:t>8</a:t>
                          </a:r>
                          <a:endParaRPr lang="de-DE" sz="1200" baseline="30000" dirty="0" smtClean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tx1"/>
                              </a:solidFill>
                            </a:rPr>
                            <a:t>few turns</a:t>
                          </a:r>
                          <a:endParaRPr lang="de-DE" sz="1200" dirty="0">
                            <a:solidFill>
                              <a:schemeClr val="tx1"/>
                            </a:solidFill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811716802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4</a:t>
                          </a:r>
                          <a:endParaRPr lang="de-DE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r>
                            <a:rPr lang="en-US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Delivery of primary </a:t>
                          </a:r>
                          <a:r>
                            <a:rPr lang="en-US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stable beams </a:t>
                          </a:r>
                          <a:r>
                            <a:rPr lang="en-US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from SIS-18 to HESR **</a:t>
                          </a:r>
                          <a:endParaRPr lang="de-DE" sz="1200" dirty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 gridSpan="3"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On demand,</a:t>
                          </a:r>
                        </a:p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200" dirty="0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</a:rPr>
                            <a:t>(with pre-cooling if necessary)</a:t>
                          </a:r>
                          <a:endParaRPr lang="de-DE" sz="1200" dirty="0" smtClean="0">
                            <a:solidFill>
                              <a:schemeClr val="bg1">
                                <a:lumMod val="50000"/>
                              </a:schemeClr>
                            </a:solidFill>
                          </a:endParaRPr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marL="0" marR="0" lvl="0" indent="0" algn="ctr" defTabSz="457065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lang="de-DE" sz="1200" baseline="30000" dirty="0" smtClean="0"/>
                        </a:p>
                      </a:txBody>
                      <a:tcPr anchor="ctr"/>
                    </a:tc>
                    <a:tc hMerge="1">
                      <a:txBody>
                        <a:bodyPr/>
                        <a:lstStyle/>
                        <a:p>
                          <a:pPr algn="ctr"/>
                          <a:endParaRPr lang="de-DE" sz="12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446298655"/>
                      </a:ext>
                    </a:extLst>
                  </a:tr>
                </a:tbl>
              </a:graphicData>
            </a:graphic>
          </p:graphicFrame>
        </mc:Fallback>
      </mc:AlternateContent>
      <p:cxnSp>
        <p:nvCxnSpPr>
          <p:cNvPr id="47" name="Gerade Verbindung mit Pfeil 46"/>
          <p:cNvCxnSpPr/>
          <p:nvPr/>
        </p:nvCxnSpPr>
        <p:spPr>
          <a:xfrm>
            <a:off x="3903205" y="4286331"/>
            <a:ext cx="178420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>
            <a:off x="3903205" y="4688202"/>
            <a:ext cx="178420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4019246" y="4168367"/>
            <a:ext cx="1130438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extraction to HESR *</a:t>
            </a:r>
            <a:endParaRPr lang="de-DE" sz="800" dirty="0"/>
          </a:p>
        </p:txBody>
      </p:sp>
      <p:sp>
        <p:nvSpPr>
          <p:cNvPr id="50" name="Textfeld 49"/>
          <p:cNvSpPr txBox="1"/>
          <p:nvPr/>
        </p:nvSpPr>
        <p:spPr>
          <a:xfrm>
            <a:off x="4021100" y="4576095"/>
            <a:ext cx="1130438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/>
              <a:t>extraction to HESR *</a:t>
            </a:r>
            <a:endParaRPr lang="de-DE" sz="800" dirty="0"/>
          </a:p>
        </p:txBody>
      </p:sp>
      <p:cxnSp>
        <p:nvCxnSpPr>
          <p:cNvPr id="51" name="Gerade Verbindung mit Pfeil 50"/>
          <p:cNvCxnSpPr/>
          <p:nvPr/>
        </p:nvCxnSpPr>
        <p:spPr>
          <a:xfrm>
            <a:off x="3904368" y="5235885"/>
            <a:ext cx="178420" cy="0"/>
          </a:xfrm>
          <a:prstGeom prst="straightConnector1">
            <a:avLst/>
          </a:prstGeom>
          <a:ln w="6350">
            <a:solidFill>
              <a:schemeClr val="tx1"/>
            </a:solidFill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feld 51"/>
          <p:cNvSpPr txBox="1"/>
          <p:nvPr/>
        </p:nvSpPr>
        <p:spPr>
          <a:xfrm>
            <a:off x="4022263" y="5123492"/>
            <a:ext cx="470000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smtClean="0"/>
              <a:t>in-ring</a:t>
            </a:r>
            <a:endParaRPr lang="de-DE" sz="800" dirty="0"/>
          </a:p>
        </p:txBody>
      </p:sp>
      <p:sp>
        <p:nvSpPr>
          <p:cNvPr id="53" name="Textfeld 52"/>
          <p:cNvSpPr txBox="1"/>
          <p:nvPr/>
        </p:nvSpPr>
        <p:spPr>
          <a:xfrm>
            <a:off x="2035853" y="6183473"/>
            <a:ext cx="3171061" cy="40011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>
              <a:lnSpc>
                <a:spcPct val="150000"/>
              </a:lnSpc>
            </a:pPr>
            <a:r>
              <a:rPr lang="en-US" sz="800" i="1" dirty="0"/>
              <a:t> *  within the Modularized Start Version (MSV) of the FAIR project</a:t>
            </a:r>
          </a:p>
          <a:p>
            <a:pPr algn="l"/>
            <a:r>
              <a:rPr lang="en-US" sz="800" i="1" dirty="0"/>
              <a:t>** </a:t>
            </a:r>
            <a:r>
              <a:rPr lang="ru-RU" sz="800" i="1" dirty="0"/>
              <a:t> </a:t>
            </a:r>
            <a:r>
              <a:rPr lang="en-US" sz="800" i="1" dirty="0"/>
              <a:t>option presently under consideration</a:t>
            </a:r>
            <a:endParaRPr lang="de-DE" sz="800" i="1" dirty="0"/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3901351" y="5868080"/>
            <a:ext cx="178420" cy="0"/>
          </a:xfrm>
          <a:prstGeom prst="straightConnector1">
            <a:avLst/>
          </a:prstGeom>
          <a:ln w="6350">
            <a:solidFill>
              <a:schemeClr val="bg1">
                <a:lumMod val="50000"/>
              </a:schemeClr>
            </a:solidFill>
            <a:tailEnd type="stealth" w="sm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feld 54"/>
          <p:cNvSpPr txBox="1"/>
          <p:nvPr/>
        </p:nvSpPr>
        <p:spPr>
          <a:xfrm>
            <a:off x="4019246" y="5755973"/>
            <a:ext cx="1170513" cy="215444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extraction to HESR **</a:t>
            </a:r>
            <a:endParaRPr lang="de-DE" sz="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6" name="Textfeld 55"/>
          <p:cNvSpPr txBox="1"/>
          <p:nvPr/>
        </p:nvSpPr>
        <p:spPr>
          <a:xfrm>
            <a:off x="5526052" y="2106806"/>
            <a:ext cx="654346" cy="276999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200" dirty="0"/>
              <a:t>SIS-18</a:t>
            </a:r>
            <a:endParaRPr lang="de-DE" sz="1200" dirty="0"/>
          </a:p>
        </p:txBody>
      </p:sp>
    </p:spTree>
    <p:extLst>
      <p:ext uri="{BB962C8B-B14F-4D97-AF65-F5344CB8AC3E}">
        <p14:creationId xmlns:p14="http://schemas.microsoft.com/office/powerpoint/2010/main" val="290044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 general overview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3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38" name="Grafik 3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grpSp>
        <p:nvGrpSpPr>
          <p:cNvPr id="51" name="Gruppieren 50"/>
          <p:cNvGrpSpPr/>
          <p:nvPr/>
        </p:nvGrpSpPr>
        <p:grpSpPr>
          <a:xfrm>
            <a:off x="5144461" y="4816910"/>
            <a:ext cx="2050561" cy="389446"/>
            <a:chOff x="5090137" y="3106246"/>
            <a:chExt cx="2050561" cy="389446"/>
          </a:xfrm>
        </p:grpSpPr>
        <p:sp>
          <p:nvSpPr>
            <p:cNvPr id="47" name="Rechteck 46"/>
            <p:cNvSpPr/>
            <p:nvPr/>
          </p:nvSpPr>
          <p:spPr>
            <a:xfrm>
              <a:off x="5119100" y="3116910"/>
              <a:ext cx="1934843" cy="378782"/>
            </a:xfrm>
            <a:prstGeom prst="rect">
              <a:avLst/>
            </a:prstGeom>
            <a:solidFill>
              <a:srgbClr val="FECD8C"/>
            </a:solidFill>
            <a:ln w="635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090137" y="3106246"/>
              <a:ext cx="2050561" cy="369332"/>
            </a:xfrm>
            <a:prstGeom prst="rect">
              <a:avLst/>
            </a:prstGeom>
            <a:noFill/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900" dirty="0"/>
                <a:t>Circumference		221.45 m</a:t>
              </a:r>
            </a:p>
            <a:p>
              <a:pPr algn="l"/>
              <a:r>
                <a:rPr lang="en-US" sz="900" dirty="0"/>
                <a:t>Max. magnetic rigidity	13 Tm</a:t>
              </a:r>
              <a:endParaRPr lang="de-DE" sz="900" dirty="0"/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5810840" y="3227189"/>
            <a:ext cx="692300" cy="524321"/>
            <a:chOff x="5810840" y="3435019"/>
            <a:chExt cx="692300" cy="524321"/>
          </a:xfrm>
        </p:grpSpPr>
        <p:sp>
          <p:nvSpPr>
            <p:cNvPr id="56" name="Rechteck 55"/>
            <p:cNvSpPr/>
            <p:nvPr/>
          </p:nvSpPr>
          <p:spPr>
            <a:xfrm>
              <a:off x="5810840" y="3435019"/>
              <a:ext cx="644210" cy="524321"/>
            </a:xfrm>
            <a:prstGeom prst="rect">
              <a:avLst/>
            </a:prstGeom>
            <a:solidFill>
              <a:schemeClr val="bg1"/>
            </a:solidFill>
            <a:ln w="6350">
              <a:solidFill>
                <a:schemeClr val="tx1"/>
              </a:solidFill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57" name="Grafik 5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283" y="3487670"/>
              <a:ext cx="158889" cy="166919"/>
            </a:xfrm>
            <a:prstGeom prst="rect">
              <a:avLst/>
            </a:prstGeom>
          </p:spPr>
        </p:pic>
        <p:pic>
          <p:nvPicPr>
            <p:cNvPr id="58" name="Grafik 5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878" y="3692512"/>
              <a:ext cx="59655" cy="91203"/>
            </a:xfrm>
            <a:prstGeom prst="rect">
              <a:avLst/>
            </a:prstGeom>
          </p:spPr>
        </p:pic>
        <p:pic>
          <p:nvPicPr>
            <p:cNvPr id="59" name="Grafik 5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0722" y="3695550"/>
              <a:ext cx="64817" cy="86614"/>
            </a:xfrm>
            <a:prstGeom prst="rect">
              <a:avLst/>
            </a:prstGeom>
          </p:spPr>
        </p:pic>
        <p:pic>
          <p:nvPicPr>
            <p:cNvPr id="60" name="Grafik 5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41120" y="3845161"/>
              <a:ext cx="45719" cy="59083"/>
            </a:xfrm>
            <a:prstGeom prst="rect">
              <a:avLst/>
            </a:prstGeom>
          </p:spPr>
        </p:pic>
        <p:sp>
          <p:nvSpPr>
            <p:cNvPr id="61" name="Textfeld 60"/>
            <p:cNvSpPr txBox="1"/>
            <p:nvPr/>
          </p:nvSpPr>
          <p:spPr>
            <a:xfrm>
              <a:off x="5986839" y="3489350"/>
              <a:ext cx="365806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500" dirty="0"/>
                <a:t>Dipole</a:t>
              </a:r>
              <a:endParaRPr lang="de-DE" sz="500" dirty="0"/>
            </a:p>
          </p:txBody>
        </p:sp>
        <p:sp>
          <p:nvSpPr>
            <p:cNvPr id="62" name="Textfeld 61"/>
            <p:cNvSpPr txBox="1"/>
            <p:nvPr/>
          </p:nvSpPr>
          <p:spPr>
            <a:xfrm>
              <a:off x="5986652" y="3645042"/>
              <a:ext cx="516488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500" dirty="0"/>
                <a:t>Quadrupole</a:t>
              </a:r>
              <a:endParaRPr lang="de-DE" sz="500" dirty="0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5986652" y="3790063"/>
              <a:ext cx="468398" cy="1692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500" dirty="0"/>
                <a:t>Sextupole</a:t>
              </a:r>
              <a:endParaRPr lang="de-DE" sz="500" dirty="0"/>
            </a:p>
          </p:txBody>
        </p:sp>
      </p:grpSp>
      <p:grpSp>
        <p:nvGrpSpPr>
          <p:cNvPr id="78" name="Gruppieren 77"/>
          <p:cNvGrpSpPr/>
          <p:nvPr/>
        </p:nvGrpSpPr>
        <p:grpSpPr>
          <a:xfrm>
            <a:off x="4534154" y="1241807"/>
            <a:ext cx="3604308" cy="5368726"/>
            <a:chOff x="4531773" y="1235869"/>
            <a:chExt cx="3604308" cy="5368726"/>
          </a:xfrm>
        </p:grpSpPr>
        <p:pic>
          <p:nvPicPr>
            <p:cNvPr id="44" name="Grafik 4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1773" y="1727858"/>
              <a:ext cx="3522088" cy="4876737"/>
            </a:xfrm>
            <a:prstGeom prst="rect">
              <a:avLst/>
            </a:prstGeom>
          </p:spPr>
        </p:pic>
        <p:cxnSp>
          <p:nvCxnSpPr>
            <p:cNvPr id="67" name="Gerader Verbinder 66"/>
            <p:cNvCxnSpPr/>
            <p:nvPr/>
          </p:nvCxnSpPr>
          <p:spPr>
            <a:xfrm flipV="1">
              <a:off x="7856217" y="1235869"/>
              <a:ext cx="279864" cy="754856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/>
            <p:cNvCxnSpPr/>
            <p:nvPr/>
          </p:nvCxnSpPr>
          <p:spPr>
            <a:xfrm flipV="1">
              <a:off x="7838384" y="1235869"/>
              <a:ext cx="280013" cy="753941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0" name="Gerader Verbinder 69"/>
            <p:cNvCxnSpPr/>
            <p:nvPr/>
          </p:nvCxnSpPr>
          <p:spPr>
            <a:xfrm flipV="1">
              <a:off x="7836003" y="1235869"/>
              <a:ext cx="67710" cy="736955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1" name="Gerader Verbinder 70"/>
            <p:cNvCxnSpPr/>
            <p:nvPr/>
          </p:nvCxnSpPr>
          <p:spPr>
            <a:xfrm flipV="1">
              <a:off x="7820700" y="1235869"/>
              <a:ext cx="68504" cy="736041"/>
            </a:xfrm>
            <a:prstGeom prst="line">
              <a:avLst/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2" name="Gerade Verbindung mit Pfeil 101"/>
          <p:cNvCxnSpPr/>
          <p:nvPr/>
        </p:nvCxnSpPr>
        <p:spPr>
          <a:xfrm flipH="1">
            <a:off x="7710917" y="1315170"/>
            <a:ext cx="50780" cy="56505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3" name="Gerade Verbindung mit Pfeil 102"/>
          <p:cNvCxnSpPr/>
          <p:nvPr/>
        </p:nvCxnSpPr>
        <p:spPr>
          <a:xfrm flipH="1">
            <a:off x="7964994" y="1369361"/>
            <a:ext cx="277790" cy="72069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25" name="Gruppieren 124"/>
          <p:cNvGrpSpPr/>
          <p:nvPr/>
        </p:nvGrpSpPr>
        <p:grpSpPr>
          <a:xfrm>
            <a:off x="6039194" y="1321860"/>
            <a:ext cx="1388142" cy="768197"/>
            <a:chOff x="5973878" y="1369361"/>
            <a:chExt cx="1388142" cy="913697"/>
          </a:xfrm>
        </p:grpSpPr>
        <p:sp>
          <p:nvSpPr>
            <p:cNvPr id="109" name="Ellipse 108"/>
            <p:cNvSpPr/>
            <p:nvPr/>
          </p:nvSpPr>
          <p:spPr>
            <a:xfrm>
              <a:off x="5973878" y="1369361"/>
              <a:ext cx="1388142" cy="913697"/>
            </a:xfrm>
            <a:prstGeom prst="ellipse">
              <a:avLst/>
            </a:prstGeom>
            <a:solidFill>
              <a:srgbClr val="FECD8C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08" name="Textfeld 107"/>
            <p:cNvSpPr txBox="1"/>
            <p:nvPr/>
          </p:nvSpPr>
          <p:spPr>
            <a:xfrm>
              <a:off x="6095644" y="1417139"/>
              <a:ext cx="1224701" cy="57708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 u="sng" dirty="0"/>
                <a:t>Antiprotons</a:t>
              </a:r>
            </a:p>
            <a:p>
              <a:r>
                <a:rPr lang="en-US" sz="900" dirty="0" err="1"/>
                <a:t>ε</a:t>
              </a:r>
              <a:r>
                <a:rPr lang="en-US" sz="900" baseline="-25000" dirty="0" err="1"/>
                <a:t>x,y</a:t>
              </a:r>
              <a:r>
                <a:rPr lang="en-US" sz="900" baseline="-25000" dirty="0"/>
                <a:t> </a:t>
              </a:r>
              <a:r>
                <a:rPr lang="en-US" sz="900" dirty="0"/>
                <a:t>= 240 mm </a:t>
              </a:r>
              <a:r>
                <a:rPr lang="en-US" sz="900" dirty="0" err="1"/>
                <a:t>mrad</a:t>
              </a:r>
              <a:endParaRPr lang="en-US" sz="900" dirty="0"/>
            </a:p>
            <a:p>
              <a:r>
                <a:rPr lang="en-US" sz="900" dirty="0" err="1"/>
                <a:t>δp</a:t>
              </a:r>
              <a:r>
                <a:rPr lang="en-US" sz="900" dirty="0"/>
                <a:t>/p = ± 3%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16" name="Textfeld 115"/>
              <p:cNvSpPr txBox="1"/>
              <p:nvPr/>
            </p:nvSpPr>
            <p:spPr>
              <a:xfrm rot="16504252">
                <a:off x="6925849" y="1702552"/>
                <a:ext cx="1224701" cy="230832"/>
              </a:xfrm>
              <a:prstGeom prst="rect">
                <a:avLst/>
              </a:prstGeom>
              <a:noFill/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r"/>
                <a:r>
                  <a:rPr lang="en-US" sz="900" dirty="0"/>
                  <a:t>from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sz="9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sz="900" i="1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acc>
                  </m:oMath>
                </a14:m>
                <a:r>
                  <a:rPr lang="en-US" sz="900" dirty="0"/>
                  <a:t>-separator</a:t>
                </a:r>
              </a:p>
            </p:txBody>
          </p:sp>
        </mc:Choice>
        <mc:Fallback xmlns="">
          <p:sp>
            <p:nvSpPr>
              <p:cNvPr id="116" name="Textfeld 1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504252">
                <a:off x="6925849" y="1702552"/>
                <a:ext cx="1224701" cy="230832"/>
              </a:xfrm>
              <a:prstGeom prst="rect">
                <a:avLst/>
              </a:prstGeom>
              <a:blipFill>
                <a:blip r:embed="rId8"/>
                <a:stretch>
                  <a:fillRect r="-5263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8" name="Textfeld 117"/>
          <p:cNvSpPr txBox="1"/>
          <p:nvPr/>
        </p:nvSpPr>
        <p:spPr>
          <a:xfrm rot="17437522">
            <a:off x="7617466" y="1708949"/>
            <a:ext cx="1224701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900" dirty="0"/>
              <a:t>from Super-FRS</a:t>
            </a:r>
          </a:p>
        </p:txBody>
      </p:sp>
      <p:grpSp>
        <p:nvGrpSpPr>
          <p:cNvPr id="126" name="Gruppieren 125"/>
          <p:cNvGrpSpPr/>
          <p:nvPr/>
        </p:nvGrpSpPr>
        <p:grpSpPr>
          <a:xfrm>
            <a:off x="7764526" y="2179173"/>
            <a:ext cx="1269276" cy="794934"/>
            <a:chOff x="7699209" y="2262303"/>
            <a:chExt cx="1269276" cy="943356"/>
          </a:xfrm>
        </p:grpSpPr>
        <p:sp>
          <p:nvSpPr>
            <p:cNvPr id="119" name="Ellipse 118"/>
            <p:cNvSpPr/>
            <p:nvPr/>
          </p:nvSpPr>
          <p:spPr>
            <a:xfrm>
              <a:off x="7699209" y="2262303"/>
              <a:ext cx="1189472" cy="943356"/>
            </a:xfrm>
            <a:prstGeom prst="ellipse">
              <a:avLst/>
            </a:prstGeom>
            <a:solidFill>
              <a:srgbClr val="FECD8C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20" name="Textfeld 119"/>
            <p:cNvSpPr txBox="1"/>
            <p:nvPr/>
          </p:nvSpPr>
          <p:spPr>
            <a:xfrm>
              <a:off x="7743784" y="2298205"/>
              <a:ext cx="1224701" cy="577081"/>
            </a:xfrm>
            <a:prstGeom prst="rect">
              <a:avLst/>
            </a:prstGeom>
            <a:noFill/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900" b="1" u="sng" dirty="0"/>
                <a:t>RIBs</a:t>
              </a:r>
            </a:p>
            <a:p>
              <a:r>
                <a:rPr lang="en-US" sz="900" dirty="0" err="1"/>
                <a:t>ε</a:t>
              </a:r>
              <a:r>
                <a:rPr lang="en-US" sz="900" baseline="-25000" dirty="0" err="1"/>
                <a:t>x,y</a:t>
              </a:r>
              <a:r>
                <a:rPr lang="en-US" sz="900" baseline="-25000" dirty="0"/>
                <a:t> </a:t>
              </a:r>
              <a:r>
                <a:rPr lang="en-US" sz="900" dirty="0"/>
                <a:t>= 200 mm </a:t>
              </a:r>
              <a:r>
                <a:rPr lang="en-US" sz="900" dirty="0" err="1"/>
                <a:t>mrad</a:t>
              </a:r>
              <a:endParaRPr lang="en-US" sz="900" dirty="0"/>
            </a:p>
            <a:p>
              <a:r>
                <a:rPr lang="en-US" sz="900" dirty="0" err="1"/>
                <a:t>δp</a:t>
              </a:r>
              <a:r>
                <a:rPr lang="en-US" sz="900" dirty="0"/>
                <a:t>/p = ± 1.5%</a:t>
              </a:r>
            </a:p>
          </p:txBody>
        </p:sp>
      </p:grpSp>
      <p:cxnSp>
        <p:nvCxnSpPr>
          <p:cNvPr id="122" name="Gerade Verbindung mit Pfeil 121"/>
          <p:cNvCxnSpPr/>
          <p:nvPr/>
        </p:nvCxnSpPr>
        <p:spPr>
          <a:xfrm flipV="1">
            <a:off x="4618915" y="3174700"/>
            <a:ext cx="0" cy="56868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4" name="Textfeld 123"/>
          <p:cNvSpPr txBox="1"/>
          <p:nvPr/>
        </p:nvSpPr>
        <p:spPr>
          <a:xfrm rot="16200000">
            <a:off x="4006565" y="3015614"/>
            <a:ext cx="1224701" cy="230832"/>
          </a:xfrm>
          <a:prstGeom prst="rect">
            <a:avLst/>
          </a:prstGeom>
          <a:noFill/>
        </p:spPr>
        <p:txBody>
          <a:bodyPr vert="horz" wrap="square" lIns="91440" tIns="45720" rIns="91440" bIns="45720" rtlCol="0" anchor="t">
            <a:spAutoFit/>
          </a:bodyPr>
          <a:lstStyle/>
          <a:p>
            <a:pPr algn="r"/>
            <a:r>
              <a:rPr lang="en-US" sz="900" dirty="0"/>
              <a:t>to HESR </a:t>
            </a:r>
          </a:p>
        </p:txBody>
      </p:sp>
      <p:sp>
        <p:nvSpPr>
          <p:cNvPr id="49" name="Inhaltsplatzhalter 2"/>
          <p:cNvSpPr txBox="1">
            <a:spLocks/>
          </p:cNvSpPr>
          <p:nvPr/>
        </p:nvSpPr>
        <p:spPr>
          <a:xfrm>
            <a:off x="275583" y="1619751"/>
            <a:ext cx="4107262" cy="4650422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6400" dirty="0">
                <a:solidFill>
                  <a:schemeClr val="tx1"/>
                </a:solidFill>
              </a:rPr>
              <a:t>Designed specially for stochastic cooling of antiproton or rare isotope beams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6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6400" dirty="0">
                <a:solidFill>
                  <a:schemeClr val="tx1"/>
                </a:solidFill>
              </a:rPr>
              <a:t>Flexibility in ion-optical settings for the different operation modes essential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6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6400" dirty="0">
                <a:solidFill>
                  <a:schemeClr val="tx1"/>
                </a:solidFill>
              </a:rPr>
              <a:t>Large transverse/momentum acceptance to accommodate hot beams coming directly from separators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6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6400" dirty="0">
                <a:solidFill>
                  <a:schemeClr val="tx1"/>
                </a:solidFill>
              </a:rPr>
              <a:t>Bunch rotation by the RF-system to reduce the momentum spread prior to stochastic cooling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6400" dirty="0">
              <a:solidFill>
                <a:schemeClr val="tx1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sz="6400" dirty="0">
                <a:solidFill>
                  <a:schemeClr val="tx1"/>
                </a:solidFill>
              </a:rPr>
              <a:t>Matching of the beam parameters between CR and HESR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n-US" sz="1600" dirty="0">
              <a:solidFill>
                <a:srgbClr val="0070C0"/>
              </a:solidFill>
            </a:endParaRPr>
          </a:p>
          <a:p>
            <a:pPr marL="0" indent="0">
              <a:buNone/>
            </a:pPr>
            <a:endParaRPr lang="de-DE" altLang="de-DE" sz="1400" dirty="0"/>
          </a:p>
        </p:txBody>
      </p:sp>
    </p:spTree>
    <p:extLst>
      <p:ext uri="{BB962C8B-B14F-4D97-AF65-F5344CB8AC3E}">
        <p14:creationId xmlns:p14="http://schemas.microsoft.com/office/powerpoint/2010/main" val="1442013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 cooling cycle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grpSp>
        <p:nvGrpSpPr>
          <p:cNvPr id="51" name="Gruppieren 50"/>
          <p:cNvGrpSpPr/>
          <p:nvPr/>
        </p:nvGrpSpPr>
        <p:grpSpPr>
          <a:xfrm>
            <a:off x="182591" y="1110800"/>
            <a:ext cx="8662368" cy="3730817"/>
            <a:chOff x="182591" y="1163559"/>
            <a:chExt cx="8662368" cy="3730817"/>
          </a:xfrm>
        </p:grpSpPr>
        <p:graphicFrame>
          <p:nvGraphicFramePr>
            <p:cNvPr id="39" name="Diagramm 38"/>
            <p:cNvGraphicFramePr/>
            <p:nvPr>
              <p:extLst>
                <p:ext uri="{D42A27DB-BD31-4B8C-83A1-F6EECF244321}">
                  <p14:modId xmlns:p14="http://schemas.microsoft.com/office/powerpoint/2010/main" val="4128360377"/>
                </p:ext>
              </p:extLst>
            </p:nvPr>
          </p:nvGraphicFramePr>
          <p:xfrm>
            <a:off x="182591" y="1163559"/>
            <a:ext cx="8662368" cy="3730817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3" r:lo="rId4" r:qs="rId5" r:cs="rId6"/>
            </a:graphicData>
          </a:graphic>
        </p:graphicFrame>
        <p:pic>
          <p:nvPicPr>
            <p:cNvPr id="47" name="図 7"/>
            <p:cNvPicPr/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2147" y="2450058"/>
              <a:ext cx="1873020" cy="141126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8" name="Grafik 47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47984" y="2697512"/>
              <a:ext cx="1290461" cy="1035037"/>
            </a:xfrm>
            <a:prstGeom prst="rect">
              <a:avLst/>
            </a:prstGeom>
          </p:spPr>
        </p:pic>
        <p:pic>
          <p:nvPicPr>
            <p:cNvPr id="49" name="Picture 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80867" y="2709605"/>
              <a:ext cx="885769" cy="603552"/>
            </a:xfrm>
            <a:prstGeom prst="rect">
              <a:avLst/>
            </a:prstGeom>
          </p:spPr>
        </p:pic>
        <p:pic>
          <p:nvPicPr>
            <p:cNvPr id="50" name="Picture 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9093" y="3377906"/>
              <a:ext cx="881113" cy="597032"/>
            </a:xfrm>
            <a:prstGeom prst="rect">
              <a:avLst/>
            </a:prstGeom>
          </p:spPr>
        </p:pic>
      </p:grpSp>
      <p:grpSp>
        <p:nvGrpSpPr>
          <p:cNvPr id="11" name="Gruppieren 10"/>
          <p:cNvGrpSpPr/>
          <p:nvPr/>
        </p:nvGrpSpPr>
        <p:grpSpPr>
          <a:xfrm>
            <a:off x="5683608" y="4203988"/>
            <a:ext cx="3126181" cy="1186849"/>
            <a:chOff x="298938" y="4421891"/>
            <a:chExt cx="4525108" cy="1717948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938" y="4669488"/>
              <a:ext cx="4525108" cy="1470351"/>
            </a:xfrm>
            <a:prstGeom prst="rect">
              <a:avLst/>
            </a:prstGeom>
            <a:ln w="3175">
              <a:solidFill>
                <a:schemeClr val="tx1"/>
              </a:solidFill>
            </a:ln>
          </p:spPr>
        </p:pic>
        <p:grpSp>
          <p:nvGrpSpPr>
            <p:cNvPr id="9" name="Gruppieren 8"/>
            <p:cNvGrpSpPr/>
            <p:nvPr/>
          </p:nvGrpSpPr>
          <p:grpSpPr>
            <a:xfrm>
              <a:off x="756136" y="4421891"/>
              <a:ext cx="2752968" cy="289577"/>
              <a:chOff x="967154" y="4351547"/>
              <a:chExt cx="2752968" cy="289577"/>
            </a:xfrm>
          </p:grpSpPr>
          <p:sp>
            <p:nvSpPr>
              <p:cNvPr id="7" name="Rechteck 6"/>
              <p:cNvSpPr/>
              <p:nvPr/>
            </p:nvSpPr>
            <p:spPr>
              <a:xfrm>
                <a:off x="967154" y="4398088"/>
                <a:ext cx="2651147" cy="192571"/>
              </a:xfrm>
              <a:prstGeom prst="rect">
                <a:avLst/>
              </a:prstGeom>
              <a:solidFill>
                <a:srgbClr val="FDBB63"/>
              </a:solidFill>
              <a:ln w="6350">
                <a:solidFill>
                  <a:schemeClr val="tx1"/>
                </a:solidFill>
              </a:ln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de-DE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1046307" y="4351547"/>
                <a:ext cx="2673815" cy="2895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700" i="1" dirty="0"/>
                  <a:t>Schematic RF pattern for antiprotons **</a:t>
                </a:r>
                <a:endParaRPr lang="de-DE" sz="700" i="1" dirty="0"/>
              </a:p>
            </p:txBody>
          </p:sp>
        </p:grpSp>
      </p:grpSp>
      <p:sp>
        <p:nvSpPr>
          <p:cNvPr id="22" name="Textfeld 21"/>
          <p:cNvSpPr txBox="1"/>
          <p:nvPr/>
        </p:nvSpPr>
        <p:spPr>
          <a:xfrm>
            <a:off x="228398" y="6178056"/>
            <a:ext cx="2012089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700" i="1" dirty="0"/>
              <a:t> * CR Technical Design Report, v.7.6.1 (2016)</a:t>
            </a:r>
            <a:endParaRPr lang="de-DE" sz="700" i="1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311919" y="4267147"/>
            <a:ext cx="5115893" cy="1875749"/>
            <a:chOff x="265024" y="4267147"/>
            <a:chExt cx="5115893" cy="1875749"/>
          </a:xfrm>
          <a:effectLst>
            <a:outerShdw blurRad="139700" dist="38100" dir="18900000" sx="101000" sy="101000" algn="bl" rotWithShape="0">
              <a:prstClr val="black">
                <a:alpha val="40000"/>
              </a:prstClr>
            </a:outerShdw>
          </a:effectLst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024" y="4267147"/>
              <a:ext cx="5115893" cy="1875749"/>
            </a:xfrm>
            <a:prstGeom prst="rect">
              <a:avLst/>
            </a:prstGeom>
            <a:ln w="25400">
              <a:solidFill>
                <a:srgbClr val="0070C0"/>
              </a:solidFill>
            </a:ln>
          </p:spPr>
        </p:pic>
        <p:sp>
          <p:nvSpPr>
            <p:cNvPr id="13" name="Textfeld 12"/>
            <p:cNvSpPr txBox="1"/>
            <p:nvPr/>
          </p:nvSpPr>
          <p:spPr>
            <a:xfrm>
              <a:off x="3069657" y="4375041"/>
              <a:ext cx="255198" cy="307777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sz="1400" dirty="0"/>
                <a:t>*</a:t>
              </a:r>
              <a:endParaRPr lang="de-DE" sz="1400" dirty="0"/>
            </a:p>
          </p:txBody>
        </p:sp>
      </p:grpSp>
      <p:sp>
        <p:nvSpPr>
          <p:cNvPr id="25" name="Textfeld 24"/>
          <p:cNvSpPr txBox="1"/>
          <p:nvPr/>
        </p:nvSpPr>
        <p:spPr>
          <a:xfrm>
            <a:off x="5591701" y="5412737"/>
            <a:ext cx="947695" cy="200055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700" i="1" dirty="0"/>
              <a:t> ** not true to scale</a:t>
            </a:r>
            <a:endParaRPr lang="de-DE" sz="700" i="1" dirty="0"/>
          </a:p>
        </p:txBody>
      </p:sp>
    </p:spTree>
    <p:extLst>
      <p:ext uri="{BB962C8B-B14F-4D97-AF65-F5344CB8AC3E}">
        <p14:creationId xmlns:p14="http://schemas.microsoft.com/office/powerpoint/2010/main" val="1240129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RF 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42" y="2421814"/>
            <a:ext cx="1068879" cy="1438811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25" y="5010969"/>
            <a:ext cx="2926876" cy="143509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Inhaltsplatzhalter 2"/>
          <p:cNvSpPr txBox="1">
            <a:spLocks/>
          </p:cNvSpPr>
          <p:nvPr/>
        </p:nvSpPr>
        <p:spPr>
          <a:xfrm>
            <a:off x="256040" y="1429772"/>
            <a:ext cx="4001388" cy="97814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500" dirty="0"/>
              <a:t>Two inductively loaded coaxial quarter wavelength resonators working on a common ceramic gap</a:t>
            </a:r>
          </a:p>
          <a:p>
            <a:r>
              <a:rPr lang="en-US" altLang="de-DE" sz="1500" dirty="0"/>
              <a:t>Ring core of cobalt-based magnetic alloy</a:t>
            </a:r>
            <a:endParaRPr lang="ru-RU" altLang="de-DE" sz="1500" dirty="0"/>
          </a:p>
          <a:p>
            <a:pPr marL="0" indent="0">
              <a:buNone/>
            </a:pPr>
            <a:endParaRPr lang="de-DE" altLang="de-DE" sz="1400" dirty="0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244314" y="3961224"/>
            <a:ext cx="3794285" cy="106471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500" dirty="0"/>
              <a:t>Max. voltage 	</a:t>
            </a:r>
            <a:r>
              <a:rPr lang="ru-RU" altLang="de-DE" sz="1500" dirty="0"/>
              <a:t>	</a:t>
            </a:r>
            <a:r>
              <a:rPr lang="en-US" altLang="de-DE" sz="1500" dirty="0"/>
              <a:t>40 kV/unit</a:t>
            </a:r>
          </a:p>
          <a:p>
            <a:pPr marL="0" indent="0">
              <a:buNone/>
            </a:pPr>
            <a:r>
              <a:rPr lang="en-US" altLang="de-DE" sz="1500" dirty="0"/>
              <a:t>       Number of units	</a:t>
            </a:r>
            <a:r>
              <a:rPr lang="ru-RU" altLang="de-DE" sz="1500" dirty="0"/>
              <a:t>	</a:t>
            </a:r>
            <a:r>
              <a:rPr lang="en-US" altLang="de-DE" sz="1500" dirty="0"/>
              <a:t>5</a:t>
            </a:r>
          </a:p>
          <a:p>
            <a:pPr marL="0" indent="0">
              <a:buNone/>
            </a:pPr>
            <a:r>
              <a:rPr lang="en-US" altLang="de-DE" sz="1500" dirty="0"/>
              <a:t>       Frequency range 	1.1 – 1.5 MHz</a:t>
            </a:r>
            <a:endParaRPr lang="ru-RU" altLang="de-DE" sz="1500" dirty="0"/>
          </a:p>
          <a:p>
            <a:pPr marL="0" indent="0">
              <a:buNone/>
            </a:pPr>
            <a:r>
              <a:rPr lang="ru-RU" altLang="de-DE" sz="1500" dirty="0"/>
              <a:t>      </a:t>
            </a:r>
            <a:r>
              <a:rPr lang="en-US" altLang="de-DE" sz="1500" dirty="0"/>
              <a:t> Inner pipe diameter	150 mm </a:t>
            </a:r>
            <a:endParaRPr lang="ru-RU" altLang="de-DE" sz="1500" dirty="0"/>
          </a:p>
          <a:p>
            <a:pPr marL="0" indent="0">
              <a:buNone/>
            </a:pPr>
            <a:endParaRPr lang="de-DE" altLang="de-DE" sz="1600" dirty="0"/>
          </a:p>
          <a:p>
            <a:endParaRPr lang="de-DE" sz="1800" dirty="0"/>
          </a:p>
        </p:txBody>
      </p:sp>
      <p:pic>
        <p:nvPicPr>
          <p:cNvPr id="13" name="Grafik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096" y="1536351"/>
            <a:ext cx="4369132" cy="3276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Inhaltsplatzhalter 2"/>
          <p:cNvSpPr txBox="1">
            <a:spLocks/>
          </p:cNvSpPr>
          <p:nvPr/>
        </p:nvSpPr>
        <p:spPr>
          <a:xfrm>
            <a:off x="4878165" y="4845373"/>
            <a:ext cx="3863734" cy="25837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1000" i="1" dirty="0"/>
              <a:t>First of Series CR debuncher during commissioning at GSI.</a:t>
            </a:r>
            <a:endParaRPr lang="de-DE" altLang="de-DE" sz="1000" i="1" dirty="0"/>
          </a:p>
        </p:txBody>
      </p:sp>
      <p:sp>
        <p:nvSpPr>
          <p:cNvPr id="15" name="Inhaltsplatzhalter 2"/>
          <p:cNvSpPr txBox="1">
            <a:spLocks/>
          </p:cNvSpPr>
          <p:nvPr/>
        </p:nvSpPr>
        <p:spPr>
          <a:xfrm>
            <a:off x="4257428" y="5270419"/>
            <a:ext cx="3958411" cy="7917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400" dirty="0"/>
              <a:t>First of series accepted in 2017 </a:t>
            </a:r>
          </a:p>
          <a:p>
            <a:r>
              <a:rPr lang="en-US" altLang="de-DE" sz="1400" dirty="0"/>
              <a:t>FAT/SAT of series cavities ongoing</a:t>
            </a:r>
            <a:endParaRPr lang="ru-RU" altLang="de-DE" sz="1400" dirty="0"/>
          </a:p>
          <a:p>
            <a:pPr marL="0" indent="0">
              <a:buNone/>
            </a:pPr>
            <a:endParaRPr lang="de-DE" altLang="de-DE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456FBE13-478F-E648-A7AC-98109880B7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88866" y="2419917"/>
            <a:ext cx="1523014" cy="1444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4834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Stochastic cooling system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6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sp>
        <p:nvSpPr>
          <p:cNvPr id="17" name="Inhaltsplatzhalter 2"/>
          <p:cNvSpPr txBox="1">
            <a:spLocks/>
          </p:cNvSpPr>
          <p:nvPr/>
        </p:nvSpPr>
        <p:spPr>
          <a:xfrm>
            <a:off x="3432037" y="4616783"/>
            <a:ext cx="4993089" cy="200921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1400" dirty="0"/>
              <a:t>3D cooling by Filter, Palmer or TOF method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System bandwidth 1-2 GHz</a:t>
            </a:r>
          </a:p>
          <a:p>
            <a:pPr>
              <a:spcAft>
                <a:spcPts val="600"/>
              </a:spcAft>
            </a:pPr>
            <a:r>
              <a:rPr lang="en-US" sz="1400" dirty="0"/>
              <a:t>Slot-line pick-ups with movable (plunging) electrode modules at cryogenic temperature (20-30 K) to improve signal-to-noise ratio for antiprotons</a:t>
            </a:r>
          </a:p>
          <a:p>
            <a:r>
              <a:rPr lang="en-US" sz="1400" dirty="0"/>
              <a:t>Palmer pick-up for pre-cooling of hot radioactive ion beams</a:t>
            </a:r>
            <a:endParaRPr lang="de-DE" sz="1400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2" y="1656179"/>
            <a:ext cx="5191700" cy="2840466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751" y="4657467"/>
            <a:ext cx="1194618" cy="94000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819" y="4007788"/>
            <a:ext cx="1400250" cy="69340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093" y="1290216"/>
            <a:ext cx="1143864" cy="747815"/>
          </a:xfrm>
          <a:prstGeom prst="rect">
            <a:avLst/>
          </a:prstGeom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299325" y="4730190"/>
            <a:ext cx="1253100" cy="268678"/>
          </a:xfrm>
        </p:spPr>
        <p:txBody>
          <a:bodyPr>
            <a:noAutofit/>
          </a:bodyPr>
          <a:lstStyle/>
          <a:p>
            <a:pPr marL="0" indent="0">
              <a:spcAft>
                <a:spcPts val="600"/>
              </a:spcAft>
              <a:buNone/>
            </a:pPr>
            <a:r>
              <a:rPr lang="en-US" sz="1000" dirty="0">
                <a:solidFill>
                  <a:schemeClr val="tx1"/>
                </a:solidFill>
              </a:rPr>
              <a:t>Palmer Pick-Up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1860777" y="5621391"/>
            <a:ext cx="1563921" cy="3280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Slot-line double Pick-Up</a:t>
            </a:r>
          </a:p>
        </p:txBody>
      </p:sp>
      <p:sp>
        <p:nvSpPr>
          <p:cNvPr id="13" name="Inhaltsplatzhalter 2"/>
          <p:cNvSpPr txBox="1">
            <a:spLocks/>
          </p:cNvSpPr>
          <p:nvPr/>
        </p:nvSpPr>
        <p:spPr>
          <a:xfrm>
            <a:off x="488932" y="1343725"/>
            <a:ext cx="644223" cy="25894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600"/>
              </a:spcAft>
              <a:buFont typeface="Wingdings" charset="2"/>
              <a:buNone/>
            </a:pPr>
            <a:r>
              <a:rPr lang="en-US" sz="1000" dirty="0">
                <a:solidFill>
                  <a:schemeClr val="tx1"/>
                </a:solidFill>
              </a:rPr>
              <a:t>Kickers</a:t>
            </a:r>
          </a:p>
        </p:txBody>
      </p:sp>
      <p:sp>
        <p:nvSpPr>
          <p:cNvPr id="14" name="Pfeil nach rechts 13"/>
          <p:cNvSpPr/>
          <p:nvPr/>
        </p:nvSpPr>
        <p:spPr>
          <a:xfrm rot="16683839">
            <a:off x="2463443" y="4296476"/>
            <a:ext cx="487699" cy="18957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5" name="Pfeil nach rechts 14"/>
          <p:cNvSpPr/>
          <p:nvPr/>
        </p:nvSpPr>
        <p:spPr>
          <a:xfrm rot="19230817">
            <a:off x="926015" y="3637560"/>
            <a:ext cx="618430" cy="18957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16" name="Pfeil nach rechts 15"/>
          <p:cNvSpPr/>
          <p:nvPr/>
        </p:nvSpPr>
        <p:spPr>
          <a:xfrm rot="1441393">
            <a:off x="2244984" y="1896647"/>
            <a:ext cx="392578" cy="189571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015548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Magnets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32" name="Grafik 11">
            <a:extLst>
              <a:ext uri="{FF2B5EF4-FFF2-40B4-BE49-F238E27FC236}">
                <a16:creationId xmlns:a16="http://schemas.microsoft.com/office/drawing/2014/main" xmlns="" id="{CFF2CE5B-78EA-3442-9BAA-B7F5B0FAB7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86793" y="-285651"/>
            <a:ext cx="5337210" cy="8371926"/>
          </a:xfrm>
          <a:prstGeom prst="rect">
            <a:avLst/>
          </a:prstGeom>
        </p:spPr>
      </p:pic>
      <p:pic>
        <p:nvPicPr>
          <p:cNvPr id="12" name="Рисунок 15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60"/>
          <a:stretch/>
        </p:blipFill>
        <p:spPr>
          <a:xfrm>
            <a:off x="4113886" y="1961772"/>
            <a:ext cx="1184502" cy="1337679"/>
          </a:xfrm>
          <a:prstGeom prst="rect">
            <a:avLst/>
          </a:prstGeom>
        </p:spPr>
      </p:pic>
      <p:pic>
        <p:nvPicPr>
          <p:cNvPr id="13" name="Рисунок 16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23"/>
          <a:stretch/>
        </p:blipFill>
        <p:spPr>
          <a:xfrm>
            <a:off x="6122748" y="2168932"/>
            <a:ext cx="1031500" cy="111883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5537" y="2026760"/>
            <a:ext cx="2054238" cy="1764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7" name="Inhaltsplatzhalter 2"/>
              <p:cNvSpPr txBox="1">
                <a:spLocks/>
              </p:cNvSpPr>
              <p:nvPr/>
            </p:nvSpPr>
            <p:spPr>
              <a:xfrm>
                <a:off x="942710" y="3767383"/>
                <a:ext cx="2925636" cy="1437339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de-DE" sz="1000" dirty="0"/>
                  <a:t>Num. of magnets		24 </a:t>
                </a:r>
              </a:p>
              <a:p>
                <a:r>
                  <a:rPr lang="en-US" altLang="de-DE" sz="1000" dirty="0"/>
                  <a:t>Max. field 		1.6 T</a:t>
                </a:r>
              </a:p>
              <a:p>
                <a:r>
                  <a:rPr lang="en-US" altLang="de-DE" sz="1000" dirty="0"/>
                  <a:t>Bending radius 		8.125 m</a:t>
                </a:r>
              </a:p>
              <a:p>
                <a:r>
                  <a:rPr lang="en-US" altLang="de-DE" sz="1000" dirty="0"/>
                  <a:t>Useful aperture		380</a:t>
                </a:r>
                <a14:m>
                  <m:oMath xmlns:m="http://schemas.openxmlformats.org/officeDocument/2006/math">
                    <m:r>
                      <a:rPr lang="en-US" altLang="de-DE" sz="1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de-DE" sz="1000" dirty="0"/>
                  <a:t>140 mm</a:t>
                </a:r>
                <a:r>
                  <a:rPr lang="en-US" altLang="de-DE" sz="1000" baseline="30000" dirty="0"/>
                  <a:t>2</a:t>
                </a:r>
                <a:endParaRPr lang="en-US" altLang="de-DE" sz="1000" dirty="0"/>
              </a:p>
              <a:p>
                <a:r>
                  <a:rPr lang="en-US" altLang="de-DE" sz="1000" dirty="0"/>
                  <a:t>Field uniformity		±1·10</a:t>
                </a:r>
                <a:r>
                  <a:rPr lang="en-US" altLang="de-DE" sz="1000" baseline="30000" dirty="0"/>
                  <a:t>-4</a:t>
                </a:r>
                <a:r>
                  <a:rPr lang="en-US" altLang="de-DE" sz="1000" dirty="0"/>
                  <a:t>	</a:t>
                </a:r>
              </a:p>
              <a:p>
                <a:r>
                  <a:rPr lang="en-US" altLang="de-DE" sz="1000" dirty="0"/>
                  <a:t>Weight 			59.8 t</a:t>
                </a:r>
              </a:p>
              <a:p>
                <a:r>
                  <a:rPr lang="en-US" altLang="de-DE" sz="1000" dirty="0"/>
                  <a:t>Embedded horizontal correction coils</a:t>
                </a:r>
              </a:p>
            </p:txBody>
          </p:sp>
        </mc:Choice>
        <mc:Fallback xmlns="">
          <p:sp>
            <p:nvSpPr>
              <p:cNvPr id="17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710" y="3767383"/>
                <a:ext cx="2925636" cy="14373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uppieren 19"/>
          <p:cNvGrpSpPr/>
          <p:nvPr/>
        </p:nvGrpSpPr>
        <p:grpSpPr>
          <a:xfrm>
            <a:off x="2271739" y="1767533"/>
            <a:ext cx="1847211" cy="246221"/>
            <a:chOff x="742645" y="1809818"/>
            <a:chExt cx="1847211" cy="246221"/>
          </a:xfrm>
        </p:grpSpPr>
        <p:sp>
          <p:nvSpPr>
            <p:cNvPr id="18" name="Rechteck 17"/>
            <p:cNvSpPr/>
            <p:nvPr/>
          </p:nvSpPr>
          <p:spPr>
            <a:xfrm>
              <a:off x="751463" y="1816571"/>
              <a:ext cx="524008" cy="214068"/>
            </a:xfrm>
            <a:prstGeom prst="rect">
              <a:avLst/>
            </a:prstGeom>
            <a:solidFill>
              <a:srgbClr val="FDBB63"/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742645" y="1809818"/>
              <a:ext cx="1847211" cy="24622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en-US" sz="1000" b="1" dirty="0"/>
                <a:t>Dipole</a:t>
              </a:r>
              <a:endParaRPr lang="de-DE" sz="1000" b="1" dirty="0"/>
            </a:p>
          </p:txBody>
        </p:sp>
      </p:grpSp>
      <p:sp>
        <p:nvSpPr>
          <p:cNvPr id="21" name="Rechteck 20"/>
          <p:cNvSpPr/>
          <p:nvPr/>
        </p:nvSpPr>
        <p:spPr>
          <a:xfrm>
            <a:off x="4232460" y="1743806"/>
            <a:ext cx="860040" cy="214068"/>
          </a:xfrm>
          <a:prstGeom prst="rect">
            <a:avLst/>
          </a:prstGeom>
          <a:solidFill>
            <a:srgbClr val="FDBB6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Inhaltsplatzhalter 2"/>
              <p:cNvSpPr txBox="1">
                <a:spLocks/>
              </p:cNvSpPr>
              <p:nvPr/>
            </p:nvSpPr>
            <p:spPr>
              <a:xfrm>
                <a:off x="3594690" y="3237550"/>
                <a:ext cx="2836590" cy="126456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 lnSpcReduction="10000"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de-DE" sz="1000" dirty="0"/>
                  <a:t>Num. of magnets	   40</a:t>
                </a:r>
              </a:p>
              <a:p>
                <a:r>
                  <a:rPr lang="en-US" altLang="de-DE" sz="1000" dirty="0"/>
                  <a:t>Num. of types	   4</a:t>
                </a:r>
              </a:p>
              <a:p>
                <a:r>
                  <a:rPr lang="en-US" altLang="de-DE" sz="1000" dirty="0"/>
                  <a:t>Number of families  15</a:t>
                </a:r>
              </a:p>
              <a:p>
                <a:r>
                  <a:rPr lang="en-US" altLang="de-DE" sz="1000" dirty="0"/>
                  <a:t>Max. ramping rate	   1 T/m/s</a:t>
                </a:r>
              </a:p>
              <a:p>
                <a:r>
                  <a:rPr lang="en-US" altLang="de-DE" sz="1000" dirty="0"/>
                  <a:t>Useful aperture	380</a:t>
                </a:r>
                <a14:m>
                  <m:oMath xmlns:m="http://schemas.openxmlformats.org/officeDocument/2006/math">
                    <m:r>
                      <a:rPr lang="en-US" altLang="de-DE" sz="1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</m:oMath>
                </a14:m>
                <a:r>
                  <a:rPr lang="en-US" altLang="de-DE" sz="1000" dirty="0"/>
                  <a:t>140 mm</a:t>
                </a:r>
                <a:r>
                  <a:rPr lang="en-US" altLang="de-DE" sz="1000" baseline="30000" dirty="0"/>
                  <a:t>2</a:t>
                </a:r>
                <a:endParaRPr lang="en-US" altLang="de-DE" sz="1000" dirty="0"/>
              </a:p>
              <a:p>
                <a:r>
                  <a:rPr lang="en-US" altLang="de-DE" sz="1000" dirty="0"/>
                  <a:t>Field homogeneity   ±5·10</a:t>
                </a:r>
                <a:r>
                  <a:rPr lang="en-US" altLang="de-DE" sz="1000" baseline="30000" dirty="0"/>
                  <a:t>-4</a:t>
                </a:r>
                <a:endParaRPr lang="en-US" altLang="de-DE" sz="1000" dirty="0"/>
              </a:p>
              <a:p>
                <a:pPr marL="0" indent="0">
                  <a:buNone/>
                </a:pPr>
                <a:r>
                  <a:rPr lang="en-US" altLang="de-DE" sz="1000" dirty="0"/>
                  <a:t>	</a:t>
                </a:r>
              </a:p>
              <a:p>
                <a:pPr marL="0" indent="0">
                  <a:buNone/>
                </a:pPr>
                <a:endParaRPr lang="de-DE" altLang="de-DE" sz="1400" dirty="0"/>
              </a:p>
            </p:txBody>
          </p:sp>
        </mc:Choice>
        <mc:Fallback xmlns="">
          <p:sp>
            <p:nvSpPr>
              <p:cNvPr id="23" name="Inhaltsplatzhalter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94690" y="3237550"/>
                <a:ext cx="2836590" cy="126456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Rechteck 23"/>
          <p:cNvSpPr/>
          <p:nvPr/>
        </p:nvSpPr>
        <p:spPr>
          <a:xfrm>
            <a:off x="6276820" y="1880703"/>
            <a:ext cx="742673" cy="214068"/>
          </a:xfrm>
          <a:prstGeom prst="rect">
            <a:avLst/>
          </a:prstGeom>
          <a:solidFill>
            <a:srgbClr val="FDBB6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6" name="Inhaltsplatzhalter 2"/>
          <p:cNvSpPr txBox="1">
            <a:spLocks/>
          </p:cNvSpPr>
          <p:nvPr/>
        </p:nvSpPr>
        <p:spPr>
          <a:xfrm>
            <a:off x="5933898" y="3282423"/>
            <a:ext cx="2593488" cy="13225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/>
              <a:t>Num. of magnets	     24</a:t>
            </a:r>
          </a:p>
          <a:p>
            <a:r>
              <a:rPr lang="en-US" altLang="de-DE" sz="1000" dirty="0"/>
              <a:t>Number of families    6</a:t>
            </a:r>
          </a:p>
          <a:p>
            <a:r>
              <a:rPr lang="en-US" altLang="de-DE" sz="1000" dirty="0"/>
              <a:t>Yoke length	     50 cm</a:t>
            </a:r>
          </a:p>
          <a:p>
            <a:r>
              <a:rPr lang="en-US" altLang="de-DE" sz="1000" dirty="0"/>
              <a:t>Pole inscribed radius   201 mm</a:t>
            </a:r>
          </a:p>
          <a:p>
            <a:pPr marL="0" indent="0">
              <a:buNone/>
            </a:pPr>
            <a:r>
              <a:rPr lang="en-US" altLang="de-DE" sz="1000" dirty="0"/>
              <a:t>	</a:t>
            </a:r>
          </a:p>
          <a:p>
            <a:pPr marL="0" indent="0">
              <a:buNone/>
            </a:pPr>
            <a:endParaRPr lang="de-DE" altLang="de-DE" sz="1400" dirty="0"/>
          </a:p>
        </p:txBody>
      </p:sp>
      <p:pic>
        <p:nvPicPr>
          <p:cNvPr id="29" name="Grafik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69" y="4749309"/>
            <a:ext cx="1002594" cy="1437097"/>
          </a:xfrm>
          <a:prstGeom prst="rect">
            <a:avLst/>
          </a:prstGeom>
        </p:spPr>
      </p:pic>
      <p:sp>
        <p:nvSpPr>
          <p:cNvPr id="30" name="Inhaltsplatzhalter 2"/>
          <p:cNvSpPr txBox="1">
            <a:spLocks/>
          </p:cNvSpPr>
          <p:nvPr/>
        </p:nvSpPr>
        <p:spPr>
          <a:xfrm>
            <a:off x="5295747" y="4913601"/>
            <a:ext cx="2139485" cy="8048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/>
              <a:t>Max. field		0.067 T</a:t>
            </a:r>
          </a:p>
          <a:p>
            <a:r>
              <a:rPr lang="en-US" altLang="de-DE" sz="1000" dirty="0"/>
              <a:t>Correction angle	±1.5 </a:t>
            </a:r>
            <a:r>
              <a:rPr lang="en-US" altLang="de-DE" sz="1000" dirty="0" err="1"/>
              <a:t>mrad</a:t>
            </a:r>
            <a:endParaRPr lang="en-US" altLang="de-DE" sz="1000" dirty="0"/>
          </a:p>
          <a:p>
            <a:r>
              <a:rPr lang="en-US" altLang="de-DE" sz="1000" dirty="0"/>
              <a:t>Length with coils	39 cm</a:t>
            </a:r>
          </a:p>
        </p:txBody>
      </p:sp>
      <p:sp>
        <p:nvSpPr>
          <p:cNvPr id="31" name="Inhaltsplatzhalter 2"/>
          <p:cNvSpPr txBox="1">
            <a:spLocks/>
          </p:cNvSpPr>
          <p:nvPr/>
        </p:nvSpPr>
        <p:spPr>
          <a:xfrm>
            <a:off x="1957063" y="5167586"/>
            <a:ext cx="2156823" cy="723696"/>
          </a:xfrm>
          <a:prstGeom prst="rect">
            <a:avLst/>
          </a:prstGeom>
          <a:solidFill>
            <a:srgbClr val="FF9966">
              <a:alpha val="36000"/>
            </a:srgbClr>
          </a:solidFill>
          <a:ln w="6350">
            <a:solidFill>
              <a:schemeClr val="tx1"/>
            </a:solidFill>
          </a:ln>
          <a:effectLst/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de-DE" sz="1800" dirty="0">
                <a:solidFill>
                  <a:schemeClr val="tx1"/>
                </a:solidFill>
              </a:rPr>
              <a:t>CR magnet polarity change within 60 s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sp>
        <p:nvSpPr>
          <p:cNvPr id="22" name="Textfeld 21"/>
          <p:cNvSpPr txBox="1"/>
          <p:nvPr/>
        </p:nvSpPr>
        <p:spPr>
          <a:xfrm>
            <a:off x="4223642" y="1721813"/>
            <a:ext cx="184721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b="1" dirty="0"/>
              <a:t>Quadrupole</a:t>
            </a:r>
            <a:endParaRPr lang="de-DE" sz="1000" b="1" dirty="0"/>
          </a:p>
        </p:txBody>
      </p:sp>
      <p:sp>
        <p:nvSpPr>
          <p:cNvPr id="25" name="Textfeld 24"/>
          <p:cNvSpPr txBox="1"/>
          <p:nvPr/>
        </p:nvSpPr>
        <p:spPr>
          <a:xfrm>
            <a:off x="6268002" y="1858710"/>
            <a:ext cx="184721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b="1" dirty="0"/>
              <a:t>Sextupole</a:t>
            </a:r>
            <a:endParaRPr lang="de-DE" sz="1000" b="1" dirty="0"/>
          </a:p>
        </p:txBody>
      </p:sp>
      <p:sp>
        <p:nvSpPr>
          <p:cNvPr id="27" name="Rechteck 26"/>
          <p:cNvSpPr/>
          <p:nvPr/>
        </p:nvSpPr>
        <p:spPr>
          <a:xfrm>
            <a:off x="4959493" y="4471892"/>
            <a:ext cx="1053450" cy="214068"/>
          </a:xfrm>
          <a:prstGeom prst="rect">
            <a:avLst/>
          </a:prstGeom>
          <a:solidFill>
            <a:srgbClr val="FDBB63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4950675" y="4465139"/>
            <a:ext cx="1847211" cy="2462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algn="l"/>
            <a:r>
              <a:rPr lang="en-US" sz="1000" b="1" dirty="0"/>
              <a:t>Orbit corrector</a:t>
            </a:r>
            <a:endParaRPr lang="de-DE" sz="1000" b="1" dirty="0"/>
          </a:p>
        </p:txBody>
      </p:sp>
      <p:sp>
        <p:nvSpPr>
          <p:cNvPr id="33" name="Rechteck 62">
            <a:extLst>
              <a:ext uri="{FF2B5EF4-FFF2-40B4-BE49-F238E27FC236}">
                <a16:creationId xmlns:a16="http://schemas.microsoft.com/office/drawing/2014/main" xmlns="" id="{F91B3804-2770-CA4E-888C-2F5A4286DC81}"/>
              </a:ext>
            </a:extLst>
          </p:cNvPr>
          <p:cNvSpPr/>
          <p:nvPr/>
        </p:nvSpPr>
        <p:spPr>
          <a:xfrm>
            <a:off x="7694319" y="1347823"/>
            <a:ext cx="1176237" cy="729251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pic>
        <p:nvPicPr>
          <p:cNvPr id="34" name="Grafik 63">
            <a:extLst>
              <a:ext uri="{FF2B5EF4-FFF2-40B4-BE49-F238E27FC236}">
                <a16:creationId xmlns:a16="http://schemas.microsoft.com/office/drawing/2014/main" xmlns="" id="{24A7A3BF-C8DD-6C41-B9A2-66B5C9240F4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110" y="1404460"/>
            <a:ext cx="264151" cy="277501"/>
          </a:xfrm>
          <a:prstGeom prst="rect">
            <a:avLst/>
          </a:prstGeom>
        </p:spPr>
      </p:pic>
      <p:pic>
        <p:nvPicPr>
          <p:cNvPr id="35" name="Grafik 64">
            <a:extLst>
              <a:ext uri="{FF2B5EF4-FFF2-40B4-BE49-F238E27FC236}">
                <a16:creationId xmlns:a16="http://schemas.microsoft.com/office/drawing/2014/main" xmlns="" id="{DD47A295-EE55-8544-93D5-CA9CD3EFCF9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9443" y="1696109"/>
            <a:ext cx="99176" cy="151624"/>
          </a:xfrm>
          <a:prstGeom prst="rect">
            <a:avLst/>
          </a:prstGeom>
        </p:spPr>
      </p:pic>
      <p:pic>
        <p:nvPicPr>
          <p:cNvPr id="36" name="Grafik 65">
            <a:extLst>
              <a:ext uri="{FF2B5EF4-FFF2-40B4-BE49-F238E27FC236}">
                <a16:creationId xmlns:a16="http://schemas.microsoft.com/office/drawing/2014/main" xmlns="" id="{C3CA4182-48DA-FC4A-B75F-F79B760A02B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297" y="1706544"/>
            <a:ext cx="107757" cy="143994"/>
          </a:xfrm>
          <a:prstGeom prst="rect">
            <a:avLst/>
          </a:prstGeom>
        </p:spPr>
      </p:pic>
      <p:pic>
        <p:nvPicPr>
          <p:cNvPr id="37" name="Grafik 66">
            <a:extLst>
              <a:ext uri="{FF2B5EF4-FFF2-40B4-BE49-F238E27FC236}">
                <a16:creationId xmlns:a16="http://schemas.microsoft.com/office/drawing/2014/main" xmlns="" id="{85F6B7B5-70D0-3443-8CC4-49E11D368DD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0181" y="1911136"/>
            <a:ext cx="76007" cy="98224"/>
          </a:xfrm>
          <a:prstGeom prst="rect">
            <a:avLst/>
          </a:prstGeom>
        </p:spPr>
      </p:pic>
      <p:sp>
        <p:nvSpPr>
          <p:cNvPr id="38" name="Textfeld 67">
            <a:extLst>
              <a:ext uri="{FF2B5EF4-FFF2-40B4-BE49-F238E27FC236}">
                <a16:creationId xmlns:a16="http://schemas.microsoft.com/office/drawing/2014/main" xmlns="" id="{A5A9FCD5-CD8D-C54E-A9BD-3072398999C7}"/>
              </a:ext>
            </a:extLst>
          </p:cNvPr>
          <p:cNvSpPr txBox="1"/>
          <p:nvPr/>
        </p:nvSpPr>
        <p:spPr>
          <a:xfrm>
            <a:off x="8045061" y="1382685"/>
            <a:ext cx="524503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/>
              <a:t>dipole</a:t>
            </a:r>
            <a:endParaRPr lang="de-DE" sz="1000" dirty="0"/>
          </a:p>
        </p:txBody>
      </p:sp>
      <p:sp>
        <p:nvSpPr>
          <p:cNvPr id="39" name="Textfeld 68">
            <a:extLst>
              <a:ext uri="{FF2B5EF4-FFF2-40B4-BE49-F238E27FC236}">
                <a16:creationId xmlns:a16="http://schemas.microsoft.com/office/drawing/2014/main" xmlns="" id="{AF104B0F-1DB0-194A-B2EA-6F7FE4E8C215}"/>
              </a:ext>
            </a:extLst>
          </p:cNvPr>
          <p:cNvSpPr txBox="1"/>
          <p:nvPr/>
        </p:nvSpPr>
        <p:spPr>
          <a:xfrm>
            <a:off x="8049497" y="1617823"/>
            <a:ext cx="821059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/>
              <a:t>quadrupole</a:t>
            </a:r>
            <a:endParaRPr lang="de-DE" sz="1000" dirty="0"/>
          </a:p>
        </p:txBody>
      </p:sp>
      <p:sp>
        <p:nvSpPr>
          <p:cNvPr id="40" name="Textfeld 69">
            <a:extLst>
              <a:ext uri="{FF2B5EF4-FFF2-40B4-BE49-F238E27FC236}">
                <a16:creationId xmlns:a16="http://schemas.microsoft.com/office/drawing/2014/main" xmlns="" id="{1EA6C9C1-7F9C-C84C-A926-ABC27996EA2D}"/>
              </a:ext>
            </a:extLst>
          </p:cNvPr>
          <p:cNvSpPr txBox="1"/>
          <p:nvPr/>
        </p:nvSpPr>
        <p:spPr>
          <a:xfrm>
            <a:off x="8041440" y="1817700"/>
            <a:ext cx="729687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 err="1"/>
              <a:t>sextupole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5393744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Injection/Extraction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8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60" y="2250864"/>
            <a:ext cx="6230112" cy="1783080"/>
          </a:xfrm>
          <a:prstGeom prst="rect">
            <a:avLst/>
          </a:prstGeom>
        </p:spPr>
      </p:pic>
      <p:sp>
        <p:nvSpPr>
          <p:cNvPr id="8" name="Pfeil nach oben 7"/>
          <p:cNvSpPr/>
          <p:nvPr/>
        </p:nvSpPr>
        <p:spPr>
          <a:xfrm rot="5836282">
            <a:off x="2449741" y="2753412"/>
            <a:ext cx="148492" cy="476581"/>
          </a:xfrm>
          <a:prstGeom prst="upArrow">
            <a:avLst>
              <a:gd name="adj1" fmla="val 50836"/>
              <a:gd name="adj2" fmla="val 50000"/>
            </a:avLst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9" name="Textfeld 8"/>
          <p:cNvSpPr txBox="1"/>
          <p:nvPr/>
        </p:nvSpPr>
        <p:spPr>
          <a:xfrm rot="436193">
            <a:off x="2127480" y="2698707"/>
            <a:ext cx="1032655" cy="253916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50" dirty="0">
                <a:solidFill>
                  <a:srgbClr val="FDBB63"/>
                </a:solidFill>
              </a:rPr>
              <a:t>Injected beam</a:t>
            </a:r>
            <a:endParaRPr lang="de-DE" sz="1050" dirty="0">
              <a:solidFill>
                <a:srgbClr val="FDBB63"/>
              </a:solidFill>
            </a:endParaRPr>
          </a:p>
        </p:txBody>
      </p:sp>
      <p:sp>
        <p:nvSpPr>
          <p:cNvPr id="10" name="Inhaltsplatzhalter 2"/>
          <p:cNvSpPr txBox="1">
            <a:spLocks/>
          </p:cNvSpPr>
          <p:nvPr/>
        </p:nvSpPr>
        <p:spPr>
          <a:xfrm>
            <a:off x="697999" y="1371152"/>
            <a:ext cx="5143275" cy="99093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600" dirty="0"/>
              <a:t>Single turn injection by 3 pulsed septum magnets and 6 fast kicker magnets</a:t>
            </a:r>
          </a:p>
          <a:p>
            <a:r>
              <a:rPr lang="en-US" altLang="de-DE" sz="1600" dirty="0"/>
              <a:t>Same kickers and 1 extraction septum magnet for fast extraction</a:t>
            </a:r>
          </a:p>
          <a:p>
            <a:pPr marL="0" indent="0">
              <a:buNone/>
            </a:pPr>
            <a:endParaRPr lang="de-DE" altLang="de-DE" sz="1400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6962" y="4392038"/>
            <a:ext cx="1412971" cy="1077139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7324" y="3798072"/>
            <a:ext cx="2163358" cy="484006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7537" y="3642997"/>
            <a:ext cx="1734156" cy="1099652"/>
          </a:xfrm>
          <a:prstGeom prst="rect">
            <a:avLst/>
          </a:prstGeom>
        </p:spPr>
      </p:pic>
      <p:sp>
        <p:nvSpPr>
          <p:cNvPr id="19" name="Inhaltsplatzhalter 2"/>
          <p:cNvSpPr txBox="1">
            <a:spLocks/>
          </p:cNvSpPr>
          <p:nvPr/>
        </p:nvSpPr>
        <p:spPr>
          <a:xfrm>
            <a:off x="2538828" y="5618154"/>
            <a:ext cx="2613290" cy="698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/>
              <a:t>Max. field		0.6 T</a:t>
            </a:r>
          </a:p>
          <a:p>
            <a:r>
              <a:rPr lang="en-US" altLang="de-DE" sz="1000" dirty="0"/>
              <a:t>Magnet length	0.952 m</a:t>
            </a:r>
          </a:p>
          <a:p>
            <a:r>
              <a:rPr lang="en-US" altLang="de-DE" sz="1000" dirty="0"/>
              <a:t>Pulse duration	3 </a:t>
            </a:r>
            <a:r>
              <a:rPr lang="en-US" altLang="de-DE" sz="1000" dirty="0" err="1"/>
              <a:t>ms</a:t>
            </a:r>
            <a:endParaRPr lang="en-US" altLang="de-DE" sz="1000" dirty="0"/>
          </a:p>
        </p:txBody>
      </p:sp>
      <p:cxnSp>
        <p:nvCxnSpPr>
          <p:cNvPr id="21" name="Gerader Verbinder 20"/>
          <p:cNvCxnSpPr/>
          <p:nvPr/>
        </p:nvCxnSpPr>
        <p:spPr>
          <a:xfrm flipH="1">
            <a:off x="1820704" y="4016523"/>
            <a:ext cx="554592" cy="347333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feld 22"/>
          <p:cNvSpPr txBox="1"/>
          <p:nvPr/>
        </p:nvSpPr>
        <p:spPr>
          <a:xfrm>
            <a:off x="710879" y="4347189"/>
            <a:ext cx="1677062" cy="246221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000" dirty="0"/>
              <a:t>Ceramic vacuum chamber</a:t>
            </a:r>
            <a:endParaRPr lang="de-DE" sz="1000" dirty="0"/>
          </a:p>
        </p:txBody>
      </p:sp>
      <p:sp>
        <p:nvSpPr>
          <p:cNvPr id="24" name="Inhaltsplatzhalter 2"/>
          <p:cNvSpPr txBox="1">
            <a:spLocks/>
          </p:cNvSpPr>
          <p:nvPr/>
        </p:nvSpPr>
        <p:spPr>
          <a:xfrm>
            <a:off x="5231742" y="4930608"/>
            <a:ext cx="2837526" cy="9909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/>
              <a:t>Num. of kicker units	6</a:t>
            </a:r>
          </a:p>
          <a:p>
            <a:r>
              <a:rPr lang="en-US" altLang="de-DE" sz="1000" dirty="0"/>
              <a:t>Max. field			0.054 T</a:t>
            </a:r>
          </a:p>
          <a:p>
            <a:r>
              <a:rPr lang="en-US" altLang="de-DE" sz="1000" dirty="0"/>
              <a:t>Kicker unit length		0.47 m</a:t>
            </a:r>
          </a:p>
          <a:p>
            <a:r>
              <a:rPr lang="en-US" altLang="de-DE" sz="1000" dirty="0"/>
              <a:t>Rise/fall time		318 ns</a:t>
            </a:r>
          </a:p>
          <a:p>
            <a:r>
              <a:rPr lang="en-US" altLang="de-DE" sz="1000" dirty="0"/>
              <a:t>Flat top length		0.05 - 1.5 µs</a:t>
            </a:r>
            <a:endParaRPr lang="de-DE" altLang="de-DE" sz="1000" dirty="0"/>
          </a:p>
        </p:txBody>
      </p:sp>
      <p:pic>
        <p:nvPicPr>
          <p:cNvPr id="25" name="Grafik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109" y="4620978"/>
            <a:ext cx="1770780" cy="446191"/>
          </a:xfrm>
          <a:prstGeom prst="rect">
            <a:avLst/>
          </a:prstGeom>
        </p:spPr>
      </p:pic>
      <p:sp>
        <p:nvSpPr>
          <p:cNvPr id="26" name="Inhaltsplatzhalter 2"/>
          <p:cNvSpPr txBox="1">
            <a:spLocks/>
          </p:cNvSpPr>
          <p:nvPr/>
        </p:nvSpPr>
        <p:spPr>
          <a:xfrm>
            <a:off x="652390" y="5155662"/>
            <a:ext cx="2613290" cy="2969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20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8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6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rgbClr val="FDBB63"/>
              </a:buClr>
              <a:buFont typeface="Wingdings" charset="2"/>
              <a:buChar char="§"/>
              <a:defRPr sz="1400" kern="1200">
                <a:solidFill>
                  <a:srgbClr val="333333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de-DE" sz="1000" dirty="0"/>
              <a:t>Inner diameter	150 mm</a:t>
            </a:r>
            <a:endParaRPr lang="de-DE" altLang="de-DE" sz="1000" dirty="0"/>
          </a:p>
        </p:txBody>
      </p:sp>
    </p:spTree>
    <p:extLst>
      <p:ext uri="{BB962C8B-B14F-4D97-AF65-F5344CB8AC3E}">
        <p14:creationId xmlns:p14="http://schemas.microsoft.com/office/powerpoint/2010/main" val="19291552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0D2BB69-31EC-D84B-8023-DCAA131D65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Vacuum system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ABD1A2E7-F3EE-AE43-8DC2-41280460F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9</a:t>
            </a:fld>
            <a:endParaRPr lang="de-D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E4E322D-41D4-384E-AEBF-4D24BB4CBA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algn="l"/>
            <a:r>
              <a:rPr lang="en-US"/>
              <a:t>GSI/FAIR Workshop on Stochastic Cooling 2019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xmlns="" id="{F19E12E4-B793-2449-8B2C-A26B1B81DC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5839" y="5965902"/>
            <a:ext cx="418574" cy="38838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xmlns="" id="{1188DEFF-C544-A74D-92A4-5DC9587ABFF8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654802" y="1326640"/>
                <a:ext cx="2639939" cy="704874"/>
              </a:xfrm>
              <a:prstGeom prst="rect">
                <a:avLst/>
              </a:prstGeom>
              <a:solidFill>
                <a:srgbClr val="FF9966">
                  <a:alpha val="36000"/>
                </a:srgbClr>
              </a:solidFill>
              <a:ln w="3175">
                <a:solidFill>
                  <a:schemeClr val="tx1"/>
                </a:solidFill>
              </a:ln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de-DE" sz="1800" dirty="0">
                    <a:solidFill>
                      <a:schemeClr val="tx1"/>
                    </a:solidFill>
                  </a:rPr>
                  <a:t>Beam lifetime </a:t>
                </a:r>
                <a14:m>
                  <m:oMath xmlns:m="http://schemas.openxmlformats.org/officeDocument/2006/math">
                    <m:r>
                      <a:rPr lang="en-US" altLang="de-DE" sz="180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𝜏</m:t>
                    </m:r>
                    <m:r>
                      <a:rPr lang="en-US" altLang="de-DE" sz="18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=100 </m:t>
                    </m:r>
                    <m:r>
                      <a:rPr lang="en-US" altLang="de-DE" sz="18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𝑠</m:t>
                    </m:r>
                  </m:oMath>
                </a14:m>
                <a:r>
                  <a:rPr lang="en-US" altLang="de-DE" sz="1800" dirty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 </a:t>
                </a:r>
                <a:r>
                  <a:rPr lang="en-US" altLang="de-DE" sz="1800" dirty="0">
                    <a:solidFill>
                      <a:schemeClr val="tx1"/>
                    </a:solidFill>
                  </a:rPr>
                  <a:t>requested in CR</a:t>
                </a:r>
                <a:endParaRPr lang="en-US" altLang="de-DE" sz="18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7" name="Inhaltsplatzhalter 2">
                <a:extLst>
                  <a:ext uri="{FF2B5EF4-FFF2-40B4-BE49-F238E27FC236}">
                    <a16:creationId xmlns:a16="http://schemas.microsoft.com/office/drawing/2014/main" id="{1188DEFF-C544-A74D-92A4-5DC9587ABF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802" y="1326640"/>
                <a:ext cx="2639939" cy="704874"/>
              </a:xfrm>
              <a:prstGeom prst="rect">
                <a:avLst/>
              </a:prstGeom>
              <a:blipFill>
                <a:blip r:embed="rId3"/>
                <a:stretch>
                  <a:fillRect l="-1914" t="-1724" b="-1724"/>
                </a:stretch>
              </a:blipFill>
              <a:ln w="3175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xmlns="" id="{2B99ED0C-A8DA-5141-8E39-FC86C97E0BA5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97933" y="4173029"/>
                <a:ext cx="4078409" cy="2073414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Aft>
                    <a:spcPts val="600"/>
                  </a:spcAft>
                </a:pPr>
                <a:r>
                  <a:rPr lang="en-US" altLang="de-DE" sz="1400" dirty="0"/>
                  <a:t>Measured outgassing rates included</a:t>
                </a:r>
              </a:p>
              <a:p>
                <a:pPr>
                  <a:spcAft>
                    <a:spcPts val="600"/>
                  </a:spcAft>
                </a:pPr>
                <a:r>
                  <a:rPr lang="en-US" altLang="de-DE" sz="1400" dirty="0"/>
                  <a:t>Ceramic tubes for microwave damping of the stochastic cooling system: </a:t>
                </a:r>
                <a14:m>
                  <m:oMath xmlns:m="http://schemas.openxmlformats.org/officeDocument/2006/math">
                    <m:r>
                      <a:rPr lang="en-US" altLang="de-DE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sSup>
                      <m:sSupPr>
                        <m:ctrlPr>
                          <a:rPr lang="en-US" alt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de-DE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𝑎𝑟𝑐</m:t>
                    </m:r>
                  </m:oMath>
                </a14:m>
                <a:endParaRPr lang="en-US" altLang="de-DE" sz="1400" dirty="0"/>
              </a:p>
              <a:p>
                <a:pPr>
                  <a:spcAft>
                    <a:spcPts val="600"/>
                  </a:spcAft>
                </a:pPr>
                <a:r>
                  <a:rPr lang="de-DE" altLang="de-DE" sz="1400" dirty="0" err="1"/>
                  <a:t>Ferrites</a:t>
                </a:r>
                <a:r>
                  <a:rPr lang="de-DE" altLang="de-DE" sz="1400" dirty="0"/>
                  <a:t> in </a:t>
                </a:r>
                <a:r>
                  <a:rPr lang="de-DE" altLang="de-DE" sz="1400" dirty="0" err="1"/>
                  <a:t>injection</a:t>
                </a:r>
                <a:r>
                  <a:rPr lang="de-DE" altLang="de-DE" sz="1400" dirty="0"/>
                  <a:t>/</a:t>
                </a:r>
                <a:r>
                  <a:rPr lang="de-DE" altLang="de-DE" sz="1400" dirty="0" err="1"/>
                  <a:t>extraction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kickers</a:t>
                </a:r>
                <a:r>
                  <a:rPr lang="de-DE" altLang="de-DE" sz="1400" dirty="0"/>
                  <a:t>:                      </a:t>
                </a:r>
                <a14:m>
                  <m:oMath xmlns:m="http://schemas.openxmlformats.org/officeDocument/2006/math">
                    <m:r>
                      <a:rPr lang="en-US" alt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2.88 </m:t>
                    </m:r>
                    <m:sSup>
                      <m:sSupPr>
                        <m:ctrlPr>
                          <a:rPr lang="en-US" alt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alt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alt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𝑡𝑎𝑛𝑘</m:t>
                    </m:r>
                  </m:oMath>
                </a14:m>
                <a:endParaRPr lang="en-US" altLang="de-DE" sz="1400" dirty="0"/>
              </a:p>
              <a:p>
                <a:r>
                  <a:rPr lang="de-DE" altLang="de-DE" sz="1400" dirty="0"/>
                  <a:t>Total </a:t>
                </a:r>
                <a:r>
                  <a:rPr lang="de-DE" altLang="de-DE" sz="1400" dirty="0" err="1"/>
                  <a:t>ferrite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surface</a:t>
                </a:r>
                <a:r>
                  <a:rPr lang="de-DE" altLang="de-DE" sz="1400" dirty="0"/>
                  <a:t> in </a:t>
                </a:r>
                <a:r>
                  <a:rPr lang="de-DE" altLang="de-DE" sz="1400" dirty="0" err="1"/>
                  <a:t>the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stochastic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cooling</a:t>
                </a:r>
                <a:r>
                  <a:rPr lang="de-DE" altLang="de-DE" sz="1400" dirty="0"/>
                  <a:t>     </a:t>
                </a:r>
                <a:r>
                  <a:rPr lang="de-DE" altLang="de-DE" sz="1400" dirty="0" err="1"/>
                  <a:t>pick-up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and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kicker</a:t>
                </a:r>
                <a:r>
                  <a:rPr lang="de-DE" altLang="de-DE" sz="1400" dirty="0"/>
                  <a:t> </a:t>
                </a:r>
                <a:r>
                  <a:rPr lang="de-DE" altLang="de-DE" sz="1400" dirty="0" err="1"/>
                  <a:t>tanks</a:t>
                </a:r>
                <a:r>
                  <a:rPr lang="de-DE" altLang="de-DE" sz="1400" dirty="0"/>
                  <a:t>: </a:t>
                </a:r>
                <a14:m>
                  <m:oMath xmlns:m="http://schemas.openxmlformats.org/officeDocument/2006/math">
                    <m:r>
                      <a:rPr lang="en-US" altLang="de-DE" sz="1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r>
                      <a:rPr lang="en-US" altLang="de-DE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sSup>
                      <m:sSupPr>
                        <m:ctrlPr>
                          <a:rPr lang="en-US" alt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altLang="de-DE" sz="1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altLang="de-DE" sz="1400" dirty="0"/>
              </a:p>
              <a:p>
                <a:endParaRPr lang="de-DE" altLang="de-DE" sz="1400" dirty="0"/>
              </a:p>
            </p:txBody>
          </p:sp>
        </mc:Choice>
        <mc:Fallback xmlns="">
          <p:sp>
            <p:nvSpPr>
              <p:cNvPr id="8" name="Inhaltsplatzhalter 2">
                <a:extLst>
                  <a:ext uri="{FF2B5EF4-FFF2-40B4-BE49-F238E27FC236}">
                    <a16:creationId xmlns:a16="http://schemas.microsoft.com/office/drawing/2014/main" id="{2B99ED0C-A8DA-5141-8E39-FC86C97E0B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97933" y="4173029"/>
                <a:ext cx="4078409" cy="2073414"/>
              </a:xfrm>
              <a:prstGeom prst="rect">
                <a:avLst/>
              </a:prstGeom>
              <a:blipFill>
                <a:blip r:embed="rId4"/>
                <a:stretch>
                  <a:fillRect t="-610" r="-9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Pfeil nach rechts 15">
            <a:extLst>
              <a:ext uri="{FF2B5EF4-FFF2-40B4-BE49-F238E27FC236}">
                <a16:creationId xmlns:a16="http://schemas.microsoft.com/office/drawing/2014/main" xmlns="" id="{2A607745-E204-CB47-8C1E-7AB662258DAA}"/>
              </a:ext>
            </a:extLst>
          </p:cNvPr>
          <p:cNvSpPr/>
          <p:nvPr/>
        </p:nvSpPr>
        <p:spPr>
          <a:xfrm>
            <a:off x="3448887" y="1415355"/>
            <a:ext cx="782240" cy="489519"/>
          </a:xfrm>
          <a:prstGeom prst="rightArrow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xmlns="" id="{B9A3F3F1-7AE3-4648-B301-237EB1A26BFD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309796" y="1326640"/>
                <a:ext cx="4021402" cy="707087"/>
              </a:xfrm>
              <a:prstGeom prst="rect">
                <a:avLst/>
              </a:prstGeom>
              <a:solidFill>
                <a:srgbClr val="FF9966">
                  <a:alpha val="36000"/>
                </a:srgbClr>
              </a:solidFill>
              <a:ln w="3175">
                <a:solidFill>
                  <a:schemeClr val="tx1"/>
                </a:solidFill>
              </a:ln>
              <a:effectLst/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1pPr>
                <a:lvl2pPr marL="742950" indent="-28575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20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2pPr>
                <a:lvl3pPr marL="11430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8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3pPr>
                <a:lvl4pPr marL="16002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6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4pPr>
                <a:lvl5pPr marL="2057400" indent="-228600" algn="l" defTabSz="457200" rtl="0" eaLnBrk="1" latinLnBrk="0" hangingPunct="1">
                  <a:spcBef>
                    <a:spcPct val="20000"/>
                  </a:spcBef>
                  <a:buClr>
                    <a:srgbClr val="FDBB63"/>
                  </a:buClr>
                  <a:buFont typeface="Wingdings" charset="2"/>
                  <a:buChar char="§"/>
                  <a:defRPr sz="1400" kern="1200">
                    <a:solidFill>
                      <a:srgbClr val="333333"/>
                    </a:solidFill>
                    <a:latin typeface="Arial"/>
                    <a:ea typeface="+mn-ea"/>
                    <a:cs typeface="Arial"/>
                  </a:defRPr>
                </a:lvl5pPr>
                <a:lvl6pPr marL="25146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457200" rtl="0" eaLnBrk="1" latinLnBrk="0" hangingPunct="1">
                  <a:spcBef>
                    <a:spcPct val="20000"/>
                  </a:spcBef>
                  <a:buFont typeface="Arial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:r>
                  <a:rPr lang="en-US" altLang="de-DE" sz="1800" dirty="0">
                    <a:solidFill>
                      <a:schemeClr val="tx1"/>
                    </a:solidFill>
                  </a:rPr>
                  <a:t>Required average dynamic pressure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de-DE" sz="18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de-DE" sz="18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𝑃</m:t>
                        </m:r>
                      </m:e>
                      <m:sub>
                        <m:r>
                          <a:rPr lang="en-US" altLang="de-DE" sz="18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𝑑</m:t>
                        </m:r>
                      </m:sub>
                    </m:sSub>
                    <m:r>
                      <a:rPr lang="en-US" altLang="de-DE" sz="18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=3∙</m:t>
                    </m:r>
                    <m:sSup>
                      <m:sSupPr>
                        <m:ctrlPr>
                          <a:rPr lang="en-US" altLang="de-DE" sz="18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sz="18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de-DE" sz="1800" b="0" i="1" smtClean="0">
                            <a:solidFill>
                              <a:schemeClr val="tx2">
                                <a:lumMod val="60000"/>
                                <a:lumOff val="40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en-US" altLang="de-DE" sz="18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de-DE" sz="1800" b="0" i="1" smtClean="0">
                        <a:solidFill>
                          <a:schemeClr val="tx2">
                            <a:lumMod val="60000"/>
                            <a:lumOff val="40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𝑚𝑏𝑎𝑟</m:t>
                    </m:r>
                  </m:oMath>
                </a14:m>
                <a:r>
                  <a:rPr lang="en-US" altLang="de-DE" sz="1800" dirty="0">
                    <a:solidFill>
                      <a:schemeClr val="tx1"/>
                    </a:solidFill>
                  </a:rPr>
                  <a:t> (N</a:t>
                </a:r>
                <a:r>
                  <a:rPr lang="en-US" altLang="de-DE" sz="1800" baseline="-25000" dirty="0">
                    <a:solidFill>
                      <a:schemeClr val="tx1"/>
                    </a:solidFill>
                  </a:rPr>
                  <a:t>2</a:t>
                </a:r>
                <a:r>
                  <a:rPr lang="en-US" altLang="de-DE" sz="1800" dirty="0">
                    <a:solidFill>
                      <a:schemeClr val="tx1"/>
                    </a:solidFill>
                  </a:rPr>
                  <a:t> equivalent)</a:t>
                </a:r>
                <a:endParaRPr lang="en-US" altLang="de-DE" sz="1800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0" name="Inhaltsplatzhalter 2">
                <a:extLst>
                  <a:ext uri="{FF2B5EF4-FFF2-40B4-BE49-F238E27FC236}">
                    <a16:creationId xmlns:a16="http://schemas.microsoft.com/office/drawing/2014/main" id="{B9A3F3F1-7AE3-4648-B301-237EB1A26B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9796" y="1326640"/>
                <a:ext cx="4021402" cy="707087"/>
              </a:xfrm>
              <a:prstGeom prst="rect">
                <a:avLst/>
              </a:prstGeom>
              <a:blipFill>
                <a:blip r:embed="rId5"/>
                <a:stretch>
                  <a:fillRect l="-940" t="-1724" b="-1724"/>
                </a:stretch>
              </a:blipFill>
              <a:ln w="3175">
                <a:solidFill>
                  <a:schemeClr val="tx1"/>
                </a:solidFill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Рисунок 30">
            <a:extLst>
              <a:ext uri="{FF2B5EF4-FFF2-40B4-BE49-F238E27FC236}">
                <a16:creationId xmlns:a16="http://schemas.microsoft.com/office/drawing/2014/main" xmlns="" id="{6B3F3C34-5C5E-E14E-8D15-F4FC2F35FE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73" y="2129313"/>
            <a:ext cx="3033645" cy="183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Таблица 3">
            <a:extLst>
              <a:ext uri="{FF2B5EF4-FFF2-40B4-BE49-F238E27FC236}">
                <a16:creationId xmlns:a16="http://schemas.microsoft.com/office/drawing/2014/main" xmlns="" id="{972D9B9F-35D6-1B4B-8D71-371077496F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9717621"/>
              </p:ext>
            </p:extLst>
          </p:nvPr>
        </p:nvGraphicFramePr>
        <p:xfrm>
          <a:off x="233889" y="4062138"/>
          <a:ext cx="4047928" cy="240335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0341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7060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27391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69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Component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Quantity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Remark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9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Roughing pumps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Mobile in the Ring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4686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Ion/getter pumps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75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Hydrogen pumping speed of 1000 l/s; DN 100 CF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27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Sector / Gate valves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6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DN 200 CF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169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Angle valves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8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DN 160 CF for roughing stations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2708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Cold cathode gauges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Two gauges in each vacuum sector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1695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Pirani gauges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12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Two gauges in each vacuum sector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242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Residual gas analyzers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>
                          <a:effectLst/>
                        </a:rPr>
                        <a:t>2</a:t>
                      </a:r>
                      <a:endParaRPr lang="ru-RU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900" dirty="0">
                          <a:effectLst/>
                        </a:rPr>
                        <a:t>Installed either temporarily or permanently, connected via a DN 40 CF angle valve. </a:t>
                      </a:r>
                      <a:endParaRPr lang="ru-RU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3381" marR="33381" marT="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pic>
        <p:nvPicPr>
          <p:cNvPr id="15" name="Рисунок 10">
            <a:extLst>
              <a:ext uri="{FF2B5EF4-FFF2-40B4-BE49-F238E27FC236}">
                <a16:creationId xmlns:a16="http://schemas.microsoft.com/office/drawing/2014/main" xmlns="" id="{1E7136E8-33DC-E946-8B64-1E13C0A7B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6331" y="2174246"/>
            <a:ext cx="4341483" cy="188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0808C4F7-E18A-7C4E-8CF9-0391CE07AAFA}"/>
              </a:ext>
            </a:extLst>
          </p:cNvPr>
          <p:cNvCxnSpPr/>
          <p:nvPr/>
        </p:nvCxnSpPr>
        <p:spPr>
          <a:xfrm>
            <a:off x="4876800" y="3017520"/>
            <a:ext cx="3339039" cy="0"/>
          </a:xfrm>
          <a:prstGeom prst="line">
            <a:avLst/>
          </a:prstGeom>
          <a:ln w="19050">
            <a:solidFill>
              <a:schemeClr val="accent6">
                <a:lumMod val="75000"/>
              </a:schemeClr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838A2FD-BDA9-D641-AB6F-0E1C95C5F5E4}"/>
              </a:ext>
            </a:extLst>
          </p:cNvPr>
          <p:cNvSpPr txBox="1"/>
          <p:nvPr/>
        </p:nvSpPr>
        <p:spPr>
          <a:xfrm>
            <a:off x="8331198" y="5288280"/>
            <a:ext cx="505267" cy="369460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dirty="0"/>
              <a:t>1.4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xmlns="" id="{F5CEE941-9675-AD46-B382-59CA082928F8}"/>
                  </a:ext>
                </a:extLst>
              </p:cNvPr>
              <p:cNvSpPr/>
              <p:nvPr/>
            </p:nvSpPr>
            <p:spPr>
              <a:xfrm>
                <a:off x="4987349" y="3001106"/>
                <a:ext cx="1449243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altLang="de-DE" sz="140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</m:t>
                    </m:r>
                    <m:r>
                      <a:rPr lang="en-US" altLang="de-DE" sz="1400" b="0" i="1" smtClean="0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.4</m:t>
                    </m:r>
                    <m:r>
                      <a:rPr lang="en-US" altLang="de-DE" sz="14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∙</m:t>
                    </m:r>
                    <m:sSup>
                      <m:sSupPr>
                        <m:ctrlPr>
                          <a:rPr lang="en-US" altLang="de-DE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de-DE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altLang="de-DE" sz="1400" i="1">
                            <a:solidFill>
                              <a:schemeClr val="accent6">
                                <a:lumMod val="75000"/>
                              </a:schemeClr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−9</m:t>
                        </m:r>
                      </m:sup>
                    </m:sSup>
                    <m:r>
                      <a:rPr lang="en-US" altLang="de-DE" sz="14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altLang="de-DE" sz="1400" i="1">
                        <a:solidFill>
                          <a:schemeClr val="accent6">
                            <a:lumMod val="75000"/>
                          </a:schemeClr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𝑚𝑏𝑎𝑟</m:t>
                    </m:r>
                  </m:oMath>
                </a14:m>
                <a:r>
                  <a:rPr lang="en-US" altLang="de-DE" sz="1400" dirty="0">
                    <a:solidFill>
                      <a:schemeClr val="accent6">
                        <a:lumMod val="75000"/>
                      </a:schemeClr>
                    </a:solidFill>
                  </a:rPr>
                  <a:t> </a:t>
                </a:r>
                <a:endParaRPr lang="en-US" sz="1400" dirty="0">
                  <a:solidFill>
                    <a:schemeClr val="accent6">
                      <a:lumMod val="75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F5CEE941-9675-AD46-B382-59CA082928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7349" y="3001106"/>
                <a:ext cx="1449243" cy="307777"/>
              </a:xfrm>
              <a:prstGeom prst="rect">
                <a:avLst/>
              </a:prstGeom>
              <a:blipFill>
                <a:blip r:embed="rId8"/>
                <a:stretch>
                  <a:fillRect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48916487"/>
      </p:ext>
    </p:extLst>
  </p:cSld>
  <p:clrMapOvr>
    <a:masterClrMapping/>
  </p:clrMapOvr>
</p:sld>
</file>

<file path=ppt/theme/theme1.xml><?xml version="1.0" encoding="utf-8"?>
<a:theme xmlns:a="http://schemas.openxmlformats.org/drawingml/2006/main" name="fair-gsi-folienmaster_2016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3" id="{2187FC39-6E23-A544-8598-51FCED494874}" vid="{08B53125-47F3-1D4E-B45D-09522840DC96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0</TotalTime>
  <Words>1190</Words>
  <Application>Microsoft Office PowerPoint</Application>
  <PresentationFormat>Overheadfolien</PresentationFormat>
  <Paragraphs>376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3" baseType="lpstr">
      <vt:lpstr>Arial</vt:lpstr>
      <vt:lpstr>Calibri</vt:lpstr>
      <vt:lpstr>Cambria Math</vt:lpstr>
      <vt:lpstr>Times New Roman</vt:lpstr>
      <vt:lpstr>Wingdings</vt:lpstr>
      <vt:lpstr>fair-gsi-folienmaster_2016_onering</vt:lpstr>
      <vt:lpstr>The Collector Ring @ FAIR</vt:lpstr>
      <vt:lpstr>Tasks of the Collector Ring (CR)</vt:lpstr>
      <vt:lpstr>CR general overview</vt:lpstr>
      <vt:lpstr>CR cooling cycle</vt:lpstr>
      <vt:lpstr>RF system</vt:lpstr>
      <vt:lpstr>Stochastic cooling system</vt:lpstr>
      <vt:lpstr>Magnets</vt:lpstr>
      <vt:lpstr>Injection/Extraction</vt:lpstr>
      <vt:lpstr>Vacuum system</vt:lpstr>
      <vt:lpstr>Beam diagnostics</vt:lpstr>
      <vt:lpstr>Ion-optical design</vt:lpstr>
      <vt:lpstr>Antiproton optics (I)</vt:lpstr>
      <vt:lpstr>Antiproton optics (II)</vt:lpstr>
      <vt:lpstr>Eta-variation during p ̅ cooling</vt:lpstr>
      <vt:lpstr>RIB optics</vt:lpstr>
      <vt:lpstr>Ion-optical optimizations</vt:lpstr>
      <vt:lpstr>PowerPoint-Präsentation</vt:lpstr>
    </vt:vector>
  </TitlesOfParts>
  <Company>GSI Helmholtzzentrum für Schwerionenforschung GmbH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Collector Ring @ FAIR</dc:title>
  <dc:creator>Gorda, Oleksii Dr.</dc:creator>
  <cp:lastModifiedBy>desruser1</cp:lastModifiedBy>
  <cp:revision>326</cp:revision>
  <dcterms:created xsi:type="dcterms:W3CDTF">2019-01-11T13:56:12Z</dcterms:created>
  <dcterms:modified xsi:type="dcterms:W3CDTF">2019-01-21T07:38:09Z</dcterms:modified>
</cp:coreProperties>
</file>