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4.jpg" ContentType="image/jpeg"/>
  <Override PartName="/ppt/notesSlides/notesSlide2.xml" ContentType="application/vnd.openxmlformats-officedocument.presentationml.notesSlide+xml"/>
  <Override PartName="/ppt/media/image45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media/image7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3"/>
  </p:notesMasterIdLst>
  <p:handoutMasterIdLst>
    <p:handoutMasterId r:id="rId34"/>
  </p:handoutMasterIdLst>
  <p:sldIdLst>
    <p:sldId id="473" r:id="rId2"/>
    <p:sldId id="472" r:id="rId3"/>
    <p:sldId id="452" r:id="rId4"/>
    <p:sldId id="436" r:id="rId5"/>
    <p:sldId id="468" r:id="rId6"/>
    <p:sldId id="440" r:id="rId7"/>
    <p:sldId id="461" r:id="rId8"/>
    <p:sldId id="471" r:id="rId9"/>
    <p:sldId id="439" r:id="rId10"/>
    <p:sldId id="423" r:id="rId11"/>
    <p:sldId id="421" r:id="rId12"/>
    <p:sldId id="441" r:id="rId13"/>
    <p:sldId id="443" r:id="rId14"/>
    <p:sldId id="424" r:id="rId15"/>
    <p:sldId id="454" r:id="rId16"/>
    <p:sldId id="469" r:id="rId17"/>
    <p:sldId id="457" r:id="rId18"/>
    <p:sldId id="460" r:id="rId19"/>
    <p:sldId id="455" r:id="rId20"/>
    <p:sldId id="445" r:id="rId21"/>
    <p:sldId id="463" r:id="rId22"/>
    <p:sldId id="458" r:id="rId23"/>
    <p:sldId id="470" r:id="rId24"/>
    <p:sldId id="429" r:id="rId25"/>
    <p:sldId id="430" r:id="rId26"/>
    <p:sldId id="432" r:id="rId27"/>
    <p:sldId id="448" r:id="rId28"/>
    <p:sldId id="435" r:id="rId29"/>
    <p:sldId id="446" r:id="rId30"/>
    <p:sldId id="447" r:id="rId31"/>
    <p:sldId id="462" r:id="rId32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  <a:srgbClr val="000099"/>
    <a:srgbClr val="CC0000"/>
    <a:srgbClr val="FF0000"/>
    <a:srgbClr val="66CCFF"/>
    <a:srgbClr val="FFCC99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52" autoAdjust="0"/>
    <p:restoredTop sz="94092" autoAdjust="0"/>
  </p:normalViewPr>
  <p:slideViewPr>
    <p:cSldViewPr snapToGrid="0" snapToObjects="1">
      <p:cViewPr varScale="1">
        <p:scale>
          <a:sx n="113" d="100"/>
          <a:sy n="113" d="100"/>
        </p:scale>
        <p:origin x="-16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1860" y="-96"/>
      </p:cViewPr>
      <p:guideLst>
        <p:guide orient="horz" pos="3127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90535078820701"/>
          <c:y val="6.2215596531486998E-2"/>
          <c:w val="0.70686408064022699"/>
          <c:h val="0.481910642505729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Done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Tabelle1!$A$2:$A$7</c:f>
              <c:strCache>
                <c:ptCount val="6"/>
                <c:pt idx="0">
                  <c:v>SIS100</c:v>
                </c:pt>
                <c:pt idx="1">
                  <c:v>HEBT</c:v>
                </c:pt>
                <c:pt idx="2">
                  <c:v>Super-FRS</c:v>
                </c:pt>
                <c:pt idx="3">
                  <c:v>PLINAC/PBAR</c:v>
                </c:pt>
                <c:pt idx="4">
                  <c:v>CR</c:v>
                </c:pt>
                <c:pt idx="5">
                  <c:v>HESR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0.33</c:v>
                </c:pt>
                <c:pt idx="1">
                  <c:v>0.2</c:v>
                </c:pt>
                <c:pt idx="2">
                  <c:v>0.01</c:v>
                </c:pt>
                <c:pt idx="3">
                  <c:v>0.16</c:v>
                </c:pt>
                <c:pt idx="4">
                  <c:v>0.09</c:v>
                </c:pt>
                <c:pt idx="5">
                  <c:v>0.56999999999999995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64-459A-814E-3A20976126F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Under construction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Tabelle1!$A$2:$A$7</c:f>
              <c:strCache>
                <c:ptCount val="6"/>
                <c:pt idx="0">
                  <c:v>SIS100</c:v>
                </c:pt>
                <c:pt idx="1">
                  <c:v>HEBT</c:v>
                </c:pt>
                <c:pt idx="2">
                  <c:v>Super-FRS</c:v>
                </c:pt>
                <c:pt idx="3">
                  <c:v>PLINAC/PBAR</c:v>
                </c:pt>
                <c:pt idx="4">
                  <c:v>CR</c:v>
                </c:pt>
                <c:pt idx="5">
                  <c:v>HESR</c:v>
                </c:pt>
              </c:strCache>
            </c:strRef>
          </c:cat>
          <c:val>
            <c:numRef>
              <c:f>Tabelle1!$C$2:$C$7</c:f>
              <c:numCache>
                <c:formatCode>General</c:formatCode>
                <c:ptCount val="6"/>
                <c:pt idx="0">
                  <c:v>0.4</c:v>
                </c:pt>
                <c:pt idx="1">
                  <c:v>0.4</c:v>
                </c:pt>
                <c:pt idx="2">
                  <c:v>0.52</c:v>
                </c:pt>
                <c:pt idx="3">
                  <c:v>0.28000000000000003</c:v>
                </c:pt>
                <c:pt idx="4">
                  <c:v>0.91</c:v>
                </c:pt>
                <c:pt idx="5">
                  <c:v>0.43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464-459A-814E-3A20976126F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_</c:v>
                </c:pt>
              </c:strCache>
            </c:strRef>
          </c:tx>
          <c:invertIfNegative val="0"/>
          <c:cat>
            <c:strRef>
              <c:f>Tabelle1!$A$2:$A$7</c:f>
              <c:strCache>
                <c:ptCount val="6"/>
                <c:pt idx="0">
                  <c:v>SIS100</c:v>
                </c:pt>
                <c:pt idx="1">
                  <c:v>HEBT</c:v>
                </c:pt>
                <c:pt idx="2">
                  <c:v>Super-FRS</c:v>
                </c:pt>
                <c:pt idx="3">
                  <c:v>PLINAC/PBAR</c:v>
                </c:pt>
                <c:pt idx="4">
                  <c:v>CR</c:v>
                </c:pt>
                <c:pt idx="5">
                  <c:v>HESR</c:v>
                </c:pt>
              </c:strCache>
            </c:strRef>
          </c:cat>
          <c:val>
            <c:numRef>
              <c:f>Tabelle1!$D$2:$D$7</c:f>
              <c:numCache>
                <c:formatCode>General</c:formatCode>
                <c:ptCount val="6"/>
                <c:pt idx="0">
                  <c:v>0.27</c:v>
                </c:pt>
                <c:pt idx="1">
                  <c:v>0.4</c:v>
                </c:pt>
                <c:pt idx="2">
                  <c:v>0.47</c:v>
                </c:pt>
                <c:pt idx="3">
                  <c:v>0.56000000000000005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464-459A-814E-3A20976126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100"/>
        <c:axId val="47308160"/>
        <c:axId val="47395968"/>
      </c:barChart>
      <c:catAx>
        <c:axId val="47308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7395968"/>
        <c:crosses val="autoZero"/>
        <c:auto val="1"/>
        <c:lblAlgn val="ctr"/>
        <c:lblOffset val="100"/>
        <c:noMultiLvlLbl val="0"/>
      </c:catAx>
      <c:valAx>
        <c:axId val="47395968"/>
        <c:scaling>
          <c:orientation val="minMax"/>
          <c:max val="1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47308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06745030076982"/>
          <c:y val="0.84313279045258105"/>
          <c:w val="0.52690723475516499"/>
          <c:h val="0.1025196280685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655" cy="4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3" tIns="45997" rIns="91993" bIns="45997" numCol="1" anchor="t" anchorCtr="0" compatLnSpc="1">
            <a:prstTxWarp prst="textNoShape">
              <a:avLst/>
            </a:prstTxWarp>
          </a:bodyPr>
          <a:lstStyle>
            <a:lvl1pPr defTabSz="921001">
              <a:defRPr sz="1200"/>
            </a:lvl1pPr>
          </a:lstStyle>
          <a:p>
            <a:endParaRPr lang="de-DE" altLang="en-US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846" y="1"/>
            <a:ext cx="2944655" cy="4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3" tIns="45997" rIns="91993" bIns="45997" numCol="1" anchor="t" anchorCtr="0" compatLnSpc="1">
            <a:prstTxWarp prst="textNoShape">
              <a:avLst/>
            </a:prstTxWarp>
          </a:bodyPr>
          <a:lstStyle>
            <a:lvl1pPr algn="r" defTabSz="921001">
              <a:defRPr sz="1200"/>
            </a:lvl1pPr>
          </a:lstStyle>
          <a:p>
            <a:endParaRPr lang="de-DE" altLang="en-US" dirty="0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6659"/>
            <a:ext cx="2944655" cy="4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3" tIns="45997" rIns="91993" bIns="45997" numCol="1" anchor="b" anchorCtr="0" compatLnSpc="1">
            <a:prstTxWarp prst="textNoShape">
              <a:avLst/>
            </a:prstTxWarp>
          </a:bodyPr>
          <a:lstStyle>
            <a:lvl1pPr defTabSz="921001">
              <a:defRPr sz="1200"/>
            </a:lvl1pPr>
          </a:lstStyle>
          <a:p>
            <a:endParaRPr lang="de-DE" altLang="en-US" dirty="0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846" y="9436659"/>
            <a:ext cx="2944655" cy="4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3" tIns="45997" rIns="91993" bIns="45997" numCol="1" anchor="b" anchorCtr="0" compatLnSpc="1">
            <a:prstTxWarp prst="textNoShape">
              <a:avLst/>
            </a:prstTxWarp>
          </a:bodyPr>
          <a:lstStyle>
            <a:lvl1pPr algn="r" defTabSz="921001">
              <a:defRPr sz="1200"/>
            </a:lvl1pPr>
          </a:lstStyle>
          <a:p>
            <a:fld id="{B2CF221F-B8B7-46CC-B4BE-50586EE6F30F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985521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4655" cy="4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3" tIns="45997" rIns="91993" bIns="45997" numCol="1" anchor="t" anchorCtr="0" compatLnSpc="1">
            <a:prstTxWarp prst="textNoShape">
              <a:avLst/>
            </a:prstTxWarp>
          </a:bodyPr>
          <a:lstStyle>
            <a:lvl1pPr defTabSz="921001">
              <a:defRPr sz="1200"/>
            </a:lvl1pPr>
          </a:lstStyle>
          <a:p>
            <a:endParaRPr lang="de-DE" alt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846" y="1"/>
            <a:ext cx="2944655" cy="4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3" tIns="45997" rIns="91993" bIns="45997" numCol="1" anchor="t" anchorCtr="0" compatLnSpc="1">
            <a:prstTxWarp prst="textNoShape">
              <a:avLst/>
            </a:prstTxWarp>
          </a:bodyPr>
          <a:lstStyle>
            <a:lvl1pPr algn="r" defTabSz="921001">
              <a:defRPr sz="1200"/>
            </a:lvl1pPr>
          </a:lstStyle>
          <a:p>
            <a:endParaRPr lang="de-DE" alt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192" y="4718330"/>
            <a:ext cx="4984117" cy="4468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3" tIns="45997" rIns="91993" bIns="459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Klicken Sie, um die Formate des Vorlagentextes zu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659"/>
            <a:ext cx="2944655" cy="4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3" tIns="45997" rIns="91993" bIns="45997" numCol="1" anchor="b" anchorCtr="0" compatLnSpc="1">
            <a:prstTxWarp prst="textNoShape">
              <a:avLst/>
            </a:prstTxWarp>
          </a:bodyPr>
          <a:lstStyle>
            <a:lvl1pPr defTabSz="921001">
              <a:defRPr sz="1200"/>
            </a:lvl1pPr>
          </a:lstStyle>
          <a:p>
            <a:endParaRPr lang="de-DE" altLang="en-US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846" y="9436659"/>
            <a:ext cx="2944655" cy="49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993" tIns="45997" rIns="91993" bIns="45997" numCol="1" anchor="b" anchorCtr="0" compatLnSpc="1">
            <a:prstTxWarp prst="textNoShape">
              <a:avLst/>
            </a:prstTxWarp>
          </a:bodyPr>
          <a:lstStyle>
            <a:lvl1pPr algn="r" defTabSz="921001">
              <a:defRPr sz="1200"/>
            </a:lvl1pPr>
          </a:lstStyle>
          <a:p>
            <a:fld id="{78002689-A06B-43D2-8FC0-D0288C896292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816614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1204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3336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2579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6125"/>
            <a:ext cx="4962525" cy="3722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8111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fair-mesh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61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6307138"/>
            <a:ext cx="736600" cy="2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4612" name="Line 4"/>
          <p:cNvSpPr>
            <a:spLocks noChangeShapeType="1"/>
          </p:cNvSpPr>
          <p:nvPr userDrawn="1"/>
        </p:nvSpPr>
        <p:spPr bwMode="auto">
          <a:xfrm flipH="1">
            <a:off x="1763713" y="6535738"/>
            <a:ext cx="60880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4613" name="Line 5"/>
          <p:cNvSpPr>
            <a:spLocks noChangeShapeType="1"/>
          </p:cNvSpPr>
          <p:nvPr userDrawn="1"/>
        </p:nvSpPr>
        <p:spPr bwMode="auto">
          <a:xfrm>
            <a:off x="8713788" y="6535738"/>
            <a:ext cx="430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4614" name="Line 6"/>
          <p:cNvSpPr>
            <a:spLocks noChangeShapeType="1"/>
          </p:cNvSpPr>
          <p:nvPr userDrawn="1"/>
        </p:nvSpPr>
        <p:spPr bwMode="auto">
          <a:xfrm>
            <a:off x="0" y="6524625"/>
            <a:ext cx="395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246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1908175" y="1958975"/>
            <a:ext cx="5327650" cy="147002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altLang="en-US" noProof="0" smtClean="0"/>
              <a:t>Titelmasterformat durch Klicken bearbeiten</a:t>
            </a:r>
          </a:p>
        </p:txBody>
      </p:sp>
      <p:sp>
        <p:nvSpPr>
          <p:cNvPr id="32461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979613" y="3429000"/>
            <a:ext cx="5616575" cy="1152525"/>
          </a:xfrm>
        </p:spPr>
        <p:txBody>
          <a:bodyPr/>
          <a:lstStyle>
            <a:lvl1pPr marL="0" indent="0" algn="ctr">
              <a:buFontTx/>
              <a:buNone/>
              <a:defRPr sz="1800"/>
            </a:lvl1pPr>
          </a:lstStyle>
          <a:p>
            <a:pPr lvl="0"/>
            <a:r>
              <a:rPr lang="en-US" altLang="en-US" noProof="0" smtClean="0"/>
              <a:t>Formatvorlage des Untertitelmasters durch Klicken bearbeiten</a:t>
            </a:r>
          </a:p>
        </p:txBody>
      </p:sp>
      <p:sp>
        <p:nvSpPr>
          <p:cNvPr id="324617" name="Rectangle 9"/>
          <p:cNvSpPr>
            <a:spLocks noGrp="1" noChangeArrowheads="1"/>
          </p:cNvSpPr>
          <p:nvPr>
            <p:ph type="ftr" sz="quarter" idx="3"/>
          </p:nvPr>
        </p:nvSpPr>
        <p:spPr>
          <a:xfrm>
            <a:off x="1835150" y="6597650"/>
            <a:ext cx="4608513" cy="26035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pic>
        <p:nvPicPr>
          <p:cNvPr id="324618" name="Picture 10" descr="FAIR_V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800225" cy="117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619" name="Picture 37" descr="LG_Helmholtz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88063"/>
            <a:ext cx="13938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578794-E629-41FD-A6F1-1CE7CBDB287F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82088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239963" cy="61658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572250" cy="61658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35C738C-0471-441D-BD81-B0D98A7F1729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219524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0" y="0"/>
            <a:ext cx="8964613" cy="61658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1763713" y="6524625"/>
            <a:ext cx="4752975" cy="333375"/>
          </a:xfrm>
        </p:spPr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</p:spPr>
        <p:txBody>
          <a:bodyPr/>
          <a:lstStyle>
            <a:lvl1pPr>
              <a:defRPr/>
            </a:lvl1pPr>
          </a:lstStyle>
          <a:p>
            <a:fld id="{E4C64FB2-1BF7-43A6-93D9-47A007220426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810076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019925" cy="1196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79388" y="1341438"/>
            <a:ext cx="8785225" cy="48244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763713" y="6524625"/>
            <a:ext cx="4752975" cy="333375"/>
          </a:xfrm>
        </p:spPr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</p:spPr>
        <p:txBody>
          <a:bodyPr/>
          <a:lstStyle>
            <a:lvl1pPr>
              <a:defRPr/>
            </a:lvl1pPr>
          </a:lstStyle>
          <a:p>
            <a:fld id="{98196283-E524-4ADC-AD19-346B60E5CA4E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362223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019925" cy="1196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824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1763713" y="6524625"/>
            <a:ext cx="4752975" cy="333375"/>
          </a:xfrm>
        </p:spPr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</p:spPr>
        <p:txBody>
          <a:bodyPr/>
          <a:lstStyle>
            <a:lvl1pPr>
              <a:defRPr/>
            </a:lvl1pPr>
          </a:lstStyle>
          <a:p>
            <a:fld id="{BA01E26A-B0FE-4CBB-AC53-36A8DB23F689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92107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019925" cy="11969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316413" cy="23352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829050"/>
            <a:ext cx="4316413" cy="2336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1763713" y="6524625"/>
            <a:ext cx="4752975" cy="333375"/>
          </a:xfrm>
        </p:spPr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6804025" y="6524625"/>
            <a:ext cx="971550" cy="333375"/>
          </a:xfrm>
        </p:spPr>
        <p:txBody>
          <a:bodyPr/>
          <a:lstStyle>
            <a:lvl1pPr>
              <a:defRPr/>
            </a:lvl1pPr>
          </a:lstStyle>
          <a:p>
            <a:fld id="{82F733C1-5807-40F1-A1B0-C0E0EB8C0F60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440208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22565" y="164451"/>
            <a:ext cx="6242342" cy="787557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e-DE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036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43B2996-5CAE-4D27-9D48-73DD485CF36E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34660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CA2DA4-B3CE-4B25-AA36-E1EAD3CBCE74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21127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341438"/>
            <a:ext cx="4316412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316413" cy="4824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2FCE936-7312-4067-9883-6815ED107D08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23273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877116-F7A0-450C-B770-96EE213405FA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91302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72C4943-D9F9-48DB-8AA5-C30CE10354B8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22930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C7354B-74E8-4D43-A192-9A6FC52C8871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19204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0A90051-8A6C-4C9E-A818-117B927D25FE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523438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4A8285-B5DF-438C-8664-15AF4AAB7F4D}" type="slidenum">
              <a:rPr lang="de-DE" altLang="en-US"/>
              <a:pPr/>
              <a:t>‹Nr.›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21053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38" y="6307138"/>
            <a:ext cx="736600" cy="2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87" name="Line 3"/>
          <p:cNvSpPr>
            <a:spLocks noChangeShapeType="1"/>
          </p:cNvSpPr>
          <p:nvPr/>
        </p:nvSpPr>
        <p:spPr bwMode="auto">
          <a:xfrm flipH="1">
            <a:off x="1763713" y="6535738"/>
            <a:ext cx="608806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3588" name="Line 4"/>
          <p:cNvSpPr>
            <a:spLocks noChangeShapeType="1"/>
          </p:cNvSpPr>
          <p:nvPr/>
        </p:nvSpPr>
        <p:spPr bwMode="auto">
          <a:xfrm>
            <a:off x="8713788" y="6535738"/>
            <a:ext cx="4302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3589" name="Line 5"/>
          <p:cNvSpPr>
            <a:spLocks noChangeShapeType="1"/>
          </p:cNvSpPr>
          <p:nvPr/>
        </p:nvSpPr>
        <p:spPr bwMode="auto">
          <a:xfrm>
            <a:off x="0" y="6524625"/>
            <a:ext cx="395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3590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359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01992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32359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341438"/>
            <a:ext cx="878522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  <a:p>
            <a:pPr lvl="1"/>
            <a:r>
              <a:rPr lang="en-US" altLang="en-US" smtClean="0"/>
              <a:t>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  <a:p>
            <a:pPr lvl="4"/>
            <a:r>
              <a:rPr lang="en-US" altLang="en-US" smtClean="0"/>
              <a:t>Fünfte Ebene</a:t>
            </a:r>
          </a:p>
        </p:txBody>
      </p:sp>
      <p:sp>
        <p:nvSpPr>
          <p:cNvPr id="32359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524625"/>
            <a:ext cx="47529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endParaRPr lang="de-DE" altLang="en-US" dirty="0"/>
          </a:p>
        </p:txBody>
      </p:sp>
      <p:sp>
        <p:nvSpPr>
          <p:cNvPr id="32359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524625"/>
            <a:ext cx="97155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64D8D026-C495-4694-98DA-77C2BBE1C0AE}" type="slidenum">
              <a:rPr lang="de-DE" altLang="en-US"/>
              <a:pPr/>
              <a:t>‹Nr.›</a:t>
            </a:fld>
            <a:endParaRPr lang="de-DE" altLang="en-US" dirty="0"/>
          </a:p>
        </p:txBody>
      </p:sp>
      <p:pic>
        <p:nvPicPr>
          <p:cNvPr id="323595" name="Picture 37" descr="LG_Helmholtz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88063"/>
            <a:ext cx="13938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-171450" y="-428625"/>
            <a:ext cx="9467850" cy="8001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5" y="-66675"/>
            <a:ext cx="6610350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4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6"/>
          <p:cNvSpPr>
            <a:spLocks noGrp="1"/>
          </p:cNvSpPr>
          <p:nvPr>
            <p:ph idx="1"/>
          </p:nvPr>
        </p:nvSpPr>
        <p:spPr>
          <a:xfrm>
            <a:off x="160905" y="1311171"/>
            <a:ext cx="8785225" cy="1965429"/>
          </a:xfrm>
        </p:spPr>
        <p:txBody>
          <a:bodyPr/>
          <a:lstStyle/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en-US" sz="1600" dirty="0" smtClean="0"/>
              <a:t>Quadrupole (QP) modules: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endParaRPr lang="en-US" sz="1600" dirty="0" smtClean="0"/>
          </a:p>
          <a:p>
            <a:pPr marL="720000" lvl="4" indent="-2880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err="1" smtClean="0"/>
              <a:t>FoS</a:t>
            </a:r>
            <a:r>
              <a:rPr lang="en-US" sz="1600" dirty="0" smtClean="0"/>
              <a:t> QP units shipped from JINR (Russia) to BNG (Germany) for integration into FOS QP module</a:t>
            </a:r>
          </a:p>
          <a:p>
            <a:pPr marL="720000" lvl="4" indent="-2880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Contract for series testing of QP units @ JINR signed on 26th October 2018</a:t>
            </a:r>
          </a:p>
          <a:p>
            <a:pPr marL="720000" lvl="4" indent="-2880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Integration into QP modules by company BNG in Germany</a:t>
            </a:r>
          </a:p>
          <a:p>
            <a:pPr marL="720000" lvl="4" indent="-2880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QP module testing @ INFN, Salerno (Italy) – development of agreement</a:t>
            </a:r>
            <a:endParaRPr lang="en-US" sz="1600" dirty="0"/>
          </a:p>
        </p:txBody>
      </p:sp>
      <p:sp>
        <p:nvSpPr>
          <p:cNvPr id="6" name="Rechteck 5"/>
          <p:cNvSpPr/>
          <p:nvPr/>
        </p:nvSpPr>
        <p:spPr>
          <a:xfrm>
            <a:off x="656205" y="5901266"/>
            <a:ext cx="1354858" cy="3025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66" dirty="0" smtClean="0">
                <a:latin typeface="Calibri" panose="020F0502020204030204" pitchFamily="34" charset="0"/>
                <a:cs typeface="Calibri" panose="020F0502020204030204" pitchFamily="34" charset="0"/>
              </a:rPr>
              <a:t>Quadrupole </a:t>
            </a:r>
            <a:r>
              <a:rPr lang="de-DE" sz="1366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unit</a:t>
            </a:r>
            <a:endParaRPr lang="de-DE" sz="1366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086" y="3952875"/>
            <a:ext cx="3341799" cy="189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feld 7"/>
          <p:cNvSpPr txBox="1"/>
          <p:nvPr/>
        </p:nvSpPr>
        <p:spPr bwMode="auto">
          <a:xfrm>
            <a:off x="3421907" y="5901266"/>
            <a:ext cx="1291675" cy="37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45673" tIns="87833" rIns="45673" bIns="87833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de-DE" sz="1366" dirty="0">
                <a:latin typeface="Calibri" panose="020F0502020204030204" pitchFamily="34" charset="0"/>
                <a:cs typeface="Calibri" panose="020F0502020204030204" pitchFamily="34" charset="0"/>
              </a:rPr>
              <a:t>QP Unit @ BNG</a:t>
            </a:r>
          </a:p>
        </p:txBody>
      </p:sp>
      <p:sp>
        <p:nvSpPr>
          <p:cNvPr id="10" name="Rechteck 9"/>
          <p:cNvSpPr/>
          <p:nvPr/>
        </p:nvSpPr>
        <p:spPr>
          <a:xfrm>
            <a:off x="6464710" y="5937095"/>
            <a:ext cx="2222090" cy="300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366" dirty="0" smtClean="0">
                <a:latin typeface="Calibri" panose="020F0502020204030204" pitchFamily="34" charset="0"/>
              </a:rPr>
              <a:t>Quadrupole </a:t>
            </a:r>
            <a:r>
              <a:rPr lang="de-DE" sz="1366" dirty="0" err="1" smtClean="0">
                <a:latin typeface="Calibri" panose="020F0502020204030204" pitchFamily="34" charset="0"/>
              </a:rPr>
              <a:t>module</a:t>
            </a:r>
            <a:r>
              <a:rPr lang="de-DE" sz="1366" dirty="0" smtClean="0">
                <a:latin typeface="Calibri" panose="020F0502020204030204" pitchFamily="34" charset="0"/>
              </a:rPr>
              <a:t> at BNG</a:t>
            </a:r>
            <a:endParaRPr lang="de-DE" sz="1366" dirty="0">
              <a:latin typeface="Calibri" panose="020F050202020403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534650" y="200481"/>
            <a:ext cx="2037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  <a:endParaRPr lang="en-US" alt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924763"/>
            <a:ext cx="2219325" cy="190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4172181"/>
            <a:ext cx="2582284" cy="145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7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10"/>
          <p:cNvSpPr txBox="1">
            <a:spLocks noChangeArrowheads="1"/>
          </p:cNvSpPr>
          <p:nvPr/>
        </p:nvSpPr>
        <p:spPr bwMode="auto">
          <a:xfrm>
            <a:off x="0" y="173151"/>
            <a:ext cx="91440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3200" b="1" dirty="0" smtClean="0"/>
              <a:t>SIS100: RF Stations</a:t>
            </a:r>
            <a:r>
              <a:rPr lang="en-US" altLang="de-DE" sz="3200" b="1" dirty="0"/>
              <a:t/>
            </a:r>
            <a:br>
              <a:rPr lang="en-US" altLang="de-DE" sz="3200" b="1" dirty="0"/>
            </a:br>
            <a:endParaRPr lang="en-US" altLang="de-DE" sz="1600" b="1" dirty="0"/>
          </a:p>
        </p:txBody>
      </p:sp>
      <p:sp>
        <p:nvSpPr>
          <p:cNvPr id="37897" name="Rectangle 29"/>
          <p:cNvSpPr>
            <a:spLocks noChangeArrowheads="1"/>
          </p:cNvSpPr>
          <p:nvPr/>
        </p:nvSpPr>
        <p:spPr bwMode="auto">
          <a:xfrm>
            <a:off x="2571750" y="2176463"/>
            <a:ext cx="252413" cy="234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" y="1271780"/>
            <a:ext cx="2766219" cy="20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3714750" y="1714798"/>
            <a:ext cx="5353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acceleration </a:t>
            </a:r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(14 required)  </a:t>
            </a:r>
          </a:p>
          <a:p>
            <a:r>
              <a:rPr lang="en-US" b="1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</a:t>
            </a:r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including </a:t>
            </a: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converter </a:t>
            </a:r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ready. 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series production started by RI company. </a:t>
            </a:r>
            <a:endParaRPr lang="en-US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4" y="3626882"/>
            <a:ext cx="347684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829908" y="3661930"/>
            <a:ext cx="52378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</a:t>
            </a: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Compression </a:t>
            </a:r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(9 required): </a:t>
            </a:r>
            <a:endParaRPr lang="en-US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cavities done by AURION company.  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supplies are still under production by OCEM company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10"/>
          <p:cNvSpPr txBox="1">
            <a:spLocks noChangeArrowheads="1"/>
          </p:cNvSpPr>
          <p:nvPr/>
        </p:nvSpPr>
        <p:spPr bwMode="auto">
          <a:xfrm>
            <a:off x="0" y="296262"/>
            <a:ext cx="91440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3200" b="1" dirty="0" smtClean="0"/>
              <a:t>DANFYSIK for SIS100</a:t>
            </a:r>
          </a:p>
        </p:txBody>
      </p:sp>
      <p:sp>
        <p:nvSpPr>
          <p:cNvPr id="37897" name="Rectangle 29"/>
          <p:cNvSpPr>
            <a:spLocks noChangeArrowheads="1"/>
          </p:cNvSpPr>
          <p:nvPr/>
        </p:nvSpPr>
        <p:spPr bwMode="auto">
          <a:xfrm>
            <a:off x="2325416" y="2414588"/>
            <a:ext cx="252413" cy="234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" name="Rechteck 1"/>
          <p:cNvSpPr/>
          <p:nvPr/>
        </p:nvSpPr>
        <p:spPr>
          <a:xfrm>
            <a:off x="891833" y="4538059"/>
            <a:ext cx="7591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Production of electrostatic </a:t>
            </a:r>
            <a:r>
              <a:rPr lang="en-US" dirty="0"/>
              <a:t>extraction </a:t>
            </a:r>
            <a:r>
              <a:rPr lang="en-US" dirty="0" smtClean="0"/>
              <a:t>septum and Injection Septum Magnets started  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139486"/>
            <a:ext cx="2382117" cy="120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3" y="1997709"/>
            <a:ext cx="3222453" cy="241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1457971" y="1417300"/>
            <a:ext cx="2239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Sextupole</a:t>
            </a:r>
            <a:r>
              <a:rPr lang="en-US" sz="1400" dirty="0"/>
              <a:t> Magnets </a:t>
            </a:r>
            <a:endParaRPr lang="en-US" sz="1400" dirty="0" smtClean="0"/>
          </a:p>
          <a:p>
            <a:r>
              <a:rPr lang="en-US" sz="1400" dirty="0" smtClean="0"/>
              <a:t>Series </a:t>
            </a:r>
            <a:r>
              <a:rPr lang="en-US" sz="1400" dirty="0"/>
              <a:t>production </a:t>
            </a:r>
            <a:r>
              <a:rPr lang="en-US" sz="1400" dirty="0" smtClean="0"/>
              <a:t>completed</a:t>
            </a:r>
            <a:endParaRPr lang="en-US" sz="1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687" y="2074297"/>
            <a:ext cx="3014486" cy="226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4687546" y="1427966"/>
            <a:ext cx="38029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2 IPM with magnet system for SIS18 and </a:t>
            </a:r>
            <a:r>
              <a:rPr lang="en-US" sz="1200" dirty="0" smtClean="0"/>
              <a:t>SIS100: Manufacturing </a:t>
            </a:r>
            <a:r>
              <a:rPr lang="en-US" sz="1200" dirty="0"/>
              <a:t>of both magnet systems </a:t>
            </a:r>
            <a:r>
              <a:rPr lang="en-US" sz="1200" dirty="0" smtClean="0"/>
              <a:t>completed </a:t>
            </a:r>
          </a:p>
          <a:p>
            <a:r>
              <a:rPr lang="en-US" sz="1200" dirty="0" smtClean="0"/>
              <a:t>Vacuum chamber and </a:t>
            </a:r>
            <a:r>
              <a:rPr lang="en-US" sz="1100" dirty="0" smtClean="0"/>
              <a:t>PS</a:t>
            </a:r>
            <a:r>
              <a:rPr lang="en-US" sz="1200" dirty="0" smtClean="0"/>
              <a:t> </a:t>
            </a:r>
            <a:r>
              <a:rPr lang="en-US" sz="1200" dirty="0"/>
              <a:t>under </a:t>
            </a:r>
            <a:r>
              <a:rPr lang="en-US" sz="1200" dirty="0" smtClean="0"/>
              <a:t>production. </a:t>
            </a:r>
            <a:endParaRPr lang="en-US" sz="1200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45" y="5055768"/>
            <a:ext cx="2802634" cy="13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0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7" y="1299357"/>
            <a:ext cx="1227298" cy="163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063568" y="129935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SIS100 quadrupole chambers with elliptical cross section </a:t>
            </a:r>
            <a:r>
              <a:rPr lang="en-US" dirty="0" smtClean="0"/>
              <a:t>(required </a:t>
            </a:r>
            <a:r>
              <a:rPr lang="en-US" dirty="0"/>
              <a:t>185 </a:t>
            </a:r>
            <a:r>
              <a:rPr lang="en-US" dirty="0" smtClean="0"/>
              <a:t>pieces) </a:t>
            </a:r>
          </a:p>
          <a:p>
            <a:r>
              <a:rPr lang="pt-BR" dirty="0"/>
              <a:t>FoS quadrupole chamber done at JJVAC</a:t>
            </a:r>
          </a:p>
          <a:p>
            <a:r>
              <a:rPr lang="en-US" dirty="0"/>
              <a:t>Small series (four pieces) ordered at </a:t>
            </a:r>
            <a:r>
              <a:rPr lang="en-US" dirty="0" smtClean="0"/>
              <a:t>RI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77" y="2716417"/>
            <a:ext cx="1579723" cy="114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4030502" y="2935753"/>
            <a:ext cx="38459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SIS100 Adsorption Pumps (78 pieces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Series </a:t>
            </a:r>
            <a:r>
              <a:rPr lang="en-US" dirty="0"/>
              <a:t>production </a:t>
            </a:r>
            <a:r>
              <a:rPr lang="en-US" dirty="0" smtClean="0"/>
              <a:t>started by ILK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704115" y="5062885"/>
            <a:ext cx="3204723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Cryogenics Beam Position </a:t>
            </a:r>
            <a:r>
              <a:rPr lang="en-US" sz="1600" dirty="0" smtClean="0"/>
              <a:t>Monitor</a:t>
            </a:r>
          </a:p>
          <a:p>
            <a:r>
              <a:rPr lang="en-US" sz="1600" dirty="0" smtClean="0"/>
              <a:t>Prototype </a:t>
            </a:r>
            <a:r>
              <a:rPr lang="en-US" sz="1600" dirty="0"/>
              <a:t>cryogenic BPM (made by </a:t>
            </a:r>
            <a:endParaRPr lang="en-US" sz="1600" dirty="0" smtClean="0"/>
          </a:p>
          <a:p>
            <a:r>
              <a:rPr lang="en-US" sz="1600" dirty="0" smtClean="0"/>
              <a:t>Kyocera</a:t>
            </a:r>
            <a:r>
              <a:rPr lang="en-US" sz="1600" dirty="0"/>
              <a:t>) </a:t>
            </a:r>
            <a:r>
              <a:rPr lang="en-US" sz="1600" dirty="0" smtClean="0"/>
              <a:t>tested successfully</a:t>
            </a:r>
            <a:endParaRPr lang="en-US" sz="1600" dirty="0"/>
          </a:p>
          <a:p>
            <a:r>
              <a:rPr lang="en-US" sz="1600" dirty="0" smtClean="0"/>
              <a:t>Series </a:t>
            </a:r>
            <a:r>
              <a:rPr lang="en-US" sz="1600" dirty="0"/>
              <a:t>contract awarded to </a:t>
            </a:r>
            <a:r>
              <a:rPr lang="en-US" sz="1600" dirty="0" err="1"/>
              <a:t>Friatec</a:t>
            </a:r>
            <a:r>
              <a:rPr lang="en-US" sz="1600" dirty="0"/>
              <a:t>.</a:t>
            </a:r>
          </a:p>
          <a:p>
            <a:r>
              <a:rPr lang="en-US" sz="1600" dirty="0" err="1" smtClean="0"/>
              <a:t>FoS</a:t>
            </a:r>
            <a:r>
              <a:rPr lang="en-US" sz="1600" dirty="0" smtClean="0"/>
              <a:t> </a:t>
            </a:r>
            <a:r>
              <a:rPr lang="en-US" sz="1600" dirty="0"/>
              <a:t>BPM delivered and tested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68" y="5201385"/>
            <a:ext cx="1755187" cy="107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4" y="3720431"/>
            <a:ext cx="1971674" cy="118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0"/>
          <p:cNvSpPr/>
          <p:nvPr/>
        </p:nvSpPr>
        <p:spPr>
          <a:xfrm>
            <a:off x="2528718" y="398349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Production </a:t>
            </a:r>
            <a:r>
              <a:rPr lang="en-US" dirty="0"/>
              <a:t>of </a:t>
            </a:r>
            <a:r>
              <a:rPr lang="en-US" dirty="0" smtClean="0"/>
              <a:t>injection kicker started by  PPT/AMPEGON company</a:t>
            </a:r>
            <a:endParaRPr lang="en-US" dirty="0"/>
          </a:p>
          <a:p>
            <a:endParaRPr lang="en-US" dirty="0"/>
          </a:p>
        </p:txBody>
      </p:sp>
      <p:sp>
        <p:nvSpPr>
          <p:cNvPr id="12" name="Rechteck 11"/>
          <p:cNvSpPr/>
          <p:nvPr/>
        </p:nvSpPr>
        <p:spPr>
          <a:xfrm>
            <a:off x="6927818" y="5201385"/>
            <a:ext cx="26352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Cryo</a:t>
            </a:r>
            <a:r>
              <a:rPr lang="en-US" sz="1400" dirty="0"/>
              <a:t>-Catcher </a:t>
            </a:r>
            <a:r>
              <a:rPr lang="en-US" sz="1400" dirty="0" smtClean="0"/>
              <a:t>System</a:t>
            </a:r>
          </a:p>
          <a:p>
            <a:r>
              <a:rPr lang="en-US" sz="1400" dirty="0" err="1" smtClean="0"/>
              <a:t>FoS</a:t>
            </a:r>
            <a:r>
              <a:rPr lang="en-US" sz="1400" dirty="0" smtClean="0"/>
              <a:t> is ready. </a:t>
            </a:r>
            <a:endParaRPr lang="en-US" sz="1400" dirty="0"/>
          </a:p>
          <a:p>
            <a:r>
              <a:rPr lang="en-US" sz="1400" dirty="0" smtClean="0"/>
              <a:t>Series </a:t>
            </a:r>
            <a:r>
              <a:rPr lang="en-US" sz="1400" dirty="0"/>
              <a:t>production </a:t>
            </a:r>
            <a:r>
              <a:rPr lang="en-US" sz="1400" dirty="0" smtClean="0"/>
              <a:t>started by TRINOS company </a:t>
            </a:r>
            <a:endParaRPr lang="en-US" sz="1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18" y="3864257"/>
            <a:ext cx="1909762" cy="12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139689" y="54579"/>
            <a:ext cx="461696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SIS100: </a:t>
            </a:r>
          </a:p>
          <a:p>
            <a:pPr algn="ctr"/>
            <a:r>
              <a:rPr lang="en-US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other components under production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8675" y="0"/>
            <a:ext cx="7019925" cy="1196975"/>
          </a:xfrm>
        </p:spPr>
        <p:txBody>
          <a:bodyPr/>
          <a:lstStyle/>
          <a:p>
            <a:r>
              <a:rPr lang="de-DE" b="1" dirty="0" smtClean="0"/>
              <a:t>Super-FRS</a:t>
            </a:r>
            <a:endParaRPr lang="en-US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143" y="-332590"/>
            <a:ext cx="10530668" cy="744454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789656" y="5299617"/>
            <a:ext cx="21178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 up to  10</a:t>
            </a:r>
            <a:r>
              <a:rPr lang="en-US" b="1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CR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ns bunch length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mm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endParaRPr lang="en-US" sz="1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/p=±1.5 % 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5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6872" y="-3175"/>
            <a:ext cx="7019925" cy="1196975"/>
          </a:xfrm>
        </p:spPr>
        <p:txBody>
          <a:bodyPr/>
          <a:lstStyle/>
          <a:p>
            <a:r>
              <a:rPr lang="de-DE" b="1" dirty="0" smtClean="0"/>
              <a:t>Super-FRS</a:t>
            </a:r>
            <a:endParaRPr lang="en-US" b="1" dirty="0"/>
          </a:p>
        </p:txBody>
      </p:sp>
      <p:sp>
        <p:nvSpPr>
          <p:cNvPr id="5" name="Inhaltsplatzhalter 6"/>
          <p:cNvSpPr>
            <a:spLocks noGrp="1"/>
          </p:cNvSpPr>
          <p:nvPr>
            <p:ph idx="1"/>
          </p:nvPr>
        </p:nvSpPr>
        <p:spPr>
          <a:xfrm>
            <a:off x="174175" y="1407634"/>
            <a:ext cx="8155239" cy="2029523"/>
          </a:xfrm>
        </p:spPr>
        <p:txBody>
          <a:bodyPr/>
          <a:lstStyle/>
          <a:p>
            <a:pPr marL="171450" lvl="1" indent="-1714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 err="1"/>
              <a:t>FoS</a:t>
            </a:r>
            <a:r>
              <a:rPr lang="en-US" sz="1600" dirty="0"/>
              <a:t> radiation hard dipole magnet done by BINP </a:t>
            </a:r>
            <a:endParaRPr lang="en-US" sz="1600" dirty="0" smtClean="0"/>
          </a:p>
          <a:p>
            <a:pPr marL="171450" lvl="1" indent="-1714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Production </a:t>
            </a:r>
            <a:r>
              <a:rPr lang="en-US" sz="1600" dirty="0"/>
              <a:t>of </a:t>
            </a:r>
            <a:r>
              <a:rPr lang="en-US" sz="1600" dirty="0" err="1"/>
              <a:t>FoS</a:t>
            </a:r>
            <a:r>
              <a:rPr lang="en-US" sz="1600" dirty="0"/>
              <a:t> </a:t>
            </a:r>
            <a:r>
              <a:rPr lang="en-US" sz="1600" dirty="0" err="1"/>
              <a:t>sc</a:t>
            </a:r>
            <a:r>
              <a:rPr lang="en-US" sz="1600" dirty="0"/>
              <a:t> short </a:t>
            </a:r>
            <a:r>
              <a:rPr lang="en-US" sz="1600" dirty="0" err="1"/>
              <a:t>multiplets</a:t>
            </a:r>
            <a:r>
              <a:rPr lang="en-US" sz="1600" dirty="0"/>
              <a:t> </a:t>
            </a:r>
            <a:r>
              <a:rPr lang="en-US" sz="1600" dirty="0" smtClean="0"/>
              <a:t>running.</a:t>
            </a:r>
          </a:p>
          <a:p>
            <a:pPr marL="171450" lvl="1" indent="-1714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 Production </a:t>
            </a:r>
            <a:r>
              <a:rPr lang="en-US" sz="1600" dirty="0"/>
              <a:t>of </a:t>
            </a:r>
            <a:r>
              <a:rPr lang="en-US" sz="1600" dirty="0" err="1"/>
              <a:t>FoS</a:t>
            </a:r>
            <a:r>
              <a:rPr lang="en-US" sz="1600" dirty="0"/>
              <a:t> </a:t>
            </a:r>
            <a:r>
              <a:rPr lang="en-US" sz="1600" dirty="0" err="1"/>
              <a:t>sc</a:t>
            </a:r>
            <a:r>
              <a:rPr lang="en-US" sz="1600" dirty="0"/>
              <a:t> long </a:t>
            </a:r>
            <a:r>
              <a:rPr lang="en-US" sz="1600" dirty="0" err="1"/>
              <a:t>multiplet</a:t>
            </a:r>
            <a:r>
              <a:rPr lang="en-US" sz="1600" dirty="0"/>
              <a:t> started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Testing Facility for </a:t>
            </a:r>
            <a:r>
              <a:rPr lang="en-US" sz="1600" dirty="0" err="1"/>
              <a:t>sc</a:t>
            </a:r>
            <a:r>
              <a:rPr lang="en-US" sz="1600" dirty="0"/>
              <a:t> magnets at CERN is ready for </a:t>
            </a:r>
            <a:r>
              <a:rPr lang="en-US" sz="1600" dirty="0" smtClean="0"/>
              <a:t>use </a:t>
            </a:r>
            <a:endParaRPr lang="en-US" sz="16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Various IKC for detector systems drafted (beam profiler, tracking </a:t>
            </a:r>
            <a:r>
              <a:rPr lang="en-US" sz="1600" dirty="0" smtClean="0"/>
              <a:t>detectors, scintillators</a:t>
            </a:r>
            <a:r>
              <a:rPr lang="en-US" sz="1600" dirty="0"/>
              <a:t>, drives, etc.) and in negotiation with in-kind partners</a:t>
            </a:r>
            <a:endParaRPr lang="en-US" sz="1600" dirty="0" smtClean="0"/>
          </a:p>
          <a:p>
            <a:pPr marL="184555" lvl="1" indent="-184555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sz="105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33" y="3299309"/>
            <a:ext cx="1906266" cy="170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:\Eigene Dateien\Präsentationen\Eigene Präsentationen\2018\NUSTAR 180228\Bilder\20180207_0916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26" y="4657850"/>
            <a:ext cx="2565293" cy="1728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98" y="3902108"/>
            <a:ext cx="2669904" cy="16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2967067" y="5320784"/>
            <a:ext cx="2299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SC </a:t>
            </a:r>
            <a:r>
              <a:rPr lang="en-US" sz="1400" dirty="0" err="1"/>
              <a:t>multiplets</a:t>
            </a:r>
            <a:r>
              <a:rPr lang="en-US" sz="1400" dirty="0"/>
              <a:t> including some </a:t>
            </a:r>
            <a:r>
              <a:rPr lang="en-US" sz="1400" dirty="0" err="1"/>
              <a:t>sextupoles</a:t>
            </a:r>
            <a:endParaRPr lang="en-US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174175" y="5860018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Radiation hard dipole magnet at GSI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7317872" y="3902108"/>
            <a:ext cx="1277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 facility</a:t>
            </a:r>
            <a:endParaRPr lang="en-US" dirty="0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5" y="3888420"/>
            <a:ext cx="2607125" cy="195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00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im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789" y="2969458"/>
            <a:ext cx="2086600" cy="1339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5" name="Gruppieren 1"/>
          <p:cNvGrpSpPr>
            <a:grpSpLocks/>
          </p:cNvGrpSpPr>
          <p:nvPr/>
        </p:nvGrpSpPr>
        <p:grpSpPr bwMode="auto">
          <a:xfrm>
            <a:off x="859206" y="1356206"/>
            <a:ext cx="7788927" cy="3168650"/>
            <a:chOff x="341313" y="817563"/>
            <a:chExt cx="8478837" cy="3403601"/>
          </a:xfrm>
        </p:grpSpPr>
        <p:sp>
          <p:nvSpPr>
            <p:cNvPr id="5" name="Shape 232"/>
            <p:cNvSpPr/>
            <p:nvPr/>
          </p:nvSpPr>
          <p:spPr>
            <a:xfrm flipV="1">
              <a:off x="702277" y="1895256"/>
              <a:ext cx="0" cy="792924"/>
            </a:xfrm>
            <a:prstGeom prst="line">
              <a:avLst/>
            </a:prstGeom>
            <a:ln w="38100">
              <a:solidFill>
                <a:srgbClr val="FF0000"/>
              </a:solidFill>
              <a:round/>
              <a:tailEnd type="triangle"/>
            </a:ln>
          </p:spPr>
          <p:txBody>
            <a:bodyPr lIns="0" tIns="0" rIns="0" bIns="0"/>
            <a:lstStyle/>
            <a:p>
              <a:pPr algn="l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>
                <a:solidFill>
                  <a:srgbClr val="008000"/>
                </a:solidFill>
                <a:latin typeface="+mn-lt"/>
                <a:sym typeface="Helvetica"/>
              </a:endParaRPr>
            </a:p>
          </p:txBody>
        </p:sp>
        <p:sp>
          <p:nvSpPr>
            <p:cNvPr id="6" name="Shape 234"/>
            <p:cNvSpPr/>
            <p:nvPr/>
          </p:nvSpPr>
          <p:spPr>
            <a:xfrm flipV="1">
              <a:off x="5323254" y="1808291"/>
              <a:ext cx="903804" cy="827026"/>
            </a:xfrm>
            <a:prstGeom prst="line">
              <a:avLst/>
            </a:prstGeom>
            <a:ln w="38100">
              <a:solidFill>
                <a:srgbClr val="FF0000"/>
              </a:solidFill>
              <a:round/>
              <a:tailEnd type="triangle"/>
            </a:ln>
          </p:spPr>
          <p:txBody>
            <a:bodyPr lIns="0" tIns="0" rIns="0" bIns="0"/>
            <a:lstStyle/>
            <a:p>
              <a:pPr algn="l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>
                <a:solidFill>
                  <a:srgbClr val="008000"/>
                </a:solidFill>
                <a:latin typeface="+mn-lt"/>
                <a:sym typeface="Helvetica"/>
              </a:endParaRPr>
            </a:p>
          </p:txBody>
        </p:sp>
        <p:sp>
          <p:nvSpPr>
            <p:cNvPr id="8" name="Shape 236"/>
            <p:cNvSpPr/>
            <p:nvPr/>
          </p:nvSpPr>
          <p:spPr>
            <a:xfrm flipH="1" flipV="1">
              <a:off x="3427514" y="1808290"/>
              <a:ext cx="1153218" cy="920813"/>
            </a:xfrm>
            <a:prstGeom prst="line">
              <a:avLst/>
            </a:prstGeom>
            <a:ln w="38100">
              <a:solidFill>
                <a:srgbClr val="FF0000"/>
              </a:solidFill>
              <a:round/>
              <a:tailEnd type="triangle"/>
            </a:ln>
          </p:spPr>
          <p:txBody>
            <a:bodyPr lIns="0" tIns="0" rIns="0" bIns="0"/>
            <a:lstStyle/>
            <a:p>
              <a:pPr algn="l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>
                <a:solidFill>
                  <a:srgbClr val="008000"/>
                </a:solidFill>
                <a:latin typeface="+mn-lt"/>
                <a:sym typeface="Helvetica"/>
              </a:endParaRPr>
            </a:p>
          </p:txBody>
        </p:sp>
        <p:pic>
          <p:nvPicPr>
            <p:cNvPr id="12302" name="prototyp-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134" y="2318905"/>
              <a:ext cx="2854150" cy="1902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2305" name="p-linac-2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313" y="817563"/>
              <a:ext cx="8478837" cy="98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0" name="Shape 233"/>
            <p:cNvSpPr/>
            <p:nvPr/>
          </p:nvSpPr>
          <p:spPr>
            <a:xfrm flipH="1" flipV="1">
              <a:off x="1692487" y="1808291"/>
              <a:ext cx="848755" cy="694020"/>
            </a:xfrm>
            <a:prstGeom prst="line">
              <a:avLst/>
            </a:prstGeom>
            <a:ln w="38100">
              <a:solidFill>
                <a:srgbClr val="FF0000"/>
              </a:solidFill>
              <a:round/>
              <a:tailEnd type="triangle"/>
            </a:ln>
          </p:spPr>
          <p:txBody>
            <a:bodyPr lIns="0" tIns="0" rIns="0" bIns="0"/>
            <a:lstStyle/>
            <a:p>
              <a:pPr algn="l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>
                <a:solidFill>
                  <a:srgbClr val="008000"/>
                </a:solidFill>
                <a:latin typeface="+mn-lt"/>
                <a:sym typeface="Helvetica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4040" y="120493"/>
            <a:ext cx="6242342" cy="787557"/>
          </a:xfrm>
        </p:spPr>
        <p:txBody>
          <a:bodyPr>
            <a:normAutofit/>
          </a:bodyPr>
          <a:lstStyle/>
          <a:p>
            <a:r>
              <a:rPr lang="de-DE" b="1" dirty="0" smtClean="0"/>
              <a:t>The proton</a:t>
            </a:r>
            <a:r>
              <a:rPr lang="de-DE" b="1" dirty="0"/>
              <a:t>-</a:t>
            </a:r>
            <a:r>
              <a:rPr lang="de-DE" b="1" dirty="0" smtClean="0"/>
              <a:t>LINAC</a:t>
            </a:r>
            <a:endParaRPr lang="de-DE" b="1" dirty="0"/>
          </a:p>
        </p:txBody>
      </p:sp>
      <p:pic>
        <p:nvPicPr>
          <p:cNvPr id="16" name="Picture 3" descr="D:\FAIR\FAIR pLINAC Collab_IAP\CH Strukturen\Bilder\CH Okt 2014 copper plated\CH 1 exit_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976" y="4582273"/>
            <a:ext cx="2552491" cy="1701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7" name="Shape 230"/>
          <p:cNvSpPr>
            <a:spLocks noChangeArrowheads="1"/>
          </p:cNvSpPr>
          <p:nvPr/>
        </p:nvSpPr>
        <p:spPr bwMode="auto">
          <a:xfrm>
            <a:off x="6947297" y="2382469"/>
            <a:ext cx="2059558" cy="3970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FDBB63"/>
              </a:buClr>
            </a:pPr>
            <a:r>
              <a:rPr lang="en-GB" altLang="de-DE" dirty="0" smtClean="0">
                <a:solidFill>
                  <a:srgbClr val="333333"/>
                </a:solidFill>
                <a:latin typeface="Arial"/>
                <a:cs typeface="Arial"/>
                <a:sym typeface="Arial Bold"/>
              </a:rPr>
              <a:t>70 MeV, 68 mA</a:t>
            </a:r>
          </a:p>
        </p:txBody>
      </p:sp>
      <p:pic>
        <p:nvPicPr>
          <p:cNvPr id="18" name="Picture 2" descr="D:\Scientific report\2015\Photo LEBT plasm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2" y="3080603"/>
            <a:ext cx="1832899" cy="122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206780" y="4446507"/>
            <a:ext cx="53467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buClr>
                <a:schemeClr val="tx2"/>
              </a:buClr>
            </a:pPr>
            <a:r>
              <a:rPr lang="en-US" b="1" dirty="0" smtClean="0"/>
              <a:t>Status: </a:t>
            </a:r>
          </a:p>
          <a:p>
            <a:pPr marL="285750" lvl="1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Commissioning of ion source at CEA in progress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First low level RF test for ladder-RFQ  performed. Excellent agreement with theoretical predictions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CH cavity prototype tested. Tendering starts 2020. 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en-US" dirty="0" smtClean="0"/>
              <a:t>Seven klystrons on site. Testing progressing. Prototype modulators in work. 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27" y="2663512"/>
            <a:ext cx="1419896" cy="1782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0" y="1171540"/>
            <a:ext cx="7977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One needs 10</a:t>
            </a:r>
            <a:r>
              <a:rPr lang="en-US" sz="1400" b="1" baseline="30000" dirty="0">
                <a:solidFill>
                  <a:srgbClr val="002060"/>
                </a:solidFill>
              </a:rPr>
              <a:t>5</a:t>
            </a:r>
            <a:r>
              <a:rPr lang="en-US" sz="1400" b="1" dirty="0" smtClean="0">
                <a:solidFill>
                  <a:srgbClr val="002060"/>
                </a:solidFill>
              </a:rPr>
              <a:t> proton to get 1 antiproton. The task of p-</a:t>
            </a:r>
            <a:r>
              <a:rPr lang="en-US" sz="1400" b="1" dirty="0" err="1" smtClean="0">
                <a:solidFill>
                  <a:srgbClr val="002060"/>
                </a:solidFill>
              </a:rPr>
              <a:t>Linac</a:t>
            </a:r>
            <a:r>
              <a:rPr lang="en-US" sz="1400" b="1" dirty="0" smtClean="0">
                <a:solidFill>
                  <a:srgbClr val="002060"/>
                </a:solidFill>
              </a:rPr>
              <a:t> to provide high intensity proton beam   </a:t>
            </a:r>
            <a:endParaRPr 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0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90499" y="152400"/>
            <a:ext cx="70866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Antiproton target and separator 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90499" y="1384816"/>
            <a:ext cx="599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goal to have more than 10</a:t>
            </a:r>
            <a:r>
              <a:rPr lang="en-US" baseline="30000" dirty="0" smtClean="0"/>
              <a:t>8</a:t>
            </a:r>
            <a:r>
              <a:rPr lang="en-US" dirty="0" smtClean="0"/>
              <a:t> antiprotons at injection into CR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9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579" y="-12670"/>
            <a:ext cx="7019925" cy="1196975"/>
          </a:xfrm>
        </p:spPr>
        <p:txBody>
          <a:bodyPr>
            <a:normAutofit/>
          </a:bodyPr>
          <a:lstStyle/>
          <a:p>
            <a:r>
              <a:rPr lang="en-US" b="1" dirty="0" smtClean="0"/>
              <a:t> Collector Rin</a:t>
            </a:r>
            <a:r>
              <a:rPr lang="en-US" b="1" dirty="0"/>
              <a:t>g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35725"/>
            <a:ext cx="7848872" cy="5317611"/>
          </a:xfrm>
          <a:prstGeom prst="rect">
            <a:avLst/>
          </a:prstGeom>
        </p:spPr>
      </p:pic>
      <p:graphicFrame>
        <p:nvGraphicFramePr>
          <p:cNvPr id="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370449"/>
              </p:ext>
            </p:extLst>
          </p:nvPr>
        </p:nvGraphicFramePr>
        <p:xfrm>
          <a:off x="3212531" y="2467325"/>
          <a:ext cx="4172558" cy="2181875"/>
        </p:xfrm>
        <a:graphic>
          <a:graphicData uri="http://schemas.openxmlformats.org/drawingml/2006/table">
            <a:tbl>
              <a:tblPr/>
              <a:tblGrid>
                <a:gridCol w="18468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28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28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14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Antiprotons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7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Circumference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de-DE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221.451 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0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Rigidity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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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97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particles, 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ru-RU" alt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0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Kinetic energy, 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0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Velocity, 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0.971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0.830c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97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Relativistic factor , 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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0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Betatron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tunes, 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</a:t>
                      </a:r>
                      <a:r>
                        <a:rPr kumimoji="0" lang="en-US" altLang="ru-RU" sz="12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</a:t>
                      </a:r>
                      <a:r>
                        <a:rPr kumimoji="0" lang="en-US" altLang="ru-RU" sz="12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3.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978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Revolution frequency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itchFamily="18" charset="2"/>
                        </a:rPr>
                        <a:t></a:t>
                      </a:r>
                      <a:r>
                        <a:rPr kumimoji="0" lang="ru-RU" altLang="ru-RU" sz="1200" b="0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1.35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MHz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1.16 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MHz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02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 harmonic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9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1454522" y="1135725"/>
            <a:ext cx="549809" cy="971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6465" y="1140020"/>
            <a:ext cx="1306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from </a:t>
            </a:r>
            <a:b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P_bar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separator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SFRS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67" y="6079535"/>
            <a:ext cx="976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</a:t>
            </a:r>
            <a:b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HESR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"/>
          <p:cNvSpPr txBox="1">
            <a:spLocks noChangeArrowheads="1"/>
          </p:cNvSpPr>
          <p:nvPr/>
        </p:nvSpPr>
        <p:spPr bwMode="auto">
          <a:xfrm>
            <a:off x="4474452" y="5133444"/>
            <a:ext cx="993862" cy="2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36000" rIns="0" bIns="3600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– cavities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4138820" y="5421337"/>
            <a:ext cx="421279" cy="482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232542" y="5424259"/>
            <a:ext cx="437712" cy="479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427984" y="5421337"/>
            <a:ext cx="435462" cy="475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4543557" y="5422484"/>
            <a:ext cx="432093" cy="4775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4664590" y="5433522"/>
            <a:ext cx="426633" cy="4705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26"/>
          <p:cNvSpPr txBox="1">
            <a:spLocks noChangeArrowheads="1"/>
          </p:cNvSpPr>
          <p:nvPr/>
        </p:nvSpPr>
        <p:spPr bwMode="auto">
          <a:xfrm>
            <a:off x="4741493" y="1825660"/>
            <a:ext cx="14013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Kicker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magnets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5173541" y="160963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461573" y="160963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2"/>
          <p:cNvSpPr txBox="1">
            <a:spLocks noChangeArrowheads="1"/>
          </p:cNvSpPr>
          <p:nvPr/>
        </p:nvSpPr>
        <p:spPr bwMode="auto">
          <a:xfrm>
            <a:off x="1643410" y="4247915"/>
            <a:ext cx="15520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Stochastic cooling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Pickups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2546866" y="4700954"/>
            <a:ext cx="429330" cy="12031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740058" y="4700954"/>
            <a:ext cx="431580" cy="12031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974206" y="4508916"/>
            <a:ext cx="650110" cy="1920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7"/>
          <p:cNvSpPr txBox="1">
            <a:spLocks noChangeArrowheads="1"/>
          </p:cNvSpPr>
          <p:nvPr/>
        </p:nvSpPr>
        <p:spPr bwMode="auto">
          <a:xfrm>
            <a:off x="2322719" y="1897668"/>
            <a:ext cx="15520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Stochastic cooling 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Kickers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3164292" y="166376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948268" y="166376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 flipV="1">
            <a:off x="3492000" y="6138001"/>
            <a:ext cx="791968" cy="4647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4842000" y="6228000"/>
            <a:ext cx="118168" cy="297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1801759" y="6361707"/>
            <a:ext cx="717306" cy="834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388424" y="6381328"/>
            <a:ext cx="621432" cy="365125"/>
          </a:xfrm>
          <a:prstGeom prst="rect">
            <a:avLst/>
          </a:prstGeom>
        </p:spPr>
        <p:txBody>
          <a:bodyPr/>
          <a:lstStyle/>
          <a:p>
            <a:fld id="{80B3665A-5265-4733-8836-25A2010F230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4" name="Textfeld 3"/>
          <p:cNvSpPr txBox="1"/>
          <p:nvPr/>
        </p:nvSpPr>
        <p:spPr>
          <a:xfrm>
            <a:off x="1579298" y="2522937"/>
            <a:ext cx="1879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Main task: </a:t>
            </a:r>
            <a:r>
              <a:rPr lang="en-US" b="1" dirty="0" smtClean="0">
                <a:solidFill>
                  <a:srgbClr val="0070C0"/>
                </a:solidFill>
              </a:rPr>
              <a:t>Cooling hot secondary ions coming from separators. 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3497" y="0"/>
            <a:ext cx="7019925" cy="1196975"/>
          </a:xfrm>
        </p:spPr>
        <p:txBody>
          <a:bodyPr/>
          <a:lstStyle/>
          <a:p>
            <a:r>
              <a:rPr lang="en-US" b="1" dirty="0" smtClean="0"/>
              <a:t>Collector Ring </a:t>
            </a:r>
            <a:endParaRPr lang="en-US" b="1" dirty="0"/>
          </a:p>
        </p:txBody>
      </p:sp>
      <p:sp>
        <p:nvSpPr>
          <p:cNvPr id="5" name="Inhaltsplatzhalter 6"/>
          <p:cNvSpPr>
            <a:spLocks noGrp="1"/>
          </p:cNvSpPr>
          <p:nvPr>
            <p:ph idx="1"/>
          </p:nvPr>
        </p:nvSpPr>
        <p:spPr>
          <a:xfrm>
            <a:off x="268174" y="1263650"/>
            <a:ext cx="8199551" cy="2374900"/>
          </a:xfrm>
        </p:spPr>
        <p:txBody>
          <a:bodyPr/>
          <a:lstStyle/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series production of </a:t>
            </a:r>
            <a:r>
              <a:rPr lang="en-US" sz="2000" dirty="0" smtClean="0"/>
              <a:t>5 RF </a:t>
            </a:r>
            <a:r>
              <a:rPr lang="en-US" sz="2000" dirty="0"/>
              <a:t>– </a:t>
            </a:r>
            <a:r>
              <a:rPr lang="en-US" sz="2000" dirty="0" smtClean="0"/>
              <a:t>debunchers systems completed by RI and OCEM.</a:t>
            </a:r>
            <a:endParaRPr lang="en-US" sz="2000" dirty="0"/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en-US" sz="2000" dirty="0" smtClean="0"/>
              <a:t>Power </a:t>
            </a:r>
            <a:r>
              <a:rPr lang="en-US" sz="2000" dirty="0"/>
              <a:t>amplifier prototype for Stochastic Cooling system has been </a:t>
            </a:r>
            <a:r>
              <a:rPr lang="en-US" sz="2000" dirty="0" smtClean="0"/>
              <a:t>produced. Series production started. 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en-US" sz="2000" dirty="0" smtClean="0"/>
              <a:t>CR dipole magnets under production at BINP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en-US" sz="2000" dirty="0"/>
              <a:t>90 % of all CR specifications has been </a:t>
            </a:r>
            <a:r>
              <a:rPr lang="en-US" sz="2000" dirty="0" smtClean="0"/>
              <a:t>released</a:t>
            </a:r>
          </a:p>
          <a:p>
            <a:pPr marL="0" lvl="1" indent="0">
              <a:buClr>
                <a:schemeClr val="tx2"/>
              </a:buClr>
              <a:buNone/>
            </a:pPr>
            <a:endParaRPr lang="en-US" sz="2000" dirty="0"/>
          </a:p>
        </p:txBody>
      </p:sp>
      <p:pic>
        <p:nvPicPr>
          <p:cNvPr id="6" name="Grafik 5" descr="C:\Users\ulaier\AppData\Local\Microsoft\Windows\Temporary Internet Files\Content.Word\20180409_09495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99" y="3495675"/>
            <a:ext cx="3215228" cy="2460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0" b="91917" l="6349" r="89841">
                        <a14:foregroundMark x1="69418" y1="44925" x2="69418" y2="44925"/>
                        <a14:foregroundMark x1="85185" y1="16917" x2="85185" y2="16917"/>
                        <a14:foregroundMark x1="85291" y1="27256" x2="85291" y2="27256"/>
                        <a14:foregroundMark x1="84762" y1="34586" x2="84762" y2="34586"/>
                        <a14:foregroundMark x1="69630" y1="42481" x2="69630" y2="42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869"/>
          <a:stretch/>
        </p:blipFill>
        <p:spPr>
          <a:xfrm>
            <a:off x="4523460" y="3476115"/>
            <a:ext cx="3706140" cy="247995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495925" y="5956068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 dipole magnet 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562100" y="603595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cavity with PS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16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687638" y="3151196"/>
            <a:ext cx="3957637" cy="1003300"/>
          </a:xfrm>
          <a:noFill/>
          <a:ln/>
        </p:spPr>
        <p:txBody>
          <a:bodyPr/>
          <a:lstStyle/>
          <a:p>
            <a:r>
              <a:rPr lang="en-US" altLang="en-US" sz="2000" dirty="0" smtClean="0">
                <a:latin typeface="Times New Roman" pitchFamily="18" charset="0"/>
              </a:rPr>
              <a:t>Oleksiy Dolinskyy </a:t>
            </a:r>
            <a:r>
              <a:rPr lang="en-US" altLang="en-US" sz="2000" dirty="0">
                <a:latin typeface="Times New Roman" pitchFamily="18" charset="0"/>
              </a:rPr>
              <a:t/>
            </a:r>
            <a:br>
              <a:rPr lang="en-US" altLang="en-US" sz="2000" dirty="0">
                <a:latin typeface="Times New Roman" pitchFamily="18" charset="0"/>
              </a:rPr>
            </a:br>
            <a:r>
              <a:rPr lang="en-US" altLang="en-US" sz="2000" dirty="0" smtClean="0">
                <a:latin typeface="Times New Roman" pitchFamily="18" charset="0"/>
              </a:rPr>
              <a:t>January 21, 2019 </a:t>
            </a:r>
            <a:endParaRPr lang="en-US" altLang="en-US" sz="2000" dirty="0">
              <a:latin typeface="Times New Roman" pitchFamily="18" charset="0"/>
            </a:endParaRPr>
          </a:p>
        </p:txBody>
      </p:sp>
      <p:sp>
        <p:nvSpPr>
          <p:cNvPr id="90119" name="WordArt 7"/>
          <p:cNvSpPr>
            <a:spLocks noChangeArrowheads="1" noChangeShapeType="1" noTextEdit="1"/>
          </p:cNvSpPr>
          <p:nvPr/>
        </p:nvSpPr>
        <p:spPr bwMode="auto">
          <a:xfrm>
            <a:off x="2506664" y="2611143"/>
            <a:ext cx="4398962" cy="5360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dirty="0" smtClean="0"/>
              <a:t>FAIR Project status</a:t>
            </a:r>
            <a:endParaRPr lang="en-US" sz="20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470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6"/>
          <p:cNvSpPr>
            <a:spLocks noGrp="1"/>
          </p:cNvSpPr>
          <p:nvPr>
            <p:ph idx="1"/>
          </p:nvPr>
        </p:nvSpPr>
        <p:spPr>
          <a:xfrm>
            <a:off x="268174" y="1196975"/>
            <a:ext cx="8504352" cy="1012825"/>
          </a:xfrm>
        </p:spPr>
        <p:txBody>
          <a:bodyPr/>
          <a:lstStyle/>
          <a:p>
            <a:pPr marL="0" lvl="1" indent="0">
              <a:buClr>
                <a:schemeClr val="tx2"/>
              </a:buClr>
              <a:buNone/>
            </a:pPr>
            <a:r>
              <a:rPr lang="en-US" sz="2279" b="1" dirty="0" smtClean="0"/>
              <a:t>Contract </a:t>
            </a:r>
            <a:r>
              <a:rPr lang="en-US" sz="2279" b="1" dirty="0"/>
              <a:t>with BINP for </a:t>
            </a:r>
            <a:r>
              <a:rPr lang="en-US" sz="2279" b="1" dirty="0" smtClean="0"/>
              <a:t>production of major part </a:t>
            </a:r>
            <a:r>
              <a:rPr lang="en-US" sz="2279" b="1" dirty="0"/>
              <a:t>of </a:t>
            </a:r>
            <a:r>
              <a:rPr lang="en-US" sz="2279" b="1" dirty="0" smtClean="0"/>
              <a:t>CR components has </a:t>
            </a:r>
            <a:r>
              <a:rPr lang="en-US" sz="2279" b="1" dirty="0"/>
              <a:t>been signed in June </a:t>
            </a:r>
            <a:r>
              <a:rPr lang="en-US" sz="2279" b="1" dirty="0" smtClean="0"/>
              <a:t>2018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57" y="2052638"/>
            <a:ext cx="4657768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26256" y="5410200"/>
            <a:ext cx="77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BINP produces all magnets; vacuum system; power supplies; 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part of diagnostic elements; injection/extraction components.  </a:t>
            </a:r>
            <a:endParaRPr lang="en-US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1009944" y="0"/>
            <a:ext cx="701992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b="1" kern="0" dirty="0" smtClean="0"/>
              <a:t>Collector Ring 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41951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31143" y="90020"/>
            <a:ext cx="6242342" cy="787557"/>
          </a:xfrm>
        </p:spPr>
        <p:txBody>
          <a:bodyPr>
            <a:noAutofit/>
          </a:bodyPr>
          <a:lstStyle/>
          <a:p>
            <a:r>
              <a:rPr lang="de-DE" b="1" dirty="0"/>
              <a:t>HESR</a:t>
            </a:r>
            <a:r>
              <a:rPr lang="de-DE" sz="2800" b="1" dirty="0"/>
              <a:t/>
            </a:r>
            <a:br>
              <a:rPr lang="de-DE" sz="2800" b="1" dirty="0"/>
            </a:br>
            <a:r>
              <a:rPr lang="de-DE" sz="1800" b="1" dirty="0"/>
              <a:t>The High </a:t>
            </a:r>
            <a:r>
              <a:rPr lang="de-DE" sz="1800" b="1" dirty="0" err="1"/>
              <a:t>Energy</a:t>
            </a:r>
            <a:r>
              <a:rPr lang="de-DE" sz="1800" b="1" dirty="0"/>
              <a:t> Storage Ring</a:t>
            </a:r>
            <a:endParaRPr lang="de-DE" sz="2800" b="1" dirty="0"/>
          </a:p>
        </p:txBody>
      </p:sp>
      <p:pic>
        <p:nvPicPr>
          <p:cNvPr id="6147" name="Grafik 51" descr="HESR-Rathsmann-V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402"/>
            <a:ext cx="8424936" cy="524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6300192" y="3356992"/>
            <a:ext cx="1860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 smtClean="0"/>
              <a:t>Length   575 m</a:t>
            </a:r>
          </a:p>
          <a:p>
            <a:pPr eaLnBrk="1" hangingPunct="1"/>
            <a:r>
              <a:rPr lang="en-GB" dirty="0" smtClean="0"/>
              <a:t>Arc         132 m</a:t>
            </a:r>
          </a:p>
          <a:p>
            <a:pPr eaLnBrk="1" hangingPunct="1"/>
            <a:r>
              <a:rPr lang="en-GB" dirty="0" smtClean="0"/>
              <a:t>Straight 155.5 m</a:t>
            </a:r>
            <a:endParaRPr lang="en-GB" dirty="0"/>
          </a:p>
        </p:txBody>
      </p:sp>
      <p:pic>
        <p:nvPicPr>
          <p:cNvPr id="6" name="Grafik 5" descr="Dipol 25.03.09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88224" y="5736297"/>
            <a:ext cx="2205390" cy="8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Testtank_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938" y="1213917"/>
            <a:ext cx="1714052" cy="1115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335918" y="3026715"/>
            <a:ext cx="3813865" cy="20928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Data of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HESR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Circumference               574 m</a:t>
            </a:r>
          </a:p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rigidity: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5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50 Tm </a:t>
            </a:r>
          </a:p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CR at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13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 </a:t>
            </a:r>
          </a:p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field: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1.7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</a:p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at injection: 0.4 T </a:t>
            </a:r>
          </a:p>
          <a:p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 ramp: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0.025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T/s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07503" y="1059618"/>
            <a:ext cx="35566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tasks: 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 - experiments with antiprotons. </a:t>
            </a:r>
          </a:p>
          <a:p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SPARC  - experiments with ions. 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8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8014" y="-3175"/>
            <a:ext cx="7019925" cy="1196975"/>
          </a:xfrm>
        </p:spPr>
        <p:txBody>
          <a:bodyPr/>
          <a:lstStyle/>
          <a:p>
            <a:r>
              <a:rPr lang="en-US" b="1" dirty="0" smtClean="0"/>
              <a:t>HESR</a:t>
            </a:r>
            <a:endParaRPr lang="en-US" b="1" dirty="0"/>
          </a:p>
        </p:txBody>
      </p:sp>
      <p:sp>
        <p:nvSpPr>
          <p:cNvPr id="5" name="Inhaltsplatzhalter 6"/>
          <p:cNvSpPr txBox="1">
            <a:spLocks/>
          </p:cNvSpPr>
          <p:nvPr/>
        </p:nvSpPr>
        <p:spPr bwMode="auto">
          <a:xfrm>
            <a:off x="0" y="1316251"/>
            <a:ext cx="9532852" cy="198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de-DE" sz="2279" kern="0" dirty="0" smtClean="0"/>
              <a:t>All </a:t>
            </a:r>
            <a:r>
              <a:rPr lang="de-DE" sz="2279" kern="0" dirty="0" err="1" smtClean="0"/>
              <a:t>Dipoles</a:t>
            </a:r>
            <a:r>
              <a:rPr lang="de-DE" sz="2279" kern="0" dirty="0" smtClean="0"/>
              <a:t> </a:t>
            </a:r>
            <a:r>
              <a:rPr lang="de-DE" sz="2279" kern="0" dirty="0" err="1" smtClean="0"/>
              <a:t>are</a:t>
            </a:r>
            <a:r>
              <a:rPr lang="de-DE" sz="2279" kern="0" dirty="0" smtClean="0"/>
              <a:t> </a:t>
            </a:r>
            <a:r>
              <a:rPr lang="de-DE" sz="2279" kern="0" dirty="0" err="1" smtClean="0"/>
              <a:t>produced</a:t>
            </a:r>
            <a:r>
              <a:rPr lang="de-DE" sz="2279" kern="0" dirty="0" smtClean="0"/>
              <a:t>, in Jülich </a:t>
            </a:r>
            <a:r>
              <a:rPr lang="de-DE" sz="2279" kern="0" dirty="0" err="1" smtClean="0"/>
              <a:t>and</a:t>
            </a:r>
            <a:r>
              <a:rPr lang="de-DE" sz="2279" kern="0" dirty="0" smtClean="0"/>
              <a:t> 65% </a:t>
            </a:r>
            <a:r>
              <a:rPr lang="de-DE" sz="2279" kern="0" dirty="0" err="1" smtClean="0"/>
              <a:t>are</a:t>
            </a:r>
            <a:r>
              <a:rPr lang="de-DE" sz="2279" kern="0" dirty="0" smtClean="0"/>
              <a:t> </a:t>
            </a:r>
            <a:r>
              <a:rPr lang="de-DE" sz="2279" kern="0" dirty="0" err="1" smtClean="0"/>
              <a:t>delivered</a:t>
            </a:r>
            <a:r>
              <a:rPr lang="de-DE" sz="2279" kern="0" dirty="0" smtClean="0"/>
              <a:t> </a:t>
            </a:r>
            <a:r>
              <a:rPr lang="de-DE" sz="2279" kern="0" dirty="0" err="1" smtClean="0"/>
              <a:t>to</a:t>
            </a:r>
            <a:r>
              <a:rPr lang="de-DE" sz="2279" kern="0" dirty="0" smtClean="0"/>
              <a:t> FAIR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de-DE" sz="2279" kern="0" dirty="0" smtClean="0"/>
              <a:t>All </a:t>
            </a:r>
            <a:r>
              <a:rPr lang="de-DE" sz="2279" kern="0" dirty="0" err="1" smtClean="0"/>
              <a:t>Quadrupoles</a:t>
            </a:r>
            <a:r>
              <a:rPr lang="de-DE" sz="2279" kern="0" dirty="0" smtClean="0"/>
              <a:t> (QP) </a:t>
            </a:r>
            <a:r>
              <a:rPr lang="de-DE" sz="2279" kern="0" dirty="0" err="1" smtClean="0"/>
              <a:t>are</a:t>
            </a:r>
            <a:r>
              <a:rPr lang="de-DE" sz="2279" kern="0" dirty="0" smtClean="0"/>
              <a:t> </a:t>
            </a:r>
            <a:r>
              <a:rPr lang="de-DE" sz="2279" kern="0" dirty="0" err="1" smtClean="0"/>
              <a:t>produced</a:t>
            </a:r>
            <a:r>
              <a:rPr lang="de-DE" sz="2279" kern="0" dirty="0" smtClean="0"/>
              <a:t> in Jülich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endParaRPr lang="de-DE" sz="2279" kern="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886198"/>
            <a:ext cx="3327543" cy="195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005" y="3695822"/>
            <a:ext cx="3327542" cy="195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nhaltsplatzhalt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9"/>
          <a:stretch/>
        </p:blipFill>
        <p:spPr>
          <a:xfrm>
            <a:off x="5943497" y="4343521"/>
            <a:ext cx="3064034" cy="1953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8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422565" y="2821966"/>
            <a:ext cx="8117048" cy="3631779"/>
            <a:chOff x="471487" y="2874987"/>
            <a:chExt cx="8117048" cy="3631779"/>
          </a:xfrm>
        </p:grpSpPr>
        <p:pic>
          <p:nvPicPr>
            <p:cNvPr id="6" name="Grafik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0713" y="2874987"/>
              <a:ext cx="7967822" cy="363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877175" y="3284562"/>
              <a:ext cx="704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SIS18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6915150" y="6132537"/>
              <a:ext cx="1200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SIS100/300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771650" y="6142062"/>
              <a:ext cx="1200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SIS100/300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71487" y="4409889"/>
              <a:ext cx="8001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CBM</a:t>
              </a: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557212" y="3483024"/>
              <a:ext cx="704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 smtClean="0">
                  <a:solidFill>
                    <a:schemeClr val="bg1"/>
                  </a:solidFill>
                </a:rPr>
                <a:t>SFRS</a:t>
              </a:r>
              <a:endParaRPr lang="de-DE" alt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581025" y="2874987"/>
              <a:ext cx="12477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400" dirty="0" err="1" smtClean="0">
                  <a:solidFill>
                    <a:schemeClr val="bg1"/>
                  </a:solidFill>
                </a:rPr>
                <a:t>pbar</a:t>
              </a:r>
              <a:r>
                <a:rPr lang="de-DE" altLang="de-DE" sz="1400" dirty="0" smtClean="0">
                  <a:solidFill>
                    <a:schemeClr val="bg1"/>
                  </a:solidFill>
                </a:rPr>
                <a:t>, APPA</a:t>
              </a:r>
              <a:endParaRPr lang="de-DE" alt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6527376" y="1225015"/>
            <a:ext cx="2271440" cy="1396156"/>
            <a:chOff x="5165068" y="44624"/>
            <a:chExt cx="2271440" cy="1396156"/>
          </a:xfrm>
        </p:grpSpPr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068" y="44624"/>
              <a:ext cx="2271440" cy="1396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2" name="Oval 7"/>
            <p:cNvSpPr>
              <a:spLocks noChangeAspect="1" noChangeArrowheads="1"/>
            </p:cNvSpPr>
            <p:nvPr/>
          </p:nvSpPr>
          <p:spPr bwMode="auto">
            <a:xfrm>
              <a:off x="6025206" y="332656"/>
              <a:ext cx="313682" cy="31368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1349211"/>
            <a:ext cx="1798638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2584027" y="1138263"/>
            <a:ext cx="3943349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dirty="0" smtClean="0"/>
              <a:t>Central Transfer Building H0705A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branching and crossing point for 8 beam lines (full version)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several beam lines inclined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components of many other beam lines are transported through this building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22564" y="164451"/>
            <a:ext cx="7278631" cy="787557"/>
          </a:xfrm>
        </p:spPr>
        <p:txBody>
          <a:bodyPr anchor="ctr">
            <a:normAutofit fontScale="90000"/>
          </a:bodyPr>
          <a:lstStyle/>
          <a:p>
            <a:r>
              <a:rPr lang="de-DE" b="1" dirty="0" smtClean="0"/>
              <a:t>HEBT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200" dirty="0" smtClean="0"/>
              <a:t>High </a:t>
            </a:r>
            <a:r>
              <a:rPr lang="de-DE" sz="2200" dirty="0" err="1"/>
              <a:t>E</a:t>
            </a:r>
            <a:r>
              <a:rPr lang="de-DE" sz="2200" dirty="0" err="1" smtClean="0"/>
              <a:t>nergy</a:t>
            </a:r>
            <a:r>
              <a:rPr lang="de-DE" sz="2200" dirty="0" smtClean="0"/>
              <a:t> Beam Transfer </a:t>
            </a:r>
            <a:r>
              <a:rPr lang="de-DE" sz="2200" dirty="0" err="1" smtClean="0"/>
              <a:t>lines</a:t>
            </a:r>
            <a:r>
              <a:rPr lang="de-DE" sz="2200" dirty="0" smtClean="0"/>
              <a:t> </a:t>
            </a:r>
            <a:endParaRPr lang="de-DE" dirty="0"/>
          </a:p>
        </p:txBody>
      </p:sp>
      <p:sp>
        <p:nvSpPr>
          <p:cNvPr id="19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50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1563" y="28576"/>
            <a:ext cx="6457950" cy="914400"/>
          </a:xfrm>
        </p:spPr>
        <p:txBody>
          <a:bodyPr/>
          <a:lstStyle/>
          <a:p>
            <a:r>
              <a:rPr lang="en-US" b="1" dirty="0" smtClean="0"/>
              <a:t>HEBT</a:t>
            </a:r>
            <a:endParaRPr lang="en-US" b="1" dirty="0"/>
          </a:p>
        </p:txBody>
      </p:sp>
      <p:sp>
        <p:nvSpPr>
          <p:cNvPr id="5" name="Inhaltsplatzhalter 6"/>
          <p:cNvSpPr>
            <a:spLocks noGrp="1"/>
          </p:cNvSpPr>
          <p:nvPr>
            <p:ph idx="1"/>
          </p:nvPr>
        </p:nvSpPr>
        <p:spPr>
          <a:xfrm>
            <a:off x="0" y="1196976"/>
            <a:ext cx="9532852" cy="1812924"/>
          </a:xfrm>
        </p:spPr>
        <p:txBody>
          <a:bodyPr/>
          <a:lstStyle/>
          <a:p>
            <a:pPr marL="0" lvl="1" indent="0">
              <a:buClr>
                <a:schemeClr val="tx2"/>
              </a:buClr>
              <a:buNone/>
            </a:pPr>
            <a:r>
              <a:rPr lang="de-DE" sz="1600" dirty="0" smtClean="0"/>
              <a:t>HEBT </a:t>
            </a:r>
            <a:r>
              <a:rPr lang="de-DE" sz="1600" dirty="0" err="1" smtClean="0"/>
              <a:t>production</a:t>
            </a:r>
            <a:r>
              <a:rPr lang="de-DE" sz="1600" dirty="0" smtClean="0"/>
              <a:t> </a:t>
            </a:r>
            <a:r>
              <a:rPr lang="de-DE" sz="1600" dirty="0" err="1" smtClean="0"/>
              <a:t>divided</a:t>
            </a:r>
            <a:r>
              <a:rPr lang="de-DE" sz="1600" dirty="0" smtClean="0"/>
              <a:t> in 3 </a:t>
            </a:r>
            <a:r>
              <a:rPr lang="de-DE" sz="1600" dirty="0" err="1" smtClean="0"/>
              <a:t>batches</a:t>
            </a:r>
            <a:r>
              <a:rPr lang="de-DE" sz="1600" dirty="0" smtClean="0"/>
              <a:t>.  </a:t>
            </a:r>
          </a:p>
          <a:p>
            <a:pPr marL="0" lvl="1" indent="0">
              <a:buClr>
                <a:schemeClr val="tx2"/>
              </a:buClr>
              <a:buNone/>
            </a:pPr>
            <a:r>
              <a:rPr lang="de-DE" sz="1600" dirty="0" smtClean="0"/>
              <a:t>1st </a:t>
            </a:r>
            <a:r>
              <a:rPr lang="de-DE" sz="1600" dirty="0" err="1" smtClean="0"/>
              <a:t>batch</a:t>
            </a:r>
            <a:r>
              <a:rPr lang="de-DE" sz="1600" dirty="0" smtClean="0"/>
              <a:t> 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de-DE" sz="1600" dirty="0" smtClean="0"/>
              <a:t>Serial </a:t>
            </a:r>
            <a:r>
              <a:rPr lang="de-DE" sz="1600" dirty="0" err="1" smtClean="0"/>
              <a:t>production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dipole</a:t>
            </a:r>
            <a:r>
              <a:rPr lang="de-DE" sz="1600" dirty="0" smtClean="0"/>
              <a:t> </a:t>
            </a:r>
            <a:r>
              <a:rPr lang="de-DE" sz="1600" dirty="0" err="1" smtClean="0"/>
              <a:t>magnets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ongoing</a:t>
            </a:r>
            <a:r>
              <a:rPr lang="de-DE" sz="1600" dirty="0" smtClean="0"/>
              <a:t> </a:t>
            </a:r>
            <a:r>
              <a:rPr lang="de-DE" sz="1600" dirty="0" err="1" smtClean="0"/>
              <a:t>by</a:t>
            </a:r>
            <a:r>
              <a:rPr lang="de-DE" sz="1600" dirty="0" smtClean="0"/>
              <a:t> </a:t>
            </a:r>
            <a:r>
              <a:rPr lang="de-DE" sz="1600" dirty="0" err="1" smtClean="0"/>
              <a:t>Efremov</a:t>
            </a:r>
            <a:r>
              <a:rPr lang="de-DE" sz="1600" dirty="0" smtClean="0"/>
              <a:t> Institute in </a:t>
            </a:r>
            <a:r>
              <a:rPr lang="de-DE" sz="1600" dirty="0" err="1" smtClean="0"/>
              <a:t>Russia</a:t>
            </a:r>
            <a:r>
              <a:rPr lang="de-DE" sz="1600" dirty="0" smtClean="0"/>
              <a:t>. </a:t>
            </a:r>
          </a:p>
          <a:p>
            <a:pPr marL="0" lvl="1" indent="0">
              <a:buClr>
                <a:schemeClr val="tx2"/>
              </a:buClr>
              <a:buNone/>
            </a:pPr>
            <a:r>
              <a:rPr lang="de-DE" sz="1600" dirty="0" smtClean="0"/>
              <a:t>21 </a:t>
            </a:r>
            <a:r>
              <a:rPr lang="de-DE" sz="1600" dirty="0" err="1" smtClean="0"/>
              <a:t>of</a:t>
            </a:r>
            <a:r>
              <a:rPr lang="de-DE" sz="1600" dirty="0" smtClean="0"/>
              <a:t> 51 </a:t>
            </a:r>
            <a:r>
              <a:rPr lang="de-DE" sz="1600" dirty="0" err="1" smtClean="0"/>
              <a:t>dipoles</a:t>
            </a:r>
            <a:r>
              <a:rPr lang="de-DE" sz="1600" dirty="0" smtClean="0"/>
              <a:t> </a:t>
            </a:r>
            <a:r>
              <a:rPr lang="de-DE" sz="1600" dirty="0" err="1" smtClean="0"/>
              <a:t>delivered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GSI. </a:t>
            </a:r>
            <a:endParaRPr lang="de-DE" sz="1600" dirty="0"/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de-DE" sz="1600" dirty="0" smtClean="0"/>
              <a:t>51 </a:t>
            </a:r>
            <a:r>
              <a:rPr lang="de-DE" sz="1600" dirty="0" err="1" smtClean="0"/>
              <a:t>vacuum</a:t>
            </a:r>
            <a:r>
              <a:rPr lang="de-DE" sz="1600" dirty="0" smtClean="0"/>
              <a:t> </a:t>
            </a:r>
            <a:r>
              <a:rPr lang="de-DE" sz="1600" dirty="0" err="1"/>
              <a:t>chambers</a:t>
            </a:r>
            <a:r>
              <a:rPr lang="de-DE" sz="1600" dirty="0"/>
              <a:t> </a:t>
            </a:r>
            <a:r>
              <a:rPr lang="de-DE" sz="1600" dirty="0" err="1" smtClean="0"/>
              <a:t>delivered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GSI </a:t>
            </a:r>
            <a:r>
              <a:rPr lang="de-DE" sz="1600" dirty="0" err="1" smtClean="0"/>
              <a:t>from</a:t>
            </a:r>
            <a:r>
              <a:rPr lang="de-DE" sz="1600" dirty="0" smtClean="0"/>
              <a:t> BINP, </a:t>
            </a:r>
            <a:r>
              <a:rPr lang="de-DE" sz="1600" dirty="0" err="1" smtClean="0"/>
              <a:t>Russia</a:t>
            </a:r>
            <a:r>
              <a:rPr lang="de-DE" sz="1600" dirty="0" smtClean="0"/>
              <a:t>.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en-US" sz="1600" dirty="0" err="1" smtClean="0"/>
              <a:t>FoS</a:t>
            </a:r>
            <a:r>
              <a:rPr lang="en-US" sz="1600" dirty="0" smtClean="0"/>
              <a:t> Power Converter delivered to GSI from ECIL, India  (6 needed) </a:t>
            </a:r>
          </a:p>
          <a:p>
            <a:pPr marL="0" lvl="1" indent="0">
              <a:buClr>
                <a:schemeClr val="tx2"/>
              </a:buClr>
              <a:buNone/>
            </a:pP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and 3</a:t>
            </a:r>
            <a:r>
              <a:rPr lang="en-US" sz="1600" baseline="30000" dirty="0" smtClean="0"/>
              <a:t>rd</a:t>
            </a:r>
            <a:r>
              <a:rPr lang="en-US" sz="1600" dirty="0" smtClean="0"/>
              <a:t> batches:</a:t>
            </a:r>
          </a:p>
          <a:p>
            <a:pPr marL="184555" lvl="1" indent="-184555">
              <a:buClr>
                <a:schemeClr val="tx2"/>
              </a:buClr>
              <a:buFont typeface="Arial"/>
              <a:buChar char="•"/>
            </a:pPr>
            <a:r>
              <a:rPr lang="en-US" sz="1600" dirty="0" smtClean="0"/>
              <a:t> Contacts with BINP signed. Series production is ongoing</a:t>
            </a:r>
            <a:endParaRPr lang="de-DE" sz="1600" dirty="0" smtClean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4" y="3799206"/>
            <a:ext cx="1616609" cy="216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039" y="4455691"/>
            <a:ext cx="1983786" cy="1487840"/>
          </a:xfrm>
          <a:prstGeom prst="rect">
            <a:avLst/>
          </a:prstGeom>
        </p:spPr>
      </p:pic>
      <p:pic>
        <p:nvPicPr>
          <p:cNvPr id="11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78" y="3996385"/>
            <a:ext cx="2262365" cy="1272580"/>
          </a:xfrm>
          <a:prstGeom prst="rect">
            <a:avLst/>
          </a:prstGeom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44" y="3867853"/>
            <a:ext cx="2120338" cy="145949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87789" y="5958451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and vacuum chamber. 1</a:t>
            </a:r>
            <a:r>
              <a:rPr lang="en-US" baseline="30000" dirty="0" smtClean="0"/>
              <a:t>st</a:t>
            </a:r>
            <a:r>
              <a:rPr lang="en-US" dirty="0" smtClean="0"/>
              <a:t> batch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4708228" y="5331424"/>
            <a:ext cx="3794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and quadrupole magnet at BINP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 batches </a:t>
            </a:r>
          </a:p>
        </p:txBody>
      </p:sp>
    </p:spTree>
    <p:extLst>
      <p:ext uri="{BB962C8B-B14F-4D97-AF65-F5344CB8AC3E}">
        <p14:creationId xmlns:p14="http://schemas.microsoft.com/office/powerpoint/2010/main" val="133090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125" y="6350"/>
            <a:ext cx="7019925" cy="1196975"/>
          </a:xfrm>
        </p:spPr>
        <p:txBody>
          <a:bodyPr/>
          <a:lstStyle/>
          <a:p>
            <a:r>
              <a:rPr lang="en-US" b="1" dirty="0" smtClean="0"/>
              <a:t>FAIR Machines </a:t>
            </a:r>
            <a:br>
              <a:rPr lang="en-US" b="1" dirty="0" smtClean="0"/>
            </a:br>
            <a:r>
              <a:rPr lang="en-US" sz="2400" b="1" dirty="0" smtClean="0"/>
              <a:t>Status November 2018</a:t>
            </a:r>
            <a:endParaRPr lang="en-US" b="1" dirty="0"/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38315967"/>
              </p:ext>
            </p:extLst>
          </p:nvPr>
        </p:nvGraphicFramePr>
        <p:xfrm>
          <a:off x="695325" y="1303337"/>
          <a:ext cx="7962900" cy="528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19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612"/>
            <a:ext cx="9144000" cy="573238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597239" y="242560"/>
            <a:ext cx="5640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FAIR CIVIL CONSTRUCTION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1050" y="0"/>
            <a:ext cx="7019925" cy="1196975"/>
          </a:xfrm>
        </p:spPr>
        <p:txBody>
          <a:bodyPr/>
          <a:lstStyle/>
          <a:p>
            <a:r>
              <a:rPr lang="en-US" b="1" dirty="0" smtClean="0"/>
              <a:t>Civil construction </a:t>
            </a:r>
            <a:endParaRPr lang="en-US" b="1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196975"/>
            <a:ext cx="8602662" cy="4824412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Presently 5 companies </a:t>
            </a:r>
            <a:r>
              <a:rPr lang="en-US" sz="2000" b="1" dirty="0"/>
              <a:t>ABN </a:t>
            </a:r>
            <a:r>
              <a:rPr lang="en-US" sz="2000" b="1" dirty="0" smtClean="0"/>
              <a:t>consortium,  PORR, ZÜBLIN, TAG, GAT perform:   </a:t>
            </a:r>
            <a:endParaRPr lang="en-US" sz="2000" b="1" dirty="0"/>
          </a:p>
          <a:p>
            <a:r>
              <a:rPr lang="en-US" sz="1600" dirty="0" smtClean="0"/>
              <a:t>Excavation </a:t>
            </a:r>
            <a:r>
              <a:rPr lang="en-US" sz="1600" dirty="0"/>
              <a:t>Building Area „North</a:t>
            </a:r>
            <a:r>
              <a:rPr lang="en-US" sz="1600" dirty="0" smtClean="0"/>
              <a:t>“</a:t>
            </a:r>
          </a:p>
          <a:p>
            <a:r>
              <a:rPr lang="en-US" sz="1600" dirty="0"/>
              <a:t>Building Shell Construction Area „North</a:t>
            </a:r>
            <a:r>
              <a:rPr lang="en-US" sz="1600" dirty="0" smtClean="0"/>
              <a:t>“</a:t>
            </a:r>
          </a:p>
          <a:p>
            <a:r>
              <a:rPr lang="en-US" sz="1600" dirty="0"/>
              <a:t>Site Logistics and Temporary </a:t>
            </a:r>
            <a:r>
              <a:rPr lang="en-US" sz="1600" dirty="0" smtClean="0"/>
              <a:t>Services</a:t>
            </a:r>
          </a:p>
          <a:p>
            <a:r>
              <a:rPr lang="en-US" sz="1600" dirty="0" smtClean="0"/>
              <a:t>Elevators</a:t>
            </a:r>
          </a:p>
          <a:p>
            <a:r>
              <a:rPr lang="en-US" sz="1600" dirty="0"/>
              <a:t>Site Power Supply and Site </a:t>
            </a:r>
            <a:r>
              <a:rPr lang="en-US" sz="1600" dirty="0" smtClean="0"/>
              <a:t>Security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800" b="1" dirty="0" smtClean="0">
                <a:solidFill>
                  <a:schemeClr val="accent2"/>
                </a:solidFill>
              </a:rPr>
              <a:t>Other 10 companies will be awarded during next 2 years to perform: </a:t>
            </a:r>
          </a:p>
          <a:p>
            <a:r>
              <a:rPr lang="en-US" sz="1400" dirty="0"/>
              <a:t>Building Shell Construction Area „</a:t>
            </a:r>
            <a:r>
              <a:rPr lang="en-US" sz="1400" dirty="0" smtClean="0"/>
              <a:t>South; </a:t>
            </a:r>
          </a:p>
          <a:p>
            <a:r>
              <a:rPr lang="en-US" sz="1400" dirty="0" smtClean="0"/>
              <a:t>Cranes</a:t>
            </a:r>
            <a:r>
              <a:rPr lang="en-US" sz="1400" dirty="0"/>
              <a:t>;  </a:t>
            </a:r>
            <a:endParaRPr lang="en-US" sz="1400" dirty="0" smtClean="0"/>
          </a:p>
          <a:p>
            <a:r>
              <a:rPr lang="en-US" sz="1400" dirty="0" smtClean="0"/>
              <a:t>Ventilation</a:t>
            </a:r>
            <a:r>
              <a:rPr lang="en-US" sz="1400" dirty="0"/>
              <a:t>; Sanitary / Technical Gases; </a:t>
            </a:r>
            <a:endParaRPr lang="en-US" sz="1400" dirty="0" smtClean="0"/>
          </a:p>
          <a:p>
            <a:r>
              <a:rPr lang="en-US" sz="1400" dirty="0" smtClean="0"/>
              <a:t>Heating</a:t>
            </a:r>
            <a:r>
              <a:rPr lang="en-US" sz="1400" dirty="0"/>
              <a:t>/ Cooling; </a:t>
            </a:r>
            <a:endParaRPr lang="en-US" sz="1400" dirty="0" smtClean="0"/>
          </a:p>
          <a:p>
            <a:r>
              <a:rPr lang="en-US" sz="1400" dirty="0" err="1" smtClean="0"/>
              <a:t>Electrotechnical</a:t>
            </a:r>
            <a:r>
              <a:rPr lang="en-US" sz="1400" dirty="0" smtClean="0"/>
              <a:t> Facilities</a:t>
            </a:r>
            <a:r>
              <a:rPr lang="en-US" sz="1400" dirty="0"/>
              <a:t>; </a:t>
            </a:r>
            <a:endParaRPr lang="en-US" sz="1400" dirty="0" smtClean="0"/>
          </a:p>
          <a:p>
            <a:r>
              <a:rPr lang="en-US" sz="1400" dirty="0" smtClean="0"/>
              <a:t>Safety </a:t>
            </a:r>
            <a:r>
              <a:rPr lang="en-US" sz="1400" dirty="0"/>
              <a:t>and Security </a:t>
            </a:r>
            <a:r>
              <a:rPr lang="en-US" sz="1400" dirty="0" smtClean="0"/>
              <a:t>Systems; </a:t>
            </a:r>
          </a:p>
          <a:p>
            <a:r>
              <a:rPr lang="en-US" sz="1400" dirty="0"/>
              <a:t>Firefighting Systems; </a:t>
            </a:r>
            <a:endParaRPr lang="en-US" sz="1400" dirty="0" smtClean="0"/>
          </a:p>
          <a:p>
            <a:r>
              <a:rPr lang="en-US" sz="1400" dirty="0" smtClean="0"/>
              <a:t>Building </a:t>
            </a:r>
            <a:r>
              <a:rPr lang="en-US" sz="1400" dirty="0"/>
              <a:t>&amp; Process Automation Systems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50153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8225" y="0"/>
            <a:ext cx="7019925" cy="1196975"/>
          </a:xfrm>
        </p:spPr>
        <p:txBody>
          <a:bodyPr/>
          <a:lstStyle/>
          <a:p>
            <a:r>
              <a:rPr lang="en-US" b="1" dirty="0"/>
              <a:t>Civil Construction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1495941"/>
            <a:ext cx="5820386" cy="1371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152400" y="1196975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Excavation Pit 1 area north</a:t>
            </a:r>
          </a:p>
        </p:txBody>
      </p:sp>
      <p:sp>
        <p:nvSpPr>
          <p:cNvPr id="4" name="Rechteck 3"/>
          <p:cNvSpPr/>
          <p:nvPr/>
        </p:nvSpPr>
        <p:spPr>
          <a:xfrm>
            <a:off x="152400" y="28670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•Concrete </a:t>
            </a:r>
            <a:r>
              <a:rPr lang="en-US" dirty="0"/>
              <a:t>pouring of 1st section ground slab - 2nd August 2018</a:t>
            </a:r>
          </a:p>
          <a:p>
            <a:r>
              <a:rPr lang="en-US" dirty="0" smtClean="0"/>
              <a:t>•Continuous </a:t>
            </a:r>
            <a:r>
              <a:rPr lang="en-US" dirty="0"/>
              <a:t>pouring of further sections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1" y="3914180"/>
            <a:ext cx="3447126" cy="226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99" y="3438525"/>
            <a:ext cx="377785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01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33" y="1515828"/>
            <a:ext cx="6865729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042573"/>
            <a:ext cx="3052762" cy="230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98" y="4042573"/>
            <a:ext cx="2959927" cy="223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165637" y="1221859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Excavation Pit 2 area north</a:t>
            </a:r>
          </a:p>
        </p:txBody>
      </p:sp>
      <p:sp>
        <p:nvSpPr>
          <p:cNvPr id="6" name="Rechteck 5"/>
          <p:cNvSpPr/>
          <p:nvPr/>
        </p:nvSpPr>
        <p:spPr>
          <a:xfrm>
            <a:off x="1076325" y="3673241"/>
            <a:ext cx="62198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2nd </a:t>
            </a:r>
            <a:r>
              <a:rPr lang="en-US" dirty="0"/>
              <a:t>section of excavation pit 2 in handed over to company PORR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550035" y="0"/>
            <a:ext cx="7019925" cy="1196975"/>
          </a:xfrm>
        </p:spPr>
        <p:txBody>
          <a:bodyPr/>
          <a:lstStyle/>
          <a:p>
            <a:r>
              <a:rPr lang="en-US" b="1" dirty="0"/>
              <a:t>Civil Construction</a:t>
            </a:r>
          </a:p>
        </p:txBody>
      </p:sp>
    </p:spTree>
    <p:extLst>
      <p:ext uri="{BB962C8B-B14F-4D97-AF65-F5344CB8AC3E}">
        <p14:creationId xmlns:p14="http://schemas.microsoft.com/office/powerpoint/2010/main" val="131780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22225"/>
            <a:ext cx="7019925" cy="1196975"/>
          </a:xfrm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Outline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3392" y="1390650"/>
            <a:ext cx="9010608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FAIR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Highlight and Progress of FAIR Subprojects</a:t>
            </a: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-  SIS18 / SIS100</a:t>
            </a:r>
          </a:p>
          <a:p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-  Proton-</a:t>
            </a:r>
            <a:r>
              <a:rPr lang="en-US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endParaRPr lang="en-US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-  Super-FRS</a:t>
            </a:r>
          </a:p>
          <a:p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-  CR</a:t>
            </a:r>
          </a:p>
          <a:p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-  HESR</a:t>
            </a:r>
          </a:p>
          <a:p>
            <a:r>
              <a:rPr lang="en-US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-  Commons (HEBT)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Civil 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Time schedule 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9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2209800" y="1957666"/>
            <a:ext cx="1466850" cy="247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874786"/>
              </p:ext>
            </p:extLst>
          </p:nvPr>
        </p:nvGraphicFramePr>
        <p:xfrm>
          <a:off x="466723" y="1535391"/>
          <a:ext cx="841057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1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779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876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83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79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76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2008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7538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7538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chemeClr val="tx1"/>
                          </a:solidFill>
                        </a:rPr>
                        <a:t>2026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SIS100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Commons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SuperFRS</a:t>
                      </a:r>
                      <a:endParaRPr lang="en-US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Plinac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Pbar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HESR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hteck 8"/>
          <p:cNvSpPr/>
          <p:nvPr/>
        </p:nvSpPr>
        <p:spPr>
          <a:xfrm>
            <a:off x="2047875" y="1957666"/>
            <a:ext cx="1766886" cy="247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2847975" y="2700616"/>
            <a:ext cx="2581275" cy="2952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2847975" y="3086378"/>
            <a:ext cx="1552575" cy="2952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3819525" y="3462617"/>
            <a:ext cx="1433512" cy="2952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3830832" y="3786466"/>
            <a:ext cx="1433512" cy="2952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2743202" y="2310091"/>
            <a:ext cx="1657348" cy="2952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3819525" y="1957666"/>
            <a:ext cx="1433513" cy="2476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4495799" y="2700616"/>
            <a:ext cx="933451" cy="2952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4413645" y="3086379"/>
            <a:ext cx="1606153" cy="2952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5253037" y="3472141"/>
            <a:ext cx="919162" cy="28575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 19"/>
          <p:cNvSpPr/>
          <p:nvPr/>
        </p:nvSpPr>
        <p:spPr>
          <a:xfrm>
            <a:off x="5289946" y="3786466"/>
            <a:ext cx="882256" cy="2952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 20"/>
          <p:cNvSpPr/>
          <p:nvPr/>
        </p:nvSpPr>
        <p:spPr>
          <a:xfrm>
            <a:off x="4400550" y="2310091"/>
            <a:ext cx="1709736" cy="2952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5289945" y="1957666"/>
            <a:ext cx="2568181" cy="247650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/>
          <p:cNvSpPr/>
          <p:nvPr/>
        </p:nvSpPr>
        <p:spPr>
          <a:xfrm>
            <a:off x="5429250" y="2700616"/>
            <a:ext cx="2498528" cy="290513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5997178" y="3091141"/>
            <a:ext cx="1851423" cy="290513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 24"/>
          <p:cNvSpPr/>
          <p:nvPr/>
        </p:nvSpPr>
        <p:spPr>
          <a:xfrm>
            <a:off x="6172202" y="3467379"/>
            <a:ext cx="1685925" cy="290513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 25"/>
          <p:cNvSpPr/>
          <p:nvPr/>
        </p:nvSpPr>
        <p:spPr>
          <a:xfrm>
            <a:off x="6172201" y="3791228"/>
            <a:ext cx="1676400" cy="290513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6110286" y="2314853"/>
            <a:ext cx="1817492" cy="290513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hteck 27"/>
          <p:cNvSpPr/>
          <p:nvPr/>
        </p:nvSpPr>
        <p:spPr>
          <a:xfrm>
            <a:off x="942974" y="4462741"/>
            <a:ext cx="1681162" cy="247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hteck 28"/>
          <p:cNvSpPr/>
          <p:nvPr/>
        </p:nvSpPr>
        <p:spPr>
          <a:xfrm>
            <a:off x="942974" y="4843741"/>
            <a:ext cx="1681162" cy="24765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hteck 29"/>
          <p:cNvSpPr/>
          <p:nvPr/>
        </p:nvSpPr>
        <p:spPr>
          <a:xfrm>
            <a:off x="942974" y="5286653"/>
            <a:ext cx="1681162" cy="290513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2847975" y="441142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civil construction</a:t>
            </a:r>
            <a:endParaRPr lang="en-US" dirty="0"/>
          </a:p>
        </p:txBody>
      </p:sp>
      <p:sp>
        <p:nvSpPr>
          <p:cNvPr id="31" name="Textfeld 30"/>
          <p:cNvSpPr txBox="1"/>
          <p:nvPr/>
        </p:nvSpPr>
        <p:spPr>
          <a:xfrm>
            <a:off x="2928024" y="482040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1024" name="Textfeld 1023"/>
          <p:cNvSpPr txBox="1"/>
          <p:nvPr/>
        </p:nvSpPr>
        <p:spPr>
          <a:xfrm>
            <a:off x="2878995" y="5247243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commissioning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1744631" y="320159"/>
            <a:ext cx="6164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 schedule </a:t>
            </a:r>
            <a:r>
              <a:rPr lang="en-US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Machines </a:t>
            </a:r>
          </a:p>
        </p:txBody>
      </p:sp>
    </p:spTree>
    <p:extLst>
      <p:ext uri="{BB962C8B-B14F-4D97-AF65-F5344CB8AC3E}">
        <p14:creationId xmlns:p14="http://schemas.microsoft.com/office/powerpoint/2010/main" val="338025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-722399" y="1114426"/>
            <a:ext cx="12053659" cy="5285536"/>
            <a:chOff x="-637942" y="395113"/>
            <a:chExt cx="12257962" cy="6075062"/>
          </a:xfrm>
        </p:grpSpPr>
        <p:pic>
          <p:nvPicPr>
            <p:cNvPr id="6" name="Bild 4" descr="fair-fotomontage_300dpi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893" b="7240"/>
            <a:stretch/>
          </p:blipFill>
          <p:spPr>
            <a:xfrm>
              <a:off x="-637942" y="395113"/>
              <a:ext cx="12257962" cy="6075062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6195985" y="5136477"/>
              <a:ext cx="2387639" cy="392185"/>
            </a:xfrm>
            <a:prstGeom prst="rect">
              <a:avLst/>
            </a:prstGeom>
          </p:spPr>
          <p:txBody>
            <a:bodyPr vert="horz" wrap="square" lIns="80165" tIns="40082" rIns="80165" bIns="40082" rtlCol="0" anchor="t">
              <a:spAutoFit/>
            </a:bodyPr>
            <a:lstStyle/>
            <a:p>
              <a:pPr algn="l"/>
              <a:r>
                <a:rPr lang="en-US" sz="2455" b="1" dirty="0">
                  <a:solidFill>
                    <a:schemeClr val="bg1"/>
                  </a:solidFill>
                </a:rPr>
                <a:t>Thank you!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200025" y="0"/>
            <a:ext cx="86885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– Facility </a:t>
            </a:r>
            <a:r>
              <a:rPr lang="de-DE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Antiproton </a:t>
            </a:r>
            <a:r>
              <a:rPr lang="de-DE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 Research</a:t>
            </a:r>
            <a:br>
              <a:rPr lang="de-DE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 </a:t>
            </a:r>
            <a:r>
              <a:rPr lang="de-DE" sz="28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Helmholtzzentrum</a:t>
            </a:r>
            <a:r>
              <a:rPr lang="de-DE" sz="2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Schwerionenforschung</a:t>
            </a:r>
            <a:endParaRPr lang="en-US" sz="2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4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1975" y="15875"/>
            <a:ext cx="7019925" cy="1196975"/>
          </a:xfrm>
        </p:spPr>
        <p:txBody>
          <a:bodyPr/>
          <a:lstStyle/>
          <a:p>
            <a:r>
              <a:rPr lang="en-US" b="1" dirty="0"/>
              <a:t>FAIR </a:t>
            </a:r>
            <a:r>
              <a:rPr lang="en-US" b="1" dirty="0" smtClean="0"/>
              <a:t>facility</a:t>
            </a:r>
            <a:endParaRPr lang="en-US" dirty="0"/>
          </a:p>
        </p:txBody>
      </p:sp>
      <p:pic>
        <p:nvPicPr>
          <p:cNvPr id="54" name="Bild 10" descr="FAIR-MSV_72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57" y="1280401"/>
            <a:ext cx="7112618" cy="5064085"/>
          </a:xfrm>
          <a:prstGeom prst="rect">
            <a:avLst/>
          </a:prstGeom>
        </p:spPr>
      </p:pic>
      <p:sp>
        <p:nvSpPr>
          <p:cNvPr id="55" name="Titel 1"/>
          <p:cNvSpPr txBox="1">
            <a:spLocks/>
          </p:cNvSpPr>
          <p:nvPr/>
        </p:nvSpPr>
        <p:spPr bwMode="auto">
          <a:xfrm>
            <a:off x="99070" y="499500"/>
            <a:ext cx="3373759" cy="122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/>
            <a:endParaRPr lang="en-US" kern="0" dirty="0"/>
          </a:p>
        </p:txBody>
      </p:sp>
      <p:sp>
        <p:nvSpPr>
          <p:cNvPr id="56" name="Textfeld 55"/>
          <p:cNvSpPr txBox="1"/>
          <p:nvPr/>
        </p:nvSpPr>
        <p:spPr>
          <a:xfrm>
            <a:off x="5907764" y="2125205"/>
            <a:ext cx="811809" cy="277280"/>
          </a:xfrm>
          <a:prstGeom prst="rect">
            <a:avLst/>
          </a:prstGeom>
        </p:spPr>
        <p:txBody>
          <a:bodyPr vert="horz" wrap="square" lIns="106957" tIns="53479" rIns="106957" bIns="53479" rtlCol="0" anchor="t">
            <a:spAutoFit/>
          </a:bodyPr>
          <a:lstStyle/>
          <a:p>
            <a:pPr algn="l" rtl="0"/>
            <a:r>
              <a:rPr lang="en-US" sz="1100" dirty="0" smtClean="0">
                <a:solidFill>
                  <a:prstClr val="black"/>
                </a:solidFill>
              </a:rPr>
              <a:t>SIS100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6875498" y="4139821"/>
            <a:ext cx="1412803" cy="277280"/>
          </a:xfrm>
          <a:prstGeom prst="rect">
            <a:avLst/>
          </a:prstGeom>
        </p:spPr>
        <p:txBody>
          <a:bodyPr vert="horz" wrap="square" lIns="106957" tIns="53479" rIns="106957" bIns="53479" rtlCol="0" anchor="t">
            <a:spAutoFit/>
          </a:bodyPr>
          <a:lstStyle/>
          <a:p>
            <a:pPr algn="l" rtl="0"/>
            <a:r>
              <a:rPr lang="en-US" sz="1100" dirty="0" smtClean="0">
                <a:solidFill>
                  <a:prstClr val="black"/>
                </a:solidFill>
              </a:rPr>
              <a:t>Super-FRS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6201838" y="4712245"/>
            <a:ext cx="1412803" cy="446557"/>
          </a:xfrm>
          <a:prstGeom prst="rect">
            <a:avLst/>
          </a:prstGeom>
        </p:spPr>
        <p:txBody>
          <a:bodyPr vert="horz" wrap="square" lIns="106957" tIns="53479" rIns="106957" bIns="53479" rtlCol="0" anchor="t">
            <a:spAutoFit/>
          </a:bodyPr>
          <a:lstStyle/>
          <a:p>
            <a:pPr algn="l" rtl="0"/>
            <a:r>
              <a:rPr lang="en-US" sz="1100" dirty="0">
                <a:solidFill>
                  <a:prstClr val="black"/>
                </a:solidFill>
              </a:rPr>
              <a:t>Production </a:t>
            </a:r>
          </a:p>
          <a:p>
            <a:pPr algn="l" rtl="0"/>
            <a:r>
              <a:rPr lang="en-US" sz="1100" dirty="0">
                <a:solidFill>
                  <a:prstClr val="black"/>
                </a:solidFill>
              </a:rPr>
              <a:t>of antiprotons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3694578" y="4573605"/>
            <a:ext cx="778716" cy="277280"/>
          </a:xfrm>
          <a:prstGeom prst="rect">
            <a:avLst/>
          </a:prstGeom>
        </p:spPr>
        <p:txBody>
          <a:bodyPr vert="horz" wrap="square" lIns="106957" tIns="53479" rIns="106957" bIns="53479" rtlCol="0" anchor="t">
            <a:spAutoFit/>
          </a:bodyPr>
          <a:lstStyle/>
          <a:p>
            <a:pPr algn="l" rtl="0"/>
            <a:r>
              <a:rPr lang="en-US" sz="1100" dirty="0" smtClean="0">
                <a:solidFill>
                  <a:prstClr val="black"/>
                </a:solidFill>
              </a:rPr>
              <a:t>HESR 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4021394" y="5611591"/>
            <a:ext cx="451900" cy="277280"/>
          </a:xfrm>
          <a:prstGeom prst="rect">
            <a:avLst/>
          </a:prstGeom>
        </p:spPr>
        <p:txBody>
          <a:bodyPr vert="horz" wrap="square" lIns="106957" tIns="53479" rIns="106957" bIns="53479" rtlCol="0" anchor="t">
            <a:spAutoFit/>
          </a:bodyPr>
          <a:lstStyle/>
          <a:p>
            <a:pPr algn="l" rtl="0"/>
            <a:r>
              <a:rPr lang="en-US" sz="1100" dirty="0" smtClean="0">
                <a:solidFill>
                  <a:prstClr val="black"/>
                </a:solidFill>
              </a:rPr>
              <a:t>CR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549309" y="3027633"/>
            <a:ext cx="1229176" cy="223278"/>
          </a:xfrm>
          <a:prstGeom prst="rect">
            <a:avLst/>
          </a:prstGeom>
        </p:spPr>
        <p:txBody>
          <a:bodyPr vert="horz" wrap="square" lIns="0" tIns="53479" rIns="106957" bIns="0" rtlCol="0" anchor="t">
            <a:spAutoFit/>
          </a:bodyPr>
          <a:lstStyle/>
          <a:p>
            <a:pPr algn="l" rtl="0"/>
            <a:r>
              <a:rPr lang="en-US" sz="1100" dirty="0" smtClean="0">
                <a:solidFill>
                  <a:prstClr val="black"/>
                </a:solidFill>
              </a:rPr>
              <a:t>UNILAC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3161764" y="2068496"/>
            <a:ext cx="1412803" cy="277280"/>
          </a:xfrm>
          <a:prstGeom prst="rect">
            <a:avLst/>
          </a:prstGeom>
        </p:spPr>
        <p:txBody>
          <a:bodyPr vert="horz" wrap="square" lIns="106957" tIns="53479" rIns="106957" bIns="53479" rtlCol="0" anchor="t">
            <a:spAutoFit/>
          </a:bodyPr>
          <a:lstStyle/>
          <a:p>
            <a:pPr algn="l" rtl="0"/>
            <a:r>
              <a:rPr lang="en-US" sz="1100" dirty="0" smtClean="0">
                <a:solidFill>
                  <a:prstClr val="black"/>
                </a:solidFill>
              </a:rPr>
              <a:t>Proton </a:t>
            </a:r>
            <a:r>
              <a:rPr lang="en-US" sz="1100" dirty="0" err="1" smtClean="0">
                <a:solidFill>
                  <a:prstClr val="black"/>
                </a:solidFill>
              </a:rPr>
              <a:t>Linac</a:t>
            </a:r>
            <a:endParaRPr lang="en-US" sz="1100" dirty="0">
              <a:solidFill>
                <a:prstClr val="black"/>
              </a:solidFill>
            </a:endParaRPr>
          </a:p>
        </p:txBody>
      </p:sp>
      <p:cxnSp>
        <p:nvCxnSpPr>
          <p:cNvPr id="63" name="Gerade Verbindung mit Pfeil 62"/>
          <p:cNvCxnSpPr/>
          <p:nvPr/>
        </p:nvCxnSpPr>
        <p:spPr>
          <a:xfrm flipH="1">
            <a:off x="6009942" y="4279278"/>
            <a:ext cx="898298" cy="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 flipH="1">
            <a:off x="5179710" y="4850885"/>
            <a:ext cx="1059165" cy="25488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uppierung 20"/>
          <p:cNvGrpSpPr/>
          <p:nvPr/>
        </p:nvGrpSpPr>
        <p:grpSpPr>
          <a:xfrm>
            <a:off x="6663972" y="5456786"/>
            <a:ext cx="1987466" cy="979994"/>
            <a:chOff x="7337940" y="5196575"/>
            <a:chExt cx="2079670" cy="1023543"/>
          </a:xfrm>
        </p:grpSpPr>
        <p:grpSp>
          <p:nvGrpSpPr>
            <p:cNvPr id="66" name="Gruppierung 27"/>
            <p:cNvGrpSpPr/>
            <p:nvPr/>
          </p:nvGrpSpPr>
          <p:grpSpPr>
            <a:xfrm>
              <a:off x="7337940" y="5223594"/>
              <a:ext cx="255600" cy="991180"/>
              <a:chOff x="7337940" y="5223594"/>
              <a:chExt cx="255600" cy="991180"/>
            </a:xfrm>
          </p:grpSpPr>
          <p:sp>
            <p:nvSpPr>
              <p:cNvPr id="70" name="Rechteck 69"/>
              <p:cNvSpPr>
                <a:spLocks/>
              </p:cNvSpPr>
              <p:nvPr/>
            </p:nvSpPr>
            <p:spPr>
              <a:xfrm>
                <a:off x="7337940" y="5591384"/>
                <a:ext cx="255600" cy="255600"/>
              </a:xfrm>
              <a:prstGeom prst="rect">
                <a:avLst/>
              </a:prstGeom>
              <a:solidFill>
                <a:srgbClr val="D63E3B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hteck 70"/>
              <p:cNvSpPr>
                <a:spLocks/>
              </p:cNvSpPr>
              <p:nvPr/>
            </p:nvSpPr>
            <p:spPr>
              <a:xfrm>
                <a:off x="7337940" y="5223594"/>
                <a:ext cx="255600" cy="25560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hteck 71"/>
              <p:cNvSpPr>
                <a:spLocks/>
              </p:cNvSpPr>
              <p:nvPr/>
            </p:nvSpPr>
            <p:spPr>
              <a:xfrm>
                <a:off x="7337940" y="5959174"/>
                <a:ext cx="255600" cy="255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1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7" name="Textfeld 66"/>
            <p:cNvSpPr txBox="1"/>
            <p:nvPr/>
          </p:nvSpPr>
          <p:spPr>
            <a:xfrm>
              <a:off x="7665651" y="5196575"/>
              <a:ext cx="1751959" cy="28234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 rtl="0"/>
              <a:r>
                <a:rPr lang="en-US" sz="1100">
                  <a:solidFill>
                    <a:prstClr val="black"/>
                  </a:solidFill>
                </a:rPr>
                <a:t>Existing facility</a:t>
              </a:r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7665651" y="5567174"/>
              <a:ext cx="1751959" cy="28234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 rtl="0"/>
              <a:r>
                <a:rPr lang="en-US" sz="1100">
                  <a:solidFill>
                    <a:prstClr val="black"/>
                  </a:solidFill>
                </a:rPr>
                <a:t>Planned facility</a:t>
              </a:r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7665651" y="5937775"/>
              <a:ext cx="1751959" cy="28234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 rtl="0"/>
              <a:r>
                <a:rPr lang="en-US" sz="1100">
                  <a:solidFill>
                    <a:prstClr val="black"/>
                  </a:solidFill>
                </a:rPr>
                <a:t>Experiments</a:t>
              </a:r>
            </a:p>
          </p:txBody>
        </p:sp>
      </p:grpSp>
      <p:grpSp>
        <p:nvGrpSpPr>
          <p:cNvPr id="73" name="Gruppierung 21"/>
          <p:cNvGrpSpPr/>
          <p:nvPr/>
        </p:nvGrpSpPr>
        <p:grpSpPr>
          <a:xfrm>
            <a:off x="1086419" y="4689212"/>
            <a:ext cx="848691" cy="380191"/>
            <a:chOff x="1229557" y="4830232"/>
            <a:chExt cx="888064" cy="397086"/>
          </a:xfrm>
        </p:grpSpPr>
        <p:sp>
          <p:nvSpPr>
            <p:cNvPr id="74" name="Textfeld 73"/>
            <p:cNvSpPr txBox="1"/>
            <p:nvPr/>
          </p:nvSpPr>
          <p:spPr>
            <a:xfrm>
              <a:off x="1229557" y="4944975"/>
              <a:ext cx="888064" cy="282343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 rtl="0"/>
              <a:r>
                <a:rPr lang="en-US" sz="1100">
                  <a:solidFill>
                    <a:prstClr val="black"/>
                  </a:solidFill>
                </a:rPr>
                <a:t>100 meters</a:t>
              </a:r>
            </a:p>
          </p:txBody>
        </p:sp>
        <p:grpSp>
          <p:nvGrpSpPr>
            <p:cNvPr id="75" name="Gruppierung 23"/>
            <p:cNvGrpSpPr/>
            <p:nvPr/>
          </p:nvGrpSpPr>
          <p:grpSpPr>
            <a:xfrm>
              <a:off x="1310629" y="4830232"/>
              <a:ext cx="732157" cy="148166"/>
              <a:chOff x="1310629" y="4830232"/>
              <a:chExt cx="732157" cy="148166"/>
            </a:xfrm>
          </p:grpSpPr>
          <p:cxnSp>
            <p:nvCxnSpPr>
              <p:cNvPr id="76" name="Gerade Verbindung 75"/>
              <p:cNvCxnSpPr/>
              <p:nvPr/>
            </p:nvCxnSpPr>
            <p:spPr>
              <a:xfrm>
                <a:off x="1310629" y="4904120"/>
                <a:ext cx="729628" cy="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76"/>
              <p:cNvCxnSpPr/>
              <p:nvPr/>
            </p:nvCxnSpPr>
            <p:spPr>
              <a:xfrm>
                <a:off x="1310629" y="4830232"/>
                <a:ext cx="0" cy="14816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77"/>
              <p:cNvCxnSpPr/>
              <p:nvPr/>
            </p:nvCxnSpPr>
            <p:spPr>
              <a:xfrm>
                <a:off x="2042786" y="4830232"/>
                <a:ext cx="0" cy="14816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9" name="Gerade Verbindung mit Pfeil 78"/>
          <p:cNvCxnSpPr/>
          <p:nvPr/>
        </p:nvCxnSpPr>
        <p:spPr>
          <a:xfrm>
            <a:off x="1234102" y="3182007"/>
            <a:ext cx="840028" cy="0"/>
          </a:xfrm>
          <a:prstGeom prst="straightConnector1">
            <a:avLst/>
          </a:prstGeom>
          <a:ln w="63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/>
          <p:nvPr/>
        </p:nvCxnSpPr>
        <p:spPr>
          <a:xfrm flipH="1">
            <a:off x="3390900" y="2345776"/>
            <a:ext cx="190500" cy="416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3646816" y="2658530"/>
            <a:ext cx="778716" cy="277280"/>
          </a:xfrm>
          <a:prstGeom prst="rect">
            <a:avLst/>
          </a:prstGeom>
        </p:spPr>
        <p:txBody>
          <a:bodyPr vert="horz" wrap="square" lIns="106957" tIns="53479" rIns="106957" bIns="53479" rtlCol="0" anchor="t">
            <a:spAutoFit/>
          </a:bodyPr>
          <a:lstStyle/>
          <a:p>
            <a:pPr algn="l" rtl="0"/>
            <a:r>
              <a:rPr lang="en-US" sz="1100" dirty="0" smtClean="0">
                <a:solidFill>
                  <a:prstClr val="black"/>
                </a:solidFill>
              </a:rPr>
              <a:t>SIS18 </a:t>
            </a:r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67780" y="5328766"/>
            <a:ext cx="219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Stochastic Cooling Systems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V="1">
            <a:off x="2895600" y="5069403"/>
            <a:ext cx="685800" cy="3873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>
            <a:off x="2895600" y="5456786"/>
            <a:ext cx="1125794" cy="154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6451048" y="3759194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CBM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 rot="17809636">
            <a:off x="4185162" y="4155351"/>
            <a:ext cx="627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PANDA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6980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/>
          <a:stretch/>
        </p:blipFill>
        <p:spPr bwMode="auto">
          <a:xfrm>
            <a:off x="98115" y="1556792"/>
            <a:ext cx="877239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9340" y="164451"/>
            <a:ext cx="6242342" cy="787557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FAIR </a:t>
            </a:r>
            <a:r>
              <a:rPr lang="en-US" b="1" dirty="0" smtClean="0"/>
              <a:t>Accelerator </a:t>
            </a:r>
            <a:r>
              <a:rPr lang="de-DE" b="1" dirty="0" smtClean="0"/>
              <a:t>Performance</a:t>
            </a:r>
            <a:endParaRPr lang="de-DE" b="1" dirty="0"/>
          </a:p>
        </p:txBody>
      </p:sp>
      <p:sp>
        <p:nvSpPr>
          <p:cNvPr id="3" name="Rechteck 2"/>
          <p:cNvSpPr/>
          <p:nvPr/>
        </p:nvSpPr>
        <p:spPr>
          <a:xfrm>
            <a:off x="486594" y="4268713"/>
            <a:ext cx="8136904" cy="79895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04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>
            <a:spLocks noChangeArrowheads="1"/>
          </p:cNvSpPr>
          <p:nvPr/>
        </p:nvSpPr>
        <p:spPr bwMode="auto">
          <a:xfrm>
            <a:off x="0" y="0"/>
            <a:ext cx="9143999" cy="5916092"/>
          </a:xfrm>
          <a:custGeom>
            <a:avLst/>
            <a:gdLst>
              <a:gd name="T0" fmla="*/ 0 w 7528"/>
              <a:gd name="T1" fmla="*/ 2714 h 4422"/>
              <a:gd name="T2" fmla="*/ 0 w 7528"/>
              <a:gd name="T3" fmla="*/ 2714 h 4422"/>
              <a:gd name="T4" fmla="*/ 0 w 7528"/>
              <a:gd name="T5" fmla="*/ 0 h 4422"/>
              <a:gd name="T6" fmla="*/ 7527 w 7528"/>
              <a:gd name="T7" fmla="*/ 0 h 4422"/>
              <a:gd name="T8" fmla="*/ 7527 w 7528"/>
              <a:gd name="T9" fmla="*/ 4421 h 4422"/>
              <a:gd name="T10" fmla="*/ 7060 w 7528"/>
              <a:gd name="T11" fmla="*/ 3463 h 4422"/>
              <a:gd name="T12" fmla="*/ 6638 w 7528"/>
              <a:gd name="T13" fmla="*/ 3178 h 4422"/>
              <a:gd name="T14" fmla="*/ 0 w 7528"/>
              <a:gd name="T15" fmla="*/ 2714 h 4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28" h="4422">
                <a:moveTo>
                  <a:pt x="0" y="2714"/>
                </a:moveTo>
                <a:lnTo>
                  <a:pt x="0" y="2714"/>
                </a:lnTo>
                <a:cubicBezTo>
                  <a:pt x="0" y="0"/>
                  <a:pt x="0" y="0"/>
                  <a:pt x="0" y="0"/>
                </a:cubicBezTo>
                <a:cubicBezTo>
                  <a:pt x="7527" y="0"/>
                  <a:pt x="7527" y="0"/>
                  <a:pt x="7527" y="0"/>
                </a:cubicBezTo>
                <a:cubicBezTo>
                  <a:pt x="7527" y="4421"/>
                  <a:pt x="7527" y="4421"/>
                  <a:pt x="7527" y="4421"/>
                </a:cubicBezTo>
                <a:cubicBezTo>
                  <a:pt x="7060" y="3463"/>
                  <a:pt x="7060" y="3463"/>
                  <a:pt x="7060" y="3463"/>
                </a:cubicBezTo>
                <a:cubicBezTo>
                  <a:pt x="6981" y="3300"/>
                  <a:pt x="6820" y="3191"/>
                  <a:pt x="6638" y="3178"/>
                </a:cubicBezTo>
                <a:cubicBezTo>
                  <a:pt x="5884" y="3126"/>
                  <a:pt x="0" y="2714"/>
                  <a:pt x="0" y="2714"/>
                </a:cubicBezTo>
              </a:path>
            </a:pathLst>
          </a:custGeom>
          <a:blipFill rotWithShape="1">
            <a:blip r:embed="rId2"/>
            <a:srcRect/>
            <a:stretch>
              <a:fillRect t="-5461" b="-1"/>
            </a:stretch>
          </a:blipFill>
          <a:ln>
            <a:noFill/>
          </a:ln>
          <a:effectLst/>
        </p:spPr>
        <p:txBody>
          <a:bodyPr wrap="none" lIns="106957" tIns="53479" rIns="106957" bIns="53479" anchor="ctr"/>
          <a:lstStyle/>
          <a:p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238124" y="4643229"/>
            <a:ext cx="7839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Britannic Bold" panose="020B0903060703020204" pitchFamily="34" charset="0"/>
              </a:rPr>
              <a:t>FAIR Accelerator Sub-Projects </a:t>
            </a:r>
          </a:p>
          <a:p>
            <a:r>
              <a:rPr lang="en-US" sz="4000" dirty="0" smtClean="0">
                <a:solidFill>
                  <a:srgbClr val="0070C0"/>
                </a:solidFill>
                <a:latin typeface="Britannic Bold" panose="020B0903060703020204" pitchFamily="34" charset="0"/>
              </a:rPr>
              <a:t>Highlights and Progress</a:t>
            </a:r>
            <a:endParaRPr lang="en-US" sz="4000" dirty="0">
              <a:solidFill>
                <a:srgbClr val="0070C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889122" y="1786161"/>
            <a:ext cx="3435477" cy="3679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6159" y="1580915"/>
            <a:ext cx="2032964" cy="1240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21339" y="4891374"/>
            <a:ext cx="1280019" cy="1018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324599" y="3656809"/>
            <a:ext cx="2696319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lang="en-US" sz="1100" kern="0" dirty="0"/>
              <a:t>Three new RF MA acceleration cavities installed and commissioned with </a:t>
            </a:r>
            <a:r>
              <a:rPr lang="en-US" sz="1100" kern="0" dirty="0" smtClean="0"/>
              <a:t>beam.  </a:t>
            </a:r>
            <a:r>
              <a:rPr sz="1100" spc="-4" dirty="0" smtClean="0">
                <a:latin typeface="Arial"/>
                <a:cs typeface="Arial"/>
              </a:rPr>
              <a:t>h=2 </a:t>
            </a:r>
            <a:r>
              <a:rPr sz="1100" spc="-4" dirty="0">
                <a:latin typeface="Arial"/>
                <a:cs typeface="Arial"/>
              </a:rPr>
              <a:t>acceleration cavities </a:t>
            </a:r>
            <a:r>
              <a:rPr sz="1100" dirty="0">
                <a:latin typeface="Arial"/>
                <a:cs typeface="Arial"/>
              </a:rPr>
              <a:t>for faster</a:t>
            </a:r>
            <a:r>
              <a:rPr sz="1100" spc="-61" dirty="0">
                <a:latin typeface="Arial"/>
                <a:cs typeface="Arial"/>
              </a:rPr>
              <a:t> </a:t>
            </a:r>
            <a:r>
              <a:rPr sz="1100" spc="-4" dirty="0">
                <a:latin typeface="Arial"/>
                <a:cs typeface="Arial"/>
              </a:rPr>
              <a:t>ramping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25227" y="1203777"/>
            <a:ext cx="7228864" cy="505340"/>
          </a:xfrm>
          <a:prstGeom prst="rect">
            <a:avLst/>
          </a:prstGeom>
          <a:solidFill>
            <a:srgbClr val="4F80BC"/>
          </a:solidFill>
        </p:spPr>
        <p:txBody>
          <a:bodyPr vert="horz" wrap="square" lIns="0" tIns="35633" rIns="0" bIns="0" rtlCol="0">
            <a:spAutoFit/>
          </a:bodyPr>
          <a:lstStyle/>
          <a:p>
            <a:pPr marL="79618">
              <a:spcBef>
                <a:spcPts val="281"/>
              </a:spcBef>
            </a:pPr>
            <a:r>
              <a:rPr lang="en-US" sz="1400" kern="0" dirty="0" smtClean="0">
                <a:solidFill>
                  <a:srgbClr val="FFFF00"/>
                </a:solidFill>
              </a:rPr>
              <a:t>The SIS18 has been upgraded aiming booster operation with low charge state heavy ions. </a:t>
            </a:r>
          </a:p>
          <a:p>
            <a:pPr marL="79618">
              <a:spcBef>
                <a:spcPts val="281"/>
              </a:spcBef>
            </a:pPr>
            <a:r>
              <a:rPr lang="en-US" sz="1400" kern="0" dirty="0" smtClean="0">
                <a:solidFill>
                  <a:srgbClr val="FFFF00"/>
                </a:solidFill>
              </a:rPr>
              <a:t>Re-commissioning </a:t>
            </a:r>
            <a:r>
              <a:rPr lang="en-US" sz="1400" kern="0" dirty="0">
                <a:solidFill>
                  <a:srgbClr val="FFFF00"/>
                </a:solidFill>
              </a:rPr>
              <a:t>of SIS18 with beam took place in May </a:t>
            </a:r>
            <a:r>
              <a:rPr lang="en-US" sz="1400" kern="0" dirty="0" smtClean="0">
                <a:solidFill>
                  <a:srgbClr val="FFFF00"/>
                </a:solidFill>
              </a:rPr>
              <a:t>2018</a:t>
            </a:r>
            <a:endParaRPr lang="en-US" sz="1400" kern="0" dirty="0">
              <a:solidFill>
                <a:srgbClr val="FFFF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072808" y="4839934"/>
            <a:ext cx="1572941" cy="11092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82327" y="5288343"/>
            <a:ext cx="1724110" cy="104011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 txBox="1"/>
          <p:nvPr/>
        </p:nvSpPr>
        <p:spPr>
          <a:xfrm>
            <a:off x="2441096" y="6553894"/>
            <a:ext cx="1750071" cy="1692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135"/>
            <a:r>
              <a:rPr sz="1100" spc="-4" dirty="0">
                <a:latin typeface="Arial"/>
                <a:cs typeface="Arial"/>
              </a:rPr>
              <a:t>Power </a:t>
            </a:r>
            <a:r>
              <a:rPr sz="1100" spc="-9" dirty="0">
                <a:latin typeface="Arial"/>
                <a:cs typeface="Arial"/>
              </a:rPr>
              <a:t>grid</a:t>
            </a:r>
            <a:r>
              <a:rPr sz="1100" spc="-39" dirty="0">
                <a:latin typeface="Arial"/>
                <a:cs typeface="Arial"/>
              </a:rPr>
              <a:t> </a:t>
            </a:r>
            <a:r>
              <a:rPr sz="1100" spc="-4" dirty="0">
                <a:latin typeface="Arial"/>
                <a:cs typeface="Arial"/>
              </a:rPr>
              <a:t>connection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889123" y="2286001"/>
            <a:ext cx="806668" cy="535578"/>
          </a:xfrm>
          <a:custGeom>
            <a:avLst/>
            <a:gdLst/>
            <a:ahLst/>
            <a:cxnLst/>
            <a:rect l="l" t="t" r="r" b="b"/>
            <a:pathLst>
              <a:path w="441960" h="690880">
                <a:moveTo>
                  <a:pt x="415283" y="648279"/>
                </a:moveTo>
                <a:lnTo>
                  <a:pt x="414450" y="624104"/>
                </a:lnTo>
                <a:lnTo>
                  <a:pt x="21335" y="0"/>
                </a:lnTo>
                <a:lnTo>
                  <a:pt x="0" y="13715"/>
                </a:lnTo>
                <a:lnTo>
                  <a:pt x="391906" y="635903"/>
                </a:lnTo>
                <a:lnTo>
                  <a:pt x="415283" y="648279"/>
                </a:lnTo>
                <a:close/>
              </a:path>
              <a:path w="441960" h="690880">
                <a:moveTo>
                  <a:pt x="438911" y="688800"/>
                </a:moveTo>
                <a:lnTo>
                  <a:pt x="438911" y="662939"/>
                </a:lnTo>
                <a:lnTo>
                  <a:pt x="417575" y="676655"/>
                </a:lnTo>
                <a:lnTo>
                  <a:pt x="391906" y="635903"/>
                </a:lnTo>
                <a:lnTo>
                  <a:pt x="356615" y="617219"/>
                </a:lnTo>
                <a:lnTo>
                  <a:pt x="350519" y="614171"/>
                </a:lnTo>
                <a:lnTo>
                  <a:pt x="342899" y="617219"/>
                </a:lnTo>
                <a:lnTo>
                  <a:pt x="338327" y="623315"/>
                </a:lnTo>
                <a:lnTo>
                  <a:pt x="335279" y="629411"/>
                </a:lnTo>
                <a:lnTo>
                  <a:pt x="338327" y="637031"/>
                </a:lnTo>
                <a:lnTo>
                  <a:pt x="344423" y="640079"/>
                </a:lnTo>
                <a:lnTo>
                  <a:pt x="438911" y="688800"/>
                </a:lnTo>
                <a:close/>
              </a:path>
              <a:path w="441960" h="690880">
                <a:moveTo>
                  <a:pt x="434339" y="665879"/>
                </a:moveTo>
                <a:lnTo>
                  <a:pt x="434339" y="658367"/>
                </a:lnTo>
                <a:lnTo>
                  <a:pt x="416051" y="670559"/>
                </a:lnTo>
                <a:lnTo>
                  <a:pt x="415283" y="648279"/>
                </a:lnTo>
                <a:lnTo>
                  <a:pt x="391906" y="635903"/>
                </a:lnTo>
                <a:lnTo>
                  <a:pt x="417575" y="676655"/>
                </a:lnTo>
                <a:lnTo>
                  <a:pt x="434339" y="665879"/>
                </a:lnTo>
                <a:close/>
              </a:path>
              <a:path w="441960" h="690880">
                <a:moveTo>
                  <a:pt x="441959" y="690371"/>
                </a:moveTo>
                <a:lnTo>
                  <a:pt x="437387" y="580643"/>
                </a:lnTo>
                <a:lnTo>
                  <a:pt x="437387" y="574547"/>
                </a:lnTo>
                <a:lnTo>
                  <a:pt x="431291" y="568451"/>
                </a:lnTo>
                <a:lnTo>
                  <a:pt x="417575" y="568451"/>
                </a:lnTo>
                <a:lnTo>
                  <a:pt x="413003" y="574547"/>
                </a:lnTo>
                <a:lnTo>
                  <a:pt x="413003" y="582167"/>
                </a:lnTo>
                <a:lnTo>
                  <a:pt x="414450" y="624104"/>
                </a:lnTo>
                <a:lnTo>
                  <a:pt x="438911" y="662939"/>
                </a:lnTo>
                <a:lnTo>
                  <a:pt x="438911" y="688800"/>
                </a:lnTo>
                <a:lnTo>
                  <a:pt x="441959" y="690371"/>
                </a:lnTo>
                <a:close/>
              </a:path>
              <a:path w="441960" h="690880">
                <a:moveTo>
                  <a:pt x="438911" y="662939"/>
                </a:moveTo>
                <a:lnTo>
                  <a:pt x="414450" y="624104"/>
                </a:lnTo>
                <a:lnTo>
                  <a:pt x="415283" y="648279"/>
                </a:lnTo>
                <a:lnTo>
                  <a:pt x="434339" y="658367"/>
                </a:lnTo>
                <a:lnTo>
                  <a:pt x="434339" y="665879"/>
                </a:lnTo>
                <a:lnTo>
                  <a:pt x="438911" y="662939"/>
                </a:lnTo>
                <a:close/>
              </a:path>
              <a:path w="441960" h="690880">
                <a:moveTo>
                  <a:pt x="434339" y="658367"/>
                </a:moveTo>
                <a:lnTo>
                  <a:pt x="415283" y="648279"/>
                </a:lnTo>
                <a:lnTo>
                  <a:pt x="416051" y="670559"/>
                </a:lnTo>
                <a:lnTo>
                  <a:pt x="434339" y="658367"/>
                </a:lnTo>
                <a:close/>
              </a:path>
            </a:pathLst>
          </a:custGeom>
          <a:solidFill>
            <a:srgbClr val="4F80B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Textfeld 23"/>
          <p:cNvSpPr txBox="1"/>
          <p:nvPr/>
        </p:nvSpPr>
        <p:spPr>
          <a:xfrm>
            <a:off x="301285" y="2822341"/>
            <a:ext cx="32599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spc="-4" dirty="0">
                <a:latin typeface="Arial"/>
                <a:cs typeface="Arial"/>
              </a:rPr>
              <a:t>Injection system </a:t>
            </a:r>
            <a:r>
              <a:rPr lang="en-US" sz="1100" dirty="0">
                <a:latin typeface="Arial"/>
                <a:cs typeface="Arial"/>
              </a:rPr>
              <a:t>for </a:t>
            </a:r>
            <a:r>
              <a:rPr lang="en-US" sz="1100" spc="-4" dirty="0">
                <a:latin typeface="Arial"/>
                <a:cs typeface="Arial"/>
              </a:rPr>
              <a:t>low </a:t>
            </a:r>
            <a:r>
              <a:rPr lang="en-US" sz="1100" spc="-4" dirty="0" smtClean="0">
                <a:latin typeface="Arial"/>
                <a:cs typeface="Arial"/>
              </a:rPr>
              <a:t>charged </a:t>
            </a:r>
            <a:r>
              <a:rPr lang="en-US" sz="1100" dirty="0">
                <a:latin typeface="Arial"/>
                <a:cs typeface="Arial"/>
              </a:rPr>
              <a:t>state </a:t>
            </a:r>
            <a:r>
              <a:rPr lang="en-US" sz="1100" spc="-4" dirty="0">
                <a:latin typeface="Arial"/>
                <a:cs typeface="Arial"/>
              </a:rPr>
              <a:t>heavy</a:t>
            </a:r>
            <a:r>
              <a:rPr lang="en-US" sz="1100" spc="-88" dirty="0">
                <a:latin typeface="Arial"/>
                <a:cs typeface="Arial"/>
              </a:rPr>
              <a:t> </a:t>
            </a:r>
            <a:r>
              <a:rPr lang="en-US" sz="1100" spc="-4" dirty="0" smtClean="0">
                <a:latin typeface="Arial"/>
                <a:cs typeface="Arial"/>
              </a:rPr>
              <a:t>ions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897382" y="5941190"/>
            <a:ext cx="2143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-4" dirty="0">
                <a:latin typeface="Arial"/>
                <a:cs typeface="Arial"/>
              </a:rPr>
              <a:t>Scrapers and NEG coating </a:t>
            </a:r>
            <a:r>
              <a:rPr lang="en-US" sz="1200" dirty="0">
                <a:latin typeface="Arial"/>
                <a:cs typeface="Arial"/>
              </a:rPr>
              <a:t>for  </a:t>
            </a:r>
            <a:r>
              <a:rPr lang="en-US" sz="1200" spc="-4" dirty="0">
                <a:latin typeface="Arial"/>
                <a:cs typeface="Arial"/>
              </a:rPr>
              <a:t>pressure</a:t>
            </a:r>
            <a:r>
              <a:rPr lang="en-US" sz="1200" spc="-57" dirty="0">
                <a:latin typeface="Arial"/>
                <a:cs typeface="Arial"/>
              </a:rPr>
              <a:t> </a:t>
            </a:r>
            <a:r>
              <a:rPr lang="en-US" sz="1200" spc="-4" dirty="0" smtClean="0">
                <a:latin typeface="Arial"/>
                <a:cs typeface="Arial"/>
              </a:rPr>
              <a:t>stabilization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1113641" y="0"/>
            <a:ext cx="701992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de-DE" b="1" kern="0" dirty="0" smtClean="0"/>
              <a:t>SIS18 Upgrade </a:t>
            </a:r>
            <a:r>
              <a:rPr lang="de-DE" b="1" kern="0" dirty="0" err="1" smtClean="0"/>
              <a:t>for</a:t>
            </a:r>
            <a:r>
              <a:rPr lang="de-DE" b="1" kern="0" dirty="0" smtClean="0"/>
              <a:t> FAIR</a:t>
            </a:r>
            <a:endParaRPr lang="en-US" b="1" kern="0" dirty="0"/>
          </a:p>
        </p:txBody>
      </p:sp>
      <p:sp>
        <p:nvSpPr>
          <p:cNvPr id="28" name="Rechteck 27"/>
          <p:cNvSpPr/>
          <p:nvPr/>
        </p:nvSpPr>
        <p:spPr>
          <a:xfrm>
            <a:off x="2643937" y="5546788"/>
            <a:ext cx="2492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rgbClr val="C00000"/>
                </a:solidFill>
              </a:rPr>
              <a:t>Concrete and ground works for SIS18 building completed</a:t>
            </a:r>
            <a:endParaRPr lang="en-US" sz="1600" kern="0" dirty="0">
              <a:solidFill>
                <a:srgbClr val="C00000"/>
              </a:solidFill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6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58" y="1786161"/>
            <a:ext cx="1378611" cy="1838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C:\Users\spiller\AppData\Local\Microsoft\Windows\Temporary Internet Files\Content.Outlook\K2IPEBY9\IMG_179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27" y="3083951"/>
            <a:ext cx="1724110" cy="1558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hteck 30"/>
          <p:cNvSpPr/>
          <p:nvPr/>
        </p:nvSpPr>
        <p:spPr>
          <a:xfrm>
            <a:off x="153830" y="4642012"/>
            <a:ext cx="3352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/>
              <a:t>New Power Converters for dipole with a maximum ramp 10 T/s with </a:t>
            </a:r>
            <a:r>
              <a:rPr lang="en-US" sz="1200" kern="0" dirty="0" smtClean="0"/>
              <a:t>the new </a:t>
            </a:r>
            <a:r>
              <a:rPr lang="en-US" sz="1200" kern="0" dirty="0"/>
              <a:t>transformer station have been installed and tested </a:t>
            </a:r>
          </a:p>
        </p:txBody>
      </p:sp>
    </p:spTree>
    <p:extLst>
      <p:ext uri="{BB962C8B-B14F-4D97-AF65-F5344CB8AC3E}">
        <p14:creationId xmlns:p14="http://schemas.microsoft.com/office/powerpoint/2010/main" val="58377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5158670" y="1327190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beam parameters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605244"/>
              </p:ext>
            </p:extLst>
          </p:nvPr>
        </p:nvGraphicFramePr>
        <p:xfrm>
          <a:off x="4752975" y="1711403"/>
          <a:ext cx="3987523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58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3854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8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Time structure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Single compressed bunch / slow extraction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8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Number ions per cycle </a:t>
                      </a:r>
                    </a:p>
                    <a:p>
                      <a:r>
                        <a:rPr lang="en-US" sz="1000" dirty="0" smtClean="0"/>
                        <a:t>protons</a:t>
                      </a:r>
                    </a:p>
                    <a:p>
                      <a:r>
                        <a:rPr lang="en-US" sz="1000" dirty="0" smtClean="0"/>
                        <a:t>ions 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 smtClean="0"/>
                    </a:p>
                    <a:p>
                      <a:r>
                        <a:rPr lang="en-US" sz="1000" b="1" dirty="0" smtClean="0">
                          <a:solidFill>
                            <a:srgbClr val="000099"/>
                          </a:solidFill>
                        </a:rPr>
                        <a:t>2 x 10</a:t>
                      </a:r>
                      <a:r>
                        <a:rPr lang="en-US" sz="1000" b="1" baseline="30000" dirty="0" smtClean="0">
                          <a:solidFill>
                            <a:srgbClr val="000099"/>
                          </a:solidFill>
                        </a:rPr>
                        <a:t>13</a:t>
                      </a:r>
                      <a:r>
                        <a:rPr lang="en-US" sz="1000" b="1" baseline="0" dirty="0" smtClean="0">
                          <a:solidFill>
                            <a:srgbClr val="000099"/>
                          </a:solidFill>
                        </a:rPr>
                        <a:t> </a:t>
                      </a:r>
                    </a:p>
                    <a:p>
                      <a:r>
                        <a:rPr lang="en-US" sz="1000" b="1" baseline="0" dirty="0" smtClean="0">
                          <a:solidFill>
                            <a:srgbClr val="000099"/>
                          </a:solidFill>
                        </a:rPr>
                        <a:t>5 x 10</a:t>
                      </a:r>
                      <a:r>
                        <a:rPr lang="en-US" sz="1000" b="1" baseline="30000" dirty="0" smtClean="0">
                          <a:solidFill>
                            <a:srgbClr val="000099"/>
                          </a:solidFill>
                        </a:rPr>
                        <a:t>11</a:t>
                      </a:r>
                      <a:endParaRPr lang="en-US" sz="1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38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Harmonic number 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 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38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Energy  range</a:t>
                      </a:r>
                      <a:r>
                        <a:rPr lang="en-US" sz="1000" baseline="0" dirty="0" smtClean="0"/>
                        <a:t> </a:t>
                      </a:r>
                    </a:p>
                    <a:p>
                      <a:r>
                        <a:rPr lang="en-US" sz="1000" dirty="0" smtClean="0"/>
                        <a:t>    Protons</a:t>
                      </a:r>
                    </a:p>
                    <a:p>
                      <a:r>
                        <a:rPr lang="en-US" sz="1000" dirty="0" smtClean="0"/>
                        <a:t>    Ions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 smtClean="0"/>
                    </a:p>
                    <a:p>
                      <a:r>
                        <a:rPr lang="en-US" sz="1000" b="1" dirty="0" smtClean="0">
                          <a:solidFill>
                            <a:srgbClr val="000099"/>
                          </a:solidFill>
                        </a:rPr>
                        <a:t>4 - 29 GeV  </a:t>
                      </a:r>
                    </a:p>
                    <a:p>
                      <a:r>
                        <a:rPr lang="en-US" sz="1000" b="1" dirty="0" smtClean="0">
                          <a:solidFill>
                            <a:srgbClr val="000099"/>
                          </a:solidFill>
                        </a:rPr>
                        <a:t>0.2 – 2.7  GeV/u</a:t>
                      </a:r>
                      <a:endParaRPr lang="en-US" sz="1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3854"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Emittance (</a:t>
                      </a:r>
                      <a:r>
                        <a:rPr lang="en-US" sz="1000" baseline="0" dirty="0" smtClean="0">
                          <a:latin typeface="Symbol" panose="05050102010706020507" pitchFamily="18" charset="2"/>
                        </a:rPr>
                        <a:t>2s</a:t>
                      </a:r>
                      <a:r>
                        <a:rPr lang="en-US" sz="1000" baseline="0" dirty="0" smtClean="0"/>
                        <a:t>)</a:t>
                      </a:r>
                    </a:p>
                    <a:p>
                      <a:r>
                        <a:rPr lang="en-US" sz="1000" baseline="0" dirty="0" smtClean="0"/>
                        <a:t>    Injection</a:t>
                      </a:r>
                    </a:p>
                    <a:p>
                      <a:r>
                        <a:rPr lang="en-US" sz="1000" baseline="0" dirty="0" smtClean="0"/>
                        <a:t>    Extraction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5 –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30 mm </a:t>
                      </a:r>
                      <a:r>
                        <a:rPr lang="en-US" sz="1000" dirty="0" err="1" smtClean="0"/>
                        <a:t>mrad</a:t>
                      </a:r>
                      <a:endParaRPr lang="en-US" sz="1000" dirty="0" smtClean="0"/>
                    </a:p>
                    <a:p>
                      <a:r>
                        <a:rPr lang="en-US" sz="1000" dirty="0" smtClean="0"/>
                        <a:t>0.5 – 6.3 mm </a:t>
                      </a:r>
                      <a:r>
                        <a:rPr lang="en-US" sz="1000" dirty="0" err="1" smtClean="0"/>
                        <a:t>mrad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138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Repetition rate 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 </a:t>
                      </a:r>
                      <a:r>
                        <a:rPr lang="en-US" sz="1000" baseline="0" dirty="0" smtClean="0"/>
                        <a:t> 0.1 – 0.45</a:t>
                      </a:r>
                      <a:r>
                        <a:rPr lang="en-US" sz="1000" dirty="0" smtClean="0"/>
                        <a:t> Hz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138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Momentum </a:t>
                      </a:r>
                      <a:r>
                        <a:rPr lang="en-US" sz="1000" smtClean="0"/>
                        <a:t>spread </a:t>
                      </a:r>
                      <a:r>
                        <a:rPr lang="en-US" sz="1000" baseline="0" smtClean="0"/>
                        <a:t>(</a:t>
                      </a:r>
                      <a:r>
                        <a:rPr lang="en-US" sz="1000" baseline="0" smtClean="0">
                          <a:latin typeface="Symbol" panose="05050102010706020507" pitchFamily="18" charset="2"/>
                        </a:rPr>
                        <a:t>2s</a:t>
                      </a:r>
                      <a:r>
                        <a:rPr lang="en-US" sz="1000" baseline="0" smtClean="0"/>
                        <a:t>)</a:t>
                      </a:r>
                      <a:endParaRPr lang="en-US" sz="1000" smtClean="0"/>
                    </a:p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smtClean="0"/>
                        <a:t>&lt; ±</a:t>
                      </a:r>
                      <a:r>
                        <a:rPr lang="en-US" sz="1000" baseline="0" smtClean="0"/>
                        <a:t>10</a:t>
                      </a:r>
                      <a:r>
                        <a:rPr lang="en-US" sz="1000" baseline="30000" smtClean="0"/>
                        <a:t>-3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1385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Compressed bunch length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rgbClr val="000099"/>
                          </a:solidFill>
                        </a:rPr>
                        <a:t>10 - 70 ns</a:t>
                      </a:r>
                      <a:endParaRPr lang="en-US" sz="10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781050" y="0"/>
            <a:ext cx="7019925" cy="1196975"/>
          </a:xfrm>
        </p:spPr>
        <p:txBody>
          <a:bodyPr/>
          <a:lstStyle/>
          <a:p>
            <a:r>
              <a:rPr lang="en-US" b="1" dirty="0" smtClean="0"/>
              <a:t>SIS100</a:t>
            </a:r>
            <a:endParaRPr lang="en-US" b="1" dirty="0"/>
          </a:p>
        </p:txBody>
      </p:sp>
      <p:graphicFrame>
        <p:nvGraphicFramePr>
          <p:cNvPr id="19" name="Tabel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57531"/>
              </p:ext>
            </p:extLst>
          </p:nvPr>
        </p:nvGraphicFramePr>
        <p:xfrm>
          <a:off x="257174" y="1696522"/>
          <a:ext cx="4181475" cy="3294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0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53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4507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241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Circumference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rgbClr val="000099"/>
                          </a:solidFill>
                        </a:rPr>
                        <a:t>1083.6 m</a:t>
                      </a:r>
                      <a:endParaRPr lang="en-US" sz="1100" b="1" dirty="0">
                        <a:solidFill>
                          <a:srgbClr val="00009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528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Super-periodicity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6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528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Magnetic rigidity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100 Tm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5281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Cells per period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14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744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Number of super-ferric dipoles (1.9 T)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108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744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Ramping rate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4</a:t>
                      </a:r>
                      <a:r>
                        <a:rPr lang="en-US" sz="1100" baseline="0" dirty="0" smtClean="0"/>
                        <a:t> T/s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744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Number</a:t>
                      </a:r>
                      <a:r>
                        <a:rPr lang="en-US" sz="1100" baseline="0" dirty="0" smtClean="0"/>
                        <a:t> of super-ferric quadrupoles (27.8 T/m)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168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450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Slow extraction mode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up to 10 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450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Fast extraction mode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1-8 bunches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4507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Acceleration</a:t>
                      </a:r>
                      <a:r>
                        <a:rPr lang="en-US" sz="1100" baseline="0" dirty="0" smtClean="0"/>
                        <a:t>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From</a:t>
                      </a:r>
                      <a:r>
                        <a:rPr lang="en-US" sz="1100" baseline="0" dirty="0" smtClean="0"/>
                        <a:t> p up to U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3" name="Textfeld 12"/>
          <p:cNvSpPr txBox="1"/>
          <p:nvPr/>
        </p:nvSpPr>
        <p:spPr>
          <a:xfrm>
            <a:off x="1400174" y="1327190"/>
            <a:ext cx="2462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Lattice parameters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11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ext Box 2"/>
          <p:cNvSpPr txBox="1">
            <a:spLocks noChangeArrowheads="1"/>
          </p:cNvSpPr>
          <p:nvPr/>
        </p:nvSpPr>
        <p:spPr bwMode="auto">
          <a:xfrm>
            <a:off x="3520893" y="143331"/>
            <a:ext cx="203773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SIS100</a:t>
            </a:r>
            <a:endParaRPr lang="en-US" alt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947470" y="1144484"/>
            <a:ext cx="6291655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1400" b="1" dirty="0"/>
              <a:t>Fast </a:t>
            </a:r>
            <a:r>
              <a:rPr lang="de-DE" altLang="de-DE" sz="1400" b="1" dirty="0" err="1"/>
              <a:t>Ramped</a:t>
            </a:r>
            <a:r>
              <a:rPr lang="de-DE" altLang="de-DE" sz="1400" b="1" dirty="0"/>
              <a:t> </a:t>
            </a:r>
            <a:r>
              <a:rPr lang="de-DE" altLang="de-DE" sz="1400" b="1" dirty="0" err="1"/>
              <a:t>Superconducting</a:t>
            </a:r>
            <a:r>
              <a:rPr lang="de-DE" altLang="de-DE" sz="1400" b="1" dirty="0"/>
              <a:t> </a:t>
            </a:r>
            <a:r>
              <a:rPr lang="de-DE" altLang="de-DE" sz="1400" b="1" dirty="0" smtClean="0"/>
              <a:t>Dipole Magnets </a:t>
            </a:r>
            <a:r>
              <a:rPr lang="de-DE" altLang="de-DE" sz="1400" dirty="0"/>
              <a:t>(</a:t>
            </a:r>
            <a:r>
              <a:rPr lang="de-DE" altLang="de-DE" sz="1400" i="1" dirty="0"/>
              <a:t>BNG, Germany</a:t>
            </a:r>
            <a:r>
              <a:rPr lang="de-DE" altLang="de-DE" sz="1400" dirty="0"/>
              <a:t>)</a:t>
            </a:r>
          </a:p>
          <a:p>
            <a:pPr algn="ctr" eaLnBrk="1" hangingPunct="1">
              <a:spcBef>
                <a:spcPct val="50000"/>
              </a:spcBef>
            </a:pPr>
            <a:endParaRPr lang="de-DE" altLang="de-DE" sz="1400" b="1" dirty="0"/>
          </a:p>
        </p:txBody>
      </p:sp>
      <p:pic>
        <p:nvPicPr>
          <p:cNvPr id="11" name="Picture 9" descr="C:\Users\spiller\Pictures\GSI\babcock01_kle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00" y="1520436"/>
            <a:ext cx="2879354" cy="192243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4069301" y="4207129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40 </a:t>
            </a:r>
            <a:r>
              <a:rPr lang="en-US" dirty="0"/>
              <a:t>Dipole Magnets manufactured at BNG </a:t>
            </a:r>
          </a:p>
          <a:p>
            <a:r>
              <a:rPr lang="en-US" dirty="0"/>
              <a:t>• </a:t>
            </a:r>
            <a:r>
              <a:rPr lang="en-US" dirty="0" smtClean="0"/>
              <a:t>   23 </a:t>
            </a:r>
            <a:r>
              <a:rPr lang="en-US" dirty="0"/>
              <a:t>Dipole </a:t>
            </a:r>
            <a:r>
              <a:rPr lang="en-US" dirty="0" smtClean="0"/>
              <a:t>Magnets </a:t>
            </a:r>
            <a:r>
              <a:rPr lang="en-US" dirty="0"/>
              <a:t>delivered to </a:t>
            </a:r>
            <a:r>
              <a:rPr lang="en-US" dirty="0" smtClean="0"/>
              <a:t>GSI 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smtClean="0"/>
              <a:t>   22 </a:t>
            </a:r>
            <a:r>
              <a:rPr lang="en-US" dirty="0"/>
              <a:t>Dipole Magnets cold tested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• </a:t>
            </a:r>
            <a:r>
              <a:rPr lang="en-US" dirty="0" smtClean="0"/>
              <a:t>   Excellent </a:t>
            </a:r>
            <a:r>
              <a:rPr lang="en-US" dirty="0"/>
              <a:t>reproduced geometry of aperture </a:t>
            </a:r>
          </a:p>
          <a:p>
            <a:r>
              <a:rPr lang="en-US" dirty="0"/>
              <a:t>• </a:t>
            </a:r>
            <a:r>
              <a:rPr lang="en-US" dirty="0" smtClean="0"/>
              <a:t>   Excellent </a:t>
            </a:r>
            <a:r>
              <a:rPr lang="en-US" dirty="0"/>
              <a:t>reproduced field </a:t>
            </a:r>
            <a:r>
              <a:rPr lang="en-US" dirty="0" smtClean="0"/>
              <a:t>harmonics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series chambers expected for February 2019 (4 chambers/month</a:t>
            </a:r>
            <a:r>
              <a:rPr lang="en-US" dirty="0" smtClean="0"/>
              <a:t>) by PINK company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5111576" y="3840349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Status November 2018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86" y="1459954"/>
            <a:ext cx="3128962" cy="235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0" y="4000315"/>
            <a:ext cx="3068214" cy="171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751470" y="5713401"/>
            <a:ext cx="33178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Vacuum chamber: Thin </a:t>
            </a:r>
            <a:r>
              <a:rPr lang="en-US" sz="1400" dirty="0"/>
              <a:t>- wall </a:t>
            </a:r>
            <a:r>
              <a:rPr lang="en-US" sz="1400" dirty="0" err="1"/>
              <a:t>LHe</a:t>
            </a:r>
            <a:r>
              <a:rPr lang="en-US" sz="1400" dirty="0"/>
              <a:t> - cooled</a:t>
            </a:r>
          </a:p>
        </p:txBody>
      </p:sp>
    </p:spTree>
    <p:extLst>
      <p:ext uri="{BB962C8B-B14F-4D97-AF65-F5344CB8AC3E}">
        <p14:creationId xmlns:p14="http://schemas.microsoft.com/office/powerpoint/2010/main" val="25928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1409</Words>
  <Application>Microsoft Office PowerPoint</Application>
  <PresentationFormat>Bildschirmpräsentation (4:3)</PresentationFormat>
  <Paragraphs>314</Paragraphs>
  <Slides>31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2" baseType="lpstr">
      <vt:lpstr>Standarddesign</vt:lpstr>
      <vt:lpstr>PowerPoint-Präsentation</vt:lpstr>
      <vt:lpstr>Oleksiy Dolinskyy  January 21, 2019 </vt:lpstr>
      <vt:lpstr>Outline</vt:lpstr>
      <vt:lpstr>FAIR facility</vt:lpstr>
      <vt:lpstr>FAIR Accelerator Performance</vt:lpstr>
      <vt:lpstr>PowerPoint-Präsentation</vt:lpstr>
      <vt:lpstr>PowerPoint-Präsentation</vt:lpstr>
      <vt:lpstr>SIS100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Super-FRS</vt:lpstr>
      <vt:lpstr>Super-FRS</vt:lpstr>
      <vt:lpstr>The proton-LINAC</vt:lpstr>
      <vt:lpstr>PowerPoint-Präsentation</vt:lpstr>
      <vt:lpstr> Collector Ring</vt:lpstr>
      <vt:lpstr>Collector Ring </vt:lpstr>
      <vt:lpstr>PowerPoint-Präsentation</vt:lpstr>
      <vt:lpstr>HESR The High Energy Storage Ring</vt:lpstr>
      <vt:lpstr>HESR</vt:lpstr>
      <vt:lpstr>HEBT High Energy Beam Transfer lines </vt:lpstr>
      <vt:lpstr>HEBT</vt:lpstr>
      <vt:lpstr>FAIR Machines  Status November 2018</vt:lpstr>
      <vt:lpstr>PowerPoint-Präsentation</vt:lpstr>
      <vt:lpstr>Civil construction </vt:lpstr>
      <vt:lpstr>Civil Construction</vt:lpstr>
      <vt:lpstr>Civil Construction</vt:lpstr>
      <vt:lpstr>PowerPoint-Präsentation</vt:lpstr>
      <vt:lpstr>PowerPoint-Präsentation</vt:lpstr>
    </vt:vector>
  </TitlesOfParts>
  <Company>GSI-Darmstadt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Tasks of the NESR</dc:title>
  <dc:creator>Peter Beller</dc:creator>
  <cp:lastModifiedBy>Dolinskyy, Oleksiy Dr.</cp:lastModifiedBy>
  <cp:revision>626</cp:revision>
  <cp:lastPrinted>2016-12-09T11:01:33Z</cp:lastPrinted>
  <dcterms:created xsi:type="dcterms:W3CDTF">2001-05-23T12:58:02Z</dcterms:created>
  <dcterms:modified xsi:type="dcterms:W3CDTF">2019-01-21T08:01:38Z</dcterms:modified>
</cp:coreProperties>
</file>