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</p:sldMasterIdLst>
  <p:notesMasterIdLst>
    <p:notesMasterId r:id="rId37"/>
  </p:notesMasterIdLst>
  <p:sldIdLst>
    <p:sldId id="307" r:id="rId3"/>
    <p:sldId id="377" r:id="rId4"/>
    <p:sldId id="293" r:id="rId5"/>
    <p:sldId id="378" r:id="rId6"/>
    <p:sldId id="379" r:id="rId7"/>
    <p:sldId id="380" r:id="rId8"/>
    <p:sldId id="382" r:id="rId9"/>
    <p:sldId id="402" r:id="rId10"/>
    <p:sldId id="385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01" r:id="rId21"/>
    <p:sldId id="256" r:id="rId22"/>
    <p:sldId id="257" r:id="rId23"/>
    <p:sldId id="388" r:id="rId24"/>
    <p:sldId id="397" r:id="rId25"/>
    <p:sldId id="403" r:id="rId26"/>
    <p:sldId id="400" r:id="rId27"/>
    <p:sldId id="398" r:id="rId28"/>
    <p:sldId id="399" r:id="rId29"/>
    <p:sldId id="389" r:id="rId30"/>
    <p:sldId id="390" r:id="rId31"/>
    <p:sldId id="391" r:id="rId32"/>
    <p:sldId id="392" r:id="rId33"/>
    <p:sldId id="396" r:id="rId34"/>
    <p:sldId id="393" r:id="rId35"/>
    <p:sldId id="395" r:id="rId36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00FFFF"/>
    <a:srgbClr val="FF9933"/>
    <a:srgbClr val="FF9900"/>
    <a:srgbClr val="CC0066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9" autoAdjust="0"/>
    <p:restoredTop sz="94737" autoAdjust="0"/>
  </p:normalViewPr>
  <p:slideViewPr>
    <p:cSldViewPr>
      <p:cViewPr varScale="1">
        <p:scale>
          <a:sx n="165" d="100"/>
          <a:sy n="165" d="100"/>
        </p:scale>
        <p:origin x="-21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02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99"/>
          <c:y val="0.110807113543092"/>
          <c:w val="0.75779384240243997"/>
          <c:h val="0.78588375837374902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544320"/>
        <c:axId val="79118336"/>
      </c:scatterChart>
      <c:valAx>
        <c:axId val="61544320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98"/>
              <c:y val="0.95485636114911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118336"/>
        <c:crosses val="autoZero"/>
        <c:crossBetween val="midCat"/>
        <c:majorUnit val="2"/>
        <c:minorUnit val="1"/>
      </c:valAx>
      <c:valAx>
        <c:axId val="79118336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Collectible pbars [1/prim]</a:t>
                </a:r>
              </a:p>
            </c:rich>
          </c:tx>
          <c:layout>
            <c:manualLayout>
              <c:xMode val="edge"/>
              <c:yMode val="edge"/>
              <c:x val="1.3690476190476201E-2"/>
              <c:y val="0.37893296853625202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544320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02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99"/>
          <c:y val="0.110807113543092"/>
          <c:w val="0.75779384240243997"/>
          <c:h val="0.78588375837374902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4.0211754080149699E-6</c:v>
                </c:pt>
                <c:pt idx="1">
                  <c:v>7.4248891238245801E-6</c:v>
                </c:pt>
                <c:pt idx="2">
                  <c:v>1.0282569939983199E-5</c:v>
                </c:pt>
                <c:pt idx="3">
                  <c:v>1.26582692519126E-5</c:v>
                </c:pt>
                <c:pt idx="4">
                  <c:v>1.46093785018502E-5</c:v>
                </c:pt>
                <c:pt idx="5">
                  <c:v>1.6187279358641999E-5</c:v>
                </c:pt>
                <c:pt idx="6">
                  <c:v>1.7437932789866699E-5</c:v>
                </c:pt>
                <c:pt idx="7">
                  <c:v>1.8402412628592601E-5</c:v>
                </c:pt>
                <c:pt idx="8">
                  <c:v>1.91173887321713E-5</c:v>
                </c:pt>
                <c:pt idx="9">
                  <c:v>1.9615564370532802E-5</c:v>
                </c:pt>
                <c:pt idx="10">
                  <c:v>1.9926072062482699E-5</c:v>
                </c:pt>
                <c:pt idx="11">
                  <c:v>2.0074831696908302E-5</c:v>
                </c:pt>
                <c:pt idx="12">
                  <c:v>2.0084874428265202E-5</c:v>
                </c:pt>
                <c:pt idx="13">
                  <c:v>1.99766355192392E-5</c:v>
                </c:pt>
                <c:pt idx="14">
                  <c:v>1.9768219015297602E-5</c:v>
                </c:pt>
                <c:pt idx="15">
                  <c:v>1.94756368734727E-5</c:v>
                </c:pt>
                <c:pt idx="16">
                  <c:v>1.9113024928853E-5</c:v>
                </c:pt>
                <c:pt idx="17">
                  <c:v>1.8692837864825199E-5</c:v>
                </c:pt>
                <c:pt idx="18">
                  <c:v>1.8226025155201701E-5</c:v>
                </c:pt>
                <c:pt idx="19">
                  <c:v>1.77221897662531E-5</c:v>
                </c:pt>
                <c:pt idx="20">
                  <c:v>1.7189731242766101E-5</c:v>
                </c:pt>
                <c:pt idx="21">
                  <c:v>1.6635974653110199E-5</c:v>
                </c:pt>
                <c:pt idx="22">
                  <c:v>1.6067286732622099E-5</c:v>
                </c:pt>
                <c:pt idx="23">
                  <c:v>1.5489180441195399E-5</c:v>
                </c:pt>
                <c:pt idx="24">
                  <c:v>1.49064090387032E-5</c:v>
                </c:pt>
                <c:pt idx="25">
                  <c:v>1.43230506797931E-5</c:v>
                </c:pt>
                <c:pt idx="26">
                  <c:v>1.37425844367586E-5</c:v>
                </c:pt>
                <c:pt idx="27">
                  <c:v>1.31679585747909E-5</c:v>
                </c:pt>
                <c:pt idx="28">
                  <c:v>1.26016518271876E-5</c:v>
                </c:pt>
                <c:pt idx="29">
                  <c:v>1.2045728348357901E-5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14944"/>
        <c:axId val="79717120"/>
      </c:scatterChart>
      <c:valAx>
        <c:axId val="79714944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98"/>
              <c:y val="0.95485636114911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717120"/>
        <c:crosses val="autoZero"/>
        <c:crossBetween val="midCat"/>
        <c:majorUnit val="2"/>
        <c:minorUnit val="1"/>
      </c:valAx>
      <c:valAx>
        <c:axId val="79717120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Collectible pbars [1/prim]</a:t>
                </a:r>
              </a:p>
            </c:rich>
          </c:tx>
          <c:layout>
            <c:manualLayout>
              <c:xMode val="edge"/>
              <c:yMode val="edge"/>
              <c:x val="1.3690476190476201E-2"/>
              <c:y val="0.37893296853625202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714944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299"/>
          <c:y val="0.13269493844049299"/>
          <c:w val="0.295096278247443"/>
          <c:h val="0.21925195055132499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02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99"/>
          <c:y val="0.110807113543092"/>
          <c:w val="0.75779384240243997"/>
          <c:h val="0.78588375837374902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rgbClr val="FF0000">
                  <a:alpha val="20000"/>
                </a:srgbClr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4.0211754080149699E-6</c:v>
                </c:pt>
                <c:pt idx="1">
                  <c:v>7.4248891238245801E-6</c:v>
                </c:pt>
                <c:pt idx="2">
                  <c:v>1.0282569939983199E-5</c:v>
                </c:pt>
                <c:pt idx="3">
                  <c:v>1.26582692519126E-5</c:v>
                </c:pt>
                <c:pt idx="4">
                  <c:v>1.46093785018502E-5</c:v>
                </c:pt>
                <c:pt idx="5">
                  <c:v>1.6187279358641999E-5</c:v>
                </c:pt>
                <c:pt idx="6">
                  <c:v>1.7437932789866699E-5</c:v>
                </c:pt>
                <c:pt idx="7">
                  <c:v>1.8402412628592601E-5</c:v>
                </c:pt>
                <c:pt idx="8">
                  <c:v>1.91173887321713E-5</c:v>
                </c:pt>
                <c:pt idx="9">
                  <c:v>1.9615564370532802E-5</c:v>
                </c:pt>
                <c:pt idx="10">
                  <c:v>1.9926072062482699E-5</c:v>
                </c:pt>
                <c:pt idx="11">
                  <c:v>2.0074831696908302E-5</c:v>
                </c:pt>
                <c:pt idx="12">
                  <c:v>2.0084874428265202E-5</c:v>
                </c:pt>
                <c:pt idx="13">
                  <c:v>1.99766355192392E-5</c:v>
                </c:pt>
                <c:pt idx="14">
                  <c:v>1.9768219015297602E-5</c:v>
                </c:pt>
                <c:pt idx="15">
                  <c:v>1.94756368734727E-5</c:v>
                </c:pt>
                <c:pt idx="16">
                  <c:v>1.9113024928853E-5</c:v>
                </c:pt>
                <c:pt idx="17">
                  <c:v>1.8692837864825199E-5</c:v>
                </c:pt>
                <c:pt idx="18">
                  <c:v>1.8226025155201701E-5</c:v>
                </c:pt>
                <c:pt idx="19">
                  <c:v>1.77221897662531E-5</c:v>
                </c:pt>
                <c:pt idx="20">
                  <c:v>1.7189731242766101E-5</c:v>
                </c:pt>
                <c:pt idx="21">
                  <c:v>1.6635974653110199E-5</c:v>
                </c:pt>
                <c:pt idx="22">
                  <c:v>1.6067286732622099E-5</c:v>
                </c:pt>
                <c:pt idx="23">
                  <c:v>1.5489180441195399E-5</c:v>
                </c:pt>
                <c:pt idx="24">
                  <c:v>1.49064090387032E-5</c:v>
                </c:pt>
                <c:pt idx="25">
                  <c:v>1.43230506797931E-5</c:v>
                </c:pt>
                <c:pt idx="26">
                  <c:v>1.37425844367586E-5</c:v>
                </c:pt>
                <c:pt idx="27">
                  <c:v>1.31679585747909E-5</c:v>
                </c:pt>
                <c:pt idx="28">
                  <c:v>1.26016518271876E-5</c:v>
                </c:pt>
                <c:pt idx="29">
                  <c:v>1.2045728348357901E-5</c:v>
                </c:pt>
              </c:numCache>
            </c:numRef>
          </c:yVal>
          <c:smooth val="0"/>
        </c:ser>
        <c:ser>
          <c:idx val="1"/>
          <c:order val="2"/>
          <c:tx>
            <c:v>MARS Cu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'0-80 mrad'!$A$24:$A$35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xVal>
          <c:yVal>
            <c:numRef>
              <c:f>'0-80 mrad'!$F$24:$F$35</c:f>
              <c:numCache>
                <c:formatCode>0.0E+00</c:formatCode>
                <c:ptCount val="12"/>
                <c:pt idx="0">
                  <c:v>8.6838825500000097E-6</c:v>
                </c:pt>
                <c:pt idx="1">
                  <c:v>1.472519E-5</c:v>
                </c:pt>
                <c:pt idx="2">
                  <c:v>2.0600478057499998E-5</c:v>
                </c:pt>
                <c:pt idx="3">
                  <c:v>2.3909340000000001E-5</c:v>
                </c:pt>
                <c:pt idx="4">
                  <c:v>2.4388254999999998E-5</c:v>
                </c:pt>
                <c:pt idx="5">
                  <c:v>2.7256813127499999E-5</c:v>
                </c:pt>
                <c:pt idx="6">
                  <c:v>2.7770300000000001E-5</c:v>
                </c:pt>
                <c:pt idx="7">
                  <c:v>2.9150324999999999E-5</c:v>
                </c:pt>
                <c:pt idx="8">
                  <c:v>3.092093321775E-5</c:v>
                </c:pt>
                <c:pt idx="9">
                  <c:v>3.0795650520249998E-5</c:v>
                </c:pt>
                <c:pt idx="10">
                  <c:v>2.8393695491750001E-5</c:v>
                </c:pt>
                <c:pt idx="11">
                  <c:v>2.8516148834500001E-5</c:v>
                </c:pt>
              </c:numCache>
            </c:numRef>
          </c:yVal>
          <c:smooth val="0"/>
        </c:ser>
        <c:ser>
          <c:idx val="5"/>
          <c:order val="3"/>
          <c:tx>
            <c:v>Fluka Cu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'0-80 mrad'!$N$24:$N$34</c:f>
                <c:numCache>
                  <c:formatCode>General</c:formatCode>
                  <c:ptCount val="11"/>
                </c:numCache>
              </c:numRef>
            </c:plus>
            <c:minus>
              <c:numRef>
                <c:f>'0-80 mrad'!$N$24:$N$34</c:f>
                <c:numCache>
                  <c:formatCode>General</c:formatCode>
                  <c:ptCount val="11"/>
                </c:numCache>
              </c:numRef>
            </c:minus>
            <c:spPr>
              <a:ln w="254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'0-80 mrad'!$A$24:$A$34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'0-80 mrad'!$K$24:$K$34</c:f>
              <c:numCache>
                <c:formatCode>0.00E+00</c:formatCode>
                <c:ptCount val="11"/>
                <c:pt idx="0">
                  <c:v>1.1412634285714301E-5</c:v>
                </c:pt>
                <c:pt idx="1">
                  <c:v>2.1170622857142899E-5</c:v>
                </c:pt>
                <c:pt idx="3">
                  <c:v>3.16598228571429E-5</c:v>
                </c:pt>
                <c:pt idx="5">
                  <c:v>3.7867234285714298E-5</c:v>
                </c:pt>
                <c:pt idx="7">
                  <c:v>3.90372E-5</c:v>
                </c:pt>
                <c:pt idx="9">
                  <c:v>3.6960514285714301E-5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68640"/>
        <c:axId val="79170560"/>
      </c:scatterChart>
      <c:valAx>
        <c:axId val="79168640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98"/>
              <c:y val="0.95485636114911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170560"/>
        <c:crosses val="autoZero"/>
        <c:crossBetween val="midCat"/>
        <c:majorUnit val="2"/>
        <c:minorUnit val="1"/>
      </c:valAx>
      <c:valAx>
        <c:axId val="79170560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Collectible pbars [1/prim]</a:t>
                </a:r>
              </a:p>
            </c:rich>
          </c:tx>
          <c:layout>
            <c:manualLayout>
              <c:xMode val="edge"/>
              <c:yMode val="edge"/>
              <c:x val="1.3690476190476201E-2"/>
              <c:y val="0.37893296853625202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168640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299"/>
          <c:y val="0.13269493844049299"/>
          <c:w val="0.295096278247443"/>
          <c:h val="0.21925195055132499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02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99"/>
          <c:y val="0.110807113543092"/>
          <c:w val="0.75779384240243997"/>
          <c:h val="0.78588375837374902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4.0211754080149699E-6</c:v>
                </c:pt>
                <c:pt idx="1">
                  <c:v>7.4248891238245801E-6</c:v>
                </c:pt>
                <c:pt idx="2">
                  <c:v>1.0282569939983199E-5</c:v>
                </c:pt>
                <c:pt idx="3">
                  <c:v>1.26582692519126E-5</c:v>
                </c:pt>
                <c:pt idx="4">
                  <c:v>1.46093785018502E-5</c:v>
                </c:pt>
                <c:pt idx="5">
                  <c:v>1.6187279358641999E-5</c:v>
                </c:pt>
                <c:pt idx="6">
                  <c:v>1.7437932789866699E-5</c:v>
                </c:pt>
                <c:pt idx="7">
                  <c:v>1.8402412628592601E-5</c:v>
                </c:pt>
                <c:pt idx="8">
                  <c:v>1.91173887321713E-5</c:v>
                </c:pt>
                <c:pt idx="9">
                  <c:v>1.9615564370532802E-5</c:v>
                </c:pt>
                <c:pt idx="10">
                  <c:v>1.9926072062482699E-5</c:v>
                </c:pt>
                <c:pt idx="11">
                  <c:v>2.0074831696908302E-5</c:v>
                </c:pt>
                <c:pt idx="12">
                  <c:v>2.0084874428265202E-5</c:v>
                </c:pt>
                <c:pt idx="13">
                  <c:v>1.99766355192392E-5</c:v>
                </c:pt>
                <c:pt idx="14">
                  <c:v>1.9768219015297602E-5</c:v>
                </c:pt>
                <c:pt idx="15">
                  <c:v>1.94756368734727E-5</c:v>
                </c:pt>
                <c:pt idx="16">
                  <c:v>1.9113024928853E-5</c:v>
                </c:pt>
                <c:pt idx="17">
                  <c:v>1.8692837864825199E-5</c:v>
                </c:pt>
                <c:pt idx="18">
                  <c:v>1.8226025155201701E-5</c:v>
                </c:pt>
                <c:pt idx="19">
                  <c:v>1.77221897662531E-5</c:v>
                </c:pt>
                <c:pt idx="20">
                  <c:v>1.7189731242766101E-5</c:v>
                </c:pt>
                <c:pt idx="21">
                  <c:v>1.6635974653110199E-5</c:v>
                </c:pt>
                <c:pt idx="22">
                  <c:v>1.6067286732622099E-5</c:v>
                </c:pt>
                <c:pt idx="23">
                  <c:v>1.5489180441195399E-5</c:v>
                </c:pt>
                <c:pt idx="24">
                  <c:v>1.49064090387032E-5</c:v>
                </c:pt>
                <c:pt idx="25">
                  <c:v>1.43230506797931E-5</c:v>
                </c:pt>
                <c:pt idx="26">
                  <c:v>1.37425844367586E-5</c:v>
                </c:pt>
                <c:pt idx="27">
                  <c:v>1.31679585747909E-5</c:v>
                </c:pt>
                <c:pt idx="28">
                  <c:v>1.26016518271876E-5</c:v>
                </c:pt>
                <c:pt idx="29">
                  <c:v>1.2045728348357901E-5</c:v>
                </c:pt>
              </c:numCache>
            </c:numRef>
          </c:yVal>
          <c:smooth val="0"/>
        </c:ser>
        <c:ser>
          <c:idx val="1"/>
          <c:order val="2"/>
          <c:tx>
            <c:v>MARS Cu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'0-80 mrad'!$A$24:$A$35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xVal>
          <c:yVal>
            <c:numRef>
              <c:f>'0-80 mrad'!$F$24:$F$35</c:f>
              <c:numCache>
                <c:formatCode>0.0E+00</c:formatCode>
                <c:ptCount val="12"/>
                <c:pt idx="0">
                  <c:v>8.6838825500000097E-6</c:v>
                </c:pt>
                <c:pt idx="1">
                  <c:v>1.472519E-5</c:v>
                </c:pt>
                <c:pt idx="2">
                  <c:v>2.0600478057499998E-5</c:v>
                </c:pt>
                <c:pt idx="3">
                  <c:v>2.3909340000000001E-5</c:v>
                </c:pt>
                <c:pt idx="4">
                  <c:v>2.4388254999999998E-5</c:v>
                </c:pt>
                <c:pt idx="5">
                  <c:v>2.7256813127499999E-5</c:v>
                </c:pt>
                <c:pt idx="6">
                  <c:v>2.7770300000000001E-5</c:v>
                </c:pt>
                <c:pt idx="7">
                  <c:v>2.9150324999999999E-5</c:v>
                </c:pt>
                <c:pt idx="8">
                  <c:v>3.092093321775E-5</c:v>
                </c:pt>
                <c:pt idx="9">
                  <c:v>3.0795650520249998E-5</c:v>
                </c:pt>
                <c:pt idx="10">
                  <c:v>2.8393695491750001E-5</c:v>
                </c:pt>
                <c:pt idx="11">
                  <c:v>2.8516148834500001E-5</c:v>
                </c:pt>
              </c:numCache>
            </c:numRef>
          </c:yVal>
          <c:smooth val="0"/>
        </c:ser>
        <c:ser>
          <c:idx val="5"/>
          <c:order val="3"/>
          <c:tx>
            <c:v>Fluka Cu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'0-80 mrad'!$N$24:$N$34</c:f>
                <c:numCache>
                  <c:formatCode>General</c:formatCode>
                  <c:ptCount val="11"/>
                </c:numCache>
              </c:numRef>
            </c:plus>
            <c:minus>
              <c:numRef>
                <c:f>'0-80 mrad'!$N$24:$N$34</c:f>
                <c:numCache>
                  <c:formatCode>General</c:formatCode>
                  <c:ptCount val="11"/>
                </c:numCache>
              </c:numRef>
            </c:minus>
            <c:spPr>
              <a:ln w="254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'0-80 mrad'!$A$24:$A$34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'0-80 mrad'!$K$24:$K$34</c:f>
              <c:numCache>
                <c:formatCode>0.00E+00</c:formatCode>
                <c:ptCount val="11"/>
                <c:pt idx="0">
                  <c:v>1.1412634285714301E-5</c:v>
                </c:pt>
                <c:pt idx="1">
                  <c:v>2.1170622857142899E-5</c:v>
                </c:pt>
                <c:pt idx="3">
                  <c:v>3.16598228571429E-5</c:v>
                </c:pt>
                <c:pt idx="5">
                  <c:v>3.7867234285714298E-5</c:v>
                </c:pt>
                <c:pt idx="7">
                  <c:v>3.90372E-5</c:v>
                </c:pt>
                <c:pt idx="9">
                  <c:v>3.6960514285714301E-5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20608"/>
        <c:axId val="100435072"/>
      </c:scatterChart>
      <c:valAx>
        <c:axId val="100420608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98"/>
              <c:y val="0.95485636114911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435072"/>
        <c:crosses val="autoZero"/>
        <c:crossBetween val="midCat"/>
        <c:majorUnit val="2"/>
        <c:minorUnit val="1"/>
      </c:valAx>
      <c:valAx>
        <c:axId val="100435072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Collectible pbars [1/prim]</a:t>
                </a:r>
              </a:p>
            </c:rich>
          </c:tx>
          <c:layout>
            <c:manualLayout>
              <c:xMode val="edge"/>
              <c:yMode val="edge"/>
              <c:x val="1.3690476190476201E-2"/>
              <c:y val="0.37893296853625202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420608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299"/>
          <c:y val="0.13269493844049299"/>
          <c:w val="0.295096278247443"/>
          <c:h val="0.21925195055132499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02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99"/>
          <c:y val="0.110807113543092"/>
          <c:w val="0.75779384240243997"/>
          <c:h val="0.78588375837374902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4.0211754080149699E-6</c:v>
                </c:pt>
                <c:pt idx="1">
                  <c:v>7.4248891238245801E-6</c:v>
                </c:pt>
                <c:pt idx="2">
                  <c:v>1.0282569939983199E-5</c:v>
                </c:pt>
                <c:pt idx="3">
                  <c:v>1.26582692519126E-5</c:v>
                </c:pt>
                <c:pt idx="4">
                  <c:v>1.46093785018502E-5</c:v>
                </c:pt>
                <c:pt idx="5">
                  <c:v>1.6187279358641999E-5</c:v>
                </c:pt>
                <c:pt idx="6">
                  <c:v>1.7437932789866699E-5</c:v>
                </c:pt>
                <c:pt idx="7">
                  <c:v>1.8402412628592601E-5</c:v>
                </c:pt>
                <c:pt idx="8">
                  <c:v>1.91173887321713E-5</c:v>
                </c:pt>
                <c:pt idx="9">
                  <c:v>1.9615564370532802E-5</c:v>
                </c:pt>
                <c:pt idx="10">
                  <c:v>1.9926072062482699E-5</c:v>
                </c:pt>
                <c:pt idx="11">
                  <c:v>2.0074831696908302E-5</c:v>
                </c:pt>
                <c:pt idx="12">
                  <c:v>2.0084874428265202E-5</c:v>
                </c:pt>
                <c:pt idx="13">
                  <c:v>1.99766355192392E-5</c:v>
                </c:pt>
                <c:pt idx="14">
                  <c:v>1.9768219015297602E-5</c:v>
                </c:pt>
                <c:pt idx="15">
                  <c:v>1.94756368734727E-5</c:v>
                </c:pt>
                <c:pt idx="16">
                  <c:v>1.9113024928853E-5</c:v>
                </c:pt>
                <c:pt idx="17">
                  <c:v>1.8692837864825199E-5</c:v>
                </c:pt>
                <c:pt idx="18">
                  <c:v>1.8226025155201701E-5</c:v>
                </c:pt>
                <c:pt idx="19">
                  <c:v>1.77221897662531E-5</c:v>
                </c:pt>
                <c:pt idx="20">
                  <c:v>1.7189731242766101E-5</c:v>
                </c:pt>
                <c:pt idx="21">
                  <c:v>1.6635974653110199E-5</c:v>
                </c:pt>
                <c:pt idx="22">
                  <c:v>1.6067286732622099E-5</c:v>
                </c:pt>
                <c:pt idx="23">
                  <c:v>1.5489180441195399E-5</c:v>
                </c:pt>
                <c:pt idx="24">
                  <c:v>1.49064090387032E-5</c:v>
                </c:pt>
                <c:pt idx="25">
                  <c:v>1.43230506797931E-5</c:v>
                </c:pt>
                <c:pt idx="26">
                  <c:v>1.37425844367586E-5</c:v>
                </c:pt>
                <c:pt idx="27">
                  <c:v>1.31679585747909E-5</c:v>
                </c:pt>
                <c:pt idx="28">
                  <c:v>1.26016518271876E-5</c:v>
                </c:pt>
                <c:pt idx="29">
                  <c:v>1.2045728348357901E-5</c:v>
                </c:pt>
              </c:numCache>
            </c:numRef>
          </c:yVal>
          <c:smooth val="0"/>
        </c:ser>
        <c:ser>
          <c:idx val="1"/>
          <c:order val="2"/>
          <c:tx>
            <c:v>MARS Cu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'0-80 mrad'!$A$24:$A$35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xVal>
          <c:yVal>
            <c:numRef>
              <c:f>'0-80 mrad'!$F$24:$F$35</c:f>
              <c:numCache>
                <c:formatCode>0.0E+00</c:formatCode>
                <c:ptCount val="12"/>
                <c:pt idx="0">
                  <c:v>8.6838825500000097E-6</c:v>
                </c:pt>
                <c:pt idx="1">
                  <c:v>1.472519E-5</c:v>
                </c:pt>
                <c:pt idx="2">
                  <c:v>2.0600478057499998E-5</c:v>
                </c:pt>
                <c:pt idx="3">
                  <c:v>2.3909340000000001E-5</c:v>
                </c:pt>
                <c:pt idx="4">
                  <c:v>2.4388254999999998E-5</c:v>
                </c:pt>
                <c:pt idx="5">
                  <c:v>2.7256813127499999E-5</c:v>
                </c:pt>
                <c:pt idx="6">
                  <c:v>2.7770300000000001E-5</c:v>
                </c:pt>
                <c:pt idx="7">
                  <c:v>2.9150324999999999E-5</c:v>
                </c:pt>
                <c:pt idx="8">
                  <c:v>3.092093321775E-5</c:v>
                </c:pt>
                <c:pt idx="9">
                  <c:v>3.0795650520249998E-5</c:v>
                </c:pt>
                <c:pt idx="10">
                  <c:v>2.8393695491750001E-5</c:v>
                </c:pt>
                <c:pt idx="11">
                  <c:v>2.8516148834500001E-5</c:v>
                </c:pt>
              </c:numCache>
            </c:numRef>
          </c:yVal>
          <c:smooth val="0"/>
        </c:ser>
        <c:ser>
          <c:idx val="5"/>
          <c:order val="3"/>
          <c:tx>
            <c:v>Fluka Cu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'0-80 mrad'!$N$24:$N$34</c:f>
                <c:numCache>
                  <c:formatCode>General</c:formatCode>
                  <c:ptCount val="11"/>
                </c:numCache>
              </c:numRef>
            </c:plus>
            <c:minus>
              <c:numRef>
                <c:f>'0-80 mrad'!$N$24:$N$34</c:f>
                <c:numCache>
                  <c:formatCode>General</c:formatCode>
                  <c:ptCount val="11"/>
                </c:numCache>
              </c:numRef>
            </c:minus>
            <c:spPr>
              <a:ln w="254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'0-80 mrad'!$A$24:$A$34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'0-80 mrad'!$K$24:$K$34</c:f>
              <c:numCache>
                <c:formatCode>0.00E+00</c:formatCode>
                <c:ptCount val="11"/>
                <c:pt idx="0">
                  <c:v>1.1412634285714301E-5</c:v>
                </c:pt>
                <c:pt idx="1">
                  <c:v>2.1170622857142899E-5</c:v>
                </c:pt>
                <c:pt idx="3">
                  <c:v>3.16598228571429E-5</c:v>
                </c:pt>
                <c:pt idx="5">
                  <c:v>3.7867234285714298E-5</c:v>
                </c:pt>
                <c:pt idx="7">
                  <c:v>3.90372E-5</c:v>
                </c:pt>
                <c:pt idx="9">
                  <c:v>3.6960514285714301E-5</c:v>
                </c:pt>
              </c:numCache>
            </c:numRef>
          </c:yVal>
          <c:smooth val="0"/>
        </c:ser>
        <c:ser>
          <c:idx val="2"/>
          <c:order val="4"/>
          <c:tx>
            <c:v>MARS graphite</c:v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</c:spPr>
          </c:marker>
          <c:xVal>
            <c:numRef>
              <c:f>summary!$A$5:$A$14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</c:numCache>
            </c:numRef>
          </c:xVal>
          <c:yVal>
            <c:numRef>
              <c:f>summary!$B$5:$B$14</c:f>
              <c:numCache>
                <c:formatCode>0.00E+00</c:formatCode>
                <c:ptCount val="10"/>
                <c:pt idx="0">
                  <c:v>1.42E-5</c:v>
                </c:pt>
                <c:pt idx="1">
                  <c:v>2.0100000000000001E-5</c:v>
                </c:pt>
                <c:pt idx="2">
                  <c:v>2.5000000000000001E-5</c:v>
                </c:pt>
                <c:pt idx="3">
                  <c:v>2.6999999999999999E-5</c:v>
                </c:pt>
                <c:pt idx="4">
                  <c:v>2.9200000000000002E-5</c:v>
                </c:pt>
                <c:pt idx="5">
                  <c:v>3.1600000000000002E-5</c:v>
                </c:pt>
                <c:pt idx="6">
                  <c:v>3.3099999999999998E-5</c:v>
                </c:pt>
                <c:pt idx="7">
                  <c:v>3.54E-5</c:v>
                </c:pt>
                <c:pt idx="8">
                  <c:v>3.6699999999999998E-5</c:v>
                </c:pt>
                <c:pt idx="9">
                  <c:v>3.9900000000000001E-5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96608"/>
        <c:axId val="101007360"/>
      </c:scatterChart>
      <c:valAx>
        <c:axId val="100996608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98"/>
              <c:y val="0.95485636114911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007360"/>
        <c:crosses val="autoZero"/>
        <c:crossBetween val="midCat"/>
        <c:majorUnit val="2"/>
        <c:minorUnit val="1"/>
      </c:valAx>
      <c:valAx>
        <c:axId val="101007360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Collectible pbars [1/prim]</a:t>
                </a:r>
              </a:p>
            </c:rich>
          </c:tx>
          <c:layout>
            <c:manualLayout>
              <c:xMode val="edge"/>
              <c:yMode val="edge"/>
              <c:x val="1.3690476190476201E-2"/>
              <c:y val="0.37893296853625202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996608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299"/>
          <c:y val="0.13269493844049299"/>
          <c:w val="0.295096278247443"/>
          <c:h val="0.21925195055132499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41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61"/>
          <c:y val="0.11080711354309165"/>
          <c:w val="0.75779384240244019"/>
          <c:h val="0.7858837583737488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4.0211754080149733E-6</c:v>
                </c:pt>
                <c:pt idx="1">
                  <c:v>7.4248891238245809E-6</c:v>
                </c:pt>
                <c:pt idx="2">
                  <c:v>1.0282569939983177E-5</c:v>
                </c:pt>
                <c:pt idx="3">
                  <c:v>1.2658269251912556E-5</c:v>
                </c:pt>
                <c:pt idx="4">
                  <c:v>1.4609378501850212E-5</c:v>
                </c:pt>
                <c:pt idx="5">
                  <c:v>1.6187279358641965E-5</c:v>
                </c:pt>
                <c:pt idx="6">
                  <c:v>1.7437932789866703E-5</c:v>
                </c:pt>
                <c:pt idx="7">
                  <c:v>1.8402412628592611E-5</c:v>
                </c:pt>
                <c:pt idx="8">
                  <c:v>1.9117388732171334E-5</c:v>
                </c:pt>
                <c:pt idx="9">
                  <c:v>1.9615564370532815E-5</c:v>
                </c:pt>
                <c:pt idx="10">
                  <c:v>1.992607206248274E-5</c:v>
                </c:pt>
                <c:pt idx="11">
                  <c:v>2.0074831696908278E-5</c:v>
                </c:pt>
                <c:pt idx="12">
                  <c:v>2.0084874428265242E-5</c:v>
                </c:pt>
                <c:pt idx="13">
                  <c:v>1.997663551923923E-5</c:v>
                </c:pt>
                <c:pt idx="14">
                  <c:v>1.9768219015297615E-5</c:v>
                </c:pt>
                <c:pt idx="15">
                  <c:v>1.9475636873472673E-5</c:v>
                </c:pt>
                <c:pt idx="16">
                  <c:v>1.9113024928852963E-5</c:v>
                </c:pt>
                <c:pt idx="17">
                  <c:v>1.8692837864825233E-5</c:v>
                </c:pt>
                <c:pt idx="18">
                  <c:v>1.8226025155201657E-5</c:v>
                </c:pt>
                <c:pt idx="19">
                  <c:v>1.7722189766253042E-5</c:v>
                </c:pt>
                <c:pt idx="20">
                  <c:v>1.7189731242766077E-5</c:v>
                </c:pt>
                <c:pt idx="21">
                  <c:v>1.6635974653110172E-5</c:v>
                </c:pt>
                <c:pt idx="22">
                  <c:v>1.6067286732622119E-5</c:v>
                </c:pt>
                <c:pt idx="23">
                  <c:v>1.5489180441195399E-5</c:v>
                </c:pt>
                <c:pt idx="24">
                  <c:v>1.4906409038703214E-5</c:v>
                </c:pt>
                <c:pt idx="25">
                  <c:v>1.4323050679793127E-5</c:v>
                </c:pt>
                <c:pt idx="26">
                  <c:v>1.3742584436758628E-5</c:v>
                </c:pt>
                <c:pt idx="27">
                  <c:v>1.3167958574790856E-5</c:v>
                </c:pt>
                <c:pt idx="28">
                  <c:v>1.2601651827187547E-5</c:v>
                </c:pt>
                <c:pt idx="29">
                  <c:v>1.2045728348357875E-5</c:v>
                </c:pt>
              </c:numCache>
            </c:numRef>
          </c:yVal>
          <c:smooth val="0"/>
        </c:ser>
        <c:ser>
          <c:idx val="1"/>
          <c:order val="2"/>
          <c:tx>
            <c:v>MARS Cu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marker>
          <c:xVal>
            <c:numRef>
              <c:f>'0-80 mrad'!$A$24:$A$35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xVal>
          <c:yVal>
            <c:numRef>
              <c:f>'0-80 mrad'!$F$24:$F$35</c:f>
              <c:numCache>
                <c:formatCode>0.0E+00</c:formatCode>
                <c:ptCount val="12"/>
                <c:pt idx="0">
                  <c:v>8.6838825500000013E-6</c:v>
                </c:pt>
                <c:pt idx="1">
                  <c:v>1.472519E-5</c:v>
                </c:pt>
                <c:pt idx="2">
                  <c:v>2.0600478057499995E-5</c:v>
                </c:pt>
                <c:pt idx="3">
                  <c:v>2.3909340000000004E-5</c:v>
                </c:pt>
                <c:pt idx="4">
                  <c:v>2.4388254999999995E-5</c:v>
                </c:pt>
                <c:pt idx="5">
                  <c:v>2.7256813127499995E-5</c:v>
                </c:pt>
                <c:pt idx="6">
                  <c:v>2.7770299999999997E-5</c:v>
                </c:pt>
                <c:pt idx="7">
                  <c:v>2.9150324999999993E-5</c:v>
                </c:pt>
                <c:pt idx="8">
                  <c:v>3.0920933217750013E-5</c:v>
                </c:pt>
                <c:pt idx="9">
                  <c:v>3.0795650520250025E-5</c:v>
                </c:pt>
                <c:pt idx="10">
                  <c:v>2.8393695491749994E-5</c:v>
                </c:pt>
                <c:pt idx="11">
                  <c:v>2.8516148834499984E-5</c:v>
                </c:pt>
              </c:numCache>
            </c:numRef>
          </c:yVal>
          <c:smooth val="0"/>
        </c:ser>
        <c:ser>
          <c:idx val="5"/>
          <c:order val="3"/>
          <c:tx>
            <c:v>Fluka Cu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'0-80 mrad'!$N$24:$N$34</c:f>
                <c:numCache>
                  <c:formatCode>General</c:formatCode>
                  <c:ptCount val="11"/>
                </c:numCache>
              </c:numRef>
            </c:plus>
            <c:minus>
              <c:numRef>
                <c:f>'0-80 mrad'!$N$24:$N$34</c:f>
                <c:numCache>
                  <c:formatCode>General</c:formatCode>
                  <c:ptCount val="11"/>
                </c:numCache>
              </c:numRef>
            </c:minus>
            <c:spPr>
              <a:ln w="254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'0-80 mrad'!$A$24:$A$34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'0-80 mrad'!$K$24:$K$34</c:f>
              <c:numCache>
                <c:formatCode>0.00E+00</c:formatCode>
                <c:ptCount val="11"/>
                <c:pt idx="0">
                  <c:v>1.1412634285714284E-5</c:v>
                </c:pt>
                <c:pt idx="1">
                  <c:v>2.1170622857142855E-5</c:v>
                </c:pt>
                <c:pt idx="3">
                  <c:v>3.1659822857142853E-5</c:v>
                </c:pt>
                <c:pt idx="5">
                  <c:v>3.7867234285714278E-5</c:v>
                </c:pt>
                <c:pt idx="7">
                  <c:v>3.9037199999999993E-5</c:v>
                </c:pt>
                <c:pt idx="9">
                  <c:v>3.6960514285714287E-5</c:v>
                </c:pt>
              </c:numCache>
            </c:numRef>
          </c:yVal>
          <c:smooth val="0"/>
        </c:ser>
        <c:ser>
          <c:idx val="2"/>
          <c:order val="4"/>
          <c:tx>
            <c:v>MARS graphite</c:v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summary!$A$5:$A$14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</c:numCache>
            </c:numRef>
          </c:xVal>
          <c:yVal>
            <c:numRef>
              <c:f>summary!$B$5:$B$14</c:f>
              <c:numCache>
                <c:formatCode>0.00E+00</c:formatCode>
                <c:ptCount val="10"/>
                <c:pt idx="0">
                  <c:v>1.42E-5</c:v>
                </c:pt>
                <c:pt idx="1">
                  <c:v>2.0100000000000001E-5</c:v>
                </c:pt>
                <c:pt idx="2">
                  <c:v>2.5000000000000001E-5</c:v>
                </c:pt>
                <c:pt idx="3">
                  <c:v>2.6999999999999999E-5</c:v>
                </c:pt>
                <c:pt idx="4">
                  <c:v>2.9200000000000002E-5</c:v>
                </c:pt>
                <c:pt idx="5">
                  <c:v>3.1600000000000002E-5</c:v>
                </c:pt>
                <c:pt idx="6">
                  <c:v>3.3099999999999998E-5</c:v>
                </c:pt>
                <c:pt idx="7">
                  <c:v>3.54E-5</c:v>
                </c:pt>
                <c:pt idx="8">
                  <c:v>3.6699999999999998E-5</c:v>
                </c:pt>
                <c:pt idx="9">
                  <c:v>3.9900000000000001E-5</c:v>
                </c:pt>
              </c:numCache>
            </c:numRef>
          </c:yVal>
          <c:smooth val="0"/>
        </c:ser>
        <c:ser>
          <c:idx val="4"/>
          <c:order val="5"/>
          <c:tx>
            <c:v>MARS Yield</c:v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summary!$A$5:$A$14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</c:numCache>
            </c:numRef>
          </c:xVal>
          <c:yVal>
            <c:numRef>
              <c:f>summary!$C$5:$C$14</c:f>
              <c:numCache>
                <c:formatCode>0.00E+00</c:formatCode>
                <c:ptCount val="10"/>
                <c:pt idx="0">
                  <c:v>1.2300000000000001E-5</c:v>
                </c:pt>
                <c:pt idx="1">
                  <c:v>1.6399999999999999E-5</c:v>
                </c:pt>
                <c:pt idx="2">
                  <c:v>1.9000000000000001E-5</c:v>
                </c:pt>
                <c:pt idx="3">
                  <c:v>1.9700000000000001E-5</c:v>
                </c:pt>
                <c:pt idx="4">
                  <c:v>2.05E-5</c:v>
                </c:pt>
                <c:pt idx="5">
                  <c:v>2.0800000000000001E-5</c:v>
                </c:pt>
                <c:pt idx="6">
                  <c:v>2.09E-5</c:v>
                </c:pt>
                <c:pt idx="7">
                  <c:v>2.0699999999999998E-5</c:v>
                </c:pt>
                <c:pt idx="8">
                  <c:v>1.9400000000000001E-5</c:v>
                </c:pt>
                <c:pt idx="9">
                  <c:v>1.73E-5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90496"/>
        <c:axId val="78893056"/>
      </c:scatterChart>
      <c:valAx>
        <c:axId val="78890496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59"/>
              <c:y val="0.95485636114911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893056"/>
        <c:crosses val="autoZero"/>
        <c:crossBetween val="midCat"/>
        <c:majorUnit val="2"/>
        <c:minorUnit val="1"/>
      </c:valAx>
      <c:valAx>
        <c:axId val="78893056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/>
                  <a:t>Collectible</a:t>
                </a:r>
                <a:r>
                  <a:rPr lang="de-DE" dirty="0"/>
                  <a:t> </a:t>
                </a:r>
                <a:r>
                  <a:rPr lang="de-DE" dirty="0" err="1" smtClean="0"/>
                  <a:t>pbar</a:t>
                </a:r>
                <a:r>
                  <a:rPr lang="de-DE" dirty="0" smtClean="0"/>
                  <a:t> / </a:t>
                </a:r>
                <a:r>
                  <a:rPr lang="de-DE" dirty="0" err="1" smtClean="0"/>
                  <a:t>Yield</a:t>
                </a:r>
                <a:r>
                  <a:rPr lang="de-DE" dirty="0" smtClean="0"/>
                  <a:t> </a:t>
                </a:r>
                <a:r>
                  <a:rPr lang="de-DE" dirty="0"/>
                  <a:t>[1/prim]</a:t>
                </a:r>
              </a:p>
            </c:rich>
          </c:tx>
          <c:layout>
            <c:manualLayout>
              <c:xMode val="edge"/>
              <c:yMode val="edge"/>
              <c:x val="1.0803269375171783E-2"/>
              <c:y val="0.30458558701126143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890496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321"/>
          <c:y val="0.13269493844049249"/>
          <c:w val="0.29509627824744283"/>
          <c:h val="0.21925195055132474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E678EC-9FCC-447B-93C3-3DCDCA8A87B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124D0-3AC7-44EC-9218-055FD8C442AA}" type="slidenum">
              <a:rPr lang="de-DE"/>
              <a:pPr/>
              <a:t>2</a:t>
            </a:fld>
            <a:endParaRPr lang="de-DE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D743E-1AE3-49E4-A5C1-F8399BA56428}" type="slidenum">
              <a:rPr lang="de-DE"/>
              <a:pPr/>
              <a:t>7</a:t>
            </a:fld>
            <a:endParaRPr lang="de-DE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D87A34B-4641-454A-B3CF-A072BB94933D}" type="slidenum">
              <a:rPr lang="de-DE" altLang="de-D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FDDF56-0686-43F7-9BF3-DF29A734DED2}" type="slidenum">
              <a:rPr lang="de-DE" altLang="de-D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FDDF56-0686-43F7-9BF3-DF29A734DED2}" type="slidenum">
              <a:rPr lang="de-DE" altLang="de-D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FDDF56-0686-43F7-9BF3-DF29A734DED2}" type="slidenum">
              <a:rPr lang="de-DE" altLang="de-D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FDDF56-0686-43F7-9BF3-DF29A734DED2}" type="slidenum">
              <a:rPr lang="de-DE" altLang="de-D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AF03E-269E-4E6B-A08D-BC78C076DDC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26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AF03E-269E-4E6B-A08D-BC78C076DDCE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83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2_GSI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b="766"/>
          <a:stretch>
            <a:fillRect/>
          </a:stretch>
        </p:blipFill>
        <p:spPr bwMode="auto">
          <a:xfrm rot="300000">
            <a:off x="547688" y="1487488"/>
            <a:ext cx="791686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49413" y="2424113"/>
            <a:ext cx="555148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00286A-BAEC-43E8-B46A-6482FDA76EA4}" type="slidenum">
              <a:rPr lang="de-DE"/>
              <a:pPr/>
              <a:t>‹#›</a:t>
            </a:fld>
            <a:endParaRPr lang="de-DE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128" name="Picture 8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9" name="Line 9"/>
            <p:cNvSpPr>
              <a:spLocks noChangeShapeType="1"/>
            </p:cNvSpPr>
            <p:nvPr userDrawn="1"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 userDrawn="1"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396288" cy="10668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705E4-AE2F-4CA5-8A32-38602AE956A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9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3F4AD-0D2E-4C5C-A538-993FC3D41EB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54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15900" y="6583363"/>
            <a:ext cx="1905000" cy="2746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76463" y="6583363"/>
            <a:ext cx="5305425" cy="2746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18488" y="6581775"/>
            <a:ext cx="925512" cy="276225"/>
          </a:xfrm>
        </p:spPr>
        <p:txBody>
          <a:bodyPr/>
          <a:lstStyle>
            <a:lvl1pPr>
              <a:defRPr/>
            </a:lvl1pPr>
          </a:lstStyle>
          <a:p>
            <a:fld id="{A77BC257-18DA-46AD-9360-A14D0E70C8D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95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215900" y="6583363"/>
            <a:ext cx="1905000" cy="2746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176463" y="6583363"/>
            <a:ext cx="5305425" cy="2746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18488" y="6581775"/>
            <a:ext cx="925512" cy="276225"/>
          </a:xfrm>
        </p:spPr>
        <p:txBody>
          <a:bodyPr/>
          <a:lstStyle>
            <a:lvl1pPr>
              <a:defRPr/>
            </a:lvl1pPr>
          </a:lstStyle>
          <a:p>
            <a:fld id="{B5B4D0AC-BA95-447A-8650-4A1E8F1D885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89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15900" y="6583363"/>
            <a:ext cx="1905000" cy="2746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176463" y="6583363"/>
            <a:ext cx="5305425" cy="2746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218488" y="6581775"/>
            <a:ext cx="925512" cy="276225"/>
          </a:xfrm>
        </p:spPr>
        <p:txBody>
          <a:bodyPr/>
          <a:lstStyle>
            <a:lvl1pPr>
              <a:defRPr/>
            </a:lvl1pPr>
          </a:lstStyle>
          <a:p>
            <a:fld id="{1F2022C4-17F5-43E4-A28B-61F9972272C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16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2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>
                <a:solidFill>
                  <a:prstClr val="black"/>
                </a:solidFill>
              </a:rPr>
              <a:t>Name/Vortragstitel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3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>
                <a:solidFill>
                  <a:prstClr val="black"/>
                </a:solidFill>
              </a:rPr>
              <a:t>Name/Vortragstitel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05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>
                <a:solidFill>
                  <a:prstClr val="black"/>
                </a:solidFill>
              </a:rPr>
              <a:t>Name/Vortragstitel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45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0423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BDE10-7149-4EC8-A691-D3CEBA59B19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553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152402"/>
            <a:ext cx="8229600" cy="5973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7100889" y="6553202"/>
            <a:ext cx="8477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895725" y="6561140"/>
            <a:ext cx="3203575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9" y="6553202"/>
            <a:ext cx="7461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D737-AD97-4986-B179-528906BAA1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16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67078-AD4E-4CC5-8551-3D12917A778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58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09B3B-EEA5-4F73-B00A-3FB1A7F26B1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42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E3CD-51E2-445D-9454-930E15CB1C5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41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C768-FEBB-4E4C-BF59-06516AFE2B4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7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42EF8-55E9-4DAB-BC0F-B9D039F3DA6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70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D7FF3-8531-461B-AD4E-47F7077ADD1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18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C8049-6FC0-4374-A3E5-F3930E8E2B0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05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4100" name="Picture 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1" name="Line 5"/>
            <p:cNvSpPr>
              <a:spLocks noChangeShapeType="1"/>
            </p:cNvSpPr>
            <p:nvPr userDrawn="1"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Line 6"/>
            <p:cNvSpPr>
              <a:spLocks noChangeShapeType="1"/>
            </p:cNvSpPr>
            <p:nvPr userDrawn="1"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583363"/>
            <a:ext cx="190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6463" y="6583363"/>
            <a:ext cx="5305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8488" y="6581775"/>
            <a:ext cx="9255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18" charset="0"/>
              </a:defRPr>
            </a:lvl1pPr>
          </a:lstStyle>
          <a:p>
            <a:fld id="{953F9438-0F0B-402A-9B72-F126EDD12938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25CBDDA-5CCF-8748-8988-9DC6C8981774}" type="slidenum">
              <a:rPr lang="de-DE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latin typeface="Arial"/>
              </a:rPr>
              <a:t>31.03.14</a:t>
            </a:r>
            <a:endParaRPr lang="de-DE" dirty="0">
              <a:latin typeface="Arial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latin typeface="Arial"/>
              </a:rPr>
              <a:t>Name/Vortragstitel</a:t>
            </a:r>
            <a:endParaRPr lang="de-DE" dirty="0">
              <a:latin typeface="Arial"/>
            </a:endParaRPr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The FAIR Antiproton Target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2708920"/>
            <a:ext cx="4681538" cy="266541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de-DE" dirty="0" smtClean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smtClean="0"/>
              <a:t>Target &amp;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Magnetic</a:t>
            </a:r>
            <a:r>
              <a:rPr lang="de-DE" dirty="0" smtClean="0"/>
              <a:t> Horn</a:t>
            </a:r>
            <a:endParaRPr lang="de-DE" dirty="0"/>
          </a:p>
          <a:p>
            <a:pPr algn="l">
              <a:buFontTx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&amp; </a:t>
            </a:r>
            <a:br>
              <a:rPr lang="de-DE" dirty="0" smtClean="0"/>
            </a:br>
            <a:r>
              <a:rPr lang="de-DE" dirty="0" smtClean="0"/>
              <a:t>	Radiation </a:t>
            </a:r>
            <a:r>
              <a:rPr lang="de-DE" dirty="0" err="1"/>
              <a:t>Protection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242687" y="69126"/>
            <a:ext cx="7026275" cy="787400"/>
          </a:xfrm>
        </p:spPr>
        <p:txBody>
          <a:bodyPr/>
          <a:lstStyle/>
          <a:p>
            <a:r>
              <a:rPr lang="en-US" altLang="de-DE" dirty="0" smtClean="0">
                <a:latin typeface="Arial" charset="0"/>
                <a:cs typeface="Arial" charset="0"/>
              </a:rPr>
              <a:t>Collectible pbars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3887788" cy="2808288"/>
          </a:xfrm>
          <a:prstGeom prst="rect">
            <a:avLst/>
          </a:prstGeom>
          <a:solidFill>
            <a:srgbClr val="FF0000">
              <a:alpha val="30000"/>
            </a:srgbClr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9" y="2565400"/>
            <a:ext cx="4135437" cy="2952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9251" y="4581527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de-DE" sz="1400" i="1" dirty="0" err="1">
                <a:solidFill>
                  <a:srgbClr val="FF0000"/>
                </a:solidFill>
                <a:latin typeface="Arial"/>
              </a:rPr>
              <a:t>p</a:t>
            </a:r>
            <a:r>
              <a:rPr lang="de-DE" sz="1400" baseline="-25000" dirty="0" err="1">
                <a:solidFill>
                  <a:srgbClr val="FF0000"/>
                </a:solidFill>
                <a:latin typeface="Arial"/>
              </a:rPr>
              <a:t>pbar</a:t>
            </a:r>
            <a:r>
              <a:rPr lang="de-DE" sz="1400" dirty="0">
                <a:solidFill>
                  <a:srgbClr val="FF0000"/>
                </a:solidFill>
                <a:latin typeface="Arial"/>
              </a:rPr>
              <a:t> = 3.82 GeV/c 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 charset="0"/>
              </a:rPr>
              <a:t>± 3%</a:t>
            </a:r>
            <a:r>
              <a:rPr lang="de-DE" dirty="0">
                <a:solidFill>
                  <a:prstClr val="black"/>
                </a:solidFill>
                <a:latin typeface="Arial"/>
              </a:rPr>
              <a:t> </a:t>
            </a:r>
            <a:endParaRPr lang="de-DE" sz="1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525" y="2681288"/>
            <a:ext cx="71438" cy="230505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245100" y="2681288"/>
            <a:ext cx="1116013" cy="229235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5289" y="5445127"/>
            <a:ext cx="835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Arial"/>
                <a:cs typeface="Arial" charset="0"/>
              </a:rPr>
              <a:t>From ~ 2.5 × 10</a:t>
            </a:r>
            <a:r>
              <a:rPr lang="en-US" baseline="30000" dirty="0">
                <a:solidFill>
                  <a:srgbClr val="0000FF"/>
                </a:solidFill>
                <a:latin typeface="Arial"/>
                <a:cs typeface="Arial" charset="0"/>
              </a:rPr>
              <a:t>-4 </a:t>
            </a:r>
            <a:r>
              <a:rPr lang="en-US" dirty="0">
                <a:solidFill>
                  <a:srgbClr val="0000FF"/>
                </a:solidFill>
                <a:latin typeface="Arial"/>
                <a:cs typeface="Arial" charset="0"/>
              </a:rPr>
              <a:t>pbar / (p cm target) 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~ 5 × 10</a:t>
            </a:r>
            <a:r>
              <a:rPr lang="en-US" baseline="30000" dirty="0">
                <a:solidFill>
                  <a:srgbClr val="0000FF"/>
                </a:solidFill>
                <a:latin typeface="Arial"/>
              </a:rPr>
              <a:t>-6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 (or 2 %) are "</a:t>
            </a:r>
            <a:r>
              <a:rPr lang="en-US" dirty="0" smtClean="0">
                <a:solidFill>
                  <a:srgbClr val="0000FF"/>
                </a:solidFill>
                <a:latin typeface="Arial"/>
              </a:rPr>
              <a:t>collectible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"</a:t>
            </a:r>
            <a:endParaRPr lang="en-US" dirty="0">
              <a:solidFill>
                <a:srgbClr val="0000FF"/>
              </a:solidFill>
              <a:latin typeface="Arial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72266" y="1514769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37453" y="1659230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3" y="1298867"/>
            <a:ext cx="4038600" cy="1031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440466" y="1738605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36503" y="2249018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z / cm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6200000">
            <a:off x="273654" y="1280562"/>
            <a:ext cx="13684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Arial"/>
              </a:rPr>
              <a:t>y / cm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367441" y="1403672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de-DE" sz="1400" b="1" i="1" dirty="0" err="1">
                <a:solidFill>
                  <a:srgbClr val="FF0000"/>
                </a:solidFill>
                <a:latin typeface="Arial"/>
              </a:rPr>
              <a:t>E</a:t>
            </a:r>
            <a:r>
              <a:rPr lang="de-DE" sz="1400" b="1" baseline="-25000" dirty="0" err="1">
                <a:solidFill>
                  <a:srgbClr val="FF0000"/>
                </a:solidFill>
                <a:latin typeface="Arial"/>
              </a:rPr>
              <a:t>p</a:t>
            </a:r>
            <a:r>
              <a:rPr lang="de-DE" sz="1400" b="1" dirty="0">
                <a:solidFill>
                  <a:srgbClr val="FF0000"/>
                </a:solidFill>
                <a:latin typeface="Arial"/>
              </a:rPr>
              <a:t> = 29 GeV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lum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6" b="23756"/>
          <a:stretch/>
        </p:blipFill>
        <p:spPr bwMode="auto">
          <a:xfrm>
            <a:off x="4265212" y="1368630"/>
            <a:ext cx="2540703" cy="76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3989107" y="441447"/>
            <a:ext cx="1670913" cy="41508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prstClr val="white"/>
                </a:solidFill>
              </a:rPr>
              <a:t>Emax</a:t>
            </a:r>
            <a:r>
              <a:rPr lang="de-DE" dirty="0" smtClean="0">
                <a:solidFill>
                  <a:prstClr val="white"/>
                </a:solidFill>
              </a:rPr>
              <a:t> SIS 100</a:t>
            </a: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2052447" y="719458"/>
            <a:ext cx="2086166" cy="738952"/>
          </a:xfrm>
          <a:prstGeom prst="straightConnector1">
            <a:avLst/>
          </a:prstGeom>
          <a:ln w="31750">
            <a:solidFill>
              <a:srgbClr val="FDBB6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2564953" y="3418733"/>
            <a:ext cx="2848306" cy="41508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prstClr val="white"/>
                </a:solidFill>
              </a:rPr>
              <a:t>acceptance</a:t>
            </a:r>
            <a:r>
              <a:rPr lang="de-DE" dirty="0" smtClean="0">
                <a:solidFill>
                  <a:prstClr val="white"/>
                </a:solidFill>
              </a:rPr>
              <a:t> </a:t>
            </a:r>
            <a:r>
              <a:rPr lang="de-DE" dirty="0" err="1" smtClean="0">
                <a:solidFill>
                  <a:prstClr val="white"/>
                </a:solidFill>
              </a:rPr>
              <a:t>separator</a:t>
            </a:r>
            <a:r>
              <a:rPr lang="de-DE" dirty="0" smtClean="0">
                <a:solidFill>
                  <a:prstClr val="white"/>
                </a:solidFill>
              </a:rPr>
              <a:t>/CR</a:t>
            </a: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3385596" y="3703899"/>
            <a:ext cx="233276" cy="949124"/>
          </a:xfrm>
          <a:prstGeom prst="straightConnector1">
            <a:avLst/>
          </a:prstGeom>
          <a:ln w="31750">
            <a:solidFill>
              <a:srgbClr val="FDBB6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957867" y="2371255"/>
            <a:ext cx="1809829" cy="41508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white"/>
                </a:solidFill>
              </a:rPr>
              <a:t>CR max. 13 Tm</a:t>
            </a: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2016728" y="2578793"/>
            <a:ext cx="341398" cy="2074230"/>
          </a:xfrm>
          <a:prstGeom prst="straightConnector1">
            <a:avLst/>
          </a:prstGeom>
          <a:ln w="31750">
            <a:solidFill>
              <a:srgbClr val="FDBB6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5135001" y="2078412"/>
            <a:ext cx="1939512" cy="41508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prstClr val="white"/>
                </a:solidFill>
              </a:rPr>
              <a:t>magnetic</a:t>
            </a:r>
            <a:r>
              <a:rPr lang="de-DE" dirty="0" smtClean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h</a:t>
            </a:r>
            <a:r>
              <a:rPr lang="de-DE" dirty="0" err="1" smtClean="0">
                <a:solidFill>
                  <a:prstClr val="white"/>
                </a:solidFill>
              </a:rPr>
              <a:t>orn</a:t>
            </a: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6235700" y="2371253"/>
            <a:ext cx="698500" cy="2179194"/>
          </a:xfrm>
          <a:prstGeom prst="straightConnector1">
            <a:avLst/>
          </a:prstGeom>
          <a:ln w="31750">
            <a:solidFill>
              <a:srgbClr val="FDBB6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850552" y="4550449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de-DE" sz="1400" i="1" dirty="0" smtClean="0">
                <a:solidFill>
                  <a:srgbClr val="FF0000"/>
                </a:solidFill>
                <a:latin typeface="Arial"/>
              </a:rPr>
              <a:t>0 &lt; </a:t>
            </a:r>
            <a:r>
              <a:rPr lang="de-DE" sz="1400" i="1" dirty="0" err="1" smtClean="0">
                <a:solidFill>
                  <a:srgbClr val="FF0000"/>
                </a:solidFill>
                <a:latin typeface="Arial"/>
              </a:rPr>
              <a:t>p</a:t>
            </a:r>
            <a:r>
              <a:rPr lang="de-DE" sz="1400" baseline="-25000" dirty="0" err="1" smtClean="0">
                <a:solidFill>
                  <a:srgbClr val="FF0000"/>
                </a:solidFill>
                <a:latin typeface="Arial"/>
              </a:rPr>
              <a:t>pbar</a:t>
            </a:r>
            <a:r>
              <a:rPr lang="de-DE" sz="14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/>
              </a:rPr>
              <a:t>&lt;</a:t>
            </a:r>
            <a:r>
              <a:rPr lang="de-DE" sz="1400" dirty="0" smtClean="0">
                <a:solidFill>
                  <a:srgbClr val="FF0000"/>
                </a:solidFill>
                <a:latin typeface="Arial"/>
              </a:rPr>
              <a:t> 80 </a:t>
            </a:r>
            <a:r>
              <a:rPr lang="de-DE" sz="1400" dirty="0" err="1" smtClean="0">
                <a:solidFill>
                  <a:srgbClr val="FF0000"/>
                </a:solidFill>
                <a:latin typeface="Arial"/>
              </a:rPr>
              <a:t>mrad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</a:t>
            </a:r>
            <a:endParaRPr lang="de-DE" sz="14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1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30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Collectible pbars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920960"/>
              </p:ext>
            </p:extLst>
          </p:nvPr>
        </p:nvGraphicFramePr>
        <p:xfrm>
          <a:off x="242688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79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Collectible pbars: Self </a:t>
            </a:r>
            <a:r>
              <a:rPr lang="en-US" altLang="de-DE" dirty="0">
                <a:latin typeface="Arial" charset="0"/>
                <a:cs typeface="Arial" charset="0"/>
              </a:rPr>
              <a:t>A</a:t>
            </a:r>
            <a:r>
              <a:rPr lang="en-US" altLang="de-DE" dirty="0" smtClean="0">
                <a:latin typeface="Arial" charset="0"/>
                <a:cs typeface="Arial" charset="0"/>
              </a:rPr>
              <a:t>bsorption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653088" y="2140744"/>
            <a:ext cx="2232025" cy="719138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5508625" y="2499519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588125" y="2499519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88125" y="2499519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7188" y="3075782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de-DE" altLang="de-DE" dirty="0" err="1" smtClean="0">
                <a:solidFill>
                  <a:srgbClr val="C0504D"/>
                </a:solidFill>
                <a:latin typeface="Arial"/>
              </a:rPr>
              <a:t>Cu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:     </a:t>
            </a:r>
            <a:r>
              <a:rPr lang="de-DE" altLang="de-DE" dirty="0" err="1" smtClean="0">
                <a:solidFill>
                  <a:srgbClr val="C0504D"/>
                </a:solidFill>
                <a:latin typeface="Symbol" pitchFamily="18" charset="2"/>
              </a:rPr>
              <a:t>s</a:t>
            </a:r>
            <a:r>
              <a:rPr lang="de-DE" altLang="de-DE" baseline="-25000" dirty="0" err="1" smtClean="0">
                <a:solidFill>
                  <a:srgbClr val="C0504D"/>
                </a:solidFill>
                <a:latin typeface="Arial"/>
              </a:rPr>
              <a:t>pbar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     </a:t>
            </a:r>
            <a:r>
              <a:rPr lang="de-DE" altLang="de-DE" dirty="0">
                <a:solidFill>
                  <a:srgbClr val="C0504D"/>
                </a:solidFill>
                <a:latin typeface="Arial"/>
              </a:rPr>
              <a:t>= 0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.8 b</a:t>
            </a:r>
            <a:r>
              <a:rPr lang="de-DE" altLang="de-DE" dirty="0" smtClean="0">
                <a:solidFill>
                  <a:prstClr val="black"/>
                </a:solidFill>
                <a:latin typeface="Arial"/>
              </a:rPr>
              <a:t>     </a:t>
            </a:r>
            <a:endParaRPr lang="de-DE" altLang="de-DE" dirty="0">
              <a:solidFill>
                <a:srgbClr val="C0504D"/>
              </a:solidFill>
              <a:latin typeface="Arial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292725" y="2140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prstClr val="black"/>
                </a:solidFill>
                <a:latin typeface="Arial"/>
              </a:rPr>
              <a:t>p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453312" y="2788445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srgbClr val="FF0000"/>
                </a:solidFill>
                <a:latin typeface="Arial"/>
              </a:rPr>
              <a:t>pbar</a:t>
            </a:r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589901"/>
              </p:ext>
            </p:extLst>
          </p:nvPr>
        </p:nvGraphicFramePr>
        <p:xfrm>
          <a:off x="242688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0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Collectible pbars: MARS/FLUKA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653088" y="2132806"/>
            <a:ext cx="2232025" cy="719138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5508625" y="2491581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588125" y="2491581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88125" y="2491581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7188" y="3067844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de-DE" altLang="de-DE" dirty="0" err="1" smtClean="0">
                <a:solidFill>
                  <a:srgbClr val="C0504D"/>
                </a:solidFill>
                <a:latin typeface="Arial"/>
              </a:rPr>
              <a:t>Cu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:     </a:t>
            </a:r>
            <a:r>
              <a:rPr lang="de-DE" altLang="de-DE" dirty="0" err="1" smtClean="0">
                <a:solidFill>
                  <a:srgbClr val="C0504D"/>
                </a:solidFill>
                <a:latin typeface="Symbol" pitchFamily="18" charset="2"/>
              </a:rPr>
              <a:t>s</a:t>
            </a:r>
            <a:r>
              <a:rPr lang="de-DE" altLang="de-DE" baseline="-25000" dirty="0" err="1" smtClean="0">
                <a:solidFill>
                  <a:srgbClr val="C0504D"/>
                </a:solidFill>
                <a:latin typeface="Arial"/>
              </a:rPr>
              <a:t>pbar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     </a:t>
            </a:r>
            <a:r>
              <a:rPr lang="de-DE" altLang="de-DE" dirty="0">
                <a:solidFill>
                  <a:srgbClr val="C0504D"/>
                </a:solidFill>
                <a:latin typeface="Arial"/>
              </a:rPr>
              <a:t>= 0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.8 b</a:t>
            </a:r>
            <a:r>
              <a:rPr lang="de-DE" altLang="de-DE" dirty="0" smtClean="0">
                <a:solidFill>
                  <a:prstClr val="black"/>
                </a:solidFill>
                <a:latin typeface="Arial"/>
              </a:rPr>
              <a:t>     </a:t>
            </a:r>
            <a:endParaRPr lang="de-DE" altLang="de-DE" dirty="0">
              <a:solidFill>
                <a:srgbClr val="C0504D"/>
              </a:solidFill>
              <a:latin typeface="Arial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292725" y="2132807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prstClr val="black"/>
                </a:solidFill>
                <a:latin typeface="Arial"/>
              </a:rPr>
              <a:t>p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453312" y="2780507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srgbClr val="FF0000"/>
                </a:solidFill>
                <a:latin typeface="Arial"/>
              </a:rPr>
              <a:t>pbar</a:t>
            </a: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39879"/>
              </p:ext>
            </p:extLst>
          </p:nvPr>
        </p:nvGraphicFramePr>
        <p:xfrm>
          <a:off x="242688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03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Collectible pbars: MARS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653088" y="2132806"/>
            <a:ext cx="2232025" cy="719138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5508625" y="2491581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588125" y="2491581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88125" y="2491581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7188" y="3067844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de-DE" altLang="de-DE" dirty="0" err="1" smtClean="0">
                <a:solidFill>
                  <a:srgbClr val="C0504D"/>
                </a:solidFill>
                <a:latin typeface="Arial"/>
              </a:rPr>
              <a:t>Cu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:     </a:t>
            </a:r>
            <a:r>
              <a:rPr lang="de-DE" altLang="de-DE" dirty="0" err="1" smtClean="0">
                <a:solidFill>
                  <a:srgbClr val="C0504D"/>
                </a:solidFill>
                <a:latin typeface="Symbol" pitchFamily="18" charset="2"/>
              </a:rPr>
              <a:t>s</a:t>
            </a:r>
            <a:r>
              <a:rPr lang="de-DE" altLang="de-DE" baseline="-25000" dirty="0" err="1" smtClean="0">
                <a:solidFill>
                  <a:srgbClr val="C0504D"/>
                </a:solidFill>
                <a:latin typeface="Arial"/>
              </a:rPr>
              <a:t>pbar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     </a:t>
            </a:r>
            <a:r>
              <a:rPr lang="de-DE" altLang="de-DE" dirty="0">
                <a:solidFill>
                  <a:srgbClr val="C0504D"/>
                </a:solidFill>
                <a:latin typeface="Arial"/>
              </a:rPr>
              <a:t>= 0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.8 b</a:t>
            </a:r>
            <a:r>
              <a:rPr lang="de-DE" altLang="de-DE" dirty="0" smtClean="0">
                <a:solidFill>
                  <a:prstClr val="black"/>
                </a:solidFill>
                <a:latin typeface="Arial"/>
              </a:rPr>
              <a:t>     </a:t>
            </a:r>
            <a:endParaRPr lang="de-DE" altLang="de-DE" dirty="0">
              <a:solidFill>
                <a:srgbClr val="C0504D"/>
              </a:solidFill>
              <a:latin typeface="Arial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292725" y="2132807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prstClr val="black"/>
                </a:solidFill>
                <a:latin typeface="Arial"/>
              </a:rPr>
              <a:t>p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453312" y="2780507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srgbClr val="FF0000"/>
                </a:solidFill>
                <a:latin typeface="Arial"/>
              </a:rPr>
              <a:t>pbar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397483"/>
              </p:ext>
            </p:extLst>
          </p:nvPr>
        </p:nvGraphicFramePr>
        <p:xfrm>
          <a:off x="242688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35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653088" y="2133600"/>
            <a:ext cx="2232025" cy="719138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 flipV="1">
            <a:off x="5508625" y="2492375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6588125" y="2492375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5653088" y="2133600"/>
            <a:ext cx="2232025" cy="28733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5653088" y="2565400"/>
            <a:ext cx="2232025" cy="28733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6588125" y="2492375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5437188" y="3068638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de-DE" altLang="de-DE" dirty="0" err="1" smtClean="0">
                <a:solidFill>
                  <a:srgbClr val="C0504D"/>
                </a:solidFill>
                <a:latin typeface="Arial"/>
              </a:rPr>
              <a:t>Cu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:     </a:t>
            </a:r>
            <a:r>
              <a:rPr lang="de-DE" altLang="de-DE" dirty="0" err="1" smtClean="0">
                <a:solidFill>
                  <a:srgbClr val="C0504D"/>
                </a:solidFill>
                <a:latin typeface="Symbol" pitchFamily="18" charset="2"/>
              </a:rPr>
              <a:t>s</a:t>
            </a:r>
            <a:r>
              <a:rPr lang="de-DE" altLang="de-DE" baseline="-25000" dirty="0" err="1" smtClean="0">
                <a:solidFill>
                  <a:srgbClr val="C0504D"/>
                </a:solidFill>
                <a:latin typeface="Arial"/>
              </a:rPr>
              <a:t>pbar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     </a:t>
            </a:r>
            <a:r>
              <a:rPr lang="de-DE" altLang="de-DE" dirty="0">
                <a:solidFill>
                  <a:srgbClr val="C0504D"/>
                </a:solidFill>
                <a:latin typeface="Arial"/>
              </a:rPr>
              <a:t>= </a:t>
            </a:r>
            <a:r>
              <a:rPr lang="de-DE" altLang="de-DE" dirty="0" smtClean="0">
                <a:solidFill>
                  <a:srgbClr val="C0504D"/>
                </a:solidFill>
                <a:latin typeface="Arial"/>
              </a:rPr>
              <a:t>8.8 </a:t>
            </a:r>
            <a:r>
              <a:rPr lang="de-DE" altLang="de-DE" dirty="0">
                <a:solidFill>
                  <a:srgbClr val="C0504D"/>
                </a:solidFill>
                <a:latin typeface="Arial"/>
              </a:rPr>
              <a:t>b</a:t>
            </a:r>
            <a:r>
              <a:rPr lang="de-DE" altLang="de-DE" dirty="0">
                <a:solidFill>
                  <a:prstClr val="black"/>
                </a:solidFill>
                <a:latin typeface="Arial"/>
              </a:rPr>
              <a:t>     </a:t>
            </a:r>
            <a:endParaRPr lang="de-DE" altLang="de-DE" dirty="0">
              <a:solidFill>
                <a:srgbClr val="C0504D"/>
              </a:solidFill>
              <a:latin typeface="Arial"/>
            </a:endParaRP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5292725" y="2133601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prstClr val="black"/>
                </a:solidFill>
                <a:latin typeface="Arial"/>
              </a:rPr>
              <a:t>p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7453312" y="2781301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0000"/>
                </a:solidFill>
                <a:latin typeface="Arial"/>
              </a:rPr>
              <a:t>pbar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5603875" y="3532976"/>
            <a:ext cx="2339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de-DE" altLang="de-DE" dirty="0">
                <a:solidFill>
                  <a:prstClr val="white">
                    <a:lumMod val="75000"/>
                  </a:prstClr>
                </a:solidFill>
                <a:latin typeface="Arial"/>
              </a:rPr>
              <a:t>C:   </a:t>
            </a:r>
            <a:r>
              <a:rPr lang="de-DE" altLang="de-DE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   </a:t>
            </a:r>
            <a:r>
              <a:rPr lang="de-DE" altLang="de-DE" dirty="0" err="1" smtClean="0">
                <a:solidFill>
                  <a:prstClr val="white">
                    <a:lumMod val="75000"/>
                  </a:prstClr>
                </a:solidFill>
                <a:latin typeface="Symbol" pitchFamily="18" charset="2"/>
              </a:rPr>
              <a:t>s</a:t>
            </a:r>
            <a:r>
              <a:rPr lang="de-DE" altLang="de-DE" baseline="-25000" dirty="0" err="1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pbar</a:t>
            </a:r>
            <a:r>
              <a:rPr lang="de-DE" altLang="de-DE" baseline="-2500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     </a:t>
            </a:r>
            <a:r>
              <a:rPr lang="de-DE" altLang="de-DE" dirty="0" smtClean="0">
                <a:solidFill>
                  <a:prstClr val="white">
                    <a:lumMod val="75000"/>
                  </a:prstClr>
                </a:solidFill>
                <a:latin typeface="Symbol" pitchFamily="18" charset="2"/>
              </a:rPr>
              <a:t> </a:t>
            </a:r>
            <a:r>
              <a:rPr lang="de-DE" altLang="de-DE" dirty="0">
                <a:solidFill>
                  <a:prstClr val="white">
                    <a:lumMod val="75000"/>
                  </a:prstClr>
                </a:solidFill>
                <a:latin typeface="Arial"/>
              </a:rPr>
              <a:t>=</a:t>
            </a:r>
            <a:r>
              <a:rPr lang="de-DE" altLang="de-DE" dirty="0">
                <a:solidFill>
                  <a:prstClr val="white">
                    <a:lumMod val="75000"/>
                  </a:prstClr>
                </a:solidFill>
                <a:latin typeface="Symbol" pitchFamily="18" charset="2"/>
              </a:rPr>
              <a:t> </a:t>
            </a:r>
            <a:r>
              <a:rPr lang="de-DE" altLang="de-DE" dirty="0">
                <a:solidFill>
                  <a:prstClr val="white">
                    <a:lumMod val="75000"/>
                  </a:prstClr>
                </a:solidFill>
                <a:latin typeface="Arial"/>
              </a:rPr>
              <a:t>0.42 b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Collectible pbars: Graphite Surrounding </a:t>
            </a:r>
          </a:p>
        </p:txBody>
      </p:sp>
      <p:graphicFrame>
        <p:nvGraphicFramePr>
          <p:cNvPr id="19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394727"/>
              </p:ext>
            </p:extLst>
          </p:nvPr>
        </p:nvGraphicFramePr>
        <p:xfrm>
          <a:off x="242688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0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 animBg="1"/>
      <p:bldP spid="126985" grpId="0" animBg="1"/>
      <p:bldP spid="126986" grpId="0" animBg="1"/>
      <p:bldP spid="1269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 txBox="1">
            <a:spLocks/>
          </p:cNvSpPr>
          <p:nvPr/>
        </p:nvSpPr>
        <p:spPr bwMode="auto">
          <a:xfrm>
            <a:off x="242687" y="127000"/>
            <a:ext cx="71868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err="1" smtClean="0">
                <a:latin typeface="Arial" charset="0"/>
                <a:cs typeface="Arial" charset="0"/>
              </a:rPr>
              <a:t>pbar</a:t>
            </a:r>
            <a:r>
              <a:rPr lang="en-US" altLang="de-DE" dirty="0" smtClean="0">
                <a:latin typeface="Arial" charset="0"/>
                <a:cs typeface="Arial" charset="0"/>
              </a:rPr>
              <a:t> Yield: </a:t>
            </a:r>
            <a:br>
              <a:rPr lang="en-US" altLang="de-DE" dirty="0" smtClean="0">
                <a:latin typeface="Arial" charset="0"/>
                <a:cs typeface="Arial" charset="0"/>
              </a:rPr>
            </a:br>
            <a:r>
              <a:rPr lang="en-US" altLang="de-DE" dirty="0" smtClean="0">
                <a:latin typeface="Arial" charset="0"/>
                <a:cs typeface="Arial" charset="0"/>
              </a:rPr>
              <a:t>Collection efficiency of the magnetic horn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2012"/>
              </p:ext>
            </p:extLst>
          </p:nvPr>
        </p:nvGraphicFramePr>
        <p:xfrm>
          <a:off x="5691330" y="4127406"/>
          <a:ext cx="2850785" cy="273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5896051" imgH="5648310" progId="Excel.Chart.8">
                  <p:embed/>
                </p:oleObj>
              </mc:Choice>
              <mc:Fallback>
                <p:oleObj name="Chart" r:id="rId4" imgW="5896051" imgH="564831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330" y="4127406"/>
                        <a:ext cx="2850785" cy="2730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861320" y="3686082"/>
            <a:ext cx="144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de-DE" altLang="de-DE" sz="1400" dirty="0" err="1">
                <a:solidFill>
                  <a:srgbClr val="FF0000"/>
                </a:solidFill>
                <a:latin typeface="Times New Roman" pitchFamily="18" charset="0"/>
              </a:rPr>
              <a:t>yield</a:t>
            </a:r>
            <a:r>
              <a:rPr lang="de-DE" altLang="de-DE" sz="1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400" dirty="0" smtClean="0">
                <a:solidFill>
                  <a:prstClr val="black"/>
                </a:solidFill>
                <a:latin typeface="Times New Roman" pitchFamily="18" charset="0"/>
              </a:rPr>
              <a:t>=</a:t>
            </a:r>
            <a:endParaRPr lang="de-DE" altLang="de-DE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530531" y="3553926"/>
            <a:ext cx="2159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de-DE" altLang="de-DE" sz="1400" dirty="0">
                <a:solidFill>
                  <a:prstClr val="black"/>
                </a:solidFill>
                <a:latin typeface="Times New Roman" pitchFamily="18" charset="0"/>
              </a:rPr>
              <a:t>pbars in </a:t>
            </a:r>
            <a:r>
              <a:rPr lang="de-DE" altLang="de-DE" sz="1400" dirty="0" err="1">
                <a:solidFill>
                  <a:prstClr val="black"/>
                </a:solidFill>
                <a:latin typeface="Times New Roman" pitchFamily="18" charset="0"/>
              </a:rPr>
              <a:t>the</a:t>
            </a:r>
            <a:r>
              <a:rPr lang="de-DE" altLang="de-DE" sz="1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de-DE" altLang="de-DE" sz="1400" dirty="0" err="1">
                <a:solidFill>
                  <a:prstClr val="black"/>
                </a:solidFill>
                <a:latin typeface="Times New Roman" pitchFamily="18" charset="0"/>
              </a:rPr>
              <a:t>ellipse</a:t>
            </a:r>
            <a:endParaRPr lang="de-DE" altLang="de-DE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6582045" y="3861703"/>
            <a:ext cx="14464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 sz="1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582045" y="3819629"/>
            <a:ext cx="14912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de-DE" altLang="de-DE" sz="1400" dirty="0" err="1">
                <a:solidFill>
                  <a:prstClr val="black"/>
                </a:solidFill>
                <a:latin typeface="Times New Roman" pitchFamily="18" charset="0"/>
              </a:rPr>
              <a:t>primary</a:t>
            </a:r>
            <a:r>
              <a:rPr lang="de-DE" altLang="de-DE" sz="1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de-DE" altLang="de-DE" sz="1400" dirty="0" err="1">
                <a:solidFill>
                  <a:prstClr val="black"/>
                </a:solidFill>
                <a:latin typeface="Times New Roman" pitchFamily="18" charset="0"/>
              </a:rPr>
              <a:t>protons</a:t>
            </a:r>
            <a:endParaRPr lang="de-DE" altLang="de-DE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5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66" y="1609091"/>
            <a:ext cx="2853160" cy="15338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7" cstate="print">
            <a:lum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6" b="23756"/>
          <a:stretch/>
        </p:blipFill>
        <p:spPr bwMode="auto">
          <a:xfrm>
            <a:off x="6872157" y="1244970"/>
            <a:ext cx="1215489" cy="36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Diagramm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890702"/>
              </p:ext>
            </p:extLst>
          </p:nvPr>
        </p:nvGraphicFramePr>
        <p:xfrm>
          <a:off x="242687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2530" name="Picture 2" descr="https://library.creativecow.net/articles/terry_todd/depth_of_field_converters/gnome-do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4" y="914400"/>
            <a:ext cx="4385105" cy="24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408526" y="3243484"/>
            <a:ext cx="200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 alt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err="1" smtClean="0">
                <a:latin typeface="Arial" charset="0"/>
                <a:cs typeface="Arial" charset="0"/>
              </a:rPr>
              <a:t>pbar</a:t>
            </a:r>
            <a:r>
              <a:rPr lang="en-US" altLang="de-DE" dirty="0" smtClean="0">
                <a:latin typeface="Arial" charset="0"/>
                <a:cs typeface="Arial" charset="0"/>
              </a:rPr>
              <a:t> Yield: Comparison to CERN Data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73794" y="1654770"/>
            <a:ext cx="4078361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prstClr val="black"/>
                </a:solidFill>
                <a:latin typeface="Arial"/>
              </a:rPr>
              <a:t>To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injection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orbit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of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collector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ring:</a:t>
            </a:r>
            <a:br>
              <a:rPr lang="de-DE" dirty="0" smtClean="0">
                <a:solidFill>
                  <a:prstClr val="black"/>
                </a:solidFill>
                <a:latin typeface="Arial"/>
              </a:rPr>
            </a:br>
            <a:endParaRPr lang="de-DE" dirty="0" smtClean="0">
              <a:solidFill>
                <a:prstClr val="black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pbar/p ≈ 2×10</a:t>
            </a:r>
            <a:r>
              <a:rPr lang="de-DE" baseline="30000" dirty="0" smtClean="0">
                <a:solidFill>
                  <a:prstClr val="black"/>
                </a:solidFill>
                <a:latin typeface="Arial"/>
              </a:rPr>
              <a:t>-5 </a:t>
            </a:r>
            <a:r>
              <a:rPr lang="de-DE" dirty="0">
                <a:solidFill>
                  <a:prstClr val="black"/>
                </a:solidFill>
                <a:latin typeface="Arial"/>
              </a:rPr>
              <a:t> × </a:t>
            </a:r>
            <a:r>
              <a:rPr lang="de-DE" dirty="0" smtClean="0">
                <a:solidFill>
                  <a:srgbClr val="4F81BD"/>
                </a:solidFill>
                <a:latin typeface="Arial"/>
              </a:rPr>
              <a:t>0.8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>
                <a:solidFill>
                  <a:prstClr val="black"/>
                </a:solidFill>
                <a:latin typeface="Arial"/>
              </a:rPr>
              <a:t>× </a:t>
            </a:r>
            <a:r>
              <a:rPr lang="de-DE" dirty="0" smtClean="0">
                <a:solidFill>
                  <a:srgbClr val="F79646"/>
                </a:solidFill>
                <a:latin typeface="Arial"/>
              </a:rPr>
              <a:t>0.5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>
                <a:solidFill>
                  <a:prstClr val="black"/>
                </a:solidFill>
                <a:latin typeface="Arial"/>
              </a:rPr>
              <a:t>= </a:t>
            </a:r>
            <a:r>
              <a:rPr lang="de-DE" b="1" dirty="0" smtClean="0">
                <a:solidFill>
                  <a:srgbClr val="FF0000"/>
                </a:solidFill>
                <a:latin typeface="Arial"/>
              </a:rPr>
              <a:t>0.8×10</a:t>
            </a:r>
            <a:r>
              <a:rPr lang="de-DE" b="1" baseline="30000" dirty="0" smtClean="0">
                <a:solidFill>
                  <a:srgbClr val="FF0000"/>
                </a:solidFill>
                <a:latin typeface="Arial"/>
              </a:rPr>
              <a:t>-5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73794" y="3610196"/>
            <a:ext cx="5480988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prstClr val="black"/>
                </a:solidFill>
                <a:latin typeface="Arial"/>
              </a:rPr>
              <a:t>Exp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.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data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from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CERN (Baird 1998)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to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injection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orbit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:</a:t>
            </a:r>
            <a:br>
              <a:rPr lang="de-DE" dirty="0" smtClean="0">
                <a:solidFill>
                  <a:prstClr val="black"/>
                </a:solidFill>
                <a:latin typeface="Arial"/>
              </a:rPr>
            </a:br>
            <a:endParaRPr lang="de-DE" dirty="0" smtClean="0">
              <a:solidFill>
                <a:prstClr val="black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prstClr val="black"/>
                </a:solidFill>
                <a:latin typeface="Arial"/>
              </a:rPr>
              <a:t>pbar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/p = 0.45×10</a:t>
            </a:r>
            <a:r>
              <a:rPr lang="de-DE" baseline="30000" dirty="0" smtClean="0">
                <a:solidFill>
                  <a:prstClr val="black"/>
                </a:solidFill>
                <a:latin typeface="Arial"/>
              </a:rPr>
              <a:t>-5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× </a:t>
            </a:r>
            <a:r>
              <a:rPr lang="de-DE" dirty="0" smtClean="0">
                <a:solidFill>
                  <a:srgbClr val="00B050"/>
                </a:solidFill>
                <a:latin typeface="Arial"/>
              </a:rPr>
              <a:t>1.5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= </a:t>
            </a:r>
            <a:r>
              <a:rPr lang="de-DE" b="1" dirty="0" smtClean="0">
                <a:solidFill>
                  <a:srgbClr val="FF0000"/>
                </a:solidFill>
                <a:latin typeface="Arial"/>
              </a:rPr>
              <a:t>0.7×10</a:t>
            </a:r>
            <a:r>
              <a:rPr lang="de-DE" b="1" baseline="30000" dirty="0" smtClean="0">
                <a:solidFill>
                  <a:srgbClr val="FF0000"/>
                </a:solidFill>
                <a:latin typeface="Arial"/>
              </a:rPr>
              <a:t>-5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1849" y="2679625"/>
            <a:ext cx="786946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sz="1600" i="1" dirty="0" err="1" smtClean="0">
                <a:solidFill>
                  <a:srgbClr val="0070C0"/>
                </a:solidFill>
                <a:latin typeface="Arial"/>
              </a:rPr>
              <a:t>scattering</a:t>
            </a:r>
            <a:r>
              <a:rPr lang="de-DE" sz="1600" i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srgbClr val="0070C0"/>
                </a:solidFill>
                <a:latin typeface="Arial"/>
              </a:rPr>
              <a:t>losses</a:t>
            </a:r>
            <a:r>
              <a:rPr lang="de-DE" sz="1600" i="1" dirty="0" smtClean="0">
                <a:solidFill>
                  <a:srgbClr val="0070C0"/>
                </a:solidFill>
                <a:latin typeface="Arial"/>
              </a:rPr>
              <a:t>/</a:t>
            </a:r>
            <a:r>
              <a:rPr lang="de-DE" sz="1600" i="1" dirty="0" err="1" smtClean="0">
                <a:solidFill>
                  <a:srgbClr val="0070C0"/>
                </a:solidFill>
                <a:latin typeface="Arial"/>
              </a:rPr>
              <a:t>annihilation</a:t>
            </a:r>
            <a:r>
              <a:rPr lang="de-DE" sz="1600" i="1" dirty="0" smtClean="0">
                <a:solidFill>
                  <a:srgbClr val="0070C0"/>
                </a:solidFill>
                <a:latin typeface="Arial"/>
              </a:rPr>
              <a:t> in </a:t>
            </a:r>
            <a:r>
              <a:rPr lang="de-DE" sz="1600" i="1" dirty="0" err="1" smtClean="0">
                <a:solidFill>
                  <a:srgbClr val="0070C0"/>
                </a:solidFill>
                <a:latin typeface="Arial"/>
              </a:rPr>
              <a:t>air</a:t>
            </a:r>
            <a:r>
              <a:rPr lang="de-DE" sz="1600" i="1" dirty="0" smtClean="0">
                <a:solidFill>
                  <a:srgbClr val="0070C0"/>
                </a:solidFill>
                <a:latin typeface="Arial"/>
              </a:rPr>
              <a:t>/</a:t>
            </a:r>
            <a:r>
              <a:rPr lang="de-DE" sz="1600" i="1" dirty="0" err="1" smtClean="0">
                <a:solidFill>
                  <a:srgbClr val="0070C0"/>
                </a:solidFill>
                <a:latin typeface="Arial"/>
              </a:rPr>
              <a:t>aluminum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     </a:t>
            </a:r>
            <a:r>
              <a:rPr lang="de-DE" sz="1600" i="1" dirty="0" err="1" smtClean="0">
                <a:solidFill>
                  <a:srgbClr val="FFC000"/>
                </a:solidFill>
                <a:latin typeface="Arial"/>
              </a:rPr>
              <a:t>losses</a:t>
            </a:r>
            <a:r>
              <a:rPr lang="de-DE" sz="1600" i="1" dirty="0" smtClean="0">
                <a:solidFill>
                  <a:srgbClr val="FFC000"/>
                </a:solidFill>
                <a:latin typeface="Arial"/>
              </a:rPr>
              <a:t> in </a:t>
            </a:r>
            <a:r>
              <a:rPr lang="de-DE" sz="1600" i="1" dirty="0" err="1" smtClean="0">
                <a:solidFill>
                  <a:srgbClr val="FFC000"/>
                </a:solidFill>
                <a:latin typeface="Arial"/>
              </a:rPr>
              <a:t>separator</a:t>
            </a:r>
            <a:r>
              <a:rPr lang="de-DE" sz="1600" i="1" dirty="0" smtClean="0">
                <a:solidFill>
                  <a:srgbClr val="FFC000"/>
                </a:solidFill>
                <a:latin typeface="Arial"/>
              </a:rPr>
              <a:t> / </a:t>
            </a:r>
            <a:r>
              <a:rPr lang="de-DE" sz="1600" i="1" dirty="0" err="1" smtClean="0">
                <a:solidFill>
                  <a:srgbClr val="FFC000"/>
                </a:solidFill>
                <a:latin typeface="Arial"/>
              </a:rPr>
              <a:t>during</a:t>
            </a:r>
            <a:r>
              <a:rPr lang="de-DE" sz="1600" i="1" dirty="0" smtClean="0">
                <a:solidFill>
                  <a:srgbClr val="FFC000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srgbClr val="FFC000"/>
                </a:solidFill>
                <a:latin typeface="Arial"/>
              </a:rPr>
              <a:t>injection</a:t>
            </a:r>
            <a:endParaRPr lang="de-DE" sz="1600" i="1" dirty="0" smtClean="0">
              <a:solidFill>
                <a:srgbClr val="FFC000"/>
              </a:solidFill>
              <a:latin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42888" y="4598926"/>
            <a:ext cx="513473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i="1" dirty="0" err="1" smtClean="0">
                <a:solidFill>
                  <a:srgbClr val="00B050"/>
                </a:solidFill>
                <a:latin typeface="Arial"/>
              </a:rPr>
              <a:t>correction</a:t>
            </a:r>
            <a:r>
              <a:rPr lang="de-DE" i="1" dirty="0" smtClean="0">
                <a:solidFill>
                  <a:srgbClr val="00B050"/>
                </a:solidFill>
                <a:latin typeface="Arial"/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  <a:latin typeface="Arial"/>
              </a:rPr>
              <a:t>for</a:t>
            </a:r>
            <a:r>
              <a:rPr lang="de-DE" i="1" dirty="0" smtClean="0">
                <a:solidFill>
                  <a:srgbClr val="00B050"/>
                </a:solidFill>
                <a:latin typeface="Arial"/>
              </a:rPr>
              <a:t> different </a:t>
            </a:r>
            <a:r>
              <a:rPr lang="de-DE" i="1" dirty="0" err="1" smtClean="0">
                <a:solidFill>
                  <a:srgbClr val="00B050"/>
                </a:solidFill>
                <a:latin typeface="Arial"/>
              </a:rPr>
              <a:t>energies</a:t>
            </a:r>
            <a:r>
              <a:rPr lang="de-DE" i="1" dirty="0" smtClean="0">
                <a:solidFill>
                  <a:srgbClr val="00B050"/>
                </a:solidFill>
                <a:latin typeface="Arial"/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  <a:latin typeface="Arial"/>
              </a:rPr>
              <a:t>and</a:t>
            </a:r>
            <a:r>
              <a:rPr lang="de-DE" i="1" dirty="0" smtClean="0">
                <a:solidFill>
                  <a:srgbClr val="00B050"/>
                </a:solidFill>
                <a:latin typeface="Arial"/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  <a:latin typeface="Arial"/>
              </a:rPr>
              <a:t>emmitances</a:t>
            </a:r>
            <a:endParaRPr lang="de-DE" i="1" dirty="0" smtClean="0">
              <a:solidFill>
                <a:srgbClr val="00B0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3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408526" y="3243484"/>
            <a:ext cx="200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 alt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Bottleneck: </a:t>
            </a:r>
            <a:r>
              <a:rPr lang="en-US" dirty="0" err="1"/>
              <a:t>pbar</a:t>
            </a:r>
            <a:r>
              <a:rPr lang="en-US" dirty="0"/>
              <a:t> Yield</a:t>
            </a:r>
            <a:endParaRPr lang="en-US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30824" y="1251759"/>
            <a:ext cx="6059672" cy="446276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prstClr val="black"/>
                </a:solidFill>
                <a:latin typeface="Arial"/>
              </a:rPr>
              <a:t>For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Arial"/>
              </a:rPr>
              <a:t>1 </a:t>
            </a:r>
            <a:r>
              <a:rPr lang="de-DE" b="1" dirty="0" err="1" smtClean="0">
                <a:solidFill>
                  <a:srgbClr val="FF0000"/>
                </a:solidFill>
                <a:latin typeface="Arial"/>
              </a:rPr>
              <a:t>antiproton</a:t>
            </a:r>
            <a:r>
              <a:rPr lang="de-DE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in </a:t>
            </a:r>
            <a:r>
              <a:rPr lang="de-DE" b="1" dirty="0" err="1" smtClean="0">
                <a:solidFill>
                  <a:prstClr val="black"/>
                </a:solidFill>
                <a:latin typeface="Arial"/>
              </a:rPr>
              <a:t>the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 CR at least</a:t>
            </a:r>
            <a:br>
              <a:rPr lang="de-DE" b="1" dirty="0" smtClean="0">
                <a:solidFill>
                  <a:prstClr val="black"/>
                </a:solidFill>
                <a:latin typeface="Arial"/>
              </a:rPr>
            </a:br>
            <a:r>
              <a:rPr lang="de-DE" b="1" dirty="0" smtClean="0">
                <a:solidFill>
                  <a:srgbClr val="FF0000"/>
                </a:solidFill>
                <a:latin typeface="Arial"/>
              </a:rPr>
              <a:t>10</a:t>
            </a:r>
            <a:r>
              <a:rPr lang="de-DE" b="1" baseline="30000" dirty="0" smtClean="0">
                <a:solidFill>
                  <a:srgbClr val="FF0000"/>
                </a:solidFill>
                <a:latin typeface="Arial"/>
              </a:rPr>
              <a:t>5</a:t>
            </a:r>
            <a:r>
              <a:rPr lang="de-DE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/>
              </a:rPr>
              <a:t>primary</a:t>
            </a:r>
            <a:r>
              <a:rPr lang="de-DE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/>
              </a:rPr>
              <a:t>protons</a:t>
            </a:r>
            <a:r>
              <a:rPr lang="de-DE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on </a:t>
            </a:r>
            <a:r>
              <a:rPr lang="de-DE" b="1" dirty="0" err="1" smtClean="0">
                <a:solidFill>
                  <a:prstClr val="black"/>
                </a:solidFill>
                <a:latin typeface="Arial"/>
              </a:rPr>
              <a:t>the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/>
              </a:rPr>
              <a:t>target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/>
              </a:rPr>
              <a:t>are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/>
              </a:rPr>
              <a:t>needed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Arial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I do not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see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room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for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significant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improvements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.</a:t>
            </a:r>
            <a:br>
              <a:rPr lang="de-DE" sz="1600" i="1" dirty="0" smtClean="0">
                <a:solidFill>
                  <a:prstClr val="black"/>
                </a:solidFill>
                <a:latin typeface="Arial"/>
              </a:rPr>
            </a:b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All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optimization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steps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I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can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imagine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are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in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the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order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of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&lt;20 %.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i="1" dirty="0">
              <a:solidFill>
                <a:prstClr val="black"/>
              </a:solidFill>
              <a:latin typeface="Arial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These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numbers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are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for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 400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kA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horn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current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. </a:t>
            </a:r>
            <a:r>
              <a:rPr lang="de-DE" sz="1600" i="1" dirty="0" smtClean="0">
                <a:solidFill>
                  <a:srgbClr val="FF0000"/>
                </a:solidFill>
                <a:latin typeface="Arial"/>
              </a:rPr>
              <a:t/>
            </a:r>
            <a:br>
              <a:rPr lang="de-DE" sz="1600" i="1" dirty="0" smtClean="0">
                <a:solidFill>
                  <a:srgbClr val="FF0000"/>
                </a:solidFill>
                <a:latin typeface="Arial"/>
              </a:rPr>
            </a:br>
            <a:r>
              <a:rPr lang="de-DE" sz="1600" i="1" dirty="0" smtClean="0">
                <a:solidFill>
                  <a:srgbClr val="FF0000"/>
                </a:solidFill>
                <a:latin typeface="Arial"/>
              </a:rPr>
              <a:t>A </a:t>
            </a:r>
            <a:r>
              <a:rPr lang="de-DE" sz="1600" i="1" dirty="0" err="1" smtClean="0">
                <a:solidFill>
                  <a:srgbClr val="FF0000"/>
                </a:solidFill>
                <a:latin typeface="Arial"/>
              </a:rPr>
              <a:t>reduced</a:t>
            </a:r>
            <a:r>
              <a:rPr lang="de-DE" sz="1600" i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  <a:latin typeface="Arial"/>
              </a:rPr>
              <a:t>current</a:t>
            </a:r>
            <a:r>
              <a:rPr lang="de-DE" sz="1600" i="1" dirty="0" smtClean="0">
                <a:solidFill>
                  <a:srgbClr val="FF0000"/>
                </a:solidFill>
                <a:latin typeface="Arial"/>
              </a:rPr>
              <a:t> will </a:t>
            </a:r>
            <a:r>
              <a:rPr lang="de-DE" sz="1600" i="1" dirty="0" err="1" smtClean="0">
                <a:solidFill>
                  <a:srgbClr val="FF0000"/>
                </a:solidFill>
                <a:latin typeface="Arial"/>
              </a:rPr>
              <a:t>lead</a:t>
            </a:r>
            <a:r>
              <a:rPr lang="de-DE" sz="1600" i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  <a:latin typeface="Arial"/>
              </a:rPr>
              <a:t>to</a:t>
            </a:r>
            <a:r>
              <a:rPr lang="de-DE" sz="1600" i="1" dirty="0" smtClean="0">
                <a:solidFill>
                  <a:srgbClr val="FF0000"/>
                </a:solidFill>
                <a:latin typeface="Arial"/>
              </a:rPr>
              <a:t> a </a:t>
            </a:r>
            <a:r>
              <a:rPr lang="de-DE" sz="1600" i="1" dirty="0" err="1" smtClean="0">
                <a:solidFill>
                  <a:srgbClr val="FF0000"/>
                </a:solidFill>
                <a:latin typeface="Arial"/>
              </a:rPr>
              <a:t>significantely</a:t>
            </a:r>
            <a:r>
              <a:rPr lang="de-DE" sz="1600" i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  <a:latin typeface="Arial"/>
              </a:rPr>
              <a:t>lower</a:t>
            </a:r>
            <a:r>
              <a:rPr lang="de-DE" sz="1600" i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  <a:latin typeface="Arial"/>
              </a:rPr>
              <a:t>yield</a:t>
            </a:r>
            <a:r>
              <a:rPr lang="de-DE" sz="1600" i="1" dirty="0" smtClean="0">
                <a:solidFill>
                  <a:srgbClr val="FF0000"/>
                </a:solidFill>
                <a:latin typeface="Arial"/>
              </a:rPr>
              <a:t>!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i="1" dirty="0">
              <a:solidFill>
                <a:prstClr val="black"/>
              </a:solidFill>
              <a:latin typeface="Arial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i="1" dirty="0" err="1">
                <a:solidFill>
                  <a:prstClr val="black"/>
                </a:solidFill>
                <a:latin typeface="Arial"/>
              </a:rPr>
              <a:t>Decreasing</a:t>
            </a:r>
            <a:r>
              <a:rPr lang="de-DE" sz="1600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>
                <a:solidFill>
                  <a:prstClr val="black"/>
                </a:solidFill>
                <a:latin typeface="Arial"/>
              </a:rPr>
              <a:t>yield</a:t>
            </a:r>
            <a:r>
              <a:rPr lang="de-DE" sz="1600" i="1" dirty="0">
                <a:solidFill>
                  <a:prstClr val="black"/>
                </a:solidFill>
                <a:latin typeface="Arial"/>
              </a:rPr>
              <a:t> due </a:t>
            </a:r>
            <a:r>
              <a:rPr lang="de-DE" sz="1600" i="1" dirty="0" err="1">
                <a:solidFill>
                  <a:prstClr val="black"/>
                </a:solidFill>
                <a:latin typeface="Arial"/>
              </a:rPr>
              <a:t>to</a:t>
            </a:r>
            <a:r>
              <a:rPr lang="de-DE" sz="1600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>
                <a:solidFill>
                  <a:prstClr val="black"/>
                </a:solidFill>
                <a:latin typeface="Arial"/>
              </a:rPr>
              <a:t>target</a:t>
            </a:r>
            <a:r>
              <a:rPr lang="de-DE" sz="1600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>
                <a:solidFill>
                  <a:prstClr val="black"/>
                </a:solidFill>
                <a:latin typeface="Arial"/>
              </a:rPr>
              <a:t>damages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?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i="1" dirty="0">
              <a:solidFill>
                <a:prstClr val="black"/>
              </a:solidFill>
              <a:latin typeface="Arial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Tuning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of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the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separator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with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pions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(I[</a:t>
            </a:r>
            <a:r>
              <a:rPr lang="de-DE" sz="1600" i="1" dirty="0" smtClean="0">
                <a:solidFill>
                  <a:prstClr val="black"/>
                </a:solidFill>
                <a:latin typeface="Symbol" panose="05050102010706020507" pitchFamily="18" charset="2"/>
              </a:rPr>
              <a:t>p</a:t>
            </a:r>
            <a:r>
              <a:rPr lang="de-DE" sz="1600" i="1" dirty="0">
                <a:solidFill>
                  <a:prstClr val="black"/>
                </a:solidFill>
                <a:latin typeface="Arial"/>
              </a:rPr>
              <a:t>]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= 100 I[pbar]),</a:t>
            </a:r>
            <a:br>
              <a:rPr lang="de-DE" sz="1600" i="1" dirty="0" smtClean="0">
                <a:solidFill>
                  <a:prstClr val="black"/>
                </a:solidFill>
                <a:latin typeface="Arial"/>
              </a:rPr>
            </a:b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different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energy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and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 angular </a:t>
            </a:r>
            <a:r>
              <a:rPr lang="de-DE" sz="1600" i="1" dirty="0" err="1" smtClean="0">
                <a:solidFill>
                  <a:prstClr val="black"/>
                </a:solidFill>
                <a:latin typeface="Arial"/>
              </a:rPr>
              <a:t>distribution</a:t>
            </a:r>
            <a:r>
              <a:rPr lang="de-DE" sz="1600" i="1" dirty="0" smtClean="0">
                <a:solidFill>
                  <a:prstClr val="black"/>
                </a:solidFill>
                <a:latin typeface="Arial"/>
              </a:rPr>
              <a:t>.</a:t>
            </a:r>
            <a:endParaRPr lang="de-DE" sz="1600" i="1" dirty="0">
              <a:solidFill>
                <a:prstClr val="black"/>
              </a:solidFill>
              <a:latin typeface="Arial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i="1" dirty="0">
              <a:solidFill>
                <a:prstClr val="black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 sz="1600" i="1" dirty="0">
              <a:solidFill>
                <a:prstClr val="black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 i="1" dirty="0">
              <a:solidFill>
                <a:prstClr val="black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de-DE" i="1" dirty="0" smtClea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45539"/>
            <a:ext cx="3221711" cy="25660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9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772400" cy="1143000"/>
          </a:xfrm>
        </p:spPr>
        <p:txBody>
          <a:bodyPr/>
          <a:lstStyle/>
          <a:p>
            <a:r>
              <a:rPr lang="de-DE" dirty="0" smtClean="0"/>
              <a:t>Prompt dose </a:t>
            </a:r>
            <a:r>
              <a:rPr lang="de-DE" dirty="0" err="1" smtClean="0"/>
              <a:t>rates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permit</a:t>
            </a:r>
            <a:r>
              <a:rPr lang="de-DE" dirty="0" smtClean="0"/>
              <a:t> </a:t>
            </a:r>
            <a:r>
              <a:rPr lang="en-US" dirty="0">
                <a:sym typeface="Wingdings"/>
              </a:rPr>
              <a:t>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5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96975"/>
          </a:xfrm>
        </p:spPr>
        <p:txBody>
          <a:bodyPr/>
          <a:lstStyle/>
          <a:p>
            <a:r>
              <a:rPr lang="de-DE" dirty="0" smtClean="0"/>
              <a:t>The pbar </a:t>
            </a:r>
            <a:r>
              <a:rPr lang="de-DE" dirty="0" err="1" smtClean="0"/>
              <a:t>separator</a:t>
            </a:r>
            <a:endParaRPr lang="de-DE" dirty="0"/>
          </a:p>
        </p:txBody>
      </p:sp>
      <p:pic>
        <p:nvPicPr>
          <p:cNvPr id="195587" name="Picture 3" descr="separator_p133_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08275"/>
            <a:ext cx="8229600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8" name="Line 4"/>
          <p:cNvSpPr>
            <a:spLocks noChangeShapeType="1"/>
          </p:cNvSpPr>
          <p:nvPr/>
        </p:nvSpPr>
        <p:spPr bwMode="auto">
          <a:xfrm>
            <a:off x="179388" y="4797425"/>
            <a:ext cx="936625" cy="0"/>
          </a:xfrm>
          <a:prstGeom prst="line">
            <a:avLst/>
          </a:prstGeom>
          <a:noFill/>
          <a:ln w="63500" cap="rnd">
            <a:solidFill>
              <a:srgbClr val="00CC00"/>
            </a:solidFill>
            <a:prstDash val="sysDot"/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0" y="5229225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00"/>
                </a:solidFill>
              </a:rPr>
              <a:t>29 GeV p from SIS 100</a:t>
            </a:r>
          </a:p>
        </p:txBody>
      </p:sp>
      <p:sp>
        <p:nvSpPr>
          <p:cNvPr id="195590" name="Oval 6"/>
          <p:cNvSpPr>
            <a:spLocks noChangeArrowheads="1"/>
          </p:cNvSpPr>
          <p:nvPr/>
        </p:nvSpPr>
        <p:spPr bwMode="auto">
          <a:xfrm>
            <a:off x="1042988" y="4724400"/>
            <a:ext cx="144462" cy="144463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0" y="4076700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9900"/>
                </a:solidFill>
              </a:rPr>
              <a:t>target &amp;</a:t>
            </a:r>
            <a:br>
              <a:rPr lang="de-DE" b="1">
                <a:solidFill>
                  <a:srgbClr val="FF9900"/>
                </a:solidFill>
              </a:rPr>
            </a:br>
            <a:r>
              <a:rPr lang="de-DE" b="1">
                <a:solidFill>
                  <a:srgbClr val="FF9900"/>
                </a:solidFill>
              </a:rPr>
              <a:t>collector</a:t>
            </a: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1187450" y="4797425"/>
            <a:ext cx="1368425" cy="0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 flipV="1">
            <a:off x="2555875" y="3716338"/>
            <a:ext cx="4032250" cy="1081087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 flipV="1">
            <a:off x="6588125" y="3716338"/>
            <a:ext cx="936625" cy="0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 flipV="1">
            <a:off x="7596188" y="3141663"/>
            <a:ext cx="1368425" cy="574675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5148263" y="2349500"/>
            <a:ext cx="2808287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pbar separator</a:t>
            </a:r>
            <a:br>
              <a:rPr lang="de-DE" b="1">
                <a:solidFill>
                  <a:srgbClr val="FF0000"/>
                </a:solidFill>
              </a:rPr>
            </a:br>
            <a:r>
              <a:rPr lang="de-DE" sz="1600">
                <a:solidFill>
                  <a:srgbClr val="FF0000"/>
                </a:solidFill>
              </a:rPr>
              <a:t>240 </a:t>
            </a:r>
            <a:r>
              <a:rPr lang="de-DE" sz="160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de-DE" sz="1600">
                <a:solidFill>
                  <a:srgbClr val="FF0000"/>
                </a:solidFill>
              </a:rPr>
              <a:t> mm mrad</a:t>
            </a:r>
            <a:br>
              <a:rPr lang="de-DE" sz="1600">
                <a:solidFill>
                  <a:srgbClr val="FF0000"/>
                </a:solidFill>
              </a:rPr>
            </a:br>
            <a:r>
              <a:rPr lang="de-DE" sz="1600">
                <a:solidFill>
                  <a:srgbClr val="FF0000"/>
                </a:solidFill>
              </a:rPr>
              <a:t>p = 3.82 GeV/c</a:t>
            </a:r>
            <a:br>
              <a:rPr lang="de-DE" sz="1600">
                <a:solidFill>
                  <a:srgbClr val="FF0000"/>
                </a:solidFill>
              </a:rPr>
            </a:br>
            <a:r>
              <a:rPr lang="de-DE" sz="16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sz="1600">
                <a:solidFill>
                  <a:srgbClr val="FF0000"/>
                </a:solidFill>
              </a:rPr>
              <a:t>p/p = </a:t>
            </a:r>
            <a:r>
              <a:rPr lang="en-US" sz="1600">
                <a:solidFill>
                  <a:srgbClr val="FF0000"/>
                </a:solidFill>
                <a:cs typeface="Arial" charset="0"/>
              </a:rPr>
              <a:t>±</a:t>
            </a:r>
            <a:r>
              <a:rPr lang="de-DE" sz="1600">
                <a:solidFill>
                  <a:srgbClr val="FF0000"/>
                </a:solidFill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295731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9" grpId="0"/>
      <p:bldP spid="195590" grpId="0" animBg="1"/>
      <p:bldP spid="195591" grpId="0"/>
      <p:bldP spid="195592" grpId="0" animBg="1"/>
      <p:bldP spid="195593" grpId="0" animBg="1"/>
      <p:bldP spid="195594" grpId="0" animBg="1"/>
      <p:bldP spid="195595" grpId="0" animBg="1"/>
      <p:bldP spid="1955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6101" y="1792287"/>
            <a:ext cx="5257800" cy="40671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 rot="1320000">
            <a:off x="4789488" y="3775075"/>
            <a:ext cx="644525" cy="2030413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5076825" y="4437063"/>
            <a:ext cx="144463" cy="144462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rot="1320000" flipV="1">
            <a:off x="5651500" y="4005263"/>
            <a:ext cx="73025" cy="201771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 rot="6720000">
            <a:off x="5391944" y="4912519"/>
            <a:ext cx="62071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000" b="1">
                <a:solidFill>
                  <a:srgbClr val="FF9933"/>
                </a:solidFill>
              </a:rPr>
              <a:t>170 m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683568" y="260648"/>
            <a:ext cx="8640960" cy="6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 smtClean="0"/>
              <a:t>Dose rates during operation (FLUKA):</a:t>
            </a:r>
            <a:br>
              <a:rPr lang="en-US" kern="0" dirty="0" smtClean="0"/>
            </a:br>
            <a:r>
              <a:rPr lang="en-US" kern="0" dirty="0" smtClean="0"/>
              <a:t>Construction permit </a:t>
            </a:r>
            <a:r>
              <a:rPr lang="en-US" kern="0" dirty="0" smtClean="0">
                <a:sym typeface="Wingdings"/>
              </a:rPr>
              <a:t></a:t>
            </a:r>
            <a:endParaRPr lang="de-DE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86" name="Picture 18" descr="Abb6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7611" y="-1835466"/>
            <a:ext cx="2520282" cy="88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Abb6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7" r="40063"/>
          <a:stretch>
            <a:fillRect/>
          </a:stretch>
        </p:blipFill>
        <p:spPr bwMode="auto">
          <a:xfrm>
            <a:off x="1539818" y="3861050"/>
            <a:ext cx="5048406" cy="230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317275" y="367638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horizontal </a:t>
            </a:r>
            <a:r>
              <a:rPr lang="de-DE" dirty="0" err="1" smtClean="0"/>
              <a:t>cut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436096" y="611478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83568" y="260648"/>
            <a:ext cx="8640960" cy="6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kern="0" dirty="0" smtClean="0"/>
              <a:t>Dose rates during operation (FLUKA):</a:t>
            </a:r>
            <a:br>
              <a:rPr lang="en-US" kern="0" dirty="0" smtClean="0"/>
            </a:br>
            <a:r>
              <a:rPr lang="en-US" kern="0" dirty="0" smtClean="0"/>
              <a:t>Construction permit </a:t>
            </a:r>
            <a:r>
              <a:rPr lang="en-US" kern="0" dirty="0" smtClean="0">
                <a:sym typeface="Wingdings"/>
              </a:rPr>
              <a:t></a:t>
            </a:r>
            <a:endParaRPr lang="de-DE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pbar </a:t>
            </a:r>
            <a:r>
              <a:rPr lang="de-DE" dirty="0" err="1" smtClean="0"/>
              <a:t>building</a:t>
            </a:r>
            <a:endParaRPr lang="en-US" dirty="0"/>
          </a:p>
        </p:txBody>
      </p:sp>
      <p:pic>
        <p:nvPicPr>
          <p:cNvPr id="162819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639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797480" y="325636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</a:t>
            </a:r>
            <a:r>
              <a:rPr lang="de-DE" dirty="0" err="1" smtClean="0"/>
              <a:t>arget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332286" y="127860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dump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4499992" y="338370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r>
              <a:rPr lang="de-DE" dirty="0" smtClean="0"/>
              <a:t>7 m </a:t>
            </a:r>
            <a:r>
              <a:rPr lang="de-DE" dirty="0" err="1" smtClean="0"/>
              <a:t>concrete</a:t>
            </a:r>
            <a:r>
              <a:rPr lang="de-DE" dirty="0" smtClean="0"/>
              <a:t> </a:t>
            </a:r>
            <a:r>
              <a:rPr lang="de-DE" dirty="0" err="1" smtClean="0"/>
              <a:t>walls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772400" cy="1143000"/>
          </a:xfrm>
        </p:spPr>
        <p:txBody>
          <a:bodyPr/>
          <a:lstStyle/>
          <a:p>
            <a:r>
              <a:rPr lang="de-DE" dirty="0" smtClean="0"/>
              <a:t>Residual dose </a:t>
            </a:r>
            <a:r>
              <a:rPr lang="de-DE" dirty="0" err="1" smtClean="0"/>
              <a:t>rates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Operation </a:t>
            </a:r>
            <a:r>
              <a:rPr lang="de-DE" dirty="0" err="1" smtClean="0"/>
              <a:t>permit</a:t>
            </a:r>
            <a:r>
              <a:rPr lang="de-DE" dirty="0" smtClean="0"/>
              <a:t> (in </a:t>
            </a:r>
            <a:r>
              <a:rPr lang="de-DE" dirty="0" err="1" smtClean="0"/>
              <a:t>work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3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1048" cy="1143000"/>
          </a:xfrm>
        </p:spPr>
        <p:txBody>
          <a:bodyPr/>
          <a:lstStyle/>
          <a:p>
            <a:r>
              <a:rPr lang="de-DE" sz="3200" dirty="0" smtClean="0"/>
              <a:t>Residual dose rate </a:t>
            </a:r>
            <a:r>
              <a:rPr lang="de-DE" sz="3200" dirty="0" err="1" smtClean="0"/>
              <a:t>around</a:t>
            </a:r>
            <a:r>
              <a:rPr lang="de-DE" sz="3200" dirty="0" smtClean="0"/>
              <a:t> </a:t>
            </a:r>
            <a:r>
              <a:rPr lang="de-DE" sz="3200" dirty="0" err="1" smtClean="0"/>
              <a:t>target</a:t>
            </a:r>
            <a:r>
              <a:rPr lang="de-DE" sz="3200" dirty="0" smtClean="0"/>
              <a:t> </a:t>
            </a:r>
            <a:r>
              <a:rPr lang="de-DE" sz="3200" dirty="0" err="1" smtClean="0"/>
              <a:t>station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90220"/>
            <a:ext cx="5760640" cy="432048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3275856" y="3290809"/>
            <a:ext cx="1008112" cy="21602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23222" y="558075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/>
              <a:t>a</a:t>
            </a:r>
            <a:r>
              <a:rPr lang="de-DE" sz="1800" b="1" dirty="0" err="1" smtClean="0"/>
              <a:t>ir</a:t>
            </a:r>
            <a:endParaRPr lang="de-DE" sz="18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" y="1259490"/>
            <a:ext cx="5584402" cy="18722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5966258" y="4005064"/>
            <a:ext cx="3082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Restricted</a:t>
            </a:r>
            <a:r>
              <a:rPr lang="de-DE" sz="1600" dirty="0" smtClean="0"/>
              <a:t> </a:t>
            </a:r>
            <a:r>
              <a:rPr lang="de-DE" sz="1600" dirty="0" err="1" smtClean="0"/>
              <a:t>area</a:t>
            </a:r>
            <a:r>
              <a:rPr lang="de-DE" sz="1600" dirty="0"/>
              <a:t> </a:t>
            </a:r>
            <a:r>
              <a:rPr lang="de-DE" sz="1600" dirty="0" smtClean="0"/>
              <a:t>(„Sperrbereich“)</a:t>
            </a:r>
            <a:endParaRPr lang="de-DE" sz="1600" dirty="0"/>
          </a:p>
        </p:txBody>
      </p:sp>
      <p:sp>
        <p:nvSpPr>
          <p:cNvPr id="18" name="Geschweifte Klammer rechts 17"/>
          <p:cNvSpPr/>
          <p:nvPr/>
        </p:nvSpPr>
        <p:spPr bwMode="auto">
          <a:xfrm>
            <a:off x="5724128" y="3506833"/>
            <a:ext cx="288032" cy="1290319"/>
          </a:xfrm>
          <a:prstGeom prst="righ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Geschweifte Klammer rechts 18"/>
          <p:cNvSpPr/>
          <p:nvPr/>
        </p:nvSpPr>
        <p:spPr bwMode="auto">
          <a:xfrm>
            <a:off x="5735294" y="4803721"/>
            <a:ext cx="288032" cy="641503"/>
          </a:xfrm>
          <a:prstGeom prst="righ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68973" y="4955195"/>
            <a:ext cx="328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Controlled</a:t>
            </a:r>
            <a:r>
              <a:rPr lang="de-DE" sz="1600" dirty="0" smtClean="0"/>
              <a:t> </a:t>
            </a:r>
            <a:r>
              <a:rPr lang="de-DE" sz="1600" dirty="0" err="1" smtClean="0"/>
              <a:t>area</a:t>
            </a:r>
            <a:r>
              <a:rPr lang="de-DE" sz="1600" dirty="0" smtClean="0"/>
              <a:t> („Kontrollbereich“)</a:t>
            </a:r>
            <a:endParaRPr lang="de-DE" sz="1600" dirty="0"/>
          </a:p>
        </p:txBody>
      </p:sp>
      <p:sp>
        <p:nvSpPr>
          <p:cNvPr id="21" name="Geschweifte Klammer rechts 20"/>
          <p:cNvSpPr/>
          <p:nvPr/>
        </p:nvSpPr>
        <p:spPr bwMode="auto">
          <a:xfrm>
            <a:off x="5765715" y="5445224"/>
            <a:ext cx="227190" cy="320199"/>
          </a:xfrm>
          <a:prstGeom prst="righ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45347" y="5473035"/>
            <a:ext cx="2497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Monitored</a:t>
            </a:r>
            <a:r>
              <a:rPr lang="de-DE" sz="1600" dirty="0" smtClean="0"/>
              <a:t> </a:t>
            </a:r>
            <a:r>
              <a:rPr lang="de-DE" sz="1600" dirty="0" err="1" smtClean="0"/>
              <a:t>area</a:t>
            </a:r>
            <a:r>
              <a:rPr lang="de-DE" sz="1600" dirty="0" smtClean="0"/>
              <a:t> </a:t>
            </a:r>
          </a:p>
          <a:p>
            <a:r>
              <a:rPr lang="de-DE" sz="1600" dirty="0" smtClean="0"/>
              <a:t>(„Überwachungsbereich“)</a:t>
            </a:r>
          </a:p>
          <a:p>
            <a:r>
              <a:rPr lang="de-DE" sz="1600" dirty="0" smtClean="0"/>
              <a:t>max. 0.5 µ</a:t>
            </a:r>
            <a:r>
              <a:rPr lang="de-DE" sz="1600" dirty="0" err="1" smtClean="0"/>
              <a:t>Sv</a:t>
            </a:r>
            <a:r>
              <a:rPr lang="de-DE" sz="1600" dirty="0" smtClean="0"/>
              <a:t>/h</a:t>
            </a:r>
            <a:endParaRPr lang="de-DE" sz="1600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745913" y="2112259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578160" y="2117256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C00000"/>
                </a:solidFill>
              </a:rPr>
              <a:t>BEAM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343113" y="1844824"/>
            <a:ext cx="2580815" cy="57606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959229" y="335873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Input </a:t>
            </a:r>
            <a:r>
              <a:rPr lang="de-DE" sz="1400" dirty="0" err="1" smtClean="0"/>
              <a:t>parameters</a:t>
            </a:r>
            <a:r>
              <a:rPr lang="de-DE" sz="1400" dirty="0" smtClean="0"/>
              <a:t>: 5e12p/s, </a:t>
            </a:r>
          </a:p>
          <a:p>
            <a:r>
              <a:rPr lang="de-DE" sz="1400" dirty="0" err="1" smtClean="0"/>
              <a:t>irradiation</a:t>
            </a:r>
            <a:r>
              <a:rPr lang="de-DE" sz="1400" dirty="0" smtClean="0"/>
              <a:t> time: 3.16E7 s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5825257" y="1533874"/>
            <a:ext cx="3139231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Determination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residual dose rate </a:t>
            </a:r>
            <a:r>
              <a:rPr lang="de-DE" sz="2000" dirty="0" err="1" smtClean="0"/>
              <a:t>important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b="1" dirty="0" err="1" smtClean="0"/>
              <a:t>operation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permission</a:t>
            </a:r>
            <a:r>
              <a:rPr lang="de-DE" sz="2000" b="1" dirty="0" smtClean="0"/>
              <a:t>!</a:t>
            </a:r>
            <a:endParaRPr lang="de-DE" sz="2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17607" r="14458" b="16998"/>
          <a:stretch/>
        </p:blipFill>
        <p:spPr bwMode="auto">
          <a:xfrm>
            <a:off x="932447" y="3561348"/>
            <a:ext cx="4096753" cy="28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2988774" y="372541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solidFill>
                  <a:schemeClr val="bg1"/>
                </a:solidFill>
              </a:rPr>
              <a:t>c</a:t>
            </a:r>
            <a:r>
              <a:rPr lang="de-DE" sz="1600" b="1" dirty="0" err="1" smtClean="0">
                <a:solidFill>
                  <a:schemeClr val="bg1"/>
                </a:solidFill>
              </a:rPr>
              <a:t>oncrete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818142" y="4711573"/>
            <a:ext cx="930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rgbClr val="FFC000"/>
                </a:solidFill>
              </a:rPr>
              <a:t>c</a:t>
            </a:r>
            <a:r>
              <a:rPr lang="de-DE" sz="1400" b="1" dirty="0" err="1" smtClean="0">
                <a:solidFill>
                  <a:srgbClr val="FFC000"/>
                </a:solidFill>
              </a:rPr>
              <a:t>oncrete</a:t>
            </a:r>
            <a:endParaRPr lang="de-DE" sz="1400" b="1" dirty="0">
              <a:solidFill>
                <a:srgbClr val="FFC000"/>
              </a:solidFill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340024" y="5301109"/>
            <a:ext cx="1584176" cy="49476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359313" y="5379214"/>
            <a:ext cx="162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C000"/>
                </a:solidFill>
              </a:rPr>
              <a:t>Handling Area</a:t>
            </a:r>
            <a:endParaRPr lang="de-DE" sz="1600" b="1" dirty="0">
              <a:solidFill>
                <a:srgbClr val="FFC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662750" y="4094539"/>
            <a:ext cx="522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rgbClr val="FFC000"/>
                </a:solidFill>
              </a:rPr>
              <a:t>i</a:t>
            </a:r>
            <a:r>
              <a:rPr lang="de-DE" sz="1400" b="1" dirty="0" err="1" smtClean="0">
                <a:solidFill>
                  <a:srgbClr val="FFC000"/>
                </a:solidFill>
              </a:rPr>
              <a:t>ron</a:t>
            </a:r>
            <a:endParaRPr lang="de-DE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de-DE" dirty="0" smtClean="0"/>
              <a:t>Residual dose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open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845736" y="1808097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600" dirty="0">
                <a:solidFill>
                  <a:srgbClr val="000000"/>
                </a:solidFill>
              </a:rPr>
              <a:t>[</a:t>
            </a:r>
            <a:r>
              <a:rPr lang="de-DE" sz="1600" dirty="0" err="1">
                <a:solidFill>
                  <a:srgbClr val="000000"/>
                </a:solidFill>
              </a:rPr>
              <a:t>Sv</a:t>
            </a:r>
            <a:r>
              <a:rPr lang="de-DE" sz="1600" dirty="0">
                <a:solidFill>
                  <a:srgbClr val="000000"/>
                </a:solidFill>
              </a:rPr>
              <a:t>/h]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71834" y="1229240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Input </a:t>
            </a:r>
            <a:r>
              <a:rPr lang="de-DE" sz="1400" dirty="0" err="1" smtClean="0"/>
              <a:t>parameters</a:t>
            </a:r>
            <a:r>
              <a:rPr lang="de-DE" sz="1400" dirty="0" smtClean="0"/>
              <a:t>: 5e12p/s, </a:t>
            </a:r>
            <a:r>
              <a:rPr lang="de-DE" sz="1400" dirty="0" err="1" smtClean="0"/>
              <a:t>irradiation</a:t>
            </a:r>
            <a:r>
              <a:rPr lang="de-DE" sz="1400" dirty="0" smtClean="0"/>
              <a:t> time: 3.16E7 s, </a:t>
            </a:r>
            <a:r>
              <a:rPr lang="de-DE" sz="1400" dirty="0" err="1" smtClean="0"/>
              <a:t>cooling</a:t>
            </a:r>
            <a:r>
              <a:rPr lang="de-DE" sz="1400" dirty="0" smtClean="0"/>
              <a:t> time: 1 </a:t>
            </a:r>
            <a:r>
              <a:rPr lang="de-DE" sz="1400" dirty="0" err="1" smtClean="0"/>
              <a:t>week</a:t>
            </a:r>
            <a:endParaRPr lang="de-DE" sz="1400" dirty="0"/>
          </a:p>
        </p:txBody>
      </p:sp>
      <p:pic>
        <p:nvPicPr>
          <p:cNvPr id="1026" name="Picture 2" descr="Z:\flair\examples\TarRem\FeFe4\compQv23FeFe_plot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11281" b="11240"/>
          <a:stretch/>
        </p:blipFill>
        <p:spPr bwMode="auto">
          <a:xfrm>
            <a:off x="-2615" y="1854152"/>
            <a:ext cx="48119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4893967"/>
            <a:ext cx="93303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I</a:t>
            </a:r>
            <a:r>
              <a:rPr lang="de-DE" sz="1800" dirty="0" smtClean="0"/>
              <a:t>rradiation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closed</a:t>
            </a:r>
            <a:r>
              <a:rPr lang="de-DE" sz="1800" dirty="0" smtClean="0"/>
              <a:t> </a:t>
            </a:r>
            <a:r>
              <a:rPr lang="de-DE" sz="1800" dirty="0" err="1" smtClean="0"/>
              <a:t>door</a:t>
            </a:r>
            <a:r>
              <a:rPr lang="de-DE" sz="1800" dirty="0" smtClean="0"/>
              <a:t> THEN </a:t>
            </a:r>
            <a:r>
              <a:rPr lang="de-DE" sz="1800" dirty="0" err="1" smtClean="0"/>
              <a:t>door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opened</a:t>
            </a:r>
            <a:r>
              <a:rPr lang="de-DE" sz="1800" dirty="0"/>
              <a:t>:</a:t>
            </a:r>
            <a:r>
              <a:rPr lang="de-DE" sz="1800" dirty="0" smtClean="0"/>
              <a:t> </a:t>
            </a:r>
          </a:p>
          <a:p>
            <a:r>
              <a:rPr lang="de-DE" sz="1800" dirty="0"/>
              <a:t> </a:t>
            </a:r>
            <a:r>
              <a:rPr lang="de-DE" sz="1800" dirty="0" smtClean="0"/>
              <a:t>    *...+....1....+....2....+....3....+....4....+....5....+....6....+....7....+....8</a:t>
            </a:r>
          </a:p>
          <a:p>
            <a:r>
              <a:rPr lang="de-DE" sz="1800" dirty="0"/>
              <a:t> </a:t>
            </a:r>
            <a:r>
              <a:rPr lang="de-DE" sz="1800" dirty="0" smtClean="0"/>
              <a:t>    ASSIGNMA        </a:t>
            </a:r>
            <a:r>
              <a:rPr lang="de-DE" sz="1800" dirty="0"/>
              <a:t>IRON      </a:t>
            </a:r>
            <a:r>
              <a:rPr lang="de-DE" sz="1800" dirty="0" err="1"/>
              <a:t>Door</a:t>
            </a:r>
            <a:r>
              <a:rPr lang="de-DE" sz="1800" dirty="0"/>
              <a:t>                            </a:t>
            </a:r>
            <a:r>
              <a:rPr lang="de-DE" sz="1800" dirty="0" smtClean="0"/>
              <a:t>VACUUM</a:t>
            </a:r>
          </a:p>
          <a:p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THEN </a:t>
            </a:r>
            <a:r>
              <a:rPr lang="de-DE" sz="1800" dirty="0" err="1" smtClean="0"/>
              <a:t>target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magnetic</a:t>
            </a:r>
            <a:r>
              <a:rPr lang="de-DE" sz="1800" dirty="0" smtClean="0"/>
              <a:t> </a:t>
            </a:r>
            <a:r>
              <a:rPr lang="de-DE" sz="1800" dirty="0" err="1" smtClean="0"/>
              <a:t>horn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set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same </a:t>
            </a:r>
            <a:r>
              <a:rPr lang="de-DE" sz="1800" dirty="0" err="1" smtClean="0"/>
              <a:t>way</a:t>
            </a:r>
            <a:r>
              <a:rPr lang="de-DE" sz="1800" dirty="0" smtClean="0"/>
              <a:t>. (</a:t>
            </a:r>
            <a:r>
              <a:rPr lang="de-DE" sz="1800" dirty="0"/>
              <a:t>Not </a:t>
            </a:r>
            <a:r>
              <a:rPr lang="de-DE" sz="1800" dirty="0" err="1"/>
              <a:t>visible</a:t>
            </a:r>
            <a:r>
              <a:rPr lang="de-DE" sz="1800" dirty="0"/>
              <a:t> in </a:t>
            </a:r>
            <a:r>
              <a:rPr lang="de-DE" sz="1800" dirty="0" err="1"/>
              <a:t>geometry</a:t>
            </a:r>
            <a:r>
              <a:rPr lang="de-DE" sz="1800" dirty="0"/>
              <a:t> </a:t>
            </a:r>
            <a:r>
              <a:rPr lang="de-DE" sz="1800" dirty="0" err="1"/>
              <a:t>plot</a:t>
            </a:r>
            <a:r>
              <a:rPr lang="de-DE" sz="1800" dirty="0"/>
              <a:t>!)</a:t>
            </a:r>
          </a:p>
          <a:p>
            <a:endParaRPr lang="de-DE" sz="1800" dirty="0" smtClean="0"/>
          </a:p>
        </p:txBody>
      </p:sp>
      <p:pic>
        <p:nvPicPr>
          <p:cNvPr id="2050" name="Picture 2" descr="Z:\flair\examples\TarRem\FeFe5\compQv23FeFe_plot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t="13155" b="11382"/>
          <a:stretch/>
        </p:blipFill>
        <p:spPr bwMode="auto">
          <a:xfrm>
            <a:off x="4670368" y="1958735"/>
            <a:ext cx="4473632" cy="29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413794" y="1754724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[</a:t>
            </a:r>
            <a:r>
              <a:rPr lang="de-DE" sz="1600" dirty="0" err="1" smtClean="0"/>
              <a:t>Sv</a:t>
            </a:r>
            <a:r>
              <a:rPr lang="de-DE" sz="1600" dirty="0" smtClean="0"/>
              <a:t>/h]</a:t>
            </a:r>
            <a:endParaRPr lang="de-DE" sz="1600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2771800" y="3140968"/>
            <a:ext cx="0" cy="4340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7243942" y="3127557"/>
            <a:ext cx="0" cy="4353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2987824" y="3574977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Door</a:t>
            </a:r>
            <a:endParaRPr lang="de-DE" sz="1600" dirty="0">
              <a:solidFill>
                <a:schemeClr val="bg1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 flipV="1">
            <a:off x="2959990" y="3405700"/>
            <a:ext cx="231298" cy="2393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346017" y="1700808"/>
            <a:ext cx="35318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Target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magnetic</a:t>
            </a:r>
            <a:r>
              <a:rPr lang="de-DE" sz="1800" dirty="0" smtClean="0"/>
              <a:t> </a:t>
            </a:r>
            <a:r>
              <a:rPr lang="de-DE" sz="1800" dirty="0" err="1" smtClean="0"/>
              <a:t>horn</a:t>
            </a:r>
            <a:r>
              <a:rPr lang="de-DE" sz="1800" dirty="0" smtClean="0"/>
              <a:t> </a:t>
            </a:r>
            <a:r>
              <a:rPr lang="de-DE" sz="1800" dirty="0" err="1" smtClean="0"/>
              <a:t>inside</a:t>
            </a:r>
            <a:endParaRPr lang="de-DE" sz="1800" dirty="0"/>
          </a:p>
        </p:txBody>
      </p:sp>
      <p:sp>
        <p:nvSpPr>
          <p:cNvPr id="22" name="Textfeld 21"/>
          <p:cNvSpPr txBox="1"/>
          <p:nvPr/>
        </p:nvSpPr>
        <p:spPr>
          <a:xfrm>
            <a:off x="4695268" y="1700808"/>
            <a:ext cx="37626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Target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magnetic</a:t>
            </a:r>
            <a:r>
              <a:rPr lang="de-DE" sz="1800" dirty="0" smtClean="0"/>
              <a:t> </a:t>
            </a:r>
            <a:r>
              <a:rPr lang="de-DE" sz="1800" dirty="0" err="1" smtClean="0"/>
              <a:t>horn</a:t>
            </a:r>
            <a:r>
              <a:rPr lang="de-DE" sz="1800" dirty="0" smtClean="0"/>
              <a:t> </a:t>
            </a:r>
            <a:r>
              <a:rPr lang="de-DE" sz="1800" dirty="0" err="1" smtClean="0"/>
              <a:t>removed</a:t>
            </a:r>
            <a:endParaRPr lang="de-DE" sz="1800" dirty="0"/>
          </a:p>
        </p:txBody>
      </p:sp>
      <p:sp>
        <p:nvSpPr>
          <p:cNvPr id="3" name="Textfeld 2"/>
          <p:cNvSpPr txBox="1"/>
          <p:nvPr/>
        </p:nvSpPr>
        <p:spPr>
          <a:xfrm>
            <a:off x="6518084" y="4724690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[cm]</a:t>
            </a:r>
            <a:endParaRPr lang="de-DE" sz="1600" dirty="0"/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7117205" y="3124926"/>
            <a:ext cx="0" cy="4340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2876074" y="3130941"/>
            <a:ext cx="0" cy="4340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12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772400" cy="1039812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dirty="0" smtClean="0"/>
              <a:t>Bring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endParaRPr lang="de-DE" dirty="0" smtClean="0"/>
          </a:p>
        </p:txBody>
      </p:sp>
      <p:pic>
        <p:nvPicPr>
          <p:cNvPr id="78851" name="Picture 3" descr="T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T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TE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TE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 descr="TE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 descr="TE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2769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1892" y="6085799"/>
            <a:ext cx="846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dirty="0"/>
              <a:t>T</a:t>
            </a:r>
            <a:r>
              <a:rPr lang="de-DE" sz="1800" dirty="0" smtClean="0"/>
              <a:t>op </a:t>
            </a:r>
            <a:r>
              <a:rPr lang="de-DE" sz="1800" dirty="0" err="1" smtClean="0"/>
              <a:t>view</a:t>
            </a:r>
            <a:r>
              <a:rPr lang="de-DE" sz="1800" dirty="0" smtClean="0"/>
              <a:t>, beam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left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right</a:t>
            </a:r>
            <a:r>
              <a:rPr lang="de-DE" sz="1800" dirty="0" smtClean="0"/>
              <a:t>. </a:t>
            </a:r>
            <a:r>
              <a:rPr lang="de-DE" sz="1800" b="1" dirty="0" err="1" smtClean="0"/>
              <a:t>Inner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part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of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target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station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is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always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shielded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195956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de-DE" sz="2800" dirty="0"/>
              <a:t>Residual dose </a:t>
            </a:r>
            <a:r>
              <a:rPr lang="de-DE" sz="2800" dirty="0" err="1" smtClean="0"/>
              <a:t>during</a:t>
            </a:r>
            <a:r>
              <a:rPr lang="de-DE" sz="2800" dirty="0" smtClean="0"/>
              <a:t> </a:t>
            </a:r>
            <a:r>
              <a:rPr lang="de-DE" sz="2800" dirty="0" err="1" smtClean="0"/>
              <a:t>handling</a:t>
            </a:r>
            <a:r>
              <a:rPr lang="de-DE" sz="2800" dirty="0" smtClean="0"/>
              <a:t>: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Transport </a:t>
            </a:r>
            <a:r>
              <a:rPr lang="de-DE" sz="2800" dirty="0" err="1"/>
              <a:t>container</a:t>
            </a:r>
            <a:r>
              <a:rPr lang="de-DE" sz="2800" dirty="0"/>
              <a:t> in front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target</a:t>
            </a:r>
            <a:r>
              <a:rPr lang="de-DE" sz="2800" dirty="0"/>
              <a:t> </a:t>
            </a:r>
            <a:r>
              <a:rPr lang="de-DE" sz="2800" dirty="0" err="1" smtClean="0"/>
              <a:t>station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4660089" y="1717108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[</a:t>
            </a:r>
            <a:r>
              <a:rPr lang="de-DE" sz="1600" dirty="0" err="1" smtClean="0"/>
              <a:t>Sv</a:t>
            </a:r>
            <a:r>
              <a:rPr lang="de-DE" sz="1600" dirty="0" smtClean="0"/>
              <a:t>/h]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647563" y="1268760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Input </a:t>
            </a:r>
            <a:r>
              <a:rPr lang="de-DE" sz="1400" dirty="0" err="1" smtClean="0"/>
              <a:t>parameters</a:t>
            </a:r>
            <a:r>
              <a:rPr lang="de-DE" sz="1400" dirty="0" smtClean="0"/>
              <a:t>: 5e12p/s, </a:t>
            </a:r>
            <a:r>
              <a:rPr lang="de-DE" sz="1400" dirty="0" err="1" smtClean="0"/>
              <a:t>irradiation</a:t>
            </a:r>
            <a:r>
              <a:rPr lang="de-DE" sz="1400" dirty="0" smtClean="0"/>
              <a:t> time: 3.16E7 s, </a:t>
            </a:r>
            <a:r>
              <a:rPr lang="de-DE" sz="1400" dirty="0" err="1" smtClean="0"/>
              <a:t>cooling</a:t>
            </a:r>
            <a:r>
              <a:rPr lang="de-DE" sz="1400" dirty="0" smtClean="0"/>
              <a:t> time: 1 </a:t>
            </a:r>
            <a:r>
              <a:rPr lang="de-DE" sz="1400" dirty="0" err="1" smtClean="0"/>
              <a:t>week</a:t>
            </a:r>
            <a:endParaRPr lang="de-DE" sz="14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-105880" y="1894420"/>
            <a:ext cx="5613984" cy="3118756"/>
            <a:chOff x="-222884" y="1998132"/>
            <a:chExt cx="4849375" cy="2686833"/>
          </a:xfrm>
        </p:grpSpPr>
        <p:pic>
          <p:nvPicPr>
            <p:cNvPr id="1027" name="Picture 3" descr="Z:\flair\examples\Container\FeFe4\compQv23FeFe_plot1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24" b="10202"/>
            <a:stretch/>
          </p:blipFill>
          <p:spPr bwMode="auto">
            <a:xfrm>
              <a:off x="-222884" y="1998132"/>
              <a:ext cx="4849375" cy="268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uppieren 19"/>
            <p:cNvGrpSpPr/>
            <p:nvPr/>
          </p:nvGrpSpPr>
          <p:grpSpPr>
            <a:xfrm>
              <a:off x="2700225" y="3037853"/>
              <a:ext cx="1193749" cy="1303628"/>
              <a:chOff x="2700225" y="3037853"/>
              <a:chExt cx="1193749" cy="1303628"/>
            </a:xfrm>
          </p:grpSpPr>
          <p:cxnSp>
            <p:nvCxnSpPr>
              <p:cNvPr id="9" name="Gerade Verbindung mit Pfeil 8"/>
              <p:cNvCxnSpPr/>
              <p:nvPr/>
            </p:nvCxnSpPr>
            <p:spPr bwMode="auto">
              <a:xfrm flipH="1" flipV="1">
                <a:off x="2771800" y="3573016"/>
                <a:ext cx="288032" cy="28803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Gerade Verbindung mit Pfeil 10"/>
              <p:cNvCxnSpPr/>
              <p:nvPr/>
            </p:nvCxnSpPr>
            <p:spPr bwMode="auto">
              <a:xfrm flipH="1" flipV="1">
                <a:off x="2843808" y="3212976"/>
                <a:ext cx="432048" cy="28803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Gerade Verbindung 12"/>
              <p:cNvCxnSpPr/>
              <p:nvPr/>
            </p:nvCxnSpPr>
            <p:spPr bwMode="auto">
              <a:xfrm>
                <a:off x="2700225" y="3037853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Gerade Verbindung 14"/>
              <p:cNvCxnSpPr/>
              <p:nvPr/>
            </p:nvCxnSpPr>
            <p:spPr bwMode="auto">
              <a:xfrm>
                <a:off x="2843808" y="3037853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feld 15"/>
              <p:cNvSpPr txBox="1"/>
              <p:nvPr/>
            </p:nvSpPr>
            <p:spPr>
              <a:xfrm>
                <a:off x="3209171" y="3415330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err="1" smtClean="0">
                    <a:solidFill>
                      <a:schemeClr val="bg1"/>
                    </a:solidFill>
                  </a:rPr>
                  <a:t>Door</a:t>
                </a:r>
                <a:endParaRPr lang="de-DE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2719457" y="3784662"/>
                <a:ext cx="1023554" cy="556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solidFill>
                      <a:schemeClr val="bg1"/>
                    </a:solidFill>
                  </a:rPr>
                  <a:t>Container</a:t>
                </a:r>
              </a:p>
              <a:p>
                <a:r>
                  <a:rPr lang="de-DE" sz="1800" dirty="0" smtClean="0">
                    <a:solidFill>
                      <a:schemeClr val="bg1"/>
                    </a:solidFill>
                  </a:rPr>
                  <a:t>(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iron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)</a:t>
                </a:r>
                <a:endParaRPr lang="de-DE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Rechteck 18"/>
          <p:cNvSpPr/>
          <p:nvPr/>
        </p:nvSpPr>
        <p:spPr>
          <a:xfrm>
            <a:off x="150788" y="4941168"/>
            <a:ext cx="9215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800" dirty="0" smtClean="0"/>
          </a:p>
          <a:p>
            <a:r>
              <a:rPr lang="de-DE" sz="1800" dirty="0" smtClean="0"/>
              <a:t>*...+....</a:t>
            </a:r>
            <a:r>
              <a:rPr lang="de-DE" sz="1800" dirty="0"/>
              <a:t>1....+....2....+....3....+....4....+....5....+....6....+....7....+....</a:t>
            </a:r>
            <a:r>
              <a:rPr lang="de-DE" sz="1800" dirty="0" smtClean="0"/>
              <a:t>8</a:t>
            </a:r>
          </a:p>
          <a:p>
            <a:r>
              <a:rPr lang="de-DE" sz="1800" dirty="0"/>
              <a:t>ASSIGNMA        IRON      </a:t>
            </a:r>
            <a:r>
              <a:rPr lang="de-DE" sz="1800" dirty="0" smtClean="0"/>
              <a:t>	      </a:t>
            </a:r>
            <a:r>
              <a:rPr lang="de-DE" sz="1800" dirty="0" err="1" smtClean="0"/>
              <a:t>Door</a:t>
            </a:r>
            <a:r>
              <a:rPr lang="de-DE" sz="1800" dirty="0" smtClean="0"/>
              <a:t>                       VACUUM</a:t>
            </a:r>
          </a:p>
          <a:p>
            <a:r>
              <a:rPr lang="de-DE" sz="1800" dirty="0"/>
              <a:t>ASSIGNMA    BLCKHOLE      </a:t>
            </a:r>
            <a:r>
              <a:rPr lang="de-DE" sz="1800" dirty="0" smtClean="0"/>
              <a:t> </a:t>
            </a:r>
            <a:r>
              <a:rPr lang="de-DE" sz="1800" dirty="0" err="1" smtClean="0"/>
              <a:t>Cont</a:t>
            </a:r>
            <a:r>
              <a:rPr lang="de-DE" sz="1800" dirty="0" smtClean="0"/>
              <a:t>                        </a:t>
            </a:r>
            <a:r>
              <a:rPr lang="de-DE" sz="1800" dirty="0"/>
              <a:t>VACUUM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796136" y="2242728"/>
            <a:ext cx="31988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Irradiation: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target</a:t>
            </a:r>
            <a:r>
              <a:rPr lang="de-DE" sz="2000" dirty="0" smtClean="0"/>
              <a:t> </a:t>
            </a:r>
            <a:r>
              <a:rPr lang="de-DE" sz="2000" dirty="0" err="1" smtClean="0"/>
              <a:t>station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closed</a:t>
            </a:r>
            <a:r>
              <a:rPr lang="de-DE" sz="2000" dirty="0" smtClean="0"/>
              <a:t>, </a:t>
            </a:r>
          </a:p>
          <a:p>
            <a:r>
              <a:rPr lang="de-DE" sz="2000" dirty="0" smtClean="0"/>
              <a:t>     </a:t>
            </a:r>
            <a:r>
              <a:rPr lang="de-DE" sz="2000" dirty="0" err="1" smtClean="0"/>
              <a:t>container</a:t>
            </a:r>
            <a:r>
              <a:rPr lang="de-DE" sz="2000" dirty="0" smtClean="0"/>
              <a:t> not </a:t>
            </a:r>
            <a:r>
              <a:rPr lang="de-DE" sz="2000" dirty="0" err="1" smtClean="0"/>
              <a:t>placed</a:t>
            </a:r>
            <a:r>
              <a:rPr lang="de-DE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THEN </a:t>
            </a:r>
            <a:r>
              <a:rPr lang="de-DE" sz="2000" dirty="0" err="1" smtClean="0"/>
              <a:t>door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target</a:t>
            </a:r>
            <a:r>
              <a:rPr lang="de-DE" sz="2000" dirty="0" smtClean="0"/>
              <a:t> </a:t>
            </a:r>
            <a:r>
              <a:rPr lang="de-DE" sz="2000" dirty="0" err="1" smtClean="0"/>
              <a:t>station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opened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container</a:t>
            </a:r>
            <a:r>
              <a:rPr lang="de-DE" sz="2000" dirty="0" smtClean="0"/>
              <a:t> in front</a:t>
            </a:r>
            <a:r>
              <a:rPr lang="de-DE" sz="2000" dirty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subsidiary</a:t>
            </a:r>
            <a:r>
              <a:rPr lang="de-DE" sz="2000" dirty="0" smtClean="0"/>
              <a:t> </a:t>
            </a:r>
            <a:r>
              <a:rPr lang="de-DE" sz="2000" dirty="0" err="1"/>
              <a:t>region</a:t>
            </a:r>
            <a:r>
              <a:rPr lang="de-DE" sz="2000" dirty="0"/>
              <a:t> </a:t>
            </a:r>
            <a:r>
              <a:rPr lang="de-DE" sz="2000" dirty="0" err="1"/>
              <a:t>around</a:t>
            </a:r>
            <a:r>
              <a:rPr lang="de-DE" sz="2000" dirty="0"/>
              <a:t> </a:t>
            </a:r>
            <a:r>
              <a:rPr lang="de-DE" sz="2000" dirty="0" err="1" smtClean="0"/>
              <a:t>container</a:t>
            </a:r>
            <a:r>
              <a:rPr lang="de-DE" sz="2000" dirty="0" smtClean="0"/>
              <a:t>).</a:t>
            </a:r>
          </a:p>
          <a:p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013286" y="4893967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[cm]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297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de-DE" dirty="0" smtClean="0"/>
              <a:t>Transport </a:t>
            </a:r>
            <a:r>
              <a:rPr lang="de-DE" dirty="0" err="1" smtClean="0"/>
              <a:t>concept</a:t>
            </a:r>
            <a:r>
              <a:rPr lang="de-DE" dirty="0" smtClean="0"/>
              <a:t> in </a:t>
            </a:r>
            <a:r>
              <a:rPr lang="de-DE" dirty="0" err="1" smtClean="0"/>
              <a:t>building</a:t>
            </a:r>
            <a:r>
              <a:rPr lang="de-DE" dirty="0" smtClean="0"/>
              <a:t> 6c:</a:t>
            </a:r>
            <a:br>
              <a:rPr lang="de-DE" dirty="0" smtClean="0"/>
            </a:br>
            <a:r>
              <a:rPr lang="de-DE" dirty="0" smtClean="0"/>
              <a:t>Operation Permit (in </a:t>
            </a:r>
            <a:r>
              <a:rPr lang="de-DE" dirty="0" err="1" smtClean="0"/>
              <a:t>work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336704" cy="473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355976" y="13407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Transport container moves to the </a:t>
            </a:r>
            <a:r>
              <a:rPr lang="en-US" sz="2000" dirty="0" smtClean="0"/>
              <a:t>shaft (1-2).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Crane </a:t>
            </a:r>
            <a:r>
              <a:rPr lang="en-US" sz="2000" dirty="0" smtClean="0"/>
              <a:t>of </a:t>
            </a:r>
            <a:r>
              <a:rPr lang="en-US" sz="2000" dirty="0"/>
              <a:t>carrying frame of the shielding flask lifts up the </a:t>
            </a:r>
            <a:r>
              <a:rPr lang="en-US" sz="2000" dirty="0" smtClean="0"/>
              <a:t>component (3).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5148064" y="3429000"/>
            <a:ext cx="36004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i="1" dirty="0" err="1" smtClean="0">
                <a:solidFill>
                  <a:srgbClr val="00CC00"/>
                </a:solidFill>
              </a:rPr>
              <a:t>Preliminary</a:t>
            </a:r>
            <a:r>
              <a:rPr lang="de-DE" i="1" dirty="0" smtClean="0">
                <a:solidFill>
                  <a:srgbClr val="00CC00"/>
                </a:solidFill>
              </a:rPr>
              <a:t>, but </a:t>
            </a:r>
            <a:r>
              <a:rPr lang="de-DE" i="1" dirty="0" err="1" smtClean="0">
                <a:solidFill>
                  <a:srgbClr val="00CC00"/>
                </a:solidFill>
              </a:rPr>
              <a:t>very</a:t>
            </a:r>
            <a:r>
              <a:rPr lang="de-DE" i="1" dirty="0" smtClean="0">
                <a:solidFill>
                  <a:srgbClr val="00CC00"/>
                </a:solidFill>
              </a:rPr>
              <a:t> positive </a:t>
            </a:r>
            <a:br>
              <a:rPr lang="de-DE" i="1" dirty="0" smtClean="0">
                <a:solidFill>
                  <a:srgbClr val="00CC00"/>
                </a:solidFill>
              </a:rPr>
            </a:br>
            <a:r>
              <a:rPr lang="de-DE" i="1" dirty="0" err="1" smtClean="0">
                <a:solidFill>
                  <a:srgbClr val="00CC00"/>
                </a:solidFill>
              </a:rPr>
              <a:t>statment</a:t>
            </a:r>
            <a:r>
              <a:rPr lang="de-DE" i="1" dirty="0" smtClean="0">
                <a:solidFill>
                  <a:srgbClr val="00CC00"/>
                </a:solidFill>
              </a:rPr>
              <a:t> </a:t>
            </a:r>
            <a:r>
              <a:rPr lang="de-DE" i="1" dirty="0" err="1" smtClean="0">
                <a:solidFill>
                  <a:srgbClr val="00CC00"/>
                </a:solidFill>
              </a:rPr>
              <a:t>from</a:t>
            </a:r>
            <a:r>
              <a:rPr lang="de-DE" i="1" dirty="0" smtClean="0">
                <a:solidFill>
                  <a:srgbClr val="00CC00"/>
                </a:solidFill>
              </a:rPr>
              <a:t> </a:t>
            </a:r>
            <a:r>
              <a:rPr lang="de-DE" i="1" dirty="0" err="1" smtClean="0">
                <a:solidFill>
                  <a:srgbClr val="00CC00"/>
                </a:solidFill>
              </a:rPr>
              <a:t>authorities</a:t>
            </a:r>
            <a:r>
              <a:rPr lang="de-DE" i="1" dirty="0" smtClean="0">
                <a:solidFill>
                  <a:srgbClr val="00CC00"/>
                </a:solidFill>
              </a:rPr>
              <a:t> </a:t>
            </a:r>
            <a:r>
              <a:rPr lang="de-DE" i="1" dirty="0" err="1" smtClean="0">
                <a:solidFill>
                  <a:srgbClr val="00CC00"/>
                </a:solidFill>
              </a:rPr>
              <a:t>obtained</a:t>
            </a:r>
            <a:r>
              <a:rPr lang="de-DE" i="1" dirty="0" smtClean="0">
                <a:solidFill>
                  <a:srgbClr val="00CC00"/>
                </a:solidFill>
              </a:rPr>
              <a:t> </a:t>
            </a:r>
            <a:r>
              <a:rPr lang="de-DE" i="1" dirty="0" err="1" smtClean="0">
                <a:solidFill>
                  <a:srgbClr val="00CC00"/>
                </a:solidFill>
              </a:rPr>
              <a:t>already</a:t>
            </a:r>
            <a:r>
              <a:rPr lang="de-DE" i="1" dirty="0" smtClean="0">
                <a:solidFill>
                  <a:srgbClr val="00CC00"/>
                </a:solidFill>
              </a:rPr>
              <a:t>.</a:t>
            </a:r>
            <a:endParaRPr lang="de-DE" i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3" cy="1039812"/>
          </a:xfrm>
        </p:spPr>
        <p:txBody>
          <a:bodyPr/>
          <a:lstStyle/>
          <a:p>
            <a:r>
              <a:rPr lang="de-DE" dirty="0"/>
              <a:t>T</a:t>
            </a:r>
            <a:r>
              <a:rPr lang="de-DE" dirty="0" smtClean="0"/>
              <a:t>arget </a:t>
            </a:r>
            <a:r>
              <a:rPr lang="de-DE" dirty="0" err="1" smtClean="0"/>
              <a:t>station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container</a:t>
            </a:r>
            <a:endParaRPr lang="de-DE" dirty="0"/>
          </a:p>
        </p:txBody>
      </p:sp>
      <p:pic>
        <p:nvPicPr>
          <p:cNvPr id="1026" name="Picture 2" descr="0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9" y="1268760"/>
            <a:ext cx="49831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27310" y="1901783"/>
            <a:ext cx="34563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 </a:t>
            </a:r>
            <a:r>
              <a:rPr lang="de-DE" sz="2000" dirty="0" smtClean="0"/>
              <a:t>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smtClean="0"/>
              <a:t>Transport </a:t>
            </a:r>
            <a:r>
              <a:rPr lang="de-DE" sz="1600" dirty="0" err="1" smtClean="0"/>
              <a:t>container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placed</a:t>
            </a:r>
            <a:r>
              <a:rPr lang="de-DE" sz="1600" dirty="0" smtClean="0"/>
              <a:t> in front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target</a:t>
            </a:r>
            <a:r>
              <a:rPr lang="de-DE" sz="1600" dirty="0" smtClean="0"/>
              <a:t> </a:t>
            </a:r>
            <a:r>
              <a:rPr lang="de-DE" sz="1600" dirty="0" err="1" smtClean="0"/>
              <a:t>station</a:t>
            </a:r>
            <a:r>
              <a:rPr lang="de-DE" sz="16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err="1" smtClean="0"/>
              <a:t>Door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target</a:t>
            </a:r>
            <a:r>
              <a:rPr lang="de-DE" sz="1600" dirty="0" smtClean="0"/>
              <a:t> </a:t>
            </a:r>
            <a:r>
              <a:rPr lang="de-DE" sz="1600" dirty="0" err="1" smtClean="0"/>
              <a:t>station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transport</a:t>
            </a:r>
            <a:r>
              <a:rPr lang="de-DE" sz="1600" dirty="0" smtClean="0"/>
              <a:t> </a:t>
            </a:r>
            <a:r>
              <a:rPr lang="de-DE" sz="1600" dirty="0" err="1" smtClean="0"/>
              <a:t>container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opened</a:t>
            </a:r>
            <a:r>
              <a:rPr lang="de-DE" sz="16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err="1" smtClean="0"/>
              <a:t>Component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gripped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a quick </a:t>
            </a:r>
            <a:r>
              <a:rPr lang="de-DE" sz="1600" dirty="0" err="1" smtClean="0"/>
              <a:t>coupling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r>
              <a:rPr lang="de-DE" sz="16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smtClean="0"/>
              <a:t>Trolley </a:t>
            </a:r>
            <a:r>
              <a:rPr lang="de-DE" sz="1600" dirty="0" err="1" smtClean="0"/>
              <a:t>moves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component</a:t>
            </a:r>
            <a:r>
              <a:rPr lang="de-DE" sz="1600" dirty="0" smtClean="0"/>
              <a:t> via </a:t>
            </a:r>
            <a:r>
              <a:rPr lang="de-DE" sz="1600" dirty="0" err="1" smtClean="0"/>
              <a:t>rail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r>
              <a:rPr lang="de-DE" sz="1600" dirty="0" smtClean="0"/>
              <a:t> </a:t>
            </a:r>
            <a:r>
              <a:rPr lang="de-DE" sz="1600" dirty="0" err="1" smtClean="0"/>
              <a:t>into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transport</a:t>
            </a:r>
            <a:r>
              <a:rPr lang="de-DE" sz="1600" dirty="0" smtClean="0"/>
              <a:t> </a:t>
            </a:r>
            <a:r>
              <a:rPr lang="de-DE" sz="1600" dirty="0" err="1" smtClean="0"/>
              <a:t>container</a:t>
            </a:r>
            <a:r>
              <a:rPr lang="de-DE" sz="16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smtClean="0"/>
              <a:t>Doors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closed</a:t>
            </a:r>
            <a:r>
              <a:rPr lang="de-DE" sz="1600" dirty="0" smtClean="0"/>
              <a:t>.</a:t>
            </a:r>
          </a:p>
          <a:p>
            <a:pPr algn="l"/>
            <a:endParaRPr lang="de-DE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 flipV="1">
            <a:off x="2267744" y="3140968"/>
            <a:ext cx="1368152" cy="6423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3558829" y="3594554"/>
            <a:ext cx="8685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C00000"/>
                </a:solidFill>
              </a:rPr>
              <a:t>T</a:t>
            </a:r>
            <a:r>
              <a:rPr lang="de-DE" sz="1800" dirty="0" smtClean="0">
                <a:solidFill>
                  <a:srgbClr val="C00000"/>
                </a:solidFill>
              </a:rPr>
              <a:t>rolley</a:t>
            </a:r>
            <a:endParaRPr lang="de-DE" sz="1800" dirty="0">
              <a:solidFill>
                <a:srgbClr val="C00000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 flipV="1">
            <a:off x="3779912" y="2636912"/>
            <a:ext cx="504056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 flipH="1" flipV="1">
            <a:off x="3498522" y="2636912"/>
            <a:ext cx="713438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 flipH="1" flipV="1">
            <a:off x="2922458" y="2573288"/>
            <a:ext cx="1076004" cy="5676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 flipH="1" flipV="1">
            <a:off x="3161497" y="2573288"/>
            <a:ext cx="1008112" cy="4956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4211960" y="275860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C00000"/>
                </a:solidFill>
              </a:rPr>
              <a:t>Coupling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DE" sz="1800" dirty="0" err="1" smtClean="0">
                <a:solidFill>
                  <a:srgbClr val="C00000"/>
                </a:solidFill>
              </a:rPr>
              <a:t>system</a:t>
            </a:r>
            <a:endParaRPr lang="de-DE" sz="1800" dirty="0">
              <a:solidFill>
                <a:srgbClr val="C00000"/>
              </a:solidFill>
            </a:endParaRPr>
          </a:p>
        </p:txBody>
      </p:sp>
      <p:cxnSp>
        <p:nvCxnSpPr>
          <p:cNvPr id="1024" name="Gerade Verbindung mit Pfeil 1023"/>
          <p:cNvCxnSpPr/>
          <p:nvPr/>
        </p:nvCxnSpPr>
        <p:spPr bwMode="auto">
          <a:xfrm flipH="1">
            <a:off x="2843808" y="1484784"/>
            <a:ext cx="1440160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8" name="Textfeld 1027"/>
          <p:cNvSpPr txBox="1"/>
          <p:nvPr/>
        </p:nvSpPr>
        <p:spPr>
          <a:xfrm>
            <a:off x="4211960" y="132302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C00000"/>
                </a:solidFill>
              </a:rPr>
              <a:t>Rail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dirty="0" err="1" smtClean="0">
                <a:solidFill>
                  <a:srgbClr val="C00000"/>
                </a:solidFill>
              </a:rPr>
              <a:t>system</a:t>
            </a:r>
            <a:endParaRPr lang="de-DE" sz="1800" dirty="0">
              <a:solidFill>
                <a:srgbClr val="C00000"/>
              </a:solidFill>
            </a:endParaRPr>
          </a:p>
        </p:txBody>
      </p:sp>
      <p:cxnSp>
        <p:nvCxnSpPr>
          <p:cNvPr id="1030" name="Gerade Verbindung mit Pfeil 1029"/>
          <p:cNvCxnSpPr/>
          <p:nvPr/>
        </p:nvCxnSpPr>
        <p:spPr bwMode="auto">
          <a:xfrm flipH="1" flipV="1">
            <a:off x="2853163" y="4581128"/>
            <a:ext cx="612068" cy="943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31" name="Textfeld 1030"/>
          <p:cNvSpPr txBox="1"/>
          <p:nvPr/>
        </p:nvSpPr>
        <p:spPr>
          <a:xfrm>
            <a:off x="3442506" y="4521899"/>
            <a:ext cx="194155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C00000"/>
                </a:solidFill>
              </a:rPr>
              <a:t>Front </a:t>
            </a:r>
            <a:r>
              <a:rPr lang="de-DE" sz="1800" dirty="0" err="1" smtClean="0">
                <a:solidFill>
                  <a:srgbClr val="C00000"/>
                </a:solidFill>
              </a:rPr>
              <a:t>door</a:t>
            </a:r>
            <a:r>
              <a:rPr lang="de-DE" sz="1800" dirty="0" smtClean="0">
                <a:solidFill>
                  <a:srgbClr val="C00000"/>
                </a:solidFill>
              </a:rPr>
              <a:t> (</a:t>
            </a:r>
            <a:r>
              <a:rPr lang="de-DE" sz="1800" dirty="0" err="1" smtClean="0">
                <a:solidFill>
                  <a:srgbClr val="C00000"/>
                </a:solidFill>
              </a:rPr>
              <a:t>for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DE" sz="1800" dirty="0" err="1" smtClean="0">
                <a:solidFill>
                  <a:srgbClr val="C00000"/>
                </a:solidFill>
              </a:rPr>
              <a:t>intervention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dirty="0" err="1" smtClean="0">
                <a:solidFill>
                  <a:srgbClr val="C00000"/>
                </a:solidFill>
              </a:rPr>
              <a:t>only</a:t>
            </a:r>
            <a:r>
              <a:rPr lang="de-DE" sz="1800" dirty="0" smtClean="0">
                <a:solidFill>
                  <a:srgbClr val="C00000"/>
                </a:solidFill>
              </a:rPr>
              <a:t>)</a:t>
            </a:r>
            <a:endParaRPr lang="de-DE" sz="1800" dirty="0">
              <a:solidFill>
                <a:srgbClr val="C00000"/>
              </a:solidFill>
            </a:endParaRPr>
          </a:p>
        </p:txBody>
      </p:sp>
      <p:cxnSp>
        <p:nvCxnSpPr>
          <p:cNvPr id="1033" name="Gerade Verbindung mit Pfeil 1032"/>
          <p:cNvCxnSpPr>
            <a:stCxn id="1034" idx="1"/>
          </p:cNvCxnSpPr>
          <p:nvPr/>
        </p:nvCxnSpPr>
        <p:spPr bwMode="auto">
          <a:xfrm flipH="1" flipV="1">
            <a:off x="3275856" y="4005064"/>
            <a:ext cx="355221" cy="1846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34" name="Textfeld 1033"/>
          <p:cNvSpPr txBox="1"/>
          <p:nvPr/>
        </p:nvSpPr>
        <p:spPr>
          <a:xfrm>
            <a:off x="3631077" y="40050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C00000"/>
                </a:solidFill>
              </a:rPr>
              <a:t>Inner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dirty="0" err="1" smtClean="0">
                <a:solidFill>
                  <a:srgbClr val="C00000"/>
                </a:solidFill>
              </a:rPr>
              <a:t>door</a:t>
            </a:r>
            <a:endParaRPr lang="de-DE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84213" y="115888"/>
            <a:ext cx="77724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e-DE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Creation</a:t>
            </a:r>
            <a:r>
              <a:rPr lang="de-DE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de-DE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antiprotons</a:t>
            </a:r>
            <a:endParaRPr lang="de-DE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 flipV="1">
            <a:off x="900113" y="28527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 flipH="1">
            <a:off x="1979613" y="2276475"/>
            <a:ext cx="9366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 rot="20100000">
            <a:off x="441325" y="2636838"/>
            <a:ext cx="128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p, &gt; 1 GeV</a:t>
            </a:r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 rot="20100000">
            <a:off x="1665288" y="2060575"/>
            <a:ext cx="128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p, &gt; 1 GeV</a:t>
            </a:r>
          </a:p>
        </p:txBody>
      </p:sp>
      <p:sp>
        <p:nvSpPr>
          <p:cNvPr id="67629" name="AutoShape 45"/>
          <p:cNvSpPr>
            <a:spLocks noChangeArrowheads="1"/>
          </p:cNvSpPr>
          <p:nvPr/>
        </p:nvSpPr>
        <p:spPr bwMode="auto">
          <a:xfrm>
            <a:off x="3924300" y="2276475"/>
            <a:ext cx="647700" cy="649288"/>
          </a:xfrm>
          <a:prstGeom prst="irregularSeal2">
            <a:avLst/>
          </a:prstGeom>
          <a:solidFill>
            <a:srgbClr val="FFFF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" name="Text Box 46"/>
          <p:cNvSpPr txBox="1">
            <a:spLocks noChangeArrowheads="1"/>
          </p:cNvSpPr>
          <p:nvPr/>
        </p:nvSpPr>
        <p:spPr bwMode="auto">
          <a:xfrm>
            <a:off x="2976563" y="3068638"/>
            <a:ext cx="2632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m = E / c²</a:t>
            </a:r>
          </a:p>
          <a:p>
            <a:r>
              <a:rPr lang="de-DE" b="1" dirty="0">
                <a:solidFill>
                  <a:srgbClr val="FF0000"/>
                </a:solidFill>
              </a:rPr>
              <a:t>m</a:t>
            </a:r>
            <a:r>
              <a:rPr lang="de-DE" b="1" baseline="-25000" dirty="0">
                <a:solidFill>
                  <a:srgbClr val="FF0000"/>
                </a:solidFill>
              </a:rPr>
              <a:t>p</a:t>
            </a:r>
            <a:r>
              <a:rPr lang="de-DE" b="1" dirty="0">
                <a:solidFill>
                  <a:srgbClr val="FF0000"/>
                </a:solidFill>
              </a:rPr>
              <a:t> =  </a:t>
            </a:r>
            <a:r>
              <a:rPr lang="de-DE" b="1" dirty="0" err="1">
                <a:solidFill>
                  <a:srgbClr val="FF0000"/>
                </a:solidFill>
              </a:rPr>
              <a:t>m</a:t>
            </a:r>
            <a:r>
              <a:rPr lang="de-DE" b="1" baseline="-25000" dirty="0" err="1">
                <a:solidFill>
                  <a:srgbClr val="FF0000"/>
                </a:solidFill>
              </a:rPr>
              <a:t>pbar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  <a:sym typeface="Symbol" pitchFamily="18" charset="2"/>
              </a:rPr>
              <a:t> 1 GeV / c²</a:t>
            </a:r>
          </a:p>
        </p:txBody>
      </p:sp>
      <p:sp>
        <p:nvSpPr>
          <p:cNvPr id="67631" name="Line 47"/>
          <p:cNvSpPr>
            <a:spLocks noChangeShapeType="1"/>
          </p:cNvSpPr>
          <p:nvPr/>
        </p:nvSpPr>
        <p:spPr bwMode="auto">
          <a:xfrm flipV="1">
            <a:off x="6948488" y="25654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 flipH="1">
            <a:off x="6372225" y="2852738"/>
            <a:ext cx="4333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 rot="20100000">
            <a:off x="6084888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</a:t>
            </a: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 rot="20100000">
            <a:off x="7164388" y="2133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</a:t>
            </a:r>
          </a:p>
        </p:txBody>
      </p:sp>
      <p:sp>
        <p:nvSpPr>
          <p:cNvPr id="67635" name="Line 51"/>
          <p:cNvSpPr>
            <a:spLocks noChangeShapeType="1"/>
          </p:cNvSpPr>
          <p:nvPr/>
        </p:nvSpPr>
        <p:spPr bwMode="auto">
          <a:xfrm>
            <a:off x="7019925" y="2852738"/>
            <a:ext cx="576263" cy="144462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6" name="Text Box 52"/>
          <p:cNvSpPr txBox="1">
            <a:spLocks noChangeArrowheads="1"/>
          </p:cNvSpPr>
          <p:nvPr/>
        </p:nvSpPr>
        <p:spPr bwMode="auto">
          <a:xfrm rot="900000">
            <a:off x="6948488" y="299720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CC00"/>
                </a:solidFill>
              </a:rPr>
              <a:t>pbar</a:t>
            </a:r>
          </a:p>
        </p:txBody>
      </p:sp>
      <p:sp>
        <p:nvSpPr>
          <p:cNvPr id="67637" name="Line 53"/>
          <p:cNvSpPr>
            <a:spLocks noChangeShapeType="1"/>
          </p:cNvSpPr>
          <p:nvPr/>
        </p:nvSpPr>
        <p:spPr bwMode="auto">
          <a:xfrm>
            <a:off x="6227763" y="2636838"/>
            <a:ext cx="576262" cy="144462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8" name="Text Box 54"/>
          <p:cNvSpPr txBox="1">
            <a:spLocks noChangeArrowheads="1"/>
          </p:cNvSpPr>
          <p:nvPr/>
        </p:nvSpPr>
        <p:spPr bwMode="auto">
          <a:xfrm rot="900000">
            <a:off x="5795963" y="22764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CC00"/>
                </a:solidFill>
              </a:rPr>
              <a:t>p</a:t>
            </a:r>
          </a:p>
        </p:txBody>
      </p:sp>
      <p:sp>
        <p:nvSpPr>
          <p:cNvPr id="67639" name="Line 55"/>
          <p:cNvSpPr>
            <a:spLocks noChangeShapeType="1"/>
          </p:cNvSpPr>
          <p:nvPr/>
        </p:nvSpPr>
        <p:spPr bwMode="auto">
          <a:xfrm>
            <a:off x="829011" y="5268119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0" name="Text Box 56"/>
          <p:cNvSpPr txBox="1">
            <a:spLocks noChangeArrowheads="1"/>
          </p:cNvSpPr>
          <p:nvPr/>
        </p:nvSpPr>
        <p:spPr bwMode="auto">
          <a:xfrm>
            <a:off x="684549" y="4836319"/>
            <a:ext cx="128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p, &gt; 6 GeV</a:t>
            </a:r>
          </a:p>
        </p:txBody>
      </p:sp>
      <p:sp>
        <p:nvSpPr>
          <p:cNvPr id="67641" name="Oval 57"/>
          <p:cNvSpPr>
            <a:spLocks noChangeArrowheads="1"/>
          </p:cNvSpPr>
          <p:nvPr/>
        </p:nvSpPr>
        <p:spPr bwMode="auto">
          <a:xfrm>
            <a:off x="2916574" y="5196682"/>
            <a:ext cx="144462" cy="142875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2" name="Text Box 58"/>
          <p:cNvSpPr txBox="1">
            <a:spLocks noChangeArrowheads="1"/>
          </p:cNvSpPr>
          <p:nvPr/>
        </p:nvSpPr>
        <p:spPr bwMode="auto">
          <a:xfrm>
            <a:off x="2478424" y="4764882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p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rest</a:t>
            </a:r>
            <a:endParaRPr lang="de-DE" dirty="0"/>
          </a:p>
        </p:txBody>
      </p:sp>
      <p:sp>
        <p:nvSpPr>
          <p:cNvPr id="67643" name="AutoShape 59"/>
          <p:cNvSpPr>
            <a:spLocks noChangeArrowheads="1"/>
          </p:cNvSpPr>
          <p:nvPr/>
        </p:nvSpPr>
        <p:spPr bwMode="auto">
          <a:xfrm>
            <a:off x="4165295" y="4767597"/>
            <a:ext cx="647700" cy="649288"/>
          </a:xfrm>
          <a:prstGeom prst="irregularSeal2">
            <a:avLst/>
          </a:prstGeom>
          <a:solidFill>
            <a:srgbClr val="FFFF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9" name="Line 65"/>
          <p:cNvSpPr>
            <a:spLocks noChangeShapeType="1"/>
          </p:cNvSpPr>
          <p:nvPr/>
        </p:nvSpPr>
        <p:spPr bwMode="auto">
          <a:xfrm>
            <a:off x="6543308" y="5151146"/>
            <a:ext cx="646112" cy="144462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53" name="Line 69"/>
          <p:cNvSpPr>
            <a:spLocks noChangeShapeType="1"/>
          </p:cNvSpPr>
          <p:nvPr/>
        </p:nvSpPr>
        <p:spPr bwMode="auto">
          <a:xfrm>
            <a:off x="6470283" y="5151146"/>
            <a:ext cx="5762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54" name="Line 70"/>
          <p:cNvSpPr>
            <a:spLocks noChangeShapeType="1"/>
          </p:cNvSpPr>
          <p:nvPr/>
        </p:nvSpPr>
        <p:spPr bwMode="auto">
          <a:xfrm flipV="1">
            <a:off x="6470282" y="5115425"/>
            <a:ext cx="1414086" cy="3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56" name="Line 72"/>
          <p:cNvSpPr>
            <a:spLocks noChangeShapeType="1"/>
          </p:cNvSpPr>
          <p:nvPr/>
        </p:nvSpPr>
        <p:spPr bwMode="auto">
          <a:xfrm flipV="1">
            <a:off x="6543308" y="5008271"/>
            <a:ext cx="646112" cy="142875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57" name="Text Box 73"/>
          <p:cNvSpPr txBox="1">
            <a:spLocks noChangeArrowheads="1"/>
          </p:cNvSpPr>
          <p:nvPr/>
        </p:nvSpPr>
        <p:spPr bwMode="auto">
          <a:xfrm>
            <a:off x="6759208" y="4647908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67658" name="Text Box 74"/>
          <p:cNvSpPr txBox="1">
            <a:spLocks noChangeArrowheads="1"/>
          </p:cNvSpPr>
          <p:nvPr/>
        </p:nvSpPr>
        <p:spPr bwMode="auto">
          <a:xfrm>
            <a:off x="6686183" y="5295608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p</a:t>
            </a:r>
          </a:p>
        </p:txBody>
      </p:sp>
      <p:sp>
        <p:nvSpPr>
          <p:cNvPr id="67659" name="Text Box 75"/>
          <p:cNvSpPr txBox="1">
            <a:spLocks noChangeArrowheads="1"/>
          </p:cNvSpPr>
          <p:nvPr/>
        </p:nvSpPr>
        <p:spPr bwMode="auto">
          <a:xfrm>
            <a:off x="7117983" y="4719346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CC00"/>
                </a:solidFill>
              </a:rPr>
              <a:t>p</a:t>
            </a:r>
          </a:p>
        </p:txBody>
      </p:sp>
      <p:sp>
        <p:nvSpPr>
          <p:cNvPr id="67660" name="Text Box 76"/>
          <p:cNvSpPr txBox="1">
            <a:spLocks noChangeArrowheads="1"/>
          </p:cNvSpPr>
          <p:nvPr/>
        </p:nvSpPr>
        <p:spPr bwMode="auto">
          <a:xfrm>
            <a:off x="6902083" y="5151146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CC00"/>
                </a:solidFill>
              </a:rPr>
              <a:t>pbar</a:t>
            </a: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3782374" y="5519154"/>
            <a:ext cx="1576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m = E / c²</a:t>
            </a:r>
          </a:p>
          <a:p>
            <a:r>
              <a:rPr lang="de-DE" b="1" dirty="0" err="1">
                <a:solidFill>
                  <a:srgbClr val="FF0000"/>
                </a:solidFill>
              </a:rPr>
              <a:t>T</a:t>
            </a:r>
            <a:r>
              <a:rPr lang="de-DE" b="1" baseline="-25000" dirty="0" err="1" smtClean="0">
                <a:solidFill>
                  <a:srgbClr val="FF0000"/>
                </a:solidFill>
              </a:rPr>
              <a:t>pbar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  <a:sym typeface="Symbol" pitchFamily="18" charset="2"/>
              </a:rPr>
              <a:t>&gt; 6 GeV</a:t>
            </a:r>
            <a:endParaRPr lang="de-DE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>
            <a:off x="4689859" y="5170112"/>
            <a:ext cx="7457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09099" y="1916868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rgbClr val="0070C0"/>
                </a:solidFill>
              </a:rPr>
              <a:t>c.m</a:t>
            </a:r>
            <a:r>
              <a:rPr lang="de-DE" b="1" dirty="0" smtClean="0">
                <a:solidFill>
                  <a:srgbClr val="0070C0"/>
                </a:solidFill>
              </a:rPr>
              <a:t>.</a:t>
            </a:r>
            <a:endParaRPr lang="de-DE" b="1" dirty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737338" y="4278576"/>
            <a:ext cx="5180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lab</a:t>
            </a:r>
            <a:endParaRPr lang="de-DE" b="1" dirty="0">
              <a:solidFill>
                <a:srgbClr val="0070C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6" grpId="0" animBg="1"/>
      <p:bldP spid="67627" grpId="0"/>
      <p:bldP spid="67628" grpId="0"/>
      <p:bldP spid="67629" grpId="0" animBg="1"/>
      <p:bldP spid="67630" grpId="0"/>
      <p:bldP spid="67630" grpId="1"/>
      <p:bldP spid="67631" grpId="0" animBg="1"/>
      <p:bldP spid="67632" grpId="0" animBg="1"/>
      <p:bldP spid="67633" grpId="0"/>
      <p:bldP spid="67634" grpId="0"/>
      <p:bldP spid="67635" grpId="0" animBg="1"/>
      <p:bldP spid="67636" grpId="0"/>
      <p:bldP spid="67637" grpId="0" animBg="1"/>
      <p:bldP spid="67638" grpId="0"/>
      <p:bldP spid="67639" grpId="0" animBg="1"/>
      <p:bldP spid="67640" grpId="0"/>
      <p:bldP spid="67641" grpId="0" animBg="1"/>
      <p:bldP spid="67642" grpId="0"/>
      <p:bldP spid="67643" grpId="0" animBg="1"/>
      <p:bldP spid="67649" grpId="0" animBg="1"/>
      <p:bldP spid="67653" grpId="0" animBg="1"/>
      <p:bldP spid="67654" grpId="0" animBg="1"/>
      <p:bldP spid="67656" grpId="0" animBg="1"/>
      <p:bldP spid="67657" grpId="0"/>
      <p:bldP spid="67658" grpId="0"/>
      <p:bldP spid="67659" grpId="0"/>
      <p:bldP spid="67660" grpId="0"/>
      <p:bldP spid="34" grpId="0"/>
      <p:bldP spid="35" grpId="0" animBg="1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71048" cy="1143000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050" name="Picture 2" descr="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696744" cy="500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56176" y="50131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1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2652" y="55167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2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3608" y="22239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3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b="3707"/>
          <a:stretch/>
        </p:blipFill>
        <p:spPr bwMode="auto">
          <a:xfrm>
            <a:off x="7236296" y="1340767"/>
            <a:ext cx="1636353" cy="49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4709" r="8187"/>
          <a:stretch/>
        </p:blipFill>
        <p:spPr bwMode="auto">
          <a:xfrm>
            <a:off x="4716016" y="1340767"/>
            <a:ext cx="2342368" cy="2914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648072"/>
          </a:xfrm>
        </p:spPr>
        <p:txBody>
          <a:bodyPr/>
          <a:lstStyle/>
          <a:p>
            <a:r>
              <a:rPr lang="de-DE" dirty="0" smtClean="0"/>
              <a:t>pbar </a:t>
            </a:r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 smtClean="0"/>
              <a:t>flask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technical</a:t>
            </a:r>
            <a:r>
              <a:rPr lang="de-DE" dirty="0" smtClean="0"/>
              <a:t> design 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493190" cy="491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67" y="1268760"/>
            <a:ext cx="3599767" cy="48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11760" y="6021288"/>
            <a:ext cx="22557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weight</a:t>
            </a:r>
            <a:r>
              <a:rPr lang="de-DE" dirty="0" smtClean="0"/>
              <a:t>: 25 </a:t>
            </a:r>
            <a:r>
              <a:rPr lang="de-DE" dirty="0" err="1" smtClean="0"/>
              <a:t>tons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20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474" y="116632"/>
            <a:ext cx="7772400" cy="1039812"/>
          </a:xfrm>
        </p:spPr>
        <p:txBody>
          <a:bodyPr/>
          <a:lstStyle/>
          <a:p>
            <a:r>
              <a:rPr lang="de-DE" dirty="0"/>
              <a:t>Dose rate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/>
              <a:t>flask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3851" y="1268760"/>
            <a:ext cx="895629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/>
              <a:t>Agreement: Design </a:t>
            </a:r>
            <a:r>
              <a:rPr lang="de-DE" sz="2000" dirty="0" err="1" smtClean="0"/>
              <a:t>according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a dose rate at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max.100 </a:t>
            </a:r>
            <a:r>
              <a:rPr lang="de-DE" sz="2000" dirty="0"/>
              <a:t>µ</a:t>
            </a:r>
            <a:r>
              <a:rPr lang="de-DE" sz="2000" dirty="0" err="1"/>
              <a:t>Sv</a:t>
            </a:r>
            <a:r>
              <a:rPr lang="de-DE" sz="2000" dirty="0"/>
              <a:t>/h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79511" y="4819678"/>
            <a:ext cx="3725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Cross-check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Microshield</a:t>
            </a:r>
            <a:r>
              <a:rPr lang="de-DE" sz="2000" dirty="0" smtClean="0"/>
              <a:t> </a:t>
            </a:r>
            <a:r>
              <a:rPr lang="de-DE" sz="1400" dirty="0"/>
              <a:t>*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hteck 10"/>
          <p:cNvSpPr/>
          <p:nvPr/>
        </p:nvSpPr>
        <p:spPr bwMode="auto">
          <a:xfrm>
            <a:off x="5580112" y="5157192"/>
            <a:ext cx="57606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17769" y="177281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</a:t>
            </a:r>
            <a:r>
              <a:rPr lang="de-DE" sz="1800" dirty="0" err="1" smtClean="0"/>
              <a:t>Sv</a:t>
            </a:r>
            <a:r>
              <a:rPr lang="de-DE" sz="1800" dirty="0" smtClean="0"/>
              <a:t>/h]</a:t>
            </a:r>
            <a:endParaRPr lang="de-DE" sz="1800" dirty="0"/>
          </a:p>
        </p:txBody>
      </p:sp>
      <p:pic>
        <p:nvPicPr>
          <p:cNvPr id="2050" name="Picture 2" descr="C:\Users\helmecke\Desktop\Material FLUKA Workshop\1aNiAct1wee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1" b="10980"/>
          <a:stretch/>
        </p:blipFill>
        <p:spPr bwMode="auto">
          <a:xfrm>
            <a:off x="-336870" y="1844824"/>
            <a:ext cx="4896544" cy="286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50181"/>
              </p:ext>
            </p:extLst>
          </p:nvPr>
        </p:nvGraphicFramePr>
        <p:xfrm>
          <a:off x="277729" y="5241275"/>
          <a:ext cx="3547981" cy="1097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19789"/>
                <a:gridCol w="1728192"/>
              </a:tblGrid>
              <a:tr h="3600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1250-3000 mm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/>
                        <a:t>max. 98 µ</a:t>
                      </a:r>
                      <a:r>
                        <a:rPr lang="de-DE" sz="1800" b="0" dirty="0" err="1" smtClean="0"/>
                        <a:t>Sv</a:t>
                      </a:r>
                      <a:r>
                        <a:rPr lang="de-DE" sz="1800" b="0" dirty="0" smtClean="0"/>
                        <a:t>/h </a:t>
                      </a:r>
                      <a:endParaRPr lang="de-DE" b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smtClean="0"/>
                        <a:t>  850-1250 mm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max. 95 µ</a:t>
                      </a:r>
                      <a:r>
                        <a:rPr lang="de-DE" sz="1800" dirty="0" err="1" smtClean="0"/>
                        <a:t>Sv</a:t>
                      </a:r>
                      <a:r>
                        <a:rPr lang="de-DE" sz="1800" dirty="0" smtClean="0"/>
                        <a:t>/h 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0-850 mm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max. 72 µ</a:t>
                      </a:r>
                      <a:r>
                        <a:rPr lang="de-DE" sz="1800" dirty="0" err="1" smtClean="0"/>
                        <a:t>Sv</a:t>
                      </a:r>
                      <a:r>
                        <a:rPr lang="de-DE" sz="1800" dirty="0" smtClean="0"/>
                        <a:t>/h 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Z:\flair\examples\Bottle\Bottle Ir\1aIrCooling1wee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87" y="2780928"/>
            <a:ext cx="4572201" cy="34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5" y="2060848"/>
            <a:ext cx="230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Nickel </a:t>
            </a:r>
            <a:r>
              <a:rPr lang="de-DE" sz="2000" dirty="0" err="1" smtClean="0"/>
              <a:t>target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5148064" y="3356992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Iridium </a:t>
            </a:r>
            <a:r>
              <a:rPr lang="de-DE" sz="2000" dirty="0" err="1" smtClean="0"/>
              <a:t>target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3923928" y="6210079"/>
            <a:ext cx="260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*</a:t>
            </a:r>
            <a:r>
              <a:rPr lang="de-DE" sz="1600" dirty="0" smtClean="0"/>
              <a:t>) Kraftanlagen Heidelberg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4474162" y="1949931"/>
            <a:ext cx="4003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Primary beam </a:t>
            </a:r>
            <a:r>
              <a:rPr lang="de-DE" sz="2000" dirty="0" err="1" smtClean="0"/>
              <a:t>activates</a:t>
            </a:r>
            <a:r>
              <a:rPr lang="de-DE" sz="2000" dirty="0" smtClean="0"/>
              <a:t> </a:t>
            </a:r>
            <a:r>
              <a:rPr lang="de-DE" sz="2000" dirty="0" err="1" smtClean="0"/>
              <a:t>target</a:t>
            </a:r>
            <a:r>
              <a:rPr lang="de-DE" sz="2000" dirty="0" smtClean="0"/>
              <a:t> </a:t>
            </a:r>
          </a:p>
          <a:p>
            <a:r>
              <a:rPr lang="de-DE" sz="2000" dirty="0" smtClean="0"/>
              <a:t>    </a:t>
            </a:r>
            <a:r>
              <a:rPr lang="de-DE" sz="2000" dirty="0" err="1" smtClean="0"/>
              <a:t>directly</a:t>
            </a:r>
            <a:r>
              <a:rPr lang="de-DE" sz="2000" dirty="0" smtClean="0"/>
              <a:t> </a:t>
            </a:r>
            <a:r>
              <a:rPr lang="de-DE" sz="2000" dirty="0" err="1" smtClean="0"/>
              <a:t>inside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shielding</a:t>
            </a:r>
            <a:r>
              <a:rPr lang="de-DE" sz="2000" dirty="0" smtClean="0"/>
              <a:t>,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but </a:t>
            </a:r>
            <a:r>
              <a:rPr lang="de-DE" sz="2000" dirty="0" err="1" smtClean="0"/>
              <a:t>does</a:t>
            </a:r>
            <a:r>
              <a:rPr lang="de-DE" sz="2000" dirty="0" smtClean="0"/>
              <a:t> not </a:t>
            </a:r>
            <a:r>
              <a:rPr lang="de-DE" sz="2000" dirty="0" err="1" smtClean="0"/>
              <a:t>hit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flask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6393989" y="5733256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[cm]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1824304" y="4565175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[cm]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805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 outside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570792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/>
              <a:t>First positive </a:t>
            </a:r>
            <a:r>
              <a:rPr lang="de-DE" sz="1600" dirty="0" err="1" smtClean="0"/>
              <a:t>statement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authorities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transportation</a:t>
            </a:r>
            <a:r>
              <a:rPr lang="de-DE" sz="1600" dirty="0" smtClean="0"/>
              <a:t> </a:t>
            </a:r>
            <a:r>
              <a:rPr lang="de-DE" sz="1600" dirty="0" err="1" smtClean="0"/>
              <a:t>concept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already</a:t>
            </a:r>
            <a:r>
              <a:rPr lang="de-DE" sz="1600" dirty="0" smtClean="0"/>
              <a:t> </a:t>
            </a:r>
            <a:r>
              <a:rPr lang="de-DE" sz="1600" dirty="0" err="1" smtClean="0"/>
              <a:t>obtained</a:t>
            </a:r>
            <a:r>
              <a:rPr lang="de-DE" sz="1600" dirty="0" smtClean="0"/>
              <a:t>. </a:t>
            </a:r>
            <a:endParaRPr lang="de-DE" sz="16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44143" y="1387441"/>
            <a:ext cx="3240360" cy="4320480"/>
            <a:chOff x="-1002690" y="-697532"/>
            <a:chExt cx="3240360" cy="460768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2690" y="-697532"/>
              <a:ext cx="3240360" cy="460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ihandform 6"/>
            <p:cNvSpPr/>
            <p:nvPr/>
          </p:nvSpPr>
          <p:spPr bwMode="auto">
            <a:xfrm>
              <a:off x="349460" y="80387"/>
              <a:ext cx="588645" cy="3017004"/>
            </a:xfrm>
            <a:custGeom>
              <a:avLst/>
              <a:gdLst>
                <a:gd name="connsiteX0" fmla="*/ 0 w 588645"/>
                <a:gd name="connsiteY0" fmla="*/ 3051810 h 3051810"/>
                <a:gd name="connsiteX1" fmla="*/ 251460 w 588645"/>
                <a:gd name="connsiteY1" fmla="*/ 2806065 h 3051810"/>
                <a:gd name="connsiteX2" fmla="*/ 365760 w 588645"/>
                <a:gd name="connsiteY2" fmla="*/ 2486025 h 3051810"/>
                <a:gd name="connsiteX3" fmla="*/ 337185 w 588645"/>
                <a:gd name="connsiteY3" fmla="*/ 2240280 h 3051810"/>
                <a:gd name="connsiteX4" fmla="*/ 565785 w 588645"/>
                <a:gd name="connsiteY4" fmla="*/ 1503045 h 3051810"/>
                <a:gd name="connsiteX5" fmla="*/ 320040 w 588645"/>
                <a:gd name="connsiteY5" fmla="*/ 354330 h 3051810"/>
                <a:gd name="connsiteX6" fmla="*/ 588645 w 588645"/>
                <a:gd name="connsiteY6" fmla="*/ 0 h 3051810"/>
                <a:gd name="connsiteX0" fmla="*/ 0 w 588645"/>
                <a:gd name="connsiteY0" fmla="*/ 3051810 h 3051810"/>
                <a:gd name="connsiteX1" fmla="*/ 251460 w 588645"/>
                <a:gd name="connsiteY1" fmla="*/ 2806065 h 3051810"/>
                <a:gd name="connsiteX2" fmla="*/ 365760 w 588645"/>
                <a:gd name="connsiteY2" fmla="*/ 2486025 h 3051810"/>
                <a:gd name="connsiteX3" fmla="*/ 337185 w 588645"/>
                <a:gd name="connsiteY3" fmla="*/ 2131695 h 3051810"/>
                <a:gd name="connsiteX4" fmla="*/ 565785 w 588645"/>
                <a:gd name="connsiteY4" fmla="*/ 1503045 h 3051810"/>
                <a:gd name="connsiteX5" fmla="*/ 320040 w 588645"/>
                <a:gd name="connsiteY5" fmla="*/ 354330 h 3051810"/>
                <a:gd name="connsiteX6" fmla="*/ 588645 w 588645"/>
                <a:gd name="connsiteY6" fmla="*/ 0 h 3051810"/>
                <a:gd name="connsiteX0" fmla="*/ 0 w 588645"/>
                <a:gd name="connsiteY0" fmla="*/ 3051810 h 3051810"/>
                <a:gd name="connsiteX1" fmla="*/ 251460 w 588645"/>
                <a:gd name="connsiteY1" fmla="*/ 2806065 h 3051810"/>
                <a:gd name="connsiteX2" fmla="*/ 365760 w 588645"/>
                <a:gd name="connsiteY2" fmla="*/ 2486025 h 3051810"/>
                <a:gd name="connsiteX3" fmla="*/ 337185 w 588645"/>
                <a:gd name="connsiteY3" fmla="*/ 2131695 h 3051810"/>
                <a:gd name="connsiteX4" fmla="*/ 560070 w 588645"/>
                <a:gd name="connsiteY4" fmla="*/ 1457325 h 3051810"/>
                <a:gd name="connsiteX5" fmla="*/ 320040 w 588645"/>
                <a:gd name="connsiteY5" fmla="*/ 354330 h 3051810"/>
                <a:gd name="connsiteX6" fmla="*/ 588645 w 588645"/>
                <a:gd name="connsiteY6" fmla="*/ 0 h 3051810"/>
                <a:gd name="connsiteX0" fmla="*/ 0 w 588645"/>
                <a:gd name="connsiteY0" fmla="*/ 3051810 h 3051810"/>
                <a:gd name="connsiteX1" fmla="*/ 251460 w 588645"/>
                <a:gd name="connsiteY1" fmla="*/ 2806065 h 3051810"/>
                <a:gd name="connsiteX2" fmla="*/ 365760 w 588645"/>
                <a:gd name="connsiteY2" fmla="*/ 2486025 h 3051810"/>
                <a:gd name="connsiteX3" fmla="*/ 337185 w 588645"/>
                <a:gd name="connsiteY3" fmla="*/ 2131695 h 3051810"/>
                <a:gd name="connsiteX4" fmla="*/ 560070 w 588645"/>
                <a:gd name="connsiteY4" fmla="*/ 1457325 h 3051810"/>
                <a:gd name="connsiteX5" fmla="*/ 331470 w 588645"/>
                <a:gd name="connsiteY5" fmla="*/ 468630 h 3051810"/>
                <a:gd name="connsiteX6" fmla="*/ 588645 w 588645"/>
                <a:gd name="connsiteY6" fmla="*/ 0 h 3051810"/>
                <a:gd name="connsiteX0" fmla="*/ 0 w 588645"/>
                <a:gd name="connsiteY0" fmla="*/ 3051810 h 3051810"/>
                <a:gd name="connsiteX1" fmla="*/ 251460 w 588645"/>
                <a:gd name="connsiteY1" fmla="*/ 2806065 h 3051810"/>
                <a:gd name="connsiteX2" fmla="*/ 365760 w 588645"/>
                <a:gd name="connsiteY2" fmla="*/ 2486025 h 3051810"/>
                <a:gd name="connsiteX3" fmla="*/ 337185 w 588645"/>
                <a:gd name="connsiteY3" fmla="*/ 2131695 h 3051810"/>
                <a:gd name="connsiteX4" fmla="*/ 560070 w 588645"/>
                <a:gd name="connsiteY4" fmla="*/ 1457325 h 3051810"/>
                <a:gd name="connsiteX5" fmla="*/ 331470 w 588645"/>
                <a:gd name="connsiteY5" fmla="*/ 542925 h 3051810"/>
                <a:gd name="connsiteX6" fmla="*/ 588645 w 588645"/>
                <a:gd name="connsiteY6" fmla="*/ 0 h 3051810"/>
                <a:gd name="connsiteX0" fmla="*/ 0 w 588645"/>
                <a:gd name="connsiteY0" fmla="*/ 3051810 h 3051810"/>
                <a:gd name="connsiteX1" fmla="*/ 251460 w 588645"/>
                <a:gd name="connsiteY1" fmla="*/ 2806065 h 3051810"/>
                <a:gd name="connsiteX2" fmla="*/ 365760 w 588645"/>
                <a:gd name="connsiteY2" fmla="*/ 2486025 h 3051810"/>
                <a:gd name="connsiteX3" fmla="*/ 337185 w 588645"/>
                <a:gd name="connsiteY3" fmla="*/ 2131695 h 3051810"/>
                <a:gd name="connsiteX4" fmla="*/ 560070 w 588645"/>
                <a:gd name="connsiteY4" fmla="*/ 1457325 h 3051810"/>
                <a:gd name="connsiteX5" fmla="*/ 365760 w 588645"/>
                <a:gd name="connsiteY5" fmla="*/ 537210 h 3051810"/>
                <a:gd name="connsiteX6" fmla="*/ 588645 w 588645"/>
                <a:gd name="connsiteY6" fmla="*/ 0 h 305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8645" h="3051810">
                  <a:moveTo>
                    <a:pt x="0" y="3051810"/>
                  </a:moveTo>
                  <a:cubicBezTo>
                    <a:pt x="95250" y="2976086"/>
                    <a:pt x="190500" y="2900362"/>
                    <a:pt x="251460" y="2806065"/>
                  </a:cubicBezTo>
                  <a:cubicBezTo>
                    <a:pt x="312420" y="2711768"/>
                    <a:pt x="351472" y="2598420"/>
                    <a:pt x="365760" y="2486025"/>
                  </a:cubicBezTo>
                  <a:cubicBezTo>
                    <a:pt x="380048" y="2373630"/>
                    <a:pt x="304800" y="2303145"/>
                    <a:pt x="337185" y="2131695"/>
                  </a:cubicBezTo>
                  <a:cubicBezTo>
                    <a:pt x="369570" y="1960245"/>
                    <a:pt x="562928" y="1771650"/>
                    <a:pt x="560070" y="1457325"/>
                  </a:cubicBezTo>
                  <a:cubicBezTo>
                    <a:pt x="557213" y="1143000"/>
                    <a:pt x="360998" y="780097"/>
                    <a:pt x="365760" y="537210"/>
                  </a:cubicBezTo>
                  <a:cubicBezTo>
                    <a:pt x="370522" y="294323"/>
                    <a:pt x="456247" y="51911"/>
                    <a:pt x="588645" y="0"/>
                  </a:cubicBez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de-DE" sz="110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</a:p>
          </p:txBody>
        </p:sp>
      </p:grpSp>
      <p:pic>
        <p:nvPicPr>
          <p:cNvPr id="9" name="Grafik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b="3142"/>
          <a:stretch/>
        </p:blipFill>
        <p:spPr bwMode="auto">
          <a:xfrm>
            <a:off x="4237437" y="1390639"/>
            <a:ext cx="4341495" cy="2705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283968" y="4293096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dirty="0" smtClean="0"/>
              <a:t>Special design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trailer</a:t>
            </a:r>
            <a:r>
              <a:rPr lang="de-DE" sz="1600" dirty="0" smtClean="0"/>
              <a:t> </a:t>
            </a:r>
            <a:r>
              <a:rPr lang="de-DE" sz="1600" dirty="0" err="1" smtClean="0"/>
              <a:t>necessary</a:t>
            </a:r>
            <a:r>
              <a:rPr lang="de-DE" sz="1600" dirty="0" smtClean="0"/>
              <a:t>;</a:t>
            </a:r>
          </a:p>
          <a:p>
            <a:pPr algn="l"/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standard</a:t>
            </a:r>
            <a:r>
              <a:rPr lang="de-DE" sz="1600" dirty="0" smtClean="0"/>
              <a:t> </a:t>
            </a:r>
            <a:r>
              <a:rPr lang="de-DE" sz="1600" dirty="0" err="1" smtClean="0"/>
              <a:t>vehicle</a:t>
            </a:r>
            <a:r>
              <a:rPr lang="de-DE" sz="1600" dirty="0" smtClean="0"/>
              <a:t> </a:t>
            </a:r>
            <a:r>
              <a:rPr lang="de-DE" sz="1600" dirty="0" err="1" smtClean="0"/>
              <a:t>avaliable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651039" y="1762929"/>
            <a:ext cx="14366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/>
              <a:t>200 m</a:t>
            </a:r>
          </a:p>
          <a:p>
            <a:r>
              <a:rPr lang="de-DE" sz="2000" dirty="0" smtClean="0"/>
              <a:t>flat </a:t>
            </a:r>
            <a:r>
              <a:rPr lang="de-DE" sz="2000" dirty="0" err="1" smtClean="0"/>
              <a:t>surface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382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7772400" cy="813023"/>
          </a:xfrm>
        </p:spPr>
        <p:txBody>
          <a:bodyPr/>
          <a:lstStyle/>
          <a:p>
            <a:r>
              <a:rPr lang="de-DE" dirty="0" smtClean="0"/>
              <a:t>Hot </a:t>
            </a:r>
            <a:r>
              <a:rPr lang="de-DE" dirty="0" err="1" smtClean="0"/>
              <a:t>cell</a:t>
            </a:r>
            <a:r>
              <a:rPr lang="de-DE" dirty="0" smtClean="0"/>
              <a:t> in </a:t>
            </a:r>
            <a:br>
              <a:rPr lang="de-DE" dirty="0" smtClean="0"/>
            </a:br>
            <a:r>
              <a:rPr lang="de-DE" dirty="0" err="1" smtClean="0"/>
              <a:t>SuperFRS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6376" r="1542" b="3652"/>
          <a:stretch/>
        </p:blipFill>
        <p:spPr bwMode="auto">
          <a:xfrm>
            <a:off x="1319985" y="1961016"/>
            <a:ext cx="7824015" cy="4752528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6" name="Gerade Verbindung mit Pfeil 5"/>
          <p:cNvCxnSpPr/>
          <p:nvPr/>
        </p:nvCxnSpPr>
        <p:spPr bwMode="auto">
          <a:xfrm flipH="1">
            <a:off x="6337402" y="4337280"/>
            <a:ext cx="938516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 bwMode="auto">
          <a:xfrm>
            <a:off x="6337402" y="4365104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 bwMode="auto">
          <a:xfrm>
            <a:off x="5462015" y="5602224"/>
            <a:ext cx="737601" cy="7238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 flipV="1">
            <a:off x="5935958" y="5301208"/>
            <a:ext cx="401444" cy="743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 bwMode="auto">
          <a:xfrm>
            <a:off x="5937504" y="5358384"/>
            <a:ext cx="12192" cy="38404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45413" y="4662428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6 m (!)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07904" cy="26427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9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84213" y="115888"/>
            <a:ext cx="77724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e-DE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FAIR / CERN / FNAL pbar Sources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95288" y="1268413"/>
            <a:ext cx="8137525" cy="496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194744" y="2392361"/>
            <a:ext cx="4019567" cy="1758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66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88496"/>
              </p:ext>
            </p:extLst>
          </p:nvPr>
        </p:nvGraphicFramePr>
        <p:xfrm>
          <a:off x="467544" y="2031999"/>
          <a:ext cx="7848600" cy="2144714"/>
        </p:xfrm>
        <a:graphic>
          <a:graphicData uri="http://schemas.openxmlformats.org/drawingml/2006/table">
            <a:tbl>
              <a:tblPr/>
              <a:tblGrid>
                <a:gridCol w="1730375"/>
                <a:gridCol w="2019300"/>
                <a:gridCol w="2006600"/>
                <a:gridCol w="2092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CERN (AC+AA)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E(p), E(pbar)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GeV, 3 GeV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GeV, 2.7 GeV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 GeV, 8 GeV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mm mrad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mm mrad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mm mrad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protons / pulse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×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1 - 2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×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×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 bunch (50 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bunches in 400 ns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 bunch 1.6 µs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2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pbar</a:t>
            </a:r>
            <a:r>
              <a:rPr lang="de-DE" dirty="0" smtClean="0"/>
              <a:t> Target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Horn</a:t>
            </a:r>
            <a:endParaRPr lang="de-DE" dirty="0"/>
          </a:p>
        </p:txBody>
      </p:sp>
      <p:pic>
        <p:nvPicPr>
          <p:cNvPr id="160771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44" y="2996952"/>
            <a:ext cx="5558902" cy="347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0" y="1520788"/>
            <a:ext cx="472925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835696" y="3789040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FF00"/>
                </a:solidFill>
              </a:rPr>
              <a:t>Ni</a:t>
            </a:r>
            <a:r>
              <a:rPr lang="de-DE" sz="1400" dirty="0" smtClean="0">
                <a:solidFill>
                  <a:srgbClr val="FFFF00"/>
                </a:solidFill>
              </a:rPr>
              <a:t> </a:t>
            </a:r>
            <a:r>
              <a:rPr lang="de-DE" sz="1400" dirty="0" err="1" smtClean="0">
                <a:solidFill>
                  <a:srgbClr val="FFFF00"/>
                </a:solidFill>
              </a:rPr>
              <a:t>rod</a:t>
            </a:r>
            <a:r>
              <a:rPr lang="de-DE" sz="1400" dirty="0" smtClean="0">
                <a:solidFill>
                  <a:srgbClr val="FFFF00"/>
                </a:solidFill>
              </a:rPr>
              <a:t>, 110 mm, d = 3 mm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44535" y="2420888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</a:rPr>
              <a:t>graphite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08940" y="1988840"/>
            <a:ext cx="16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</a:rPr>
              <a:t>air-cooled</a:t>
            </a:r>
            <a:r>
              <a:rPr lang="de-DE" sz="1400" dirty="0" smtClean="0">
                <a:solidFill>
                  <a:srgbClr val="FF0000"/>
                </a:solidFill>
              </a:rPr>
              <a:t> AL block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K. Knie, PBAR@FAIR, 4.12.2007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pbar Distribution After </a:t>
            </a:r>
            <a:r>
              <a:rPr lang="de-DE" dirty="0" err="1"/>
              <a:t>the</a:t>
            </a:r>
            <a:r>
              <a:rPr lang="de-DE" dirty="0"/>
              <a:t> Target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3887788" cy="2808288"/>
          </a:xfrm>
          <a:solidFill>
            <a:srgbClr val="FF0000">
              <a:alpha val="30000"/>
            </a:srgbClr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4135437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79388" y="6165850"/>
            <a:ext cx="6697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GB" sz="1400">
                <a:solidFill>
                  <a:schemeClr val="tx2"/>
                </a:solidFill>
                <a:latin typeface="Times New Roman" pitchFamily="18" charset="0"/>
              </a:rPr>
              <a:t>R.P. Duperray et al., Phys. Rev. </a:t>
            </a:r>
            <a:r>
              <a:rPr lang="en-GB" sz="1400" b="1">
                <a:solidFill>
                  <a:schemeClr val="tx2"/>
                </a:solidFill>
                <a:latin typeface="Times New Roman" pitchFamily="18" charset="0"/>
              </a:rPr>
              <a:t>D 68</a:t>
            </a:r>
            <a:r>
              <a:rPr lang="en-GB" sz="1400">
                <a:solidFill>
                  <a:schemeClr val="tx2"/>
                </a:solidFill>
                <a:latin typeface="Times New Roman" pitchFamily="18" charset="0"/>
              </a:rPr>
              <a:t>, 094017 (2003)</a:t>
            </a:r>
            <a:endParaRPr lang="de-DE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619250" y="458152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400" i="1">
                <a:solidFill>
                  <a:srgbClr val="FF0000"/>
                </a:solidFill>
              </a:rPr>
              <a:t>p</a:t>
            </a:r>
            <a:r>
              <a:rPr lang="de-DE" sz="1400" baseline="-25000">
                <a:solidFill>
                  <a:srgbClr val="FF0000"/>
                </a:solidFill>
              </a:rPr>
              <a:t>pbar</a:t>
            </a:r>
            <a:r>
              <a:rPr lang="de-DE" sz="1400">
                <a:solidFill>
                  <a:srgbClr val="FF0000"/>
                </a:solidFill>
              </a:rPr>
              <a:t> = 3.82 GeV/c </a:t>
            </a:r>
            <a:r>
              <a:rPr lang="en-US" sz="1400">
                <a:solidFill>
                  <a:srgbClr val="FF0000"/>
                </a:solidFill>
                <a:cs typeface="Arial" charset="0"/>
              </a:rPr>
              <a:t>± 3%</a:t>
            </a:r>
            <a:r>
              <a:rPr lang="de-DE"/>
              <a:t> </a:t>
            </a:r>
            <a:endParaRPr lang="de-DE" sz="1400">
              <a:solidFill>
                <a:srgbClr val="FF0000"/>
              </a:solidFill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660525" y="2681288"/>
            <a:ext cx="71438" cy="230505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5245100" y="2681288"/>
            <a:ext cx="1116013" cy="229235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95288" y="5445125"/>
            <a:ext cx="835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cs typeface="Arial" charset="0"/>
              </a:rPr>
              <a:t>From ~ 2.5 × 10</a:t>
            </a:r>
            <a:r>
              <a:rPr lang="en-US" baseline="30000">
                <a:solidFill>
                  <a:srgbClr val="0000FF"/>
                </a:solidFill>
                <a:cs typeface="Arial" charset="0"/>
              </a:rPr>
              <a:t>-4 </a:t>
            </a:r>
            <a:r>
              <a:rPr lang="en-US">
                <a:solidFill>
                  <a:srgbClr val="0000FF"/>
                </a:solidFill>
                <a:cs typeface="Arial" charset="0"/>
              </a:rPr>
              <a:t>pbar / (p cm target) </a:t>
            </a:r>
            <a:r>
              <a:rPr lang="en-US">
                <a:solidFill>
                  <a:srgbClr val="0000FF"/>
                </a:solidFill>
              </a:rPr>
              <a:t>~ 5 × 10</a:t>
            </a:r>
            <a:r>
              <a:rPr lang="en-US" baseline="30000">
                <a:solidFill>
                  <a:srgbClr val="0000FF"/>
                </a:solidFill>
              </a:rPr>
              <a:t>-6</a:t>
            </a:r>
            <a:r>
              <a:rPr lang="en-US">
                <a:solidFill>
                  <a:srgbClr val="0000FF"/>
                </a:solidFill>
              </a:rPr>
              <a:t> (or 2 %) are "collectable"</a:t>
            </a:r>
            <a:endParaRPr 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3348038" y="141287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4213225" y="155733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5004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1031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2916238" y="1636713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3997325" y="2060575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z / cm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 rot="16200000">
            <a:off x="1706563" y="1543050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y / cm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2124075" y="1341438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i="1">
                <a:solidFill>
                  <a:srgbClr val="FF0000"/>
                </a:solidFill>
              </a:rPr>
              <a:t>E</a:t>
            </a:r>
            <a:r>
              <a:rPr lang="de-DE" sz="1400" b="1" baseline="-25000">
                <a:solidFill>
                  <a:srgbClr val="FF0000"/>
                </a:solidFill>
              </a:rPr>
              <a:t>p</a:t>
            </a:r>
            <a:r>
              <a:rPr lang="de-DE" sz="1400" b="1">
                <a:solidFill>
                  <a:srgbClr val="FF0000"/>
                </a:solidFill>
              </a:rPr>
              <a:t> = 29 GeV</a:t>
            </a:r>
          </a:p>
        </p:txBody>
      </p:sp>
    </p:spTree>
    <p:extLst>
      <p:ext uri="{BB962C8B-B14F-4D97-AF65-F5344CB8AC3E}">
        <p14:creationId xmlns:p14="http://schemas.microsoft.com/office/powerpoint/2010/main" val="4944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4998" grpId="0"/>
      <p:bldP spid="84999" grpId="0" animBg="1"/>
      <p:bldP spid="85000" grpId="0" animBg="1"/>
      <p:bldP spid="850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2"/>
          <p:cNvSpPr>
            <a:spLocks noChangeShapeType="1"/>
          </p:cNvSpPr>
          <p:nvPr/>
        </p:nvSpPr>
        <p:spPr bwMode="auto">
          <a:xfrm>
            <a:off x="2124075" y="4292600"/>
            <a:ext cx="49688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 flipH="1" flipV="1">
            <a:off x="7092950" y="4292600"/>
            <a:ext cx="0" cy="10080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 flipV="1">
            <a:off x="2124075" y="4292600"/>
            <a:ext cx="0" cy="15843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2411413" y="5300663"/>
            <a:ext cx="468153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2411413" y="5300663"/>
            <a:ext cx="0" cy="5762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2413000" y="2276475"/>
            <a:ext cx="467995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 flipV="1">
            <a:off x="7092950" y="2276475"/>
            <a:ext cx="0" cy="10080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V="1">
            <a:off x="2124075" y="1700213"/>
            <a:ext cx="0" cy="15843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2124075" y="3284538"/>
            <a:ext cx="49688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2413000" y="1700213"/>
            <a:ext cx="0" cy="5762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1547813" y="3789363"/>
            <a:ext cx="6119812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Oval 13"/>
          <p:cNvSpPr>
            <a:spLocks noChangeArrowheads="1"/>
          </p:cNvSpPr>
          <p:nvPr/>
        </p:nvSpPr>
        <p:spPr bwMode="auto">
          <a:xfrm>
            <a:off x="21256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Oval 14"/>
          <p:cNvSpPr>
            <a:spLocks noChangeArrowheads="1"/>
          </p:cNvSpPr>
          <p:nvPr/>
        </p:nvSpPr>
        <p:spPr bwMode="auto">
          <a:xfrm>
            <a:off x="21986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>
            <a:off x="25574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Oval 16"/>
          <p:cNvSpPr>
            <a:spLocks noChangeArrowheads="1"/>
          </p:cNvSpPr>
          <p:nvPr/>
        </p:nvSpPr>
        <p:spPr bwMode="auto">
          <a:xfrm>
            <a:off x="26304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Oval 17"/>
          <p:cNvSpPr>
            <a:spLocks noChangeArrowheads="1"/>
          </p:cNvSpPr>
          <p:nvPr/>
        </p:nvSpPr>
        <p:spPr bwMode="auto">
          <a:xfrm>
            <a:off x="29892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Oval 18"/>
          <p:cNvSpPr>
            <a:spLocks noChangeArrowheads="1"/>
          </p:cNvSpPr>
          <p:nvPr/>
        </p:nvSpPr>
        <p:spPr bwMode="auto">
          <a:xfrm>
            <a:off x="30622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Oval 19"/>
          <p:cNvSpPr>
            <a:spLocks noChangeArrowheads="1"/>
          </p:cNvSpPr>
          <p:nvPr/>
        </p:nvSpPr>
        <p:spPr bwMode="auto">
          <a:xfrm>
            <a:off x="34210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34940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38528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Oval 22"/>
          <p:cNvSpPr>
            <a:spLocks noChangeArrowheads="1"/>
          </p:cNvSpPr>
          <p:nvPr/>
        </p:nvSpPr>
        <p:spPr bwMode="auto">
          <a:xfrm>
            <a:off x="39258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42846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43576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47164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Oval 26"/>
          <p:cNvSpPr>
            <a:spLocks noChangeArrowheads="1"/>
          </p:cNvSpPr>
          <p:nvPr/>
        </p:nvSpPr>
        <p:spPr bwMode="auto">
          <a:xfrm>
            <a:off x="47894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Oval 27"/>
          <p:cNvSpPr>
            <a:spLocks noChangeArrowheads="1"/>
          </p:cNvSpPr>
          <p:nvPr/>
        </p:nvSpPr>
        <p:spPr bwMode="auto">
          <a:xfrm>
            <a:off x="51482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Oval 28"/>
          <p:cNvSpPr>
            <a:spLocks noChangeArrowheads="1"/>
          </p:cNvSpPr>
          <p:nvPr/>
        </p:nvSpPr>
        <p:spPr bwMode="auto">
          <a:xfrm>
            <a:off x="52212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Oval 29"/>
          <p:cNvSpPr>
            <a:spLocks noChangeArrowheads="1"/>
          </p:cNvSpPr>
          <p:nvPr/>
        </p:nvSpPr>
        <p:spPr bwMode="auto">
          <a:xfrm>
            <a:off x="55800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Oval 30"/>
          <p:cNvSpPr>
            <a:spLocks noChangeArrowheads="1"/>
          </p:cNvSpPr>
          <p:nvPr/>
        </p:nvSpPr>
        <p:spPr bwMode="auto">
          <a:xfrm>
            <a:off x="56530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Oval 31"/>
          <p:cNvSpPr>
            <a:spLocks noChangeArrowheads="1"/>
          </p:cNvSpPr>
          <p:nvPr/>
        </p:nvSpPr>
        <p:spPr bwMode="auto">
          <a:xfrm>
            <a:off x="60118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Oval 32"/>
          <p:cNvSpPr>
            <a:spLocks noChangeArrowheads="1"/>
          </p:cNvSpPr>
          <p:nvPr/>
        </p:nvSpPr>
        <p:spPr bwMode="auto">
          <a:xfrm>
            <a:off x="60848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Oval 33"/>
          <p:cNvSpPr>
            <a:spLocks noChangeArrowheads="1"/>
          </p:cNvSpPr>
          <p:nvPr/>
        </p:nvSpPr>
        <p:spPr bwMode="auto">
          <a:xfrm>
            <a:off x="64436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Oval 34"/>
          <p:cNvSpPr>
            <a:spLocks noChangeArrowheads="1"/>
          </p:cNvSpPr>
          <p:nvPr/>
        </p:nvSpPr>
        <p:spPr bwMode="auto">
          <a:xfrm>
            <a:off x="65166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Oval 35"/>
          <p:cNvSpPr>
            <a:spLocks noChangeArrowheads="1"/>
          </p:cNvSpPr>
          <p:nvPr/>
        </p:nvSpPr>
        <p:spPr bwMode="auto">
          <a:xfrm>
            <a:off x="2335213" y="24923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Oval 36"/>
          <p:cNvSpPr>
            <a:spLocks noChangeArrowheads="1"/>
          </p:cNvSpPr>
          <p:nvPr/>
        </p:nvSpPr>
        <p:spPr bwMode="auto">
          <a:xfrm>
            <a:off x="2408238" y="25654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7" name="Oval 37"/>
          <p:cNvSpPr>
            <a:spLocks noChangeArrowheads="1"/>
          </p:cNvSpPr>
          <p:nvPr/>
        </p:nvSpPr>
        <p:spPr bwMode="auto">
          <a:xfrm>
            <a:off x="3055938" y="24923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Oval 38"/>
          <p:cNvSpPr>
            <a:spLocks noChangeArrowheads="1"/>
          </p:cNvSpPr>
          <p:nvPr/>
        </p:nvSpPr>
        <p:spPr bwMode="auto">
          <a:xfrm>
            <a:off x="3128963" y="25654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9" name="Oval 39"/>
          <p:cNvSpPr>
            <a:spLocks noChangeArrowheads="1"/>
          </p:cNvSpPr>
          <p:nvPr/>
        </p:nvSpPr>
        <p:spPr bwMode="auto">
          <a:xfrm>
            <a:off x="3776663" y="24923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Oval 40"/>
          <p:cNvSpPr>
            <a:spLocks noChangeArrowheads="1"/>
          </p:cNvSpPr>
          <p:nvPr/>
        </p:nvSpPr>
        <p:spPr bwMode="auto">
          <a:xfrm>
            <a:off x="3849688" y="25654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Oval 41"/>
          <p:cNvSpPr>
            <a:spLocks noChangeArrowheads="1"/>
          </p:cNvSpPr>
          <p:nvPr/>
        </p:nvSpPr>
        <p:spPr bwMode="auto">
          <a:xfrm>
            <a:off x="4497388" y="24923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Oval 42"/>
          <p:cNvSpPr>
            <a:spLocks noChangeArrowheads="1"/>
          </p:cNvSpPr>
          <p:nvPr/>
        </p:nvSpPr>
        <p:spPr bwMode="auto">
          <a:xfrm>
            <a:off x="4570413" y="25654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3" name="Oval 43"/>
          <p:cNvSpPr>
            <a:spLocks noChangeArrowheads="1"/>
          </p:cNvSpPr>
          <p:nvPr/>
        </p:nvSpPr>
        <p:spPr bwMode="auto">
          <a:xfrm>
            <a:off x="5218113" y="24923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4" name="Oval 44"/>
          <p:cNvSpPr>
            <a:spLocks noChangeArrowheads="1"/>
          </p:cNvSpPr>
          <p:nvPr/>
        </p:nvSpPr>
        <p:spPr bwMode="auto">
          <a:xfrm>
            <a:off x="5291138" y="25654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5" name="Oval 45"/>
          <p:cNvSpPr>
            <a:spLocks noChangeArrowheads="1"/>
          </p:cNvSpPr>
          <p:nvPr/>
        </p:nvSpPr>
        <p:spPr bwMode="auto">
          <a:xfrm>
            <a:off x="5938838" y="24923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6" name="Oval 46"/>
          <p:cNvSpPr>
            <a:spLocks noChangeArrowheads="1"/>
          </p:cNvSpPr>
          <p:nvPr/>
        </p:nvSpPr>
        <p:spPr bwMode="auto">
          <a:xfrm>
            <a:off x="6011863" y="25654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Oval 47"/>
          <p:cNvSpPr>
            <a:spLocks noChangeArrowheads="1"/>
          </p:cNvSpPr>
          <p:nvPr/>
        </p:nvSpPr>
        <p:spPr bwMode="auto">
          <a:xfrm>
            <a:off x="6659563" y="24923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8" name="Oval 48"/>
          <p:cNvSpPr>
            <a:spLocks noChangeArrowheads="1"/>
          </p:cNvSpPr>
          <p:nvPr/>
        </p:nvSpPr>
        <p:spPr bwMode="auto">
          <a:xfrm>
            <a:off x="6732588" y="25654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Oval 49"/>
          <p:cNvSpPr>
            <a:spLocks noChangeArrowheads="1"/>
          </p:cNvSpPr>
          <p:nvPr/>
        </p:nvSpPr>
        <p:spPr bwMode="auto">
          <a:xfrm>
            <a:off x="6875463" y="2924175"/>
            <a:ext cx="215900" cy="21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0" name="Oval 50"/>
          <p:cNvSpPr>
            <a:spLocks noChangeArrowheads="1"/>
          </p:cNvSpPr>
          <p:nvPr/>
        </p:nvSpPr>
        <p:spPr bwMode="auto">
          <a:xfrm>
            <a:off x="6948488" y="2997200"/>
            <a:ext cx="71437" cy="71438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1" name="AutoShape 51"/>
          <p:cNvSpPr>
            <a:spLocks noChangeArrowheads="1"/>
          </p:cNvSpPr>
          <p:nvPr/>
        </p:nvSpPr>
        <p:spPr bwMode="auto">
          <a:xfrm>
            <a:off x="21240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2" name="AutoShape 52"/>
          <p:cNvSpPr>
            <a:spLocks noChangeArrowheads="1"/>
          </p:cNvSpPr>
          <p:nvPr/>
        </p:nvSpPr>
        <p:spPr bwMode="auto">
          <a:xfrm>
            <a:off x="25558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3" name="AutoShape 53"/>
          <p:cNvSpPr>
            <a:spLocks noChangeArrowheads="1"/>
          </p:cNvSpPr>
          <p:nvPr/>
        </p:nvSpPr>
        <p:spPr bwMode="auto">
          <a:xfrm>
            <a:off x="29876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4" name="AutoShape 54"/>
          <p:cNvSpPr>
            <a:spLocks noChangeArrowheads="1"/>
          </p:cNvSpPr>
          <p:nvPr/>
        </p:nvSpPr>
        <p:spPr bwMode="auto">
          <a:xfrm>
            <a:off x="34194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5" name="AutoShape 55"/>
          <p:cNvSpPr>
            <a:spLocks noChangeArrowheads="1"/>
          </p:cNvSpPr>
          <p:nvPr/>
        </p:nvSpPr>
        <p:spPr bwMode="auto">
          <a:xfrm>
            <a:off x="38512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6" name="AutoShape 56"/>
          <p:cNvSpPr>
            <a:spLocks noChangeArrowheads="1"/>
          </p:cNvSpPr>
          <p:nvPr/>
        </p:nvSpPr>
        <p:spPr bwMode="auto">
          <a:xfrm>
            <a:off x="42830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7" name="AutoShape 57"/>
          <p:cNvSpPr>
            <a:spLocks noChangeArrowheads="1"/>
          </p:cNvSpPr>
          <p:nvPr/>
        </p:nvSpPr>
        <p:spPr bwMode="auto">
          <a:xfrm>
            <a:off x="47148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8" name="AutoShape 58"/>
          <p:cNvSpPr>
            <a:spLocks noChangeArrowheads="1"/>
          </p:cNvSpPr>
          <p:nvPr/>
        </p:nvSpPr>
        <p:spPr bwMode="auto">
          <a:xfrm>
            <a:off x="51466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9" name="AutoShape 59"/>
          <p:cNvSpPr>
            <a:spLocks noChangeArrowheads="1"/>
          </p:cNvSpPr>
          <p:nvPr/>
        </p:nvSpPr>
        <p:spPr bwMode="auto">
          <a:xfrm>
            <a:off x="55784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0" name="AutoShape 60"/>
          <p:cNvSpPr>
            <a:spLocks noChangeArrowheads="1"/>
          </p:cNvSpPr>
          <p:nvPr/>
        </p:nvSpPr>
        <p:spPr bwMode="auto">
          <a:xfrm>
            <a:off x="60102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1" name="AutoShape 61"/>
          <p:cNvSpPr>
            <a:spLocks noChangeArrowheads="1"/>
          </p:cNvSpPr>
          <p:nvPr/>
        </p:nvSpPr>
        <p:spPr bwMode="auto">
          <a:xfrm>
            <a:off x="64420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2" name="AutoShape 62"/>
          <p:cNvSpPr>
            <a:spLocks noChangeArrowheads="1"/>
          </p:cNvSpPr>
          <p:nvPr/>
        </p:nvSpPr>
        <p:spPr bwMode="auto">
          <a:xfrm>
            <a:off x="6873875" y="44370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3" name="AutoShape 63"/>
          <p:cNvSpPr>
            <a:spLocks noChangeArrowheads="1"/>
          </p:cNvSpPr>
          <p:nvPr/>
        </p:nvSpPr>
        <p:spPr bwMode="auto">
          <a:xfrm>
            <a:off x="2344738" y="48688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4" name="AutoShape 64"/>
          <p:cNvSpPr>
            <a:spLocks noChangeArrowheads="1"/>
          </p:cNvSpPr>
          <p:nvPr/>
        </p:nvSpPr>
        <p:spPr bwMode="auto">
          <a:xfrm>
            <a:off x="3063875" y="48688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5" name="AutoShape 65"/>
          <p:cNvSpPr>
            <a:spLocks noChangeArrowheads="1"/>
          </p:cNvSpPr>
          <p:nvPr/>
        </p:nvSpPr>
        <p:spPr bwMode="auto">
          <a:xfrm>
            <a:off x="3783013" y="48688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6" name="AutoShape 66"/>
          <p:cNvSpPr>
            <a:spLocks noChangeArrowheads="1"/>
          </p:cNvSpPr>
          <p:nvPr/>
        </p:nvSpPr>
        <p:spPr bwMode="auto">
          <a:xfrm>
            <a:off x="4502150" y="48688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7" name="AutoShape 67"/>
          <p:cNvSpPr>
            <a:spLocks noChangeArrowheads="1"/>
          </p:cNvSpPr>
          <p:nvPr/>
        </p:nvSpPr>
        <p:spPr bwMode="auto">
          <a:xfrm>
            <a:off x="5221288" y="48688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8" name="AutoShape 68"/>
          <p:cNvSpPr>
            <a:spLocks noChangeArrowheads="1"/>
          </p:cNvSpPr>
          <p:nvPr/>
        </p:nvSpPr>
        <p:spPr bwMode="auto">
          <a:xfrm>
            <a:off x="5940425" y="48688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9" name="AutoShape 69"/>
          <p:cNvSpPr>
            <a:spLocks noChangeArrowheads="1"/>
          </p:cNvSpPr>
          <p:nvPr/>
        </p:nvSpPr>
        <p:spPr bwMode="auto">
          <a:xfrm>
            <a:off x="6659563" y="4868863"/>
            <a:ext cx="215900" cy="215900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0" name="Freeform 70"/>
          <p:cNvSpPr>
            <a:spLocks/>
          </p:cNvSpPr>
          <p:nvPr/>
        </p:nvSpPr>
        <p:spPr bwMode="auto">
          <a:xfrm>
            <a:off x="468313" y="3789363"/>
            <a:ext cx="7704137" cy="1103312"/>
          </a:xfrm>
          <a:custGeom>
            <a:avLst/>
            <a:gdLst>
              <a:gd name="T0" fmla="*/ 0 w 4853"/>
              <a:gd name="T1" fmla="*/ 0 h 695"/>
              <a:gd name="T2" fmla="*/ 1224 w 4853"/>
              <a:gd name="T3" fmla="*/ 272 h 695"/>
              <a:gd name="T4" fmla="*/ 2086 w 4853"/>
              <a:gd name="T5" fmla="*/ 453 h 695"/>
              <a:gd name="T6" fmla="*/ 2903 w 4853"/>
              <a:gd name="T7" fmla="*/ 589 h 695"/>
              <a:gd name="T8" fmla="*/ 3810 w 4853"/>
              <a:gd name="T9" fmla="*/ 680 h 695"/>
              <a:gd name="T10" fmla="*/ 4853 w 4853"/>
              <a:gd name="T11" fmla="*/ 68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53" h="695">
                <a:moveTo>
                  <a:pt x="0" y="0"/>
                </a:moveTo>
                <a:cubicBezTo>
                  <a:pt x="438" y="98"/>
                  <a:pt x="876" y="197"/>
                  <a:pt x="1224" y="272"/>
                </a:cubicBezTo>
                <a:cubicBezTo>
                  <a:pt x="1572" y="347"/>
                  <a:pt x="1806" y="400"/>
                  <a:pt x="2086" y="453"/>
                </a:cubicBezTo>
                <a:cubicBezTo>
                  <a:pt x="2366" y="506"/>
                  <a:pt x="2616" y="551"/>
                  <a:pt x="2903" y="589"/>
                </a:cubicBezTo>
                <a:cubicBezTo>
                  <a:pt x="3190" y="627"/>
                  <a:pt x="3485" y="665"/>
                  <a:pt x="3810" y="680"/>
                </a:cubicBezTo>
                <a:cubicBezTo>
                  <a:pt x="4135" y="695"/>
                  <a:pt x="4679" y="680"/>
                  <a:pt x="4853" y="680"/>
                </a:cubicBezTo>
              </a:path>
            </a:pathLst>
          </a:custGeom>
          <a:noFill/>
          <a:ln w="25400" cap="flat" cmpd="sng">
            <a:solidFill>
              <a:srgbClr val="99CC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1" name="Line 71"/>
          <p:cNvSpPr>
            <a:spLocks noChangeShapeType="1"/>
          </p:cNvSpPr>
          <p:nvPr/>
        </p:nvSpPr>
        <p:spPr bwMode="auto">
          <a:xfrm>
            <a:off x="468313" y="3789363"/>
            <a:ext cx="7920037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2" name="Text Box 72"/>
          <p:cNvSpPr txBox="1">
            <a:spLocks noChangeArrowheads="1"/>
          </p:cNvSpPr>
          <p:nvPr/>
        </p:nvSpPr>
        <p:spPr bwMode="auto">
          <a:xfrm>
            <a:off x="7308850" y="4941888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99CC00"/>
                </a:solidFill>
              </a:rPr>
              <a:t>reaction products</a:t>
            </a:r>
          </a:p>
        </p:txBody>
      </p:sp>
      <p:sp>
        <p:nvSpPr>
          <p:cNvPr id="71753" name="Line 73"/>
          <p:cNvSpPr>
            <a:spLocks noChangeShapeType="1"/>
          </p:cNvSpPr>
          <p:nvPr/>
        </p:nvSpPr>
        <p:spPr bwMode="auto">
          <a:xfrm>
            <a:off x="539750" y="3789363"/>
            <a:ext cx="7632700" cy="360362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4" name="Text Box 74"/>
          <p:cNvSpPr txBox="1">
            <a:spLocks noChangeArrowheads="1"/>
          </p:cNvSpPr>
          <p:nvPr/>
        </p:nvSpPr>
        <p:spPr bwMode="auto">
          <a:xfrm>
            <a:off x="5651500" y="2420938"/>
            <a:ext cx="936625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/>
              <a:t>B </a:t>
            </a:r>
            <a:r>
              <a:rPr lang="de-DE" b="1">
                <a:sym typeface="Symbol" pitchFamily="18" charset="2"/>
              </a:rPr>
              <a:t> 1/r</a:t>
            </a:r>
          </a:p>
        </p:txBody>
      </p:sp>
      <p:sp>
        <p:nvSpPr>
          <p:cNvPr id="71755" name="Rectangle 75"/>
          <p:cNvSpPr>
            <a:spLocks noChangeArrowheads="1"/>
          </p:cNvSpPr>
          <p:nvPr/>
        </p:nvSpPr>
        <p:spPr bwMode="auto">
          <a:xfrm>
            <a:off x="1908175" y="3357563"/>
            <a:ext cx="5327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e-DE" sz="2400">
                <a:solidFill>
                  <a:srgbClr val="FF9933"/>
                </a:solidFill>
              </a:rPr>
              <a:t>primary beam </a:t>
            </a:r>
            <a:r>
              <a:rPr lang="de-DE" sz="2400" b="1">
                <a:solidFill>
                  <a:srgbClr val="FF9933"/>
                </a:solidFill>
              </a:rPr>
              <a:t>does not hit the horn</a:t>
            </a:r>
          </a:p>
        </p:txBody>
      </p:sp>
      <p:sp>
        <p:nvSpPr>
          <p:cNvPr id="71756" name="Rectangle 76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de-DE"/>
              <a:t>Collecting pbars: Magnetic Horn</a:t>
            </a:r>
          </a:p>
        </p:txBody>
      </p:sp>
    </p:spTree>
    <p:extLst>
      <p:ext uri="{BB962C8B-B14F-4D97-AF65-F5344CB8AC3E}">
        <p14:creationId xmlns:p14="http://schemas.microsoft.com/office/powerpoint/2010/main" val="3285428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/>
      <p:bldP spid="71685" grpId="0" animBg="1"/>
      <p:bldP spid="71686" grpId="0" animBg="1"/>
      <p:bldP spid="71687" grpId="0" animBg="1"/>
      <p:bldP spid="71688" grpId="0" animBg="1"/>
      <p:bldP spid="71689" grpId="0" animBg="1"/>
      <p:bldP spid="71691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  <p:bldP spid="71699" grpId="0" animBg="1"/>
      <p:bldP spid="71700" grpId="0" animBg="1"/>
      <p:bldP spid="71701" grpId="0" animBg="1"/>
      <p:bldP spid="71702" grpId="0" animBg="1"/>
      <p:bldP spid="71703" grpId="0" animBg="1"/>
      <p:bldP spid="71704" grpId="0" animBg="1"/>
      <p:bldP spid="71705" grpId="0" animBg="1"/>
      <p:bldP spid="71706" grpId="0" animBg="1"/>
      <p:bldP spid="71707" grpId="0" animBg="1"/>
      <p:bldP spid="71708" grpId="0" animBg="1"/>
      <p:bldP spid="71709" grpId="0" animBg="1"/>
      <p:bldP spid="71710" grpId="0" animBg="1"/>
      <p:bldP spid="71711" grpId="0" animBg="1"/>
      <p:bldP spid="71712" grpId="0" animBg="1"/>
      <p:bldP spid="71713" grpId="0" animBg="1"/>
      <p:bldP spid="71714" grpId="0" animBg="1"/>
      <p:bldP spid="71715" grpId="0" animBg="1"/>
      <p:bldP spid="71716" grpId="0" animBg="1"/>
      <p:bldP spid="71717" grpId="0" animBg="1"/>
      <p:bldP spid="71718" grpId="0" animBg="1"/>
      <p:bldP spid="71719" grpId="0" animBg="1"/>
      <p:bldP spid="71720" grpId="0" animBg="1"/>
      <p:bldP spid="71721" grpId="0" animBg="1"/>
      <p:bldP spid="71722" grpId="0" animBg="1"/>
      <p:bldP spid="71723" grpId="0" animBg="1"/>
      <p:bldP spid="71724" grpId="0" animBg="1"/>
      <p:bldP spid="71725" grpId="0" animBg="1"/>
      <p:bldP spid="71726" grpId="0" animBg="1"/>
      <p:bldP spid="71727" grpId="0" animBg="1"/>
      <p:bldP spid="71728" grpId="0" animBg="1"/>
      <p:bldP spid="71729" grpId="0" animBg="1"/>
      <p:bldP spid="71730" grpId="0" animBg="1"/>
      <p:bldP spid="71731" grpId="0" animBg="1"/>
      <p:bldP spid="71732" grpId="0" animBg="1"/>
      <p:bldP spid="71733" grpId="0" animBg="1"/>
      <p:bldP spid="71734" grpId="0" animBg="1"/>
      <p:bldP spid="71735" grpId="0" animBg="1"/>
      <p:bldP spid="71736" grpId="0" animBg="1"/>
      <p:bldP spid="71737" grpId="0" animBg="1"/>
      <p:bldP spid="71738" grpId="0" animBg="1"/>
      <p:bldP spid="71739" grpId="0" animBg="1"/>
      <p:bldP spid="71740" grpId="0" animBg="1"/>
      <p:bldP spid="71741" grpId="0" animBg="1"/>
      <p:bldP spid="71742" grpId="0" animBg="1"/>
      <p:bldP spid="71743" grpId="0" animBg="1"/>
      <p:bldP spid="71744" grpId="0" animBg="1"/>
      <p:bldP spid="71745" grpId="0" animBg="1"/>
      <p:bldP spid="71746" grpId="0" animBg="1"/>
      <p:bldP spid="71747" grpId="0" animBg="1"/>
      <p:bldP spid="71748" grpId="0" animBg="1"/>
      <p:bldP spid="71749" grpId="0" animBg="1"/>
      <p:bldP spid="71750" grpId="0" animBg="1"/>
      <p:bldP spid="71751" grpId="0" animBg="1"/>
      <p:bldP spid="71752" grpId="0"/>
      <p:bldP spid="71753" grpId="0" animBg="1"/>
      <p:bldP spid="71754" grpId="0" animBg="1"/>
      <p:bldP spid="717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lum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1" y="1844824"/>
            <a:ext cx="496728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41666" y="1314701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b="1" dirty="0"/>
              <a:t>CERN ACOL Horn, </a:t>
            </a:r>
            <a:r>
              <a:rPr lang="de-DE" b="1" u="sng" dirty="0">
                <a:solidFill>
                  <a:srgbClr val="FF0000"/>
                </a:solidFill>
              </a:rPr>
              <a:t>I = 400 </a:t>
            </a:r>
            <a:r>
              <a:rPr lang="de-DE" b="1" u="sng" dirty="0" err="1">
                <a:solidFill>
                  <a:srgbClr val="FF0000"/>
                </a:solidFill>
              </a:rPr>
              <a:t>kA</a:t>
            </a:r>
            <a:endParaRPr lang="de-DE" b="1" u="sng" dirty="0">
              <a:solidFill>
                <a:srgbClr val="FF0000"/>
              </a:solidFill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84213" y="115888"/>
            <a:ext cx="80645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e-DE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Collecting pbars: Magnetic Horn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84168" y="2276872"/>
            <a:ext cx="189026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0CC00"/>
                </a:solidFill>
              </a:rPr>
              <a:t>N</a:t>
            </a:r>
            <a:r>
              <a:rPr lang="de-DE" dirty="0" err="1" smtClean="0">
                <a:solidFill>
                  <a:srgbClr val="00CC00"/>
                </a:solidFill>
              </a:rPr>
              <a:t>egotiations</a:t>
            </a:r>
            <a:r>
              <a:rPr lang="de-DE" dirty="0" smtClean="0">
                <a:solidFill>
                  <a:srgbClr val="00CC00"/>
                </a:solidFill>
              </a:rPr>
              <a:t> </a:t>
            </a:r>
            <a:r>
              <a:rPr lang="de-DE" dirty="0" err="1" smtClean="0">
                <a:solidFill>
                  <a:srgbClr val="00CC00"/>
                </a:solidFill>
              </a:rPr>
              <a:t>for</a:t>
            </a:r>
            <a:r>
              <a:rPr lang="de-DE" dirty="0" smtClean="0">
                <a:solidFill>
                  <a:srgbClr val="00CC00"/>
                </a:solidFill>
              </a:rPr>
              <a:t> </a:t>
            </a:r>
            <a:br>
              <a:rPr lang="de-DE" dirty="0" smtClean="0">
                <a:solidFill>
                  <a:srgbClr val="00CC00"/>
                </a:solidFill>
              </a:rPr>
            </a:br>
            <a:r>
              <a:rPr lang="de-DE" dirty="0" err="1" smtClean="0">
                <a:solidFill>
                  <a:srgbClr val="00CC00"/>
                </a:solidFill>
              </a:rPr>
              <a:t>the</a:t>
            </a:r>
            <a:r>
              <a:rPr lang="de-DE" dirty="0" smtClean="0">
                <a:solidFill>
                  <a:srgbClr val="00CC00"/>
                </a:solidFill>
              </a:rPr>
              <a:t> power pulser</a:t>
            </a:r>
            <a:br>
              <a:rPr lang="de-DE" dirty="0" smtClean="0">
                <a:solidFill>
                  <a:srgbClr val="00CC00"/>
                </a:solidFill>
              </a:rPr>
            </a:br>
            <a:r>
              <a:rPr lang="de-DE" dirty="0" smtClean="0">
                <a:solidFill>
                  <a:srgbClr val="00CC00"/>
                </a:solidFill>
              </a:rPr>
              <a:t>in </a:t>
            </a:r>
            <a:r>
              <a:rPr lang="de-DE" dirty="0" err="1" smtClean="0">
                <a:solidFill>
                  <a:srgbClr val="00CC00"/>
                </a:solidFill>
              </a:rPr>
              <a:t>progress</a:t>
            </a:r>
            <a:r>
              <a:rPr lang="de-DE" dirty="0" smtClean="0">
                <a:solidFill>
                  <a:srgbClr val="00CC00"/>
                </a:solidFill>
              </a:rPr>
              <a:t/>
            </a:r>
            <a:br>
              <a:rPr lang="de-DE" dirty="0" smtClean="0">
                <a:solidFill>
                  <a:srgbClr val="00CC00"/>
                </a:solidFill>
              </a:rPr>
            </a:br>
            <a:r>
              <a:rPr lang="de-DE" dirty="0" smtClean="0">
                <a:solidFill>
                  <a:srgbClr val="00CC00"/>
                </a:solidFill>
              </a:rPr>
              <a:t>(</a:t>
            </a:r>
            <a:r>
              <a:rPr lang="de-DE" dirty="0" err="1" smtClean="0">
                <a:solidFill>
                  <a:srgbClr val="00CC00"/>
                </a:solidFill>
              </a:rPr>
              <a:t>switches</a:t>
            </a:r>
            <a:r>
              <a:rPr lang="de-DE" dirty="0" smtClean="0">
                <a:solidFill>
                  <a:srgbClr val="00CC00"/>
                </a:solidFill>
              </a:rPr>
              <a:t>!)</a:t>
            </a:r>
            <a:endParaRPr lang="de-DE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05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741015"/>
          </a:xfrm>
        </p:spPr>
        <p:txBody>
          <a:bodyPr/>
          <a:lstStyle/>
          <a:p>
            <a:r>
              <a:rPr lang="de-DE" dirty="0" err="1" smtClean="0"/>
              <a:t>pbar</a:t>
            </a:r>
            <a:r>
              <a:rPr lang="de-DE" dirty="0" smtClean="0"/>
              <a:t> Target </a:t>
            </a:r>
            <a:r>
              <a:rPr lang="de-DE" dirty="0" err="1" smtClean="0"/>
              <a:t>station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Grafi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691143" cy="480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V="1">
            <a:off x="1331640" y="4149080"/>
            <a:ext cx="936104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1125627" y="436510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BEAM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11944" y="5023722"/>
            <a:ext cx="115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 = 200 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Zukunft">
  <a:themeElements>
    <a:clrScheme name="GSI-Zukun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I-Zukun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Zukun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ir-gsi-folienmaster_2016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GSI-Zukunft</Template>
  <TotalTime>0</TotalTime>
  <Words>1097</Words>
  <Application>Microsoft Office PowerPoint</Application>
  <PresentationFormat>On-screen Show (4:3)</PresentationFormat>
  <Paragraphs>265</Paragraphs>
  <Slides>34</Slides>
  <Notes>9</Notes>
  <HiddenSlides>8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GSI-Zukunft</vt:lpstr>
      <vt:lpstr>fair-gsi-folienmaster_2016</vt:lpstr>
      <vt:lpstr>Chart</vt:lpstr>
      <vt:lpstr>The FAIR Antiproton Target</vt:lpstr>
      <vt:lpstr>The pbar separator</vt:lpstr>
      <vt:lpstr>PowerPoint Presentation</vt:lpstr>
      <vt:lpstr>PowerPoint Presentation</vt:lpstr>
      <vt:lpstr>pbar Target and Magnetic Horn</vt:lpstr>
      <vt:lpstr>pbar Distribution After the Target</vt:lpstr>
      <vt:lpstr>Collecting pbars: Magnetic Horn</vt:lpstr>
      <vt:lpstr> </vt:lpstr>
      <vt:lpstr>pbar Target station</vt:lpstr>
      <vt:lpstr>Collectible pbars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Prompt dose rates:  Construction permit  </vt:lpstr>
      <vt:lpstr>PowerPoint Presentation</vt:lpstr>
      <vt:lpstr>PowerPoint Presentation</vt:lpstr>
      <vt:lpstr>The pbar building</vt:lpstr>
      <vt:lpstr>Residual dose rates:  Operation permit (in work)</vt:lpstr>
      <vt:lpstr>Residual dose rate around target station</vt:lpstr>
      <vt:lpstr>Residual dose for  the open target station</vt:lpstr>
      <vt:lpstr>Bring the target out of the target station</vt:lpstr>
      <vt:lpstr>Residual dose during handling: Transport container in front of target station</vt:lpstr>
      <vt:lpstr>Transport concept in building 6c: Operation Permit (in work)</vt:lpstr>
      <vt:lpstr>Target station and transport container</vt:lpstr>
      <vt:lpstr>Overview of transport </vt:lpstr>
      <vt:lpstr>pbar shielding flask:  technical design </vt:lpstr>
      <vt:lpstr>Dose rate calculations for the shielding flask</vt:lpstr>
      <vt:lpstr>Transport outside of the building</vt:lpstr>
      <vt:lpstr>Hot cell in  SuperFRS building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kknie</dc:creator>
  <cp:lastModifiedBy>Gostishchev, Vitaliy Dr.</cp:lastModifiedBy>
  <cp:revision>58</cp:revision>
  <dcterms:created xsi:type="dcterms:W3CDTF">2008-10-20T16:29:36Z</dcterms:created>
  <dcterms:modified xsi:type="dcterms:W3CDTF">2019-01-18T12:18:03Z</dcterms:modified>
</cp:coreProperties>
</file>