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318" r:id="rId4"/>
    <p:sldId id="312" r:id="rId5"/>
    <p:sldId id="319" r:id="rId6"/>
    <p:sldId id="320" r:id="rId7"/>
    <p:sldId id="315" r:id="rId8"/>
    <p:sldId id="311" r:id="rId9"/>
    <p:sldId id="316" r:id="rId10"/>
    <p:sldId id="317" r:id="rId11"/>
    <p:sldId id="314" r:id="rId12"/>
    <p:sldId id="259" r:id="rId13"/>
    <p:sldId id="260" r:id="rId14"/>
    <p:sldId id="293" r:id="rId15"/>
    <p:sldId id="292" r:id="rId16"/>
    <p:sldId id="321" r:id="rId17"/>
    <p:sldId id="310" r:id="rId18"/>
    <p:sldId id="294" r:id="rId19"/>
    <p:sldId id="295" r:id="rId20"/>
    <p:sldId id="297" r:id="rId21"/>
    <p:sldId id="322" r:id="rId22"/>
    <p:sldId id="300" r:id="rId23"/>
    <p:sldId id="309" r:id="rId24"/>
    <p:sldId id="299" r:id="rId25"/>
    <p:sldId id="325" r:id="rId26"/>
    <p:sldId id="326" r:id="rId27"/>
    <p:sldId id="324" r:id="rId28"/>
    <p:sldId id="298" r:id="rId29"/>
    <p:sldId id="327" r:id="rId30"/>
    <p:sldId id="280" r:id="rId31"/>
    <p:sldId id="283" r:id="rId32"/>
    <p:sldId id="313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1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759DC17-C80C-46C8-9781-A58B9B989048}" type="datetimeFigureOut">
              <a:rPr lang="ru-RU"/>
              <a:pPr>
                <a:defRPr/>
              </a:pPr>
              <a:t>19.01.2019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71C9FBA-2EB6-4866-BF95-A1290C7414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3C860-9901-4690-A041-1EE5D6B7EA32}" type="datetime1">
              <a:rPr lang="ru-RU" smtClean="0"/>
              <a:t>19.01.2019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9B6BA-E329-4F01-9B63-400613BF23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64194-3166-492E-A5D9-7ABC40B06D70}" type="datetime1">
              <a:rPr lang="ru-RU" smtClean="0"/>
              <a:t>19.01.2019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0CD0D-680E-40B1-B0A4-469DC76C21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C95D0-793F-4732-AD55-D0DAA691A3B8}" type="datetime1">
              <a:rPr lang="ru-RU" smtClean="0"/>
              <a:t>19.01.2019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CC638-0F37-46A5-BAE4-0EBFB3B167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97555-4829-4537-8128-D8DA5B89476B}" type="datetime1">
              <a:rPr lang="ru-RU" smtClean="0"/>
              <a:t>19.01.2019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315EF-3350-4C08-89AD-63C153C4C6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C96E5-FE27-4631-BA61-4EA3C36F513A}" type="datetime1">
              <a:rPr lang="ru-RU" smtClean="0"/>
              <a:t>19.01.2019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D0672-A728-4B90-B923-B2CEDC0013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B980B-C123-41A3-846E-4567363131F0}" type="datetime1">
              <a:rPr lang="ru-RU" smtClean="0"/>
              <a:t>19.01.2019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F8950-8860-4D9D-9689-339A0040AB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6BCE3-8C7D-4BA6-BE74-561DC90A55B7}" type="datetime1">
              <a:rPr lang="ru-RU" smtClean="0"/>
              <a:t>19.01.2019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FD2CE-2ADC-43EB-98B0-340A8BAE55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19807-71AD-41C2-AE62-0A6AC64A3036}" type="datetime1">
              <a:rPr lang="ru-RU" smtClean="0"/>
              <a:t>19.01.2019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7E92B-67BC-43FA-B034-EBC4440595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0AE87-B83E-4A1E-AF15-33E7E232DF68}" type="datetime1">
              <a:rPr lang="ru-RU" smtClean="0"/>
              <a:t>19.01.2019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BC910-A15C-456D-82D2-F1E643424B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9131B-960D-436A-BF63-894F55CFD093}" type="datetime1">
              <a:rPr lang="ru-RU" smtClean="0"/>
              <a:t>19.01.2019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7A9D7-7386-4CA0-A21E-B4555FE9D6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29E38-4F85-4427-9212-23BC9801FD0B}" type="datetime1">
              <a:rPr lang="ru-RU" smtClean="0"/>
              <a:t>19.01.2019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3619A-1739-4CAE-ABAE-2D2FA02B28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16383A-EA2F-460C-96B5-7FE48368D06C}" type="datetime1">
              <a:rPr lang="ru-RU" smtClean="0"/>
              <a:t>19.01.2019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583E495-EAAD-456E-8FA7-77F94A0EB3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50"/>
            <a:ext cx="9144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3071813" y="785813"/>
            <a:ext cx="6072187" cy="2357437"/>
          </a:xfrm>
        </p:spPr>
        <p:txBody>
          <a:bodyPr/>
          <a:lstStyle/>
          <a:p>
            <a:r>
              <a:rPr lang="en-US" sz="4000" b="1" smtClean="0"/>
              <a:t>Stochastic cooling at NICA</a:t>
            </a:r>
            <a:endParaRPr lang="ru-RU" sz="4000" b="1" smtClean="0"/>
          </a:p>
        </p:txBody>
      </p:sp>
      <p:sp>
        <p:nvSpPr>
          <p:cNvPr id="205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500688"/>
            <a:ext cx="4071938" cy="1357312"/>
          </a:xfrm>
        </p:spPr>
        <p:txBody>
          <a:bodyPr/>
          <a:lstStyle/>
          <a:p>
            <a:pPr eaLnBrk="1" hangingPunct="1"/>
            <a:r>
              <a:rPr lang="en-US" b="1" u="sng" smtClean="0">
                <a:solidFill>
                  <a:srgbClr val="FF0000"/>
                </a:solidFill>
              </a:rPr>
              <a:t>A.Sidorin</a:t>
            </a:r>
          </a:p>
          <a:p>
            <a:pPr eaLnBrk="1" hangingPunct="1"/>
            <a:r>
              <a:rPr lang="en-US" b="1" u="sng" smtClean="0">
                <a:solidFill>
                  <a:srgbClr val="FF0000"/>
                </a:solidFill>
              </a:rPr>
              <a:t>For NiCA team</a:t>
            </a:r>
            <a:endParaRPr lang="ru-RU" b="1" smtClean="0">
              <a:solidFill>
                <a:srgbClr val="FF0000"/>
              </a:solidFill>
            </a:endParaRP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571500" y="142875"/>
            <a:ext cx="7947025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GSI/FAIR Workshop on Stochastic Cooling</a:t>
            </a:r>
          </a:p>
          <a:p>
            <a:r>
              <a:rPr lang="en-US"/>
              <a:t>Monday 21 January 2019 - Wednesday 23 January 2019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3554BF-00EC-446D-A2AA-4E9D4DD004CF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11267" name="Picture 3" descr="NICA_header_blue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2714625" y="142875"/>
            <a:ext cx="3079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Calibri" pitchFamily="34" charset="0"/>
              </a:rPr>
              <a:t>Cooling times</a:t>
            </a:r>
            <a:endParaRPr lang="ru-RU" sz="4000" b="1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1269" name="Рисунок 6" descr="Rate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409700"/>
            <a:ext cx="7924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6A93E8-B265-4899-8FA0-15A6BE936401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12291" name="Picture 3" descr="NICA_header_blue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2000250" y="142875"/>
            <a:ext cx="4489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Calibri" pitchFamily="34" charset="0"/>
              </a:rPr>
              <a:t>Longitudinal cooling</a:t>
            </a:r>
            <a:endParaRPr lang="ru-RU" sz="40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2293" name="TextBox 7"/>
          <p:cNvSpPr txBox="1">
            <a:spLocks noChangeArrowheads="1"/>
          </p:cNvSpPr>
          <p:nvPr/>
        </p:nvSpPr>
        <p:spPr bwMode="auto">
          <a:xfrm>
            <a:off x="571500" y="1071563"/>
            <a:ext cx="73787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The filter cooling provides required cooling times (with reserve),</a:t>
            </a:r>
          </a:p>
          <a:p>
            <a:endParaRPr lang="en-US" sz="2000"/>
          </a:p>
          <a:p>
            <a:r>
              <a:rPr lang="en-US" sz="2000"/>
              <a:t>However in the range 3 – 3.3 GeV/u the acceptance </a:t>
            </a:r>
          </a:p>
          <a:p>
            <a:r>
              <a:rPr lang="en-US" sz="2000"/>
              <a:t>is less than separatrix height</a:t>
            </a:r>
            <a:endParaRPr lang="ru-RU" sz="2000"/>
          </a:p>
        </p:txBody>
      </p:sp>
      <p:sp>
        <p:nvSpPr>
          <p:cNvPr id="12294" name="TextBox 8"/>
          <p:cNvSpPr txBox="1">
            <a:spLocks noChangeArrowheads="1"/>
          </p:cNvSpPr>
          <p:nvPr/>
        </p:nvSpPr>
        <p:spPr bwMode="auto">
          <a:xfrm>
            <a:off x="571500" y="2786063"/>
            <a:ext cx="57261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In the range 3 - 3.3 GeV/u TOF provides </a:t>
            </a:r>
          </a:p>
          <a:p>
            <a:r>
              <a:rPr lang="en-US" sz="2000"/>
              <a:t>required acceptance and required cooling times  </a:t>
            </a:r>
            <a:endParaRPr lang="ru-RU" sz="2000"/>
          </a:p>
        </p:txBody>
      </p:sp>
      <p:sp>
        <p:nvSpPr>
          <p:cNvPr id="12295" name="TextBox 9"/>
          <p:cNvSpPr txBox="1">
            <a:spLocks noChangeArrowheads="1"/>
          </p:cNvSpPr>
          <p:nvPr/>
        </p:nvSpPr>
        <p:spPr bwMode="auto">
          <a:xfrm>
            <a:off x="442913" y="3857625"/>
            <a:ext cx="8701087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The base line is to use Filter at large energies</a:t>
            </a:r>
          </a:p>
          <a:p>
            <a:r>
              <a:rPr lang="en-US" sz="2000"/>
              <a:t>and TOF at small energies</a:t>
            </a:r>
          </a:p>
          <a:p>
            <a:endParaRPr lang="en-US" sz="2000"/>
          </a:p>
          <a:p>
            <a:r>
              <a:rPr lang="en-US" sz="2000"/>
              <a:t>Palmer method is kept as a reserve option:</a:t>
            </a:r>
          </a:p>
          <a:p>
            <a:r>
              <a:rPr lang="en-US" sz="2000"/>
              <a:t>-it requires two pick-ups (because of small dispersion and large emattance)</a:t>
            </a:r>
          </a:p>
          <a:p>
            <a:pPr>
              <a:buFontTx/>
              <a:buChar char="-"/>
            </a:pPr>
            <a:r>
              <a:rPr lang="en-US" sz="2000"/>
              <a:t>we have limited space in arcs</a:t>
            </a:r>
          </a:p>
          <a:p>
            <a:pPr>
              <a:buFontTx/>
              <a:buChar char="-"/>
            </a:pPr>
            <a:r>
              <a:rPr lang="en-US" sz="2000"/>
              <a:t>complicated design</a:t>
            </a:r>
            <a:endParaRPr lang="ru-RU" sz="2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NICA_header_blue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52"/>
          <p:cNvSpPr txBox="1">
            <a:spLocks noChangeArrowheads="1"/>
          </p:cNvSpPr>
          <p:nvPr/>
        </p:nvSpPr>
        <p:spPr bwMode="auto">
          <a:xfrm>
            <a:off x="928688" y="142875"/>
            <a:ext cx="7286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alibri" pitchFamily="34" charset="0"/>
              </a:rPr>
              <a:t>General parameters of the SC system</a:t>
            </a:r>
            <a:endParaRPr lang="ru-RU" sz="3600" b="1">
              <a:solidFill>
                <a:srgbClr val="FF0000"/>
              </a:solidFill>
              <a:latin typeface="Calibri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85813" y="1643063"/>
          <a:ext cx="7858180" cy="2996121"/>
        </p:xfrm>
        <a:graphic>
          <a:graphicData uri="http://schemas.openxmlformats.org/drawingml/2006/table">
            <a:tbl>
              <a:tblPr/>
              <a:tblGrid>
                <a:gridCol w="4645113"/>
                <a:gridCol w="3213067"/>
              </a:tblGrid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libri"/>
                          <a:cs typeface="Times New Roman"/>
                        </a:rPr>
                        <a:t>Energy range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3 – </a:t>
                      </a: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2400" dirty="0" smtClean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5 </a:t>
                      </a:r>
                      <a:r>
                        <a:rPr lang="en-US" sz="2400" dirty="0" err="1" smtClean="0">
                          <a:latin typeface="Times New Roman"/>
                          <a:ea typeface="Calibri"/>
                          <a:cs typeface="Times New Roman"/>
                        </a:rPr>
                        <a:t>GeV</a:t>
                      </a: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2400" dirty="0" smtClean="0">
                          <a:latin typeface="Times New Roman"/>
                          <a:ea typeface="Calibri"/>
                          <a:cs typeface="Times New Roman"/>
                        </a:rPr>
                        <a:t>u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libri"/>
                          <a:cs typeface="Times New Roman"/>
                        </a:rPr>
                        <a:t>Band width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– 4 </a:t>
                      </a:r>
                      <a:r>
                        <a:rPr lang="en-US" sz="2400" dirty="0" smtClean="0">
                          <a:latin typeface="Times New Roman"/>
                          <a:ea typeface="Calibri"/>
                          <a:cs typeface="Times New Roman"/>
                        </a:rPr>
                        <a:t>GHz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libri"/>
                          <a:cs typeface="Times New Roman"/>
                        </a:rPr>
                        <a:t>Pick-up</a:t>
                      </a:r>
                      <a:r>
                        <a:rPr lang="en-US" sz="24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impedance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288 Ω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latin typeface="Times New Roman"/>
                          <a:ea typeface="Calibri"/>
                          <a:cs typeface="Times New Roman"/>
                        </a:rPr>
                        <a:t>Peack</a:t>
                      </a: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2400" dirty="0" smtClean="0">
                          <a:latin typeface="Times New Roman"/>
                          <a:ea typeface="Calibri"/>
                          <a:cs typeface="Times New Roman"/>
                        </a:rPr>
                        <a:t>mean</a:t>
                      </a: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smtClean="0">
                          <a:latin typeface="Times New Roman"/>
                          <a:ea typeface="Calibri"/>
                          <a:cs typeface="Times New Roman"/>
                        </a:rPr>
                        <a:t>power at the pick-up output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30/2 </a:t>
                      </a:r>
                      <a:r>
                        <a:rPr lang="en-US" sz="2400" dirty="0" err="1" smtClean="0">
                          <a:latin typeface="Times New Roman"/>
                          <a:ea typeface="Calibri"/>
                          <a:cs typeface="Times New Roman"/>
                        </a:rPr>
                        <a:t>nW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libri"/>
                          <a:cs typeface="Times New Roman"/>
                        </a:rPr>
                        <a:t>Kicker impedance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576 Ω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Mean power at the kicker 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500 </a:t>
                      </a:r>
                      <a:r>
                        <a:rPr lang="en-US" sz="2400" dirty="0" smtClean="0">
                          <a:latin typeface="Times New Roman"/>
                          <a:ea typeface="Calibri"/>
                          <a:cs typeface="Times New Roman"/>
                        </a:rPr>
                        <a:t>W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libri"/>
                          <a:cs typeface="Times New Roman"/>
                        </a:rPr>
                        <a:t>Gain (without additional losses)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110 дБ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315EF-3350-4C08-89AD-63C153C4C671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NICA_header_blue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2286000" y="214313"/>
            <a:ext cx="4667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Location at the collider</a:t>
            </a:r>
            <a:endParaRPr lang="ru-RU" sz="3200" b="1">
              <a:solidFill>
                <a:srgbClr val="FF0000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026D3F-A2A2-4067-8409-9F750D208D17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14341" name="Picture 7" descr="StCool схем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071563"/>
            <a:ext cx="8815388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Box 7"/>
          <p:cNvSpPr txBox="1">
            <a:spLocks noChangeArrowheads="1"/>
          </p:cNvSpPr>
          <p:nvPr/>
        </p:nvSpPr>
        <p:spPr bwMode="auto">
          <a:xfrm>
            <a:off x="4000500" y="5857875"/>
            <a:ext cx="16843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Half of the ring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NICA_header_blue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3071813" y="214313"/>
            <a:ext cx="23717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RF scheme</a:t>
            </a:r>
            <a:endParaRPr lang="ru-RU" sz="3200" b="1">
              <a:solidFill>
                <a:srgbClr val="FF0000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838165-F730-4EEC-A802-3A7E097C6245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1536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66" name="Rectangle 3"/>
          <p:cNvSpPr>
            <a:spLocks noChangeArrowheads="1"/>
          </p:cNvSpPr>
          <p:nvPr/>
        </p:nvSpPr>
        <p:spPr bwMode="auto">
          <a:xfrm>
            <a:off x="0" y="1666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142875" y="5429250"/>
          <a:ext cx="8858313" cy="930021"/>
        </p:xfrm>
        <a:graphic>
          <a:graphicData uri="http://schemas.openxmlformats.org/drawingml/2006/table">
            <a:tbl>
              <a:tblPr/>
              <a:tblGrid>
                <a:gridCol w="2952771"/>
                <a:gridCol w="3156411"/>
                <a:gridCol w="2749131"/>
              </a:tblGrid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Calibri"/>
                          <a:cs typeface="Times New Roman"/>
                        </a:rPr>
                        <a:t>Spectrum analyzer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Rohde</a:t>
                      </a: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&amp;</a:t>
                      </a: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Schwarz FSV</a:t>
                      </a: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latin typeface="Times New Roman"/>
                          <a:ea typeface="Calibri"/>
                          <a:cs typeface="Times New Roman"/>
                        </a:rPr>
                        <a:t>Schottky</a:t>
                      </a:r>
                      <a:r>
                        <a:rPr lang="en-US" sz="2000" dirty="0" smtClean="0">
                          <a:latin typeface="Times New Roman"/>
                          <a:ea typeface="Calibri"/>
                          <a:cs typeface="Times New Roman"/>
                        </a:rPr>
                        <a:t> measurements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Calibri"/>
                          <a:cs typeface="Times New Roman"/>
                        </a:rPr>
                        <a:t>Vector analyzer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Rohde</a:t>
                      </a: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&amp;</a:t>
                      </a: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Schwarz ZNB</a:t>
                      </a: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Calibri"/>
                          <a:cs typeface="Times New Roman"/>
                        </a:rPr>
                        <a:t>BTF measurements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Calibri"/>
                          <a:cs typeface="Times New Roman"/>
                        </a:rPr>
                        <a:t>Power meter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Rohde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&amp;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Schwarz NRT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 + 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Z43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Calibri"/>
                          <a:cs typeface="Times New Roman"/>
                        </a:rPr>
                        <a:t>Amplification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385" name="TextBox 20"/>
          <p:cNvSpPr txBox="1">
            <a:spLocks noChangeArrowheads="1"/>
          </p:cNvSpPr>
          <p:nvPr/>
        </p:nvSpPr>
        <p:spPr bwMode="auto">
          <a:xfrm>
            <a:off x="3643313" y="4714875"/>
            <a:ext cx="1511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Diagnostics</a:t>
            </a:r>
            <a:endParaRPr lang="ru-RU" sz="2000"/>
          </a:p>
        </p:txBody>
      </p:sp>
      <p:pic>
        <p:nvPicPr>
          <p:cNvPr id="15386" name="Рисунок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928688"/>
            <a:ext cx="783431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7" name="Рисунок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38" y="3000375"/>
            <a:ext cx="6332537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8" name="TextBox 13"/>
          <p:cNvSpPr txBox="1">
            <a:spLocks noChangeArrowheads="1"/>
          </p:cNvSpPr>
          <p:nvPr/>
        </p:nvSpPr>
        <p:spPr bwMode="auto">
          <a:xfrm>
            <a:off x="6643688" y="1000125"/>
            <a:ext cx="1847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Longitudinal</a:t>
            </a:r>
            <a:endParaRPr lang="ru-RU" sz="2400"/>
          </a:p>
        </p:txBody>
      </p:sp>
      <p:sp>
        <p:nvSpPr>
          <p:cNvPr id="15389" name="TextBox 14"/>
          <p:cNvSpPr txBox="1">
            <a:spLocks noChangeArrowheads="1"/>
          </p:cNvSpPr>
          <p:nvPr/>
        </p:nvSpPr>
        <p:spPr bwMode="auto">
          <a:xfrm>
            <a:off x="6715125" y="3071813"/>
            <a:ext cx="1714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Transverse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NICA_header_blue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2000250" y="214313"/>
            <a:ext cx="52371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Pick-up and kicker design</a:t>
            </a:r>
            <a:endParaRPr lang="ru-RU" sz="3200" b="1">
              <a:solidFill>
                <a:srgbClr val="FF0000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35EF23-928C-4A26-A839-716C5C61E0E9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4857750" y="1643063"/>
            <a:ext cx="3657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Basic structure – 16 rings</a:t>
            </a:r>
            <a:endParaRPr lang="ru-RU" sz="2400"/>
          </a:p>
        </p:txBody>
      </p:sp>
      <p:pic>
        <p:nvPicPr>
          <p:cNvPr id="16390" name="Рисунок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2357438"/>
            <a:ext cx="3279775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Рисунок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0" y="2214563"/>
            <a:ext cx="3000375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TextBox 13"/>
          <p:cNvSpPr txBox="1">
            <a:spLocks noChangeArrowheads="1"/>
          </p:cNvSpPr>
          <p:nvPr/>
        </p:nvSpPr>
        <p:spPr bwMode="auto">
          <a:xfrm>
            <a:off x="857250" y="1643063"/>
            <a:ext cx="2497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Ring slot-coupler</a:t>
            </a:r>
            <a:endParaRPr lang="ru-RU" sz="2400"/>
          </a:p>
        </p:txBody>
      </p:sp>
      <p:sp>
        <p:nvSpPr>
          <p:cNvPr id="16393" name="TextBox 16"/>
          <p:cNvSpPr txBox="1">
            <a:spLocks noChangeArrowheads="1"/>
          </p:cNvSpPr>
          <p:nvPr/>
        </p:nvSpPr>
        <p:spPr bwMode="auto">
          <a:xfrm>
            <a:off x="571500" y="4643438"/>
            <a:ext cx="3136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Aperture - 90 mm</a:t>
            </a:r>
          </a:p>
          <a:p>
            <a:r>
              <a:rPr lang="en-US" sz="2000"/>
              <a:t>Impedance of 1 ring – 9 </a:t>
            </a:r>
            <a:r>
              <a:rPr lang="ru-RU" sz="2000"/>
              <a:t>Ω</a:t>
            </a:r>
          </a:p>
        </p:txBody>
      </p:sp>
      <p:sp>
        <p:nvSpPr>
          <p:cNvPr id="16394" name="TextBox 17"/>
          <p:cNvSpPr txBox="1">
            <a:spLocks noChangeArrowheads="1"/>
          </p:cNvSpPr>
          <p:nvPr/>
        </p:nvSpPr>
        <p:spPr bwMode="auto">
          <a:xfrm>
            <a:off x="5286375" y="4786313"/>
            <a:ext cx="21764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Length – 200 mm</a:t>
            </a:r>
            <a:endParaRPr lang="ru-RU" sz="2000"/>
          </a:p>
        </p:txBody>
      </p:sp>
      <p:sp>
        <p:nvSpPr>
          <p:cNvPr id="16395" name="TextBox 10"/>
          <p:cNvSpPr txBox="1">
            <a:spLocks noChangeArrowheads="1"/>
          </p:cNvSpPr>
          <p:nvPr/>
        </p:nvSpPr>
        <p:spPr bwMode="auto">
          <a:xfrm>
            <a:off x="1214438" y="928688"/>
            <a:ext cx="70183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The prototype is HESR design (R.Stassen)</a:t>
            </a:r>
            <a:endParaRPr lang="ru-RU" sz="2800"/>
          </a:p>
        </p:txBody>
      </p:sp>
      <p:sp>
        <p:nvSpPr>
          <p:cNvPr id="16396" name="TextBox 13"/>
          <p:cNvSpPr txBox="1">
            <a:spLocks noChangeArrowheads="1"/>
          </p:cNvSpPr>
          <p:nvPr/>
        </p:nvSpPr>
        <p:spPr bwMode="auto">
          <a:xfrm>
            <a:off x="571500" y="5500688"/>
            <a:ext cx="78041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NICA aperture is 100 mm</a:t>
            </a:r>
          </a:p>
          <a:p>
            <a:r>
              <a:rPr lang="en-US" sz="2400"/>
              <a:t>To obtain UHV conditions (10</a:t>
            </a:r>
            <a:r>
              <a:rPr lang="en-US" sz="2400" baseline="30000"/>
              <a:t>-11</a:t>
            </a:r>
            <a:r>
              <a:rPr lang="en-US" sz="2400"/>
              <a:t> Torr) can be a problem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19A180-7538-40AA-BBB0-2193FC5513F8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17411" name="Picture 3" descr="NICA_header_blue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2000250" y="214313"/>
            <a:ext cx="52371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Pick-up and kicker design</a:t>
            </a:r>
            <a:endParaRPr lang="ru-RU" sz="3200" b="1">
              <a:solidFill>
                <a:srgbClr val="FF0000"/>
              </a:solidFill>
            </a:endParaRPr>
          </a:p>
        </p:txBody>
      </p:sp>
      <p:pic>
        <p:nvPicPr>
          <p:cNvPr id="17413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13" y="2357438"/>
            <a:ext cx="249555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Box 10"/>
          <p:cNvSpPr txBox="1">
            <a:spLocks noChangeArrowheads="1"/>
          </p:cNvSpPr>
          <p:nvPr/>
        </p:nvSpPr>
        <p:spPr bwMode="auto">
          <a:xfrm>
            <a:off x="0" y="1143000"/>
            <a:ext cx="91741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NICA solution:</a:t>
            </a:r>
          </a:p>
          <a:p>
            <a:r>
              <a:rPr lang="en-US" sz="2400" dirty="0"/>
              <a:t>Cut ring </a:t>
            </a:r>
            <a:r>
              <a:rPr lang="en-US" sz="2400" dirty="0" smtClean="0"/>
              <a:t>slot-coupler </a:t>
            </a:r>
            <a:r>
              <a:rPr lang="en-US" sz="2400" dirty="0"/>
              <a:t>assembled around ceramic vacuum chamber </a:t>
            </a:r>
          </a:p>
        </p:txBody>
      </p:sp>
      <p:sp>
        <p:nvSpPr>
          <p:cNvPr id="17415" name="TextBox 11"/>
          <p:cNvSpPr txBox="1">
            <a:spLocks noChangeArrowheads="1"/>
          </p:cNvSpPr>
          <p:nvPr/>
        </p:nvSpPr>
        <p:spPr bwMode="auto">
          <a:xfrm>
            <a:off x="1143000" y="5429250"/>
            <a:ext cx="6278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The dimensions are recalculated for 100 mm aperture</a:t>
            </a:r>
            <a:endParaRPr lang="ru-RU" sz="2000"/>
          </a:p>
        </p:txBody>
      </p:sp>
      <p:sp>
        <p:nvSpPr>
          <p:cNvPr id="17416" name="TextBox 12"/>
          <p:cNvSpPr txBox="1">
            <a:spLocks noChangeArrowheads="1"/>
          </p:cNvSpPr>
          <p:nvPr/>
        </p:nvSpPr>
        <p:spPr bwMode="auto">
          <a:xfrm>
            <a:off x="1214438" y="6000750"/>
            <a:ext cx="6762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Pick-up – two basic structures plus HOM suppressors, Kicker - 4</a:t>
            </a:r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C0A6BE-097B-44C6-83DB-3FE7B3C21B4D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18435" name="Picture 3" descr="NICA_header_blue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3214688" y="214313"/>
            <a:ext cx="39163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Calibri" pitchFamily="34" charset="0"/>
              </a:rPr>
              <a:t>Vacuum chamber</a:t>
            </a:r>
            <a:endParaRPr lang="ru-RU" sz="40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8437" name="TextBox 7"/>
          <p:cNvSpPr txBox="1">
            <a:spLocks noChangeArrowheads="1"/>
          </p:cNvSpPr>
          <p:nvPr/>
        </p:nvSpPr>
        <p:spPr bwMode="auto">
          <a:xfrm flipH="1">
            <a:off x="688975" y="1071563"/>
            <a:ext cx="239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8438" name="TextBox 8"/>
          <p:cNvSpPr txBox="1">
            <a:spLocks noChangeArrowheads="1"/>
          </p:cNvSpPr>
          <p:nvPr/>
        </p:nvSpPr>
        <p:spPr bwMode="auto">
          <a:xfrm>
            <a:off x="1357313" y="857250"/>
            <a:ext cx="68611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/>
              <a:t>Negotiations with</a:t>
            </a:r>
          </a:p>
          <a:p>
            <a:r>
              <a:rPr lang="en-US" sz="2400" b="1"/>
              <a:t>Kunshan Guoli electronic technology Co., Ltd</a:t>
            </a:r>
            <a:endParaRPr lang="ru-RU" sz="240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929188" y="2143125"/>
          <a:ext cx="4073525" cy="3809239"/>
        </p:xfrm>
        <a:graphic>
          <a:graphicData uri="http://schemas.openxmlformats.org/drawingml/2006/table">
            <a:tbl>
              <a:tblPr/>
              <a:tblGrid>
                <a:gridCol w="3041650"/>
                <a:gridCol w="1031875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Material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–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Aluminium Oxide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Al₂O₃;  ≥99,0%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Average Size of Crystallites,  mkm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≤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10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Porosity,  %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Dielectric Constant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≤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10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Side Flanges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CF100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Inner metallization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Titanium, 100-150nm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Electric contact of inner layer with outer flanges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+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Leaking Rate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≤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10</a:t>
                      </a:r>
                      <a:r>
                        <a:rPr kumimoji="0" lang="ru-RU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-10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Heating while decontamination treatment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Up to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250</a:t>
                      </a:r>
                      <a:r>
                        <a:rPr kumimoji="0" lang="ru-RU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0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С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*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 48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hours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84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143125"/>
            <a:ext cx="4606925" cy="296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NICA_header_blue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3071813" y="214313"/>
            <a:ext cx="2689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Low level RF</a:t>
            </a:r>
            <a:endParaRPr lang="ru-RU" sz="3200" b="1">
              <a:solidFill>
                <a:srgbClr val="FF0000"/>
              </a:solidFill>
            </a:endParaRPr>
          </a:p>
        </p:txBody>
      </p:sp>
      <p:sp>
        <p:nvSpPr>
          <p:cNvPr id="1946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1" name="Rectangle 3"/>
          <p:cNvSpPr>
            <a:spLocks noChangeArrowheads="1"/>
          </p:cNvSpPr>
          <p:nvPr/>
        </p:nvSpPr>
        <p:spPr bwMode="auto">
          <a:xfrm>
            <a:off x="0" y="1666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pic>
        <p:nvPicPr>
          <p:cNvPr id="19462" name="Рисунок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75" y="1071563"/>
            <a:ext cx="4344988" cy="313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500188" y="4500563"/>
          <a:ext cx="5934075" cy="1240028"/>
        </p:xfrm>
        <a:graphic>
          <a:graphicData uri="http://schemas.openxmlformats.org/drawingml/2006/table">
            <a:tbl>
              <a:tblPr/>
              <a:tblGrid>
                <a:gridCol w="1978025"/>
                <a:gridCol w="3956050"/>
              </a:tblGrid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Calibri"/>
                          <a:cs typeface="Times New Roman"/>
                        </a:rPr>
                        <a:t>Amplifier 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34 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dB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Miteq JS-2-02000400-05-10P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Calibri"/>
                          <a:cs typeface="Times New Roman"/>
                        </a:rPr>
                        <a:t>Combiner  0 ̊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Lynx 111.A0232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Calibri"/>
                          <a:cs typeface="Times New Roman"/>
                        </a:rPr>
                        <a:t>Combiner 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 180</a:t>
                      </a:r>
                      <a:r>
                        <a:rPr lang="en-US" sz="20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̊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Anaren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10016-3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Calibri"/>
                          <a:cs typeface="Times New Roman"/>
                        </a:rPr>
                        <a:t>Amplifier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50 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dB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Miteq AMF-4F02000400-05-10P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315EF-3350-4C08-89AD-63C153C4C671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NICA_header_blue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3143250" y="214313"/>
            <a:ext cx="2346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Notch filter</a:t>
            </a:r>
            <a:endParaRPr lang="ru-RU" sz="3200" b="1">
              <a:solidFill>
                <a:srgbClr val="FF0000"/>
              </a:solidFill>
            </a:endParaRPr>
          </a:p>
        </p:txBody>
      </p:sp>
      <p:sp>
        <p:nvSpPr>
          <p:cNvPr id="2048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0" y="1666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pic>
        <p:nvPicPr>
          <p:cNvPr id="20486" name="Рисунок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928688"/>
            <a:ext cx="824865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57188" y="2571750"/>
          <a:ext cx="8358246" cy="2528443"/>
        </p:xfrm>
        <a:graphic>
          <a:graphicData uri="http://schemas.openxmlformats.org/drawingml/2006/table">
            <a:tbl>
              <a:tblPr/>
              <a:tblGrid>
                <a:gridCol w="3714776"/>
                <a:gridCol w="4643470"/>
              </a:tblGrid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Calibri"/>
                          <a:cs typeface="Times New Roman"/>
                        </a:rPr>
                        <a:t>Optic</a:t>
                      </a:r>
                      <a:r>
                        <a:rPr lang="en-US" sz="20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platform with laser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(10 </a:t>
                      </a:r>
                      <a:r>
                        <a:rPr lang="en-US" sz="2000" dirty="0" err="1" smtClean="0">
                          <a:latin typeface="Times New Roman"/>
                          <a:ea typeface="Calibri"/>
                          <a:cs typeface="Times New Roman"/>
                        </a:rPr>
                        <a:t>mW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1550 </a:t>
                      </a:r>
                      <a:r>
                        <a:rPr lang="en-US" sz="2000" dirty="0" smtClean="0">
                          <a:latin typeface="Times New Roman"/>
                          <a:ea typeface="Calibri"/>
                          <a:cs typeface="Times New Roman"/>
                        </a:rPr>
                        <a:t>nm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), </a:t>
                      </a:r>
                      <a:r>
                        <a:rPr lang="en-US" sz="2000" dirty="0" smtClean="0">
                          <a:latin typeface="Times New Roman"/>
                          <a:ea typeface="Calibri"/>
                          <a:cs typeface="Times New Roman"/>
                        </a:rPr>
                        <a:t>divider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smtClean="0">
                          <a:latin typeface="Times New Roman"/>
                          <a:ea typeface="Calibri"/>
                          <a:cs typeface="Times New Roman"/>
                        </a:rPr>
                        <a:t>and attenuators 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(0-70 </a:t>
                      </a:r>
                      <a:r>
                        <a:rPr lang="en-US" sz="2000" dirty="0" smtClean="0">
                          <a:latin typeface="Times New Roman"/>
                          <a:ea typeface="Calibri"/>
                          <a:cs typeface="Times New Roman"/>
                        </a:rPr>
                        <a:t>dB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Viavi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MAP-200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Calibri"/>
                          <a:cs typeface="Times New Roman"/>
                        </a:rPr>
                        <a:t>Modulator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(1550 </a:t>
                      </a:r>
                      <a:r>
                        <a:rPr lang="en-US" sz="2000" dirty="0" smtClean="0">
                          <a:latin typeface="Times New Roman"/>
                          <a:ea typeface="Calibri"/>
                          <a:cs typeface="Times New Roman"/>
                        </a:rPr>
                        <a:t>nm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12 </a:t>
                      </a:r>
                      <a:r>
                        <a:rPr lang="en-US" sz="2000" dirty="0" smtClean="0">
                          <a:latin typeface="Times New Roman"/>
                          <a:ea typeface="Calibri"/>
                          <a:cs typeface="Times New Roman"/>
                        </a:rPr>
                        <a:t>GHz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Photline Technologies MXAN-LN-10-00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latin typeface="Times New Roman"/>
                          <a:ea typeface="Calibri"/>
                          <a:cs typeface="Times New Roman"/>
                        </a:rPr>
                        <a:t>Photodetector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1280-1620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smtClean="0">
                          <a:latin typeface="Times New Roman"/>
                          <a:ea typeface="Calibri"/>
                          <a:cs typeface="Times New Roman"/>
                        </a:rPr>
                        <a:t>nm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20 </a:t>
                      </a:r>
                      <a:r>
                        <a:rPr lang="en-US" sz="2000" dirty="0" smtClean="0">
                          <a:latin typeface="Times New Roman"/>
                          <a:ea typeface="Calibri"/>
                          <a:cs typeface="Times New Roman"/>
                        </a:rPr>
                        <a:t>GHz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Gooch&amp;Housego EM169-03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Calibri"/>
                          <a:cs typeface="Times New Roman"/>
                        </a:rPr>
                        <a:t>Total gain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12 </a:t>
                      </a:r>
                      <a:r>
                        <a:rPr lang="en-US" sz="2000" dirty="0" smtClean="0">
                          <a:latin typeface="Times New Roman"/>
                          <a:ea typeface="Calibri"/>
                          <a:cs typeface="Times New Roman"/>
                        </a:rPr>
                        <a:t>dB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Calibri"/>
                          <a:cs typeface="Times New Roman"/>
                        </a:rPr>
                        <a:t>Total delay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47,1 </a:t>
                      </a:r>
                      <a:r>
                        <a:rPr lang="en-US" sz="2000" dirty="0" smtClean="0">
                          <a:latin typeface="Times New Roman"/>
                          <a:ea typeface="Calibri"/>
                          <a:cs typeface="Times New Roman"/>
                        </a:rPr>
                        <a:t>ns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57188" y="5275263"/>
          <a:ext cx="8358246" cy="930021"/>
        </p:xfrm>
        <a:graphic>
          <a:graphicData uri="http://schemas.openxmlformats.org/drawingml/2006/table">
            <a:tbl>
              <a:tblPr/>
              <a:tblGrid>
                <a:gridCol w="5072098"/>
                <a:gridCol w="3286148"/>
              </a:tblGrid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Calibri"/>
                          <a:cs typeface="Times New Roman"/>
                        </a:rPr>
                        <a:t>Variable attenuator 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0-55 </a:t>
                      </a:r>
                      <a:r>
                        <a:rPr lang="en-US" sz="2000" dirty="0" smtClean="0">
                          <a:latin typeface="Times New Roman"/>
                          <a:ea typeface="Calibri"/>
                          <a:cs typeface="Times New Roman"/>
                        </a:rPr>
                        <a:t>dB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Aeroflex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Weinschel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3406-55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Calibri"/>
                          <a:cs typeface="Times New Roman"/>
                        </a:rPr>
                        <a:t>Variable optical delay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15,5 </a:t>
                      </a:r>
                      <a:r>
                        <a:rPr lang="en-US" sz="2000" dirty="0" smtClean="0">
                          <a:latin typeface="Times New Roman"/>
                          <a:ea typeface="Calibri"/>
                          <a:cs typeface="Times New Roman"/>
                        </a:rPr>
                        <a:t>ns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smtClean="0">
                          <a:latin typeface="Times New Roman"/>
                          <a:ea typeface="Calibri"/>
                          <a:cs typeface="Times New Roman"/>
                        </a:rPr>
                        <a:t>step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0,5 </a:t>
                      </a:r>
                      <a:r>
                        <a:rPr lang="en-US" sz="2000" dirty="0" smtClean="0">
                          <a:latin typeface="Times New Roman"/>
                          <a:ea typeface="Calibri"/>
                          <a:cs typeface="Times New Roman"/>
                        </a:rPr>
                        <a:t>ns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Agiltron SSTD 525111303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Calibri"/>
                          <a:cs typeface="Times New Roman"/>
                        </a:rPr>
                        <a:t>Variable optical delay 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250/330/560 </a:t>
                      </a:r>
                      <a:r>
                        <a:rPr lang="en-US" sz="2000" dirty="0" smtClean="0">
                          <a:latin typeface="Times New Roman"/>
                          <a:ea typeface="Calibri"/>
                          <a:cs typeface="Times New Roman"/>
                        </a:rPr>
                        <a:t>ns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000" dirty="0" smtClean="0">
                          <a:latin typeface="Times New Roman"/>
                          <a:ea typeface="Calibri"/>
                          <a:cs typeface="Times New Roman"/>
                        </a:rPr>
                        <a:t>step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1 </a:t>
                      </a:r>
                      <a:r>
                        <a:rPr lang="en-US" sz="2000" dirty="0" err="1" smtClean="0">
                          <a:latin typeface="Times New Roman"/>
                          <a:ea typeface="Calibri"/>
                          <a:cs typeface="Times New Roman"/>
                        </a:rPr>
                        <a:t>ps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General Photonics MDL-002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315EF-3350-4C08-89AD-63C153C4C671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Содержимое 2"/>
          <p:cNvSpPr>
            <a:spLocks noGrp="1"/>
          </p:cNvSpPr>
          <p:nvPr>
            <p:ph idx="1"/>
          </p:nvPr>
        </p:nvSpPr>
        <p:spPr>
          <a:xfrm>
            <a:off x="357188" y="1285875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Role of the stochastic cooling</a:t>
            </a:r>
          </a:p>
          <a:p>
            <a:pPr eaLnBrk="1" hangingPunct="1"/>
            <a:r>
              <a:rPr lang="en-US" smtClean="0"/>
              <a:t>Requirements to cooling system</a:t>
            </a:r>
          </a:p>
          <a:p>
            <a:pPr eaLnBrk="1" hangingPunct="1"/>
            <a:r>
              <a:rPr lang="en-US" smtClean="0"/>
              <a:t> Location at the collider</a:t>
            </a:r>
          </a:p>
          <a:p>
            <a:pPr eaLnBrk="1" hangingPunct="1"/>
            <a:r>
              <a:rPr lang="en-US" smtClean="0"/>
              <a:t>Design of pick-ups and kicker</a:t>
            </a:r>
          </a:p>
          <a:p>
            <a:pPr eaLnBrk="1" hangingPunct="1"/>
            <a:r>
              <a:rPr lang="en-US" smtClean="0"/>
              <a:t>Strategy of the realization </a:t>
            </a:r>
          </a:p>
          <a:p>
            <a:pPr eaLnBrk="1" hangingPunct="1">
              <a:buFont typeface="Arial" charset="0"/>
              <a:buNone/>
            </a:pPr>
            <a:endParaRPr lang="ru-RU" smtClean="0"/>
          </a:p>
          <a:p>
            <a:pPr eaLnBrk="1" hangingPunct="1">
              <a:buFont typeface="Arial" charset="0"/>
              <a:buNone/>
            </a:pPr>
            <a:endParaRPr lang="ru-RU" smtClean="0"/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sp>
        <p:nvSpPr>
          <p:cNvPr id="1331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27D55CA6-3E0D-4F24-9CC6-7D60941451BD}" type="slidenum">
              <a:rPr lang="ru-RU">
                <a:latin typeface="Arial" charset="0"/>
              </a:rPr>
              <a:pPr algn="ctr">
                <a:defRPr/>
              </a:pPr>
              <a:t>2</a:t>
            </a:fld>
            <a:endParaRPr lang="ru-RU">
              <a:latin typeface="Arial" charset="0"/>
            </a:endParaRPr>
          </a:p>
        </p:txBody>
      </p:sp>
      <p:pic>
        <p:nvPicPr>
          <p:cNvPr id="3076" name="Picture 3" descr="NICA_header_blue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3214688" y="214313"/>
            <a:ext cx="2101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Calibri" pitchFamily="34" charset="0"/>
              </a:rPr>
              <a:t>Contents</a:t>
            </a:r>
            <a:endParaRPr lang="ru-RU" sz="4000" b="1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NICA_header_blue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2857500" y="214313"/>
            <a:ext cx="28717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Kicker design</a:t>
            </a:r>
            <a:endParaRPr lang="ru-RU" sz="3200" b="1">
              <a:solidFill>
                <a:srgbClr val="FF0000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9F5869-A780-4EDA-93C0-A97FC5EF7B98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21509" name="TextBox 18"/>
          <p:cNvSpPr txBox="1">
            <a:spLocks noChangeArrowheads="1"/>
          </p:cNvSpPr>
          <p:nvPr/>
        </p:nvSpPr>
        <p:spPr bwMode="auto">
          <a:xfrm>
            <a:off x="500063" y="1571625"/>
            <a:ext cx="28892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Length – 1200 mm</a:t>
            </a:r>
          </a:p>
          <a:p>
            <a:r>
              <a:rPr lang="en-US" sz="2400"/>
              <a:t>Impedance ~ 576</a:t>
            </a:r>
            <a:r>
              <a:rPr lang="ru-RU" sz="2400"/>
              <a:t> Ω</a:t>
            </a:r>
          </a:p>
        </p:txBody>
      </p:sp>
      <p:sp>
        <p:nvSpPr>
          <p:cNvPr id="21510" name="TextBox 7"/>
          <p:cNvSpPr txBox="1">
            <a:spLocks noChangeArrowheads="1"/>
          </p:cNvSpPr>
          <p:nvPr/>
        </p:nvSpPr>
        <p:spPr bwMode="auto">
          <a:xfrm>
            <a:off x="500063" y="1071563"/>
            <a:ext cx="5889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Four basic structures + HOM suppressors</a:t>
            </a:r>
            <a:endParaRPr lang="ru-RU" sz="2400"/>
          </a:p>
        </p:txBody>
      </p:sp>
      <p:pic>
        <p:nvPicPr>
          <p:cNvPr id="21511" name="Рисунок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2643188"/>
            <a:ext cx="33575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TextBox 10"/>
          <p:cNvSpPr txBox="1">
            <a:spLocks noChangeArrowheads="1"/>
          </p:cNvSpPr>
          <p:nvPr/>
        </p:nvSpPr>
        <p:spPr bwMode="auto">
          <a:xfrm>
            <a:off x="500063" y="2357438"/>
            <a:ext cx="63103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Four 30 W amplifiers for each basic structure</a:t>
            </a:r>
            <a:endParaRPr lang="ru-RU" sz="2400"/>
          </a:p>
        </p:txBody>
      </p:sp>
      <p:sp>
        <p:nvSpPr>
          <p:cNvPr id="21513" name="TextBox 13"/>
          <p:cNvSpPr txBox="1">
            <a:spLocks noChangeArrowheads="1"/>
          </p:cNvSpPr>
          <p:nvPr/>
        </p:nvSpPr>
        <p:spPr bwMode="auto">
          <a:xfrm>
            <a:off x="642938" y="5929313"/>
            <a:ext cx="4206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Peak power per kicker 480 W</a:t>
            </a:r>
            <a:endParaRPr lang="ru-RU" sz="2400"/>
          </a:p>
        </p:txBody>
      </p:sp>
      <p:sp>
        <p:nvSpPr>
          <p:cNvPr id="21514" name="TextBox 15"/>
          <p:cNvSpPr txBox="1">
            <a:spLocks noChangeArrowheads="1"/>
          </p:cNvSpPr>
          <p:nvPr/>
        </p:nvSpPr>
        <p:spPr bwMode="auto">
          <a:xfrm>
            <a:off x="4143375" y="3143250"/>
            <a:ext cx="3836988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Amplifiers:</a:t>
            </a:r>
          </a:p>
          <a:p>
            <a:pPr>
              <a:buFontTx/>
              <a:buChar char="-"/>
            </a:pPr>
            <a:r>
              <a:rPr lang="en-US" sz="2000"/>
              <a:t>Rohde</a:t>
            </a:r>
            <a:r>
              <a:rPr lang="ru-RU" sz="2000"/>
              <a:t>&amp;</a:t>
            </a:r>
            <a:r>
              <a:rPr lang="en-US" sz="2000"/>
              <a:t>Schwarz BBA</a:t>
            </a:r>
            <a:r>
              <a:rPr lang="ru-RU" sz="2000"/>
              <a:t>-150-</a:t>
            </a:r>
            <a:r>
              <a:rPr lang="en-US" sz="2000"/>
              <a:t>D</a:t>
            </a:r>
            <a:r>
              <a:rPr lang="ru-RU" sz="2000"/>
              <a:t>30</a:t>
            </a:r>
            <a:endParaRPr lang="en-US" sz="2000"/>
          </a:p>
          <a:p>
            <a:r>
              <a:rPr lang="en-US" sz="2000"/>
              <a:t>or OKB TSP Minsk</a:t>
            </a:r>
          </a:p>
          <a:p>
            <a:endParaRPr lang="en-US" sz="2000"/>
          </a:p>
          <a:p>
            <a:r>
              <a:rPr lang="en-US" sz="2000"/>
              <a:t>Splitter</a:t>
            </a:r>
          </a:p>
          <a:p>
            <a:r>
              <a:rPr lang="en-US" sz="2000"/>
              <a:t>Lynx</a:t>
            </a:r>
            <a:r>
              <a:rPr lang="ru-RU" sz="2000"/>
              <a:t> 111.</a:t>
            </a:r>
            <a:r>
              <a:rPr lang="en-US" sz="2000"/>
              <a:t>A</a:t>
            </a:r>
            <a:r>
              <a:rPr lang="ru-RU" sz="2000"/>
              <a:t>0232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FF8A15-EAE8-4C1A-82CD-6067BCE643EC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pic>
        <p:nvPicPr>
          <p:cNvPr id="22531" name="Picture 3" descr="NICA_header_blue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2428875" y="214313"/>
            <a:ext cx="4464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Strategy of realization</a:t>
            </a:r>
            <a:endParaRPr lang="ru-RU" sz="3200" b="1">
              <a:solidFill>
                <a:srgbClr val="FF0000"/>
              </a:solidFill>
            </a:endParaRPr>
          </a:p>
        </p:txBody>
      </p:sp>
      <p:sp>
        <p:nvSpPr>
          <p:cNvPr id="22533" name="TextBox 6"/>
          <p:cNvSpPr txBox="1">
            <a:spLocks noChangeArrowheads="1"/>
          </p:cNvSpPr>
          <p:nvPr/>
        </p:nvSpPr>
        <p:spPr bwMode="auto">
          <a:xfrm>
            <a:off x="99280" y="620688"/>
            <a:ext cx="8945334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buFontTx/>
              <a:buChar char="-"/>
            </a:pPr>
            <a:r>
              <a:rPr lang="en-US" sz="2800" dirty="0"/>
              <a:t>Test experiment at the </a:t>
            </a:r>
            <a:r>
              <a:rPr lang="en-US" sz="2800" dirty="0" err="1"/>
              <a:t>Nuclotron</a:t>
            </a:r>
            <a:r>
              <a:rPr lang="en-US" sz="2800" dirty="0"/>
              <a:t> (2013)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en-US" sz="2800" dirty="0"/>
              <a:t>Investigations at the </a:t>
            </a:r>
            <a:r>
              <a:rPr lang="en-US" sz="2800" dirty="0" err="1"/>
              <a:t>Nuclotron</a:t>
            </a:r>
            <a:endParaRPr lang="en-US" sz="2800" dirty="0"/>
          </a:p>
          <a:p>
            <a:pPr>
              <a:lnSpc>
                <a:spcPct val="200000"/>
              </a:lnSpc>
              <a:buFontTx/>
              <a:buChar char="-"/>
            </a:pPr>
            <a:r>
              <a:rPr lang="en-US" sz="2800" dirty="0"/>
              <a:t>Test bench </a:t>
            </a:r>
            <a:r>
              <a:rPr lang="en-US" sz="2800" dirty="0" smtClean="0"/>
              <a:t>studies </a:t>
            </a:r>
            <a:r>
              <a:rPr lang="en-US" sz="2800" dirty="0"/>
              <a:t>for technology </a:t>
            </a:r>
            <a:r>
              <a:rPr lang="en-US" sz="2800" dirty="0" smtClean="0"/>
              <a:t>development (2018)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en-US" sz="2800" dirty="0" smtClean="0"/>
              <a:t>Test of pick-up at the Booster (2019)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en-US" sz="2800" dirty="0" smtClean="0"/>
              <a:t>Assembly at the collider (2020)</a:t>
            </a:r>
            <a:endParaRPr lang="en-US" sz="2800" dirty="0"/>
          </a:p>
          <a:p>
            <a:pPr>
              <a:lnSpc>
                <a:spcPct val="200000"/>
              </a:lnSpc>
              <a:buFontTx/>
              <a:buChar char="-"/>
            </a:pPr>
            <a:r>
              <a:rPr lang="en-US" sz="2800" dirty="0"/>
              <a:t>Start-up mode (longitudinal cooling only) 2021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en-US" sz="2800" dirty="0"/>
              <a:t>Project configuration (3D cooling) 2022?</a:t>
            </a:r>
          </a:p>
          <a:p>
            <a:pPr>
              <a:buFontTx/>
              <a:buChar char="-"/>
            </a:pPr>
            <a:endParaRPr lang="ru-RU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NICA_header_blue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2928938" y="214313"/>
            <a:ext cx="2119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Nuclotron</a:t>
            </a:r>
            <a:endParaRPr lang="ru-RU" sz="3200" b="1">
              <a:solidFill>
                <a:srgbClr val="FF0000"/>
              </a:solidFill>
            </a:endParaRPr>
          </a:p>
        </p:txBody>
      </p:sp>
      <p:pic>
        <p:nvPicPr>
          <p:cNvPr id="23556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428750"/>
            <a:ext cx="4168775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4000500"/>
            <a:ext cx="4168775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TextBox 7"/>
          <p:cNvSpPr txBox="1">
            <a:spLocks noChangeArrowheads="1"/>
          </p:cNvSpPr>
          <p:nvPr/>
        </p:nvSpPr>
        <p:spPr bwMode="auto">
          <a:xfrm>
            <a:off x="4143375" y="1000125"/>
            <a:ext cx="482441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Measurements with two amplifiers</a:t>
            </a:r>
          </a:p>
          <a:p>
            <a:r>
              <a:rPr lang="en-US" sz="2400"/>
              <a:t>in parallel</a:t>
            </a:r>
          </a:p>
          <a:p>
            <a:endParaRPr lang="ru-RU"/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1547664" y="980728"/>
            <a:ext cx="17876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Run #</a:t>
            </a:r>
            <a:r>
              <a:rPr lang="en-US" dirty="0" smtClean="0"/>
              <a:t>55 (2018)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315EF-3350-4C08-89AD-63C153C4C671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NICA_header_blue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2928938" y="214313"/>
            <a:ext cx="2119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Nuclotron</a:t>
            </a:r>
            <a:endParaRPr lang="ru-RU" sz="3200" b="1">
              <a:solidFill>
                <a:srgbClr val="FF0000"/>
              </a:solidFill>
            </a:endParaRPr>
          </a:p>
        </p:txBody>
      </p:sp>
      <p:pic>
        <p:nvPicPr>
          <p:cNvPr id="24580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428750"/>
            <a:ext cx="4168775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Рисунок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4000500"/>
            <a:ext cx="4168775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Рисунок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3" y="3714750"/>
            <a:ext cx="3810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TextBox 6"/>
          <p:cNvSpPr txBox="1">
            <a:spLocks noChangeArrowheads="1"/>
          </p:cNvSpPr>
          <p:nvPr/>
        </p:nvSpPr>
        <p:spPr bwMode="auto">
          <a:xfrm>
            <a:off x="1547664" y="980728"/>
            <a:ext cx="17876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Run #</a:t>
            </a:r>
            <a:r>
              <a:rPr lang="en-US" dirty="0" smtClean="0"/>
              <a:t>55 (2018)</a:t>
            </a:r>
            <a:endParaRPr lang="ru-RU" dirty="0"/>
          </a:p>
        </p:txBody>
      </p:sp>
      <p:sp>
        <p:nvSpPr>
          <p:cNvPr id="24584" name="TextBox 7"/>
          <p:cNvSpPr txBox="1">
            <a:spLocks noChangeArrowheads="1"/>
          </p:cNvSpPr>
          <p:nvPr/>
        </p:nvSpPr>
        <p:spPr bwMode="auto">
          <a:xfrm>
            <a:off x="4143375" y="1000125"/>
            <a:ext cx="482441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Measurements with two amplifiers</a:t>
            </a:r>
          </a:p>
          <a:p>
            <a:r>
              <a:rPr lang="en-US" sz="2400"/>
              <a:t>in parallel</a:t>
            </a:r>
          </a:p>
          <a:p>
            <a:endParaRPr lang="ru-RU"/>
          </a:p>
        </p:txBody>
      </p:sp>
      <p:sp>
        <p:nvSpPr>
          <p:cNvPr id="24585" name="TextBox 8"/>
          <p:cNvSpPr txBox="1">
            <a:spLocks noChangeArrowheads="1"/>
          </p:cNvSpPr>
          <p:nvPr/>
        </p:nvSpPr>
        <p:spPr bwMode="auto">
          <a:xfrm>
            <a:off x="5429250" y="3286125"/>
            <a:ext cx="3275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Measurements with deuterons</a:t>
            </a: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315EF-3350-4C08-89AD-63C153C4C671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5"/>
          <p:cNvPicPr>
            <a:picLocks noChangeAspect="1"/>
          </p:cNvPicPr>
          <p:nvPr/>
        </p:nvPicPr>
        <p:blipFill>
          <a:blip r:embed="rId2" cstate="print"/>
          <a:srcRect l="21860" r="25377"/>
          <a:stretch>
            <a:fillRect/>
          </a:stretch>
        </p:blipFill>
        <p:spPr bwMode="auto">
          <a:xfrm>
            <a:off x="142875" y="1571625"/>
            <a:ext cx="3630613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NICA_header_blue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2571750" y="214313"/>
            <a:ext cx="38242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Pick-up test bench</a:t>
            </a:r>
            <a:endParaRPr lang="ru-RU" sz="3200" b="1">
              <a:solidFill>
                <a:srgbClr val="FF0000"/>
              </a:solidFill>
            </a:endParaRPr>
          </a:p>
        </p:txBody>
      </p:sp>
      <p:pic>
        <p:nvPicPr>
          <p:cNvPr id="25605" name="Рисунок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500" y="1357313"/>
            <a:ext cx="4662488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500" y="3643313"/>
            <a:ext cx="4786313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TextBox 9"/>
          <p:cNvSpPr txBox="1">
            <a:spLocks noChangeArrowheads="1"/>
          </p:cNvSpPr>
          <p:nvPr/>
        </p:nvSpPr>
        <p:spPr bwMode="auto">
          <a:xfrm>
            <a:off x="500063" y="857250"/>
            <a:ext cx="7737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First stage – HESR geometry but new technology</a:t>
            </a:r>
          </a:p>
          <a:p>
            <a:r>
              <a:rPr lang="en-US"/>
              <a:t>Second stage – prototype at recalculated geometry (under manufacturing)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315EF-3350-4C08-89AD-63C153C4C671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EBD25E-ED74-4030-A669-C7E488ABDFC3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pic>
        <p:nvPicPr>
          <p:cNvPr id="26627" name="Picture 3" descr="NICA_header_blue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85875"/>
            <a:ext cx="4621213" cy="257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214438"/>
            <a:ext cx="433705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4192588"/>
            <a:ext cx="4621212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TextBox 8"/>
          <p:cNvSpPr txBox="1">
            <a:spLocks noChangeArrowheads="1"/>
          </p:cNvSpPr>
          <p:nvPr/>
        </p:nvSpPr>
        <p:spPr bwMode="auto">
          <a:xfrm>
            <a:off x="1857375" y="214313"/>
            <a:ext cx="6032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Example of measurements</a:t>
            </a:r>
            <a:endParaRPr lang="ru-RU" sz="3600" b="1">
              <a:solidFill>
                <a:srgbClr val="FF0000"/>
              </a:solidFill>
            </a:endParaRPr>
          </a:p>
        </p:txBody>
      </p:sp>
      <p:sp>
        <p:nvSpPr>
          <p:cNvPr id="26632" name="TextBox 9"/>
          <p:cNvSpPr txBox="1">
            <a:spLocks noChangeArrowheads="1"/>
          </p:cNvSpPr>
          <p:nvPr/>
        </p:nvSpPr>
        <p:spPr bwMode="auto">
          <a:xfrm>
            <a:off x="2857500" y="928688"/>
            <a:ext cx="2365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Sensitivity of the loop</a:t>
            </a:r>
            <a:endParaRPr lang="ru-RU"/>
          </a:p>
        </p:txBody>
      </p:sp>
      <p:pic>
        <p:nvPicPr>
          <p:cNvPr id="2663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9163" y="4375150"/>
            <a:ext cx="4414837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4" name="TextBox 10"/>
          <p:cNvSpPr txBox="1">
            <a:spLocks noChangeArrowheads="1"/>
          </p:cNvSpPr>
          <p:nvPr/>
        </p:nvSpPr>
        <p:spPr bwMode="auto">
          <a:xfrm>
            <a:off x="2786063" y="4000500"/>
            <a:ext cx="2686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Electrical center position</a:t>
            </a:r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NICA_header_blue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Рисунок 6" descr="Фото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428750"/>
            <a:ext cx="3643312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Box 7"/>
          <p:cNvSpPr txBox="1">
            <a:spLocks noChangeArrowheads="1"/>
          </p:cNvSpPr>
          <p:nvPr/>
        </p:nvSpPr>
        <p:spPr bwMode="auto">
          <a:xfrm>
            <a:off x="1857375" y="214313"/>
            <a:ext cx="6032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Example of measurements</a:t>
            </a:r>
            <a:endParaRPr lang="ru-RU" sz="3600" b="1">
              <a:solidFill>
                <a:srgbClr val="FF0000"/>
              </a:solidFill>
            </a:endParaRPr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05275" y="3286125"/>
            <a:ext cx="50387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0" y="1143000"/>
            <a:ext cx="2357438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TextBox 10"/>
          <p:cNvSpPr txBox="1">
            <a:spLocks noChangeArrowheads="1"/>
          </p:cNvSpPr>
          <p:nvPr/>
        </p:nvSpPr>
        <p:spPr bwMode="auto">
          <a:xfrm>
            <a:off x="3357563" y="928688"/>
            <a:ext cx="18430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Kicker SWR</a:t>
            </a:r>
            <a:endParaRPr lang="ru-RU" sz="240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315EF-3350-4C08-89AD-63C153C4C671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NICA_header_blue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143000"/>
            <a:ext cx="2986088" cy="369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Box 4"/>
          <p:cNvSpPr txBox="1">
            <a:spLocks noChangeArrowheads="1"/>
          </p:cNvSpPr>
          <p:nvPr/>
        </p:nvSpPr>
        <p:spPr bwMode="auto">
          <a:xfrm>
            <a:off x="2571750" y="214313"/>
            <a:ext cx="4127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Amplifiers OKB TSP</a:t>
            </a:r>
            <a:endParaRPr lang="ru-RU" sz="3200" b="1">
              <a:solidFill>
                <a:srgbClr val="FF0000"/>
              </a:solidFill>
            </a:endParaRPr>
          </a:p>
        </p:txBody>
      </p:sp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68675" y="1143000"/>
            <a:ext cx="5775325" cy="299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5" y="4143375"/>
            <a:ext cx="4357688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NICA_header_blue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2571750" y="214313"/>
            <a:ext cx="4127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Amplifiers OKB TSP</a:t>
            </a:r>
            <a:endParaRPr lang="ru-RU" sz="3200" b="1">
              <a:solidFill>
                <a:srgbClr val="FF0000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6CD413-96A4-4A62-835C-E283BF265411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  <p:pic>
        <p:nvPicPr>
          <p:cNvPr id="29701" name="Picture 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214438"/>
            <a:ext cx="4429125" cy="266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5" y="1214438"/>
            <a:ext cx="4429125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4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38" y="4327525"/>
            <a:ext cx="397192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TextBox 14"/>
          <p:cNvSpPr txBox="1">
            <a:spLocks noChangeArrowheads="1"/>
          </p:cNvSpPr>
          <p:nvPr/>
        </p:nvSpPr>
        <p:spPr bwMode="auto">
          <a:xfrm>
            <a:off x="785813" y="857250"/>
            <a:ext cx="33131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Gain as function of input pover</a:t>
            </a:r>
            <a:endParaRPr lang="ru-RU"/>
          </a:p>
        </p:txBody>
      </p:sp>
      <p:sp>
        <p:nvSpPr>
          <p:cNvPr id="29705" name="TextBox 15"/>
          <p:cNvSpPr txBox="1">
            <a:spLocks noChangeArrowheads="1"/>
          </p:cNvSpPr>
          <p:nvPr/>
        </p:nvSpPr>
        <p:spPr bwMode="auto">
          <a:xfrm>
            <a:off x="6143625" y="928688"/>
            <a:ext cx="1441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Group delay</a:t>
            </a:r>
            <a:endParaRPr lang="ru-RU"/>
          </a:p>
        </p:txBody>
      </p:sp>
      <p:sp>
        <p:nvSpPr>
          <p:cNvPr id="29706" name="TextBox 17"/>
          <p:cNvSpPr txBox="1">
            <a:spLocks noChangeArrowheads="1"/>
          </p:cNvSpPr>
          <p:nvPr/>
        </p:nvSpPr>
        <p:spPr bwMode="auto">
          <a:xfrm>
            <a:off x="3071813" y="4000500"/>
            <a:ext cx="2838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Notch depth with amplifier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315EF-3350-4C08-89AD-63C153C4C671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pic>
        <p:nvPicPr>
          <p:cNvPr id="5" name="Picture 3" descr="NICA_header_blue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571750" y="214313"/>
            <a:ext cx="386355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Test at the Booster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340768"/>
            <a:ext cx="76772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Booster magnetic rigidity is 25 </a:t>
            </a:r>
            <a:r>
              <a:rPr lang="en-US" sz="2000" dirty="0" err="1" smtClean="0"/>
              <a:t>T</a:t>
            </a:r>
            <a:r>
              <a:rPr lang="en-US" sz="2000" dirty="0" err="1" smtClean="0">
                <a:sym typeface="Symbol"/>
              </a:rPr>
              <a:t>m</a:t>
            </a:r>
            <a:r>
              <a:rPr lang="en-US" sz="2000" dirty="0" smtClean="0">
                <a:sym typeface="Symbol"/>
              </a:rPr>
              <a:t> – Energy of C</a:t>
            </a:r>
            <a:r>
              <a:rPr lang="en-US" sz="2000" baseline="30000" dirty="0" smtClean="0">
                <a:sym typeface="Symbol"/>
              </a:rPr>
              <a:t>+6</a:t>
            </a:r>
            <a:r>
              <a:rPr lang="en-US" sz="2000" dirty="0" smtClean="0">
                <a:sym typeface="Symbol"/>
              </a:rPr>
              <a:t> ~ 3 </a:t>
            </a:r>
            <a:r>
              <a:rPr lang="en-US" sz="2000" dirty="0" err="1" smtClean="0">
                <a:sym typeface="Symbol"/>
              </a:rPr>
              <a:t>GeV</a:t>
            </a:r>
            <a:r>
              <a:rPr lang="en-US" sz="2000" dirty="0" smtClean="0">
                <a:sym typeface="Symbol"/>
              </a:rPr>
              <a:t>/u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2132856"/>
            <a:ext cx="792075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Pick-up with aperture of 100 mm is under manufacturing and </a:t>
            </a:r>
          </a:p>
          <a:p>
            <a:r>
              <a:rPr lang="en-US" sz="2000" dirty="0" smtClean="0"/>
              <a:t>will be installed at the Booster straight section</a:t>
            </a:r>
          </a:p>
          <a:p>
            <a:endParaRPr lang="en-US" sz="2000" dirty="0"/>
          </a:p>
          <a:p>
            <a:r>
              <a:rPr lang="en-US" sz="2000" dirty="0" smtClean="0"/>
              <a:t>During first Booster run with a beam we plan to measure</a:t>
            </a:r>
          </a:p>
          <a:p>
            <a:r>
              <a:rPr lang="en-US" sz="2000" dirty="0" smtClean="0"/>
              <a:t>longitudinal and transverse signal for coasting and bunched beams  </a:t>
            </a: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B07235-3901-40A1-B5B7-C08AD67E039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4099" name="Picture 3" descr="NICA_header_blue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1285875" y="142875"/>
            <a:ext cx="6410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Calibri" pitchFamily="34" charset="0"/>
              </a:rPr>
              <a:t>Role of the stochastic cooling</a:t>
            </a:r>
            <a:endParaRPr lang="ru-RU" sz="40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101" name="TextBox 6"/>
          <p:cNvSpPr txBox="1">
            <a:spLocks noChangeArrowheads="1"/>
          </p:cNvSpPr>
          <p:nvPr/>
        </p:nvSpPr>
        <p:spPr bwMode="auto">
          <a:xfrm>
            <a:off x="642938" y="1857375"/>
            <a:ext cx="3278187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sz="2800" b="1"/>
              <a:t>Beam stacking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800" b="1"/>
              <a:t> </a:t>
            </a:r>
            <a:r>
              <a:rPr lang="en-US" sz="2800" b="1">
                <a:solidFill>
                  <a:srgbClr val="000000"/>
                </a:solidFill>
              </a:rPr>
              <a:t>beam bunching</a:t>
            </a:r>
            <a:endParaRPr lang="ru-RU" sz="2800" b="1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800" b="1"/>
              <a:t> during collisions</a:t>
            </a:r>
            <a:endParaRPr lang="ru-RU" sz="2800" b="1"/>
          </a:p>
        </p:txBody>
      </p:sp>
      <p:sp>
        <p:nvSpPr>
          <p:cNvPr id="4102" name="TextBox 10"/>
          <p:cNvSpPr txBox="1">
            <a:spLocks noChangeArrowheads="1"/>
          </p:cNvSpPr>
          <p:nvPr/>
        </p:nvSpPr>
        <p:spPr bwMode="auto">
          <a:xfrm>
            <a:off x="642938" y="1214438"/>
            <a:ext cx="6008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The cooling is applied during:</a:t>
            </a:r>
            <a:endParaRPr lang="ru-RU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NICA_header_blue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1F9E9-0A16-4A11-A794-84599C245A4E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  <p:sp>
        <p:nvSpPr>
          <p:cNvPr id="30724" name="TextBox 3"/>
          <p:cNvSpPr txBox="1">
            <a:spLocks noChangeArrowheads="1"/>
          </p:cNvSpPr>
          <p:nvPr/>
        </p:nvSpPr>
        <p:spPr bwMode="auto">
          <a:xfrm>
            <a:off x="3071813" y="142875"/>
            <a:ext cx="2641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Conclusions</a:t>
            </a:r>
            <a:endParaRPr lang="ru-RU" sz="3200" b="1">
              <a:solidFill>
                <a:srgbClr val="FF0000"/>
              </a:solidFill>
            </a:endParaRPr>
          </a:p>
        </p:txBody>
      </p:sp>
      <p:sp>
        <p:nvSpPr>
          <p:cNvPr id="30725" name="TextBox 5"/>
          <p:cNvSpPr txBox="1">
            <a:spLocks noChangeArrowheads="1"/>
          </p:cNvSpPr>
          <p:nvPr/>
        </p:nvSpPr>
        <p:spPr bwMode="auto">
          <a:xfrm>
            <a:off x="285750" y="1143000"/>
            <a:ext cx="792396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buFontTx/>
              <a:buChar char="-"/>
            </a:pPr>
            <a:r>
              <a:rPr lang="en-US" sz="2400" dirty="0"/>
              <a:t>R&amp;D for PU and amplifiers is in the final stage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(preliminary results are satisfactory)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en-US" sz="2400" dirty="0"/>
              <a:t>Technical design is completed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en-US" sz="2400" dirty="0"/>
              <a:t>Purchase of the equipment in accordance with </a:t>
            </a:r>
            <a:r>
              <a:rPr lang="en-US" sz="2400" dirty="0" smtClean="0"/>
              <a:t>schedule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en-US" sz="2400" dirty="0" smtClean="0"/>
              <a:t>Start of operation 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6" descr="IMG_00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714375"/>
            <a:ext cx="7900988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 descr="NICA_header_blue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2EBAB6-2B07-4183-B304-2922024FEAC7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  <p:sp>
        <p:nvSpPr>
          <p:cNvPr id="31749" name="TextBox 3"/>
          <p:cNvSpPr txBox="1">
            <a:spLocks noChangeArrowheads="1"/>
          </p:cNvSpPr>
          <p:nvPr/>
        </p:nvSpPr>
        <p:spPr bwMode="auto">
          <a:xfrm>
            <a:off x="1000125" y="1500188"/>
            <a:ext cx="72755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</a:rPr>
              <a:t>Thank your for attention</a:t>
            </a:r>
            <a:endParaRPr lang="ru-RU" sz="4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98D251-1384-41A0-8134-6D2A754D70EA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  <p:pic>
        <p:nvPicPr>
          <p:cNvPr id="32771" name="Picture 3" descr="NICA_header_blue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Рисунок 6" descr="Deviation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1785938"/>
            <a:ext cx="68961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Box 7"/>
          <p:cNvSpPr txBox="1">
            <a:spLocks noChangeArrowheads="1"/>
          </p:cNvSpPr>
          <p:nvPr/>
        </p:nvSpPr>
        <p:spPr bwMode="auto">
          <a:xfrm>
            <a:off x="3071813" y="928688"/>
            <a:ext cx="2992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Filter cooling, Au 3.4 GeV/u</a:t>
            </a:r>
            <a:endParaRPr lang="ru-RU"/>
          </a:p>
        </p:txBody>
      </p:sp>
      <p:sp>
        <p:nvSpPr>
          <p:cNvPr id="32774" name="TextBox 8"/>
          <p:cNvSpPr txBox="1">
            <a:spLocks noChangeArrowheads="1"/>
          </p:cNvSpPr>
          <p:nvPr/>
        </p:nvSpPr>
        <p:spPr bwMode="auto">
          <a:xfrm>
            <a:off x="571500" y="142875"/>
            <a:ext cx="8191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Calibri" pitchFamily="34" charset="0"/>
              </a:rPr>
              <a:t>Cooling acceptance for Barrier Bucket</a:t>
            </a:r>
            <a:endParaRPr lang="ru-RU" sz="40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2775" name="TextBox 9"/>
          <p:cNvSpPr txBox="1">
            <a:spLocks noChangeArrowheads="1"/>
          </p:cNvSpPr>
          <p:nvPr/>
        </p:nvSpPr>
        <p:spPr bwMode="auto">
          <a:xfrm>
            <a:off x="3786188" y="5500688"/>
            <a:ext cx="1262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Extra slide</a:t>
            </a:r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99592" y="1340768"/>
            <a:ext cx="785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filter frequency is shifted from revolution frequency (determined by RF)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E9ABF-DAA6-4F96-8875-CF79F0388051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5123" name="Picture 3" descr="NICA_header_blue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2500313" y="142875"/>
            <a:ext cx="32591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Calibri" pitchFamily="34" charset="0"/>
              </a:rPr>
              <a:t>Beam stacking</a:t>
            </a:r>
            <a:endParaRPr lang="ru-RU" sz="40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125" name="TextBox 9"/>
          <p:cNvSpPr txBox="1">
            <a:spLocks noChangeArrowheads="1"/>
          </p:cNvSpPr>
          <p:nvPr/>
        </p:nvSpPr>
        <p:spPr bwMode="auto">
          <a:xfrm>
            <a:off x="428625" y="1214438"/>
            <a:ext cx="61864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The stacking is provided in longitudinal phase space </a:t>
            </a:r>
          </a:p>
          <a:p>
            <a:r>
              <a:rPr lang="en-US" sz="2000"/>
              <a:t>using moving barriers</a:t>
            </a:r>
            <a:endParaRPr lang="ru-RU" sz="2000"/>
          </a:p>
        </p:txBody>
      </p:sp>
      <p:sp>
        <p:nvSpPr>
          <p:cNvPr id="5126" name="TextBox 10"/>
          <p:cNvSpPr txBox="1">
            <a:spLocks noChangeArrowheads="1"/>
          </p:cNvSpPr>
          <p:nvPr/>
        </p:nvSpPr>
        <p:spPr bwMode="auto">
          <a:xfrm>
            <a:off x="428625" y="2000250"/>
            <a:ext cx="75072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The stack length is kept constant ~ half of the ring circumference</a:t>
            </a:r>
            <a:endParaRPr lang="ru-RU" sz="2000"/>
          </a:p>
        </p:txBody>
      </p:sp>
      <p:sp>
        <p:nvSpPr>
          <p:cNvPr id="5127" name="TextBox 11"/>
          <p:cNvSpPr txBox="1">
            <a:spLocks noChangeArrowheads="1"/>
          </p:cNvSpPr>
          <p:nvPr/>
        </p:nvSpPr>
        <p:spPr bwMode="auto">
          <a:xfrm>
            <a:off x="500063" y="2571750"/>
            <a:ext cx="5022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Addition of a new injection portion leads </a:t>
            </a:r>
          </a:p>
          <a:p>
            <a:r>
              <a:rPr lang="en-US" sz="2000"/>
              <a:t>to increase of the stack momentum spread</a:t>
            </a:r>
            <a:endParaRPr lang="ru-RU" sz="2000"/>
          </a:p>
        </p:txBody>
      </p:sp>
      <p:sp>
        <p:nvSpPr>
          <p:cNvPr id="5128" name="TextBox 12"/>
          <p:cNvSpPr txBox="1">
            <a:spLocks noChangeArrowheads="1"/>
          </p:cNvSpPr>
          <p:nvPr/>
        </p:nvSpPr>
        <p:spPr bwMode="auto">
          <a:xfrm>
            <a:off x="500063" y="3357563"/>
            <a:ext cx="6540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Between the injection pulses (10 sec) </a:t>
            </a:r>
          </a:p>
          <a:p>
            <a:r>
              <a:rPr lang="en-US" sz="2000"/>
              <a:t>the longitudinal cooling has to compensate this increase</a:t>
            </a:r>
            <a:endParaRPr lang="ru-RU" sz="2000"/>
          </a:p>
        </p:txBody>
      </p:sp>
      <p:sp>
        <p:nvSpPr>
          <p:cNvPr id="5129" name="TextBox 13"/>
          <p:cNvSpPr txBox="1">
            <a:spLocks noChangeArrowheads="1"/>
          </p:cNvSpPr>
          <p:nvPr/>
        </p:nvSpPr>
        <p:spPr bwMode="auto">
          <a:xfrm>
            <a:off x="571500" y="4143375"/>
            <a:ext cx="761682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Expected transverse emittance at injection </a:t>
            </a:r>
          </a:p>
          <a:p>
            <a:r>
              <a:rPr lang="en-US" sz="2000"/>
              <a:t>is less than required at collisions by about 4 times:</a:t>
            </a:r>
          </a:p>
          <a:p>
            <a:r>
              <a:rPr lang="en-US" sz="2000"/>
              <a:t>transverse cooling (if necessary) has to limit the emittance growth</a:t>
            </a:r>
          </a:p>
          <a:p>
            <a:endParaRPr lang="ru-RU"/>
          </a:p>
        </p:txBody>
      </p:sp>
      <p:sp>
        <p:nvSpPr>
          <p:cNvPr id="5130" name="TextBox 14"/>
          <p:cNvSpPr txBox="1">
            <a:spLocks noChangeArrowheads="1"/>
          </p:cNvSpPr>
          <p:nvPr/>
        </p:nvSpPr>
        <p:spPr bwMode="auto">
          <a:xfrm>
            <a:off x="642938" y="5500688"/>
            <a:ext cx="63563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Deep longitudinal cooling has to be avoided to prevent</a:t>
            </a:r>
          </a:p>
          <a:p>
            <a:r>
              <a:rPr lang="en-US" sz="2000"/>
              <a:t>microwave instability </a:t>
            </a:r>
            <a:endParaRPr lang="ru-RU"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160302-3967-4189-A7F7-D7502D96B538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6147" name="Picture 3" descr="NICA_header_blue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2286000" y="142875"/>
            <a:ext cx="34782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Calibri" pitchFamily="34" charset="0"/>
              </a:rPr>
              <a:t>Beam bunching</a:t>
            </a:r>
            <a:endParaRPr lang="ru-RU" sz="40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149" name="TextBox 9"/>
          <p:cNvSpPr txBox="1">
            <a:spLocks noChangeArrowheads="1"/>
          </p:cNvSpPr>
          <p:nvPr/>
        </p:nvSpPr>
        <p:spPr bwMode="auto">
          <a:xfrm>
            <a:off x="285750" y="1285875"/>
            <a:ext cx="6934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Before the bunching the beam occupies total circumference</a:t>
            </a:r>
            <a:endParaRPr lang="ru-RU" sz="2000"/>
          </a:p>
        </p:txBody>
      </p:sp>
      <p:sp>
        <p:nvSpPr>
          <p:cNvPr id="6150" name="TextBox 10"/>
          <p:cNvSpPr txBox="1">
            <a:spLocks noChangeArrowheads="1"/>
          </p:cNvSpPr>
          <p:nvPr/>
        </p:nvSpPr>
        <p:spPr bwMode="auto">
          <a:xfrm>
            <a:off x="285750" y="2000250"/>
            <a:ext cx="73247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RF amplitude is increased adiabatically:</a:t>
            </a:r>
          </a:p>
          <a:p>
            <a:r>
              <a:rPr lang="en-US" sz="2000"/>
              <a:t>Longitudinal cooling is necessary to decrease the bunch length</a:t>
            </a:r>
          </a:p>
          <a:p>
            <a:r>
              <a:rPr lang="en-US" sz="2000"/>
              <a:t>Transverse cooling (if necessary) </a:t>
            </a:r>
          </a:p>
          <a:p>
            <a:r>
              <a:rPr lang="en-US" sz="2000"/>
              <a:t>stabilizes the beam emittance at required value</a:t>
            </a:r>
          </a:p>
          <a:p>
            <a:r>
              <a:rPr lang="en-US" sz="2000"/>
              <a:t> </a:t>
            </a:r>
            <a:endParaRPr lang="ru-RU" sz="2000"/>
          </a:p>
        </p:txBody>
      </p:sp>
      <p:sp>
        <p:nvSpPr>
          <p:cNvPr id="6151" name="TextBox 11"/>
          <p:cNvSpPr txBox="1">
            <a:spLocks noChangeArrowheads="1"/>
          </p:cNvSpPr>
          <p:nvPr/>
        </p:nvSpPr>
        <p:spPr bwMode="auto">
          <a:xfrm>
            <a:off x="285750" y="3786188"/>
            <a:ext cx="4002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The momentum spread increases</a:t>
            </a:r>
            <a:endParaRPr lang="ru-RU"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DB9A79-A1A2-4CEB-9456-0BF91BD0469B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7171" name="Picture 3" descr="NICA_header_blue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2071688" y="142875"/>
            <a:ext cx="5349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Calibri" pitchFamily="34" charset="0"/>
              </a:rPr>
              <a:t>Cooling during collisions</a:t>
            </a:r>
            <a:endParaRPr lang="ru-RU" sz="40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173" name="TextBox 8"/>
          <p:cNvSpPr txBox="1">
            <a:spLocks noChangeArrowheads="1"/>
          </p:cNvSpPr>
          <p:nvPr/>
        </p:nvSpPr>
        <p:spPr bwMode="auto">
          <a:xfrm>
            <a:off x="357188" y="1785938"/>
            <a:ext cx="5172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Cooling has to compensate the IBS heating</a:t>
            </a:r>
            <a:endParaRPr lang="ru-RU" sz="2000"/>
          </a:p>
        </p:txBody>
      </p:sp>
      <p:sp>
        <p:nvSpPr>
          <p:cNvPr id="7174" name="TextBox 6"/>
          <p:cNvSpPr txBox="1">
            <a:spLocks noChangeArrowheads="1"/>
          </p:cNvSpPr>
          <p:nvPr/>
        </p:nvSpPr>
        <p:spPr bwMode="auto">
          <a:xfrm>
            <a:off x="285750" y="1143000"/>
            <a:ext cx="7664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The stochastic cooling is operated in IBS dominated energy range</a:t>
            </a:r>
            <a:endParaRPr lang="ru-RU" sz="2000"/>
          </a:p>
        </p:txBody>
      </p:sp>
      <p:sp>
        <p:nvSpPr>
          <p:cNvPr id="7175" name="TextBox 7"/>
          <p:cNvSpPr txBox="1">
            <a:spLocks noChangeArrowheads="1"/>
          </p:cNvSpPr>
          <p:nvPr/>
        </p:nvSpPr>
        <p:spPr bwMode="auto">
          <a:xfrm>
            <a:off x="428625" y="2643188"/>
            <a:ext cx="57531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Minimum heating rate corresponds to </a:t>
            </a:r>
          </a:p>
          <a:p>
            <a:r>
              <a:rPr lang="en-US" sz="2000"/>
              <a:t>thermal equilibrium between degrees of freedom </a:t>
            </a:r>
            <a:endParaRPr lang="ru-RU" sz="2000"/>
          </a:p>
        </p:txBody>
      </p:sp>
      <p:sp>
        <p:nvSpPr>
          <p:cNvPr id="7176" name="TextBox 10"/>
          <p:cNvSpPr txBox="1">
            <a:spLocks noChangeArrowheads="1"/>
          </p:cNvSpPr>
          <p:nvPr/>
        </p:nvSpPr>
        <p:spPr bwMode="auto">
          <a:xfrm>
            <a:off x="500063" y="3643313"/>
            <a:ext cx="6394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Requirements for cooling id weaker at larger emittance</a:t>
            </a:r>
            <a:endParaRPr lang="ru-RU" sz="2000"/>
          </a:p>
        </p:txBody>
      </p:sp>
      <p:sp>
        <p:nvSpPr>
          <p:cNvPr id="7177" name="TextBox 11"/>
          <p:cNvSpPr txBox="1">
            <a:spLocks noChangeArrowheads="1"/>
          </p:cNvSpPr>
          <p:nvPr/>
        </p:nvSpPr>
        <p:spPr bwMode="auto">
          <a:xfrm>
            <a:off x="500063" y="4357688"/>
            <a:ext cx="632577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The cooling has to stabilize </a:t>
            </a:r>
          </a:p>
          <a:p>
            <a:pPr>
              <a:buFontTx/>
              <a:buChar char="-"/>
            </a:pPr>
            <a:r>
              <a:rPr lang="en-US" sz="2000" dirty="0"/>
              <a:t>the </a:t>
            </a:r>
            <a:r>
              <a:rPr lang="en-US" sz="2000" dirty="0" err="1"/>
              <a:t>emittance</a:t>
            </a:r>
            <a:r>
              <a:rPr lang="en-US" sz="2000" dirty="0"/>
              <a:t> at acceptance </a:t>
            </a:r>
            <a:r>
              <a:rPr lang="en-US" sz="2000" dirty="0" smtClean="0"/>
              <a:t>limit (~ 1 </a:t>
            </a:r>
            <a:r>
              <a:rPr lang="en-US" sz="2000" dirty="0" smtClean="0">
                <a:sym typeface="Symbol"/>
              </a:rPr>
              <a:t></a:t>
            </a:r>
            <a:r>
              <a:rPr lang="en-US" sz="2000" dirty="0" err="1" smtClean="0">
                <a:sym typeface="Symbol"/>
              </a:rPr>
              <a:t>mmmrad</a:t>
            </a:r>
            <a:r>
              <a:rPr lang="en-US" sz="2000" dirty="0" smtClean="0">
                <a:sym typeface="Symbol"/>
              </a:rPr>
              <a:t>)</a:t>
            </a:r>
            <a:endParaRPr lang="en-US" sz="2000" dirty="0"/>
          </a:p>
          <a:p>
            <a:pPr>
              <a:buFontTx/>
              <a:buChar char="-"/>
            </a:pPr>
            <a:r>
              <a:rPr lang="en-US" sz="2000" dirty="0"/>
              <a:t>the momentum spread at thermal </a:t>
            </a:r>
            <a:r>
              <a:rPr lang="en-US" sz="2000" dirty="0" smtClean="0"/>
              <a:t>equilibrium (~ 10</a:t>
            </a:r>
            <a:r>
              <a:rPr lang="en-US" sz="2000" baseline="30000" dirty="0" smtClean="0"/>
              <a:t>-3</a:t>
            </a:r>
            <a:r>
              <a:rPr lang="en-US" sz="2000" dirty="0" smtClean="0"/>
              <a:t>)</a:t>
            </a:r>
            <a:endParaRPr lang="ru-RU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85099F-09A7-4562-A459-22C175E106F9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8195" name="Picture 3" descr="NICA_header_blue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1143000" y="142875"/>
            <a:ext cx="7029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Calibri" pitchFamily="34" charset="0"/>
              </a:rPr>
              <a:t>Requirements to cooling system</a:t>
            </a:r>
            <a:endParaRPr lang="ru-RU" sz="40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214313" y="1071563"/>
            <a:ext cx="7986712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/>
              <a:t>Most critical is longitudinal cooling</a:t>
            </a:r>
          </a:p>
          <a:p>
            <a:pPr>
              <a:lnSpc>
                <a:spcPct val="150000"/>
              </a:lnSpc>
            </a:pPr>
            <a:r>
              <a:rPr lang="en-US" sz="2000"/>
              <a:t>In all the regimes the cooling is operated at large momentum spread:</a:t>
            </a:r>
          </a:p>
          <a:p>
            <a:pPr>
              <a:lnSpc>
                <a:spcPct val="150000"/>
              </a:lnSpc>
            </a:pPr>
            <a:r>
              <a:rPr lang="en-US" sz="2000"/>
              <a:t>one needs to provide large cooling acceptance</a:t>
            </a:r>
          </a:p>
          <a:p>
            <a:pPr>
              <a:lnSpc>
                <a:spcPct val="150000"/>
              </a:lnSpc>
            </a:pPr>
            <a:r>
              <a:rPr lang="en-US" sz="2000"/>
              <a:t>That restricts a choice of the cooling method </a:t>
            </a:r>
            <a:endParaRPr lang="ru-RU" sz="2000"/>
          </a:p>
        </p:txBody>
      </p:sp>
      <p:sp>
        <p:nvSpPr>
          <p:cNvPr id="8198" name="TextBox 8"/>
          <p:cNvSpPr txBox="1">
            <a:spLocks noChangeArrowheads="1"/>
          </p:cNvSpPr>
          <p:nvPr/>
        </p:nvSpPr>
        <p:spPr bwMode="auto">
          <a:xfrm>
            <a:off x="285750" y="4071938"/>
            <a:ext cx="7375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The expected heating times are in the range 500 – 1800 sec</a:t>
            </a:r>
            <a:endParaRPr lang="ru-RU" sz="20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BDEADE-5628-4E02-910D-9A6793846C80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9219" name="Picture 3" descr="NICA_header_blue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571500" y="142875"/>
            <a:ext cx="83137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Calibri" pitchFamily="34" charset="0"/>
              </a:rPr>
              <a:t>Cooling acceptance for bunched beam</a:t>
            </a:r>
            <a:endParaRPr lang="ru-RU" sz="4000" b="1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9221" name="Рисунок 6" descr="Coastin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357313"/>
            <a:ext cx="38100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Рисунок 8" descr="SinRF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5" y="4000500"/>
            <a:ext cx="38100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Рисунок 10" descr="Trajectory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" y="3786188"/>
            <a:ext cx="3200400" cy="268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TextBox 11"/>
          <p:cNvSpPr txBox="1">
            <a:spLocks noChangeArrowheads="1"/>
          </p:cNvSpPr>
          <p:nvPr/>
        </p:nvSpPr>
        <p:spPr bwMode="auto">
          <a:xfrm>
            <a:off x="3071813" y="785813"/>
            <a:ext cx="2992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Filter cooling, Au 3.4 GeV/u</a:t>
            </a:r>
            <a:endParaRPr lang="ru-RU"/>
          </a:p>
        </p:txBody>
      </p:sp>
      <p:sp>
        <p:nvSpPr>
          <p:cNvPr id="9225" name="TextBox 13"/>
          <p:cNvSpPr txBox="1">
            <a:spLocks noChangeArrowheads="1"/>
          </p:cNvSpPr>
          <p:nvPr/>
        </p:nvSpPr>
        <p:spPr bwMode="auto">
          <a:xfrm>
            <a:off x="1214438" y="1000125"/>
            <a:ext cx="1736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Coasting beam</a:t>
            </a:r>
            <a:endParaRPr lang="ru-RU"/>
          </a:p>
        </p:txBody>
      </p:sp>
      <p:sp>
        <p:nvSpPr>
          <p:cNvPr id="9226" name="TextBox 14"/>
          <p:cNvSpPr txBox="1">
            <a:spLocks noChangeArrowheads="1"/>
          </p:cNvSpPr>
          <p:nvPr/>
        </p:nvSpPr>
        <p:spPr bwMode="auto">
          <a:xfrm>
            <a:off x="3932238" y="3571875"/>
            <a:ext cx="52117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Drift term for amplitude of longitudinal oscillations</a:t>
            </a:r>
            <a:endParaRPr lang="ru-RU"/>
          </a:p>
        </p:txBody>
      </p:sp>
      <p:sp>
        <p:nvSpPr>
          <p:cNvPr id="9227" name="TextBox 15"/>
          <p:cNvSpPr txBox="1">
            <a:spLocks noChangeArrowheads="1"/>
          </p:cNvSpPr>
          <p:nvPr/>
        </p:nvSpPr>
        <p:spPr bwMode="auto">
          <a:xfrm>
            <a:off x="4500563" y="1285875"/>
            <a:ext cx="46894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For bunched </a:t>
            </a:r>
            <a:r>
              <a:rPr lang="en-US" sz="2000" dirty="0" smtClean="0"/>
              <a:t>beam the </a:t>
            </a:r>
            <a:r>
              <a:rPr lang="en-US" sz="2000" dirty="0"/>
              <a:t>variation </a:t>
            </a:r>
          </a:p>
          <a:p>
            <a:r>
              <a:rPr lang="en-US" sz="2000" dirty="0"/>
              <a:t>of the oscillation amplitude is calculated</a:t>
            </a:r>
          </a:p>
          <a:p>
            <a:r>
              <a:rPr lang="en-US" sz="2000" dirty="0"/>
              <a:t>by averaging over phase trajectory.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Estimate assuming elliptical trajectory: </a:t>
            </a:r>
            <a:endParaRPr lang="ru-RU" sz="2000" dirty="0"/>
          </a:p>
        </p:txBody>
      </p:sp>
      <p:sp>
        <p:nvSpPr>
          <p:cNvPr id="9228" name="TextBox 16"/>
          <p:cNvSpPr txBox="1">
            <a:spLocks noChangeArrowheads="1"/>
          </p:cNvSpPr>
          <p:nvPr/>
        </p:nvSpPr>
        <p:spPr bwMode="auto">
          <a:xfrm>
            <a:off x="714375" y="6286500"/>
            <a:ext cx="7921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For the bunched beam the acceptance about 30% wider </a:t>
            </a:r>
            <a:endParaRPr lang="ru-RU"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9753DD-89EF-48CD-9983-F0CA2649D8A0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10243" name="Picture 3" descr="NICA_header_blue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Рисунок 8" descr="Acceptanc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946150"/>
            <a:ext cx="8737600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Box 9"/>
          <p:cNvSpPr txBox="1">
            <a:spLocks noChangeArrowheads="1"/>
          </p:cNvSpPr>
          <p:nvPr/>
        </p:nvSpPr>
        <p:spPr bwMode="auto">
          <a:xfrm>
            <a:off x="571500" y="142875"/>
            <a:ext cx="83137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Calibri" pitchFamily="34" charset="0"/>
              </a:rPr>
              <a:t>Cooling acceptance for bunched beam</a:t>
            </a:r>
            <a:endParaRPr lang="ru-RU" sz="4000" b="1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4857750" y="4500563"/>
            <a:ext cx="2928938" cy="1587"/>
          </a:xfrm>
          <a:prstGeom prst="straightConnector1">
            <a:avLst/>
          </a:prstGeom>
          <a:ln w="349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7" name="TextBox 14"/>
          <p:cNvSpPr txBox="1">
            <a:spLocks noChangeArrowheads="1"/>
          </p:cNvSpPr>
          <p:nvPr/>
        </p:nvSpPr>
        <p:spPr bwMode="auto">
          <a:xfrm>
            <a:off x="5715000" y="4714875"/>
            <a:ext cx="1211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SC region</a:t>
            </a:r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8316</TotalTime>
  <Words>1160</Words>
  <Application>Microsoft Office PowerPoint</Application>
  <PresentationFormat>Экран (4:3)</PresentationFormat>
  <Paragraphs>262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Arial</vt:lpstr>
      <vt:lpstr>Calibri</vt:lpstr>
      <vt:lpstr>Times New Roman</vt:lpstr>
      <vt:lpstr>Тема Office</vt:lpstr>
      <vt:lpstr>Stochastic cooling at NICA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SAO</dc:creator>
  <cp:lastModifiedBy>mashaII</cp:lastModifiedBy>
  <cp:revision>391</cp:revision>
  <dcterms:created xsi:type="dcterms:W3CDTF">2015-01-21T14:30:13Z</dcterms:created>
  <dcterms:modified xsi:type="dcterms:W3CDTF">2019-01-19T14:46:28Z</dcterms:modified>
</cp:coreProperties>
</file>