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60" r:id="rId5"/>
    <p:sldId id="261" r:id="rId6"/>
    <p:sldId id="262" r:id="rId7"/>
    <p:sldId id="268" r:id="rId8"/>
    <p:sldId id="271" r:id="rId9"/>
    <p:sldId id="272" r:id="rId10"/>
    <p:sldId id="274" r:id="rId11"/>
    <p:sldId id="263" r:id="rId12"/>
    <p:sldId id="266" r:id="rId13"/>
    <p:sldId id="275" r:id="rId14"/>
    <p:sldId id="273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85"/>
  </p:normalViewPr>
  <p:slideViewPr>
    <p:cSldViewPr>
      <p:cViewPr>
        <p:scale>
          <a:sx n="90" d="100"/>
          <a:sy n="90" d="100"/>
        </p:scale>
        <p:origin x="-1234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5CA66-605B-4D7B-98FE-0572D869879C}" type="datetimeFigureOut">
              <a:rPr lang="en-US" smtClean="0"/>
              <a:t>3/27/2019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F028A-368A-4590-B38F-8146292160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504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6809-6654-4E70-8A77-7C90F8898797}" type="datetime1">
              <a:rPr lang="en-US" smtClean="0"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08B5-FDD5-4470-B283-476C7932DB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235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FCCF-24F2-4AEA-A910-3BAD69D74230}" type="datetime1">
              <a:rPr lang="en-US" smtClean="0"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08B5-FDD5-4470-B283-476C7932DB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363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180FD-9D76-4E7E-B38B-E349B6AD5931}" type="datetime1">
              <a:rPr lang="en-US" smtClean="0"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08B5-FDD5-4470-B283-476C7932DB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014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9BBAE-8532-4D4D-BD9E-DF56B0486E6B}" type="datetime1">
              <a:rPr lang="en-US" smtClean="0"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08B5-FDD5-4470-B283-476C7932DB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50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12C6B-D115-4A62-97EB-CE993DF4B87B}" type="datetime1">
              <a:rPr lang="en-US" smtClean="0"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08B5-FDD5-4470-B283-476C7932DB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405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B52BB-232F-4C06-A4C9-CEE5647CB829}" type="datetime1">
              <a:rPr lang="en-US" smtClean="0"/>
              <a:t>3/27/2019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08B5-FDD5-4470-B283-476C7932DB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102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7EC98-8CC2-4BE5-8890-CB15FA6308C6}" type="datetime1">
              <a:rPr lang="en-US" smtClean="0"/>
              <a:t>3/27/2019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08B5-FDD5-4470-B283-476C7932DB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631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97D6-DD1B-4CF8-9A3D-F6888B96BD8B}" type="datetime1">
              <a:rPr lang="en-US" smtClean="0"/>
              <a:t>3/27/2019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08B5-FDD5-4470-B283-476C7932DB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089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CA76-DCD4-4C55-AC1B-6B99AD01E3E9}" type="datetime1">
              <a:rPr lang="en-US" smtClean="0"/>
              <a:t>3/27/2019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08B5-FDD5-4470-B283-476C7932DB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34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B2C6-07C5-4C98-9990-517937797A73}" type="datetime1">
              <a:rPr lang="en-US" smtClean="0"/>
              <a:t>3/27/2019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08B5-FDD5-4470-B283-476C7932DB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123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E600-3748-46A8-A5F5-F796004EF2AB}" type="datetime1">
              <a:rPr lang="en-US" smtClean="0"/>
              <a:t>3/27/2019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08B5-FDD5-4470-B283-476C7932DB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369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7163B-28B1-4C91-9B1B-06B77DD544CB}" type="datetime1">
              <a:rPr lang="en-US" smtClean="0"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208B5-FDD5-4470-B283-476C7932DB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880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gif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06575"/>
            <a:ext cx="9144000" cy="1470025"/>
          </a:xfrm>
        </p:spPr>
        <p:txBody>
          <a:bodyPr>
            <a:normAutofit/>
          </a:bodyPr>
          <a:lstStyle/>
          <a:p>
            <a:r>
              <a:rPr lang="en-US" sz="3200" b="1" dirty="0"/>
              <a:t>Preliminary results of the structural analysis </a:t>
            </a:r>
            <a:br>
              <a:rPr lang="en-US" sz="3200" b="1" dirty="0"/>
            </a:br>
            <a:r>
              <a:rPr lang="en-US" sz="3200" b="1" dirty="0"/>
              <a:t>of the Bucharest TRD Module Type 1 (</a:t>
            </a:r>
            <a:r>
              <a:rPr lang="en-US" sz="3200" b="1" dirty="0" err="1" smtClean="0"/>
              <a:t>Buch</a:t>
            </a:r>
            <a:r>
              <a:rPr lang="en-US" sz="3200" b="1" dirty="0" smtClean="0"/>
              <a:t>-TRD</a:t>
            </a:r>
            <a:r>
              <a:rPr lang="en-US" sz="3200" b="1" dirty="0"/>
              <a:t>)</a:t>
            </a:r>
          </a:p>
        </p:txBody>
      </p:sp>
      <p:pic>
        <p:nvPicPr>
          <p:cNvPr id="4" name="Picture 1" descr="sigla_FAI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380" y="28575"/>
            <a:ext cx="625289" cy="38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187" y="51467"/>
            <a:ext cx="691762" cy="56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 descr="E:\DFH_Petrovici\bookletDFH\ElementeCopertaBooklet\CBM_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338" y="0"/>
            <a:ext cx="442828" cy="59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E:\DFH_Petrovici\bookletDFH\ElementeCopertaBooklet\HPD\HPD-403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804" y="26921"/>
            <a:ext cx="969172" cy="44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0" y="41141"/>
            <a:ext cx="2511202" cy="415305"/>
          </a:xfrm>
          <a:prstGeom prst="rect">
            <a:avLst/>
          </a:prstGeom>
          <a:ln w="3175">
            <a:solidFill>
              <a:srgbClr val="070FB9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195572" y="6110337"/>
            <a:ext cx="3766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CBM-TRD Retreat, 27-29 March, 2019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0" y="3581400"/>
            <a:ext cx="9144000" cy="533400"/>
          </a:xfrm>
        </p:spPr>
        <p:txBody>
          <a:bodyPr>
            <a:noAutofit/>
          </a:bodyPr>
          <a:lstStyle/>
          <a:p>
            <a:r>
              <a:rPr lang="en-US" sz="1900" b="1" i="1" dirty="0">
                <a:solidFill>
                  <a:schemeClr val="tx1"/>
                </a:solidFill>
              </a:rPr>
              <a:t>Laura Radulescu for CBM-TRD Bucharest team</a:t>
            </a:r>
          </a:p>
        </p:txBody>
      </p:sp>
      <p:pic>
        <p:nvPicPr>
          <p:cNvPr id="10" name="Picture 2" descr="logo_ifa.jpg">
            <a:extLst>
              <a:ext uri="{FF2B5EF4-FFF2-40B4-BE49-F238E27FC236}">
                <a16:creationId xmlns="" xmlns:a16="http://schemas.microsoft.com/office/drawing/2014/main" id="{6B4E7BE6-DAC3-5244-A65C-B2E6432ED7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092" y="51467"/>
            <a:ext cx="589118" cy="597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918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78"/>
          <a:stretch/>
        </p:blipFill>
        <p:spPr>
          <a:xfrm>
            <a:off x="228600" y="457200"/>
            <a:ext cx="6324600" cy="2069958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2" b="41664"/>
          <a:stretch/>
        </p:blipFill>
        <p:spPr>
          <a:xfrm>
            <a:off x="233082" y="2603359"/>
            <a:ext cx="6320118" cy="1447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45959"/>
            <a:ext cx="4419600" cy="1365768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33400" y="2527158"/>
            <a:ext cx="990600" cy="3218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08B5-FDD5-4470-B283-476C7932DBFF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799" y="2133600"/>
            <a:ext cx="4404101" cy="41910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33082" y="61989"/>
            <a:ext cx="6901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The ANSYS Simulation Model – Wire tension variations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4495800"/>
            <a:ext cx="381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Realistic simulation of the cathode wire geometry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F(x) agrees with elastic deformations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Elastic constant found to be 1.9e-3  N/</a:t>
            </a:r>
            <a:r>
              <a:rPr lang="en-US" sz="1400" dirty="0">
                <a:latin typeface="GreekC" panose="00000400000000000000" pitchFamily="2" charset="0"/>
                <a:cs typeface="GreekC" panose="00000400000000000000" pitchFamily="2" charset="0"/>
              </a:rPr>
              <a:t>m</a:t>
            </a:r>
            <a:r>
              <a:rPr lang="en-US" sz="1400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49519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20" y="2514600"/>
            <a:ext cx="4372380" cy="33308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" y="1394936"/>
            <a:ext cx="43896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Very preliminary results for the variation of the wires tensions taking into account the rods and entrance window deformations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08B5-FDD5-4470-B283-476C7932DBFF}" type="slidenum">
              <a:rPr lang="en-US" smtClean="0"/>
              <a:t>11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5468" y="297359"/>
            <a:ext cx="69011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ANSYS Simulation Model – results Cathode Wire Tension</a:t>
            </a:r>
          </a:p>
          <a:p>
            <a:endParaRPr lang="en-US" sz="800" b="1" dirty="0"/>
          </a:p>
          <a:p>
            <a:r>
              <a:rPr lang="en-US" i="1" dirty="0"/>
              <a:t>4. Systematics with Entrance Window Structure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9" y="2057400"/>
            <a:ext cx="4087183" cy="397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589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3"/>
          <p:cNvSpPr/>
          <p:nvPr/>
        </p:nvSpPr>
        <p:spPr>
          <a:xfrm>
            <a:off x="297161" y="-426847"/>
            <a:ext cx="8706508" cy="69268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CustomShape 5"/>
          <p:cNvSpPr/>
          <p:nvPr/>
        </p:nvSpPr>
        <p:spPr>
          <a:xfrm>
            <a:off x="5194776" y="294907"/>
            <a:ext cx="2928838" cy="50098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7"/>
          <p:cNvSpPr/>
          <p:nvPr/>
        </p:nvSpPr>
        <p:spPr>
          <a:xfrm>
            <a:off x="202135" y="1055198"/>
            <a:ext cx="3317760" cy="56172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7" name="Picture 46"/>
          <p:cNvPicPr/>
          <p:nvPr/>
        </p:nvPicPr>
        <p:blipFill rotWithShape="1">
          <a:blip r:embed="rId2"/>
          <a:srcRect r="50000" b="13169"/>
          <a:stretch/>
        </p:blipFill>
        <p:spPr>
          <a:xfrm>
            <a:off x="3857250" y="753305"/>
            <a:ext cx="4524750" cy="3752586"/>
          </a:xfrm>
          <a:prstGeom prst="rect">
            <a:avLst/>
          </a:prstGeom>
          <a:ln>
            <a:noFill/>
          </a:ln>
        </p:spPr>
      </p:pic>
      <p:sp>
        <p:nvSpPr>
          <p:cNvPr id="48" name="CustomShape 8"/>
          <p:cNvSpPr/>
          <p:nvPr/>
        </p:nvSpPr>
        <p:spPr>
          <a:xfrm>
            <a:off x="152401" y="1352459"/>
            <a:ext cx="3657600" cy="123834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marL="195934" indent="-195934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Nominal Cathode tension (CT) ~ 100 cN</a:t>
            </a:r>
          </a:p>
          <a:p>
            <a:pPr marL="195934" indent="-195934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Wire </a:t>
            </a:r>
            <a:r>
              <a:rPr lang="en-US" sz="1400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elasticity limits  80 cN&lt; CT &lt;120 </a:t>
            </a:r>
            <a:r>
              <a:rPr lang="en-US" sz="1400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cN</a:t>
            </a:r>
            <a:endParaRPr lang="en-US" sz="14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95934" indent="-195934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Observed </a:t>
            </a:r>
            <a:r>
              <a:rPr lang="en-US" sz="1400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GreekC" panose="00000400000000000000" pitchFamily="2" charset="0"/>
                <a:cs typeface="GreekC" panose="00000400000000000000" pitchFamily="2" charset="0"/>
              </a:rPr>
              <a:t>D</a:t>
            </a:r>
            <a:r>
              <a:rPr lang="en-US" sz="1400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</a:t>
            </a:r>
            <a:r>
              <a:rPr lang="en-US" sz="1400" spc="-1" baseline="-25000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max</a:t>
            </a:r>
            <a:r>
              <a:rPr lang="en-US" sz="1400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= 20 </a:t>
            </a:r>
            <a:r>
              <a:rPr lang="en-US" sz="1400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cN</a:t>
            </a:r>
            <a:r>
              <a:rPr lang="en-US" sz="1400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08B5-FDD5-4470-B283-476C7932DBFF}" type="slidenum">
              <a:rPr lang="en-US" smtClean="0"/>
              <a:t>12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268069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Model sustain by measured deformations </a:t>
            </a:r>
          </a:p>
          <a:p>
            <a:endParaRPr lang="en-US" dirty="0"/>
          </a:p>
        </p:txBody>
      </p:sp>
      <p:sp>
        <p:nvSpPr>
          <p:cNvPr id="13" name="CustomShape 8"/>
          <p:cNvSpPr/>
          <p:nvPr/>
        </p:nvSpPr>
        <p:spPr>
          <a:xfrm>
            <a:off x="152400" y="3505200"/>
            <a:ext cx="3656339" cy="123834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marL="195934" indent="-195934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spc="-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Comparison between ALICE-TRD measured deformation (Tension variation) agrees qualitatively with ANSYS simulations </a:t>
            </a:r>
          </a:p>
        </p:txBody>
      </p:sp>
      <p:pic>
        <p:nvPicPr>
          <p:cNvPr id="14" name="Picture 13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25" t="4359" r="42734" b="13494"/>
          <a:stretch/>
        </p:blipFill>
        <p:spPr>
          <a:xfrm rot="5400000">
            <a:off x="5143499" y="2628900"/>
            <a:ext cx="2286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5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368623"/>
            <a:ext cx="8153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Entrance window deformations may also affect the pad plane planarity and gain uniformity! To be followed!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08B5-FDD5-4470-B283-476C7932DBFF}" type="slidenum">
              <a:rPr lang="en-US" smtClean="0"/>
              <a:t>13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152400"/>
            <a:ext cx="69011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ANSYS Simulation Model – results Entrance Window Concavity</a:t>
            </a:r>
          </a:p>
          <a:p>
            <a:endParaRPr lang="en-US" sz="800" b="1" dirty="0"/>
          </a:p>
          <a:p>
            <a:r>
              <a:rPr lang="en-US" i="1" dirty="0"/>
              <a:t>5. Systematics with Entrance Window Structure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30" b="15476"/>
          <a:stretch/>
        </p:blipFill>
        <p:spPr>
          <a:xfrm>
            <a:off x="228600" y="2286000"/>
            <a:ext cx="4211058" cy="33430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589" y="1828800"/>
            <a:ext cx="4269297" cy="415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001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90600"/>
            <a:ext cx="4165186" cy="269300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08B5-FDD5-4470-B283-476C7932DBFF}" type="slidenum">
              <a:rPr lang="en-US" smtClean="0"/>
              <a:t>14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392375"/>
            <a:ext cx="4800600" cy="27469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352800"/>
            <a:ext cx="4800600" cy="27469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306775"/>
            <a:ext cx="4953000" cy="229843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20206505">
            <a:off x="3704222" y="6397728"/>
            <a:ext cx="9525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5136827" y="4297104"/>
            <a:ext cx="2960574" cy="1654610"/>
            <a:chOff x="3155627" y="1590529"/>
            <a:chExt cx="2960574" cy="1654610"/>
          </a:xfrm>
        </p:grpSpPr>
        <p:grpSp>
          <p:nvGrpSpPr>
            <p:cNvPr id="12" name="Group 11"/>
            <p:cNvGrpSpPr/>
            <p:nvPr/>
          </p:nvGrpSpPr>
          <p:grpSpPr>
            <a:xfrm>
              <a:off x="3155627" y="2241261"/>
              <a:ext cx="1461146" cy="1003878"/>
              <a:chOff x="3155627" y="2241261"/>
              <a:chExt cx="1461146" cy="1003878"/>
            </a:xfrm>
          </p:grpSpPr>
          <p:sp>
            <p:nvSpPr>
              <p:cNvPr id="9" name="Right Arrow 8"/>
              <p:cNvSpPr/>
              <p:nvPr/>
            </p:nvSpPr>
            <p:spPr>
              <a:xfrm rot="13896914">
                <a:off x="3003478" y="3028015"/>
                <a:ext cx="369273" cy="6497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ight Arrow 9"/>
              <p:cNvSpPr/>
              <p:nvPr/>
            </p:nvSpPr>
            <p:spPr>
              <a:xfrm rot="13896914">
                <a:off x="4399649" y="2393410"/>
                <a:ext cx="369273" cy="6497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Right Arrow 10"/>
            <p:cNvSpPr/>
            <p:nvPr/>
          </p:nvSpPr>
          <p:spPr>
            <a:xfrm rot="13896914">
              <a:off x="5899077" y="1742678"/>
              <a:ext cx="369273" cy="649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453145" y="1367390"/>
            <a:ext cx="4662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/>
              <a:t>Current gas flow geometry relies on 2 inlet and 2 outlets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/>
              <a:t>Possible gas flow patterns in TRD12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/>
              <a:t>Ways to obtain an uniform flow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/>
              <a:t>Optimal solution - in progress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353" y="142101"/>
            <a:ext cx="69011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ANSYS Simulation Model – Gas Flow Studies</a:t>
            </a:r>
          </a:p>
          <a:p>
            <a:endParaRPr lang="en-US" sz="800" b="1" dirty="0"/>
          </a:p>
          <a:p>
            <a:r>
              <a:rPr lang="en-US" i="1" dirty="0"/>
              <a:t>Studying Inlet/Outlet geometry</a:t>
            </a:r>
          </a:p>
        </p:txBody>
      </p:sp>
    </p:spTree>
    <p:extLst>
      <p:ext uri="{BB962C8B-B14F-4D97-AF65-F5344CB8AC3E}">
        <p14:creationId xmlns:p14="http://schemas.microsoft.com/office/powerpoint/2010/main" val="330793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08B5-FDD5-4470-B283-476C7932DBFF}" type="slidenum">
              <a:rPr lang="en-US" smtClean="0"/>
              <a:t>15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62400" y="1752600"/>
            <a:ext cx="476609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i="1" dirty="0"/>
              <a:t>CBM-TRD HPD Bucharest team</a:t>
            </a:r>
          </a:p>
          <a:p>
            <a:pPr algn="just"/>
            <a:endParaRPr lang="en-US" sz="2000" b="1" dirty="0"/>
          </a:p>
          <a:p>
            <a:pPr algn="just"/>
            <a:r>
              <a:rPr lang="en-US" sz="2000" b="1" dirty="0"/>
              <a:t>Alexandru Bercuci, Valerica Aprodu, Daniel Bartos, Gheorghe Caragheorgeopol, Vasile Catanescu, Viorel Duta, Mariana Petris, Mihai Petrovici, Lucia Prodan, Andrei Radu, Claudiu Schiaua, Victor Simion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1283" y="484517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97725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5626"/>
            <a:ext cx="3886200" cy="21298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120134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Motivation  and Outlook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026" y="3551498"/>
            <a:ext cx="4980574" cy="30017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33"/>
          <a:stretch/>
        </p:blipFill>
        <p:spPr>
          <a:xfrm>
            <a:off x="4451983" y="4226476"/>
            <a:ext cx="3276600" cy="23267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887" y="1179891"/>
            <a:ext cx="3616713" cy="21655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343400"/>
            <a:ext cx="3211948" cy="220980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733800" y="3092255"/>
            <a:ext cx="1524000" cy="565345"/>
            <a:chOff x="3733800" y="2438400"/>
            <a:chExt cx="1600200" cy="565345"/>
          </a:xfrm>
        </p:grpSpPr>
        <p:sp>
          <p:nvSpPr>
            <p:cNvPr id="9" name="Right Arrow 8"/>
            <p:cNvSpPr/>
            <p:nvPr/>
          </p:nvSpPr>
          <p:spPr>
            <a:xfrm rot="1669278">
              <a:off x="3733800" y="2438400"/>
              <a:ext cx="1600200" cy="565345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 rot="1654209">
              <a:off x="3886200" y="2493188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Simplified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134690" y="1792939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Frame behavior under the wires tensions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01647" y="43434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Wires tensions variation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30088" y="5052536"/>
            <a:ext cx="20417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Entrance window deformation under the wires tensions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8216" y="457200"/>
            <a:ext cx="72231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Based on ALICE-TRD experience (see Mariana’s presentation)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 chamber frames suffer a deformation induced by wires tension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 pad plane (and entrance window) could suffer deformation during operation/construction  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600" y="3352800"/>
            <a:ext cx="3076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Studying static chamber deformation based on ANSYS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08B5-FDD5-4470-B283-476C7932DBF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26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76" b="3992"/>
          <a:stretch/>
        </p:blipFill>
        <p:spPr>
          <a:xfrm>
            <a:off x="4648200" y="961018"/>
            <a:ext cx="3733800" cy="30775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76" y="966727"/>
            <a:ext cx="2635624" cy="261467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40976" y="2057400"/>
            <a:ext cx="197224" cy="45720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079376" y="2045463"/>
            <a:ext cx="197224" cy="45720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"/>
          <a:stretch/>
        </p:blipFill>
        <p:spPr>
          <a:xfrm>
            <a:off x="4114800" y="3276600"/>
            <a:ext cx="4267200" cy="3352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7188" y="4342682"/>
            <a:ext cx="33752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/>
              <a:t>ONLY Frame behavior under the wires tensions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/>
              <a:t>No entrance window (toy model) 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08B5-FDD5-4470-B283-476C7932DBFF}" type="slidenum">
              <a:rPr lang="en-US" smtClean="0"/>
              <a:t>3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152400"/>
            <a:ext cx="48387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ANSYS Simulation Model – hypothesis</a:t>
            </a:r>
          </a:p>
          <a:p>
            <a:endParaRPr lang="en-US" sz="900" b="1" dirty="0"/>
          </a:p>
          <a:p>
            <a:r>
              <a:rPr lang="en-US" i="1" dirty="0"/>
              <a:t>1. Modelling tension distribution on wires rods</a:t>
            </a:r>
          </a:p>
        </p:txBody>
      </p:sp>
    </p:spTree>
    <p:extLst>
      <p:ext uri="{BB962C8B-B14F-4D97-AF65-F5344CB8AC3E}">
        <p14:creationId xmlns:p14="http://schemas.microsoft.com/office/powerpoint/2010/main" val="10003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"/>
          <a:stretch/>
        </p:blipFill>
        <p:spPr>
          <a:xfrm>
            <a:off x="201705" y="76200"/>
            <a:ext cx="4903695" cy="380399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08B5-FDD5-4470-B283-476C7932DBFF}" type="slidenum">
              <a:rPr lang="en-US" smtClean="0"/>
              <a:t>4</a:t>
            </a:fld>
            <a:endParaRPr lang="en-US" dirty="0"/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22" y="381000"/>
            <a:ext cx="4936378" cy="382905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Picture 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61098"/>
            <a:ext cx="5086445" cy="383470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" name="Picture 3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253" y="990600"/>
            <a:ext cx="5009347" cy="38100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Picture 4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092" y="1295474"/>
            <a:ext cx="4952508" cy="373372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Picture 5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809" y="1600200"/>
            <a:ext cx="4872791" cy="34290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981200"/>
            <a:ext cx="4724400" cy="44958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0465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02732"/>
            <a:ext cx="3657600" cy="21990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532" y="978932"/>
            <a:ext cx="2219612" cy="220545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377132" y="847130"/>
            <a:ext cx="2514600" cy="2429470"/>
            <a:chOff x="5105400" y="477798"/>
            <a:chExt cx="2514600" cy="2429470"/>
          </a:xfrm>
        </p:grpSpPr>
        <p:sp>
          <p:nvSpPr>
            <p:cNvPr id="9" name="Oval 8"/>
            <p:cNvSpPr/>
            <p:nvPr/>
          </p:nvSpPr>
          <p:spPr>
            <a:xfrm>
              <a:off x="7239000" y="2514600"/>
              <a:ext cx="381000" cy="39266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105400" y="477798"/>
              <a:ext cx="2514600" cy="2429470"/>
              <a:chOff x="5105400" y="477798"/>
              <a:chExt cx="2514600" cy="2429470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5105400" y="521732"/>
                <a:ext cx="381000" cy="39266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7239000" y="477798"/>
                <a:ext cx="381000" cy="39266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5105400" y="2514600"/>
                <a:ext cx="381000" cy="39266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08B5-FDD5-4470-B283-476C7932DBFF}" type="slidenum">
              <a:rPr lang="en-US" smtClean="0"/>
              <a:t>5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66700" y="76200"/>
            <a:ext cx="4838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ANSYS Simulation Model – hypothesis</a:t>
            </a:r>
          </a:p>
          <a:p>
            <a:endParaRPr lang="en-US" sz="800" b="1" dirty="0"/>
          </a:p>
          <a:p>
            <a:r>
              <a:rPr lang="en-US" i="1" dirty="0"/>
              <a:t>2. Modelling the supports: type and position</a:t>
            </a:r>
          </a:p>
        </p:txBody>
      </p:sp>
      <p:pic>
        <p:nvPicPr>
          <p:cNvPr id="15" name="Picture 1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429000"/>
            <a:ext cx="3638649" cy="2743200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499" y="3429000"/>
            <a:ext cx="3436501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05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11"/>
          <a:stretch/>
        </p:blipFill>
        <p:spPr>
          <a:xfrm>
            <a:off x="304798" y="584200"/>
            <a:ext cx="3249337" cy="2768600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99" y="584199"/>
            <a:ext cx="4079921" cy="276860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08B5-FDD5-4470-B283-476C7932DBFF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Picture 6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67"/>
          <a:stretch/>
        </p:blipFill>
        <p:spPr>
          <a:xfrm>
            <a:off x="304799" y="3581400"/>
            <a:ext cx="3249337" cy="2756269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581400"/>
            <a:ext cx="4079921" cy="292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24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189768"/>
            <a:ext cx="2362200" cy="1477232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335650"/>
              </p:ext>
            </p:extLst>
          </p:nvPr>
        </p:nvGraphicFramePr>
        <p:xfrm>
          <a:off x="891397" y="5410200"/>
          <a:ext cx="320040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reekS" panose="00000400000000000000" pitchFamily="2" charset="0"/>
                          <a:cs typeface="GreekS" panose="00000400000000000000" pitchFamily="2" charset="0"/>
                        </a:rPr>
                        <a:t>D</a:t>
                      </a:r>
                      <a:r>
                        <a:rPr lang="en-US" sz="1400" dirty="0"/>
                        <a:t>x [</a:t>
                      </a:r>
                      <a:r>
                        <a:rPr lang="en-US" sz="1400" dirty="0">
                          <a:latin typeface="GreekC" panose="00000400000000000000" pitchFamily="2" charset="0"/>
                          <a:cs typeface="GreekC" panose="00000400000000000000" pitchFamily="2" charset="0"/>
                        </a:rPr>
                        <a:t>m</a:t>
                      </a:r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GreekC" panose="00000400000000000000" pitchFamily="2" charset="0"/>
                        </a:rPr>
                        <a:t>m</a:t>
                      </a:r>
                      <a:r>
                        <a:rPr lang="en-US" sz="1400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Window</a:t>
                      </a:r>
                      <a:r>
                        <a:rPr lang="en-US" sz="1400" baseline="0" dirty="0"/>
                        <a:t> type_15mm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/>
                        <a:t>4.8 x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15_full fill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en-US" sz="1400" dirty="0"/>
                        <a:t>93.4 x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15_without Cfibber 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en-US" sz="1400" dirty="0"/>
                        <a:t>11.1 x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15_without</a:t>
                      </a:r>
                      <a:r>
                        <a:rPr lang="en-US" sz="1400" baseline="0" dirty="0"/>
                        <a:t> Cfibber out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344036"/>
              </p:ext>
            </p:extLst>
          </p:nvPr>
        </p:nvGraphicFramePr>
        <p:xfrm>
          <a:off x="5156199" y="5410200"/>
          <a:ext cx="320040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reekS" panose="00000400000000000000" pitchFamily="2" charset="0"/>
                          <a:cs typeface="GreekS" panose="00000400000000000000" pitchFamily="2" charset="0"/>
                        </a:rPr>
                        <a:t>D</a:t>
                      </a:r>
                      <a:r>
                        <a:rPr lang="en-US" sz="1400" dirty="0">
                          <a:latin typeface="+mn-lt"/>
                          <a:cs typeface="+mn-cs"/>
                        </a:rPr>
                        <a:t>z</a:t>
                      </a:r>
                      <a:r>
                        <a:rPr lang="en-US" sz="1400" dirty="0"/>
                        <a:t> [</a:t>
                      </a:r>
                      <a:r>
                        <a:rPr lang="en-US" sz="1400" dirty="0">
                          <a:latin typeface="GreekC" panose="00000400000000000000" pitchFamily="2" charset="0"/>
                          <a:cs typeface="GreekC" panose="00000400000000000000" pitchFamily="2" charset="0"/>
                        </a:rPr>
                        <a:t>m</a:t>
                      </a:r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GreekC" panose="00000400000000000000" pitchFamily="2" charset="0"/>
                        </a:rPr>
                        <a:t>m</a:t>
                      </a:r>
                      <a:r>
                        <a:rPr lang="en-US" sz="1400" dirty="0"/>
                        <a:t>]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Window</a:t>
                      </a:r>
                      <a:r>
                        <a:rPr lang="en-US" sz="1400" baseline="0" dirty="0"/>
                        <a:t> type_15mm</a:t>
                      </a:r>
                      <a:endParaRPr lang="en-US" sz="14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/>
                        <a:t>22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15_full fill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en-US" sz="1400" dirty="0"/>
                        <a:t>346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15_without Cfibber in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en-US" sz="1400" dirty="0"/>
                        <a:t>59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15_without</a:t>
                      </a:r>
                      <a:r>
                        <a:rPr lang="en-US" sz="1400" baseline="0" dirty="0"/>
                        <a:t> Cfibber out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" r="21170" b="15124"/>
          <a:stretch/>
        </p:blipFill>
        <p:spPr>
          <a:xfrm>
            <a:off x="894272" y="2747513"/>
            <a:ext cx="3200400" cy="2510287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8" r="25867" b="37678"/>
          <a:stretch/>
        </p:blipFill>
        <p:spPr bwMode="auto">
          <a:xfrm>
            <a:off x="5105400" y="3176809"/>
            <a:ext cx="3251199" cy="2000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30" b="15476"/>
          <a:stretch/>
        </p:blipFill>
        <p:spPr>
          <a:xfrm>
            <a:off x="5105400" y="489466"/>
            <a:ext cx="3251199" cy="258101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08B5-FDD5-4470-B283-476C7932DBFF}" type="slidenum">
              <a:rPr lang="en-US" smtClean="0"/>
              <a:t>7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0834" y="123563"/>
            <a:ext cx="69011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ANSYS Simulation Model – results for Chamber Deformations</a:t>
            </a:r>
          </a:p>
          <a:p>
            <a:endParaRPr lang="en-US" sz="800" dirty="0"/>
          </a:p>
          <a:p>
            <a:r>
              <a:rPr lang="en-US" i="1" dirty="0"/>
              <a:t>1. Entrance Window Thickness = 15 mm</a:t>
            </a:r>
          </a:p>
        </p:txBody>
      </p:sp>
    </p:spTree>
    <p:extLst>
      <p:ext uri="{BB962C8B-B14F-4D97-AF65-F5344CB8AC3E}">
        <p14:creationId xmlns:p14="http://schemas.microsoft.com/office/powerpoint/2010/main" val="276442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940773"/>
              </p:ext>
            </p:extLst>
          </p:nvPr>
        </p:nvGraphicFramePr>
        <p:xfrm>
          <a:off x="609600" y="5091471"/>
          <a:ext cx="3124200" cy="1219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926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315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reekC" panose="00000400000000000000" pitchFamily="2" charset="0"/>
                          <a:cs typeface="GreekC" panose="00000400000000000000" pitchFamily="2" charset="0"/>
                        </a:rPr>
                        <a:t>D</a:t>
                      </a:r>
                      <a:r>
                        <a:rPr lang="en-US" sz="1400" dirty="0"/>
                        <a:t>x [</a:t>
                      </a:r>
                      <a:r>
                        <a:rPr lang="en-US" sz="1400" dirty="0">
                          <a:latin typeface="GreekC" panose="00000400000000000000" pitchFamily="2" charset="0"/>
                          <a:cs typeface="GreekC" panose="00000400000000000000" pitchFamily="2" charset="0"/>
                        </a:rPr>
                        <a:t>m</a:t>
                      </a:r>
                      <a:r>
                        <a:rPr lang="en-US" sz="1400" kern="1200" dirty="0"/>
                        <a:t>m</a:t>
                      </a:r>
                      <a:r>
                        <a:rPr lang="en-US" sz="1400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Window</a:t>
                      </a:r>
                      <a:r>
                        <a:rPr lang="en-US" sz="1400" baseline="0" dirty="0"/>
                        <a:t> type_12mm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/>
                        <a:t>4.6 x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12_full fill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en-US" sz="1400" dirty="0"/>
                        <a:t>88.6 x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12_without Cfibber 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en-US" sz="1400" dirty="0"/>
                        <a:t>12.6 x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12_without</a:t>
                      </a:r>
                      <a:r>
                        <a:rPr lang="en-US" sz="1400" baseline="0" dirty="0"/>
                        <a:t> Cfibber out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685556"/>
              </p:ext>
            </p:extLst>
          </p:nvPr>
        </p:nvGraphicFramePr>
        <p:xfrm>
          <a:off x="4724401" y="5076825"/>
          <a:ext cx="3962399" cy="1219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321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302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reekC" panose="00000400000000000000" pitchFamily="2" charset="0"/>
                          <a:cs typeface="GreekC" panose="00000400000000000000" pitchFamily="2" charset="0"/>
                        </a:rPr>
                        <a:t>D</a:t>
                      </a:r>
                      <a:r>
                        <a:rPr lang="en-US" sz="1400" dirty="0"/>
                        <a:t>z [</a:t>
                      </a:r>
                      <a:r>
                        <a:rPr lang="en-US" sz="1400" dirty="0">
                          <a:latin typeface="GreekC" panose="00000400000000000000" pitchFamily="2" charset="0"/>
                          <a:cs typeface="GreekC" panose="00000400000000000000" pitchFamily="2" charset="0"/>
                        </a:rPr>
                        <a:t>m</a:t>
                      </a:r>
                      <a:r>
                        <a:rPr lang="en-US" sz="1400" kern="1200" dirty="0"/>
                        <a:t>m</a:t>
                      </a:r>
                      <a:r>
                        <a:rPr lang="en-US" sz="1400" dirty="0"/>
                        <a:t>]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Window</a:t>
                      </a:r>
                      <a:r>
                        <a:rPr lang="en-US" sz="1400" baseline="0" dirty="0"/>
                        <a:t> type_12mm</a:t>
                      </a:r>
                      <a:endParaRPr lang="en-US" sz="14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/>
                        <a:t>30.3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12_full fill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en-US" sz="1400" dirty="0"/>
                        <a:t>347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12_without Cfibber in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en-US" sz="1400" dirty="0"/>
                        <a:t>102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12_without</a:t>
                      </a:r>
                      <a:r>
                        <a:rPr lang="en-US" sz="1400" baseline="0" dirty="0"/>
                        <a:t> Cfibber out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66800"/>
            <a:ext cx="2514600" cy="1657698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39" r="8119" b="36444"/>
          <a:stretch/>
        </p:blipFill>
        <p:spPr>
          <a:xfrm>
            <a:off x="4724401" y="3505200"/>
            <a:ext cx="3962400" cy="1416135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67000"/>
            <a:ext cx="3179659" cy="2397165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2" r="12698" b="11957"/>
          <a:stretch/>
        </p:blipFill>
        <p:spPr>
          <a:xfrm>
            <a:off x="4724400" y="378113"/>
            <a:ext cx="4000260" cy="298474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08B5-FDD5-4470-B283-476C7932DBFF}" type="slidenum">
              <a:rPr lang="en-US" smtClean="0"/>
              <a:t>8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9268" y="42326"/>
            <a:ext cx="69011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ANSYS Simulation Model – results for Chamber Deformations</a:t>
            </a:r>
          </a:p>
          <a:p>
            <a:endParaRPr lang="en-US" sz="800" dirty="0"/>
          </a:p>
          <a:p>
            <a:r>
              <a:rPr lang="en-US" i="1" dirty="0"/>
              <a:t>2. Entrance Window Thickness = 12 mm</a:t>
            </a:r>
          </a:p>
        </p:txBody>
      </p:sp>
    </p:spTree>
    <p:extLst>
      <p:ext uri="{BB962C8B-B14F-4D97-AF65-F5344CB8AC3E}">
        <p14:creationId xmlns:p14="http://schemas.microsoft.com/office/powerpoint/2010/main" val="3255090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876695"/>
              </p:ext>
            </p:extLst>
          </p:nvPr>
        </p:nvGraphicFramePr>
        <p:xfrm>
          <a:off x="609600" y="5084640"/>
          <a:ext cx="3124200" cy="1219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926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315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reekC" panose="00000400000000000000" pitchFamily="2" charset="0"/>
                          <a:cs typeface="GreekC" panose="00000400000000000000" pitchFamily="2" charset="0"/>
                        </a:rPr>
                        <a:t>D</a:t>
                      </a:r>
                      <a:r>
                        <a:rPr lang="en-US" sz="1400" dirty="0"/>
                        <a:t>x [</a:t>
                      </a:r>
                      <a:r>
                        <a:rPr lang="en-US" sz="1400" dirty="0">
                          <a:latin typeface="GreekC" panose="00000400000000000000" pitchFamily="2" charset="0"/>
                          <a:cs typeface="GreekC" panose="00000400000000000000" pitchFamily="2" charset="0"/>
                        </a:rPr>
                        <a:t>m</a:t>
                      </a:r>
                      <a:r>
                        <a:rPr lang="en-US" sz="1400" kern="1200" dirty="0"/>
                        <a:t>m</a:t>
                      </a:r>
                      <a:r>
                        <a:rPr lang="en-US" sz="1400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Window</a:t>
                      </a:r>
                      <a:r>
                        <a:rPr lang="en-US" sz="1400" baseline="0" dirty="0"/>
                        <a:t> type_9mm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/>
                        <a:t>5.8 x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12_full fill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en-US" sz="1400" dirty="0"/>
                        <a:t>90 x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12_without Cfibber 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en-US" sz="1400" dirty="0"/>
                        <a:t>16.6x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12_without</a:t>
                      </a:r>
                      <a:r>
                        <a:rPr lang="en-US" sz="1400" baseline="0" dirty="0"/>
                        <a:t> Cfibber out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171758"/>
              </p:ext>
            </p:extLst>
          </p:nvPr>
        </p:nvGraphicFramePr>
        <p:xfrm>
          <a:off x="4953000" y="5048732"/>
          <a:ext cx="3733800" cy="121920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066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reekC" panose="00000400000000000000" pitchFamily="2" charset="0"/>
                          <a:cs typeface="GreekC" panose="00000400000000000000" pitchFamily="2" charset="0"/>
                        </a:rPr>
                        <a:t>D</a:t>
                      </a:r>
                      <a:r>
                        <a:rPr lang="en-US" sz="1400" dirty="0"/>
                        <a:t>z [</a:t>
                      </a:r>
                      <a:r>
                        <a:rPr lang="en-US" sz="1400" dirty="0">
                          <a:latin typeface="GreekC" panose="00000400000000000000" pitchFamily="2" charset="0"/>
                          <a:cs typeface="GreekC" panose="00000400000000000000" pitchFamily="2" charset="0"/>
                        </a:rPr>
                        <a:t>m</a:t>
                      </a:r>
                      <a:r>
                        <a:rPr lang="en-US" sz="1400" kern="1200" dirty="0"/>
                        <a:t>m</a:t>
                      </a:r>
                      <a:r>
                        <a:rPr lang="en-US" sz="1400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Window</a:t>
                      </a:r>
                      <a:r>
                        <a:rPr lang="en-US" sz="1400" baseline="0" dirty="0"/>
                        <a:t> type_9mm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12_full fill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en-US" sz="1400" dirty="0"/>
                        <a:t>449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12_without Cfibber 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en-US" sz="1400" dirty="0"/>
                        <a:t>159.5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12_without</a:t>
                      </a:r>
                      <a:r>
                        <a:rPr lang="en-US" sz="1400" baseline="0" dirty="0"/>
                        <a:t> Cfibber out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33" y="984847"/>
            <a:ext cx="2192535" cy="1453553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89" r="11903" b="35360"/>
          <a:stretch/>
        </p:blipFill>
        <p:spPr>
          <a:xfrm>
            <a:off x="4953000" y="3581400"/>
            <a:ext cx="3708401" cy="1245605"/>
          </a:xfrm>
          <a:prstGeom prst="rect">
            <a:avLst/>
          </a:prstGeom>
        </p:spPr>
      </p:pic>
      <p:pic>
        <p:nvPicPr>
          <p:cNvPr id="15" name="Picture 14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9" b="9140"/>
          <a:stretch/>
        </p:blipFill>
        <p:spPr>
          <a:xfrm>
            <a:off x="4953000" y="816959"/>
            <a:ext cx="3708401" cy="2612041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1" r="18669" b="11428"/>
          <a:stretch/>
        </p:blipFill>
        <p:spPr>
          <a:xfrm>
            <a:off x="609600" y="2438400"/>
            <a:ext cx="3119803" cy="251021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08B5-FDD5-4470-B283-476C7932DBFF}" type="slidenum">
              <a:rPr lang="en-US" smtClean="0"/>
              <a:t>9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0834" y="123563"/>
            <a:ext cx="69011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ANSYS Simulation Model – results for Chamber Deformations</a:t>
            </a:r>
          </a:p>
          <a:p>
            <a:endParaRPr lang="en-US" sz="800" dirty="0"/>
          </a:p>
          <a:p>
            <a:r>
              <a:rPr lang="en-US" i="1" dirty="0"/>
              <a:t>3. Entrance Window Thickness = 9 mm</a:t>
            </a:r>
          </a:p>
        </p:txBody>
      </p:sp>
    </p:spTree>
    <p:extLst>
      <p:ext uri="{BB962C8B-B14F-4D97-AF65-F5344CB8AC3E}">
        <p14:creationId xmlns:p14="http://schemas.microsoft.com/office/powerpoint/2010/main" val="1416695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1071</TotalTime>
  <Words>527</Words>
  <Application>Microsoft Office PowerPoint</Application>
  <PresentationFormat>On-screen Show (4:3)</PresentationFormat>
  <Paragraphs>119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Preliminary results of the structural analysis  of the Bucharest TRD Module Type 1 (Buch-TRD)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Structural analysis of the TRD assembly for the Bucharest solution</dc:title>
  <dc:creator>Laura</dc:creator>
  <cp:lastModifiedBy>Laura</cp:lastModifiedBy>
  <cp:revision>176</cp:revision>
  <dcterms:created xsi:type="dcterms:W3CDTF">2019-03-19T11:44:39Z</dcterms:created>
  <dcterms:modified xsi:type="dcterms:W3CDTF">2019-03-27T09:27:09Z</dcterms:modified>
</cp:coreProperties>
</file>