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2" r:id="rId4"/>
  </p:sldMasterIdLst>
  <p:notesMasterIdLst>
    <p:notesMasterId r:id="rId49"/>
  </p:notesMasterIdLst>
  <p:sldIdLst>
    <p:sldId id="889" r:id="rId5"/>
    <p:sldId id="926" r:id="rId6"/>
    <p:sldId id="939" r:id="rId7"/>
    <p:sldId id="901" r:id="rId8"/>
    <p:sldId id="921" r:id="rId9"/>
    <p:sldId id="902" r:id="rId10"/>
    <p:sldId id="917" r:id="rId11"/>
    <p:sldId id="915" r:id="rId12"/>
    <p:sldId id="925" r:id="rId13"/>
    <p:sldId id="944" r:id="rId14"/>
    <p:sldId id="940" r:id="rId15"/>
    <p:sldId id="920" r:id="rId16"/>
    <p:sldId id="927" r:id="rId17"/>
    <p:sldId id="928" r:id="rId18"/>
    <p:sldId id="865" r:id="rId19"/>
    <p:sldId id="866" r:id="rId20"/>
    <p:sldId id="775" r:id="rId21"/>
    <p:sldId id="868" r:id="rId22"/>
    <p:sldId id="870" r:id="rId23"/>
    <p:sldId id="891" r:id="rId24"/>
    <p:sldId id="888" r:id="rId25"/>
    <p:sldId id="931" r:id="rId26"/>
    <p:sldId id="824" r:id="rId27"/>
    <p:sldId id="876" r:id="rId28"/>
    <p:sldId id="878" r:id="rId29"/>
    <p:sldId id="923" r:id="rId30"/>
    <p:sldId id="879" r:id="rId31"/>
    <p:sldId id="937" r:id="rId32"/>
    <p:sldId id="880" r:id="rId33"/>
    <p:sldId id="881" r:id="rId34"/>
    <p:sldId id="882" r:id="rId35"/>
    <p:sldId id="909" r:id="rId36"/>
    <p:sldId id="933" r:id="rId37"/>
    <p:sldId id="905" r:id="rId38"/>
    <p:sldId id="904" r:id="rId39"/>
    <p:sldId id="906" r:id="rId40"/>
    <p:sldId id="907" r:id="rId41"/>
    <p:sldId id="934" r:id="rId42"/>
    <p:sldId id="935" r:id="rId43"/>
    <p:sldId id="908" r:id="rId44"/>
    <p:sldId id="936" r:id="rId45"/>
    <p:sldId id="938" r:id="rId46"/>
    <p:sldId id="924" r:id="rId47"/>
    <p:sldId id="945" r:id="rId4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4EA5D8"/>
    <a:srgbClr val="FFFFFF"/>
    <a:srgbClr val="000000"/>
    <a:srgbClr val="9F2936"/>
    <a:srgbClr val="CCCC00"/>
    <a:srgbClr val="003300"/>
    <a:srgbClr val="66FF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6488" autoAdjust="0"/>
  </p:normalViewPr>
  <p:slideViewPr>
    <p:cSldViewPr>
      <p:cViewPr varScale="1">
        <p:scale>
          <a:sx n="93" d="100"/>
          <a:sy n="93" d="100"/>
        </p:scale>
        <p:origin x="8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itaz\Desktop\si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417288403106329E-2"/>
          <c:y val="8.0095526002665646E-2"/>
          <c:w val="0.90316542319378734"/>
          <c:h val="0.8531582023284463"/>
        </c:manualLayout>
      </c:layout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871-4131-95BD-AC3C41C68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492-435A-A172-E88E95EBF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Sheet2!$A$3:$AG$3</c:f>
              <c:numCache>
                <c:formatCode>General</c:formatCode>
                <c:ptCount val="33"/>
                <c:pt idx="0">
                  <c:v>0.35</c:v>
                </c:pt>
                <c:pt idx="1">
                  <c:v>0.188690185546875</c:v>
                </c:pt>
                <c:pt idx="2">
                  <c:v>6.9042968749999961E-2</c:v>
                </c:pt>
                <c:pt idx="3">
                  <c:v>-1.5313720703125047E-2</c:v>
                </c:pt>
                <c:pt idx="4">
                  <c:v>-7.03125E-2</c:v>
                </c:pt>
                <c:pt idx="5">
                  <c:v>-0.10144653320312499</c:v>
                </c:pt>
                <c:pt idx="6">
                  <c:v>-0.11376953125</c:v>
                </c:pt>
                <c:pt idx="7">
                  <c:v>-0.111895751953125</c:v>
                </c:pt>
                <c:pt idx="8">
                  <c:v>-9.9999999999999992E-2</c:v>
                </c:pt>
                <c:pt idx="9">
                  <c:v>-8.1817626953124986E-2</c:v>
                </c:pt>
                <c:pt idx="10">
                  <c:v>-6.0644531250000008E-2</c:v>
                </c:pt>
                <c:pt idx="11">
                  <c:v>-3.9337158203125E-2</c:v>
                </c:pt>
                <c:pt idx="12">
                  <c:v>-2.0312500000000004E-2</c:v>
                </c:pt>
                <c:pt idx="13">
                  <c:v>-5.5480957031250056E-3</c:v>
                </c:pt>
                <c:pt idx="14">
                  <c:v>3.41796875E-3</c:v>
                </c:pt>
                <c:pt idx="15">
                  <c:v>5.4870605468749995E-3</c:v>
                </c:pt>
                <c:pt idx="16">
                  <c:v>0</c:v>
                </c:pt>
                <c:pt idx="17">
                  <c:v>-1.3262939453125001E-2</c:v>
                </c:pt>
                <c:pt idx="18">
                  <c:v>-3.4082031249999999E-2</c:v>
                </c:pt>
                <c:pt idx="19">
                  <c:v>-6.1798095703125E-2</c:v>
                </c:pt>
                <c:pt idx="20">
                  <c:v>-9.5312499999999994E-2</c:v>
                </c:pt>
                <c:pt idx="21">
                  <c:v>-0.133087158203125</c:v>
                </c:pt>
                <c:pt idx="22">
                  <c:v>-0.17314453125000001</c:v>
                </c:pt>
                <c:pt idx="23">
                  <c:v>-0.21306762695312498</c:v>
                </c:pt>
                <c:pt idx="24">
                  <c:v>-0.25</c:v>
                </c:pt>
                <c:pt idx="25">
                  <c:v>-0.28064575195312497</c:v>
                </c:pt>
                <c:pt idx="26">
                  <c:v>-0.30126953125</c:v>
                </c:pt>
                <c:pt idx="27">
                  <c:v>-0.30769653320312496</c:v>
                </c:pt>
                <c:pt idx="28">
                  <c:v>-0.29531249999999998</c:v>
                </c:pt>
                <c:pt idx="29">
                  <c:v>-0.25906372070312506</c:v>
                </c:pt>
                <c:pt idx="30">
                  <c:v>-0.19345703125000005</c:v>
                </c:pt>
                <c:pt idx="31">
                  <c:v>-9.2559814453125E-2</c:v>
                </c:pt>
                <c:pt idx="32">
                  <c:v>4.9999999999999961E-2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24B-4584-931E-F37F76554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7829168"/>
        <c:axId val="497823760"/>
      </c:lineChart>
      <c:catAx>
        <c:axId val="497829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7823760"/>
        <c:crosses val="autoZero"/>
        <c:auto val="1"/>
        <c:lblAlgn val="ctr"/>
        <c:lblOffset val="100"/>
        <c:noMultiLvlLbl val="0"/>
      </c:catAx>
      <c:valAx>
        <c:axId val="497823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78291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val>
            <c:numRef>
              <c:f>Sheet2!$A$4:$AG$4</c:f>
              <c:numCache>
                <c:formatCode>General</c:formatCode>
                <c:ptCount val="33"/>
                <c:pt idx="0">
                  <c:v>4.9999999999999961E-2</c:v>
                </c:pt>
                <c:pt idx="1">
                  <c:v>-9.2559814453125E-2</c:v>
                </c:pt>
                <c:pt idx="2">
                  <c:v>-0.19345703125000005</c:v>
                </c:pt>
                <c:pt idx="3">
                  <c:v>-0.25906372070312506</c:v>
                </c:pt>
                <c:pt idx="4">
                  <c:v>-0.29531249999999998</c:v>
                </c:pt>
                <c:pt idx="5">
                  <c:v>-0.30769653320312496</c:v>
                </c:pt>
                <c:pt idx="6">
                  <c:v>-0.30126953125</c:v>
                </c:pt>
                <c:pt idx="7">
                  <c:v>-0.28064575195312497</c:v>
                </c:pt>
                <c:pt idx="8">
                  <c:v>-0.25</c:v>
                </c:pt>
                <c:pt idx="9">
                  <c:v>-0.21306762695312498</c:v>
                </c:pt>
                <c:pt idx="10">
                  <c:v>-0.17314453125000001</c:v>
                </c:pt>
                <c:pt idx="11">
                  <c:v>-0.133087158203125</c:v>
                </c:pt>
                <c:pt idx="12">
                  <c:v>-9.5312499999999994E-2</c:v>
                </c:pt>
                <c:pt idx="13">
                  <c:v>-6.1798095703125E-2</c:v>
                </c:pt>
                <c:pt idx="14">
                  <c:v>-3.4082031249999999E-2</c:v>
                </c:pt>
                <c:pt idx="15">
                  <c:v>-1.3262939453125001E-2</c:v>
                </c:pt>
                <c:pt idx="16">
                  <c:v>0</c:v>
                </c:pt>
                <c:pt idx="17">
                  <c:v>5.4870605468749995E-3</c:v>
                </c:pt>
                <c:pt idx="18">
                  <c:v>3.41796875E-3</c:v>
                </c:pt>
                <c:pt idx="19">
                  <c:v>-5.5480957031250056E-3</c:v>
                </c:pt>
                <c:pt idx="20">
                  <c:v>-2.0312500000000004E-2</c:v>
                </c:pt>
                <c:pt idx="21">
                  <c:v>-3.9337158203125E-2</c:v>
                </c:pt>
                <c:pt idx="22">
                  <c:v>-6.0644531250000008E-2</c:v>
                </c:pt>
                <c:pt idx="23">
                  <c:v>-8.1817626953124986E-2</c:v>
                </c:pt>
                <c:pt idx="24">
                  <c:v>-9.9999999999999992E-2</c:v>
                </c:pt>
                <c:pt idx="25">
                  <c:v>-0.111895751953125</c:v>
                </c:pt>
                <c:pt idx="26">
                  <c:v>-0.11376953125</c:v>
                </c:pt>
                <c:pt idx="27">
                  <c:v>-0.10144653320312499</c:v>
                </c:pt>
                <c:pt idx="28">
                  <c:v>-7.03125E-2</c:v>
                </c:pt>
                <c:pt idx="29">
                  <c:v>-1.5313720703125047E-2</c:v>
                </c:pt>
                <c:pt idx="30">
                  <c:v>6.9042968749999961E-2</c:v>
                </c:pt>
                <c:pt idx="31">
                  <c:v>0.188690185546875</c:v>
                </c:pt>
                <c:pt idx="32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BEA-4826-9418-AA12F26E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9911104"/>
        <c:axId val="499915264"/>
      </c:lineChart>
      <c:catAx>
        <c:axId val="49991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9915264"/>
        <c:crosses val="autoZero"/>
        <c:auto val="1"/>
        <c:lblAlgn val="ctr"/>
        <c:lblOffset val="100"/>
        <c:noMultiLvlLbl val="0"/>
      </c:catAx>
      <c:valAx>
        <c:axId val="499915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99911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Sheet2!$A$1:$AG$1</c:f>
              <c:numCache>
                <c:formatCode>General</c:formatCode>
                <c:ptCount val="3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</c:numCache>
            </c:numRef>
          </c:cat>
          <c:val>
            <c:numRef>
              <c:f>Sheet2!$A$2:$AG$2</c:f>
              <c:numCache>
                <c:formatCode>General</c:formatCode>
                <c:ptCount val="33"/>
                <c:pt idx="0">
                  <c:v>0.19999999999999996</c:v>
                </c:pt>
                <c:pt idx="1">
                  <c:v>4.8065185546875E-2</c:v>
                </c:pt>
                <c:pt idx="2">
                  <c:v>-6.2207031250000044E-2</c:v>
                </c:pt>
                <c:pt idx="3">
                  <c:v>-0.13718872070312504</c:v>
                </c:pt>
                <c:pt idx="4">
                  <c:v>-0.18281249999999999</c:v>
                </c:pt>
                <c:pt idx="5">
                  <c:v>-0.20457153320312499</c:v>
                </c:pt>
                <c:pt idx="6">
                  <c:v>-0.20751953125</c:v>
                </c:pt>
                <c:pt idx="7">
                  <c:v>-0.19627075195312499</c:v>
                </c:pt>
                <c:pt idx="8">
                  <c:v>-0.17499999999999999</c:v>
                </c:pt>
                <c:pt idx="9">
                  <c:v>-0.14744262695312499</c:v>
                </c:pt>
                <c:pt idx="10">
                  <c:v>-0.11689453125</c:v>
                </c:pt>
                <c:pt idx="11">
                  <c:v>-8.6212158203125E-2</c:v>
                </c:pt>
                <c:pt idx="12">
                  <c:v>-5.7812500000000003E-2</c:v>
                </c:pt>
                <c:pt idx="13">
                  <c:v>-3.3673095703125003E-2</c:v>
                </c:pt>
                <c:pt idx="14">
                  <c:v>-1.5332031249999999E-2</c:v>
                </c:pt>
                <c:pt idx="15">
                  <c:v>-3.8879394531250002E-3</c:v>
                </c:pt>
                <c:pt idx="16">
                  <c:v>0</c:v>
                </c:pt>
                <c:pt idx="17">
                  <c:v>-3.8879394531250002E-3</c:v>
                </c:pt>
                <c:pt idx="18">
                  <c:v>-1.5332031249999999E-2</c:v>
                </c:pt>
                <c:pt idx="19">
                  <c:v>-3.3673095703125003E-2</c:v>
                </c:pt>
                <c:pt idx="20">
                  <c:v>-5.7812500000000003E-2</c:v>
                </c:pt>
                <c:pt idx="21">
                  <c:v>-8.6212158203125E-2</c:v>
                </c:pt>
                <c:pt idx="22">
                  <c:v>-0.11689453125</c:v>
                </c:pt>
                <c:pt idx="23">
                  <c:v>-0.14744262695312499</c:v>
                </c:pt>
                <c:pt idx="24">
                  <c:v>-0.17499999999999999</c:v>
                </c:pt>
                <c:pt idx="25">
                  <c:v>-0.19627075195312499</c:v>
                </c:pt>
                <c:pt idx="26">
                  <c:v>-0.20751953125</c:v>
                </c:pt>
                <c:pt idx="27">
                  <c:v>-0.20457153320312499</c:v>
                </c:pt>
                <c:pt idx="28">
                  <c:v>-0.18281249999999999</c:v>
                </c:pt>
                <c:pt idx="29">
                  <c:v>-0.13718872070312504</c:v>
                </c:pt>
                <c:pt idx="30">
                  <c:v>-6.2207031250000044E-2</c:v>
                </c:pt>
                <c:pt idx="31">
                  <c:v>4.8065185546875E-2</c:v>
                </c:pt>
                <c:pt idx="32">
                  <c:v>0.19999999999999996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E60-44C9-9507-254817920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553280"/>
        <c:axId val="387556192"/>
      </c:lineChart>
      <c:catAx>
        <c:axId val="387553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556192"/>
        <c:crosses val="autoZero"/>
        <c:auto val="1"/>
        <c:lblAlgn val="ctr"/>
        <c:lblOffset val="100"/>
        <c:noMultiLvlLbl val="0"/>
      </c:catAx>
      <c:valAx>
        <c:axId val="387556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75532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0.67383</cdr:x>
      <cdr:y>0.64336</cdr:y>
    </cdr:from>
    <cdr:to>
      <cdr:x>0.84898</cdr:x>
      <cdr:y>0.75689</cdr:y>
    </cdr:to>
    <cdr:sp macro="" textlink="">
      <cdr:nvSpPr>
        <cdr:cNvPr id="2" name="フリーフォーム 1"/>
        <cdr:cNvSpPr/>
      </cdr:nvSpPr>
      <cdr:spPr>
        <a:xfrm xmlns:a="http://schemas.openxmlformats.org/drawingml/2006/main">
          <a:off x="1944216" y="1224136"/>
          <a:ext cx="505373" cy="216025"/>
        </a:xfrm>
        <a:custGeom xmlns:a="http://schemas.openxmlformats.org/drawingml/2006/main">
          <a:avLst/>
          <a:gdLst>
            <a:gd name="connsiteX0" fmla="*/ 0 w 324197"/>
            <a:gd name="connsiteY0" fmla="*/ 0 h 91440"/>
            <a:gd name="connsiteX1" fmla="*/ 182880 w 324197"/>
            <a:gd name="connsiteY1" fmla="*/ 91440 h 91440"/>
            <a:gd name="connsiteX2" fmla="*/ 324197 w 324197"/>
            <a:gd name="connsiteY2" fmla="*/ 0 h 9144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324197" h="91440">
              <a:moveTo>
                <a:pt x="0" y="0"/>
              </a:moveTo>
              <a:cubicBezTo>
                <a:pt x="64423" y="45720"/>
                <a:pt x="128847" y="91440"/>
                <a:pt x="182880" y="91440"/>
              </a:cubicBezTo>
              <a:cubicBezTo>
                <a:pt x="236913" y="91440"/>
                <a:pt x="280555" y="45720"/>
                <a:pt x="324197" y="0"/>
              </a:cubicBezTo>
            </a:path>
          </a:pathLst>
        </a:custGeom>
        <a:noFill xmlns:a="http://schemas.openxmlformats.org/drawingml/2006/main"/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C838E-31EC-40C1-8940-369804504364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0489-EC92-4AD8-80DC-FB4734E5B9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660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1566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870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287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30489-EC92-4AD8-80DC-FB4734E5B95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0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30489-EC92-4AD8-80DC-FB4734E5B955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14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9BA512-35E8-4945-BB66-7C75C7A9A5D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36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</p:spPr>
        <p:txBody>
          <a:bodyPr>
            <a:spAutoFit/>
          </a:bodyPr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64B2FA-F574-46F2-AF1C-A2680DFEBA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4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0F91CF-C1EE-40EB-B802-8F459F546B2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3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81F9BD-0A74-446D-B320-346F566E189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19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56DDD-71C9-46F5-BC45-019488E3936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3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BA56AD-AD03-42A2-9106-7954672CD08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8EF6A9-588B-4AEC-9349-908E5F15EC8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F78D39-C9EA-4E9A-AA9B-9D7C874FC60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1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A2CFDE-7AE8-495B-A323-72A40F5E4E8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0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1147FB-E1B1-46AE-8150-718A0694FBE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4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9412D-31DA-458A-9D7F-A98F41294AF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0E2792-234D-449C-ADB6-209F5F905DE8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74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08E589-C177-4643-A396-135197EABC7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151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DB963-C960-48DC-A1AE-B28FC5F28E0C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15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839A36-EFF9-4011-A07A-C13A58A8CE3B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834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C4C20-1EE1-4AE6-A757-02362DDBC68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26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FD4B-92F2-403A-A5F1-222472C77B52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77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A4A3AA-D18B-4550-B18A-708B11DEE364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2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A4192E-5EB2-4E5A-BD42-933888B8BA96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00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2425F-BC23-47F3-9D01-658ED77EE06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339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EAF8-1148-4230-B8AC-7525966683F5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28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FA06A-C3FD-46DA-BB34-5230A85E4F10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13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6713E-A067-4D1A-9ABF-A9979DBDEA26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9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B2A54-07F6-40ED-8E47-7B4510F7AA59}" type="datetime1">
              <a:rPr kumimoji="1" lang="ja-JP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2019/3/26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88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3.emf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12" Type="http://schemas.openxmlformats.org/officeDocument/2006/relationships/image" Target="../media/image76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0.emf"/><Relationship Id="rId11" Type="http://schemas.openxmlformats.org/officeDocument/2006/relationships/image" Target="../media/image75.png"/><Relationship Id="rId5" Type="http://schemas.openxmlformats.org/officeDocument/2006/relationships/image" Target="../media/image6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79.emf"/><Relationship Id="rId7" Type="http://schemas.openxmlformats.org/officeDocument/2006/relationships/image" Target="../media/image83.png"/><Relationship Id="rId12" Type="http://schemas.openxmlformats.org/officeDocument/2006/relationships/image" Target="../media/image76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emf"/><Relationship Id="rId11" Type="http://schemas.openxmlformats.org/officeDocument/2006/relationships/image" Target="../media/image75.png"/><Relationship Id="rId5" Type="http://schemas.openxmlformats.org/officeDocument/2006/relationships/image" Target="../media/image81.emf"/><Relationship Id="rId10" Type="http://schemas.openxmlformats.org/officeDocument/2006/relationships/image" Target="../media/image85.emf"/><Relationship Id="rId4" Type="http://schemas.openxmlformats.org/officeDocument/2006/relationships/image" Target="../media/image80.emf"/><Relationship Id="rId9" Type="http://schemas.openxmlformats.org/officeDocument/2006/relationships/image" Target="../media/image8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emf"/><Relationship Id="rId3" Type="http://schemas.openxmlformats.org/officeDocument/2006/relationships/image" Target="../media/image87.emf"/><Relationship Id="rId7" Type="http://schemas.openxmlformats.org/officeDocument/2006/relationships/image" Target="../media/image84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0.png"/><Relationship Id="rId5" Type="http://schemas.openxmlformats.org/officeDocument/2006/relationships/image" Target="../media/image89.emf"/><Relationship Id="rId10" Type="http://schemas.openxmlformats.org/officeDocument/2006/relationships/image" Target="../media/image91.png"/><Relationship Id="rId4" Type="http://schemas.openxmlformats.org/officeDocument/2006/relationships/image" Target="../media/image88.emf"/><Relationship Id="rId9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94.png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3.png"/><Relationship Id="rId5" Type="http://schemas.openxmlformats.org/officeDocument/2006/relationships/image" Target="../media/image83.png"/><Relationship Id="rId4" Type="http://schemas.openxmlformats.org/officeDocument/2006/relationships/image" Target="../media/image58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chart" Target="../charts/chart3.xml"/><Relationship Id="rId7" Type="http://schemas.openxmlformats.org/officeDocument/2006/relationships/image" Target="../media/image2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6.emf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chart" Target="../charts/chart4.xml"/><Relationship Id="rId9" Type="http://schemas.openxmlformats.org/officeDocument/2006/relationships/image" Target="../media/image10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emf"/><Relationship Id="rId7" Type="http://schemas.openxmlformats.org/officeDocument/2006/relationships/image" Target="../media/image111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chart" Target="../charts/chart5.xml"/><Relationship Id="rId7" Type="http://schemas.openxmlformats.org/officeDocument/2006/relationships/image" Target="../media/image119.png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01.png"/><Relationship Id="rId10" Type="http://schemas.openxmlformats.org/officeDocument/2006/relationships/image" Target="../media/image122.png"/><Relationship Id="rId4" Type="http://schemas.openxmlformats.org/officeDocument/2006/relationships/image" Target="../media/image102.png"/><Relationship Id="rId9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Arial Rounded MT Bold" panose="020F0704030504030204" pitchFamily="34" charset="0"/>
              </a:rPr>
              <a:t>Equilibration of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Higher-order </a:t>
            </a:r>
            <a:r>
              <a:rPr lang="en-US" altLang="ja-JP" sz="4800" dirty="0" err="1" smtClean="0">
                <a:latin typeface="Arial Rounded MT Bold" panose="020F0704030504030204" pitchFamily="34" charset="0"/>
              </a:rPr>
              <a:t>Cumulants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798" y="5797713"/>
            <a:ext cx="8734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GSI Workshop on</a:t>
            </a:r>
          </a:p>
          <a:p>
            <a:pPr algn="ctr"/>
            <a:r>
              <a:rPr lang="en-US" altLang="ja-JP" sz="2000" dirty="0" smtClean="0"/>
              <a:t>Probing the Phase Structure of Strongly Interacting Matter: Theory and Experiment</a:t>
            </a:r>
          </a:p>
          <a:p>
            <a:pPr algn="ctr"/>
            <a:r>
              <a:rPr lang="en-US" altLang="ja-JP" sz="2000" dirty="0" smtClean="0"/>
              <a:t>GSI, Darmstadt,  26/Mar./2019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358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231901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Arial Rounded MT Bold" panose="020F0704030504030204" pitchFamily="34" charset="0"/>
              </a:rPr>
              <a:t>Equilibration of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Higher-order </a:t>
            </a:r>
            <a:r>
              <a:rPr lang="en-US" altLang="ja-JP" sz="4800" dirty="0" err="1" smtClean="0">
                <a:latin typeface="Arial Rounded MT Bold" panose="020F0704030504030204" pitchFamily="34" charset="0"/>
              </a:rPr>
              <a:t>Cumulants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899592" y="1556792"/>
            <a:ext cx="1634480" cy="972688"/>
          </a:xfrm>
          <a:prstGeom prst="wedgeEllipseCallout">
            <a:avLst>
              <a:gd name="adj1" fmla="val 27132"/>
              <a:gd name="adj2" fmla="val 6711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Non-</a:t>
            </a:r>
            <a:endParaRPr kumimoji="1" lang="ja-JP" alt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75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Evolution of Fluctuations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下矢印 74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118524"/>
            <a:ext cx="517647" cy="36626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5538489" y="3175808"/>
            <a:ext cx="3337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Distributions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smtClean="0"/>
              <a:t>Y and</a:t>
            </a:r>
            <a:endParaRPr lang="en-US" altLang="ja-JP" sz="2400" dirty="0" smtClean="0"/>
          </a:p>
          <a:p>
            <a:r>
              <a:rPr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 smtClean="0"/>
              <a:t>y</a:t>
            </a:r>
            <a:r>
              <a:rPr lang="en-US" altLang="ja-JP" sz="2400" dirty="0" smtClean="0"/>
              <a:t> are different due to</a:t>
            </a:r>
          </a:p>
          <a:p>
            <a:r>
              <a:rPr kumimoji="1" lang="en-US" altLang="ja-JP" sz="2400" dirty="0" smtClean="0"/>
              <a:t>“thermal blurring”.</a:t>
            </a:r>
          </a:p>
          <a:p>
            <a:pPr algn="r"/>
            <a:r>
              <a:rPr lang="en-US" altLang="ja-JP" dirty="0" smtClean="0">
                <a:solidFill>
                  <a:srgbClr val="002060"/>
                </a:solidFill>
              </a:rPr>
              <a:t>Ohnishi, MK, </a:t>
            </a:r>
            <a:r>
              <a:rPr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dirty="0" smtClean="0">
                <a:solidFill>
                  <a:srgbClr val="002060"/>
                </a:solidFill>
              </a:rPr>
              <a:t>, PRC(2016)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87" name="四角形吹き出し 8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485379" y="2852936"/>
            <a:ext cx="2952328" cy="2160240"/>
            <a:chOff x="4637049" y="3851642"/>
            <a:chExt cx="2952328" cy="2160240"/>
          </a:xfrm>
        </p:grpSpPr>
        <p:sp>
          <p:nvSpPr>
            <p:cNvPr id="107" name="四角形吹き出し 10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23" name="グループ化 122"/>
          <p:cNvGrpSpPr/>
          <p:nvPr/>
        </p:nvGrpSpPr>
        <p:grpSpPr>
          <a:xfrm>
            <a:off x="3275856" y="980728"/>
            <a:ext cx="2952328" cy="2160240"/>
            <a:chOff x="4785434" y="1196752"/>
            <a:chExt cx="2952328" cy="2160240"/>
          </a:xfrm>
        </p:grpSpPr>
        <p:sp>
          <p:nvSpPr>
            <p:cNvPr id="124" name="四角形吹き出し 123"/>
            <p:cNvSpPr/>
            <p:nvPr/>
          </p:nvSpPr>
          <p:spPr>
            <a:xfrm>
              <a:off x="4785434" y="1196752"/>
              <a:ext cx="2952328" cy="2160240"/>
            </a:xfrm>
            <a:prstGeom prst="wedgeRectCallout">
              <a:avLst>
                <a:gd name="adj1" fmla="val -88973"/>
                <a:gd name="adj2" fmla="val -13322"/>
              </a:avLst>
            </a:prstGeom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/>
            <p:cNvSpPr/>
            <p:nvPr/>
          </p:nvSpPr>
          <p:spPr>
            <a:xfrm>
              <a:off x="525509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5399113" y="2766588"/>
              <a:ext cx="144016" cy="71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5543129" y="2622572"/>
              <a:ext cx="144016" cy="215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5687144" y="2457312"/>
              <a:ext cx="144017" cy="3804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9" name="正方形/長方形 128"/>
            <p:cNvSpPr/>
            <p:nvPr/>
          </p:nvSpPr>
          <p:spPr>
            <a:xfrm>
              <a:off x="5831161" y="2390665"/>
              <a:ext cx="144016" cy="4470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5975177" y="2290109"/>
              <a:ext cx="144016" cy="5476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6119193" y="2290110"/>
              <a:ext cx="144016" cy="54764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6263209" y="2334540"/>
              <a:ext cx="144016" cy="5032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6407225" y="254972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正方形/長方形 133"/>
            <p:cNvSpPr/>
            <p:nvPr/>
          </p:nvSpPr>
          <p:spPr>
            <a:xfrm>
              <a:off x="6551241" y="2529320"/>
              <a:ext cx="144016" cy="3084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正方形/長方形 134"/>
            <p:cNvSpPr/>
            <p:nvPr/>
          </p:nvSpPr>
          <p:spPr>
            <a:xfrm>
              <a:off x="6695257" y="2694580"/>
              <a:ext cx="144016" cy="1431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6839273" y="2694579"/>
              <a:ext cx="144016" cy="1431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6983289" y="2766588"/>
              <a:ext cx="144016" cy="711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38" name="直線矢印コネクタ 137"/>
            <p:cNvCxnSpPr/>
            <p:nvPr/>
          </p:nvCxnSpPr>
          <p:spPr>
            <a:xfrm flipV="1">
              <a:off x="5111081" y="146960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矢印コネクタ 138"/>
            <p:cNvCxnSpPr/>
            <p:nvPr/>
          </p:nvCxnSpPr>
          <p:spPr>
            <a:xfrm>
              <a:off x="4895057" y="283775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33" y="3000306"/>
              <a:ext cx="254612" cy="207101"/>
            </a:xfrm>
            <a:prstGeom prst="rect">
              <a:avLst/>
            </a:prstGeom>
          </p:spPr>
        </p:pic>
        <p:pic>
          <p:nvPicPr>
  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8583" y="137719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6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4017317" y="1301183"/>
            <a:ext cx="4992179" cy="2923155"/>
          </a:xfrm>
          <a:prstGeom prst="roundRect">
            <a:avLst>
              <a:gd name="adj" fmla="val 9803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Critical Fluctuation</a:t>
            </a:r>
            <a:endParaRPr kumimoji="1" lang="ja-JP" altLang="en-US" dirty="0"/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52218" y="4510088"/>
            <a:ext cx="2879725" cy="1312862"/>
          </a:xfrm>
          <a:custGeom>
            <a:avLst/>
            <a:gdLst>
              <a:gd name="T0" fmla="*/ 94 w 2009"/>
              <a:gd name="T1" fmla="*/ 827 h 827"/>
              <a:gd name="T2" fmla="*/ 50 w 2009"/>
              <a:gd name="T3" fmla="*/ 525 h 827"/>
              <a:gd name="T4" fmla="*/ 0 w 2009"/>
              <a:gd name="T5" fmla="*/ 325 h 827"/>
              <a:gd name="T6" fmla="*/ 345 w 2009"/>
              <a:gd name="T7" fmla="*/ 199 h 827"/>
              <a:gd name="T8" fmla="*/ 679 w 2009"/>
              <a:gd name="T9" fmla="*/ 117 h 827"/>
              <a:gd name="T10" fmla="*/ 964 w 2009"/>
              <a:gd name="T11" fmla="*/ 63 h 827"/>
              <a:gd name="T12" fmla="*/ 1400 w 2009"/>
              <a:gd name="T13" fmla="*/ 31 h 827"/>
              <a:gd name="T14" fmla="*/ 1748 w 2009"/>
              <a:gd name="T15" fmla="*/ 15 h 827"/>
              <a:gd name="T16" fmla="*/ 2009 w 2009"/>
              <a:gd name="T17" fmla="*/ 81 h 827"/>
              <a:gd name="T18" fmla="*/ 1996 w 2009"/>
              <a:gd name="T19" fmla="*/ 812 h 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9" h="827">
                <a:moveTo>
                  <a:pt x="94" y="827"/>
                </a:moveTo>
                <a:cubicBezTo>
                  <a:pt x="87" y="777"/>
                  <a:pt x="66" y="609"/>
                  <a:pt x="50" y="525"/>
                </a:cubicBezTo>
                <a:cubicBezTo>
                  <a:pt x="34" y="441"/>
                  <a:pt x="32" y="425"/>
                  <a:pt x="0" y="325"/>
                </a:cubicBezTo>
                <a:cubicBezTo>
                  <a:pt x="93" y="280"/>
                  <a:pt x="232" y="234"/>
                  <a:pt x="345" y="199"/>
                </a:cubicBezTo>
                <a:cubicBezTo>
                  <a:pt x="458" y="164"/>
                  <a:pt x="576" y="140"/>
                  <a:pt x="679" y="117"/>
                </a:cubicBezTo>
                <a:cubicBezTo>
                  <a:pt x="782" y="94"/>
                  <a:pt x="844" y="78"/>
                  <a:pt x="964" y="63"/>
                </a:cubicBezTo>
                <a:cubicBezTo>
                  <a:pt x="1084" y="49"/>
                  <a:pt x="1269" y="39"/>
                  <a:pt x="1400" y="31"/>
                </a:cubicBezTo>
                <a:cubicBezTo>
                  <a:pt x="1531" y="23"/>
                  <a:pt x="1647" y="7"/>
                  <a:pt x="1748" y="15"/>
                </a:cubicBezTo>
                <a:cubicBezTo>
                  <a:pt x="1849" y="23"/>
                  <a:pt x="1842" y="0"/>
                  <a:pt x="2009" y="81"/>
                </a:cubicBezTo>
                <a:cubicBezTo>
                  <a:pt x="2002" y="446"/>
                  <a:pt x="1996" y="812"/>
                  <a:pt x="1996" y="812"/>
                </a:cubicBezTo>
              </a:path>
            </a:pathLst>
          </a:custGeom>
          <a:gradFill rotWithShape="1">
            <a:gsLst>
              <a:gs pos="0">
                <a:srgbClr val="3366FF">
                  <a:alpha val="20000"/>
                </a:srgbClr>
              </a:gs>
              <a:gs pos="100000">
                <a:srgbClr val="3366FF">
                  <a:gamma/>
                  <a:invGamma/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683568" y="3429000"/>
            <a:ext cx="3333750" cy="2379663"/>
          </a:xfrm>
          <a:custGeom>
            <a:avLst/>
            <a:gdLst>
              <a:gd name="T0" fmla="*/ 4 w 2100"/>
              <a:gd name="T1" fmla="*/ 1491 h 1499"/>
              <a:gd name="T2" fmla="*/ 0 w 2100"/>
              <a:gd name="T3" fmla="*/ 9 h 1499"/>
              <a:gd name="T4" fmla="*/ 434 w 2100"/>
              <a:gd name="T5" fmla="*/ 13 h 1499"/>
              <a:gd name="T6" fmla="*/ 710 w 2100"/>
              <a:gd name="T7" fmla="*/ 67 h 1499"/>
              <a:gd name="T8" fmla="*/ 1164 w 2100"/>
              <a:gd name="T9" fmla="*/ 217 h 1499"/>
              <a:gd name="T10" fmla="*/ 1719 w 2100"/>
              <a:gd name="T11" fmla="*/ 630 h 1499"/>
              <a:gd name="T12" fmla="*/ 2027 w 2100"/>
              <a:gd name="T13" fmla="*/ 1078 h 1499"/>
              <a:gd name="T14" fmla="*/ 2100 w 2100"/>
              <a:gd name="T15" fmla="*/ 1499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00" h="1499">
                <a:moveTo>
                  <a:pt x="4" y="1491"/>
                </a:moveTo>
                <a:cubicBezTo>
                  <a:pt x="3" y="1244"/>
                  <a:pt x="0" y="359"/>
                  <a:pt x="0" y="9"/>
                </a:cubicBezTo>
                <a:cubicBezTo>
                  <a:pt x="115" y="17"/>
                  <a:pt x="316" y="0"/>
                  <a:pt x="434" y="13"/>
                </a:cubicBezTo>
                <a:cubicBezTo>
                  <a:pt x="552" y="23"/>
                  <a:pt x="589" y="33"/>
                  <a:pt x="710" y="67"/>
                </a:cubicBezTo>
                <a:cubicBezTo>
                  <a:pt x="832" y="101"/>
                  <a:pt x="996" y="123"/>
                  <a:pt x="1164" y="217"/>
                </a:cubicBezTo>
                <a:cubicBezTo>
                  <a:pt x="1332" y="311"/>
                  <a:pt x="1575" y="487"/>
                  <a:pt x="1719" y="630"/>
                </a:cubicBezTo>
                <a:cubicBezTo>
                  <a:pt x="1863" y="773"/>
                  <a:pt x="1964" y="933"/>
                  <a:pt x="2027" y="1078"/>
                </a:cubicBezTo>
                <a:cubicBezTo>
                  <a:pt x="2100" y="1386"/>
                  <a:pt x="2085" y="1411"/>
                  <a:pt x="2100" y="1499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540693" y="5807075"/>
            <a:ext cx="64087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 flipV="1">
            <a:off x="683568" y="2636838"/>
            <a:ext cx="0" cy="3455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99393" y="577056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3852218" y="4510088"/>
            <a:ext cx="2663825" cy="503237"/>
          </a:xfrm>
          <a:custGeom>
            <a:avLst/>
            <a:gdLst>
              <a:gd name="T0" fmla="*/ 0 w 1709"/>
              <a:gd name="T1" fmla="*/ 404 h 404"/>
              <a:gd name="T2" fmla="*/ 363 w 1709"/>
              <a:gd name="T3" fmla="*/ 255 h 404"/>
              <a:gd name="T4" fmla="*/ 800 w 1709"/>
              <a:gd name="T5" fmla="*/ 123 h 404"/>
              <a:gd name="T6" fmla="*/ 1213 w 1709"/>
              <a:gd name="T7" fmla="*/ 54 h 404"/>
              <a:gd name="T8" fmla="*/ 1709 w 1709"/>
              <a:gd name="T9" fmla="*/ 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9" h="404">
                <a:moveTo>
                  <a:pt x="0" y="404"/>
                </a:moveTo>
                <a:cubicBezTo>
                  <a:pt x="60" y="379"/>
                  <a:pt x="230" y="302"/>
                  <a:pt x="363" y="255"/>
                </a:cubicBezTo>
                <a:cubicBezTo>
                  <a:pt x="496" y="208"/>
                  <a:pt x="658" y="157"/>
                  <a:pt x="800" y="123"/>
                </a:cubicBezTo>
                <a:cubicBezTo>
                  <a:pt x="942" y="89"/>
                  <a:pt x="1062" y="74"/>
                  <a:pt x="1213" y="54"/>
                </a:cubicBezTo>
                <a:cubicBezTo>
                  <a:pt x="1364" y="34"/>
                  <a:pt x="1606" y="11"/>
                  <a:pt x="1709" y="0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6930381" y="5654675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123431" y="3644900"/>
            <a:ext cx="1885950" cy="2122488"/>
          </a:xfrm>
          <a:custGeom>
            <a:avLst/>
            <a:gdLst>
              <a:gd name="T0" fmla="*/ 2049 w 2049"/>
              <a:gd name="T1" fmla="*/ 2115 h 2115"/>
              <a:gd name="T2" fmla="*/ 1976 w 2049"/>
              <a:gd name="T3" fmla="*/ 1691 h 2115"/>
              <a:gd name="T4" fmla="*/ 1777 w 2049"/>
              <a:gd name="T5" fmla="*/ 1201 h 2115"/>
              <a:gd name="T6" fmla="*/ 1360 w 2049"/>
              <a:gd name="T7" fmla="*/ 731 h 2115"/>
              <a:gd name="T8" fmla="*/ 817 w 2049"/>
              <a:gd name="T9" fmla="*/ 321 h 2115"/>
              <a:gd name="T10" fmla="*/ 426 w 2049"/>
              <a:gd name="T11" fmla="*/ 119 h 2115"/>
              <a:gd name="T12" fmla="*/ 0 w 2049"/>
              <a:gd name="T13" fmla="*/ 0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49" h="2115">
                <a:moveTo>
                  <a:pt x="2049" y="2115"/>
                </a:moveTo>
                <a:cubicBezTo>
                  <a:pt x="2036" y="2044"/>
                  <a:pt x="2021" y="1843"/>
                  <a:pt x="1976" y="1691"/>
                </a:cubicBezTo>
                <a:cubicBezTo>
                  <a:pt x="1931" y="1539"/>
                  <a:pt x="1880" y="1361"/>
                  <a:pt x="1777" y="1201"/>
                </a:cubicBezTo>
                <a:cubicBezTo>
                  <a:pt x="1674" y="1041"/>
                  <a:pt x="1520" y="878"/>
                  <a:pt x="1360" y="731"/>
                </a:cubicBezTo>
                <a:cubicBezTo>
                  <a:pt x="1200" y="584"/>
                  <a:pt x="973" y="423"/>
                  <a:pt x="817" y="321"/>
                </a:cubicBezTo>
                <a:cubicBezTo>
                  <a:pt x="661" y="219"/>
                  <a:pt x="562" y="172"/>
                  <a:pt x="426" y="119"/>
                </a:cubicBezTo>
                <a:cubicBezTo>
                  <a:pt x="290" y="66"/>
                  <a:pt x="89" y="25"/>
                  <a:pt x="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80331" y="2592388"/>
            <a:ext cx="3722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i="1">
                <a:solidFill>
                  <a:srgbClr val="000000"/>
                </a:solidFill>
              </a:rPr>
              <a:t>T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2051993" y="3573463"/>
            <a:ext cx="144463" cy="144462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190796" y="4477544"/>
            <a:ext cx="1338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</a:rPr>
              <a:t>Hadrons</a:t>
            </a:r>
          </a:p>
        </p:txBody>
      </p:sp>
      <p:sp>
        <p:nvSpPr>
          <p:cNvPr id="14" name="フリーフォーム 13"/>
          <p:cNvSpPr/>
          <p:nvPr/>
        </p:nvSpPr>
        <p:spPr>
          <a:xfrm>
            <a:off x="1875710" y="2457605"/>
            <a:ext cx="372492" cy="2555719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爆発 1 14"/>
          <p:cNvSpPr/>
          <p:nvPr/>
        </p:nvSpPr>
        <p:spPr>
          <a:xfrm>
            <a:off x="2044899" y="2270143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2818068" y="3829014"/>
            <a:ext cx="763509" cy="971543"/>
          </a:xfrm>
          <a:custGeom>
            <a:avLst/>
            <a:gdLst>
              <a:gd name="connsiteX0" fmla="*/ 354227 w 354227"/>
              <a:gd name="connsiteY0" fmla="*/ 0 h 2010032"/>
              <a:gd name="connsiteX1" fmla="*/ 115330 w 354227"/>
              <a:gd name="connsiteY1" fmla="*/ 930875 h 2010032"/>
              <a:gd name="connsiteX2" fmla="*/ 0 w 354227"/>
              <a:gd name="connsiteY2" fmla="*/ 2010032 h 201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227" h="2010032">
                <a:moveTo>
                  <a:pt x="354227" y="0"/>
                </a:moveTo>
                <a:cubicBezTo>
                  <a:pt x="264297" y="297935"/>
                  <a:pt x="174368" y="595870"/>
                  <a:pt x="115330" y="930875"/>
                </a:cubicBezTo>
                <a:cubicBezTo>
                  <a:pt x="56292" y="1265880"/>
                  <a:pt x="28146" y="1637956"/>
                  <a:pt x="0" y="201003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爆発 1 16"/>
          <p:cNvSpPr/>
          <p:nvPr/>
        </p:nvSpPr>
        <p:spPr>
          <a:xfrm>
            <a:off x="3374337" y="3603040"/>
            <a:ext cx="469726" cy="448773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806698">
            <a:off x="2098414" y="2795171"/>
            <a:ext cx="504056" cy="800088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3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 rot="556285">
            <a:off x="1921568" y="3763537"/>
            <a:ext cx="504056" cy="674091"/>
          </a:xfrm>
          <a:prstGeom prst="downArrow">
            <a:avLst>
              <a:gd name="adj1" fmla="val 50000"/>
              <a:gd name="adj2" fmla="val 75651"/>
            </a:avLst>
          </a:prstGeom>
          <a:gradFill flip="none" rotWithShape="1">
            <a:gsLst>
              <a:gs pos="0">
                <a:srgbClr val="0070C0">
                  <a:alpha val="45000"/>
                </a:srgbClr>
              </a:gs>
              <a:gs pos="100000">
                <a:srgbClr val="3333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07247" y="269101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</a:rPr>
              <a:t>①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18179" y="379156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42276" y="4016521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③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39952" y="1445793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72000" y="1412776"/>
            <a:ext cx="4437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Growth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of</a:t>
            </a:r>
            <a:r>
              <a:rPr kumimoji="1" lang="ja-JP" altLang="en-US" sz="2800" dirty="0" smtClean="0"/>
              <a:t> </a:t>
            </a:r>
            <a:r>
              <a:rPr kumimoji="1" lang="en-US" altLang="ja-JP" sz="2800" dirty="0" smtClean="0"/>
              <a:t>critical fluctuation</a:t>
            </a:r>
            <a:endParaRPr kumimoji="1" lang="ja-JP" altLang="en-US" sz="28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96342" y="1897269"/>
            <a:ext cx="318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Critical slowin</a:t>
            </a:r>
            <a:r>
              <a:rPr lang="en-US" altLang="ja-JP" sz="2400" dirty="0" smtClean="0"/>
              <a:t>g down</a:t>
            </a:r>
            <a:endParaRPr kumimoji="1" lang="ja-JP" altLang="en-US" sz="2400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685294" y="2492896"/>
            <a:ext cx="284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Decay by diffusion</a:t>
            </a:r>
            <a:endParaRPr kumimoji="1" lang="ja-JP" altLang="en-US" sz="28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36346" y="2492896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3333FF"/>
                </a:solidFill>
              </a:rPr>
              <a:t>②</a:t>
            </a:r>
            <a:endParaRPr kumimoji="1" lang="ja-JP" altLang="en-US" sz="2800" b="1" dirty="0" smtClean="0">
              <a:solidFill>
                <a:srgbClr val="3333F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42740" y="3193242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88082" y="3160818"/>
            <a:ext cx="330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At 1</a:t>
            </a:r>
            <a:r>
              <a:rPr kumimoji="1" lang="en-US" altLang="ja-JP" sz="2800" baseline="30000" dirty="0" smtClean="0"/>
              <a:t>st</a:t>
            </a:r>
            <a:r>
              <a:rPr kumimoji="1" lang="en-US" altLang="ja-JP" sz="2800" dirty="0" smtClean="0"/>
              <a:t> order transition</a:t>
            </a:r>
            <a:endParaRPr kumimoji="1" lang="ja-JP" altLang="en-US" sz="28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996342" y="3642895"/>
            <a:ext cx="27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domain formation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28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1888232"/>
            <a:ext cx="8712968" cy="1036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Contents of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900" dirty="0" smtClean="0"/>
              <a:t>Evolution of Fluctuations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293" y="1888232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</a:t>
            </a:r>
            <a:r>
              <a:rPr lang="en-US" altLang="ja-JP" sz="3600" dirty="0" smtClean="0">
                <a:latin typeface="+mj-lt"/>
              </a:rPr>
              <a:t>Hadronic Stage</a:t>
            </a:r>
          </a:p>
          <a:p>
            <a:pPr marL="400050" lvl="1" indent="0" algn="r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MK, Ono,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PLB (2014); MK(2015)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around the </a:t>
            </a:r>
            <a:r>
              <a:rPr lang="en-US" altLang="ja-JP" sz="3600" dirty="0" smtClean="0">
                <a:latin typeface="+mj-lt"/>
              </a:rPr>
              <a:t>Critical Point</a:t>
            </a:r>
          </a:p>
          <a:p>
            <a:pPr marL="400050" lvl="1" indent="0" algn="r">
              <a:buNone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 (2017)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at </a:t>
            </a:r>
            <a:r>
              <a:rPr lang="en-US" altLang="ja-JP" sz="3600" dirty="0" smtClean="0">
                <a:latin typeface="+mj-lt"/>
              </a:rPr>
              <a:t>First Order Transition</a:t>
            </a:r>
          </a:p>
          <a:p>
            <a:pPr marL="400050" lvl="1" indent="0" algn="r">
              <a:buNone/>
            </a:pP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Akamatsu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in prep.</a:t>
            </a:r>
          </a:p>
          <a:p>
            <a:pPr marL="800100" lvl="2" indent="0" algn="r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8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Time Evolution of Fluctuations</a:t>
            </a:r>
            <a:endParaRPr kumimoji="1" lang="ja-JP" altLang="en-US" dirty="0"/>
          </a:p>
        </p:txBody>
      </p:sp>
      <p:pic>
        <p:nvPicPr>
          <p:cNvPr id="73" name="図 72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cxnSp>
        <p:nvCxnSpPr>
          <p:cNvPr id="74" name="直線コネクタ 73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下矢印 74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矢印コネクタ 7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81" name="フリーフォーム 80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118524"/>
            <a:ext cx="517647" cy="366260"/>
          </a:xfrm>
          <a:prstGeom prst="rect">
            <a:avLst/>
          </a:prstGeom>
        </p:spPr>
      </p:pic>
      <p:sp>
        <p:nvSpPr>
          <p:cNvPr id="85" name="二等辺三角形 84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/>
          <p:cNvGrpSpPr/>
          <p:nvPr/>
        </p:nvGrpSpPr>
        <p:grpSpPr>
          <a:xfrm>
            <a:off x="1572307" y="4663354"/>
            <a:ext cx="2952328" cy="2160240"/>
            <a:chOff x="4637049" y="3851642"/>
            <a:chExt cx="2952328" cy="2160240"/>
          </a:xfrm>
        </p:grpSpPr>
        <p:sp>
          <p:nvSpPr>
            <p:cNvPr id="87" name="四角形吹き出し 8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67010"/>
                <a:gd name="adj2" fmla="val -62780"/>
              </a:avLst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正方形/長方形 8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89" name="正方形/長方形 88"/>
            <p:cNvSpPr/>
            <p:nvPr/>
          </p:nvSpPr>
          <p:spPr>
            <a:xfrm>
              <a:off x="5464161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0" name="正方形/長方形 89"/>
            <p:cNvSpPr/>
            <p:nvPr/>
          </p:nvSpPr>
          <p:spPr>
            <a:xfrm>
              <a:off x="5608176" y="5363810"/>
              <a:ext cx="144015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正方形/長方形 90"/>
            <p:cNvSpPr/>
            <p:nvPr/>
          </p:nvSpPr>
          <p:spPr>
            <a:xfrm>
              <a:off x="5752193" y="5269414"/>
              <a:ext cx="144016" cy="2384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正方形/長方形 91"/>
            <p:cNvSpPr/>
            <p:nvPr/>
          </p:nvSpPr>
          <p:spPr>
            <a:xfrm>
              <a:off x="5896209" y="4822324"/>
              <a:ext cx="144016" cy="6855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6184241" y="4318268"/>
              <a:ext cx="144016" cy="11895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5" name="正方形/長方形 94"/>
            <p:cNvSpPr/>
            <p:nvPr/>
          </p:nvSpPr>
          <p:spPr>
            <a:xfrm>
              <a:off x="6328257" y="5038348"/>
              <a:ext cx="144016" cy="469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正方形/長方形 9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7" name="正方形/長方形 96"/>
            <p:cNvSpPr/>
            <p:nvPr/>
          </p:nvSpPr>
          <p:spPr>
            <a:xfrm>
              <a:off x="6616289" y="5425600"/>
              <a:ext cx="144016" cy="82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8" name="正方形/長方形 97"/>
            <p:cNvSpPr/>
            <p:nvPr/>
          </p:nvSpPr>
          <p:spPr>
            <a:xfrm>
              <a:off x="6760305" y="5462106"/>
              <a:ext cx="144016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0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  <p:sp>
        <p:nvSpPr>
          <p:cNvPr id="103" name="フリーフォーム 102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4574222" y="5152367"/>
            <a:ext cx="36596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Fluctuations in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</a:t>
            </a:r>
            <a:r>
              <a:rPr lang="en-US" altLang="ja-JP" sz="2400" dirty="0" smtClean="0"/>
              <a:t>Y</a:t>
            </a:r>
            <a:r>
              <a:rPr lang="en-US" altLang="ja-JP" sz="2400" dirty="0"/>
              <a:t> </a:t>
            </a:r>
            <a:r>
              <a:rPr kumimoji="1" lang="en-US" altLang="ja-JP" sz="2400" dirty="0" smtClean="0"/>
              <a:t>continue</a:t>
            </a:r>
            <a:r>
              <a:rPr lang="en-US" altLang="ja-JP" sz="2400" dirty="0" smtClean="0"/>
              <a:t> </a:t>
            </a:r>
          </a:p>
          <a:p>
            <a:r>
              <a:rPr lang="en-US" altLang="ja-JP" sz="2400" dirty="0" smtClean="0"/>
              <a:t>to change unti</a:t>
            </a:r>
            <a:r>
              <a:rPr lang="en-US" altLang="ja-JP" sz="2400" dirty="0"/>
              <a:t>l</a:t>
            </a:r>
            <a:r>
              <a:rPr kumimoji="1" lang="en-US" altLang="ja-JP" sz="2400" dirty="0" smtClean="0"/>
              <a:t> kinetic </a:t>
            </a:r>
            <a:r>
              <a:rPr kumimoji="1" lang="en-US" altLang="ja-JP" sz="2400" dirty="0" err="1" smtClean="0"/>
              <a:t>f.o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05" name="テキスト ボックス 104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182350" y="1023119"/>
            <a:ext cx="2950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Heinz</a:t>
            </a:r>
            <a:r>
              <a:rPr lang="en-US" altLang="ja-JP" dirty="0" smtClean="0">
                <a:solidFill>
                  <a:srgbClr val="002060"/>
                </a:solidFill>
              </a:rPr>
              <a:t>, Muller, 2000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Jeon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Koch, 2000</a:t>
            </a:r>
          </a:p>
          <a:p>
            <a:r>
              <a:rPr lang="en-US" altLang="ja-JP" dirty="0" err="1" smtClean="0">
                <a:solidFill>
                  <a:srgbClr val="002060"/>
                </a:solidFill>
              </a:rPr>
              <a:t>Shuryak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-252536" y="1556792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grpSp>
        <p:nvGrpSpPr>
          <p:cNvPr id="106" name="グループ化 105"/>
          <p:cNvGrpSpPr/>
          <p:nvPr/>
        </p:nvGrpSpPr>
        <p:grpSpPr>
          <a:xfrm>
            <a:off x="2942619" y="1476472"/>
            <a:ext cx="2952328" cy="2160240"/>
            <a:chOff x="4637049" y="3851642"/>
            <a:chExt cx="2952328" cy="2160240"/>
          </a:xfrm>
        </p:grpSpPr>
        <p:sp>
          <p:nvSpPr>
            <p:cNvPr id="107" name="四角形吹き出し 106"/>
            <p:cNvSpPr/>
            <p:nvPr/>
          </p:nvSpPr>
          <p:spPr>
            <a:xfrm>
              <a:off x="4637049" y="3851642"/>
              <a:ext cx="2952328" cy="2160240"/>
            </a:xfrm>
            <a:prstGeom prst="wedgeRectCallout">
              <a:avLst>
                <a:gd name="adj1" fmla="val -74809"/>
                <a:gd name="adj2" fmla="val -31255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5320145" y="5435818"/>
              <a:ext cx="144016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5464161" y="5219794"/>
              <a:ext cx="144016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0" name="正方形/長方形 109"/>
            <p:cNvSpPr/>
            <p:nvPr/>
          </p:nvSpPr>
          <p:spPr>
            <a:xfrm>
              <a:off x="5608176" y="5075778"/>
              <a:ext cx="144017" cy="4320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5752193" y="5111782"/>
              <a:ext cx="144016" cy="3960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5896209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3" name="正方形/長方形 112"/>
            <p:cNvSpPr/>
            <p:nvPr/>
          </p:nvSpPr>
          <p:spPr>
            <a:xfrm>
              <a:off x="6040225" y="4355698"/>
              <a:ext cx="144016" cy="11521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4" name="正方形/長方形 113"/>
            <p:cNvSpPr/>
            <p:nvPr/>
          </p:nvSpPr>
          <p:spPr>
            <a:xfrm>
              <a:off x="6184241" y="4571722"/>
              <a:ext cx="14401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6328257" y="4859754"/>
              <a:ext cx="144016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正方形/長方形 115"/>
            <p:cNvSpPr/>
            <p:nvPr/>
          </p:nvSpPr>
          <p:spPr>
            <a:xfrm>
              <a:off x="6472273" y="5316800"/>
              <a:ext cx="144016" cy="1910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7" name="正方形/長方形 116"/>
            <p:cNvSpPr/>
            <p:nvPr/>
          </p:nvSpPr>
          <p:spPr>
            <a:xfrm>
              <a:off x="6616289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18" name="正方形/長方形 117"/>
            <p:cNvSpPr/>
            <p:nvPr/>
          </p:nvSpPr>
          <p:spPr>
            <a:xfrm>
              <a:off x="6760305" y="536381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119" name="直線矢印コネクタ 118"/>
            <p:cNvCxnSpPr/>
            <p:nvPr/>
          </p:nvCxnSpPr>
          <p:spPr>
            <a:xfrm flipV="1">
              <a:off x="5032113" y="4139674"/>
              <a:ext cx="0" cy="1656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矢印コネクタ 119"/>
            <p:cNvCxnSpPr/>
            <p:nvPr/>
          </p:nvCxnSpPr>
          <p:spPr>
            <a:xfrm>
              <a:off x="4816089" y="5507826"/>
              <a:ext cx="244827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765" y="5670376"/>
              <a:ext cx="254612" cy="207101"/>
            </a:xfrm>
            <a:prstGeom prst="rect">
              <a:avLst/>
            </a:prstGeom>
          </p:spPr>
        </p:pic>
        <p:pic>
          <p:nvPicPr>
            <p:cNvPr id="122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00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15" y="4047262"/>
              <a:ext cx="684586" cy="293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04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smtClean="0"/>
              <a:t> (Non-Interacting) </a:t>
            </a:r>
            <a:r>
              <a:rPr kumimoji="1" lang="en-US" altLang="ja-JP" dirty="0" smtClean="0"/>
              <a:t>Brownian Particle </a:t>
            </a:r>
            <a:r>
              <a:rPr lang="en-US" altLang="ja-JP" dirty="0" smtClean="0"/>
              <a:t>Model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159" name="テキスト ボックス 158"/>
          <p:cNvSpPr txBox="1"/>
          <p:nvPr/>
        </p:nvSpPr>
        <p:spPr>
          <a:xfrm>
            <a:off x="4829564" y="6201581"/>
            <a:ext cx="432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角丸四角形 154"/>
          <p:cNvSpPr/>
          <p:nvPr/>
        </p:nvSpPr>
        <p:spPr>
          <a:xfrm>
            <a:off x="1284346" y="5877272"/>
            <a:ext cx="2951494" cy="8415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32354" cy="584775"/>
          </a:xfrm>
        </p:spPr>
        <p:txBody>
          <a:bodyPr/>
          <a:lstStyle/>
          <a:p>
            <a:r>
              <a:rPr kumimoji="1" lang="en-US" altLang="ja-JP" dirty="0" smtClean="0"/>
              <a:t> (Non-Interacting) Brownian Particle Model  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611560" y="1124744"/>
            <a:ext cx="0" cy="518457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38485"/>
            <a:ext cx="179512" cy="37083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21684" y="1091715"/>
            <a:ext cx="392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 (uniform)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007096" y="1642255"/>
            <a:ext cx="6984776" cy="483272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30000"/>
                </a:srgbClr>
              </a:gs>
              <a:gs pos="100000">
                <a:srgbClr val="00B0F0">
                  <a:alpha val="3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5658272" y="191405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0"/>
          <p:cNvSpPr/>
          <p:nvPr/>
        </p:nvSpPr>
        <p:spPr>
          <a:xfrm>
            <a:off x="1833631" y="1792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1"/>
          <p:cNvSpPr/>
          <p:nvPr/>
        </p:nvSpPr>
        <p:spPr>
          <a:xfrm>
            <a:off x="5539440" y="18600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2"/>
          <p:cNvSpPr/>
          <p:nvPr/>
        </p:nvSpPr>
        <p:spPr>
          <a:xfrm>
            <a:off x="1301857" y="190023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3"/>
          <p:cNvSpPr/>
          <p:nvPr/>
        </p:nvSpPr>
        <p:spPr>
          <a:xfrm>
            <a:off x="4434533" y="178491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14"/>
          <p:cNvSpPr/>
          <p:nvPr/>
        </p:nvSpPr>
        <p:spPr>
          <a:xfrm>
            <a:off x="1254483" y="17922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18"/>
          <p:cNvSpPr/>
          <p:nvPr/>
        </p:nvSpPr>
        <p:spPr>
          <a:xfrm>
            <a:off x="1835249" y="19318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0"/>
          <p:cNvSpPr/>
          <p:nvPr/>
        </p:nvSpPr>
        <p:spPr>
          <a:xfrm>
            <a:off x="2818445" y="184433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1"/>
          <p:cNvSpPr/>
          <p:nvPr/>
        </p:nvSpPr>
        <p:spPr>
          <a:xfrm>
            <a:off x="3804322" y="182779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"/>
          <p:cNvSpPr/>
          <p:nvPr/>
        </p:nvSpPr>
        <p:spPr>
          <a:xfrm>
            <a:off x="3729096" y="193579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3"/>
          <p:cNvSpPr/>
          <p:nvPr/>
        </p:nvSpPr>
        <p:spPr>
          <a:xfrm>
            <a:off x="4488533" y="191814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4"/>
          <p:cNvSpPr/>
          <p:nvPr/>
        </p:nvSpPr>
        <p:spPr>
          <a:xfrm>
            <a:off x="5646024" y="18060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6"/>
          <p:cNvSpPr/>
          <p:nvPr/>
        </p:nvSpPr>
        <p:spPr>
          <a:xfrm>
            <a:off x="3696467" y="181688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7"/>
          <p:cNvSpPr/>
          <p:nvPr/>
        </p:nvSpPr>
        <p:spPr>
          <a:xfrm>
            <a:off x="1192294" y="18962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9"/>
          <p:cNvSpPr/>
          <p:nvPr/>
        </p:nvSpPr>
        <p:spPr>
          <a:xfrm>
            <a:off x="2747574" y="179033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0"/>
          <p:cNvSpPr/>
          <p:nvPr/>
        </p:nvSpPr>
        <p:spPr>
          <a:xfrm>
            <a:off x="2761300" y="19211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1"/>
          <p:cNvSpPr/>
          <p:nvPr/>
        </p:nvSpPr>
        <p:spPr>
          <a:xfrm>
            <a:off x="1943249" y="188241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2"/>
          <p:cNvSpPr/>
          <p:nvPr/>
        </p:nvSpPr>
        <p:spPr>
          <a:xfrm>
            <a:off x="4363839" y="189291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3"/>
          <p:cNvSpPr/>
          <p:nvPr/>
        </p:nvSpPr>
        <p:spPr>
          <a:xfrm>
            <a:off x="4333200" y="17501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34"/>
          <p:cNvSpPr/>
          <p:nvPr/>
        </p:nvSpPr>
        <p:spPr>
          <a:xfrm>
            <a:off x="2662172" y="1742785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37"/>
          <p:cNvSpPr/>
          <p:nvPr/>
        </p:nvSpPr>
        <p:spPr>
          <a:xfrm>
            <a:off x="3632550" y="1745046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38"/>
          <p:cNvSpPr/>
          <p:nvPr/>
        </p:nvSpPr>
        <p:spPr>
          <a:xfrm>
            <a:off x="5496272" y="173368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39"/>
          <p:cNvSpPr/>
          <p:nvPr/>
        </p:nvSpPr>
        <p:spPr>
          <a:xfrm>
            <a:off x="1146483" y="17449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2"/>
          <p:cNvSpPr/>
          <p:nvPr/>
        </p:nvSpPr>
        <p:spPr>
          <a:xfrm>
            <a:off x="1763688" y="175016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1007132" y="4221088"/>
            <a:ext cx="6984776" cy="900000"/>
          </a:xfrm>
          <a:prstGeom prst="rect">
            <a:avLst/>
          </a:prstGeom>
          <a:gradFill flip="none" rotWithShape="1">
            <a:gsLst>
              <a:gs pos="0">
                <a:srgbClr val="0070C0">
                  <a:alpha val="20000"/>
                </a:srgbClr>
              </a:gs>
              <a:gs pos="100000">
                <a:srgbClr val="00B0F0">
                  <a:alpha val="20000"/>
                </a:srgbClr>
              </a:gs>
            </a:gsLst>
            <a:lin ang="1350000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46"/>
          <p:cNvSpPr/>
          <p:nvPr/>
        </p:nvSpPr>
        <p:spPr>
          <a:xfrm>
            <a:off x="4900631" y="489425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47"/>
          <p:cNvSpPr/>
          <p:nvPr/>
        </p:nvSpPr>
        <p:spPr>
          <a:xfrm>
            <a:off x="5481424" y="45154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48"/>
          <p:cNvSpPr/>
          <p:nvPr/>
        </p:nvSpPr>
        <p:spPr>
          <a:xfrm>
            <a:off x="3837585" y="47113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49"/>
          <p:cNvSpPr/>
          <p:nvPr/>
        </p:nvSpPr>
        <p:spPr>
          <a:xfrm>
            <a:off x="2291829" y="449614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0"/>
          <p:cNvSpPr/>
          <p:nvPr/>
        </p:nvSpPr>
        <p:spPr>
          <a:xfrm>
            <a:off x="3891585" y="48133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1"/>
          <p:cNvSpPr/>
          <p:nvPr/>
        </p:nvSpPr>
        <p:spPr>
          <a:xfrm>
            <a:off x="2226685" y="43942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2"/>
          <p:cNvSpPr/>
          <p:nvPr/>
        </p:nvSpPr>
        <p:spPr>
          <a:xfrm>
            <a:off x="3211370" y="44149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3"/>
          <p:cNvSpPr/>
          <p:nvPr/>
        </p:nvSpPr>
        <p:spPr>
          <a:xfrm>
            <a:off x="1545163" y="4449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54"/>
          <p:cNvSpPr/>
          <p:nvPr/>
        </p:nvSpPr>
        <p:spPr>
          <a:xfrm>
            <a:off x="5362592" y="44614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55"/>
          <p:cNvSpPr/>
          <p:nvPr/>
        </p:nvSpPr>
        <p:spPr>
          <a:xfrm>
            <a:off x="1306522" y="48870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56"/>
          <p:cNvSpPr/>
          <p:nvPr/>
        </p:nvSpPr>
        <p:spPr>
          <a:xfrm>
            <a:off x="4465257" y="4495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57"/>
          <p:cNvSpPr/>
          <p:nvPr/>
        </p:nvSpPr>
        <p:spPr>
          <a:xfrm>
            <a:off x="1259148" y="47790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58"/>
          <p:cNvSpPr/>
          <p:nvPr/>
        </p:nvSpPr>
        <p:spPr>
          <a:xfrm>
            <a:off x="3945585" y="46871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59"/>
          <p:cNvSpPr/>
          <p:nvPr/>
        </p:nvSpPr>
        <p:spPr>
          <a:xfrm>
            <a:off x="5011921" y="495493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0"/>
          <p:cNvSpPr/>
          <p:nvPr/>
        </p:nvSpPr>
        <p:spPr>
          <a:xfrm>
            <a:off x="3074596" y="4405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1"/>
          <p:cNvSpPr/>
          <p:nvPr/>
        </p:nvSpPr>
        <p:spPr>
          <a:xfrm>
            <a:off x="1546781" y="45887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2"/>
          <p:cNvSpPr/>
          <p:nvPr/>
        </p:nvSpPr>
        <p:spPr>
          <a:xfrm>
            <a:off x="3145566" y="447009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3"/>
          <p:cNvSpPr/>
          <p:nvPr/>
        </p:nvSpPr>
        <p:spPr>
          <a:xfrm>
            <a:off x="2864013" y="486864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64"/>
          <p:cNvSpPr/>
          <p:nvPr/>
        </p:nvSpPr>
        <p:spPr>
          <a:xfrm>
            <a:off x="3383568" y="48498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65"/>
          <p:cNvSpPr/>
          <p:nvPr/>
        </p:nvSpPr>
        <p:spPr>
          <a:xfrm>
            <a:off x="3308342" y="49578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66"/>
          <p:cNvSpPr/>
          <p:nvPr/>
        </p:nvSpPr>
        <p:spPr>
          <a:xfrm>
            <a:off x="4519257" y="462903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67"/>
          <p:cNvSpPr/>
          <p:nvPr/>
        </p:nvSpPr>
        <p:spPr>
          <a:xfrm>
            <a:off x="5469176" y="44074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68"/>
          <p:cNvSpPr/>
          <p:nvPr/>
        </p:nvSpPr>
        <p:spPr>
          <a:xfrm>
            <a:off x="2183829" y="448847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69"/>
          <p:cNvSpPr/>
          <p:nvPr/>
        </p:nvSpPr>
        <p:spPr>
          <a:xfrm>
            <a:off x="3275713" y="483893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70"/>
          <p:cNvSpPr/>
          <p:nvPr/>
        </p:nvSpPr>
        <p:spPr>
          <a:xfrm>
            <a:off x="1196959" y="48829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71"/>
          <p:cNvSpPr/>
          <p:nvPr/>
        </p:nvSpPr>
        <p:spPr>
          <a:xfrm>
            <a:off x="5007780" y="48402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72"/>
          <p:cNvSpPr/>
          <p:nvPr/>
        </p:nvSpPr>
        <p:spPr>
          <a:xfrm>
            <a:off x="2793142" y="4814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73"/>
          <p:cNvSpPr/>
          <p:nvPr/>
        </p:nvSpPr>
        <p:spPr>
          <a:xfrm>
            <a:off x="2806868" y="49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74"/>
          <p:cNvSpPr/>
          <p:nvPr/>
        </p:nvSpPr>
        <p:spPr>
          <a:xfrm>
            <a:off x="1654781" y="45393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75"/>
          <p:cNvSpPr/>
          <p:nvPr/>
        </p:nvSpPr>
        <p:spPr>
          <a:xfrm>
            <a:off x="4394563" y="46038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76"/>
          <p:cNvSpPr/>
          <p:nvPr/>
        </p:nvSpPr>
        <p:spPr>
          <a:xfrm>
            <a:off x="4363924" y="446105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77"/>
          <p:cNvSpPr/>
          <p:nvPr/>
        </p:nvSpPr>
        <p:spPr>
          <a:xfrm>
            <a:off x="2707740" y="476709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78"/>
          <p:cNvSpPr/>
          <p:nvPr/>
        </p:nvSpPr>
        <p:spPr>
          <a:xfrm>
            <a:off x="3031740" y="4317041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79"/>
          <p:cNvSpPr/>
          <p:nvPr/>
        </p:nvSpPr>
        <p:spPr>
          <a:xfrm>
            <a:off x="4867980" y="47862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80"/>
          <p:cNvSpPr/>
          <p:nvPr/>
        </p:nvSpPr>
        <p:spPr>
          <a:xfrm>
            <a:off x="3211796" y="476709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81"/>
          <p:cNvSpPr/>
          <p:nvPr/>
        </p:nvSpPr>
        <p:spPr>
          <a:xfrm>
            <a:off x="5319424" y="433504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82"/>
          <p:cNvSpPr/>
          <p:nvPr/>
        </p:nvSpPr>
        <p:spPr>
          <a:xfrm>
            <a:off x="1151148" y="473168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83"/>
          <p:cNvSpPr/>
          <p:nvPr/>
        </p:nvSpPr>
        <p:spPr>
          <a:xfrm>
            <a:off x="3776673" y="4623081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84"/>
          <p:cNvSpPr/>
          <p:nvPr/>
        </p:nvSpPr>
        <p:spPr>
          <a:xfrm>
            <a:off x="2131676" y="4335049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85"/>
          <p:cNvSpPr/>
          <p:nvPr/>
        </p:nvSpPr>
        <p:spPr>
          <a:xfrm>
            <a:off x="1475220" y="4407057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88"/>
          <p:cNvSpPr/>
          <p:nvPr/>
        </p:nvSpPr>
        <p:spPr>
          <a:xfrm>
            <a:off x="7330473" y="18261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89"/>
          <p:cNvSpPr/>
          <p:nvPr/>
        </p:nvSpPr>
        <p:spPr>
          <a:xfrm>
            <a:off x="7384473" y="19280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90"/>
          <p:cNvSpPr/>
          <p:nvPr/>
        </p:nvSpPr>
        <p:spPr>
          <a:xfrm>
            <a:off x="6704313" y="183599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91"/>
          <p:cNvSpPr/>
          <p:nvPr/>
        </p:nvSpPr>
        <p:spPr>
          <a:xfrm>
            <a:off x="7438473" y="180188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92"/>
          <p:cNvSpPr/>
          <p:nvPr/>
        </p:nvSpPr>
        <p:spPr>
          <a:xfrm>
            <a:off x="6567539" y="182693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93"/>
          <p:cNvSpPr/>
          <p:nvPr/>
        </p:nvSpPr>
        <p:spPr>
          <a:xfrm>
            <a:off x="6638509" y="189112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"/>
          <p:cNvSpPr/>
          <p:nvPr/>
        </p:nvSpPr>
        <p:spPr>
          <a:xfrm>
            <a:off x="6524683" y="173807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3"/>
          <p:cNvSpPr/>
          <p:nvPr/>
        </p:nvSpPr>
        <p:spPr>
          <a:xfrm>
            <a:off x="7269561" y="1737806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4"/>
          <p:cNvSpPr/>
          <p:nvPr/>
        </p:nvSpPr>
        <p:spPr>
          <a:xfrm>
            <a:off x="7532434" y="47652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5"/>
          <p:cNvSpPr/>
          <p:nvPr/>
        </p:nvSpPr>
        <p:spPr>
          <a:xfrm>
            <a:off x="7586434" y="48671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6"/>
          <p:cNvSpPr/>
          <p:nvPr/>
        </p:nvSpPr>
        <p:spPr>
          <a:xfrm>
            <a:off x="6158130" y="44588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7"/>
          <p:cNvSpPr/>
          <p:nvPr/>
        </p:nvSpPr>
        <p:spPr>
          <a:xfrm>
            <a:off x="7640434" y="47410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8"/>
          <p:cNvSpPr/>
          <p:nvPr/>
        </p:nvSpPr>
        <p:spPr>
          <a:xfrm>
            <a:off x="6021356" y="44498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9"/>
          <p:cNvSpPr/>
          <p:nvPr/>
        </p:nvSpPr>
        <p:spPr>
          <a:xfrm>
            <a:off x="6092326" y="45140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10"/>
          <p:cNvSpPr/>
          <p:nvPr/>
        </p:nvSpPr>
        <p:spPr>
          <a:xfrm>
            <a:off x="6360431" y="48444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11"/>
          <p:cNvSpPr/>
          <p:nvPr/>
        </p:nvSpPr>
        <p:spPr>
          <a:xfrm>
            <a:off x="7122908" y="45720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12"/>
          <p:cNvSpPr/>
          <p:nvPr/>
        </p:nvSpPr>
        <p:spPr>
          <a:xfrm>
            <a:off x="7047682" y="46800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13"/>
          <p:cNvSpPr/>
          <p:nvPr/>
        </p:nvSpPr>
        <p:spPr>
          <a:xfrm>
            <a:off x="7015053" y="45611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14"/>
          <p:cNvSpPr/>
          <p:nvPr/>
        </p:nvSpPr>
        <p:spPr>
          <a:xfrm>
            <a:off x="6289560" y="47904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15"/>
          <p:cNvSpPr/>
          <p:nvPr/>
        </p:nvSpPr>
        <p:spPr>
          <a:xfrm>
            <a:off x="6303286" y="492128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16"/>
          <p:cNvSpPr/>
          <p:nvPr/>
        </p:nvSpPr>
        <p:spPr>
          <a:xfrm>
            <a:off x="6204158" y="4742924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17"/>
          <p:cNvSpPr/>
          <p:nvPr/>
        </p:nvSpPr>
        <p:spPr>
          <a:xfrm>
            <a:off x="5978500" y="436096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18"/>
          <p:cNvSpPr/>
          <p:nvPr/>
        </p:nvSpPr>
        <p:spPr>
          <a:xfrm>
            <a:off x="6951136" y="4489302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19"/>
          <p:cNvSpPr/>
          <p:nvPr/>
        </p:nvSpPr>
        <p:spPr>
          <a:xfrm>
            <a:off x="7471522" y="467693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60" name="直線コネクタ 159"/>
          <p:cNvCxnSpPr/>
          <p:nvPr/>
        </p:nvCxnSpPr>
        <p:spPr>
          <a:xfrm>
            <a:off x="425599" y="1931869"/>
            <a:ext cx="36004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/>
          <p:nvPr/>
        </p:nvGrpSpPr>
        <p:grpSpPr>
          <a:xfrm>
            <a:off x="961378" y="1939288"/>
            <a:ext cx="2720930" cy="2312008"/>
            <a:chOff x="961378" y="1939288"/>
            <a:chExt cx="2720930" cy="2247670"/>
          </a:xfrm>
        </p:grpSpPr>
        <p:sp>
          <p:nvSpPr>
            <p:cNvPr id="164" name="二等辺三角形 163"/>
            <p:cNvSpPr/>
            <p:nvPr/>
          </p:nvSpPr>
          <p:spPr>
            <a:xfrm>
              <a:off x="1965808" y="1939288"/>
              <a:ext cx="1716500" cy="2247670"/>
            </a:xfrm>
            <a:prstGeom prst="triangle">
              <a:avLst/>
            </a:prstGeom>
            <a:gradFill flip="none" rotWithShape="1">
              <a:gsLst>
                <a:gs pos="0">
                  <a:srgbClr val="C00000">
                    <a:alpha val="80000"/>
                  </a:srgbClr>
                </a:gs>
                <a:gs pos="100000">
                  <a:srgbClr val="C00000">
                    <a:alpha val="22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5" name="テキスト ボックス 164"/>
            <p:cNvSpPr txBox="1"/>
            <p:nvPr/>
          </p:nvSpPr>
          <p:spPr>
            <a:xfrm>
              <a:off x="961378" y="3140968"/>
              <a:ext cx="109748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diffusion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distance</a:t>
              </a:r>
            </a:p>
          </p:txBody>
        </p:sp>
        <p:pic>
          <p:nvPicPr>
            <p:cNvPr id="168" name="TexTeXPicture" descr="&lt;?xml version=&quot;1.0&quot; encoding=&quot;utf-16&quot;?&gt;&#10;&lt;TeXTeX&gt;&#10;  &lt;preamble&gt;\documentclass{jarticle}&#10;\usepackage{amsmath}&#10;\pagestyle{empty}&lt;/preamble&gt;&#10;  &lt;body&gt;\begin{align*} &#10;\Delta Y_{\rm drift}&#10;\end{align*}&lt;/body&gt;&#10;  &lt;fcolor&gt;FF000000&lt;/fcolor&gt;&#10;  &lt;bcolor&gt;FFFFFFFF&lt;/bcolor&gt;&#10;  &lt;transparent&gt;True&lt;/transparent&gt;&#10;  &lt;resolution&gt;1800&lt;/resolution&gt;&#10;  &lt;imageh&gt;214&lt;/imageh&gt;&#10;  &lt;imagew&gt;711&lt;/imagew&gt;&#10;  &lt;scale&gt;50&lt;/scale&gt;&#10;  &lt;cursor&gt;36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410" y="3856706"/>
              <a:ext cx="845887" cy="254598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1402155" y="2329541"/>
            <a:ext cx="6887587" cy="1857417"/>
            <a:chOff x="1402155" y="2329541"/>
            <a:chExt cx="6887587" cy="1857417"/>
          </a:xfrm>
        </p:grpSpPr>
        <p:grpSp>
          <p:nvGrpSpPr>
            <p:cNvPr id="125" name="グループ化 124"/>
            <p:cNvGrpSpPr/>
            <p:nvPr/>
          </p:nvGrpSpPr>
          <p:grpSpPr>
            <a:xfrm>
              <a:off x="1402155" y="2329541"/>
              <a:ext cx="5798636" cy="1857417"/>
              <a:chOff x="1933537" y="2422405"/>
              <a:chExt cx="4841734" cy="1835596"/>
            </a:xfrm>
          </p:grpSpPr>
          <p:cxnSp>
            <p:nvCxnSpPr>
              <p:cNvPr id="126" name="直線コネクタ 125"/>
              <p:cNvCxnSpPr/>
              <p:nvPr/>
            </p:nvCxnSpPr>
            <p:spPr>
              <a:xfrm>
                <a:off x="4272896" y="2422405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7" name="直線コネクタ 126"/>
              <p:cNvCxnSpPr/>
              <p:nvPr/>
            </p:nvCxnSpPr>
            <p:spPr>
              <a:xfrm flipH="1">
                <a:off x="4096871" y="2782445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8" name="直線コネクタ 127"/>
              <p:cNvCxnSpPr/>
              <p:nvPr/>
            </p:nvCxnSpPr>
            <p:spPr>
              <a:xfrm flipH="1">
                <a:off x="3643923" y="3314101"/>
                <a:ext cx="460061" cy="213566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29" name="直線コネクタ 128"/>
              <p:cNvCxnSpPr/>
              <p:nvPr/>
            </p:nvCxnSpPr>
            <p:spPr>
              <a:xfrm flipH="1">
                <a:off x="3055863" y="3523091"/>
                <a:ext cx="589192" cy="6838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0" name="直線コネクタ 129"/>
              <p:cNvCxnSpPr/>
              <p:nvPr/>
            </p:nvCxnSpPr>
            <p:spPr>
              <a:xfrm>
                <a:off x="5561570" y="2441099"/>
                <a:ext cx="60270" cy="77346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1" name="直線コネクタ 130"/>
              <p:cNvCxnSpPr/>
              <p:nvPr/>
            </p:nvCxnSpPr>
            <p:spPr>
              <a:xfrm>
                <a:off x="5629401" y="3206030"/>
                <a:ext cx="285152" cy="349752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2" name="直線コネクタ 131"/>
              <p:cNvCxnSpPr/>
              <p:nvPr/>
            </p:nvCxnSpPr>
            <p:spPr>
              <a:xfrm flipH="1">
                <a:off x="5484002" y="3536387"/>
                <a:ext cx="423905" cy="23060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3" name="直線コネクタ 132"/>
              <p:cNvCxnSpPr/>
              <p:nvPr/>
            </p:nvCxnSpPr>
            <p:spPr>
              <a:xfrm>
                <a:off x="5513840" y="3766996"/>
                <a:ext cx="396361" cy="49100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4" name="直線コネクタ 133"/>
              <p:cNvCxnSpPr/>
              <p:nvPr/>
            </p:nvCxnSpPr>
            <p:spPr>
              <a:xfrm flipH="1">
                <a:off x="3147345" y="2427835"/>
                <a:ext cx="84457" cy="411649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5" name="直線コネクタ 134"/>
              <p:cNvCxnSpPr/>
              <p:nvPr/>
            </p:nvCxnSpPr>
            <p:spPr>
              <a:xfrm>
                <a:off x="3147345" y="2821735"/>
                <a:ext cx="164160" cy="283568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6" name="直線コネクタ 135"/>
              <p:cNvCxnSpPr/>
              <p:nvPr/>
            </p:nvCxnSpPr>
            <p:spPr>
              <a:xfrm>
                <a:off x="3311506" y="3089947"/>
                <a:ext cx="192702" cy="60739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7" name="直線コネクタ 136"/>
              <p:cNvCxnSpPr/>
              <p:nvPr/>
            </p:nvCxnSpPr>
            <p:spPr>
              <a:xfrm flipH="1">
                <a:off x="3452854" y="3677766"/>
                <a:ext cx="48682" cy="55268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直線コネクタ 137"/>
              <p:cNvCxnSpPr/>
              <p:nvPr/>
            </p:nvCxnSpPr>
            <p:spPr>
              <a:xfrm>
                <a:off x="6060070" y="2458614"/>
                <a:ext cx="336873" cy="3600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直線コネクタ 138"/>
              <p:cNvCxnSpPr/>
              <p:nvPr/>
            </p:nvCxnSpPr>
            <p:spPr>
              <a:xfrm flipH="1">
                <a:off x="6084216" y="2818654"/>
                <a:ext cx="310449" cy="260240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0" name="直線コネクタ 139"/>
              <p:cNvCxnSpPr/>
              <p:nvPr/>
            </p:nvCxnSpPr>
            <p:spPr>
              <a:xfrm>
                <a:off x="6078872" y="3070776"/>
                <a:ext cx="532080" cy="52874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1" name="直線コネクタ 140"/>
              <p:cNvCxnSpPr/>
              <p:nvPr/>
            </p:nvCxnSpPr>
            <p:spPr>
              <a:xfrm>
                <a:off x="6616872" y="3597745"/>
                <a:ext cx="158399" cy="60917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2" name="直線コネクタ 141"/>
              <p:cNvCxnSpPr/>
              <p:nvPr/>
            </p:nvCxnSpPr>
            <p:spPr>
              <a:xfrm>
                <a:off x="1933537" y="2450443"/>
                <a:ext cx="47675" cy="25643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3" name="直線コネクタ 142"/>
              <p:cNvCxnSpPr/>
              <p:nvPr/>
            </p:nvCxnSpPr>
            <p:spPr>
              <a:xfrm>
                <a:off x="1979712" y="2689167"/>
                <a:ext cx="547373" cy="69531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4" name="直線コネクタ 143"/>
              <p:cNvCxnSpPr/>
              <p:nvPr/>
            </p:nvCxnSpPr>
            <p:spPr>
              <a:xfrm>
                <a:off x="2519749" y="336635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5" name="直線コネクタ 144"/>
              <p:cNvCxnSpPr/>
              <p:nvPr/>
            </p:nvCxnSpPr>
            <p:spPr>
              <a:xfrm>
                <a:off x="2688662" y="3687046"/>
                <a:ext cx="30181" cy="543404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6" name="直線コネクタ 145"/>
              <p:cNvCxnSpPr/>
              <p:nvPr/>
            </p:nvCxnSpPr>
            <p:spPr>
              <a:xfrm flipH="1">
                <a:off x="5157084" y="2437094"/>
                <a:ext cx="55734" cy="34122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7" name="直線コネクタ 146"/>
              <p:cNvCxnSpPr/>
              <p:nvPr/>
            </p:nvCxnSpPr>
            <p:spPr>
              <a:xfrm flipH="1">
                <a:off x="4644186" y="2778317"/>
                <a:ext cx="512898" cy="54257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8" name="直線コネクタ 147"/>
              <p:cNvCxnSpPr/>
              <p:nvPr/>
            </p:nvCxnSpPr>
            <p:spPr>
              <a:xfrm>
                <a:off x="4651299" y="3309973"/>
                <a:ext cx="168912" cy="322333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49" name="直線コネクタ 148"/>
              <p:cNvCxnSpPr/>
              <p:nvPr/>
            </p:nvCxnSpPr>
            <p:spPr>
              <a:xfrm flipH="1">
                <a:off x="4529412" y="3630681"/>
                <a:ext cx="290799" cy="609135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olid"/>
                <a:tailEnd type="arrow" w="lg" len="lg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69" name="テキスト ボックス 168"/>
            <p:cNvSpPr txBox="1"/>
            <p:nvPr/>
          </p:nvSpPr>
          <p:spPr>
            <a:xfrm>
              <a:off x="7125513" y="3141218"/>
              <a:ext cx="11642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random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walk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907981" y="6237312"/>
            <a:ext cx="4259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d</a:t>
            </a: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iffusion master equation: MK+, PLB(2014)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probabilistic argument: Ohnishi+, PRC(2016)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465024" y="1654562"/>
            <a:ext cx="5571472" cy="4397332"/>
            <a:chOff x="3465024" y="1654562"/>
            <a:chExt cx="5571472" cy="4397332"/>
          </a:xfrm>
        </p:grpSpPr>
        <p:sp>
          <p:nvSpPr>
            <p:cNvPr id="12" name="角丸四角形 11"/>
            <p:cNvSpPr/>
            <p:nvPr/>
          </p:nvSpPr>
          <p:spPr>
            <a:xfrm>
              <a:off x="5191980" y="5373216"/>
              <a:ext cx="3844516" cy="67867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0" name="正方形/長方形 149"/>
            <p:cNvSpPr/>
            <p:nvPr/>
          </p:nvSpPr>
          <p:spPr>
            <a:xfrm>
              <a:off x="3465024" y="1654562"/>
              <a:ext cx="2226956" cy="3466526"/>
            </a:xfrm>
            <a:prstGeom prst="rect">
              <a:avLst/>
            </a:prstGeom>
            <a:solidFill>
              <a:srgbClr val="4F81BD">
                <a:alpha val="37000"/>
              </a:srgbClr>
            </a:solidFill>
            <a:ln w="25400" cap="flat" cmpd="sng" algn="ctr">
              <a:solidFill>
                <a:srgbClr val="4F81BD">
                  <a:shade val="50000"/>
                  <a:alpha val="53000"/>
                </a:srgbClr>
              </a:solidFill>
              <a:prstDash val="sysDash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2" name="左中かっこ 151"/>
            <p:cNvSpPr/>
            <p:nvPr/>
          </p:nvSpPr>
          <p:spPr>
            <a:xfrm rot="16200000">
              <a:off x="4385730" y="4206001"/>
              <a:ext cx="385543" cy="2226956"/>
            </a:xfrm>
            <a:prstGeom prst="leftBrace">
              <a:avLst>
                <a:gd name="adj1" fmla="val 27563"/>
                <a:gd name="adj2" fmla="val 50000"/>
              </a:avLst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66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00" y="5512251"/>
              <a:ext cx="577636" cy="262561"/>
            </a:xfrm>
            <a:prstGeom prst="rect">
              <a:avLst/>
            </a:prstGeom>
          </p:spPr>
        </p:pic>
        <p:sp>
          <p:nvSpPr>
            <p:cNvPr id="5" name="右矢印 4"/>
            <p:cNvSpPr/>
            <p:nvPr/>
          </p:nvSpPr>
          <p:spPr>
            <a:xfrm>
              <a:off x="5292080" y="5445224"/>
              <a:ext cx="419060" cy="526015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5690056" y="5484851"/>
              <a:ext cx="3226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Study 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/>
                  <a:cs typeface="+mn-cs"/>
                </a:rPr>
                <a:t>D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Y dependence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\to\infty&#10;\end{align*}&lt;/body&gt;&#10;  &lt;fcolor&gt;FF000000&lt;/fcolor&gt;&#10;  &lt;bcolor&gt;FFFFFFFF&lt;/bcolor&gt;&#10;  &lt;transparent&gt;True&lt;/transparent&gt;&#10;  &lt;resolution&gt;1800&lt;/resolution&gt;&#10;  &lt;imageh&gt;158&lt;/imageh&gt;&#10;  &lt;imagew&gt;70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20" y="6000013"/>
            <a:ext cx="1075316" cy="24065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76822" y="6240665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Poisson distribution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51" name="グループ化 150"/>
          <p:cNvGrpSpPr/>
          <p:nvPr/>
        </p:nvGrpSpPr>
        <p:grpSpPr>
          <a:xfrm>
            <a:off x="4932039" y="2308967"/>
            <a:ext cx="4032449" cy="587084"/>
            <a:chOff x="4932039" y="2308967"/>
            <a:chExt cx="4032449" cy="587084"/>
          </a:xfrm>
        </p:grpSpPr>
        <p:sp>
          <p:nvSpPr>
            <p:cNvPr id="153" name="四角形吹き出し 152"/>
            <p:cNvSpPr/>
            <p:nvPr/>
          </p:nvSpPr>
          <p:spPr>
            <a:xfrm>
              <a:off x="4932039" y="2308967"/>
              <a:ext cx="4032449" cy="587084"/>
            </a:xfrm>
            <a:prstGeom prst="wedgeRectCallout">
              <a:avLst>
                <a:gd name="adj1" fmla="val -28824"/>
                <a:gd name="adj2" fmla="val -96033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154" name="TexTeXPicture" descr="&lt;?xml version=&quot;1.0&quot; encoding=&quot;utf-16&quot;?&gt;&#10;&lt;TeXTeX&gt;&#10;  &lt;preamble&gt;\documentclass{jarticle}&#10;\usepackage{amsmath}&#10;\pagestyle{empty}&lt;/preamble&gt;&#10;  &lt;body&gt;\begin{align*} &#10;\langle \bar{Q}^2\rangle_c,~&#10;\langle \bar{Q}^3\rangle_c,~&#10;\langle \bar{Q}^4\rangle_c\end{align*}&lt;/body&gt;&#10;  &lt;fcolor&gt;FF000000&lt;/fcolor&gt;&#10;  &lt;bcolor&gt;FFFFFFFF&lt;/bcolor&gt;&#10;  &lt;transparent&gt;True&lt;/transparent&gt;&#10;  &lt;resolution&gt;1800&lt;/resolution&gt;&#10;  &lt;imageh&gt;283&lt;/imageh&gt;&#10;  &lt;imagew&gt;2155&lt;/imagew&gt;&#10;  &lt;scale&gt;50&lt;/scale&gt;&#10;  &lt;cursor&gt;9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659" y="2456246"/>
              <a:ext cx="2209093" cy="290104"/>
            </a:xfrm>
            <a:prstGeom prst="rect">
              <a:avLst/>
            </a:prstGeom>
          </p:spPr>
        </p:pic>
        <p:sp>
          <p:nvSpPr>
            <p:cNvPr id="156" name="テキスト ボックス 155"/>
            <p:cNvSpPr txBox="1"/>
            <p:nvPr/>
          </p:nvSpPr>
          <p:spPr>
            <a:xfrm>
              <a:off x="5009487" y="2370465"/>
              <a:ext cx="1565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cumulants</a:t>
              </a:r>
              <a:r>
                <a:rPr kumimoji="1" lang="en-US" altLang="ja-JP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: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46862" y="897270"/>
            <a:ext cx="8889634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chemeClr val="accent6">
                  <a:lumMod val="4000"/>
                  <a:lumOff val="96000"/>
                </a:schemeClr>
              </a:gs>
              <a:gs pos="100000">
                <a:schemeClr val="accent6">
                  <a:lumMod val="4000"/>
                  <a:lumOff val="96000"/>
                </a:schemeClr>
              </a:gs>
            </a:gsLst>
            <a:lin ang="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492209" cy="58477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Baryon</a:t>
            </a:r>
            <a:r>
              <a:rPr kumimoji="1" lang="en-US" altLang="ja-JP" dirty="0" smtClean="0"/>
              <a:t>s in </a:t>
            </a:r>
            <a:r>
              <a:rPr kumimoji="1" lang="en-US" altLang="ja-JP" dirty="0" err="1" smtClean="0"/>
              <a:t>Hadronic</a:t>
            </a:r>
            <a:r>
              <a:rPr kumimoji="1" lang="en-US" altLang="ja-JP" dirty="0" smtClean="0"/>
              <a:t> Phase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 rot="16200000">
            <a:off x="43748" y="438879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</a:rPr>
              <a:t>hadronize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435810" y="4386385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chem.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4247458" y="4401615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kinetic </a:t>
            </a:r>
            <a:r>
              <a:rPr lang="en-US" altLang="ja-JP" sz="2000" dirty="0" err="1" smtClean="0">
                <a:solidFill>
                  <a:prstClr val="black"/>
                </a:solidFill>
              </a:rPr>
              <a:t>f.o</a:t>
            </a:r>
            <a:r>
              <a:rPr lang="en-US" altLang="ja-JP" sz="2000" dirty="0" smtClean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cxnSp>
        <p:nvCxnSpPr>
          <p:cNvPr id="303" name="直線矢印コネクタ 302"/>
          <p:cNvCxnSpPr/>
          <p:nvPr/>
        </p:nvCxnSpPr>
        <p:spPr>
          <a:xfrm>
            <a:off x="1633785" y="4783679"/>
            <a:ext cx="273135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テキスト ボックス 305"/>
          <p:cNvSpPr txBox="1"/>
          <p:nvPr/>
        </p:nvSpPr>
        <p:spPr>
          <a:xfrm>
            <a:off x="2483768" y="4437112"/>
            <a:ext cx="1188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10~20fm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318" name="円/楕円 317"/>
          <p:cNvSpPr/>
          <p:nvPr/>
        </p:nvSpPr>
        <p:spPr>
          <a:xfrm>
            <a:off x="4524849" y="13498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0" name="円/楕円 319"/>
          <p:cNvSpPr/>
          <p:nvPr/>
        </p:nvSpPr>
        <p:spPr>
          <a:xfrm>
            <a:off x="2800150" y="29057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1" name="円/楕円 320"/>
          <p:cNvSpPr/>
          <p:nvPr/>
        </p:nvSpPr>
        <p:spPr>
          <a:xfrm>
            <a:off x="878432" y="2401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2" name="円/楕円 321"/>
          <p:cNvSpPr/>
          <p:nvPr/>
        </p:nvSpPr>
        <p:spPr>
          <a:xfrm>
            <a:off x="1029003" y="29249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3" name="円/楕円 322"/>
          <p:cNvSpPr/>
          <p:nvPr/>
        </p:nvSpPr>
        <p:spPr>
          <a:xfrm>
            <a:off x="853162" y="173298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4" name="円/楕円 323"/>
          <p:cNvSpPr/>
          <p:nvPr/>
        </p:nvSpPr>
        <p:spPr>
          <a:xfrm>
            <a:off x="2335514" y="22357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5" name="円/楕円 324"/>
          <p:cNvSpPr/>
          <p:nvPr/>
        </p:nvSpPr>
        <p:spPr>
          <a:xfrm>
            <a:off x="1486426" y="34654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6" name="円/楕円 325"/>
          <p:cNvSpPr/>
          <p:nvPr/>
        </p:nvSpPr>
        <p:spPr>
          <a:xfrm>
            <a:off x="2335514" y="32850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7" name="円/楕円 326"/>
          <p:cNvSpPr/>
          <p:nvPr/>
        </p:nvSpPr>
        <p:spPr>
          <a:xfrm>
            <a:off x="1861268" y="2627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8" name="円/楕円 327"/>
          <p:cNvSpPr/>
          <p:nvPr/>
        </p:nvSpPr>
        <p:spPr>
          <a:xfrm>
            <a:off x="3646666" y="31409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9" name="円/楕円 328"/>
          <p:cNvSpPr/>
          <p:nvPr/>
        </p:nvSpPr>
        <p:spPr>
          <a:xfrm>
            <a:off x="1431888" y="248374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0" name="円/楕円 329"/>
          <p:cNvSpPr/>
          <p:nvPr/>
        </p:nvSpPr>
        <p:spPr>
          <a:xfrm>
            <a:off x="3173130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1" name="円/楕円 330"/>
          <p:cNvSpPr/>
          <p:nvPr/>
        </p:nvSpPr>
        <p:spPr>
          <a:xfrm>
            <a:off x="6386649" y="104127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2" name="円/楕円 331"/>
          <p:cNvSpPr/>
          <p:nvPr/>
        </p:nvSpPr>
        <p:spPr>
          <a:xfrm>
            <a:off x="1521301" y="1763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3" name="円/楕円 332"/>
          <p:cNvSpPr/>
          <p:nvPr/>
        </p:nvSpPr>
        <p:spPr>
          <a:xfrm>
            <a:off x="4365139" y="1043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4" name="円/楕円 333"/>
          <p:cNvSpPr/>
          <p:nvPr/>
        </p:nvSpPr>
        <p:spPr>
          <a:xfrm>
            <a:off x="1011395" y="365659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5" name="円/楕円 334"/>
          <p:cNvSpPr/>
          <p:nvPr/>
        </p:nvSpPr>
        <p:spPr>
          <a:xfrm>
            <a:off x="5004048" y="256490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6" name="円/楕円 335"/>
          <p:cNvSpPr/>
          <p:nvPr/>
        </p:nvSpPr>
        <p:spPr>
          <a:xfrm>
            <a:off x="4788024" y="1484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7" name="円/楕円 336"/>
          <p:cNvSpPr/>
          <p:nvPr/>
        </p:nvSpPr>
        <p:spPr>
          <a:xfrm>
            <a:off x="4856001" y="1115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8" name="円/楕円 337"/>
          <p:cNvSpPr/>
          <p:nvPr/>
        </p:nvSpPr>
        <p:spPr>
          <a:xfrm>
            <a:off x="5529356" y="197846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9" name="円/楕円 338"/>
          <p:cNvSpPr/>
          <p:nvPr/>
        </p:nvSpPr>
        <p:spPr>
          <a:xfrm>
            <a:off x="5457071" y="11339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0" name="円/楕円 339"/>
          <p:cNvSpPr/>
          <p:nvPr/>
        </p:nvSpPr>
        <p:spPr>
          <a:xfrm>
            <a:off x="5385071" y="36818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1" name="円/楕円 340"/>
          <p:cNvSpPr/>
          <p:nvPr/>
        </p:nvSpPr>
        <p:spPr>
          <a:xfrm>
            <a:off x="6454962" y="3737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2" name="円/楕円 341"/>
          <p:cNvSpPr/>
          <p:nvPr/>
        </p:nvSpPr>
        <p:spPr>
          <a:xfrm>
            <a:off x="4928001" y="2056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3" name="円/楕円 342"/>
          <p:cNvSpPr/>
          <p:nvPr/>
        </p:nvSpPr>
        <p:spPr>
          <a:xfrm>
            <a:off x="6094922" y="207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4" name="円/楕円 343"/>
          <p:cNvSpPr/>
          <p:nvPr/>
        </p:nvSpPr>
        <p:spPr>
          <a:xfrm>
            <a:off x="2422514" y="112476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5" name="円/楕円 344"/>
          <p:cNvSpPr/>
          <p:nvPr/>
        </p:nvSpPr>
        <p:spPr>
          <a:xfrm>
            <a:off x="5746356" y="27381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6" name="円/楕円 345"/>
          <p:cNvSpPr/>
          <p:nvPr/>
        </p:nvSpPr>
        <p:spPr>
          <a:xfrm>
            <a:off x="3284332" y="18334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7" name="円/楕円 346"/>
          <p:cNvSpPr/>
          <p:nvPr/>
        </p:nvSpPr>
        <p:spPr>
          <a:xfrm>
            <a:off x="1633785" y="105354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8" name="円/楕円 347"/>
          <p:cNvSpPr/>
          <p:nvPr/>
        </p:nvSpPr>
        <p:spPr>
          <a:xfrm>
            <a:off x="3459289" y="105513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9" name="円/楕円 348"/>
          <p:cNvSpPr/>
          <p:nvPr/>
        </p:nvSpPr>
        <p:spPr>
          <a:xfrm>
            <a:off x="2166827" y="105275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0" name="円/楕円 349"/>
          <p:cNvSpPr/>
          <p:nvPr/>
        </p:nvSpPr>
        <p:spPr>
          <a:xfrm>
            <a:off x="2154440" y="201598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1" name="円/楕円 350"/>
          <p:cNvSpPr/>
          <p:nvPr/>
        </p:nvSpPr>
        <p:spPr>
          <a:xfrm>
            <a:off x="1794890" y="14848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2" name="円/楕円 351"/>
          <p:cNvSpPr/>
          <p:nvPr/>
        </p:nvSpPr>
        <p:spPr>
          <a:xfrm>
            <a:off x="2237451" y="139279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3" name="円/楕円 352"/>
          <p:cNvSpPr/>
          <p:nvPr/>
        </p:nvSpPr>
        <p:spPr>
          <a:xfrm>
            <a:off x="3155913" y="227687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4" name="円/楕円 353"/>
          <p:cNvSpPr/>
          <p:nvPr/>
        </p:nvSpPr>
        <p:spPr>
          <a:xfrm>
            <a:off x="2565085" y="2747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5" name="円/楕円 354"/>
          <p:cNvSpPr/>
          <p:nvPr/>
        </p:nvSpPr>
        <p:spPr>
          <a:xfrm>
            <a:off x="4078714" y="220486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6" name="円/楕円 355"/>
          <p:cNvSpPr/>
          <p:nvPr/>
        </p:nvSpPr>
        <p:spPr>
          <a:xfrm>
            <a:off x="4300160" y="2987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7" name="円/楕円 356"/>
          <p:cNvSpPr/>
          <p:nvPr/>
        </p:nvSpPr>
        <p:spPr>
          <a:xfrm>
            <a:off x="4453936" y="267579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8" name="円/楕円 357"/>
          <p:cNvSpPr/>
          <p:nvPr/>
        </p:nvSpPr>
        <p:spPr>
          <a:xfrm>
            <a:off x="4854459" y="29438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9" name="円/楕円 358"/>
          <p:cNvSpPr/>
          <p:nvPr/>
        </p:nvSpPr>
        <p:spPr>
          <a:xfrm>
            <a:off x="3958883" y="12669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0" name="円/楕円 359"/>
          <p:cNvSpPr/>
          <p:nvPr/>
        </p:nvSpPr>
        <p:spPr>
          <a:xfrm>
            <a:off x="3146117" y="12585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1" name="円/楕円 360"/>
          <p:cNvSpPr/>
          <p:nvPr/>
        </p:nvSpPr>
        <p:spPr>
          <a:xfrm>
            <a:off x="389630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2" name="円/楕円 361"/>
          <p:cNvSpPr/>
          <p:nvPr/>
        </p:nvSpPr>
        <p:spPr>
          <a:xfrm>
            <a:off x="4079682" y="1525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3" name="円/楕円 362"/>
          <p:cNvSpPr/>
          <p:nvPr/>
        </p:nvSpPr>
        <p:spPr>
          <a:xfrm>
            <a:off x="3408639" y="1453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4" name="円/楕円 363"/>
          <p:cNvSpPr/>
          <p:nvPr/>
        </p:nvSpPr>
        <p:spPr>
          <a:xfrm>
            <a:off x="3749783" y="159775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5" name="円/楕円 364"/>
          <p:cNvSpPr/>
          <p:nvPr/>
        </p:nvSpPr>
        <p:spPr>
          <a:xfrm>
            <a:off x="3548890" y="242088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6" name="円/楕円 365"/>
          <p:cNvSpPr/>
          <p:nvPr/>
        </p:nvSpPr>
        <p:spPr>
          <a:xfrm>
            <a:off x="3534372" y="34704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7" name="円/楕円 366"/>
          <p:cNvSpPr/>
          <p:nvPr/>
        </p:nvSpPr>
        <p:spPr>
          <a:xfrm>
            <a:off x="4544542" y="323605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8" name="円/楕円 367"/>
          <p:cNvSpPr/>
          <p:nvPr/>
        </p:nvSpPr>
        <p:spPr>
          <a:xfrm>
            <a:off x="4654778" y="3659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9" name="円/楕円 368"/>
          <p:cNvSpPr/>
          <p:nvPr/>
        </p:nvSpPr>
        <p:spPr>
          <a:xfrm>
            <a:off x="3796894" y="3665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0" name="円/楕円 369"/>
          <p:cNvSpPr/>
          <p:nvPr/>
        </p:nvSpPr>
        <p:spPr>
          <a:xfrm>
            <a:off x="4138038" y="380965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1" name="円/楕円 370"/>
          <p:cNvSpPr/>
          <p:nvPr/>
        </p:nvSpPr>
        <p:spPr>
          <a:xfrm>
            <a:off x="5000001" y="37513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2" name="円/楕円 371"/>
          <p:cNvSpPr/>
          <p:nvPr/>
        </p:nvSpPr>
        <p:spPr>
          <a:xfrm>
            <a:off x="1861268" y="205577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3" name="円/楕円 372"/>
          <p:cNvSpPr/>
          <p:nvPr/>
        </p:nvSpPr>
        <p:spPr>
          <a:xfrm>
            <a:off x="2459350" y="368329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4" name="円/楕円 373"/>
          <p:cNvSpPr/>
          <p:nvPr/>
        </p:nvSpPr>
        <p:spPr>
          <a:xfrm>
            <a:off x="3218117" y="2967562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5" name="円/楕円 374"/>
          <p:cNvSpPr/>
          <p:nvPr/>
        </p:nvSpPr>
        <p:spPr>
          <a:xfrm>
            <a:off x="1853994" y="307671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6" name="円/楕円 375"/>
          <p:cNvSpPr/>
          <p:nvPr/>
        </p:nvSpPr>
        <p:spPr>
          <a:xfrm>
            <a:off x="2813161" y="13407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7" name="円/楕円 376"/>
          <p:cNvSpPr/>
          <p:nvPr/>
        </p:nvSpPr>
        <p:spPr>
          <a:xfrm>
            <a:off x="1918474" y="350484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8" name="円/楕円 377"/>
          <p:cNvSpPr/>
          <p:nvPr/>
        </p:nvSpPr>
        <p:spPr>
          <a:xfrm>
            <a:off x="1012839" y="33629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9" name="円/楕円 378"/>
          <p:cNvSpPr/>
          <p:nvPr/>
        </p:nvSpPr>
        <p:spPr>
          <a:xfrm>
            <a:off x="1691696" y="3623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0" name="円/楕円 379"/>
          <p:cNvSpPr/>
          <p:nvPr/>
        </p:nvSpPr>
        <p:spPr>
          <a:xfrm>
            <a:off x="1948043" y="376368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1" name="円/楕円 380"/>
          <p:cNvSpPr/>
          <p:nvPr/>
        </p:nvSpPr>
        <p:spPr>
          <a:xfrm>
            <a:off x="357973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2" name="円/楕円 381"/>
          <p:cNvSpPr/>
          <p:nvPr/>
        </p:nvSpPr>
        <p:spPr>
          <a:xfrm>
            <a:off x="1547664" y="37890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3" name="円/楕円 382"/>
          <p:cNvSpPr/>
          <p:nvPr/>
        </p:nvSpPr>
        <p:spPr>
          <a:xfrm>
            <a:off x="2200791" y="374194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4" name="円/楕円 383"/>
          <p:cNvSpPr/>
          <p:nvPr/>
        </p:nvSpPr>
        <p:spPr>
          <a:xfrm>
            <a:off x="3961558" y="291565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5" name="円/楕円 384"/>
          <p:cNvSpPr/>
          <p:nvPr/>
        </p:nvSpPr>
        <p:spPr>
          <a:xfrm>
            <a:off x="2566546" y="198884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6" name="円/楕円 385"/>
          <p:cNvSpPr/>
          <p:nvPr/>
        </p:nvSpPr>
        <p:spPr>
          <a:xfrm>
            <a:off x="2885161" y="263692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7" name="円/楕円 386"/>
          <p:cNvSpPr/>
          <p:nvPr/>
        </p:nvSpPr>
        <p:spPr>
          <a:xfrm>
            <a:off x="2009946" y="2415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8" name="円/楕円 387"/>
          <p:cNvSpPr/>
          <p:nvPr/>
        </p:nvSpPr>
        <p:spPr>
          <a:xfrm>
            <a:off x="2351090" y="255989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9" name="円/楕円 388"/>
          <p:cNvSpPr/>
          <p:nvPr/>
        </p:nvSpPr>
        <p:spPr>
          <a:xfrm>
            <a:off x="1029976" y="154281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0" name="円/楕円 389"/>
          <p:cNvSpPr/>
          <p:nvPr/>
        </p:nvSpPr>
        <p:spPr>
          <a:xfrm>
            <a:off x="2207118" y="301637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1" name="円/楕円 390"/>
          <p:cNvSpPr/>
          <p:nvPr/>
        </p:nvSpPr>
        <p:spPr>
          <a:xfrm>
            <a:off x="3029161" y="374112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2" name="円/楕円 391"/>
          <p:cNvSpPr/>
          <p:nvPr/>
        </p:nvSpPr>
        <p:spPr>
          <a:xfrm>
            <a:off x="1138037" y="2169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3" name="円/楕円 392"/>
          <p:cNvSpPr/>
          <p:nvPr/>
        </p:nvSpPr>
        <p:spPr>
          <a:xfrm>
            <a:off x="1431888" y="1570806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4" name="円/楕円 393"/>
          <p:cNvSpPr/>
          <p:nvPr/>
        </p:nvSpPr>
        <p:spPr>
          <a:xfrm>
            <a:off x="2697202" y="37611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5" name="円/楕円 394"/>
          <p:cNvSpPr/>
          <p:nvPr/>
        </p:nvSpPr>
        <p:spPr>
          <a:xfrm>
            <a:off x="1170172" y="96937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6" name="円/楕円 395"/>
          <p:cNvSpPr/>
          <p:nvPr/>
        </p:nvSpPr>
        <p:spPr>
          <a:xfrm>
            <a:off x="3210392" y="270703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7" name="円/楕円 396"/>
          <p:cNvSpPr/>
          <p:nvPr/>
        </p:nvSpPr>
        <p:spPr>
          <a:xfrm>
            <a:off x="827584" y="9807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8" name="円/楕円 397"/>
          <p:cNvSpPr/>
          <p:nvPr/>
        </p:nvSpPr>
        <p:spPr>
          <a:xfrm>
            <a:off x="1290971" y="119676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9" name="円/楕円 398"/>
          <p:cNvSpPr/>
          <p:nvPr/>
        </p:nvSpPr>
        <p:spPr>
          <a:xfrm>
            <a:off x="1739117" y="235011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0" name="円/楕円 399"/>
          <p:cNvSpPr/>
          <p:nvPr/>
        </p:nvSpPr>
        <p:spPr>
          <a:xfrm>
            <a:off x="961072" y="120812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1" name="円/楕円 400"/>
          <p:cNvSpPr/>
          <p:nvPr/>
        </p:nvSpPr>
        <p:spPr>
          <a:xfrm>
            <a:off x="1558434" y="2780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2828651" y="318270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639284" y="292494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782570" y="212832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2479514" y="1628808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709908" y="334811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1494932" y="313240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885976" y="202562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1146971" y="1873535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840460" y="26698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1187159" y="248205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2" name="円/楕円 411"/>
          <p:cNvSpPr/>
          <p:nvPr/>
        </p:nvSpPr>
        <p:spPr>
          <a:xfrm>
            <a:off x="1269561" y="2748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3" name="円/楕円 412"/>
          <p:cNvSpPr/>
          <p:nvPr/>
        </p:nvSpPr>
        <p:spPr>
          <a:xfrm>
            <a:off x="1250487" y="376761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2160238" y="1619069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3029130" y="158452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6" name="円/楕円 415"/>
          <p:cNvSpPr/>
          <p:nvPr/>
        </p:nvSpPr>
        <p:spPr>
          <a:xfrm>
            <a:off x="454292" y="1722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7" name="円/楕円 416"/>
          <p:cNvSpPr/>
          <p:nvPr/>
        </p:nvSpPr>
        <p:spPr>
          <a:xfrm>
            <a:off x="1883199" y="1187180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8" name="円/楕円 417"/>
          <p:cNvSpPr/>
          <p:nvPr/>
        </p:nvSpPr>
        <p:spPr>
          <a:xfrm>
            <a:off x="1566932" y="1304311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9" name="円/楕円 418"/>
          <p:cNvSpPr/>
          <p:nvPr/>
        </p:nvSpPr>
        <p:spPr>
          <a:xfrm>
            <a:off x="3664864" y="268421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0" name="円/楕円 419"/>
          <p:cNvSpPr/>
          <p:nvPr/>
        </p:nvSpPr>
        <p:spPr>
          <a:xfrm>
            <a:off x="5878922" y="110890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3408639" y="373161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4" name="円/楕円 423"/>
          <p:cNvSpPr/>
          <p:nvPr/>
        </p:nvSpPr>
        <p:spPr>
          <a:xfrm>
            <a:off x="2699816" y="98075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5" name="円/楕円 424"/>
          <p:cNvSpPr/>
          <p:nvPr/>
        </p:nvSpPr>
        <p:spPr>
          <a:xfrm>
            <a:off x="1539413" y="204063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7" name="円/楕円 426"/>
          <p:cNvSpPr/>
          <p:nvPr/>
        </p:nvSpPr>
        <p:spPr>
          <a:xfrm>
            <a:off x="262274" y="2852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8" name="円/楕円 427"/>
          <p:cNvSpPr/>
          <p:nvPr/>
        </p:nvSpPr>
        <p:spPr>
          <a:xfrm>
            <a:off x="531994" y="275611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9" name="円/楕円 428"/>
          <p:cNvSpPr/>
          <p:nvPr/>
        </p:nvSpPr>
        <p:spPr>
          <a:xfrm>
            <a:off x="370672" y="204774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0" name="円/楕円 429"/>
          <p:cNvSpPr/>
          <p:nvPr/>
        </p:nvSpPr>
        <p:spPr>
          <a:xfrm>
            <a:off x="441912" y="35674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1" name="円/楕円 430"/>
          <p:cNvSpPr/>
          <p:nvPr/>
        </p:nvSpPr>
        <p:spPr>
          <a:xfrm>
            <a:off x="169365" y="37843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2" name="円/楕円 431"/>
          <p:cNvSpPr/>
          <p:nvPr/>
        </p:nvSpPr>
        <p:spPr>
          <a:xfrm>
            <a:off x="423994" y="30365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3" name="円/楕円 432"/>
          <p:cNvSpPr/>
          <p:nvPr/>
        </p:nvSpPr>
        <p:spPr>
          <a:xfrm>
            <a:off x="503560" y="101674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4" name="円/楕円 433"/>
          <p:cNvSpPr/>
          <p:nvPr/>
        </p:nvSpPr>
        <p:spPr>
          <a:xfrm>
            <a:off x="388131" y="12546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5" name="円/楕円 434"/>
          <p:cNvSpPr/>
          <p:nvPr/>
        </p:nvSpPr>
        <p:spPr>
          <a:xfrm>
            <a:off x="346791" y="14292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6" name="円/楕円 435"/>
          <p:cNvSpPr/>
          <p:nvPr/>
        </p:nvSpPr>
        <p:spPr>
          <a:xfrm>
            <a:off x="389903" y="228146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585257" y="211205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8" name="円/楕円 437"/>
          <p:cNvSpPr/>
          <p:nvPr/>
        </p:nvSpPr>
        <p:spPr>
          <a:xfrm>
            <a:off x="223365" y="347318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9" name="円/楕円 438"/>
          <p:cNvSpPr/>
          <p:nvPr/>
        </p:nvSpPr>
        <p:spPr>
          <a:xfrm>
            <a:off x="590020" y="256690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0" name="円/楕円 439"/>
          <p:cNvSpPr/>
          <p:nvPr/>
        </p:nvSpPr>
        <p:spPr>
          <a:xfrm>
            <a:off x="804460" y="318270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1" name="円/楕円 440"/>
          <p:cNvSpPr/>
          <p:nvPr/>
        </p:nvSpPr>
        <p:spPr>
          <a:xfrm>
            <a:off x="182924" y="22411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2" name="円/楕円 441"/>
          <p:cNvSpPr/>
          <p:nvPr/>
        </p:nvSpPr>
        <p:spPr>
          <a:xfrm>
            <a:off x="517621" y="378854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3" name="円/楕円 442"/>
          <p:cNvSpPr/>
          <p:nvPr/>
        </p:nvSpPr>
        <p:spPr>
          <a:xfrm>
            <a:off x="694322" y="23128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4" name="円/楕円 443"/>
          <p:cNvSpPr/>
          <p:nvPr/>
        </p:nvSpPr>
        <p:spPr>
          <a:xfrm>
            <a:off x="655908" y="190549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5" name="円/楕円 444"/>
          <p:cNvSpPr/>
          <p:nvPr/>
        </p:nvSpPr>
        <p:spPr>
          <a:xfrm>
            <a:off x="262274" y="131879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18479" y="259174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578225" y="153201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744247" y="364729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26282" y="306896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358994" y="250930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73" name="直線コネクタ 172"/>
          <p:cNvCxnSpPr/>
          <p:nvPr/>
        </p:nvCxnSpPr>
        <p:spPr>
          <a:xfrm>
            <a:off x="410560" y="5695068"/>
            <a:ext cx="428597" cy="0"/>
          </a:xfrm>
          <a:prstGeom prst="line">
            <a:avLst/>
          </a:prstGeom>
          <a:ln w="57150">
            <a:solidFill>
              <a:srgbClr val="CC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410560" y="6021288"/>
            <a:ext cx="428597" cy="0"/>
          </a:xfrm>
          <a:prstGeom prst="line">
            <a:avLst/>
          </a:prstGeom>
          <a:ln w="57150"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/>
          <p:cNvCxnSpPr/>
          <p:nvPr/>
        </p:nvCxnSpPr>
        <p:spPr>
          <a:xfrm>
            <a:off x="410560" y="6381328"/>
            <a:ext cx="428597" cy="0"/>
          </a:xfrm>
          <a:prstGeom prst="line">
            <a:avLst/>
          </a:prstGeom>
          <a:ln w="101600" cmpd="tri">
            <a:solidFill>
              <a:srgbClr val="0066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000000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5563844"/>
            <a:ext cx="521415" cy="27259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000000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4" y="5935036"/>
            <a:ext cx="517238" cy="255345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000000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276059"/>
            <a:ext cx="1025472" cy="295535"/>
          </a:xfrm>
          <a:prstGeom prst="rect">
            <a:avLst/>
          </a:prstGeom>
        </p:spPr>
      </p:pic>
      <p:sp>
        <p:nvSpPr>
          <p:cNvPr id="188" name="円/楕円 187"/>
          <p:cNvSpPr/>
          <p:nvPr/>
        </p:nvSpPr>
        <p:spPr>
          <a:xfrm>
            <a:off x="2228049" y="5588184"/>
            <a:ext cx="144000" cy="144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411760" y="5445224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mesons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190" name="円/楕円 189"/>
          <p:cNvSpPr/>
          <p:nvPr/>
        </p:nvSpPr>
        <p:spPr>
          <a:xfrm>
            <a:off x="2195736" y="59492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11760" y="5837202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black"/>
                </a:solidFill>
              </a:rPr>
              <a:t>baryons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grpSp>
        <p:nvGrpSpPr>
          <p:cNvPr id="195" name="グループ化 194"/>
          <p:cNvGrpSpPr/>
          <p:nvPr/>
        </p:nvGrpSpPr>
        <p:grpSpPr>
          <a:xfrm>
            <a:off x="1055775" y="3220715"/>
            <a:ext cx="7415411" cy="461153"/>
            <a:chOff x="973013" y="3436739"/>
            <a:chExt cx="7415411" cy="461153"/>
          </a:xfrm>
        </p:grpSpPr>
        <p:cxnSp>
          <p:nvCxnSpPr>
            <p:cNvPr id="196" name="直線コネクタ 195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コネクタ 197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ln w="57150">
              <a:solidFill>
                <a:srgbClr val="C00000"/>
              </a:soli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コネクタ 205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グループ化 206"/>
          <p:cNvGrpSpPr/>
          <p:nvPr/>
        </p:nvGrpSpPr>
        <p:grpSpPr>
          <a:xfrm>
            <a:off x="1064175" y="2319204"/>
            <a:ext cx="7407011" cy="887800"/>
            <a:chOff x="981413" y="2535228"/>
            <a:chExt cx="7407011" cy="887800"/>
          </a:xfrm>
        </p:grpSpPr>
        <p:cxnSp>
          <p:nvCxnSpPr>
            <p:cNvPr id="208" name="直線コネクタ 207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コネクタ 209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コネクタ 210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コネクタ 211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ln w="57150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コネクタ 213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コネクタ 214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コネクタ 215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グループ化 218"/>
          <p:cNvGrpSpPr/>
          <p:nvPr/>
        </p:nvGrpSpPr>
        <p:grpSpPr>
          <a:xfrm>
            <a:off x="466994" y="1241818"/>
            <a:ext cx="8004192" cy="819030"/>
            <a:chOff x="384232" y="1457842"/>
            <a:chExt cx="8004192" cy="819030"/>
          </a:xfrm>
        </p:grpSpPr>
        <p:cxnSp>
          <p:nvCxnSpPr>
            <p:cNvPr id="220" name="直線コネクタ 21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コネクタ 221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コネクタ 222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コネクタ 225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ln w="101600" cmpd="tri">
              <a:solidFill>
                <a:srgbClr val="0066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コネクタ 226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コネクタ 227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ln w="57150">
              <a:solidFill>
                <a:srgbClr val="C0000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線コネクタ 228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線コネクタ 229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コネクタ 231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コネクタ 234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ln w="57150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tailEnd type="arrow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円/楕円 235"/>
          <p:cNvSpPr/>
          <p:nvPr/>
        </p:nvSpPr>
        <p:spPr>
          <a:xfrm>
            <a:off x="531994" y="332174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8" name="円/楕円 237"/>
          <p:cNvSpPr/>
          <p:nvPr/>
        </p:nvSpPr>
        <p:spPr>
          <a:xfrm>
            <a:off x="623653" y="11607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9" name="円/楕円 238"/>
          <p:cNvSpPr/>
          <p:nvPr/>
        </p:nvSpPr>
        <p:spPr>
          <a:xfrm>
            <a:off x="218479" y="16468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858362" y="83671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218402" y="83671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074896" y="83671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7740352" y="692696"/>
            <a:ext cx="10801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68344" y="303039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time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40" name="円/楕円 239"/>
          <p:cNvSpPr/>
          <p:nvPr/>
        </p:nvSpPr>
        <p:spPr>
          <a:xfrm>
            <a:off x="226282" y="188562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226282" y="10165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4" name="円/楕円 243"/>
          <p:cNvSpPr/>
          <p:nvPr/>
        </p:nvSpPr>
        <p:spPr>
          <a:xfrm>
            <a:off x="316672" y="325106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218479" y="5445224"/>
            <a:ext cx="331281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 rot="21304964">
            <a:off x="3892121" y="5299793"/>
            <a:ext cx="5020222" cy="1153543"/>
            <a:chOff x="4223682" y="5299793"/>
            <a:chExt cx="5020222" cy="1153543"/>
          </a:xfrm>
        </p:grpSpPr>
        <p:sp>
          <p:nvSpPr>
            <p:cNvPr id="11" name="角丸四角形 10"/>
            <p:cNvSpPr/>
            <p:nvPr/>
          </p:nvSpPr>
          <p:spPr>
            <a:xfrm>
              <a:off x="4223682" y="5299793"/>
              <a:ext cx="5020222" cy="115354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283968" y="5301208"/>
              <a:ext cx="485421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dirty="0" smtClean="0"/>
                <a:t>Baryons behave like</a:t>
              </a:r>
            </a:p>
            <a:p>
              <a:pPr algn="ctr"/>
              <a:r>
                <a:rPr lang="en-US" altLang="ja-JP" sz="3200" dirty="0" smtClean="0"/>
                <a:t>Brownian pollens in water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14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65800" y="1659281"/>
            <a:ext cx="4500000" cy="328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237464" y="4077072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367042" y="1981088"/>
            <a:ext cx="432048" cy="768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65250" y="1916832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218892" y="1574997"/>
            <a:ext cx="4608000" cy="45719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73847" y="820671"/>
            <a:ext cx="3149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Before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83" y="5410752"/>
            <a:ext cx="1467818" cy="31743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/>
          <a:srcRect l="9026" b="6057"/>
          <a:stretch/>
        </p:blipFill>
        <p:spPr>
          <a:xfrm>
            <a:off x="792225" y="1195749"/>
            <a:ext cx="5579975" cy="422219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009431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4</a:t>
            </a:r>
            <a:r>
              <a:rPr lang="en-US" altLang="ja-JP" baseline="30000" dirty="0" smtClean="0"/>
              <a:t>th</a:t>
            </a:r>
            <a:r>
              <a:rPr kumimoji="1" lang="en-US" altLang="ja-JP" dirty="0" smtClean="0"/>
              <a:t> Order </a:t>
            </a:r>
            <a:r>
              <a:rPr lang="en-US" altLang="ja-JP" dirty="0" err="1" smtClean="0"/>
              <a:t>Cumulant</a:t>
            </a:r>
            <a:r>
              <a:rPr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4\rangle(\eta)/&#10;{\rm Skellam}&#10;\end{align*}&lt;/body&gt;&#10;  &lt;fcolor&gt;FF000000&lt;/fcolor&gt;&#10;  &lt;bcolor&gt;FFFFFFFF&lt;/bcolor&gt;&#10;  &lt;transparent&gt;True&lt;/transparent&gt;&#10;  &lt;resolution&gt;1800&lt;/resolution&gt;&#10;  &lt;imageh&gt;284&lt;/imageh&gt;&#10;  &lt;imagew&gt;1915&lt;/imagew&gt;&#10;  &lt;scale&gt;50&lt;/scale&gt;&#10;  &lt;cursor&gt;6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0247" y="3128510"/>
            <a:ext cx="2315709" cy="3434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64859" y="119731"/>
            <a:ext cx="1399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MK+ (2014)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ＭＳ Ｐゴシック"/>
                <a:cs typeface="+mn-cs"/>
              </a:rPr>
              <a:t>MK (2015)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ＭＳ Ｐゴシック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715" y="1291437"/>
            <a:ext cx="2024154" cy="3398311"/>
          </a:xfrm>
          <a:prstGeom prst="rect">
            <a:avLst/>
          </a:prstGeom>
        </p:spPr>
      </p:pic>
      <p:cxnSp>
        <p:nvCxnSpPr>
          <p:cNvPr id="20" name="直線コネクタ 19"/>
          <p:cNvCxnSpPr/>
          <p:nvPr/>
        </p:nvCxnSpPr>
        <p:spPr>
          <a:xfrm>
            <a:off x="5821075" y="1923767"/>
            <a:ext cx="0" cy="936104"/>
          </a:xfrm>
          <a:prstGeom prst="line">
            <a:avLst/>
          </a:prstGeom>
          <a:ln w="1270">
            <a:solidFill>
              <a:srgbClr val="00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911993" y="827617"/>
            <a:ext cx="2873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ft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er</a:t>
            </a:r>
            <a:r>
              <a:rPr kumimoji="1" lang="en-US" altLang="ja-JP" sz="2800" dirty="0" smtClean="0"/>
              <a:t> the diffusion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5912147"/>
            <a:ext cx="836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at small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is modified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toward a Poisson value.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black"/>
                </a:solidFill>
                <a:latin typeface="Arial"/>
                <a:ea typeface="ＭＳ Ｐゴシック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on-monotonic behavior can appear.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4171508" y="1595244"/>
            <a:ext cx="2056676" cy="3456384"/>
            <a:chOff x="4171508" y="1595244"/>
            <a:chExt cx="2056676" cy="3456384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4171508" y="1595244"/>
              <a:ext cx="0" cy="345638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四角形吹き出し 22"/>
            <p:cNvSpPr/>
            <p:nvPr/>
          </p:nvSpPr>
          <p:spPr>
            <a:xfrm>
              <a:off x="4420284" y="4082270"/>
              <a:ext cx="1751189" cy="902158"/>
            </a:xfrm>
            <a:prstGeom prst="wedgeRectCallout">
              <a:avLst>
                <a:gd name="adj1" fmla="val -63034"/>
                <a:gd name="adj2" fmla="val -103613"/>
              </a:avLst>
            </a:prstGeom>
            <a:solidFill>
              <a:srgbClr val="FFFFFF">
                <a:alpha val="80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63571" y="4574645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(rough estimate)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pic>
          <p:nvPicPr>
  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Delta\eta=1.0&#10;\end{align*}&lt;/body&gt;&#10;  &lt;fcolor&gt;FF000000&lt;/fcolor&gt;&#10;  &lt;bcolor&gt;FFFFFFFF&lt;/bcolor&gt;&#10;  &lt;transparent&gt;True&lt;/transparent&gt;&#10;  &lt;resolution&gt;1800&lt;/resolution&gt;&#10;  &lt;imageh&gt;232&lt;/imageh&gt;&#10;  &lt;imagew&gt;969&lt;/imagew&gt;&#10;  &lt;scale&gt;50&lt;/scale&gt;&#10;  &lt;cursor&gt;30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840" y="4242002"/>
              <a:ext cx="1216879" cy="291347"/>
            </a:xfrm>
            <a:prstGeom prst="rect">
              <a:avLst/>
            </a:prstGeom>
          </p:spPr>
        </p:pic>
      </p:grpSp>
      <p:sp>
        <p:nvSpPr>
          <p:cNvPr id="31" name="上矢印 30"/>
          <p:cNvSpPr/>
          <p:nvPr/>
        </p:nvSpPr>
        <p:spPr>
          <a:xfrm flipV="1">
            <a:off x="2288887" y="1688211"/>
            <a:ext cx="957247" cy="1236732"/>
          </a:xfrm>
          <a:prstGeom prst="upArrow">
            <a:avLst>
              <a:gd name="adj1" fmla="val 50000"/>
              <a:gd name="adj2" fmla="val 70759"/>
            </a:avLst>
          </a:prstGeom>
          <a:solidFill>
            <a:srgbClr val="9F293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6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ctrTitle"/>
          </p:nvPr>
        </p:nvSpPr>
        <p:spPr>
          <a:xfrm>
            <a:off x="0" y="123889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800" dirty="0" smtClean="0">
                <a:latin typeface="Arial Rounded MT Bold" panose="020F0704030504030204" pitchFamily="34" charset="0"/>
              </a:rPr>
              <a:t>Equilibration of</a:t>
            </a:r>
            <a:br>
              <a:rPr lang="en-US" altLang="ja-JP" sz="4800" dirty="0" smtClean="0">
                <a:latin typeface="Arial Rounded MT Bold" panose="020F0704030504030204" pitchFamily="34" charset="0"/>
              </a:rPr>
            </a:br>
            <a:r>
              <a:rPr lang="en-US" altLang="ja-JP" sz="4800" dirty="0" smtClean="0">
                <a:latin typeface="Arial Rounded MT Bold" panose="020F0704030504030204" pitchFamily="34" charset="0"/>
              </a:rPr>
              <a:t>Higher-order </a:t>
            </a:r>
            <a:r>
              <a:rPr lang="en-US" altLang="ja-JP" sz="4800" dirty="0" err="1" smtClean="0">
                <a:latin typeface="Arial Rounded MT Bold" panose="020F0704030504030204" pitchFamily="34" charset="0"/>
              </a:rPr>
              <a:t>Cumulants</a:t>
            </a:r>
            <a:endParaRPr kumimoji="1" lang="ja-JP" altLang="en-US" sz="4800" dirty="0">
              <a:latin typeface="Arial Rounded MT Bold" panose="020F0704030504030204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11709" y="3501008"/>
            <a:ext cx="3724288" cy="1237262"/>
          </a:xfrm>
        </p:spPr>
        <p:txBody>
          <a:bodyPr wrap="none">
            <a:sp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</a:rPr>
              <a:t>Masakiyo</a:t>
            </a:r>
            <a:r>
              <a:rPr lang="en-US" altLang="ja-JP" sz="3600" dirty="0" smtClean="0">
                <a:solidFill>
                  <a:schemeClr val="tx1"/>
                </a:solidFill>
              </a:rPr>
              <a:t> Kitazawa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(Osaka U.)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798" y="5797713"/>
            <a:ext cx="8734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GSI Workshop on</a:t>
            </a:r>
          </a:p>
          <a:p>
            <a:pPr algn="ctr"/>
            <a:r>
              <a:rPr lang="en-US" altLang="ja-JP" sz="2000" dirty="0" smtClean="0"/>
              <a:t>Probing the Phase Structure of Strongly Interacting Matter: Theory and Experiment</a:t>
            </a:r>
          </a:p>
          <a:p>
            <a:pPr algn="ctr"/>
            <a:r>
              <a:rPr lang="en-US" altLang="ja-JP" sz="2000" dirty="0" smtClean="0"/>
              <a:t>GSI, Darmstadt,  26/Mar./2019</a:t>
            </a:r>
            <a:endParaRPr kumimoji="1" lang="ja-JP" altLang="en-US" sz="2000" dirty="0"/>
          </a:p>
        </p:txBody>
      </p:sp>
      <p:sp>
        <p:nvSpPr>
          <p:cNvPr id="5" name="円形吹き出し 4"/>
          <p:cNvSpPr/>
          <p:nvPr/>
        </p:nvSpPr>
        <p:spPr>
          <a:xfrm>
            <a:off x="899592" y="476672"/>
            <a:ext cx="1634480" cy="972688"/>
          </a:xfrm>
          <a:prstGeom prst="wedgeEllipseCallout">
            <a:avLst>
              <a:gd name="adj1" fmla="val 27132"/>
              <a:gd name="adj2" fmla="val 6711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4800" dirty="0" smtClean="0">
                <a:latin typeface="+mj-lt"/>
              </a:rPr>
              <a:t>Non-</a:t>
            </a:r>
            <a:endParaRPr kumimoji="1" lang="ja-JP" alt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34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37230" cy="584775"/>
          </a:xfrm>
        </p:spPr>
        <p:txBody>
          <a:bodyPr>
            <a:spAutoFit/>
          </a:bodyPr>
          <a:lstStyle/>
          <a:p>
            <a:r>
              <a:rPr kumimoji="1" lang="en-US" altLang="ja-JP" dirty="0" smtClean="0"/>
              <a:t> Time Evolution of Fluctuations  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35929"/>
          <a:stretch/>
        </p:blipFill>
        <p:spPr>
          <a:xfrm>
            <a:off x="-36512" y="1484784"/>
            <a:ext cx="5008066" cy="603632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000000&lt;/fcolor&gt;&#10;  &lt;bcolor&gt;FFFFFFFF&lt;/bcolor&gt;&#10;  &lt;transparent&gt;True&lt;/transparent&gt;&#10;  &lt;resolution&gt;1800&lt;/resolution&gt;&#10;  &lt;imageh&gt;112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453336"/>
            <a:ext cx="244358" cy="260648"/>
          </a:xfrm>
          <a:prstGeom prst="rect">
            <a:avLst/>
          </a:prstGeom>
        </p:spPr>
      </p:pic>
      <p:sp>
        <p:nvSpPr>
          <p:cNvPr id="11" name="四角形吹き出し 10"/>
          <p:cNvSpPr/>
          <p:nvPr/>
        </p:nvSpPr>
        <p:spPr>
          <a:xfrm>
            <a:off x="3462595" y="3717032"/>
            <a:ext cx="3741641" cy="3068960"/>
          </a:xfrm>
          <a:prstGeom prst="wedgeRectCallout">
            <a:avLst>
              <a:gd name="adj1" fmla="val -98111"/>
              <a:gd name="adj2" fmla="val -309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971600" y="1988840"/>
            <a:ext cx="1296144" cy="4248472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下矢印 6"/>
          <p:cNvSpPr/>
          <p:nvPr/>
        </p:nvSpPr>
        <p:spPr>
          <a:xfrm rot="1022266" flipV="1">
            <a:off x="1631826" y="2228954"/>
            <a:ext cx="827218" cy="943514"/>
          </a:xfrm>
          <a:prstGeom prst="downArrow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1875514" y="2634314"/>
            <a:ext cx="0" cy="439076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1969101" y="2634314"/>
            <a:ext cx="108506" cy="432048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2083986" y="2634314"/>
            <a:ext cx="178183" cy="411165"/>
          </a:xfrm>
          <a:prstGeom prst="straightConnector1">
            <a:avLst/>
          </a:prstGeom>
          <a:ln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-252536" y="1441919"/>
            <a:ext cx="2514705" cy="4320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</a:rPr>
              <a:t>Detector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29" name="フリーフォーム 28"/>
          <p:cNvSpPr>
            <a:spLocks noChangeAspect="1"/>
          </p:cNvSpPr>
          <p:nvPr/>
        </p:nvSpPr>
        <p:spPr>
          <a:xfrm>
            <a:off x="51591" y="3132120"/>
            <a:ext cx="1840017" cy="140832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76200">
            <a:solidFill>
              <a:srgbClr val="FFC0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175&lt;/imageh&gt;&#10;  &lt;imagew&gt;38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1" y="2839896"/>
            <a:ext cx="625760" cy="284436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Delta y&#10;\end{align*}&lt;/body&gt;&#10;  &lt;fcolor&gt;FF000000&lt;/fcolor&gt;&#10;  &lt;bcolor&gt;FFFFFFFF&lt;/bcolor&gt;&#10;  &lt;transparent&gt;True&lt;/transparent&gt;&#10;  &lt;resolution&gt;1800&lt;/resolution&gt;&#10;  &lt;imageh&gt;225&lt;/imageh&gt;&#10;  &lt;imagew&gt;318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1" y="1015745"/>
            <a:ext cx="517647" cy="366260"/>
          </a:xfrm>
          <a:prstGeom prst="rect">
            <a:avLst/>
          </a:prstGeom>
        </p:spPr>
      </p:pic>
      <p:sp>
        <p:nvSpPr>
          <p:cNvPr id="68" name="二等辺三角形 67"/>
          <p:cNvSpPr/>
          <p:nvPr/>
        </p:nvSpPr>
        <p:spPr>
          <a:xfrm flipV="1">
            <a:off x="-396552" y="1873965"/>
            <a:ext cx="2696370" cy="4384391"/>
          </a:xfrm>
          <a:prstGeom prst="triangle">
            <a:avLst/>
          </a:prstGeom>
          <a:solidFill>
            <a:srgbClr val="4EA5D8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フリーフォーム 85"/>
          <p:cNvSpPr>
            <a:spLocks noChangeAspect="1"/>
          </p:cNvSpPr>
          <p:nvPr/>
        </p:nvSpPr>
        <p:spPr>
          <a:xfrm>
            <a:off x="395538" y="4265788"/>
            <a:ext cx="1184201" cy="108718"/>
          </a:xfrm>
          <a:custGeom>
            <a:avLst/>
            <a:gdLst>
              <a:gd name="connsiteX0" fmla="*/ 0 w 679268"/>
              <a:gd name="connsiteY0" fmla="*/ 0 h 122184"/>
              <a:gd name="connsiteX1" fmla="*/ 391885 w 679268"/>
              <a:gd name="connsiteY1" fmla="*/ 121920 h 122184"/>
              <a:gd name="connsiteX2" fmla="*/ 679268 w 679268"/>
              <a:gd name="connsiteY2" fmla="*/ 26126 h 122184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2177"/>
              <a:gd name="connsiteX1" fmla="*/ 355489 w 679268"/>
              <a:gd name="connsiteY1" fmla="*/ 111853 h 112177"/>
              <a:gd name="connsiteX2" fmla="*/ 679268 w 679268"/>
              <a:gd name="connsiteY2" fmla="*/ 26126 h 112177"/>
              <a:gd name="connsiteX0" fmla="*/ 0 w 679268"/>
              <a:gd name="connsiteY0" fmla="*/ 0 h 111982"/>
              <a:gd name="connsiteX1" fmla="*/ 355489 w 679268"/>
              <a:gd name="connsiteY1" fmla="*/ 111853 h 111982"/>
              <a:gd name="connsiteX2" fmla="*/ 679268 w 679268"/>
              <a:gd name="connsiteY2" fmla="*/ 26126 h 111982"/>
              <a:gd name="connsiteX0" fmla="*/ 0 w 679268"/>
              <a:gd name="connsiteY0" fmla="*/ 0 h 111859"/>
              <a:gd name="connsiteX1" fmla="*/ 355489 w 679268"/>
              <a:gd name="connsiteY1" fmla="*/ 111853 h 111859"/>
              <a:gd name="connsiteX2" fmla="*/ 679268 w 679268"/>
              <a:gd name="connsiteY2" fmla="*/ 26126 h 111859"/>
              <a:gd name="connsiteX0" fmla="*/ 0 w 679268"/>
              <a:gd name="connsiteY0" fmla="*/ 0 h 111917"/>
              <a:gd name="connsiteX1" fmla="*/ 355489 w 679268"/>
              <a:gd name="connsiteY1" fmla="*/ 111853 h 111917"/>
              <a:gd name="connsiteX2" fmla="*/ 679268 w 679268"/>
              <a:gd name="connsiteY2" fmla="*/ 26126 h 111917"/>
              <a:gd name="connsiteX0" fmla="*/ 0 w 688367"/>
              <a:gd name="connsiteY0" fmla="*/ 0 h 111999"/>
              <a:gd name="connsiteX1" fmla="*/ 355489 w 688367"/>
              <a:gd name="connsiteY1" fmla="*/ 111853 h 111999"/>
              <a:gd name="connsiteX2" fmla="*/ 688367 w 688367"/>
              <a:gd name="connsiteY2" fmla="*/ 18575 h 111999"/>
              <a:gd name="connsiteX0" fmla="*/ 0 w 719905"/>
              <a:gd name="connsiteY0" fmla="*/ 0 h 188523"/>
              <a:gd name="connsiteX1" fmla="*/ 387027 w 719905"/>
              <a:gd name="connsiteY1" fmla="*/ 186004 h 188523"/>
              <a:gd name="connsiteX2" fmla="*/ 719905 w 719905"/>
              <a:gd name="connsiteY2" fmla="*/ 92726 h 188523"/>
              <a:gd name="connsiteX0" fmla="*/ 0 w 728665"/>
              <a:gd name="connsiteY0" fmla="*/ 6141 h 192152"/>
              <a:gd name="connsiteX1" fmla="*/ 387027 w 728665"/>
              <a:gd name="connsiteY1" fmla="*/ 192145 h 192152"/>
              <a:gd name="connsiteX2" fmla="*/ 728665 w 728665"/>
              <a:gd name="connsiteY2" fmla="*/ 0 h 192152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50855"/>
              <a:gd name="connsiteX1" fmla="*/ 373009 w 728665"/>
              <a:gd name="connsiteY1" fmla="*/ 48205 h 50855"/>
              <a:gd name="connsiteX2" fmla="*/ 728665 w 728665"/>
              <a:gd name="connsiteY2" fmla="*/ 0 h 5085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48265"/>
              <a:gd name="connsiteX1" fmla="*/ 373009 w 728665"/>
              <a:gd name="connsiteY1" fmla="*/ 48205 h 48265"/>
              <a:gd name="connsiteX2" fmla="*/ 728665 w 728665"/>
              <a:gd name="connsiteY2" fmla="*/ 0 h 48265"/>
              <a:gd name="connsiteX0" fmla="*/ 0 w 728665"/>
              <a:gd name="connsiteY0" fmla="*/ 6141 h 55512"/>
              <a:gd name="connsiteX1" fmla="*/ 376514 w 728665"/>
              <a:gd name="connsiteY1" fmla="*/ 55474 h 55512"/>
              <a:gd name="connsiteX2" fmla="*/ 728665 w 728665"/>
              <a:gd name="connsiteY2" fmla="*/ 0 h 5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665" h="55512">
                <a:moveTo>
                  <a:pt x="0" y="6141"/>
                </a:moveTo>
                <a:cubicBezTo>
                  <a:pt x="100791" y="37300"/>
                  <a:pt x="248061" y="56497"/>
                  <a:pt x="376514" y="55474"/>
                </a:cubicBezTo>
                <a:cubicBezTo>
                  <a:pt x="504967" y="54451"/>
                  <a:pt x="608288" y="38443"/>
                  <a:pt x="728665" y="0"/>
                </a:cubicBezTo>
              </a:path>
            </a:pathLst>
          </a:custGeom>
          <a:noFill/>
          <a:ln w="57150">
            <a:solidFill>
              <a:srgbClr val="003300">
                <a:alpha val="9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19775408">
            <a:off x="1668092" y="320537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 rot="19543470">
            <a:off x="1830686" y="409466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815" y="3770650"/>
            <a:ext cx="3630473" cy="2970718"/>
          </a:xfrm>
          <a:prstGeom prst="rect">
            <a:avLst/>
          </a:prstGeom>
        </p:spPr>
      </p:pic>
      <p:grpSp>
        <p:nvGrpSpPr>
          <p:cNvPr id="20" name="グループ化 19"/>
          <p:cNvGrpSpPr/>
          <p:nvPr/>
        </p:nvGrpSpPr>
        <p:grpSpPr>
          <a:xfrm>
            <a:off x="4285247" y="556520"/>
            <a:ext cx="4312598" cy="5543902"/>
            <a:chOff x="4285247" y="556520"/>
            <a:chExt cx="4312598" cy="5543902"/>
          </a:xfrm>
        </p:grpSpPr>
        <p:sp>
          <p:nvSpPr>
            <p:cNvPr id="88" name="四角形吹き出し 87"/>
            <p:cNvSpPr/>
            <p:nvPr/>
          </p:nvSpPr>
          <p:spPr>
            <a:xfrm>
              <a:off x="4285247" y="556520"/>
              <a:ext cx="3741641" cy="3068960"/>
            </a:xfrm>
            <a:prstGeom prst="wedgeRectCallout">
              <a:avLst>
                <a:gd name="adj1" fmla="val -101634"/>
                <a:gd name="adj2" fmla="val -15074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5961" y="620688"/>
              <a:ext cx="3610415" cy="2950681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 rot="5400000">
              <a:off x="5949203" y="3451780"/>
              <a:ext cx="4835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50000"/>
                    </a:schemeClr>
                  </a:solidFill>
                </a:rPr>
                <a:t>As a result of a simple random walk…</a:t>
              </a:r>
              <a:endParaRPr kumimoji="1" lang="ja-JP" alt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5" name="曲折矢印 14"/>
            <p:cNvSpPr/>
            <p:nvPr/>
          </p:nvSpPr>
          <p:spPr>
            <a:xfrm rot="5400000" flipH="1">
              <a:off x="7013638" y="3944431"/>
              <a:ext cx="1275068" cy="751432"/>
            </a:xfrm>
            <a:prstGeom prst="bentArrow">
              <a:avLst>
                <a:gd name="adj1" fmla="val 33028"/>
                <a:gd name="adj2" fmla="val 38188"/>
                <a:gd name="adj3" fmla="val 46789"/>
                <a:gd name="adj4" fmla="val 71273"/>
              </a:avLst>
            </a:prstGeom>
            <a:solidFill>
              <a:srgbClr val="9F2936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8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559261" cy="584775"/>
          </a:xfrm>
        </p:spPr>
        <p:txBody>
          <a:bodyPr/>
          <a:lstStyle/>
          <a:p>
            <a:r>
              <a:rPr kumimoji="1" lang="en-US" altLang="ja-JP" dirty="0" smtClean="0"/>
              <a:t> Rapidity Window Dep.  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752" y="1607773"/>
            <a:ext cx="392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 Collab.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(X. Luo, CPOD2014)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99" y="1989991"/>
            <a:ext cx="3960440" cy="3095193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508104" y="137885"/>
            <a:ext cx="3528392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9026" b="6057"/>
          <a:stretch/>
        </p:blipFill>
        <p:spPr>
          <a:xfrm>
            <a:off x="4824548" y="1700808"/>
            <a:ext cx="4303080" cy="3162551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Delta\eta / \Delta\eta_{\rm drift}&#10;\end{align*}&lt;/body&gt;&#10;  &lt;fcolor&gt;FF000000&lt;/fcolor&gt;&#10;  &lt;bcolor&gt;FFFFFFFF&lt;/bcolor&gt;&#10;  &lt;transparent&gt;True&lt;/transparent&gt;&#10;  &lt;resolution&gt;1800&lt;/resolution&gt;&#10;  &lt;imageh&gt;250&lt;/imageh&gt;&#10;  &lt;imagew&gt;1156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41" y="4863359"/>
            <a:ext cx="1467818" cy="317435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b= \frac{ \langle Q_{\rm(net)}^2 Q_{\rm(tot)} \rangle_c }{&#10;\langle Q_{\rm(ne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2014&lt;/imagew&gt;&#10;  &lt;scale&gt;50&lt;/scale&gt;&#10;  &lt;cursor&gt;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77" y="370044"/>
            <a:ext cx="1503272" cy="512785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c= \frac{ \langle Q_{\rm(to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7&lt;/imageh&gt;&#10;  &lt;imagew&gt;137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375" y="1039593"/>
            <a:ext cx="1032316" cy="51578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D_4 = \frac{ \langle Q_{\rm(net)}^4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6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370045"/>
            <a:ext cx="1212495" cy="517271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D_2 = \frac{ \langle Q_{\rm(net)}^2 \rangle_c }{&#10;\langle Q_{\rm(tot)}\rangle}&#10;\end{align*}&lt;/body&gt;&#10;  &lt;fcolor&gt;FF000000&lt;/fcolor&gt;&#10;  &lt;bcolor&gt;FFFFFFFF&lt;/bcolor&gt;&#10;  &lt;transparent&gt;True&lt;/transparent&gt;&#10;  &lt;resolution&gt;1800&lt;/resolution&gt;&#10;  &lt;imageh&gt;685&lt;/imageh&gt;&#10;  &lt;imagew&gt;1608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93" y="1039593"/>
            <a:ext cx="1210772" cy="515783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6402079" y="-27384"/>
            <a:ext cx="18774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Initial Conditions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25386" y="968047"/>
            <a:ext cx="3105337" cy="5232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4</a:t>
            </a:r>
            <a:r>
              <a:rPr kumimoji="1" lang="en-US" altLang="ja-JP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-order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02311" y="5279603"/>
            <a:ext cx="8734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Is non-monotonic </a:t>
            </a:r>
            <a:r>
              <a:rPr lang="en-US" altLang="ja-JP" sz="2400" dirty="0">
                <a:solidFill>
                  <a:prstClr val="black"/>
                </a:solidFill>
                <a:latin typeface="Symbol" panose="05050102010706020507" pitchFamily="18" charset="2"/>
              </a:rPr>
              <a:t>Dh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</a:rPr>
              <a:t> dependence already observed?</a:t>
            </a:r>
            <a:endParaRPr lang="ja-JP" alt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Different initial conditions give rise to different characteristic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  <a:cs typeface="+mn-cs"/>
              </a:rPr>
              <a:t>Dh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</a:rPr>
              <a:t> dependence.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/>
                <a:cs typeface="+mn-cs"/>
                <a:sym typeface="Wingdings" panose="05000000000000000000" pitchFamily="2" charset="2"/>
              </a:rPr>
              <a:t> Study initial condition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39952" y="6453336"/>
            <a:ext cx="4995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Finite volume effects: </a:t>
            </a: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Sakaida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+, PRC90 (2015)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004302" y="919548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MK+, 2014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MK, 2015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2924944"/>
            <a:ext cx="8712968" cy="1036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Contents of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900" dirty="0" smtClean="0"/>
              <a:t>Evolution of Fluctuations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293" y="1888232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</a:t>
            </a:r>
            <a:r>
              <a:rPr lang="en-US" altLang="ja-JP" sz="3600" dirty="0" smtClean="0">
                <a:latin typeface="+mj-lt"/>
              </a:rPr>
              <a:t>Hadronic Stage</a:t>
            </a:r>
          </a:p>
          <a:p>
            <a:pPr marL="400050" lvl="1" indent="0" algn="r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MK, Ono,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PLB (2014); MK(2015)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around the </a:t>
            </a:r>
            <a:r>
              <a:rPr lang="en-US" altLang="ja-JP" sz="3600" dirty="0" smtClean="0">
                <a:latin typeface="+mj-lt"/>
              </a:rPr>
              <a:t>Critical Point</a:t>
            </a:r>
          </a:p>
          <a:p>
            <a:pPr marL="400050" lvl="1" indent="0" algn="r">
              <a:buNone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 (2017)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at </a:t>
            </a:r>
            <a:r>
              <a:rPr lang="en-US" altLang="ja-JP" sz="3600" dirty="0" smtClean="0">
                <a:latin typeface="+mj-lt"/>
              </a:rPr>
              <a:t>First Order Transition</a:t>
            </a:r>
          </a:p>
          <a:p>
            <a:pPr marL="400050" lvl="1" indent="0" algn="r">
              <a:buNone/>
            </a:pP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Akamatsu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in prep.</a:t>
            </a:r>
          </a:p>
          <a:p>
            <a:pPr marL="800100" lvl="2" indent="0" algn="r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395536" y="4090805"/>
            <a:ext cx="8352928" cy="22867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38562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lang="en-US" altLang="ja-JP" dirty="0" smtClean="0"/>
              <a:t>Dynamical Evolution of Critical Fluctuations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980728"/>
            <a:ext cx="6558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Evolution of </a:t>
            </a:r>
            <a:r>
              <a:rPr lang="en-US" altLang="ja-JP" sz="2800" b="1" dirty="0"/>
              <a:t>spatially uniform “</a:t>
            </a:r>
            <a:r>
              <a:rPr lang="en-US" altLang="ja-JP" sz="2800" b="1" dirty="0">
                <a:latin typeface="Symbol" panose="05050102010706020507" pitchFamily="18" charset="2"/>
              </a:rPr>
              <a:t>s</a:t>
            </a:r>
            <a:r>
              <a:rPr lang="en-US" altLang="ja-JP" sz="2800" b="1" dirty="0"/>
              <a:t>” </a:t>
            </a:r>
            <a:r>
              <a:rPr lang="en-US" altLang="ja-JP" sz="2800" b="1" dirty="0" smtClean="0"/>
              <a:t>mode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05089" y="1570859"/>
            <a:ext cx="30783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Rajagopal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(2000)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  <a:p>
            <a:pPr algn="r"/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(2002)</a:t>
            </a:r>
          </a:p>
          <a:p>
            <a:pPr algn="r"/>
            <a:r>
              <a:rPr kumimoji="1" lang="en-US" altLang="ja-JP" sz="2000" dirty="0" smtClean="0">
                <a:solidFill>
                  <a:srgbClr val="002060"/>
                </a:solidFill>
              </a:rPr>
              <a:t>Mukherjee+ (2015)</a:t>
            </a:r>
          </a:p>
          <a:p>
            <a:pPr algn="r"/>
            <a:r>
              <a:rPr lang="en-US" altLang="ja-JP" sz="2000" dirty="0" smtClean="0">
                <a:solidFill>
                  <a:srgbClr val="002060"/>
                </a:solidFill>
              </a:rPr>
              <a:t>…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503948"/>
            <a:ext cx="2793221" cy="193479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173619" y="6404292"/>
            <a:ext cx="678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See also,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Kapusta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Torres-Rincon (2012); Herold,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… (2015); …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1" y="1594117"/>
            <a:ext cx="2790311" cy="18672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268632" y="4087603"/>
            <a:ext cx="6483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accent2">
                    <a:lumMod val="50000"/>
                  </a:schemeClr>
                </a:solidFill>
              </a:rPr>
              <a:t>THIS STUDY</a:t>
            </a:r>
            <a:endParaRPr kumimoji="1" lang="en-US" altLang="ja-JP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</a:rPr>
              <a:t>Evolution of 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conserved charge fluctuations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7725" y="4995768"/>
            <a:ext cx="4445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+, PRC2017; Murata, MK, in prep.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47664" y="5463145"/>
            <a:ext cx="60367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ja-JP" sz="2400" dirty="0" smtClean="0"/>
              <a:t>Conserved charges are directly observable.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S</a:t>
            </a:r>
            <a:r>
              <a:rPr lang="en-US" altLang="ja-JP" sz="2400" dirty="0" smtClean="0"/>
              <a:t>oft mode</a:t>
            </a:r>
            <a:r>
              <a:rPr kumimoji="1" lang="en-US" altLang="ja-JP" sz="2400" dirty="0" smtClean="0"/>
              <a:t> at QCD-CP is a conserved mode.</a:t>
            </a:r>
            <a:endParaRPr kumimoji="1" lang="ja-JP" altLang="en-US" sz="2400" dirty="0"/>
          </a:p>
        </p:txBody>
      </p:sp>
      <p:sp>
        <p:nvSpPr>
          <p:cNvPr id="15" name="上下矢印 14"/>
          <p:cNvSpPr/>
          <p:nvPr/>
        </p:nvSpPr>
        <p:spPr>
          <a:xfrm>
            <a:off x="1723350" y="3357134"/>
            <a:ext cx="1791200" cy="986575"/>
          </a:xfrm>
          <a:prstGeom prst="upDownArrow">
            <a:avLst>
              <a:gd name="adj1" fmla="val 50000"/>
              <a:gd name="adj2" fmla="val 344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41406" y="3173195"/>
            <a:ext cx="124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</a:rPr>
              <a:t>Model A</a:t>
            </a:r>
          </a:p>
          <a:p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Model B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曲折矢印 5"/>
          <p:cNvSpPr/>
          <p:nvPr/>
        </p:nvSpPr>
        <p:spPr>
          <a:xfrm rot="16200000">
            <a:off x="6886899" y="3123985"/>
            <a:ext cx="366380" cy="387666"/>
          </a:xfrm>
          <a:prstGeom prst="bentArrow">
            <a:avLst>
              <a:gd name="adj1" fmla="val 25000"/>
              <a:gd name="adj2" fmla="val 36242"/>
              <a:gd name="adj3" fmla="val 42988"/>
              <a:gd name="adj4" fmla="val 4375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曲折矢印 15"/>
          <p:cNvSpPr/>
          <p:nvPr/>
        </p:nvSpPr>
        <p:spPr>
          <a:xfrm rot="5400000" flipV="1">
            <a:off x="6891422" y="3706389"/>
            <a:ext cx="366380" cy="387666"/>
          </a:xfrm>
          <a:prstGeom prst="bentArrow">
            <a:avLst>
              <a:gd name="adj1" fmla="val 25000"/>
              <a:gd name="adj2" fmla="val 33994"/>
              <a:gd name="adj3" fmla="val 45236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8" grpId="0"/>
      <p:bldP spid="12" grpId="0"/>
      <p:bldP spid="13" grpId="0"/>
      <p:bldP spid="15" grpId="0" animBg="1"/>
      <p:bldP spid="5" grpId="0"/>
      <p:bldP spid="6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角丸四角形 48"/>
          <p:cNvSpPr/>
          <p:nvPr/>
        </p:nvSpPr>
        <p:spPr>
          <a:xfrm>
            <a:off x="237128" y="1700808"/>
            <a:ext cx="5424198" cy="16641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8169224" cy="584775"/>
          </a:xfrm>
        </p:spPr>
        <p:txBody>
          <a:bodyPr/>
          <a:lstStyle/>
          <a:p>
            <a:r>
              <a:rPr kumimoji="1" lang="en-US" altLang="ja-JP" dirty="0" smtClean="0"/>
              <a:t> Soft Mode of QCD-CP = Conserved Mode 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25472" y="888790"/>
            <a:ext cx="557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>
                <a:solidFill>
                  <a:srgbClr val="002060"/>
                </a:solidFill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</a:rPr>
              <a:t>2003; </a:t>
            </a:r>
            <a:r>
              <a:rPr lang="en-US" altLang="ja-JP" dirty="0" err="1" smtClean="0">
                <a:solidFill>
                  <a:srgbClr val="002060"/>
                </a:solidFill>
              </a:rPr>
              <a:t>Fujii</a:t>
            </a:r>
            <a:r>
              <a:rPr lang="en-US" altLang="ja-JP" dirty="0" smtClean="0">
                <a:solidFill>
                  <a:srgbClr val="002060"/>
                </a:solidFill>
              </a:rPr>
              <a:t>, </a:t>
            </a:r>
            <a:r>
              <a:rPr lang="en-US" altLang="ja-JP" dirty="0" err="1" smtClean="0">
                <a:solidFill>
                  <a:srgbClr val="002060"/>
                </a:solidFill>
              </a:rPr>
              <a:t>Ohtani</a:t>
            </a:r>
            <a:r>
              <a:rPr lang="en-US" altLang="ja-JP" dirty="0" smtClean="0">
                <a:solidFill>
                  <a:srgbClr val="002060"/>
                </a:solidFill>
              </a:rPr>
              <a:t>, 2004; Son, </a:t>
            </a:r>
            <a:r>
              <a:rPr lang="en-US" altLang="ja-JP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dirty="0" smtClean="0">
                <a:solidFill>
                  <a:srgbClr val="002060"/>
                </a:solidFill>
              </a:rPr>
              <a:t>, 2004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289727" y="5851934"/>
            <a:ext cx="479234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83" y="5713233"/>
            <a:ext cx="263691" cy="236047"/>
          </a:xfrm>
          <a:prstGeom prst="rect">
            <a:avLst/>
          </a:prstGeom>
        </p:spPr>
      </p:pic>
      <p:sp>
        <p:nvSpPr>
          <p:cNvPr id="24" name="フリーフォーム 23"/>
          <p:cNvSpPr/>
          <p:nvPr/>
        </p:nvSpPr>
        <p:spPr>
          <a:xfrm>
            <a:off x="333230" y="466900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 flipV="1">
            <a:off x="323528" y="4775217"/>
            <a:ext cx="4616995" cy="916392"/>
          </a:xfrm>
          <a:custGeom>
            <a:avLst/>
            <a:gdLst>
              <a:gd name="connsiteX0" fmla="*/ 0 w 4278385"/>
              <a:gd name="connsiteY0" fmla="*/ 916392 h 916392"/>
              <a:gd name="connsiteX1" fmla="*/ 838899 w 4278385"/>
              <a:gd name="connsiteY1" fmla="*/ 329163 h 916392"/>
              <a:gd name="connsiteX2" fmla="*/ 2063691 w 4278385"/>
              <a:gd name="connsiteY2" fmla="*/ 622777 h 916392"/>
              <a:gd name="connsiteX3" fmla="*/ 3212983 w 4278385"/>
              <a:gd name="connsiteY3" fmla="*/ 10381 h 916392"/>
              <a:gd name="connsiteX4" fmla="*/ 4278385 w 4278385"/>
              <a:gd name="connsiteY4" fmla="*/ 295607 h 91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85" h="916392">
                <a:moveTo>
                  <a:pt x="0" y="916392"/>
                </a:moveTo>
                <a:cubicBezTo>
                  <a:pt x="247475" y="647245"/>
                  <a:pt x="494951" y="378099"/>
                  <a:pt x="838899" y="329163"/>
                </a:cubicBezTo>
                <a:cubicBezTo>
                  <a:pt x="1182847" y="280227"/>
                  <a:pt x="1668010" y="675907"/>
                  <a:pt x="2063691" y="622777"/>
                </a:cubicBezTo>
                <a:cubicBezTo>
                  <a:pt x="2459372" y="569647"/>
                  <a:pt x="2843867" y="64909"/>
                  <a:pt x="3212983" y="10381"/>
                </a:cubicBezTo>
                <a:cubicBezTo>
                  <a:pt x="3582099" y="-44147"/>
                  <a:pt x="3930242" y="125730"/>
                  <a:pt x="4278385" y="2956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206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article}&#10;\usepackage{amsmath}&#10;\pagestyle{empty}&lt;/preamble&gt;&#10;  &lt;body&gt;\begin{align*} &#10;\sigma \sim M_q&#10;\end{align*}&lt;/body&gt;&#10;  &lt;fcolor&gt;FF0014FF&lt;/fcolor&gt;&#10;  &lt;bcolor&gt;FFFFFFFF&lt;/bcolor&gt;&#10;  &lt;transparent&gt;True&lt;/transparent&gt;&#10;  &lt;resolution&gt;1800&lt;/resolution&gt;&#10;  &lt;imageh&gt;242&lt;/imageh&gt;&#10;  &lt;imagew&gt;802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9" y="4308491"/>
            <a:ext cx="1087832" cy="328249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article}&#10;\usepackage{amsmath}&#10;\pagestyle{empty}&lt;/preamble&gt;&#10;  &lt;body&gt;\begin{align*} &#10;n_{\rm B}&#10;\end{align*}&lt;/body&gt;&#10;  &lt;fcolor&gt;FFFF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19" y="5348871"/>
            <a:ext cx="452050" cy="247953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1089408" y="1872753"/>
            <a:ext cx="3717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Fluctuations of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dirty="0" smtClean="0"/>
              <a:t> and </a:t>
            </a:r>
            <a:r>
              <a:rPr kumimoji="1" lang="en-US" altLang="ja-JP" sz="2400" i="1" dirty="0" err="1" smtClean="0"/>
              <a:t>n</a:t>
            </a:r>
            <a:r>
              <a:rPr kumimoji="1" lang="en-US" altLang="ja-JP" sz="2400" baseline="-25000" dirty="0" err="1" smtClean="0"/>
              <a:t>B</a:t>
            </a:r>
            <a:r>
              <a:rPr kumimoji="1" lang="en-US" altLang="ja-JP" sz="2400" dirty="0" smtClean="0"/>
              <a:t> are </a:t>
            </a:r>
          </a:p>
          <a:p>
            <a:pPr algn="ctr"/>
            <a:r>
              <a:rPr kumimoji="1" lang="en-US" altLang="ja-JP" sz="2400" dirty="0" smtClean="0"/>
              <a:t>coupled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around the CP</a:t>
            </a:r>
            <a:r>
              <a:rPr kumimoji="1" lang="en-US" altLang="ja-JP" sz="2400" dirty="0" smtClean="0"/>
              <a:t>!</a:t>
            </a:r>
            <a:endParaRPr kumimoji="1" lang="ja-JP" altLang="en-US" sz="2400" dirty="0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257740" y="2940705"/>
            <a:ext cx="259228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457072" y="1716569"/>
            <a:ext cx="0" cy="2376264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楕円 32"/>
          <p:cNvSpPr/>
          <p:nvPr/>
        </p:nvSpPr>
        <p:spPr>
          <a:xfrm rot="19776353">
            <a:off x="6917012" y="2807541"/>
            <a:ext cx="1080120" cy="266328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 rot="19776353">
            <a:off x="6654061" y="2742705"/>
            <a:ext cx="1606019" cy="396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 rot="19776353">
            <a:off x="6363064" y="2670705"/>
            <a:ext cx="2190027" cy="540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/>
          <p:cNvSpPr>
            <a:spLocks noChangeAspect="1"/>
          </p:cNvSpPr>
          <p:nvPr/>
        </p:nvSpPr>
        <p:spPr>
          <a:xfrm rot="19776353">
            <a:off x="7165067" y="2868704"/>
            <a:ext cx="584006" cy="144000"/>
          </a:xfrm>
          <a:prstGeom prst="ellipse">
            <a:avLst/>
          </a:prstGeom>
          <a:solidFill>
            <a:schemeClr val="accent1">
              <a:alpha val="25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000000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91" y="1603822"/>
            <a:ext cx="251520" cy="209279"/>
          </a:xfrm>
          <a:prstGeom prst="rect">
            <a:avLst/>
          </a:prstGeom>
        </p:spPr>
      </p:pic>
      <p:sp>
        <p:nvSpPr>
          <p:cNvPr id="38" name="左右矢印 37"/>
          <p:cNvSpPr/>
          <p:nvPr/>
        </p:nvSpPr>
        <p:spPr>
          <a:xfrm>
            <a:off x="5922112" y="2277698"/>
            <a:ext cx="2602643" cy="728066"/>
          </a:xfrm>
          <a:prstGeom prst="leftRightArrow">
            <a:avLst>
              <a:gd name="adj1" fmla="val 44598"/>
              <a:gd name="adj2" fmla="val 75349"/>
            </a:avLst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  <a:alpha val="64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scene3d>
            <a:camera prst="isometricTopU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 rot="19888411">
            <a:off x="5844897" y="1703975"/>
            <a:ext cx="1763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critical</a:t>
            </a:r>
          </a:p>
          <a:p>
            <a:r>
              <a:rPr lang="en-US" altLang="ja-JP" sz="28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kumimoji="1" lang="en-US" altLang="ja-JP" sz="2800" dirty="0" smtClean="0">
                <a:solidFill>
                  <a:schemeClr val="accent3">
                    <a:lumMod val="50000"/>
                  </a:schemeClr>
                </a:solidFill>
              </a:rPr>
              <a:t>oft mode</a:t>
            </a:r>
            <a:endParaRPr kumimoji="1" lang="ja-JP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" name="下矢印 39"/>
          <p:cNvSpPr/>
          <p:nvPr/>
        </p:nvSpPr>
        <p:spPr>
          <a:xfrm flipV="1">
            <a:off x="6789556" y="3293444"/>
            <a:ext cx="268607" cy="799389"/>
          </a:xfrm>
          <a:prstGeom prst="downArrow">
            <a:avLst>
              <a:gd name="adj1" fmla="val 50000"/>
              <a:gd name="adj2" fmla="val 14015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988735" y="4092833"/>
            <a:ext cx="213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: fast damping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T_{0\mu}&#10;\end{align*}&lt;/body&gt;&#10;  &lt;fcolor&gt;FF000000&lt;/fcolor&gt;&#10;  &lt;bcolor&gt;FFFFFFFF&lt;/bcolor&gt;&#10;  &lt;transparent&gt;True&lt;/transparent&gt;&#10;  &lt;resolution&gt;1800&lt;/resolution&gt;&#10;  &lt;imageh&gt;243&lt;/imageh&gt;&#10;  &lt;imagew&gt;35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601" y="3421036"/>
            <a:ext cx="444456" cy="308580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n_{\rm B}&#10;\end{align*}&lt;/body&gt;&#10;  &lt;fcolor&gt;FF000000&lt;/fcolor&gt;&#10;  &lt;bcolor&gt;FFFFFFFF&lt;/bcolor&gt;&#10;  &lt;transparent&gt;True&lt;/transparent&gt;&#10;  &lt;resolution&gt;1800&lt;/resolution&gt;&#10;  &lt;imageh&gt;147&lt;/imageh&gt;&#10;  &lt;imagew&gt;268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653" y="3145200"/>
            <a:ext cx="340327" cy="186672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article}&#10;\usepackage{amsmath}&#10;\pagestyle{empty}&lt;/preamble&gt;&#10;  &lt;body&gt;\begin{align*} &#10;F(\sigma,n) = &#10;&amp;amp;A \sigma^2 + B \sigma n + C n^2 &#10;\\&#10;&amp;amp;+ \cdots&#10;\end{align*}&lt;/body&gt;&#10;  &lt;fcolor&gt;FF000000&lt;/fcolor&gt;&#10;  &lt;bcolor&gt;FFFFFFFF&lt;/bcolor&gt;&#10;  &lt;transparent&gt;True&lt;/transparent&gt;&#10;  &lt;resolution&gt;1800&lt;/resolution&gt;&#10;  &lt;imageh&gt;612&lt;/imageh&gt;&#10;  &lt;imagew&gt;3034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81" y="4637969"/>
            <a:ext cx="3210983" cy="647699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article}&#10;\usepackage{amsmath}&#10;\pagestyle{empty}&lt;/preamble&gt;&#10;  &lt;body&gt;\begin{align*} &#10;\delta \sigma \simeq \delta n_B&#10;\end{align*}&lt;/body&gt;&#10;  &lt;fcolor&gt;FF000000&lt;/fcolor&gt;&#10;  &lt;bcolor&gt;FFFFFFFF&lt;/bcolor&gt;&#10;  &lt;transparent&gt;True&lt;/transparent&gt;&#10;  &lt;resolution&gt;1800&lt;/resolution&gt;&#10;  &lt;imageh&gt;216&lt;/imageh&gt;&#10;  &lt;imagew&gt;1008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72" y="2811223"/>
            <a:ext cx="1845041" cy="395366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 flipV="1">
            <a:off x="1043608" y="4344063"/>
            <a:ext cx="0" cy="1762326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091732" cy="584775"/>
          </a:xfrm>
        </p:spPr>
        <p:txBody>
          <a:bodyPr/>
          <a:lstStyle/>
          <a:p>
            <a:r>
              <a:rPr kumimoji="1" lang="en-US" altLang="ja-JP" dirty="0" smtClean="0"/>
              <a:t> Analysis of 2</a:t>
            </a:r>
            <a:r>
              <a:rPr kumimoji="1" lang="en-US" altLang="ja-JP" baseline="30000" dirty="0" smtClean="0"/>
              <a:t>nd</a:t>
            </a:r>
            <a:r>
              <a:rPr lang="en-US" altLang="ja-JP" dirty="0"/>
              <a:t>-</a:t>
            </a:r>
            <a:r>
              <a:rPr kumimoji="1" lang="en-US" altLang="ja-JP" dirty="0" smtClean="0"/>
              <a:t>order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27584" y="1124744"/>
            <a:ext cx="7229955" cy="2808312"/>
          </a:xfrm>
          <a:prstGeom prst="roundRect">
            <a:avLst>
              <a:gd name="adj" fmla="val 1462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46388" y="1197872"/>
            <a:ext cx="46688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Evolution of baryon number density</a:t>
            </a:r>
          </a:p>
          <a:p>
            <a:pPr algn="ctr"/>
            <a:r>
              <a:rPr lang="en-US" altLang="ja-JP" sz="2800" b="1" dirty="0" smtClean="0"/>
              <a:t>Stochastic Diffusion Equation</a:t>
            </a:r>
            <a:endParaRPr kumimoji="1" lang="ja-JP" altLang="en-US" sz="2800" b="1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55" y="2151847"/>
            <a:ext cx="3645181" cy="449824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737620" y="2139519"/>
            <a:ext cx="814309" cy="497393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788024" y="2920560"/>
            <a:ext cx="648072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(t),~\chi_2(t)&#10;\end{align*}&lt;/body&gt;&#10;  &lt;fcolor&gt;FF000000&lt;/fcolor&gt;&#10;  &lt;bcolor&gt;FFFFFFFF&lt;/bcolor&gt;&#10;  &lt;transparent&gt;True&lt;/transparent&gt;&#10;  &lt;resolution&gt;1800&lt;/resolution&gt;&#10;  &lt;imageh&gt;250&lt;/imageh&gt;&#10;  &lt;imagew&gt;1208&lt;/imagew&gt;&#10;  &lt;scale&gt;50&lt;/scale&gt;&#10;  &lt;cursor&gt;3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19" y="3486007"/>
            <a:ext cx="1255372" cy="259804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832191" y="3356992"/>
            <a:ext cx="4721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:parameters characterizing criticality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1527" y="321045"/>
            <a:ext cx="2242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+ (2017)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755576" y="4997971"/>
            <a:ext cx="7272808" cy="17235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93065" y="5037706"/>
            <a:ext cx="3797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Our Main C</a:t>
            </a:r>
            <a:r>
              <a:rPr kumimoji="1" lang="en-US" altLang="ja-JP" sz="2800" b="1" dirty="0" smtClean="0">
                <a:solidFill>
                  <a:schemeClr val="tx2">
                    <a:lumMod val="50000"/>
                  </a:schemeClr>
                </a:solidFill>
              </a:rPr>
              <a:t>onclusion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5591" y="5719734"/>
            <a:ext cx="422423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N</a:t>
            </a:r>
            <a:r>
              <a:rPr kumimoji="1" lang="en-US" altLang="ja-JP" sz="2400" dirty="0" smtClean="0"/>
              <a:t>on-monotonicity in</a:t>
            </a:r>
          </a:p>
          <a:p>
            <a:pPr algn="ctr"/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or correlation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.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62946" y="57812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070852" y="5726951"/>
            <a:ext cx="139974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S</a:t>
            </a:r>
            <a:r>
              <a:rPr kumimoji="1" lang="en-US" altLang="ja-JP" sz="2400" dirty="0" smtClean="0"/>
              <a:t>ignal of</a:t>
            </a:r>
          </a:p>
          <a:p>
            <a:pPr algn="ctr"/>
            <a:r>
              <a:rPr kumimoji="1" lang="en-US" altLang="ja-JP" sz="2400" dirty="0" smtClean="0"/>
              <a:t>QCD-CP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76048" y="4077076"/>
            <a:ext cx="6586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Analytic solution is obtained.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</a:t>
            </a:r>
            <a:r>
              <a:rPr kumimoji="1" lang="en-US" altLang="ja-JP" sz="2400" dirty="0" smtClean="0"/>
              <a:t>tudy </a:t>
            </a:r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nd</a:t>
            </a:r>
            <a:r>
              <a:rPr lang="en-US" altLang="ja-JP" sz="2400" dirty="0" smtClean="0"/>
              <a:t> 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</a:t>
            </a:r>
            <a:r>
              <a:rPr lang="en-US" altLang="ja-JP" sz="2400" dirty="0"/>
              <a:t>&amp;</a:t>
            </a:r>
            <a:r>
              <a:rPr kumimoji="1" lang="en-US" altLang="ja-JP" sz="2400" dirty="0" smtClean="0"/>
              <a:t> correlation function.</a:t>
            </a:r>
            <a:endParaRPr kumimoji="1" lang="ja-JP" altLang="en-US" sz="2400" dirty="0"/>
          </a:p>
        </p:txBody>
      </p:sp>
      <p:sp>
        <p:nvSpPr>
          <p:cNvPr id="19" name="正方形/長方形 18"/>
          <p:cNvSpPr/>
          <p:nvPr/>
        </p:nvSpPr>
        <p:spPr>
          <a:xfrm>
            <a:off x="1521742" y="3412927"/>
            <a:ext cx="5948851" cy="394758"/>
          </a:xfrm>
          <a:prstGeom prst="rect">
            <a:avLst/>
          </a:pr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xi(x_1,t_1)\xi(x_2,t_2)\rangle = 2 D\chi_2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977&lt;/imagew&gt;&#10;  &lt;scale&gt;50&lt;/scale&gt;&#10;  &lt;cursor&gt;6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5" y="2939656"/>
            <a:ext cx="4208992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35929"/>
          <a:stretch/>
        </p:blipFill>
        <p:spPr>
          <a:xfrm>
            <a:off x="-36512" y="1425125"/>
            <a:ext cx="4410648" cy="5316243"/>
          </a:xfrm>
          <a:prstGeom prst="rect">
            <a:avLst/>
          </a:prstGeom>
        </p:spPr>
      </p:pic>
      <p:sp>
        <p:nvSpPr>
          <p:cNvPr id="28" name="角丸四角形 27"/>
          <p:cNvSpPr/>
          <p:nvPr/>
        </p:nvSpPr>
        <p:spPr>
          <a:xfrm>
            <a:off x="4095565" y="1412776"/>
            <a:ext cx="4992179" cy="5112568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frac{D(t)}{\tau^2} \partial_Y^2 n + \frac1\tau \partial_Y \xi&#10;- \frac{n}{\tau}&#10;\end{align*}&lt;/body&gt;&#10;  &lt;fcolor&gt;FF000000&lt;/fcolor&gt;&#10;  &lt;bcolor&gt;FFFFFFFF&lt;/bcolor&gt;&#10;  &lt;transparent&gt;True&lt;/transparent&gt;&#10;  &lt;resolution&gt;1800&lt;/resolution&gt;&#10;  &lt;imageh&gt;528&lt;/imageh&gt;&#10;  &lt;imagew&gt;3150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60" y="4449037"/>
            <a:ext cx="4027592" cy="67510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Bjorken</a:t>
            </a:r>
            <a:r>
              <a:rPr kumimoji="1" lang="en-US" altLang="ja-JP" dirty="0" smtClean="0"/>
              <a:t> Expansion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 rot="19775408">
            <a:off x="1646195" y="2733802"/>
            <a:ext cx="1313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Hadronic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9543470">
            <a:off x="1930664" y="3460708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QGP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4" y="1713157"/>
            <a:ext cx="179512" cy="37083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000000&lt;/fcolor&gt;&#10;  &lt;bcolor&gt;FFFFFFFF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097533"/>
            <a:ext cx="292888" cy="26218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n = D(t) \partial_x^2 n + \partial_x \xi&#10;\end{align*}&lt;/body&gt;&#10;  &lt;fcolor&gt;FF000000&lt;/fcolor&gt;&#10;  &lt;bcolor&gt;FFFFFFFF&lt;/bcolor&gt;&#10;  &lt;transparent&gt;True&lt;/transparent&gt;&#10;  &lt;resolution&gt;1800&lt;/resolution&gt;&#10;  &lt;imageh&gt;280&lt;/imageh&gt;&#10;  &lt;imagew&gt;2269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65" y="2259096"/>
            <a:ext cx="3645181" cy="449824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5799567" y="3140968"/>
            <a:ext cx="1584176" cy="61940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568216" y="1556792"/>
            <a:ext cx="4046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+mj-lt"/>
              </a:rPr>
              <a:t>Cartesian</a:t>
            </a:r>
            <a:r>
              <a:rPr kumimoji="1" lang="en-US" altLang="ja-JP" sz="2800" dirty="0" smtClean="0">
                <a:latin typeface="+mj-lt"/>
              </a:rPr>
              <a:t> coordinates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6722" y="3823071"/>
            <a:ext cx="3269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>
                <a:latin typeface="+mj-lt"/>
              </a:rPr>
              <a:t>Milne</a:t>
            </a:r>
            <a:r>
              <a:rPr kumimoji="1" lang="en-US" altLang="ja-JP" sz="2800" dirty="0" smtClean="0">
                <a:latin typeface="+mj-lt"/>
              </a:rPr>
              <a:t> coordinates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652120" y="4858324"/>
            <a:ext cx="360040" cy="37447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164288" y="4411066"/>
            <a:ext cx="288032" cy="821735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8037563" y="4412110"/>
            <a:ext cx="649237" cy="82069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5932" y="5550123"/>
            <a:ext cx="13924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density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reduction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90820" y="5550331"/>
            <a:ext cx="16826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suppression</a:t>
            </a:r>
          </a:p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of diffusion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下矢印 25"/>
          <p:cNvSpPr/>
          <p:nvPr/>
        </p:nvSpPr>
        <p:spPr>
          <a:xfrm flipH="1" flipV="1">
            <a:off x="8183053" y="5245771"/>
            <a:ext cx="358254" cy="34852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flipH="1" flipV="1">
            <a:off x="5652120" y="5248132"/>
            <a:ext cx="358254" cy="34852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8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505033" cy="584775"/>
          </a:xfrm>
        </p:spPr>
        <p:txBody>
          <a:bodyPr/>
          <a:lstStyle/>
          <a:p>
            <a:r>
              <a:rPr kumimoji="1" lang="en-US" altLang="ja-JP" dirty="0" smtClean="0"/>
              <a:t> Parametrizing D(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and </a:t>
            </a:r>
            <a:r>
              <a:rPr kumimoji="1" lang="en-US" altLang="ja-JP" dirty="0" smtClean="0">
                <a:latin typeface="Symbol" panose="05050102010706020507" pitchFamily="18" charset="2"/>
              </a:rPr>
              <a:t>c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dirty="0" smtClean="0"/>
              <a:t>) 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b="90"/>
          <a:stretch/>
        </p:blipFill>
        <p:spPr>
          <a:xfrm>
            <a:off x="4813216" y="815103"/>
            <a:ext cx="3791232" cy="304046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1520" y="977143"/>
            <a:ext cx="3086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Critical behavior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556792"/>
            <a:ext cx="2344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3D </a:t>
            </a:r>
            <a:r>
              <a:rPr kumimoji="1" lang="en-US" altLang="ja-JP" sz="2400" dirty="0" err="1" smtClean="0"/>
              <a:t>Ising</a:t>
            </a:r>
            <a:r>
              <a:rPr kumimoji="1" lang="en-US" altLang="ja-JP" sz="2400" dirty="0" smtClean="0"/>
              <a:t> (</a:t>
            </a:r>
            <a:r>
              <a:rPr kumimoji="1" lang="en-US" altLang="ja-JP" sz="2400" dirty="0" err="1" smtClean="0"/>
              <a:t>r,H</a:t>
            </a:r>
            <a:r>
              <a:rPr kumimoji="1" lang="en-US" altLang="ja-JP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model H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95326" y="885126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4062" y="3646241"/>
            <a:ext cx="2862787" cy="35277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724783" y="3626177"/>
            <a:ext cx="2862785" cy="356792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article}&#10;\usepackage{amsmath}&#10;\pagestyle{empty}&lt;/preamble&gt;&#10;  &lt;body&gt;\begin{align*} &#10;D(T)&#10;\end{align*}&lt;/body&gt;&#10;  &lt;fcolor&gt;FF000000&lt;/fcolor&gt;&#10;  &lt;bcolor&gt;FFFFFFFF&lt;/bcolor&gt;&#10;  &lt;transparent&gt;True&lt;/transparent&gt;&#10;  &lt;resolution&gt;1800&lt;/resolution&gt;&#10;  &lt;imageh&gt;250&lt;/imageh&gt;&#10;  &lt;imagew&gt;55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41" y="4533514"/>
            <a:ext cx="735836" cy="3326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chi(T)&#10;\end{align*}&lt;/body&gt;&#10;  &lt;fcolor&gt;FF000000&lt;/fcolor&gt;&#10;  &lt;bcolor&gt;FFFFFFFF&lt;/bcolor&gt;&#10;  &lt;transparent&gt;True&lt;/transparent&gt;&#10;  &lt;resolution&gt;1800&lt;/resolution&gt;&#10;  &lt;imageh&gt;250&lt;/imageh&gt;&#10;  &lt;imagew&gt;49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70" y="4162772"/>
            <a:ext cx="806092" cy="404664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flipV="1">
            <a:off x="5626492" y="4365104"/>
            <a:ext cx="484632" cy="80443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3691" y="4874644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critical</a:t>
            </a: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enhancement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2534010" y="5169540"/>
            <a:ext cx="484632" cy="8517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97813" y="473614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slowing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down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3362167"/>
            <a:ext cx="3326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Temperature dep.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50621" y="2414394"/>
            <a:ext cx="3585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 err="1" smtClean="0">
                <a:solidFill>
                  <a:srgbClr val="002060"/>
                </a:solidFill>
              </a:rPr>
              <a:t>Berdnikov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1600" dirty="0" err="1" smtClean="0">
                <a:solidFill>
                  <a:srgbClr val="002060"/>
                </a:solidFill>
              </a:rPr>
              <a:t>Rajagopal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 (2000)</a:t>
            </a:r>
          </a:p>
          <a:p>
            <a:pPr algn="r"/>
            <a:r>
              <a:rPr lang="en-US" altLang="ja-JP" sz="1600" dirty="0" err="1" smtClean="0">
                <a:solidFill>
                  <a:srgbClr val="002060"/>
                </a:solidFill>
              </a:rPr>
              <a:t>Stephanov</a:t>
            </a:r>
            <a:r>
              <a:rPr lang="en-US" altLang="ja-JP" sz="1600" dirty="0" smtClean="0">
                <a:solidFill>
                  <a:srgbClr val="002060"/>
                </a:solidFill>
              </a:rPr>
              <a:t> (2011); </a:t>
            </a:r>
            <a:r>
              <a:rPr kumimoji="1" lang="en-US" altLang="ja-JP" sz="1600" dirty="0" smtClean="0">
                <a:solidFill>
                  <a:srgbClr val="002060"/>
                </a:solidFill>
              </a:rPr>
              <a:t>Mukherjee</a:t>
            </a:r>
            <a:r>
              <a:rPr lang="en-US" altLang="ja-JP" sz="1600" dirty="0">
                <a:solidFill>
                  <a:srgbClr val="002060"/>
                </a:solidFill>
              </a:rPr>
              <a:t>+</a:t>
            </a:r>
            <a:r>
              <a:rPr lang="en-US" altLang="ja-JP" sz="1600" dirty="0" smtClean="0">
                <a:solidFill>
                  <a:srgbClr val="002060"/>
                </a:solidFill>
              </a:rPr>
              <a:t>(2015)</a:t>
            </a:r>
            <a:endParaRPr kumimoji="1" lang="ja-JP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1910400" y="5517214"/>
            <a:ext cx="5037864" cy="1214384"/>
          </a:xfrm>
          <a:prstGeom prst="roundRect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2533758" y="2757117"/>
            <a:ext cx="4317994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3275856" y="971436"/>
            <a:ext cx="244827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7083991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Cumulants</a:t>
            </a:r>
            <a:r>
              <a:rPr kumimoji="1" lang="en-US" altLang="ja-JP" dirty="0" smtClean="0"/>
              <a:t> and Correlation Function  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article}&#10;\usepackage{amsmath}&#10;\pagestyle{empty}&lt;/preamble&gt;&#10;  &lt;body&gt;\begin{align*} &#10;Q = \int_V dx n(x)&#10;\end{align*}&lt;/body&gt;&#10;  &lt;fcolor&gt;FF000000&lt;/fcolor&gt;&#10;  &lt;bcolor&gt;FFFFFFFF&lt;/bcolor&gt;&#10;  &lt;transparent&gt;True&lt;/transparent&gt;&#10;  &lt;resolution&gt;1800&lt;/resolution&gt;&#10;  &lt;imageh&gt;568&lt;/imageh&gt;&#10;  &lt;imagew&gt;16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47" y="1132726"/>
            <a:ext cx="1872208" cy="66339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58063" y="3630351"/>
            <a:ext cx="2559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kumimoji="1" lang="en-US" altLang="ja-JP" sz="2400" baseline="30000" dirty="0" smtClean="0">
                <a:solidFill>
                  <a:schemeClr val="accent2">
                    <a:lumMod val="50000"/>
                  </a:schemeClr>
                </a:solidFill>
              </a:rPr>
              <a:t>nd</a:t>
            </a:r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 order </a:t>
            </a:r>
            <a:r>
              <a:rPr lang="en-US" altLang="ja-JP" sz="2400" dirty="0" err="1" smtClean="0">
                <a:solidFill>
                  <a:schemeClr val="accent2">
                    <a:lumMod val="50000"/>
                  </a:schemeClr>
                </a:solidFill>
              </a:rPr>
              <a:t>cumulant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(fluctuation)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7327" y="3711525"/>
            <a:ext cx="2664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correlation func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tion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047" y="1934615"/>
            <a:ext cx="1669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75000"/>
                  </a:schemeClr>
                </a:solidFill>
              </a:rPr>
              <a:t>total charge</a:t>
            </a:r>
            <a:endParaRPr kumimoji="1" lang="ja-JP" alt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94246" y="1964735"/>
            <a:ext cx="200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charge density</a:t>
            </a:r>
            <a:endParaRPr kumimoji="1" lang="ja-JP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_{\Delta y}&#10;= \int_{\Delta y} dy (\Delta y-|y|) \langle \delta n(y) \delta n(0) \rangle&#10;\end{align*}&lt;/body&gt;&#10;  &lt;fcolor&gt;FF000000&lt;/fcolor&gt;&#10;  &lt;bcolor&gt;FFFFFFFF&lt;/bcolor&gt;&#10;  &lt;transparent&gt;True&lt;/transparent&gt;&#10;  &lt;resolution&gt;1800&lt;/resolution&gt;&#10;  &lt;imageh&gt;601&lt;/imageh&gt;&#10;  &lt;imagew&gt;4393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20" y="6034821"/>
            <a:ext cx="4032448" cy="55167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887924" y="5527692"/>
            <a:ext cx="153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1-dim case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981787" y="4694367"/>
            <a:ext cx="30364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1-to-1 correspondence</a:t>
            </a:r>
            <a:endParaRPr kumimoji="1" lang="ja-JP" altLang="en-US" sz="2400" dirty="0"/>
          </a:p>
        </p:txBody>
      </p:sp>
      <p:sp>
        <p:nvSpPr>
          <p:cNvPr id="6" name="正方形/長方形 5"/>
          <p:cNvSpPr/>
          <p:nvPr/>
        </p:nvSpPr>
        <p:spPr>
          <a:xfrm>
            <a:off x="2267744" y="1212130"/>
            <a:ext cx="1656184" cy="1164809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48721" y="1217133"/>
            <a:ext cx="1903234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1028076" y="2990955"/>
            <a:ext cx="2577852" cy="1444507"/>
          </a:xfrm>
          <a:prstGeom prst="rect">
            <a:avLst/>
          </a:prstGeom>
          <a:solidFill>
            <a:schemeClr val="accent2">
              <a:alpha val="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\langle \delta Q^2 \rangle&#10;= \int_V dxdy \langle \delta n(x) \delta n(y) \rangle&#10;\end{align*}&lt;/body&gt;&#10;  &lt;fcolor&gt;FF000000&lt;/fcolor&gt;&#10;  &lt;bcolor&gt;FFFFFFFF&lt;/bcolor&gt;&#10;  &lt;transparent&gt;True&lt;/transparent&gt;&#10;  &lt;resolution&gt;1800&lt;/resolution&gt;&#10;  &lt;imageh&gt;568&lt;/imageh&gt;&#10;  &lt;imagew&gt;3182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8" y="2914623"/>
            <a:ext cx="3581973" cy="639396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4952635" y="2990955"/>
            <a:ext cx="2643701" cy="1164809"/>
          </a:xfrm>
          <a:prstGeom prst="rect">
            <a:avLst/>
          </a:prstGeom>
          <a:solidFill>
            <a:schemeClr val="accent1">
              <a:alpha val="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3887924" y="2236685"/>
            <a:ext cx="1224136" cy="432048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曲折矢印 13"/>
          <p:cNvSpPr/>
          <p:nvPr/>
        </p:nvSpPr>
        <p:spPr>
          <a:xfrm rot="5400000" flipH="1" flipV="1">
            <a:off x="2397932" y="4416357"/>
            <a:ext cx="567406" cy="600305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曲折矢印 21"/>
          <p:cNvSpPr/>
          <p:nvPr/>
        </p:nvSpPr>
        <p:spPr>
          <a:xfrm rot="5400000" flipH="1">
            <a:off x="5947011" y="4285582"/>
            <a:ext cx="784405" cy="642036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5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角丸四角形 25"/>
          <p:cNvSpPr/>
          <p:nvPr/>
        </p:nvSpPr>
        <p:spPr>
          <a:xfrm>
            <a:off x="1763688" y="5474841"/>
            <a:ext cx="5688632" cy="133853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5511216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3318027" y="5661248"/>
            <a:ext cx="1725080" cy="1042396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488729" cy="584775"/>
          </a:xfrm>
        </p:spPr>
        <p:txBody>
          <a:bodyPr/>
          <a:lstStyle/>
          <a:p>
            <a:r>
              <a:rPr kumimoji="1" lang="en-US" altLang="ja-JP" dirty="0" smtClean="0"/>
              <a:t> Crossover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" y="1196752"/>
            <a:ext cx="5710951" cy="385673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8" y="1196752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196752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96" y="1196752"/>
            <a:ext cx="5710951" cy="3856734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217468" y="-73594"/>
            <a:ext cx="2376265" cy="347679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263017" y="2344537"/>
            <a:ext cx="2288846" cy="34804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905866" y="5013176"/>
            <a:ext cx="3522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monotonically </a:t>
            </a:r>
            <a:r>
              <a:rPr kumimoji="1" lang="en-US" altLang="ja-JP" sz="2400" dirty="0" err="1" smtClean="0"/>
              <a:t>decresing</a:t>
            </a:r>
            <a:endParaRPr kumimoji="1" lang="en-US" altLang="ja-JP" sz="24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50976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lang="en-US" altLang="ja-JP" sz="2000" dirty="0" smtClean="0"/>
              <a:t>increasing</a:t>
            </a:r>
            <a:endParaRPr kumimoji="1" lang="ja-JP" altLang="en-US" sz="2000" dirty="0"/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626" y="5731175"/>
            <a:ext cx="481542" cy="2645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35860" y="5995758"/>
            <a:ext cx="1670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monotonically</a:t>
            </a:r>
          </a:p>
          <a:p>
            <a:pPr algn="ctr"/>
            <a:r>
              <a:rPr kumimoji="1" lang="en-US" altLang="ja-JP" sz="2000" dirty="0" smtClean="0"/>
              <a:t>decreasing</a:t>
            </a:r>
            <a:endParaRPr kumimoji="1" lang="ja-JP" altLang="en-US" sz="2000" dirty="0"/>
          </a:p>
        </p:txBody>
      </p:sp>
      <p:pic>
        <p:nvPicPr>
          <p:cNvPr id="21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047" y="5731175"/>
            <a:ext cx="770467" cy="264583"/>
          </a:xfrm>
          <a:prstGeom prst="rect">
            <a:avLst/>
          </a:prstGeom>
        </p:spPr>
      </p:pic>
      <p:sp>
        <p:nvSpPr>
          <p:cNvPr id="24" name="右矢印 23"/>
          <p:cNvSpPr/>
          <p:nvPr/>
        </p:nvSpPr>
        <p:spPr>
          <a:xfrm>
            <a:off x="5076056" y="5894414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39467" y="5766947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511215" y="1297747"/>
            <a:ext cx="3659803" cy="2851333"/>
            <a:chOff x="5511215" y="1297747"/>
            <a:chExt cx="3659803" cy="2851333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4"/>
            <a:stretch/>
          </p:blipFill>
          <p:spPr bwMode="auto">
            <a:xfrm>
              <a:off x="5511215" y="1297747"/>
              <a:ext cx="3659803" cy="2851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7355207" y="3067263"/>
              <a:ext cx="131651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ALICE</a:t>
              </a:r>
            </a:p>
            <a:p>
              <a:pPr algn="r"/>
              <a:r>
                <a:rPr lang="en-US" altLang="ja-JP" sz="2000" dirty="0" smtClean="0">
                  <a:solidFill>
                    <a:srgbClr val="0070C0"/>
                  </a:solidFill>
                </a:rPr>
                <a:t>PRL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62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12632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27" name="グループ化 426"/>
          <p:cNvGrpSpPr/>
          <p:nvPr/>
        </p:nvGrpSpPr>
        <p:grpSpPr>
          <a:xfrm>
            <a:off x="569589" y="1396907"/>
            <a:ext cx="2978829" cy="2023595"/>
            <a:chOff x="907938" y="1467689"/>
            <a:chExt cx="2978829" cy="2023595"/>
          </a:xfrm>
        </p:grpSpPr>
        <p:pic>
          <p:nvPicPr>
            <p:cNvPr id="423" name="Picture 23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12" t="13928" r="6606" b="12302"/>
            <a:stretch/>
          </p:blipFill>
          <p:spPr bwMode="auto">
            <a:xfrm rot="21375406">
              <a:off x="907938" y="1467689"/>
              <a:ext cx="2978829" cy="20235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5" name="テキスト ボックス 424"/>
            <p:cNvSpPr txBox="1"/>
            <p:nvPr/>
          </p:nvSpPr>
          <p:spPr>
            <a:xfrm>
              <a:off x="1630820" y="1579760"/>
              <a:ext cx="19602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Early Universe</a:t>
              </a:r>
              <a:endPara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428" name="グループ化 427"/>
          <p:cNvGrpSpPr/>
          <p:nvPr/>
        </p:nvGrpSpPr>
        <p:grpSpPr>
          <a:xfrm>
            <a:off x="6540760" y="3622388"/>
            <a:ext cx="2221323" cy="2426368"/>
            <a:chOff x="6122746" y="3631097"/>
            <a:chExt cx="2221323" cy="2426368"/>
          </a:xfrm>
        </p:grpSpPr>
        <p:pic>
          <p:nvPicPr>
            <p:cNvPr id="424" name="Picture 223" descr="still-1-final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5" t="15627" r="14366" b="12819"/>
            <a:stretch/>
          </p:blipFill>
          <p:spPr bwMode="auto">
            <a:xfrm rot="322826">
              <a:off x="6122746" y="3631097"/>
              <a:ext cx="2221323" cy="2426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6" name="テキスト ボックス 425"/>
            <p:cNvSpPr txBox="1"/>
            <p:nvPr/>
          </p:nvSpPr>
          <p:spPr>
            <a:xfrm>
              <a:off x="6557531" y="5157163"/>
              <a:ext cx="12971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Compact</a:t>
              </a:r>
            </a:p>
            <a:p>
              <a:pPr algn="ctr"/>
              <a:r>
                <a:rPr kumimoji="1" lang="en-US" altLang="ja-JP" sz="2400" dirty="0" smtClean="0">
                  <a:solidFill>
                    <a:schemeClr val="bg1"/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Stars</a:t>
              </a:r>
              <a:endParaRPr kumimoji="1" lang="ja-JP" altLang="en-US" sz="2400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66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8760"/>
            <a:ext cx="5710951" cy="38567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1268760"/>
            <a:ext cx="5710951" cy="3856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68760"/>
            <a:ext cx="5710951" cy="385673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261732"/>
            <a:ext cx="5728606" cy="3863762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1124573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4940996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923143" cy="584775"/>
          </a:xfrm>
        </p:spPr>
        <p:txBody>
          <a:bodyPr/>
          <a:lstStyle/>
          <a:p>
            <a:r>
              <a:rPr kumimoji="1" lang="en-US" altLang="ja-JP" dirty="0" smtClean="0"/>
              <a:t> Critical Point / </a:t>
            </a:r>
            <a:r>
              <a:rPr kumimoji="1" lang="en-US" altLang="ja-JP" dirty="0" err="1" smtClean="0"/>
              <a:t>Cumulant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pic>
        <p:nvPicPr>
          <p:cNvPr id="15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4018499" cy="4320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2656591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1560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8286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3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69" y="5851740"/>
            <a:ext cx="481542" cy="26458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46358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25" name="TexTeXPicture" descr="&lt;?xml version=&quot;1.0&quot; encoding=&quot;utf-16&quot;?&gt;&#10;&lt;TeXTeX&gt;&#10;  &lt;preamble&gt;\documentclass{article}&#10;\usepackage{amsmath}&#10;\pagestyle{empty}&lt;/preamble&gt;&#10;  &lt;body&gt;\begin{align*} &#10;K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728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218" y="5860464"/>
            <a:ext cx="770467" cy="264583"/>
          </a:xfrm>
          <a:prstGeom prst="rect">
            <a:avLst/>
          </a:prstGeom>
        </p:spPr>
      </p:pic>
      <p:sp>
        <p:nvSpPr>
          <p:cNvPr id="26" name="右矢印 25"/>
          <p:cNvSpPr/>
          <p:nvPr/>
        </p:nvSpPr>
        <p:spPr>
          <a:xfrm>
            <a:off x="4494523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97375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2060"/>
                </a:solidFill>
              </a:rPr>
              <a:t>: 1903.06075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6447599" cy="584775"/>
          </a:xfrm>
        </p:spPr>
        <p:txBody>
          <a:bodyPr/>
          <a:lstStyle/>
          <a:p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Criticap</a:t>
            </a:r>
            <a:r>
              <a:rPr kumimoji="1" lang="en-US" altLang="ja-JP" dirty="0" smtClean="0"/>
              <a:t> Point / Correlation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2776"/>
            <a:ext cx="5799151" cy="370733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12776"/>
            <a:ext cx="5799151" cy="370733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1412776"/>
            <a:ext cx="5799151" cy="3707334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2" y="895132"/>
            <a:ext cx="4626955" cy="37374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188856" y="11943"/>
            <a:ext cx="2346397" cy="35638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070057" y="2322405"/>
            <a:ext cx="2429261" cy="371862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1268589" y="5561740"/>
            <a:ext cx="5832648" cy="11646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5085012" y="573238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2800607" y="5736030"/>
            <a:ext cx="1789688" cy="809230"/>
          </a:xfrm>
          <a:prstGeom prst="round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5013176"/>
            <a:ext cx="3429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non-monotonic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kumimoji="1" lang="en-US" altLang="ja-JP" sz="2400" dirty="0" err="1" smtClean="0"/>
              <a:t>y</a:t>
            </a:r>
            <a:r>
              <a:rPr kumimoji="1" lang="en-US" altLang="ja-JP" sz="2400" dirty="0" smtClean="0"/>
              <a:t> dep.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2302" y="6082656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pic>
        <p:nvPicPr>
          <p:cNvPr id="17" name="TexTeXPicture" descr="&lt;?xml version=&quot;1.0&quot; encoding=&quot;utf-16&quot;?&gt;&#10;&lt;TeXTeX&gt;&#10;  &lt;preamble&gt;\documentclass{article}&#10;\usepackage{amsmath}&#10;\pagestyle{empty}&lt;/preamble&gt;&#10;  &lt;body&gt;\begin{align*} &#10;\chi(\tau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5" y="5851740"/>
            <a:ext cx="481542" cy="26458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090374" y="6092822"/>
            <a:ext cx="179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/>
              <a:t>non-monotonic</a:t>
            </a:r>
          </a:p>
        </p:txBody>
      </p:sp>
      <p:sp>
        <p:nvSpPr>
          <p:cNvPr id="20" name="右矢印 19"/>
          <p:cNvSpPr/>
          <p:nvPr/>
        </p:nvSpPr>
        <p:spPr>
          <a:xfrm>
            <a:off x="4638539" y="5852613"/>
            <a:ext cx="392595" cy="576064"/>
          </a:xfrm>
          <a:prstGeom prst="rightArrow">
            <a:avLst/>
          </a:prstGeom>
          <a:ln w="127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1391" y="5710613"/>
            <a:ext cx="1186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Analytic</a:t>
            </a:r>
          </a:p>
          <a:p>
            <a:r>
              <a:rPr lang="en-US" altLang="ja-JP" sz="2400" dirty="0" smtClean="0"/>
              <a:t>result</a:t>
            </a:r>
            <a:endParaRPr kumimoji="1" lang="ja-JP" altLang="en-US" sz="2400" dirty="0"/>
          </a:p>
        </p:txBody>
      </p:sp>
      <p:pic>
        <p:nvPicPr>
          <p:cNvPr id="22" name="TexTeXPicture" descr="&lt;?xml version=&quot;1.0&quot; encoding=&quot;utf-16&quot;?&gt;&#10;&lt;TeXTeX&gt;&#10;  &lt;preamble&gt;\documentclass{article}&#10;\usepackage{amsmath}&#10;\pagestyle{empty}&lt;/preamble&gt;&#10;  &lt;body&gt;\begin{align*} &#10;C(\Delta y)&#10;\end{align*}&lt;/body&gt;&#10;  &lt;fcolor&gt;FF000000&lt;/fcolor&gt;&#10;  &lt;bcolor&gt;FFFFFFFF&lt;/bcolor&gt;&#10;  &lt;transparent&gt;True&lt;/transparent&gt;&#10;  &lt;resolution&gt;1800&lt;/resolution&gt;&#10;  &lt;imageh&gt;250&lt;/imageh&gt;&#10;  &lt;imagew&gt;69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173" y="5851740"/>
            <a:ext cx="730250" cy="2645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7264959" y="5732380"/>
            <a:ext cx="18790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See also,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Wu, Song</a:t>
            </a:r>
          </a:p>
          <a:p>
            <a:r>
              <a:rPr kumimoji="1" lang="en-US" altLang="ja-JP" dirty="0" err="1" smtClean="0">
                <a:solidFill>
                  <a:srgbClr val="002060"/>
                </a:solidFill>
              </a:rPr>
              <a:t>arXiv</a:t>
            </a:r>
            <a:r>
              <a:rPr kumimoji="1" lang="en-US" altLang="ja-JP" dirty="0" smtClean="0">
                <a:solidFill>
                  <a:srgbClr val="002060"/>
                </a:solidFill>
              </a:rPr>
              <a:t>: 1903.06075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3829895" cy="584775"/>
          </a:xfrm>
        </p:spPr>
        <p:txBody>
          <a:bodyPr/>
          <a:lstStyle/>
          <a:p>
            <a:r>
              <a:rPr kumimoji="1" lang="en-US" altLang="ja-JP" dirty="0" smtClean="0"/>
              <a:t> Away from the CP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06278"/>
            <a:ext cx="4499992" cy="303894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article}&#10;\usepackage{amsmath}&#10;\pagestyle{empty}&lt;/preamble&gt;&#10;  &lt;body&gt;\begin{align*} &#10;K(\Delta y) = \langle \delta Q^2 \rangle / \langle \delta Q^2 \rangle_{\rm eq.}&#10;\end{align*}&lt;/body&gt;&#10;  &lt;fcolor&gt;FF000000&lt;/fcolor&gt;&#10;  &lt;bcolor&gt;FFFFFFFF&lt;/bcolor&gt;&#10;  &lt;transparent&gt;True&lt;/transparent&gt;&#10;  &lt;resolution&gt;1800&lt;/resolution&gt;&#10;  &lt;imageh&gt;289&lt;/imageh&gt;&#10;  &lt;imagew&gt;2688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9" y="1519009"/>
            <a:ext cx="3700173" cy="3978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55324" y="5406315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Signal of the critical enhancement can be clearer on a path away from the CP.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4681" y="6237312"/>
            <a:ext cx="649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Away from the CP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Weaker critical slowing down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/>
          <a:srcRect b="90"/>
          <a:stretch/>
        </p:blipFill>
        <p:spPr>
          <a:xfrm>
            <a:off x="5377569" y="15492"/>
            <a:ext cx="2906436" cy="23308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3794" y="2400684"/>
            <a:ext cx="4513987" cy="3044540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r&amp;gt;0&#10;\end{align*}&lt;/body&gt;&#10;  &lt;fcolor&gt;FF000000&lt;/fcolor&gt;&#10;  &lt;bcolor&gt;FFFFFFFF&lt;/bcolor&gt;&#10;  &lt;transparent&gt;True&lt;/transparent&gt;&#10;  &lt;resolution&gt;1800&lt;/resolution&gt;&#10;  &lt;imageh&gt;175&lt;/imageh&gt;&#10;  &lt;imagew&gt;558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72" y="2766318"/>
            <a:ext cx="753732" cy="236385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r=0&#10;\end{align*}&lt;/body&gt;&#10;  &lt;fcolor&gt;FF000000&lt;/fcolor&gt;&#10;  &lt;bcolor&gt;FFFFFFFF&lt;/bcolor&gt;&#10;  &lt;transparent&gt;True&lt;/transparent&gt;&#10;  &lt;resolution&gt;1800&lt;/resolution&gt;&#10;  &lt;imageh&gt;167&lt;/imageh&gt;&#10;  &lt;imagew&gt;558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867" y="2699365"/>
            <a:ext cx="753732" cy="22557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20272" y="4554"/>
            <a:ext cx="17091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(critical point)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51520" y="3976464"/>
            <a:ext cx="8712968" cy="1036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Contents of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sz="4900" dirty="0" smtClean="0"/>
              <a:t>Evolution of Fluctuations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1293" y="1888232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in </a:t>
            </a:r>
            <a:r>
              <a:rPr lang="en-US" altLang="ja-JP" sz="3600" dirty="0" smtClean="0">
                <a:latin typeface="+mj-lt"/>
              </a:rPr>
              <a:t>Hadronic Stage</a:t>
            </a:r>
          </a:p>
          <a:p>
            <a:pPr marL="400050" lvl="1" indent="0" algn="r">
              <a:buNone/>
            </a:pPr>
            <a:r>
              <a:rPr lang="en-US" altLang="ja-JP" sz="2000" dirty="0" smtClean="0">
                <a:solidFill>
                  <a:srgbClr val="002060"/>
                </a:solidFill>
              </a:rPr>
              <a:t>MK, Ono,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 smtClean="0">
                <a:solidFill>
                  <a:srgbClr val="002060"/>
                </a:solidFill>
              </a:rPr>
              <a:t>, PLB (2014); MK(2015)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around the </a:t>
            </a:r>
            <a:r>
              <a:rPr lang="en-US" altLang="ja-JP" sz="3600" dirty="0" smtClean="0">
                <a:latin typeface="+mj-lt"/>
              </a:rPr>
              <a:t>Critical Point</a:t>
            </a:r>
          </a:p>
          <a:p>
            <a:pPr marL="400050" lvl="1" indent="0" algn="r">
              <a:buNone/>
            </a:pPr>
            <a:r>
              <a:rPr kumimoji="1" lang="en-US" altLang="ja-JP" sz="2000" dirty="0" err="1" smtClean="0">
                <a:solidFill>
                  <a:srgbClr val="002060"/>
                </a:solidFill>
              </a:rPr>
              <a:t>Sakaida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Fujii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 (2017)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at </a:t>
            </a:r>
            <a:r>
              <a:rPr lang="en-US" altLang="ja-JP" sz="3600" dirty="0" smtClean="0">
                <a:latin typeface="+mj-lt"/>
              </a:rPr>
              <a:t>First Order Transition</a:t>
            </a:r>
          </a:p>
          <a:p>
            <a:pPr marL="400050" lvl="1" indent="0" algn="r">
              <a:buNone/>
            </a:pPr>
            <a:r>
              <a:rPr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Akamatsu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lang="en-US" altLang="ja-JP" sz="2000" dirty="0" smtClean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in prep.</a:t>
            </a:r>
          </a:p>
          <a:p>
            <a:pPr marL="800100" lvl="2" indent="0" algn="r">
              <a:buNone/>
            </a:pPr>
            <a:endParaRPr lang="en-US" altLang="ja-JP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-Order Transition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4051387" cy="30243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788024" y="3789040"/>
            <a:ext cx="3623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Domain formation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Non-uniform system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43608" y="6345343"/>
            <a:ext cx="7285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Herold, </a:t>
            </a:r>
            <a:r>
              <a:rPr lang="en-US" altLang="ja-JP" sz="2000" dirty="0" err="1">
                <a:solidFill>
                  <a:srgbClr val="002060"/>
                </a:solidFill>
              </a:rPr>
              <a:t>Nahrgang</a:t>
            </a:r>
            <a:r>
              <a:rPr lang="en-US" altLang="ja-JP" sz="2000" dirty="0" smtClean="0">
                <a:solidFill>
                  <a:srgbClr val="002060"/>
                </a:solidFill>
              </a:rPr>
              <a:t>, et al. </a:t>
            </a:r>
            <a:r>
              <a:rPr lang="en-US" altLang="ja-JP" sz="2000" dirty="0">
                <a:solidFill>
                  <a:srgbClr val="002060"/>
                </a:solidFill>
              </a:rPr>
              <a:t>(2011</a:t>
            </a:r>
            <a:r>
              <a:rPr lang="en-US" altLang="ja-JP" sz="2000" dirty="0" smtClean="0">
                <a:solidFill>
                  <a:srgbClr val="002060"/>
                </a:solidFill>
              </a:rPr>
              <a:t>~);</a:t>
            </a:r>
            <a:r>
              <a:rPr lang="ja-JP" altLang="en-US" sz="2000" dirty="0" smtClean="0">
                <a:solidFill>
                  <a:srgbClr val="002060"/>
                </a:solidFill>
              </a:rPr>
              <a:t>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Steinheimer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Randrup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 (2012; 2013)</a:t>
            </a:r>
            <a:endParaRPr kumimoji="1" lang="ja-JP" altLang="en-US" sz="20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855046"/>
              </p:ext>
            </p:extLst>
          </p:nvPr>
        </p:nvGraphicFramePr>
        <p:xfrm>
          <a:off x="899592" y="4612707"/>
          <a:ext cx="2885333" cy="190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楕円 4"/>
          <p:cNvSpPr/>
          <p:nvPr/>
        </p:nvSpPr>
        <p:spPr>
          <a:xfrm>
            <a:off x="3043206" y="6003047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1470152" y="5953772"/>
            <a:ext cx="216024" cy="21602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1331640" y="5539727"/>
            <a:ext cx="671448" cy="463320"/>
          </a:xfrm>
          <a:custGeom>
            <a:avLst/>
            <a:gdLst>
              <a:gd name="connsiteX0" fmla="*/ 0 w 723207"/>
              <a:gd name="connsiteY0" fmla="*/ 191193 h 347332"/>
              <a:gd name="connsiteX1" fmla="*/ 307571 w 723207"/>
              <a:gd name="connsiteY1" fmla="*/ 340822 h 347332"/>
              <a:gd name="connsiteX2" fmla="*/ 723207 w 723207"/>
              <a:gd name="connsiteY2" fmla="*/ 0 h 34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207" h="347332">
                <a:moveTo>
                  <a:pt x="0" y="191193"/>
                </a:moveTo>
                <a:cubicBezTo>
                  <a:pt x="93518" y="281940"/>
                  <a:pt x="187037" y="372687"/>
                  <a:pt x="307571" y="340822"/>
                </a:cubicBezTo>
                <a:cubicBezTo>
                  <a:pt x="428105" y="308957"/>
                  <a:pt x="575656" y="154478"/>
                  <a:pt x="723207" y="0"/>
                </a:cubicBezTo>
              </a:path>
            </a:pathLst>
          </a:custGeom>
          <a:noFill/>
          <a:ln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444307"/>
            <a:ext cx="2160240" cy="192786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268422" y="1538553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64288" y="259010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μ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543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830168" cy="584775"/>
          </a:xfrm>
        </p:spPr>
        <p:txBody>
          <a:bodyPr/>
          <a:lstStyle/>
          <a:p>
            <a:r>
              <a:rPr kumimoji="1" lang="en-US" altLang="ja-JP" dirty="0" smtClean="0"/>
              <a:t> Including Non-Linearity  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946197" y="1168703"/>
            <a:ext cx="5281987" cy="10524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14899" y="2936029"/>
            <a:ext cx="6965413" cy="214915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84755" y="1410159"/>
            <a:ext cx="691102" cy="578681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85517" y="3164236"/>
            <a:ext cx="1554435" cy="105685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2585517" y="2043165"/>
            <a:ext cx="763109" cy="1060923"/>
          </a:xfrm>
          <a:prstGeom prst="downArrow">
            <a:avLst/>
          </a:prstGeom>
          <a:solidFill>
            <a:srgbClr val="FF000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27529" y="2360512"/>
            <a:ext cx="362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Include non-linear effects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F[n(x)] = \int dx  f(x)&#10;\end{align*}&lt;/body&gt;&#10;  &lt;fcolor&gt;FF000000&lt;/fcolor&gt;&#10;  &lt;bcolor&gt;FFFFFFFF&lt;/bcolor&gt;&#10;  &lt;transparent&gt;True&lt;/transparent&gt;&#10;  &lt;resolution&gt;1800&lt;/resolution&gt;&#10;  &lt;imageh&gt;553&lt;/imageh&gt;&#10;  &lt;imagew&gt;216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60" y="4289816"/>
            <a:ext cx="2609875" cy="66694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6454906" y="785457"/>
            <a:ext cx="25766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Nahrgang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Bluhm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</a:t>
            </a:r>
          </a:p>
          <a:p>
            <a:r>
              <a:rPr lang="en-US" altLang="ja-JP" sz="2000" dirty="0" smtClean="0">
                <a:solidFill>
                  <a:srgbClr val="002060"/>
                </a:solidFill>
              </a:rPr>
              <a:t>Schafer, Bass (2018)</a:t>
            </a:r>
            <a:endParaRPr kumimoji="1" lang="en-US" altLang="ja-JP" sz="2000" dirty="0" smtClean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162222" y="5445224"/>
            <a:ext cx="30773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D</a:t>
            </a:r>
            <a:r>
              <a:rPr kumimoji="1" lang="en-US" altLang="ja-JP" sz="2400" dirty="0" smtClean="0"/>
              <a:t>iffusion equation: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solve numerically</a:t>
            </a:r>
            <a:endParaRPr kumimoji="1" lang="ja-JP" altLang="en-US" sz="24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f(n) = \frac a2 n^2, \quad D=\Gamma a&#10;\end{align*}&lt;/body&gt;&#10;  &lt;fcolor&gt;FF000000&lt;/fcolor&gt;&#10;  &lt;bcolor&gt;FFFFFFFF&lt;/bcolor&gt;&#10;  &lt;transparent&gt;True&lt;/transparent&gt;&#10;  &lt;resolution&gt;1800&lt;/resolution&gt;&#10;  &lt;imageh&gt;448&lt;/imageh&gt;&#10;  &lt;imagew&gt;2449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39" y="5469641"/>
            <a:ext cx="2591858" cy="4741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frac{D}{\tau^2} \partial_Y^2 n + \frac1\tau \partial_Y \xi(\eta,\tau) -\frac{n}\tau&#10;\end{align*}&lt;/body&gt;&#10;  &lt;fcolor&gt;FF000000&lt;/fcolor&gt;&#10;  &lt;bcolor&gt;FFFFFFFF&lt;/bcolor&gt;&#10;  &lt;transparent&gt;True&lt;/transparent&gt;&#10;  &lt;resolution&gt;1800&lt;/resolution&gt;&#10;  &lt;imageh&gt;511&lt;/imageh&gt;&#10;  &lt;imagew&gt;3476&lt;/imagew&gt;&#10;  &lt;scale&gt;50&lt;/scale&gt;&#10;  &lt;cursor&gt;11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2" y="1340768"/>
            <a:ext cx="4849938" cy="712979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 \frac{\Gamma(n)}{\tau^2} \partial_Y^2\frac{\delta F[n]}{\delta n(x)} + \frac1\tau \partial_Y \xi(\eta,\tau)&#10;-\frac n\tau&#10;\end{align*}&lt;/body&gt;&#10;  &lt;fcolor&gt;FF000000&lt;/fcolor&gt;&#10;  &lt;bcolor&gt;FFFFFFFF&lt;/bcolor&gt;&#10;  &lt;transparent&gt;True&lt;/transparent&gt;&#10;  &lt;resolution&gt;1800&lt;/resolution&gt;&#10;  &lt;imageh&gt;589&lt;/imageh&gt;&#10;  &lt;imagew&gt;4242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" y="3218218"/>
            <a:ext cx="6400752" cy="8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Free Energy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569301"/>
              </p:ext>
            </p:extLst>
          </p:nvPr>
        </p:nvGraphicFramePr>
        <p:xfrm>
          <a:off x="3563887" y="2102336"/>
          <a:ext cx="1936786" cy="13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381895"/>
              </p:ext>
            </p:extLst>
          </p:nvPr>
        </p:nvGraphicFramePr>
        <p:xfrm>
          <a:off x="1115616" y="2102336"/>
          <a:ext cx="1944216" cy="131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834578"/>
              </p:ext>
            </p:extLst>
          </p:nvPr>
        </p:nvGraphicFramePr>
        <p:xfrm>
          <a:off x="6156176" y="2102336"/>
          <a:ext cx="1944216" cy="137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直線矢印コネクタ 8"/>
          <p:cNvCxnSpPr/>
          <p:nvPr/>
        </p:nvCxnSpPr>
        <p:spPr>
          <a:xfrm>
            <a:off x="1115616" y="2757478"/>
            <a:ext cx="194421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484" y="2884245"/>
            <a:ext cx="141817" cy="117475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1115615" y="2102338"/>
            <a:ext cx="7432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563888" y="2757478"/>
            <a:ext cx="194421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3563886" y="2102338"/>
            <a:ext cx="7433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6156176" y="2757478"/>
            <a:ext cx="194421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163607" y="2102338"/>
            <a:ext cx="0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961" y="1916832"/>
            <a:ext cx="481542" cy="26458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21707"/>
            <a:ext cx="481542" cy="264583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138" y="1925584"/>
            <a:ext cx="481542" cy="264583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83" y="2892887"/>
            <a:ext cx="141817" cy="117475"/>
          </a:xfrm>
          <a:prstGeom prst="rect">
            <a:avLst/>
          </a:prstGeom>
        </p:spPr>
      </p:pic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97" y="2869298"/>
            <a:ext cx="141817" cy="117475"/>
          </a:xfrm>
          <a:prstGeom prst="rect">
            <a:avLst/>
          </a:prstGeom>
        </p:spPr>
      </p:pic>
      <p:sp>
        <p:nvSpPr>
          <p:cNvPr id="31" name="右矢印 30"/>
          <p:cNvSpPr/>
          <p:nvPr/>
        </p:nvSpPr>
        <p:spPr>
          <a:xfrm>
            <a:off x="755576" y="3438190"/>
            <a:ext cx="7344816" cy="432048"/>
          </a:xfrm>
          <a:prstGeom prst="rightArrow">
            <a:avLst>
              <a:gd name="adj1" fmla="val 50000"/>
              <a:gd name="adj2" fmla="val 234949"/>
            </a:avLst>
          </a:prstGeom>
          <a:gradFill flip="none" rotWithShape="1">
            <a:gsLst>
              <a:gs pos="0">
                <a:srgbClr val="002060">
                  <a:alpha val="39000"/>
                </a:srgbClr>
              </a:gs>
              <a:gs pos="100000">
                <a:srgbClr val="00206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59" y="3350650"/>
            <a:ext cx="251520" cy="519588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55512" y="1382211"/>
            <a:ext cx="381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At 1</a:t>
            </a:r>
            <a:r>
              <a:rPr kumimoji="1" lang="en-US" altLang="ja-JP" sz="2800" b="1" baseline="30000" dirty="0" smtClean="0"/>
              <a:t>st</a:t>
            </a:r>
            <a:r>
              <a:rPr kumimoji="1" lang="en-US" altLang="ja-JP" sz="2800" b="1" dirty="0" smtClean="0"/>
              <a:t> transition point</a:t>
            </a:r>
            <a:endParaRPr kumimoji="1" lang="ja-JP" altLang="en-US" sz="2800" b="1" dirty="0" smtClean="0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chi(n)=\frac{\partial^2 f}{\partial n^2}&#10;\end{align*}&lt;/body&gt;&#10;  &lt;fcolor&gt;FF000000&lt;/fcolor&gt;&#10;  &lt;bcolor&gt;FFFFFFFF&lt;/bcolor&gt;&#10;  &lt;transparent&gt;True&lt;/transparent&gt;&#10;  &lt;resolution&gt;1800&lt;/resolution&gt;&#10;  &lt;imageh&gt;547&lt;/imageh&gt;&#10;  &lt;imagew&gt;1262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0" y="4648323"/>
            <a:ext cx="1335617" cy="578908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to \chi_{\rm QGP} \mbox{ ($n\to\infty$)}&#10;\end{align*}&lt;/body&gt;&#10;  &lt;fcolor&gt;FF000000&lt;/fcolor&gt;&#10;  &lt;bcolor&gt;FFFFFFFF&lt;/bcolor&gt;&#10;  &lt;transparent&gt;True&lt;/transparent&gt;&#10;  &lt;resolution&gt;1800&lt;/resolution&gt;&#10;  &lt;imageh&gt;259&lt;/imageh&gt;&#10;  &lt;imagew&gt;195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5" y="4831427"/>
            <a:ext cx="2064809" cy="27410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to \chi_{\rm hadron} \mbox{ ($n\to0$)}&#10;\end{align*}&lt;/body&gt;&#10;  &lt;fcolor&gt;FF000000&lt;/fcolor&gt;&#10;  &lt;bcolor&gt;FFFFFFFF&lt;/bcolor&gt;&#10;  &lt;transparent&gt;True&lt;/transparent&gt;&#10;  &lt;resolution&gt;1800&lt;/resolution&gt;&#10;  &lt;imageh&gt;250&lt;/imageh&gt;&#10;  &lt;imagew&gt;1993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74" y="5338304"/>
            <a:ext cx="2109259" cy="264583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55512" y="4077072"/>
            <a:ext cx="323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Large and small n</a:t>
            </a:r>
            <a:endParaRPr kumimoji="1" lang="ja-JP" altLang="en-US" sz="2800" b="1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572000" y="5214343"/>
            <a:ext cx="1133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Poisson</a:t>
            </a:r>
            <a:endParaRPr kumimoji="1" lang="ja-JP" altLang="en-US" sz="2400" dirty="0" smtClean="0"/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152" y="4437112"/>
            <a:ext cx="3109579" cy="22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3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61086" y="1240780"/>
            <a:ext cx="5070682" cy="1872208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Modeling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Transition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4880" y="4457069"/>
            <a:ext cx="483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Γ: positive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adjust Γ </a:t>
            </a:r>
            <a:r>
              <a:rPr kumimoji="1" lang="en-US" altLang="ja-JP" sz="2400" dirty="0" smtClean="0"/>
              <a:t>and A to </a:t>
            </a:r>
            <a:r>
              <a:rPr kumimoji="1" lang="en-US" altLang="ja-JP" sz="2400" dirty="0" smtClean="0"/>
              <a:t>reproduce the behavior of D at small and large n</a:t>
            </a:r>
            <a:endParaRPr kumimoji="1" lang="ja-JP" altLang="en-US" sz="2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92" y="4581128"/>
            <a:ext cx="3188707" cy="224078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292" y="2340290"/>
            <a:ext cx="3188708" cy="2240838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f(n) =&amp;amp; \frac12 a(n-n_s)^2 &#10;+ \frac14 b(n-n_s)^4&#10;\\&#10;&amp;amp;+c(\tau) n&#10;+k (\partial_Y n)^2&#10;\end{align*}&lt;/body&gt;&#10;  &lt;fcolor&gt;FF000000&lt;/fcolor&gt;&#10;  &lt;bcolor&gt;FFFFFFFF&lt;/bcolor&gt;&#10;  &lt;transparent&gt;True&lt;/transparent&gt;&#10;  &lt;resolution&gt;1800&lt;/resolution&gt;&#10;  &lt;imageh&gt;927&lt;/imageh&gt;&#10;  &lt;imagew&gt;3664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19502"/>
            <a:ext cx="3615071" cy="914622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>
            <a:off x="7040835" y="2110748"/>
            <a:ext cx="1385926" cy="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7184851" y="1039162"/>
            <a:ext cx="8384" cy="122398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弧 19"/>
          <p:cNvSpPr/>
          <p:nvPr/>
        </p:nvSpPr>
        <p:spPr>
          <a:xfrm>
            <a:off x="6363408" y="1407294"/>
            <a:ext cx="1757547" cy="1374273"/>
          </a:xfrm>
          <a:prstGeom prst="arc">
            <a:avLst>
              <a:gd name="adj1" fmla="val 17674031"/>
              <a:gd name="adj2" fmla="val 0"/>
            </a:avLst>
          </a:prstGeom>
          <a:ln w="317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 rot="2714888">
            <a:off x="7736247" y="1370185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33" y="1122089"/>
            <a:ext cx="178858" cy="17885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20" y="2007551"/>
            <a:ext cx="142875" cy="169333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524880" y="3466766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 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 D = \Gamma \Big( \frac{\partial^2 f}{\partial n^2} + X \Big)&#10;\end{align*}&lt;/body&gt;&#10;  &lt;fcolor&gt;FF000000&lt;/fcolor&gt;&#10;  &lt;bcolor&gt;FFFFFFFF&lt;/bcolor&gt;&#10;  &lt;transparent&gt;True&lt;/transparent&gt;&#10;  &lt;resolution&gt;1800&lt;/resolution&gt;&#10;  &lt;imageh&gt;547&lt;/imageh&gt;&#10;  &lt;imagew&gt;194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30" y="5757528"/>
            <a:ext cx="2299650" cy="64807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A = 2 D\chi_2&#10;\end{align*}&lt;/body&gt;&#10;  &lt;fcolor&gt;FF000000&lt;/fcolor&gt;&#10;  &lt;bcolor&gt;FFFFFFFF&lt;/bcolor&gt;&#10;  &lt;transparent&gt;True&lt;/transparent&gt;&#10;  &lt;resolution&gt;1800&lt;/resolution&gt;&#10;  &lt;imageh&gt;225&lt;/imageh&gt;&#10;  &lt;imagew&gt;10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84347"/>
            <a:ext cx="1296144" cy="26730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\Gamma(n) \partial_Y^2 \frac{\delta F[n]}{\delta n(Y)} + \partial_Y \xi&#10;\end{align*}&lt;/body&gt;&#10;  &lt;fcolor&gt;FF000000&lt;/fcolor&gt;&#10;  &lt;bcolor&gt;FFFFFFFF&lt;/bcolor&gt;&#10;  &lt;transparent&gt;True&lt;/transparent&gt;&#10;  &lt;resolution&gt;1800&lt;/resolution&gt;&#10;  &lt;imageh&gt;589&lt;/imageh&gt;&#10;  &lt;imagew&gt;297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1" y="1437857"/>
            <a:ext cx="3896744" cy="771489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xi(Y_1,\tau_1)\xi(Y_2,\tau_2)\rangle = 2 A \delta^{(2)}(1-2)&#10;\end{align*}&lt;/body&gt;&#10;  &lt;fcolor&gt;FF000000&lt;/fcolor&gt;&#10;  &lt;bcolor&gt;FFFFFFFF&lt;/bcolor&gt;&#10;  &lt;transparent&gt;True&lt;/transparent&gt;&#10;  &lt;resolution&gt;1800&lt;/resolution&gt;&#10;  &lt;imageh&gt;297&lt;/imageh&gt;&#10;  &lt;imagew&gt;3726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52" y="2505128"/>
            <a:ext cx="3943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乗算 6"/>
          <p:cNvSpPr/>
          <p:nvPr/>
        </p:nvSpPr>
        <p:spPr>
          <a:xfrm>
            <a:off x="6480212" y="1025365"/>
            <a:ext cx="1080120" cy="1249288"/>
          </a:xfrm>
          <a:prstGeom prst="mathMultiply">
            <a:avLst>
              <a:gd name="adj1" fmla="val 15893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Configurations in Equilibrium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81272"/>
            <a:ext cx="4104456" cy="306395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2381272"/>
            <a:ext cx="4104456" cy="3063952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partial_\tau n =  \frac{\Gamma(n)}{\tau^2} \partial_Y^2\frac{\delta F[n]}{\delta n(x)} + \frac1\tau \partial_Y \xi(\eta,\tau)&#10;-\frac n\tau&#10;\end{align*}&lt;/body&gt;&#10;  &lt;fcolor&gt;FF000000&lt;/fcolor&gt;&#10;  &lt;bcolor&gt;FFFFFFFF&lt;/bcolor&gt;&#10;  &lt;transparent&gt;True&lt;/transparent&gt;&#10;  &lt;resolution&gt;1800&lt;/resolution&gt;&#10;  &lt;imageh&gt;589&lt;/imageh&gt;&#10;  &lt;imagew&gt;4242&lt;/imagew&gt;&#10;  &lt;scale&gt;50&lt;/scale&gt;&#10;  &lt;cursor&gt;1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57" y="1268760"/>
            <a:ext cx="5704653" cy="79208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115616" y="5733256"/>
            <a:ext cx="5790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Domain formation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Surface: thickness </a:t>
            </a:r>
            <a:r>
              <a:rPr lang="ja-JP" altLang="en-US" sz="2400" dirty="0" smtClean="0"/>
              <a:t>√</a:t>
            </a:r>
            <a:r>
              <a:rPr lang="en-US" altLang="ja-JP" sz="2400" dirty="0" smtClean="0"/>
              <a:t>(2k/a), surface tension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814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317" r="10091"/>
          <a:stretch/>
        </p:blipFill>
        <p:spPr>
          <a:xfrm>
            <a:off x="618463" y="1402202"/>
            <a:ext cx="3950468" cy="4866993"/>
          </a:xfrm>
          <a:prstGeom prst="rect">
            <a:avLst/>
          </a:prstGeom>
        </p:spPr>
      </p:pic>
      <p:graphicFrame>
        <p:nvGraphicFramePr>
          <p:cNvPr id="17" name="グラフ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448596"/>
              </p:ext>
            </p:extLst>
          </p:nvPr>
        </p:nvGraphicFramePr>
        <p:xfrm>
          <a:off x="5856051" y="2295569"/>
          <a:ext cx="2462564" cy="168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8" name="直線矢印コネクタ 17"/>
          <p:cNvCxnSpPr/>
          <p:nvPr/>
        </p:nvCxnSpPr>
        <p:spPr>
          <a:xfrm flipV="1">
            <a:off x="5863484" y="3045583"/>
            <a:ext cx="2671155" cy="1230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5856051" y="2397513"/>
            <a:ext cx="7433" cy="1231204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f(n)&#10;\end{align*}&lt;/body&gt;&#10;  &lt;fcolor&gt;FF000000&lt;/fcolor&gt;&#10;  &lt;bcolor&gt;FFFFFFFF&lt;/bcolor&gt;&#10;  &lt;transparent&gt;True&lt;/transparent&gt;&#10;  &lt;resolution&gt;1800&lt;/resolution&gt;&#10;  &lt;imageh&gt;250&lt;/imageh&gt;&#10;  &lt;imagew&gt;45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69" y="2216882"/>
            <a:ext cx="481542" cy="26458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000000&lt;/fcolor&gt;&#10;  &lt;bcolor&gt;FFFFFFFF&lt;/bcolor&gt;&#10;  &lt;transparent&gt;True&lt;/transparent&gt;&#10;  &lt;resolution&gt;1800&lt;/resolution&gt;&#10;  &lt;imageh&gt;111&lt;/imageh&gt;&#10;  &lt;imagew&gt;1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39" y="3138628"/>
            <a:ext cx="141817" cy="117475"/>
          </a:xfrm>
          <a:prstGeom prst="rect">
            <a:avLst/>
          </a:prstGeom>
        </p:spPr>
      </p:pic>
      <p:sp>
        <p:nvSpPr>
          <p:cNvPr id="22" name="下矢印 21"/>
          <p:cNvSpPr/>
          <p:nvPr/>
        </p:nvSpPr>
        <p:spPr>
          <a:xfrm>
            <a:off x="57648" y="1950609"/>
            <a:ext cx="533178" cy="2450564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3" y="4545189"/>
            <a:ext cx="209408" cy="188640"/>
          </a:xfrm>
          <a:prstGeom prst="rect">
            <a:avLst/>
          </a:prstGeom>
        </p:spPr>
      </p:pic>
      <p:sp>
        <p:nvSpPr>
          <p:cNvPr id="26" name="楕円 25"/>
          <p:cNvSpPr/>
          <p:nvPr/>
        </p:nvSpPr>
        <p:spPr>
          <a:xfrm>
            <a:off x="8087764" y="2564904"/>
            <a:ext cx="140168" cy="12420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713078" y="2121518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initial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6409944" y="3057050"/>
            <a:ext cx="0" cy="56459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7767490" y="3045583"/>
            <a:ext cx="0" cy="564597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headEnd type="none" w="med" len="med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n_1&#10;\end{align*}&lt;/body&gt;&#10;  &lt;fcolor&gt;FF000000&lt;/fcolor&gt;&#10;  &lt;bcolor&gt;FFFFFFFF&lt;/bcolor&gt;&#10;  &lt;transparent&gt;True&lt;/transparent&gt;&#10;  &lt;resolution&gt;1800&lt;/resolution&gt;&#10;  &lt;imageh&gt;147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11" y="3754104"/>
            <a:ext cx="237067" cy="155575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n_2&#10;\end{align*}&lt;/body&gt;&#10;  &lt;fcolor&gt;FF000000&lt;/fcolor&gt;&#10;  &lt;bcolor&gt;FFFFFFFF&lt;/bcolor&gt;&#10;  &lt;transparent&gt;True&lt;/transparent&gt;&#10;  &lt;resolution&gt;1800&lt;/resolution&gt;&#10;  &lt;imageh&gt;147&lt;/imageh&gt;&#10;  &lt;imagew&gt;23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430" y="3749865"/>
            <a:ext cx="243417" cy="155575"/>
          </a:xfrm>
          <a:prstGeom prst="rect">
            <a:avLst/>
          </a:prstGeom>
        </p:spPr>
      </p:pic>
      <p:sp>
        <p:nvSpPr>
          <p:cNvPr id="37" name="下矢印 36"/>
          <p:cNvSpPr/>
          <p:nvPr/>
        </p:nvSpPr>
        <p:spPr>
          <a:xfrm rot="5400000">
            <a:off x="6932472" y="3223421"/>
            <a:ext cx="533178" cy="195306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65" y="4085390"/>
            <a:ext cx="209408" cy="188640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4735156" y="5458109"/>
            <a:ext cx="430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Dynamical domain formation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Domains survive even after 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transition</a:t>
            </a:r>
            <a:endParaRPr kumimoji="1" lang="ja-JP" altLang="en-US" sz="2400" dirty="0" smtClean="0"/>
          </a:p>
        </p:txBody>
      </p:sp>
      <p:cxnSp>
        <p:nvCxnSpPr>
          <p:cNvPr id="41" name="直線コネクタ 40"/>
          <p:cNvCxnSpPr/>
          <p:nvPr/>
        </p:nvCxnSpPr>
        <p:spPr>
          <a:xfrm>
            <a:off x="1043608" y="2569270"/>
            <a:ext cx="3911133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n=n_2&#10;\end{align*}&lt;/body&gt;&#10;  &lt;fcolor&gt;FF000000&lt;/fcolor&gt;&#10;  &lt;bcolor&gt;FFFFFFFF&lt;/bcolor&gt;&#10;  &lt;transparent&gt;True&lt;/transparent&gt;&#10;  &lt;resolution&gt;1800&lt;/resolution&gt;&#10;  &lt;imageh&gt;147&lt;/imageh&gt;&#10;  &lt;imagew&gt;71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66" y="2357118"/>
            <a:ext cx="752475" cy="155575"/>
          </a:xfrm>
          <a:prstGeom prst="rect">
            <a:avLst/>
          </a:prstGeom>
        </p:spPr>
      </p:pic>
      <p:cxnSp>
        <p:nvCxnSpPr>
          <p:cNvPr id="48" name="直線コネクタ 47"/>
          <p:cNvCxnSpPr/>
          <p:nvPr/>
        </p:nvCxnSpPr>
        <p:spPr>
          <a:xfrm>
            <a:off x="1043608" y="3785168"/>
            <a:ext cx="3911133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TexTeXPicture" descr="&lt;?xml version=&quot;1.0&quot; encoding=&quot;utf-16&quot;?&gt;&#10;&lt;TeXTeX&gt;&#10;  &lt;preamble&gt;\documentclass{jarticle}&#10;\usepackage{amsmath}&#10;\pagestyle{empty}&lt;/preamble&gt;&#10;  &lt;body&gt;\begin{align*} &#10;n=n_1&#10;\end{align*}&lt;/body&gt;&#10;  &lt;fcolor&gt;FF000000&lt;/fcolor&gt;&#10;  &lt;bcolor&gt;FFFFFFFF&lt;/bcolor&gt;&#10;  &lt;transparent&gt;True&lt;/transparent&gt;&#10;  &lt;resolution&gt;1800&lt;/resolution&gt;&#10;  &lt;imageh&gt;147&lt;/imageh&gt;&#10;  &lt;imagew&gt;70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66" y="3573016"/>
            <a:ext cx="746125" cy="155575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1691680" y="5991671"/>
            <a:ext cx="11401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</a:t>
            </a:r>
            <a:endParaRPr kumimoji="1" lang="ja-JP" altLang="en-US" sz="2400" dirty="0" smtClean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8174599" y="2666529"/>
            <a:ext cx="0" cy="1754303"/>
          </a:xfrm>
          <a:prstGeom prst="line">
            <a:avLst/>
          </a:prstGeom>
          <a:ln w="31750">
            <a:solidFill>
              <a:schemeClr val="accent2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15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Beam-Energy Scan Program</a:t>
            </a:r>
            <a:br>
              <a:rPr kumimoji="1" lang="en-US" altLang="ja-JP" dirty="0" smtClean="0"/>
            </a:br>
            <a:r>
              <a:rPr lang="en-US" altLang="ja-JP" dirty="0" smtClean="0"/>
              <a:t>in Heavy-Ion Collisions</a:t>
            </a:r>
            <a:endParaRPr kumimoji="1" lang="ja-JP" altLang="en-US" dirty="0"/>
          </a:p>
        </p:txBody>
      </p:sp>
      <p:sp>
        <p:nvSpPr>
          <p:cNvPr id="212" name="正方形/長方形 211"/>
          <p:cNvSpPr/>
          <p:nvPr/>
        </p:nvSpPr>
        <p:spPr>
          <a:xfrm>
            <a:off x="1403898" y="1690689"/>
            <a:ext cx="6162167" cy="3815691"/>
          </a:xfrm>
          <a:prstGeom prst="rect">
            <a:avLst/>
          </a:prstGeom>
          <a:gradFill flip="none" rotWithShape="1">
            <a:gsLst>
              <a:gs pos="0">
                <a:srgbClr val="FF7C80">
                  <a:tint val="66000"/>
                  <a:satMod val="160000"/>
                </a:srgbClr>
              </a:gs>
              <a:gs pos="50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3" name="円/楕円 646"/>
          <p:cNvSpPr/>
          <p:nvPr/>
        </p:nvSpPr>
        <p:spPr>
          <a:xfrm>
            <a:off x="3923627" y="4988244"/>
            <a:ext cx="5103812" cy="1422400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4" name="円弧 213"/>
          <p:cNvSpPr/>
          <p:nvPr/>
        </p:nvSpPr>
        <p:spPr>
          <a:xfrm>
            <a:off x="-1643736" y="3759519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15" name="正方形/長方形 214"/>
          <p:cNvSpPr/>
          <p:nvPr/>
        </p:nvSpPr>
        <p:spPr>
          <a:xfrm>
            <a:off x="1405852" y="5959794"/>
            <a:ext cx="7024687" cy="45085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cxnSp>
        <p:nvCxnSpPr>
          <p:cNvPr id="216" name="直線矢印コネクタ 215"/>
          <p:cNvCxnSpPr/>
          <p:nvPr/>
        </p:nvCxnSpPr>
        <p:spPr>
          <a:xfrm rot="5400000" flipH="1" flipV="1">
            <a:off x="-761879" y="3920650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217" name="直線矢印コネクタ 216"/>
          <p:cNvCxnSpPr/>
          <p:nvPr/>
        </p:nvCxnSpPr>
        <p:spPr>
          <a:xfrm>
            <a:off x="1272502" y="5959794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18" name="円/楕円 654"/>
          <p:cNvSpPr/>
          <p:nvPr/>
        </p:nvSpPr>
        <p:spPr>
          <a:xfrm>
            <a:off x="2136102" y="5504181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19" name="円/楕円 655"/>
          <p:cNvSpPr/>
          <p:nvPr/>
        </p:nvSpPr>
        <p:spPr>
          <a:xfrm>
            <a:off x="2317077" y="57010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0" name="円/楕円 656"/>
          <p:cNvSpPr/>
          <p:nvPr/>
        </p:nvSpPr>
        <p:spPr>
          <a:xfrm>
            <a:off x="2201189" y="566451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1" name="円/楕円 657"/>
          <p:cNvSpPr/>
          <p:nvPr/>
        </p:nvSpPr>
        <p:spPr>
          <a:xfrm>
            <a:off x="2294852" y="55692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2" name="円/楕円 658"/>
          <p:cNvSpPr/>
          <p:nvPr/>
        </p:nvSpPr>
        <p:spPr>
          <a:xfrm>
            <a:off x="2001164" y="34372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537614" y="5053331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4" name="円/楕円 660"/>
          <p:cNvSpPr/>
          <p:nvPr/>
        </p:nvSpPr>
        <p:spPr>
          <a:xfrm>
            <a:off x="5515889" y="5762944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5" name="円/楕円 661"/>
          <p:cNvSpPr/>
          <p:nvPr/>
        </p:nvSpPr>
        <p:spPr>
          <a:xfrm>
            <a:off x="5247602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6" name="円/楕円 662"/>
          <p:cNvSpPr/>
          <p:nvPr/>
        </p:nvSpPr>
        <p:spPr>
          <a:xfrm>
            <a:off x="4718964" y="5762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7" name="円/楕円 663"/>
          <p:cNvSpPr/>
          <p:nvPr/>
        </p:nvSpPr>
        <p:spPr>
          <a:xfrm rot="19629234">
            <a:off x="2001164" y="472789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8" name="円/楕円 664"/>
          <p:cNvSpPr>
            <a:spLocks noChangeArrowheads="1"/>
          </p:cNvSpPr>
          <p:nvPr/>
        </p:nvSpPr>
        <p:spPr bwMode="auto">
          <a:xfrm rot="-4990811">
            <a:off x="1673345" y="4468338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29" name="円/楕円 665"/>
          <p:cNvSpPr>
            <a:spLocks noChangeArrowheads="1"/>
          </p:cNvSpPr>
          <p:nvPr/>
        </p:nvSpPr>
        <p:spPr bwMode="auto">
          <a:xfrm rot="5190236">
            <a:off x="2201190" y="4275456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0" name="円/楕円 666"/>
          <p:cNvSpPr/>
          <p:nvPr/>
        </p:nvSpPr>
        <p:spPr>
          <a:xfrm>
            <a:off x="3060027" y="5181919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1" name="円/楕円 667"/>
          <p:cNvSpPr/>
          <p:nvPr/>
        </p:nvSpPr>
        <p:spPr>
          <a:xfrm>
            <a:off x="3261639" y="5569269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2" name="円/楕円 668"/>
          <p:cNvSpPr/>
          <p:nvPr/>
        </p:nvSpPr>
        <p:spPr>
          <a:xfrm>
            <a:off x="3658514" y="5375594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3" name="テキスト ボックス 93"/>
          <p:cNvSpPr txBox="1">
            <a:spLocks noChangeArrowheads="1"/>
          </p:cNvSpPr>
          <p:nvPr/>
        </p:nvSpPr>
        <p:spPr bwMode="auto">
          <a:xfrm>
            <a:off x="3858539" y="6012181"/>
            <a:ext cx="1482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b="1" dirty="0" smtClean="0">
                <a:solidFill>
                  <a:srgbClr val="000000"/>
                </a:solidFill>
                <a:cs typeface="Times New Roman" pitchFamily="18" charset="0"/>
              </a:rPr>
              <a:t>~10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15</a:t>
            </a:r>
            <a:r>
              <a:rPr lang="en-US" altLang="ja-JP" sz="2000" b="1" i="1" dirty="0" smtClean="0">
                <a:solidFill>
                  <a:srgbClr val="000000"/>
                </a:solidFill>
                <a:cs typeface="Times New Roman" pitchFamily="18" charset="0"/>
              </a:rPr>
              <a:t>g/cm</a:t>
            </a:r>
            <a:r>
              <a:rPr lang="en-US" altLang="ja-JP" sz="2000" b="1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</a:p>
        </p:txBody>
      </p:sp>
      <p:sp>
        <p:nvSpPr>
          <p:cNvPr id="234" name="テキスト ボックス 94"/>
          <p:cNvSpPr txBox="1">
            <a:spLocks noChangeArrowheads="1"/>
          </p:cNvSpPr>
          <p:nvPr/>
        </p:nvSpPr>
        <p:spPr bwMode="auto">
          <a:xfrm rot="-5400000">
            <a:off x="577062" y="3476914"/>
            <a:ext cx="1140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0000"/>
                </a:solidFill>
                <a:latin typeface="Arial" panose="020B0604020202020204" pitchFamily="34" charset="0"/>
                <a:ea typeface="HGｺﾞｼｯｸE" pitchFamily="49" charset="-128"/>
                <a:cs typeface="Arial" panose="020B0604020202020204" pitchFamily="34" charset="0"/>
              </a:rPr>
              <a:t>150MeV</a:t>
            </a:r>
            <a:endParaRPr lang="ja-JP" altLang="en-US" sz="2000" baseline="30000" dirty="0" smtClean="0">
              <a:solidFill>
                <a:srgbClr val="000000"/>
              </a:solidFill>
              <a:latin typeface="Arial" panose="020B0604020202020204" pitchFamily="34" charset="0"/>
              <a:ea typeface="HGｺﾞｼｯｸE" pitchFamily="49" charset="-128"/>
              <a:cs typeface="Arial" panose="020B0604020202020204" pitchFamily="34" charset="0"/>
            </a:endParaRPr>
          </a:p>
        </p:txBody>
      </p:sp>
      <p:sp>
        <p:nvSpPr>
          <p:cNvPr id="235" name="線吹き出し 2 (枠付き) 234"/>
          <p:cNvSpPr>
            <a:spLocks/>
          </p:cNvSpPr>
          <p:nvPr/>
        </p:nvSpPr>
        <p:spPr bwMode="auto">
          <a:xfrm>
            <a:off x="1703508" y="6091556"/>
            <a:ext cx="1839912" cy="322262"/>
          </a:xfrm>
          <a:prstGeom prst="borderCallout2">
            <a:avLst>
              <a:gd name="adj1" fmla="val 29298"/>
              <a:gd name="adj2" fmla="val -1074"/>
              <a:gd name="adj3" fmla="val 29298"/>
              <a:gd name="adj4" fmla="val -11746"/>
              <a:gd name="adj5" fmla="val -27520"/>
              <a:gd name="adj6" fmla="val -11746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>
            <a:outerShdw sx="102000" sy="102000" algn="ctr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Our Universe</a:t>
            </a:r>
            <a:endParaRPr kumimoji="0" lang="ja-JP" altLang="en-US" b="1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6" name="円/楕円 672"/>
          <p:cNvSpPr>
            <a:spLocks noChangeArrowheads="1"/>
          </p:cNvSpPr>
          <p:nvPr/>
        </p:nvSpPr>
        <p:spPr bwMode="auto">
          <a:xfrm rot="-3497947">
            <a:off x="6512045" y="5181126"/>
            <a:ext cx="257175" cy="19526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7" name="円/楕円 673"/>
          <p:cNvSpPr/>
          <p:nvPr/>
        </p:nvSpPr>
        <p:spPr>
          <a:xfrm rot="1849631">
            <a:off x="6773189" y="5569269"/>
            <a:ext cx="265113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8" name="円/楕円 674"/>
          <p:cNvSpPr>
            <a:spLocks noChangeArrowheads="1"/>
          </p:cNvSpPr>
          <p:nvPr/>
        </p:nvSpPr>
        <p:spPr bwMode="auto">
          <a:xfrm rot="-4852152">
            <a:off x="5132508" y="5566888"/>
            <a:ext cx="260350" cy="201612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39" name="円/楕円 675"/>
          <p:cNvSpPr/>
          <p:nvPr/>
        </p:nvSpPr>
        <p:spPr>
          <a:xfrm rot="19961792">
            <a:off x="5644477" y="5310506"/>
            <a:ext cx="266700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0" name="円/楕円 676"/>
          <p:cNvSpPr/>
          <p:nvPr/>
        </p:nvSpPr>
        <p:spPr>
          <a:xfrm>
            <a:off x="6176289" y="56343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1" name="円/楕円 677"/>
          <p:cNvSpPr/>
          <p:nvPr/>
        </p:nvSpPr>
        <p:spPr>
          <a:xfrm rot="1508149">
            <a:off x="4747539" y="5291456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2" name="円/楕円 678"/>
          <p:cNvSpPr/>
          <p:nvPr/>
        </p:nvSpPr>
        <p:spPr>
          <a:xfrm rot="19365573">
            <a:off x="1867814" y="3368994"/>
            <a:ext cx="268288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3" name="円/楕円 679"/>
          <p:cNvSpPr/>
          <p:nvPr/>
        </p:nvSpPr>
        <p:spPr>
          <a:xfrm rot="572975">
            <a:off x="1537614" y="3240406"/>
            <a:ext cx="263525" cy="196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4" name="円/楕円 680"/>
          <p:cNvSpPr/>
          <p:nvPr/>
        </p:nvSpPr>
        <p:spPr>
          <a:xfrm>
            <a:off x="6904952" y="567563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5" name="円/楕円 681"/>
          <p:cNvSpPr/>
          <p:nvPr/>
        </p:nvSpPr>
        <p:spPr>
          <a:xfrm>
            <a:off x="3393402" y="56343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6" name="円/楕円 682"/>
          <p:cNvSpPr/>
          <p:nvPr/>
        </p:nvSpPr>
        <p:spPr>
          <a:xfrm>
            <a:off x="6573164" y="53105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7" name="円/楕円 683"/>
          <p:cNvSpPr/>
          <p:nvPr/>
        </p:nvSpPr>
        <p:spPr>
          <a:xfrm>
            <a:off x="1588414" y="3305494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8" name="円/楕円 684"/>
          <p:cNvSpPr/>
          <p:nvPr/>
        </p:nvSpPr>
        <p:spPr>
          <a:xfrm>
            <a:off x="6242964" y="569785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49" name="円/楕円 685"/>
          <p:cNvSpPr/>
          <p:nvPr/>
        </p:nvSpPr>
        <p:spPr>
          <a:xfrm>
            <a:off x="3193377" y="5375594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0" name="円/楕円 686"/>
          <p:cNvSpPr/>
          <p:nvPr/>
        </p:nvSpPr>
        <p:spPr>
          <a:xfrm>
            <a:off x="6839864" y="562165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1" name="円/楕円 687"/>
          <p:cNvSpPr/>
          <p:nvPr/>
        </p:nvSpPr>
        <p:spPr>
          <a:xfrm>
            <a:off x="1786852" y="44961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2" name="円/楕円 688"/>
          <p:cNvSpPr/>
          <p:nvPr/>
        </p:nvSpPr>
        <p:spPr>
          <a:xfrm>
            <a:off x="5712739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3" name="円/楕円 689"/>
          <p:cNvSpPr/>
          <p:nvPr/>
        </p:nvSpPr>
        <p:spPr>
          <a:xfrm>
            <a:off x="1588414" y="51168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4" name="円/楕円 690"/>
          <p:cNvSpPr/>
          <p:nvPr/>
        </p:nvSpPr>
        <p:spPr>
          <a:xfrm>
            <a:off x="5779414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5" name="円/楕円 691"/>
          <p:cNvSpPr/>
          <p:nvPr/>
        </p:nvSpPr>
        <p:spPr>
          <a:xfrm>
            <a:off x="2294852" y="42754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6" name="円/楕円 692"/>
          <p:cNvSpPr/>
          <p:nvPr/>
        </p:nvSpPr>
        <p:spPr>
          <a:xfrm>
            <a:off x="5247602" y="556926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7" name="円/楕円 693"/>
          <p:cNvSpPr/>
          <p:nvPr/>
        </p:nvSpPr>
        <p:spPr>
          <a:xfrm>
            <a:off x="6641427" y="5181919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8" name="円/楕円 694"/>
          <p:cNvSpPr/>
          <p:nvPr/>
        </p:nvSpPr>
        <p:spPr>
          <a:xfrm>
            <a:off x="5247602" y="56978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59" name="円/楕円 695"/>
          <p:cNvSpPr/>
          <p:nvPr/>
        </p:nvSpPr>
        <p:spPr>
          <a:xfrm>
            <a:off x="1537614" y="2594294"/>
            <a:ext cx="65088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0" name="円/楕円 696"/>
          <p:cNvSpPr/>
          <p:nvPr/>
        </p:nvSpPr>
        <p:spPr>
          <a:xfrm>
            <a:off x="4850727" y="53755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1" name="円/楕円 697"/>
          <p:cNvSpPr/>
          <p:nvPr/>
        </p:nvSpPr>
        <p:spPr>
          <a:xfrm>
            <a:off x="6309639" y="5697856"/>
            <a:ext cx="65088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2" name="円/楕円 698"/>
          <p:cNvSpPr/>
          <p:nvPr/>
        </p:nvSpPr>
        <p:spPr>
          <a:xfrm>
            <a:off x="4785639" y="5310506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3" name="円/楕円 699"/>
          <p:cNvSpPr/>
          <p:nvPr/>
        </p:nvSpPr>
        <p:spPr>
          <a:xfrm>
            <a:off x="1602702" y="298481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4" name="円/楕円 700"/>
          <p:cNvSpPr/>
          <p:nvPr/>
        </p:nvSpPr>
        <p:spPr>
          <a:xfrm>
            <a:off x="3856952" y="54406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5" name="円/楕円 701"/>
          <p:cNvSpPr/>
          <p:nvPr/>
        </p:nvSpPr>
        <p:spPr>
          <a:xfrm>
            <a:off x="3723602" y="5504181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6" name="円/楕円 702"/>
          <p:cNvSpPr/>
          <p:nvPr/>
        </p:nvSpPr>
        <p:spPr>
          <a:xfrm>
            <a:off x="2399627" y="3565844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7" name="円/楕円 703"/>
          <p:cNvSpPr/>
          <p:nvPr/>
        </p:nvSpPr>
        <p:spPr>
          <a:xfrm>
            <a:off x="3460077" y="57629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8" name="円/楕円 704"/>
          <p:cNvSpPr/>
          <p:nvPr/>
        </p:nvSpPr>
        <p:spPr>
          <a:xfrm>
            <a:off x="3325139" y="5762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69" name="円/楕円 705"/>
          <p:cNvSpPr/>
          <p:nvPr/>
        </p:nvSpPr>
        <p:spPr>
          <a:xfrm>
            <a:off x="1691602" y="512476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0" name="円/楕円 706"/>
          <p:cNvSpPr/>
          <p:nvPr/>
        </p:nvSpPr>
        <p:spPr>
          <a:xfrm>
            <a:off x="3129877" y="524700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1" name="円/楕円 707"/>
          <p:cNvSpPr/>
          <p:nvPr/>
        </p:nvSpPr>
        <p:spPr>
          <a:xfrm>
            <a:off x="3261639" y="5291456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2" name="円/楕円 708"/>
          <p:cNvSpPr/>
          <p:nvPr/>
        </p:nvSpPr>
        <p:spPr>
          <a:xfrm>
            <a:off x="2136102" y="472789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3" name="円/楕円 709"/>
          <p:cNvSpPr/>
          <p:nvPr/>
        </p:nvSpPr>
        <p:spPr>
          <a:xfrm>
            <a:off x="4056977" y="4405631"/>
            <a:ext cx="65087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4" name="円/楕円 710"/>
          <p:cNvSpPr/>
          <p:nvPr/>
        </p:nvSpPr>
        <p:spPr>
          <a:xfrm>
            <a:off x="67731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5" name="円/楕円 711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6" name="円/楕円 712"/>
          <p:cNvSpPr/>
          <p:nvPr/>
        </p:nvSpPr>
        <p:spPr>
          <a:xfrm>
            <a:off x="3193377" y="2853056"/>
            <a:ext cx="68262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7" name="円/楕円 713"/>
          <p:cNvSpPr/>
          <p:nvPr/>
        </p:nvSpPr>
        <p:spPr>
          <a:xfrm>
            <a:off x="6904952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8" name="円/楕円 714"/>
          <p:cNvSpPr/>
          <p:nvPr/>
        </p:nvSpPr>
        <p:spPr>
          <a:xfrm>
            <a:off x="3757460" y="1964205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79" name="円/楕円 715"/>
          <p:cNvSpPr/>
          <p:nvPr/>
        </p:nvSpPr>
        <p:spPr>
          <a:xfrm>
            <a:off x="3525164" y="2465706"/>
            <a:ext cx="68263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0" name="円/楕円 716"/>
          <p:cNvSpPr/>
          <p:nvPr/>
        </p:nvSpPr>
        <p:spPr>
          <a:xfrm>
            <a:off x="2863177" y="3500756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1" name="円/楕円 717"/>
          <p:cNvSpPr/>
          <p:nvPr/>
        </p:nvSpPr>
        <p:spPr>
          <a:xfrm>
            <a:off x="5644477" y="2659381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2" name="円/楕円 718"/>
          <p:cNvSpPr/>
          <p:nvPr/>
        </p:nvSpPr>
        <p:spPr>
          <a:xfrm>
            <a:off x="5115839" y="272446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3" name="円/楕円 719"/>
          <p:cNvSpPr/>
          <p:nvPr/>
        </p:nvSpPr>
        <p:spPr>
          <a:xfrm>
            <a:off x="2929852" y="2143444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4" name="円/楕円 720"/>
          <p:cNvSpPr/>
          <p:nvPr/>
        </p:nvSpPr>
        <p:spPr>
          <a:xfrm>
            <a:off x="2201189" y="2206944"/>
            <a:ext cx="63500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5" name="円/楕円 721"/>
          <p:cNvSpPr/>
          <p:nvPr/>
        </p:nvSpPr>
        <p:spPr>
          <a:xfrm>
            <a:off x="5846089" y="350075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6" name="円/楕円 722"/>
          <p:cNvSpPr/>
          <p:nvPr/>
        </p:nvSpPr>
        <p:spPr>
          <a:xfrm>
            <a:off x="4388764" y="421195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7" name="円/楕円 723"/>
          <p:cNvSpPr/>
          <p:nvPr/>
        </p:nvSpPr>
        <p:spPr>
          <a:xfrm>
            <a:off x="5446039" y="40182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8" name="円/楕円 724"/>
          <p:cNvSpPr/>
          <p:nvPr/>
        </p:nvSpPr>
        <p:spPr>
          <a:xfrm>
            <a:off x="3393402" y="2143444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89" name="円/楕円 725"/>
          <p:cNvSpPr/>
          <p:nvPr/>
        </p:nvSpPr>
        <p:spPr>
          <a:xfrm>
            <a:off x="6839864" y="3888106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0" name="円/楕円 726"/>
          <p:cNvSpPr/>
          <p:nvPr/>
        </p:nvSpPr>
        <p:spPr>
          <a:xfrm>
            <a:off x="1685252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1" name="円/楕円 727"/>
          <p:cNvSpPr/>
          <p:nvPr/>
        </p:nvSpPr>
        <p:spPr>
          <a:xfrm>
            <a:off x="4917402" y="4665981"/>
            <a:ext cx="65087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2" name="円/楕円 728"/>
          <p:cNvSpPr/>
          <p:nvPr/>
        </p:nvSpPr>
        <p:spPr>
          <a:xfrm>
            <a:off x="1934489" y="24006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3" name="円/楕円 729"/>
          <p:cNvSpPr/>
          <p:nvPr/>
        </p:nvSpPr>
        <p:spPr>
          <a:xfrm>
            <a:off x="2001164" y="3408681"/>
            <a:ext cx="65088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4" name="円/楕円 730"/>
          <p:cNvSpPr/>
          <p:nvPr/>
        </p:nvSpPr>
        <p:spPr>
          <a:xfrm>
            <a:off x="6242964" y="46008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5" name="円/楕円 731"/>
          <p:cNvSpPr/>
          <p:nvPr/>
        </p:nvSpPr>
        <p:spPr>
          <a:xfrm>
            <a:off x="1670964" y="2078356"/>
            <a:ext cx="65088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6" name="円/楕円 732"/>
          <p:cNvSpPr/>
          <p:nvPr/>
        </p:nvSpPr>
        <p:spPr>
          <a:xfrm>
            <a:off x="2310727" y="438181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7" name="円/楕円 733"/>
          <p:cNvSpPr/>
          <p:nvPr/>
        </p:nvSpPr>
        <p:spPr>
          <a:xfrm>
            <a:off x="1926552" y="3486469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8" name="円/楕円 734"/>
          <p:cNvSpPr/>
          <p:nvPr/>
        </p:nvSpPr>
        <p:spPr>
          <a:xfrm>
            <a:off x="2264689" y="3111819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299" name="円/楕円 735"/>
          <p:cNvSpPr/>
          <p:nvPr/>
        </p:nvSpPr>
        <p:spPr>
          <a:xfrm>
            <a:off x="1742402" y="458660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0" name="円/楕円 736"/>
          <p:cNvSpPr/>
          <p:nvPr/>
        </p:nvSpPr>
        <p:spPr>
          <a:xfrm>
            <a:off x="2066252" y="483266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1" name="円/楕円 737"/>
          <p:cNvSpPr/>
          <p:nvPr/>
        </p:nvSpPr>
        <p:spPr>
          <a:xfrm>
            <a:off x="2001164" y="2853056"/>
            <a:ext cx="65088" cy="66675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2" name="円/楕円 738"/>
          <p:cNvSpPr/>
          <p:nvPr/>
        </p:nvSpPr>
        <p:spPr>
          <a:xfrm>
            <a:off x="4652289" y="253079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3" name="円/楕円 739"/>
          <p:cNvSpPr/>
          <p:nvPr/>
        </p:nvSpPr>
        <p:spPr>
          <a:xfrm>
            <a:off x="2596477" y="2530794"/>
            <a:ext cx="68262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4" name="円/楕円 740"/>
          <p:cNvSpPr/>
          <p:nvPr/>
        </p:nvSpPr>
        <p:spPr>
          <a:xfrm>
            <a:off x="1537614" y="2853056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5" name="円/楕円 741"/>
          <p:cNvSpPr/>
          <p:nvPr/>
        </p:nvSpPr>
        <p:spPr>
          <a:xfrm>
            <a:off x="5515889" y="1964205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6" name="円/楕円 742"/>
          <p:cNvSpPr/>
          <p:nvPr/>
        </p:nvSpPr>
        <p:spPr>
          <a:xfrm>
            <a:off x="180113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7" name="円/楕円 743"/>
          <p:cNvSpPr/>
          <p:nvPr/>
        </p:nvSpPr>
        <p:spPr>
          <a:xfrm>
            <a:off x="4850727" y="3049906"/>
            <a:ext cx="66675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8" name="円/楕円 744"/>
          <p:cNvSpPr/>
          <p:nvPr/>
        </p:nvSpPr>
        <p:spPr>
          <a:xfrm>
            <a:off x="6641427" y="4340544"/>
            <a:ext cx="6350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09" name="円/楕円 745"/>
          <p:cNvSpPr/>
          <p:nvPr/>
        </p:nvSpPr>
        <p:spPr>
          <a:xfrm>
            <a:off x="7170064" y="4600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0" name="円/楕円 746"/>
          <p:cNvSpPr/>
          <p:nvPr/>
        </p:nvSpPr>
        <p:spPr>
          <a:xfrm>
            <a:off x="7303414" y="36944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1" name="円/楕円 747"/>
          <p:cNvSpPr/>
          <p:nvPr/>
        </p:nvSpPr>
        <p:spPr>
          <a:xfrm>
            <a:off x="2001164" y="3111819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2" name="円/楕円 748"/>
          <p:cNvSpPr/>
          <p:nvPr/>
        </p:nvSpPr>
        <p:spPr>
          <a:xfrm>
            <a:off x="1934489" y="201326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3" name="円/楕円 749"/>
          <p:cNvSpPr/>
          <p:nvPr/>
        </p:nvSpPr>
        <p:spPr>
          <a:xfrm>
            <a:off x="7303414" y="210822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4" name="円/楕円 750"/>
          <p:cNvSpPr/>
          <p:nvPr/>
        </p:nvSpPr>
        <p:spPr>
          <a:xfrm>
            <a:off x="7170064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5" name="円/楕円 751"/>
          <p:cNvSpPr/>
          <p:nvPr/>
        </p:nvSpPr>
        <p:spPr>
          <a:xfrm>
            <a:off x="6773189" y="298481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6" name="円/楕円 752"/>
          <p:cNvSpPr/>
          <p:nvPr/>
        </p:nvSpPr>
        <p:spPr>
          <a:xfrm>
            <a:off x="6439814" y="382460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7" name="円/楕円 753"/>
          <p:cNvSpPr/>
          <p:nvPr/>
        </p:nvSpPr>
        <p:spPr>
          <a:xfrm>
            <a:off x="2466302" y="29197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8" name="円/楕円 754"/>
          <p:cNvSpPr/>
          <p:nvPr/>
        </p:nvSpPr>
        <p:spPr>
          <a:xfrm>
            <a:off x="577941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19" name="円/楕円 755"/>
          <p:cNvSpPr/>
          <p:nvPr/>
        </p:nvSpPr>
        <p:spPr>
          <a:xfrm>
            <a:off x="3790277" y="3240406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0" name="円/楕円 756"/>
          <p:cNvSpPr/>
          <p:nvPr/>
        </p:nvSpPr>
        <p:spPr>
          <a:xfrm>
            <a:off x="2929852" y="3759519"/>
            <a:ext cx="65087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1" name="円/楕円 757"/>
          <p:cNvSpPr/>
          <p:nvPr/>
        </p:nvSpPr>
        <p:spPr>
          <a:xfrm>
            <a:off x="1736052" y="2724469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2" name="円/楕円 758"/>
          <p:cNvSpPr/>
          <p:nvPr/>
        </p:nvSpPr>
        <p:spPr>
          <a:xfrm>
            <a:off x="1670964" y="2337119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3" name="円/楕円 759"/>
          <p:cNvSpPr/>
          <p:nvPr/>
        </p:nvSpPr>
        <p:spPr>
          <a:xfrm>
            <a:off x="1470939" y="1949769"/>
            <a:ext cx="66675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4" name="円/楕円 760"/>
          <p:cNvSpPr/>
          <p:nvPr/>
        </p:nvSpPr>
        <p:spPr>
          <a:xfrm>
            <a:off x="4388764" y="4727894"/>
            <a:ext cx="63500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5" name="円/楕円 761"/>
          <p:cNvSpPr/>
          <p:nvPr/>
        </p:nvSpPr>
        <p:spPr>
          <a:xfrm>
            <a:off x="3525164" y="3500756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6" name="円/楕円 762"/>
          <p:cNvSpPr/>
          <p:nvPr/>
        </p:nvSpPr>
        <p:spPr>
          <a:xfrm>
            <a:off x="2466302" y="3368994"/>
            <a:ext cx="65087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7" name="円/楕円 763"/>
          <p:cNvSpPr/>
          <p:nvPr/>
        </p:nvSpPr>
        <p:spPr>
          <a:xfrm>
            <a:off x="5115839" y="369443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8" name="円/楕円 764"/>
          <p:cNvSpPr/>
          <p:nvPr/>
        </p:nvSpPr>
        <p:spPr>
          <a:xfrm>
            <a:off x="3460077" y="3888106"/>
            <a:ext cx="65087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29" name="円/楕円 765"/>
          <p:cNvSpPr/>
          <p:nvPr/>
        </p:nvSpPr>
        <p:spPr>
          <a:xfrm>
            <a:off x="5580977" y="4472306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0" name="円/楕円 766"/>
          <p:cNvSpPr/>
          <p:nvPr/>
        </p:nvSpPr>
        <p:spPr>
          <a:xfrm>
            <a:off x="6573164" y="2272031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1" name="円/楕円 767"/>
          <p:cNvSpPr/>
          <p:nvPr/>
        </p:nvSpPr>
        <p:spPr>
          <a:xfrm>
            <a:off x="6309639" y="3759519"/>
            <a:ext cx="65088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2" name="円/楕円 768"/>
          <p:cNvSpPr/>
          <p:nvPr/>
        </p:nvSpPr>
        <p:spPr>
          <a:xfrm>
            <a:off x="4587202" y="45358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3" name="円/楕円 769"/>
          <p:cNvSpPr/>
          <p:nvPr/>
        </p:nvSpPr>
        <p:spPr>
          <a:xfrm>
            <a:off x="6439814" y="2984819"/>
            <a:ext cx="69850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4" name="円/楕円 770"/>
          <p:cNvSpPr/>
          <p:nvPr/>
        </p:nvSpPr>
        <p:spPr>
          <a:xfrm>
            <a:off x="3923627" y="330549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5" name="円/楕円 771"/>
          <p:cNvSpPr/>
          <p:nvPr/>
        </p:nvSpPr>
        <p:spPr>
          <a:xfrm>
            <a:off x="3593427" y="3888106"/>
            <a:ext cx="65087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6" name="円/楕円 772"/>
          <p:cNvSpPr/>
          <p:nvPr/>
        </p:nvSpPr>
        <p:spPr>
          <a:xfrm>
            <a:off x="5779414" y="317531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7" name="円/楕円 773"/>
          <p:cNvSpPr/>
          <p:nvPr/>
        </p:nvSpPr>
        <p:spPr>
          <a:xfrm>
            <a:off x="4652289" y="343725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8" name="円/楕円 774"/>
          <p:cNvSpPr/>
          <p:nvPr/>
        </p:nvSpPr>
        <p:spPr>
          <a:xfrm>
            <a:off x="4517352" y="37595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39" name="円/楕円 775"/>
          <p:cNvSpPr/>
          <p:nvPr/>
        </p:nvSpPr>
        <p:spPr>
          <a:xfrm>
            <a:off x="4982489" y="3953194"/>
            <a:ext cx="68263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0" name="円/楕円 776"/>
          <p:cNvSpPr/>
          <p:nvPr/>
        </p:nvSpPr>
        <p:spPr>
          <a:xfrm>
            <a:off x="3790277" y="43405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1" name="円/楕円 777"/>
          <p:cNvSpPr/>
          <p:nvPr/>
        </p:nvSpPr>
        <p:spPr>
          <a:xfrm>
            <a:off x="5050752" y="42119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2" name="円/楕円 778"/>
          <p:cNvSpPr/>
          <p:nvPr/>
        </p:nvSpPr>
        <p:spPr>
          <a:xfrm>
            <a:off x="6374727" y="4211956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3" name="円/楕円 779"/>
          <p:cNvSpPr/>
          <p:nvPr/>
        </p:nvSpPr>
        <p:spPr>
          <a:xfrm>
            <a:off x="4187152" y="2853056"/>
            <a:ext cx="66675" cy="66675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4" name="円/楕円 780"/>
          <p:cNvSpPr/>
          <p:nvPr/>
        </p:nvSpPr>
        <p:spPr>
          <a:xfrm>
            <a:off x="5314277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5" name="円/楕円 781"/>
          <p:cNvSpPr/>
          <p:nvPr/>
        </p:nvSpPr>
        <p:spPr>
          <a:xfrm>
            <a:off x="4388764" y="3368994"/>
            <a:ext cx="63500" cy="68262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6" name="円/楕円 782"/>
          <p:cNvSpPr/>
          <p:nvPr/>
        </p:nvSpPr>
        <p:spPr>
          <a:xfrm>
            <a:off x="6176289" y="4665981"/>
            <a:ext cx="66675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7" name="円/楕円 783"/>
          <p:cNvSpPr/>
          <p:nvPr/>
        </p:nvSpPr>
        <p:spPr>
          <a:xfrm>
            <a:off x="6839864" y="4018281"/>
            <a:ext cx="65088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8" name="円/楕円 784"/>
          <p:cNvSpPr/>
          <p:nvPr/>
        </p:nvSpPr>
        <p:spPr>
          <a:xfrm>
            <a:off x="6704927" y="2530794"/>
            <a:ext cx="68262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49" name="円/楕円 785"/>
          <p:cNvSpPr/>
          <p:nvPr/>
        </p:nvSpPr>
        <p:spPr>
          <a:xfrm>
            <a:off x="6704927" y="3565844"/>
            <a:ext cx="68262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0" name="円/楕円 786"/>
          <p:cNvSpPr/>
          <p:nvPr/>
        </p:nvSpPr>
        <p:spPr>
          <a:xfrm>
            <a:off x="6309639" y="3305494"/>
            <a:ext cx="65088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1" name="円/楕円 787"/>
          <p:cNvSpPr/>
          <p:nvPr/>
        </p:nvSpPr>
        <p:spPr>
          <a:xfrm>
            <a:off x="5976264" y="41468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2" name="円/楕円 788"/>
          <p:cNvSpPr/>
          <p:nvPr/>
        </p:nvSpPr>
        <p:spPr>
          <a:xfrm>
            <a:off x="5314277" y="3305494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3" name="円/楕円 789"/>
          <p:cNvSpPr/>
          <p:nvPr/>
        </p:nvSpPr>
        <p:spPr>
          <a:xfrm>
            <a:off x="4652289" y="40182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4" name="円/楕円 790"/>
          <p:cNvSpPr/>
          <p:nvPr/>
        </p:nvSpPr>
        <p:spPr>
          <a:xfrm>
            <a:off x="4587202" y="2143444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5" name="円/楕円 791"/>
          <p:cNvSpPr/>
          <p:nvPr/>
        </p:nvSpPr>
        <p:spPr>
          <a:xfrm>
            <a:off x="7435177" y="5247006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6" name="円/楕円 792"/>
          <p:cNvSpPr/>
          <p:nvPr/>
        </p:nvSpPr>
        <p:spPr>
          <a:xfrm>
            <a:off x="7170064" y="298481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7" name="円/楕円 793"/>
          <p:cNvSpPr/>
          <p:nvPr/>
        </p:nvSpPr>
        <p:spPr>
          <a:xfrm>
            <a:off x="7303414" y="576294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8" name="円/楕円 794"/>
          <p:cNvSpPr/>
          <p:nvPr/>
        </p:nvSpPr>
        <p:spPr>
          <a:xfrm>
            <a:off x="5050752" y="479298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59" name="円/楕円 795"/>
          <p:cNvSpPr/>
          <p:nvPr/>
        </p:nvSpPr>
        <p:spPr>
          <a:xfrm>
            <a:off x="3060027" y="3175319"/>
            <a:ext cx="69850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0" name="円/楕円 796"/>
          <p:cNvSpPr/>
          <p:nvPr/>
        </p:nvSpPr>
        <p:spPr>
          <a:xfrm>
            <a:off x="6904952" y="4665981"/>
            <a:ext cx="68262" cy="61913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1" name="円/楕円 797"/>
          <p:cNvSpPr/>
          <p:nvPr/>
        </p:nvSpPr>
        <p:spPr>
          <a:xfrm>
            <a:off x="5779414" y="4535806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2" name="円/楕円 798"/>
          <p:cNvSpPr/>
          <p:nvPr/>
        </p:nvSpPr>
        <p:spPr>
          <a:xfrm>
            <a:off x="5314277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3" name="円/楕円 799"/>
          <p:cNvSpPr/>
          <p:nvPr/>
        </p:nvSpPr>
        <p:spPr>
          <a:xfrm>
            <a:off x="6509664" y="5310506"/>
            <a:ext cx="63500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4" name="円/楕円 800"/>
          <p:cNvSpPr/>
          <p:nvPr/>
        </p:nvSpPr>
        <p:spPr>
          <a:xfrm>
            <a:off x="4917402" y="5828031"/>
            <a:ext cx="65087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5" name="円/楕円 801"/>
          <p:cNvSpPr/>
          <p:nvPr/>
        </p:nvSpPr>
        <p:spPr>
          <a:xfrm>
            <a:off x="6573164" y="556926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6" name="円/楕円 802"/>
          <p:cNvSpPr/>
          <p:nvPr/>
        </p:nvSpPr>
        <p:spPr>
          <a:xfrm>
            <a:off x="6641427" y="582803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7" name="円/楕円 803"/>
          <p:cNvSpPr/>
          <p:nvPr/>
        </p:nvSpPr>
        <p:spPr>
          <a:xfrm>
            <a:off x="5314277" y="434054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8" name="円/楕円 804"/>
          <p:cNvSpPr/>
          <p:nvPr/>
        </p:nvSpPr>
        <p:spPr>
          <a:xfrm>
            <a:off x="6176289" y="4018281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69" name="円/楕円 805"/>
          <p:cNvSpPr/>
          <p:nvPr/>
        </p:nvSpPr>
        <p:spPr>
          <a:xfrm>
            <a:off x="5515889" y="4856481"/>
            <a:ext cx="65088" cy="66675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0" name="円/楕円 806"/>
          <p:cNvSpPr/>
          <p:nvPr/>
        </p:nvSpPr>
        <p:spPr>
          <a:xfrm>
            <a:off x="6904952" y="5310506"/>
            <a:ext cx="68262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1" name="円/楕円 807"/>
          <p:cNvSpPr/>
          <p:nvPr/>
        </p:nvSpPr>
        <p:spPr>
          <a:xfrm>
            <a:off x="7038302" y="537559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2" name="円/楕円 808"/>
          <p:cNvSpPr/>
          <p:nvPr/>
        </p:nvSpPr>
        <p:spPr>
          <a:xfrm>
            <a:off x="6176289" y="5440681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3" name="円/楕円 809"/>
          <p:cNvSpPr/>
          <p:nvPr/>
        </p:nvSpPr>
        <p:spPr>
          <a:xfrm>
            <a:off x="6044527" y="511683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4" name="円/楕円 810"/>
          <p:cNvSpPr/>
          <p:nvPr/>
        </p:nvSpPr>
        <p:spPr>
          <a:xfrm>
            <a:off x="7435177" y="479298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5" name="円/楕円 811"/>
          <p:cNvSpPr/>
          <p:nvPr/>
        </p:nvSpPr>
        <p:spPr>
          <a:xfrm>
            <a:off x="7104977" y="5634356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6" name="円/楕円 812"/>
          <p:cNvSpPr/>
          <p:nvPr/>
        </p:nvSpPr>
        <p:spPr>
          <a:xfrm>
            <a:off x="6439814" y="479298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7" name="円/楕円 813"/>
          <p:cNvSpPr/>
          <p:nvPr/>
        </p:nvSpPr>
        <p:spPr>
          <a:xfrm>
            <a:off x="5779414" y="55041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8" name="円/楕円 814"/>
          <p:cNvSpPr/>
          <p:nvPr/>
        </p:nvSpPr>
        <p:spPr>
          <a:xfrm>
            <a:off x="7236739" y="40817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79" name="円/楕円 815"/>
          <p:cNvSpPr/>
          <p:nvPr/>
        </p:nvSpPr>
        <p:spPr>
          <a:xfrm>
            <a:off x="5446039" y="3368994"/>
            <a:ext cx="69850" cy="68262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0" name="円/楕円 816"/>
          <p:cNvSpPr/>
          <p:nvPr/>
        </p:nvSpPr>
        <p:spPr>
          <a:xfrm>
            <a:off x="3723602" y="4146869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1" name="円/楕円 817"/>
          <p:cNvSpPr/>
          <p:nvPr/>
        </p:nvSpPr>
        <p:spPr>
          <a:xfrm>
            <a:off x="6109614" y="2659381"/>
            <a:ext cx="66675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2" name="円/楕円 818"/>
          <p:cNvSpPr/>
          <p:nvPr/>
        </p:nvSpPr>
        <p:spPr>
          <a:xfrm>
            <a:off x="3060027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3" name="円/楕円 819"/>
          <p:cNvSpPr/>
          <p:nvPr/>
        </p:nvSpPr>
        <p:spPr>
          <a:xfrm>
            <a:off x="2729827" y="350075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4" name="円/楕円 820"/>
          <p:cNvSpPr/>
          <p:nvPr/>
        </p:nvSpPr>
        <p:spPr>
          <a:xfrm>
            <a:off x="4917402" y="278796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5" name="円/楕円 821"/>
          <p:cNvSpPr/>
          <p:nvPr/>
        </p:nvSpPr>
        <p:spPr>
          <a:xfrm>
            <a:off x="3790277" y="2659381"/>
            <a:ext cx="66675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6" name="円/楕円 822"/>
          <p:cNvSpPr/>
          <p:nvPr/>
        </p:nvSpPr>
        <p:spPr>
          <a:xfrm>
            <a:off x="3325139" y="35658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7" name="円/楕円 823"/>
          <p:cNvSpPr/>
          <p:nvPr/>
        </p:nvSpPr>
        <p:spPr>
          <a:xfrm>
            <a:off x="4517352" y="3437256"/>
            <a:ext cx="6985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8" name="円/楕円 824"/>
          <p:cNvSpPr/>
          <p:nvPr/>
        </p:nvSpPr>
        <p:spPr>
          <a:xfrm>
            <a:off x="2929852" y="395319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89" name="円/楕円 825"/>
          <p:cNvSpPr/>
          <p:nvPr/>
        </p:nvSpPr>
        <p:spPr>
          <a:xfrm>
            <a:off x="4187152" y="3824606"/>
            <a:ext cx="66675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0" name="円/楕円 826"/>
          <p:cNvSpPr/>
          <p:nvPr/>
        </p:nvSpPr>
        <p:spPr>
          <a:xfrm>
            <a:off x="5515889" y="3824606"/>
            <a:ext cx="65088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1" name="円/楕円 827"/>
          <p:cNvSpPr/>
          <p:nvPr/>
        </p:nvSpPr>
        <p:spPr>
          <a:xfrm>
            <a:off x="2994939" y="2594294"/>
            <a:ext cx="65088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2" name="円/楕円 828"/>
          <p:cNvSpPr/>
          <p:nvPr/>
        </p:nvSpPr>
        <p:spPr>
          <a:xfrm>
            <a:off x="4187152" y="2143444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3" name="円/楕円 829"/>
          <p:cNvSpPr/>
          <p:nvPr/>
        </p:nvSpPr>
        <p:spPr>
          <a:xfrm>
            <a:off x="3525164" y="298481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4" name="円/楕円 830"/>
          <p:cNvSpPr/>
          <p:nvPr/>
        </p:nvSpPr>
        <p:spPr>
          <a:xfrm>
            <a:off x="5580977" y="4211956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5" name="円/楕円 831"/>
          <p:cNvSpPr/>
          <p:nvPr/>
        </p:nvSpPr>
        <p:spPr>
          <a:xfrm>
            <a:off x="5976264" y="3630931"/>
            <a:ext cx="68263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6" name="円/楕円 832"/>
          <p:cNvSpPr/>
          <p:nvPr/>
        </p:nvSpPr>
        <p:spPr>
          <a:xfrm>
            <a:off x="5976264" y="220694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7" name="円/楕円 833"/>
          <p:cNvSpPr/>
          <p:nvPr/>
        </p:nvSpPr>
        <p:spPr>
          <a:xfrm>
            <a:off x="6044527" y="3305494"/>
            <a:ext cx="65087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8" name="円/楕円 834"/>
          <p:cNvSpPr/>
          <p:nvPr/>
        </p:nvSpPr>
        <p:spPr>
          <a:xfrm>
            <a:off x="5446039" y="2919731"/>
            <a:ext cx="69850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399" name="円/楕円 835"/>
          <p:cNvSpPr/>
          <p:nvPr/>
        </p:nvSpPr>
        <p:spPr>
          <a:xfrm>
            <a:off x="5380952" y="3630931"/>
            <a:ext cx="65087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0" name="円/楕円 836"/>
          <p:cNvSpPr/>
          <p:nvPr/>
        </p:nvSpPr>
        <p:spPr>
          <a:xfrm>
            <a:off x="4452264" y="2919731"/>
            <a:ext cx="65088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1" name="円/楕円 837"/>
          <p:cNvSpPr/>
          <p:nvPr/>
        </p:nvSpPr>
        <p:spPr>
          <a:xfrm>
            <a:off x="3812502" y="5569269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2" name="円/楕円 838"/>
          <p:cNvSpPr/>
          <p:nvPr/>
        </p:nvSpPr>
        <p:spPr>
          <a:xfrm>
            <a:off x="5247602" y="220694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3" name="テキスト ボックス 402"/>
          <p:cNvSpPr txBox="1"/>
          <p:nvPr/>
        </p:nvSpPr>
        <p:spPr>
          <a:xfrm>
            <a:off x="5198389" y="5220019"/>
            <a:ext cx="1348446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Color SC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4" name="テキスト ボックス 403"/>
          <p:cNvSpPr txBox="1"/>
          <p:nvPr/>
        </p:nvSpPr>
        <p:spPr>
          <a:xfrm>
            <a:off x="2879052" y="2627631"/>
            <a:ext cx="2935419" cy="40011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Quark-Gluon Plasma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5" name="テキスト ボックス 404"/>
          <p:cNvSpPr txBox="1"/>
          <p:nvPr/>
        </p:nvSpPr>
        <p:spPr>
          <a:xfrm>
            <a:off x="1740814" y="4915219"/>
            <a:ext cx="206017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Hadron Phase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(confined)</a:t>
            </a:r>
          </a:p>
        </p:txBody>
      </p:sp>
      <p:sp>
        <p:nvSpPr>
          <p:cNvPr id="408" name="円/楕円 844"/>
          <p:cNvSpPr/>
          <p:nvPr/>
        </p:nvSpPr>
        <p:spPr>
          <a:xfrm>
            <a:off x="3525164" y="4146869"/>
            <a:ext cx="68263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09" name="円/楕円 845"/>
          <p:cNvSpPr/>
          <p:nvPr/>
        </p:nvSpPr>
        <p:spPr>
          <a:xfrm>
            <a:off x="1470939" y="3175319"/>
            <a:ext cx="66675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0" name="円/楕円 846"/>
          <p:cNvSpPr/>
          <p:nvPr/>
        </p:nvSpPr>
        <p:spPr>
          <a:xfrm>
            <a:off x="2359939" y="2814956"/>
            <a:ext cx="65088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1" name="円/楕円 847"/>
          <p:cNvSpPr/>
          <p:nvPr/>
        </p:nvSpPr>
        <p:spPr>
          <a:xfrm>
            <a:off x="3193377" y="4535806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2" name="円/楕円 848"/>
          <p:cNvSpPr/>
          <p:nvPr/>
        </p:nvSpPr>
        <p:spPr>
          <a:xfrm>
            <a:off x="3393402" y="4600894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3" name="円/楕円 849"/>
          <p:cNvSpPr/>
          <p:nvPr/>
        </p:nvSpPr>
        <p:spPr>
          <a:xfrm>
            <a:off x="3261639" y="4665981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4" name="円/楕円 850"/>
          <p:cNvSpPr/>
          <p:nvPr/>
        </p:nvSpPr>
        <p:spPr>
          <a:xfrm>
            <a:off x="3348952" y="4727894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5" name="円/楕円 851"/>
          <p:cNvSpPr/>
          <p:nvPr/>
        </p:nvSpPr>
        <p:spPr>
          <a:xfrm>
            <a:off x="2729827" y="4340544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6" name="円/楕円 852"/>
          <p:cNvSpPr/>
          <p:nvPr/>
        </p:nvSpPr>
        <p:spPr>
          <a:xfrm>
            <a:off x="2782214" y="4405631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7" name="円/楕円 853"/>
          <p:cNvSpPr/>
          <p:nvPr/>
        </p:nvSpPr>
        <p:spPr>
          <a:xfrm>
            <a:off x="2883814" y="4415156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8" name="正方形/長方形 417"/>
          <p:cNvSpPr/>
          <p:nvPr/>
        </p:nvSpPr>
        <p:spPr>
          <a:xfrm>
            <a:off x="7578051" y="4988244"/>
            <a:ext cx="2009171" cy="121205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 dirty="0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419" name="フリーフォーム 418"/>
          <p:cNvSpPr/>
          <p:nvPr/>
        </p:nvSpPr>
        <p:spPr>
          <a:xfrm>
            <a:off x="3430452" y="4303923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oval" w="lg" len="lg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HG丸ｺﾞｼｯｸM-PRO" panose="020F0600000000000000" pitchFamily="50" charset="-128"/>
              <a:cs typeface="+mn-cs"/>
            </a:endParaRPr>
          </a:p>
        </p:txBody>
      </p:sp>
      <p:sp>
        <p:nvSpPr>
          <p:cNvPr id="420" name="テキスト ボックス 419"/>
          <p:cNvSpPr txBox="1"/>
          <p:nvPr/>
        </p:nvSpPr>
        <p:spPr>
          <a:xfrm>
            <a:off x="3460077" y="3695158"/>
            <a:ext cx="2670924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ＱＣＤ</a:t>
            </a:r>
            <a:r>
              <a:rPr lang="ja-JP" altLang="en-US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21" name="テキスト ボックス 420"/>
          <p:cNvSpPr txBox="1"/>
          <p:nvPr/>
        </p:nvSpPr>
        <p:spPr>
          <a:xfrm>
            <a:off x="1011797" y="157800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T</a:t>
            </a:r>
            <a:endParaRPr kumimoji="1" lang="ja-JP" altLang="en-US" sz="2800" dirty="0"/>
          </a:p>
        </p:txBody>
      </p:sp>
      <p:sp>
        <p:nvSpPr>
          <p:cNvPr id="422" name="テキスト ボックス 421"/>
          <p:cNvSpPr txBox="1"/>
          <p:nvPr/>
        </p:nvSpPr>
        <p:spPr>
          <a:xfrm>
            <a:off x="7054041" y="5885194"/>
            <a:ext cx="39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anose="05050102010706020507" pitchFamily="18" charset="2"/>
              </a:rPr>
              <a:t>m</a:t>
            </a:r>
            <a:endParaRPr kumimoji="1" lang="ja-JP" altLang="en-US" sz="2800" dirty="0">
              <a:latin typeface="Symbol" panose="05050102010706020507" pitchFamily="18" charset="2"/>
            </a:endParaRPr>
          </a:p>
        </p:txBody>
      </p:sp>
      <p:grpSp>
        <p:nvGrpSpPr>
          <p:cNvPr id="406" name="グループ化 405"/>
          <p:cNvGrpSpPr/>
          <p:nvPr/>
        </p:nvGrpSpPr>
        <p:grpSpPr>
          <a:xfrm>
            <a:off x="1473081" y="2081534"/>
            <a:ext cx="3395882" cy="3282808"/>
            <a:chOff x="1253328" y="1328765"/>
            <a:chExt cx="3395882" cy="3282808"/>
          </a:xfrm>
        </p:grpSpPr>
        <p:sp>
          <p:nvSpPr>
            <p:cNvPr id="407" name="下矢印 406"/>
            <p:cNvSpPr/>
            <p:nvPr/>
          </p:nvSpPr>
          <p:spPr>
            <a:xfrm rot="255889">
              <a:off x="1514218" y="261426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9" name="下矢印 428"/>
            <p:cNvSpPr/>
            <p:nvPr/>
          </p:nvSpPr>
          <p:spPr>
            <a:xfrm rot="687617">
              <a:off x="2078566" y="277757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0" name="下矢印 429"/>
            <p:cNvSpPr/>
            <p:nvPr/>
          </p:nvSpPr>
          <p:spPr>
            <a:xfrm rot="1153134">
              <a:off x="2879157" y="3024618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1" name="下矢印 430"/>
            <p:cNvSpPr/>
            <p:nvPr/>
          </p:nvSpPr>
          <p:spPr>
            <a:xfrm rot="1907133">
              <a:off x="3589847" y="3570942"/>
              <a:ext cx="454100" cy="1040631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2" name="フリーフォーム 431"/>
            <p:cNvSpPr/>
            <p:nvPr/>
          </p:nvSpPr>
          <p:spPr>
            <a:xfrm>
              <a:off x="1895590" y="1834023"/>
              <a:ext cx="2444443" cy="1267381"/>
            </a:xfrm>
            <a:custGeom>
              <a:avLst/>
              <a:gdLst>
                <a:gd name="connsiteX0" fmla="*/ 0 w 2292439"/>
                <a:gd name="connsiteY0" fmla="*/ 12540 h 682241"/>
                <a:gd name="connsiteX1" fmla="*/ 1133341 w 2292439"/>
                <a:gd name="connsiteY1" fmla="*/ 89813 h 682241"/>
                <a:gd name="connsiteX2" fmla="*/ 2292439 w 2292439"/>
                <a:gd name="connsiteY2" fmla="*/ 682241 h 682241"/>
                <a:gd name="connsiteX0" fmla="*/ 0 w 2292439"/>
                <a:gd name="connsiteY0" fmla="*/ 1253 h 670954"/>
                <a:gd name="connsiteX1" fmla="*/ 592428 w 2292439"/>
                <a:gd name="connsiteY1" fmla="*/ 258830 h 670954"/>
                <a:gd name="connsiteX2" fmla="*/ 2292439 w 2292439"/>
                <a:gd name="connsiteY2" fmla="*/ 670954 h 670954"/>
                <a:gd name="connsiteX0" fmla="*/ 0 w 2369712"/>
                <a:gd name="connsiteY0" fmla="*/ 873 h 747847"/>
                <a:gd name="connsiteX1" fmla="*/ 669701 w 2369712"/>
                <a:gd name="connsiteY1" fmla="*/ 335723 h 747847"/>
                <a:gd name="connsiteX2" fmla="*/ 2369712 w 2369712"/>
                <a:gd name="connsiteY2" fmla="*/ 747847 h 747847"/>
                <a:gd name="connsiteX0" fmla="*/ 0 w 2369712"/>
                <a:gd name="connsiteY0" fmla="*/ 0 h 746974"/>
                <a:gd name="connsiteX1" fmla="*/ 669701 w 2369712"/>
                <a:gd name="connsiteY1" fmla="*/ 334850 h 746974"/>
                <a:gd name="connsiteX2" fmla="*/ 2369712 w 2369712"/>
                <a:gd name="connsiteY2" fmla="*/ 746974 h 746974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472743"/>
                <a:gd name="connsiteY0" fmla="*/ 0 h 991672"/>
                <a:gd name="connsiteX1" fmla="*/ 772732 w 2472743"/>
                <a:gd name="connsiteY1" fmla="*/ 579548 h 991672"/>
                <a:gd name="connsiteX2" fmla="*/ 2472743 w 2472743"/>
                <a:gd name="connsiteY2" fmla="*/ 991672 h 991672"/>
                <a:gd name="connsiteX0" fmla="*/ 0 w 2395470"/>
                <a:gd name="connsiteY0" fmla="*/ 0 h 1171976"/>
                <a:gd name="connsiteX1" fmla="*/ 772732 w 2395470"/>
                <a:gd name="connsiteY1" fmla="*/ 579548 h 1171976"/>
                <a:gd name="connsiteX2" fmla="*/ 2395470 w 2395470"/>
                <a:gd name="connsiteY2" fmla="*/ 1171976 h 1171976"/>
                <a:gd name="connsiteX0" fmla="*/ 0 w 2421228"/>
                <a:gd name="connsiteY0" fmla="*/ 0 h 1094703"/>
                <a:gd name="connsiteX1" fmla="*/ 772732 w 2421228"/>
                <a:gd name="connsiteY1" fmla="*/ 579548 h 1094703"/>
                <a:gd name="connsiteX2" fmla="*/ 2421228 w 2421228"/>
                <a:gd name="connsiteY2" fmla="*/ 1094703 h 1094703"/>
                <a:gd name="connsiteX0" fmla="*/ 0 w 2421228"/>
                <a:gd name="connsiteY0" fmla="*/ 0 h 1094703"/>
                <a:gd name="connsiteX1" fmla="*/ 746974 w 2421228"/>
                <a:gd name="connsiteY1" fmla="*/ 476517 h 1094703"/>
                <a:gd name="connsiteX2" fmla="*/ 2421228 w 2421228"/>
                <a:gd name="connsiteY2" fmla="*/ 1094703 h 1094703"/>
                <a:gd name="connsiteX0" fmla="*/ 0 w 2408349"/>
                <a:gd name="connsiteY0" fmla="*/ 0 h 1159097"/>
                <a:gd name="connsiteX1" fmla="*/ 734095 w 2408349"/>
                <a:gd name="connsiteY1" fmla="*/ 540911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08349"/>
                <a:gd name="connsiteY0" fmla="*/ 0 h 1159097"/>
                <a:gd name="connsiteX1" fmla="*/ 721216 w 2408349"/>
                <a:gd name="connsiteY1" fmla="*/ 489395 h 1159097"/>
                <a:gd name="connsiteX2" fmla="*/ 2408349 w 2408349"/>
                <a:gd name="connsiteY2" fmla="*/ 1159097 h 1159097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  <a:gd name="connsiteX0" fmla="*/ 0 w 2444443"/>
                <a:gd name="connsiteY0" fmla="*/ 0 h 1267381"/>
                <a:gd name="connsiteX1" fmla="*/ 721216 w 2444443"/>
                <a:gd name="connsiteY1" fmla="*/ 489395 h 1267381"/>
                <a:gd name="connsiteX2" fmla="*/ 2444443 w 2444443"/>
                <a:gd name="connsiteY2" fmla="*/ 1267381 h 126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44443" h="1267381">
                  <a:moveTo>
                    <a:pt x="0" y="0"/>
                  </a:moveTo>
                  <a:cubicBezTo>
                    <a:pt x="195330" y="227527"/>
                    <a:pt x="339143" y="377778"/>
                    <a:pt x="721216" y="489395"/>
                  </a:cubicBezTo>
                  <a:cubicBezTo>
                    <a:pt x="1103289" y="601012"/>
                    <a:pt x="1964083" y="978849"/>
                    <a:pt x="2444443" y="1267381"/>
                  </a:cubicBezTo>
                </a:path>
              </a:pathLst>
            </a:custGeom>
            <a:noFill/>
            <a:ln w="57150" cap="flat" cmpd="sng" algn="ctr">
              <a:solidFill>
                <a:srgbClr val="549E39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3" name="テキスト ボックス 432"/>
            <p:cNvSpPr txBox="1"/>
            <p:nvPr/>
          </p:nvSpPr>
          <p:spPr>
            <a:xfrm>
              <a:off x="1537082" y="1328765"/>
              <a:ext cx="8659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high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4" name="テキスト ボックス 433"/>
            <p:cNvSpPr txBox="1"/>
            <p:nvPr/>
          </p:nvSpPr>
          <p:spPr>
            <a:xfrm>
              <a:off x="3924332" y="3067060"/>
              <a:ext cx="724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low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5" name="テキスト ボックス 434"/>
            <p:cNvSpPr txBox="1"/>
            <p:nvPr/>
          </p:nvSpPr>
          <p:spPr>
            <a:xfrm rot="1279305">
              <a:off x="2211042" y="2019918"/>
              <a:ext cx="22862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55F51">
                      <a:lumMod val="75000"/>
                    </a:srgbClr>
                  </a:solidFill>
                  <a:effectLst>
                    <a:glow rad="190500">
                      <a:schemeClr val="accent2">
                        <a:lumMod val="20000"/>
                        <a:lumOff val="80000"/>
                        <a:alpha val="89000"/>
                      </a:schemeClr>
                    </a:glow>
                  </a:effectLst>
                  <a:uLnTx/>
                  <a:uFillTx/>
                  <a:latin typeface="Arial"/>
                  <a:ea typeface="ＭＳ Ｐゴシック"/>
                </a:rPr>
                <a:t>beam energy</a:t>
              </a:r>
              <a:endPara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55F51">
                    <a:lumMod val="75000"/>
                  </a:srgbClr>
                </a:solidFill>
                <a:effectLst>
                  <a:glow rad="190500">
                    <a:schemeClr val="accent2">
                      <a:lumMod val="20000"/>
                      <a:lumOff val="80000"/>
                      <a:alpha val="89000"/>
                    </a:schemeClr>
                  </a:glow>
                </a:effectLst>
                <a:uLnTx/>
                <a:uFillTx/>
                <a:latin typeface="Arial"/>
                <a:ea typeface="ＭＳ Ｐゴシック"/>
              </a:endParaRPr>
            </a:p>
          </p:txBody>
        </p:sp>
        <p:sp>
          <p:nvSpPr>
            <p:cNvPr id="436" name="下矢印 435"/>
            <p:cNvSpPr/>
            <p:nvPr/>
          </p:nvSpPr>
          <p:spPr>
            <a:xfrm rot="209270">
              <a:off x="1378803" y="2298190"/>
              <a:ext cx="454100" cy="129241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7" name="下矢印 436"/>
            <p:cNvSpPr/>
            <p:nvPr/>
          </p:nvSpPr>
          <p:spPr>
            <a:xfrm rot="156018">
              <a:off x="1253328" y="1869066"/>
              <a:ext cx="454100" cy="1685735"/>
            </a:xfrm>
            <a:prstGeom prst="downArrow">
              <a:avLst/>
            </a:prstGeom>
            <a:solidFill>
              <a:srgbClr val="549E39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43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29317" r="10091"/>
          <a:stretch/>
        </p:blipFill>
        <p:spPr>
          <a:xfrm>
            <a:off x="4573650" y="1890318"/>
            <a:ext cx="3526741" cy="43449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Time Evolution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l="29317" r="10091"/>
          <a:stretch/>
        </p:blipFill>
        <p:spPr>
          <a:xfrm>
            <a:off x="971600" y="1890318"/>
            <a:ext cx="3528392" cy="4346994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>
            <a:off x="6989943" y="1872343"/>
            <a:ext cx="1706111" cy="10696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7164288" y="628295"/>
            <a:ext cx="1065" cy="1432553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弧 12"/>
          <p:cNvSpPr/>
          <p:nvPr/>
        </p:nvSpPr>
        <p:spPr>
          <a:xfrm>
            <a:off x="6156253" y="1099970"/>
            <a:ext cx="2233996" cy="1582436"/>
          </a:xfrm>
          <a:prstGeom prst="arc">
            <a:avLst>
              <a:gd name="adj1" fmla="val 17674031"/>
              <a:gd name="adj2" fmla="val 0"/>
            </a:avLst>
          </a:prstGeom>
          <a:ln w="317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1806052">
            <a:off x="7673099" y="924520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86" y="547511"/>
            <a:ext cx="178858" cy="178858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13" y="1779842"/>
            <a:ext cx="142875" cy="169333"/>
          </a:xfrm>
          <a:prstGeom prst="rect">
            <a:avLst/>
          </a:prstGeom>
        </p:spPr>
      </p:pic>
      <p:sp>
        <p:nvSpPr>
          <p:cNvPr id="17" name="下矢印 16"/>
          <p:cNvSpPr/>
          <p:nvPr/>
        </p:nvSpPr>
        <p:spPr>
          <a:xfrm rot="2541114">
            <a:off x="7984569" y="1141934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709494" y="1682760"/>
            <a:ext cx="838170" cy="6344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下矢印 17"/>
          <p:cNvSpPr/>
          <p:nvPr/>
        </p:nvSpPr>
        <p:spPr>
          <a:xfrm rot="5400000">
            <a:off x="874711" y="1677774"/>
            <a:ext cx="442613" cy="648072"/>
          </a:xfrm>
          <a:prstGeom prst="downArrow">
            <a:avLst>
              <a:gd name="adj1" fmla="val 50000"/>
              <a:gd name="adj2" fmla="val 88999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4294797" y="1682760"/>
            <a:ext cx="838170" cy="63442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 rot="5245689">
            <a:off x="4462898" y="1659822"/>
            <a:ext cx="473427" cy="676069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232628" y="2414925"/>
            <a:ext cx="533178" cy="2450564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3" y="5009505"/>
            <a:ext cx="209408" cy="188640"/>
          </a:xfrm>
          <a:prstGeom prst="rect">
            <a:avLst/>
          </a:prstGeom>
        </p:spPr>
      </p:pic>
      <p:cxnSp>
        <p:nvCxnSpPr>
          <p:cNvPr id="23" name="直線コネクタ 22"/>
          <p:cNvCxnSpPr/>
          <p:nvPr/>
        </p:nvCxnSpPr>
        <p:spPr>
          <a:xfrm>
            <a:off x="1187624" y="2940315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187624" y="3998305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4756553" y="3181278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4797148" y="3380676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06560" y="6331355"/>
            <a:ext cx="7911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Weaker 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transition can also lead to formation of domains.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939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Correlation Function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9317" r="23693"/>
          <a:stretch/>
        </p:blipFill>
        <p:spPr>
          <a:xfrm>
            <a:off x="5796136" y="1196752"/>
            <a:ext cx="2736304" cy="4346994"/>
          </a:xfrm>
          <a:prstGeom prst="rect">
            <a:avLst/>
          </a:prstGeom>
        </p:spPr>
      </p:pic>
      <p:cxnSp>
        <p:nvCxnSpPr>
          <p:cNvPr id="7" name="直線コネクタ 6"/>
          <p:cNvCxnSpPr/>
          <p:nvPr/>
        </p:nvCxnSpPr>
        <p:spPr>
          <a:xfrm>
            <a:off x="6012160" y="2246749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6012160" y="3304739"/>
            <a:ext cx="2664296" cy="0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下矢印 9"/>
          <p:cNvSpPr/>
          <p:nvPr/>
        </p:nvSpPr>
        <p:spPr>
          <a:xfrm rot="5245689">
            <a:off x="8455981" y="1534096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5245689">
            <a:off x="8455981" y="2029670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4EA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5245689">
            <a:off x="8455982" y="2809332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5245689">
            <a:off x="8455980" y="4463126"/>
            <a:ext cx="336307" cy="749624"/>
          </a:xfrm>
          <a:prstGeom prst="downArrow">
            <a:avLst>
              <a:gd name="adj1" fmla="val 50000"/>
              <a:gd name="adj2" fmla="val 96511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058" y="1628800"/>
            <a:ext cx="5488755" cy="409732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832120" y="2170435"/>
            <a:ext cx="968535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=  2fm</a:t>
            </a:r>
          </a:p>
          <a:p>
            <a:r>
              <a:rPr lang="en-US" altLang="ja-JP" sz="2000" dirty="0" smtClean="0">
                <a:solidFill>
                  <a:srgbClr val="4EA5D8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rgbClr val="4EA5D8"/>
                </a:solidFill>
              </a:rPr>
              <a:t>=  5fm</a:t>
            </a:r>
            <a:endParaRPr lang="ja-JP" altLang="en-US" sz="2000" dirty="0">
              <a:solidFill>
                <a:srgbClr val="4EA5D8"/>
              </a:solidFill>
            </a:endParaRPr>
          </a:p>
          <a:p>
            <a:r>
              <a:rPr lang="en-US" altLang="ja-JP" sz="2000" dirty="0" smtClean="0">
                <a:solidFill>
                  <a:srgbClr val="7030A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rgbClr val="7030A0"/>
                </a:solidFill>
              </a:rPr>
              <a:t>=10fm</a:t>
            </a:r>
            <a:endParaRPr lang="ja-JP" altLang="en-US" sz="2000" dirty="0">
              <a:solidFill>
                <a:srgbClr val="7030A0"/>
              </a:solidFill>
            </a:endParaRPr>
          </a:p>
          <a:p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=20fm</a:t>
            </a:r>
            <a:endParaRPr lang="ja-JP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article}&#10;\usepackage{amsmath}&#10;\pagestyle{empty}&lt;/preamble&gt;&#10;  &lt;body&gt;\begin{align*} &#10;C(\bar y) = \langle \delta n(\bar y) \delta n(0) \rangle / \chi_{\rm hadron}&#10;\end{align*}&lt;/body&gt;&#10;  &lt;fcolor&gt;FF000000&lt;/fcolor&gt;&#10;  &lt;bcolor&gt;FFFFFFFF&lt;/bcolor&gt;&#10;  &lt;transparent&gt;True&lt;/transparent&gt;&#10;  &lt;resolution&gt;1800&lt;/resolution&gt;&#10;  &lt;imageh&gt;250&lt;/imageh&gt;&#10;  &lt;imagew&gt;3095&lt;/imagew&gt;&#10;  &lt;scale&gt;50&lt;/scale&gt;&#10;  &lt;cursor&gt;9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4" y="1700808"/>
            <a:ext cx="4626955" cy="37374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228924" y="1147881"/>
            <a:ext cx="317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Correlation Function</a:t>
            </a:r>
            <a:endParaRPr kumimoji="1" lang="ja-JP" altLang="en-US" sz="28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86209" y="5451329"/>
            <a:ext cx="2052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rapidity gap 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D</a:t>
            </a:r>
            <a:r>
              <a:rPr lang="en-US" altLang="ja-JP" sz="2400" dirty="0" err="1"/>
              <a:t>y</a:t>
            </a:r>
            <a:endParaRPr kumimoji="1" lang="ja-JP" altLang="en-US" sz="2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28924" y="5953114"/>
            <a:ext cx="597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Domain leads to a peak structure in C(y).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The peak can survive </a:t>
            </a:r>
            <a:r>
              <a:rPr lang="en-US" altLang="ja-JP" sz="2400" dirty="0" smtClean="0"/>
              <a:t>even in the final state.</a:t>
            </a:r>
            <a:endParaRPr kumimoji="1" lang="ja-JP" altLang="en-US" sz="24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2105054" y="3212976"/>
            <a:ext cx="594737" cy="54059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42529" y="2381979"/>
            <a:ext cx="1324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Peak</a:t>
            </a:r>
          </a:p>
          <a:p>
            <a:pPr algn="ctr"/>
            <a:r>
              <a:rPr lang="en-US" altLang="ja-JP" sz="2400" dirty="0" smtClean="0">
                <a:solidFill>
                  <a:schemeClr val="accent2">
                    <a:lumMod val="50000"/>
                  </a:schemeClr>
                </a:solidFill>
              </a:rPr>
              <a:t>structure</a:t>
            </a:r>
            <a:endParaRPr kumimoji="1" lang="ja-JP" altLang="en-US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2968298" y="1124744"/>
            <a:ext cx="3115055" cy="1631778"/>
          </a:xfrm>
          <a:prstGeom prst="roundRect">
            <a:avLst>
              <a:gd name="adj" fmla="val 5640"/>
            </a:avLst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C(y) and Phase Diagram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3047517"/>
            <a:ext cx="3672408" cy="234773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728" y="2756522"/>
            <a:ext cx="3371711" cy="2517544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>
            <a:off x="3472406" y="2527018"/>
            <a:ext cx="2315427" cy="23541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606378" y="1308432"/>
            <a:ext cx="13916" cy="1413107"/>
          </a:xfrm>
          <a:prstGeom prst="straightConnector1">
            <a:avLst/>
          </a:prstGeom>
          <a:ln w="317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弧 13"/>
          <p:cNvSpPr/>
          <p:nvPr/>
        </p:nvSpPr>
        <p:spPr>
          <a:xfrm>
            <a:off x="2933452" y="1574942"/>
            <a:ext cx="2374051" cy="1973806"/>
          </a:xfrm>
          <a:prstGeom prst="arc">
            <a:avLst>
              <a:gd name="adj1" fmla="val 17674031"/>
              <a:gd name="adj2" fmla="val 0"/>
            </a:avLst>
          </a:prstGeom>
          <a:ln w="31750">
            <a:solidFill>
              <a:schemeClr val="tx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087161">
            <a:off x="4339169" y="1294151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FF0000">
                  <a:alpha val="83000"/>
                </a:srgbClr>
              </a:gs>
              <a:gs pos="100000">
                <a:srgbClr val="FF0000">
                  <a:alpha val="15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000000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95" y="1341434"/>
            <a:ext cx="178858" cy="17885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mu&#10;\end{align*}&lt;/body&gt;&#10;  &lt;fcolor&gt;FF000000&lt;/fcolor&gt;&#10;  &lt;bcolor&gt;FFFFFFFF&lt;/bcolor&gt;&#10;  &lt;transparent&gt;True&lt;/transparent&gt;&#10;  &lt;resolution&gt;1800&lt;/resolution&gt;&#10;  &lt;imageh&gt;160&lt;/imageh&gt;&#10;  &lt;imagew&gt;13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61" y="2234057"/>
            <a:ext cx="142875" cy="169333"/>
          </a:xfrm>
          <a:prstGeom prst="rect">
            <a:avLst/>
          </a:prstGeom>
        </p:spPr>
      </p:pic>
      <p:sp>
        <p:nvSpPr>
          <p:cNvPr id="18" name="下矢印 17"/>
          <p:cNvSpPr/>
          <p:nvPr/>
        </p:nvSpPr>
        <p:spPr>
          <a:xfrm rot="2541114">
            <a:off x="4746020" y="1553650"/>
            <a:ext cx="273061" cy="688478"/>
          </a:xfrm>
          <a:prstGeom prst="downArrow">
            <a:avLst>
              <a:gd name="adj1" fmla="val 50000"/>
              <a:gd name="adj2" fmla="val 96511"/>
            </a:avLst>
          </a:prstGeom>
          <a:gradFill>
            <a:gsLst>
              <a:gs pos="0">
                <a:srgbClr val="3333FF">
                  <a:alpha val="83000"/>
                </a:srgbClr>
              </a:gs>
              <a:gs pos="100000">
                <a:srgbClr val="3333FF">
                  <a:alpha val="27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89668" y="2648787"/>
            <a:ext cx="25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3333FF"/>
                </a:solidFill>
              </a:rPr>
              <a:t>1</a:t>
            </a:r>
            <a:r>
              <a:rPr kumimoji="1" lang="en-US" altLang="ja-JP" sz="2400" baseline="30000" dirty="0" smtClean="0">
                <a:solidFill>
                  <a:srgbClr val="3333FF"/>
                </a:solidFill>
              </a:rPr>
              <a:t>st</a:t>
            </a:r>
            <a:r>
              <a:rPr kumimoji="1" lang="en-US" altLang="ja-JP" sz="2400" dirty="0" smtClean="0">
                <a:solidFill>
                  <a:srgbClr val="3333FF"/>
                </a:solidFill>
              </a:rPr>
              <a:t> order transition</a:t>
            </a:r>
            <a:endParaRPr kumimoji="1" lang="ja-JP" altLang="en-US" sz="2400" dirty="0" smtClean="0">
              <a:solidFill>
                <a:srgbClr val="3333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0764" y="2643197"/>
            <a:ext cx="314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Critical point/ crossover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63588" y="5700227"/>
            <a:ext cx="74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Both critical phenomena &amp; 1</a:t>
            </a:r>
            <a:r>
              <a:rPr kumimoji="1" lang="en-US" altLang="ja-JP" sz="2400" baseline="30000" dirty="0" smtClean="0"/>
              <a:t>st</a:t>
            </a:r>
            <a:r>
              <a:rPr kumimoji="1" lang="en-US" altLang="ja-JP" sz="2400" dirty="0" smtClean="0"/>
              <a:t> transition lead to a minimum of the C(y) with different mechanisms.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365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412776"/>
            <a:ext cx="78488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Fluctuations observed in HIC are not in equilibrium. </a:t>
            </a: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Plenty of information in rapidity window dependences of 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2nd-order </a:t>
            </a:r>
            <a:r>
              <a:rPr kumimoji="1" lang="en-US" altLang="ja-JP" sz="2400" dirty="0" err="1" smtClean="0"/>
              <a:t>cumulant</a:t>
            </a:r>
            <a:r>
              <a:rPr kumimoji="1" lang="en-US" altLang="ja-JP" sz="2400" dirty="0" smtClean="0"/>
              <a:t> (correlation function) already contains interesting information.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Future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Evolution of higher-order </a:t>
            </a:r>
            <a:r>
              <a:rPr lang="en-US" altLang="ja-JP" sz="2400" dirty="0" err="1" smtClean="0"/>
              <a:t>cumulants</a:t>
            </a:r>
            <a:r>
              <a:rPr lang="en-US" altLang="ja-JP" sz="2400" dirty="0" smtClean="0"/>
              <a:t> around the critical point / 1</a:t>
            </a:r>
            <a:r>
              <a:rPr lang="en-US" altLang="ja-JP" sz="2400" baseline="30000" dirty="0" smtClean="0"/>
              <a:t>st</a:t>
            </a:r>
            <a:r>
              <a:rPr lang="en-US" altLang="ja-JP" sz="2400" dirty="0" smtClean="0"/>
              <a:t> transition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combination to momentum (model-H)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more realistic model (dimension, Y dependence, …)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720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4692310" cy="584775"/>
          </a:xfrm>
        </p:spPr>
        <p:txBody>
          <a:bodyPr/>
          <a:lstStyle/>
          <a:p>
            <a:r>
              <a:rPr kumimoji="1" lang="en-US" altLang="ja-JP" dirty="0" smtClean="0"/>
              <a:t> Translating Languages  </a:t>
            </a:r>
            <a:endParaRPr kumimoji="1" lang="ja-JP" altLang="en-US" dirty="0"/>
          </a:p>
        </p:txBody>
      </p:sp>
      <p:pic>
        <p:nvPicPr>
          <p:cNvPr id="135" name="図 1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340189"/>
            <a:ext cx="4185543" cy="26648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6" name="図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336960"/>
            <a:ext cx="3543624" cy="26648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7" name="テキスト ボックス 136"/>
          <p:cNvSpPr txBox="1"/>
          <p:nvPr/>
        </p:nvSpPr>
        <p:spPr>
          <a:xfrm>
            <a:off x="934581" y="853919"/>
            <a:ext cx="3251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Brownian particle model</a:t>
            </a:r>
            <a:endParaRPr kumimoji="1" lang="ja-JP" altLang="en-US" sz="2400" dirty="0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534686" y="853918"/>
            <a:ext cx="233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From </a:t>
            </a:r>
            <a:r>
              <a:rPr kumimoji="1" lang="en-US" altLang="ja-JP" sz="2400" dirty="0" err="1" smtClean="0"/>
              <a:t>Bzdak’s</a:t>
            </a:r>
            <a:r>
              <a:rPr kumimoji="1" lang="en-US" altLang="ja-JP" sz="2400" dirty="0" smtClean="0"/>
              <a:t> talk</a:t>
            </a:r>
            <a:endParaRPr kumimoji="1" lang="ja-JP" altLang="en-US" sz="2400" dirty="0"/>
          </a:p>
        </p:txBody>
      </p:sp>
      <p:pic>
        <p:nvPicPr>
          <p:cNvPr id="139" name="TexTeXPicture" descr="&lt;?xml version=&quot;1.0&quot; encoding=&quot;utf-16&quot;?&gt;&#10;&lt;TeXTeX&gt;&#10;  &lt;preamble&gt;\documentclass{jarticle}&#10;\usepackage{amsmath}&#10;\pagestyle{empty}&lt;/preamble&gt;&#10;  &lt;body&gt;\begin{align*} &#10;\langle n^m \bar{n}^{\bar m} \rangle_{\rm fc}&#10;=\kappa_{m\bar m} \Delta y&#10;F_{m+\bar m}(\Delta y/d)&#10;\end{align*}&lt;/body&gt;&#10;  &lt;fcolor&gt;FF000000&lt;/fcolor&gt;&#10;  &lt;bcolor&gt;FFFFFFFF&lt;/bcolor&gt;&#10;  &lt;transparent&gt;True&lt;/transparent&gt;&#10;  &lt;resolution&gt;1800&lt;/resolution&gt;&#10;  &lt;imageh&gt;268&lt;/imageh&gt;&#10;  &lt;imagew&gt;3630&lt;/imagew&gt;&#10;  &lt;scale&gt;50&lt;/scale&gt;&#10;  &lt;cursor&gt;11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4323191" cy="319177"/>
          </a:xfrm>
          <a:prstGeom prst="rect">
            <a:avLst/>
          </a:prstGeom>
        </p:spPr>
      </p:pic>
      <p:pic>
        <p:nvPicPr>
          <p:cNvPr id="152" name="TexTeXPicture" descr="&lt;?xml version=&quot;1.0&quot; encoding=&quot;utf-16&quot;?&gt;&#10;&lt;TeXTeX&gt;&#10;  &lt;preamble&gt;\documentclass{jarticle}&#10;\usepackage{amsmath}&#10;\pagestyle{empty}&lt;/preamble&gt;&#10;  &lt;body&gt;\begin{align*} &#10;c_{m\bar{m}}^0 = \frac12 \frac{\partial^2}{\partial \Delta y^2} \langle n^m \bar{n}^{\bar m} \rangle_{\rm fc} \Big|_{\Delta y\to0}&#10;=\kappa_{m\bar m}&#10;\frac{\partial}{\partial \Delta y}&#10;F_{m+\bar m}(\Delta y/d)&#10;\Big|_{\Delta y\to0}&#10;\end{align*}&lt;/body&gt;&#10;  &lt;fcolor&gt;FF000000&lt;/fcolor&gt;&#10;  &lt;bcolor&gt;FFFFFFFF&lt;/bcolor&gt;&#10;  &lt;transparent&gt;True&lt;/transparent&gt;&#10;  &lt;resolution&gt;1800&lt;/resolution&gt;&#10;  &lt;imageh&gt;594&lt;/imageh&gt;&#10;  &lt;imagew&gt;6827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7030317" cy="611689"/>
          </a:xfrm>
          <a:prstGeom prst="rect">
            <a:avLst/>
          </a:prstGeom>
        </p:spPr>
      </p:pic>
      <p:pic>
        <p:nvPicPr>
          <p:cNvPr id="153" name="TexTeXPicture" descr="&lt;?xml version=&quot;1.0&quot; encoding=&quot;utf-16&quot;?&gt;&#10;&lt;TeXTeX&gt;&#10;  &lt;preamble&gt;\documentclass{jarticle}&#10;\usepackage{amsmath}&#10;\pagestyle{empty}&lt;/preamble&gt;&#10;  &lt;body&gt;\begin{align*} &#10;=\frac{\kappa_{m\bar m}}d&#10;\frac1{\sqrt{(m+\bar{m})(2\pi)^{m+\bar{m}-1}}}&#10;\end{align*}&lt;/body&gt;&#10;  &lt;fcolor&gt;FF000000&lt;/fcolor&gt;&#10;  &lt;bcolor&gt;FFFFFFFF&lt;/bcolor&gt;&#10;  &lt;transparent&gt;True&lt;/transparent&gt;&#10;  &lt;resolution&gt;1800&lt;/resolution&gt;&#10;  &lt;imageh&gt;614&lt;/imageh&gt;&#10;  &lt;imagew&gt;3276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80" y="5595593"/>
            <a:ext cx="3373563" cy="632284"/>
          </a:xfrm>
          <a:prstGeom prst="rect">
            <a:avLst/>
          </a:prstGeom>
        </p:spPr>
      </p:pic>
      <p:pic>
        <p:nvPicPr>
          <p:cNvPr id="158" name="TexTeXPicture" descr="&lt;?xml version=&quot;1.0&quot; encoding=&quot;utf-16&quot;?&gt;&#10;&lt;TeXTeX&gt;&#10;  &lt;preamble&gt;\documentclass{article}&#10;\usepackage{amsmath}&#10;\pagestyle{empty}&lt;/preamble&gt;&#10;  &lt;body&gt;\begin{align*} &#10;&amp;amp;\kappa_{m\bar{m}} :{\rm ~F~ cumulants~ at~ initial~ condition}&#10;\\&amp;amp;&#10;d : {\rm ~diffusion~ distance}&#10;\end{align*}&lt;/body&gt;&#10;  &lt;fcolor&gt;FF000000&lt;/fcolor&gt;&#10;  &lt;bcolor&gt;FFFFFFFF&lt;/bcolor&gt;&#10;  &lt;transparent&gt;True&lt;/transparent&gt;&#10;  &lt;resolution&gt;1800&lt;/resolution&gt;&#10;  &lt;imageh&gt;549&lt;/imageh&gt;&#10;  &lt;imagew&gt;4255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145910"/>
            <a:ext cx="4095424" cy="52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Higher-Order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94" y="1258130"/>
            <a:ext cx="4392488" cy="41497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068270" y="1153862"/>
            <a:ext cx="922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STAR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2010~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2632" y="5476151"/>
            <a:ext cx="5110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-zero 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non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-Gaussian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have been established!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8" y="1534958"/>
            <a:ext cx="3232616" cy="3728887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075" y="2614344"/>
            <a:ext cx="792088" cy="419498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87" y="3752533"/>
            <a:ext cx="792088" cy="420838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article}&#10;\usepackage{amsmath}&#10;\pagestyle{empty}&lt;/preamble&gt;&#10;  &lt;body&gt;\begin{align*} &#10;\langle N_p^3 \rangle_c&#10;\end{align*}&lt;/body&gt;&#10;  &lt;fcolor&gt;FF000000&lt;/fcolor&gt;&#10;  &lt;bcolor&gt;FFFFFFFF&lt;/bcolor&gt;&#10;  &lt;transparent&gt;True&lt;/transparent&gt;&#10;  &lt;resolution&gt;1800&lt;/resolution&gt;&#10;  &lt;imageh&gt;313&lt;/imageh&gt;&#10;  &lt;imagew&gt;591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282" y="4203472"/>
            <a:ext cx="792088" cy="419498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article}&#10;\usepackage{amsmath}&#10;\pagestyle{empty}&lt;/preamble&gt;&#10;  &lt;body&gt;\begin{align*} &#10;\langle N_p^4 \rangle_c&#10;\end{align*}&lt;/body&gt;&#10;  &lt;fcolor&gt;FF000000&lt;/fcolor&gt;&#10;  &lt;bcolor&gt;FFFFFFFF&lt;/bcolor&gt;&#10;  &lt;transparent&gt;True&lt;/transparent&gt;&#10;  &lt;resolution&gt;1800&lt;/resolution&gt;&#10;  &lt;imageh&gt;314&lt;/imageh&gt;&#10;  &lt;imagew&gt;59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316546"/>
            <a:ext cx="792088" cy="420838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5855389" y="1453405"/>
            <a:ext cx="677997" cy="10856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429828">
            <a:off x="6006023" y="1530700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  <a:cs typeface="+mn-cs"/>
              </a:rPr>
              <a:t>Enhancement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5928684" y="6035213"/>
            <a:ext cx="29905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2060"/>
                </a:solidFill>
              </a:rPr>
              <a:t>General Review</a:t>
            </a:r>
            <a:r>
              <a:rPr lang="en-US" altLang="ja-JP" sz="20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altLang="ja-JP" sz="2000" dirty="0" err="1" smtClean="0">
                <a:solidFill>
                  <a:srgbClr val="002060"/>
                </a:solidFill>
              </a:rPr>
              <a:t>Asakawa</a:t>
            </a:r>
            <a:r>
              <a:rPr lang="en-US" altLang="ja-JP" sz="2000" dirty="0">
                <a:solidFill>
                  <a:srgbClr val="002060"/>
                </a:solidFill>
              </a:rPr>
              <a:t>, MK, PPNP (2016)</a:t>
            </a:r>
          </a:p>
        </p:txBody>
      </p:sp>
    </p:spTree>
    <p:extLst>
      <p:ext uri="{BB962C8B-B14F-4D97-AF65-F5344CB8AC3E}">
        <p14:creationId xmlns:p14="http://schemas.microsoft.com/office/powerpoint/2010/main" val="35630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Detector-Response</a:t>
            </a:r>
            <a:r>
              <a:rPr kumimoji="1" lang="en-US" altLang="ja-JP" dirty="0" smtClean="0"/>
              <a:t> Correction</a:t>
            </a:r>
            <a:endParaRPr kumimoji="1" lang="ja-JP" altLang="en-US" dirty="0"/>
          </a:p>
        </p:txBody>
      </p:sp>
      <p:pic>
        <p:nvPicPr>
          <p:cNvPr id="3" name="Picture 25" descr="ev2_fron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71" y="1207249"/>
            <a:ext cx="3600400" cy="277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590018" y="1509920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6075" y="1580462"/>
            <a:ext cx="2645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True distribution</a:t>
            </a:r>
            <a:endParaRPr kumimoji="1" lang="ja-JP" altLang="en-US" sz="2400" dirty="0">
              <a:latin typeface="+mj-lt"/>
            </a:endParaRPr>
          </a:p>
        </p:txBody>
      </p:sp>
      <p:pic>
        <p:nvPicPr>
          <p:cNvPr id="46" name="図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989519"/>
            <a:ext cx="2014155" cy="1401358"/>
          </a:xfrm>
          <a:prstGeom prst="rect">
            <a:avLst/>
          </a:prstGeom>
        </p:spPr>
      </p:pic>
      <p:sp>
        <p:nvSpPr>
          <p:cNvPr id="48" name="角丸四角形 47"/>
          <p:cNvSpPr/>
          <p:nvPr/>
        </p:nvSpPr>
        <p:spPr>
          <a:xfrm>
            <a:off x="5676584" y="1463747"/>
            <a:ext cx="2797968" cy="1970582"/>
          </a:xfrm>
          <a:prstGeom prst="roundRect">
            <a:avLst/>
          </a:prstGeom>
          <a:solidFill>
            <a:srgbClr val="FFFFFF">
              <a:alpha val="9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98" y="1926612"/>
            <a:ext cx="2008050" cy="1397110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>
            <a:off x="5845936" y="1584941"/>
            <a:ext cx="2459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+mj-lt"/>
              </a:rPr>
              <a:t>Observed distr.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50" name="右矢印 49"/>
          <p:cNvSpPr/>
          <p:nvPr/>
        </p:nvSpPr>
        <p:spPr>
          <a:xfrm>
            <a:off x="3307955" y="1580462"/>
            <a:ext cx="2546561" cy="181041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Efficiency loss</a:t>
            </a:r>
          </a:p>
          <a:p>
            <a:pPr algn="ctr"/>
            <a:r>
              <a:rPr lang="en-US" altLang="ja-JP" sz="2400" dirty="0" smtClean="0"/>
              <a:t>Particle </a:t>
            </a:r>
            <a:r>
              <a:rPr lang="en-US" altLang="ja-JP" sz="2400" dirty="0" err="1" smtClean="0"/>
              <a:t>missID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2644" y="4830137"/>
            <a:ext cx="6718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+mj-lt"/>
              </a:rPr>
              <a:t>Correction</a:t>
            </a:r>
            <a:r>
              <a:rPr kumimoji="1" lang="ja-JP" altLang="en-US" sz="2400" dirty="0" smtClean="0">
                <a:latin typeface="+mj-lt"/>
              </a:rPr>
              <a:t> </a:t>
            </a:r>
            <a:r>
              <a:rPr lang="en-US" altLang="ja-JP" sz="2400" dirty="0" smtClean="0">
                <a:latin typeface="+mj-lt"/>
              </a:rPr>
              <a:t>assuming</a:t>
            </a:r>
            <a:r>
              <a:rPr kumimoji="1" lang="en-US" altLang="ja-JP" sz="2400" dirty="0" smtClean="0">
                <a:latin typeface="+mj-lt"/>
              </a:rPr>
              <a:t> a </a:t>
            </a:r>
            <a:r>
              <a:rPr lang="en-US" altLang="ja-JP" sz="2400" dirty="0" smtClean="0">
                <a:latin typeface="+mj-lt"/>
              </a:rPr>
              <a:t>b</a:t>
            </a:r>
            <a:r>
              <a:rPr kumimoji="1" lang="en-US" altLang="ja-JP" sz="2400" dirty="0" smtClean="0">
                <a:latin typeface="+mj-lt"/>
              </a:rPr>
              <a:t>inomial response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9933" y="5343511"/>
            <a:ext cx="4770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ja-JP" sz="2000" dirty="0" err="1">
                <a:solidFill>
                  <a:srgbClr val="002060"/>
                </a:solidFill>
              </a:rPr>
              <a:t>Bialas</a:t>
            </a:r>
            <a:r>
              <a:rPr lang="en-US" altLang="ja-JP" sz="2000" dirty="0">
                <a:solidFill>
                  <a:srgbClr val="00206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002060"/>
                </a:solidFill>
              </a:rPr>
              <a:t>Peschanski</a:t>
            </a:r>
            <a:r>
              <a:rPr lang="en-US" altLang="ja-JP" sz="2000" dirty="0" smtClean="0">
                <a:solidFill>
                  <a:srgbClr val="002060"/>
                </a:solidFill>
              </a:rPr>
              <a:t> (1986); </a:t>
            </a:r>
          </a:p>
          <a:p>
            <a:pPr lvl="0"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(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2012)</a:t>
            </a:r>
            <a:r>
              <a:rPr lang="en-US" altLang="ja-JP" sz="2000" dirty="0" smtClean="0">
                <a:solidFill>
                  <a:srgbClr val="002060"/>
                </a:solidFill>
                <a:latin typeface="Calibri"/>
                <a:ea typeface="ＭＳ Ｐゴシック"/>
              </a:rPr>
              <a:t>;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Bzdak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Koch (2012); ….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7862" y="6042295"/>
            <a:ext cx="6478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But, the response of the detector is not binomial…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79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Non-Binomial Correction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3967" y="4716260"/>
            <a:ext cx="73561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 describes the property of the detector.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Detailed properties of the detector have to be known.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Multi-distribution function can be handled.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Huge numerical cost would be required.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runcation is required in general: another systematics?</a:t>
            </a:r>
            <a:endParaRPr kumimoji="1" lang="ja-JP" altLang="en-US" sz="2400" dirty="0" smtClean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n^m \rangle_R = \sum_n n^m {\cal R}(n;N)&#10;\end{align*}&lt;/body&gt;&#10;  &lt;fcolor&gt;FF000000&lt;/fcolor&gt;&#10;  &lt;bcolor&gt;FFFFFFFF&lt;/bcolor&gt;&#10;  &lt;transparent&gt;True&lt;/transparent&gt;&#10;  &lt;resolution&gt;1800&lt;/resolution&gt;&#10;  &lt;imageh&gt;524&lt;/imageh&gt;&#10;  &lt;imagew&gt;2609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492" y="3492362"/>
            <a:ext cx="3043116" cy="6111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979" y="1688614"/>
            <a:ext cx="3312368" cy="210934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tilde{P}(n) = \sum_N {\cal R}(n;N) P(N)&#10;\end{align*}&lt;/body&gt;&#10;  &lt;fcolor&gt;FF000000&lt;/fcolor&gt;&#10;  &lt;bcolor&gt;FFFFFFFF&lt;/bcolor&gt;&#10;  &lt;transparent&gt;True&lt;/transparent&gt;&#10;  &lt;resolution&gt;1800&lt;/resolution&gt;&#10;  &lt;imageh&gt;534&lt;/imageh&gt;&#10;  &lt;imagew&gt;2746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1865740"/>
            <a:ext cx="3581072" cy="69639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82138" y="126876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Response matrix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1078577"/>
            <a:ext cx="293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 </a:t>
            </a:r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 smtClean="0">
                <a:solidFill>
                  <a:srgbClr val="002060"/>
                </a:solidFill>
              </a:rPr>
              <a:t> 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7200" y="2968133"/>
            <a:ext cx="3240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with moments of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5067" y="2568140"/>
            <a:ext cx="386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Reconstruction for any R(</a:t>
            </a:r>
            <a:r>
              <a:rPr kumimoji="1" lang="en-US" altLang="ja-JP" sz="2400" dirty="0" err="1" smtClean="0"/>
              <a:t>n;N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7258" y="4219419"/>
            <a:ext cx="1864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Caveats: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00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6358" y="110044"/>
            <a:ext cx="4467890" cy="58477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Result for Toy-Model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79" y="2630727"/>
            <a:ext cx="6230406" cy="4026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7421578" y="785609"/>
            <a:ext cx="1574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Nonaka</a:t>
            </a:r>
            <a:r>
              <a:rPr kumimoji="1" lang="en-US" altLang="ja-JP" sz="2000" dirty="0" smtClean="0">
                <a:solidFill>
                  <a:srgbClr val="002060"/>
                </a:solidFill>
              </a:rPr>
              <a:t>, MK,</a:t>
            </a:r>
          </a:p>
          <a:p>
            <a:r>
              <a:rPr kumimoji="1" lang="en-US" altLang="ja-JP" sz="2000" dirty="0" err="1" smtClean="0">
                <a:solidFill>
                  <a:srgbClr val="002060"/>
                </a:solidFill>
              </a:rPr>
              <a:t>Esumi</a:t>
            </a:r>
            <a:r>
              <a:rPr lang="en-US" altLang="ja-JP" sz="2000" dirty="0">
                <a:solidFill>
                  <a:srgbClr val="002060"/>
                </a:solidFill>
              </a:rPr>
              <a:t> </a:t>
            </a:r>
            <a:r>
              <a:rPr lang="en-US" altLang="ja-JP" sz="2000" dirty="0" smtClean="0">
                <a:solidFill>
                  <a:srgbClr val="002060"/>
                </a:solidFill>
              </a:rPr>
              <a:t>(2018)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2564904"/>
            <a:ext cx="1953035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Input P(N): </a:t>
            </a:r>
          </a:p>
          <a:p>
            <a:r>
              <a:rPr kumimoji="1" lang="en-US" altLang="ja-JP" sz="2400" dirty="0" smtClean="0"/>
              <a:t>Poisson(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=40)</a:t>
            </a:r>
            <a:endParaRPr kumimoji="1" lang="ja-JP" altLang="en-US" sz="2400" dirty="0"/>
          </a:p>
        </p:txBody>
      </p:sp>
      <p:sp>
        <p:nvSpPr>
          <p:cNvPr id="11" name="角丸四角形 10"/>
          <p:cNvSpPr/>
          <p:nvPr/>
        </p:nvSpPr>
        <p:spPr>
          <a:xfrm>
            <a:off x="292930" y="858789"/>
            <a:ext cx="6655334" cy="12020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908720"/>
            <a:ext cx="594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Binomial</a:t>
            </a:r>
            <a:r>
              <a:rPr lang="en-US" altLang="ja-JP" sz="2400" dirty="0" smtClean="0"/>
              <a:t> w/ m</a:t>
            </a:r>
            <a:r>
              <a:rPr kumimoji="1" lang="en-US" altLang="ja-JP" sz="2400" dirty="0" smtClean="0"/>
              <a:t>ultiplicity-dependent efficiency</a:t>
            </a:r>
            <a:endParaRPr kumimoji="1"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psilon(N) = \epsilon_0 + (N-N_{\rm ave}) \epsilon'&#10;\end{align*}&lt;/body&gt;&#10;  &lt;fcolor&gt;FF000000&lt;/fcolor&gt;&#10;  &lt;bcolor&gt;FFFFFFFF&lt;/bcolor&gt;&#10;  &lt;transparent&gt;True&lt;/transparent&gt;&#10;  &lt;resolution&gt;1800&lt;/resolution&gt;&#10;  &lt;imageh&gt;264&lt;/imageh&gt;&#10;  &lt;imagew&gt;2730&lt;/imagew&gt;&#10;  &lt;scale&gt;50&lt;/scale&gt;&#10;  &lt;cursor&gt;6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2731"/>
            <a:ext cx="3394197" cy="32823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004048" y="1370385"/>
            <a:ext cx="1857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</a:rPr>
              <a:t>Holtzman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Bzdak</a:t>
            </a:r>
            <a:r>
              <a:rPr kumimoji="1" lang="en-US" altLang="ja-JP" dirty="0" smtClean="0">
                <a:solidFill>
                  <a:srgbClr val="002060"/>
                </a:solidFill>
              </a:rPr>
              <a:t>, </a:t>
            </a:r>
          </a:p>
          <a:p>
            <a:r>
              <a:rPr kumimoji="1" lang="en-US" altLang="ja-JP" dirty="0" smtClean="0">
                <a:solidFill>
                  <a:srgbClr val="002060"/>
                </a:solidFill>
              </a:rPr>
              <a:t>Koch (16)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epsilon_0=0.7&#10;\end{align*}&lt;/body&gt;&#10;  &lt;fcolor&gt;FF000000&lt;/fcolor&gt;&#10;  &lt;bcolor&gt;FFFFFFFF&lt;/bcolor&gt;&#10;  &lt;transparent&gt;True&lt;/transparent&gt;&#10;  &lt;resolution&gt;1800&lt;/resolution&gt;&#10;  &lt;imageh&gt;209&lt;/imageh&gt;&#10;  &lt;imagew&gt;848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6" y="3678765"/>
            <a:ext cx="897467" cy="22119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8425" y="5338275"/>
            <a:ext cx="3033415" cy="138499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True </a:t>
            </a:r>
            <a:r>
              <a:rPr kumimoji="1" lang="en-US" altLang="ja-JP" sz="2800" b="1" dirty="0" err="1" smtClean="0">
                <a:solidFill>
                  <a:schemeClr val="accent2">
                    <a:lumMod val="50000"/>
                  </a:schemeClr>
                </a:solidFill>
              </a:rPr>
              <a:t>cumulants</a:t>
            </a:r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 are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reproduced within</a:t>
            </a:r>
          </a:p>
          <a:p>
            <a:r>
              <a:rPr kumimoji="1" lang="en-US" altLang="ja-JP" sz="2800" b="1" dirty="0" smtClean="0">
                <a:solidFill>
                  <a:schemeClr val="accent2">
                    <a:lumMod val="50000"/>
                  </a:schemeClr>
                </a:solidFill>
              </a:rPr>
              <a:t>statistics!</a:t>
            </a:r>
            <a:endParaRPr kumimoji="1" lang="ja-JP" alt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0663" y="4145146"/>
            <a:ext cx="195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Red: </a:t>
            </a:r>
          </a:p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true </a:t>
            </a:r>
            <a:r>
              <a:rPr kumimoji="1" lang="en-US" altLang="ja-JP" sz="2400" dirty="0" err="1" smtClean="0">
                <a:solidFill>
                  <a:srgbClr val="FF0000"/>
                </a:solidFill>
              </a:rPr>
              <a:t>cumulant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36553" y="2225296"/>
            <a:ext cx="33522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Reconstructed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61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Proton vs Baryon </a:t>
            </a:r>
            <a:r>
              <a:rPr kumimoji="1" lang="en-US" altLang="ja-JP" dirty="0" err="1" smtClean="0"/>
              <a:t>Cumulants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932040" y="1573049"/>
            <a:ext cx="3816424" cy="18440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0583" y="1573049"/>
            <a:ext cx="3816424" cy="184404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4703260"/>
            <a:ext cx="86409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Clear difference b/w these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Isospin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randomization justifies the r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econstruction of &lt;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</a:t>
            </a:r>
            <a:r>
              <a:rPr kumimoji="1" lang="en-US" altLang="ja-JP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n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&gt;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via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the binomial model.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Similar problem on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 the </a:t>
            </a:r>
            <a:r>
              <a:rPr kumimoji="1" lang="en-US" altLang="ja-JP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momentum cut</a:t>
            </a:r>
            <a:r>
              <a:rPr kumimoji="1" lang="en-US" altLang="ja-JP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…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717065"/>
            <a:ext cx="346319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587C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Experiments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proton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94518" y="1717064"/>
            <a:ext cx="349146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F2936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Many theories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baryon number </a:t>
            </a:r>
            <a:r>
              <a:rPr kumimoji="1" lang="en-US" altLang="ja-JP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cumulants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N_p^n \rangle_{\rm c}&#10;\end{align*}&lt;/body&gt;&#10;  &lt;fcolor&gt;FF000000&lt;/fcolor&gt;&#10;  &lt;bcolor&gt;FFFFFFFF&lt;/bcolor&gt;&#10;  &lt;transparent&gt;True&lt;/transparent&gt;&#10;  &lt;resolution&gt;1800&lt;/resolution&gt;&#10;  &lt;imageh&gt;283&lt;/imageh&gt;&#10;  &lt;imagew&gt;612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25177"/>
            <a:ext cx="1010214" cy="467141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N_{\rm B}^n \rangle_{\rm c}&#10;\end{align*}&lt;/body&gt;&#10;  &lt;fcolor&gt;FF000000&lt;/fcolor&gt;&#10;  &lt;bcolor&gt;FFFFFFFF&lt;/bcolor&gt;&#10;  &lt;transparent&gt;True&lt;/transparent&gt;&#10;  &lt;resolution&gt;1800&lt;/resolution&gt;&#10;  &lt;imageh&gt;250&lt;/imageh&gt;&#10;  &lt;imagew&gt;612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5" y="2748952"/>
            <a:ext cx="1010214" cy="412669"/>
          </a:xfrm>
          <a:prstGeom prst="rect">
            <a:avLst/>
          </a:prstGeom>
        </p:spPr>
      </p:pic>
      <p:sp>
        <p:nvSpPr>
          <p:cNvPr id="10" name="左右矢印 9"/>
          <p:cNvSpPr/>
          <p:nvPr/>
        </p:nvSpPr>
        <p:spPr>
          <a:xfrm>
            <a:off x="4050468" y="1918974"/>
            <a:ext cx="1008112" cy="1083156"/>
          </a:xfrm>
          <a:prstGeom prst="leftRightArrow">
            <a:avLst>
              <a:gd name="adj1" fmla="val 50000"/>
              <a:gd name="adj2" fmla="val 34543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1" name="下カーブ矢印 10"/>
          <p:cNvSpPr/>
          <p:nvPr/>
        </p:nvSpPr>
        <p:spPr>
          <a:xfrm flipV="1">
            <a:off x="3320073" y="3425081"/>
            <a:ext cx="2548071" cy="691393"/>
          </a:xfrm>
          <a:prstGeom prst="curvedDownArrow">
            <a:avLst>
              <a:gd name="adj1" fmla="val 55347"/>
              <a:gd name="adj2" fmla="val 128348"/>
              <a:gd name="adj3" fmla="val 42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91680" y="3647540"/>
            <a:ext cx="262392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measurement with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50% efficiency loss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86486" y="1038648"/>
            <a:ext cx="2857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MK, </a:t>
            </a:r>
            <a:r>
              <a:rPr kumimoji="1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Asakawa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, 2012; 2012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6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1">
      <a:majorFont>
        <a:latin typeface="Arial Rounded MT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1750">
          <a:solidFill>
            <a:schemeClr val="tx1"/>
          </a:solidFill>
          <a:headEnd type="none" w="med" len="med"/>
          <a:tailEnd type="arrow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標準デザイン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75D22EA2-34B8-49A9-B8E1-BD2F8736ABC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19886</TotalTime>
  <Words>1417</Words>
  <Application>Microsoft Office PowerPoint</Application>
  <PresentationFormat>画面に合わせる (4:3)</PresentationFormat>
  <Paragraphs>370</Paragraphs>
  <Slides>44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44</vt:i4>
      </vt:variant>
    </vt:vector>
  </HeadingPairs>
  <TitlesOfParts>
    <vt:vector size="57" baseType="lpstr">
      <vt:lpstr>HGｺﾞｼｯｸE</vt:lpstr>
      <vt:lpstr>HG丸ｺﾞｼｯｸM-PRO</vt:lpstr>
      <vt:lpstr>ＭＳ Ｐゴシック</vt:lpstr>
      <vt:lpstr>Arial</vt:lpstr>
      <vt:lpstr>Arial Rounded MT Bold</vt:lpstr>
      <vt:lpstr>Calibri</vt:lpstr>
      <vt:lpstr>Symbol</vt:lpstr>
      <vt:lpstr>Times New Roman</vt:lpstr>
      <vt:lpstr>Trebuchet MS</vt:lpstr>
      <vt:lpstr>Wingdings</vt:lpstr>
      <vt:lpstr>Office テーマ</vt:lpstr>
      <vt:lpstr>1_標準デザイン</vt:lpstr>
      <vt:lpstr>8_標準デザイン</vt:lpstr>
      <vt:lpstr>Equilibration of Higher-order Cumulants</vt:lpstr>
      <vt:lpstr>Equilibration of Higher-order Cumulants</vt:lpstr>
      <vt:lpstr>QCD Phase Diagram</vt:lpstr>
      <vt:lpstr>Beam-Energy Scan Program in Heavy-Ion Collisions</vt:lpstr>
      <vt:lpstr>Higher-Order Cumulants</vt:lpstr>
      <vt:lpstr>Detector-Response Correction</vt:lpstr>
      <vt:lpstr>Non-Binomial Correction</vt:lpstr>
      <vt:lpstr>Result for Toy-Model</vt:lpstr>
      <vt:lpstr>Proton vs Baryon Cumulants</vt:lpstr>
      <vt:lpstr>Equilibration of Higher-order Cumulants</vt:lpstr>
      <vt:lpstr>Time Evolution of Fluctuations</vt:lpstr>
      <vt:lpstr>Critical Fluctuation</vt:lpstr>
      <vt:lpstr>Contents of Evolution of Fluctuations</vt:lpstr>
      <vt:lpstr>Time Evolution of Fluctuations</vt:lpstr>
      <vt:lpstr> (Non-Interacting) Brownian Particle Model  </vt:lpstr>
      <vt:lpstr> (Non-Interacting) Brownian Particle Model  </vt:lpstr>
      <vt:lpstr> Baryons in Hadronic Phase  </vt:lpstr>
      <vt:lpstr> 4th Order Cumulant  </vt:lpstr>
      <vt:lpstr> 4th Order Cumulant  </vt:lpstr>
      <vt:lpstr> Time Evolution of Fluctuations  </vt:lpstr>
      <vt:lpstr> Rapidity Window Dep.  </vt:lpstr>
      <vt:lpstr>Contents of Evolution of Fluctuations</vt:lpstr>
      <vt:lpstr> Dynamical Evolution of Critical Fluctuations  </vt:lpstr>
      <vt:lpstr> Soft Mode of QCD-CP = Conserved Mode  </vt:lpstr>
      <vt:lpstr> Analysis of 2nd-order Cumulant  </vt:lpstr>
      <vt:lpstr>Bjorken Expansion</vt:lpstr>
      <vt:lpstr> Parametrizing D(t) and c(t)  </vt:lpstr>
      <vt:lpstr> Cumulants and Correlation Function  </vt:lpstr>
      <vt:lpstr> Crossover / Cumulant  </vt:lpstr>
      <vt:lpstr> Critical Point / Cumulant  </vt:lpstr>
      <vt:lpstr> Criticap Point / Correlation Func.  </vt:lpstr>
      <vt:lpstr> Away from the CP  </vt:lpstr>
      <vt:lpstr>Contents of Evolution of Fluctuations</vt:lpstr>
      <vt:lpstr>1st-Order Transition</vt:lpstr>
      <vt:lpstr> Including Non-Linearity  </vt:lpstr>
      <vt:lpstr>Free Energy</vt:lpstr>
      <vt:lpstr>Modeling 1st Transition</vt:lpstr>
      <vt:lpstr>Configurations in Equilibrium</vt:lpstr>
      <vt:lpstr>Time Evolution</vt:lpstr>
      <vt:lpstr>Time Evolution</vt:lpstr>
      <vt:lpstr>Correlation Function</vt:lpstr>
      <vt:lpstr>C(y) and Phase Diagram</vt:lpstr>
      <vt:lpstr>Summary</vt:lpstr>
      <vt:lpstr> Translating Languages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衝突エネルギー走査により QCD相構造に迫る試み</dc:title>
  <dc:creator>kitazawa</dc:creator>
  <cp:lastModifiedBy>Kitazawa Masakiyo</cp:lastModifiedBy>
  <cp:revision>1310</cp:revision>
  <dcterms:created xsi:type="dcterms:W3CDTF">2011-06-07T09:50:32Z</dcterms:created>
  <dcterms:modified xsi:type="dcterms:W3CDTF">2019-03-26T14:01:28Z</dcterms:modified>
</cp:coreProperties>
</file>