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68" r:id="rId2"/>
    <p:sldId id="271" r:id="rId3"/>
    <p:sldId id="282" r:id="rId4"/>
    <p:sldId id="315" r:id="rId5"/>
    <p:sldId id="281" r:id="rId6"/>
    <p:sldId id="285" r:id="rId7"/>
    <p:sldId id="288" r:id="rId8"/>
    <p:sldId id="317" r:id="rId9"/>
    <p:sldId id="318" r:id="rId10"/>
    <p:sldId id="289" r:id="rId11"/>
    <p:sldId id="290" r:id="rId12"/>
    <p:sldId id="319" r:id="rId13"/>
    <p:sldId id="304" r:id="rId14"/>
    <p:sldId id="291" r:id="rId15"/>
    <p:sldId id="305" r:id="rId16"/>
    <p:sldId id="292" r:id="rId17"/>
    <p:sldId id="293" r:id="rId18"/>
    <p:sldId id="316" r:id="rId19"/>
    <p:sldId id="294" r:id="rId20"/>
    <p:sldId id="300" r:id="rId21"/>
    <p:sldId id="301" r:id="rId22"/>
    <p:sldId id="308" r:id="rId23"/>
    <p:sldId id="320" r:id="rId24"/>
    <p:sldId id="267" r:id="rId25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4141"/>
    <a:srgbClr val="F1A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90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5466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3BDE3944-1023-4162-8EAD-A63E9A35FF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PANDA meeting 2017 July 20-25                                    </a:t>
            </a:r>
            <a:r>
              <a:rPr lang="en-US" dirty="0" err="1" smtClean="0"/>
              <a:t>Flowcheme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AC8C801-21D9-471C-AB85-FED1B1623E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D1506-62D0-41D8-9547-C83C0894F07D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A58C8B9-6721-43FB-807F-FD97EBBD6E9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AADB302-A891-4BC8-9F8F-15ED72ED7B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29BB7A-2FD3-4038-9AA5-44DC3D017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02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PANDA meeting 2017 July 20-25                                    </a:t>
            </a:r>
            <a:r>
              <a:rPr lang="en-US" dirty="0" err="1" smtClean="0"/>
              <a:t>Flowcheme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2C515-A623-407E-907E-65949DD21DA2}" type="datetimeFigureOut">
              <a:rPr lang="en-US" smtClean="0"/>
              <a:t>11/7/2018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29BB3-9E72-41AD-A89D-FC770D573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5125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608920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2826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968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9007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36105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69072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8443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22984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7158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57859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7603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1627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6969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71209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34628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774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16285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8995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8617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4078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0518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1271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08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2A753-141B-4FC0-AF8A-147C07834BB3}" type="datetime1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796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B3D43-2DCE-4A61-8AAD-58B35C2A2875}" type="datetime1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56867-6A8E-4BFA-A8AC-E28BC4FBE626}" type="datetime1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598EF-B304-4C3D-AFA8-168A2B0BA366}" type="datetime1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84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A0A9-F2DA-416F-8F0B-47E7DC88703D}" type="datetime1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453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DEFF9-7AE0-4FED-8A81-EE4CCE413E56}" type="datetime1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914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F5D6-DBD2-4E64-B6BF-96EB1ACFFF3E}" type="datetime1">
              <a:rPr lang="en-US" smtClean="0"/>
              <a:t>11/7/2018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5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71837-0468-411D-953E-45A12A1998EA}" type="datetime1">
              <a:rPr lang="en-US" smtClean="0"/>
              <a:t>11/7/2018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7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2B52D-4FF2-46B9-B4AE-2EC64D83CD9E}" type="datetime1">
              <a:rPr lang="en-US" smtClean="0"/>
              <a:t>11/7/2018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9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81BC0-0A8E-4158-B958-46288E498CFA}" type="datetime1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9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9FF27-3210-4F6A-AD39-DF5668FAE8C9}" type="datetime1">
              <a:rPr lang="en-US" smtClean="0"/>
              <a:t>11/7/2018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57BB8-F440-4B75-93C2-8DC9E2F0DB0D}" type="datetime1">
              <a:rPr lang="en-US" smtClean="0"/>
              <a:t>11/7/2018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PANDA meeting 2017 July 20-25                                    Flowcheme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80EE7-ABEB-45F5-9263-42A0E4DE94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09" y="140840"/>
            <a:ext cx="9333781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Status of 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PANDA Solenoid Magnet Production</a:t>
            </a:r>
            <a:b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BINP</a:t>
            </a:r>
            <a:endParaRPr lang="ru-RU" sz="24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49" y="1341786"/>
            <a:ext cx="8953500" cy="50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and frame production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87" y="717947"/>
            <a:ext cx="7472363" cy="560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91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35267" y="185865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and frame production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26870" y="5606684"/>
            <a:ext cx="23278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r>
              <a:rPr lang="ru-RU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sheets by cutting</a:t>
            </a:r>
            <a:endParaRPr lang="en-US" sz="1400" b="1" dirty="0"/>
          </a:p>
        </p:txBody>
      </p:sp>
      <p:pic>
        <p:nvPicPr>
          <p:cNvPr id="8" name="Рисунок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9" y="822436"/>
            <a:ext cx="2834640" cy="2125980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621" y="822436"/>
            <a:ext cx="2834640" cy="2125980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9" y="3069881"/>
            <a:ext cx="2834640" cy="2106126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871" y="822436"/>
            <a:ext cx="2842295" cy="2125980"/>
          </a:xfrm>
          <a:prstGeom prst="rect">
            <a:avLst/>
          </a:prstGeo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621" y="3069881"/>
            <a:ext cx="2834640" cy="212598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6870" y="3069881"/>
            <a:ext cx="2842296" cy="21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45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35267" y="185865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and frame production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36038" y="5722013"/>
            <a:ext cx="39901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Assembling of the second vertical octant W6</a:t>
            </a:r>
            <a:endParaRPr lang="en-US" sz="1400" b="1" dirty="0"/>
          </a:p>
        </p:txBody>
      </p:sp>
      <p:pic>
        <p:nvPicPr>
          <p:cNvPr id="14" name="Рисунок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9" y="685594"/>
            <a:ext cx="3023287" cy="2148840"/>
          </a:xfrm>
          <a:prstGeom prst="rect">
            <a:avLst/>
          </a:prstGeom>
          <a:noFill/>
        </p:spPr>
      </p:pic>
      <p:pic>
        <p:nvPicPr>
          <p:cNvPr id="15" name="Рисунок 14" descr="D:\Documents\photo\2018\Yoke 20181031\20181030_1044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69" y="3138519"/>
            <a:ext cx="3023287" cy="214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673" y="685594"/>
            <a:ext cx="2865120" cy="2148840"/>
          </a:xfrm>
          <a:prstGeom prst="rect">
            <a:avLst/>
          </a:prstGeom>
          <a:noFill/>
        </p:spPr>
      </p:pic>
      <p:pic>
        <p:nvPicPr>
          <p:cNvPr id="17" name="Рисунок 1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10" y="685594"/>
            <a:ext cx="2911536" cy="2148840"/>
          </a:xfrm>
          <a:prstGeom prst="rect">
            <a:avLst/>
          </a:prstGeom>
          <a:noFill/>
        </p:spPr>
      </p:pic>
      <p:pic>
        <p:nvPicPr>
          <p:cNvPr id="18" name="Рисунок 1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10" y="3138519"/>
            <a:ext cx="2804444" cy="214884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673" y="3153759"/>
            <a:ext cx="284270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970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78352" y="145069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" name="Таблица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118626240"/>
              </p:ext>
            </p:extLst>
          </p:nvPr>
        </p:nvGraphicFramePr>
        <p:xfrm>
          <a:off x="459368" y="1158681"/>
          <a:ext cx="8633010" cy="35431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687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4274"/>
              </a:tblGrid>
              <a:tr h="5191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all barrel octants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02/2019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frame</a:t>
                      </a:r>
                      <a:r>
                        <a:rPr lang="en-US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and beams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04/2019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Production of the doors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05/2019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Control assembling at SET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06/2019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Finalization of the parts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07/2019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50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none" strike="noStrike" dirty="0" smtClean="0">
                          <a:effectLst/>
                          <a:latin typeface="+mn-lt"/>
                        </a:rPr>
                        <a:t>Assembling of the Yoke at BINP</a:t>
                      </a:r>
                      <a:endParaRPr lang="en-US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692889" y="5042173"/>
            <a:ext cx="4680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Table3.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milestones of the yoke production.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4123435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470348" y="2066619"/>
            <a:ext cx="7056783" cy="20377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development/ procurement</a:t>
            </a:r>
            <a:endParaRPr lang="en-US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7191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6">
            <a:extLst>
              <a:ext uri="{FF2B5EF4-FFF2-40B4-BE49-F238E27FC236}">
                <a16:creationId xmlns="" xmlns:a16="http://schemas.microsoft.com/office/drawing/2014/main" id="{5F7CC429-1E45-494B-AA7F-4ABFF8D72F21}"/>
              </a:ext>
            </a:extLst>
          </p:cNvPr>
          <p:cNvSpPr/>
          <p:nvPr/>
        </p:nvSpPr>
        <p:spPr>
          <a:xfrm>
            <a:off x="373244" y="132762"/>
            <a:ext cx="92470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risks</a:t>
            </a:r>
            <a:endParaRPr lang="en-US" sz="2400" b="1" dirty="0">
              <a:solidFill>
                <a:srgbClr val="FF0000"/>
              </a:solidFill>
              <a:latin typeface="Comic Sans MS" panose="030F07020303020202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" y="2015073"/>
            <a:ext cx="2882373" cy="250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69493" y="4722144"/>
            <a:ext cx="27952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85"/>
              </a:spcBef>
              <a:spcAft>
                <a:spcPts val="385"/>
              </a:spcAft>
            </a:pP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2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Longitudinal section of the cryostat with cold mass.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755" y="4298906"/>
            <a:ext cx="3114129" cy="164047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92604" y="6004301"/>
            <a:ext cx="23504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2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Cold mass cross-section</a:t>
            </a: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668" y="4427102"/>
            <a:ext cx="2193231" cy="139030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905816" y="5817406"/>
            <a:ext cx="25312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85"/>
              </a:spcBef>
              <a:spcAft>
                <a:spcPts val="385"/>
              </a:spcAft>
            </a:pP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Figure </a:t>
            </a:r>
            <a:r>
              <a:rPr lang="en-US" sz="12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Drawing of the conductor.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04971" y="3939131"/>
            <a:ext cx="38388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200" b="1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12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Conductor mechanical and electrical parameters.</a:t>
            </a:r>
            <a:endParaRPr lang="en-US" sz="1200" b="1" dirty="0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4459624" y="1915750"/>
          <a:ext cx="4872951" cy="19250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5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19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79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171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87811">
                <a:tc>
                  <a:txBody>
                    <a:bodyPr/>
                    <a:lstStyle/>
                    <a:p>
                      <a:pPr algn="just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Thickness (after cold work) at 300 K</a:t>
                      </a:r>
                      <a:endParaRPr lang="en-US" sz="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 err="1">
                          <a:effectLst/>
                        </a:rPr>
                        <a:t>mm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7.9</a:t>
                      </a:r>
                      <a:r>
                        <a:rPr lang="en-US" sz="900" b="0" dirty="0">
                          <a:effectLst/>
                        </a:rPr>
                        <a:t>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indent="41910" algn="ctr">
                        <a:lnSpc>
                          <a:spcPct val="112000"/>
                        </a:lnSpc>
                        <a:spcAft>
                          <a:spcPts val="0"/>
                        </a:spcAft>
                      </a:pPr>
                      <a:r>
                        <a:rPr lang="ru-RU" sz="900" b="0" dirty="0">
                          <a:effectLst/>
                        </a:rPr>
                        <a:t>± 0.03</a:t>
                      </a:r>
                      <a:endParaRPr lang="en-US" sz="9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Width (after cold work)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mm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10.95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900">
                          <a:effectLst/>
                        </a:rPr>
                        <a:t>± 0.03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Critical current (at 4.2 K, 5 T)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A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14690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Critical current (at 4.5 K, 3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16750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Overall Al/Cu/sc ratio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10.5/1.0/1.0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Aluminum RRR (at 4.2 K, 0 T)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&gt; 1000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2868">
                <a:tc>
                  <a:txBody>
                    <a:bodyPr/>
                    <a:lstStyle/>
                    <a:p>
                      <a:pPr algn="just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Al 0.2% yield strength at 300 K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MPa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>
                          <a:effectLst/>
                        </a:rPr>
                        <a:t>&gt; 30</a:t>
                      </a:r>
                      <a:endParaRPr lang="en-US" sz="9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en-US" sz="900" dirty="0">
                          <a:effectLst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3989" marR="43989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94949" y="707404"/>
            <a:ext cx="9111063" cy="1109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Purchasing super 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conductive conductor - lack of a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manufacturers</a:t>
            </a:r>
          </a:p>
          <a:p>
            <a:pPr marL="285750" indent="-285750" algn="just">
              <a:lnSpc>
                <a:spcPct val="105000"/>
              </a:lnSpc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cable, 8 strands, extruded in Al matrix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endParaRPr lang="en-US" sz="898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21656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35267" y="185865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production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37131" y="6146458"/>
            <a:ext cx="3135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2. Conductor cross section.</a:t>
            </a:r>
            <a:endParaRPr lang="en-US" sz="1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5" y="781243"/>
            <a:ext cx="8409295" cy="53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07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487667" y="338265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production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2103" y="1052129"/>
            <a:ext cx="924790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A.A. BOCHVAR </a:t>
            </a:r>
            <a:r>
              <a:rPr lang="en-US" sz="1200" b="1" cap="small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HIGH-TECHNOLOGY SCIENTIFIC RESEARCH INSTITUTE FOR INORGANIC MATERIALS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(VNIINM),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Russia</a:t>
            </a: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– strands - according to CERN specification -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endParaRPr lang="en-US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Max. length of a strand – 20 000 m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4999" y="4056820"/>
            <a:ext cx="763731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omic Sans MS" panose="030F0702030302020204" pitchFamily="66" charset="0"/>
              </a:rPr>
              <a:t>For development</a:t>
            </a: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Manufactured strand: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omic Sans MS" panose="030F0702030302020204" pitchFamily="66" charset="0"/>
              </a:rPr>
              <a:t>Diameter			 – 1,4 mm;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omic Sans MS" panose="030F0702030302020204" pitchFamily="66" charset="0"/>
              </a:rPr>
              <a:t>Length			- 1700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Strands are ready</a:t>
            </a:r>
          </a:p>
          <a:p>
            <a:endParaRPr lang="en-US" sz="16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918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Заголовок 3"/>
          <p:cNvSpPr>
            <a:spLocks noGrp="1"/>
          </p:cNvSpPr>
          <p:nvPr>
            <p:ph type="ctrTitle"/>
          </p:nvPr>
        </p:nvSpPr>
        <p:spPr>
          <a:xfrm>
            <a:off x="1487667" y="338265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production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44999" y="4790924"/>
            <a:ext cx="76373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Weight loss</a:t>
            </a:r>
            <a:r>
              <a:rPr lang="en-US" sz="1600" b="1" dirty="0">
                <a:latin typeface="Comic Sans MS" panose="030F0702030302020204" pitchFamily="66" charset="0"/>
              </a:rPr>
              <a:t> </a:t>
            </a:r>
            <a:r>
              <a:rPr lang="en-US" sz="1600" b="1" dirty="0" smtClean="0">
                <a:latin typeface="Comic Sans MS" panose="030F0702030302020204" pitchFamily="66" charset="0"/>
              </a:rPr>
              <a:t>production rod Ø55	mm			-   51 %</a:t>
            </a:r>
          </a:p>
          <a:p>
            <a:endParaRPr lang="en-US" sz="1600" b="1" dirty="0">
              <a:latin typeface="Comic Sans MS" panose="030F0702030302020204" pitchFamily="66" charset="0"/>
            </a:endParaRPr>
          </a:p>
          <a:p>
            <a:r>
              <a:rPr lang="en-US" sz="1600" b="1" dirty="0" smtClean="0">
                <a:latin typeface="Comic Sans MS" panose="030F0702030302020204" pitchFamily="66" charset="0"/>
              </a:rPr>
              <a:t>Contract between VNIINM/VNIIKP and BINP for production rods in progress</a:t>
            </a:r>
            <a:endParaRPr lang="ru-RU" sz="1600" b="1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53" y="919626"/>
            <a:ext cx="5809742" cy="1241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58" y="919626"/>
            <a:ext cx="2244107" cy="1429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9" y="2348994"/>
            <a:ext cx="8888765" cy="21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1444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conductor production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76500" y="31058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44361" y="889844"/>
            <a:ext cx="9238593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1362"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VNIIKP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1362"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Russian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Research Design and Technological </a:t>
            </a: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1362" algn="ctr">
              <a:lnSpc>
                <a:spcPct val="150000"/>
              </a:lnSpc>
            </a:pP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Institute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of Cable Industry</a:t>
            </a:r>
          </a:p>
          <a:p>
            <a:pPr marL="741362" algn="just">
              <a:lnSpc>
                <a:spcPct val="150000"/>
              </a:lnSpc>
            </a:pPr>
            <a:endParaRPr lang="ru-RU" b="1" dirty="0" smtClean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1362" algn="just">
              <a:lnSpc>
                <a:spcPct val="150000"/>
              </a:lnSpc>
            </a:pPr>
            <a:endParaRPr lang="ru-RU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1362" algn="just">
              <a:lnSpc>
                <a:spcPct val="150000"/>
              </a:lnSpc>
            </a:pPr>
            <a:r>
              <a:rPr lang="en-US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Adjustment and fitting machine to produce Rutherford cable (max. 28 strands) 					-  </a:t>
            </a:r>
            <a:r>
              <a:rPr lang="en-US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according to CERN specification </a:t>
            </a:r>
            <a:endParaRPr lang="en-US" b="1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1362" algn="just">
              <a:lnSpc>
                <a:spcPct val="150000"/>
              </a:lnSpc>
            </a:pPr>
            <a:endParaRPr lang="en-US" b="1" dirty="0" smtClean="0"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1362" algn="just">
              <a:lnSpc>
                <a:spcPct val="150000"/>
              </a:lnSpc>
            </a:pPr>
            <a:r>
              <a:rPr lang="en-US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Contract for development work is signed. </a:t>
            </a:r>
          </a:p>
          <a:p>
            <a:pPr marL="741362" algn="just">
              <a:lnSpc>
                <a:spcPct val="150000"/>
              </a:lnSpc>
            </a:pPr>
            <a:r>
              <a:rPr lang="en-US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 108m long is ready</a:t>
            </a:r>
          </a:p>
          <a:p>
            <a:pPr marL="741362" algn="just">
              <a:lnSpc>
                <a:spcPct val="150000"/>
              </a:lnSpc>
            </a:pPr>
            <a:r>
              <a:rPr lang="en-US" b="1" dirty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Rutherford </a:t>
            </a:r>
            <a:r>
              <a:rPr lang="en-US" b="1" dirty="0" smtClean="0"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cables from Cu 2x108m are ready and in Sarko.</a:t>
            </a:r>
          </a:p>
        </p:txBody>
      </p:sp>
    </p:spTree>
    <p:extLst>
      <p:ext uri="{BB962C8B-B14F-4D97-AF65-F5344CB8AC3E}">
        <p14:creationId xmlns:p14="http://schemas.microsoft.com/office/powerpoint/2010/main" val="3844877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78352" y="145068"/>
            <a:ext cx="7056783" cy="708947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of production of the PANDA solenoid magnet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65756" y="784345"/>
            <a:ext cx="684075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algn="just"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The scope of delivery includes: </a:t>
            </a:r>
          </a:p>
          <a:p>
            <a:pPr marL="180340" algn="just">
              <a:spcAft>
                <a:spcPts val="0"/>
              </a:spcAft>
            </a:pPr>
            <a:endParaRPr lang="en-US" sz="14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Magnetic and engineering design of the magnet including tools and support;</a:t>
            </a:r>
            <a:endParaRPr lang="en-US" sz="14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Production and delivery of the magnet (consisting of yoke, cold mass and cryostat, alignment components, proximity cryogenics, support frame and platform beams) and all tools; </a:t>
            </a: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400" b="1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Power converter and quench protection and </a:t>
            </a:r>
            <a:r>
              <a:rPr lang="en-US" sz="1400" b="1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instrumentation. </a:t>
            </a:r>
            <a:endParaRPr lang="en-US" sz="1400" b="1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965091"/>
              </p:ext>
            </p:extLst>
          </p:nvPr>
        </p:nvGraphicFramePr>
        <p:xfrm>
          <a:off x="665384" y="2441464"/>
          <a:ext cx="8307831" cy="3738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634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4429"/>
              </a:tblGrid>
              <a:tr h="3017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Item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</a:t>
                      </a:r>
                    </a:p>
                  </a:txBody>
                  <a:tcPr marL="9525" marR="9525" marT="9525" marB="0" anchor="ctr" anchorCtr="1"/>
                </a:tc>
              </a:tr>
              <a:tr h="346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Start contract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03/2017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939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Control assembling of the Yoke of solenoid at the BINP site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09/2019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7013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Magnetic tests of the PANDA solenoid including safety system and electrical components at 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BINP (additional contract)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07/2020 - 05/2021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045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Assembling and tests at the FAIR site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0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Assembling of the Yoke at Darmstadt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11/2021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04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Acceptant tests at FAIR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08/2022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635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u="none" strike="noStrike" dirty="0">
                          <a:effectLst/>
                          <a:latin typeface="+mn-lt"/>
                        </a:rPr>
                        <a:t>Installation of the PANDA solenoid magnet at worked </a:t>
                      </a:r>
                      <a:r>
                        <a:rPr lang="en-US" sz="1800" b="1" u="none" strike="noStrike" dirty="0" smtClean="0">
                          <a:effectLst/>
                          <a:latin typeface="+mn-lt"/>
                        </a:rPr>
                        <a:t>position and start final acceptance tests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01-05/2023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993855" y="6276488"/>
            <a:ext cx="2705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milestones.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252093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56049" y="187036"/>
            <a:ext cx="7056783" cy="966355"/>
          </a:xfrm>
        </p:spPr>
        <p:txBody>
          <a:bodyPr>
            <a:no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US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Pure Al co-extrusion/ plating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937" y="1288473"/>
            <a:ext cx="92167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 lines (China and England production) about 100 m length are working on today. Two additional lines are in process of shipping and preparation for montage.</a:t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The development of parameters of extrusion is our aims at the present time.</a:t>
            </a:r>
            <a:br>
              <a:rPr lang="en-US" b="1" dirty="0"/>
            </a:br>
            <a:r>
              <a:rPr lang="en-US" b="1" dirty="0"/>
              <a:t>Lines work in automatic conditions with control temperatures, pressures and velocities of steel pipe/wire and  Al rod moving.</a:t>
            </a:r>
            <a:br>
              <a:rPr lang="en-US" b="1" dirty="0"/>
            </a:br>
            <a:r>
              <a:rPr lang="en-US" b="1" dirty="0"/>
              <a:t>The parameters possible to regulate in the ranges</a:t>
            </a:r>
            <a:r>
              <a:rPr lang="en-US" b="1" dirty="0" smtClean="0"/>
              <a:t>:</a:t>
            </a:r>
          </a:p>
          <a:p>
            <a:endParaRPr lang="en-US" b="1" dirty="0"/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/>
              <a:t>temperatures of steel pipe/wire - 300-450 degrees </a:t>
            </a:r>
            <a:endParaRPr lang="en-US" b="1" dirty="0" smtClean="0"/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 smtClean="0"/>
              <a:t>Celsius </a:t>
            </a:r>
            <a:r>
              <a:rPr lang="en-US" b="1" dirty="0"/>
              <a:t>temperatures of extrusion volume - 300-450 degrees </a:t>
            </a:r>
            <a:r>
              <a:rPr lang="en-US" b="1" dirty="0" smtClean="0"/>
              <a:t>Celsius</a:t>
            </a:r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 smtClean="0"/>
              <a:t>heating </a:t>
            </a:r>
            <a:r>
              <a:rPr lang="en-US" b="1" dirty="0"/>
              <a:t>medium - </a:t>
            </a:r>
            <a:r>
              <a:rPr lang="en-US" b="1" dirty="0" smtClean="0"/>
              <a:t>N2</a:t>
            </a:r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 smtClean="0"/>
              <a:t>pressures</a:t>
            </a:r>
            <a:r>
              <a:rPr lang="en-US" b="1" dirty="0"/>
              <a:t> of extrusion volume -     20-50 </a:t>
            </a:r>
            <a:r>
              <a:rPr lang="en-US" b="1" dirty="0" smtClean="0"/>
              <a:t>bars</a:t>
            </a:r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 smtClean="0"/>
              <a:t>diameter </a:t>
            </a:r>
            <a:r>
              <a:rPr lang="en-US" b="1" dirty="0"/>
              <a:t>Al rod - 9.5 </a:t>
            </a:r>
            <a:r>
              <a:rPr lang="en-US" b="1" dirty="0" smtClean="0"/>
              <a:t>mm</a:t>
            </a:r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 smtClean="0"/>
              <a:t>quantity </a:t>
            </a:r>
            <a:r>
              <a:rPr lang="en-US" b="1" dirty="0"/>
              <a:t>of inlet of Al rods </a:t>
            </a:r>
            <a:r>
              <a:rPr lang="en-US" b="1" dirty="0" smtClean="0"/>
              <a:t>– 2</a:t>
            </a:r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 smtClean="0"/>
              <a:t>velocity </a:t>
            </a:r>
            <a:r>
              <a:rPr lang="en-US" b="1" dirty="0"/>
              <a:t>of pipe/wire - 30-100 </a:t>
            </a:r>
            <a:r>
              <a:rPr lang="en-US" b="1" dirty="0" smtClean="0"/>
              <a:t>m/min</a:t>
            </a:r>
          </a:p>
          <a:p>
            <a:pPr marL="171450" indent="639763">
              <a:buFont typeface="Arial" panose="020B0604020202020204" pitchFamily="34" charset="0"/>
              <a:buChar char="•"/>
            </a:pPr>
            <a:r>
              <a:rPr lang="en-US" b="1" dirty="0" smtClean="0"/>
              <a:t>velocity </a:t>
            </a:r>
            <a:r>
              <a:rPr lang="en-US" b="1" dirty="0"/>
              <a:t>of pipe/wire - depend</a:t>
            </a:r>
            <a:r>
              <a:rPr lang="en-US" b="1" dirty="0" smtClean="0"/>
              <a:t>.</a:t>
            </a:r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Used centering tooling, tolerance of non-centers smaller than 0.1 mm for standard process, for Rutherford cable - </a:t>
            </a:r>
            <a:r>
              <a:rPr lang="en-US" b="1" dirty="0" smtClean="0"/>
              <a:t>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184676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60606563-19B1-436D-AB80-DD03470B7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2962" y="6549138"/>
            <a:ext cx="5695838" cy="308862"/>
          </a:xfrm>
        </p:spPr>
        <p:txBody>
          <a:bodyPr/>
          <a:lstStyle/>
          <a:p>
            <a:r>
              <a:rPr lang="en-US" sz="1000" dirty="0"/>
              <a:t>PANDA meeting GSI, Darmstadt,  2018 March 14                   </a:t>
            </a:r>
            <a:r>
              <a:rPr lang="en-US" sz="1000" dirty="0" err="1"/>
              <a:t>E.Pyata</a:t>
            </a:r>
            <a:endParaRPr lang="en-US" sz="1000" dirty="0"/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792" y="5205155"/>
            <a:ext cx="293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Matri</a:t>
            </a:r>
            <a:r>
              <a:rPr lang="en-US" b="1" dirty="0"/>
              <a:t>c</a:t>
            </a:r>
            <a:r>
              <a:rPr lang="en-US" b="1" dirty="0" smtClean="0"/>
              <a:t>es for pipe and plating Al alloy.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1024" y="1447126"/>
            <a:ext cx="5875020" cy="4404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792" y="551407"/>
            <a:ext cx="462534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6315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8320" y="5797437"/>
            <a:ext cx="293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Matri</a:t>
            </a:r>
            <a:r>
              <a:rPr lang="en-US" b="1" dirty="0"/>
              <a:t>c</a:t>
            </a:r>
            <a:r>
              <a:rPr lang="en-US" b="1" dirty="0" smtClean="0"/>
              <a:t>es for Rutherford cable and plating Al alloy. </a:t>
            </a:r>
            <a:endParaRPr lang="ru-RU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488" y="856365"/>
            <a:ext cx="4607170" cy="32589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3245" y="2449765"/>
            <a:ext cx="5901842" cy="420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849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335267" y="185865"/>
            <a:ext cx="7056783" cy="3655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Sarko</a:t>
            </a:r>
            <a:endParaRPr lang="en-US"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5077" y="988766"/>
            <a:ext cx="92167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First tests of production</a:t>
            </a:r>
          </a:p>
          <a:p>
            <a:endParaRPr lang="en-US" b="1" dirty="0" smtClean="0"/>
          </a:p>
          <a:p>
            <a:r>
              <a:rPr lang="en-US" b="1" dirty="0" smtClean="0"/>
              <a:t>Al conductor was produced in </a:t>
            </a:r>
            <a:r>
              <a:rPr lang="en-US" b="1" dirty="0" err="1" smtClean="0"/>
              <a:t>Sarko</a:t>
            </a:r>
            <a:r>
              <a:rPr lang="en-US" b="1" dirty="0" smtClean="0"/>
              <a:t> September 20 about 50m long.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Two steel wires 2,66mm diameter were used instead a Rutherford cable.</a:t>
            </a:r>
          </a:p>
          <a:p>
            <a:r>
              <a:rPr lang="en-US" b="1" dirty="0" smtClean="0"/>
              <a:t>It was checked a possibilities of conductor production in </a:t>
            </a:r>
            <a:r>
              <a:rPr lang="en-US" b="1" dirty="0" err="1" smtClean="0"/>
              <a:t>Sarko</a:t>
            </a:r>
            <a:r>
              <a:rPr lang="en-US" b="1" dirty="0" smtClean="0"/>
              <a:t>.</a:t>
            </a:r>
          </a:p>
          <a:p>
            <a:r>
              <a:rPr lang="en-US" b="1" dirty="0" smtClean="0"/>
              <a:t>T </a:t>
            </a:r>
            <a:r>
              <a:rPr lang="en-US" b="1" baseline="-25000" dirty="0" smtClean="0"/>
              <a:t>extrusion</a:t>
            </a:r>
            <a:r>
              <a:rPr lang="en-US" b="1" dirty="0" smtClean="0"/>
              <a:t> = 380°C</a:t>
            </a:r>
          </a:p>
          <a:p>
            <a:r>
              <a:rPr lang="en-US" b="1" dirty="0" smtClean="0"/>
              <a:t>V ≤ 5 m/sec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63" y="3363078"/>
            <a:ext cx="4419600" cy="17827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3436" y="3363078"/>
            <a:ext cx="4508377" cy="18493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22326" y="5488777"/>
            <a:ext cx="84412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X-ray control of wires position inside an Al matrix.</a:t>
            </a:r>
          </a:p>
          <a:p>
            <a:r>
              <a:rPr lang="en-US" b="1" dirty="0" smtClean="0"/>
              <a:t>Measurement </a:t>
            </a:r>
            <a:r>
              <a:rPr lang="en-US" b="1" dirty="0"/>
              <a:t>of shear stress between cable and aluminum and Al 0.2% yield strength </a:t>
            </a:r>
            <a:endParaRPr lang="en-US" b="1" dirty="0" smtClean="0"/>
          </a:p>
          <a:p>
            <a:r>
              <a:rPr lang="en-US" b="1" dirty="0" smtClean="0"/>
              <a:t>at </a:t>
            </a:r>
            <a:r>
              <a:rPr lang="en-US" b="1" dirty="0"/>
              <a:t>300 K </a:t>
            </a:r>
            <a:r>
              <a:rPr lang="en-US" b="1" dirty="0" smtClean="0"/>
              <a:t>in process.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0028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636588" y="52403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smtClean="0">
                <a:solidFill>
                  <a:srgbClr val="17375E"/>
                </a:solidFill>
                <a:latin typeface="Comic Sans MS" pitchFamily="66" charset="0"/>
              </a:rPr>
              <a:t>Thank you for your attention</a:t>
            </a:r>
            <a:endParaRPr lang="ru-RU" sz="3600" dirty="0" smtClean="0">
              <a:solidFill>
                <a:srgbClr val="17375E"/>
              </a:solidFill>
              <a:latin typeface="Comic Sans MS" pitchFamily="66" charset="0"/>
            </a:endParaRPr>
          </a:p>
        </p:txBody>
      </p:sp>
      <p:pic>
        <p:nvPicPr>
          <p:cNvPr id="7" name="Рисунок 6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73" y="5829701"/>
            <a:ext cx="454112" cy="80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729" y="275171"/>
            <a:ext cx="9037320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4716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820" y="701937"/>
            <a:ext cx="5129017" cy="5478721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60597" y="74047"/>
            <a:ext cx="7056783" cy="37871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PANDA solenoid magnet, BINP responsibility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50415" y="6180658"/>
            <a:ext cx="7608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1. Arrangement of the components of the PANDA solenoid.</a:t>
            </a:r>
            <a:endParaRPr lang="en-US" sz="1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659" y="1418092"/>
            <a:ext cx="203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Power supply and energy extraction system 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86415" y="3291310"/>
            <a:ext cx="1287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Cable channel</a:t>
            </a:r>
            <a:endParaRPr lang="ru-RU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901010" y="2627182"/>
            <a:ext cx="16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Control Dewar box</a:t>
            </a:r>
            <a:endParaRPr lang="ru-RU" sz="1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798005" y="4277572"/>
            <a:ext cx="1612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Solenoid and yoke</a:t>
            </a:r>
            <a:endParaRPr lang="ru-RU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73451" y="5271984"/>
            <a:ext cx="16545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Frame of solenoid</a:t>
            </a:r>
            <a:endParaRPr lang="ru-RU" sz="14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239523" y="1679702"/>
            <a:ext cx="1106241" cy="63845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4462880" y="5271984"/>
            <a:ext cx="622200" cy="19697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4462880" y="5468954"/>
            <a:ext cx="1092123" cy="271824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15" idx="1"/>
          </p:cNvCxnSpPr>
          <p:nvPr/>
        </p:nvCxnSpPr>
        <p:spPr>
          <a:xfrm flipH="1">
            <a:off x="7273636" y="4431461"/>
            <a:ext cx="524369" cy="78194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6211127" y="2824779"/>
            <a:ext cx="732963" cy="3963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952275" y="2859803"/>
            <a:ext cx="977320" cy="500139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6146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9820" y="701937"/>
            <a:ext cx="5129017" cy="5478721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60597" y="74047"/>
            <a:ext cx="7056783" cy="378715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Questions cable channel installation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0415" y="6180658"/>
            <a:ext cx="7608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Figure 2. Arrangement of the components of the PANDA solenoid.</a:t>
            </a:r>
            <a:endParaRPr lang="en-US" sz="1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9659" y="1418092"/>
            <a:ext cx="20377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 fix location of</a:t>
            </a:r>
          </a:p>
          <a:p>
            <a:pPr algn="ctr"/>
            <a:r>
              <a:rPr lang="en-US" sz="1400" b="1" dirty="0" smtClean="0"/>
              <a:t>Power supply and energy extraction system racks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78889" y="3291310"/>
            <a:ext cx="319478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To define </a:t>
            </a:r>
            <a:r>
              <a:rPr lang="en-US" sz="1400" b="1" dirty="0" smtClean="0"/>
              <a:t>supports for</a:t>
            </a:r>
          </a:p>
          <a:p>
            <a:pPr algn="ctr"/>
            <a:r>
              <a:rPr lang="en-US" sz="1400" b="1" dirty="0" smtClean="0"/>
              <a:t> Cable channel and if possible</a:t>
            </a:r>
            <a:r>
              <a:rPr lang="ru-RU" sz="1400" b="1" dirty="0" smtClean="0"/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fastening system in concrete blocks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01010" y="2627182"/>
            <a:ext cx="1670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Control Dewar box</a:t>
            </a:r>
            <a:endParaRPr lang="ru-RU" sz="1400" b="1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239523" y="1679702"/>
            <a:ext cx="1106241" cy="63845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6211127" y="2824779"/>
            <a:ext cx="732963" cy="396320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V="1">
            <a:off x="3952275" y="2859803"/>
            <a:ext cx="977320" cy="500139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28130" y="759933"/>
            <a:ext cx="760816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00206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BINP suggest to install flexible cables </a:t>
            </a:r>
            <a:endParaRPr lang="en-US" sz="1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49795" y="1927900"/>
            <a:ext cx="244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Install 2-3 hand </a:t>
            </a:r>
            <a:r>
              <a:rPr lang="en-US" sz="1600" b="1" dirty="0" smtClean="0">
                <a:solidFill>
                  <a:srgbClr val="FF0000"/>
                </a:solidFill>
              </a:rPr>
              <a:t>winches under ceiling</a:t>
            </a:r>
            <a:endParaRPr lang="ru-RU" sz="1600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5117500" y="2243555"/>
            <a:ext cx="1826590" cy="344193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563122" y="1029833"/>
            <a:ext cx="1914252" cy="875168"/>
          </a:xfrm>
          <a:prstGeom prst="straightConnector1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5714760" y="472746"/>
            <a:ext cx="3712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Preferable to input cable in bottom part of racks (+;-).</a:t>
            </a:r>
            <a:endParaRPr lang="en-US" sz="1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85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35267" y="185865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Development of the PANDA solenoid magnet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" name="Таблица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218402810"/>
              </p:ext>
            </p:extLst>
          </p:nvPr>
        </p:nvGraphicFramePr>
        <p:xfrm>
          <a:off x="987735" y="928289"/>
          <a:ext cx="7751849" cy="4853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900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61834"/>
              </a:tblGrid>
              <a:tr h="56548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item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of work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</a:tr>
              <a:tr h="6924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Yoke and frame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 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production</a:t>
                      </a: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796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Cryostat</a:t>
                      </a:r>
                      <a:r>
                        <a:rPr lang="en-US" sz="1600" b="1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solenoid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FDR 46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week 2018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94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Cold mass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is ready,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FDR 46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week 2018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55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Conductor purchasing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D414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Development work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>
                    <a:solidFill>
                      <a:srgbClr val="FD4141"/>
                    </a:solidFill>
                  </a:tcPr>
                </a:tc>
              </a:tr>
              <a:tr h="355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Dewar box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in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1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Cable channel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Design in progress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</a:tr>
              <a:tr h="61255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Power supply and energy extraction system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Detail design is ready, 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– 12/2018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48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Magnet safety system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discussing 11</a:t>
                      </a:r>
                      <a:r>
                        <a:rPr lang="en-US" sz="16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week 2018</a:t>
                      </a:r>
                    </a:p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in process</a:t>
                      </a:r>
                      <a:endParaRPr lang="en-US" sz="16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737132" y="6011525"/>
            <a:ext cx="51398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Status of work of the PANDA solenoid production.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771985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1378352" y="145069"/>
            <a:ext cx="7056783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main milestones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of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yoke production 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" name="Таблица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413595117"/>
              </p:ext>
            </p:extLst>
          </p:nvPr>
        </p:nvGraphicFramePr>
        <p:xfrm>
          <a:off x="459367" y="641878"/>
          <a:ext cx="8633010" cy="54990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21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80831"/>
              </a:tblGrid>
              <a:tr h="303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Name of milestone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Date 2017/10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</a:tr>
              <a:tr h="30306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PDR of the yoke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04-07/10/2017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07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FDR </a:t>
                      </a:r>
                      <a:r>
                        <a:rPr lang="en-US" sz="14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the yoke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20-25/11/2017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66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Contract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with </a:t>
                      </a:r>
                      <a:r>
                        <a:rPr lang="en-US" sz="14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SibMash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(SET), signed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2/11/2017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237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Purchasing raw materials (1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batch, 60 t)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26/12/2017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24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of production of the 1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01/2018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242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Status production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180000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marL="9525" marR="9525" marT="9525" marB="0" anchor="ctr" anchorCtr="1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24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Manufacturing parts of tooling for assembly of octants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09/2018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724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First octant production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ready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724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Cutting sheets of the 2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ready</a:t>
                      </a:r>
                    </a:p>
                  </a:txBody>
                  <a:tcPr marL="9525" marR="9525" marT="9525" marB="0" anchor="ctr" anchorCtr="1"/>
                </a:tc>
              </a:tr>
              <a:tr h="37242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Start assembling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of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2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</a:t>
                      </a: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47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week 2018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724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Control 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of 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 1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  3D measurements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October 17 and 30, 2018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372427">
                <a:tc>
                  <a:txBody>
                    <a:bodyPr/>
                    <a:lstStyle/>
                    <a:p>
                      <a:pPr marL="0" marR="0" lvl="0" indent="12525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Delivery raw  material to </a:t>
                      </a:r>
                      <a:r>
                        <a:rPr lang="en-US" sz="1400" b="1" i="0" u="none" strike="noStrike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SibMash</a:t>
                      </a:r>
                      <a:r>
                        <a:rPr lang="en-US" sz="14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(SET)</a:t>
                      </a:r>
                      <a:endParaRPr lang="en-US" sz="1400" b="1" i="0" u="none" strike="noStrike" dirty="0" smtClean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12/2018</a:t>
                      </a:r>
                    </a:p>
                  </a:txBody>
                  <a:tcPr marL="9525" marR="9525" marT="9525" marB="0" anchor="ctr" anchorCtr="1"/>
                </a:tc>
              </a:tr>
              <a:tr h="37242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Assembling 3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rd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and 4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November 2018</a:t>
                      </a:r>
                      <a:endParaRPr lang="en-US" sz="1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 anchorCtr="1"/>
                </a:tc>
              </a:tr>
              <a:tr h="44128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Assembling 5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and 6</a:t>
                      </a:r>
                      <a:r>
                        <a:rPr lang="en-US" sz="1400" b="1" i="0" u="none" strike="noStrike" baseline="300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octants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December 2018</a:t>
                      </a:r>
                    </a:p>
                  </a:txBody>
                  <a:tcPr marL="9525" marR="9525" marT="9525" marB="0" anchor="ctr" anchorCtr="1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971128" y="6180960"/>
            <a:ext cx="46805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Table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main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milestones of the yoke production.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561420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419737" y="106839"/>
            <a:ext cx="8979636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and frame production. 3D measurements.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98" y="580908"/>
            <a:ext cx="3944399" cy="288798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4804" y="580908"/>
            <a:ext cx="3855720" cy="28879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37" y="3655953"/>
            <a:ext cx="3947160" cy="295656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4804" y="3652143"/>
            <a:ext cx="3947160" cy="296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26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419737" y="106839"/>
            <a:ext cx="8979636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and frame production. 3D measurements.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9269" r="24616" b="25573"/>
          <a:stretch/>
        </p:blipFill>
        <p:spPr bwMode="auto">
          <a:xfrm>
            <a:off x="551542" y="1303509"/>
            <a:ext cx="8716025" cy="52208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1483" y="472381"/>
            <a:ext cx="558834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240"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Device: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tracker API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Radian </a:t>
            </a:r>
          </a:p>
          <a:p>
            <a:pPr indent="396240" algn="just">
              <a:lnSpc>
                <a:spcPct val="115000"/>
              </a:lnSpc>
              <a:spcAft>
                <a:spcPts val="0"/>
              </a:spcAft>
            </a:pP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SpatialAnalyzer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2018.02.16_36977 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x64 ). 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085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ctrTitle"/>
          </p:nvPr>
        </p:nvSpPr>
        <p:spPr>
          <a:xfrm>
            <a:off x="419737" y="106839"/>
            <a:ext cx="8979636" cy="365542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Status of the PANDA yoke and frame production. 3D measurements.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21817" y="496071"/>
            <a:ext cx="5588344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96240" algn="just">
              <a:lnSpc>
                <a:spcPct val="115000"/>
              </a:lnSpc>
              <a:spcAft>
                <a:spcPts val="0"/>
              </a:spcAft>
            </a:pP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Device: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Laser tracker API </a:t>
            </a:r>
            <a:r>
              <a:rPr lang="en-US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Radian </a:t>
            </a:r>
          </a:p>
          <a:p>
            <a:pPr indent="396240" algn="just">
              <a:lnSpc>
                <a:spcPct val="115000"/>
              </a:lnSpc>
              <a:spcAft>
                <a:spcPts val="0"/>
              </a:spcAft>
            </a:pP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Soft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SpatialAnalyzer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2018.02.16_36977 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 x64 ).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202827"/>
              </p:ext>
            </p:extLst>
          </p:nvPr>
        </p:nvGraphicFramePr>
        <p:xfrm>
          <a:off x="193234" y="1731433"/>
          <a:ext cx="5757546" cy="2453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08334"/>
                <a:gridCol w="1424606"/>
                <a:gridCol w="1424606"/>
              </a:tblGrid>
              <a:tr h="104775">
                <a:tc rowSpan="2">
                  <a:txBody>
                    <a:bodyPr/>
                    <a:lstStyle/>
                    <a:p>
                      <a:pPr indent="396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Surfaces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396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Angle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measured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Drawing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bottom plane - side plane 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67° 26' 26.0916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67° </a:t>
                      </a:r>
                      <a:r>
                        <a:rPr lang="en-US" sz="1400">
                          <a:effectLst/>
                        </a:rPr>
                        <a:t>30</a:t>
                      </a:r>
                      <a:r>
                        <a:rPr lang="ru-RU" sz="1400">
                          <a:effectLst/>
                        </a:rPr>
                        <a:t>'</a:t>
                      </a:r>
                      <a:r>
                        <a:rPr lang="en-US" sz="1400">
                          <a:effectLst/>
                        </a:rPr>
                        <a:t> +9</a:t>
                      </a:r>
                      <a:r>
                        <a:rPr lang="ru-RU" sz="1400">
                          <a:effectLst/>
                        </a:rPr>
                        <a:t>'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bottom plane - side plane 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67° 28' 16.5941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67° </a:t>
                      </a:r>
                      <a:r>
                        <a:rPr lang="en-US" sz="1400">
                          <a:effectLst/>
                        </a:rPr>
                        <a:t>30</a:t>
                      </a:r>
                      <a:r>
                        <a:rPr lang="ru-RU" sz="1400">
                          <a:effectLst/>
                        </a:rPr>
                        <a:t>'</a:t>
                      </a:r>
                      <a:r>
                        <a:rPr lang="en-US" sz="1400">
                          <a:effectLst/>
                        </a:rPr>
                        <a:t> +9</a:t>
                      </a:r>
                      <a:r>
                        <a:rPr lang="ru-RU" sz="1400">
                          <a:effectLst/>
                        </a:rPr>
                        <a:t>'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bottom plane - obverse plane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89° 59' 53.5835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</a:rPr>
                        <a:t>bottom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plane</a:t>
                      </a:r>
                      <a:r>
                        <a:rPr lang="ru-RU" sz="1400" dirty="0">
                          <a:effectLst/>
                        </a:rPr>
                        <a:t> - </a:t>
                      </a:r>
                      <a:r>
                        <a:rPr lang="ru-RU" sz="1400" dirty="0" err="1">
                          <a:effectLst/>
                        </a:rPr>
                        <a:t>reverse</a:t>
                      </a:r>
                      <a:r>
                        <a:rPr lang="ru-RU" sz="1400" dirty="0">
                          <a:effectLst/>
                        </a:rPr>
                        <a:t> </a:t>
                      </a:r>
                      <a:r>
                        <a:rPr lang="ru-RU" sz="1400" dirty="0" err="1">
                          <a:effectLst/>
                        </a:rPr>
                        <a:t>plane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89° 59' 58.8290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7636641"/>
              </p:ext>
            </p:extLst>
          </p:nvPr>
        </p:nvGraphicFramePr>
        <p:xfrm>
          <a:off x="3500357" y="4253218"/>
          <a:ext cx="5757545" cy="2453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87650"/>
                <a:gridCol w="1524000"/>
                <a:gridCol w="1445895"/>
              </a:tblGrid>
              <a:tr h="212415">
                <a:tc rowSpan="2">
                  <a:txBody>
                    <a:bodyPr/>
                    <a:lstStyle/>
                    <a:p>
                      <a:pPr indent="396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Surfaces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indent="3962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Distanse (mm)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06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measured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Drawing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bottom1-botoom2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1233,5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1234 </a:t>
                      </a:r>
                      <a:r>
                        <a:rPr lang="en-US" sz="1400" baseline="-25000">
                          <a:effectLst/>
                        </a:rPr>
                        <a:t>-1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bottom3-botoom4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1233,24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1234 </a:t>
                      </a:r>
                      <a:r>
                        <a:rPr lang="en-US" sz="1400" baseline="-25000">
                          <a:effectLst/>
                        </a:rPr>
                        <a:t>-1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bottom1-botoom3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4068,22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4070</a:t>
                      </a:r>
                      <a:r>
                        <a:rPr lang="en-US" sz="1400" baseline="-25000">
                          <a:effectLst/>
                        </a:rPr>
                        <a:t>-1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bottom2-botoom4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4068,09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4070</a:t>
                      </a:r>
                      <a:r>
                        <a:rPr lang="en-US" sz="1400" baseline="-25000">
                          <a:effectLst/>
                        </a:rPr>
                        <a:t>-1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top1-top2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1901,98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1900 </a:t>
                      </a:r>
                      <a:r>
                        <a:rPr lang="en-US" sz="1400" baseline="-25000">
                          <a:effectLst/>
                        </a:rPr>
                        <a:t>-5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top3-top4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1901,17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1900 </a:t>
                      </a:r>
                      <a:r>
                        <a:rPr lang="en-US" sz="1400" baseline="-25000">
                          <a:effectLst/>
                        </a:rPr>
                        <a:t>-5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top1-top3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4068,22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4070</a:t>
                      </a:r>
                      <a:r>
                        <a:rPr lang="en-US" sz="1400" baseline="-25000">
                          <a:effectLst/>
                        </a:rPr>
                        <a:t>-1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indent="39624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top2-top4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4068,1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indent="39624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4070</a:t>
                      </a:r>
                      <a:r>
                        <a:rPr lang="en-US" sz="1400" baseline="-25000" dirty="0">
                          <a:effectLst/>
                        </a:rPr>
                        <a:t>-1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04786" y="1128307"/>
            <a:ext cx="263136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396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Measurements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3968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Angles between surfaces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31936" y="3457289"/>
            <a:ext cx="2625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16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Dimensions between built surfaces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6984614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2933</TotalTime>
  <Words>1101</Words>
  <Application>Microsoft Office PowerPoint</Application>
  <PresentationFormat>Лист A4 (210x297 мм)</PresentationFormat>
  <Paragraphs>266</Paragraphs>
  <Slides>24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ＭＳ Ｐゴシック</vt:lpstr>
      <vt:lpstr>Arial</vt:lpstr>
      <vt:lpstr>Calibri</vt:lpstr>
      <vt:lpstr>Calibri Light</vt:lpstr>
      <vt:lpstr>Comic Sans MS</vt:lpstr>
      <vt:lpstr>Symbol</vt:lpstr>
      <vt:lpstr>Times New Roman</vt:lpstr>
      <vt:lpstr>Office Theme</vt:lpstr>
      <vt:lpstr>Status of the PANDA Solenoid Magnet Production  in BINP</vt:lpstr>
      <vt:lpstr>The main milestones of production of the PANDA solenoid magnet</vt:lpstr>
      <vt:lpstr>PANDA solenoid magnet, BINP responsibility</vt:lpstr>
      <vt:lpstr>Questions cable channel installation</vt:lpstr>
      <vt:lpstr>Development of the PANDA solenoid magnet</vt:lpstr>
      <vt:lpstr>The main milestones of the yoke production </vt:lpstr>
      <vt:lpstr>Status of the PANDA yoke and frame production. 3D measurements.</vt:lpstr>
      <vt:lpstr>Status of the PANDA yoke and frame production. 3D measurements.</vt:lpstr>
      <vt:lpstr>Status of the PANDA yoke and frame production. 3D measurements.</vt:lpstr>
      <vt:lpstr>Презентация PowerPoint</vt:lpstr>
      <vt:lpstr>Status of the PANDA yoke and frame production</vt:lpstr>
      <vt:lpstr>Status of the PANDA yoke and frame production</vt:lpstr>
      <vt:lpstr>The main milestones of the yoke production </vt:lpstr>
      <vt:lpstr>Презентация PowerPoint</vt:lpstr>
      <vt:lpstr>Презентация PowerPoint</vt:lpstr>
      <vt:lpstr>Status of the PANDA conductor production</vt:lpstr>
      <vt:lpstr>Status of the PANDA conductor production</vt:lpstr>
      <vt:lpstr>Status of the PANDA conductor production</vt:lpstr>
      <vt:lpstr>Презентация PowerPoint</vt:lpstr>
      <vt:lpstr>Sarko Pure Al co-extrusion/ plating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hotel</dc:creator>
  <cp:lastModifiedBy>Pyata</cp:lastModifiedBy>
  <cp:revision>128</cp:revision>
  <dcterms:created xsi:type="dcterms:W3CDTF">2017-07-14T12:29:42Z</dcterms:created>
  <dcterms:modified xsi:type="dcterms:W3CDTF">2018-11-06T22:49:03Z</dcterms:modified>
</cp:coreProperties>
</file>