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</p:sldMasterIdLst>
  <p:notesMasterIdLst>
    <p:notesMasterId r:id="rId23"/>
  </p:notesMasterIdLst>
  <p:handoutMasterIdLst>
    <p:handoutMasterId r:id="rId24"/>
  </p:handoutMasterIdLst>
  <p:sldIdLst>
    <p:sldId id="257" r:id="rId4"/>
    <p:sldId id="259" r:id="rId5"/>
    <p:sldId id="261" r:id="rId6"/>
    <p:sldId id="263" r:id="rId7"/>
    <p:sldId id="264" r:id="rId8"/>
    <p:sldId id="265" r:id="rId9"/>
    <p:sldId id="262" r:id="rId10"/>
    <p:sldId id="266" r:id="rId11"/>
    <p:sldId id="267" r:id="rId12"/>
    <p:sldId id="270" r:id="rId13"/>
    <p:sldId id="279" r:id="rId14"/>
    <p:sldId id="271" r:id="rId15"/>
    <p:sldId id="272" r:id="rId16"/>
    <p:sldId id="273" r:id="rId17"/>
    <p:sldId id="274" r:id="rId18"/>
    <p:sldId id="277" r:id="rId19"/>
    <p:sldId id="278" r:id="rId20"/>
    <p:sldId id="285" r:id="rId21"/>
    <p:sldId id="268" r:id="rId22"/>
  </p:sldIdLst>
  <p:sldSz cx="9144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503"/>
    <a:srgbClr val="007033"/>
    <a:srgbClr val="50505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>
      <p:cViewPr varScale="1">
        <p:scale>
          <a:sx n="68" d="100"/>
          <a:sy n="68" d="100"/>
        </p:scale>
        <p:origin x="190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393E5-555B-40FF-B464-1631ED83EBCD}" type="datetimeFigureOut">
              <a:rPr lang="nl-NL" smtClean="0"/>
              <a:t>7-11-2018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EEE58-36EB-4E82-BC48-502F309BFC1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52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Click to edit Master text styles</a:t>
            </a:r>
          </a:p>
          <a:p>
            <a:pPr lvl="1"/>
            <a:r>
              <a:rPr lang="nl-NL" noProof="0" smtClean="0"/>
              <a:t>Second level</a:t>
            </a:r>
          </a:p>
          <a:p>
            <a:pPr lvl="2"/>
            <a:r>
              <a:rPr lang="nl-NL" noProof="0" smtClean="0"/>
              <a:t>Third level</a:t>
            </a:r>
          </a:p>
          <a:p>
            <a:pPr lvl="3"/>
            <a:r>
              <a:rPr lang="nl-NL" noProof="0" smtClean="0"/>
              <a:t>Fourth level</a:t>
            </a:r>
          </a:p>
          <a:p>
            <a:pPr lvl="4"/>
            <a:r>
              <a:rPr lang="nl-NL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060D037-C05C-4C36-9649-15AC5A1A930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3849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dekplaat"/>
          <p:cNvSpPr/>
          <p:nvPr userDrawn="1"/>
        </p:nvSpPr>
        <p:spPr>
          <a:xfrm>
            <a:off x="0" y="0"/>
            <a:ext cx="9144000" cy="101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shape_Transparantie"/>
          <p:cNvSpPr>
            <a:spLocks noChangeArrowheads="1"/>
          </p:cNvSpPr>
          <p:nvPr userDrawn="1"/>
        </p:nvSpPr>
        <p:spPr bwMode="auto">
          <a:xfrm>
            <a:off x="0" y="0"/>
            <a:ext cx="12700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 smtClean="0"/>
          </a:p>
        </p:txBody>
      </p:sp>
      <p:sp>
        <p:nvSpPr>
          <p:cNvPr id="7" name="shape_TransFollower"/>
          <p:cNvSpPr>
            <a:spLocks noChangeArrowheads="1"/>
          </p:cNvSpPr>
          <p:nvPr userDrawn="1"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mtClean="0"/>
          </a:p>
        </p:txBody>
      </p:sp>
      <p:sp>
        <p:nvSpPr>
          <p:cNvPr id="4" name="ZwarteBalk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274400"/>
            <a:ext cx="9144000" cy="1080000"/>
          </a:xfrm>
          <a:prstGeom prst="rect">
            <a:avLst/>
          </a:prstGeom>
          <a:solidFill>
            <a:srgbClr val="505050"/>
          </a:solidFill>
          <a:ln w="0" cmpd="sng"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1950" tIns="216000" rIns="268265" bIns="216000" anchor="t">
            <a:spAutoFit/>
          </a:bodyPr>
          <a:lstStyle>
            <a:lvl1pPr>
              <a:defRPr sz="420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dirty="0" smtClean="0"/>
          </a:p>
        </p:txBody>
      </p:sp>
      <p:sp>
        <p:nvSpPr>
          <p:cNvPr id="5" name="Ondertitel"/>
          <p:cNvSpPr>
            <a:spLocks noGrp="1" noChangeArrowheads="1"/>
          </p:cNvSpPr>
          <p:nvPr>
            <p:ph type="subTitle" idx="1"/>
          </p:nvPr>
        </p:nvSpPr>
        <p:spPr>
          <a:xfrm>
            <a:off x="0" y="4032000"/>
            <a:ext cx="9140825" cy="1908000"/>
          </a:xfrm>
        </p:spPr>
        <p:txBody>
          <a:bodyPr rIns="267843"/>
          <a:lstStyle>
            <a:lvl1pPr marL="0" indent="0">
              <a:buFont typeface="Verdana" pitchFamily="34" charset="0"/>
              <a:buNone/>
              <a:defRPr sz="1902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  <p:pic>
        <p:nvPicPr>
          <p:cNvPr id="10" name="LogoSlash_01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02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LogoSlash_02" descr="SLASHTRANS" hidden="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4" y="392113"/>
            <a:ext cx="416560" cy="4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deBalk"/>
          <p:cNvSpPr>
            <a:spLocks noChangeArrowheads="1"/>
          </p:cNvSpPr>
          <p:nvPr userDrawn="1"/>
        </p:nvSpPr>
        <p:spPr bwMode="auto">
          <a:xfrm>
            <a:off x="-1" y="1017588"/>
            <a:ext cx="9144000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mtClean="0">
              <a:solidFill>
                <a:srgbClr val="FFFFFF"/>
              </a:solidFill>
            </a:endParaRPr>
          </a:p>
        </p:txBody>
      </p:sp>
      <p:sp>
        <p:nvSpPr>
          <p:cNvPr id="16" name="Paginanummer"/>
          <p:cNvSpPr/>
          <p:nvPr userDrawn="1"/>
        </p:nvSpPr>
        <p:spPr>
          <a:xfrm>
            <a:off x="8255000" y="1079500"/>
            <a:ext cx="190500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r"/>
            <a:fld id="{825C7DD7-04B3-467D-9524-52591AE6A38C}" type="slidenum">
              <a:rPr lang="nl-NL" sz="900" smtClean="0">
                <a:solidFill>
                  <a:srgbClr val="FFFFFF"/>
                </a:solidFill>
              </a:rPr>
              <a:pPr algn="r"/>
              <a:t>‹#›</a:t>
            </a:fld>
            <a:endParaRPr lang="nl-NL" sz="900" dirty="0">
              <a:solidFill>
                <a:srgbClr val="FFFFFF"/>
              </a:solidFill>
            </a:endParaRPr>
          </a:p>
        </p:txBody>
      </p:sp>
      <p:sp>
        <p:nvSpPr>
          <p:cNvPr id="15" name="Scheiding"/>
          <p:cNvSpPr txBox="1">
            <a:spLocks noChangeArrowheads="1"/>
          </p:cNvSpPr>
          <p:nvPr userDrawn="1"/>
        </p:nvSpPr>
        <p:spPr bwMode="auto">
          <a:xfrm>
            <a:off x="8204200" y="1079500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nl-NL" sz="900" dirty="0" smtClean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13" name="RUGlogoTo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399004" cy="660400"/>
          </a:xfrm>
          <a:prstGeom prst="rect">
            <a:avLst/>
          </a:prstGeom>
        </p:spPr>
      </p:pic>
      <p:sp>
        <p:nvSpPr>
          <p:cNvPr id="8" name="tb_Faculty"/>
          <p:cNvSpPr txBox="1">
            <a:spLocks noChangeArrowheads="1"/>
          </p:cNvSpPr>
          <p:nvPr userDrawn="1"/>
        </p:nvSpPr>
        <p:spPr bwMode="auto">
          <a:xfrm>
            <a:off x="3687763" y="339725"/>
            <a:ext cx="13946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000" smtClean="0">
                <a:solidFill>
                  <a:srgbClr val="CC0000"/>
                </a:solidFill>
                <a:latin typeface="Georgia" pitchFamily="18" charset="0"/>
              </a:rPr>
              <a:t>kvi - center for advanced</a:t>
            </a:r>
          </a:p>
          <a:p>
            <a:pPr>
              <a:defRPr/>
            </a:pPr>
            <a:r>
              <a:rPr lang="en-US" sz="1000" smtClean="0">
                <a:solidFill>
                  <a:srgbClr val="CC0000"/>
                </a:solidFill>
                <a:latin typeface="Georgia" pitchFamily="18" charset="0"/>
              </a:rPr>
              <a:t>radiation technology</a:t>
            </a:r>
            <a:endParaRPr lang="nl-NL" sz="100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9" name="tb_Department"/>
          <p:cNvSpPr txBox="1">
            <a:spLocks noChangeArrowheads="1"/>
          </p:cNvSpPr>
          <p:nvPr userDrawn="1"/>
        </p:nvSpPr>
        <p:spPr bwMode="auto">
          <a:xfrm>
            <a:off x="5811838" y="341313"/>
            <a:ext cx="1800225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nl-NL" sz="100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4" name="tbDate"/>
          <p:cNvSpPr txBox="1">
            <a:spLocks noChangeArrowheads="1"/>
          </p:cNvSpPr>
          <p:nvPr userDrawn="1"/>
        </p:nvSpPr>
        <p:spPr bwMode="auto">
          <a:xfrm>
            <a:off x="7378700" y="1079500"/>
            <a:ext cx="7620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nl-NL" sz="900" smtClean="0">
                <a:solidFill>
                  <a:srgbClr val="FFFFFF"/>
                </a:solidFill>
                <a:latin typeface="Verdana" pitchFamily="34" charset="0"/>
              </a:rPr>
              <a:t>08-11-2018</a:t>
            </a:r>
            <a:endParaRPr lang="nl-NL" sz="9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4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584200"/>
            <a:ext cx="9140825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ka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469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kop"/>
          <p:cNvSpPr>
            <a:spLocks noGrp="1"/>
          </p:cNvSpPr>
          <p:nvPr>
            <p:ph type="title" orient="vert"/>
          </p:nvPr>
        </p:nvSpPr>
        <p:spPr>
          <a:xfrm>
            <a:off x="6856413" y="1341438"/>
            <a:ext cx="2284412" cy="520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kaalklein"/>
          <p:cNvSpPr>
            <a:spLocks noGrp="1"/>
          </p:cNvSpPr>
          <p:nvPr>
            <p:ph type="body" orient="vert" idx="1"/>
          </p:nvPr>
        </p:nvSpPr>
        <p:spPr>
          <a:xfrm>
            <a:off x="0" y="1341438"/>
            <a:ext cx="6704013" cy="52070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420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584200"/>
            <a:ext cx="9140825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ekstvak"/>
          <p:cNvSpPr>
            <a:spLocks noGrp="1"/>
          </p:cNvSpPr>
          <p:nvPr>
            <p:ph type="body" idx="1"/>
          </p:nvPr>
        </p:nvSpPr>
        <p:spPr>
          <a:xfrm>
            <a:off x="0" y="1455578"/>
            <a:ext cx="9140825" cy="51484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900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dekplaat"/>
          <p:cNvSpPr/>
          <p:nvPr userDrawn="1"/>
        </p:nvSpPr>
        <p:spPr>
          <a:xfrm>
            <a:off x="0" y="0"/>
            <a:ext cx="9144000" cy="101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b_Break"/>
          <p:cNvSpPr>
            <a:spLocks noGrp="1" noChangeArrowheads="1"/>
          </p:cNvSpPr>
          <p:nvPr>
            <p:ph type="ctrTitle"/>
          </p:nvPr>
        </p:nvSpPr>
        <p:spPr bwMode="auto">
          <a:xfrm>
            <a:off x="-1" y="1278000"/>
            <a:ext cx="9144000" cy="2476500"/>
          </a:xfrm>
          <a:prstGeom prst="rect">
            <a:avLst/>
          </a:prstGeom>
          <a:solidFill>
            <a:srgbClr val="505050"/>
          </a:solidFill>
          <a:ln w="0" cmpd="sng"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2091" tIns="216000" rIns="267843" bIns="45717" anchor="t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1" name="shape_Transparantie"/>
          <p:cNvSpPr>
            <a:spLocks noChangeArrowheads="1"/>
          </p:cNvSpPr>
          <p:nvPr userDrawn="1"/>
        </p:nvSpPr>
        <p:spPr bwMode="auto">
          <a:xfrm>
            <a:off x="0" y="0"/>
            <a:ext cx="12700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 smtClean="0"/>
          </a:p>
        </p:txBody>
      </p:sp>
      <p:sp>
        <p:nvSpPr>
          <p:cNvPr id="12" name="shape_TransFollower"/>
          <p:cNvSpPr>
            <a:spLocks noChangeArrowheads="1"/>
          </p:cNvSpPr>
          <p:nvPr userDrawn="1"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mtClean="0"/>
          </a:p>
        </p:txBody>
      </p:sp>
      <p:pic>
        <p:nvPicPr>
          <p:cNvPr id="8" name="LogoSlash_01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02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Slash_02" descr="SLASHTRANS" hidden="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4" y="392113"/>
            <a:ext cx="416560" cy="4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ndertitel"/>
          <p:cNvSpPr>
            <a:spLocks noGrp="1" noChangeArrowheads="1"/>
          </p:cNvSpPr>
          <p:nvPr>
            <p:ph type="subTitle" idx="1"/>
          </p:nvPr>
        </p:nvSpPr>
        <p:spPr>
          <a:xfrm>
            <a:off x="0" y="4035425"/>
            <a:ext cx="9140825" cy="1905000"/>
          </a:xfrm>
        </p:spPr>
        <p:txBody>
          <a:bodyPr rIns="267843"/>
          <a:lstStyle>
            <a:lvl1pPr marL="0" indent="0">
              <a:buFont typeface="Verdana" pitchFamily="34" charset="0"/>
              <a:buNone/>
              <a:defRPr sz="1900"/>
            </a:lvl1pPr>
          </a:lstStyle>
          <a:p>
            <a:pPr lvl="0"/>
            <a:r>
              <a:rPr lang="nl-NL" noProof="0" smtClean="0"/>
              <a:t>Click to edit Master subtitle style</a:t>
            </a:r>
          </a:p>
        </p:txBody>
      </p:sp>
      <p:sp>
        <p:nvSpPr>
          <p:cNvPr id="14" name="RodeBalk"/>
          <p:cNvSpPr>
            <a:spLocks noChangeArrowheads="1"/>
          </p:cNvSpPr>
          <p:nvPr userDrawn="1"/>
        </p:nvSpPr>
        <p:spPr bwMode="auto">
          <a:xfrm>
            <a:off x="-1" y="1017588"/>
            <a:ext cx="9144000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mtClean="0">
              <a:solidFill>
                <a:srgbClr val="FFFFFF"/>
              </a:solidFill>
            </a:endParaRPr>
          </a:p>
        </p:txBody>
      </p:sp>
      <p:pic>
        <p:nvPicPr>
          <p:cNvPr id="3" name="RUGlogoTo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399004" cy="660400"/>
          </a:xfrm>
          <a:prstGeom prst="rect">
            <a:avLst/>
          </a:prstGeom>
        </p:spPr>
      </p:pic>
      <p:sp>
        <p:nvSpPr>
          <p:cNvPr id="6" name="tb_Faculty"/>
          <p:cNvSpPr txBox="1">
            <a:spLocks noChangeArrowheads="1"/>
          </p:cNvSpPr>
          <p:nvPr userDrawn="1"/>
        </p:nvSpPr>
        <p:spPr bwMode="auto">
          <a:xfrm>
            <a:off x="3687763" y="338138"/>
            <a:ext cx="13946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000" smtClean="0">
                <a:solidFill>
                  <a:srgbClr val="CC0000"/>
                </a:solidFill>
                <a:latin typeface="Georgia" pitchFamily="18" charset="0"/>
              </a:rPr>
              <a:t>kvi - center for advanced</a:t>
            </a:r>
          </a:p>
          <a:p>
            <a:pPr>
              <a:defRPr/>
            </a:pPr>
            <a:r>
              <a:rPr lang="en-US" sz="1000" smtClean="0">
                <a:solidFill>
                  <a:srgbClr val="CC0000"/>
                </a:solidFill>
                <a:latin typeface="Georgia" pitchFamily="18" charset="0"/>
              </a:rPr>
              <a:t>radiation technology</a:t>
            </a:r>
            <a:endParaRPr lang="nl-NL" sz="100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7" name="tb_Department"/>
          <p:cNvSpPr txBox="1">
            <a:spLocks noChangeAspect="1" noChangeArrowheads="1"/>
          </p:cNvSpPr>
          <p:nvPr userDrawn="1"/>
        </p:nvSpPr>
        <p:spPr bwMode="auto">
          <a:xfrm>
            <a:off x="5811838" y="341313"/>
            <a:ext cx="180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nl-NL" sz="1000" smtClean="0">
              <a:solidFill>
                <a:srgbClr val="CC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2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584200"/>
            <a:ext cx="9140825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kstvak"/>
          <p:cNvSpPr>
            <a:spLocks noGrp="1"/>
          </p:cNvSpPr>
          <p:nvPr>
            <p:ph idx="1"/>
          </p:nvPr>
        </p:nvSpPr>
        <p:spPr>
          <a:xfrm>
            <a:off x="0" y="1455578"/>
            <a:ext cx="9140825" cy="5148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3736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etitel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Boventitel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89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584200"/>
            <a:ext cx="9140825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kstlinks"/>
          <p:cNvSpPr>
            <a:spLocks noGrp="1"/>
          </p:cNvSpPr>
          <p:nvPr>
            <p:ph sz="half" idx="1"/>
          </p:nvPr>
        </p:nvSpPr>
        <p:spPr>
          <a:xfrm>
            <a:off x="0" y="2230438"/>
            <a:ext cx="44942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kstrechts"/>
          <p:cNvSpPr>
            <a:spLocks noGrp="1"/>
          </p:cNvSpPr>
          <p:nvPr>
            <p:ph sz="half" idx="2"/>
          </p:nvPr>
        </p:nvSpPr>
        <p:spPr>
          <a:xfrm>
            <a:off x="4646613" y="2230438"/>
            <a:ext cx="44942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895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vak"/>
          <p:cNvSpPr>
            <a:spLocks noGrp="1"/>
          </p:cNvSpPr>
          <p:nvPr>
            <p:ph type="title"/>
          </p:nvPr>
        </p:nvSpPr>
        <p:spPr>
          <a:xfrm>
            <a:off x="0" y="584200"/>
            <a:ext cx="9144000" cy="6389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9" name="Koplinks"/>
          <p:cNvSpPr>
            <a:spLocks noGrp="1"/>
          </p:cNvSpPr>
          <p:nvPr>
            <p:ph type="body" idx="1"/>
          </p:nvPr>
        </p:nvSpPr>
        <p:spPr>
          <a:xfrm>
            <a:off x="467544" y="213285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Kleinlinks"/>
          <p:cNvSpPr>
            <a:spLocks noGrp="1"/>
          </p:cNvSpPr>
          <p:nvPr>
            <p:ph sz="half" idx="2"/>
          </p:nvPr>
        </p:nvSpPr>
        <p:spPr>
          <a:xfrm>
            <a:off x="457200" y="2780928"/>
            <a:ext cx="4040188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1" name="Koprechts"/>
          <p:cNvSpPr>
            <a:spLocks noGrp="1"/>
          </p:cNvSpPr>
          <p:nvPr>
            <p:ph type="body" sz="quarter" idx="3"/>
          </p:nvPr>
        </p:nvSpPr>
        <p:spPr>
          <a:xfrm>
            <a:off x="4645025" y="2132856"/>
            <a:ext cx="4041775" cy="648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Kleinrechts"/>
          <p:cNvSpPr>
            <a:spLocks noGrp="1"/>
          </p:cNvSpPr>
          <p:nvPr>
            <p:ph sz="quarter" idx="4"/>
          </p:nvPr>
        </p:nvSpPr>
        <p:spPr>
          <a:xfrm>
            <a:off x="4645025" y="2780928"/>
            <a:ext cx="4041775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604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584200"/>
            <a:ext cx="9140825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283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56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584200"/>
            <a:ext cx="9140825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kstvak"/>
          <p:cNvSpPr>
            <a:spLocks noGrp="1"/>
          </p:cNvSpPr>
          <p:nvPr>
            <p:ph idx="1"/>
          </p:nvPr>
        </p:nvSpPr>
        <p:spPr>
          <a:xfrm>
            <a:off x="0" y="1455578"/>
            <a:ext cx="9140825" cy="51484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6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links"/>
          <p:cNvSpPr>
            <a:spLocks noGrp="1"/>
          </p:cNvSpPr>
          <p:nvPr>
            <p:ph type="title"/>
          </p:nvPr>
        </p:nvSpPr>
        <p:spPr>
          <a:xfrm>
            <a:off x="251520" y="1340768"/>
            <a:ext cx="321399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7" name="Rechtsgroot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51845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8" name="Tekstlinks"/>
          <p:cNvSpPr>
            <a:spLocks noGrp="1"/>
          </p:cNvSpPr>
          <p:nvPr>
            <p:ph type="body" sz="half" idx="2"/>
          </p:nvPr>
        </p:nvSpPr>
        <p:spPr>
          <a:xfrm>
            <a:off x="251520" y="2204864"/>
            <a:ext cx="3213993" cy="43204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6141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schriftkop"/>
          <p:cNvSpPr>
            <a:spLocks noGrp="1"/>
          </p:cNvSpPr>
          <p:nvPr>
            <p:ph type="title"/>
          </p:nvPr>
        </p:nvSpPr>
        <p:spPr>
          <a:xfrm>
            <a:off x="1792288" y="5085184"/>
            <a:ext cx="5486400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7" name="Figuur"/>
          <p:cNvSpPr>
            <a:spLocks noGrp="1" noChangeAspect="1"/>
          </p:cNvSpPr>
          <p:nvPr>
            <p:ph type="pic" idx="1"/>
          </p:nvPr>
        </p:nvSpPr>
        <p:spPr>
          <a:xfrm>
            <a:off x="1792288" y="1484782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8" name="Onderschrift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792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792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vak"/>
          <p:cNvSpPr>
            <a:spLocks noGrp="1"/>
          </p:cNvSpPr>
          <p:nvPr>
            <p:ph type="title"/>
          </p:nvPr>
        </p:nvSpPr>
        <p:spPr>
          <a:xfrm>
            <a:off x="0" y="584200"/>
            <a:ext cx="9140825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6" name="Vertikaal"/>
          <p:cNvSpPr>
            <a:spLocks noGrp="1"/>
          </p:cNvSpPr>
          <p:nvPr>
            <p:ph type="body" orient="vert" idx="1"/>
          </p:nvPr>
        </p:nvSpPr>
        <p:spPr>
          <a:xfrm>
            <a:off x="0" y="2230438"/>
            <a:ext cx="9140825" cy="431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0592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kaalkop"/>
          <p:cNvSpPr>
            <a:spLocks noGrp="1"/>
          </p:cNvSpPr>
          <p:nvPr>
            <p:ph type="title" orient="vert"/>
          </p:nvPr>
        </p:nvSpPr>
        <p:spPr>
          <a:xfrm>
            <a:off x="6856413" y="1341438"/>
            <a:ext cx="2284412" cy="520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6" name="Vertikaalklein"/>
          <p:cNvSpPr>
            <a:spLocks noGrp="1"/>
          </p:cNvSpPr>
          <p:nvPr>
            <p:ph type="body" orient="vert" idx="1"/>
          </p:nvPr>
        </p:nvSpPr>
        <p:spPr>
          <a:xfrm>
            <a:off x="0" y="1341438"/>
            <a:ext cx="6704013" cy="520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322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fdekplaat"/>
          <p:cNvSpPr/>
          <p:nvPr userDrawn="1"/>
        </p:nvSpPr>
        <p:spPr>
          <a:xfrm>
            <a:off x="0" y="0"/>
            <a:ext cx="9144000" cy="1017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b_End"/>
          <p:cNvSpPr>
            <a:spLocks noGrp="1" noChangeArrowheads="1"/>
          </p:cNvSpPr>
          <p:nvPr>
            <p:ph type="ctrTitle"/>
          </p:nvPr>
        </p:nvSpPr>
        <p:spPr bwMode="auto">
          <a:xfrm>
            <a:off x="-1" y="1278000"/>
            <a:ext cx="9144000" cy="2476500"/>
          </a:xfrm>
          <a:prstGeom prst="rect">
            <a:avLst/>
          </a:prstGeom>
          <a:solidFill>
            <a:srgbClr val="505050"/>
          </a:solidFill>
          <a:ln w="0" cmpd="sng"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2091" tIns="216000" rIns="267843" bIns="45717" anchor="t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1" name="shape_Transparantie"/>
          <p:cNvSpPr>
            <a:spLocks noChangeArrowheads="1"/>
          </p:cNvSpPr>
          <p:nvPr userDrawn="1"/>
        </p:nvSpPr>
        <p:spPr bwMode="auto">
          <a:xfrm>
            <a:off x="0" y="0"/>
            <a:ext cx="12700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dirty="0" smtClean="0"/>
          </a:p>
        </p:txBody>
      </p:sp>
      <p:sp>
        <p:nvSpPr>
          <p:cNvPr id="12" name="shape_TransFollower"/>
          <p:cNvSpPr>
            <a:spLocks noChangeArrowheads="1"/>
          </p:cNvSpPr>
          <p:nvPr userDrawn="1"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mtClean="0"/>
          </a:p>
        </p:txBody>
      </p:sp>
      <p:pic>
        <p:nvPicPr>
          <p:cNvPr id="8" name="LogoSlash_01" descr="SLASH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02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Slash_02" descr="SLASHTRANS" hidden="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4" y="392113"/>
            <a:ext cx="416560" cy="4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ndertitel"/>
          <p:cNvSpPr>
            <a:spLocks noGrp="1" noChangeArrowheads="1"/>
          </p:cNvSpPr>
          <p:nvPr>
            <p:ph type="subTitle" idx="1"/>
          </p:nvPr>
        </p:nvSpPr>
        <p:spPr>
          <a:xfrm>
            <a:off x="0" y="4035425"/>
            <a:ext cx="9140825" cy="1905000"/>
          </a:xfrm>
          <a:ln>
            <a:noFill/>
          </a:ln>
        </p:spPr>
        <p:txBody>
          <a:bodyPr rIns="267843"/>
          <a:lstStyle>
            <a:lvl1pPr marL="0" indent="0">
              <a:buFont typeface="Verdana" pitchFamily="34" charset="0"/>
              <a:buNone/>
              <a:defRPr sz="1900"/>
            </a:lvl1pPr>
          </a:lstStyle>
          <a:p>
            <a:pPr lvl="0"/>
            <a:r>
              <a:rPr lang="nl-NL" noProof="0" dirty="0" smtClean="0"/>
              <a:t>Click </a:t>
            </a:r>
            <a:r>
              <a:rPr lang="nl-NL" noProof="0" dirty="0" err="1" smtClean="0"/>
              <a:t>to</a:t>
            </a:r>
            <a:r>
              <a:rPr lang="nl-NL" noProof="0" dirty="0" smtClean="0"/>
              <a:t> </a:t>
            </a:r>
            <a:r>
              <a:rPr lang="nl-NL" noProof="0" dirty="0" err="1" smtClean="0"/>
              <a:t>edit</a:t>
            </a:r>
            <a:r>
              <a:rPr lang="nl-NL" noProof="0" dirty="0" smtClean="0"/>
              <a:t> Master </a:t>
            </a:r>
            <a:r>
              <a:rPr lang="nl-NL" noProof="0" dirty="0" err="1" smtClean="0"/>
              <a:t>subtitle</a:t>
            </a:r>
            <a:r>
              <a:rPr lang="nl-NL" noProof="0" dirty="0" smtClean="0"/>
              <a:t> </a:t>
            </a:r>
            <a:r>
              <a:rPr lang="nl-NL" noProof="0" dirty="0" err="1" smtClean="0"/>
              <a:t>style</a:t>
            </a:r>
            <a:endParaRPr lang="nl-NL" noProof="0" dirty="0" smtClean="0"/>
          </a:p>
        </p:txBody>
      </p:sp>
      <p:sp>
        <p:nvSpPr>
          <p:cNvPr id="16" name="RodeBalk"/>
          <p:cNvSpPr>
            <a:spLocks noChangeArrowheads="1"/>
          </p:cNvSpPr>
          <p:nvPr userDrawn="1"/>
        </p:nvSpPr>
        <p:spPr bwMode="auto">
          <a:xfrm>
            <a:off x="-1" y="1017588"/>
            <a:ext cx="9144000" cy="2667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nl-NL" altLang="nl-NL" smtClean="0">
              <a:solidFill>
                <a:srgbClr val="FFFFFF"/>
              </a:solidFill>
            </a:endParaRPr>
          </a:p>
        </p:txBody>
      </p:sp>
      <p:pic>
        <p:nvPicPr>
          <p:cNvPr id="3" name="RUGlogoTop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0" y="205232"/>
            <a:ext cx="2399004" cy="660400"/>
          </a:xfrm>
          <a:prstGeom prst="rect">
            <a:avLst/>
          </a:prstGeom>
        </p:spPr>
      </p:pic>
      <p:sp>
        <p:nvSpPr>
          <p:cNvPr id="6" name="tb_Faculty"/>
          <p:cNvSpPr txBox="1">
            <a:spLocks noChangeArrowheads="1"/>
          </p:cNvSpPr>
          <p:nvPr userDrawn="1"/>
        </p:nvSpPr>
        <p:spPr bwMode="auto">
          <a:xfrm>
            <a:off x="3687763" y="338138"/>
            <a:ext cx="13946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000" smtClean="0">
                <a:solidFill>
                  <a:srgbClr val="CC0000"/>
                </a:solidFill>
                <a:latin typeface="Georgia" pitchFamily="18" charset="0"/>
              </a:rPr>
              <a:t>kvi - center for advanced</a:t>
            </a:r>
          </a:p>
          <a:p>
            <a:pPr>
              <a:defRPr/>
            </a:pPr>
            <a:r>
              <a:rPr lang="en-US" sz="1000" smtClean="0">
                <a:solidFill>
                  <a:srgbClr val="CC0000"/>
                </a:solidFill>
                <a:latin typeface="Georgia" pitchFamily="18" charset="0"/>
              </a:rPr>
              <a:t>radiation technology</a:t>
            </a:r>
            <a:endParaRPr lang="nl-NL" sz="100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7" name="tb_Department"/>
          <p:cNvSpPr txBox="1">
            <a:spLocks noChangeArrowheads="1"/>
          </p:cNvSpPr>
          <p:nvPr userDrawn="1"/>
        </p:nvSpPr>
        <p:spPr bwMode="auto">
          <a:xfrm>
            <a:off x="5811838" y="341313"/>
            <a:ext cx="1800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nl-NL" sz="1000" smtClean="0">
              <a:solidFill>
                <a:srgbClr val="CC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490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584200"/>
            <a:ext cx="9140825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kstvak"/>
          <p:cNvSpPr>
            <a:spLocks noGrp="1"/>
          </p:cNvSpPr>
          <p:nvPr>
            <p:ph idx="1"/>
          </p:nvPr>
        </p:nvSpPr>
        <p:spPr>
          <a:xfrm>
            <a:off x="0" y="1455578"/>
            <a:ext cx="9140825" cy="5148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201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etitel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Boventitel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164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584200"/>
            <a:ext cx="9140825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kstlinks"/>
          <p:cNvSpPr>
            <a:spLocks noGrp="1"/>
          </p:cNvSpPr>
          <p:nvPr>
            <p:ph sz="half" idx="1"/>
          </p:nvPr>
        </p:nvSpPr>
        <p:spPr>
          <a:xfrm>
            <a:off x="0" y="2230438"/>
            <a:ext cx="44942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Tekstrechts"/>
          <p:cNvSpPr>
            <a:spLocks noGrp="1"/>
          </p:cNvSpPr>
          <p:nvPr>
            <p:ph sz="half" idx="2"/>
          </p:nvPr>
        </p:nvSpPr>
        <p:spPr>
          <a:xfrm>
            <a:off x="4646613" y="2230438"/>
            <a:ext cx="44942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0131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vak"/>
          <p:cNvSpPr>
            <a:spLocks noGrp="1"/>
          </p:cNvSpPr>
          <p:nvPr>
            <p:ph type="title"/>
          </p:nvPr>
        </p:nvSpPr>
        <p:spPr>
          <a:xfrm>
            <a:off x="0" y="584200"/>
            <a:ext cx="9144000" cy="63894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9" name="Koplinks"/>
          <p:cNvSpPr>
            <a:spLocks noGrp="1"/>
          </p:cNvSpPr>
          <p:nvPr>
            <p:ph type="body" idx="1"/>
          </p:nvPr>
        </p:nvSpPr>
        <p:spPr>
          <a:xfrm>
            <a:off x="467544" y="213285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Kleinlinks"/>
          <p:cNvSpPr>
            <a:spLocks noGrp="1"/>
          </p:cNvSpPr>
          <p:nvPr>
            <p:ph sz="half" idx="2"/>
          </p:nvPr>
        </p:nvSpPr>
        <p:spPr>
          <a:xfrm>
            <a:off x="457200" y="2780928"/>
            <a:ext cx="4040188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11" name="Koprechts"/>
          <p:cNvSpPr>
            <a:spLocks noGrp="1"/>
          </p:cNvSpPr>
          <p:nvPr>
            <p:ph type="body" sz="quarter" idx="3"/>
          </p:nvPr>
        </p:nvSpPr>
        <p:spPr>
          <a:xfrm>
            <a:off x="4645025" y="2132856"/>
            <a:ext cx="4041775" cy="648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Kleinrechts"/>
          <p:cNvSpPr>
            <a:spLocks noGrp="1"/>
          </p:cNvSpPr>
          <p:nvPr>
            <p:ph sz="quarter" idx="4"/>
          </p:nvPr>
        </p:nvSpPr>
        <p:spPr>
          <a:xfrm>
            <a:off x="4645025" y="2780928"/>
            <a:ext cx="4041775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6142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584200"/>
            <a:ext cx="9140825" cy="7921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933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ctietitel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Boventitel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14511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6105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oplinks"/>
          <p:cNvSpPr>
            <a:spLocks noGrp="1"/>
          </p:cNvSpPr>
          <p:nvPr>
            <p:ph type="title"/>
          </p:nvPr>
        </p:nvSpPr>
        <p:spPr>
          <a:xfrm>
            <a:off x="251520" y="1340768"/>
            <a:ext cx="321399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7" name="Rechtsgroot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51845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8" name="Tekstlinks"/>
          <p:cNvSpPr>
            <a:spLocks noGrp="1"/>
          </p:cNvSpPr>
          <p:nvPr>
            <p:ph type="body" sz="half" idx="2"/>
          </p:nvPr>
        </p:nvSpPr>
        <p:spPr>
          <a:xfrm>
            <a:off x="251520" y="2204864"/>
            <a:ext cx="3213993" cy="43204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4710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nderschriftkop"/>
          <p:cNvSpPr>
            <a:spLocks noGrp="1"/>
          </p:cNvSpPr>
          <p:nvPr>
            <p:ph type="title"/>
          </p:nvPr>
        </p:nvSpPr>
        <p:spPr>
          <a:xfrm>
            <a:off x="1792288" y="5085184"/>
            <a:ext cx="5486400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1" name="Figuur"/>
          <p:cNvSpPr>
            <a:spLocks noGrp="1" noChangeAspect="1"/>
          </p:cNvSpPr>
          <p:nvPr>
            <p:ph type="pic" idx="1"/>
          </p:nvPr>
        </p:nvSpPr>
        <p:spPr>
          <a:xfrm>
            <a:off x="1792288" y="1484782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12" name="Onderschrift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792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20668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vak"/>
          <p:cNvSpPr>
            <a:spLocks noGrp="1"/>
          </p:cNvSpPr>
          <p:nvPr>
            <p:ph type="title"/>
          </p:nvPr>
        </p:nvSpPr>
        <p:spPr>
          <a:xfrm>
            <a:off x="0" y="584200"/>
            <a:ext cx="9140825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6" name="Vertikaal"/>
          <p:cNvSpPr>
            <a:spLocks noGrp="1"/>
          </p:cNvSpPr>
          <p:nvPr>
            <p:ph type="body" orient="vert" idx="1"/>
          </p:nvPr>
        </p:nvSpPr>
        <p:spPr>
          <a:xfrm>
            <a:off x="0" y="2230438"/>
            <a:ext cx="9140825" cy="431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63361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kaalkop"/>
          <p:cNvSpPr>
            <a:spLocks noGrp="1"/>
          </p:cNvSpPr>
          <p:nvPr>
            <p:ph type="title" orient="vert"/>
          </p:nvPr>
        </p:nvSpPr>
        <p:spPr>
          <a:xfrm>
            <a:off x="6856413" y="1341438"/>
            <a:ext cx="2284412" cy="520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6" name="Vertikaalklein"/>
          <p:cNvSpPr>
            <a:spLocks noGrp="1"/>
          </p:cNvSpPr>
          <p:nvPr>
            <p:ph type="body" orient="vert" idx="1"/>
          </p:nvPr>
        </p:nvSpPr>
        <p:spPr>
          <a:xfrm>
            <a:off x="0" y="1341438"/>
            <a:ext cx="6704013" cy="520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83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584200"/>
            <a:ext cx="9140825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kstlinks"/>
          <p:cNvSpPr>
            <a:spLocks noGrp="1"/>
          </p:cNvSpPr>
          <p:nvPr>
            <p:ph sz="half" idx="1"/>
          </p:nvPr>
        </p:nvSpPr>
        <p:spPr>
          <a:xfrm>
            <a:off x="0" y="2230438"/>
            <a:ext cx="4494213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ekstrechts"/>
          <p:cNvSpPr>
            <a:spLocks noGrp="1"/>
          </p:cNvSpPr>
          <p:nvPr>
            <p:ph sz="half" idx="2"/>
          </p:nvPr>
        </p:nvSpPr>
        <p:spPr>
          <a:xfrm>
            <a:off x="4646613" y="2230438"/>
            <a:ext cx="44942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490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584200"/>
            <a:ext cx="9144000" cy="63894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Koplinks"/>
          <p:cNvSpPr>
            <a:spLocks noGrp="1"/>
          </p:cNvSpPr>
          <p:nvPr>
            <p:ph type="body" idx="1"/>
          </p:nvPr>
        </p:nvSpPr>
        <p:spPr>
          <a:xfrm>
            <a:off x="467544" y="213285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Kleinlinks"/>
          <p:cNvSpPr>
            <a:spLocks noGrp="1"/>
          </p:cNvSpPr>
          <p:nvPr>
            <p:ph sz="half" idx="2"/>
          </p:nvPr>
        </p:nvSpPr>
        <p:spPr>
          <a:xfrm>
            <a:off x="457200" y="2780928"/>
            <a:ext cx="4040188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Koprechts"/>
          <p:cNvSpPr>
            <a:spLocks noGrp="1"/>
          </p:cNvSpPr>
          <p:nvPr>
            <p:ph type="body" sz="quarter" idx="3"/>
          </p:nvPr>
        </p:nvSpPr>
        <p:spPr>
          <a:xfrm>
            <a:off x="4645025" y="2132856"/>
            <a:ext cx="4041775" cy="64807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Kleinrechts"/>
          <p:cNvSpPr>
            <a:spLocks noGrp="1"/>
          </p:cNvSpPr>
          <p:nvPr>
            <p:ph sz="quarter" idx="4"/>
          </p:nvPr>
        </p:nvSpPr>
        <p:spPr>
          <a:xfrm>
            <a:off x="4645025" y="2780928"/>
            <a:ext cx="4041775" cy="37444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93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vak"/>
          <p:cNvSpPr>
            <a:spLocks noGrp="1"/>
          </p:cNvSpPr>
          <p:nvPr>
            <p:ph type="title"/>
          </p:nvPr>
        </p:nvSpPr>
        <p:spPr>
          <a:xfrm>
            <a:off x="0" y="584200"/>
            <a:ext cx="9140825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050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85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links"/>
          <p:cNvSpPr>
            <a:spLocks noGrp="1"/>
          </p:cNvSpPr>
          <p:nvPr>
            <p:ph type="title"/>
          </p:nvPr>
        </p:nvSpPr>
        <p:spPr>
          <a:xfrm>
            <a:off x="251520" y="1340768"/>
            <a:ext cx="3213993" cy="8640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Rechtsgroot"/>
          <p:cNvSpPr>
            <a:spLocks noGrp="1"/>
          </p:cNvSpPr>
          <p:nvPr>
            <p:ph idx="1"/>
          </p:nvPr>
        </p:nvSpPr>
        <p:spPr>
          <a:xfrm>
            <a:off x="3575050" y="1340768"/>
            <a:ext cx="5111750" cy="51845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kstlinks"/>
          <p:cNvSpPr>
            <a:spLocks noGrp="1"/>
          </p:cNvSpPr>
          <p:nvPr>
            <p:ph type="body" sz="half" idx="2"/>
          </p:nvPr>
        </p:nvSpPr>
        <p:spPr>
          <a:xfrm>
            <a:off x="251520" y="2204864"/>
            <a:ext cx="3213993" cy="43204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46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schriftkop"/>
          <p:cNvSpPr>
            <a:spLocks noGrp="1"/>
          </p:cNvSpPr>
          <p:nvPr>
            <p:ph type="title"/>
          </p:nvPr>
        </p:nvSpPr>
        <p:spPr>
          <a:xfrm>
            <a:off x="1792288" y="5085184"/>
            <a:ext cx="5486400" cy="6480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Figuur"/>
          <p:cNvSpPr>
            <a:spLocks noGrp="1"/>
          </p:cNvSpPr>
          <p:nvPr>
            <p:ph type="pic" idx="1"/>
          </p:nvPr>
        </p:nvSpPr>
        <p:spPr>
          <a:xfrm>
            <a:off x="1792288" y="1484783"/>
            <a:ext cx="5486400" cy="3600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Onderschrift"/>
          <p:cNvSpPr>
            <a:spLocks noGrp="1"/>
          </p:cNvSpPr>
          <p:nvPr>
            <p:ph type="body" sz="half" idx="2"/>
          </p:nvPr>
        </p:nvSpPr>
        <p:spPr>
          <a:xfrm>
            <a:off x="1792288" y="5733256"/>
            <a:ext cx="5486400" cy="792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2450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shape_Transparantie"/>
          <p:cNvSpPr>
            <a:spLocks noChangeArrowheads="1"/>
          </p:cNvSpPr>
          <p:nvPr/>
        </p:nvSpPr>
        <p:spPr bwMode="auto">
          <a:xfrm>
            <a:off x="0" y="0"/>
            <a:ext cx="12700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dirty="0" smtClean="0"/>
          </a:p>
        </p:txBody>
      </p:sp>
      <p:sp>
        <p:nvSpPr>
          <p:cNvPr id="1031" name="shape_TransFollower"/>
          <p:cNvSpPr>
            <a:spLocks noChangeArrowheads="1"/>
          </p:cNvSpPr>
          <p:nvPr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dirty="0" smtClean="0"/>
          </a:p>
        </p:txBody>
      </p:sp>
      <p:sp>
        <p:nvSpPr>
          <p:cNvPr id="1026" name="Tekstvak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455578"/>
            <a:ext cx="9140825" cy="514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17" rIns="270000" bIns="4571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altLang="nl-NL" dirty="0" smtClean="0"/>
              <a:t>Edit Master text styles</a:t>
            </a:r>
          </a:p>
          <a:p>
            <a:pPr lvl="1"/>
            <a:r>
              <a:rPr lang="en-GB" altLang="nl-NL" dirty="0" smtClean="0"/>
              <a:t>Second level</a:t>
            </a:r>
          </a:p>
          <a:p>
            <a:pPr lvl="2"/>
            <a:r>
              <a:rPr lang="en-GB" altLang="nl-NL" dirty="0" smtClean="0"/>
              <a:t>Third level</a:t>
            </a:r>
          </a:p>
          <a:p>
            <a:pPr lvl="3"/>
            <a:r>
              <a:rPr lang="en-GB" altLang="nl-NL" dirty="0" smtClean="0"/>
              <a:t>Fourth level</a:t>
            </a:r>
          </a:p>
          <a:p>
            <a:pPr lvl="4"/>
            <a:r>
              <a:rPr lang="en-GB" altLang="nl-NL" dirty="0" smtClean="0"/>
              <a:t>Fifth level</a:t>
            </a:r>
          </a:p>
        </p:txBody>
      </p:sp>
      <p:sp>
        <p:nvSpPr>
          <p:cNvPr id="1028" name="Titelvak"/>
          <p:cNvSpPr>
            <a:spLocks noGrp="1" noChangeArrowheads="1"/>
          </p:cNvSpPr>
          <p:nvPr>
            <p:ph type="title"/>
          </p:nvPr>
        </p:nvSpPr>
        <p:spPr bwMode="auto">
          <a:xfrm>
            <a:off x="0" y="584200"/>
            <a:ext cx="91408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46800" rIns="270000" bIns="468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altLang="nl-NL" dirty="0" smtClean="0"/>
              <a:t>Click to edit Master title style</a:t>
            </a:r>
          </a:p>
        </p:txBody>
      </p:sp>
      <p:sp>
        <p:nvSpPr>
          <p:cNvPr id="1027" name="RodeBalk"/>
          <p:cNvSpPr>
            <a:spLocks noChangeArrowheads="1"/>
          </p:cNvSpPr>
          <p:nvPr/>
        </p:nvSpPr>
        <p:spPr bwMode="auto">
          <a:xfrm>
            <a:off x="-1" y="406400"/>
            <a:ext cx="9144000" cy="762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dirty="0" smtClean="0">
              <a:solidFill>
                <a:srgbClr val="FFFFFF"/>
              </a:solidFill>
            </a:endParaRPr>
          </a:p>
        </p:txBody>
      </p:sp>
      <p:pic>
        <p:nvPicPr>
          <p:cNvPr id="1033" name="LogoSlash_01" descr="SLASHTRANS" hidden="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02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ogoSlash_02" descr="SLASHTRANS" hidden="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4" y="392113"/>
            <a:ext cx="416560" cy="4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chuineBalk"/>
          <p:cNvSpPr/>
          <p:nvPr userDrawn="1"/>
        </p:nvSpPr>
        <p:spPr>
          <a:xfrm>
            <a:off x="7974000" y="394244"/>
            <a:ext cx="1170000" cy="97028"/>
          </a:xfrm>
          <a:custGeom>
            <a:avLst/>
            <a:gdLst>
              <a:gd name="connsiteX0" fmla="*/ 0 w 1170000"/>
              <a:gd name="connsiteY0" fmla="*/ 0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0 w 1170000"/>
              <a:gd name="connsiteY4" fmla="*/ 0 h 96197"/>
              <a:gd name="connsiteX0" fmla="*/ 76200 w 1170000"/>
              <a:gd name="connsiteY0" fmla="*/ 2382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76200 w 1170000"/>
              <a:gd name="connsiteY4" fmla="*/ 2382 h 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000" h="96197">
                <a:moveTo>
                  <a:pt x="76200" y="2382"/>
                </a:moveTo>
                <a:lnTo>
                  <a:pt x="1170000" y="0"/>
                </a:lnTo>
                <a:lnTo>
                  <a:pt x="1170000" y="96197"/>
                </a:lnTo>
                <a:lnTo>
                  <a:pt x="0" y="96197"/>
                </a:lnTo>
                <a:lnTo>
                  <a:pt x="76200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Paginanummer"/>
          <p:cNvSpPr/>
          <p:nvPr userDrawn="1"/>
        </p:nvSpPr>
        <p:spPr>
          <a:xfrm>
            <a:off x="8674100" y="400050"/>
            <a:ext cx="190500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r"/>
            <a:fld id="{825C7DD7-04B3-467D-9524-52591AE6A38C}" type="slidenum">
              <a:rPr lang="en-GB" sz="600" smtClean="0">
                <a:solidFill>
                  <a:srgbClr val="FFFFFF"/>
                </a:solidFill>
              </a:rPr>
              <a:pPr algn="r"/>
              <a:t>‹#›</a:t>
            </a:fld>
            <a:endParaRPr lang="en-GB" sz="600" dirty="0">
              <a:solidFill>
                <a:srgbClr val="FFFFFF"/>
              </a:solidFill>
            </a:endParaRPr>
          </a:p>
        </p:txBody>
      </p:sp>
      <p:sp>
        <p:nvSpPr>
          <p:cNvPr id="1037" name="Scheiding"/>
          <p:cNvSpPr txBox="1">
            <a:spLocks noChangeArrowheads="1"/>
          </p:cNvSpPr>
          <p:nvPr/>
        </p:nvSpPr>
        <p:spPr bwMode="auto">
          <a:xfrm>
            <a:off x="8661400" y="400050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600" dirty="0" smtClean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6" name="RUGlogoTop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1" y="82093"/>
            <a:ext cx="959601" cy="264160"/>
          </a:xfrm>
          <a:prstGeom prst="rect">
            <a:avLst/>
          </a:prstGeom>
        </p:spPr>
      </p:pic>
      <p:sp>
        <p:nvSpPr>
          <p:cNvPr id="1034" name="tb_Faculty" hidden="1"/>
          <p:cNvSpPr txBox="1">
            <a:spLocks noChangeArrowheads="1"/>
          </p:cNvSpPr>
          <p:nvPr/>
        </p:nvSpPr>
        <p:spPr bwMode="auto">
          <a:xfrm>
            <a:off x="3687763" y="339725"/>
            <a:ext cx="13946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1000" dirty="0" err="1" smtClean="0">
                <a:solidFill>
                  <a:srgbClr val="CC0000"/>
                </a:solidFill>
                <a:latin typeface="Georgia" pitchFamily="18" charset="0"/>
              </a:rPr>
              <a:t>kvi</a:t>
            </a:r>
            <a:r>
              <a:rPr lang="en-GB" sz="1000" dirty="0" smtClean="0">
                <a:solidFill>
                  <a:srgbClr val="CC0000"/>
                </a:solidFill>
                <a:latin typeface="Georgia" pitchFamily="18" charset="0"/>
              </a:rPr>
              <a:t> - </a:t>
            </a:r>
            <a:r>
              <a:rPr lang="en-GB" sz="1000" dirty="0" err="1" smtClean="0">
                <a:solidFill>
                  <a:srgbClr val="CC0000"/>
                </a:solidFill>
                <a:latin typeface="Georgia" pitchFamily="18" charset="0"/>
              </a:rPr>
              <a:t>center</a:t>
            </a:r>
            <a:r>
              <a:rPr lang="en-GB" sz="1000" dirty="0" smtClean="0">
                <a:solidFill>
                  <a:srgbClr val="CC0000"/>
                </a:solidFill>
                <a:latin typeface="Georgia" pitchFamily="18" charset="0"/>
              </a:rPr>
              <a:t> for advanced</a:t>
            </a:r>
          </a:p>
          <a:p>
            <a:pPr>
              <a:defRPr/>
            </a:pPr>
            <a:r>
              <a:rPr lang="en-GB" sz="1000" dirty="0" smtClean="0">
                <a:solidFill>
                  <a:srgbClr val="CC0000"/>
                </a:solidFill>
                <a:latin typeface="Georgia" pitchFamily="18" charset="0"/>
              </a:rPr>
              <a:t>radiation technology</a:t>
            </a:r>
            <a:endParaRPr lang="en-GB" sz="1000" dirty="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035" name="tb_Department" hidden="1"/>
          <p:cNvSpPr txBox="1">
            <a:spLocks noChangeArrowheads="1"/>
          </p:cNvSpPr>
          <p:nvPr/>
        </p:nvSpPr>
        <p:spPr bwMode="auto">
          <a:xfrm>
            <a:off x="5811838" y="341313"/>
            <a:ext cx="1800225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GB" sz="1000" dirty="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1032" name="tbDate"/>
          <p:cNvSpPr txBox="1">
            <a:spLocks noChangeArrowheads="1"/>
          </p:cNvSpPr>
          <p:nvPr/>
        </p:nvSpPr>
        <p:spPr bwMode="auto">
          <a:xfrm>
            <a:off x="7874000" y="400050"/>
            <a:ext cx="7620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sz="600" smtClean="0">
                <a:solidFill>
                  <a:srgbClr val="FFFFFF"/>
                </a:solidFill>
                <a:latin typeface="Verdana" pitchFamily="34" charset="0"/>
              </a:rPr>
              <a:t>08-11-2018</a:t>
            </a:r>
            <a:endParaRPr lang="en-GB" sz="6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Verdana" pitchFamily="34" charset="0"/>
          <a:cs typeface="Arial" charset="0"/>
        </a:defRPr>
      </a:lvl9pPr>
    </p:titleStyle>
    <p:bodyStyle>
      <a:lvl1pPr marL="249238" indent="-249238" algn="l" rtl="0" eaLnBrk="1" fontAlgn="base" hangingPunct="1">
        <a:spcBef>
          <a:spcPct val="20000"/>
        </a:spcBef>
        <a:spcAft>
          <a:spcPct val="0"/>
        </a:spcAft>
        <a:buFont typeface="Verdana" pitchFamily="34" charset="0"/>
        <a:buChar char="›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50825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44538" indent="-242888" algn="l" rtl="0" eaLnBrk="1" fontAlgn="base" hangingPunct="1">
        <a:spcBef>
          <a:spcPct val="20000"/>
        </a:spcBef>
        <a:spcAft>
          <a:spcPct val="0"/>
        </a:spcAft>
        <a:buSzPct val="85000"/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9650" indent="-263525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60475" indent="-249238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17675" indent="-249238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74875" indent="-249238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32075" indent="-249238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89275" indent="-249238" algn="l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hape_Transparantie"/>
          <p:cNvSpPr>
            <a:spLocks noChangeArrowheads="1"/>
          </p:cNvSpPr>
          <p:nvPr/>
        </p:nvSpPr>
        <p:spPr bwMode="auto">
          <a:xfrm>
            <a:off x="0" y="0"/>
            <a:ext cx="12700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dirty="0" smtClean="0"/>
          </a:p>
        </p:txBody>
      </p:sp>
      <p:sp>
        <p:nvSpPr>
          <p:cNvPr id="2054" name="shape_TransFollower"/>
          <p:cNvSpPr>
            <a:spLocks noChangeArrowheads="1"/>
          </p:cNvSpPr>
          <p:nvPr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dirty="0" smtClean="0"/>
          </a:p>
        </p:txBody>
      </p:sp>
      <p:sp>
        <p:nvSpPr>
          <p:cNvPr id="2050" name="Tekstvak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455578"/>
            <a:ext cx="9140825" cy="514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17" rIns="26784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 smtClean="0"/>
              <a:t>Click to edit Master text styles</a:t>
            </a:r>
          </a:p>
          <a:p>
            <a:pPr lvl="1"/>
            <a:r>
              <a:rPr lang="en-GB" altLang="nl-NL" dirty="0" smtClean="0"/>
              <a:t>Second level</a:t>
            </a:r>
          </a:p>
          <a:p>
            <a:pPr lvl="0"/>
            <a:r>
              <a:rPr lang="en-GB" altLang="nl-NL" dirty="0" smtClean="0"/>
              <a:t>Third level</a:t>
            </a:r>
          </a:p>
          <a:p>
            <a:pPr lvl="1"/>
            <a:r>
              <a:rPr lang="en-GB" altLang="nl-NL" dirty="0" smtClean="0"/>
              <a:t>Fourth level</a:t>
            </a:r>
          </a:p>
          <a:p>
            <a:pPr lvl="2"/>
            <a:r>
              <a:rPr lang="en-GB" altLang="nl-NL" dirty="0" smtClean="0"/>
              <a:t>Fifth level</a:t>
            </a:r>
          </a:p>
        </p:txBody>
      </p:sp>
      <p:sp>
        <p:nvSpPr>
          <p:cNvPr id="2059" name="Titelvak"/>
          <p:cNvSpPr>
            <a:spLocks noGrp="1" noChangeArrowheads="1"/>
          </p:cNvSpPr>
          <p:nvPr>
            <p:ph type="title"/>
          </p:nvPr>
        </p:nvSpPr>
        <p:spPr bwMode="auto">
          <a:xfrm>
            <a:off x="0" y="584200"/>
            <a:ext cx="91408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45720" rIns="27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 smtClean="0"/>
              <a:t>Click to edit Master title style</a:t>
            </a:r>
          </a:p>
        </p:txBody>
      </p:sp>
      <p:sp>
        <p:nvSpPr>
          <p:cNvPr id="2051" name="RodeBalk"/>
          <p:cNvSpPr>
            <a:spLocks noChangeArrowheads="1"/>
          </p:cNvSpPr>
          <p:nvPr/>
        </p:nvSpPr>
        <p:spPr bwMode="auto">
          <a:xfrm>
            <a:off x="-1" y="406400"/>
            <a:ext cx="9144000" cy="762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dirty="0" smtClean="0">
              <a:solidFill>
                <a:srgbClr val="FFFFFF"/>
              </a:solidFill>
            </a:endParaRPr>
          </a:p>
        </p:txBody>
      </p:sp>
      <p:pic>
        <p:nvPicPr>
          <p:cNvPr id="2056" name="LogoSlash_01" descr="SLASHTRANS" hidden="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02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LogoSlash_02" descr="SLASHTRANS" hidden="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4" y="392113"/>
            <a:ext cx="416560" cy="4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chuineBalk"/>
          <p:cNvSpPr/>
          <p:nvPr userDrawn="1"/>
        </p:nvSpPr>
        <p:spPr>
          <a:xfrm>
            <a:off x="7974000" y="394244"/>
            <a:ext cx="1170000" cy="97028"/>
          </a:xfrm>
          <a:custGeom>
            <a:avLst/>
            <a:gdLst>
              <a:gd name="connsiteX0" fmla="*/ 0 w 1170000"/>
              <a:gd name="connsiteY0" fmla="*/ 0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0 w 1170000"/>
              <a:gd name="connsiteY4" fmla="*/ 0 h 96197"/>
              <a:gd name="connsiteX0" fmla="*/ 76200 w 1170000"/>
              <a:gd name="connsiteY0" fmla="*/ 2382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76200 w 1170000"/>
              <a:gd name="connsiteY4" fmla="*/ 2382 h 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000" h="96197">
                <a:moveTo>
                  <a:pt x="76200" y="2382"/>
                </a:moveTo>
                <a:lnTo>
                  <a:pt x="1170000" y="0"/>
                </a:lnTo>
                <a:lnTo>
                  <a:pt x="1170000" y="96197"/>
                </a:lnTo>
                <a:lnTo>
                  <a:pt x="0" y="96197"/>
                </a:lnTo>
                <a:lnTo>
                  <a:pt x="76200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Paginanummer"/>
          <p:cNvSpPr/>
          <p:nvPr userDrawn="1"/>
        </p:nvSpPr>
        <p:spPr>
          <a:xfrm>
            <a:off x="8674100" y="400050"/>
            <a:ext cx="190500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r"/>
            <a:fld id="{825C7DD7-04B3-467D-9524-52591AE6A38C}" type="slidenum">
              <a:rPr lang="en-GB" sz="600" smtClean="0">
                <a:solidFill>
                  <a:srgbClr val="FFFFFF"/>
                </a:solidFill>
              </a:rPr>
              <a:pPr algn="r"/>
              <a:t>‹#›</a:t>
            </a:fld>
            <a:endParaRPr lang="en-GB" sz="600" dirty="0">
              <a:solidFill>
                <a:srgbClr val="FFFFFF"/>
              </a:solidFill>
            </a:endParaRPr>
          </a:p>
        </p:txBody>
      </p:sp>
      <p:sp>
        <p:nvSpPr>
          <p:cNvPr id="2061" name="Scheiding"/>
          <p:cNvSpPr txBox="1">
            <a:spLocks noChangeArrowheads="1"/>
          </p:cNvSpPr>
          <p:nvPr/>
        </p:nvSpPr>
        <p:spPr bwMode="auto">
          <a:xfrm>
            <a:off x="8661400" y="400050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600" dirty="0" smtClean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3" name="RUGlogoTop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1" y="82093"/>
            <a:ext cx="959601" cy="264160"/>
          </a:xfrm>
          <a:prstGeom prst="rect">
            <a:avLst/>
          </a:prstGeom>
        </p:spPr>
      </p:pic>
      <p:sp>
        <p:nvSpPr>
          <p:cNvPr id="5129" name="tb_Faculty" hidden="1"/>
          <p:cNvSpPr txBox="1">
            <a:spLocks noChangeArrowheads="1"/>
          </p:cNvSpPr>
          <p:nvPr/>
        </p:nvSpPr>
        <p:spPr bwMode="auto">
          <a:xfrm>
            <a:off x="3687763" y="338138"/>
            <a:ext cx="13946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1000" dirty="0" err="1" smtClean="0">
                <a:solidFill>
                  <a:srgbClr val="CC0000"/>
                </a:solidFill>
                <a:latin typeface="Georgia" pitchFamily="18" charset="0"/>
              </a:rPr>
              <a:t>kvi</a:t>
            </a:r>
            <a:r>
              <a:rPr lang="en-GB" sz="1000" dirty="0" smtClean="0">
                <a:solidFill>
                  <a:srgbClr val="CC0000"/>
                </a:solidFill>
                <a:latin typeface="Georgia" pitchFamily="18" charset="0"/>
              </a:rPr>
              <a:t> - </a:t>
            </a:r>
            <a:r>
              <a:rPr lang="en-GB" sz="1000" dirty="0" err="1" smtClean="0">
                <a:solidFill>
                  <a:srgbClr val="CC0000"/>
                </a:solidFill>
                <a:latin typeface="Georgia" pitchFamily="18" charset="0"/>
              </a:rPr>
              <a:t>center</a:t>
            </a:r>
            <a:r>
              <a:rPr lang="en-GB" sz="1000" dirty="0" smtClean="0">
                <a:solidFill>
                  <a:srgbClr val="CC0000"/>
                </a:solidFill>
                <a:latin typeface="Georgia" pitchFamily="18" charset="0"/>
              </a:rPr>
              <a:t> for advanced</a:t>
            </a:r>
          </a:p>
          <a:p>
            <a:pPr>
              <a:defRPr/>
            </a:pPr>
            <a:r>
              <a:rPr lang="en-GB" sz="1000" dirty="0" smtClean="0">
                <a:solidFill>
                  <a:srgbClr val="CC0000"/>
                </a:solidFill>
                <a:latin typeface="Georgia" pitchFamily="18" charset="0"/>
              </a:rPr>
              <a:t>radiation technology</a:t>
            </a:r>
            <a:endParaRPr lang="en-GB" sz="1000" dirty="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5130" name="tb_Department" hidden="1"/>
          <p:cNvSpPr txBox="1">
            <a:spLocks noChangeAspect="1" noChangeArrowheads="1"/>
          </p:cNvSpPr>
          <p:nvPr/>
        </p:nvSpPr>
        <p:spPr bwMode="auto">
          <a:xfrm>
            <a:off x="5811838" y="341313"/>
            <a:ext cx="18002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GB" sz="1000" dirty="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5128" name="tbDate"/>
          <p:cNvSpPr txBox="1">
            <a:spLocks noChangeArrowheads="1"/>
          </p:cNvSpPr>
          <p:nvPr/>
        </p:nvSpPr>
        <p:spPr bwMode="auto">
          <a:xfrm>
            <a:off x="7874000" y="400050"/>
            <a:ext cx="7620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sz="600" smtClean="0">
                <a:solidFill>
                  <a:srgbClr val="FFFFFF"/>
                </a:solidFill>
                <a:latin typeface="Verdana" pitchFamily="34" charset="0"/>
              </a:rPr>
              <a:t>08-11-2018</a:t>
            </a:r>
            <a:endParaRPr lang="en-GB" sz="6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49238" indent="-2492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17525" indent="-266700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60413" indent="-2413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9650" indent="-249238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60475" indent="-249238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176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748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320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89275" indent="-249238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shape_Transparantie"/>
          <p:cNvSpPr>
            <a:spLocks noChangeArrowheads="1"/>
          </p:cNvSpPr>
          <p:nvPr/>
        </p:nvSpPr>
        <p:spPr bwMode="auto">
          <a:xfrm>
            <a:off x="127000" y="0"/>
            <a:ext cx="254000" cy="10175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757575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dirty="0" smtClean="0"/>
          </a:p>
        </p:txBody>
      </p:sp>
      <p:sp>
        <p:nvSpPr>
          <p:cNvPr id="3078" name="shape_TransFollower"/>
          <p:cNvSpPr>
            <a:spLocks noChangeArrowheads="1"/>
          </p:cNvSpPr>
          <p:nvPr/>
        </p:nvSpPr>
        <p:spPr bwMode="auto">
          <a:xfrm>
            <a:off x="0" y="0"/>
            <a:ext cx="127000" cy="1017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dirty="0" smtClean="0"/>
          </a:p>
        </p:txBody>
      </p:sp>
      <p:sp>
        <p:nvSpPr>
          <p:cNvPr id="3074" name="Tekstvak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455578"/>
            <a:ext cx="9140825" cy="514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091" tIns="45717" rIns="26784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 smtClean="0"/>
              <a:t>Click to edit Master text styles</a:t>
            </a:r>
          </a:p>
          <a:p>
            <a:pPr lvl="1"/>
            <a:r>
              <a:rPr lang="en-GB" altLang="nl-NL" dirty="0" smtClean="0"/>
              <a:t>Second level</a:t>
            </a:r>
          </a:p>
          <a:p>
            <a:pPr lvl="2"/>
            <a:r>
              <a:rPr lang="en-GB" altLang="nl-NL" dirty="0" smtClean="0"/>
              <a:t>Third level</a:t>
            </a:r>
          </a:p>
          <a:p>
            <a:pPr lvl="3"/>
            <a:r>
              <a:rPr lang="en-GB" altLang="nl-NL" dirty="0" smtClean="0"/>
              <a:t>Fourth level</a:t>
            </a:r>
          </a:p>
          <a:p>
            <a:pPr lvl="4"/>
            <a:r>
              <a:rPr lang="en-GB" altLang="nl-NL" dirty="0" smtClean="0"/>
              <a:t>Fifth level</a:t>
            </a:r>
          </a:p>
        </p:txBody>
      </p:sp>
      <p:sp>
        <p:nvSpPr>
          <p:cNvPr id="3083" name="Titelvak"/>
          <p:cNvSpPr>
            <a:spLocks noGrp="1" noChangeArrowheads="1"/>
          </p:cNvSpPr>
          <p:nvPr>
            <p:ph type="title"/>
          </p:nvPr>
        </p:nvSpPr>
        <p:spPr bwMode="auto">
          <a:xfrm>
            <a:off x="0" y="584200"/>
            <a:ext cx="91408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2800" tIns="45720" rIns="27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 smtClean="0"/>
              <a:t>Click to edit Master title style</a:t>
            </a:r>
          </a:p>
        </p:txBody>
      </p:sp>
      <p:sp>
        <p:nvSpPr>
          <p:cNvPr id="3075" name="RodeBalk"/>
          <p:cNvSpPr>
            <a:spLocks noChangeArrowheads="1"/>
          </p:cNvSpPr>
          <p:nvPr/>
        </p:nvSpPr>
        <p:spPr bwMode="auto">
          <a:xfrm>
            <a:off x="-1" y="406400"/>
            <a:ext cx="9144000" cy="762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GB" altLang="nl-NL" dirty="0" smtClean="0">
              <a:solidFill>
                <a:srgbClr val="FFFFFF"/>
              </a:solidFill>
            </a:endParaRPr>
          </a:p>
        </p:txBody>
      </p:sp>
      <p:pic>
        <p:nvPicPr>
          <p:cNvPr id="3080" name="LogoSlash_01" descr="SLASHTRANS" hidden="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113"/>
            <a:ext cx="414020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LogoSlash_02" descr="SLASHTRANS" hidden="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4" y="392113"/>
            <a:ext cx="416560" cy="4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chuineBalk"/>
          <p:cNvSpPr/>
          <p:nvPr userDrawn="1"/>
        </p:nvSpPr>
        <p:spPr>
          <a:xfrm>
            <a:off x="7974000" y="394244"/>
            <a:ext cx="1170000" cy="97028"/>
          </a:xfrm>
          <a:custGeom>
            <a:avLst/>
            <a:gdLst>
              <a:gd name="connsiteX0" fmla="*/ 0 w 1170000"/>
              <a:gd name="connsiteY0" fmla="*/ 0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0 w 1170000"/>
              <a:gd name="connsiteY4" fmla="*/ 0 h 96197"/>
              <a:gd name="connsiteX0" fmla="*/ 76200 w 1170000"/>
              <a:gd name="connsiteY0" fmla="*/ 2382 h 96197"/>
              <a:gd name="connsiteX1" fmla="*/ 1170000 w 1170000"/>
              <a:gd name="connsiteY1" fmla="*/ 0 h 96197"/>
              <a:gd name="connsiteX2" fmla="*/ 1170000 w 1170000"/>
              <a:gd name="connsiteY2" fmla="*/ 96197 h 96197"/>
              <a:gd name="connsiteX3" fmla="*/ 0 w 1170000"/>
              <a:gd name="connsiteY3" fmla="*/ 96197 h 96197"/>
              <a:gd name="connsiteX4" fmla="*/ 76200 w 1170000"/>
              <a:gd name="connsiteY4" fmla="*/ 2382 h 9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0000" h="96197">
                <a:moveTo>
                  <a:pt x="76200" y="2382"/>
                </a:moveTo>
                <a:lnTo>
                  <a:pt x="1170000" y="0"/>
                </a:lnTo>
                <a:lnTo>
                  <a:pt x="1170000" y="96197"/>
                </a:lnTo>
                <a:lnTo>
                  <a:pt x="0" y="96197"/>
                </a:lnTo>
                <a:lnTo>
                  <a:pt x="76200" y="2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Paginanummer"/>
          <p:cNvSpPr/>
          <p:nvPr userDrawn="1"/>
        </p:nvSpPr>
        <p:spPr>
          <a:xfrm>
            <a:off x="8674100" y="400050"/>
            <a:ext cx="190500" cy="138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pPr algn="r"/>
            <a:fld id="{825C7DD7-04B3-467D-9524-52591AE6A38C}" type="slidenum">
              <a:rPr lang="en-GB" sz="600" smtClean="0">
                <a:solidFill>
                  <a:srgbClr val="FFFFFF"/>
                </a:solidFill>
              </a:rPr>
              <a:pPr algn="r"/>
              <a:t>‹#›</a:t>
            </a:fld>
            <a:endParaRPr lang="en-GB" sz="600" dirty="0">
              <a:solidFill>
                <a:srgbClr val="FFFFFF"/>
              </a:solidFill>
            </a:endParaRPr>
          </a:p>
        </p:txBody>
      </p:sp>
      <p:sp>
        <p:nvSpPr>
          <p:cNvPr id="3085" name="Scheiding"/>
          <p:cNvSpPr txBox="1">
            <a:spLocks noChangeArrowheads="1"/>
          </p:cNvSpPr>
          <p:nvPr/>
        </p:nvSpPr>
        <p:spPr bwMode="auto">
          <a:xfrm>
            <a:off x="8661400" y="400050"/>
            <a:ext cx="529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600" dirty="0" smtClean="0">
                <a:solidFill>
                  <a:srgbClr val="FFFFFF"/>
                </a:solidFill>
                <a:latin typeface="Verdana" pitchFamily="34" charset="0"/>
              </a:rPr>
              <a:t>|</a:t>
            </a:r>
          </a:p>
        </p:txBody>
      </p:sp>
      <p:pic>
        <p:nvPicPr>
          <p:cNvPr id="3" name="RUGlogoTop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1" y="82093"/>
            <a:ext cx="959601" cy="264160"/>
          </a:xfrm>
          <a:prstGeom prst="rect">
            <a:avLst/>
          </a:prstGeom>
        </p:spPr>
      </p:pic>
      <p:sp>
        <p:nvSpPr>
          <p:cNvPr id="7177" name="tb_Faculty" hidden="1"/>
          <p:cNvSpPr txBox="1">
            <a:spLocks noChangeArrowheads="1"/>
          </p:cNvSpPr>
          <p:nvPr/>
        </p:nvSpPr>
        <p:spPr bwMode="auto">
          <a:xfrm>
            <a:off x="3687763" y="338138"/>
            <a:ext cx="13946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1000" dirty="0" err="1" smtClean="0">
                <a:solidFill>
                  <a:srgbClr val="CC0000"/>
                </a:solidFill>
                <a:latin typeface="Georgia" pitchFamily="18" charset="0"/>
              </a:rPr>
              <a:t>kvi</a:t>
            </a:r>
            <a:r>
              <a:rPr lang="en-GB" sz="1000" dirty="0" smtClean="0">
                <a:solidFill>
                  <a:srgbClr val="CC0000"/>
                </a:solidFill>
                <a:latin typeface="Georgia" pitchFamily="18" charset="0"/>
              </a:rPr>
              <a:t> - </a:t>
            </a:r>
            <a:r>
              <a:rPr lang="en-GB" sz="1000" dirty="0" err="1" smtClean="0">
                <a:solidFill>
                  <a:srgbClr val="CC0000"/>
                </a:solidFill>
                <a:latin typeface="Georgia" pitchFamily="18" charset="0"/>
              </a:rPr>
              <a:t>center</a:t>
            </a:r>
            <a:r>
              <a:rPr lang="en-GB" sz="1000" dirty="0" smtClean="0">
                <a:solidFill>
                  <a:srgbClr val="CC0000"/>
                </a:solidFill>
                <a:latin typeface="Georgia" pitchFamily="18" charset="0"/>
              </a:rPr>
              <a:t> for advanced</a:t>
            </a:r>
          </a:p>
          <a:p>
            <a:pPr>
              <a:defRPr/>
            </a:pPr>
            <a:r>
              <a:rPr lang="en-GB" sz="1000" dirty="0" smtClean="0">
                <a:solidFill>
                  <a:srgbClr val="CC0000"/>
                </a:solidFill>
                <a:latin typeface="Georgia" pitchFamily="18" charset="0"/>
              </a:rPr>
              <a:t>radiation technology</a:t>
            </a:r>
            <a:endParaRPr lang="en-GB" sz="1000" dirty="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7178" name="tb_Department" hidden="1"/>
          <p:cNvSpPr txBox="1">
            <a:spLocks noChangeArrowheads="1"/>
          </p:cNvSpPr>
          <p:nvPr/>
        </p:nvSpPr>
        <p:spPr bwMode="auto">
          <a:xfrm>
            <a:off x="5811838" y="341313"/>
            <a:ext cx="1800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GB" sz="1000" dirty="0" smtClean="0">
              <a:solidFill>
                <a:srgbClr val="CC0000"/>
              </a:solidFill>
              <a:latin typeface="Georgia" pitchFamily="18" charset="0"/>
            </a:endParaRPr>
          </a:p>
        </p:txBody>
      </p:sp>
      <p:sp>
        <p:nvSpPr>
          <p:cNvPr id="7176" name="tbDate"/>
          <p:cNvSpPr txBox="1">
            <a:spLocks noChangeArrowheads="1"/>
          </p:cNvSpPr>
          <p:nvPr/>
        </p:nvSpPr>
        <p:spPr bwMode="auto">
          <a:xfrm>
            <a:off x="7874000" y="400050"/>
            <a:ext cx="76200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206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293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6361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2858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743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200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2657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114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sz="600" smtClean="0">
                <a:solidFill>
                  <a:srgbClr val="FFFFFF"/>
                </a:solidFill>
                <a:latin typeface="Verdana" pitchFamily="34" charset="0"/>
              </a:rPr>
              <a:t>08-11-2018</a:t>
            </a:r>
            <a:endParaRPr lang="en-GB" sz="6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49238" indent="-2492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50825" algn="l" rtl="0" eaLnBrk="0" fontAlgn="base" hangingPunct="0">
        <a:spcBef>
          <a:spcPct val="20000"/>
        </a:spcBef>
        <a:spcAft>
          <a:spcPct val="0"/>
        </a:spcAft>
        <a:buSzPct val="50000"/>
        <a:buFont typeface="Wingdings" pitchFamily="2" charset="2"/>
        <a:buChar char="§"/>
        <a:defRPr sz="2500">
          <a:solidFill>
            <a:schemeClr val="tx1"/>
          </a:solidFill>
          <a:latin typeface="+mn-lt"/>
          <a:cs typeface="+mn-cs"/>
        </a:defRPr>
      </a:lvl2pPr>
      <a:lvl3pPr marL="760413" indent="-258763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3pPr>
      <a:lvl4pPr marL="1009650" indent="-249238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4pPr>
      <a:lvl5pPr marL="1268413" indent="-257175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5pPr>
      <a:lvl6pPr marL="17256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6pPr>
      <a:lvl7pPr marL="21828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7pPr>
      <a:lvl8pPr marL="26400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8pPr>
      <a:lvl9pPr marL="3097213" indent="-257175" algn="l" rtl="0" fontAlgn="base">
        <a:spcBef>
          <a:spcPct val="20000"/>
        </a:spcBef>
        <a:spcAft>
          <a:spcPct val="0"/>
        </a:spcAft>
        <a:buFont typeface="Courier New" pitchFamily="49" charset="0"/>
        <a:buChar char="-"/>
        <a:defRPr sz="2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4509120"/>
            <a:ext cx="9144000" cy="1421104"/>
          </a:xfrm>
        </p:spPr>
        <p:txBody>
          <a:bodyPr/>
          <a:lstStyle/>
          <a:p>
            <a:pPr algn="ctr"/>
            <a:r>
              <a:rPr lang="en-US" sz="3200" dirty="0" smtClean="0"/>
              <a:t>EMC Feature extraction</a:t>
            </a:r>
            <a:br>
              <a:rPr lang="en-US" sz="3200" dirty="0" smtClean="0"/>
            </a:br>
            <a:r>
              <a:rPr lang="en-US" sz="3200" dirty="0" smtClean="0"/>
              <a:t> for time-based simulation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>
            <a:off x="1994939" y="1268760"/>
            <a:ext cx="5154122" cy="3240360"/>
            <a:chOff x="1722134" y="3000089"/>
            <a:chExt cx="5699732" cy="37929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134" y="3000089"/>
              <a:ext cx="5699732" cy="3792913"/>
            </a:xfrm>
            <a:prstGeom prst="rect">
              <a:avLst/>
            </a:prstGeom>
          </p:spPr>
        </p:pic>
        <p:pic>
          <p:nvPicPr>
            <p:cNvPr id="1027" name="Picture 3" descr="images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99692">
              <a:off x="2883076" y="4156852"/>
              <a:ext cx="411874" cy="4305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964846" y="5937950"/>
            <a:ext cx="40927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+mn-lt"/>
              </a:rPr>
              <a:t>Viktor Rodin</a:t>
            </a:r>
          </a:p>
          <a:p>
            <a:pPr algn="ctr"/>
            <a:r>
              <a:rPr lang="en-GB" sz="1600" b="1" dirty="0" err="1" smtClean="0">
                <a:solidFill>
                  <a:srgbClr val="002060"/>
                </a:solidFill>
                <a:latin typeface="+mn-lt"/>
              </a:rPr>
              <a:t>Myroslav</a:t>
            </a:r>
            <a:r>
              <a:rPr lang="en-GB" sz="1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1600" b="1" dirty="0" err="1" smtClean="0">
                <a:solidFill>
                  <a:srgbClr val="002060"/>
                </a:solidFill>
                <a:latin typeface="+mn-lt"/>
              </a:rPr>
              <a:t>Kavatsyuk</a:t>
            </a:r>
            <a:r>
              <a:rPr lang="en-GB" sz="1600" b="1" dirty="0" smtClean="0">
                <a:solidFill>
                  <a:srgbClr val="002060"/>
                </a:solidFill>
                <a:latin typeface="+mn-lt"/>
              </a:rPr>
              <a:t>,</a:t>
            </a:r>
            <a:r>
              <a:rPr lang="en-GB" sz="1600" b="1" dirty="0">
                <a:solidFill>
                  <a:srgbClr val="002060"/>
                </a:solidFill>
              </a:rPr>
              <a:t> Peter </a:t>
            </a:r>
            <a:r>
              <a:rPr lang="en-GB" sz="1600" b="1" dirty="0" err="1" smtClean="0">
                <a:solidFill>
                  <a:srgbClr val="002060"/>
                </a:solidFill>
              </a:rPr>
              <a:t>Schakel</a:t>
            </a:r>
            <a:endParaRPr lang="en-GB" sz="16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836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8453" y="584200"/>
            <a:ext cx="9140825" cy="7921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Disadvantages of dynamic integration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76362"/>
            <a:ext cx="7338092" cy="42805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1960" y="4797152"/>
            <a:ext cx="2147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2060"/>
                </a:solidFill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</a:rPr>
              <a:t>C.Tsolanta</a:t>
            </a:r>
            <a:r>
              <a:rPr lang="en-GB" sz="1200" dirty="0">
                <a:solidFill>
                  <a:srgbClr val="002060"/>
                </a:solidFill>
              </a:rPr>
              <a:t> (Bachelor </a:t>
            </a:r>
            <a:r>
              <a:rPr lang="en-GB" sz="1200" dirty="0" smtClean="0">
                <a:solidFill>
                  <a:srgbClr val="002060"/>
                </a:solidFill>
              </a:rPr>
              <a:t>thesis)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042" y="5634304"/>
            <a:ext cx="7661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Using </a:t>
            </a:r>
            <a:r>
              <a:rPr lang="en-GB" dirty="0">
                <a:solidFill>
                  <a:srgbClr val="002060"/>
                </a:solidFill>
              </a:rPr>
              <a:t>of MWD filter improves but does not fix the non-linear dependency </a:t>
            </a:r>
            <a:endParaRPr lang="en-GB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002060"/>
                </a:solidFill>
              </a:rPr>
              <a:t>of </a:t>
            </a:r>
            <a:r>
              <a:rPr lang="en-GB" dirty="0">
                <a:solidFill>
                  <a:srgbClr val="002060"/>
                </a:solidFill>
              </a:rPr>
              <a:t>integral and amplitude(energy). Before it was working with old filter.</a:t>
            </a:r>
          </a:p>
        </p:txBody>
      </p:sp>
    </p:spTree>
    <p:extLst>
      <p:ext uri="{BB962C8B-B14F-4D97-AF65-F5344CB8AC3E}">
        <p14:creationId xmlns:p14="http://schemas.microsoft.com/office/powerpoint/2010/main" val="2883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Possible solutions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1129" y="1556792"/>
            <a:ext cx="717856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</a:rPr>
              <a:t>Fixed window for the integration including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2060"/>
                </a:solidFill>
                <a:latin typeface="+mn-lt"/>
              </a:rPr>
              <a:t> area below thresholds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( hard to implement</a:t>
            </a:r>
            <a:r>
              <a:rPr lang="en-GB" sz="2400" dirty="0" smtClean="0">
                <a:latin typeface="+mn-lt"/>
              </a:rPr>
              <a:t>)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</a:rPr>
              <a:t>Definition of energy with help of amplitude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( </a:t>
            </a: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sensitive to noise effects </a:t>
            </a:r>
            <a:r>
              <a:rPr lang="en-GB" sz="2400" dirty="0" smtClean="0">
                <a:latin typeface="+mn-lt"/>
              </a:rPr>
              <a:t>)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007033"/>
                </a:solidFill>
                <a:latin typeface="+mn-lt"/>
              </a:rPr>
              <a:t>Integrate the flat area after MWD filter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007033"/>
                </a:solidFill>
                <a:latin typeface="+mn-lt"/>
              </a:rPr>
              <a:t>Using MA filter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latin typeface="+mn-lt"/>
              </a:rPr>
              <a:t>(</a:t>
            </a:r>
            <a:r>
              <a:rPr lang="en-GB" sz="2400" dirty="0" smtClean="0">
                <a:solidFill>
                  <a:srgbClr val="E77503"/>
                </a:solidFill>
                <a:latin typeface="+mn-lt"/>
              </a:rPr>
              <a:t>Energy is defined by amplitude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E77503"/>
                </a:solidFill>
                <a:latin typeface="+mn-lt"/>
              </a:rPr>
              <a:t> but noise effects are small</a:t>
            </a:r>
            <a:r>
              <a:rPr lang="en-GB" sz="2400" dirty="0" smtClean="0">
                <a:latin typeface="+mn-lt"/>
              </a:rPr>
              <a:t>)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725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dirty="0" err="1" smtClean="0">
                <a:solidFill>
                  <a:srgbClr val="FF0000"/>
                </a:solidFill>
              </a:rPr>
              <a:t>PandaRoot</a:t>
            </a:r>
            <a:r>
              <a:rPr lang="nl-NL" sz="3200" dirty="0">
                <a:solidFill>
                  <a:srgbClr val="FF0000"/>
                </a:solidFill>
              </a:rPr>
              <a:t> </a:t>
            </a:r>
            <a:r>
              <a:rPr lang="nl-NL" sz="3200" dirty="0" err="1" smtClean="0">
                <a:solidFill>
                  <a:srgbClr val="FF0000"/>
                </a:solidFill>
              </a:rPr>
              <a:t>implementation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6792"/>
            <a:ext cx="5992824" cy="4065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1362670"/>
            <a:ext cx="401904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Old vs New pulse shape</a:t>
            </a:r>
            <a:r>
              <a:rPr lang="uk-UA" sz="2400" dirty="0" smtClean="0">
                <a:solidFill>
                  <a:srgbClr val="002060"/>
                </a:solidFill>
                <a:latin typeface="+mn-lt"/>
              </a:rPr>
              <a:t>:</a:t>
            </a:r>
            <a:endParaRPr lang="en-GB" sz="24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9226" y="5656889"/>
            <a:ext cx="8021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2060"/>
                </a:solidFill>
                <a:latin typeface="+mn-lt"/>
              </a:rPr>
              <a:t>Old </a:t>
            </a:r>
            <a:r>
              <a:rPr lang="en-GB" b="1" dirty="0" smtClean="0">
                <a:solidFill>
                  <a:srgbClr val="002060"/>
                </a:solidFill>
                <a:latin typeface="+mn-lt"/>
                <a:sym typeface="Wingdings" panose="05000000000000000000" pitchFamily="2" charset="2"/>
              </a:rPr>
              <a:t> shape of the pulse with ADC prototype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New  shape of the pulse produced by the final ADC version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86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548680"/>
            <a:ext cx="9140825" cy="1116608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Implementation of pile-up </a:t>
            </a:r>
            <a:r>
              <a:rPr lang="en-US" sz="3200" dirty="0" err="1" smtClean="0">
                <a:solidFill>
                  <a:srgbClr val="FF0000"/>
                </a:solidFill>
              </a:rPr>
              <a:t>identification&amp;recovery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788" y="1593280"/>
            <a:ext cx="5443670" cy="4139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3" y="5589240"/>
            <a:ext cx="43976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+mn-lt"/>
              </a:rPr>
              <a:t>    Aim of investigation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+mn-lt"/>
              </a:rPr>
              <a:t>Pile-up treatment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2060"/>
                </a:solidFill>
                <a:latin typeface="+mn-lt"/>
              </a:rPr>
              <a:t>Implementation of new waveform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  <a:latin typeface="+mn-lt"/>
              </a:rPr>
              <a:t>(implemented but not optimized)</a:t>
            </a:r>
          </a:p>
          <a:p>
            <a:pPr algn="ctr"/>
            <a:endParaRPr lang="en-GB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96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Timebased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uk-UA" sz="3200" dirty="0" err="1" smtClean="0">
                <a:solidFill>
                  <a:srgbClr val="FF0000"/>
                </a:solidFill>
              </a:rPr>
              <a:t>Simulation</a:t>
            </a:r>
            <a:r>
              <a:rPr lang="uk-UA" sz="3200" dirty="0" smtClean="0">
                <a:solidFill>
                  <a:srgbClr val="FF0000"/>
                </a:solidFill>
              </a:rPr>
              <a:t>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8475" y="4941168"/>
            <a:ext cx="594387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solidFill>
                  <a:srgbClr val="002060"/>
                </a:solidFill>
                <a:latin typeface="+mn-lt"/>
              </a:rPr>
              <a:t>Input</a:t>
            </a:r>
            <a:r>
              <a:rPr lang="uk-UA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  <a:latin typeface="+mn-lt"/>
              </a:rPr>
              <a:t>parameters</a:t>
            </a:r>
            <a:endParaRPr lang="en-US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G4generator – Box Generator</a:t>
            </a:r>
            <a:r>
              <a:rPr lang="nl-NL" sz="1600" dirty="0">
                <a:solidFill>
                  <a:srgbClr val="002060"/>
                </a:solidFill>
                <a:latin typeface="+mn-lt"/>
              </a:rPr>
              <a:t>	</a:t>
            </a:r>
            <a:r>
              <a:rPr lang="uk-UA" sz="1600" dirty="0" err="1" smtClean="0">
                <a:solidFill>
                  <a:srgbClr val="002060"/>
                </a:solidFill>
                <a:latin typeface="+mn-lt"/>
              </a:rPr>
              <a:t>Particle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– 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photon</a:t>
            </a:r>
          </a:p>
          <a:p>
            <a:pPr algn="ctr"/>
            <a:r>
              <a:rPr lang="nl-NL" sz="1600" dirty="0" err="1" smtClean="0">
                <a:solidFill>
                  <a:srgbClr val="002060"/>
                </a:solidFill>
                <a:latin typeface="+mn-lt"/>
              </a:rPr>
              <a:t>Number</a:t>
            </a:r>
            <a:r>
              <a:rPr lang="nl-NL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1600" dirty="0">
                <a:solidFill>
                  <a:srgbClr val="002060"/>
                </a:solidFill>
                <a:latin typeface="+mn-lt"/>
              </a:rPr>
              <a:t>– </a:t>
            </a:r>
            <a:r>
              <a:rPr lang="nl-NL" sz="1600" dirty="0" smtClean="0">
                <a:solidFill>
                  <a:srgbClr val="002060"/>
                </a:solidFill>
                <a:latin typeface="+mn-lt"/>
              </a:rPr>
              <a:t>10000                       Energy – 0</a:t>
            </a:r>
            <a:r>
              <a:rPr lang="uk-UA" sz="1600" dirty="0" smtClean="0">
                <a:solidFill>
                  <a:srgbClr val="002060"/>
                </a:solidFill>
                <a:latin typeface="+mn-lt"/>
              </a:rPr>
              <a:t>.</a:t>
            </a:r>
            <a:r>
              <a:rPr lang="nl-NL" sz="1600" dirty="0">
                <a:solidFill>
                  <a:srgbClr val="002060"/>
                </a:solidFill>
                <a:latin typeface="+mn-lt"/>
              </a:rPr>
              <a:t>5</a:t>
            </a:r>
            <a:r>
              <a:rPr lang="nl-NL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1600" dirty="0" err="1" smtClean="0">
                <a:solidFill>
                  <a:srgbClr val="002060"/>
                </a:solidFill>
                <a:latin typeface="+mn-lt"/>
              </a:rPr>
              <a:t>GeV</a:t>
            </a:r>
            <a:r>
              <a:rPr lang="nl-NL" sz="1600" dirty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1600" dirty="0" smtClean="0">
                <a:solidFill>
                  <a:srgbClr val="002060"/>
                </a:solidFill>
                <a:latin typeface="+mn-lt"/>
              </a:rPr>
              <a:t>       Hit </a:t>
            </a:r>
            <a:r>
              <a:rPr lang="nl-NL" sz="1600" dirty="0" err="1" smtClean="0">
                <a:solidFill>
                  <a:srgbClr val="002060"/>
                </a:solidFill>
                <a:latin typeface="+mn-lt"/>
              </a:rPr>
              <a:t>rate</a:t>
            </a:r>
            <a:r>
              <a:rPr lang="nl-NL" sz="1600" dirty="0" smtClean="0">
                <a:solidFill>
                  <a:srgbClr val="002060"/>
                </a:solidFill>
                <a:latin typeface="+mn-lt"/>
              </a:rPr>
              <a:t> – 100kHz</a:t>
            </a:r>
          </a:p>
          <a:p>
            <a:pPr algn="ctr"/>
            <a:r>
              <a:rPr lang="en-GB" sz="1600" dirty="0" smtClean="0">
                <a:solidFill>
                  <a:srgbClr val="002060"/>
                </a:solidFill>
                <a:latin typeface="+mn-lt"/>
              </a:rPr>
              <a:t>Shooting in one point</a:t>
            </a:r>
          </a:p>
          <a:p>
            <a:pPr algn="ctr"/>
            <a:r>
              <a:rPr lang="nl-NL" sz="1600" dirty="0" smtClean="0">
                <a:solidFill>
                  <a:srgbClr val="002060"/>
                </a:solidFill>
                <a:latin typeface="+mn-lt"/>
              </a:rPr>
              <a:t>Clustering </a:t>
            </a:r>
            <a:r>
              <a:rPr lang="nl-NL" sz="1600" dirty="0" err="1" smtClean="0">
                <a:solidFill>
                  <a:srgbClr val="002060"/>
                </a:solidFill>
                <a:latin typeface="+mn-lt"/>
              </a:rPr>
              <a:t>algorithm</a:t>
            </a:r>
            <a:r>
              <a:rPr lang="nl-NL" sz="1600" dirty="0" smtClean="0">
                <a:solidFill>
                  <a:srgbClr val="002060"/>
                </a:solidFill>
                <a:latin typeface="+mn-lt"/>
              </a:rPr>
              <a:t> – online clustering</a:t>
            </a:r>
            <a:endParaRPr lang="en-GB" sz="1600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699792" y="1636518"/>
            <a:ext cx="5058458" cy="3044493"/>
            <a:chOff x="2041182" y="1636518"/>
            <a:chExt cx="5058458" cy="3044493"/>
          </a:xfrm>
        </p:grpSpPr>
        <p:grpSp>
          <p:nvGrpSpPr>
            <p:cNvPr id="11" name="Group 10"/>
            <p:cNvGrpSpPr/>
            <p:nvPr/>
          </p:nvGrpSpPr>
          <p:grpSpPr>
            <a:xfrm>
              <a:off x="2041182" y="1636518"/>
              <a:ext cx="5058458" cy="3044493"/>
              <a:chOff x="1763688" y="1392619"/>
              <a:chExt cx="5058458" cy="304449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60032" y="1392619"/>
                <a:ext cx="1962114" cy="1651094"/>
              </a:xfrm>
              <a:prstGeom prst="rect">
                <a:avLst/>
              </a:prstGeom>
            </p:spPr>
          </p:pic>
          <p:sp>
            <p:nvSpPr>
              <p:cNvPr id="8" name="Oval 7"/>
              <p:cNvSpPr/>
              <p:nvPr/>
            </p:nvSpPr>
            <p:spPr>
              <a:xfrm>
                <a:off x="1763688" y="4077072"/>
                <a:ext cx="360040" cy="3600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0" name="Straight Arrow Connector 9"/>
              <p:cNvCxnSpPr>
                <a:stCxn id="8" idx="7"/>
              </p:cNvCxnSpPr>
              <p:nvPr/>
            </p:nvCxnSpPr>
            <p:spPr>
              <a:xfrm flipV="1">
                <a:off x="2071001" y="2564904"/>
                <a:ext cx="3149071" cy="1564895"/>
              </a:xfrm>
              <a:prstGeom prst="straightConnector1">
                <a:avLst/>
              </a:prstGeom>
              <a:ln w="2222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595989" y="3221918"/>
                  <a:ext cx="25513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oMath>
                    </m:oMathPara>
                  </a14:m>
                  <a:endParaRPr lang="en-GB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5989" y="3221918"/>
                  <a:ext cx="255134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6190" r="-19048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145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" y="2440058"/>
            <a:ext cx="4495395" cy="30342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729" y="2363542"/>
            <a:ext cx="4725054" cy="3187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200" dirty="0" err="1" smtClean="0">
                <a:solidFill>
                  <a:srgbClr val="FF0000"/>
                </a:solidFill>
                <a:latin typeface="+mn-lt"/>
              </a:rPr>
              <a:t>Simulation</a:t>
            </a:r>
            <a:r>
              <a:rPr lang="nl-NL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nl-NL" sz="3200" dirty="0" err="1" smtClean="0">
                <a:solidFill>
                  <a:srgbClr val="FF0000"/>
                </a:solidFill>
                <a:latin typeface="+mn-lt"/>
              </a:rPr>
              <a:t>results</a:t>
            </a:r>
            <a:endParaRPr lang="en-GB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474" y="1467037"/>
            <a:ext cx="3650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New </a:t>
            </a:r>
            <a:r>
              <a:rPr lang="nl-NL" sz="2000" dirty="0" err="1" smtClean="0">
                <a:solidFill>
                  <a:srgbClr val="002060"/>
                </a:solidFill>
                <a:latin typeface="+mn-lt"/>
              </a:rPr>
              <a:t>waveform</a:t>
            </a:r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 w/o </a:t>
            </a:r>
            <a:r>
              <a:rPr lang="nl-NL" sz="2000" dirty="0" err="1" smtClean="0">
                <a:solidFill>
                  <a:srgbClr val="002060"/>
                </a:solidFill>
                <a:latin typeface="+mn-lt"/>
              </a:rPr>
              <a:t>pile</a:t>
            </a:r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-up</a:t>
            </a:r>
          </a:p>
          <a:p>
            <a:pPr algn="ctr"/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recovery</a:t>
            </a:r>
            <a:endParaRPr lang="en-GB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99108" y="1467037"/>
            <a:ext cx="33775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New </a:t>
            </a:r>
            <a:r>
              <a:rPr lang="nl-NL" sz="2000" dirty="0" err="1" smtClean="0">
                <a:solidFill>
                  <a:srgbClr val="002060"/>
                </a:solidFill>
                <a:latin typeface="+mn-lt"/>
              </a:rPr>
              <a:t>waveform</a:t>
            </a:r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 + </a:t>
            </a:r>
            <a:r>
              <a:rPr lang="nl-NL" sz="2000" dirty="0" err="1" smtClean="0">
                <a:solidFill>
                  <a:srgbClr val="002060"/>
                </a:solidFill>
                <a:latin typeface="+mn-lt"/>
              </a:rPr>
              <a:t>pile</a:t>
            </a:r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-up</a:t>
            </a:r>
          </a:p>
          <a:p>
            <a:pPr algn="ctr"/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recovery</a:t>
            </a:r>
            <a:endParaRPr lang="en-GB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60046" y="3429000"/>
            <a:ext cx="688009" cy="335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dirty="0" smtClean="0">
                <a:solidFill>
                  <a:srgbClr val="0070C0"/>
                </a:solidFill>
              </a:rPr>
              <a:t>Raw </a:t>
            </a:r>
            <a:r>
              <a:rPr lang="en-GB" sz="1200" dirty="0" err="1" smtClean="0">
                <a:solidFill>
                  <a:srgbClr val="0070C0"/>
                </a:solidFill>
              </a:rPr>
              <a:t>wf</a:t>
            </a:r>
            <a:endParaRPr lang="en-GB" sz="12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8264" y="3429000"/>
            <a:ext cx="1610940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dirty="0" smtClean="0">
                <a:solidFill>
                  <a:srgbClr val="0070C0"/>
                </a:solidFill>
              </a:rPr>
              <a:t>MWD+MA(16,25, 8)</a:t>
            </a:r>
            <a:br>
              <a:rPr lang="en-GB" sz="1200" dirty="0" smtClean="0">
                <a:solidFill>
                  <a:srgbClr val="0070C0"/>
                </a:solidFill>
              </a:rPr>
            </a:br>
            <a:r>
              <a:rPr lang="en-GB" sz="1200" dirty="0" smtClean="0">
                <a:solidFill>
                  <a:srgbClr val="0070C0"/>
                </a:solidFill>
              </a:rPr>
              <a:t>MWD II(10,24,5)</a:t>
            </a:r>
            <a:endParaRPr lang="en-GB" sz="12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1271" y="2332988"/>
            <a:ext cx="151836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/>
              <a:t>Photon energy</a:t>
            </a:r>
            <a:endParaRPr lang="en-GB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506" y="2280473"/>
            <a:ext cx="1548518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rgbClr val="FF0000"/>
                </a:solidFill>
              </a:rPr>
              <a:t>Summary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700808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+mn-lt"/>
              </a:rPr>
              <a:t>Pile-up identification and pile-up recovery algorithms have been added and tested in the </a:t>
            </a:r>
            <a:r>
              <a:rPr lang="en-US" sz="2000" dirty="0" err="1">
                <a:solidFill>
                  <a:srgbClr val="002060"/>
                </a:solidFill>
                <a:latin typeface="+mn-lt"/>
              </a:rPr>
              <a:t>Pandaroot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n-lt"/>
              </a:rPr>
              <a:t>timebased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simulations</a:t>
            </a:r>
            <a:endParaRPr lang="nl-NL" sz="2000" dirty="0" smtClean="0">
              <a:solidFill>
                <a:srgbClr val="002060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A new </a:t>
            </a:r>
            <a:r>
              <a:rPr lang="nl-NL" sz="2000" dirty="0" err="1" smtClean="0">
                <a:solidFill>
                  <a:srgbClr val="002060"/>
                </a:solidFill>
                <a:latin typeface="+mn-lt"/>
              </a:rPr>
              <a:t>shape</a:t>
            </a:r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 of </a:t>
            </a:r>
            <a:r>
              <a:rPr lang="nl-NL" sz="2000" dirty="0" err="1" smtClean="0">
                <a:solidFill>
                  <a:srgbClr val="002060"/>
                </a:solidFill>
                <a:latin typeface="+mn-lt"/>
              </a:rPr>
              <a:t>pulse</a:t>
            </a:r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 is </a:t>
            </a:r>
            <a:r>
              <a:rPr lang="nl-NL" sz="2000" dirty="0" err="1" smtClean="0">
                <a:solidFill>
                  <a:srgbClr val="002060"/>
                </a:solidFill>
                <a:latin typeface="+mn-lt"/>
              </a:rPr>
              <a:t>implemented</a:t>
            </a:r>
            <a:r>
              <a:rPr lang="uk-UA" sz="2000" dirty="0" smtClean="0">
                <a:solidFill>
                  <a:srgbClr val="002060"/>
                </a:solidFill>
                <a:latin typeface="+mn-lt"/>
              </a:rPr>
              <a:t>.</a:t>
            </a:r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 It </a:t>
            </a:r>
            <a:r>
              <a:rPr lang="nl-NL" sz="2000" dirty="0" err="1" smtClean="0">
                <a:solidFill>
                  <a:srgbClr val="002060"/>
                </a:solidFill>
                <a:latin typeface="+mn-lt"/>
              </a:rPr>
              <a:t>corresponds</a:t>
            </a:r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2000" dirty="0" err="1" smtClean="0">
                <a:solidFill>
                  <a:srgbClr val="002060"/>
                </a:solidFill>
                <a:latin typeface="+mn-lt"/>
              </a:rPr>
              <a:t>the</a:t>
            </a:r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 real </a:t>
            </a:r>
            <a:r>
              <a:rPr lang="nl-NL" sz="2000" dirty="0" err="1" smtClean="0">
                <a:solidFill>
                  <a:srgbClr val="002060"/>
                </a:solidFill>
                <a:latin typeface="+mn-lt"/>
              </a:rPr>
              <a:t>shape</a:t>
            </a:r>
            <a:endParaRPr lang="nl-NL" sz="20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The </a:t>
            </a:r>
            <a:r>
              <a:rPr lang="nl-NL" sz="2000" dirty="0" err="1" smtClean="0">
                <a:solidFill>
                  <a:srgbClr val="002060"/>
                </a:solidFill>
                <a:latin typeface="+mn-lt"/>
              </a:rPr>
              <a:t>scrutiny</a:t>
            </a:r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 of </a:t>
            </a:r>
            <a:r>
              <a:rPr lang="nl-NL" sz="2000" dirty="0" err="1" smtClean="0">
                <a:solidFill>
                  <a:srgbClr val="002060"/>
                </a:solidFill>
                <a:latin typeface="+mn-lt"/>
              </a:rPr>
              <a:t>the</a:t>
            </a:r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2000" dirty="0" err="1" smtClean="0">
                <a:solidFill>
                  <a:srgbClr val="002060"/>
                </a:solidFill>
                <a:latin typeface="+mn-lt"/>
              </a:rPr>
              <a:t>pile</a:t>
            </a:r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-up issues is </a:t>
            </a:r>
            <a:r>
              <a:rPr lang="nl-NL" sz="2000" dirty="0" err="1" smtClean="0">
                <a:solidFill>
                  <a:srgbClr val="002060"/>
                </a:solidFill>
                <a:latin typeface="+mn-lt"/>
              </a:rPr>
              <a:t>ongoing</a:t>
            </a:r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2000" dirty="0" err="1" smtClean="0">
                <a:solidFill>
                  <a:srgbClr val="002060"/>
                </a:solidFill>
                <a:latin typeface="+mn-lt"/>
              </a:rPr>
              <a:t>and</a:t>
            </a:r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2000" dirty="0" err="1" smtClean="0">
                <a:solidFill>
                  <a:srgbClr val="002060"/>
                </a:solidFill>
                <a:latin typeface="+mn-lt"/>
              </a:rPr>
              <a:t>possible</a:t>
            </a:r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2000" dirty="0" err="1" smtClean="0">
                <a:solidFill>
                  <a:srgbClr val="002060"/>
                </a:solidFill>
                <a:latin typeface="+mn-lt"/>
              </a:rPr>
              <a:t>adjustments</a:t>
            </a:r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 in </a:t>
            </a:r>
            <a:r>
              <a:rPr lang="nl-NL" sz="2000" dirty="0" err="1" smtClean="0">
                <a:solidFill>
                  <a:srgbClr val="002060"/>
                </a:solidFill>
                <a:latin typeface="+mn-lt"/>
              </a:rPr>
              <a:t>the</a:t>
            </a:r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 cluster </a:t>
            </a:r>
            <a:r>
              <a:rPr lang="nl-NL" sz="2000" dirty="0" err="1" smtClean="0">
                <a:solidFill>
                  <a:srgbClr val="002060"/>
                </a:solidFill>
                <a:latin typeface="+mn-lt"/>
              </a:rPr>
              <a:t>reconstruction</a:t>
            </a:r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2000" dirty="0" err="1" smtClean="0">
                <a:solidFill>
                  <a:srgbClr val="002060"/>
                </a:solidFill>
                <a:latin typeface="+mn-lt"/>
              </a:rPr>
              <a:t>and</a:t>
            </a:r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2000" dirty="0" err="1" smtClean="0">
                <a:solidFill>
                  <a:srgbClr val="002060"/>
                </a:solidFill>
                <a:latin typeface="+mn-lt"/>
              </a:rPr>
              <a:t>noise</a:t>
            </a:r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2000" dirty="0" err="1" smtClean="0">
                <a:solidFill>
                  <a:srgbClr val="002060"/>
                </a:solidFill>
                <a:latin typeface="+mn-lt"/>
              </a:rPr>
              <a:t>adding</a:t>
            </a:r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2000" dirty="0" err="1" smtClean="0">
                <a:solidFill>
                  <a:srgbClr val="002060"/>
                </a:solidFill>
                <a:latin typeface="+mn-lt"/>
              </a:rPr>
              <a:t>will</a:t>
            </a:r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2000" dirty="0" err="1" smtClean="0">
                <a:solidFill>
                  <a:srgbClr val="002060"/>
                </a:solidFill>
                <a:latin typeface="+mn-lt"/>
              </a:rPr>
              <a:t>be</a:t>
            </a:r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2000" dirty="0" err="1" smtClean="0">
                <a:solidFill>
                  <a:srgbClr val="002060"/>
                </a:solidFill>
                <a:latin typeface="+mn-lt"/>
              </a:rPr>
              <a:t>implemented</a:t>
            </a:r>
            <a:r>
              <a:rPr lang="nl-NL" sz="2000" dirty="0" smtClean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631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1136511">
            <a:off x="517050" y="2967335"/>
            <a:ext cx="8109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 for attention!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4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548680"/>
            <a:ext cx="9140825" cy="792162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rgbClr val="FF0000"/>
                </a:solidFill>
              </a:rPr>
              <a:t>EM Calorimeter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644374"/>
            <a:ext cx="3112401" cy="2625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644374"/>
            <a:ext cx="4825353" cy="2817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2561" y="4303514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Subunit of 16 crystals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4048" y="4441787"/>
            <a:ext cx="2980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Internal structure of subunit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27784" y="3284984"/>
            <a:ext cx="1368152" cy="6480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43608" y="5445224"/>
            <a:ext cx="3897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Our prototype: 9 crystals + dummies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Flowchart: Data 14"/>
          <p:cNvSpPr/>
          <p:nvPr/>
        </p:nvSpPr>
        <p:spPr>
          <a:xfrm rot="16200000">
            <a:off x="746092" y="3442508"/>
            <a:ext cx="887087" cy="572044"/>
          </a:xfrm>
          <a:prstGeom prst="flowChartInputOutpu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cxnSp>
        <p:nvCxnSpPr>
          <p:cNvPr id="17" name="Elbow Connector 16"/>
          <p:cNvCxnSpPr>
            <a:stCxn id="13" idx="1"/>
          </p:cNvCxnSpPr>
          <p:nvPr/>
        </p:nvCxnSpPr>
        <p:spPr>
          <a:xfrm rot="10800000">
            <a:off x="972562" y="4005064"/>
            <a:ext cx="71047" cy="1624826"/>
          </a:xfrm>
          <a:prstGeom prst="bent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4539" y="5877198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Each crystal has 2 LAAPDs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3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FE with old filter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67" y="1376362"/>
            <a:ext cx="7205689" cy="44201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6847" y="1628800"/>
            <a:ext cx="2305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solidFill>
                  <a:srgbClr val="002060"/>
                </a:solidFill>
                <a:latin typeface="+mn-lt"/>
              </a:rPr>
              <a:t>G.Tambave</a:t>
            </a:r>
            <a:r>
              <a:rPr lang="en-GB" sz="1400" dirty="0" smtClean="0">
                <a:solidFill>
                  <a:srgbClr val="002060"/>
                </a:solidFill>
                <a:latin typeface="+mn-lt"/>
              </a:rPr>
              <a:t>(PhD thesis)</a:t>
            </a:r>
            <a:endParaRPr lang="en-GB" sz="1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212976"/>
            <a:ext cx="3270732" cy="211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26" y="1401222"/>
            <a:ext cx="8008087" cy="268501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552728" cy="84730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EMC readout</a:t>
            </a:r>
            <a:endParaRPr lang="en-GB" sz="3200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66834" y="1426305"/>
            <a:ext cx="476774" cy="663992"/>
            <a:chOff x="658208" y="1433718"/>
            <a:chExt cx="476774" cy="66399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3368314">
              <a:off x="658208" y="1527326"/>
              <a:ext cx="476774" cy="47677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2998300">
              <a:off x="576969" y="1596437"/>
              <a:ext cx="6639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Hardware trigger</a:t>
              </a:r>
              <a:endParaRPr lang="en-GB" sz="8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44672" y="4149080"/>
            <a:ext cx="3350597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2060"/>
                </a:solidFill>
              </a:rPr>
              <a:t>Main features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Continuous data flow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No physical triggers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</a:rPr>
              <a:t>Intelligent FEE</a:t>
            </a:r>
          </a:p>
          <a:p>
            <a:pPr>
              <a:lnSpc>
                <a:spcPct val="150000"/>
              </a:lnSpc>
            </a:pP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35697" y="3450150"/>
            <a:ext cx="1960318" cy="3854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?????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64088" y="3346950"/>
            <a:ext cx="1008112" cy="591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????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6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552728" cy="84730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EMC readout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1570461"/>
            <a:ext cx="545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+mn-lt"/>
              </a:rPr>
              <a:t>Feature extraction stages of digitized signals.</a:t>
            </a:r>
            <a:endParaRPr lang="en-GB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186279"/>
            <a:ext cx="8444731" cy="339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6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Pile-up happens</a:t>
            </a:r>
            <a:r>
              <a:rPr lang="uk-UA" sz="3200" dirty="0" smtClean="0">
                <a:solidFill>
                  <a:srgbClr val="FF0000"/>
                </a:solidFill>
              </a:rPr>
              <a:t>…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00" y="2366273"/>
            <a:ext cx="4589023" cy="40986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75656" y="1350610"/>
            <a:ext cx="64442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+mn-lt"/>
              </a:rPr>
              <a:t>Integrated single-crystal hit rate 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as 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a function of 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X and Y for 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the F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orward </a:t>
            </a:r>
            <a:r>
              <a:rPr lang="en-US" sz="2000" dirty="0">
                <a:solidFill>
                  <a:srgbClr val="002060"/>
                </a:solidFill>
                <a:latin typeface="+mn-lt"/>
              </a:rPr>
              <a:t>E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ndcap EMC obtained from simulations with full interaction rate. </a:t>
            </a:r>
            <a:endParaRPr lang="en-GB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1840" y="5589240"/>
            <a:ext cx="1152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002060"/>
                </a:solidFill>
                <a:latin typeface="+mn-lt"/>
              </a:rPr>
              <a:t>EMC TDR </a:t>
            </a:r>
            <a:endParaRPr lang="en-GB" sz="12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825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Pile-up recovery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23" y="2348880"/>
            <a:ext cx="8649377" cy="289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8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MWD and MA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01190" y="2187795"/>
                <a:ext cx="5943294" cy="10513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2400" i="1">
                              <a:latin typeface="Cambria Math" panose="02040503050406030204" pitchFamily="18" charset="0"/>
                            </a:rPr>
                            <m:t>𝑀𝑊𝐷</m:t>
                          </m:r>
                        </m:e>
                        <m:sub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190" y="2187795"/>
                <a:ext cx="5943294" cy="10513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92961" y="5013176"/>
                <a:ext cx="3154902" cy="1080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2400" b="0" i="1" smtClean="0">
                          <a:latin typeface="Cambria Math" panose="02040503050406030204" pitchFamily="18" charset="0"/>
                        </a:rPr>
                        <m:t>𝑀𝐴</m:t>
                      </m:r>
                      <m:d>
                        <m:dPr>
                          <m:begChr m:val="["/>
                          <m:endChr m:val="]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GB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nl-NL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nl-NL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l-NL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961" y="5013176"/>
                <a:ext cx="3154902" cy="10802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880908" y="1419356"/>
            <a:ext cx="372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+mn-lt"/>
              </a:rPr>
              <a:t>Moving Window Deconvolution</a:t>
            </a:r>
            <a:endParaRPr lang="en-GB" dirty="0">
              <a:solidFill>
                <a:srgbClr val="00B05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71534" y="3216543"/>
                <a:ext cx="6383190" cy="885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i="1" dirty="0" smtClean="0">
                    <a:solidFill>
                      <a:srgbClr val="002060"/>
                    </a:solidFill>
                    <a:latin typeface="+mn-lt"/>
                  </a:rPr>
                  <a:t>x(</a:t>
                </a:r>
                <a:r>
                  <a:rPr lang="en-GB" sz="1600" i="1" dirty="0" err="1" smtClean="0">
                    <a:solidFill>
                      <a:srgbClr val="002060"/>
                    </a:solidFill>
                    <a:latin typeface="+mn-lt"/>
                  </a:rPr>
                  <a:t>i</a:t>
                </a:r>
                <a:r>
                  <a:rPr lang="en-GB" sz="1600" i="1" dirty="0" smtClean="0">
                    <a:solidFill>
                      <a:srgbClr val="002060"/>
                    </a:solidFill>
                    <a:latin typeface="+mn-lt"/>
                  </a:rPr>
                  <a:t>)</a:t>
                </a:r>
                <a:r>
                  <a:rPr lang="en-GB" sz="1600" dirty="0" smtClean="0">
                    <a:solidFill>
                      <a:srgbClr val="002060"/>
                    </a:solidFill>
                    <a:latin typeface="+mn-lt"/>
                  </a:rPr>
                  <a:t> – value of sample,</a:t>
                </a:r>
              </a:p>
              <a:p>
                <a:pPr algn="ctr"/>
                <a:r>
                  <a:rPr lang="en-GB" sz="1600" dirty="0" smtClean="0">
                    <a:solidFill>
                      <a:srgbClr val="002060"/>
                    </a:solidFill>
                    <a:latin typeface="+mn-lt"/>
                  </a:rPr>
                  <a:t> m – length of window in samples,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GB" sz="1600" i="1" dirty="0" smtClean="0">
                    <a:solidFill>
                      <a:srgbClr val="002060"/>
                    </a:solidFill>
                    <a:latin typeface="+mn-lt"/>
                  </a:rPr>
                  <a:t> – </a:t>
                </a:r>
                <a:r>
                  <a:rPr lang="en-GB" sz="1600" dirty="0" smtClean="0">
                    <a:solidFill>
                      <a:srgbClr val="002060"/>
                    </a:solidFill>
                    <a:latin typeface="+mn-lt"/>
                  </a:rPr>
                  <a:t>inverted</a:t>
                </a:r>
                <a:r>
                  <a:rPr lang="en-GB" sz="1600" i="1" dirty="0" smtClean="0">
                    <a:solidFill>
                      <a:srgbClr val="002060"/>
                    </a:solidFill>
                    <a:latin typeface="+mn-lt"/>
                  </a:rPr>
                  <a:t> </a:t>
                </a:r>
                <a:r>
                  <a:rPr lang="en-GB" sz="1600" dirty="0" smtClean="0">
                    <a:solidFill>
                      <a:srgbClr val="002060"/>
                    </a:solidFill>
                    <a:latin typeface="+mn-lt"/>
                  </a:rPr>
                  <a:t>index of exponential tail of the pulse.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534" y="3216543"/>
                <a:ext cx="6383190" cy="885435"/>
              </a:xfrm>
              <a:prstGeom prst="rect">
                <a:avLst/>
              </a:prstGeom>
              <a:blipFill>
                <a:blip r:embed="rId4"/>
                <a:stretch>
                  <a:fillRect t="-2069"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622008" y="4188245"/>
            <a:ext cx="2242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+mn-lt"/>
              </a:rPr>
              <a:t>Moving Averaging</a:t>
            </a:r>
            <a:endParaRPr lang="en-GB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4747" y="6224825"/>
            <a:ext cx="4076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002060"/>
                </a:solidFill>
                <a:latin typeface="+mn-lt"/>
              </a:rPr>
              <a:t>L – number of samples for averaging.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2560280" y="1818463"/>
            <a:ext cx="4805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(differentiation </a:t>
            </a:r>
            <a:r>
              <a:rPr lang="en-GB" dirty="0">
                <a:solidFill>
                  <a:srgbClr val="FF0000"/>
                </a:solidFill>
              </a:rPr>
              <a:t>with exponential tail </a:t>
            </a:r>
            <a:r>
              <a:rPr lang="en-GB" dirty="0" smtClean="0">
                <a:solidFill>
                  <a:srgbClr val="FF0000"/>
                </a:solidFill>
              </a:rPr>
              <a:t>recovery)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57180" y="455757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(integration, low pass efficient filter)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552728" cy="84730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Feature Extraction on FPGA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279" y="2602052"/>
            <a:ext cx="792088" cy="5212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ysClr val="windowText" lastClr="000000"/>
                </a:solidFill>
              </a:rPr>
              <a:t>SADC</a:t>
            </a:r>
            <a:endParaRPr lang="en-GB" sz="1600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8836" y="1534379"/>
            <a:ext cx="999975" cy="634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ysClr val="windowText" lastClr="000000"/>
                </a:solidFill>
              </a:rPr>
              <a:t>MWD I</a:t>
            </a:r>
            <a:endParaRPr lang="en-GB" sz="160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0610" y="4394937"/>
            <a:ext cx="1008112" cy="6602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ysClr val="windowText" lastClr="000000"/>
                </a:solidFill>
              </a:rPr>
              <a:t>MWD II</a:t>
            </a:r>
            <a:endParaRPr lang="en-GB" sz="1600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13561" y="1529404"/>
            <a:ext cx="4444550" cy="6397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ysClr val="windowText" lastClr="000000"/>
                </a:solidFill>
              </a:rPr>
              <a:t>FE</a:t>
            </a:r>
            <a:endParaRPr lang="en-GB" sz="1600" dirty="0">
              <a:solidFill>
                <a:sysClr val="windowText" lastClr="000000"/>
              </a:solidFill>
            </a:endParaRPr>
          </a:p>
        </p:txBody>
      </p:sp>
      <p:cxnSp>
        <p:nvCxnSpPr>
          <p:cNvPr id="9" name="Elbow Connector 8"/>
          <p:cNvCxnSpPr>
            <a:stCxn id="2" idx="0"/>
            <a:endCxn id="12" idx="1"/>
          </p:cNvCxnSpPr>
          <p:nvPr/>
        </p:nvCxnSpPr>
        <p:spPr>
          <a:xfrm rot="5400000" flipH="1" flipV="1">
            <a:off x="431942" y="1985159"/>
            <a:ext cx="750275" cy="4835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2" idx="3"/>
            <a:endCxn id="16" idx="1"/>
          </p:cNvCxnSpPr>
          <p:nvPr/>
        </p:nvCxnSpPr>
        <p:spPr>
          <a:xfrm flipV="1">
            <a:off x="2048811" y="1849289"/>
            <a:ext cx="664750" cy="2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2" idx="2"/>
            <a:endCxn id="14" idx="1"/>
          </p:cNvCxnSpPr>
          <p:nvPr/>
        </p:nvCxnSpPr>
        <p:spPr>
          <a:xfrm rot="16200000" flipH="1">
            <a:off x="-7907" y="3696541"/>
            <a:ext cx="1601747" cy="45528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713561" y="3383942"/>
            <a:ext cx="4444550" cy="329320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FE</a:t>
            </a:r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</p:txBody>
      </p:sp>
      <p:cxnSp>
        <p:nvCxnSpPr>
          <p:cNvPr id="30" name="Elbow Connector 29"/>
          <p:cNvCxnSpPr>
            <a:stCxn id="14" idx="3"/>
            <a:endCxn id="28" idx="2"/>
          </p:cNvCxnSpPr>
          <p:nvPr/>
        </p:nvCxnSpPr>
        <p:spPr>
          <a:xfrm>
            <a:off x="2028722" y="4725059"/>
            <a:ext cx="796358" cy="118246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36" idx="1"/>
            <a:endCxn id="28" idx="0"/>
          </p:cNvCxnSpPr>
          <p:nvPr/>
        </p:nvCxnSpPr>
        <p:spPr>
          <a:xfrm rot="10800000" flipV="1">
            <a:off x="3412239" y="3982345"/>
            <a:ext cx="596983" cy="141939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825080" y="5401737"/>
            <a:ext cx="1174315" cy="101157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ysClr val="windowText" lastClr="000000"/>
                </a:solidFill>
              </a:rPr>
              <a:t>Base-line</a:t>
            </a:r>
            <a:endParaRPr lang="en-GB" sz="1600" dirty="0">
              <a:solidFill>
                <a:sysClr val="windowText" lastClr="00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21855" y="5665848"/>
            <a:ext cx="527733" cy="4833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ysClr val="windowText" lastClr="000000"/>
                </a:solidFill>
              </a:rPr>
              <a:t>MA</a:t>
            </a:r>
            <a:endParaRPr lang="en-GB" sz="1600" dirty="0">
              <a:solidFill>
                <a:sysClr val="windowText" lastClr="0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275465" y="5665848"/>
            <a:ext cx="527733" cy="496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ysClr val="windowText" lastClr="000000"/>
                </a:solidFill>
              </a:rPr>
              <a:t>E</a:t>
            </a:r>
            <a:endParaRPr lang="en-GB" sz="1600" dirty="0">
              <a:solidFill>
                <a:sysClr val="windowText" lastClr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45978" y="4549415"/>
            <a:ext cx="527733" cy="4833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ysClr val="windowText" lastClr="000000"/>
                </a:solidFill>
              </a:rPr>
              <a:t>CFT</a:t>
            </a:r>
            <a:endParaRPr lang="en-GB" sz="1400" dirty="0">
              <a:solidFill>
                <a:sysClr val="windowText" lastClr="00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763893" y="4549415"/>
            <a:ext cx="664747" cy="4833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ysClr val="windowText" lastClr="000000"/>
                </a:solidFill>
              </a:rPr>
              <a:t>Time</a:t>
            </a:r>
            <a:endParaRPr lang="en-GB" sz="1400" dirty="0">
              <a:solidFill>
                <a:sysClr val="windowText" lastClr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009221" y="3753511"/>
            <a:ext cx="513369" cy="4576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 smtClean="0">
                <a:solidFill>
                  <a:sysClr val="windowText" lastClr="000000"/>
                </a:solidFill>
              </a:rPr>
              <a:t>Tr</a:t>
            </a:r>
            <a:endParaRPr lang="en-GB" sz="1600" dirty="0">
              <a:solidFill>
                <a:sysClr val="windowText" lastClr="000000"/>
              </a:solidFill>
            </a:endParaRPr>
          </a:p>
        </p:txBody>
      </p:sp>
      <p:cxnSp>
        <p:nvCxnSpPr>
          <p:cNvPr id="38" name="Straight Arrow Connector 37"/>
          <p:cNvCxnSpPr>
            <a:stCxn id="28" idx="6"/>
            <a:endCxn id="32" idx="1"/>
          </p:cNvCxnSpPr>
          <p:nvPr/>
        </p:nvCxnSpPr>
        <p:spPr>
          <a:xfrm>
            <a:off x="3999395" y="5907524"/>
            <a:ext cx="12224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2" idx="3"/>
            <a:endCxn id="33" idx="1"/>
          </p:cNvCxnSpPr>
          <p:nvPr/>
        </p:nvCxnSpPr>
        <p:spPr>
          <a:xfrm>
            <a:off x="5749588" y="5907524"/>
            <a:ext cx="525877" cy="6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4" idx="3"/>
            <a:endCxn id="35" idx="1"/>
          </p:cNvCxnSpPr>
          <p:nvPr/>
        </p:nvCxnSpPr>
        <p:spPr>
          <a:xfrm>
            <a:off x="5173711" y="4791091"/>
            <a:ext cx="5901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34" idx="2"/>
          </p:cNvCxnSpPr>
          <p:nvPr/>
        </p:nvCxnSpPr>
        <p:spPr>
          <a:xfrm flipH="1" flipV="1">
            <a:off x="4909844" y="5032767"/>
            <a:ext cx="11988" cy="881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36" idx="2"/>
          </p:cNvCxnSpPr>
          <p:nvPr/>
        </p:nvCxnSpPr>
        <p:spPr>
          <a:xfrm flipV="1">
            <a:off x="4265905" y="4211180"/>
            <a:ext cx="0" cy="1689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Elbow Connector 97"/>
          <p:cNvCxnSpPr>
            <a:stCxn id="36" idx="3"/>
            <a:endCxn id="33" idx="3"/>
          </p:cNvCxnSpPr>
          <p:nvPr/>
        </p:nvCxnSpPr>
        <p:spPr>
          <a:xfrm>
            <a:off x="4522590" y="3982345"/>
            <a:ext cx="2280608" cy="1931972"/>
          </a:xfrm>
          <a:prstGeom prst="bentConnector3">
            <a:avLst>
              <a:gd name="adj1" fmla="val 10908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35" idx="3"/>
          </p:cNvCxnSpPr>
          <p:nvPr/>
        </p:nvCxnSpPr>
        <p:spPr>
          <a:xfrm flipH="1">
            <a:off x="6428641" y="4791091"/>
            <a:ext cx="5916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212834" y="229331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long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143793" y="513162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</a:rPr>
              <a:t>short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80312" y="2576784"/>
            <a:ext cx="671749" cy="5717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ysClr val="windowText" lastClr="000000"/>
                </a:solidFill>
              </a:rPr>
              <a:t>I/A</a:t>
            </a:r>
            <a:endParaRPr lang="en-GB" sz="1400" dirty="0">
              <a:solidFill>
                <a:sysClr val="windowText" lastClr="000000"/>
              </a:solidFill>
            </a:endParaRPr>
          </a:p>
        </p:txBody>
      </p:sp>
      <p:cxnSp>
        <p:nvCxnSpPr>
          <p:cNvPr id="55" name="Elbow Connector 54"/>
          <p:cNvCxnSpPr>
            <a:endCxn id="54" idx="2"/>
          </p:cNvCxnSpPr>
          <p:nvPr/>
        </p:nvCxnSpPr>
        <p:spPr>
          <a:xfrm rot="5400000" flipH="1" flipV="1">
            <a:off x="5869125" y="3818786"/>
            <a:ext cx="2517269" cy="1176856"/>
          </a:xfrm>
          <a:prstGeom prst="bentConnector3">
            <a:avLst>
              <a:gd name="adj1" fmla="val 864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35" idx="2"/>
          </p:cNvCxnSpPr>
          <p:nvPr/>
        </p:nvCxnSpPr>
        <p:spPr>
          <a:xfrm rot="5400000" flipH="1" flipV="1">
            <a:off x="5878722" y="3366123"/>
            <a:ext cx="1884189" cy="1449100"/>
          </a:xfrm>
          <a:prstGeom prst="bentConnector3">
            <a:avLst>
              <a:gd name="adj1" fmla="val -1213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16" idx="3"/>
            <a:endCxn id="54" idx="0"/>
          </p:cNvCxnSpPr>
          <p:nvPr/>
        </p:nvCxnSpPr>
        <p:spPr>
          <a:xfrm>
            <a:off x="7158111" y="1849289"/>
            <a:ext cx="558076" cy="72749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 rot="16200000" flipH="1">
            <a:off x="7036946" y="2069419"/>
            <a:ext cx="628529" cy="386199"/>
          </a:xfrm>
          <a:prstGeom prst="bentConnector3">
            <a:avLst>
              <a:gd name="adj1" fmla="val 76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4" idx="3"/>
          </p:cNvCxnSpPr>
          <p:nvPr/>
        </p:nvCxnSpPr>
        <p:spPr>
          <a:xfrm flipV="1">
            <a:off x="8052061" y="2862681"/>
            <a:ext cx="109193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92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8717"/>
            <a:ext cx="9140825" cy="792162"/>
          </a:xfrm>
        </p:spPr>
        <p:txBody>
          <a:bodyPr>
            <a:normAutofit/>
          </a:bodyPr>
          <a:lstStyle/>
          <a:p>
            <a:pPr algn="ctr"/>
            <a:r>
              <a:rPr lang="nl-NL" sz="3200" dirty="0" err="1" smtClean="0">
                <a:solidFill>
                  <a:srgbClr val="FF0000"/>
                </a:solidFill>
              </a:rPr>
              <a:t>Waveform</a:t>
            </a:r>
            <a:r>
              <a:rPr lang="nl-NL" sz="3200" dirty="0" smtClean="0">
                <a:solidFill>
                  <a:srgbClr val="FF0000"/>
                </a:solidFill>
              </a:rPr>
              <a:t> </a:t>
            </a:r>
            <a:r>
              <a:rPr lang="nl-NL" sz="3200" dirty="0" err="1" smtClean="0">
                <a:solidFill>
                  <a:srgbClr val="FF0000"/>
                </a:solidFill>
              </a:rPr>
              <a:t>after</a:t>
            </a:r>
            <a:r>
              <a:rPr lang="nl-NL" sz="3200" dirty="0" smtClean="0">
                <a:solidFill>
                  <a:srgbClr val="FF0000"/>
                </a:solidFill>
              </a:rPr>
              <a:t> filter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35" y="1525646"/>
            <a:ext cx="5126783" cy="2365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635" y="3989541"/>
            <a:ext cx="5126783" cy="2329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5770" y="3248996"/>
            <a:ext cx="1369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Raw waveform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7921" y="5578313"/>
            <a:ext cx="2017394" cy="30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MWD waveform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8103" y="6424786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002060"/>
                </a:solidFill>
              </a:rPr>
              <a:t>Samples</a:t>
            </a:r>
            <a:endParaRPr lang="en-GB" sz="16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24899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2060"/>
                </a:solidFill>
                <a:latin typeface="+mn-lt"/>
              </a:rPr>
              <a:t>This waveform was measured with latest ADC version 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  <a:latin typeface="+mn-lt"/>
              </a:rPr>
              <a:t>(weaker shaping)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616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Energy resolution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80" y="1385490"/>
            <a:ext cx="8387063" cy="4781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5301208"/>
            <a:ext cx="2147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2060"/>
                </a:solidFill>
              </a:rPr>
              <a:t> </a:t>
            </a:r>
            <a:r>
              <a:rPr lang="en-GB" sz="1200" dirty="0" err="1" smtClean="0">
                <a:solidFill>
                  <a:srgbClr val="002060"/>
                </a:solidFill>
              </a:rPr>
              <a:t>C.Tsolanta</a:t>
            </a:r>
            <a:r>
              <a:rPr lang="en-GB" sz="1200" dirty="0">
                <a:solidFill>
                  <a:srgbClr val="002060"/>
                </a:solidFill>
              </a:rPr>
              <a:t> (Bachelor </a:t>
            </a:r>
            <a:r>
              <a:rPr lang="en-GB" sz="1200" dirty="0" smtClean="0">
                <a:solidFill>
                  <a:srgbClr val="002060"/>
                </a:solidFill>
              </a:rPr>
              <a:t>thesis)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5244" y="6166618"/>
            <a:ext cx="561564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2060"/>
                </a:solidFill>
                <a:latin typeface="+mn-lt"/>
              </a:rPr>
              <a:t>Energy = Pulse Integral over threshold</a:t>
            </a:r>
          </a:p>
          <a:p>
            <a:pPr algn="r"/>
            <a:r>
              <a:rPr lang="en-GB" sz="1600" dirty="0" smtClean="0">
                <a:solidFill>
                  <a:srgbClr val="7030A0"/>
                </a:solidFill>
                <a:latin typeface="+mn-lt"/>
              </a:rPr>
              <a:t>       The longer filter length </a:t>
            </a:r>
            <a:r>
              <a:rPr lang="en-GB" sz="1600" dirty="0" smtClean="0">
                <a:solidFill>
                  <a:srgbClr val="7030A0"/>
                </a:solidFill>
                <a:latin typeface="+mn-lt"/>
                <a:sym typeface="Wingdings" panose="05000000000000000000" pitchFamily="2" charset="2"/>
              </a:rPr>
              <a:t> better resolution</a:t>
            </a:r>
            <a:r>
              <a:rPr lang="en-GB" sz="1600" dirty="0" smtClean="0">
                <a:solidFill>
                  <a:srgbClr val="7030A0"/>
                </a:solidFill>
                <a:latin typeface="+mn-lt"/>
              </a:rPr>
              <a:t>       </a:t>
            </a:r>
            <a:endParaRPr lang="en-GB" sz="1600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874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Design">
  <a:themeElements>
    <a:clrScheme name="Title Design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CEF"/>
      </a:accent1>
      <a:accent2>
        <a:srgbClr val="CC0000"/>
      </a:accent2>
      <a:accent3>
        <a:srgbClr val="FFFFFF"/>
      </a:accent3>
      <a:accent4>
        <a:srgbClr val="000000"/>
      </a:accent4>
      <a:accent5>
        <a:srgbClr val="AACBF6"/>
      </a:accent5>
      <a:accent6>
        <a:srgbClr val="B90000"/>
      </a:accent6>
      <a:hlink>
        <a:srgbClr val="000000"/>
      </a:hlink>
      <a:folHlink>
        <a:srgbClr val="772D6B"/>
      </a:folHlink>
    </a:clrScheme>
    <a:fontScheme name="Title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Design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UG4x3.potx" id="{7E82B956-472D-4329-BDFA-397AC1B7B6FA}" vid="{E5F741F3-41A1-4116-929E-A2ECC3E6D464}"/>
    </a:ext>
  </a:extLst>
</a:theme>
</file>

<file path=ppt/theme/theme2.xml><?xml version="1.0" encoding="utf-8"?>
<a:theme xmlns:a="http://schemas.openxmlformats.org/drawingml/2006/main" name="Break Design">
  <a:themeElements>
    <a:clrScheme name="Break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reak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reak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ak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ak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UG4x3.potx" id="{7E82B956-472D-4329-BDFA-397AC1B7B6FA}" vid="{09E0169D-3466-45F8-AECF-67CC29222E19}"/>
    </a:ext>
  </a:extLst>
</a:theme>
</file>

<file path=ppt/theme/theme3.xml><?xml version="1.0" encoding="utf-8"?>
<a:theme xmlns:a="http://schemas.openxmlformats.org/drawingml/2006/main" name="End Design">
  <a:themeElements>
    <a:clrScheme name="End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d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nd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d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d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CE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ACBF6"/>
        </a:accent5>
        <a:accent6>
          <a:srgbClr val="B90000"/>
        </a:accent6>
        <a:hlink>
          <a:srgbClr val="000000"/>
        </a:hlink>
        <a:folHlink>
          <a:srgbClr val="772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UG4x3.potx" id="{7E82B956-472D-4329-BDFA-397AC1B7B6FA}" vid="{780DA61A-58EF-4872-9FDA-5DF5E0A40FAD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RUG4x3</Template>
  <TotalTime>733</TotalTime>
  <Words>438</Words>
  <Application>Microsoft Office PowerPoint</Application>
  <PresentationFormat>Custom</PresentationFormat>
  <Paragraphs>113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Cambria Math</vt:lpstr>
      <vt:lpstr>Courier New</vt:lpstr>
      <vt:lpstr>Georgia</vt:lpstr>
      <vt:lpstr>Verdana</vt:lpstr>
      <vt:lpstr>Wingdings</vt:lpstr>
      <vt:lpstr>Title Design</vt:lpstr>
      <vt:lpstr>Break Design</vt:lpstr>
      <vt:lpstr>End Design</vt:lpstr>
      <vt:lpstr>EMC Feature extraction  for time-based simulation</vt:lpstr>
      <vt:lpstr>EMC readout</vt:lpstr>
      <vt:lpstr>EMC readout</vt:lpstr>
      <vt:lpstr>Pile-up happens…</vt:lpstr>
      <vt:lpstr>Pile-up recovery</vt:lpstr>
      <vt:lpstr>MWD and MA</vt:lpstr>
      <vt:lpstr>Feature Extraction on FPGA</vt:lpstr>
      <vt:lpstr>Waveform after filter</vt:lpstr>
      <vt:lpstr>Energy resolution</vt:lpstr>
      <vt:lpstr>Disadvantages of dynamic integration</vt:lpstr>
      <vt:lpstr>Possible solutions</vt:lpstr>
      <vt:lpstr>PandaRoot implementation</vt:lpstr>
      <vt:lpstr>Implementation of pile-up identification&amp;recovery</vt:lpstr>
      <vt:lpstr>Timebased Simulation </vt:lpstr>
      <vt:lpstr>Simulation results</vt:lpstr>
      <vt:lpstr>Summary</vt:lpstr>
      <vt:lpstr>PowerPoint Presentation</vt:lpstr>
      <vt:lpstr>EM Calorimeter</vt:lpstr>
      <vt:lpstr>FE with old filter</vt:lpstr>
    </vt:vector>
  </TitlesOfParts>
  <Company>University of Groningen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V. Rodin</dc:creator>
  <cp:keywords>Version 2.1</cp:keywords>
  <cp:lastModifiedBy>V. Rodin</cp:lastModifiedBy>
  <cp:revision>170</cp:revision>
  <dcterms:created xsi:type="dcterms:W3CDTF">2018-10-31T20:01:55Z</dcterms:created>
  <dcterms:modified xsi:type="dcterms:W3CDTF">2018-11-07T10:25:35Z</dcterms:modified>
  <dc:language>UK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ype">
    <vt:lpwstr>RUG</vt:lpwstr>
  </property>
  <property fmtid="{D5CDD505-2E9C-101B-9397-08002B2CF9AE}" pid="3" name="Sjabloonversie">
    <vt:lpwstr>5</vt:lpwstr>
  </property>
  <property fmtid="{D5CDD505-2E9C-101B-9397-08002B2CF9AE}" pid="4" name="Eco">
    <vt:lpwstr>JA</vt:lpwstr>
  </property>
  <property fmtid="{D5CDD505-2E9C-101B-9397-08002B2CF9AE}" pid="5" name="Datum">
    <vt:lpwstr>08-11-2018</vt:lpwstr>
  </property>
  <property fmtid="{D5CDD505-2E9C-101B-9397-08002B2CF9AE}" pid="6" name="txtDate">
    <vt:lpwstr>08-11-2018</vt:lpwstr>
  </property>
  <property fmtid="{D5CDD505-2E9C-101B-9397-08002B2CF9AE}" pid="7" name="AutoDatum">
    <vt:lpwstr>NEE</vt:lpwstr>
  </property>
  <property fmtid="{D5CDD505-2E9C-101B-9397-08002B2CF9AE}" pid="8" name="cboLanguage">
    <vt:lpwstr>English</vt:lpwstr>
  </property>
  <property fmtid="{D5CDD505-2E9C-101B-9397-08002B2CF9AE}" pid="9" name="cboFaculty">
    <vt:lpwstr>kvi - center for advanced_x000d_
radiation technology</vt:lpwstr>
  </property>
  <property fmtid="{D5CDD505-2E9C-101B-9397-08002B2CF9AE}" pid="10" name="txtDepartment">
    <vt:lpwstr/>
  </property>
  <property fmtid="{D5CDD505-2E9C-101B-9397-08002B2CF9AE}" pid="11" name="chbDatumAmerikaans">
    <vt:lpwstr>0</vt:lpwstr>
  </property>
  <property fmtid="{D5CDD505-2E9C-101B-9397-08002B2CF9AE}" pid="12" name="optBreed">
    <vt:lpwstr>0</vt:lpwstr>
  </property>
  <property fmtid="{D5CDD505-2E9C-101B-9397-08002B2CF9AE}" pid="13" name="optSmal">
    <vt:lpwstr>1</vt:lpwstr>
  </property>
  <property fmtid="{D5CDD505-2E9C-101B-9397-08002B2CF9AE}" pid="14" name="optLogoKlein">
    <vt:lpwstr>1</vt:lpwstr>
  </property>
  <property fmtid="{D5CDD505-2E9C-101B-9397-08002B2CF9AE}" pid="15" name="optLogoGroot">
    <vt:lpwstr>0</vt:lpwstr>
  </property>
  <property fmtid="{D5CDD505-2E9C-101B-9397-08002B2CF9AE}" pid="16" name="chkEco">
    <vt:lpwstr>1</vt:lpwstr>
  </property>
  <property fmtid="{D5CDD505-2E9C-101B-9397-08002B2CF9AE}" pid="17" name="chkLijn">
    <vt:lpwstr>1</vt:lpwstr>
  </property>
</Properties>
</file>