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3" r:id="rId3"/>
    <p:sldId id="265" r:id="rId4"/>
    <p:sldId id="263" r:id="rId5"/>
    <p:sldId id="269" r:id="rId6"/>
    <p:sldId id="272" r:id="rId7"/>
    <p:sldId id="274" r:id="rId8"/>
    <p:sldId id="275" r:id="rId9"/>
    <p:sldId id="294" r:id="rId10"/>
    <p:sldId id="304" r:id="rId11"/>
    <p:sldId id="298" r:id="rId12"/>
    <p:sldId id="299" r:id="rId13"/>
    <p:sldId id="301" r:id="rId14"/>
    <p:sldId id="305" r:id="rId15"/>
    <p:sldId id="291" r:id="rId16"/>
    <p:sldId id="302" r:id="rId17"/>
    <p:sldId id="306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DA5"/>
    <a:srgbClr val="21300E"/>
    <a:srgbClr val="87DF5B"/>
    <a:srgbClr val="57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263B7-6614-415B-8EB7-DBC1AB036F16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1D647-165A-4310-B0F5-C142E041E4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57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94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4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49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5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53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6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3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2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32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D6A5-2ED2-4791-BD15-EAF676436CB8}" type="datetimeFigureOut">
              <a:rPr lang="en-GB" smtClean="0"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hteck 6"/>
          <p:cNvSpPr/>
          <p:nvPr userDrawn="1"/>
        </p:nvSpPr>
        <p:spPr>
          <a:xfrm>
            <a:off x="90152" y="90151"/>
            <a:ext cx="8950817" cy="663132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7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50" dirty="0" smtClean="0">
                <a:latin typeface="Arial" panose="020B0604020202020204" pitchFamily="34" charset="0"/>
                <a:cs typeface="Arial" panose="020B0604020202020204" pitchFamily="34" charset="0"/>
              </a:rPr>
              <a:t>WP 2.3:</a:t>
            </a:r>
            <a:r>
              <a:rPr lang="en-GB" sz="405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50" dirty="0">
                <a:latin typeface="Arial" panose="020B0604020202020204" pitchFamily="34" charset="0"/>
                <a:cs typeface="Arial" panose="020B0604020202020204" pitchFamily="34" charset="0"/>
              </a:rPr>
              <a:t>an in-kind model</a:t>
            </a:r>
            <a:br>
              <a:rPr lang="en-GB" sz="4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50" dirty="0">
                <a:latin typeface="Arial" panose="020B0604020202020204" pitchFamily="34" charset="0"/>
                <a:cs typeface="Arial" panose="020B0604020202020204" pitchFamily="34" charset="0"/>
              </a:rPr>
              <a:t>for SPIRAL2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4273969"/>
            <a:ext cx="6858000" cy="124182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Sonia Utermann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Felix Arndt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Haik Simon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…and the entire group at IKBest5 in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Helsinki yesterday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1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rowd-sourced in-kind procedure for GANIL/SPIRAL2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1690689"/>
            <a:ext cx="8515350" cy="483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16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Boundary conditions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can consult the market only once per item.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Already built items have the real cost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tag.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 bits are under difficult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 where there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are few suppliers </a:t>
            </a:r>
          </a:p>
        </p:txBody>
      </p:sp>
    </p:spTree>
    <p:extLst>
      <p:ext uri="{BB962C8B-B14F-4D97-AF65-F5344CB8AC3E}">
        <p14:creationId xmlns:p14="http://schemas.microsoft.com/office/powerpoint/2010/main" val="3571842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Finishing </a:t>
            </a:r>
            <a:r>
              <a:rPr lang="en-GB" dirty="0" smtClean="0"/>
              <a:t>line</a:t>
            </a:r>
            <a:endParaRPr lang="en-GB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825625"/>
          <a:ext cx="788670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838">
                  <a:extLst>
                    <a:ext uri="{9D8B030D-6E8A-4147-A177-3AD203B41FA5}">
                      <a16:colId xmlns:a16="http://schemas.microsoft.com/office/drawing/2014/main" val="2213736937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570137467"/>
                    </a:ext>
                  </a:extLst>
                </a:gridCol>
                <a:gridCol w="782954">
                  <a:extLst>
                    <a:ext uri="{9D8B030D-6E8A-4147-A177-3AD203B41FA5}">
                      <a16:colId xmlns:a16="http://schemas.microsoft.com/office/drawing/2014/main" val="80626726"/>
                    </a:ext>
                  </a:extLst>
                </a:gridCol>
                <a:gridCol w="744583">
                  <a:extLst>
                    <a:ext uri="{9D8B030D-6E8A-4147-A177-3AD203B41FA5}">
                      <a16:colId xmlns:a16="http://schemas.microsoft.com/office/drawing/2014/main" val="3359948501"/>
                    </a:ext>
                  </a:extLst>
                </a:gridCol>
                <a:gridCol w="966651">
                  <a:extLst>
                    <a:ext uri="{9D8B030D-6E8A-4147-A177-3AD203B41FA5}">
                      <a16:colId xmlns:a16="http://schemas.microsoft.com/office/drawing/2014/main" val="25417337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375504430"/>
                    </a:ext>
                  </a:extLst>
                </a:gridCol>
                <a:gridCol w="1429162">
                  <a:extLst>
                    <a:ext uri="{9D8B030D-6E8A-4147-A177-3AD203B41FA5}">
                      <a16:colId xmlns:a16="http://schemas.microsoft.com/office/drawing/2014/main" val="2434404632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109680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R+D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“sexy”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integration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205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Item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982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Item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042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6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741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333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Item</a:t>
                      </a:r>
                      <a:r>
                        <a:rPr lang="en-GB" baseline="0" dirty="0"/>
                        <a:t> 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363449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 flipH="1">
            <a:off x="628650" y="4693869"/>
            <a:ext cx="557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x is a finite, manageable number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938201" y="5434148"/>
            <a:ext cx="4823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+ certification by nuclear body</a:t>
            </a:r>
          </a:p>
        </p:txBody>
      </p:sp>
    </p:spTree>
    <p:extLst>
      <p:ext uri="{BB962C8B-B14F-4D97-AF65-F5344CB8AC3E}">
        <p14:creationId xmlns:p14="http://schemas.microsoft.com/office/powerpoint/2010/main" val="721497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rowd-sourced in-kind procedure for GANIL/SPIRAL2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1690689"/>
            <a:ext cx="8515350" cy="483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778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Great comments from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IKBest5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local, old problems should be solved locally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any liability caused by an action in the past belongs to the host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Important because GANIL has the status of a nuclear reactor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detail (fine/coarse graining) of wedding list is important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it is a game of poker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host institute, it’s worth swallowing the frog if absorbing extra costs if you consider the costs over the lifetime of the facility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Labour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done in France  taxes to France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528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Cost book 1.0 (Q2 2019)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 workshop at GANIL on 4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June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CB 1.0 (Q3 2019)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Draft of CODIR proposal (Q3 2019)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Nomination and launch of IKRB and CBWG (Q1 2020)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CBWG releases CB 1.1 (Q2 2020)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First cost book iteration CB 2.0 (Q4 2020)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IDEAAL extension!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798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Kiitos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…et à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bientôt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au GANIL!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Put it in your calendar now: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Cost book consultation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GANIL guest house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4</a:t>
            </a:r>
            <a:r>
              <a:rPr lang="en-GB" baseline="300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June 2019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62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Task of a cost book</a:t>
            </a:r>
            <a:endParaRPr lang="en-GB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941" y="390900"/>
            <a:ext cx="996296" cy="911505"/>
          </a:xfrm>
          <a:prstGeom prst="rect">
            <a:avLst/>
          </a:prstGeom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/>
          </p:nvPr>
        </p:nvGraphicFramePr>
        <p:xfrm>
          <a:off x="883918" y="1788884"/>
          <a:ext cx="7254242" cy="4295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7121">
                  <a:extLst>
                    <a:ext uri="{9D8B030D-6E8A-4147-A177-3AD203B41FA5}">
                      <a16:colId xmlns:a16="http://schemas.microsoft.com/office/drawing/2014/main" val="2202342634"/>
                    </a:ext>
                  </a:extLst>
                </a:gridCol>
                <a:gridCol w="3627121">
                  <a:extLst>
                    <a:ext uri="{9D8B030D-6E8A-4147-A177-3AD203B41FA5}">
                      <a16:colId xmlns:a16="http://schemas.microsoft.com/office/drawing/2014/main" val="1395857935"/>
                    </a:ext>
                  </a:extLst>
                </a:gridCol>
              </a:tblGrid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sz="3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it does</a:t>
                      </a:r>
                      <a:endParaRPr lang="en-GB" sz="3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it doesn’t do</a:t>
                      </a:r>
                      <a:endParaRPr lang="en-GB" sz="3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3434104"/>
                  </a:ext>
                </a:extLst>
              </a:tr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Keeps a tally of each country’s contribution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 as a part list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2661233"/>
                  </a:ext>
                </a:extLst>
              </a:tr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Communicates our needs to providers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total investment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3989044"/>
                  </a:ext>
                </a:extLst>
              </a:tr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Weights and groups items for attractiveness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 as an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accountancy tool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3539437"/>
                  </a:ext>
                </a:extLst>
              </a:tr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Tracks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 progress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1642289"/>
                  </a:ext>
                </a:extLst>
              </a:tr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Separates investment from running costs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Impose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budget planning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8165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6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628650" y="1405610"/>
            <a:ext cx="4531179" cy="781768"/>
          </a:xfrm>
          <a:prstGeom prst="wedgeRoundRectCallout">
            <a:avLst>
              <a:gd name="adj1" fmla="val -55119"/>
              <a:gd name="adj2" fmla="val 24068"/>
              <a:gd name="adj3" fmla="val 16667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does GANIL need it?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2808514" y="316813"/>
            <a:ext cx="5706836" cy="989474"/>
          </a:xfrm>
          <a:prstGeom prst="wedgeRoundRectCallout">
            <a:avLst>
              <a:gd name="adj1" fmla="val 55216"/>
              <a:gd name="adj2" fmla="val 21309"/>
              <a:gd name="adj3" fmla="val 16667"/>
            </a:avLst>
          </a:prstGeom>
          <a:solidFill>
            <a:srgbClr val="BDEDA5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IKC is a non-cash contribution</a:t>
            </a:r>
          </a:p>
          <a:p>
            <a:pPr algn="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IP, services, hardware, software, models, materials…</a:t>
            </a: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776" y="1416331"/>
            <a:ext cx="702751" cy="702751"/>
          </a:xfr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365" y="1460408"/>
            <a:ext cx="614595" cy="614595"/>
          </a:xfrm>
          <a:prstGeom prst="rect">
            <a:avLst/>
          </a:prstGeom>
        </p:spPr>
      </p:pic>
      <p:sp>
        <p:nvSpPr>
          <p:cNvPr id="11" name="Abgerundete rechteckige Legende 10"/>
          <p:cNvSpPr/>
          <p:nvPr/>
        </p:nvSpPr>
        <p:spPr>
          <a:xfrm>
            <a:off x="4339651" y="2271349"/>
            <a:ext cx="4175699" cy="1778138"/>
          </a:xfrm>
          <a:prstGeom prst="wedgeRoundRectCallout">
            <a:avLst>
              <a:gd name="adj1" fmla="val 55216"/>
              <a:gd name="adj2" fmla="val 21309"/>
              <a:gd name="adj3" fmla="val 16667"/>
            </a:avLst>
          </a:prstGeom>
          <a:solidFill>
            <a:srgbClr val="BDEDA5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it brings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scientific partnerships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State-aid-law 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State-of-the-art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solutions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Bildergebnis für whatsapp emoji party"/>
          <p:cNvSpPr>
            <a:spLocks noChangeAspect="1" noChangeArrowheads="1"/>
          </p:cNvSpPr>
          <p:nvPr/>
        </p:nvSpPr>
        <p:spPr bwMode="auto">
          <a:xfrm>
            <a:off x="155575" y="-1684338"/>
            <a:ext cx="357187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4" descr="Bildergebnis für whatsApp emoji brain"/>
          <p:cNvSpPr>
            <a:spLocks noChangeAspect="1" noChangeArrowheads="1"/>
          </p:cNvSpPr>
          <p:nvPr/>
        </p:nvSpPr>
        <p:spPr bwMode="auto">
          <a:xfrm>
            <a:off x="155575" y="-7318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9" name="Gruppieren 18"/>
          <p:cNvGrpSpPr/>
          <p:nvPr/>
        </p:nvGrpSpPr>
        <p:grpSpPr>
          <a:xfrm>
            <a:off x="720664" y="4159583"/>
            <a:ext cx="7794686" cy="2411035"/>
            <a:chOff x="720664" y="4055079"/>
            <a:chExt cx="7794686" cy="2411035"/>
          </a:xfrm>
        </p:grpSpPr>
        <p:sp>
          <p:nvSpPr>
            <p:cNvPr id="12" name="Abgerundete rechteckige Legende 11"/>
            <p:cNvSpPr/>
            <p:nvPr/>
          </p:nvSpPr>
          <p:spPr>
            <a:xfrm>
              <a:off x="720664" y="4055079"/>
              <a:ext cx="7794686" cy="2411035"/>
            </a:xfrm>
            <a:prstGeom prst="wedgeRoundRectCallout">
              <a:avLst>
                <a:gd name="adj1" fmla="val 55216"/>
                <a:gd name="adj2" fmla="val 21309"/>
                <a:gd name="adj3" fmla="val 16667"/>
              </a:avLst>
            </a:prstGeom>
            <a:solidFill>
              <a:srgbClr val="BDEDA5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GB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partners, it ensures</a:t>
              </a:r>
            </a:p>
            <a:p>
              <a:pPr algn="r"/>
              <a:r>
                <a:rPr lang="en-GB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Access to SPIRAL2 governance</a:t>
              </a:r>
            </a:p>
            <a:p>
              <a:pPr algn="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GB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upport for national research strategies (</a:t>
              </a:r>
              <a:r>
                <a:rPr lang="en-GB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e.g.India</a:t>
              </a:r>
              <a:r>
                <a:rPr lang="en-GB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algn="r"/>
              <a:r>
                <a:rPr lang="en-GB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Geographical return</a:t>
              </a:r>
            </a:p>
            <a:p>
              <a:pPr algn="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GB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ccess to state-of-the-art research</a:t>
              </a:r>
            </a:p>
            <a:p>
              <a:pPr algn="r"/>
              <a:r>
                <a:rPr lang="en-GB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Reputation</a:t>
              </a:r>
            </a:p>
            <a:p>
              <a:pPr algn="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GB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xport control compliance</a:t>
              </a:r>
            </a:p>
            <a:p>
              <a:pPr algn="r"/>
              <a:endPara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22" y="5060837"/>
              <a:ext cx="1211115" cy="121111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3880" y="5150986"/>
              <a:ext cx="1116960" cy="111696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3980" y="4145861"/>
              <a:ext cx="1030075" cy="1030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59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SPIRAL2 in-kind “process”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483384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White paper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Green papers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(Most) technical and scientific scope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Legal form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…black box…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Science!</a:t>
            </a:r>
          </a:p>
        </p:txBody>
      </p:sp>
      <p:sp>
        <p:nvSpPr>
          <p:cNvPr id="5" name="AutoShape 2" descr="Bildergebnis für black box"/>
          <p:cNvSpPr>
            <a:spLocks noChangeAspect="1" noChangeArrowheads="1"/>
          </p:cNvSpPr>
          <p:nvPr/>
        </p:nvSpPr>
        <p:spPr bwMode="auto">
          <a:xfrm>
            <a:off x="155575" y="-1684338"/>
            <a:ext cx="383857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569" y="3513909"/>
            <a:ext cx="1681982" cy="219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628649" y="3161214"/>
            <a:ext cx="4583431" cy="2338249"/>
          </a:xfrm>
          <a:prstGeom prst="rect">
            <a:avLst/>
          </a:prstGeom>
          <a:solidFill>
            <a:srgbClr val="BDEDA5"/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9" y="1825625"/>
            <a:ext cx="5302723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White paper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Green papers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(Most) technical and scientific scope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Legal form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Basic procurement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project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Piece list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Cost book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Detailed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Specification and design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… commissioning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Science!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define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in-kind process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373" y="3543029"/>
            <a:ext cx="2238375" cy="2047875"/>
          </a:xfrm>
          <a:prstGeom prst="rect">
            <a:avLst/>
          </a:prstGeom>
        </p:spPr>
      </p:pic>
      <p:sp>
        <p:nvSpPr>
          <p:cNvPr id="12" name="Nach rechts gekrümmter Pfeil 11"/>
          <p:cNvSpPr/>
          <p:nvPr/>
        </p:nvSpPr>
        <p:spPr>
          <a:xfrm rot="5400000">
            <a:off x="5255235" y="2425729"/>
            <a:ext cx="1175656" cy="2646627"/>
          </a:xfrm>
          <a:prstGeom prst="curv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In-kind cost book with a sliding scope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2886890" y="4144823"/>
            <a:ext cx="3448595" cy="26068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“Wedding list”</a:t>
            </a:r>
          </a:p>
          <a:p>
            <a:pPr marL="0" indent="0" algn="ctr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         </a:t>
            </a:r>
          </a:p>
          <a:p>
            <a:pPr marL="0" indent="0" algn="ctr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Creative consultation</a:t>
            </a:r>
          </a:p>
          <a:p>
            <a:pPr marL="0" indent="0" algn="ctr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marL="0" indent="0" algn="ctr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Hybrid cost book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141616" y="1498630"/>
            <a:ext cx="2939143" cy="2079808"/>
            <a:chOff x="4897357" y="4010302"/>
            <a:chExt cx="3951659" cy="2606819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0641" y="4392116"/>
              <a:ext cx="2238375" cy="204787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357" y="5123942"/>
              <a:ext cx="1143251" cy="1493179"/>
            </a:xfrm>
            <a:prstGeom prst="rect">
              <a:avLst/>
            </a:prstGeom>
          </p:spPr>
        </p:pic>
        <p:sp>
          <p:nvSpPr>
            <p:cNvPr id="8" name="Nach rechts gekrümmter Pfeil 7"/>
            <p:cNvSpPr/>
            <p:nvPr/>
          </p:nvSpPr>
          <p:spPr>
            <a:xfrm rot="5400000">
              <a:off x="5934503" y="3274816"/>
              <a:ext cx="1175656" cy="2646627"/>
            </a:xfrm>
            <a:prstGeom prst="curvedRigh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301" y="4057583"/>
            <a:ext cx="996296" cy="91150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4863152"/>
            <a:ext cx="693181" cy="90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“Wedding list” cost book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4426676" cy="1609906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list of things we need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economic value in €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delivery deadline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941" y="390900"/>
            <a:ext cx="996296" cy="91150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171" y="3389789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3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058092" y="3424484"/>
            <a:ext cx="7119257" cy="274975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Wedding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list” </a:t>
            </a:r>
            <a:r>
              <a:rPr lang="en-GB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endParaRPr lang="en-GB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4426676" cy="1609906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list of things we need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economic value in €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delivery deadline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941" y="390900"/>
            <a:ext cx="996296" cy="911505"/>
          </a:xfrm>
          <a:prstGeom prst="rect">
            <a:avLst/>
          </a:prstGeom>
        </p:spPr>
      </p:pic>
      <p:sp>
        <p:nvSpPr>
          <p:cNvPr id="5" name="Abgerundete rechteckige Legende 4"/>
          <p:cNvSpPr/>
          <p:nvPr/>
        </p:nvSpPr>
        <p:spPr>
          <a:xfrm>
            <a:off x="1058092" y="3424484"/>
            <a:ext cx="3296740" cy="2749754"/>
          </a:xfrm>
          <a:prstGeom prst="wedgeRoundRectCallout">
            <a:avLst>
              <a:gd name="adj1" fmla="val 46924"/>
              <a:gd name="adj2" fmla="val 28296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Value in €?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Price point?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Inflation?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cost changes?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costs?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Sexy factor?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Backdating?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28761" y="3531278"/>
            <a:ext cx="27494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CBWG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Signing of </a:t>
            </a:r>
            <a:r>
              <a:rPr lang="en-GB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(2015)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real prices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Case-by-case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French per diem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observer rights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 and 1.2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actual costs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Creative consultation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9" y="1825625"/>
            <a:ext cx="7731579" cy="2028608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Invite suggestions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Remain flexible and fair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 and define scope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existing bodies (e.g. CODIR)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282" y="365126"/>
            <a:ext cx="835068" cy="1090667"/>
          </a:xfrm>
          <a:prstGeom prst="rect">
            <a:avLst/>
          </a:prstGeom>
        </p:spPr>
      </p:pic>
      <p:sp>
        <p:nvSpPr>
          <p:cNvPr id="5" name="AutoShape 2" descr="Bildergebnis für icon idea"/>
          <p:cNvSpPr>
            <a:spLocks noChangeAspect="1" noChangeArrowheads="1"/>
          </p:cNvSpPr>
          <p:nvPr/>
        </p:nvSpPr>
        <p:spPr bwMode="auto">
          <a:xfrm>
            <a:off x="155575" y="-1684338"/>
            <a:ext cx="31242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632" y="4228828"/>
            <a:ext cx="2019300" cy="22669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06581" y="4228828"/>
            <a:ext cx="2040394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44238" y="-1017353"/>
            <a:ext cx="6245567" cy="8852002"/>
          </a:xfrm>
          <a:prstGeom prst="rect">
            <a:avLst/>
          </a:prstGeom>
        </p:spPr>
      </p:pic>
      <p:sp>
        <p:nvSpPr>
          <p:cNvPr id="6" name="Abgerundetes Rechteck 5"/>
          <p:cNvSpPr/>
          <p:nvPr/>
        </p:nvSpPr>
        <p:spPr>
          <a:xfrm rot="19771551">
            <a:off x="-243694" y="2705116"/>
            <a:ext cx="9622394" cy="11038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Peer review of the recommendations on 9</a:t>
            </a:r>
            <a:r>
              <a:rPr lang="en-GB" sz="2400" baseline="30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and 10</a:t>
            </a:r>
            <a:r>
              <a:rPr lang="en-GB" sz="2400" baseline="30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April 2019</a:t>
            </a:r>
            <a:r>
              <a:rPr lang="en-GB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!</a:t>
            </a:r>
            <a:endParaRPr lang="en-GB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6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587</Words>
  <Application>Microsoft Office PowerPoint</Application>
  <PresentationFormat>Bildschirmpräsentation (4:3)</PresentationFormat>
  <Paragraphs>136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Arial Rounded MT Bold</vt:lpstr>
      <vt:lpstr>Calibri</vt:lpstr>
      <vt:lpstr>Calibri Light</vt:lpstr>
      <vt:lpstr>Wingdings</vt:lpstr>
      <vt:lpstr>Office</vt:lpstr>
      <vt:lpstr>WP 2.3: an in-kind model for SPIRAL2</vt:lpstr>
      <vt:lpstr>PowerPoint-Präsentation</vt:lpstr>
      <vt:lpstr>The SPIRAL2 in-kind “process”</vt:lpstr>
      <vt:lpstr>We define the in-kind process</vt:lpstr>
      <vt:lpstr>In-kind cost book with a sliding scope</vt:lpstr>
      <vt:lpstr>“Wedding list” cost book</vt:lpstr>
      <vt:lpstr>“Wedding list” proposal</vt:lpstr>
      <vt:lpstr>Creative consultation</vt:lpstr>
      <vt:lpstr>PowerPoint-Präsentation</vt:lpstr>
      <vt:lpstr>Crowd-sourced in-kind procedure for GANIL/SPIRAL2</vt:lpstr>
      <vt:lpstr>Boundary conditions</vt:lpstr>
      <vt:lpstr>Finishing line</vt:lpstr>
      <vt:lpstr>Crowd-sourced in-kind procedure for GANIL/SPIRAL2</vt:lpstr>
      <vt:lpstr>Great comments from IKBest5</vt:lpstr>
      <vt:lpstr>Next steps</vt:lpstr>
      <vt:lpstr>Kiitos…</vt:lpstr>
      <vt:lpstr>Task of a cost book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 an in-kind model for GANIL</dc:title>
  <dc:creator>Utermann, Sonia Dr.</dc:creator>
  <cp:lastModifiedBy>Utermann, Sonia Dr.</cp:lastModifiedBy>
  <cp:revision>69</cp:revision>
  <cp:lastPrinted>2019-03-28T11:14:25Z</cp:lastPrinted>
  <dcterms:created xsi:type="dcterms:W3CDTF">2019-03-26T12:05:28Z</dcterms:created>
  <dcterms:modified xsi:type="dcterms:W3CDTF">2019-04-18T07:44:24Z</dcterms:modified>
</cp:coreProperties>
</file>