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5" r:id="rId4"/>
    <p:sldId id="263" r:id="rId5"/>
    <p:sldId id="278" r:id="rId6"/>
    <p:sldId id="269" r:id="rId7"/>
    <p:sldId id="272" r:id="rId8"/>
    <p:sldId id="276" r:id="rId9"/>
    <p:sldId id="273" r:id="rId10"/>
    <p:sldId id="274" r:id="rId11"/>
    <p:sldId id="277" r:id="rId12"/>
    <p:sldId id="279" r:id="rId13"/>
    <p:sldId id="275" r:id="rId14"/>
    <p:sldId id="282" r:id="rId15"/>
    <p:sldId id="283" r:id="rId16"/>
    <p:sldId id="280" r:id="rId17"/>
    <p:sldId id="285" r:id="rId18"/>
    <p:sldId id="287" r:id="rId19"/>
    <p:sldId id="288" r:id="rId20"/>
    <p:sldId id="289" r:id="rId21"/>
    <p:sldId id="290" r:id="rId22"/>
    <p:sldId id="292" r:id="rId23"/>
    <p:sldId id="291" r:id="rId24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1300E"/>
    <a:srgbClr val="87DF5B"/>
    <a:srgbClr val="BDEDA5"/>
    <a:srgbClr val="57FF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ittlere Formatvorlage 2 - Akz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E9639D4-E3E2-4D34-9284-5A2195B3D0D7}" styleName="Helle Formatvorlag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93D81CF-94F2-401A-BA57-92F5A7B2D0C5}" styleName="Mittlere Formatvorlag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16DA210-FB5B-4158-B5E0-FEB733F419BA}" styleName="Helle Formatvorlag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202B0CA-FC54-4496-8BCA-5EF66A818D29}" styleName="Dunkle Formatvorlag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132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373C25D-C4D1-4B9B-AE5F-DDA280AEAACE}" type="doc">
      <dgm:prSet loTypeId="urn:microsoft.com/office/officeart/2005/8/layout/cycle1" loCatId="cycle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de-DE"/>
        </a:p>
      </dgm:t>
    </dgm:pt>
    <dgm:pt modelId="{4C1D13BF-662E-4543-83BD-AAB3BBAB4AD7}">
      <dgm:prSet phldrT="[Text]" custT="1"/>
      <dgm:spPr/>
      <dgm:t>
        <a:bodyPr/>
        <a:lstStyle/>
        <a:p>
          <a:r>
            <a:rPr lang="de-DE" sz="2000" b="1" dirty="0" smtClean="0">
              <a:latin typeface="Arial" panose="020B0604020202020204" pitchFamily="34" charset="0"/>
              <a:cs typeface="Arial" panose="020B0604020202020204" pitchFamily="34" charset="0"/>
            </a:rPr>
            <a:t>Call </a:t>
          </a:r>
          <a:r>
            <a:rPr lang="de-DE" sz="2000" b="1" dirty="0" err="1" smtClean="0">
              <a:latin typeface="Arial" panose="020B0604020202020204" pitchFamily="34" charset="0"/>
              <a:cs typeface="Arial" panose="020B0604020202020204" pitchFamily="34" charset="0"/>
            </a:rPr>
            <a:t>for</a:t>
          </a:r>
          <a:r>
            <a:rPr lang="de-DE" sz="2000" b="1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de-DE" sz="2000" b="1" dirty="0" err="1" smtClean="0">
              <a:latin typeface="Arial" panose="020B0604020202020204" pitchFamily="34" charset="0"/>
              <a:cs typeface="Arial" panose="020B0604020202020204" pitchFamily="34" charset="0"/>
            </a:rPr>
            <a:t>proposals</a:t>
          </a:r>
          <a:r>
            <a:rPr lang="de-DE" sz="2000" b="1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de-DE" sz="2000" b="1" dirty="0" err="1" smtClean="0">
              <a:latin typeface="Arial" panose="020B0604020202020204" pitchFamily="34" charset="0"/>
              <a:cs typeface="Arial" panose="020B0604020202020204" pitchFamily="34" charset="0"/>
            </a:rPr>
            <a:t>to</a:t>
          </a:r>
          <a:r>
            <a:rPr lang="de-DE" sz="2000" b="1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de-DE" sz="2000" b="1" dirty="0" err="1" smtClean="0">
              <a:latin typeface="Arial" panose="020B0604020202020204" pitchFamily="34" charset="0"/>
              <a:cs typeface="Arial" panose="020B0604020202020204" pitchFamily="34" charset="0"/>
            </a:rPr>
            <a:t>scope</a:t>
          </a:r>
          <a:endParaRPr lang="de-DE" sz="20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E8638E0-8BBF-4686-9DCD-A794D607800E}" type="parTrans" cxnId="{71CEF7A3-5E61-4C49-B3E9-0868F479C0FF}">
      <dgm:prSet/>
      <dgm:spPr/>
      <dgm:t>
        <a:bodyPr/>
        <a:lstStyle/>
        <a:p>
          <a:endParaRPr lang="de-DE"/>
        </a:p>
      </dgm:t>
    </dgm:pt>
    <dgm:pt modelId="{D783EECB-5F1F-4D7D-B7C3-8ADF420679A4}" type="sibTrans" cxnId="{71CEF7A3-5E61-4C49-B3E9-0868F479C0FF}">
      <dgm:prSet/>
      <dgm:spPr/>
      <dgm:t>
        <a:bodyPr/>
        <a:lstStyle/>
        <a:p>
          <a:endParaRPr lang="de-DE"/>
        </a:p>
      </dgm:t>
    </dgm:pt>
    <dgm:pt modelId="{6D5C8726-5406-4ED1-999F-2B67293170A9}">
      <dgm:prSet phldrT="[Text]" custT="1"/>
      <dgm:spPr/>
      <dgm:t>
        <a:bodyPr/>
        <a:lstStyle/>
        <a:p>
          <a:r>
            <a:rPr lang="de-DE" sz="1800" dirty="0" err="1" smtClean="0">
              <a:latin typeface="Arial" panose="020B0604020202020204" pitchFamily="34" charset="0"/>
              <a:cs typeface="Arial" panose="020B0604020202020204" pitchFamily="34" charset="0"/>
            </a:rPr>
            <a:t>Consultation</a:t>
          </a:r>
          <a:r>
            <a:rPr lang="de-DE" sz="18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de-DE" sz="1800" dirty="0" err="1" smtClean="0">
              <a:latin typeface="Arial" panose="020B0604020202020204" pitchFamily="34" charset="0"/>
              <a:cs typeface="Arial" panose="020B0604020202020204" pitchFamily="34" charset="0"/>
            </a:rPr>
            <a:t>with</a:t>
          </a:r>
          <a:r>
            <a:rPr lang="de-DE" sz="18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de-DE" sz="2400" b="1" dirty="0" smtClean="0">
              <a:solidFill>
                <a:srgbClr val="00B050"/>
              </a:solidFill>
              <a:latin typeface="Arial Rounded MT Bold" panose="020F0704030504030204" pitchFamily="34" charset="0"/>
              <a:cs typeface="Arial" panose="020B0604020202020204" pitchFamily="34" charset="0"/>
            </a:rPr>
            <a:t>IKRB</a:t>
          </a:r>
          <a:r>
            <a:rPr lang="de-DE" sz="18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de-DE" sz="1800" dirty="0" err="1" smtClean="0">
              <a:latin typeface="Arial" panose="020B0604020202020204" pitchFamily="34" charset="0"/>
              <a:cs typeface="Arial" panose="020B0604020202020204" pitchFamily="34" charset="0"/>
            </a:rPr>
            <a:t>and</a:t>
          </a:r>
          <a:r>
            <a:rPr lang="de-DE" sz="18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de-DE" sz="1800" dirty="0" err="1" smtClean="0">
              <a:latin typeface="Arial" panose="020B0604020202020204" pitchFamily="34" charset="0"/>
              <a:cs typeface="Arial" panose="020B0604020202020204" pitchFamily="34" charset="0"/>
            </a:rPr>
            <a:t>user</a:t>
          </a:r>
          <a:r>
            <a:rPr lang="de-DE" sz="18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de-DE" sz="1800" dirty="0" err="1" smtClean="0">
              <a:latin typeface="Arial" panose="020B0604020202020204" pitchFamily="34" charset="0"/>
              <a:cs typeface="Arial" panose="020B0604020202020204" pitchFamily="34" charset="0"/>
            </a:rPr>
            <a:t>groups</a:t>
          </a:r>
          <a:r>
            <a:rPr lang="de-DE" sz="1800" dirty="0" smtClean="0">
              <a:latin typeface="Arial" panose="020B0604020202020204" pitchFamily="34" charset="0"/>
              <a:cs typeface="Arial" panose="020B0604020202020204" pitchFamily="34" charset="0"/>
            </a:rPr>
            <a:t>; </a:t>
          </a:r>
          <a:r>
            <a:rPr lang="de-DE" sz="1800" dirty="0" err="1" smtClean="0">
              <a:latin typeface="Arial" panose="020B0604020202020204" pitchFamily="34" charset="0"/>
              <a:cs typeface="Arial" panose="020B0604020202020204" pitchFamily="34" charset="0"/>
            </a:rPr>
            <a:t>select</a:t>
          </a:r>
          <a:r>
            <a:rPr lang="de-DE" sz="18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de-DE" sz="1800" dirty="0" err="1" smtClean="0">
              <a:latin typeface="Arial" panose="020B0604020202020204" pitchFamily="34" charset="0"/>
              <a:cs typeface="Arial" panose="020B0604020202020204" pitchFamily="34" charset="0"/>
            </a:rPr>
            <a:t>proposals</a:t>
          </a:r>
          <a:r>
            <a:rPr lang="de-DE" sz="1800" dirty="0" smtClean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de-DE" sz="1800" dirty="0" err="1" smtClean="0">
              <a:latin typeface="Arial" panose="020B0604020202020204" pitchFamily="34" charset="0"/>
              <a:cs typeface="Arial" panose="020B0604020202020204" pitchFamily="34" charset="0"/>
            </a:rPr>
            <a:t>prioritise</a:t>
          </a:r>
          <a:r>
            <a:rPr lang="de-DE" sz="18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de-DE" sz="1800" dirty="0" err="1" smtClean="0">
              <a:latin typeface="Arial" panose="020B0604020202020204" pitchFamily="34" charset="0"/>
              <a:cs typeface="Arial" panose="020B0604020202020204" pitchFamily="34" charset="0"/>
            </a:rPr>
            <a:t>them</a:t>
          </a:r>
          <a:endParaRPr lang="de-DE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F1DF87D-F60A-4709-A6BB-87E4E67CDC16}" type="parTrans" cxnId="{75CFE221-3BF9-4510-918B-E8BD611FC131}">
      <dgm:prSet/>
      <dgm:spPr/>
      <dgm:t>
        <a:bodyPr/>
        <a:lstStyle/>
        <a:p>
          <a:endParaRPr lang="de-DE"/>
        </a:p>
      </dgm:t>
    </dgm:pt>
    <dgm:pt modelId="{280DFCDC-34F0-498B-8047-16039709A1B4}" type="sibTrans" cxnId="{75CFE221-3BF9-4510-918B-E8BD611FC131}">
      <dgm:prSet/>
      <dgm:spPr/>
      <dgm:t>
        <a:bodyPr/>
        <a:lstStyle/>
        <a:p>
          <a:endParaRPr lang="de-DE"/>
        </a:p>
      </dgm:t>
    </dgm:pt>
    <dgm:pt modelId="{4525C321-0DA9-4A11-BFEF-B6DCC98E883F}">
      <dgm:prSet phldrT="[Text]" custT="1"/>
      <dgm:spPr/>
      <dgm:t>
        <a:bodyPr/>
        <a:lstStyle/>
        <a:p>
          <a:r>
            <a:rPr lang="de-DE" sz="1800" dirty="0" smtClean="0">
              <a:latin typeface="Arial" panose="020B0604020202020204" pitchFamily="34" charset="0"/>
              <a:cs typeface="Arial" panose="020B0604020202020204" pitchFamily="34" charset="0"/>
            </a:rPr>
            <a:t>CODIR </a:t>
          </a:r>
          <a:r>
            <a:rPr lang="de-DE" sz="1800" dirty="0" err="1" smtClean="0">
              <a:latin typeface="Arial" panose="020B0604020202020204" pitchFamily="34" charset="0"/>
              <a:cs typeface="Arial" panose="020B0604020202020204" pitchFamily="34" charset="0"/>
            </a:rPr>
            <a:t>updates</a:t>
          </a:r>
          <a:r>
            <a:rPr lang="de-DE" sz="18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de-DE" sz="1800" dirty="0" err="1" smtClean="0">
              <a:latin typeface="Arial" panose="020B0604020202020204" pitchFamily="34" charset="0"/>
              <a:cs typeface="Arial" panose="020B0604020202020204" pitchFamily="34" charset="0"/>
            </a:rPr>
            <a:t>the</a:t>
          </a:r>
          <a:r>
            <a:rPr lang="de-DE" sz="18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de-DE" sz="1800" dirty="0" err="1" smtClean="0">
              <a:latin typeface="Arial" panose="020B0604020202020204" pitchFamily="34" charset="0"/>
              <a:cs typeface="Arial" panose="020B0604020202020204" pitchFamily="34" charset="0"/>
            </a:rPr>
            <a:t>scope</a:t>
          </a:r>
          <a:endParaRPr lang="de-DE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E931301-8903-4A14-87B2-BC23E12C39A2}" type="parTrans" cxnId="{F7B7D3CA-D666-4EBA-BA3A-619658EE7176}">
      <dgm:prSet/>
      <dgm:spPr/>
      <dgm:t>
        <a:bodyPr/>
        <a:lstStyle/>
        <a:p>
          <a:endParaRPr lang="de-DE"/>
        </a:p>
      </dgm:t>
    </dgm:pt>
    <dgm:pt modelId="{FB6038FB-680B-435B-AD9D-8D51E78EE3F7}" type="sibTrans" cxnId="{F7B7D3CA-D666-4EBA-BA3A-619658EE7176}">
      <dgm:prSet/>
      <dgm:spPr/>
      <dgm:t>
        <a:bodyPr/>
        <a:lstStyle/>
        <a:p>
          <a:endParaRPr lang="de-DE"/>
        </a:p>
      </dgm:t>
    </dgm:pt>
    <dgm:pt modelId="{66511136-E65D-4DE9-BCE5-6F21372ECF8F}">
      <dgm:prSet phldrT="[Text]" custT="1"/>
      <dgm:spPr/>
      <dgm:t>
        <a:bodyPr/>
        <a:lstStyle/>
        <a:p>
          <a:r>
            <a:rPr lang="de-DE" sz="1800" dirty="0" err="1" smtClean="0">
              <a:latin typeface="Arial" panose="020B0604020202020204" pitchFamily="34" charset="0"/>
              <a:cs typeface="Arial" panose="020B0604020202020204" pitchFamily="34" charset="0"/>
            </a:rPr>
            <a:t>Scientists</a:t>
          </a:r>
          <a:r>
            <a:rPr lang="de-DE" sz="18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de-DE" sz="1800" dirty="0" err="1" smtClean="0">
              <a:latin typeface="Arial" panose="020B0604020202020204" pitchFamily="34" charset="0"/>
              <a:cs typeface="Arial" panose="020B0604020202020204" pitchFamily="34" charset="0"/>
            </a:rPr>
            <a:t>make</a:t>
          </a:r>
          <a:r>
            <a:rPr lang="de-DE" sz="1800" dirty="0" smtClean="0">
              <a:latin typeface="Arial" panose="020B0604020202020204" pitchFamily="34" charset="0"/>
              <a:cs typeface="Arial" panose="020B0604020202020204" pitchFamily="34" charset="0"/>
            </a:rPr>
            <a:t> a </a:t>
          </a:r>
          <a:r>
            <a:rPr lang="de-DE" sz="1800" dirty="0" err="1" smtClean="0">
              <a:latin typeface="Arial" panose="020B0604020202020204" pitchFamily="34" charset="0"/>
              <a:cs typeface="Arial" panose="020B0604020202020204" pitchFamily="34" charset="0"/>
            </a:rPr>
            <a:t>wish</a:t>
          </a:r>
          <a:r>
            <a:rPr lang="de-DE" sz="18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de-DE" sz="1800" dirty="0" err="1" smtClean="0">
              <a:latin typeface="Arial" panose="020B0604020202020204" pitchFamily="34" charset="0"/>
              <a:cs typeface="Arial" panose="020B0604020202020204" pitchFamily="34" charset="0"/>
            </a:rPr>
            <a:t>list</a:t>
          </a:r>
          <a:endParaRPr lang="de-DE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5B39B0B-C783-41F1-A83F-72FB580BCC3F}" type="parTrans" cxnId="{8FE99FB2-395E-4EB1-8CFD-8D1F5DDED9AE}">
      <dgm:prSet/>
      <dgm:spPr/>
      <dgm:t>
        <a:bodyPr/>
        <a:lstStyle/>
        <a:p>
          <a:endParaRPr lang="de-DE"/>
        </a:p>
      </dgm:t>
    </dgm:pt>
    <dgm:pt modelId="{4C101BC1-E6A5-4AA6-B1FF-66B97FA39CE7}" type="sibTrans" cxnId="{8FE99FB2-395E-4EB1-8CFD-8D1F5DDED9AE}">
      <dgm:prSet/>
      <dgm:spPr/>
      <dgm:t>
        <a:bodyPr/>
        <a:lstStyle/>
        <a:p>
          <a:endParaRPr lang="de-DE"/>
        </a:p>
      </dgm:t>
    </dgm:pt>
    <dgm:pt modelId="{FD915E4B-B553-4552-B6C7-662BFC0086F4}">
      <dgm:prSet phldrT="[Text]" custT="1"/>
      <dgm:spPr/>
      <dgm:t>
        <a:bodyPr/>
        <a:lstStyle/>
        <a:p>
          <a:r>
            <a:rPr lang="de-DE" sz="1800" dirty="0" smtClean="0">
              <a:latin typeface="Arial" panose="020B0604020202020204" pitchFamily="34" charset="0"/>
              <a:cs typeface="Arial" panose="020B0604020202020204" pitchFamily="34" charset="0"/>
            </a:rPr>
            <a:t>Providers </a:t>
          </a:r>
          <a:r>
            <a:rPr lang="de-DE" sz="1800" dirty="0" err="1" smtClean="0">
              <a:latin typeface="Arial" panose="020B0604020202020204" pitchFamily="34" charset="0"/>
              <a:cs typeface="Arial" panose="020B0604020202020204" pitchFamily="34" charset="0"/>
            </a:rPr>
            <a:t>bid</a:t>
          </a:r>
          <a:r>
            <a:rPr lang="de-DE" sz="18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de-DE" sz="1800" dirty="0" err="1" smtClean="0">
              <a:latin typeface="Arial" panose="020B0604020202020204" pitchFamily="34" charset="0"/>
              <a:cs typeface="Arial" panose="020B0604020202020204" pitchFamily="34" charset="0"/>
            </a:rPr>
            <a:t>for</a:t>
          </a:r>
          <a:r>
            <a:rPr lang="de-DE" sz="18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de-DE" sz="1800" dirty="0" err="1" smtClean="0">
              <a:latin typeface="Arial" panose="020B0604020202020204" pitchFamily="34" charset="0"/>
              <a:cs typeface="Arial" panose="020B0604020202020204" pitchFamily="34" charset="0"/>
            </a:rPr>
            <a:t>cost</a:t>
          </a:r>
          <a:r>
            <a:rPr lang="de-DE" sz="18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de-DE" sz="1800" dirty="0" err="1" smtClean="0">
              <a:latin typeface="Arial" panose="020B0604020202020204" pitchFamily="34" charset="0"/>
              <a:cs typeface="Arial" panose="020B0604020202020204" pitchFamily="34" charset="0"/>
            </a:rPr>
            <a:t>book</a:t>
          </a:r>
          <a:r>
            <a:rPr lang="de-DE" sz="18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de-DE" sz="1800" dirty="0" err="1" smtClean="0">
              <a:latin typeface="Arial" panose="020B0604020202020204" pitchFamily="34" charset="0"/>
              <a:cs typeface="Arial" panose="020B0604020202020204" pitchFamily="34" charset="0"/>
            </a:rPr>
            <a:t>items</a:t>
          </a:r>
          <a:endParaRPr lang="de-DE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FBD0257-4B91-4C31-8C71-4D0E679478CC}" type="parTrans" cxnId="{0F7FA543-9640-4532-B651-F16A297B71CC}">
      <dgm:prSet/>
      <dgm:spPr/>
      <dgm:t>
        <a:bodyPr/>
        <a:lstStyle/>
        <a:p>
          <a:endParaRPr lang="de-DE"/>
        </a:p>
      </dgm:t>
    </dgm:pt>
    <dgm:pt modelId="{81C46087-66A7-4D51-993D-8F26FBDB7658}" type="sibTrans" cxnId="{0F7FA543-9640-4532-B651-F16A297B71CC}">
      <dgm:prSet/>
      <dgm:spPr/>
      <dgm:t>
        <a:bodyPr/>
        <a:lstStyle/>
        <a:p>
          <a:endParaRPr lang="de-DE"/>
        </a:p>
      </dgm:t>
    </dgm:pt>
    <dgm:pt modelId="{A7FC64EC-B9F5-4C00-8562-F826D711DD1D}">
      <dgm:prSet phldrT="[Text]" custT="1"/>
      <dgm:spPr/>
      <dgm:t>
        <a:bodyPr/>
        <a:lstStyle/>
        <a:p>
          <a:r>
            <a:rPr lang="de-DE" sz="2400" b="1" dirty="0" smtClean="0">
              <a:solidFill>
                <a:srgbClr val="00B050"/>
              </a:solidFill>
              <a:latin typeface="Arial Rounded MT Bold" panose="020F0704030504030204" pitchFamily="34" charset="0"/>
              <a:cs typeface="Arial" panose="020B0604020202020204" pitchFamily="34" charset="0"/>
            </a:rPr>
            <a:t>CBWG</a:t>
          </a:r>
          <a:r>
            <a:rPr lang="de-DE" sz="18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de-DE" sz="1800" dirty="0" err="1" smtClean="0">
              <a:latin typeface="Arial" panose="020B0604020202020204" pitchFamily="34" charset="0"/>
              <a:cs typeface="Arial" panose="020B0604020202020204" pitchFamily="34" charset="0"/>
            </a:rPr>
            <a:t>adds</a:t>
          </a:r>
          <a:r>
            <a:rPr lang="de-DE" sz="18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de-DE" sz="1800" dirty="0" err="1" smtClean="0">
              <a:latin typeface="Arial" panose="020B0604020202020204" pitchFamily="34" charset="0"/>
              <a:cs typeface="Arial" panose="020B0604020202020204" pitchFamily="34" charset="0"/>
            </a:rPr>
            <a:t>the</a:t>
          </a:r>
          <a:r>
            <a:rPr lang="de-DE" sz="18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de-DE" sz="1800" dirty="0" err="1" smtClean="0">
              <a:latin typeface="Arial" panose="020B0604020202020204" pitchFamily="34" charset="0"/>
              <a:cs typeface="Arial" panose="020B0604020202020204" pitchFamily="34" charset="0"/>
            </a:rPr>
            <a:t>wishes</a:t>
          </a:r>
          <a:r>
            <a:rPr lang="de-DE" sz="18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de-DE" sz="1800" dirty="0" err="1" smtClean="0">
              <a:latin typeface="Arial" panose="020B0604020202020204" pitchFamily="34" charset="0"/>
              <a:cs typeface="Arial" panose="020B0604020202020204" pitchFamily="34" charset="0"/>
            </a:rPr>
            <a:t>to</a:t>
          </a:r>
          <a:r>
            <a:rPr lang="de-DE" sz="18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de-DE" sz="1800" dirty="0" err="1" smtClean="0">
              <a:latin typeface="Arial" panose="020B0604020202020204" pitchFamily="34" charset="0"/>
              <a:cs typeface="Arial" panose="020B0604020202020204" pitchFamily="34" charset="0"/>
            </a:rPr>
            <a:t>the</a:t>
          </a:r>
          <a:r>
            <a:rPr lang="de-DE" sz="18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de-DE" sz="1800" dirty="0" err="1" smtClean="0">
              <a:latin typeface="Arial" panose="020B0604020202020204" pitchFamily="34" charset="0"/>
              <a:cs typeface="Arial" panose="020B0604020202020204" pitchFamily="34" charset="0"/>
            </a:rPr>
            <a:t>cost</a:t>
          </a:r>
          <a:r>
            <a:rPr lang="de-DE" sz="18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de-DE" sz="1800" dirty="0" err="1" smtClean="0">
              <a:latin typeface="Arial" panose="020B0604020202020204" pitchFamily="34" charset="0"/>
              <a:cs typeface="Arial" panose="020B0604020202020204" pitchFamily="34" charset="0"/>
            </a:rPr>
            <a:t>book</a:t>
          </a:r>
          <a:r>
            <a:rPr lang="de-DE" sz="18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de-DE" sz="1800" dirty="0" err="1" smtClean="0">
              <a:latin typeface="Arial" panose="020B0604020202020204" pitchFamily="34" charset="0"/>
              <a:cs typeface="Arial" panose="020B0604020202020204" pitchFamily="34" charset="0"/>
            </a:rPr>
            <a:t>and</a:t>
          </a:r>
          <a:r>
            <a:rPr lang="de-DE" sz="18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de-DE" sz="1800" dirty="0" err="1" smtClean="0">
              <a:latin typeface="Arial" panose="020B0604020202020204" pitchFamily="34" charset="0"/>
              <a:cs typeface="Arial" panose="020B0604020202020204" pitchFamily="34" charset="0"/>
            </a:rPr>
            <a:t>assigns</a:t>
          </a:r>
          <a:r>
            <a:rPr lang="de-DE" sz="18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de-DE" sz="1800" dirty="0" err="1" smtClean="0">
              <a:latin typeface="Arial" panose="020B0604020202020204" pitchFamily="34" charset="0"/>
              <a:cs typeface="Arial" panose="020B0604020202020204" pitchFamily="34" charset="0"/>
            </a:rPr>
            <a:t>economic</a:t>
          </a:r>
          <a:r>
            <a:rPr lang="de-DE" sz="18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de-DE" sz="1800" dirty="0" err="1" smtClean="0">
              <a:latin typeface="Arial" panose="020B0604020202020204" pitchFamily="34" charset="0"/>
              <a:cs typeface="Arial" panose="020B0604020202020204" pitchFamily="34" charset="0"/>
            </a:rPr>
            <a:t>values</a:t>
          </a:r>
          <a:endParaRPr lang="de-DE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77C4B3B-176E-4347-9845-EF6F0E7825B7}" type="parTrans" cxnId="{4DAEA91C-7E14-4109-B54F-D66AA0B93FE7}">
      <dgm:prSet/>
      <dgm:spPr/>
      <dgm:t>
        <a:bodyPr/>
        <a:lstStyle/>
        <a:p>
          <a:endParaRPr lang="de-DE"/>
        </a:p>
      </dgm:t>
    </dgm:pt>
    <dgm:pt modelId="{C834DBDC-9816-4056-9D23-6393E51A03B5}" type="sibTrans" cxnId="{4DAEA91C-7E14-4109-B54F-D66AA0B93FE7}">
      <dgm:prSet/>
      <dgm:spPr/>
      <dgm:t>
        <a:bodyPr/>
        <a:lstStyle/>
        <a:p>
          <a:endParaRPr lang="de-DE"/>
        </a:p>
      </dgm:t>
    </dgm:pt>
    <dgm:pt modelId="{5DA475C6-7056-4782-A21B-155088CED015}" type="pres">
      <dgm:prSet presAssocID="{2373C25D-C4D1-4B9B-AE5F-DDA280AEAACE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77EEF56E-8CB2-46B7-9FDE-2F1022EA607E}" type="pres">
      <dgm:prSet presAssocID="{4C1D13BF-662E-4543-83BD-AAB3BBAB4AD7}" presName="dummy" presStyleCnt="0"/>
      <dgm:spPr/>
    </dgm:pt>
    <dgm:pt modelId="{83B2E102-DE34-4889-99A4-D3353EFB7791}" type="pres">
      <dgm:prSet presAssocID="{4C1D13BF-662E-4543-83BD-AAB3BBAB4AD7}" presName="node" presStyleLbl="revTx" presStyleIdx="0" presStyleCnt="6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78C5EF0B-29BF-445D-B62F-E9CE74ED34F5}" type="pres">
      <dgm:prSet presAssocID="{D783EECB-5F1F-4D7D-B7C3-8ADF420679A4}" presName="sibTrans" presStyleLbl="node1" presStyleIdx="0" presStyleCnt="6"/>
      <dgm:spPr/>
      <dgm:t>
        <a:bodyPr/>
        <a:lstStyle/>
        <a:p>
          <a:endParaRPr lang="de-DE"/>
        </a:p>
      </dgm:t>
    </dgm:pt>
    <dgm:pt modelId="{30BB7E70-B525-48E6-B0A9-3F0082C7FF55}" type="pres">
      <dgm:prSet presAssocID="{6D5C8726-5406-4ED1-999F-2B67293170A9}" presName="dummy" presStyleCnt="0"/>
      <dgm:spPr/>
    </dgm:pt>
    <dgm:pt modelId="{B07A8AFE-9E72-4EAA-8832-2AB4D9EBBE39}" type="pres">
      <dgm:prSet presAssocID="{6D5C8726-5406-4ED1-999F-2B67293170A9}" presName="node" presStyleLbl="revTx" presStyleIdx="1" presStyleCnt="6" custScaleX="20376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619DAFAD-A010-4F18-9359-F097F1BC4453}" type="pres">
      <dgm:prSet presAssocID="{280DFCDC-34F0-498B-8047-16039709A1B4}" presName="sibTrans" presStyleLbl="node1" presStyleIdx="1" presStyleCnt="6"/>
      <dgm:spPr/>
      <dgm:t>
        <a:bodyPr/>
        <a:lstStyle/>
        <a:p>
          <a:endParaRPr lang="de-DE"/>
        </a:p>
      </dgm:t>
    </dgm:pt>
    <dgm:pt modelId="{69B0CD39-D9AC-4AFF-B9CD-DDA34D392CEC}" type="pres">
      <dgm:prSet presAssocID="{4525C321-0DA9-4A11-BFEF-B6DCC98E883F}" presName="dummy" presStyleCnt="0"/>
      <dgm:spPr/>
    </dgm:pt>
    <dgm:pt modelId="{B35831EB-F291-4F0F-ADEC-0F3827C15014}" type="pres">
      <dgm:prSet presAssocID="{4525C321-0DA9-4A11-BFEF-B6DCC98E883F}" presName="node" presStyleLbl="revTx" presStyleIdx="2" presStyleCnt="6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1F1E1F17-D456-4D61-BF03-E15F1236C6AC}" type="pres">
      <dgm:prSet presAssocID="{FB6038FB-680B-435B-AD9D-8D51E78EE3F7}" presName="sibTrans" presStyleLbl="node1" presStyleIdx="2" presStyleCnt="6"/>
      <dgm:spPr/>
      <dgm:t>
        <a:bodyPr/>
        <a:lstStyle/>
        <a:p>
          <a:endParaRPr lang="de-DE"/>
        </a:p>
      </dgm:t>
    </dgm:pt>
    <dgm:pt modelId="{F01EB985-6A6D-43D9-B8C7-5B2FBE12E4B9}" type="pres">
      <dgm:prSet presAssocID="{66511136-E65D-4DE9-BCE5-6F21372ECF8F}" presName="dummy" presStyleCnt="0"/>
      <dgm:spPr/>
    </dgm:pt>
    <dgm:pt modelId="{E2E8E411-F871-46BC-8962-11448E373318}" type="pres">
      <dgm:prSet presAssocID="{66511136-E65D-4DE9-BCE5-6F21372ECF8F}" presName="node" presStyleLbl="revTx" presStyleIdx="3" presStyleCnt="6" custScaleX="119337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E9DDF7A9-6E60-4BE3-80C8-7A28122A7599}" type="pres">
      <dgm:prSet presAssocID="{4C101BC1-E6A5-4AA6-B1FF-66B97FA39CE7}" presName="sibTrans" presStyleLbl="node1" presStyleIdx="3" presStyleCnt="6"/>
      <dgm:spPr/>
      <dgm:t>
        <a:bodyPr/>
        <a:lstStyle/>
        <a:p>
          <a:endParaRPr lang="de-DE"/>
        </a:p>
      </dgm:t>
    </dgm:pt>
    <dgm:pt modelId="{0D1AF6EB-FDD2-45BD-8078-A441B245522D}" type="pres">
      <dgm:prSet presAssocID="{A7FC64EC-B9F5-4C00-8562-F826D711DD1D}" presName="dummy" presStyleCnt="0"/>
      <dgm:spPr/>
    </dgm:pt>
    <dgm:pt modelId="{C14BACA8-6A26-45FF-B785-A74AD1AA90C3}" type="pres">
      <dgm:prSet presAssocID="{A7FC64EC-B9F5-4C00-8562-F826D711DD1D}" presName="node" presStyleLbl="revTx" presStyleIdx="4" presStyleCnt="6" custScaleX="159299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01242CB0-6179-406F-8AD9-362D372AD705}" type="pres">
      <dgm:prSet presAssocID="{C834DBDC-9816-4056-9D23-6393E51A03B5}" presName="sibTrans" presStyleLbl="node1" presStyleIdx="4" presStyleCnt="6"/>
      <dgm:spPr/>
      <dgm:t>
        <a:bodyPr/>
        <a:lstStyle/>
        <a:p>
          <a:endParaRPr lang="de-DE"/>
        </a:p>
      </dgm:t>
    </dgm:pt>
    <dgm:pt modelId="{B69DAC83-DB03-4B7B-9EAB-D1161E91240C}" type="pres">
      <dgm:prSet presAssocID="{FD915E4B-B553-4552-B6C7-662BFC0086F4}" presName="dummy" presStyleCnt="0"/>
      <dgm:spPr/>
    </dgm:pt>
    <dgm:pt modelId="{BD4ECA11-4C47-4511-ADA7-B652FCA9BAA1}" type="pres">
      <dgm:prSet presAssocID="{FD915E4B-B553-4552-B6C7-662BFC0086F4}" presName="node" presStyleLbl="revTx" presStyleIdx="5" presStyleCnt="6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BAF782CA-E0CC-4BA9-BC8C-CB9DB3619FAC}" type="pres">
      <dgm:prSet presAssocID="{81C46087-66A7-4D51-993D-8F26FBDB7658}" presName="sibTrans" presStyleLbl="node1" presStyleIdx="5" presStyleCnt="6"/>
      <dgm:spPr/>
      <dgm:t>
        <a:bodyPr/>
        <a:lstStyle/>
        <a:p>
          <a:endParaRPr lang="de-DE"/>
        </a:p>
      </dgm:t>
    </dgm:pt>
  </dgm:ptLst>
  <dgm:cxnLst>
    <dgm:cxn modelId="{B3575DC5-CF02-419D-840A-2408C6BF736D}" type="presOf" srcId="{66511136-E65D-4DE9-BCE5-6F21372ECF8F}" destId="{E2E8E411-F871-46BC-8962-11448E373318}" srcOrd="0" destOrd="0" presId="urn:microsoft.com/office/officeart/2005/8/layout/cycle1"/>
    <dgm:cxn modelId="{5E548E8F-8EE2-43A1-A37B-CE513947791F}" type="presOf" srcId="{81C46087-66A7-4D51-993D-8F26FBDB7658}" destId="{BAF782CA-E0CC-4BA9-BC8C-CB9DB3619FAC}" srcOrd="0" destOrd="0" presId="urn:microsoft.com/office/officeart/2005/8/layout/cycle1"/>
    <dgm:cxn modelId="{A74B0871-CE43-48CE-A70C-4D46FEFF7FFC}" type="presOf" srcId="{2373C25D-C4D1-4B9B-AE5F-DDA280AEAACE}" destId="{5DA475C6-7056-4782-A21B-155088CED015}" srcOrd="0" destOrd="0" presId="urn:microsoft.com/office/officeart/2005/8/layout/cycle1"/>
    <dgm:cxn modelId="{2F2E253B-B887-4469-9032-D46A68CC7240}" type="presOf" srcId="{4525C321-0DA9-4A11-BFEF-B6DCC98E883F}" destId="{B35831EB-F291-4F0F-ADEC-0F3827C15014}" srcOrd="0" destOrd="0" presId="urn:microsoft.com/office/officeart/2005/8/layout/cycle1"/>
    <dgm:cxn modelId="{A91337C4-8787-4483-A9CE-7A8A0A76BBF8}" type="presOf" srcId="{FB6038FB-680B-435B-AD9D-8D51E78EE3F7}" destId="{1F1E1F17-D456-4D61-BF03-E15F1236C6AC}" srcOrd="0" destOrd="0" presId="urn:microsoft.com/office/officeart/2005/8/layout/cycle1"/>
    <dgm:cxn modelId="{D967A650-FB78-4967-AFE2-BA06D61A386E}" type="presOf" srcId="{D783EECB-5F1F-4D7D-B7C3-8ADF420679A4}" destId="{78C5EF0B-29BF-445D-B62F-E9CE74ED34F5}" srcOrd="0" destOrd="0" presId="urn:microsoft.com/office/officeart/2005/8/layout/cycle1"/>
    <dgm:cxn modelId="{4996AEDB-AEBB-4270-AEA9-FCB8D9CB4083}" type="presOf" srcId="{FD915E4B-B553-4552-B6C7-662BFC0086F4}" destId="{BD4ECA11-4C47-4511-ADA7-B652FCA9BAA1}" srcOrd="0" destOrd="0" presId="urn:microsoft.com/office/officeart/2005/8/layout/cycle1"/>
    <dgm:cxn modelId="{1D873D05-61B5-44FD-9496-0D80382AEC52}" type="presOf" srcId="{6D5C8726-5406-4ED1-999F-2B67293170A9}" destId="{B07A8AFE-9E72-4EAA-8832-2AB4D9EBBE39}" srcOrd="0" destOrd="0" presId="urn:microsoft.com/office/officeart/2005/8/layout/cycle1"/>
    <dgm:cxn modelId="{71CEF7A3-5E61-4C49-B3E9-0868F479C0FF}" srcId="{2373C25D-C4D1-4B9B-AE5F-DDA280AEAACE}" destId="{4C1D13BF-662E-4543-83BD-AAB3BBAB4AD7}" srcOrd="0" destOrd="0" parTransId="{8E8638E0-8BBF-4686-9DCD-A794D607800E}" sibTransId="{D783EECB-5F1F-4D7D-B7C3-8ADF420679A4}"/>
    <dgm:cxn modelId="{5044152B-0147-473E-853B-ABA12ABFC041}" type="presOf" srcId="{4C101BC1-E6A5-4AA6-B1FF-66B97FA39CE7}" destId="{E9DDF7A9-6E60-4BE3-80C8-7A28122A7599}" srcOrd="0" destOrd="0" presId="urn:microsoft.com/office/officeart/2005/8/layout/cycle1"/>
    <dgm:cxn modelId="{46D21E11-52BC-4D63-9B8D-6E30A663F412}" type="presOf" srcId="{4C1D13BF-662E-4543-83BD-AAB3BBAB4AD7}" destId="{83B2E102-DE34-4889-99A4-D3353EFB7791}" srcOrd="0" destOrd="0" presId="urn:microsoft.com/office/officeart/2005/8/layout/cycle1"/>
    <dgm:cxn modelId="{4DAEA91C-7E14-4109-B54F-D66AA0B93FE7}" srcId="{2373C25D-C4D1-4B9B-AE5F-DDA280AEAACE}" destId="{A7FC64EC-B9F5-4C00-8562-F826D711DD1D}" srcOrd="4" destOrd="0" parTransId="{177C4B3B-176E-4347-9845-EF6F0E7825B7}" sibTransId="{C834DBDC-9816-4056-9D23-6393E51A03B5}"/>
    <dgm:cxn modelId="{75CFE221-3BF9-4510-918B-E8BD611FC131}" srcId="{2373C25D-C4D1-4B9B-AE5F-DDA280AEAACE}" destId="{6D5C8726-5406-4ED1-999F-2B67293170A9}" srcOrd="1" destOrd="0" parTransId="{CF1DF87D-F60A-4709-A6BB-87E4E67CDC16}" sibTransId="{280DFCDC-34F0-498B-8047-16039709A1B4}"/>
    <dgm:cxn modelId="{8FE99FB2-395E-4EB1-8CFD-8D1F5DDED9AE}" srcId="{2373C25D-C4D1-4B9B-AE5F-DDA280AEAACE}" destId="{66511136-E65D-4DE9-BCE5-6F21372ECF8F}" srcOrd="3" destOrd="0" parTransId="{C5B39B0B-C783-41F1-A83F-72FB580BCC3F}" sibTransId="{4C101BC1-E6A5-4AA6-B1FF-66B97FA39CE7}"/>
    <dgm:cxn modelId="{19D0443A-437C-4C8A-87C5-BCC7B4BE9F1B}" type="presOf" srcId="{A7FC64EC-B9F5-4C00-8562-F826D711DD1D}" destId="{C14BACA8-6A26-45FF-B785-A74AD1AA90C3}" srcOrd="0" destOrd="0" presId="urn:microsoft.com/office/officeart/2005/8/layout/cycle1"/>
    <dgm:cxn modelId="{0F7FA543-9640-4532-B651-F16A297B71CC}" srcId="{2373C25D-C4D1-4B9B-AE5F-DDA280AEAACE}" destId="{FD915E4B-B553-4552-B6C7-662BFC0086F4}" srcOrd="5" destOrd="0" parTransId="{FFBD0257-4B91-4C31-8C71-4D0E679478CC}" sibTransId="{81C46087-66A7-4D51-993D-8F26FBDB7658}"/>
    <dgm:cxn modelId="{589B97FE-C0F4-47F6-A737-3A32C00A6374}" type="presOf" srcId="{280DFCDC-34F0-498B-8047-16039709A1B4}" destId="{619DAFAD-A010-4F18-9359-F097F1BC4453}" srcOrd="0" destOrd="0" presId="urn:microsoft.com/office/officeart/2005/8/layout/cycle1"/>
    <dgm:cxn modelId="{F7B7D3CA-D666-4EBA-BA3A-619658EE7176}" srcId="{2373C25D-C4D1-4B9B-AE5F-DDA280AEAACE}" destId="{4525C321-0DA9-4A11-BFEF-B6DCC98E883F}" srcOrd="2" destOrd="0" parTransId="{DE931301-8903-4A14-87B2-BC23E12C39A2}" sibTransId="{FB6038FB-680B-435B-AD9D-8D51E78EE3F7}"/>
    <dgm:cxn modelId="{083B3512-F7DD-4BD9-8DCF-DA83D06FAD0F}" type="presOf" srcId="{C834DBDC-9816-4056-9D23-6393E51A03B5}" destId="{01242CB0-6179-406F-8AD9-362D372AD705}" srcOrd="0" destOrd="0" presId="urn:microsoft.com/office/officeart/2005/8/layout/cycle1"/>
    <dgm:cxn modelId="{103DA3D5-7AE1-4F72-AE96-7425E8EABAE2}" type="presParOf" srcId="{5DA475C6-7056-4782-A21B-155088CED015}" destId="{77EEF56E-8CB2-46B7-9FDE-2F1022EA607E}" srcOrd="0" destOrd="0" presId="urn:microsoft.com/office/officeart/2005/8/layout/cycle1"/>
    <dgm:cxn modelId="{AC85B2EE-743C-4D6C-A704-2AAD9EDF26C8}" type="presParOf" srcId="{5DA475C6-7056-4782-A21B-155088CED015}" destId="{83B2E102-DE34-4889-99A4-D3353EFB7791}" srcOrd="1" destOrd="0" presId="urn:microsoft.com/office/officeart/2005/8/layout/cycle1"/>
    <dgm:cxn modelId="{857A05C9-7DD3-46F6-8B10-3A730B05732F}" type="presParOf" srcId="{5DA475C6-7056-4782-A21B-155088CED015}" destId="{78C5EF0B-29BF-445D-B62F-E9CE74ED34F5}" srcOrd="2" destOrd="0" presId="urn:microsoft.com/office/officeart/2005/8/layout/cycle1"/>
    <dgm:cxn modelId="{E32F0D4B-38E2-4C0F-BAAC-AC5235E68122}" type="presParOf" srcId="{5DA475C6-7056-4782-A21B-155088CED015}" destId="{30BB7E70-B525-48E6-B0A9-3F0082C7FF55}" srcOrd="3" destOrd="0" presId="urn:microsoft.com/office/officeart/2005/8/layout/cycle1"/>
    <dgm:cxn modelId="{5E2A7FC9-2A74-43B1-80DD-05C3B11606E2}" type="presParOf" srcId="{5DA475C6-7056-4782-A21B-155088CED015}" destId="{B07A8AFE-9E72-4EAA-8832-2AB4D9EBBE39}" srcOrd="4" destOrd="0" presId="urn:microsoft.com/office/officeart/2005/8/layout/cycle1"/>
    <dgm:cxn modelId="{9938BA88-83B0-4DBF-BA95-4922293D857A}" type="presParOf" srcId="{5DA475C6-7056-4782-A21B-155088CED015}" destId="{619DAFAD-A010-4F18-9359-F097F1BC4453}" srcOrd="5" destOrd="0" presId="urn:microsoft.com/office/officeart/2005/8/layout/cycle1"/>
    <dgm:cxn modelId="{B5F47359-D4DD-4052-B913-F175AE97B424}" type="presParOf" srcId="{5DA475C6-7056-4782-A21B-155088CED015}" destId="{69B0CD39-D9AC-4AFF-B9CD-DDA34D392CEC}" srcOrd="6" destOrd="0" presId="urn:microsoft.com/office/officeart/2005/8/layout/cycle1"/>
    <dgm:cxn modelId="{97F0F37E-14BC-430F-8073-29ED8098AA7F}" type="presParOf" srcId="{5DA475C6-7056-4782-A21B-155088CED015}" destId="{B35831EB-F291-4F0F-ADEC-0F3827C15014}" srcOrd="7" destOrd="0" presId="urn:microsoft.com/office/officeart/2005/8/layout/cycle1"/>
    <dgm:cxn modelId="{0E238FAD-416F-4D87-8D75-A3095C36A408}" type="presParOf" srcId="{5DA475C6-7056-4782-A21B-155088CED015}" destId="{1F1E1F17-D456-4D61-BF03-E15F1236C6AC}" srcOrd="8" destOrd="0" presId="urn:microsoft.com/office/officeart/2005/8/layout/cycle1"/>
    <dgm:cxn modelId="{F08C0103-EB12-4C8A-BE5E-E786811BCC47}" type="presParOf" srcId="{5DA475C6-7056-4782-A21B-155088CED015}" destId="{F01EB985-6A6D-43D9-B8C7-5B2FBE12E4B9}" srcOrd="9" destOrd="0" presId="urn:microsoft.com/office/officeart/2005/8/layout/cycle1"/>
    <dgm:cxn modelId="{CCD26029-19FF-49CA-B11B-5DABB9EFE9B0}" type="presParOf" srcId="{5DA475C6-7056-4782-A21B-155088CED015}" destId="{E2E8E411-F871-46BC-8962-11448E373318}" srcOrd="10" destOrd="0" presId="urn:microsoft.com/office/officeart/2005/8/layout/cycle1"/>
    <dgm:cxn modelId="{BCD372D3-96C4-4167-9038-03B357221E83}" type="presParOf" srcId="{5DA475C6-7056-4782-A21B-155088CED015}" destId="{E9DDF7A9-6E60-4BE3-80C8-7A28122A7599}" srcOrd="11" destOrd="0" presId="urn:microsoft.com/office/officeart/2005/8/layout/cycle1"/>
    <dgm:cxn modelId="{A16CB463-4F49-46D5-B18A-C9D75DAD89F4}" type="presParOf" srcId="{5DA475C6-7056-4782-A21B-155088CED015}" destId="{0D1AF6EB-FDD2-45BD-8078-A441B245522D}" srcOrd="12" destOrd="0" presId="urn:microsoft.com/office/officeart/2005/8/layout/cycle1"/>
    <dgm:cxn modelId="{ECC37800-E957-4828-9C28-DDED3D82CBEA}" type="presParOf" srcId="{5DA475C6-7056-4782-A21B-155088CED015}" destId="{C14BACA8-6A26-45FF-B785-A74AD1AA90C3}" srcOrd="13" destOrd="0" presId="urn:microsoft.com/office/officeart/2005/8/layout/cycle1"/>
    <dgm:cxn modelId="{4BD51CDE-927E-4980-B843-F95E556C17C9}" type="presParOf" srcId="{5DA475C6-7056-4782-A21B-155088CED015}" destId="{01242CB0-6179-406F-8AD9-362D372AD705}" srcOrd="14" destOrd="0" presId="urn:microsoft.com/office/officeart/2005/8/layout/cycle1"/>
    <dgm:cxn modelId="{4CE65E36-7FD7-4D1C-ABE4-63A7A798D2B8}" type="presParOf" srcId="{5DA475C6-7056-4782-A21B-155088CED015}" destId="{B69DAC83-DB03-4B7B-9EAB-D1161E91240C}" srcOrd="15" destOrd="0" presId="urn:microsoft.com/office/officeart/2005/8/layout/cycle1"/>
    <dgm:cxn modelId="{171E7263-60AE-4DE2-BC61-B2C94ABA882D}" type="presParOf" srcId="{5DA475C6-7056-4782-A21B-155088CED015}" destId="{BD4ECA11-4C47-4511-ADA7-B652FCA9BAA1}" srcOrd="16" destOrd="0" presId="urn:microsoft.com/office/officeart/2005/8/layout/cycle1"/>
    <dgm:cxn modelId="{880ABA67-81DD-4558-8947-BB0732ADD78C}" type="presParOf" srcId="{5DA475C6-7056-4782-A21B-155088CED015}" destId="{BAF782CA-E0CC-4BA9-BC8C-CB9DB3619FAC}" srcOrd="17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373C25D-C4D1-4B9B-AE5F-DDA280AEAACE}" type="doc">
      <dgm:prSet loTypeId="urn:microsoft.com/office/officeart/2005/8/layout/cycle1" loCatId="cycle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de-DE"/>
        </a:p>
      </dgm:t>
    </dgm:pt>
    <dgm:pt modelId="{4C1D13BF-662E-4543-83BD-AAB3BBAB4AD7}">
      <dgm:prSet phldrT="[Text]" custT="1"/>
      <dgm:spPr/>
      <dgm:t>
        <a:bodyPr/>
        <a:lstStyle/>
        <a:p>
          <a:r>
            <a:rPr lang="de-DE" sz="2000" b="1" dirty="0" smtClean="0">
              <a:latin typeface="Arial" panose="020B0604020202020204" pitchFamily="34" charset="0"/>
              <a:cs typeface="Arial" panose="020B0604020202020204" pitchFamily="34" charset="0"/>
            </a:rPr>
            <a:t>Call </a:t>
          </a:r>
          <a:r>
            <a:rPr lang="de-DE" sz="2000" b="1" dirty="0" err="1" smtClean="0">
              <a:latin typeface="Arial" panose="020B0604020202020204" pitchFamily="34" charset="0"/>
              <a:cs typeface="Arial" panose="020B0604020202020204" pitchFamily="34" charset="0"/>
            </a:rPr>
            <a:t>for</a:t>
          </a:r>
          <a:r>
            <a:rPr lang="de-DE" sz="2000" b="1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de-DE" sz="2000" b="1" dirty="0" err="1" smtClean="0">
              <a:latin typeface="Arial" panose="020B0604020202020204" pitchFamily="34" charset="0"/>
              <a:cs typeface="Arial" panose="020B0604020202020204" pitchFamily="34" charset="0"/>
            </a:rPr>
            <a:t>proposals</a:t>
          </a:r>
          <a:r>
            <a:rPr lang="de-DE" sz="2000" b="1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de-DE" sz="2000" b="1" dirty="0" err="1" smtClean="0">
              <a:latin typeface="Arial" panose="020B0604020202020204" pitchFamily="34" charset="0"/>
              <a:cs typeface="Arial" panose="020B0604020202020204" pitchFamily="34" charset="0"/>
            </a:rPr>
            <a:t>to</a:t>
          </a:r>
          <a:r>
            <a:rPr lang="de-DE" sz="2000" b="1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de-DE" sz="2000" b="1" dirty="0" err="1" smtClean="0">
              <a:latin typeface="Arial" panose="020B0604020202020204" pitchFamily="34" charset="0"/>
              <a:cs typeface="Arial" panose="020B0604020202020204" pitchFamily="34" charset="0"/>
            </a:rPr>
            <a:t>scope</a:t>
          </a:r>
          <a:endParaRPr lang="de-DE" sz="20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E8638E0-8BBF-4686-9DCD-A794D607800E}" type="parTrans" cxnId="{71CEF7A3-5E61-4C49-B3E9-0868F479C0FF}">
      <dgm:prSet/>
      <dgm:spPr/>
      <dgm:t>
        <a:bodyPr/>
        <a:lstStyle/>
        <a:p>
          <a:endParaRPr lang="de-DE"/>
        </a:p>
      </dgm:t>
    </dgm:pt>
    <dgm:pt modelId="{D783EECB-5F1F-4D7D-B7C3-8ADF420679A4}" type="sibTrans" cxnId="{71CEF7A3-5E61-4C49-B3E9-0868F479C0FF}">
      <dgm:prSet/>
      <dgm:spPr/>
      <dgm:t>
        <a:bodyPr/>
        <a:lstStyle/>
        <a:p>
          <a:endParaRPr lang="de-DE"/>
        </a:p>
      </dgm:t>
    </dgm:pt>
    <dgm:pt modelId="{6D5C8726-5406-4ED1-999F-2B67293170A9}">
      <dgm:prSet phldrT="[Text]" custT="1"/>
      <dgm:spPr/>
      <dgm:t>
        <a:bodyPr/>
        <a:lstStyle/>
        <a:p>
          <a:r>
            <a:rPr lang="de-DE" sz="1800" dirty="0" err="1" smtClean="0">
              <a:latin typeface="Arial" panose="020B0604020202020204" pitchFamily="34" charset="0"/>
              <a:cs typeface="Arial" panose="020B0604020202020204" pitchFamily="34" charset="0"/>
            </a:rPr>
            <a:t>Consultation</a:t>
          </a:r>
          <a:r>
            <a:rPr lang="de-DE" sz="18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de-DE" sz="1800" dirty="0" err="1" smtClean="0">
              <a:latin typeface="Arial" panose="020B0604020202020204" pitchFamily="34" charset="0"/>
              <a:cs typeface="Arial" panose="020B0604020202020204" pitchFamily="34" charset="0"/>
            </a:rPr>
            <a:t>with</a:t>
          </a:r>
          <a:r>
            <a:rPr lang="de-DE" sz="18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de-DE" sz="2400" b="1" dirty="0" smtClean="0">
              <a:solidFill>
                <a:srgbClr val="00B050"/>
              </a:solidFill>
              <a:latin typeface="Arial Rounded MT Bold" panose="020F0704030504030204" pitchFamily="34" charset="0"/>
              <a:cs typeface="Arial" panose="020B0604020202020204" pitchFamily="34" charset="0"/>
            </a:rPr>
            <a:t>IKRB</a:t>
          </a:r>
          <a:r>
            <a:rPr lang="de-DE" sz="18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de-DE" sz="1800" dirty="0" err="1" smtClean="0">
              <a:latin typeface="Arial" panose="020B0604020202020204" pitchFamily="34" charset="0"/>
              <a:cs typeface="Arial" panose="020B0604020202020204" pitchFamily="34" charset="0"/>
            </a:rPr>
            <a:t>and</a:t>
          </a:r>
          <a:r>
            <a:rPr lang="de-DE" sz="18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de-DE" sz="1800" dirty="0" err="1" smtClean="0">
              <a:latin typeface="Arial" panose="020B0604020202020204" pitchFamily="34" charset="0"/>
              <a:cs typeface="Arial" panose="020B0604020202020204" pitchFamily="34" charset="0"/>
            </a:rPr>
            <a:t>user</a:t>
          </a:r>
          <a:r>
            <a:rPr lang="de-DE" sz="18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de-DE" sz="1800" dirty="0" err="1" smtClean="0">
              <a:latin typeface="Arial" panose="020B0604020202020204" pitchFamily="34" charset="0"/>
              <a:cs typeface="Arial" panose="020B0604020202020204" pitchFamily="34" charset="0"/>
            </a:rPr>
            <a:t>groups</a:t>
          </a:r>
          <a:r>
            <a:rPr lang="de-DE" sz="1800" dirty="0" smtClean="0">
              <a:latin typeface="Arial" panose="020B0604020202020204" pitchFamily="34" charset="0"/>
              <a:cs typeface="Arial" panose="020B0604020202020204" pitchFamily="34" charset="0"/>
            </a:rPr>
            <a:t>; </a:t>
          </a:r>
          <a:r>
            <a:rPr lang="de-DE" sz="1800" dirty="0" err="1" smtClean="0">
              <a:latin typeface="Arial" panose="020B0604020202020204" pitchFamily="34" charset="0"/>
              <a:cs typeface="Arial" panose="020B0604020202020204" pitchFamily="34" charset="0"/>
            </a:rPr>
            <a:t>select</a:t>
          </a:r>
          <a:r>
            <a:rPr lang="de-DE" sz="18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de-DE" sz="1800" dirty="0" err="1" smtClean="0">
              <a:latin typeface="Arial" panose="020B0604020202020204" pitchFamily="34" charset="0"/>
              <a:cs typeface="Arial" panose="020B0604020202020204" pitchFamily="34" charset="0"/>
            </a:rPr>
            <a:t>proposals</a:t>
          </a:r>
          <a:r>
            <a:rPr lang="de-DE" sz="1800" dirty="0" smtClean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de-DE" sz="1800" dirty="0" err="1" smtClean="0">
              <a:latin typeface="Arial" panose="020B0604020202020204" pitchFamily="34" charset="0"/>
              <a:cs typeface="Arial" panose="020B0604020202020204" pitchFamily="34" charset="0"/>
            </a:rPr>
            <a:t>prioritise</a:t>
          </a:r>
          <a:r>
            <a:rPr lang="de-DE" sz="18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de-DE" sz="1800" dirty="0" err="1" smtClean="0">
              <a:latin typeface="Arial" panose="020B0604020202020204" pitchFamily="34" charset="0"/>
              <a:cs typeface="Arial" panose="020B0604020202020204" pitchFamily="34" charset="0"/>
            </a:rPr>
            <a:t>them</a:t>
          </a:r>
          <a:endParaRPr lang="de-DE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F1DF87D-F60A-4709-A6BB-87E4E67CDC16}" type="parTrans" cxnId="{75CFE221-3BF9-4510-918B-E8BD611FC131}">
      <dgm:prSet/>
      <dgm:spPr/>
      <dgm:t>
        <a:bodyPr/>
        <a:lstStyle/>
        <a:p>
          <a:endParaRPr lang="de-DE"/>
        </a:p>
      </dgm:t>
    </dgm:pt>
    <dgm:pt modelId="{280DFCDC-34F0-498B-8047-16039709A1B4}" type="sibTrans" cxnId="{75CFE221-3BF9-4510-918B-E8BD611FC131}">
      <dgm:prSet/>
      <dgm:spPr/>
      <dgm:t>
        <a:bodyPr/>
        <a:lstStyle/>
        <a:p>
          <a:endParaRPr lang="de-DE"/>
        </a:p>
      </dgm:t>
    </dgm:pt>
    <dgm:pt modelId="{4525C321-0DA9-4A11-BFEF-B6DCC98E883F}">
      <dgm:prSet phldrT="[Text]" custT="1"/>
      <dgm:spPr/>
      <dgm:t>
        <a:bodyPr/>
        <a:lstStyle/>
        <a:p>
          <a:r>
            <a:rPr lang="de-DE" sz="1800" dirty="0" smtClean="0">
              <a:latin typeface="Arial" panose="020B0604020202020204" pitchFamily="34" charset="0"/>
              <a:cs typeface="Arial" panose="020B0604020202020204" pitchFamily="34" charset="0"/>
            </a:rPr>
            <a:t>CODIR </a:t>
          </a:r>
          <a:r>
            <a:rPr lang="de-DE" sz="1800" dirty="0" err="1" smtClean="0">
              <a:latin typeface="Arial" panose="020B0604020202020204" pitchFamily="34" charset="0"/>
              <a:cs typeface="Arial" panose="020B0604020202020204" pitchFamily="34" charset="0"/>
            </a:rPr>
            <a:t>updates</a:t>
          </a:r>
          <a:r>
            <a:rPr lang="de-DE" sz="18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de-DE" sz="1800" dirty="0" err="1" smtClean="0">
              <a:latin typeface="Arial" panose="020B0604020202020204" pitchFamily="34" charset="0"/>
              <a:cs typeface="Arial" panose="020B0604020202020204" pitchFamily="34" charset="0"/>
            </a:rPr>
            <a:t>the</a:t>
          </a:r>
          <a:r>
            <a:rPr lang="de-DE" sz="18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de-DE" sz="1800" dirty="0" err="1" smtClean="0">
              <a:latin typeface="Arial" panose="020B0604020202020204" pitchFamily="34" charset="0"/>
              <a:cs typeface="Arial" panose="020B0604020202020204" pitchFamily="34" charset="0"/>
            </a:rPr>
            <a:t>scope</a:t>
          </a:r>
          <a:endParaRPr lang="de-DE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E931301-8903-4A14-87B2-BC23E12C39A2}" type="parTrans" cxnId="{F7B7D3CA-D666-4EBA-BA3A-619658EE7176}">
      <dgm:prSet/>
      <dgm:spPr/>
      <dgm:t>
        <a:bodyPr/>
        <a:lstStyle/>
        <a:p>
          <a:endParaRPr lang="de-DE"/>
        </a:p>
      </dgm:t>
    </dgm:pt>
    <dgm:pt modelId="{FB6038FB-680B-435B-AD9D-8D51E78EE3F7}" type="sibTrans" cxnId="{F7B7D3CA-D666-4EBA-BA3A-619658EE7176}">
      <dgm:prSet/>
      <dgm:spPr/>
      <dgm:t>
        <a:bodyPr/>
        <a:lstStyle/>
        <a:p>
          <a:endParaRPr lang="de-DE"/>
        </a:p>
      </dgm:t>
    </dgm:pt>
    <dgm:pt modelId="{66511136-E65D-4DE9-BCE5-6F21372ECF8F}">
      <dgm:prSet phldrT="[Text]" custT="1"/>
      <dgm:spPr/>
      <dgm:t>
        <a:bodyPr/>
        <a:lstStyle/>
        <a:p>
          <a:r>
            <a:rPr lang="de-DE" sz="1800" dirty="0" err="1" smtClean="0">
              <a:latin typeface="Arial" panose="020B0604020202020204" pitchFamily="34" charset="0"/>
              <a:cs typeface="Arial" panose="020B0604020202020204" pitchFamily="34" charset="0"/>
            </a:rPr>
            <a:t>Scientists</a:t>
          </a:r>
          <a:r>
            <a:rPr lang="de-DE" sz="18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de-DE" sz="1800" dirty="0" err="1" smtClean="0">
              <a:latin typeface="Arial" panose="020B0604020202020204" pitchFamily="34" charset="0"/>
              <a:cs typeface="Arial" panose="020B0604020202020204" pitchFamily="34" charset="0"/>
            </a:rPr>
            <a:t>make</a:t>
          </a:r>
          <a:r>
            <a:rPr lang="de-DE" sz="1800" dirty="0" smtClean="0">
              <a:latin typeface="Arial" panose="020B0604020202020204" pitchFamily="34" charset="0"/>
              <a:cs typeface="Arial" panose="020B0604020202020204" pitchFamily="34" charset="0"/>
            </a:rPr>
            <a:t> a </a:t>
          </a:r>
          <a:r>
            <a:rPr lang="de-DE" sz="1800" dirty="0" err="1" smtClean="0">
              <a:latin typeface="Arial" panose="020B0604020202020204" pitchFamily="34" charset="0"/>
              <a:cs typeface="Arial" panose="020B0604020202020204" pitchFamily="34" charset="0"/>
            </a:rPr>
            <a:t>wish</a:t>
          </a:r>
          <a:r>
            <a:rPr lang="de-DE" sz="18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de-DE" sz="1800" dirty="0" err="1" smtClean="0">
              <a:latin typeface="Arial" panose="020B0604020202020204" pitchFamily="34" charset="0"/>
              <a:cs typeface="Arial" panose="020B0604020202020204" pitchFamily="34" charset="0"/>
            </a:rPr>
            <a:t>list</a:t>
          </a:r>
          <a:endParaRPr lang="de-DE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5B39B0B-C783-41F1-A83F-72FB580BCC3F}" type="parTrans" cxnId="{8FE99FB2-395E-4EB1-8CFD-8D1F5DDED9AE}">
      <dgm:prSet/>
      <dgm:spPr/>
      <dgm:t>
        <a:bodyPr/>
        <a:lstStyle/>
        <a:p>
          <a:endParaRPr lang="de-DE"/>
        </a:p>
      </dgm:t>
    </dgm:pt>
    <dgm:pt modelId="{4C101BC1-E6A5-4AA6-B1FF-66B97FA39CE7}" type="sibTrans" cxnId="{8FE99FB2-395E-4EB1-8CFD-8D1F5DDED9AE}">
      <dgm:prSet/>
      <dgm:spPr/>
      <dgm:t>
        <a:bodyPr/>
        <a:lstStyle/>
        <a:p>
          <a:endParaRPr lang="de-DE"/>
        </a:p>
      </dgm:t>
    </dgm:pt>
    <dgm:pt modelId="{FD915E4B-B553-4552-B6C7-662BFC0086F4}">
      <dgm:prSet phldrT="[Text]" custT="1"/>
      <dgm:spPr/>
      <dgm:t>
        <a:bodyPr/>
        <a:lstStyle/>
        <a:p>
          <a:r>
            <a:rPr lang="de-DE" sz="1800" dirty="0" smtClean="0">
              <a:latin typeface="Arial" panose="020B0604020202020204" pitchFamily="34" charset="0"/>
              <a:cs typeface="Arial" panose="020B0604020202020204" pitchFamily="34" charset="0"/>
            </a:rPr>
            <a:t>Providers </a:t>
          </a:r>
          <a:r>
            <a:rPr lang="de-DE" sz="1800" dirty="0" err="1" smtClean="0">
              <a:latin typeface="Arial" panose="020B0604020202020204" pitchFamily="34" charset="0"/>
              <a:cs typeface="Arial" panose="020B0604020202020204" pitchFamily="34" charset="0"/>
            </a:rPr>
            <a:t>bid</a:t>
          </a:r>
          <a:r>
            <a:rPr lang="de-DE" sz="18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de-DE" sz="1800" dirty="0" err="1" smtClean="0">
              <a:latin typeface="Arial" panose="020B0604020202020204" pitchFamily="34" charset="0"/>
              <a:cs typeface="Arial" panose="020B0604020202020204" pitchFamily="34" charset="0"/>
            </a:rPr>
            <a:t>for</a:t>
          </a:r>
          <a:r>
            <a:rPr lang="de-DE" sz="18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de-DE" sz="1800" dirty="0" err="1" smtClean="0">
              <a:latin typeface="Arial" panose="020B0604020202020204" pitchFamily="34" charset="0"/>
              <a:cs typeface="Arial" panose="020B0604020202020204" pitchFamily="34" charset="0"/>
            </a:rPr>
            <a:t>cost</a:t>
          </a:r>
          <a:r>
            <a:rPr lang="de-DE" sz="18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de-DE" sz="1800" dirty="0" err="1" smtClean="0">
              <a:latin typeface="Arial" panose="020B0604020202020204" pitchFamily="34" charset="0"/>
              <a:cs typeface="Arial" panose="020B0604020202020204" pitchFamily="34" charset="0"/>
            </a:rPr>
            <a:t>book</a:t>
          </a:r>
          <a:r>
            <a:rPr lang="de-DE" sz="18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de-DE" sz="1800" dirty="0" err="1" smtClean="0">
              <a:latin typeface="Arial" panose="020B0604020202020204" pitchFamily="34" charset="0"/>
              <a:cs typeface="Arial" panose="020B0604020202020204" pitchFamily="34" charset="0"/>
            </a:rPr>
            <a:t>items</a:t>
          </a:r>
          <a:endParaRPr lang="de-DE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FBD0257-4B91-4C31-8C71-4D0E679478CC}" type="parTrans" cxnId="{0F7FA543-9640-4532-B651-F16A297B71CC}">
      <dgm:prSet/>
      <dgm:spPr/>
      <dgm:t>
        <a:bodyPr/>
        <a:lstStyle/>
        <a:p>
          <a:endParaRPr lang="de-DE"/>
        </a:p>
      </dgm:t>
    </dgm:pt>
    <dgm:pt modelId="{81C46087-66A7-4D51-993D-8F26FBDB7658}" type="sibTrans" cxnId="{0F7FA543-9640-4532-B651-F16A297B71CC}">
      <dgm:prSet/>
      <dgm:spPr/>
      <dgm:t>
        <a:bodyPr/>
        <a:lstStyle/>
        <a:p>
          <a:endParaRPr lang="de-DE"/>
        </a:p>
      </dgm:t>
    </dgm:pt>
    <dgm:pt modelId="{A7FC64EC-B9F5-4C00-8562-F826D711DD1D}">
      <dgm:prSet phldrT="[Text]" custT="1"/>
      <dgm:spPr/>
      <dgm:t>
        <a:bodyPr/>
        <a:lstStyle/>
        <a:p>
          <a:r>
            <a:rPr lang="de-DE" sz="2400" b="1" dirty="0" smtClean="0">
              <a:solidFill>
                <a:srgbClr val="00B050"/>
              </a:solidFill>
              <a:latin typeface="Arial Rounded MT Bold" panose="020F0704030504030204" pitchFamily="34" charset="0"/>
              <a:cs typeface="Arial" panose="020B0604020202020204" pitchFamily="34" charset="0"/>
            </a:rPr>
            <a:t>CBWG</a:t>
          </a:r>
          <a:r>
            <a:rPr lang="de-DE" sz="18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de-DE" sz="1800" dirty="0" err="1" smtClean="0">
              <a:latin typeface="Arial" panose="020B0604020202020204" pitchFamily="34" charset="0"/>
              <a:cs typeface="Arial" panose="020B0604020202020204" pitchFamily="34" charset="0"/>
            </a:rPr>
            <a:t>adds</a:t>
          </a:r>
          <a:r>
            <a:rPr lang="de-DE" sz="18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de-DE" sz="1800" dirty="0" err="1" smtClean="0">
              <a:latin typeface="Arial" panose="020B0604020202020204" pitchFamily="34" charset="0"/>
              <a:cs typeface="Arial" panose="020B0604020202020204" pitchFamily="34" charset="0"/>
            </a:rPr>
            <a:t>the</a:t>
          </a:r>
          <a:r>
            <a:rPr lang="de-DE" sz="18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de-DE" sz="1800" dirty="0" err="1" smtClean="0">
              <a:latin typeface="Arial" panose="020B0604020202020204" pitchFamily="34" charset="0"/>
              <a:cs typeface="Arial" panose="020B0604020202020204" pitchFamily="34" charset="0"/>
            </a:rPr>
            <a:t>wishes</a:t>
          </a:r>
          <a:r>
            <a:rPr lang="de-DE" sz="18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de-DE" sz="1800" dirty="0" err="1" smtClean="0">
              <a:latin typeface="Arial" panose="020B0604020202020204" pitchFamily="34" charset="0"/>
              <a:cs typeface="Arial" panose="020B0604020202020204" pitchFamily="34" charset="0"/>
            </a:rPr>
            <a:t>to</a:t>
          </a:r>
          <a:r>
            <a:rPr lang="de-DE" sz="18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de-DE" sz="1800" dirty="0" err="1" smtClean="0">
              <a:latin typeface="Arial" panose="020B0604020202020204" pitchFamily="34" charset="0"/>
              <a:cs typeface="Arial" panose="020B0604020202020204" pitchFamily="34" charset="0"/>
            </a:rPr>
            <a:t>the</a:t>
          </a:r>
          <a:r>
            <a:rPr lang="de-DE" sz="18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de-DE" sz="1800" dirty="0" err="1" smtClean="0">
              <a:latin typeface="Arial" panose="020B0604020202020204" pitchFamily="34" charset="0"/>
              <a:cs typeface="Arial" panose="020B0604020202020204" pitchFamily="34" charset="0"/>
            </a:rPr>
            <a:t>cost</a:t>
          </a:r>
          <a:r>
            <a:rPr lang="de-DE" sz="18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de-DE" sz="1800" dirty="0" err="1" smtClean="0">
              <a:latin typeface="Arial" panose="020B0604020202020204" pitchFamily="34" charset="0"/>
              <a:cs typeface="Arial" panose="020B0604020202020204" pitchFamily="34" charset="0"/>
            </a:rPr>
            <a:t>book</a:t>
          </a:r>
          <a:r>
            <a:rPr lang="de-DE" sz="18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de-DE" sz="1800" dirty="0" err="1" smtClean="0">
              <a:latin typeface="Arial" panose="020B0604020202020204" pitchFamily="34" charset="0"/>
              <a:cs typeface="Arial" panose="020B0604020202020204" pitchFamily="34" charset="0"/>
            </a:rPr>
            <a:t>and</a:t>
          </a:r>
          <a:r>
            <a:rPr lang="de-DE" sz="18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de-DE" sz="1800" dirty="0" err="1" smtClean="0">
              <a:latin typeface="Arial" panose="020B0604020202020204" pitchFamily="34" charset="0"/>
              <a:cs typeface="Arial" panose="020B0604020202020204" pitchFamily="34" charset="0"/>
            </a:rPr>
            <a:t>assigns</a:t>
          </a:r>
          <a:r>
            <a:rPr lang="de-DE" sz="18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de-DE" sz="1800" dirty="0" err="1" smtClean="0">
              <a:latin typeface="Arial" panose="020B0604020202020204" pitchFamily="34" charset="0"/>
              <a:cs typeface="Arial" panose="020B0604020202020204" pitchFamily="34" charset="0"/>
            </a:rPr>
            <a:t>economic</a:t>
          </a:r>
          <a:r>
            <a:rPr lang="de-DE" sz="18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de-DE" sz="1800" dirty="0" err="1" smtClean="0">
              <a:latin typeface="Arial" panose="020B0604020202020204" pitchFamily="34" charset="0"/>
              <a:cs typeface="Arial" panose="020B0604020202020204" pitchFamily="34" charset="0"/>
            </a:rPr>
            <a:t>values</a:t>
          </a:r>
          <a:endParaRPr lang="de-DE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77C4B3B-176E-4347-9845-EF6F0E7825B7}" type="parTrans" cxnId="{4DAEA91C-7E14-4109-B54F-D66AA0B93FE7}">
      <dgm:prSet/>
      <dgm:spPr/>
      <dgm:t>
        <a:bodyPr/>
        <a:lstStyle/>
        <a:p>
          <a:endParaRPr lang="de-DE"/>
        </a:p>
      </dgm:t>
    </dgm:pt>
    <dgm:pt modelId="{C834DBDC-9816-4056-9D23-6393E51A03B5}" type="sibTrans" cxnId="{4DAEA91C-7E14-4109-B54F-D66AA0B93FE7}">
      <dgm:prSet/>
      <dgm:spPr/>
      <dgm:t>
        <a:bodyPr/>
        <a:lstStyle/>
        <a:p>
          <a:endParaRPr lang="de-DE"/>
        </a:p>
      </dgm:t>
    </dgm:pt>
    <dgm:pt modelId="{5DA475C6-7056-4782-A21B-155088CED015}" type="pres">
      <dgm:prSet presAssocID="{2373C25D-C4D1-4B9B-AE5F-DDA280AEAACE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77EEF56E-8CB2-46B7-9FDE-2F1022EA607E}" type="pres">
      <dgm:prSet presAssocID="{4C1D13BF-662E-4543-83BD-AAB3BBAB4AD7}" presName="dummy" presStyleCnt="0"/>
      <dgm:spPr/>
    </dgm:pt>
    <dgm:pt modelId="{83B2E102-DE34-4889-99A4-D3353EFB7791}" type="pres">
      <dgm:prSet presAssocID="{4C1D13BF-662E-4543-83BD-AAB3BBAB4AD7}" presName="node" presStyleLbl="revTx" presStyleIdx="0" presStyleCnt="6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78C5EF0B-29BF-445D-B62F-E9CE74ED34F5}" type="pres">
      <dgm:prSet presAssocID="{D783EECB-5F1F-4D7D-B7C3-8ADF420679A4}" presName="sibTrans" presStyleLbl="node1" presStyleIdx="0" presStyleCnt="6"/>
      <dgm:spPr/>
      <dgm:t>
        <a:bodyPr/>
        <a:lstStyle/>
        <a:p>
          <a:endParaRPr lang="de-DE"/>
        </a:p>
      </dgm:t>
    </dgm:pt>
    <dgm:pt modelId="{30BB7E70-B525-48E6-B0A9-3F0082C7FF55}" type="pres">
      <dgm:prSet presAssocID="{6D5C8726-5406-4ED1-999F-2B67293170A9}" presName="dummy" presStyleCnt="0"/>
      <dgm:spPr/>
    </dgm:pt>
    <dgm:pt modelId="{B07A8AFE-9E72-4EAA-8832-2AB4D9EBBE39}" type="pres">
      <dgm:prSet presAssocID="{6D5C8726-5406-4ED1-999F-2B67293170A9}" presName="node" presStyleLbl="revTx" presStyleIdx="1" presStyleCnt="6" custScaleX="20376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619DAFAD-A010-4F18-9359-F097F1BC4453}" type="pres">
      <dgm:prSet presAssocID="{280DFCDC-34F0-498B-8047-16039709A1B4}" presName="sibTrans" presStyleLbl="node1" presStyleIdx="1" presStyleCnt="6"/>
      <dgm:spPr/>
      <dgm:t>
        <a:bodyPr/>
        <a:lstStyle/>
        <a:p>
          <a:endParaRPr lang="de-DE"/>
        </a:p>
      </dgm:t>
    </dgm:pt>
    <dgm:pt modelId="{69B0CD39-D9AC-4AFF-B9CD-DDA34D392CEC}" type="pres">
      <dgm:prSet presAssocID="{4525C321-0DA9-4A11-BFEF-B6DCC98E883F}" presName="dummy" presStyleCnt="0"/>
      <dgm:spPr/>
    </dgm:pt>
    <dgm:pt modelId="{B35831EB-F291-4F0F-ADEC-0F3827C15014}" type="pres">
      <dgm:prSet presAssocID="{4525C321-0DA9-4A11-BFEF-B6DCC98E883F}" presName="node" presStyleLbl="revTx" presStyleIdx="2" presStyleCnt="6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1F1E1F17-D456-4D61-BF03-E15F1236C6AC}" type="pres">
      <dgm:prSet presAssocID="{FB6038FB-680B-435B-AD9D-8D51E78EE3F7}" presName="sibTrans" presStyleLbl="node1" presStyleIdx="2" presStyleCnt="6"/>
      <dgm:spPr/>
      <dgm:t>
        <a:bodyPr/>
        <a:lstStyle/>
        <a:p>
          <a:endParaRPr lang="de-DE"/>
        </a:p>
      </dgm:t>
    </dgm:pt>
    <dgm:pt modelId="{F01EB985-6A6D-43D9-B8C7-5B2FBE12E4B9}" type="pres">
      <dgm:prSet presAssocID="{66511136-E65D-4DE9-BCE5-6F21372ECF8F}" presName="dummy" presStyleCnt="0"/>
      <dgm:spPr/>
    </dgm:pt>
    <dgm:pt modelId="{E2E8E411-F871-46BC-8962-11448E373318}" type="pres">
      <dgm:prSet presAssocID="{66511136-E65D-4DE9-BCE5-6F21372ECF8F}" presName="node" presStyleLbl="revTx" presStyleIdx="3" presStyleCnt="6" custScaleX="119337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E9DDF7A9-6E60-4BE3-80C8-7A28122A7599}" type="pres">
      <dgm:prSet presAssocID="{4C101BC1-E6A5-4AA6-B1FF-66B97FA39CE7}" presName="sibTrans" presStyleLbl="node1" presStyleIdx="3" presStyleCnt="6"/>
      <dgm:spPr/>
      <dgm:t>
        <a:bodyPr/>
        <a:lstStyle/>
        <a:p>
          <a:endParaRPr lang="de-DE"/>
        </a:p>
      </dgm:t>
    </dgm:pt>
    <dgm:pt modelId="{0D1AF6EB-FDD2-45BD-8078-A441B245522D}" type="pres">
      <dgm:prSet presAssocID="{A7FC64EC-B9F5-4C00-8562-F826D711DD1D}" presName="dummy" presStyleCnt="0"/>
      <dgm:spPr/>
    </dgm:pt>
    <dgm:pt modelId="{C14BACA8-6A26-45FF-B785-A74AD1AA90C3}" type="pres">
      <dgm:prSet presAssocID="{A7FC64EC-B9F5-4C00-8562-F826D711DD1D}" presName="node" presStyleLbl="revTx" presStyleIdx="4" presStyleCnt="6" custScaleX="159299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01242CB0-6179-406F-8AD9-362D372AD705}" type="pres">
      <dgm:prSet presAssocID="{C834DBDC-9816-4056-9D23-6393E51A03B5}" presName="sibTrans" presStyleLbl="node1" presStyleIdx="4" presStyleCnt="6"/>
      <dgm:spPr/>
      <dgm:t>
        <a:bodyPr/>
        <a:lstStyle/>
        <a:p>
          <a:endParaRPr lang="de-DE"/>
        </a:p>
      </dgm:t>
    </dgm:pt>
    <dgm:pt modelId="{B69DAC83-DB03-4B7B-9EAB-D1161E91240C}" type="pres">
      <dgm:prSet presAssocID="{FD915E4B-B553-4552-B6C7-662BFC0086F4}" presName="dummy" presStyleCnt="0"/>
      <dgm:spPr/>
    </dgm:pt>
    <dgm:pt modelId="{BD4ECA11-4C47-4511-ADA7-B652FCA9BAA1}" type="pres">
      <dgm:prSet presAssocID="{FD915E4B-B553-4552-B6C7-662BFC0086F4}" presName="node" presStyleLbl="revTx" presStyleIdx="5" presStyleCnt="6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BAF782CA-E0CC-4BA9-BC8C-CB9DB3619FAC}" type="pres">
      <dgm:prSet presAssocID="{81C46087-66A7-4D51-993D-8F26FBDB7658}" presName="sibTrans" presStyleLbl="node1" presStyleIdx="5" presStyleCnt="6"/>
      <dgm:spPr/>
      <dgm:t>
        <a:bodyPr/>
        <a:lstStyle/>
        <a:p>
          <a:endParaRPr lang="de-DE"/>
        </a:p>
      </dgm:t>
    </dgm:pt>
  </dgm:ptLst>
  <dgm:cxnLst>
    <dgm:cxn modelId="{B3575DC5-CF02-419D-840A-2408C6BF736D}" type="presOf" srcId="{66511136-E65D-4DE9-BCE5-6F21372ECF8F}" destId="{E2E8E411-F871-46BC-8962-11448E373318}" srcOrd="0" destOrd="0" presId="urn:microsoft.com/office/officeart/2005/8/layout/cycle1"/>
    <dgm:cxn modelId="{5E548E8F-8EE2-43A1-A37B-CE513947791F}" type="presOf" srcId="{81C46087-66A7-4D51-993D-8F26FBDB7658}" destId="{BAF782CA-E0CC-4BA9-BC8C-CB9DB3619FAC}" srcOrd="0" destOrd="0" presId="urn:microsoft.com/office/officeart/2005/8/layout/cycle1"/>
    <dgm:cxn modelId="{A74B0871-CE43-48CE-A70C-4D46FEFF7FFC}" type="presOf" srcId="{2373C25D-C4D1-4B9B-AE5F-DDA280AEAACE}" destId="{5DA475C6-7056-4782-A21B-155088CED015}" srcOrd="0" destOrd="0" presId="urn:microsoft.com/office/officeart/2005/8/layout/cycle1"/>
    <dgm:cxn modelId="{2F2E253B-B887-4469-9032-D46A68CC7240}" type="presOf" srcId="{4525C321-0DA9-4A11-BFEF-B6DCC98E883F}" destId="{B35831EB-F291-4F0F-ADEC-0F3827C15014}" srcOrd="0" destOrd="0" presId="urn:microsoft.com/office/officeart/2005/8/layout/cycle1"/>
    <dgm:cxn modelId="{A91337C4-8787-4483-A9CE-7A8A0A76BBF8}" type="presOf" srcId="{FB6038FB-680B-435B-AD9D-8D51E78EE3F7}" destId="{1F1E1F17-D456-4D61-BF03-E15F1236C6AC}" srcOrd="0" destOrd="0" presId="urn:microsoft.com/office/officeart/2005/8/layout/cycle1"/>
    <dgm:cxn modelId="{D967A650-FB78-4967-AFE2-BA06D61A386E}" type="presOf" srcId="{D783EECB-5F1F-4D7D-B7C3-8ADF420679A4}" destId="{78C5EF0B-29BF-445D-B62F-E9CE74ED34F5}" srcOrd="0" destOrd="0" presId="urn:microsoft.com/office/officeart/2005/8/layout/cycle1"/>
    <dgm:cxn modelId="{4996AEDB-AEBB-4270-AEA9-FCB8D9CB4083}" type="presOf" srcId="{FD915E4B-B553-4552-B6C7-662BFC0086F4}" destId="{BD4ECA11-4C47-4511-ADA7-B652FCA9BAA1}" srcOrd="0" destOrd="0" presId="urn:microsoft.com/office/officeart/2005/8/layout/cycle1"/>
    <dgm:cxn modelId="{1D873D05-61B5-44FD-9496-0D80382AEC52}" type="presOf" srcId="{6D5C8726-5406-4ED1-999F-2B67293170A9}" destId="{B07A8AFE-9E72-4EAA-8832-2AB4D9EBBE39}" srcOrd="0" destOrd="0" presId="urn:microsoft.com/office/officeart/2005/8/layout/cycle1"/>
    <dgm:cxn modelId="{71CEF7A3-5E61-4C49-B3E9-0868F479C0FF}" srcId="{2373C25D-C4D1-4B9B-AE5F-DDA280AEAACE}" destId="{4C1D13BF-662E-4543-83BD-AAB3BBAB4AD7}" srcOrd="0" destOrd="0" parTransId="{8E8638E0-8BBF-4686-9DCD-A794D607800E}" sibTransId="{D783EECB-5F1F-4D7D-B7C3-8ADF420679A4}"/>
    <dgm:cxn modelId="{5044152B-0147-473E-853B-ABA12ABFC041}" type="presOf" srcId="{4C101BC1-E6A5-4AA6-B1FF-66B97FA39CE7}" destId="{E9DDF7A9-6E60-4BE3-80C8-7A28122A7599}" srcOrd="0" destOrd="0" presId="urn:microsoft.com/office/officeart/2005/8/layout/cycle1"/>
    <dgm:cxn modelId="{46D21E11-52BC-4D63-9B8D-6E30A663F412}" type="presOf" srcId="{4C1D13BF-662E-4543-83BD-AAB3BBAB4AD7}" destId="{83B2E102-DE34-4889-99A4-D3353EFB7791}" srcOrd="0" destOrd="0" presId="urn:microsoft.com/office/officeart/2005/8/layout/cycle1"/>
    <dgm:cxn modelId="{4DAEA91C-7E14-4109-B54F-D66AA0B93FE7}" srcId="{2373C25D-C4D1-4B9B-AE5F-DDA280AEAACE}" destId="{A7FC64EC-B9F5-4C00-8562-F826D711DD1D}" srcOrd="4" destOrd="0" parTransId="{177C4B3B-176E-4347-9845-EF6F0E7825B7}" sibTransId="{C834DBDC-9816-4056-9D23-6393E51A03B5}"/>
    <dgm:cxn modelId="{75CFE221-3BF9-4510-918B-E8BD611FC131}" srcId="{2373C25D-C4D1-4B9B-AE5F-DDA280AEAACE}" destId="{6D5C8726-5406-4ED1-999F-2B67293170A9}" srcOrd="1" destOrd="0" parTransId="{CF1DF87D-F60A-4709-A6BB-87E4E67CDC16}" sibTransId="{280DFCDC-34F0-498B-8047-16039709A1B4}"/>
    <dgm:cxn modelId="{8FE99FB2-395E-4EB1-8CFD-8D1F5DDED9AE}" srcId="{2373C25D-C4D1-4B9B-AE5F-DDA280AEAACE}" destId="{66511136-E65D-4DE9-BCE5-6F21372ECF8F}" srcOrd="3" destOrd="0" parTransId="{C5B39B0B-C783-41F1-A83F-72FB580BCC3F}" sibTransId="{4C101BC1-E6A5-4AA6-B1FF-66B97FA39CE7}"/>
    <dgm:cxn modelId="{19D0443A-437C-4C8A-87C5-BCC7B4BE9F1B}" type="presOf" srcId="{A7FC64EC-B9F5-4C00-8562-F826D711DD1D}" destId="{C14BACA8-6A26-45FF-B785-A74AD1AA90C3}" srcOrd="0" destOrd="0" presId="urn:microsoft.com/office/officeart/2005/8/layout/cycle1"/>
    <dgm:cxn modelId="{0F7FA543-9640-4532-B651-F16A297B71CC}" srcId="{2373C25D-C4D1-4B9B-AE5F-DDA280AEAACE}" destId="{FD915E4B-B553-4552-B6C7-662BFC0086F4}" srcOrd="5" destOrd="0" parTransId="{FFBD0257-4B91-4C31-8C71-4D0E679478CC}" sibTransId="{81C46087-66A7-4D51-993D-8F26FBDB7658}"/>
    <dgm:cxn modelId="{589B97FE-C0F4-47F6-A737-3A32C00A6374}" type="presOf" srcId="{280DFCDC-34F0-498B-8047-16039709A1B4}" destId="{619DAFAD-A010-4F18-9359-F097F1BC4453}" srcOrd="0" destOrd="0" presId="urn:microsoft.com/office/officeart/2005/8/layout/cycle1"/>
    <dgm:cxn modelId="{F7B7D3CA-D666-4EBA-BA3A-619658EE7176}" srcId="{2373C25D-C4D1-4B9B-AE5F-DDA280AEAACE}" destId="{4525C321-0DA9-4A11-BFEF-B6DCC98E883F}" srcOrd="2" destOrd="0" parTransId="{DE931301-8903-4A14-87B2-BC23E12C39A2}" sibTransId="{FB6038FB-680B-435B-AD9D-8D51E78EE3F7}"/>
    <dgm:cxn modelId="{083B3512-F7DD-4BD9-8DCF-DA83D06FAD0F}" type="presOf" srcId="{C834DBDC-9816-4056-9D23-6393E51A03B5}" destId="{01242CB0-6179-406F-8AD9-362D372AD705}" srcOrd="0" destOrd="0" presId="urn:microsoft.com/office/officeart/2005/8/layout/cycle1"/>
    <dgm:cxn modelId="{103DA3D5-7AE1-4F72-AE96-7425E8EABAE2}" type="presParOf" srcId="{5DA475C6-7056-4782-A21B-155088CED015}" destId="{77EEF56E-8CB2-46B7-9FDE-2F1022EA607E}" srcOrd="0" destOrd="0" presId="urn:microsoft.com/office/officeart/2005/8/layout/cycle1"/>
    <dgm:cxn modelId="{AC85B2EE-743C-4D6C-A704-2AAD9EDF26C8}" type="presParOf" srcId="{5DA475C6-7056-4782-A21B-155088CED015}" destId="{83B2E102-DE34-4889-99A4-D3353EFB7791}" srcOrd="1" destOrd="0" presId="urn:microsoft.com/office/officeart/2005/8/layout/cycle1"/>
    <dgm:cxn modelId="{857A05C9-7DD3-46F6-8B10-3A730B05732F}" type="presParOf" srcId="{5DA475C6-7056-4782-A21B-155088CED015}" destId="{78C5EF0B-29BF-445D-B62F-E9CE74ED34F5}" srcOrd="2" destOrd="0" presId="urn:microsoft.com/office/officeart/2005/8/layout/cycle1"/>
    <dgm:cxn modelId="{E32F0D4B-38E2-4C0F-BAAC-AC5235E68122}" type="presParOf" srcId="{5DA475C6-7056-4782-A21B-155088CED015}" destId="{30BB7E70-B525-48E6-B0A9-3F0082C7FF55}" srcOrd="3" destOrd="0" presId="urn:microsoft.com/office/officeart/2005/8/layout/cycle1"/>
    <dgm:cxn modelId="{5E2A7FC9-2A74-43B1-80DD-05C3B11606E2}" type="presParOf" srcId="{5DA475C6-7056-4782-A21B-155088CED015}" destId="{B07A8AFE-9E72-4EAA-8832-2AB4D9EBBE39}" srcOrd="4" destOrd="0" presId="urn:microsoft.com/office/officeart/2005/8/layout/cycle1"/>
    <dgm:cxn modelId="{9938BA88-83B0-4DBF-BA95-4922293D857A}" type="presParOf" srcId="{5DA475C6-7056-4782-A21B-155088CED015}" destId="{619DAFAD-A010-4F18-9359-F097F1BC4453}" srcOrd="5" destOrd="0" presId="urn:microsoft.com/office/officeart/2005/8/layout/cycle1"/>
    <dgm:cxn modelId="{B5F47359-D4DD-4052-B913-F175AE97B424}" type="presParOf" srcId="{5DA475C6-7056-4782-A21B-155088CED015}" destId="{69B0CD39-D9AC-4AFF-B9CD-DDA34D392CEC}" srcOrd="6" destOrd="0" presId="urn:microsoft.com/office/officeart/2005/8/layout/cycle1"/>
    <dgm:cxn modelId="{97F0F37E-14BC-430F-8073-29ED8098AA7F}" type="presParOf" srcId="{5DA475C6-7056-4782-A21B-155088CED015}" destId="{B35831EB-F291-4F0F-ADEC-0F3827C15014}" srcOrd="7" destOrd="0" presId="urn:microsoft.com/office/officeart/2005/8/layout/cycle1"/>
    <dgm:cxn modelId="{0E238FAD-416F-4D87-8D75-A3095C36A408}" type="presParOf" srcId="{5DA475C6-7056-4782-A21B-155088CED015}" destId="{1F1E1F17-D456-4D61-BF03-E15F1236C6AC}" srcOrd="8" destOrd="0" presId="urn:microsoft.com/office/officeart/2005/8/layout/cycle1"/>
    <dgm:cxn modelId="{F08C0103-EB12-4C8A-BE5E-E786811BCC47}" type="presParOf" srcId="{5DA475C6-7056-4782-A21B-155088CED015}" destId="{F01EB985-6A6D-43D9-B8C7-5B2FBE12E4B9}" srcOrd="9" destOrd="0" presId="urn:microsoft.com/office/officeart/2005/8/layout/cycle1"/>
    <dgm:cxn modelId="{CCD26029-19FF-49CA-B11B-5DABB9EFE9B0}" type="presParOf" srcId="{5DA475C6-7056-4782-A21B-155088CED015}" destId="{E2E8E411-F871-46BC-8962-11448E373318}" srcOrd="10" destOrd="0" presId="urn:microsoft.com/office/officeart/2005/8/layout/cycle1"/>
    <dgm:cxn modelId="{BCD372D3-96C4-4167-9038-03B357221E83}" type="presParOf" srcId="{5DA475C6-7056-4782-A21B-155088CED015}" destId="{E9DDF7A9-6E60-4BE3-80C8-7A28122A7599}" srcOrd="11" destOrd="0" presId="urn:microsoft.com/office/officeart/2005/8/layout/cycle1"/>
    <dgm:cxn modelId="{A16CB463-4F49-46D5-B18A-C9D75DAD89F4}" type="presParOf" srcId="{5DA475C6-7056-4782-A21B-155088CED015}" destId="{0D1AF6EB-FDD2-45BD-8078-A441B245522D}" srcOrd="12" destOrd="0" presId="urn:microsoft.com/office/officeart/2005/8/layout/cycle1"/>
    <dgm:cxn modelId="{ECC37800-E957-4828-9C28-DDED3D82CBEA}" type="presParOf" srcId="{5DA475C6-7056-4782-A21B-155088CED015}" destId="{C14BACA8-6A26-45FF-B785-A74AD1AA90C3}" srcOrd="13" destOrd="0" presId="urn:microsoft.com/office/officeart/2005/8/layout/cycle1"/>
    <dgm:cxn modelId="{4BD51CDE-927E-4980-B843-F95E556C17C9}" type="presParOf" srcId="{5DA475C6-7056-4782-A21B-155088CED015}" destId="{01242CB0-6179-406F-8AD9-362D372AD705}" srcOrd="14" destOrd="0" presId="urn:microsoft.com/office/officeart/2005/8/layout/cycle1"/>
    <dgm:cxn modelId="{4CE65E36-7FD7-4D1C-ABE4-63A7A798D2B8}" type="presParOf" srcId="{5DA475C6-7056-4782-A21B-155088CED015}" destId="{B69DAC83-DB03-4B7B-9EAB-D1161E91240C}" srcOrd="15" destOrd="0" presId="urn:microsoft.com/office/officeart/2005/8/layout/cycle1"/>
    <dgm:cxn modelId="{171E7263-60AE-4DE2-BC61-B2C94ABA882D}" type="presParOf" srcId="{5DA475C6-7056-4782-A21B-155088CED015}" destId="{BD4ECA11-4C47-4511-ADA7-B652FCA9BAA1}" srcOrd="16" destOrd="0" presId="urn:microsoft.com/office/officeart/2005/8/layout/cycle1"/>
    <dgm:cxn modelId="{880ABA67-81DD-4558-8947-BB0732ADD78C}" type="presParOf" srcId="{5DA475C6-7056-4782-A21B-155088CED015}" destId="{BAF782CA-E0CC-4BA9-BC8C-CB9DB3619FAC}" srcOrd="17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B2E102-DE34-4889-99A4-D3353EFB7791}">
      <dsp:nvSpPr>
        <dsp:cNvPr id="0" name=""/>
        <dsp:cNvSpPr/>
      </dsp:nvSpPr>
      <dsp:spPr>
        <a:xfrm>
          <a:off x="4916716" y="14392"/>
          <a:ext cx="1341213" cy="13412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Call </a:t>
          </a:r>
          <a:r>
            <a:rPr lang="de-DE" sz="20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for</a:t>
          </a:r>
          <a:r>
            <a:rPr lang="de-DE" sz="20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de-DE" sz="20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proposals</a:t>
          </a:r>
          <a:r>
            <a:rPr lang="de-DE" sz="20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de-DE" sz="20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to</a:t>
          </a:r>
          <a:r>
            <a:rPr lang="de-DE" sz="20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de-DE" sz="20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scope</a:t>
          </a:r>
          <a:endParaRPr lang="de-DE" sz="20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916716" y="14392"/>
        <a:ext cx="1341213" cy="1341213"/>
      </dsp:txXfrm>
    </dsp:sp>
    <dsp:sp modelId="{78C5EF0B-29BF-445D-B62F-E9CE74ED34F5}">
      <dsp:nvSpPr>
        <dsp:cNvPr id="0" name=""/>
        <dsp:cNvSpPr/>
      </dsp:nvSpPr>
      <dsp:spPr>
        <a:xfrm>
          <a:off x="811436" y="409"/>
          <a:ext cx="6556736" cy="6556736"/>
        </a:xfrm>
        <a:prstGeom prst="circularArrow">
          <a:avLst>
            <a:gd name="adj1" fmla="val 3989"/>
            <a:gd name="adj2" fmla="val 250218"/>
            <a:gd name="adj3" fmla="val 20573468"/>
            <a:gd name="adj4" fmla="val 18982675"/>
            <a:gd name="adj5" fmla="val 4654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7A8AFE-9E72-4EAA-8832-2AB4D9EBBE39}">
      <dsp:nvSpPr>
        <dsp:cNvPr id="0" name=""/>
        <dsp:cNvSpPr/>
      </dsp:nvSpPr>
      <dsp:spPr>
        <a:xfrm>
          <a:off x="5718386" y="2608170"/>
          <a:ext cx="2732910" cy="13412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Consultation</a:t>
          </a:r>
          <a:r>
            <a:rPr lang="de-DE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de-DE" sz="18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with</a:t>
          </a:r>
          <a:r>
            <a:rPr lang="de-DE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de-DE" sz="2400" b="1" kern="1200" dirty="0" smtClean="0">
              <a:solidFill>
                <a:srgbClr val="00B050"/>
              </a:solidFill>
              <a:latin typeface="Arial Rounded MT Bold" panose="020F0704030504030204" pitchFamily="34" charset="0"/>
              <a:cs typeface="Arial" panose="020B0604020202020204" pitchFamily="34" charset="0"/>
            </a:rPr>
            <a:t>IKRB</a:t>
          </a:r>
          <a:r>
            <a:rPr lang="de-DE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de-DE" sz="18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and</a:t>
          </a:r>
          <a:r>
            <a:rPr lang="de-DE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de-DE" sz="18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user</a:t>
          </a:r>
          <a:r>
            <a:rPr lang="de-DE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de-DE" sz="18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groups</a:t>
          </a:r>
          <a:r>
            <a:rPr lang="de-DE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; </a:t>
          </a:r>
          <a:r>
            <a:rPr lang="de-DE" sz="18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select</a:t>
          </a:r>
          <a:r>
            <a:rPr lang="de-DE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de-DE" sz="18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proposals</a:t>
          </a:r>
          <a:r>
            <a:rPr lang="de-DE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de-DE" sz="18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prioritise</a:t>
          </a:r>
          <a:r>
            <a:rPr lang="de-DE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de-DE" sz="18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them</a:t>
          </a:r>
          <a:endParaRPr lang="de-DE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718386" y="2608170"/>
        <a:ext cx="2732910" cy="1341213"/>
      </dsp:txXfrm>
    </dsp:sp>
    <dsp:sp modelId="{619DAFAD-A010-4F18-9359-F097F1BC4453}">
      <dsp:nvSpPr>
        <dsp:cNvPr id="0" name=""/>
        <dsp:cNvSpPr/>
      </dsp:nvSpPr>
      <dsp:spPr>
        <a:xfrm>
          <a:off x="811436" y="409"/>
          <a:ext cx="6556736" cy="6556736"/>
        </a:xfrm>
        <a:prstGeom prst="circularArrow">
          <a:avLst>
            <a:gd name="adj1" fmla="val 3989"/>
            <a:gd name="adj2" fmla="val 250218"/>
            <a:gd name="adj3" fmla="val 2367107"/>
            <a:gd name="adj4" fmla="val 776313"/>
            <a:gd name="adj5" fmla="val 4654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5831EB-F291-4F0F-ADEC-0F3827C15014}">
      <dsp:nvSpPr>
        <dsp:cNvPr id="0" name=""/>
        <dsp:cNvSpPr/>
      </dsp:nvSpPr>
      <dsp:spPr>
        <a:xfrm>
          <a:off x="4916716" y="5201948"/>
          <a:ext cx="1341213" cy="13412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CODIR </a:t>
          </a:r>
          <a:r>
            <a:rPr lang="de-DE" sz="18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updates</a:t>
          </a:r>
          <a:r>
            <a:rPr lang="de-DE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de-DE" sz="18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the</a:t>
          </a:r>
          <a:r>
            <a:rPr lang="de-DE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de-DE" sz="18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scope</a:t>
          </a:r>
          <a:endParaRPr lang="de-DE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916716" y="5201948"/>
        <a:ext cx="1341213" cy="1341213"/>
      </dsp:txXfrm>
    </dsp:sp>
    <dsp:sp modelId="{1F1E1F17-D456-4D61-BF03-E15F1236C6AC}">
      <dsp:nvSpPr>
        <dsp:cNvPr id="0" name=""/>
        <dsp:cNvSpPr/>
      </dsp:nvSpPr>
      <dsp:spPr>
        <a:xfrm>
          <a:off x="811436" y="409"/>
          <a:ext cx="6556736" cy="6556736"/>
        </a:xfrm>
        <a:prstGeom prst="circularArrow">
          <a:avLst>
            <a:gd name="adj1" fmla="val 3989"/>
            <a:gd name="adj2" fmla="val 250218"/>
            <a:gd name="adj3" fmla="val 5957491"/>
            <a:gd name="adj4" fmla="val 4438367"/>
            <a:gd name="adj5" fmla="val 4654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E8E411-F871-46BC-8962-11448E373318}">
      <dsp:nvSpPr>
        <dsp:cNvPr id="0" name=""/>
        <dsp:cNvSpPr/>
      </dsp:nvSpPr>
      <dsp:spPr>
        <a:xfrm>
          <a:off x="1792004" y="5201948"/>
          <a:ext cx="1600564" cy="13412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Scientists</a:t>
          </a:r>
          <a:r>
            <a:rPr lang="de-DE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de-DE" sz="18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make</a:t>
          </a:r>
          <a:r>
            <a:rPr lang="de-DE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 a </a:t>
          </a:r>
          <a:r>
            <a:rPr lang="de-DE" sz="18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wish</a:t>
          </a:r>
          <a:r>
            <a:rPr lang="de-DE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de-DE" sz="18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list</a:t>
          </a:r>
          <a:endParaRPr lang="de-DE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792004" y="5201948"/>
        <a:ext cx="1600564" cy="1341213"/>
      </dsp:txXfrm>
    </dsp:sp>
    <dsp:sp modelId="{E9DDF7A9-6E60-4BE3-80C8-7A28122A7599}">
      <dsp:nvSpPr>
        <dsp:cNvPr id="0" name=""/>
        <dsp:cNvSpPr/>
      </dsp:nvSpPr>
      <dsp:spPr>
        <a:xfrm>
          <a:off x="811436" y="409"/>
          <a:ext cx="6556736" cy="6556736"/>
        </a:xfrm>
        <a:prstGeom prst="circularArrow">
          <a:avLst>
            <a:gd name="adj1" fmla="val 3989"/>
            <a:gd name="adj2" fmla="val 250218"/>
            <a:gd name="adj3" fmla="val 9773468"/>
            <a:gd name="adj4" fmla="val 8402998"/>
            <a:gd name="adj5" fmla="val 4654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4BACA8-6A26-45FF-B785-A74AD1AA90C3}">
      <dsp:nvSpPr>
        <dsp:cNvPr id="0" name=""/>
        <dsp:cNvSpPr/>
      </dsp:nvSpPr>
      <dsp:spPr>
        <a:xfrm>
          <a:off x="26498" y="2608170"/>
          <a:ext cx="2136539" cy="13412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400" b="1" kern="1200" dirty="0" smtClean="0">
              <a:solidFill>
                <a:srgbClr val="00B050"/>
              </a:solidFill>
              <a:latin typeface="Arial Rounded MT Bold" panose="020F0704030504030204" pitchFamily="34" charset="0"/>
              <a:cs typeface="Arial" panose="020B0604020202020204" pitchFamily="34" charset="0"/>
            </a:rPr>
            <a:t>CBWG</a:t>
          </a:r>
          <a:r>
            <a:rPr lang="de-DE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de-DE" sz="18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adds</a:t>
          </a:r>
          <a:r>
            <a:rPr lang="de-DE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de-DE" sz="18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the</a:t>
          </a:r>
          <a:r>
            <a:rPr lang="de-DE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de-DE" sz="18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wishes</a:t>
          </a:r>
          <a:r>
            <a:rPr lang="de-DE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de-DE" sz="18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to</a:t>
          </a:r>
          <a:r>
            <a:rPr lang="de-DE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de-DE" sz="18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the</a:t>
          </a:r>
          <a:r>
            <a:rPr lang="de-DE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de-DE" sz="18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cost</a:t>
          </a:r>
          <a:r>
            <a:rPr lang="de-DE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de-DE" sz="18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book</a:t>
          </a:r>
          <a:r>
            <a:rPr lang="de-DE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de-DE" sz="18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and</a:t>
          </a:r>
          <a:r>
            <a:rPr lang="de-DE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de-DE" sz="18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assigns</a:t>
          </a:r>
          <a:r>
            <a:rPr lang="de-DE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de-DE" sz="18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economic</a:t>
          </a:r>
          <a:r>
            <a:rPr lang="de-DE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de-DE" sz="18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values</a:t>
          </a:r>
          <a:endParaRPr lang="de-DE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6498" y="2608170"/>
        <a:ext cx="2136539" cy="1341213"/>
      </dsp:txXfrm>
    </dsp:sp>
    <dsp:sp modelId="{01242CB0-6179-406F-8AD9-362D372AD705}">
      <dsp:nvSpPr>
        <dsp:cNvPr id="0" name=""/>
        <dsp:cNvSpPr/>
      </dsp:nvSpPr>
      <dsp:spPr>
        <a:xfrm>
          <a:off x="811436" y="409"/>
          <a:ext cx="6556736" cy="6556736"/>
        </a:xfrm>
        <a:prstGeom prst="circularArrow">
          <a:avLst>
            <a:gd name="adj1" fmla="val 3989"/>
            <a:gd name="adj2" fmla="val 250218"/>
            <a:gd name="adj3" fmla="val 13167107"/>
            <a:gd name="adj4" fmla="val 11576313"/>
            <a:gd name="adj5" fmla="val 4654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4ECA11-4C47-4511-ADA7-B652FCA9BAA1}">
      <dsp:nvSpPr>
        <dsp:cNvPr id="0" name=""/>
        <dsp:cNvSpPr/>
      </dsp:nvSpPr>
      <dsp:spPr>
        <a:xfrm>
          <a:off x="1921679" y="14392"/>
          <a:ext cx="1341213" cy="13412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Providers </a:t>
          </a:r>
          <a:r>
            <a:rPr lang="de-DE" sz="18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bid</a:t>
          </a:r>
          <a:r>
            <a:rPr lang="de-DE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de-DE" sz="18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for</a:t>
          </a:r>
          <a:r>
            <a:rPr lang="de-DE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de-DE" sz="18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cost</a:t>
          </a:r>
          <a:r>
            <a:rPr lang="de-DE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de-DE" sz="18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book</a:t>
          </a:r>
          <a:r>
            <a:rPr lang="de-DE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de-DE" sz="18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items</a:t>
          </a:r>
          <a:endParaRPr lang="de-DE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921679" y="14392"/>
        <a:ext cx="1341213" cy="1341213"/>
      </dsp:txXfrm>
    </dsp:sp>
    <dsp:sp modelId="{BAF782CA-E0CC-4BA9-BC8C-CB9DB3619FAC}">
      <dsp:nvSpPr>
        <dsp:cNvPr id="0" name=""/>
        <dsp:cNvSpPr/>
      </dsp:nvSpPr>
      <dsp:spPr>
        <a:xfrm>
          <a:off x="811436" y="409"/>
          <a:ext cx="6556736" cy="6556736"/>
        </a:xfrm>
        <a:prstGeom prst="circularArrow">
          <a:avLst>
            <a:gd name="adj1" fmla="val 3989"/>
            <a:gd name="adj2" fmla="val 250218"/>
            <a:gd name="adj3" fmla="val 16911415"/>
            <a:gd name="adj4" fmla="val 15238367"/>
            <a:gd name="adj5" fmla="val 4654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B2E102-DE34-4889-99A4-D3353EFB7791}">
      <dsp:nvSpPr>
        <dsp:cNvPr id="0" name=""/>
        <dsp:cNvSpPr/>
      </dsp:nvSpPr>
      <dsp:spPr>
        <a:xfrm>
          <a:off x="4916716" y="14392"/>
          <a:ext cx="1341213" cy="13412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Call </a:t>
          </a:r>
          <a:r>
            <a:rPr lang="de-DE" sz="20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for</a:t>
          </a:r>
          <a:r>
            <a:rPr lang="de-DE" sz="20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de-DE" sz="20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proposals</a:t>
          </a:r>
          <a:r>
            <a:rPr lang="de-DE" sz="20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de-DE" sz="20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to</a:t>
          </a:r>
          <a:r>
            <a:rPr lang="de-DE" sz="20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de-DE" sz="20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scope</a:t>
          </a:r>
          <a:endParaRPr lang="de-DE" sz="20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916716" y="14392"/>
        <a:ext cx="1341213" cy="1341213"/>
      </dsp:txXfrm>
    </dsp:sp>
    <dsp:sp modelId="{78C5EF0B-29BF-445D-B62F-E9CE74ED34F5}">
      <dsp:nvSpPr>
        <dsp:cNvPr id="0" name=""/>
        <dsp:cNvSpPr/>
      </dsp:nvSpPr>
      <dsp:spPr>
        <a:xfrm>
          <a:off x="811436" y="409"/>
          <a:ext cx="6556736" cy="6556736"/>
        </a:xfrm>
        <a:prstGeom prst="circularArrow">
          <a:avLst>
            <a:gd name="adj1" fmla="val 3989"/>
            <a:gd name="adj2" fmla="val 250218"/>
            <a:gd name="adj3" fmla="val 20573468"/>
            <a:gd name="adj4" fmla="val 18982675"/>
            <a:gd name="adj5" fmla="val 4654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7A8AFE-9E72-4EAA-8832-2AB4D9EBBE39}">
      <dsp:nvSpPr>
        <dsp:cNvPr id="0" name=""/>
        <dsp:cNvSpPr/>
      </dsp:nvSpPr>
      <dsp:spPr>
        <a:xfrm>
          <a:off x="5718386" y="2608170"/>
          <a:ext cx="2732910" cy="13412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Consultation</a:t>
          </a:r>
          <a:r>
            <a:rPr lang="de-DE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de-DE" sz="18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with</a:t>
          </a:r>
          <a:r>
            <a:rPr lang="de-DE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de-DE" sz="2400" b="1" kern="1200" dirty="0" smtClean="0">
              <a:solidFill>
                <a:srgbClr val="00B050"/>
              </a:solidFill>
              <a:latin typeface="Arial Rounded MT Bold" panose="020F0704030504030204" pitchFamily="34" charset="0"/>
              <a:cs typeface="Arial" panose="020B0604020202020204" pitchFamily="34" charset="0"/>
            </a:rPr>
            <a:t>IKRB</a:t>
          </a:r>
          <a:r>
            <a:rPr lang="de-DE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de-DE" sz="18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and</a:t>
          </a:r>
          <a:r>
            <a:rPr lang="de-DE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de-DE" sz="18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user</a:t>
          </a:r>
          <a:r>
            <a:rPr lang="de-DE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de-DE" sz="18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groups</a:t>
          </a:r>
          <a:r>
            <a:rPr lang="de-DE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; </a:t>
          </a:r>
          <a:r>
            <a:rPr lang="de-DE" sz="18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select</a:t>
          </a:r>
          <a:r>
            <a:rPr lang="de-DE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de-DE" sz="18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proposals</a:t>
          </a:r>
          <a:r>
            <a:rPr lang="de-DE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de-DE" sz="18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prioritise</a:t>
          </a:r>
          <a:r>
            <a:rPr lang="de-DE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de-DE" sz="18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them</a:t>
          </a:r>
          <a:endParaRPr lang="de-DE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718386" y="2608170"/>
        <a:ext cx="2732910" cy="1341213"/>
      </dsp:txXfrm>
    </dsp:sp>
    <dsp:sp modelId="{619DAFAD-A010-4F18-9359-F097F1BC4453}">
      <dsp:nvSpPr>
        <dsp:cNvPr id="0" name=""/>
        <dsp:cNvSpPr/>
      </dsp:nvSpPr>
      <dsp:spPr>
        <a:xfrm>
          <a:off x="811436" y="409"/>
          <a:ext cx="6556736" cy="6556736"/>
        </a:xfrm>
        <a:prstGeom prst="circularArrow">
          <a:avLst>
            <a:gd name="adj1" fmla="val 3989"/>
            <a:gd name="adj2" fmla="val 250218"/>
            <a:gd name="adj3" fmla="val 2367107"/>
            <a:gd name="adj4" fmla="val 776313"/>
            <a:gd name="adj5" fmla="val 4654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5831EB-F291-4F0F-ADEC-0F3827C15014}">
      <dsp:nvSpPr>
        <dsp:cNvPr id="0" name=""/>
        <dsp:cNvSpPr/>
      </dsp:nvSpPr>
      <dsp:spPr>
        <a:xfrm>
          <a:off x="4916716" y="5201948"/>
          <a:ext cx="1341213" cy="13412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CODIR </a:t>
          </a:r>
          <a:r>
            <a:rPr lang="de-DE" sz="18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updates</a:t>
          </a:r>
          <a:r>
            <a:rPr lang="de-DE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de-DE" sz="18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the</a:t>
          </a:r>
          <a:r>
            <a:rPr lang="de-DE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de-DE" sz="18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scope</a:t>
          </a:r>
          <a:endParaRPr lang="de-DE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916716" y="5201948"/>
        <a:ext cx="1341213" cy="1341213"/>
      </dsp:txXfrm>
    </dsp:sp>
    <dsp:sp modelId="{1F1E1F17-D456-4D61-BF03-E15F1236C6AC}">
      <dsp:nvSpPr>
        <dsp:cNvPr id="0" name=""/>
        <dsp:cNvSpPr/>
      </dsp:nvSpPr>
      <dsp:spPr>
        <a:xfrm>
          <a:off x="811436" y="409"/>
          <a:ext cx="6556736" cy="6556736"/>
        </a:xfrm>
        <a:prstGeom prst="circularArrow">
          <a:avLst>
            <a:gd name="adj1" fmla="val 3989"/>
            <a:gd name="adj2" fmla="val 250218"/>
            <a:gd name="adj3" fmla="val 5957491"/>
            <a:gd name="adj4" fmla="val 4438367"/>
            <a:gd name="adj5" fmla="val 4654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E8E411-F871-46BC-8962-11448E373318}">
      <dsp:nvSpPr>
        <dsp:cNvPr id="0" name=""/>
        <dsp:cNvSpPr/>
      </dsp:nvSpPr>
      <dsp:spPr>
        <a:xfrm>
          <a:off x="1792004" y="5201948"/>
          <a:ext cx="1600564" cy="13412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Scientists</a:t>
          </a:r>
          <a:r>
            <a:rPr lang="de-DE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de-DE" sz="18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make</a:t>
          </a:r>
          <a:r>
            <a:rPr lang="de-DE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 a </a:t>
          </a:r>
          <a:r>
            <a:rPr lang="de-DE" sz="18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wish</a:t>
          </a:r>
          <a:r>
            <a:rPr lang="de-DE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de-DE" sz="18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list</a:t>
          </a:r>
          <a:endParaRPr lang="de-DE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792004" y="5201948"/>
        <a:ext cx="1600564" cy="1341213"/>
      </dsp:txXfrm>
    </dsp:sp>
    <dsp:sp modelId="{E9DDF7A9-6E60-4BE3-80C8-7A28122A7599}">
      <dsp:nvSpPr>
        <dsp:cNvPr id="0" name=""/>
        <dsp:cNvSpPr/>
      </dsp:nvSpPr>
      <dsp:spPr>
        <a:xfrm>
          <a:off x="811436" y="409"/>
          <a:ext cx="6556736" cy="6556736"/>
        </a:xfrm>
        <a:prstGeom prst="circularArrow">
          <a:avLst>
            <a:gd name="adj1" fmla="val 3989"/>
            <a:gd name="adj2" fmla="val 250218"/>
            <a:gd name="adj3" fmla="val 9773468"/>
            <a:gd name="adj4" fmla="val 8402998"/>
            <a:gd name="adj5" fmla="val 4654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4BACA8-6A26-45FF-B785-A74AD1AA90C3}">
      <dsp:nvSpPr>
        <dsp:cNvPr id="0" name=""/>
        <dsp:cNvSpPr/>
      </dsp:nvSpPr>
      <dsp:spPr>
        <a:xfrm>
          <a:off x="26498" y="2608170"/>
          <a:ext cx="2136539" cy="13412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400" b="1" kern="1200" dirty="0" smtClean="0">
              <a:solidFill>
                <a:srgbClr val="00B050"/>
              </a:solidFill>
              <a:latin typeface="Arial Rounded MT Bold" panose="020F0704030504030204" pitchFamily="34" charset="0"/>
              <a:cs typeface="Arial" panose="020B0604020202020204" pitchFamily="34" charset="0"/>
            </a:rPr>
            <a:t>CBWG</a:t>
          </a:r>
          <a:r>
            <a:rPr lang="de-DE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de-DE" sz="18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adds</a:t>
          </a:r>
          <a:r>
            <a:rPr lang="de-DE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de-DE" sz="18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the</a:t>
          </a:r>
          <a:r>
            <a:rPr lang="de-DE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de-DE" sz="18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wishes</a:t>
          </a:r>
          <a:r>
            <a:rPr lang="de-DE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de-DE" sz="18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to</a:t>
          </a:r>
          <a:r>
            <a:rPr lang="de-DE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de-DE" sz="18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the</a:t>
          </a:r>
          <a:r>
            <a:rPr lang="de-DE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de-DE" sz="18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cost</a:t>
          </a:r>
          <a:r>
            <a:rPr lang="de-DE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de-DE" sz="18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book</a:t>
          </a:r>
          <a:r>
            <a:rPr lang="de-DE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de-DE" sz="18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and</a:t>
          </a:r>
          <a:r>
            <a:rPr lang="de-DE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de-DE" sz="18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assigns</a:t>
          </a:r>
          <a:r>
            <a:rPr lang="de-DE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de-DE" sz="18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economic</a:t>
          </a:r>
          <a:r>
            <a:rPr lang="de-DE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de-DE" sz="18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values</a:t>
          </a:r>
          <a:endParaRPr lang="de-DE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6498" y="2608170"/>
        <a:ext cx="2136539" cy="1341213"/>
      </dsp:txXfrm>
    </dsp:sp>
    <dsp:sp modelId="{01242CB0-6179-406F-8AD9-362D372AD705}">
      <dsp:nvSpPr>
        <dsp:cNvPr id="0" name=""/>
        <dsp:cNvSpPr/>
      </dsp:nvSpPr>
      <dsp:spPr>
        <a:xfrm>
          <a:off x="811436" y="409"/>
          <a:ext cx="6556736" cy="6556736"/>
        </a:xfrm>
        <a:prstGeom prst="circularArrow">
          <a:avLst>
            <a:gd name="adj1" fmla="val 3989"/>
            <a:gd name="adj2" fmla="val 250218"/>
            <a:gd name="adj3" fmla="val 13167107"/>
            <a:gd name="adj4" fmla="val 11576313"/>
            <a:gd name="adj5" fmla="val 4654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4ECA11-4C47-4511-ADA7-B652FCA9BAA1}">
      <dsp:nvSpPr>
        <dsp:cNvPr id="0" name=""/>
        <dsp:cNvSpPr/>
      </dsp:nvSpPr>
      <dsp:spPr>
        <a:xfrm>
          <a:off x="1921679" y="14392"/>
          <a:ext cx="1341213" cy="13412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Providers </a:t>
          </a:r>
          <a:r>
            <a:rPr lang="de-DE" sz="18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bid</a:t>
          </a:r>
          <a:r>
            <a:rPr lang="de-DE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de-DE" sz="18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for</a:t>
          </a:r>
          <a:r>
            <a:rPr lang="de-DE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de-DE" sz="18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cost</a:t>
          </a:r>
          <a:r>
            <a:rPr lang="de-DE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de-DE" sz="18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book</a:t>
          </a:r>
          <a:r>
            <a:rPr lang="de-DE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de-DE" sz="18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items</a:t>
          </a:r>
          <a:endParaRPr lang="de-DE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921679" y="14392"/>
        <a:ext cx="1341213" cy="1341213"/>
      </dsp:txXfrm>
    </dsp:sp>
    <dsp:sp modelId="{BAF782CA-E0CC-4BA9-BC8C-CB9DB3619FAC}">
      <dsp:nvSpPr>
        <dsp:cNvPr id="0" name=""/>
        <dsp:cNvSpPr/>
      </dsp:nvSpPr>
      <dsp:spPr>
        <a:xfrm>
          <a:off x="811436" y="409"/>
          <a:ext cx="6556736" cy="6556736"/>
        </a:xfrm>
        <a:prstGeom prst="circularArrow">
          <a:avLst>
            <a:gd name="adj1" fmla="val 3989"/>
            <a:gd name="adj2" fmla="val 250218"/>
            <a:gd name="adj3" fmla="val 16911415"/>
            <a:gd name="adj4" fmla="val 15238367"/>
            <a:gd name="adj5" fmla="val 4654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7D6A5-2ED2-4791-BD15-EAF676436CB8}" type="datetimeFigureOut">
              <a:rPr lang="en-GB" smtClean="0"/>
              <a:t>27/03/2019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4C32B-D150-46BE-8506-104FB7D531D8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231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7D6A5-2ED2-4791-BD15-EAF676436CB8}" type="datetimeFigureOut">
              <a:rPr lang="en-GB" smtClean="0"/>
              <a:t>27/03/2019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4C32B-D150-46BE-8506-104FB7D531D8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3945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7D6A5-2ED2-4791-BD15-EAF676436CB8}" type="datetimeFigureOut">
              <a:rPr lang="en-GB" smtClean="0"/>
              <a:t>27/03/2019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4C32B-D150-46BE-8506-104FB7D531D8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8347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7D6A5-2ED2-4791-BD15-EAF676436CB8}" type="datetimeFigureOut">
              <a:rPr lang="en-GB" smtClean="0"/>
              <a:t>27/03/2019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4C32B-D150-46BE-8506-104FB7D531D8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9490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7D6A5-2ED2-4791-BD15-EAF676436CB8}" type="datetimeFigureOut">
              <a:rPr lang="en-GB" smtClean="0"/>
              <a:t>27/03/2019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4C32B-D150-46BE-8506-104FB7D531D8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2737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7D6A5-2ED2-4791-BD15-EAF676436CB8}" type="datetimeFigureOut">
              <a:rPr lang="en-GB" smtClean="0"/>
              <a:t>27/03/2019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4C32B-D150-46BE-8506-104FB7D531D8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455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7D6A5-2ED2-4791-BD15-EAF676436CB8}" type="datetimeFigureOut">
              <a:rPr lang="en-GB" smtClean="0"/>
              <a:t>27/03/2019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4C32B-D150-46BE-8506-104FB7D531D8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8533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7D6A5-2ED2-4791-BD15-EAF676436CB8}" type="datetimeFigureOut">
              <a:rPr lang="en-GB" smtClean="0"/>
              <a:t>27/03/2019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4C32B-D150-46BE-8506-104FB7D531D8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8463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7D6A5-2ED2-4791-BD15-EAF676436CB8}" type="datetimeFigureOut">
              <a:rPr lang="en-GB" smtClean="0"/>
              <a:t>27/03/2019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4C32B-D150-46BE-8506-104FB7D531D8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8367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7D6A5-2ED2-4791-BD15-EAF676436CB8}" type="datetimeFigureOut">
              <a:rPr lang="en-GB" smtClean="0"/>
              <a:t>27/03/2019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4C32B-D150-46BE-8506-104FB7D531D8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6723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7D6A5-2ED2-4791-BD15-EAF676436CB8}" type="datetimeFigureOut">
              <a:rPr lang="en-GB" smtClean="0"/>
              <a:t>27/03/2019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4C32B-D150-46BE-8506-104FB7D531D8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4327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47D6A5-2ED2-4791-BD15-EAF676436CB8}" type="datetimeFigureOut">
              <a:rPr lang="en-GB" smtClean="0"/>
              <a:t>27/03/2019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54C32B-D150-46BE-8506-104FB7D531D8}" type="slidenum">
              <a:rPr lang="en-GB" smtClean="0"/>
              <a:t>‹Nr.›</a:t>
            </a:fld>
            <a:endParaRPr lang="en-GB"/>
          </a:p>
        </p:txBody>
      </p:sp>
      <p:sp>
        <p:nvSpPr>
          <p:cNvPr id="7" name="Rechteck 6"/>
          <p:cNvSpPr/>
          <p:nvPr userDrawn="1"/>
        </p:nvSpPr>
        <p:spPr>
          <a:xfrm>
            <a:off x="90152" y="90151"/>
            <a:ext cx="8950817" cy="6631325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4271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4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diagramLayout" Target="../diagrams/layout2.xml"/><Relationship Id="rId7" Type="http://schemas.openxmlformats.org/officeDocument/2006/relationships/image" Target="../media/image4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4050" dirty="0">
                <a:latin typeface="Arial" panose="020B0604020202020204" pitchFamily="34" charset="0"/>
                <a:cs typeface="Arial" panose="020B0604020202020204" pitchFamily="34" charset="0"/>
              </a:rPr>
              <a:t>Case study:</a:t>
            </a:r>
            <a:br>
              <a:rPr lang="en-GB" sz="405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4050" dirty="0">
                <a:latin typeface="Arial" panose="020B0604020202020204" pitchFamily="34" charset="0"/>
                <a:cs typeface="Arial" panose="020B0604020202020204" pitchFamily="34" charset="0"/>
              </a:rPr>
              <a:t>an in-kind model</a:t>
            </a:r>
            <a:br>
              <a:rPr lang="en-GB" sz="405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4050" dirty="0">
                <a:latin typeface="Arial" panose="020B0604020202020204" pitchFamily="34" charset="0"/>
                <a:cs typeface="Arial" panose="020B0604020202020204" pitchFamily="34" charset="0"/>
              </a:rPr>
              <a:t>for SPIRAL2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4273969"/>
            <a:ext cx="6858000" cy="1241822"/>
          </a:xfrm>
        </p:spPr>
        <p:txBody>
          <a:bodyPr>
            <a:normAutofit lnSpcReduction="10000"/>
          </a:bodyPr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Sonia Utermann</a:t>
            </a: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Boris Batyy</a:t>
            </a: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Haik Simon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3110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Abgerundetes Rechteck 11"/>
          <p:cNvSpPr/>
          <p:nvPr/>
        </p:nvSpPr>
        <p:spPr>
          <a:xfrm>
            <a:off x="1058092" y="3424484"/>
            <a:ext cx="7119257" cy="2749754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GB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Wedding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list” </a:t>
            </a:r>
            <a:r>
              <a:rPr lang="en-GB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proposal</a:t>
            </a:r>
            <a:endParaRPr lang="en-GB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8650" y="1825625"/>
            <a:ext cx="4426676" cy="1609906"/>
          </a:xfrm>
        </p:spPr>
        <p:txBody>
          <a:bodyPr>
            <a:normAutofit fontScale="92500"/>
          </a:bodyPr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A list of things we need</a:t>
            </a: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Their economic value in €</a:t>
            </a: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Their delivery deadline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60941" y="390900"/>
            <a:ext cx="996296" cy="911505"/>
          </a:xfrm>
          <a:prstGeom prst="rect">
            <a:avLst/>
          </a:prstGeom>
        </p:spPr>
      </p:pic>
      <p:sp>
        <p:nvSpPr>
          <p:cNvPr id="5" name="Abgerundete rechteckige Legende 4"/>
          <p:cNvSpPr/>
          <p:nvPr/>
        </p:nvSpPr>
        <p:spPr>
          <a:xfrm>
            <a:off x="1058092" y="3424484"/>
            <a:ext cx="3296740" cy="2749754"/>
          </a:xfrm>
          <a:prstGeom prst="wedgeRoundRectCallout">
            <a:avLst>
              <a:gd name="adj1" fmla="val 46924"/>
              <a:gd name="adj2" fmla="val 28296"/>
              <a:gd name="adj3" fmla="val 16667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Value in €?</a:t>
            </a:r>
          </a:p>
          <a:p>
            <a:pPr algn="r"/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Price point?</a:t>
            </a:r>
          </a:p>
          <a:p>
            <a:pPr algn="r"/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Inflation?</a:t>
            </a:r>
          </a:p>
          <a:p>
            <a:pPr algn="r"/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Material cost changes?</a:t>
            </a:r>
          </a:p>
          <a:p>
            <a:pPr algn="r"/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Personnel costs?</a:t>
            </a:r>
          </a:p>
          <a:p>
            <a:pPr algn="r"/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Motivation?</a:t>
            </a:r>
          </a:p>
          <a:p>
            <a:pPr algn="r"/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Sexy factor?</a:t>
            </a:r>
          </a:p>
          <a:p>
            <a:pPr algn="r"/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Backdating?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4728761" y="3531278"/>
            <a:ext cx="2749471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CBWG</a:t>
            </a:r>
          </a:p>
          <a:p>
            <a:r>
              <a:rPr lang="en-GB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Signing of </a:t>
            </a:r>
            <a:r>
              <a:rPr lang="en-GB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MoU</a:t>
            </a:r>
            <a:r>
              <a:rPr lang="en-GB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(2015)</a:t>
            </a:r>
          </a:p>
          <a:p>
            <a:r>
              <a:rPr lang="en-GB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real prices</a:t>
            </a:r>
          </a:p>
          <a:p>
            <a:r>
              <a:rPr lang="en-GB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Case-by-case</a:t>
            </a:r>
          </a:p>
          <a:p>
            <a:r>
              <a:rPr lang="en-GB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Yes, French per diem</a:t>
            </a:r>
          </a:p>
          <a:p>
            <a:r>
              <a:rPr lang="en-GB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observer rights</a:t>
            </a:r>
          </a:p>
          <a:p>
            <a:r>
              <a:rPr lang="en-GB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0.8 and 1.2</a:t>
            </a:r>
          </a:p>
          <a:p>
            <a:r>
              <a:rPr lang="en-GB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actual costs</a:t>
            </a:r>
          </a:p>
          <a:p>
            <a:endParaRPr lang="en-GB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035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6298" y="225927"/>
            <a:ext cx="6984644" cy="3059358"/>
          </a:xfrm>
        </p:spPr>
        <p:txBody>
          <a:bodyPr>
            <a:normAutofit/>
          </a:bodyPr>
          <a:lstStyle/>
          <a:p>
            <a:r>
              <a:rPr lang="en-GB" sz="4800" dirty="0" smtClean="0">
                <a:solidFill>
                  <a:srgbClr val="00B050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How should we </a:t>
            </a:r>
            <a:br>
              <a:rPr lang="en-GB" sz="4800" dirty="0" smtClean="0">
                <a:solidFill>
                  <a:srgbClr val="00B050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</a:br>
            <a:r>
              <a:rPr lang="en-GB" sz="4800" dirty="0" smtClean="0">
                <a:solidFill>
                  <a:srgbClr val="00B050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write a wedding list? </a:t>
            </a:r>
            <a:br>
              <a:rPr lang="en-GB" sz="4800" dirty="0" smtClean="0">
                <a:solidFill>
                  <a:srgbClr val="00B050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</a:br>
            <a:r>
              <a:rPr lang="en-GB" sz="4800" dirty="0" smtClean="0">
                <a:solidFill>
                  <a:srgbClr val="00B050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What should it do?</a:t>
            </a:r>
            <a:endParaRPr lang="en-GB" sz="4800" dirty="0">
              <a:solidFill>
                <a:srgbClr val="00B050"/>
              </a:solidFill>
              <a:latin typeface="Arial Rounded MT Bold" panose="020F070403050403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60941" y="390900"/>
            <a:ext cx="996296" cy="911505"/>
          </a:xfrm>
          <a:prstGeom prst="rect">
            <a:avLst/>
          </a:prstGeom>
        </p:spPr>
      </p:pic>
      <p:sp>
        <p:nvSpPr>
          <p:cNvPr id="11" name="Abgerundete rechteckige Legende 10"/>
          <p:cNvSpPr/>
          <p:nvPr/>
        </p:nvSpPr>
        <p:spPr>
          <a:xfrm>
            <a:off x="676298" y="3389789"/>
            <a:ext cx="3296740" cy="2749754"/>
          </a:xfrm>
          <a:prstGeom prst="wedgeRoundRectCallout">
            <a:avLst>
              <a:gd name="adj1" fmla="val 46924"/>
              <a:gd name="adj2" fmla="val 28296"/>
              <a:gd name="adj3" fmla="val 16667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Value in €?</a:t>
            </a:r>
          </a:p>
          <a:p>
            <a:pPr algn="ctr"/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Price point?</a:t>
            </a:r>
          </a:p>
          <a:p>
            <a:pPr algn="ctr"/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Inflation?</a:t>
            </a:r>
          </a:p>
          <a:p>
            <a:pPr algn="ctr"/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Material cost changes?</a:t>
            </a:r>
          </a:p>
          <a:p>
            <a:pPr algn="ctr"/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Personnel costs?</a:t>
            </a:r>
          </a:p>
          <a:p>
            <a:pPr algn="ctr"/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Motivation?</a:t>
            </a:r>
          </a:p>
          <a:p>
            <a:pPr algn="ctr"/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Sexy factor?</a:t>
            </a:r>
          </a:p>
          <a:p>
            <a:pPr algn="ctr"/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Backdating?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2" name="Tabel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1880865"/>
              </p:ext>
            </p:extLst>
          </p:nvPr>
        </p:nvGraphicFramePr>
        <p:xfrm>
          <a:off x="4361378" y="3554114"/>
          <a:ext cx="4155604" cy="24211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77802">
                  <a:extLst>
                    <a:ext uri="{9D8B030D-6E8A-4147-A177-3AD203B41FA5}">
                      <a16:colId xmlns:a16="http://schemas.microsoft.com/office/drawing/2014/main" val="2202342634"/>
                    </a:ext>
                  </a:extLst>
                </a:gridCol>
                <a:gridCol w="2077802">
                  <a:extLst>
                    <a:ext uri="{9D8B030D-6E8A-4147-A177-3AD203B41FA5}">
                      <a16:colId xmlns:a16="http://schemas.microsoft.com/office/drawing/2014/main" val="1395857935"/>
                    </a:ext>
                  </a:extLst>
                </a:gridCol>
              </a:tblGrid>
              <a:tr h="483932">
                <a:tc>
                  <a:txBody>
                    <a:bodyPr/>
                    <a:lstStyle/>
                    <a:p>
                      <a:pPr algn="r"/>
                      <a:r>
                        <a:rPr lang="en-GB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Keeps a tally of each country’s contribution</a:t>
                      </a:r>
                      <a:endParaRPr lang="en-GB" sz="1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 as a part list</a:t>
                      </a:r>
                      <a:endParaRPr lang="en-GB" sz="1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22661233"/>
                  </a:ext>
                </a:extLst>
              </a:tr>
              <a:tr h="470384">
                <a:tc>
                  <a:txBody>
                    <a:bodyPr/>
                    <a:lstStyle/>
                    <a:p>
                      <a:pPr algn="r"/>
                      <a:r>
                        <a:rPr lang="en-GB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Communicates our needs to providers</a:t>
                      </a:r>
                      <a:endParaRPr lang="en-GB" sz="1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Track total investment</a:t>
                      </a:r>
                      <a:endParaRPr lang="en-GB" sz="1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93989044"/>
                  </a:ext>
                </a:extLst>
              </a:tr>
              <a:tr h="470384">
                <a:tc>
                  <a:txBody>
                    <a:bodyPr/>
                    <a:lstStyle/>
                    <a:p>
                      <a:pPr algn="r"/>
                      <a:r>
                        <a:rPr lang="en-GB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Weights and groups items for attractiveness</a:t>
                      </a:r>
                      <a:endParaRPr lang="en-GB" sz="1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Serve as an</a:t>
                      </a:r>
                      <a:r>
                        <a:rPr lang="en-GB" sz="13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accountancy tool</a:t>
                      </a:r>
                      <a:endParaRPr lang="en-GB" sz="1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43539437"/>
                  </a:ext>
                </a:extLst>
              </a:tr>
              <a:tr h="470384">
                <a:tc>
                  <a:txBody>
                    <a:bodyPr/>
                    <a:lstStyle/>
                    <a:p>
                      <a:pPr algn="r"/>
                      <a:r>
                        <a:rPr lang="en-GB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Tracks</a:t>
                      </a:r>
                      <a:r>
                        <a:rPr lang="en-GB" sz="13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FTEs</a:t>
                      </a:r>
                      <a:endParaRPr lang="en-GB" sz="1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Monitor progress</a:t>
                      </a:r>
                      <a:endParaRPr lang="en-GB" sz="1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61642289"/>
                  </a:ext>
                </a:extLst>
              </a:tr>
              <a:tr h="470384">
                <a:tc>
                  <a:txBody>
                    <a:bodyPr/>
                    <a:lstStyle/>
                    <a:p>
                      <a:pPr algn="r"/>
                      <a:r>
                        <a:rPr lang="en-GB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Separates investment from running costs</a:t>
                      </a:r>
                      <a:endParaRPr lang="en-GB" sz="1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Impose</a:t>
                      </a:r>
                      <a:r>
                        <a:rPr lang="en-GB" sz="13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budget planning</a:t>
                      </a:r>
                      <a:endParaRPr lang="en-GB" sz="1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08165364"/>
                  </a:ext>
                </a:extLst>
              </a:tr>
            </a:tbl>
          </a:graphicData>
        </a:graphic>
      </p:graphicFrame>
      <p:sp>
        <p:nvSpPr>
          <p:cNvPr id="13" name="Textfeld 12"/>
          <p:cNvSpPr txBox="1"/>
          <p:nvPr/>
        </p:nvSpPr>
        <p:spPr>
          <a:xfrm>
            <a:off x="5696829" y="3492665"/>
            <a:ext cx="1406154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600" b="1" dirty="0" smtClean="0">
                <a:solidFill>
                  <a:srgbClr val="00B050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?</a:t>
            </a:r>
            <a:endParaRPr lang="en-GB" sz="16600" b="1" dirty="0">
              <a:solidFill>
                <a:srgbClr val="00B050"/>
              </a:solidFill>
              <a:latin typeface="Arial Rounded MT Bold" panose="020F07040305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5351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Task of a cost book</a:t>
            </a:r>
            <a:endParaRPr lang="en-GB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60941" y="390900"/>
            <a:ext cx="996296" cy="911505"/>
          </a:xfrm>
          <a:prstGeom prst="rect">
            <a:avLst/>
          </a:prstGeom>
        </p:spPr>
      </p:pic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8389046"/>
              </p:ext>
            </p:extLst>
          </p:nvPr>
        </p:nvGraphicFramePr>
        <p:xfrm>
          <a:off x="883918" y="1788884"/>
          <a:ext cx="7254242" cy="42959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27121">
                  <a:extLst>
                    <a:ext uri="{9D8B030D-6E8A-4147-A177-3AD203B41FA5}">
                      <a16:colId xmlns:a16="http://schemas.microsoft.com/office/drawing/2014/main" val="2202342634"/>
                    </a:ext>
                  </a:extLst>
                </a:gridCol>
                <a:gridCol w="3627121">
                  <a:extLst>
                    <a:ext uri="{9D8B030D-6E8A-4147-A177-3AD203B41FA5}">
                      <a16:colId xmlns:a16="http://schemas.microsoft.com/office/drawing/2014/main" val="1395857935"/>
                    </a:ext>
                  </a:extLst>
                </a:gridCol>
              </a:tblGrid>
              <a:tr h="715990">
                <a:tc>
                  <a:txBody>
                    <a:bodyPr/>
                    <a:lstStyle/>
                    <a:p>
                      <a:pPr algn="r"/>
                      <a:r>
                        <a:rPr lang="en-GB" sz="320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What it does</a:t>
                      </a:r>
                      <a:endParaRPr lang="en-GB" sz="3200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320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What it doesn’t do</a:t>
                      </a:r>
                      <a:endParaRPr lang="en-GB" sz="3200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33434104"/>
                  </a:ext>
                </a:extLst>
              </a:tr>
              <a:tr h="715990"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Keeps a tally of each country’s contribution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 as a part list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22661233"/>
                  </a:ext>
                </a:extLst>
              </a:tr>
              <a:tr h="715990"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Communicates our needs to providers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Track total investment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93989044"/>
                  </a:ext>
                </a:extLst>
              </a:tr>
              <a:tr h="715990"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Weights and groups items for attractiveness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Serve as an</a:t>
                      </a:r>
                      <a:r>
                        <a:rPr lang="en-GB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accountancy tool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43539437"/>
                  </a:ext>
                </a:extLst>
              </a:tr>
              <a:tr h="715990"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Tracks</a:t>
                      </a:r>
                      <a:r>
                        <a:rPr lang="en-GB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FTEs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Monitor progress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61642289"/>
                  </a:ext>
                </a:extLst>
              </a:tr>
              <a:tr h="715990"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Separates investment from running costs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Impose</a:t>
                      </a:r>
                      <a:r>
                        <a:rPr lang="en-GB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budget planning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081653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8539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Creative consultation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8649" y="1825625"/>
            <a:ext cx="7731579" cy="2028608"/>
          </a:xfrm>
        </p:spPr>
        <p:txBody>
          <a:bodyPr>
            <a:noAutofit/>
          </a:bodyPr>
          <a:lstStyle/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Invite suggestions</a:t>
            </a:r>
          </a:p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Remain flexible and fair</a:t>
            </a:r>
          </a:p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Explore and define scope</a:t>
            </a:r>
          </a:p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Use existing bodies (e.g. CODIR)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0282" y="365126"/>
            <a:ext cx="835068" cy="1090667"/>
          </a:xfrm>
          <a:prstGeom prst="rect">
            <a:avLst/>
          </a:prstGeom>
        </p:spPr>
      </p:pic>
      <p:sp>
        <p:nvSpPr>
          <p:cNvPr id="5" name="AutoShape 2" descr="Bildergebnis für icon idea"/>
          <p:cNvSpPr>
            <a:spLocks noChangeAspect="1" noChangeArrowheads="1"/>
          </p:cNvSpPr>
          <p:nvPr/>
        </p:nvSpPr>
        <p:spPr bwMode="auto">
          <a:xfrm>
            <a:off x="155575" y="-1684338"/>
            <a:ext cx="3124200" cy="3514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70632" y="4228828"/>
            <a:ext cx="2019300" cy="2266950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406581" y="4228828"/>
            <a:ext cx="2040394" cy="2266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4678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bgerundetes Rechteck 3"/>
          <p:cNvSpPr/>
          <p:nvPr/>
        </p:nvSpPr>
        <p:spPr>
          <a:xfrm>
            <a:off x="628650" y="1690689"/>
            <a:ext cx="7783830" cy="1640340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Creative consultation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8649" y="1825625"/>
            <a:ext cx="7731579" cy="160990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GB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do we find a fair market price?</a:t>
            </a:r>
          </a:p>
          <a:p>
            <a:pPr marL="0" indent="0" algn="ctr">
              <a:buNone/>
            </a:pPr>
            <a:r>
              <a:rPr lang="en-GB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do we enforce budgetary constraints?</a:t>
            </a:r>
          </a:p>
          <a:p>
            <a:pPr marL="0" indent="0" algn="ctr">
              <a:buNone/>
            </a:pPr>
            <a:r>
              <a:rPr lang="en-GB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 makes the decisions?</a:t>
            </a:r>
          </a:p>
          <a:p>
            <a:pPr marL="0" indent="0">
              <a:buNone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0282" y="365126"/>
            <a:ext cx="835068" cy="1090667"/>
          </a:xfrm>
          <a:prstGeom prst="rect">
            <a:avLst/>
          </a:prstGeom>
        </p:spPr>
      </p:pic>
      <p:sp>
        <p:nvSpPr>
          <p:cNvPr id="5" name="AutoShape 2" descr="Bildergebnis für icon idea"/>
          <p:cNvSpPr>
            <a:spLocks noChangeAspect="1" noChangeArrowheads="1"/>
          </p:cNvSpPr>
          <p:nvPr/>
        </p:nvSpPr>
        <p:spPr bwMode="auto">
          <a:xfrm>
            <a:off x="155575" y="-1684338"/>
            <a:ext cx="3124200" cy="3514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70632" y="4228828"/>
            <a:ext cx="2019300" cy="2266950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406581" y="4228828"/>
            <a:ext cx="2040394" cy="2266950"/>
          </a:xfrm>
          <a:prstGeom prst="rect">
            <a:avLst/>
          </a:prstGeom>
        </p:spPr>
      </p:pic>
      <p:grpSp>
        <p:nvGrpSpPr>
          <p:cNvPr id="16" name="Gruppieren 15"/>
          <p:cNvGrpSpPr/>
          <p:nvPr/>
        </p:nvGrpSpPr>
        <p:grpSpPr>
          <a:xfrm>
            <a:off x="2872318" y="5247361"/>
            <a:ext cx="3605154" cy="1268732"/>
            <a:chOff x="3017520" y="3961413"/>
            <a:chExt cx="3605154" cy="1268732"/>
          </a:xfrm>
        </p:grpSpPr>
        <p:sp>
          <p:nvSpPr>
            <p:cNvPr id="10" name="Abgerundete rechteckige Legende 9"/>
            <p:cNvSpPr/>
            <p:nvPr/>
          </p:nvSpPr>
          <p:spPr>
            <a:xfrm>
              <a:off x="3017520" y="3961413"/>
              <a:ext cx="3605154" cy="1083475"/>
            </a:xfrm>
            <a:prstGeom prst="wedgeRoundRectCallout">
              <a:avLst>
                <a:gd name="adj1" fmla="val 55216"/>
                <a:gd name="adj2" fmla="val 21309"/>
                <a:gd name="adj3" fmla="val 16667"/>
              </a:avLst>
            </a:prstGeom>
            <a:solidFill>
              <a:srgbClr val="BDEDA5"/>
            </a:solidFill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r"/>
              <a:endPara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6" name="Grafik 5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60818" y="4114850"/>
              <a:ext cx="776600" cy="776600"/>
            </a:xfrm>
            <a:prstGeom prst="rect">
              <a:avLst/>
            </a:prstGeom>
          </p:spPr>
        </p:pic>
        <p:sp>
          <p:nvSpPr>
            <p:cNvPr id="11" name="Textfeld 10"/>
            <p:cNvSpPr txBox="1"/>
            <p:nvPr/>
          </p:nvSpPr>
          <p:spPr>
            <a:xfrm>
              <a:off x="3182081" y="4029816"/>
              <a:ext cx="340237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How can we explore all scientific avenues without exploding the scope?  </a:t>
              </a:r>
            </a:p>
            <a:p>
              <a:endParaRPr lang="en-GB" dirty="0"/>
            </a:p>
          </p:txBody>
        </p:sp>
      </p:grpSp>
      <p:grpSp>
        <p:nvGrpSpPr>
          <p:cNvPr id="17" name="Gruppieren 16"/>
          <p:cNvGrpSpPr/>
          <p:nvPr/>
        </p:nvGrpSpPr>
        <p:grpSpPr>
          <a:xfrm>
            <a:off x="2638937" y="3996740"/>
            <a:ext cx="3711002" cy="1165586"/>
            <a:chOff x="2589592" y="5149764"/>
            <a:chExt cx="3711002" cy="1165586"/>
          </a:xfrm>
        </p:grpSpPr>
        <p:sp>
          <p:nvSpPr>
            <p:cNvPr id="12" name="Abgerundete rechteckige Legende 11"/>
            <p:cNvSpPr/>
            <p:nvPr/>
          </p:nvSpPr>
          <p:spPr>
            <a:xfrm>
              <a:off x="2589592" y="5149764"/>
              <a:ext cx="3711002" cy="1165586"/>
            </a:xfrm>
            <a:prstGeom prst="wedgeRoundRectCallout">
              <a:avLst>
                <a:gd name="adj1" fmla="val -55119"/>
                <a:gd name="adj2" fmla="val 31399"/>
                <a:gd name="adj3" fmla="val 16667"/>
              </a:avLst>
            </a:prstGeom>
            <a:solidFill>
              <a:schemeClr val="bg1"/>
            </a:solidFill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350" dirty="0"/>
            </a:p>
          </p:txBody>
        </p:sp>
        <p:sp>
          <p:nvSpPr>
            <p:cNvPr id="13" name="Textfeld 12"/>
            <p:cNvSpPr txBox="1"/>
            <p:nvPr/>
          </p:nvSpPr>
          <p:spPr>
            <a:xfrm>
              <a:off x="2663586" y="5269632"/>
              <a:ext cx="3563013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>
                  <a:latin typeface="Arial" panose="020B0604020202020204" pitchFamily="34" charset="0"/>
                  <a:cs typeface="Arial" panose="020B0604020202020204" pitchFamily="34" charset="0"/>
                </a:rPr>
                <a:t>How can we satisfy all stakeholders?</a:t>
              </a:r>
            </a:p>
            <a:p>
              <a:r>
                <a:rPr lang="en-GB" dirty="0" smtClean="0">
                  <a:latin typeface="Arial" panose="020B0604020202020204" pitchFamily="34" charset="0"/>
                  <a:cs typeface="Arial" panose="020B0604020202020204" pitchFamily="34" charset="0"/>
                </a:rPr>
                <a:t>How can we ensure excellence?</a:t>
              </a:r>
              <a:endParaRPr lang="en-GB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09663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m 2"/>
          <p:cNvGraphicFramePr/>
          <p:nvPr>
            <p:extLst>
              <p:ext uri="{D42A27DB-BD31-4B8C-83A1-F6EECF244321}">
                <p14:modId xmlns:p14="http://schemas.microsoft.com/office/powerpoint/2010/main" val="2921656304"/>
              </p:ext>
            </p:extLst>
          </p:nvPr>
        </p:nvGraphicFramePr>
        <p:xfrm>
          <a:off x="535577" y="143691"/>
          <a:ext cx="8477795" cy="65575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631474" y="2759686"/>
            <a:ext cx="2056583" cy="1325563"/>
          </a:xfrm>
        </p:spPr>
        <p:txBody>
          <a:bodyPr>
            <a:normAutofit/>
          </a:bodyPr>
          <a:lstStyle/>
          <a:p>
            <a:pPr algn="ctr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Hybrid</a:t>
            </a:r>
            <a:b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iterate every 6 months</a:t>
            </a: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7607" y="1830388"/>
            <a:ext cx="835068" cy="1090667"/>
          </a:xfrm>
          <a:prstGeom prst="rect">
            <a:avLst/>
          </a:prstGeom>
        </p:spPr>
      </p:pic>
      <p:sp>
        <p:nvSpPr>
          <p:cNvPr id="5" name="AutoShape 2" descr="Bildergebnis für icon idea"/>
          <p:cNvSpPr>
            <a:spLocks noChangeAspect="1" noChangeArrowheads="1"/>
          </p:cNvSpPr>
          <p:nvPr/>
        </p:nvSpPr>
        <p:spPr bwMode="auto">
          <a:xfrm>
            <a:off x="155575" y="-1684338"/>
            <a:ext cx="3124200" cy="3514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279775" y="4335883"/>
            <a:ext cx="996296" cy="911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7594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“We need a beam-stopping thingy!”</a:t>
            </a:r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8650" y="1825625"/>
            <a:ext cx="7496447" cy="4351338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b="1" dirty="0" smtClean="0">
                <a:solidFill>
                  <a:srgbClr val="00B050"/>
                </a:solidFill>
              </a:rPr>
              <a:t>Three proposals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IKRB decides steel is best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Scientists write functional specs, deadlines etc.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CBWG needs to find a fair market price: calls for bids</a:t>
            </a:r>
          </a:p>
          <a:p>
            <a:pPr marL="514350" indent="-514350">
              <a:buFont typeface="+mj-lt"/>
              <a:buAutoNum type="arabicPeriod"/>
            </a:pPr>
            <a:r>
              <a:rPr lang="en-GB" b="1" dirty="0" smtClean="0">
                <a:solidFill>
                  <a:srgbClr val="00B050"/>
                </a:solidFill>
              </a:rPr>
              <a:t>Three bids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Cost book reads “steel beam dump, 1.8M€”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Brazil makes the item</a:t>
            </a:r>
            <a:endParaRPr lang="en-GB" dirty="0"/>
          </a:p>
          <a:p>
            <a:pPr lvl="1"/>
            <a:endParaRPr lang="en-GB" dirty="0" smtClean="0"/>
          </a:p>
          <a:p>
            <a:pPr lvl="1"/>
            <a:endParaRPr lang="en-GB" dirty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</p:txBody>
      </p:sp>
      <p:sp>
        <p:nvSpPr>
          <p:cNvPr id="4" name="Textfeld 3"/>
          <p:cNvSpPr txBox="1"/>
          <p:nvPr/>
        </p:nvSpPr>
        <p:spPr>
          <a:xfrm>
            <a:off x="5390102" y="1642534"/>
            <a:ext cx="315169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1"/>
            <a:r>
              <a:rPr lang="en-GB" dirty="0"/>
              <a:t>India – steel – 2M€</a:t>
            </a:r>
          </a:p>
          <a:p>
            <a:pPr lvl="1"/>
            <a:r>
              <a:rPr lang="en-GB" dirty="0"/>
              <a:t>Germany – </a:t>
            </a:r>
            <a:r>
              <a:rPr lang="en-GB" dirty="0" smtClean="0"/>
              <a:t>concrete - </a:t>
            </a:r>
            <a:r>
              <a:rPr lang="en-GB" dirty="0"/>
              <a:t>1M€</a:t>
            </a:r>
          </a:p>
          <a:p>
            <a:pPr lvl="1"/>
            <a:r>
              <a:rPr lang="en-GB" dirty="0"/>
              <a:t>South Africa – gold – 6M€</a:t>
            </a:r>
          </a:p>
          <a:p>
            <a:endParaRPr lang="en-GB" dirty="0"/>
          </a:p>
        </p:txBody>
      </p:sp>
      <p:sp>
        <p:nvSpPr>
          <p:cNvPr id="5" name="Textfeld 4"/>
          <p:cNvSpPr txBox="1"/>
          <p:nvPr/>
        </p:nvSpPr>
        <p:spPr>
          <a:xfrm>
            <a:off x="5363653" y="3872616"/>
            <a:ext cx="315169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1"/>
            <a:r>
              <a:rPr lang="en-GB" dirty="0"/>
              <a:t>India – steel – 2M€</a:t>
            </a:r>
          </a:p>
          <a:p>
            <a:pPr lvl="1"/>
            <a:r>
              <a:rPr lang="en-GB" dirty="0"/>
              <a:t>Germany – </a:t>
            </a:r>
            <a:r>
              <a:rPr lang="en-GB" dirty="0" smtClean="0"/>
              <a:t>steel – 2.5 M</a:t>
            </a:r>
            <a:r>
              <a:rPr lang="en-GB" dirty="0"/>
              <a:t>€</a:t>
            </a:r>
          </a:p>
          <a:p>
            <a:pPr lvl="1"/>
            <a:r>
              <a:rPr lang="en-GB" dirty="0" smtClean="0"/>
              <a:t>Brazil – steel </a:t>
            </a:r>
            <a:r>
              <a:rPr lang="en-GB" dirty="0"/>
              <a:t>– </a:t>
            </a:r>
            <a:r>
              <a:rPr lang="en-GB" dirty="0" smtClean="0"/>
              <a:t>1.8M</a:t>
            </a:r>
            <a:r>
              <a:rPr lang="en-GB" dirty="0"/>
              <a:t>€</a:t>
            </a:r>
          </a:p>
          <a:p>
            <a:endParaRPr lang="en-GB" dirty="0"/>
          </a:p>
        </p:txBody>
      </p:sp>
      <p:sp>
        <p:nvSpPr>
          <p:cNvPr id="8" name="Geschweifte Klammer links 7"/>
          <p:cNvSpPr/>
          <p:nvPr/>
        </p:nvSpPr>
        <p:spPr>
          <a:xfrm>
            <a:off x="5603966" y="1690689"/>
            <a:ext cx="209005" cy="778191"/>
          </a:xfrm>
          <a:prstGeom prst="leftBrac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Geschweifte Klammer links 8"/>
          <p:cNvSpPr/>
          <p:nvPr/>
        </p:nvSpPr>
        <p:spPr>
          <a:xfrm>
            <a:off x="5603966" y="3872616"/>
            <a:ext cx="209005" cy="778191"/>
          </a:xfrm>
          <a:prstGeom prst="leftBrac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7082" y="1598286"/>
            <a:ext cx="666569" cy="870594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92297" y="3872616"/>
            <a:ext cx="876137" cy="801572"/>
          </a:xfrm>
          <a:prstGeom prst="rect">
            <a:avLst/>
          </a:prstGeom>
        </p:spPr>
      </p:pic>
      <p:sp>
        <p:nvSpPr>
          <p:cNvPr id="13" name="Abgerundetes Rechteck 12"/>
          <p:cNvSpPr/>
          <p:nvPr/>
        </p:nvSpPr>
        <p:spPr>
          <a:xfrm>
            <a:off x="5210233" y="5299873"/>
            <a:ext cx="3458534" cy="1107847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feld 13"/>
          <p:cNvSpPr txBox="1"/>
          <p:nvPr/>
        </p:nvSpPr>
        <p:spPr>
          <a:xfrm>
            <a:off x="5376349" y="5499853"/>
            <a:ext cx="317426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India has to bid ≤ 2M€.</a:t>
            </a:r>
          </a:p>
          <a:p>
            <a:pPr algn="ctr"/>
            <a:r>
              <a:rPr lang="en-GB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cheapest offer wins.</a:t>
            </a:r>
            <a:endParaRPr lang="en-GB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69766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40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What should be the </a:t>
            </a:r>
          </a:p>
          <a:p>
            <a:pPr marL="0" indent="0" algn="ctr">
              <a:buNone/>
            </a:pPr>
            <a:r>
              <a:rPr lang="en-GB" sz="60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rules of play?</a:t>
            </a:r>
            <a:endParaRPr lang="en-GB" sz="6000" dirty="0">
              <a:solidFill>
                <a:srgbClr val="00B05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0686" y="3742060"/>
            <a:ext cx="1356621" cy="1771859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90818" y="3853543"/>
            <a:ext cx="1653719" cy="1512977"/>
          </a:xfrm>
          <a:prstGeom prst="rect">
            <a:avLst/>
          </a:prstGeom>
        </p:spPr>
      </p:pic>
      <p:sp>
        <p:nvSpPr>
          <p:cNvPr id="13" name="Pfeil nach rechts 12"/>
          <p:cNvSpPr/>
          <p:nvPr/>
        </p:nvSpPr>
        <p:spPr>
          <a:xfrm>
            <a:off x="3709851" y="4271554"/>
            <a:ext cx="1580967" cy="509452"/>
          </a:xfrm>
          <a:prstGeom prst="right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77739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m 2"/>
          <p:cNvGraphicFramePr/>
          <p:nvPr>
            <p:extLst>
              <p:ext uri="{D42A27DB-BD31-4B8C-83A1-F6EECF244321}">
                <p14:modId xmlns:p14="http://schemas.microsoft.com/office/powerpoint/2010/main" val="4033894665"/>
              </p:ext>
            </p:extLst>
          </p:nvPr>
        </p:nvGraphicFramePr>
        <p:xfrm>
          <a:off x="535577" y="143691"/>
          <a:ext cx="8477795" cy="65575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631474" y="2759686"/>
            <a:ext cx="2056583" cy="1325563"/>
          </a:xfrm>
        </p:spPr>
        <p:txBody>
          <a:bodyPr>
            <a:normAutofit/>
          </a:bodyPr>
          <a:lstStyle/>
          <a:p>
            <a:pPr algn="ctr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Hybrid</a:t>
            </a:r>
            <a:b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iterate every 6 months</a:t>
            </a: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7607" y="1830388"/>
            <a:ext cx="835068" cy="1090667"/>
          </a:xfrm>
          <a:prstGeom prst="rect">
            <a:avLst/>
          </a:prstGeom>
        </p:spPr>
      </p:pic>
      <p:sp>
        <p:nvSpPr>
          <p:cNvPr id="5" name="AutoShape 2" descr="Bildergebnis für icon idea"/>
          <p:cNvSpPr>
            <a:spLocks noChangeAspect="1" noChangeArrowheads="1"/>
          </p:cNvSpPr>
          <p:nvPr/>
        </p:nvSpPr>
        <p:spPr bwMode="auto">
          <a:xfrm>
            <a:off x="155575" y="-1684338"/>
            <a:ext cx="3124200" cy="3514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279775" y="4335883"/>
            <a:ext cx="996296" cy="911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5217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IKRB =</a:t>
            </a:r>
            <a:b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in-kind review board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it does</a:t>
            </a:r>
          </a:p>
          <a:p>
            <a:r>
              <a:rPr lang="en-GB" sz="1900" dirty="0" smtClean="0">
                <a:solidFill>
                  <a:srgbClr val="21300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launches calls for proposals</a:t>
            </a:r>
          </a:p>
          <a:p>
            <a:r>
              <a:rPr lang="en-GB" sz="1900" dirty="0" smtClean="0">
                <a:solidFill>
                  <a:srgbClr val="21300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consults users and other stakeholders</a:t>
            </a:r>
          </a:p>
          <a:p>
            <a:r>
              <a:rPr lang="en-GB" sz="1900" dirty="0" smtClean="0">
                <a:solidFill>
                  <a:srgbClr val="21300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judges proposals on scientific merit and the larger scientific picture</a:t>
            </a:r>
          </a:p>
          <a:p>
            <a:r>
              <a:rPr lang="en-GB" sz="1900" dirty="0" smtClean="0">
                <a:solidFill>
                  <a:srgbClr val="21300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makes recommendations to CODIR</a:t>
            </a:r>
          </a:p>
          <a:p>
            <a:pPr marL="0" indent="0">
              <a:buNone/>
            </a:pPr>
            <a:r>
              <a:rPr lang="en-GB" sz="24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 </a:t>
            </a:r>
            <a:r>
              <a:rPr lang="en-GB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is</a:t>
            </a:r>
          </a:p>
          <a:p>
            <a:r>
              <a:rPr lang="en-GB" sz="1900" dirty="0">
                <a:solidFill>
                  <a:srgbClr val="21300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interested in </a:t>
            </a:r>
            <a:r>
              <a:rPr lang="en-GB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scientific value alone</a:t>
            </a:r>
          </a:p>
          <a:p>
            <a:r>
              <a:rPr lang="en-GB" sz="1900" dirty="0" smtClean="0">
                <a:solidFill>
                  <a:srgbClr val="21300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 advisory </a:t>
            </a:r>
            <a:r>
              <a:rPr lang="en-GB" sz="1900" dirty="0">
                <a:solidFill>
                  <a:srgbClr val="21300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body to CODIR</a:t>
            </a:r>
          </a:p>
          <a:p>
            <a:r>
              <a:rPr lang="en-GB" sz="1900" dirty="0">
                <a:solidFill>
                  <a:srgbClr val="21300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staffed by GANIL scientists and some experts from </a:t>
            </a:r>
            <a:r>
              <a:rPr lang="en-GB" sz="1900" dirty="0" smtClean="0">
                <a:solidFill>
                  <a:srgbClr val="21300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outside</a:t>
            </a:r>
            <a:endParaRPr lang="en-GB" sz="1900" dirty="0">
              <a:solidFill>
                <a:srgbClr val="21300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900" dirty="0" smtClean="0">
                <a:solidFill>
                  <a:srgbClr val="21300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members nominated by GANIL</a:t>
            </a:r>
            <a:endParaRPr lang="en-GB" sz="1900" dirty="0">
              <a:solidFill>
                <a:srgbClr val="21300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dirty="0" smtClean="0">
              <a:solidFill>
                <a:srgbClr val="00B050"/>
              </a:solidFill>
            </a:endParaRPr>
          </a:p>
          <a:p>
            <a:endParaRPr lang="en-GB" dirty="0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0877" y="482573"/>
            <a:ext cx="835068" cy="1090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2602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bgerundete rechteckige Legende 3"/>
          <p:cNvSpPr/>
          <p:nvPr/>
        </p:nvSpPr>
        <p:spPr>
          <a:xfrm>
            <a:off x="615746" y="546664"/>
            <a:ext cx="2336619" cy="781768"/>
          </a:xfrm>
          <a:prstGeom prst="wedgeRoundRectCallout">
            <a:avLst>
              <a:gd name="adj1" fmla="val -55119"/>
              <a:gd name="adj2" fmla="val 24068"/>
              <a:gd name="adj3" fmla="val 16667"/>
            </a:avLst>
          </a:prstGeom>
          <a:solidFill>
            <a:schemeClr val="bg1"/>
          </a:solidFill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Where are we now?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Abgerundete rechteckige Legende 4"/>
          <p:cNvSpPr/>
          <p:nvPr/>
        </p:nvSpPr>
        <p:spPr>
          <a:xfrm>
            <a:off x="628650" y="1440819"/>
            <a:ext cx="7886700" cy="1513060"/>
          </a:xfrm>
          <a:prstGeom prst="wedgeRoundRectCallout">
            <a:avLst>
              <a:gd name="adj1" fmla="val 55216"/>
              <a:gd name="adj2" fmla="val 21309"/>
              <a:gd name="adj3" fmla="val 16667"/>
            </a:avLst>
          </a:prstGeom>
          <a:solidFill>
            <a:srgbClr val="BDEDA5"/>
          </a:solidFill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GANIL is a French facility </a:t>
            </a:r>
          </a:p>
          <a:p>
            <a:pPr algn="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owned 50/50 by two French NGOs.</a:t>
            </a:r>
          </a:p>
          <a:p>
            <a:pPr algn="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 project is called SPIRAL2.</a:t>
            </a:r>
          </a:p>
          <a:p>
            <a:pPr algn="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French government won’t pay for it.</a:t>
            </a:r>
          </a:p>
        </p:txBody>
      </p:sp>
      <p:pic>
        <p:nvPicPr>
          <p:cNvPr id="7" name="Inhaltsplatzhalt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3104" y="1782542"/>
            <a:ext cx="771047" cy="771047"/>
          </a:xfr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1576" y="1747405"/>
            <a:ext cx="841323" cy="841323"/>
          </a:xfrm>
          <a:prstGeom prst="rect">
            <a:avLst/>
          </a:prstGeom>
        </p:spPr>
      </p:pic>
      <p:sp>
        <p:nvSpPr>
          <p:cNvPr id="6" name="Abgerundete rechteckige Legende 5"/>
          <p:cNvSpPr/>
          <p:nvPr/>
        </p:nvSpPr>
        <p:spPr>
          <a:xfrm>
            <a:off x="628650" y="3066266"/>
            <a:ext cx="3711002" cy="994172"/>
          </a:xfrm>
          <a:prstGeom prst="wedgeRoundRectCallout">
            <a:avLst>
              <a:gd name="adj1" fmla="val -55119"/>
              <a:gd name="adj2" fmla="val 24068"/>
              <a:gd name="adj3" fmla="val 16667"/>
            </a:avLst>
          </a:prstGeom>
          <a:solidFill>
            <a:schemeClr val="bg1"/>
          </a:solidFill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350" dirty="0"/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172" y="3132243"/>
            <a:ext cx="829884" cy="862217"/>
          </a:xfrm>
          <a:prstGeom prst="rect">
            <a:avLst/>
          </a:prstGeom>
        </p:spPr>
      </p:pic>
      <p:sp>
        <p:nvSpPr>
          <p:cNvPr id="2" name="Textfeld 1"/>
          <p:cNvSpPr txBox="1"/>
          <p:nvPr/>
        </p:nvSpPr>
        <p:spPr>
          <a:xfrm>
            <a:off x="1884726" y="3367144"/>
            <a:ext cx="20697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hat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shall we do?</a:t>
            </a:r>
          </a:p>
        </p:txBody>
      </p:sp>
      <p:sp>
        <p:nvSpPr>
          <p:cNvPr id="11" name="Abgerundete rechteckige Legende 10"/>
          <p:cNvSpPr/>
          <p:nvPr/>
        </p:nvSpPr>
        <p:spPr>
          <a:xfrm>
            <a:off x="4339651" y="4172824"/>
            <a:ext cx="4175699" cy="1083475"/>
          </a:xfrm>
          <a:prstGeom prst="wedgeRoundRectCallout">
            <a:avLst>
              <a:gd name="adj1" fmla="val 55216"/>
              <a:gd name="adj2" fmla="val 21309"/>
              <a:gd name="adj3" fmla="val 16667"/>
            </a:avLst>
          </a:prstGeom>
          <a:solidFill>
            <a:srgbClr val="BDEDA5"/>
          </a:solidFill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SPIRAL2 has to go INTERNATIONAL</a:t>
            </a:r>
            <a:r>
              <a:rPr lang="en-GB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  </a:t>
            </a:r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AutoShape 2" descr="Bildergebnis für whatsapp emoji party"/>
          <p:cNvSpPr>
            <a:spLocks noChangeAspect="1" noChangeArrowheads="1"/>
          </p:cNvSpPr>
          <p:nvPr/>
        </p:nvSpPr>
        <p:spPr bwMode="auto">
          <a:xfrm>
            <a:off x="155575" y="-1684338"/>
            <a:ext cx="3571875" cy="3514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3" name="Textfeld 12"/>
          <p:cNvSpPr txBox="1"/>
          <p:nvPr/>
        </p:nvSpPr>
        <p:spPr>
          <a:xfrm>
            <a:off x="628650" y="5643155"/>
            <a:ext cx="82113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>
                <a:solidFill>
                  <a:srgbClr val="00B050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And this is how we think we could do it…</a:t>
            </a:r>
            <a:endParaRPr lang="en-GB" sz="3200" dirty="0">
              <a:solidFill>
                <a:srgbClr val="00B050"/>
              </a:solidFill>
              <a:latin typeface="Arial Rounded MT Bold" panose="020F07040305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6406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CBWG =</a:t>
            </a:r>
            <a:b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cost book working group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it does</a:t>
            </a:r>
          </a:p>
          <a:p>
            <a:r>
              <a:rPr lang="en-GB" sz="1900" dirty="0" smtClean="0">
                <a:solidFill>
                  <a:srgbClr val="21300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(re)assigns financial cost book values</a:t>
            </a:r>
          </a:p>
          <a:p>
            <a:r>
              <a:rPr lang="en-GB" sz="1900" dirty="0">
                <a:solidFill>
                  <a:srgbClr val="21300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(re)assigns </a:t>
            </a:r>
            <a:r>
              <a:rPr lang="en-GB" sz="1900" dirty="0" smtClean="0">
                <a:solidFill>
                  <a:srgbClr val="21300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non-financial resources to cost book items</a:t>
            </a:r>
          </a:p>
          <a:p>
            <a:r>
              <a:rPr lang="en-GB" sz="1900" dirty="0" smtClean="0">
                <a:solidFill>
                  <a:srgbClr val="21300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updates and releases the cost book (wedding list)</a:t>
            </a:r>
          </a:p>
          <a:p>
            <a:r>
              <a:rPr lang="en-GB" sz="1900" dirty="0" smtClean="0">
                <a:solidFill>
                  <a:srgbClr val="21300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passes scheduling decisions along to project management</a:t>
            </a:r>
          </a:p>
          <a:p>
            <a:pPr marL="0" indent="0">
              <a:buNone/>
            </a:pPr>
            <a:r>
              <a:rPr lang="en-GB" sz="24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 </a:t>
            </a:r>
            <a:r>
              <a:rPr lang="en-GB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is</a:t>
            </a:r>
          </a:p>
          <a:p>
            <a:r>
              <a:rPr lang="en-GB" sz="1900" dirty="0">
                <a:solidFill>
                  <a:srgbClr val="21300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interested </a:t>
            </a:r>
            <a:r>
              <a:rPr lang="en-GB" sz="1900" dirty="0" smtClean="0">
                <a:solidFill>
                  <a:srgbClr val="21300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only in </a:t>
            </a:r>
            <a:r>
              <a:rPr lang="en-GB" sz="24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resources, scheduling &amp; valorisation</a:t>
            </a:r>
            <a:endParaRPr lang="en-GB" sz="24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900" dirty="0" smtClean="0">
                <a:solidFill>
                  <a:srgbClr val="21300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 advisory </a:t>
            </a:r>
            <a:r>
              <a:rPr lang="en-GB" sz="1900" dirty="0">
                <a:solidFill>
                  <a:srgbClr val="21300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body to CODIR</a:t>
            </a:r>
          </a:p>
          <a:p>
            <a:r>
              <a:rPr lang="en-GB" sz="1900" dirty="0">
                <a:solidFill>
                  <a:srgbClr val="21300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staffed by </a:t>
            </a:r>
            <a:r>
              <a:rPr lang="en-GB" sz="1900" dirty="0" smtClean="0">
                <a:solidFill>
                  <a:srgbClr val="21300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impartial experts</a:t>
            </a:r>
            <a:endParaRPr lang="en-GB" sz="1900" dirty="0">
              <a:solidFill>
                <a:srgbClr val="21300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900" dirty="0" smtClean="0">
                <a:solidFill>
                  <a:srgbClr val="21300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members nominated by GANIL</a:t>
            </a:r>
            <a:endParaRPr lang="en-GB" sz="1900" dirty="0">
              <a:solidFill>
                <a:srgbClr val="21300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dirty="0" smtClean="0">
              <a:solidFill>
                <a:srgbClr val="00B050"/>
              </a:solidFill>
            </a:endParaRPr>
          </a:p>
          <a:p>
            <a:endParaRPr lang="en-GB" dirty="0"/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60263" y="572153"/>
            <a:ext cx="996296" cy="911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92489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4442005"/>
          </a:xfrm>
        </p:spPr>
        <p:txBody>
          <a:bodyPr>
            <a:normAutofit/>
          </a:bodyPr>
          <a:lstStyle/>
          <a:p>
            <a:r>
              <a:rPr lang="en-GB" dirty="0" smtClean="0">
                <a:latin typeface="Arial Rounded MT Bold" panose="020F0704030504030204" pitchFamily="34" charset="0"/>
              </a:rPr>
              <a:t>What bodies to we need?</a:t>
            </a:r>
            <a:br>
              <a:rPr lang="en-GB" dirty="0" smtClean="0">
                <a:latin typeface="Arial Rounded MT Bold" panose="020F0704030504030204" pitchFamily="34" charset="0"/>
              </a:rPr>
            </a:br>
            <a:r>
              <a:rPr lang="en-GB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Who</a:t>
            </a:r>
            <a:r>
              <a:rPr lang="en-GB" dirty="0" smtClean="0">
                <a:latin typeface="Arial Rounded MT Bold" panose="020F0704030504030204" pitchFamily="34" charset="0"/>
              </a:rPr>
              <a:t> are they?</a:t>
            </a:r>
            <a:br>
              <a:rPr lang="en-GB" dirty="0" smtClean="0">
                <a:latin typeface="Arial Rounded MT Bold" panose="020F0704030504030204" pitchFamily="34" charset="0"/>
              </a:rPr>
            </a:br>
            <a:r>
              <a:rPr lang="en-GB" dirty="0" smtClean="0">
                <a:latin typeface="Arial Rounded MT Bold" panose="020F0704030504030204" pitchFamily="34" charset="0"/>
              </a:rPr>
              <a:t>What are their </a:t>
            </a:r>
            <a:r>
              <a:rPr lang="en-GB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tasks</a:t>
            </a:r>
            <a:r>
              <a:rPr lang="en-GB" dirty="0" smtClean="0">
                <a:latin typeface="Arial Rounded MT Bold" panose="020F0704030504030204" pitchFamily="34" charset="0"/>
              </a:rPr>
              <a:t>?</a:t>
            </a:r>
            <a:br>
              <a:rPr lang="en-GB" dirty="0" smtClean="0">
                <a:latin typeface="Arial Rounded MT Bold" panose="020F0704030504030204" pitchFamily="34" charset="0"/>
              </a:rPr>
            </a:br>
            <a:r>
              <a:rPr lang="en-GB" dirty="0" smtClean="0">
                <a:latin typeface="Arial Rounded MT Bold" panose="020F0704030504030204" pitchFamily="34" charset="0"/>
              </a:rPr>
              <a:t>What bodies </a:t>
            </a:r>
            <a:r>
              <a:rPr lang="en-GB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don’t</a:t>
            </a:r>
            <a:r>
              <a:rPr lang="en-GB" dirty="0" smtClean="0">
                <a:latin typeface="Arial Rounded MT Bold" panose="020F0704030504030204" pitchFamily="34" charset="0"/>
              </a:rPr>
              <a:t> we need?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2159" y="3794737"/>
            <a:ext cx="2539682" cy="2539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672322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bgerundete rechteckige Legende 4"/>
          <p:cNvSpPr/>
          <p:nvPr/>
        </p:nvSpPr>
        <p:spPr>
          <a:xfrm>
            <a:off x="5016138" y="1865305"/>
            <a:ext cx="3630415" cy="603575"/>
          </a:xfrm>
          <a:prstGeom prst="wedgeRoundRectCallout">
            <a:avLst>
              <a:gd name="adj1" fmla="val 55216"/>
              <a:gd name="adj2" fmla="val 21309"/>
              <a:gd name="adj3" fmla="val 16667"/>
            </a:avLst>
          </a:prstGeom>
          <a:solidFill>
            <a:srgbClr val="BDEDA5"/>
          </a:solidFill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en-GB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were the questions, again?</a:t>
            </a:r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Abgerundete rechteckige Legende 5"/>
          <p:cNvSpPr/>
          <p:nvPr/>
        </p:nvSpPr>
        <p:spPr>
          <a:xfrm>
            <a:off x="759854" y="519685"/>
            <a:ext cx="4256284" cy="1229073"/>
          </a:xfrm>
          <a:prstGeom prst="wedgeRoundRectCallout">
            <a:avLst>
              <a:gd name="adj1" fmla="val -55119"/>
              <a:gd name="adj2" fmla="val 24068"/>
              <a:gd name="adj3" fmla="val 16667"/>
            </a:avLst>
          </a:prstGeom>
          <a:solidFill>
            <a:schemeClr val="bg1"/>
          </a:solidFill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Thank you for listening.</a:t>
            </a:r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AutoShape 2" descr="Bildergebnis für whatsapp emoji party"/>
          <p:cNvSpPr>
            <a:spLocks noChangeAspect="1" noChangeArrowheads="1"/>
          </p:cNvSpPr>
          <p:nvPr/>
        </p:nvSpPr>
        <p:spPr bwMode="auto">
          <a:xfrm>
            <a:off x="155575" y="-1684338"/>
            <a:ext cx="3571875" cy="3514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2" name="Grafik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0610" y="758006"/>
            <a:ext cx="713680" cy="713680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4290" y="765695"/>
            <a:ext cx="737051" cy="737051"/>
          </a:xfrm>
          <a:prstGeom prst="rect">
            <a:avLst/>
          </a:prstGeom>
        </p:spPr>
      </p:pic>
      <p:sp>
        <p:nvSpPr>
          <p:cNvPr id="16" name="Abgerundete rechteckige Legende 15"/>
          <p:cNvSpPr/>
          <p:nvPr/>
        </p:nvSpPr>
        <p:spPr>
          <a:xfrm>
            <a:off x="759853" y="2592324"/>
            <a:ext cx="7886699" cy="3190910"/>
          </a:xfrm>
          <a:prstGeom prst="wedgeRoundRectCallout">
            <a:avLst>
              <a:gd name="adj1" fmla="val -55119"/>
              <a:gd name="adj2" fmla="val 24068"/>
              <a:gd name="adj3" fmla="val 16667"/>
            </a:avLst>
          </a:prstGeom>
          <a:solidFill>
            <a:schemeClr val="bg1"/>
          </a:solidFill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feld 16"/>
          <p:cNvSpPr txBox="1"/>
          <p:nvPr/>
        </p:nvSpPr>
        <p:spPr>
          <a:xfrm>
            <a:off x="976334" y="2828579"/>
            <a:ext cx="7453735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GB" sz="2400" dirty="0">
                <a:latin typeface="Arial Rounded MT Bold" panose="020F0704030504030204" pitchFamily="34" charset="0"/>
                <a:cs typeface="Arial" panose="020B0604020202020204" pitchFamily="34" charset="0"/>
              </a:rPr>
              <a:t>What does a cost book need to do? What doesn’t it?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400" dirty="0">
                <a:latin typeface="Arial Rounded MT Bold" panose="020F0704030504030204" pitchFamily="34" charset="0"/>
                <a:cs typeface="Arial" panose="020B0604020202020204" pitchFamily="34" charset="0"/>
              </a:rPr>
              <a:t>What are the rules of play with a sliding scope?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400" dirty="0">
                <a:latin typeface="Arial Rounded MT Bold" panose="020F0704030504030204" pitchFamily="34" charset="0"/>
                <a:cs typeface="Arial" panose="020B0604020202020204" pitchFamily="34" charset="0"/>
              </a:rPr>
              <a:t>What decision bodies do we need, who are they and what are their tasks?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400" dirty="0">
                <a:latin typeface="Arial Rounded MT Bold" panose="020F0704030504030204" pitchFamily="34" charset="0"/>
                <a:cs typeface="Arial" panose="020B0604020202020204" pitchFamily="34" charset="0"/>
              </a:rPr>
              <a:t>What else might be in the box?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6187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27984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The SPIRAL2 in-kind “process”</a:t>
            </a:r>
            <a:endParaRPr lang="en-GB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8650" y="1825625"/>
            <a:ext cx="7483384" cy="4351338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White paper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Green papers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(Some) technical and scientific scope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Legal form</a:t>
            </a:r>
          </a:p>
          <a:p>
            <a:pPr marL="514350" indent="-514350">
              <a:buFont typeface="+mj-lt"/>
              <a:buAutoNum type="arabicPeriod"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endParaRPr lang="en-GB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…black box…</a:t>
            </a:r>
          </a:p>
          <a:p>
            <a:pPr marL="514350" indent="-514350">
              <a:buFont typeface="+mj-lt"/>
              <a:buAutoNum type="arabicPeriod"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endParaRPr lang="en-GB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endParaRPr lang="en-GB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Science!</a:t>
            </a:r>
          </a:p>
        </p:txBody>
      </p:sp>
      <p:sp>
        <p:nvSpPr>
          <p:cNvPr id="5" name="AutoShape 2" descr="Bildergebnis für black box"/>
          <p:cNvSpPr>
            <a:spLocks noChangeAspect="1" noChangeArrowheads="1"/>
          </p:cNvSpPr>
          <p:nvPr/>
        </p:nvSpPr>
        <p:spPr bwMode="auto">
          <a:xfrm>
            <a:off x="155575" y="-1684338"/>
            <a:ext cx="3838575" cy="3514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9569" y="3513909"/>
            <a:ext cx="1681982" cy="2196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4118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hteck 15"/>
          <p:cNvSpPr/>
          <p:nvPr/>
        </p:nvSpPr>
        <p:spPr>
          <a:xfrm>
            <a:off x="628649" y="3161214"/>
            <a:ext cx="4583431" cy="2338249"/>
          </a:xfrm>
          <a:prstGeom prst="rect">
            <a:avLst/>
          </a:prstGeom>
          <a:solidFill>
            <a:srgbClr val="BDEDA5"/>
          </a:solidFill>
          <a:ln w="38100"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8649" y="1825625"/>
            <a:ext cx="5302723" cy="4351338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White paper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Green papers</a:t>
            </a:r>
          </a:p>
          <a:p>
            <a:pPr marL="514350" indent="-514350">
              <a:buFont typeface="+mj-lt"/>
              <a:buAutoNum type="arabicPeriod"/>
            </a:pPr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(Some) technical and scientific scope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Legal form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Basic procurement strategy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Technical project planning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Piece list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Cost book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Detailed planning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Specification and design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Procurement … commissioning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Science!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define </a:t>
            </a:r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the in-kind process</a:t>
            </a:r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31373" y="3543029"/>
            <a:ext cx="2238375" cy="2047875"/>
          </a:xfrm>
          <a:prstGeom prst="rect">
            <a:avLst/>
          </a:prstGeom>
        </p:spPr>
      </p:pic>
      <p:sp>
        <p:nvSpPr>
          <p:cNvPr id="12" name="Nach rechts gekrümmter Pfeil 11"/>
          <p:cNvSpPr/>
          <p:nvPr/>
        </p:nvSpPr>
        <p:spPr>
          <a:xfrm rot="5400000">
            <a:off x="5255235" y="2425729"/>
            <a:ext cx="1175656" cy="2646627"/>
          </a:xfrm>
          <a:prstGeom prst="curved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0399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767973"/>
          </a:xfrm>
        </p:spPr>
        <p:txBody>
          <a:bodyPr>
            <a:normAutofit/>
          </a:bodyPr>
          <a:lstStyle/>
          <a:p>
            <a:r>
              <a:rPr lang="en-GB" sz="4800" dirty="0" smtClean="0">
                <a:solidFill>
                  <a:srgbClr val="00B050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What should be in the box?</a:t>
            </a:r>
            <a:endParaRPr lang="en-GB" sz="4800" dirty="0">
              <a:solidFill>
                <a:srgbClr val="00B050"/>
              </a:solidFill>
              <a:latin typeface="Arial Rounded MT Bold" panose="020F0704030504030204" pitchFamily="34" charset="0"/>
              <a:cs typeface="Arial" panose="020B0604020202020204" pitchFamily="34" charset="0"/>
            </a:endParaRPr>
          </a:p>
        </p:txBody>
      </p:sp>
      <p:grpSp>
        <p:nvGrpSpPr>
          <p:cNvPr id="32" name="Gruppieren 31"/>
          <p:cNvGrpSpPr/>
          <p:nvPr/>
        </p:nvGrpSpPr>
        <p:grpSpPr>
          <a:xfrm>
            <a:off x="890061" y="1808256"/>
            <a:ext cx="7392911" cy="4532402"/>
            <a:chOff x="-89654" y="1690689"/>
            <a:chExt cx="7392911" cy="4532402"/>
          </a:xfrm>
        </p:grpSpPr>
        <p:pic>
          <p:nvPicPr>
            <p:cNvPr id="10" name="Grafik 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-89654" y="2143364"/>
              <a:ext cx="2479089" cy="2432954"/>
            </a:xfrm>
            <a:prstGeom prst="rect">
              <a:avLst/>
            </a:prstGeom>
          </p:spPr>
        </p:pic>
        <p:pic>
          <p:nvPicPr>
            <p:cNvPr id="7" name="Grafik 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57279" y="3016193"/>
              <a:ext cx="850321" cy="1191308"/>
            </a:xfrm>
            <a:prstGeom prst="rect">
              <a:avLst/>
            </a:prstGeom>
          </p:spPr>
        </p:pic>
        <p:pic>
          <p:nvPicPr>
            <p:cNvPr id="9" name="Grafik 8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449690" y="4180199"/>
              <a:ext cx="996296" cy="911505"/>
            </a:xfrm>
            <a:prstGeom prst="rect">
              <a:avLst/>
            </a:prstGeom>
          </p:spPr>
        </p:pic>
        <p:pic>
          <p:nvPicPr>
            <p:cNvPr id="11" name="Grafik 1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01247" y="5317740"/>
              <a:ext cx="693181" cy="905351"/>
            </a:xfrm>
            <a:prstGeom prst="rect">
              <a:avLst/>
            </a:prstGeom>
          </p:spPr>
        </p:pic>
        <p:pic>
          <p:nvPicPr>
            <p:cNvPr id="12" name="Grafik 1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871116" y="4489644"/>
              <a:ext cx="996296" cy="911505"/>
            </a:xfrm>
            <a:prstGeom prst="rect">
              <a:avLst/>
            </a:prstGeom>
          </p:spPr>
        </p:pic>
        <p:pic>
          <p:nvPicPr>
            <p:cNvPr id="13" name="Grafik 1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00786" y="2966799"/>
              <a:ext cx="693181" cy="905351"/>
            </a:xfrm>
            <a:prstGeom prst="rect">
              <a:avLst/>
            </a:prstGeom>
          </p:spPr>
        </p:pic>
        <p:pic>
          <p:nvPicPr>
            <p:cNvPr id="14" name="Grafik 1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00786" y="5148762"/>
              <a:ext cx="693181" cy="905351"/>
            </a:xfrm>
            <a:prstGeom prst="rect">
              <a:avLst/>
            </a:prstGeom>
          </p:spPr>
        </p:pic>
        <p:pic>
          <p:nvPicPr>
            <p:cNvPr id="15" name="Grafik 1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871116" y="1747245"/>
              <a:ext cx="996296" cy="911505"/>
            </a:xfrm>
            <a:prstGeom prst="rect">
              <a:avLst/>
            </a:prstGeom>
          </p:spPr>
        </p:pic>
        <p:pic>
          <p:nvPicPr>
            <p:cNvPr id="16" name="Grafik 1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00787" y="1690689"/>
              <a:ext cx="693181" cy="905351"/>
            </a:xfrm>
            <a:prstGeom prst="rect">
              <a:avLst/>
            </a:prstGeom>
          </p:spPr>
        </p:pic>
        <p:pic>
          <p:nvPicPr>
            <p:cNvPr id="17" name="Grafik 1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449690" y="1722909"/>
              <a:ext cx="996296" cy="911505"/>
            </a:xfrm>
            <a:prstGeom prst="rect">
              <a:avLst/>
            </a:prstGeom>
          </p:spPr>
        </p:pic>
        <p:pic>
          <p:nvPicPr>
            <p:cNvPr id="6" name="Grafik 5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62137" y="3807140"/>
              <a:ext cx="1341120" cy="1341120"/>
            </a:xfrm>
            <a:prstGeom prst="rect">
              <a:avLst/>
            </a:prstGeom>
          </p:spPr>
        </p:pic>
        <p:sp>
          <p:nvSpPr>
            <p:cNvPr id="18" name="Geschweifte Klammer links 17"/>
            <p:cNvSpPr/>
            <p:nvPr/>
          </p:nvSpPr>
          <p:spPr>
            <a:xfrm>
              <a:off x="2461375" y="2133601"/>
              <a:ext cx="147416" cy="2956492"/>
            </a:xfrm>
            <a:prstGeom prst="leftBrac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Geschweifte Klammer links 18"/>
            <p:cNvSpPr/>
            <p:nvPr/>
          </p:nvSpPr>
          <p:spPr>
            <a:xfrm>
              <a:off x="4170811" y="4241645"/>
              <a:ext cx="171568" cy="1730673"/>
            </a:xfrm>
            <a:prstGeom prst="leftBrac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Geschweifte Klammer links 19"/>
            <p:cNvSpPr/>
            <p:nvPr/>
          </p:nvSpPr>
          <p:spPr>
            <a:xfrm>
              <a:off x="5769957" y="3419475"/>
              <a:ext cx="206860" cy="2350941"/>
            </a:xfrm>
            <a:prstGeom prst="leftBrac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27" name="Gerade Verbindung mit Pfeil 26"/>
            <p:cNvCxnSpPr/>
            <p:nvPr/>
          </p:nvCxnSpPr>
          <p:spPr>
            <a:xfrm>
              <a:off x="3923269" y="2178661"/>
              <a:ext cx="582278" cy="0"/>
            </a:xfrm>
            <a:prstGeom prst="straightConnector1">
              <a:avLst/>
            </a:prstGeom>
            <a:ln w="57150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Gerade Verbindung mit Pfeil 27"/>
            <p:cNvCxnSpPr/>
            <p:nvPr/>
          </p:nvCxnSpPr>
          <p:spPr>
            <a:xfrm>
              <a:off x="5538651" y="2202997"/>
              <a:ext cx="701770" cy="0"/>
            </a:xfrm>
            <a:prstGeom prst="straightConnector1">
              <a:avLst/>
            </a:prstGeom>
            <a:ln w="57150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964271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In-kind cost book with a sliding scope</a:t>
            </a:r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>
          <a:xfrm>
            <a:off x="2886890" y="4144823"/>
            <a:ext cx="3448595" cy="260681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Wedding list</a:t>
            </a:r>
          </a:p>
          <a:p>
            <a:pPr marL="0" indent="0" algn="ctr">
              <a:buNone/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+          </a:t>
            </a:r>
          </a:p>
          <a:p>
            <a:pPr marL="0" indent="0" algn="ctr">
              <a:buNone/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Creative consultation</a:t>
            </a:r>
          </a:p>
          <a:p>
            <a:pPr marL="0" indent="0" algn="ctr">
              <a:buNone/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</a:p>
          <a:p>
            <a:pPr marL="0" indent="0" algn="ctr">
              <a:buNone/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Hybrid cost book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" name="Gruppieren 4"/>
          <p:cNvGrpSpPr/>
          <p:nvPr/>
        </p:nvGrpSpPr>
        <p:grpSpPr>
          <a:xfrm>
            <a:off x="3141616" y="1498630"/>
            <a:ext cx="2939143" cy="2079808"/>
            <a:chOff x="4897357" y="4010302"/>
            <a:chExt cx="3951659" cy="2606819"/>
          </a:xfrm>
        </p:grpSpPr>
        <p:pic>
          <p:nvPicPr>
            <p:cNvPr id="10" name="Grafik 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610641" y="4392116"/>
              <a:ext cx="2238375" cy="2047875"/>
            </a:xfrm>
            <a:prstGeom prst="rect">
              <a:avLst/>
            </a:prstGeom>
          </p:spPr>
        </p:pic>
        <p:pic>
          <p:nvPicPr>
            <p:cNvPr id="7" name="Grafik 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97357" y="5123942"/>
              <a:ext cx="1143251" cy="1493179"/>
            </a:xfrm>
            <a:prstGeom prst="rect">
              <a:avLst/>
            </a:prstGeom>
          </p:spPr>
        </p:pic>
        <p:sp>
          <p:nvSpPr>
            <p:cNvPr id="8" name="Nach rechts gekrümmter Pfeil 7"/>
            <p:cNvSpPr/>
            <p:nvPr/>
          </p:nvSpPr>
          <p:spPr>
            <a:xfrm rot="5400000">
              <a:off x="5934503" y="3274816"/>
              <a:ext cx="1175656" cy="2646627"/>
            </a:xfrm>
            <a:prstGeom prst="curvedRightArrow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pic>
        <p:nvPicPr>
          <p:cNvPr id="9" name="Grafik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0301" y="4057583"/>
            <a:ext cx="996296" cy="911505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199" y="4863152"/>
            <a:ext cx="693181" cy="905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9079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“Wedding list” cost book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8650" y="1825625"/>
            <a:ext cx="4426676" cy="1609906"/>
          </a:xfrm>
        </p:spPr>
        <p:txBody>
          <a:bodyPr>
            <a:normAutofit fontScale="92500"/>
          </a:bodyPr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A list of things we need</a:t>
            </a: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Their economic value in €</a:t>
            </a: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Their delivery deadline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60941" y="390900"/>
            <a:ext cx="996296" cy="911505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4171" y="3389789"/>
            <a:ext cx="2539682" cy="2539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0303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“Wedding list” cost book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8650" y="1825625"/>
            <a:ext cx="4426676" cy="1609906"/>
          </a:xfrm>
        </p:spPr>
        <p:txBody>
          <a:bodyPr>
            <a:normAutofit fontScale="92500"/>
          </a:bodyPr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A list of things we need</a:t>
            </a: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Their economic value in €</a:t>
            </a: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Their delivery deadline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60941" y="390900"/>
            <a:ext cx="996296" cy="911505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4171" y="3389789"/>
            <a:ext cx="2539682" cy="2539682"/>
          </a:xfrm>
          <a:prstGeom prst="rect">
            <a:avLst/>
          </a:prstGeom>
        </p:spPr>
      </p:pic>
      <p:sp>
        <p:nvSpPr>
          <p:cNvPr id="7" name="Textfeld 6"/>
          <p:cNvSpPr txBox="1"/>
          <p:nvPr/>
        </p:nvSpPr>
        <p:spPr>
          <a:xfrm>
            <a:off x="5714575" y="2299893"/>
            <a:ext cx="25019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 decides?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1098562" y="5467806"/>
            <a:ext cx="34868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if no-one wants it?</a:t>
            </a:r>
            <a:endParaRPr lang="en-GB" sz="240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" name="Gerade Verbindung mit Pfeil 8"/>
          <p:cNvCxnSpPr/>
          <p:nvPr/>
        </p:nvCxnSpPr>
        <p:spPr>
          <a:xfrm flipH="1">
            <a:off x="4846319" y="2552200"/>
            <a:ext cx="744583" cy="0"/>
          </a:xfrm>
          <a:prstGeom prst="straightConnector1">
            <a:avLst/>
          </a:prstGeom>
          <a:ln w="762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Verbotsymbol 9"/>
          <p:cNvSpPr/>
          <p:nvPr/>
        </p:nvSpPr>
        <p:spPr>
          <a:xfrm>
            <a:off x="2040794" y="4010591"/>
            <a:ext cx="1326436" cy="1298077"/>
          </a:xfrm>
          <a:prstGeom prst="noSmoking">
            <a:avLst/>
          </a:prstGeom>
          <a:solidFill>
            <a:srgbClr val="00B050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7104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“Wedding list” cost book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8650" y="1825625"/>
            <a:ext cx="4426676" cy="1609906"/>
          </a:xfrm>
        </p:spPr>
        <p:txBody>
          <a:bodyPr>
            <a:normAutofit fontScale="92500"/>
          </a:bodyPr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A list of things we need</a:t>
            </a: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Their economic value in €</a:t>
            </a: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Their delivery deadline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60941" y="390900"/>
            <a:ext cx="996296" cy="911505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4171" y="3389789"/>
            <a:ext cx="2539682" cy="2539682"/>
          </a:xfrm>
          <a:prstGeom prst="rect">
            <a:avLst/>
          </a:prstGeom>
        </p:spPr>
      </p:pic>
      <p:sp>
        <p:nvSpPr>
          <p:cNvPr id="7" name="Textfeld 6"/>
          <p:cNvSpPr txBox="1"/>
          <p:nvPr/>
        </p:nvSpPr>
        <p:spPr>
          <a:xfrm>
            <a:off x="5714575" y="2299893"/>
            <a:ext cx="25019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 decides?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1098562" y="5467806"/>
            <a:ext cx="34868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if no-one wants it?</a:t>
            </a:r>
            <a:endParaRPr lang="en-GB" sz="240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" name="Gerade Verbindung mit Pfeil 8"/>
          <p:cNvCxnSpPr/>
          <p:nvPr/>
        </p:nvCxnSpPr>
        <p:spPr>
          <a:xfrm flipH="1">
            <a:off x="4846319" y="2552200"/>
            <a:ext cx="744583" cy="0"/>
          </a:xfrm>
          <a:prstGeom prst="straightConnector1">
            <a:avLst/>
          </a:prstGeom>
          <a:ln w="762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Verbotsymbol 9"/>
          <p:cNvSpPr/>
          <p:nvPr/>
        </p:nvSpPr>
        <p:spPr>
          <a:xfrm>
            <a:off x="2040794" y="4010591"/>
            <a:ext cx="1326436" cy="1298077"/>
          </a:xfrm>
          <a:prstGeom prst="noSmoking">
            <a:avLst/>
          </a:prstGeom>
          <a:solidFill>
            <a:srgbClr val="00B050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1" name="Abgerundete rechteckige Legende 10"/>
          <p:cNvSpPr/>
          <p:nvPr/>
        </p:nvSpPr>
        <p:spPr>
          <a:xfrm>
            <a:off x="4846319" y="3435531"/>
            <a:ext cx="3296740" cy="2749754"/>
          </a:xfrm>
          <a:prstGeom prst="wedgeRoundRectCallout">
            <a:avLst>
              <a:gd name="adj1" fmla="val 46924"/>
              <a:gd name="adj2" fmla="val 28296"/>
              <a:gd name="adj3" fmla="val 16667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Value in €?</a:t>
            </a:r>
          </a:p>
          <a:p>
            <a:pPr algn="ctr"/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Price point?</a:t>
            </a:r>
          </a:p>
          <a:p>
            <a:pPr algn="ctr"/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Inflation?</a:t>
            </a:r>
          </a:p>
          <a:p>
            <a:pPr algn="ctr"/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Material cost changes?</a:t>
            </a:r>
          </a:p>
          <a:p>
            <a:pPr algn="ctr"/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Personnel costs?</a:t>
            </a:r>
          </a:p>
          <a:p>
            <a:pPr algn="ctr"/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Motivation?</a:t>
            </a:r>
          </a:p>
          <a:p>
            <a:pPr algn="ctr"/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Sexy factor?</a:t>
            </a:r>
          </a:p>
          <a:p>
            <a:pPr algn="ctr"/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Backdating?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6765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889</Words>
  <Application>Microsoft Office PowerPoint</Application>
  <PresentationFormat>Bildschirmpräsentation (4:3)</PresentationFormat>
  <Paragraphs>196</Paragraphs>
  <Slides>23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23</vt:i4>
      </vt:variant>
    </vt:vector>
  </HeadingPairs>
  <TitlesOfParts>
    <vt:vector size="28" baseType="lpstr">
      <vt:lpstr>Arial</vt:lpstr>
      <vt:lpstr>Arial Rounded MT Bold</vt:lpstr>
      <vt:lpstr>Calibri</vt:lpstr>
      <vt:lpstr>Calibri Light</vt:lpstr>
      <vt:lpstr>Office</vt:lpstr>
      <vt:lpstr>Case study: an in-kind model for SPIRAL2</vt:lpstr>
      <vt:lpstr>PowerPoint-Präsentation</vt:lpstr>
      <vt:lpstr>The SPIRAL2 in-kind “process”</vt:lpstr>
      <vt:lpstr>We define the in-kind process</vt:lpstr>
      <vt:lpstr>What should be in the box?</vt:lpstr>
      <vt:lpstr>In-kind cost book with a sliding scope</vt:lpstr>
      <vt:lpstr>“Wedding list” cost book</vt:lpstr>
      <vt:lpstr>“Wedding list” cost book</vt:lpstr>
      <vt:lpstr>“Wedding list” cost book</vt:lpstr>
      <vt:lpstr>“Wedding list” proposal</vt:lpstr>
      <vt:lpstr>How should we  write a wedding list?  What should it do?</vt:lpstr>
      <vt:lpstr>Task of a cost book</vt:lpstr>
      <vt:lpstr>Creative consultation</vt:lpstr>
      <vt:lpstr>Creative consultation</vt:lpstr>
      <vt:lpstr>Hybrid iterate every 6 months</vt:lpstr>
      <vt:lpstr>“We need a beam-stopping thingy!”</vt:lpstr>
      <vt:lpstr>PowerPoint-Präsentation</vt:lpstr>
      <vt:lpstr>Hybrid iterate every 6 months</vt:lpstr>
      <vt:lpstr>IKRB = in-kind review board</vt:lpstr>
      <vt:lpstr>CBWG = cost book working group</vt:lpstr>
      <vt:lpstr>What bodies to we need? Who are they? What are their tasks? What bodies don’t we need? </vt:lpstr>
      <vt:lpstr>PowerPoint-Präsentation</vt:lpstr>
      <vt:lpstr>PowerPoint-Präsentation</vt:lpstr>
    </vt:vector>
  </TitlesOfParts>
  <Company>GSI Helmholtzzentrum für Schwerionenforschung GmbH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Case study: an in-kind model for GANIL</dc:title>
  <dc:creator>Utermann, Sonia Dr.</dc:creator>
  <cp:lastModifiedBy>Utermann, Sonia Dr.</cp:lastModifiedBy>
  <cp:revision>45</cp:revision>
  <cp:lastPrinted>2019-03-26T14:39:00Z</cp:lastPrinted>
  <dcterms:created xsi:type="dcterms:W3CDTF">2019-03-26T12:05:28Z</dcterms:created>
  <dcterms:modified xsi:type="dcterms:W3CDTF">2019-03-27T15:05:56Z</dcterms:modified>
</cp:coreProperties>
</file>