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645" r:id="rId3"/>
    <p:sldId id="679" r:id="rId4"/>
    <p:sldId id="696" r:id="rId5"/>
    <p:sldId id="697" r:id="rId6"/>
    <p:sldId id="698" r:id="rId7"/>
    <p:sldId id="699" r:id="rId8"/>
    <p:sldId id="700" r:id="rId9"/>
    <p:sldId id="701" r:id="rId10"/>
    <p:sldId id="702" r:id="rId11"/>
    <p:sldId id="684" r:id="rId1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9900"/>
    <a:srgbClr val="12599D"/>
    <a:srgbClr val="FF9933"/>
    <a:srgbClr val="0066CC"/>
    <a:srgbClr val="CCCC00"/>
    <a:srgbClr val="3333CC"/>
    <a:srgbClr val="0033CC"/>
    <a:srgbClr val="C00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8" autoAdjust="0"/>
    <p:restoredTop sz="86410" autoAdjust="0"/>
  </p:normalViewPr>
  <p:slideViewPr>
    <p:cSldViewPr snapToObjects="1">
      <p:cViewPr varScale="1">
        <p:scale>
          <a:sx n="96" d="100"/>
          <a:sy n="96" d="100"/>
        </p:scale>
        <p:origin x="-1256" y="-112"/>
      </p:cViewPr>
      <p:guideLst>
        <p:guide orient="horz" pos="1228"/>
        <p:guide pos="2880"/>
      </p:guideLst>
    </p:cSldViewPr>
  </p:slideViewPr>
  <p:outlineViewPr>
    <p:cViewPr>
      <p:scale>
        <a:sx n="33" d="100"/>
        <a:sy n="33" d="100"/>
      </p:scale>
      <p:origin x="0" y="14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38"/>
    </p:cViewPr>
  </p:sorterViewPr>
  <p:notesViewPr>
    <p:cSldViewPr snapToObjects="1">
      <p:cViewPr varScale="1">
        <p:scale>
          <a:sx n="82" d="100"/>
          <a:sy n="82" d="100"/>
        </p:scale>
        <p:origin x="-391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26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26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10BFC1-B721-4BE4-919B-87AAF945A2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78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26" y="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0461"/>
            <a:ext cx="5679440" cy="460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26" y="9720921"/>
            <a:ext cx="3076916" cy="51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80" tIns="47540" rIns="95080" bIns="4754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473513-892E-43E3-A2E0-925A6219F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4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2297" indent="-2970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8149" indent="-23763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63408" indent="-23763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8667" indent="-23763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13927" indent="-237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186" indent="-237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64446" indent="-237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9705" indent="-237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2211B7-910A-4438-BD7C-DFDAFADFFA8D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0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1" b="9200"/>
          <a:stretch>
            <a:fillRect/>
          </a:stretch>
        </p:blipFill>
        <p:spPr bwMode="auto">
          <a:xfrm>
            <a:off x="6048375" y="0"/>
            <a:ext cx="3163888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FCAR3________L____4___ Kop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5"/>
          <a:stretch>
            <a:fillRect/>
          </a:stretch>
        </p:blipFill>
        <p:spPr bwMode="auto">
          <a:xfrm>
            <a:off x="0" y="0"/>
            <a:ext cx="308292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14" r="33855"/>
          <a:stretch>
            <a:fillRect/>
          </a:stretch>
        </p:blipFill>
        <p:spPr bwMode="auto">
          <a:xfrm>
            <a:off x="3082925" y="0"/>
            <a:ext cx="296545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76"/>
          <p:cNvSpPr>
            <a:spLocks noChangeShapeType="1"/>
          </p:cNvSpPr>
          <p:nvPr/>
        </p:nvSpPr>
        <p:spPr bwMode="auto">
          <a:xfrm>
            <a:off x="6048375" y="0"/>
            <a:ext cx="0" cy="19383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75"/>
          <p:cNvSpPr>
            <a:spLocks noChangeShapeType="1"/>
          </p:cNvSpPr>
          <p:nvPr/>
        </p:nvSpPr>
        <p:spPr bwMode="auto">
          <a:xfrm>
            <a:off x="3082925" y="0"/>
            <a:ext cx="0" cy="19319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69"/>
          <p:cNvSpPr>
            <a:spLocks noChangeArrowheads="1"/>
          </p:cNvSpPr>
          <p:nvPr/>
        </p:nvSpPr>
        <p:spPr bwMode="auto">
          <a:xfrm>
            <a:off x="0" y="6035675"/>
            <a:ext cx="9144000" cy="841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78"/>
          <p:cNvSpPr>
            <a:spLocks noChangeArrowheads="1"/>
          </p:cNvSpPr>
          <p:nvPr/>
        </p:nvSpPr>
        <p:spPr bwMode="auto">
          <a:xfrm>
            <a:off x="0" y="0"/>
            <a:ext cx="9144000" cy="1958975"/>
          </a:xfrm>
          <a:prstGeom prst="rect">
            <a:avLst/>
          </a:prstGeom>
          <a:solidFill>
            <a:schemeClr val="bg1">
              <a:alpha val="3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0" y="1919288"/>
            <a:ext cx="9144000" cy="4116387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2" name="Line 82"/>
          <p:cNvSpPr>
            <a:spLocks noChangeShapeType="1"/>
          </p:cNvSpPr>
          <p:nvPr/>
        </p:nvSpPr>
        <p:spPr bwMode="auto">
          <a:xfrm rot="16200000">
            <a:off x="4572000" y="-2633662"/>
            <a:ext cx="0" cy="9144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3" name="Picture 87" descr="FAIR_farb_RGB_3c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6142038"/>
            <a:ext cx="898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419350"/>
            <a:ext cx="8064500" cy="14414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124325"/>
            <a:ext cx="6127750" cy="1465263"/>
          </a:xfrm>
        </p:spPr>
        <p:txBody>
          <a:bodyPr anchor="b"/>
          <a:lstStyle>
            <a:lvl1pPr marL="0" indent="0"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8835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6731-5F80-4123-B1A6-25A22E36C0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50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225425"/>
            <a:ext cx="2151062" cy="61563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7338" y="225425"/>
            <a:ext cx="6302375" cy="61563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3CC99-32E0-4A11-8C8E-AA7205F0AD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72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8BF4F-15D2-4EE0-A03D-F50D946F86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48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D9814-CAC0-491B-9C48-3D5110D3B50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66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7338" y="1125538"/>
            <a:ext cx="422592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125538"/>
            <a:ext cx="422751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68B7B-EC26-4C78-BB35-37670BC2A15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0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9F41-D07B-4410-9654-75EAA4B54DB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8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9FAFC-0530-4BC0-8D3E-8612A5697B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78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D6DD-AFDD-4A3B-9316-8971056803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42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BEBD-059B-4DF0-B698-FE3EF75F317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92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55D0-292B-49F3-A27F-0FE139FCDE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50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225425"/>
            <a:ext cx="8605837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125538"/>
            <a:ext cx="860583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Textmasterformate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6513" y="6607175"/>
            <a:ext cx="43926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99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607175"/>
            <a:ext cx="7286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99D"/>
                </a:solidFill>
              </a:defRPr>
            </a:lvl1pPr>
          </a:lstStyle>
          <a:p>
            <a:pPr>
              <a:defRPr/>
            </a:pPr>
            <a:fld id="{5502A0CA-E80D-4C4D-8A6B-33CF28258D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4356100" y="6607175"/>
            <a:ext cx="1404938" cy="841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5757863" y="6607175"/>
            <a:ext cx="1404937" cy="84138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7162800" y="6607175"/>
            <a:ext cx="1404938" cy="84138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6524625"/>
            <a:ext cx="9144000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5757863" y="6691313"/>
            <a:ext cx="2809875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4356100" y="6775450"/>
            <a:ext cx="1404938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6" name="Rectangle 14"/>
          <p:cNvSpPr>
            <a:spLocks noChangeArrowheads="1"/>
          </p:cNvSpPr>
          <p:nvPr/>
        </p:nvSpPr>
        <p:spPr bwMode="auto">
          <a:xfrm>
            <a:off x="0" y="873125"/>
            <a:ext cx="9144000" cy="8255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7" name="Picture 13" descr="FAIR_Logo_rgb_fre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38100"/>
            <a:ext cx="9921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Fußzeilenplatzhalter 3"/>
          <p:cNvSpPr txBox="1">
            <a:spLocks noGrp="1"/>
          </p:cNvSpPr>
          <p:nvPr/>
        </p:nvSpPr>
        <p:spPr bwMode="auto">
          <a:xfrm>
            <a:off x="0" y="6607175"/>
            <a:ext cx="439261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599D"/>
                </a:solidFill>
              </a:rPr>
              <a:t>In-kind follow up </a:t>
            </a:r>
            <a:r>
              <a:rPr lang="mr-IN" sz="1200" dirty="0" smtClean="0">
                <a:solidFill>
                  <a:srgbClr val="00599D"/>
                </a:solidFill>
              </a:rPr>
              <a:t>–</a:t>
            </a:r>
            <a:r>
              <a:rPr lang="en-US" sz="1200" dirty="0" smtClean="0">
                <a:solidFill>
                  <a:srgbClr val="00599D"/>
                </a:solidFill>
              </a:rPr>
              <a:t> IKBest5 </a:t>
            </a:r>
            <a:r>
              <a:rPr lang="mr-IN" sz="1200" dirty="0" smtClean="0">
                <a:solidFill>
                  <a:srgbClr val="00599D"/>
                </a:solidFill>
              </a:rPr>
              <a:t>–</a:t>
            </a:r>
            <a:r>
              <a:rPr lang="en-US" sz="1200" dirty="0" smtClean="0">
                <a:solidFill>
                  <a:srgbClr val="00599D"/>
                </a:solidFill>
              </a:rPr>
              <a:t> Alexander Herlert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99D"/>
          </a:solidFill>
          <a:latin typeface="Arial" charset="0"/>
        </a:defRPr>
      </a:lvl9pPr>
    </p:titleStyle>
    <p:bodyStyle>
      <a:lvl1pPr marL="85725" indent="-85725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Font typeface="Wingdings" pitchFamily="2" charset="2"/>
        <a:defRPr sz="2400">
          <a:solidFill>
            <a:srgbClr val="00599D"/>
          </a:solidFill>
          <a:latin typeface="+mn-lt"/>
          <a:ea typeface="+mn-ea"/>
          <a:cs typeface="+mn-cs"/>
        </a:defRPr>
      </a:lvl1pPr>
      <a:lvl2pPr marL="419100" indent="-2667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1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514350" indent="4000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714375" indent="-20638" algn="l" rtl="0" eaLnBrk="0" fontAlgn="base" hangingPunct="0">
        <a:spcBef>
          <a:spcPct val="20000"/>
        </a:spcBef>
        <a:spcAft>
          <a:spcPct val="0"/>
        </a:spcAft>
        <a:defRPr sz="1600" i="1">
          <a:solidFill>
            <a:srgbClr val="990000"/>
          </a:solidFill>
          <a:latin typeface="+mn-lt"/>
        </a:defRPr>
      </a:lvl4pPr>
      <a:lvl5pPr marL="2143125" indent="-1247775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5pPr>
      <a:lvl6pPr marL="26003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6pPr>
      <a:lvl7pPr marL="30575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7pPr>
      <a:lvl8pPr marL="35147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8pPr>
      <a:lvl9pPr marL="3971925" indent="-1247775" algn="l" rtl="0" fontAlgn="base">
        <a:spcBef>
          <a:spcPct val="20000"/>
        </a:spcBef>
        <a:spcAft>
          <a:spcPct val="0"/>
        </a:spcAft>
        <a:defRPr sz="1600">
          <a:solidFill>
            <a:srgbClr val="0066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13.png"/><Relationship Id="rId13" Type="http://schemas.openxmlformats.org/officeDocument/2006/relationships/image" Target="../media/image14.jpeg"/><Relationship Id="rId14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238" y="2419350"/>
            <a:ext cx="8245226" cy="1945754"/>
          </a:xfrm>
        </p:spPr>
        <p:txBody>
          <a:bodyPr/>
          <a:lstStyle/>
          <a:p>
            <a:pPr eaLnBrk="1" hangingPunct="1"/>
            <a:r>
              <a:rPr lang="en-US" dirty="0" smtClean="0"/>
              <a:t>In-kind follow up … a biased view</a:t>
            </a:r>
            <a:br>
              <a:rPr lang="en-US" dirty="0" smtClean="0"/>
            </a:br>
            <a:r>
              <a:rPr lang="en-US" sz="2400" dirty="0" smtClean="0"/>
              <a:t>IKBest5 workshop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Helsinki, Finland</a:t>
            </a:r>
            <a:br>
              <a:rPr lang="en-US" sz="2400" dirty="0" smtClean="0"/>
            </a:br>
            <a:endParaRPr lang="en-US" sz="2400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4124325"/>
            <a:ext cx="6127750" cy="175294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 smtClean="0"/>
              <a:t>Alexander Herlert</a:t>
            </a:r>
            <a:endParaRPr lang="en-GB" sz="1800" i="1" dirty="0" smtClean="0">
              <a:solidFill>
                <a:srgbClr val="0033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i="1" dirty="0" smtClean="0"/>
              <a:t>NUSTAR Resource Coordinator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i="1" dirty="0" smtClean="0"/>
              <a:t>FAIR</a:t>
            </a:r>
          </a:p>
          <a:p>
            <a:pPr eaLnBrk="1" hangingPunct="1">
              <a:lnSpc>
                <a:spcPct val="80000"/>
              </a:lnSpc>
            </a:pPr>
            <a:endParaRPr lang="en-GB" sz="2000" i="1" dirty="0" smtClean="0"/>
          </a:p>
        </p:txBody>
      </p:sp>
      <p:grpSp>
        <p:nvGrpSpPr>
          <p:cNvPr id="4" name="Gruppieren 3"/>
          <p:cNvGrpSpPr/>
          <p:nvPr/>
        </p:nvGrpSpPr>
        <p:grpSpPr>
          <a:xfrm>
            <a:off x="371475" y="6337300"/>
            <a:ext cx="5071377" cy="474663"/>
            <a:chOff x="371475" y="6337300"/>
            <a:chExt cx="5071377" cy="474663"/>
          </a:xfrm>
        </p:grpSpPr>
        <p:sp>
          <p:nvSpPr>
            <p:cNvPr id="3076" name="Text Box 20"/>
            <p:cNvSpPr txBox="1">
              <a:spLocks noChangeAspect="1" noChangeArrowheads="1"/>
            </p:cNvSpPr>
            <p:nvPr/>
          </p:nvSpPr>
          <p:spPr bwMode="auto">
            <a:xfrm>
              <a:off x="899592" y="6583363"/>
              <a:ext cx="5397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 dirty="0"/>
                <a:t>France</a:t>
              </a:r>
            </a:p>
          </p:txBody>
        </p:sp>
        <p:pic>
          <p:nvPicPr>
            <p:cNvPr id="3078" name="Picture 10"/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174" y="6340475"/>
              <a:ext cx="358775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9" name="Text Box 11"/>
            <p:cNvSpPr txBox="1">
              <a:spLocks noChangeAspect="1" noChangeArrowheads="1"/>
            </p:cNvSpPr>
            <p:nvPr/>
          </p:nvSpPr>
          <p:spPr bwMode="auto">
            <a:xfrm>
              <a:off x="2006661" y="6583363"/>
              <a:ext cx="4318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India</a:t>
              </a:r>
            </a:p>
          </p:txBody>
        </p:sp>
        <p:pic>
          <p:nvPicPr>
            <p:cNvPr id="3080" name="Picture 16"/>
            <p:cNvPicPr preferRelativeResize="0"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13" y="6340475"/>
              <a:ext cx="330200" cy="24288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1" name="Text Box 17"/>
            <p:cNvSpPr txBox="1">
              <a:spLocks noChangeAspect="1" noChangeArrowheads="1"/>
            </p:cNvSpPr>
            <p:nvPr/>
          </p:nvSpPr>
          <p:spPr bwMode="auto">
            <a:xfrm>
              <a:off x="371475" y="6581775"/>
              <a:ext cx="5588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Finland</a:t>
              </a:r>
            </a:p>
          </p:txBody>
        </p:sp>
        <p:pic>
          <p:nvPicPr>
            <p:cNvPr id="3082" name="Picture 19"/>
            <p:cNvPicPr preferRelativeResize="0"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1667" y="6340475"/>
              <a:ext cx="358775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3" name="Picture 22"/>
            <p:cNvPicPr preferRelativeResize="0"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311" y="6340475"/>
              <a:ext cx="400050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4" name="Text Box 23"/>
            <p:cNvSpPr txBox="1">
              <a:spLocks noChangeAspect="1" noChangeArrowheads="1"/>
            </p:cNvSpPr>
            <p:nvPr/>
          </p:nvSpPr>
          <p:spPr bwMode="auto">
            <a:xfrm>
              <a:off x="1363724" y="6583363"/>
              <a:ext cx="6540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Germany</a:t>
              </a:r>
            </a:p>
          </p:txBody>
        </p:sp>
        <p:pic>
          <p:nvPicPr>
            <p:cNvPr id="3085" name="Picture 34"/>
            <p:cNvPicPr preferRelativeResize="0"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649" y="6340475"/>
              <a:ext cx="384175" cy="24288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6" name="Text Box 35"/>
            <p:cNvSpPr txBox="1">
              <a:spLocks noChangeAspect="1" noChangeArrowheads="1"/>
            </p:cNvSpPr>
            <p:nvPr/>
          </p:nvSpPr>
          <p:spPr bwMode="auto">
            <a:xfrm>
              <a:off x="2447986" y="6583363"/>
              <a:ext cx="5397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Poland</a:t>
              </a:r>
            </a:p>
          </p:txBody>
        </p:sp>
        <p:pic>
          <p:nvPicPr>
            <p:cNvPr id="3089" name="Picture 46"/>
            <p:cNvPicPr preferRelativeResize="0"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606" y="6337300"/>
              <a:ext cx="384175" cy="242888"/>
            </a:xfrm>
            <a:prstGeom prst="rect">
              <a:avLst/>
            </a:prstGeom>
            <a:noFill/>
            <a:ln w="9525" cap="rnd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0" name="Text Box 47"/>
            <p:cNvSpPr txBox="1">
              <a:spLocks noChangeAspect="1" noChangeArrowheads="1"/>
            </p:cNvSpPr>
            <p:nvPr/>
          </p:nvSpPr>
          <p:spPr bwMode="auto">
            <a:xfrm>
              <a:off x="4460068" y="6580188"/>
              <a:ext cx="5969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Sweden</a:t>
              </a:r>
            </a:p>
          </p:txBody>
        </p:sp>
        <p:graphicFrame>
          <p:nvGraphicFramePr>
            <p:cNvPr id="3091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7388953"/>
                </p:ext>
              </p:extLst>
            </p:nvPr>
          </p:nvGraphicFramePr>
          <p:xfrm>
            <a:off x="3076636" y="6340475"/>
            <a:ext cx="360363" cy="242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64" name="Photo Editor Photo" r:id="rId10" imgW="2723810" imgH="1695687" progId="MSPhotoEd.3">
                    <p:embed/>
                  </p:oleObj>
                </mc:Choice>
                <mc:Fallback>
                  <p:oleObj name="Photo Editor Photo" r:id="rId10" imgW="2723810" imgH="1695687" progId="MSPhotoEd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6636" y="6340475"/>
                          <a:ext cx="360363" cy="242888"/>
                        </a:xfrm>
                        <a:prstGeom prst="rect">
                          <a:avLst/>
                        </a:prstGeom>
                        <a:noFill/>
                        <a:ln w="9525" cap="rnd" algn="ctr">
                          <a:solidFill>
                            <a:srgbClr val="000000"/>
                          </a:solidFill>
                          <a:prstDash val="sysDot"/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" name="Text Box 50"/>
            <p:cNvSpPr txBox="1">
              <a:spLocks noChangeAspect="1" noChangeArrowheads="1"/>
            </p:cNvSpPr>
            <p:nvPr/>
          </p:nvSpPr>
          <p:spPr bwMode="auto">
            <a:xfrm>
              <a:off x="2935349" y="6583363"/>
              <a:ext cx="6413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Romania</a:t>
              </a:r>
            </a:p>
          </p:txBody>
        </p:sp>
        <p:pic>
          <p:nvPicPr>
            <p:cNvPr id="3093" name="Picture 52"/>
            <p:cNvPicPr preferRelativeResize="0"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936" y="6338888"/>
              <a:ext cx="358775" cy="24288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4" name="Text Box 53"/>
            <p:cNvSpPr txBox="1">
              <a:spLocks noChangeAspect="1" noChangeArrowheads="1"/>
            </p:cNvSpPr>
            <p:nvPr/>
          </p:nvSpPr>
          <p:spPr bwMode="auto">
            <a:xfrm>
              <a:off x="3479861" y="6581775"/>
              <a:ext cx="5334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Russia</a:t>
              </a:r>
            </a:p>
          </p:txBody>
        </p:sp>
        <p:sp>
          <p:nvSpPr>
            <p:cNvPr id="3095" name="Text Box 41"/>
            <p:cNvSpPr txBox="1">
              <a:spLocks noChangeAspect="1" noChangeArrowheads="1"/>
            </p:cNvSpPr>
            <p:nvPr/>
          </p:nvSpPr>
          <p:spPr bwMode="auto">
            <a:xfrm>
              <a:off x="3941824" y="6578600"/>
              <a:ext cx="6223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900"/>
                <a:t>Slovenia</a:t>
              </a:r>
            </a:p>
          </p:txBody>
        </p:sp>
        <p:pic>
          <p:nvPicPr>
            <p:cNvPr id="3096" name="Picture 62" descr="slowenien-fahne-slowenia-flagge_0_g_60px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99" y="6340475"/>
              <a:ext cx="363538" cy="2413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 Box 20"/>
            <p:cNvSpPr txBox="1">
              <a:spLocks noChangeAspect="1" noChangeArrowheads="1"/>
            </p:cNvSpPr>
            <p:nvPr/>
          </p:nvSpPr>
          <p:spPr bwMode="auto">
            <a:xfrm>
              <a:off x="5084077" y="6576271"/>
              <a:ext cx="34496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127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127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900" dirty="0" smtClean="0"/>
                <a:t>UK</a:t>
              </a:r>
              <a:endParaRPr lang="en-US" sz="900" dirty="0"/>
            </a:p>
          </p:txBody>
        </p:sp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4077" y="6338887"/>
              <a:ext cx="358775" cy="2428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In-kind </a:t>
            </a:r>
            <a:r>
              <a:rPr lang="de-DE" dirty="0" err="1" smtClean="0"/>
              <a:t>follow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Keep track of milestones</a:t>
            </a:r>
            <a:endParaRPr lang="en-US" dirty="0" smtClean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Show upcoming milestones and record status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Add links to documents (CDR, FAT, SAT, etc.)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Keep track of payments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Show upcoming payments and record status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Add links to document server to find invoices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Keep track of amendments/documents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Add links to document server to find amendments or additional documents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endParaRPr lang="en-US" dirty="0"/>
          </a:p>
          <a:p>
            <a:pPr marL="342900" indent="-342900">
              <a:buFont typeface="Wingdings" charset="2"/>
              <a:buChar char="Ø"/>
              <a:tabLst>
                <a:tab pos="6731000" algn="l"/>
              </a:tabLst>
            </a:pPr>
            <a:r>
              <a:rPr lang="en-US" dirty="0" smtClean="0"/>
              <a:t>Filter critical items and prepare forecast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41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NUSTAR project web – work in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3" name="Abgerundetes Rechteck 2"/>
          <p:cNvSpPr/>
          <p:nvPr/>
        </p:nvSpPr>
        <p:spPr>
          <a:xfrm>
            <a:off x="1907704" y="1161564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9900"/>
                </a:solidFill>
              </a:rPr>
              <a:t>NUSTAR</a:t>
            </a:r>
          </a:p>
          <a:p>
            <a:pPr algn="ctr"/>
            <a:r>
              <a:rPr lang="de-DE" b="1" dirty="0" err="1" smtClean="0">
                <a:solidFill>
                  <a:srgbClr val="009900"/>
                </a:solidFill>
              </a:rPr>
              <a:t>member</a:t>
            </a:r>
            <a:r>
              <a:rPr lang="de-DE" b="1" dirty="0" smtClean="0">
                <a:solidFill>
                  <a:srgbClr val="009900"/>
                </a:solidFill>
              </a:rPr>
              <a:t> DB</a:t>
            </a:r>
            <a:endParaRPr lang="de-DE" b="1" dirty="0">
              <a:solidFill>
                <a:srgbClr val="0099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472343" y="1160748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6600"/>
                </a:solidFill>
              </a:rPr>
              <a:t>NUSTAR</a:t>
            </a:r>
          </a:p>
          <a:p>
            <a:pPr algn="ctr"/>
            <a:r>
              <a:rPr lang="de-DE" b="1" dirty="0" smtClean="0">
                <a:solidFill>
                  <a:srgbClr val="FF6600"/>
                </a:solidFill>
              </a:rPr>
              <a:t>web </a:t>
            </a:r>
            <a:r>
              <a:rPr lang="de-DE" b="1" dirty="0" err="1" smtClean="0">
                <a:solidFill>
                  <a:srgbClr val="FF6600"/>
                </a:solidFill>
              </a:rPr>
              <a:t>page</a:t>
            </a:r>
            <a:endParaRPr lang="de-DE" b="1" dirty="0" smtClean="0">
              <a:solidFill>
                <a:srgbClr val="FF66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092280" y="1160748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6600"/>
                </a:solidFill>
              </a:rPr>
              <a:t>EDMS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7092280" y="2132856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9900"/>
                </a:solidFill>
              </a:rPr>
              <a:t>GSI email</a:t>
            </a:r>
          </a:p>
          <a:p>
            <a:pPr algn="ctr"/>
            <a:r>
              <a:rPr lang="de-DE" b="1" dirty="0" err="1" smtClean="0">
                <a:solidFill>
                  <a:srgbClr val="009900"/>
                </a:solidFill>
              </a:rPr>
              <a:t>server</a:t>
            </a:r>
            <a:endParaRPr lang="de-DE" b="1" dirty="0" smtClean="0">
              <a:solidFill>
                <a:srgbClr val="0099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55576" y="3284984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FF"/>
                </a:solidFill>
              </a:rPr>
              <a:t>FAIR ECE</a:t>
            </a:r>
            <a:endParaRPr lang="de-DE" b="1" dirty="0" smtClean="0">
              <a:solidFill>
                <a:srgbClr val="0000FF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55576" y="4365104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PLM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SAP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304104" y="5496796"/>
            <a:ext cx="1584176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FF"/>
                </a:solidFill>
              </a:rPr>
              <a:t>RRB</a:t>
            </a:r>
            <a:endParaRPr lang="de-DE" b="1" dirty="0">
              <a:solidFill>
                <a:srgbClr val="0000FF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755576" y="2420888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9900"/>
                </a:solidFill>
              </a:rPr>
              <a:t>MS Project</a:t>
            </a:r>
            <a:endParaRPr lang="de-DE" b="1" dirty="0">
              <a:solidFill>
                <a:srgbClr val="00990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7331477" y="4509120"/>
            <a:ext cx="1584176" cy="648072"/>
          </a:xfrm>
          <a:prstGeom prst="roundRect">
            <a:avLst/>
          </a:prstGeom>
          <a:solidFill>
            <a:srgbClr val="BBE0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WP </a:t>
            </a:r>
            <a:r>
              <a:rPr lang="de-DE" dirty="0" err="1" smtClean="0">
                <a:solidFill>
                  <a:schemeClr val="tx1"/>
                </a:solidFill>
              </a:rPr>
              <a:t>leaders</a:t>
            </a:r>
            <a:r>
              <a:rPr lang="de-DE" dirty="0" smtClean="0">
                <a:solidFill>
                  <a:schemeClr val="tx1"/>
                </a:solidFill>
              </a:rPr>
              <a:t> + </a:t>
            </a:r>
            <a:r>
              <a:rPr lang="de-DE" dirty="0" err="1" smtClean="0">
                <a:solidFill>
                  <a:schemeClr val="tx1"/>
                </a:solidFill>
              </a:rPr>
              <a:t>providers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131840" y="2420888"/>
            <a:ext cx="2880320" cy="3960440"/>
          </a:xfrm>
          <a:prstGeom prst="roundRect">
            <a:avLst>
              <a:gd name="adj" fmla="val 4448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Project Web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err="1" smtClean="0">
                <a:solidFill>
                  <a:srgbClr val="009900"/>
                </a:solidFill>
              </a:rPr>
              <a:t>milestones</a:t>
            </a:r>
            <a:endParaRPr lang="de-DE" b="1" dirty="0" smtClean="0">
              <a:solidFill>
                <a:srgbClr val="009900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rgbClr val="009900"/>
                </a:solidFill>
              </a:rPr>
              <a:t>TDRs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component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list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work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packages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funding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b="1" dirty="0" smtClean="0">
                <a:solidFill>
                  <a:srgbClr val="009900"/>
                </a:solidFill>
              </a:rPr>
              <a:t>in-kind </a:t>
            </a:r>
            <a:r>
              <a:rPr lang="de-DE" b="1" dirty="0" err="1" smtClean="0">
                <a:solidFill>
                  <a:srgbClr val="009900"/>
                </a:solidFill>
              </a:rPr>
              <a:t>contracts</a:t>
            </a:r>
            <a:endParaRPr lang="de-DE" b="1" dirty="0" smtClean="0">
              <a:solidFill>
                <a:srgbClr val="009900"/>
              </a:solidFill>
            </a:endParaRP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508104" y="3501008"/>
            <a:ext cx="360040" cy="2592288"/>
          </a:xfrm>
          <a:prstGeom prst="rightBrace">
            <a:avLst>
              <a:gd name="adj1" fmla="val 16259"/>
              <a:gd name="adj2" fmla="val 50000"/>
            </a:avLst>
          </a:prstGeom>
          <a:ln w="381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31840" y="1916832"/>
            <a:ext cx="648072" cy="394733"/>
          </a:xfrm>
          <a:prstGeom prst="straightConnector1">
            <a:avLst/>
          </a:prstGeom>
          <a:ln w="76200" cmpd="sng"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61053" y="2718497"/>
            <a:ext cx="1318859" cy="926527"/>
          </a:xfrm>
          <a:prstGeom prst="straightConnector1">
            <a:avLst/>
          </a:prstGeom>
          <a:ln w="76200" cmpd="sng">
            <a:solidFill>
              <a:srgbClr val="0099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78653" y="4655263"/>
            <a:ext cx="1155816" cy="141889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78653" y="3645024"/>
            <a:ext cx="1517283" cy="504056"/>
          </a:xfrm>
          <a:prstGeom prst="straightConnector1">
            <a:avLst/>
          </a:prstGeom>
          <a:ln w="76200" cmpd="sng">
            <a:solidFill>
              <a:srgbClr val="0099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993329" y="5617778"/>
            <a:ext cx="1080120" cy="216024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047515" y="1894433"/>
            <a:ext cx="188375" cy="457778"/>
          </a:xfrm>
          <a:prstGeom prst="straightConnector1">
            <a:avLst/>
          </a:prstGeom>
          <a:ln w="76200" cmpd="sng"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012160" y="1700808"/>
            <a:ext cx="936104" cy="716030"/>
          </a:xfrm>
          <a:prstGeom prst="straightConnector1">
            <a:avLst/>
          </a:prstGeom>
          <a:ln w="76200" cmpd="sng"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56176" y="1441280"/>
            <a:ext cx="792088" cy="0"/>
          </a:xfrm>
          <a:prstGeom prst="straightConnector1">
            <a:avLst/>
          </a:prstGeom>
          <a:ln w="76200" cmpd="sng">
            <a:solidFill>
              <a:srgbClr val="FF66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66330" y="2420888"/>
            <a:ext cx="881934" cy="253339"/>
          </a:xfrm>
          <a:prstGeom prst="straightConnector1">
            <a:avLst/>
          </a:prstGeom>
          <a:ln w="76200" cmpd="sng">
            <a:solidFill>
              <a:srgbClr val="0099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088808" y="4807663"/>
            <a:ext cx="1147488" cy="25493"/>
          </a:xfrm>
          <a:prstGeom prst="straightConnector1">
            <a:avLst/>
          </a:prstGeom>
          <a:ln w="76200" cmpd="sng">
            <a:solidFill>
              <a:srgbClr val="4F81BD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Left Brace 42"/>
          <p:cNvSpPr/>
          <p:nvPr/>
        </p:nvSpPr>
        <p:spPr>
          <a:xfrm>
            <a:off x="3275856" y="5157192"/>
            <a:ext cx="261743" cy="930600"/>
          </a:xfrm>
          <a:prstGeom prst="leftBrace">
            <a:avLst/>
          </a:prstGeom>
          <a:ln w="38100" cmpd="sng"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project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Several items to keep track of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Members of scientific collaboration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Work packages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Funding status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Components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Logistics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Technical specifications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Project schedule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Documents</a:t>
            </a:r>
            <a:endParaRPr lang="en-US" dirty="0" smtClean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Contracts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mr-IN" b="1" dirty="0" smtClean="0"/>
              <a:t>…</a:t>
            </a:r>
            <a:endParaRPr lang="en-US" b="1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453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In-</a:t>
            </a:r>
            <a:r>
              <a:rPr lang="de-DE" dirty="0" smtClean="0"/>
              <a:t>kind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NUSTAR (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...)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107081"/>
              </p:ext>
            </p:extLst>
          </p:nvPr>
        </p:nvGraphicFramePr>
        <p:xfrm>
          <a:off x="107502" y="1017303"/>
          <a:ext cx="8938072" cy="543603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6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571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Country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smtClean="0">
                          <a:effectLst/>
                        </a:rPr>
                        <a:t>Experiment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Description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in-kind value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requested</a:t>
                      </a:r>
                      <a:r>
                        <a:rPr lang="de-DE" sz="1050" u="none" strike="noStrike" dirty="0">
                          <a:effectLst/>
                        </a:rPr>
                        <a:t>?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specs?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contract?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signed?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 smtClean="0">
                          <a:effectLst/>
                        </a:rPr>
                        <a:t>Finland</a:t>
                      </a:r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2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268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MONSTER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119.9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RFQ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215.2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LaSpec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Laser-</a:t>
                      </a:r>
                      <a:r>
                        <a:rPr lang="de-DE" sz="1050" b="0" u="none" strike="noStrike" dirty="0" err="1">
                          <a:effectLst/>
                        </a:rPr>
                        <a:t>based</a:t>
                      </a:r>
                      <a:r>
                        <a:rPr lang="de-DE" sz="1050" b="0" u="none" strike="noStrike" dirty="0">
                          <a:effectLst/>
                        </a:rPr>
                        <a:t> beam </a:t>
                      </a:r>
                      <a:r>
                        <a:rPr lang="de-DE" sz="1050" b="0" u="none" strike="noStrike" dirty="0" err="1">
                          <a:effectLst/>
                        </a:rPr>
                        <a:t>preparation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106.4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France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GLAD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2530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smtClean="0">
                          <a:effectLst/>
                        </a:rPr>
                        <a:t>Germany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DEGAS stage 1 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390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2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100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R3B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GLAD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2530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R3B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NeuLAND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1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390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80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 smtClean="0">
                          <a:effectLst/>
                        </a:rPr>
                        <a:t>India</a:t>
                      </a:r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1410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MONSTER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>
                          <a:effectLst/>
                        </a:rPr>
                        <a:t>560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>
                          <a:effectLst/>
                        </a:rPr>
                        <a:t>no</a:t>
                      </a:r>
                      <a:endParaRPr lang="de-DE" sz="105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MATS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Preparation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Penning</a:t>
                      </a:r>
                      <a:r>
                        <a:rPr lang="de-DE" sz="1050" b="0" u="none" strike="noStrike" dirty="0">
                          <a:effectLst/>
                        </a:rPr>
                        <a:t> Trap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8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smtClean="0">
                          <a:effectLst/>
                        </a:rPr>
                        <a:t>Romania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FATIMA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100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Plunger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122.5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smtClean="0">
                          <a:effectLst/>
                        </a:rPr>
                        <a:t>Russia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smtClean="0">
                          <a:effectLst/>
                        </a:rPr>
                        <a:t>ACTAF – Small </a:t>
                      </a:r>
                      <a:r>
                        <a:rPr lang="de-DE" sz="1050" b="0" u="none" strike="noStrike" dirty="0" err="1" smtClean="0">
                          <a:effectLst/>
                        </a:rPr>
                        <a:t>chamber</a:t>
                      </a:r>
                      <a:r>
                        <a:rPr lang="de-DE" sz="1050" b="0" u="none" strike="noStrike" dirty="0" smtClean="0">
                          <a:effectLst/>
                        </a:rPr>
                        <a:t> ACTAF 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174.7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 err="1">
                          <a:effectLst/>
                        </a:rPr>
                        <a:t>NeuLAND</a:t>
                      </a:r>
                      <a:r>
                        <a:rPr lang="de-DE" sz="1050" b="0" u="none" strike="noStrike" dirty="0">
                          <a:effectLst/>
                        </a:rPr>
                        <a:t> - HV </a:t>
                      </a:r>
                      <a:r>
                        <a:rPr lang="de-DE" sz="1050" b="0" u="none" strike="noStrike" dirty="0" err="1">
                          <a:effectLst/>
                        </a:rPr>
                        <a:t>distribution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system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415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CALIFA</a:t>
                      </a:r>
                      <a:r>
                        <a:rPr lang="de-DE" sz="105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endcap</a:t>
                      </a:r>
                      <a:r>
                        <a:rPr lang="de-DE" sz="105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– </a:t>
                      </a:r>
                      <a:r>
                        <a:rPr lang="de-DE" sz="105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iPhos</a:t>
                      </a:r>
                      <a:r>
                        <a:rPr lang="de-DE" sz="105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detection</a:t>
                      </a:r>
                      <a:r>
                        <a:rPr lang="de-DE" sz="105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05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modules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300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Proton arm </a:t>
                      </a:r>
                      <a:r>
                        <a:rPr lang="de-DE" sz="1050" b="0" u="none" strike="noStrike" dirty="0" err="1">
                          <a:effectLst/>
                        </a:rPr>
                        <a:t>spectrometer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489.3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 err="1" smtClean="0">
                          <a:effectLst/>
                        </a:rPr>
                        <a:t>Sweden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DEGAS </a:t>
                      </a:r>
                      <a:r>
                        <a:rPr lang="de-DE" sz="1050" b="0" u="none" strike="noStrike" dirty="0" err="1">
                          <a:effectLst/>
                        </a:rPr>
                        <a:t>stage</a:t>
                      </a:r>
                      <a:r>
                        <a:rPr lang="de-DE" sz="1050" b="0" u="none" strike="noStrike" dirty="0">
                          <a:effectLst/>
                        </a:rPr>
                        <a:t> 2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450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LYCCA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150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Draft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CALIFA barrel stage 1 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399.2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R3B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CALIFA </a:t>
                      </a:r>
                      <a:r>
                        <a:rPr lang="de-DE" sz="1050" b="0" u="none" strike="noStrike" dirty="0" err="1">
                          <a:effectLst/>
                        </a:rPr>
                        <a:t>forward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r>
                        <a:rPr lang="de-DE" sz="1050" b="0" u="none" strike="noStrike" dirty="0" err="1">
                          <a:effectLst/>
                        </a:rPr>
                        <a:t>endcap</a:t>
                      </a:r>
                      <a:r>
                        <a:rPr lang="de-DE" sz="1050" b="0" u="none" strike="noStrike" dirty="0">
                          <a:effectLst/>
                        </a:rPr>
                        <a:t>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575.8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9800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de-DE" sz="1050" u="none" strike="noStrike" dirty="0">
                          <a:effectLst/>
                        </a:rPr>
                        <a:t>United </a:t>
                      </a:r>
                      <a:r>
                        <a:rPr lang="de-DE" sz="1050" u="none" strike="noStrike" dirty="0" err="1" smtClean="0">
                          <a:effectLst/>
                        </a:rPr>
                        <a:t>Kingdom</a:t>
                      </a:r>
                      <a:r>
                        <a:rPr lang="de-DE" sz="1050" u="none" strike="noStrike" dirty="0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HISPEC/DESPEC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AIDA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975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 smtClean="0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>
                          <a:effectLst/>
                        </a:rPr>
                        <a:t>HISPEC/DESPEC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DTAS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84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FATIMA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464.6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98000">
                <a:tc vMerge="1">
                  <a:txBody>
                    <a:bodyPr/>
                    <a:lstStyle/>
                    <a:p>
                      <a:pPr algn="l" fontAlgn="ctr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HISPEC/DESPEC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u="none" strike="noStrike" dirty="0">
                          <a:effectLst/>
                        </a:rPr>
                        <a:t>LYCCA 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b="0" u="none" strike="noStrike" dirty="0">
                          <a:effectLst/>
                        </a:rPr>
                        <a:t>705.4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yes</a:t>
                      </a:r>
                      <a:endParaRPr lang="de-DE" sz="105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50" u="none" strike="noStrike" dirty="0" err="1">
                          <a:effectLst/>
                        </a:rPr>
                        <a:t>no</a:t>
                      </a:r>
                      <a:endParaRPr lang="de-DE" sz="105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867" marR="4867" marT="4867" marB="0" anchor="ctr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62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Whatever is installed locally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EXCEL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Word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MS Project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SAP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SQL database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Document server / repository / EDMS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mr-IN" dirty="0" smtClean="0"/>
              <a:t>…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17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But:</a:t>
            </a:r>
            <a:r>
              <a:rPr lang="en-US" dirty="0" smtClean="0"/>
              <a:t> “Master data” stored in different locations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Schedule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MS Project</a:t>
            </a:r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Protocols, documents, specifications, contracts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Document server, Group directory, EDMS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Logistics and procurement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SAP, EXCEL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Collaboration members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Database, EXCEL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88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But #2: </a:t>
            </a:r>
            <a:r>
              <a:rPr lang="de-DE" dirty="0" err="1" smtClean="0"/>
              <a:t>Difficulties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shared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Only local copy 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Windows group directory, not accessible from outside</a:t>
            </a:r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How to restrict access?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Not all information relevant for everyone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Who can make changes?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And how to make sure that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How to extract data relevant for my question?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Reports on status, funding, etc</a:t>
            </a:r>
            <a:r>
              <a:rPr lang="en-US" dirty="0"/>
              <a:t>.</a:t>
            </a:r>
            <a:endParaRPr lang="en-US" dirty="0" smtClean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Statistics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What is critical?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3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But #3: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exchange</a:t>
            </a:r>
            <a:r>
              <a:rPr lang="de-DE" dirty="0" smtClean="0"/>
              <a:t>/update?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Email 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Ask for specific information, which is not readily available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Send EXCEL file and request update of data</a:t>
            </a:r>
          </a:p>
          <a:p>
            <a:pPr marL="676275" lvl="1" indent="-342900">
              <a:buFont typeface="Wingdings" charset="2"/>
              <a:buChar char="Ø"/>
              <a:tabLst>
                <a:tab pos="673100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Not always efficient</a:t>
            </a:r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How to restrict access?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Not all information relevant for everyone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Who can make changes?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And how to make sure that updates are done correctly?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How to extract data relevant for my question?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Reports on status, funding, etc</a:t>
            </a:r>
            <a:r>
              <a:rPr lang="en-US" dirty="0"/>
              <a:t>.</a:t>
            </a:r>
            <a:endParaRPr lang="en-US" dirty="0" smtClean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Statistics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What is critical?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208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9900"/>
                </a:solidFill>
              </a:rPr>
              <a:t>Suggestion:</a:t>
            </a:r>
            <a:r>
              <a:rPr lang="de-DE" dirty="0" smtClean="0"/>
              <a:t> Cross-</a:t>
            </a:r>
            <a:r>
              <a:rPr lang="de-DE" dirty="0" err="1" smtClean="0"/>
              <a:t>platform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charset="2"/>
              <a:buChar char="Ø"/>
              <a:tabLst>
                <a:tab pos="6731000" algn="l"/>
              </a:tabLst>
            </a:pPr>
            <a:r>
              <a:rPr lang="en-US" b="1" dirty="0" smtClean="0"/>
              <a:t>Global project requires “global” access</a:t>
            </a:r>
          </a:p>
          <a:p>
            <a:pPr marL="0" indent="0">
              <a:tabLst>
                <a:tab pos="6731000" algn="l"/>
              </a:tabLst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Define interfaces 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Establish data exchange from any of the systems used</a:t>
            </a:r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Define work flow for changes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Who is allowed to make changes? Restrict access to data if </a:t>
            </a:r>
            <a:r>
              <a:rPr lang="en-US" dirty="0" smtClean="0"/>
              <a:t>needed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Standardize reports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No manual number crunching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Bring together information from different </a:t>
            </a:r>
            <a:r>
              <a:rPr lang="en-US" dirty="0" smtClean="0"/>
              <a:t>systems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Web interface for access from outside 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Requires user management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515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solidFill>
                  <a:srgbClr val="009900"/>
                </a:solidFill>
              </a:rPr>
              <a:t>Benefits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Automatic reminders and status reports  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Work package leaders get status reports</a:t>
            </a:r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b="1" dirty="0" smtClean="0">
                <a:solidFill>
                  <a:srgbClr val="009900"/>
                </a:solidFill>
              </a:rPr>
              <a:t>Forecast</a:t>
            </a:r>
            <a:r>
              <a:rPr lang="en-US" dirty="0" smtClean="0"/>
              <a:t> of critical items (milestones, payments)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Distribution of work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dirty="0" smtClean="0"/>
              <a:t>Shared </a:t>
            </a:r>
            <a:r>
              <a:rPr lang="en-US" b="1" dirty="0" smtClean="0">
                <a:solidFill>
                  <a:srgbClr val="009900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9900"/>
                </a:solidFill>
              </a:rPr>
              <a:t>write</a:t>
            </a:r>
            <a:r>
              <a:rPr lang="en-US" dirty="0" smtClean="0"/>
              <a:t> access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  <a:tabLst>
                <a:tab pos="6731000" algn="l"/>
              </a:tabLst>
            </a:pPr>
            <a:r>
              <a:rPr lang="en-US" dirty="0" smtClean="0"/>
              <a:t>Up-to-date information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r>
              <a:rPr lang="en-US" b="1" dirty="0" smtClean="0">
                <a:solidFill>
                  <a:srgbClr val="009900"/>
                </a:solidFill>
              </a:rPr>
              <a:t>Latest information </a:t>
            </a:r>
            <a:r>
              <a:rPr lang="en-US" dirty="0" smtClean="0"/>
              <a:t>from all sources</a:t>
            </a:r>
            <a:endParaRPr lang="en-US" dirty="0"/>
          </a:p>
          <a:p>
            <a:pPr marL="676275" lvl="1" indent="-342900">
              <a:buFont typeface="Wingdings" charset="2"/>
              <a:buChar char="§"/>
              <a:tabLst>
                <a:tab pos="6731000" algn="l"/>
              </a:tabLst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18BF4F-15D2-4EE0-A03D-F50D946F862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57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FAIR_Power_Point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771</Words>
  <Application>Microsoft Macintosh PowerPoint</Application>
  <PresentationFormat>On-screen Show (4:3)</PresentationFormat>
  <Paragraphs>334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Template_FAIR_Power_Point</vt:lpstr>
      <vt:lpstr>Photo Editor Photo</vt:lpstr>
      <vt:lpstr>In-kind follow up … a biased view IKBest5 workshop Helsinki, Finland </vt:lpstr>
      <vt:lpstr>Challenges of a project</vt:lpstr>
      <vt:lpstr>In-kind contracts of NUSTAR (more to come ...)</vt:lpstr>
      <vt:lpstr>What tools to use?</vt:lpstr>
      <vt:lpstr>But: “Master data” stored in different locations</vt:lpstr>
      <vt:lpstr>But #2: Difficulties for shared access</vt:lpstr>
      <vt:lpstr>But #3: How to do data exchange/update?</vt:lpstr>
      <vt:lpstr>Suggestion: Cross-platform tool</vt:lpstr>
      <vt:lpstr>Benefits</vt:lpstr>
      <vt:lpstr>In-kind follow up</vt:lpstr>
      <vt:lpstr>NUSTAR project web – work in progress</vt:lpstr>
    </vt:vector>
  </TitlesOfParts>
  <Company>FAIR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HISPEC/DESPEC Annual meeting 2017</dc:title>
  <dc:creator>Alexander Herlert</dc:creator>
  <cp:lastModifiedBy>Alexander Herlert</cp:lastModifiedBy>
  <cp:revision>834</cp:revision>
  <cp:lastPrinted>2016-02-02T12:48:18Z</cp:lastPrinted>
  <dcterms:created xsi:type="dcterms:W3CDTF">2012-03-15T15:20:34Z</dcterms:created>
  <dcterms:modified xsi:type="dcterms:W3CDTF">2019-04-10T06:01:23Z</dcterms:modified>
</cp:coreProperties>
</file>