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68" r:id="rId1"/>
  </p:sldMasterIdLst>
  <p:notesMasterIdLst>
    <p:notesMasterId r:id="rId11"/>
  </p:notesMasterIdLst>
  <p:handoutMasterIdLst>
    <p:handoutMasterId r:id="rId12"/>
  </p:handoutMasterIdLst>
  <p:sldIdLst>
    <p:sldId id="342" r:id="rId2"/>
    <p:sldId id="413" r:id="rId3"/>
    <p:sldId id="420" r:id="rId4"/>
    <p:sldId id="424" r:id="rId5"/>
    <p:sldId id="422" r:id="rId6"/>
    <p:sldId id="393" r:id="rId7"/>
    <p:sldId id="408" r:id="rId8"/>
    <p:sldId id="404" r:id="rId9"/>
    <p:sldId id="423" r:id="rId10"/>
  </p:sldIdLst>
  <p:sldSz cx="9144000" cy="6858000" type="screen4x3"/>
  <p:notesSz cx="6794500" cy="9931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gustin, Ingo Dr." initials="IA" lastIdx="2" clrIdx="0"/>
  <p:cmAuthor id="1" name="Microsoft Office User" initials="Office" lastIdx="2" clrIdx="1">
    <p:extLst/>
  </p:cmAuthor>
  <p:cmAuthor id="2" name="Microsoft Office User" initials="Office [2]" lastIdx="2" clrIdx="2">
    <p:extLst/>
  </p:cmAuthor>
  <p:cmAuthor id="3" name="Microsoft Office User" initials="Office [3]" lastIdx="1" clrIdx="3">
    <p:extLst/>
  </p:cmAuthor>
  <p:cmAuthor id="4" name="Ghosh, Pradeep" initials="PG" lastIdx="0" clrIdx="4"/>
  <p:cmAuthor id="5" name="Inti Lehmann" initials="IL" lastIdx="0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CC"/>
    <a:srgbClr val="CCECFF"/>
    <a:srgbClr val="99CCFF"/>
    <a:srgbClr val="FF6600"/>
    <a:srgbClr val="0066CC"/>
    <a:srgbClr val="FFCCFF"/>
    <a:srgbClr val="FFFFCC"/>
    <a:srgbClr val="FF33CC"/>
    <a:srgbClr val="0059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2277" autoAdjust="0"/>
  </p:normalViewPr>
  <p:slideViewPr>
    <p:cSldViewPr>
      <p:cViewPr varScale="1">
        <p:scale>
          <a:sx n="88" d="100"/>
          <a:sy n="88" d="100"/>
        </p:scale>
        <p:origin x="1334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789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073A0-B782-4B31-B784-FCF6AC6F08BA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2687"/>
            <a:ext cx="294502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7890" y="9432687"/>
            <a:ext cx="2945024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6E794-941E-4FAD-9920-75F2C57F404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301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1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37791-467B-4272-B3A9-7539E83B021A}" type="datetimeFigureOut">
              <a:rPr lang="de-DE" smtClean="0"/>
              <a:t>09.04.2019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6A737-AF8E-41B7-85CD-937E42515DE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94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0" descr="image0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8375" y="0"/>
            <a:ext cx="3163888" cy="19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 descr="FCAR3________L____4___ Kopi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82925" cy="209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82925" y="0"/>
            <a:ext cx="2965450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76"/>
          <p:cNvSpPr>
            <a:spLocks noChangeShapeType="1"/>
          </p:cNvSpPr>
          <p:nvPr/>
        </p:nvSpPr>
        <p:spPr bwMode="auto">
          <a:xfrm>
            <a:off x="6048375" y="0"/>
            <a:ext cx="0" cy="19383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Line 75"/>
          <p:cNvSpPr>
            <a:spLocks noChangeShapeType="1"/>
          </p:cNvSpPr>
          <p:nvPr/>
        </p:nvSpPr>
        <p:spPr bwMode="auto">
          <a:xfrm>
            <a:off x="3082925" y="0"/>
            <a:ext cx="0" cy="193198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69"/>
          <p:cNvSpPr>
            <a:spLocks noChangeArrowheads="1"/>
          </p:cNvSpPr>
          <p:nvPr/>
        </p:nvSpPr>
        <p:spPr bwMode="auto">
          <a:xfrm>
            <a:off x="0" y="6035675"/>
            <a:ext cx="9144000" cy="841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Rectangle 78"/>
          <p:cNvSpPr>
            <a:spLocks noChangeArrowheads="1"/>
          </p:cNvSpPr>
          <p:nvPr/>
        </p:nvSpPr>
        <p:spPr bwMode="auto">
          <a:xfrm>
            <a:off x="0" y="0"/>
            <a:ext cx="9144000" cy="1958975"/>
          </a:xfrm>
          <a:prstGeom prst="rect">
            <a:avLst/>
          </a:prstGeom>
          <a:solidFill>
            <a:schemeClr val="bg1">
              <a:alpha val="35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1" name="Rectangle 62"/>
          <p:cNvSpPr>
            <a:spLocks noChangeArrowheads="1"/>
          </p:cNvSpPr>
          <p:nvPr/>
        </p:nvSpPr>
        <p:spPr bwMode="auto">
          <a:xfrm>
            <a:off x="0" y="1919288"/>
            <a:ext cx="9144000" cy="4116387"/>
          </a:xfrm>
          <a:prstGeom prst="rect">
            <a:avLst/>
          </a:prstGeom>
          <a:solidFill>
            <a:srgbClr val="00599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2" name="Line 82"/>
          <p:cNvSpPr>
            <a:spLocks noChangeShapeType="1"/>
          </p:cNvSpPr>
          <p:nvPr/>
        </p:nvSpPr>
        <p:spPr bwMode="auto">
          <a:xfrm rot="16200000">
            <a:off x="4572000" y="-2633662"/>
            <a:ext cx="0" cy="9144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3" name="Picture 87" descr="FAIR_farb_RGB_3c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35938" y="6142038"/>
            <a:ext cx="8985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3238" y="2419350"/>
            <a:ext cx="8064500" cy="144145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3238" y="4124325"/>
            <a:ext cx="6127750" cy="1465263"/>
          </a:xfrm>
        </p:spPr>
        <p:txBody>
          <a:bodyPr anchor="b"/>
          <a:lstStyle>
            <a:lvl1pPr marL="0" indent="0">
              <a:defRPr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de-DE"/>
              <a:t>Formatvorlage des Untertitelmasters durch Klicken bearbeiten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57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E67DB-3F5A-400D-8115-4A6680BE68C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36513" y="6607175"/>
            <a:ext cx="4392613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599D"/>
                </a:solidFill>
              </a:defRPr>
            </a:lvl1pPr>
          </a:lstStyle>
          <a:p>
            <a:pPr>
              <a:defRPr/>
            </a:pPr>
            <a:r>
              <a:rPr lang="en-GB" smtClean="0"/>
              <a:t>Towards a Costbook 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9324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225425"/>
            <a:ext cx="8605837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125538"/>
            <a:ext cx="8605837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Textmasterformate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36513" y="6607175"/>
            <a:ext cx="4392613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599D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/>
              <a:t>Towards a Costbook 8</a:t>
            </a:r>
            <a:endParaRPr lang="de-DE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607175"/>
            <a:ext cx="728662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599D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837C9B-6D25-44C5-9880-48640EF0EB05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356100" y="6607175"/>
            <a:ext cx="1404938" cy="841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5757863" y="6607175"/>
            <a:ext cx="1404937" cy="84138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7162800" y="6607175"/>
            <a:ext cx="1404938" cy="84138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6524625"/>
            <a:ext cx="9144000" cy="82550"/>
          </a:xfrm>
          <a:prstGeom prst="rect">
            <a:avLst/>
          </a:prstGeom>
          <a:solidFill>
            <a:srgbClr val="00599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5757863" y="6691313"/>
            <a:ext cx="2809875" cy="82550"/>
          </a:xfrm>
          <a:prstGeom prst="rect">
            <a:avLst/>
          </a:prstGeom>
          <a:solidFill>
            <a:srgbClr val="00599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4356100" y="6775450"/>
            <a:ext cx="1404938" cy="82550"/>
          </a:xfrm>
          <a:prstGeom prst="rect">
            <a:avLst/>
          </a:prstGeom>
          <a:solidFill>
            <a:srgbClr val="00599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873125"/>
            <a:ext cx="9144000" cy="82550"/>
          </a:xfrm>
          <a:prstGeom prst="rect">
            <a:avLst/>
          </a:prstGeom>
          <a:solidFill>
            <a:srgbClr val="00599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037" name="Picture 13" descr="FAIR_Logo_rgb_fre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00988" y="38100"/>
            <a:ext cx="992187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49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Arial" charset="0"/>
        </a:defRPr>
      </a:lvl9pPr>
    </p:titleStyle>
    <p:bodyStyle>
      <a:lvl1pPr marL="85725" indent="-85725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Font typeface="Wingdings" pitchFamily="2" charset="2"/>
        <a:defRPr sz="2400">
          <a:solidFill>
            <a:srgbClr val="00599D"/>
          </a:solidFill>
          <a:latin typeface="+mn-lt"/>
          <a:ea typeface="+mn-ea"/>
          <a:cs typeface="+mn-cs"/>
        </a:defRPr>
      </a:lvl1pPr>
      <a:lvl2pPr marL="419100" indent="-2667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SzPct val="14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514350" indent="40005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714375" indent="-20638" algn="l" rtl="0" eaLnBrk="0" fontAlgn="base" hangingPunct="0">
        <a:spcBef>
          <a:spcPct val="20000"/>
        </a:spcBef>
        <a:spcAft>
          <a:spcPct val="0"/>
        </a:spcAft>
        <a:defRPr sz="1600" i="1">
          <a:solidFill>
            <a:srgbClr val="990000"/>
          </a:solidFill>
          <a:latin typeface="+mn-lt"/>
        </a:defRPr>
      </a:lvl4pPr>
      <a:lvl5pPr marL="2143125" indent="-1247775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66CC"/>
          </a:solidFill>
          <a:latin typeface="+mn-lt"/>
        </a:defRPr>
      </a:lvl5pPr>
      <a:lvl6pPr marL="2600325" indent="-1247775" algn="l" rtl="0" eaLnBrk="1" fontAlgn="base" hangingPunct="1">
        <a:spcBef>
          <a:spcPct val="20000"/>
        </a:spcBef>
        <a:spcAft>
          <a:spcPct val="0"/>
        </a:spcAft>
        <a:defRPr sz="1600">
          <a:solidFill>
            <a:srgbClr val="0066CC"/>
          </a:solidFill>
          <a:latin typeface="+mn-lt"/>
        </a:defRPr>
      </a:lvl6pPr>
      <a:lvl7pPr marL="3057525" indent="-1247775" algn="l" rtl="0" eaLnBrk="1" fontAlgn="base" hangingPunct="1">
        <a:spcBef>
          <a:spcPct val="20000"/>
        </a:spcBef>
        <a:spcAft>
          <a:spcPct val="0"/>
        </a:spcAft>
        <a:defRPr sz="1600">
          <a:solidFill>
            <a:srgbClr val="0066CC"/>
          </a:solidFill>
          <a:latin typeface="+mn-lt"/>
        </a:defRPr>
      </a:lvl7pPr>
      <a:lvl8pPr marL="3514725" indent="-1247775" algn="l" rtl="0" eaLnBrk="1" fontAlgn="base" hangingPunct="1">
        <a:spcBef>
          <a:spcPct val="20000"/>
        </a:spcBef>
        <a:spcAft>
          <a:spcPct val="0"/>
        </a:spcAft>
        <a:defRPr sz="1600">
          <a:solidFill>
            <a:srgbClr val="0066CC"/>
          </a:solidFill>
          <a:latin typeface="+mn-lt"/>
        </a:defRPr>
      </a:lvl8pPr>
      <a:lvl9pPr marL="3971925" indent="-1247775" algn="l" rtl="0" eaLnBrk="1" fontAlgn="base" hangingPunct="1">
        <a:spcBef>
          <a:spcPct val="20000"/>
        </a:spcBef>
        <a:spcAft>
          <a:spcPct val="0"/>
        </a:spcAft>
        <a:defRPr sz="1600">
          <a:solidFill>
            <a:srgbClr val="0066CC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anconstruction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9A96123-CB24-2B44-BDEA-084F923E0B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238" y="2419349"/>
            <a:ext cx="8064500" cy="1704975"/>
          </a:xfrm>
        </p:spPr>
        <p:txBody>
          <a:bodyPr/>
          <a:lstStyle/>
          <a:p>
            <a:r>
              <a:rPr lang="de-DE" dirty="0" smtClean="0"/>
              <a:t>Spare-part </a:t>
            </a:r>
            <a:r>
              <a:rPr lang="de-DE" dirty="0" err="1" smtClean="0"/>
              <a:t>policy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during</a:t>
            </a:r>
            <a:r>
              <a:rPr lang="de-DE" dirty="0" smtClean="0"/>
              <a:t> </a:t>
            </a:r>
            <a:r>
              <a:rPr lang="de-DE" dirty="0" err="1" smtClean="0"/>
              <a:t>construction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commissioning</a:t>
            </a:r>
            <a:r>
              <a:rPr lang="de-DE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endParaRPr lang="en-GB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5A5F8F1-3C4D-BD49-9CB1-37A16C4C42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Martin Marenich</a:t>
            </a:r>
            <a:endParaRPr lang="en-GB" dirty="0" smtClean="0"/>
          </a:p>
          <a:p>
            <a:r>
              <a:rPr lang="en-GB" dirty="0"/>
              <a:t>5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err="1" smtClean="0"/>
              <a:t>IKBest</a:t>
            </a:r>
            <a:r>
              <a:rPr lang="en-GB" dirty="0" smtClean="0"/>
              <a:t> workshop,  </a:t>
            </a:r>
            <a:r>
              <a:rPr lang="en-GB" dirty="0"/>
              <a:t>9</a:t>
            </a:r>
            <a:r>
              <a:rPr lang="en-GB" baseline="30000" dirty="0"/>
              <a:t>th</a:t>
            </a:r>
            <a:r>
              <a:rPr lang="en-GB" dirty="0" smtClean="0"/>
              <a:t> </a:t>
            </a:r>
            <a:r>
              <a:rPr lang="en-GB" dirty="0"/>
              <a:t>A</a:t>
            </a:r>
            <a:r>
              <a:rPr lang="en-GB" dirty="0" smtClean="0"/>
              <a:t>pril </a:t>
            </a:r>
            <a:r>
              <a:rPr lang="en-GB" dirty="0" smtClean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78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 strategy in private industry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7338" y="1125538"/>
            <a:ext cx="8605837" cy="453571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Terms of </a:t>
            </a:r>
            <a:r>
              <a:rPr lang="en-GB" sz="1800" dirty="0" smtClean="0"/>
              <a:t>maintenance [1]:</a:t>
            </a:r>
            <a:endParaRPr lang="en-GB" sz="1800" dirty="0"/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de-DE" sz="1400" dirty="0" err="1"/>
              <a:t>maintenance</a:t>
            </a:r>
            <a:r>
              <a:rPr lang="de-DE" sz="1400" dirty="0"/>
              <a:t> </a:t>
            </a:r>
            <a:r>
              <a:rPr lang="de-DE" sz="1400" dirty="0" err="1"/>
              <a:t>strategies</a:t>
            </a:r>
            <a:r>
              <a:rPr lang="de-DE" sz="1400" dirty="0"/>
              <a:t> </a:t>
            </a:r>
            <a:r>
              <a:rPr lang="de-DE" sz="1400" dirty="0" err="1"/>
              <a:t>may</a:t>
            </a:r>
            <a:r>
              <a:rPr lang="de-DE" sz="1400" dirty="0"/>
              <a:t> </a:t>
            </a:r>
            <a:r>
              <a:rPr lang="de-DE" sz="1400" dirty="0" err="1"/>
              <a:t>be</a:t>
            </a:r>
            <a:r>
              <a:rPr lang="de-DE" sz="1400" dirty="0"/>
              <a:t> </a:t>
            </a:r>
            <a:r>
              <a:rPr lang="de-DE" sz="1400" dirty="0" err="1"/>
              <a:t>failure</a:t>
            </a:r>
            <a:r>
              <a:rPr lang="de-DE" sz="1400" dirty="0"/>
              <a:t> </a:t>
            </a:r>
            <a:r>
              <a:rPr lang="de-DE" sz="1400" dirty="0" err="1"/>
              <a:t>oriented</a:t>
            </a:r>
            <a:r>
              <a:rPr lang="de-DE" sz="1400" dirty="0"/>
              <a:t>, </a:t>
            </a:r>
            <a:r>
              <a:rPr lang="de-DE" sz="1400" dirty="0" err="1"/>
              <a:t>periodic</a:t>
            </a:r>
            <a:r>
              <a:rPr lang="de-DE" sz="1400" dirty="0"/>
              <a:t> </a:t>
            </a:r>
            <a:r>
              <a:rPr lang="de-DE" sz="1400" dirty="0" err="1"/>
              <a:t>or</a:t>
            </a:r>
            <a:r>
              <a:rPr lang="de-DE" sz="1400" dirty="0"/>
              <a:t> </a:t>
            </a:r>
            <a:r>
              <a:rPr lang="de-DE" sz="1400" dirty="0" err="1"/>
              <a:t>condition</a:t>
            </a:r>
            <a:r>
              <a:rPr lang="de-DE" sz="1400" dirty="0"/>
              <a:t>/</a:t>
            </a:r>
            <a:r>
              <a:rPr lang="de-DE" sz="1400" dirty="0" err="1"/>
              <a:t>data</a:t>
            </a:r>
            <a:r>
              <a:rPr lang="de-DE" sz="1400" dirty="0"/>
              <a:t> </a:t>
            </a:r>
            <a:r>
              <a:rPr lang="de-DE" sz="1400" dirty="0" err="1" smtClean="0"/>
              <a:t>based</a:t>
            </a:r>
            <a:endParaRPr lang="en-GB" sz="1400" dirty="0" smtClean="0"/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Definition: inspection, service, </a:t>
            </a:r>
            <a:r>
              <a:rPr lang="en-GB" sz="1400" b="1" dirty="0" smtClean="0"/>
              <a:t>repair (spare parts)</a:t>
            </a:r>
            <a:r>
              <a:rPr lang="en-GB" sz="1400" dirty="0" smtClean="0"/>
              <a:t>, improvement (interoperability requirements)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Situation maintenance </a:t>
            </a:r>
            <a:r>
              <a:rPr lang="en-GB" sz="1800" dirty="0" smtClean="0"/>
              <a:t>[2]:</a:t>
            </a:r>
            <a:endParaRPr lang="en-GB" sz="1800" dirty="0"/>
          </a:p>
          <a:p>
            <a:pPr marL="619125" lvl="1" indent="-285750"/>
            <a:r>
              <a:rPr lang="en-GB" sz="1400" dirty="0"/>
              <a:t>For a long time, maintenance was not considered a top priority neither in industrial science nor in industry practice; it was much more seen as a fire fighting when a failure occurred. </a:t>
            </a:r>
          </a:p>
          <a:p>
            <a:pPr marL="619125" lvl="1" indent="-285750"/>
            <a:r>
              <a:rPr lang="en-GB" sz="1400" dirty="0"/>
              <a:t>This results in unforeseeable machine downtimes and a high number of rush orders.</a:t>
            </a:r>
          </a:p>
          <a:p>
            <a:pPr marL="619125" lvl="1" indent="-285750"/>
            <a:r>
              <a:rPr lang="en-GB" sz="1400" dirty="0"/>
              <a:t>In the last decades, equipment became more expensive, down times were getting more costly and maintenance costs rose dramatically with the increase of the equipment’s complexity.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Three buffers available to synchronize demand with lowest cost and highest service level </a:t>
            </a:r>
            <a:r>
              <a:rPr lang="en-GB" sz="1800" dirty="0" smtClean="0"/>
              <a:t>[3]:</a:t>
            </a:r>
            <a:endParaRPr lang="en-GB" sz="1800" dirty="0"/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strike="sngStrike" dirty="0"/>
              <a:t>capacity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inventory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response </a:t>
            </a:r>
            <a:r>
              <a:rPr lang="en-GB" sz="1400" dirty="0" smtClean="0"/>
              <a:t>time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(</a:t>
            </a:r>
            <a:r>
              <a:rPr lang="de-DE" sz="1400" dirty="0" err="1" smtClean="0"/>
              <a:t>patch</a:t>
            </a:r>
            <a:r>
              <a:rPr lang="de-DE" sz="1400" dirty="0" smtClean="0"/>
              <a:t> </a:t>
            </a:r>
            <a:r>
              <a:rPr lang="de-DE" sz="1400" dirty="0" err="1" smtClean="0"/>
              <a:t>work</a:t>
            </a:r>
            <a:r>
              <a:rPr lang="de-DE" sz="1400" dirty="0" smtClean="0"/>
              <a:t> </a:t>
            </a:r>
            <a:r>
              <a:rPr lang="de-DE" sz="1400" dirty="0" err="1" smtClean="0"/>
              <a:t>from</a:t>
            </a:r>
            <a:r>
              <a:rPr lang="de-DE" sz="1400" dirty="0" smtClean="0"/>
              <a:t> „</a:t>
            </a:r>
            <a:r>
              <a:rPr lang="de-DE" sz="1400" dirty="0" err="1" smtClean="0"/>
              <a:t>cellar</a:t>
            </a:r>
            <a:r>
              <a:rPr lang="de-DE" sz="1400" dirty="0" smtClean="0"/>
              <a:t> </a:t>
            </a:r>
            <a:r>
              <a:rPr lang="de-DE" sz="1400" dirty="0" err="1" smtClean="0"/>
              <a:t>spares</a:t>
            </a:r>
            <a:r>
              <a:rPr lang="de-DE" sz="1400" dirty="0" smtClean="0"/>
              <a:t>“)</a:t>
            </a:r>
            <a:endParaRPr lang="en-GB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3E67DB-3F5A-400D-8115-4A6680BE68C1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Martin Marenich 5th </a:t>
            </a:r>
            <a:r>
              <a:rPr lang="en-GB" dirty="0" err="1"/>
              <a:t>IKBest</a:t>
            </a:r>
            <a:r>
              <a:rPr lang="en-GB" dirty="0"/>
              <a:t> workshop</a:t>
            </a:r>
          </a:p>
        </p:txBody>
      </p:sp>
      <p:sp>
        <p:nvSpPr>
          <p:cNvPr id="11" name="Rechteck 10"/>
          <p:cNvSpPr/>
          <p:nvPr/>
        </p:nvSpPr>
        <p:spPr>
          <a:xfrm>
            <a:off x="81619" y="5733256"/>
            <a:ext cx="768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[1] Instandhaltungslogistik, K. </a:t>
            </a:r>
            <a:r>
              <a:rPr lang="de-DE" sz="1200" dirty="0" err="1"/>
              <a:t>Matyas</a:t>
            </a:r>
            <a:r>
              <a:rPr lang="de-DE" sz="1200" dirty="0"/>
              <a:t>, Carl Hanser, 2017</a:t>
            </a:r>
          </a:p>
          <a:p>
            <a:r>
              <a:rPr lang="de-DE" sz="1200" dirty="0" smtClean="0"/>
              <a:t>[2] </a:t>
            </a:r>
            <a:r>
              <a:rPr lang="en-GB" sz="1200" dirty="0"/>
              <a:t>R. </a:t>
            </a:r>
            <a:r>
              <a:rPr lang="en-GB" sz="1200" dirty="0" err="1"/>
              <a:t>Glawar</a:t>
            </a:r>
            <a:r>
              <a:rPr lang="en-GB" sz="1200" dirty="0"/>
              <a:t>, </a:t>
            </a:r>
            <a:r>
              <a:rPr lang="en-GB" sz="1200" dirty="0" smtClean="0"/>
              <a:t>et.al "</a:t>
            </a:r>
            <a:r>
              <a:rPr lang="en-GB" sz="1200" dirty="0"/>
              <a:t>An approach for the integration of anticipative maintenance strategies within a production planning and control model</a:t>
            </a:r>
            <a:r>
              <a:rPr lang="en-GB" sz="1200" dirty="0" smtClean="0"/>
              <a:t>"; Procedia </a:t>
            </a:r>
            <a:r>
              <a:rPr lang="en-GB" sz="1200" dirty="0"/>
              <a:t>CIRP, </a:t>
            </a:r>
            <a:r>
              <a:rPr lang="en-GB" sz="1200" dirty="0" smtClean="0"/>
              <a:t>2018 </a:t>
            </a:r>
          </a:p>
          <a:p>
            <a:r>
              <a:rPr lang="de-DE" sz="1200" dirty="0" smtClean="0"/>
              <a:t>[3] </a:t>
            </a:r>
            <a:r>
              <a:rPr lang="en-GB" sz="1200" dirty="0" smtClean="0"/>
              <a:t>W. </a:t>
            </a:r>
            <a:r>
              <a:rPr lang="en-GB" sz="1200" dirty="0" err="1"/>
              <a:t>Hopp</a:t>
            </a:r>
            <a:r>
              <a:rPr lang="en-GB" sz="1200" dirty="0"/>
              <a:t> and </a:t>
            </a:r>
            <a:r>
              <a:rPr lang="en-GB" sz="1200" dirty="0" smtClean="0"/>
              <a:t>M. Spearman, “Factory Physics”, 1996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6587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Maintenance </a:t>
            </a:r>
            <a:r>
              <a:rPr lang="en-US" dirty="0" smtClean="0"/>
              <a:t>strategy for big science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7338" y="1125537"/>
            <a:ext cx="8605837" cy="497481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/>
              <a:t>Lean </a:t>
            </a:r>
            <a:r>
              <a:rPr lang="en-GB" sz="1800" dirty="0"/>
              <a:t>production and total quality management </a:t>
            </a:r>
            <a:r>
              <a:rPr lang="de-DE" sz="1800" dirty="0"/>
              <a:t>– </a:t>
            </a:r>
            <a:r>
              <a:rPr lang="en-US" sz="1800" dirty="0"/>
              <a:t>emphasis</a:t>
            </a:r>
            <a:r>
              <a:rPr lang="de-DE" sz="1800" dirty="0"/>
              <a:t> </a:t>
            </a:r>
            <a:r>
              <a:rPr lang="en-GB" sz="1800" dirty="0"/>
              <a:t>requirements for maintenance strategies [1]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internal or external maintenance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IT in the maintenance, 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use and application of key indicators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fundamentals and statistical methods of reliability engineering, 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methods of planning and predetermination as well as reliability testing, 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organizational anchoring of the reliability program in the company</a:t>
            </a:r>
            <a:endParaRPr lang="de-D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/>
              <a:t>Big Science </a:t>
            </a:r>
            <a:r>
              <a:rPr lang="en-US" sz="1800" dirty="0"/>
              <a:t>Facilities</a:t>
            </a:r>
            <a:r>
              <a:rPr lang="de-DE" sz="1800" dirty="0"/>
              <a:t> </a:t>
            </a:r>
            <a:r>
              <a:rPr lang="en-GB" sz="1800" dirty="0"/>
              <a:t>are</a:t>
            </a:r>
            <a:r>
              <a:rPr lang="de-DE" sz="1800" dirty="0"/>
              <a:t> not </a:t>
            </a:r>
            <a:r>
              <a:rPr lang="en-US" sz="1800" dirty="0"/>
              <a:t>production</a:t>
            </a:r>
            <a:r>
              <a:rPr lang="de-DE" sz="1800" dirty="0"/>
              <a:t> </a:t>
            </a:r>
            <a:r>
              <a:rPr lang="en-GB" sz="1800" dirty="0"/>
              <a:t>companies and </a:t>
            </a:r>
            <a:r>
              <a:rPr lang="de-DE" sz="1800" dirty="0" err="1"/>
              <a:t>more</a:t>
            </a:r>
            <a:r>
              <a:rPr lang="de-DE" sz="1800" dirty="0"/>
              <a:t> </a:t>
            </a:r>
            <a:r>
              <a:rPr lang="en-US" sz="1800" dirty="0"/>
              <a:t>comparable</a:t>
            </a:r>
            <a:r>
              <a:rPr lang="de-DE" sz="1800" dirty="0"/>
              <a:t> </a:t>
            </a:r>
            <a:r>
              <a:rPr lang="de-DE" sz="1800" dirty="0" err="1"/>
              <a:t>with</a:t>
            </a:r>
            <a:r>
              <a:rPr lang="de-DE" sz="1800" dirty="0"/>
              <a:t> </a:t>
            </a:r>
            <a:r>
              <a:rPr lang="en-GB" sz="1800" dirty="0"/>
              <a:t>lean</a:t>
            </a:r>
            <a:r>
              <a:rPr lang="de-DE" sz="1800" dirty="0"/>
              <a:t> </a:t>
            </a:r>
            <a:r>
              <a:rPr lang="en-GB" sz="1800" dirty="0"/>
              <a:t>construction</a:t>
            </a:r>
            <a:r>
              <a:rPr lang="de-DE" sz="1800" dirty="0"/>
              <a:t> </a:t>
            </a:r>
            <a:r>
              <a:rPr lang="de-DE" sz="1800" dirty="0" smtClean="0"/>
              <a:t>[4]</a:t>
            </a:r>
            <a:endParaRPr lang="de-DE" sz="1800" dirty="0"/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Construction project: design, construction, commissioning, beam time, maintenance, upgrade, .... 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project-based production process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industry with autonomous agents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a social </a:t>
            </a:r>
            <a:r>
              <a:rPr lang="en-GB" sz="1400" dirty="0" smtClean="0"/>
              <a:t>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Mandate for spare policy or spare management</a:t>
            </a:r>
            <a:endParaRPr lang="en-GB" sz="1800" dirty="0"/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If </a:t>
            </a:r>
            <a:r>
              <a:rPr lang="en-GB" sz="1400" dirty="0"/>
              <a:t>the </a:t>
            </a:r>
            <a:r>
              <a:rPr lang="en-GB" sz="1400" dirty="0" smtClean="0"/>
              <a:t>scope just </a:t>
            </a:r>
            <a:r>
              <a:rPr lang="en-GB" sz="1400" dirty="0"/>
              <a:t>consists of delivering a facility that </a:t>
            </a:r>
            <a:r>
              <a:rPr lang="en-GB" sz="1400" dirty="0" smtClean="0"/>
              <a:t>achieve </a:t>
            </a:r>
            <a:r>
              <a:rPr lang="en-GB" sz="1400" dirty="0"/>
              <a:t>operation performance, spare parts may not be in the scope of the project. However, if the mandates foresees the delivery of the facility plus spare parts for operating it over a certain period, then the procurement strategy of spare parts might be of prime </a:t>
            </a:r>
            <a:r>
              <a:rPr lang="en-GB" sz="1400" dirty="0" smtClean="0"/>
              <a:t>importance [5]. </a:t>
            </a:r>
            <a:endParaRPr lang="en-GB" sz="1400" dirty="0"/>
          </a:p>
          <a:p>
            <a:pPr marL="619125" lvl="1" indent="-285750"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 marL="285750" indent="-285750"/>
            <a:endParaRPr lang="de-DE" sz="1800" dirty="0"/>
          </a:p>
          <a:p>
            <a:pPr marL="619125" lvl="1" indent="-285750">
              <a:buFont typeface="Arial" panose="020B0604020202020204" pitchFamily="34" charset="0"/>
              <a:buChar char="•"/>
            </a:pPr>
            <a:endParaRPr lang="de-DE" sz="1400" dirty="0"/>
          </a:p>
          <a:p>
            <a:r>
              <a:rPr lang="de-DE" sz="1800" dirty="0" smtClean="0"/>
              <a:t> </a:t>
            </a:r>
          </a:p>
          <a:p>
            <a:endParaRPr 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3E67DB-3F5A-400D-8115-4A6680BE68C1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Martin Marenich 5th </a:t>
            </a:r>
            <a:r>
              <a:rPr lang="en-GB" dirty="0" err="1"/>
              <a:t>IKBest</a:t>
            </a:r>
            <a:r>
              <a:rPr lang="en-GB" dirty="0"/>
              <a:t> workshop</a:t>
            </a:r>
          </a:p>
        </p:txBody>
      </p:sp>
      <p:sp>
        <p:nvSpPr>
          <p:cNvPr id="10" name="Rechteck 9"/>
          <p:cNvSpPr/>
          <p:nvPr/>
        </p:nvSpPr>
        <p:spPr>
          <a:xfrm>
            <a:off x="81619" y="6093296"/>
            <a:ext cx="7686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/>
              <a:t>[4] </a:t>
            </a:r>
            <a:r>
              <a:rPr lang="de-DE" sz="1200" dirty="0">
                <a:hlinkClick r:id="rId2"/>
              </a:rPr>
              <a:t>https://www.leanconstruction.org</a:t>
            </a:r>
            <a:r>
              <a:rPr lang="de-DE" sz="1200" dirty="0" smtClean="0">
                <a:hlinkClick r:id="rId2"/>
              </a:rPr>
              <a:t>/</a:t>
            </a:r>
            <a:endParaRPr lang="de-DE" sz="1200" dirty="0" smtClean="0"/>
          </a:p>
          <a:p>
            <a:r>
              <a:rPr lang="de-DE" sz="1200" dirty="0" smtClean="0"/>
              <a:t>[5] Pierre </a:t>
            </a:r>
            <a:r>
              <a:rPr lang="de-DE" sz="1200" dirty="0" err="1" smtClean="0"/>
              <a:t>Bonnal</a:t>
            </a:r>
            <a:r>
              <a:rPr lang="de-DE" sz="1200" dirty="0" smtClean="0"/>
              <a:t>, CERN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8238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Spare categories for </a:t>
            </a:r>
            <a:r>
              <a:rPr lang="en-GB" dirty="0" smtClean="0"/>
              <a:t>commissioning [6]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7338" y="1052736"/>
            <a:ext cx="8605837" cy="453571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Capital </a:t>
            </a:r>
            <a:r>
              <a:rPr lang="en-GB" sz="1800" dirty="0"/>
              <a:t>spares (</a:t>
            </a:r>
            <a:r>
              <a:rPr lang="en-GB" sz="1800" dirty="0" smtClean="0"/>
              <a:t>Long </a:t>
            </a:r>
            <a:r>
              <a:rPr lang="en-GB" sz="1800" dirty="0"/>
              <a:t>runner): Spare parts with delivery time of more then 3 months and therefore need to be bought within contracting / purchasing. </a:t>
            </a:r>
            <a:endParaRPr lang="en-GB" sz="1800" dirty="0" smtClean="0"/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e</a:t>
            </a:r>
            <a:r>
              <a:rPr lang="en-GB" sz="1400" dirty="0" smtClean="0"/>
              <a:t>xpect </a:t>
            </a:r>
            <a:r>
              <a:rPr lang="en-GB" sz="1400" dirty="0"/>
              <a:t>to fail due to a high rate of infant </a:t>
            </a:r>
            <a:r>
              <a:rPr lang="en-GB" sz="1400" dirty="0" smtClean="0"/>
              <a:t>mortality</a:t>
            </a:r>
            <a:r>
              <a:rPr lang="en-GB" sz="1400" dirty="0"/>
              <a:t> </a:t>
            </a:r>
            <a:r>
              <a:rPr lang="en-GB" sz="1400" dirty="0" smtClean="0"/>
              <a:t>or as single </a:t>
            </a:r>
            <a:r>
              <a:rPr lang="en-GB" sz="1400" dirty="0"/>
              <a:t>point of failure, </a:t>
            </a:r>
            <a:endParaRPr lang="en-GB" sz="1400" dirty="0" smtClean="0"/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unlikely </a:t>
            </a:r>
            <a:r>
              <a:rPr lang="en-GB" sz="1400" dirty="0"/>
              <a:t>to meet specifications during </a:t>
            </a:r>
            <a:r>
              <a:rPr lang="en-GB" sz="1400" dirty="0" smtClean="0"/>
              <a:t>installation, e.g. magnetic horn. 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not </a:t>
            </a:r>
            <a:r>
              <a:rPr lang="en-GB" sz="1400" dirty="0"/>
              <a:t>available in the </a:t>
            </a:r>
            <a:r>
              <a:rPr lang="en-GB" sz="1400" dirty="0" smtClean="0"/>
              <a:t>future, like electronics due to </a:t>
            </a:r>
            <a:r>
              <a:rPr lang="en-GB" sz="1400" dirty="0"/>
              <a:t>o</a:t>
            </a:r>
            <a:r>
              <a:rPr lang="en-GB" sz="1400" dirty="0" smtClean="0"/>
              <a:t>ut-of-date </a:t>
            </a:r>
            <a:r>
              <a:rPr lang="en-GB" sz="1400" dirty="0"/>
              <a:t>problematic </a:t>
            </a:r>
            <a:endParaRPr lang="en-GB" sz="1400" dirty="0" smtClean="0"/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economically </a:t>
            </a:r>
            <a:r>
              <a:rPr lang="en-GB" sz="1400" dirty="0"/>
              <a:t>justifiable to purchase with main </a:t>
            </a:r>
            <a:r>
              <a:rPr lang="en-GB" sz="1400" dirty="0" smtClean="0"/>
              <a:t>contract </a:t>
            </a:r>
            <a:r>
              <a:rPr lang="en-GB" sz="1400" dirty="0"/>
              <a:t>etc. like power converters, thin vacuum </a:t>
            </a:r>
            <a:r>
              <a:rPr lang="en-GB" sz="1400" dirty="0" smtClean="0"/>
              <a:t>chambers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or </a:t>
            </a:r>
            <a:r>
              <a:rPr lang="en-GB" sz="1400" dirty="0"/>
              <a:t>is a unique component (e.g. requiring a special production line</a:t>
            </a:r>
            <a:r>
              <a:rPr lang="en-GB" sz="1400" dirty="0" smtClean="0"/>
              <a:t>), like magnet coil or </a:t>
            </a:r>
            <a:r>
              <a:rPr lang="en-GB" sz="1400" dirty="0" err="1" smtClean="0"/>
              <a:t>clystrons</a:t>
            </a:r>
            <a:endParaRPr lang="en-GB" sz="1400" dirty="0" smtClean="0"/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very long delivery times, like spare </a:t>
            </a:r>
            <a:r>
              <a:rPr lang="en-GB" sz="1400" dirty="0" smtClean="0"/>
              <a:t>turbine plates </a:t>
            </a:r>
            <a:r>
              <a:rPr lang="en-GB" sz="1400" dirty="0" smtClean="0"/>
              <a:t>of the cryogenic plant 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This </a:t>
            </a:r>
            <a:r>
              <a:rPr lang="en-GB" sz="1400" dirty="0"/>
              <a:t>original procurement is typically funded through project funding. </a:t>
            </a: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Operational Spare (short runner) - Spares routinely replaced post-project as a part of regular maintenance during operations. 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These </a:t>
            </a:r>
            <a:r>
              <a:rPr lang="en-GB" sz="1400" dirty="0"/>
              <a:t>are typically </a:t>
            </a:r>
            <a:r>
              <a:rPr lang="en-GB" sz="1400" dirty="0" smtClean="0"/>
              <a:t>COTS (components out of the shelf) components. This </a:t>
            </a:r>
            <a:r>
              <a:rPr lang="en-GB" sz="1400" dirty="0"/>
              <a:t>equipment is typically funded by operations budget. Typical examples or operational spares would include vacuum pumps, power supplies and standard optics.</a:t>
            </a:r>
            <a:r>
              <a:rPr lang="de-DE" sz="1400" dirty="0"/>
              <a:t> </a:t>
            </a:r>
            <a:r>
              <a:rPr lang="en-GB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Hot Spares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 </a:t>
            </a:r>
            <a:r>
              <a:rPr lang="en-GB" sz="1400" dirty="0"/>
              <a:t>Some components have high probability of failure and/or extended </a:t>
            </a:r>
            <a:r>
              <a:rPr lang="en-GB" sz="1400" dirty="0" smtClean="0"/>
              <a:t>facility downtime </a:t>
            </a:r>
            <a:r>
              <a:rPr lang="en-GB" sz="1400" dirty="0"/>
              <a:t>for replacement that the system may be designed with “hot spare’ </a:t>
            </a:r>
            <a:r>
              <a:rPr lang="en-GB" sz="1400" dirty="0" smtClean="0"/>
              <a:t>redundancy that </a:t>
            </a:r>
            <a:r>
              <a:rPr lang="en-GB" sz="1400" dirty="0"/>
              <a:t>allows switch over to the “hot spare” component with minimal or no downtime. </a:t>
            </a:r>
            <a:r>
              <a:rPr lang="en-GB" sz="1400" dirty="0" smtClean="0"/>
              <a:t>E.g. </a:t>
            </a:r>
            <a:r>
              <a:rPr lang="en-GB" sz="1400" dirty="0" err="1" smtClean="0"/>
              <a:t>cryoplant</a:t>
            </a:r>
            <a:r>
              <a:rPr lang="en-GB" sz="1400" dirty="0" smtClean="0"/>
              <a:t>.</a:t>
            </a:r>
            <a:endParaRPr lang="de-DE" sz="1400" dirty="0"/>
          </a:p>
          <a:p>
            <a:r>
              <a:rPr lang="de-DE" sz="1400" dirty="0">
                <a:solidFill>
                  <a:schemeClr val="tx1"/>
                </a:solidFill>
              </a:rPr>
              <a:t> </a:t>
            </a:r>
          </a:p>
          <a:p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3E67DB-3F5A-400D-8115-4A6680BE68C1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Martin Marenich 5th </a:t>
            </a:r>
            <a:r>
              <a:rPr lang="en-GB" dirty="0" err="1"/>
              <a:t>IKBest</a:t>
            </a:r>
            <a:r>
              <a:rPr lang="en-GB" dirty="0"/>
              <a:t> workshop</a:t>
            </a:r>
          </a:p>
        </p:txBody>
      </p:sp>
      <p:sp>
        <p:nvSpPr>
          <p:cNvPr id="10" name="Rechteck 9"/>
          <p:cNvSpPr/>
          <p:nvPr/>
        </p:nvSpPr>
        <p:spPr>
          <a:xfrm>
            <a:off x="81619" y="6248345"/>
            <a:ext cx="7686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/>
              <a:t>[6] </a:t>
            </a:r>
            <a:r>
              <a:rPr lang="de-DE" sz="1200" dirty="0"/>
              <a:t>LINAC </a:t>
            </a:r>
            <a:r>
              <a:rPr lang="de-DE" sz="1200" dirty="0" err="1"/>
              <a:t>Coherent</a:t>
            </a:r>
            <a:r>
              <a:rPr lang="de-DE" sz="1200" dirty="0"/>
              <a:t> Light Source II (LCLS-II) Project </a:t>
            </a:r>
            <a:r>
              <a:rPr lang="de-DE" sz="1200" dirty="0" err="1"/>
              <a:t>Spares</a:t>
            </a:r>
            <a:r>
              <a:rPr lang="de-DE" sz="1200" dirty="0"/>
              <a:t> Plan, John </a:t>
            </a:r>
            <a:r>
              <a:rPr lang="de-DE" sz="1200" dirty="0" err="1"/>
              <a:t>Schmerge</a:t>
            </a:r>
            <a:r>
              <a:rPr lang="de-DE" sz="1200" dirty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4254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Spare </a:t>
            </a:r>
            <a:r>
              <a:rPr lang="en-GB" dirty="0" smtClean="0"/>
              <a:t>management </a:t>
            </a:r>
            <a:r>
              <a:rPr lang="en-GB" dirty="0"/>
              <a:t>for </a:t>
            </a:r>
            <a:r>
              <a:rPr lang="en-GB" dirty="0" smtClean="0"/>
              <a:t>commissioning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7338" y="1125538"/>
            <a:ext cx="8605837" cy="453571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Spare policy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Only </a:t>
            </a:r>
            <a:r>
              <a:rPr lang="en-GB" sz="1400" dirty="0"/>
              <a:t>the procurement of the original spare </a:t>
            </a:r>
            <a:r>
              <a:rPr lang="en-GB" sz="1400" dirty="0" smtClean="0"/>
              <a:t>for commissioning are considered. 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System owner are responsible for spare estimation based on component lifetime and failure modes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Low cost spares and/or </a:t>
            </a:r>
            <a:r>
              <a:rPr lang="en-GB" sz="1400" dirty="0"/>
              <a:t>consumables will be managed directly by </a:t>
            </a:r>
            <a:r>
              <a:rPr lang="en-GB" sz="1400" dirty="0" smtClean="0"/>
              <a:t>system owners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Spares </a:t>
            </a:r>
            <a:r>
              <a:rPr lang="en-GB" sz="1800" dirty="0"/>
              <a:t>list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A complete list of required spares for </a:t>
            </a:r>
            <a:r>
              <a:rPr lang="en-GB" sz="1400" dirty="0" smtClean="0"/>
              <a:t>commissioning </a:t>
            </a:r>
            <a:r>
              <a:rPr lang="en-GB" sz="1400" dirty="0"/>
              <a:t>the </a:t>
            </a:r>
            <a:r>
              <a:rPr lang="en-GB" sz="1400" dirty="0" smtClean="0"/>
              <a:t>facility. 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Various spare categories need different strategy 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Analysis of critical delivery time 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Storage </a:t>
            </a:r>
            <a:r>
              <a:rPr lang="de-DE" sz="1400" dirty="0" err="1"/>
              <a:t>estimation</a:t>
            </a:r>
            <a:r>
              <a:rPr lang="de-DE" sz="1400" dirty="0"/>
              <a:t> (</a:t>
            </a:r>
            <a:r>
              <a:rPr lang="de-DE" sz="1400" dirty="0" err="1"/>
              <a:t>volume</a:t>
            </a:r>
            <a:r>
              <a:rPr lang="de-DE" sz="1400" dirty="0"/>
              <a:t>, </a:t>
            </a:r>
            <a:r>
              <a:rPr lang="de-DE" sz="1400" dirty="0" err="1"/>
              <a:t>weight</a:t>
            </a:r>
            <a:r>
              <a:rPr lang="de-DE" sz="1400" dirty="0"/>
              <a:t>, </a:t>
            </a:r>
            <a:r>
              <a:rPr lang="de-DE" sz="1400" dirty="0" err="1"/>
              <a:t>needed</a:t>
            </a:r>
            <a:r>
              <a:rPr lang="de-DE" sz="1400" dirty="0"/>
              <a:t> </a:t>
            </a:r>
            <a:r>
              <a:rPr lang="de-DE" sz="1400" dirty="0" err="1"/>
              <a:t>infrastructure</a:t>
            </a:r>
            <a:r>
              <a:rPr lang="de-DE" sz="1400" dirty="0" smtClean="0"/>
              <a:t>)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Special </a:t>
            </a:r>
            <a:r>
              <a:rPr lang="de-DE" sz="1400" dirty="0" err="1" smtClean="0"/>
              <a:t>tooling</a:t>
            </a:r>
            <a:r>
              <a:rPr lang="de-DE" sz="1400" dirty="0" smtClean="0"/>
              <a:t> </a:t>
            </a:r>
            <a:endParaRPr lang="en-GB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3E67DB-3F5A-400D-8115-4A6680BE68C1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Martin Marenich 5th </a:t>
            </a:r>
            <a:r>
              <a:rPr lang="en-GB" dirty="0" err="1"/>
              <a:t>IKBest</a:t>
            </a:r>
            <a:r>
              <a:rPr lang="en-GB" dirty="0"/>
              <a:t> workshop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70167"/>
              </p:ext>
            </p:extLst>
          </p:nvPr>
        </p:nvGraphicFramePr>
        <p:xfrm>
          <a:off x="617383" y="4005064"/>
          <a:ext cx="7480879" cy="769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8697">
                  <a:extLst>
                    <a:ext uri="{9D8B030D-6E8A-4147-A177-3AD203B41FA5}">
                      <a16:colId xmlns:a16="http://schemas.microsoft.com/office/drawing/2014/main" val="2392748276"/>
                    </a:ext>
                  </a:extLst>
                </a:gridCol>
                <a:gridCol w="1068697">
                  <a:extLst>
                    <a:ext uri="{9D8B030D-6E8A-4147-A177-3AD203B41FA5}">
                      <a16:colId xmlns:a16="http://schemas.microsoft.com/office/drawing/2014/main" val="1679381547"/>
                    </a:ext>
                  </a:extLst>
                </a:gridCol>
                <a:gridCol w="1068697">
                  <a:extLst>
                    <a:ext uri="{9D8B030D-6E8A-4147-A177-3AD203B41FA5}">
                      <a16:colId xmlns:a16="http://schemas.microsoft.com/office/drawing/2014/main" val="1010674746"/>
                    </a:ext>
                  </a:extLst>
                </a:gridCol>
                <a:gridCol w="1068697">
                  <a:extLst>
                    <a:ext uri="{9D8B030D-6E8A-4147-A177-3AD203B41FA5}">
                      <a16:colId xmlns:a16="http://schemas.microsoft.com/office/drawing/2014/main" val="646753107"/>
                    </a:ext>
                  </a:extLst>
                </a:gridCol>
                <a:gridCol w="1068697">
                  <a:extLst>
                    <a:ext uri="{9D8B030D-6E8A-4147-A177-3AD203B41FA5}">
                      <a16:colId xmlns:a16="http://schemas.microsoft.com/office/drawing/2014/main" val="4213939938"/>
                    </a:ext>
                  </a:extLst>
                </a:gridCol>
                <a:gridCol w="1068697">
                  <a:extLst>
                    <a:ext uri="{9D8B030D-6E8A-4147-A177-3AD203B41FA5}">
                      <a16:colId xmlns:a16="http://schemas.microsoft.com/office/drawing/2014/main" val="3345474189"/>
                    </a:ext>
                  </a:extLst>
                </a:gridCol>
                <a:gridCol w="1068697">
                  <a:extLst>
                    <a:ext uri="{9D8B030D-6E8A-4147-A177-3AD203B41FA5}">
                      <a16:colId xmlns:a16="http://schemas.microsoft.com/office/drawing/2014/main" val="403383462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work package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component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code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comments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 smtClean="0">
                          <a:effectLst/>
                        </a:rPr>
                        <a:t>Pieces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category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responsible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499855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7208201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600537"/>
              </p:ext>
            </p:extLst>
          </p:nvPr>
        </p:nvGraphicFramePr>
        <p:xfrm>
          <a:off x="617383" y="4797152"/>
          <a:ext cx="5004740" cy="868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0948">
                  <a:extLst>
                    <a:ext uri="{9D8B030D-6E8A-4147-A177-3AD203B41FA5}">
                      <a16:colId xmlns:a16="http://schemas.microsoft.com/office/drawing/2014/main" val="1383647375"/>
                    </a:ext>
                  </a:extLst>
                </a:gridCol>
                <a:gridCol w="1000948">
                  <a:extLst>
                    <a:ext uri="{9D8B030D-6E8A-4147-A177-3AD203B41FA5}">
                      <a16:colId xmlns:a16="http://schemas.microsoft.com/office/drawing/2014/main" val="2865100612"/>
                    </a:ext>
                  </a:extLst>
                </a:gridCol>
                <a:gridCol w="1000948">
                  <a:extLst>
                    <a:ext uri="{9D8B030D-6E8A-4147-A177-3AD203B41FA5}">
                      <a16:colId xmlns:a16="http://schemas.microsoft.com/office/drawing/2014/main" val="654594489"/>
                    </a:ext>
                  </a:extLst>
                </a:gridCol>
                <a:gridCol w="1000948">
                  <a:extLst>
                    <a:ext uri="{9D8B030D-6E8A-4147-A177-3AD203B41FA5}">
                      <a16:colId xmlns:a16="http://schemas.microsoft.com/office/drawing/2014/main" val="1660652083"/>
                    </a:ext>
                  </a:extLst>
                </a:gridCol>
                <a:gridCol w="1000948">
                  <a:extLst>
                    <a:ext uri="{9D8B030D-6E8A-4147-A177-3AD203B41FA5}">
                      <a16:colId xmlns:a16="http://schemas.microsoft.com/office/drawing/2014/main" val="730057536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cost 2018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already ordered?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option in Contract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planed contract milestone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time to order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44513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348845"/>
                  </a:ext>
                </a:extLst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929241"/>
              </p:ext>
            </p:extLst>
          </p:nvPr>
        </p:nvGraphicFramePr>
        <p:xfrm>
          <a:off x="617383" y="5679542"/>
          <a:ext cx="3553780" cy="868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8445">
                  <a:extLst>
                    <a:ext uri="{9D8B030D-6E8A-4147-A177-3AD203B41FA5}">
                      <a16:colId xmlns:a16="http://schemas.microsoft.com/office/drawing/2014/main" val="2333897787"/>
                    </a:ext>
                  </a:extLst>
                </a:gridCol>
                <a:gridCol w="888445">
                  <a:extLst>
                    <a:ext uri="{9D8B030D-6E8A-4147-A177-3AD203B41FA5}">
                      <a16:colId xmlns:a16="http://schemas.microsoft.com/office/drawing/2014/main" val="1868376234"/>
                    </a:ext>
                  </a:extLst>
                </a:gridCol>
                <a:gridCol w="888445">
                  <a:extLst>
                    <a:ext uri="{9D8B030D-6E8A-4147-A177-3AD203B41FA5}">
                      <a16:colId xmlns:a16="http://schemas.microsoft.com/office/drawing/2014/main" val="4026997240"/>
                    </a:ext>
                  </a:extLst>
                </a:gridCol>
                <a:gridCol w="888445">
                  <a:extLst>
                    <a:ext uri="{9D8B030D-6E8A-4147-A177-3AD203B41FA5}">
                      <a16:colId xmlns:a16="http://schemas.microsoft.com/office/drawing/2014/main" val="130621969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m^2 per pcs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m^3 per pcs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t per pcs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special storage treatment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4146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653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126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delivery time for spare magnets/coils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3E67DB-3F5A-400D-8115-4A6680BE68C1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Martin Marenich 5th </a:t>
            </a:r>
            <a:r>
              <a:rPr lang="en-GB" dirty="0" err="1"/>
              <a:t>IKBest</a:t>
            </a:r>
            <a:r>
              <a:rPr lang="en-GB" dirty="0"/>
              <a:t> workshop</a:t>
            </a: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179512" y="1340767"/>
            <a:ext cx="8866063" cy="3744185"/>
          </a:xfrm>
          <a:prstGeom prst="rect">
            <a:avLst/>
          </a:prstGeom>
          <a:solidFill>
            <a:srgbClr val="FFFFFF"/>
          </a:solidFill>
          <a:ln w="9525">
            <a:solidFill>
              <a:srgbClr val="806B6A"/>
            </a:solidFill>
            <a:miter lim="800000"/>
            <a:headEnd/>
            <a:tailEnd/>
          </a:ln>
        </p:spPr>
        <p:txBody>
          <a:bodyPr lIns="72000" tIns="72000" rIns="72000" bIns="72000"/>
          <a:lstStyle/>
          <a:p>
            <a:pPr eaLnBrk="0" hangingPunct="0">
              <a:lnSpc>
                <a:spcPct val="95000"/>
              </a:lnSpc>
              <a:spcBef>
                <a:spcPts val="400"/>
              </a:spcBef>
              <a:spcAft>
                <a:spcPts val="200"/>
              </a:spcAft>
              <a:buSzPct val="100000"/>
            </a:pPr>
            <a:endParaRPr lang="en-GB" sz="1400" dirty="0">
              <a:solidFill>
                <a:srgbClr val="000000"/>
              </a:solidFill>
              <a:latin typeface="Swis721 BT" pitchFamily="34" charset="0"/>
              <a:cs typeface="Arial" pitchFamily="34" charset="0"/>
            </a:endParaRP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183335" y="5589240"/>
            <a:ext cx="4388665" cy="864096"/>
          </a:xfrm>
          <a:prstGeom prst="rect">
            <a:avLst/>
          </a:prstGeom>
          <a:solidFill>
            <a:srgbClr val="FFFFFF"/>
          </a:solidFill>
          <a:ln w="9525">
            <a:solidFill>
              <a:srgbClr val="806B6A"/>
            </a:solidFill>
            <a:miter lim="800000"/>
            <a:headEnd/>
            <a:tailEnd/>
          </a:ln>
        </p:spPr>
        <p:txBody>
          <a:bodyPr lIns="72000" tIns="72000" rIns="72000" bIns="72000"/>
          <a:lstStyle/>
          <a:p>
            <a:pPr marL="285750" indent="-285750" eaLnBrk="0" hangingPunct="0">
              <a:lnSpc>
                <a:spcPct val="95000"/>
              </a:lnSpc>
              <a:spcBef>
                <a:spcPts val="4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No critical spare item within the magnet area</a:t>
            </a:r>
          </a:p>
          <a:p>
            <a:pPr marL="285750" indent="-285750" eaLnBrk="0" hangingPunct="0">
              <a:lnSpc>
                <a:spcPct val="95000"/>
              </a:lnSpc>
              <a:spcBef>
                <a:spcPts val="4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Some main magnet contract have closure schedule in 2019 and would need spare funding</a:t>
            </a:r>
          </a:p>
          <a:p>
            <a:pPr marL="285750" indent="-285750" eaLnBrk="0" hangingPunct="0">
              <a:lnSpc>
                <a:spcPct val="95000"/>
              </a:lnSpc>
              <a:spcBef>
                <a:spcPts val="4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1" name="Rechteck 118"/>
          <p:cNvSpPr>
            <a:spLocks noChangeArrowheads="1"/>
          </p:cNvSpPr>
          <p:nvPr/>
        </p:nvSpPr>
        <p:spPr bwMode="auto">
          <a:xfrm>
            <a:off x="179513" y="1031552"/>
            <a:ext cx="4176464" cy="338857"/>
          </a:xfrm>
          <a:prstGeom prst="rect">
            <a:avLst/>
          </a:prstGeom>
          <a:solidFill>
            <a:srgbClr val="00599D"/>
          </a:solidFill>
          <a:ln w="9525">
            <a:solidFill>
              <a:srgbClr val="806B6A"/>
            </a:solidFill>
            <a:round/>
            <a:headEnd/>
            <a:tailEnd/>
          </a:ln>
        </p:spPr>
        <p:txBody>
          <a:bodyPr lIns="72009" tIns="72009" rIns="72009" bIns="72009" anchor="ctr" anchorCtr="0"/>
          <a:lstStyle/>
          <a:p>
            <a:pPr eaLnBrk="0" hangingPunct="0"/>
            <a:r>
              <a:rPr lang="en-GB" sz="1600" b="1" dirty="0" smtClean="0">
                <a:solidFill>
                  <a:srgbClr val="FFFFFF"/>
                </a:solidFill>
                <a:latin typeface="Swis721 BT" pitchFamily="34" charset="0"/>
                <a:cs typeface="Arial" pitchFamily="34" charset="0"/>
              </a:rPr>
              <a:t>critical items</a:t>
            </a:r>
            <a:endParaRPr lang="en-GB" sz="1600" b="1" dirty="0">
              <a:solidFill>
                <a:srgbClr val="FFFFFF"/>
              </a:solidFill>
              <a:latin typeface="Swis721 BT" pitchFamily="34" charset="0"/>
              <a:cs typeface="Arial" pitchFamily="34" charset="0"/>
            </a:endParaRPr>
          </a:p>
        </p:txBody>
      </p:sp>
      <p:sp>
        <p:nvSpPr>
          <p:cNvPr id="13" name="Rechteck 118"/>
          <p:cNvSpPr>
            <a:spLocks noChangeArrowheads="1"/>
          </p:cNvSpPr>
          <p:nvPr/>
        </p:nvSpPr>
        <p:spPr bwMode="auto">
          <a:xfrm>
            <a:off x="179512" y="5311802"/>
            <a:ext cx="4388665" cy="277438"/>
          </a:xfrm>
          <a:prstGeom prst="rect">
            <a:avLst/>
          </a:prstGeom>
          <a:solidFill>
            <a:srgbClr val="00599D"/>
          </a:solidFill>
          <a:ln w="9525">
            <a:solidFill>
              <a:srgbClr val="806B6A"/>
            </a:solidFill>
            <a:round/>
            <a:headEnd/>
            <a:tailEnd/>
          </a:ln>
        </p:spPr>
        <p:txBody>
          <a:bodyPr lIns="72009" tIns="72009" rIns="72009" bIns="72009" anchor="ctr" anchorCtr="0"/>
          <a:lstStyle/>
          <a:p>
            <a:pPr algn="l" eaLnBrk="0" hangingPunct="0">
              <a:buNone/>
            </a:pPr>
            <a:r>
              <a:rPr lang="en-GB" sz="1600" b="1" baseline="0" dirty="0" smtClean="0">
                <a:solidFill>
                  <a:srgbClr val="FFFFFF"/>
                </a:solidFill>
                <a:latin typeface="Swis721 BT" pitchFamily="34" charset="0"/>
                <a:cs typeface="Arial" pitchFamily="34" charset="0"/>
              </a:rPr>
              <a:t>Status and actions</a:t>
            </a:r>
            <a:endParaRPr lang="en-GB" sz="1600" b="1" baseline="0" dirty="0">
              <a:solidFill>
                <a:srgbClr val="FFFFFF"/>
              </a:solidFill>
              <a:latin typeface="Swis721 BT" pitchFamily="34" charset="0"/>
              <a:cs typeface="Arial" pitchFamily="34" charset="0"/>
            </a:endParaRPr>
          </a:p>
        </p:txBody>
      </p:sp>
      <p:graphicFrame>
        <p:nvGraphicFramePr>
          <p:cNvPr id="16" name="Tabel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89956"/>
              </p:ext>
            </p:extLst>
          </p:nvPr>
        </p:nvGraphicFramePr>
        <p:xfrm>
          <a:off x="279178" y="1340768"/>
          <a:ext cx="8766398" cy="38404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9804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5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014">
                  <a:extLst>
                    <a:ext uri="{9D8B030D-6E8A-4147-A177-3AD203B41FA5}">
                      <a16:colId xmlns:a16="http://schemas.microsoft.com/office/drawing/2014/main" val="1306860259"/>
                    </a:ext>
                  </a:extLst>
                </a:gridCol>
                <a:gridCol w="654123">
                  <a:extLst>
                    <a:ext uri="{9D8B030D-6E8A-4147-A177-3AD203B41FA5}">
                      <a16:colId xmlns:a16="http://schemas.microsoft.com/office/drawing/2014/main" val="560698385"/>
                    </a:ext>
                  </a:extLst>
                </a:gridCol>
                <a:gridCol w="654123">
                  <a:extLst>
                    <a:ext uri="{9D8B030D-6E8A-4147-A177-3AD203B41FA5}">
                      <a16:colId xmlns:a16="http://schemas.microsoft.com/office/drawing/2014/main" val="1233429003"/>
                    </a:ext>
                  </a:extLst>
                </a:gridCol>
                <a:gridCol w="654123">
                  <a:extLst>
                    <a:ext uri="{9D8B030D-6E8A-4147-A177-3AD203B41FA5}">
                      <a16:colId xmlns:a16="http://schemas.microsoft.com/office/drawing/2014/main" val="1297139093"/>
                    </a:ext>
                  </a:extLst>
                </a:gridCol>
                <a:gridCol w="654123">
                  <a:extLst>
                    <a:ext uri="{9D8B030D-6E8A-4147-A177-3AD203B41FA5}">
                      <a16:colId xmlns:a16="http://schemas.microsoft.com/office/drawing/2014/main" val="966562864"/>
                    </a:ext>
                  </a:extLst>
                </a:gridCol>
                <a:gridCol w="654123">
                  <a:extLst>
                    <a:ext uri="{9D8B030D-6E8A-4147-A177-3AD203B41FA5}">
                      <a16:colId xmlns:a16="http://schemas.microsoft.com/office/drawing/2014/main" val="1418253651"/>
                    </a:ext>
                  </a:extLst>
                </a:gridCol>
                <a:gridCol w="799480">
                  <a:extLst>
                    <a:ext uri="{9D8B030D-6E8A-4147-A177-3AD203B41FA5}">
                      <a16:colId xmlns:a16="http://schemas.microsoft.com/office/drawing/2014/main" val="2449760541"/>
                    </a:ext>
                  </a:extLst>
                </a:gridCol>
              </a:tblGrid>
              <a:tr h="5084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latin typeface="+mj-lt"/>
                        </a:rPr>
                        <a:t>Magnets</a:t>
                      </a:r>
                      <a:endParaRPr lang="de-DE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aseline="0" dirty="0" smtClean="0">
                          <a:latin typeface="+mj-lt"/>
                        </a:rPr>
                        <a:t>Spare </a:t>
                      </a:r>
                      <a:r>
                        <a:rPr lang="de-DE" sz="1400" baseline="0" dirty="0" err="1" smtClean="0">
                          <a:latin typeface="+mj-lt"/>
                        </a:rPr>
                        <a:t>Cost</a:t>
                      </a:r>
                      <a:r>
                        <a:rPr lang="de-DE" sz="1400" baseline="0" dirty="0" smtClean="0">
                          <a:latin typeface="+mj-lt"/>
                        </a:rPr>
                        <a:t> [k€ @2005]</a:t>
                      </a:r>
                      <a:endParaRPr lang="de-DE" sz="1400" dirty="0"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Status spare</a:t>
                      </a:r>
                      <a:endParaRPr lang="de-DE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2019</a:t>
                      </a:r>
                      <a:endParaRPr lang="de-DE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2020</a:t>
                      </a:r>
                      <a:endParaRPr lang="de-DE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2021</a:t>
                      </a:r>
                      <a:endParaRPr lang="de-DE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2022</a:t>
                      </a:r>
                      <a:endParaRPr lang="de-DE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2023</a:t>
                      </a:r>
                      <a:endParaRPr lang="de-DE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2024</a:t>
                      </a:r>
                      <a:endParaRPr lang="de-DE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Time </a:t>
                      </a:r>
                      <a:r>
                        <a:rPr lang="de-DE" sz="1400" dirty="0" err="1" smtClean="0">
                          <a:latin typeface="+mj-lt"/>
                        </a:rPr>
                        <a:t>critical</a:t>
                      </a:r>
                      <a:endParaRPr lang="de-DE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403">
                <a:tc>
                  <a:txBody>
                    <a:bodyPr/>
                    <a:lstStyle/>
                    <a:p>
                      <a:pPr algn="l"/>
                      <a:r>
                        <a:rPr lang="de-DE" sz="1400" b="0" dirty="0" smtClean="0">
                          <a:latin typeface="+mj-lt"/>
                        </a:rPr>
                        <a:t>HEBT</a:t>
                      </a:r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0" dirty="0" smtClean="0">
                          <a:latin typeface="+mj-lt"/>
                        </a:rPr>
                        <a:t>All 29 </a:t>
                      </a:r>
                      <a:r>
                        <a:rPr lang="de-DE" sz="1400" b="0" dirty="0" err="1" smtClean="0">
                          <a:latin typeface="+mj-lt"/>
                        </a:rPr>
                        <a:t>psp</a:t>
                      </a:r>
                      <a:r>
                        <a:rPr lang="de-DE" sz="1400" b="0" dirty="0" smtClean="0">
                          <a:latin typeface="+mj-lt"/>
                        </a:rPr>
                        <a:t> </a:t>
                      </a:r>
                      <a:r>
                        <a:rPr lang="de-DE" sz="1400" b="0" dirty="0" err="1" smtClean="0">
                          <a:latin typeface="+mj-lt"/>
                        </a:rPr>
                        <a:t>ordered</a:t>
                      </a:r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0" dirty="0" smtClean="0">
                          <a:latin typeface="+mj-lt"/>
                        </a:rPr>
                        <a:t>NO</a:t>
                      </a:r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474">
                <a:tc>
                  <a:txBody>
                    <a:bodyPr/>
                    <a:lstStyle/>
                    <a:p>
                      <a:pPr algn="l"/>
                      <a:r>
                        <a:rPr lang="de-DE" sz="1400" b="0" dirty="0" smtClean="0">
                          <a:latin typeface="+mj-lt"/>
                        </a:rPr>
                        <a:t>S-FRS</a:t>
                      </a:r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0" dirty="0" smtClean="0">
                          <a:latin typeface="+mj-lt"/>
                        </a:rPr>
                        <a:t>5 PSP</a:t>
                      </a:r>
                      <a:r>
                        <a:rPr lang="de-DE" sz="1400" b="0" baseline="0" dirty="0" smtClean="0">
                          <a:latin typeface="+mj-lt"/>
                        </a:rPr>
                        <a:t> </a:t>
                      </a:r>
                      <a:r>
                        <a:rPr lang="de-DE" sz="1400" b="0" baseline="0" dirty="0" err="1" smtClean="0">
                          <a:latin typeface="+mj-lt"/>
                        </a:rPr>
                        <a:t>main</a:t>
                      </a:r>
                      <a:r>
                        <a:rPr lang="de-DE" sz="1400" b="0" baseline="0" dirty="0" smtClean="0">
                          <a:latin typeface="+mj-lt"/>
                        </a:rPr>
                        <a:t> </a:t>
                      </a:r>
                      <a:r>
                        <a:rPr lang="de-DE" sz="1400" b="0" baseline="0" dirty="0" err="1" smtClean="0">
                          <a:latin typeface="+mj-lt"/>
                        </a:rPr>
                        <a:t>contract</a:t>
                      </a:r>
                      <a:r>
                        <a:rPr lang="de-DE" sz="1400" b="0" baseline="0" dirty="0" smtClean="0">
                          <a:latin typeface="+mj-lt"/>
                        </a:rPr>
                        <a:t> not </a:t>
                      </a:r>
                      <a:r>
                        <a:rPr lang="de-DE" sz="1400" b="0" baseline="0" dirty="0" err="1" smtClean="0">
                          <a:latin typeface="+mj-lt"/>
                        </a:rPr>
                        <a:t>signed</a:t>
                      </a:r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0" dirty="0" smtClean="0">
                          <a:latin typeface="+mj-lt"/>
                        </a:rPr>
                        <a:t>NO</a:t>
                      </a:r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474">
                <a:tc>
                  <a:txBody>
                    <a:bodyPr/>
                    <a:lstStyle/>
                    <a:p>
                      <a:pPr algn="l"/>
                      <a:r>
                        <a:rPr lang="de-DE" sz="1400" b="0" dirty="0" smtClean="0">
                          <a:latin typeface="+mj-lt"/>
                        </a:rPr>
                        <a:t>CR</a:t>
                      </a:r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0" dirty="0" smtClean="0">
                          <a:latin typeface="+mj-lt"/>
                        </a:rPr>
                        <a:t>All BINP </a:t>
                      </a:r>
                      <a:r>
                        <a:rPr lang="de-DE" sz="1400" b="0" dirty="0" err="1" smtClean="0">
                          <a:latin typeface="+mj-lt"/>
                        </a:rPr>
                        <a:t>inkind</a:t>
                      </a:r>
                      <a:r>
                        <a:rPr lang="de-DE" sz="1400" b="0" dirty="0" smtClean="0">
                          <a:latin typeface="+mj-lt"/>
                        </a:rPr>
                        <a:t>, </a:t>
                      </a:r>
                      <a:r>
                        <a:rPr lang="de-DE" sz="1400" b="0" dirty="0" err="1" smtClean="0">
                          <a:latin typeface="+mj-lt"/>
                        </a:rPr>
                        <a:t>ordered</a:t>
                      </a:r>
                      <a:r>
                        <a:rPr lang="de-DE" sz="1400" b="0" baseline="0" dirty="0" smtClean="0">
                          <a:latin typeface="+mj-lt"/>
                        </a:rPr>
                        <a:t> </a:t>
                      </a:r>
                      <a:r>
                        <a:rPr lang="de-DE" sz="1400" b="0" baseline="0" dirty="0" err="1" smtClean="0">
                          <a:latin typeface="+mj-lt"/>
                        </a:rPr>
                        <a:t>as</a:t>
                      </a:r>
                      <a:r>
                        <a:rPr lang="de-DE" sz="1400" b="0" baseline="0" dirty="0" smtClean="0">
                          <a:latin typeface="+mj-lt"/>
                        </a:rPr>
                        <a:t> </a:t>
                      </a:r>
                      <a:r>
                        <a:rPr lang="de-DE" sz="1400" b="0" baseline="0" dirty="0" err="1" smtClean="0">
                          <a:latin typeface="+mj-lt"/>
                        </a:rPr>
                        <a:t>option</a:t>
                      </a:r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0" dirty="0" smtClean="0">
                          <a:latin typeface="+mj-lt"/>
                        </a:rPr>
                        <a:t>NO</a:t>
                      </a:r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474">
                <a:tc>
                  <a:txBody>
                    <a:bodyPr/>
                    <a:lstStyle/>
                    <a:p>
                      <a:pPr algn="l"/>
                      <a:r>
                        <a:rPr lang="de-DE" sz="1400" b="0" dirty="0" smtClean="0">
                          <a:latin typeface="+mj-lt"/>
                        </a:rPr>
                        <a:t>P-</a:t>
                      </a:r>
                      <a:r>
                        <a:rPr lang="de-DE" sz="1400" b="0" dirty="0" err="1" smtClean="0">
                          <a:latin typeface="+mj-lt"/>
                        </a:rPr>
                        <a:t>Linac</a:t>
                      </a:r>
                      <a:r>
                        <a:rPr lang="de-DE" sz="1400" b="0" dirty="0" smtClean="0">
                          <a:latin typeface="+mj-lt"/>
                        </a:rPr>
                        <a:t> </a:t>
                      </a:r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0" dirty="0" smtClean="0">
                          <a:latin typeface="+mj-lt"/>
                        </a:rPr>
                        <a:t>All GSI </a:t>
                      </a:r>
                      <a:r>
                        <a:rPr lang="de-DE" sz="1400" b="0" dirty="0" err="1" smtClean="0">
                          <a:latin typeface="+mj-lt"/>
                        </a:rPr>
                        <a:t>inkind</a:t>
                      </a:r>
                      <a:r>
                        <a:rPr lang="de-DE" sz="1400" b="0" dirty="0" smtClean="0">
                          <a:latin typeface="+mj-lt"/>
                        </a:rPr>
                        <a:t>, all but 2 </a:t>
                      </a:r>
                      <a:r>
                        <a:rPr lang="de-DE" sz="1400" b="0" dirty="0" err="1" smtClean="0">
                          <a:latin typeface="+mj-lt"/>
                        </a:rPr>
                        <a:t>contracts</a:t>
                      </a:r>
                      <a:r>
                        <a:rPr lang="de-DE" sz="1400" b="0" dirty="0" smtClean="0">
                          <a:latin typeface="+mj-lt"/>
                        </a:rPr>
                        <a:t> not </a:t>
                      </a:r>
                      <a:r>
                        <a:rPr lang="de-DE" sz="1400" b="0" dirty="0" err="1" smtClean="0">
                          <a:latin typeface="+mj-lt"/>
                        </a:rPr>
                        <a:t>signed</a:t>
                      </a:r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0" dirty="0" smtClean="0">
                          <a:latin typeface="+mj-lt"/>
                        </a:rPr>
                        <a:t>NO</a:t>
                      </a:r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4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 smtClean="0">
                          <a:latin typeface="+mj-lt"/>
                        </a:rPr>
                        <a:t>p-Bar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latin typeface="+mj-lt"/>
                        </a:rPr>
                        <a:t>All BINP </a:t>
                      </a:r>
                      <a:r>
                        <a:rPr lang="en-US" sz="1400" b="0" dirty="0" err="1" smtClean="0">
                          <a:latin typeface="+mj-lt"/>
                        </a:rPr>
                        <a:t>inkind</a:t>
                      </a:r>
                      <a:r>
                        <a:rPr lang="en-US" sz="1400" b="0" dirty="0" smtClean="0">
                          <a:latin typeface="+mj-lt"/>
                        </a:rPr>
                        <a:t>, no contracts signed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0" dirty="0" smtClean="0">
                          <a:latin typeface="+mj-lt"/>
                        </a:rPr>
                        <a:t>NO</a:t>
                      </a:r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865645"/>
                  </a:ext>
                </a:extLst>
              </a:tr>
              <a:tr h="360937">
                <a:tc>
                  <a:txBody>
                    <a:bodyPr/>
                    <a:lstStyle/>
                    <a:p>
                      <a:pPr algn="l"/>
                      <a:r>
                        <a:rPr lang="de-DE" sz="1400" b="0" dirty="0" smtClean="0">
                          <a:latin typeface="+mj-lt"/>
                        </a:rPr>
                        <a:t>SiS100</a:t>
                      </a:r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0" dirty="0" smtClean="0">
                          <a:latin typeface="+mj-lt"/>
                        </a:rPr>
                        <a:t>All</a:t>
                      </a:r>
                      <a:r>
                        <a:rPr lang="de-DE" sz="1400" b="0" baseline="0" dirty="0" smtClean="0">
                          <a:latin typeface="+mj-lt"/>
                        </a:rPr>
                        <a:t> 10 </a:t>
                      </a:r>
                      <a:r>
                        <a:rPr lang="de-DE" sz="1400" b="0" baseline="0" dirty="0" err="1" smtClean="0">
                          <a:latin typeface="+mj-lt"/>
                        </a:rPr>
                        <a:t>psp</a:t>
                      </a:r>
                      <a:r>
                        <a:rPr lang="de-DE" sz="1400" b="0" baseline="0" dirty="0" smtClean="0">
                          <a:latin typeface="+mj-lt"/>
                        </a:rPr>
                        <a:t> </a:t>
                      </a:r>
                      <a:r>
                        <a:rPr lang="de-DE" sz="1400" b="0" baseline="0" dirty="0" err="1" smtClean="0">
                          <a:latin typeface="+mj-lt"/>
                        </a:rPr>
                        <a:t>ordered</a:t>
                      </a:r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0" dirty="0" smtClean="0">
                          <a:latin typeface="+mj-lt"/>
                        </a:rPr>
                        <a:t>NO</a:t>
                      </a:r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474">
                <a:tc>
                  <a:txBody>
                    <a:bodyPr/>
                    <a:lstStyle/>
                    <a:p>
                      <a:pPr algn="l"/>
                      <a:r>
                        <a:rPr lang="de-DE" sz="1400" b="0" dirty="0" smtClean="0">
                          <a:latin typeface="+mj-lt"/>
                        </a:rPr>
                        <a:t>HESR</a:t>
                      </a:r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0" dirty="0" smtClean="0">
                          <a:latin typeface="+mj-lt"/>
                        </a:rPr>
                        <a:t>All spare </a:t>
                      </a:r>
                      <a:r>
                        <a:rPr lang="de-DE" sz="1400" b="0" dirty="0" err="1" smtClean="0">
                          <a:latin typeface="+mj-lt"/>
                        </a:rPr>
                        <a:t>magnets</a:t>
                      </a:r>
                      <a:r>
                        <a:rPr lang="de-DE" sz="1400" b="0" dirty="0" smtClean="0">
                          <a:latin typeface="+mj-lt"/>
                        </a:rPr>
                        <a:t> </a:t>
                      </a:r>
                      <a:r>
                        <a:rPr lang="de-DE" sz="1400" b="0" dirty="0" err="1" smtClean="0">
                          <a:latin typeface="+mj-lt"/>
                        </a:rPr>
                        <a:t>ordered</a:t>
                      </a:r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0" dirty="0" smtClean="0">
                          <a:latin typeface="+mj-lt"/>
                        </a:rPr>
                        <a:t>NO</a:t>
                      </a:r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622280"/>
                  </a:ext>
                </a:extLst>
              </a:tr>
            </a:tbl>
          </a:graphicData>
        </a:graphic>
      </p:graphicFrame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4716017" y="5266590"/>
            <a:ext cx="4392488" cy="1186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85725" indent="-85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CC"/>
              </a:buClr>
              <a:buFont typeface="Wingdings" pitchFamily="2" charset="2"/>
              <a:defRPr sz="2400">
                <a:solidFill>
                  <a:srgbClr val="00599D"/>
                </a:solidFill>
                <a:latin typeface="+mn-lt"/>
                <a:ea typeface="+mn-ea"/>
                <a:cs typeface="+mn-cs"/>
              </a:defRPr>
            </a:lvl1pPr>
            <a:lvl2pPr marL="419100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4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514350" indent="40005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3pPr>
            <a:lvl4pPr marL="714375" indent="-20638" algn="l" rtl="0" eaLnBrk="0" fontAlgn="base" hangingPunct="0">
              <a:spcBef>
                <a:spcPct val="20000"/>
              </a:spcBef>
              <a:spcAft>
                <a:spcPct val="0"/>
              </a:spcAft>
              <a:defRPr sz="1600" i="1">
                <a:solidFill>
                  <a:srgbClr val="990000"/>
                </a:solidFill>
                <a:latin typeface="+mn-lt"/>
              </a:defRPr>
            </a:lvl4pPr>
            <a:lvl5pPr marL="2143125" indent="-1247775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5pPr>
            <a:lvl6pPr marL="2600325" indent="-1247775" algn="l" rtl="0" eaLnBrk="1" fontAlgn="base" hangingPunct="1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6pPr>
            <a:lvl7pPr marL="3057525" indent="-1247775" algn="l" rtl="0" eaLnBrk="1" fontAlgn="base" hangingPunct="1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7pPr>
            <a:lvl8pPr marL="3514725" indent="-1247775" algn="l" rtl="0" eaLnBrk="1" fontAlgn="base" hangingPunct="1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8pPr>
            <a:lvl9pPr marL="3971925" indent="-1247775" algn="l" rtl="0" eaLnBrk="1" fontAlgn="base" hangingPunct="1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9pPr>
          </a:lstStyle>
          <a:p>
            <a:pPr marL="0" indent="0"/>
            <a:r>
              <a:rPr lang="en-GB" sz="900" u="sng" kern="0" dirty="0" smtClean="0">
                <a:solidFill>
                  <a:schemeClr val="tx1"/>
                </a:solidFill>
              </a:rPr>
              <a:t>Legend:</a:t>
            </a:r>
          </a:p>
          <a:p>
            <a:pPr marL="0" indent="0"/>
            <a:r>
              <a:rPr lang="en-GB" sz="900" kern="0" dirty="0" smtClean="0">
                <a:solidFill>
                  <a:schemeClr val="tx1"/>
                </a:solidFill>
              </a:rPr>
              <a:t>M4 Contract Signing</a:t>
            </a:r>
          </a:p>
          <a:p>
            <a:pPr marL="0" indent="0"/>
            <a:r>
              <a:rPr lang="en-GB" sz="900" kern="0" dirty="0" smtClean="0">
                <a:solidFill>
                  <a:schemeClr val="tx1"/>
                </a:solidFill>
              </a:rPr>
              <a:t>M7 Final Design Review</a:t>
            </a:r>
            <a:endParaRPr lang="en-GB" sz="900" kern="0" dirty="0">
              <a:solidFill>
                <a:schemeClr val="tx1"/>
              </a:solidFill>
            </a:endParaRPr>
          </a:p>
          <a:p>
            <a:pPr marL="0" indent="0"/>
            <a:r>
              <a:rPr lang="en-GB" sz="900" kern="0" dirty="0" smtClean="0">
                <a:solidFill>
                  <a:schemeClr val="tx1"/>
                </a:solidFill>
              </a:rPr>
              <a:t>not signed .. contract negotiation will include spare</a:t>
            </a:r>
          </a:p>
          <a:p>
            <a:pPr marL="0" indent="0"/>
            <a:r>
              <a:rPr lang="en-GB" sz="900" kern="0" dirty="0" smtClean="0">
                <a:solidFill>
                  <a:schemeClr val="tx1"/>
                </a:solidFill>
              </a:rPr>
              <a:t>time critical .. main production finished or decision open or time critical delivery times</a:t>
            </a:r>
          </a:p>
          <a:p>
            <a:pPr marL="0" indent="0"/>
            <a:r>
              <a:rPr lang="en-GB" sz="900" kern="0" dirty="0" smtClean="0">
                <a:solidFill>
                  <a:schemeClr val="tx1"/>
                </a:solidFill>
              </a:rPr>
              <a:t>ordered .. incl. in contracts as an option or scope</a:t>
            </a:r>
          </a:p>
          <a:p>
            <a:pPr marL="0" indent="0"/>
            <a:r>
              <a:rPr lang="en-GB" sz="900" kern="0" dirty="0" smtClean="0">
                <a:solidFill>
                  <a:schemeClr val="tx1"/>
                </a:solidFill>
              </a:rPr>
              <a:t>off the shelf items with availability</a:t>
            </a:r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4644008" y="2492896"/>
            <a:ext cx="576064" cy="0"/>
          </a:xfrm>
          <a:prstGeom prst="straightConnector1">
            <a:avLst/>
          </a:prstGeom>
          <a:ln w="50800">
            <a:solidFill>
              <a:srgbClr val="00B050"/>
            </a:solidFill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>
            <a:off x="4355976" y="2996952"/>
            <a:ext cx="504056" cy="0"/>
          </a:xfrm>
          <a:prstGeom prst="straightConnector1">
            <a:avLst/>
          </a:prstGeom>
          <a:ln w="50800">
            <a:solidFill>
              <a:srgbClr val="00B050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hteck 118"/>
          <p:cNvSpPr>
            <a:spLocks noChangeArrowheads="1"/>
          </p:cNvSpPr>
          <p:nvPr/>
        </p:nvSpPr>
        <p:spPr bwMode="auto">
          <a:xfrm>
            <a:off x="4211961" y="1025177"/>
            <a:ext cx="4896544" cy="338857"/>
          </a:xfrm>
          <a:prstGeom prst="rect">
            <a:avLst/>
          </a:prstGeom>
          <a:solidFill>
            <a:srgbClr val="00599D"/>
          </a:solidFill>
          <a:ln w="9525">
            <a:solidFill>
              <a:srgbClr val="806B6A"/>
            </a:solidFill>
            <a:round/>
            <a:headEnd/>
            <a:tailEnd/>
          </a:ln>
        </p:spPr>
        <p:txBody>
          <a:bodyPr lIns="72009" tIns="72009" rIns="72009" bIns="72009" anchor="ctr" anchorCtr="0"/>
          <a:lstStyle/>
          <a:p>
            <a:pPr eaLnBrk="0" hangingPunct="0"/>
            <a:r>
              <a:rPr lang="en-US" sz="1600" b="1" dirty="0" smtClean="0">
                <a:solidFill>
                  <a:srgbClr val="FFFFFF"/>
                </a:solidFill>
                <a:latin typeface="Swis721 BT" pitchFamily="34" charset="0"/>
                <a:cs typeface="Arial" pitchFamily="34" charset="0"/>
              </a:rPr>
              <a:t>time </a:t>
            </a:r>
            <a:r>
              <a:rPr lang="en-US" sz="1600" b="1" dirty="0">
                <a:solidFill>
                  <a:srgbClr val="FFFFFF"/>
                </a:solidFill>
                <a:latin typeface="Swis721 BT" pitchFamily="34" charset="0"/>
                <a:cs typeface="Arial" pitchFamily="34" charset="0"/>
              </a:rPr>
              <a:t>critical acc</a:t>
            </a:r>
            <a:r>
              <a:rPr lang="en-US" sz="1600" b="1" dirty="0" smtClean="0">
                <a:solidFill>
                  <a:srgbClr val="FFFFFF"/>
                </a:solidFill>
                <a:latin typeface="Swis721 BT" pitchFamily="34" charset="0"/>
                <a:cs typeface="Arial" pitchFamily="34" charset="0"/>
              </a:rPr>
              <a:t>. Milestone 4 to 7 (start cash out)</a:t>
            </a:r>
            <a:endParaRPr lang="en-US" sz="1600" b="1" dirty="0">
              <a:solidFill>
                <a:srgbClr val="FFFFFF"/>
              </a:solidFill>
              <a:latin typeface="Swis721 BT" pitchFamily="34" charset="0"/>
              <a:cs typeface="Arial" pitchFamily="34" charset="0"/>
            </a:endParaRPr>
          </a:p>
        </p:txBody>
      </p:sp>
      <p:cxnSp>
        <p:nvCxnSpPr>
          <p:cNvPr id="21" name="Gerade Verbindung mit Pfeil 20"/>
          <p:cNvCxnSpPr/>
          <p:nvPr/>
        </p:nvCxnSpPr>
        <p:spPr>
          <a:xfrm>
            <a:off x="4716016" y="3501008"/>
            <a:ext cx="936104" cy="0"/>
          </a:xfrm>
          <a:prstGeom prst="straightConnector1">
            <a:avLst/>
          </a:prstGeom>
          <a:ln w="50800">
            <a:solidFill>
              <a:srgbClr val="00B050"/>
            </a:solidFill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>
            <a:off x="4716016" y="4005064"/>
            <a:ext cx="936104" cy="0"/>
          </a:xfrm>
          <a:prstGeom prst="straightConnector1">
            <a:avLst/>
          </a:prstGeom>
          <a:ln w="50800">
            <a:solidFill>
              <a:srgbClr val="00B050"/>
            </a:solidFill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8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delivery time for various area´s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3E67DB-3F5A-400D-8115-4A6680BE68C1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Martin Marenich 5th IKBest workshop</a:t>
            </a:r>
            <a:endParaRPr lang="en-GB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179512" y="1268760"/>
            <a:ext cx="8866063" cy="3498639"/>
          </a:xfrm>
          <a:prstGeom prst="rect">
            <a:avLst/>
          </a:prstGeom>
          <a:solidFill>
            <a:srgbClr val="FFFFFF"/>
          </a:solidFill>
          <a:ln w="9525">
            <a:solidFill>
              <a:srgbClr val="806B6A"/>
            </a:solidFill>
            <a:miter lim="800000"/>
            <a:headEnd/>
            <a:tailEnd/>
          </a:ln>
        </p:spPr>
        <p:txBody>
          <a:bodyPr lIns="72000" tIns="72000" rIns="72000" bIns="72000"/>
          <a:lstStyle/>
          <a:p>
            <a:pPr eaLnBrk="0" hangingPunct="0">
              <a:lnSpc>
                <a:spcPct val="95000"/>
              </a:lnSpc>
              <a:spcBef>
                <a:spcPts val="400"/>
              </a:spcBef>
              <a:spcAft>
                <a:spcPts val="200"/>
              </a:spcAft>
              <a:buSzPct val="100000"/>
            </a:pPr>
            <a:endParaRPr lang="en-GB" sz="1400" dirty="0">
              <a:solidFill>
                <a:srgbClr val="000000"/>
              </a:solidFill>
              <a:latin typeface="Swis721 BT" pitchFamily="34" charset="0"/>
              <a:cs typeface="Arial" pitchFamily="34" charset="0"/>
            </a:endParaRP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183335" y="5555381"/>
            <a:ext cx="4388665" cy="887361"/>
          </a:xfrm>
          <a:prstGeom prst="rect">
            <a:avLst/>
          </a:prstGeom>
          <a:solidFill>
            <a:srgbClr val="FFFFFF"/>
          </a:solidFill>
          <a:ln w="9525">
            <a:solidFill>
              <a:srgbClr val="806B6A"/>
            </a:solidFill>
            <a:miter lim="800000"/>
            <a:headEnd/>
            <a:tailEnd/>
          </a:ln>
        </p:spPr>
        <p:txBody>
          <a:bodyPr lIns="72000" tIns="72000" rIns="72000" bIns="72000"/>
          <a:lstStyle/>
          <a:p>
            <a:pPr marL="285750" indent="-285750" eaLnBrk="0" hangingPunct="0">
              <a:lnSpc>
                <a:spcPct val="95000"/>
              </a:lnSpc>
              <a:spcBef>
                <a:spcPts val="4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0000"/>
                </a:solidFill>
                <a:latin typeface="+mj-lt"/>
                <a:cs typeface="Arial" pitchFamily="34" charset="0"/>
              </a:rPr>
              <a:t>No critical spare item </a:t>
            </a:r>
            <a:endParaRPr lang="en-GB" sz="1400" dirty="0" smtClean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 marL="285750" indent="-285750" eaLnBrk="0" hangingPunct="0">
              <a:lnSpc>
                <a:spcPct val="95000"/>
              </a:lnSpc>
              <a:spcBef>
                <a:spcPts val="4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Some </a:t>
            </a:r>
            <a:r>
              <a:rPr lang="en-GB" sz="1400" dirty="0">
                <a:solidFill>
                  <a:srgbClr val="000000"/>
                </a:solidFill>
                <a:latin typeface="+mj-lt"/>
                <a:cs typeface="Arial" pitchFamily="34" charset="0"/>
              </a:rPr>
              <a:t>contract have closure schedule in 2019 and would need spare </a:t>
            </a:r>
            <a:r>
              <a:rPr lang="en-GB" sz="14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funding</a:t>
            </a:r>
            <a:endParaRPr lang="en-GB" sz="1400" dirty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 marL="285750" indent="-285750" eaLnBrk="0" hangingPunct="0">
              <a:lnSpc>
                <a:spcPct val="95000"/>
              </a:lnSpc>
              <a:spcBef>
                <a:spcPts val="4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 marL="285750" indent="-285750" eaLnBrk="0" hangingPunct="0">
              <a:lnSpc>
                <a:spcPct val="95000"/>
              </a:lnSpc>
              <a:spcBef>
                <a:spcPts val="4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1" name="Rechteck 118"/>
          <p:cNvSpPr>
            <a:spLocks noChangeArrowheads="1"/>
          </p:cNvSpPr>
          <p:nvPr/>
        </p:nvSpPr>
        <p:spPr bwMode="auto">
          <a:xfrm>
            <a:off x="179513" y="1031552"/>
            <a:ext cx="4176464" cy="338857"/>
          </a:xfrm>
          <a:prstGeom prst="rect">
            <a:avLst/>
          </a:prstGeom>
          <a:solidFill>
            <a:srgbClr val="00599D"/>
          </a:solidFill>
          <a:ln w="9525">
            <a:solidFill>
              <a:srgbClr val="806B6A"/>
            </a:solidFill>
            <a:round/>
            <a:headEnd/>
            <a:tailEnd/>
          </a:ln>
        </p:spPr>
        <p:txBody>
          <a:bodyPr lIns="72009" tIns="72009" rIns="72009" bIns="72009" anchor="ctr" anchorCtr="0"/>
          <a:lstStyle/>
          <a:p>
            <a:pPr eaLnBrk="0" hangingPunct="0"/>
            <a:r>
              <a:rPr lang="en-GB" sz="1600" b="1" dirty="0" smtClean="0">
                <a:solidFill>
                  <a:srgbClr val="FFFFFF"/>
                </a:solidFill>
                <a:latin typeface="Swis721 BT" pitchFamily="34" charset="0"/>
                <a:cs typeface="Arial" pitchFamily="34" charset="0"/>
              </a:rPr>
              <a:t>critical items</a:t>
            </a:r>
            <a:endParaRPr lang="en-GB" sz="1600" b="1" dirty="0">
              <a:solidFill>
                <a:srgbClr val="FFFFFF"/>
              </a:solidFill>
              <a:latin typeface="Swis721 BT" pitchFamily="34" charset="0"/>
              <a:cs typeface="Arial" pitchFamily="34" charset="0"/>
            </a:endParaRPr>
          </a:p>
        </p:txBody>
      </p:sp>
      <p:sp>
        <p:nvSpPr>
          <p:cNvPr id="13" name="Rechteck 118"/>
          <p:cNvSpPr>
            <a:spLocks noChangeArrowheads="1"/>
          </p:cNvSpPr>
          <p:nvPr/>
        </p:nvSpPr>
        <p:spPr bwMode="auto">
          <a:xfrm>
            <a:off x="179512" y="5301208"/>
            <a:ext cx="4388665" cy="277438"/>
          </a:xfrm>
          <a:prstGeom prst="rect">
            <a:avLst/>
          </a:prstGeom>
          <a:solidFill>
            <a:srgbClr val="00599D"/>
          </a:solidFill>
          <a:ln w="9525">
            <a:solidFill>
              <a:srgbClr val="806B6A"/>
            </a:solidFill>
            <a:round/>
            <a:headEnd/>
            <a:tailEnd/>
          </a:ln>
        </p:spPr>
        <p:txBody>
          <a:bodyPr lIns="72009" tIns="72009" rIns="72009" bIns="72009" anchor="ctr" anchorCtr="0"/>
          <a:lstStyle/>
          <a:p>
            <a:pPr algn="l" eaLnBrk="0" hangingPunct="0">
              <a:buNone/>
            </a:pPr>
            <a:r>
              <a:rPr lang="en-GB" sz="1600" b="1" baseline="0" dirty="0" smtClean="0">
                <a:solidFill>
                  <a:srgbClr val="FFFFFF"/>
                </a:solidFill>
                <a:latin typeface="Swis721 BT" pitchFamily="34" charset="0"/>
                <a:cs typeface="Arial" pitchFamily="34" charset="0"/>
              </a:rPr>
              <a:t>Status and actions</a:t>
            </a:r>
            <a:endParaRPr lang="en-GB" sz="1600" b="1" baseline="0" dirty="0">
              <a:solidFill>
                <a:srgbClr val="FFFFFF"/>
              </a:solidFill>
              <a:latin typeface="Swis721 BT" pitchFamily="34" charset="0"/>
              <a:cs typeface="Arial" pitchFamily="34" charset="0"/>
            </a:endParaRPr>
          </a:p>
        </p:txBody>
      </p:sp>
      <p:graphicFrame>
        <p:nvGraphicFramePr>
          <p:cNvPr id="16" name="Tabel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305415"/>
              </p:ext>
            </p:extLst>
          </p:nvPr>
        </p:nvGraphicFramePr>
        <p:xfrm>
          <a:off x="179511" y="1340768"/>
          <a:ext cx="8866065" cy="341680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991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5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7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154">
                  <a:extLst>
                    <a:ext uri="{9D8B030D-6E8A-4147-A177-3AD203B41FA5}">
                      <a16:colId xmlns:a16="http://schemas.microsoft.com/office/drawing/2014/main" val="1306860259"/>
                    </a:ext>
                  </a:extLst>
                </a:gridCol>
                <a:gridCol w="661560">
                  <a:extLst>
                    <a:ext uri="{9D8B030D-6E8A-4147-A177-3AD203B41FA5}">
                      <a16:colId xmlns:a16="http://schemas.microsoft.com/office/drawing/2014/main" val="560698385"/>
                    </a:ext>
                  </a:extLst>
                </a:gridCol>
                <a:gridCol w="661560">
                  <a:extLst>
                    <a:ext uri="{9D8B030D-6E8A-4147-A177-3AD203B41FA5}">
                      <a16:colId xmlns:a16="http://schemas.microsoft.com/office/drawing/2014/main" val="1233429003"/>
                    </a:ext>
                  </a:extLst>
                </a:gridCol>
                <a:gridCol w="661560">
                  <a:extLst>
                    <a:ext uri="{9D8B030D-6E8A-4147-A177-3AD203B41FA5}">
                      <a16:colId xmlns:a16="http://schemas.microsoft.com/office/drawing/2014/main" val="1297139093"/>
                    </a:ext>
                  </a:extLst>
                </a:gridCol>
                <a:gridCol w="661560">
                  <a:extLst>
                    <a:ext uri="{9D8B030D-6E8A-4147-A177-3AD203B41FA5}">
                      <a16:colId xmlns:a16="http://schemas.microsoft.com/office/drawing/2014/main" val="966562864"/>
                    </a:ext>
                  </a:extLst>
                </a:gridCol>
                <a:gridCol w="661560">
                  <a:extLst>
                    <a:ext uri="{9D8B030D-6E8A-4147-A177-3AD203B41FA5}">
                      <a16:colId xmlns:a16="http://schemas.microsoft.com/office/drawing/2014/main" val="1418253651"/>
                    </a:ext>
                  </a:extLst>
                </a:gridCol>
                <a:gridCol w="808569">
                  <a:extLst>
                    <a:ext uri="{9D8B030D-6E8A-4147-A177-3AD203B41FA5}">
                      <a16:colId xmlns:a16="http://schemas.microsoft.com/office/drawing/2014/main" val="2449760541"/>
                    </a:ext>
                  </a:extLst>
                </a:gridCol>
              </a:tblGrid>
              <a:tr h="4618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err="1" smtClean="0">
                          <a:latin typeface="+mj-lt"/>
                        </a:rPr>
                        <a:t>area</a:t>
                      </a:r>
                      <a:endParaRPr lang="de-DE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aseline="0" dirty="0" smtClean="0">
                          <a:latin typeface="+mj-lt"/>
                        </a:rPr>
                        <a:t>Spare </a:t>
                      </a:r>
                      <a:r>
                        <a:rPr lang="de-DE" sz="1400" baseline="0" dirty="0" err="1" smtClean="0">
                          <a:latin typeface="+mj-lt"/>
                        </a:rPr>
                        <a:t>Cost</a:t>
                      </a:r>
                      <a:r>
                        <a:rPr lang="de-DE" sz="1400" baseline="0" dirty="0" smtClean="0">
                          <a:latin typeface="+mj-lt"/>
                        </a:rPr>
                        <a:t> [k€ @2005]</a:t>
                      </a:r>
                      <a:endParaRPr lang="de-DE" sz="1400" dirty="0"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Status spare</a:t>
                      </a:r>
                      <a:endParaRPr lang="de-DE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2019</a:t>
                      </a:r>
                      <a:endParaRPr lang="de-DE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2020</a:t>
                      </a:r>
                      <a:endParaRPr lang="de-DE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2021</a:t>
                      </a:r>
                      <a:endParaRPr lang="de-DE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2022</a:t>
                      </a:r>
                      <a:endParaRPr lang="de-DE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2023</a:t>
                      </a:r>
                      <a:endParaRPr lang="de-DE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2024</a:t>
                      </a:r>
                      <a:endParaRPr lang="de-DE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+mj-lt"/>
                        </a:rPr>
                        <a:t>Time </a:t>
                      </a:r>
                      <a:r>
                        <a:rPr lang="de-DE" sz="1400" dirty="0" err="1" smtClean="0">
                          <a:latin typeface="+mj-lt"/>
                        </a:rPr>
                        <a:t>critical</a:t>
                      </a:r>
                      <a:endParaRPr lang="de-DE" sz="1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S-FRS,</a:t>
                      </a:r>
                    </a:p>
                    <a:p>
                      <a:pPr algn="l"/>
                      <a:r>
                        <a:rPr lang="de-DE" sz="12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SiS</a:t>
                      </a:r>
                      <a:r>
                        <a:rPr lang="de-DE" sz="1200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 100</a:t>
                      </a:r>
                      <a:endParaRPr lang="de-DE" sz="120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Quench</a:t>
                      </a:r>
                      <a:r>
                        <a:rPr lang="de-DE" sz="1200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de-DE" sz="12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Detection</a:t>
                      </a:r>
                      <a:r>
                        <a:rPr lang="de-DE" sz="1200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 GSI </a:t>
                      </a:r>
                      <a:r>
                        <a:rPr lang="de-DE" sz="12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inkind</a:t>
                      </a:r>
                      <a:r>
                        <a:rPr lang="de-DE" sz="1200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 </a:t>
                      </a:r>
                      <a:endParaRPr lang="de-DE" sz="120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0" dirty="0" smtClean="0">
                          <a:latin typeface="+mj-lt"/>
                        </a:rPr>
                        <a:t>NO</a:t>
                      </a:r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014">
                <a:tc>
                  <a:txBody>
                    <a:bodyPr/>
                    <a:lstStyle/>
                    <a:p>
                      <a:pPr algn="l"/>
                      <a:r>
                        <a:rPr lang="de-DE" sz="12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Commons</a:t>
                      </a:r>
                      <a:r>
                        <a:rPr lang="de-DE" sz="1200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 </a:t>
                      </a:r>
                      <a:endParaRPr lang="de-DE" sz="120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eaLnBrk="0" hangingPunct="0">
                        <a:lnSpc>
                          <a:spcPct val="95000"/>
                        </a:lnSpc>
                        <a:spcBef>
                          <a:spcPts val="400"/>
                        </a:spcBef>
                        <a:spcAft>
                          <a:spcPts val="200"/>
                        </a:spcAft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GB" sz="12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Cryo</a:t>
                      </a:r>
                      <a:r>
                        <a:rPr lang="en-GB" sz="1200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 plant spares (GSI) under negotiation, local cryogenics included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0" dirty="0" smtClean="0">
                          <a:latin typeface="+mj-lt"/>
                        </a:rPr>
                        <a:t>NO</a:t>
                      </a:r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473">
                <a:tc>
                  <a:txBody>
                    <a:bodyPr/>
                    <a:lstStyle/>
                    <a:p>
                      <a:pPr algn="l"/>
                      <a:r>
                        <a:rPr lang="de-DE" sz="1200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P-</a:t>
                      </a:r>
                      <a:r>
                        <a:rPr lang="de-DE" sz="12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Linac</a:t>
                      </a:r>
                      <a:r>
                        <a:rPr lang="de-DE" sz="1200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 </a:t>
                      </a:r>
                      <a:endParaRPr lang="de-DE" sz="120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RF-System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(GSI, French and FAIR)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0" dirty="0" smtClean="0">
                          <a:latin typeface="+mj-lt"/>
                        </a:rPr>
                        <a:t>NO</a:t>
                      </a:r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9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SiS100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RF-System (GSI </a:t>
                      </a:r>
                      <a:r>
                        <a:rPr lang="de-DE" sz="12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and</a:t>
                      </a:r>
                      <a:r>
                        <a:rPr lang="de-DE" sz="1200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 FAIR)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0" dirty="0" smtClean="0">
                          <a:latin typeface="+mj-lt"/>
                        </a:rPr>
                        <a:t>NO</a:t>
                      </a:r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865645"/>
                  </a:ext>
                </a:extLst>
              </a:tr>
              <a:tr h="423951">
                <a:tc>
                  <a:txBody>
                    <a:bodyPr/>
                    <a:lstStyle/>
                    <a:p>
                      <a:pPr algn="l"/>
                      <a:r>
                        <a:rPr lang="de-DE" sz="1200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CR, HESR</a:t>
                      </a:r>
                      <a:endParaRPr lang="de-DE" sz="120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Stochastic</a:t>
                      </a:r>
                      <a:r>
                        <a:rPr lang="de-DE" sz="1200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de-DE" sz="12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cooling</a:t>
                      </a:r>
                      <a:r>
                        <a:rPr lang="de-DE" sz="1200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 (GSI, FZJ)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0" dirty="0" smtClean="0">
                          <a:latin typeface="+mj-lt"/>
                        </a:rPr>
                        <a:t>NO</a:t>
                      </a:r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951">
                <a:tc>
                  <a:txBody>
                    <a:bodyPr/>
                    <a:lstStyle/>
                    <a:p>
                      <a:pPr algn="l"/>
                      <a:r>
                        <a:rPr lang="de-DE" sz="1200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p-Bar</a:t>
                      </a:r>
                      <a:endParaRPr lang="de-DE" sz="120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Passive </a:t>
                      </a:r>
                      <a:r>
                        <a:rPr lang="de-DE" sz="12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target</a:t>
                      </a:r>
                      <a:r>
                        <a:rPr lang="de-DE" sz="1200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 &amp; </a:t>
                      </a:r>
                      <a:r>
                        <a:rPr lang="de-DE" sz="12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magnetic</a:t>
                      </a:r>
                      <a:r>
                        <a:rPr lang="de-DE" sz="1200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de-DE" sz="1200" kern="1200" dirty="0" err="1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horn</a:t>
                      </a:r>
                      <a:r>
                        <a:rPr lang="de-DE" sz="1200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 (FAIR, BINP)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0" dirty="0" smtClean="0">
                          <a:latin typeface="+mj-lt"/>
                        </a:rPr>
                        <a:t>NO</a:t>
                      </a:r>
                      <a:endParaRPr lang="de-DE" sz="14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553026"/>
                  </a:ext>
                </a:extLst>
              </a:tr>
            </a:tbl>
          </a:graphicData>
        </a:graphic>
      </p:graphicFrame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4851232" y="5245865"/>
            <a:ext cx="4194343" cy="1279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85725" indent="-85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CC"/>
              </a:buClr>
              <a:buFont typeface="Wingdings" pitchFamily="2" charset="2"/>
              <a:defRPr sz="2400">
                <a:solidFill>
                  <a:srgbClr val="00599D"/>
                </a:solidFill>
                <a:latin typeface="+mn-lt"/>
                <a:ea typeface="+mn-ea"/>
                <a:cs typeface="+mn-cs"/>
              </a:defRPr>
            </a:lvl1pPr>
            <a:lvl2pPr marL="419100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4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514350" indent="400050" algn="l" rtl="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3pPr>
            <a:lvl4pPr marL="714375" indent="-20638" algn="l" rtl="0" eaLnBrk="0" fontAlgn="base" hangingPunct="0">
              <a:spcBef>
                <a:spcPct val="20000"/>
              </a:spcBef>
              <a:spcAft>
                <a:spcPct val="0"/>
              </a:spcAft>
              <a:defRPr sz="1600" i="1">
                <a:solidFill>
                  <a:srgbClr val="990000"/>
                </a:solidFill>
                <a:latin typeface="+mn-lt"/>
              </a:defRPr>
            </a:lvl4pPr>
            <a:lvl5pPr marL="2143125" indent="-1247775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5pPr>
            <a:lvl6pPr marL="2600325" indent="-1247775" algn="l" rtl="0" eaLnBrk="1" fontAlgn="base" hangingPunct="1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6pPr>
            <a:lvl7pPr marL="3057525" indent="-1247775" algn="l" rtl="0" eaLnBrk="1" fontAlgn="base" hangingPunct="1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7pPr>
            <a:lvl8pPr marL="3514725" indent="-1247775" algn="l" rtl="0" eaLnBrk="1" fontAlgn="base" hangingPunct="1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8pPr>
            <a:lvl9pPr marL="3971925" indent="-1247775" algn="l" rtl="0" eaLnBrk="1" fontAlgn="base" hangingPunct="1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066CC"/>
                </a:solidFill>
                <a:latin typeface="+mn-lt"/>
              </a:defRPr>
            </a:lvl9pPr>
          </a:lstStyle>
          <a:p>
            <a:pPr marL="0" indent="0"/>
            <a:r>
              <a:rPr lang="en-GB" sz="900" u="sng" kern="0" dirty="0" smtClean="0">
                <a:solidFill>
                  <a:schemeClr val="tx1"/>
                </a:solidFill>
              </a:rPr>
              <a:t>Legend:</a:t>
            </a:r>
          </a:p>
          <a:p>
            <a:pPr marL="0" indent="0"/>
            <a:r>
              <a:rPr lang="en-GB" sz="900" kern="0" dirty="0" smtClean="0">
                <a:solidFill>
                  <a:schemeClr val="tx1"/>
                </a:solidFill>
              </a:rPr>
              <a:t>M4 Contract Signing</a:t>
            </a:r>
          </a:p>
          <a:p>
            <a:pPr marL="0" indent="0"/>
            <a:r>
              <a:rPr lang="en-GB" sz="900" kern="0" dirty="0" smtClean="0">
                <a:solidFill>
                  <a:schemeClr val="tx1"/>
                </a:solidFill>
              </a:rPr>
              <a:t>M7 Final Design Review</a:t>
            </a:r>
            <a:endParaRPr lang="en-GB" sz="900" kern="0" dirty="0">
              <a:solidFill>
                <a:schemeClr val="tx1"/>
              </a:solidFill>
            </a:endParaRPr>
          </a:p>
          <a:p>
            <a:pPr marL="0" indent="0"/>
            <a:r>
              <a:rPr lang="en-GB" sz="900" kern="0" dirty="0" smtClean="0">
                <a:solidFill>
                  <a:schemeClr val="tx1"/>
                </a:solidFill>
              </a:rPr>
              <a:t>not signed .. contract negotiation will include spare</a:t>
            </a:r>
          </a:p>
          <a:p>
            <a:pPr marL="0" indent="0"/>
            <a:r>
              <a:rPr lang="en-GB" sz="900" kern="0" dirty="0" smtClean="0">
                <a:solidFill>
                  <a:schemeClr val="tx1"/>
                </a:solidFill>
              </a:rPr>
              <a:t>time critical .. main production finished or decision open or time critical delivery times</a:t>
            </a:r>
          </a:p>
          <a:p>
            <a:pPr marL="0" indent="0"/>
            <a:r>
              <a:rPr lang="en-GB" sz="900" kern="0" dirty="0" smtClean="0">
                <a:solidFill>
                  <a:schemeClr val="tx1"/>
                </a:solidFill>
              </a:rPr>
              <a:t>ordered .. incl. in contracts as an option or scope</a:t>
            </a:r>
          </a:p>
          <a:p>
            <a:pPr marL="0" indent="0"/>
            <a:r>
              <a:rPr lang="en-GB" sz="900" kern="0" dirty="0" smtClean="0">
                <a:solidFill>
                  <a:schemeClr val="tx1"/>
                </a:solidFill>
              </a:rPr>
              <a:t>off the shelf items with availability</a:t>
            </a:r>
          </a:p>
        </p:txBody>
      </p:sp>
      <p:cxnSp>
        <p:nvCxnSpPr>
          <p:cNvPr id="21" name="Gerade Verbindung mit Pfeil 20"/>
          <p:cNvCxnSpPr/>
          <p:nvPr/>
        </p:nvCxnSpPr>
        <p:spPr>
          <a:xfrm>
            <a:off x="4716016" y="2132856"/>
            <a:ext cx="504056" cy="0"/>
          </a:xfrm>
          <a:prstGeom prst="straightConnector1">
            <a:avLst/>
          </a:prstGeom>
          <a:ln w="50800">
            <a:solidFill>
              <a:srgbClr val="00B050"/>
            </a:solidFill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4283968" y="2564904"/>
            <a:ext cx="280536" cy="0"/>
          </a:xfrm>
          <a:prstGeom prst="straightConnector1">
            <a:avLst/>
          </a:prstGeom>
          <a:ln w="50800">
            <a:solidFill>
              <a:srgbClr val="00B050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>
            <a:off x="4283968" y="3140969"/>
            <a:ext cx="1584176" cy="0"/>
          </a:xfrm>
          <a:prstGeom prst="straightConnector1">
            <a:avLst/>
          </a:prstGeom>
          <a:ln w="50800">
            <a:solidFill>
              <a:srgbClr val="00B050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>
            <a:off x="4283968" y="3645025"/>
            <a:ext cx="2880320" cy="0"/>
          </a:xfrm>
          <a:prstGeom prst="straightConnector1">
            <a:avLst/>
          </a:prstGeom>
          <a:ln w="50800">
            <a:solidFill>
              <a:srgbClr val="00B050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>
            <a:off x="4283968" y="4077073"/>
            <a:ext cx="1224136" cy="0"/>
          </a:xfrm>
          <a:prstGeom prst="straightConnector1">
            <a:avLst/>
          </a:prstGeom>
          <a:ln w="50800">
            <a:solidFill>
              <a:srgbClr val="00B050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>
            <a:off x="4716016" y="4581129"/>
            <a:ext cx="1152128" cy="0"/>
          </a:xfrm>
          <a:prstGeom prst="straightConnector1">
            <a:avLst/>
          </a:prstGeom>
          <a:ln w="50800">
            <a:solidFill>
              <a:srgbClr val="00B050"/>
            </a:solidFill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hteck 118"/>
          <p:cNvSpPr>
            <a:spLocks noChangeArrowheads="1"/>
          </p:cNvSpPr>
          <p:nvPr/>
        </p:nvSpPr>
        <p:spPr bwMode="auto">
          <a:xfrm>
            <a:off x="4211961" y="1025177"/>
            <a:ext cx="4896544" cy="338857"/>
          </a:xfrm>
          <a:prstGeom prst="rect">
            <a:avLst/>
          </a:prstGeom>
          <a:solidFill>
            <a:srgbClr val="00599D"/>
          </a:solidFill>
          <a:ln w="9525">
            <a:solidFill>
              <a:srgbClr val="806B6A"/>
            </a:solidFill>
            <a:round/>
            <a:headEnd/>
            <a:tailEnd/>
          </a:ln>
        </p:spPr>
        <p:txBody>
          <a:bodyPr lIns="72009" tIns="72009" rIns="72009" bIns="72009" anchor="ctr" anchorCtr="0"/>
          <a:lstStyle/>
          <a:p>
            <a:pPr eaLnBrk="0" hangingPunct="0"/>
            <a:r>
              <a:rPr lang="en-US" sz="1600" b="1" dirty="0" smtClean="0">
                <a:solidFill>
                  <a:srgbClr val="FFFFFF"/>
                </a:solidFill>
                <a:latin typeface="Swis721 BT" pitchFamily="34" charset="0"/>
                <a:cs typeface="Arial" pitchFamily="34" charset="0"/>
              </a:rPr>
              <a:t>time </a:t>
            </a:r>
            <a:r>
              <a:rPr lang="en-US" sz="1600" b="1" dirty="0">
                <a:solidFill>
                  <a:srgbClr val="FFFFFF"/>
                </a:solidFill>
                <a:latin typeface="Swis721 BT" pitchFamily="34" charset="0"/>
                <a:cs typeface="Arial" pitchFamily="34" charset="0"/>
              </a:rPr>
              <a:t>critical acc</a:t>
            </a:r>
            <a:r>
              <a:rPr lang="en-US" sz="1600" b="1" dirty="0" smtClean="0">
                <a:solidFill>
                  <a:srgbClr val="FFFFFF"/>
                </a:solidFill>
                <a:latin typeface="Swis721 BT" pitchFamily="34" charset="0"/>
                <a:cs typeface="Arial" pitchFamily="34" charset="0"/>
              </a:rPr>
              <a:t>. Milestone 4 to 7 (start cash out)</a:t>
            </a:r>
            <a:endParaRPr lang="en-US" sz="1600" b="1" dirty="0">
              <a:solidFill>
                <a:srgbClr val="FFFFFF"/>
              </a:solidFill>
              <a:latin typeface="Swis721 B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74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831" y="0"/>
            <a:ext cx="7632537" cy="490538"/>
          </a:xfrm>
        </p:spPr>
        <p:txBody>
          <a:bodyPr/>
          <a:lstStyle/>
          <a:p>
            <a:r>
              <a:rPr lang="de-DE" dirty="0" smtClean="0"/>
              <a:t>Spare </a:t>
            </a:r>
            <a:r>
              <a:rPr lang="de-DE" dirty="0" err="1" smtClean="0"/>
              <a:t>parts</a:t>
            </a:r>
            <a:r>
              <a:rPr lang="de-DE" dirty="0" smtClean="0"/>
              <a:t> </a:t>
            </a:r>
            <a:r>
              <a:rPr lang="de-DE" dirty="0" err="1"/>
              <a:t>c</a:t>
            </a:r>
            <a:r>
              <a:rPr lang="de-DE" dirty="0" err="1" smtClean="0"/>
              <a:t>osts</a:t>
            </a:r>
            <a:r>
              <a:rPr lang="de-DE" dirty="0" smtClean="0"/>
              <a:t> per </a:t>
            </a:r>
            <a:r>
              <a:rPr lang="de-DE" dirty="0" err="1" smtClean="0"/>
              <a:t>machine</a:t>
            </a:r>
            <a:r>
              <a:rPr lang="de-DE" dirty="0" smtClean="0"/>
              <a:t> incl.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storage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handling</a:t>
            </a:r>
            <a:r>
              <a:rPr lang="de-DE" dirty="0" smtClean="0"/>
              <a:t> [T€ </a:t>
            </a:r>
            <a:r>
              <a:rPr lang="de-DE" dirty="0" err="1" smtClean="0"/>
              <a:t>money</a:t>
            </a:r>
            <a:r>
              <a:rPr lang="de-DE" dirty="0" smtClean="0"/>
              <a:t> </a:t>
            </a:r>
            <a:r>
              <a:rPr lang="de-DE" dirty="0" err="1" smtClean="0"/>
              <a:t>point</a:t>
            </a:r>
            <a:r>
              <a:rPr lang="de-DE" dirty="0" smtClean="0"/>
              <a:t> 2005]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3E67DB-3F5A-400D-8115-4A6680BE68C1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Martin Marenich 5th </a:t>
            </a:r>
            <a:r>
              <a:rPr lang="en-GB" dirty="0" err="1"/>
              <a:t>IKBest</a:t>
            </a:r>
            <a:r>
              <a:rPr lang="en-GB" dirty="0"/>
              <a:t> workshop</a:t>
            </a: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410362"/>
              </p:ext>
            </p:extLst>
          </p:nvPr>
        </p:nvGraphicFramePr>
        <p:xfrm>
          <a:off x="251831" y="980728"/>
          <a:ext cx="8640650" cy="520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8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5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39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1746">
                  <a:extLst>
                    <a:ext uri="{9D8B030D-6E8A-4147-A177-3AD203B41FA5}">
                      <a16:colId xmlns:a16="http://schemas.microsoft.com/office/drawing/2014/main" val="3010139219"/>
                    </a:ext>
                  </a:extLst>
                </a:gridCol>
                <a:gridCol w="6733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1">
                  <a:extLst>
                    <a:ext uri="{9D8B030D-6E8A-4147-A177-3AD203B41FA5}">
                      <a16:colId xmlns:a16="http://schemas.microsoft.com/office/drawing/2014/main" val="2056456744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en-GB" sz="12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FAIR sub-projects and storage</a:t>
                      </a:r>
                      <a:endParaRPr lang="en-GB" sz="12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Big items</a:t>
                      </a:r>
                      <a:endParaRPr lang="en-GB" sz="12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7% Beam diagnostic</a:t>
                      </a:r>
                      <a:endParaRPr lang="en-GB" sz="12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  <a:r>
                        <a:rPr lang="en-GB" sz="12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Vacuum Standard Components</a:t>
                      </a:r>
                      <a:endParaRPr lang="en-GB" sz="12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noProof="0" dirty="0" smtClean="0">
                          <a:solidFill>
                            <a:schemeClr val="tx1"/>
                          </a:solidFill>
                        </a:rPr>
                        <a:t>4%</a:t>
                      </a:r>
                      <a:r>
                        <a:rPr lang="en-GB" sz="1200" b="1" baseline="0" noProof="0" dirty="0" smtClean="0">
                          <a:solidFill>
                            <a:schemeClr val="tx1"/>
                          </a:solidFill>
                        </a:rPr>
                        <a:t> Power Converter</a:t>
                      </a:r>
                      <a:endParaRPr lang="en-GB" sz="12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noProof="0" dirty="0" smtClean="0">
                          <a:solidFill>
                            <a:schemeClr val="tx1"/>
                          </a:solidFill>
                        </a:rPr>
                        <a:t>Uncertainty (15%)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noProof="0" dirty="0" smtClean="0">
                          <a:solidFill>
                            <a:schemeClr val="tx1"/>
                          </a:solidFill>
                        </a:rPr>
                        <a:t>Sum per topic</a:t>
                      </a:r>
                      <a:endParaRPr lang="en-GB" sz="12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Costbook</a:t>
                      </a:r>
                      <a:r>
                        <a:rPr lang="en-GB" sz="12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value per</a:t>
                      </a:r>
                      <a:r>
                        <a:rPr lang="en-GB" sz="12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sub-project</a:t>
                      </a:r>
                      <a:endParaRPr lang="en-GB" sz="12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470">
                <a:tc>
                  <a:txBody>
                    <a:bodyPr/>
                    <a:lstStyle/>
                    <a:p>
                      <a:r>
                        <a:rPr lang="en-GB" sz="1200" b="0" noProof="0" dirty="0" smtClean="0">
                          <a:solidFill>
                            <a:schemeClr val="tx1"/>
                          </a:solidFill>
                        </a:rPr>
                        <a:t>SiS100</a:t>
                      </a:r>
                      <a:endParaRPr lang="en-GB" sz="12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470">
                <a:tc>
                  <a:txBody>
                    <a:bodyPr/>
                    <a:lstStyle/>
                    <a:p>
                      <a:r>
                        <a:rPr lang="en-GB" sz="1200" b="0" noProof="0" smtClean="0">
                          <a:solidFill>
                            <a:schemeClr val="tx1"/>
                          </a:solidFill>
                        </a:rPr>
                        <a:t>Super-FRS</a:t>
                      </a:r>
                      <a:endParaRPr lang="en-GB" sz="12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593">
                <a:tc>
                  <a:txBody>
                    <a:bodyPr/>
                    <a:lstStyle/>
                    <a:p>
                      <a:r>
                        <a:rPr lang="en-GB" sz="1200" b="0" noProof="0" dirty="0" smtClean="0">
                          <a:solidFill>
                            <a:schemeClr val="tx1"/>
                          </a:solidFill>
                        </a:rPr>
                        <a:t>P-</a:t>
                      </a:r>
                      <a:r>
                        <a:rPr lang="en-GB" sz="1200" b="0" noProof="0" dirty="0" err="1" smtClean="0">
                          <a:solidFill>
                            <a:schemeClr val="tx1"/>
                          </a:solidFill>
                        </a:rPr>
                        <a:t>Linac</a:t>
                      </a:r>
                      <a:r>
                        <a:rPr lang="en-GB" sz="1200" b="0" noProof="0" dirty="0" smtClean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GB" sz="1200" b="0" noProof="0" dirty="0" err="1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GB" sz="1200" b="0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bar</a:t>
                      </a:r>
                      <a:r>
                        <a:rPr lang="en-GB" sz="12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noProof="0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470">
                <a:tc>
                  <a:txBody>
                    <a:bodyPr/>
                    <a:lstStyle/>
                    <a:p>
                      <a:r>
                        <a:rPr lang="en-GB" sz="1200" b="0" noProof="0" dirty="0" smtClean="0">
                          <a:solidFill>
                            <a:schemeClr val="tx1"/>
                          </a:solidFill>
                        </a:rPr>
                        <a:t>CR</a:t>
                      </a:r>
                      <a:endParaRPr lang="en-GB" sz="12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470">
                <a:tc>
                  <a:txBody>
                    <a:bodyPr/>
                    <a:lstStyle/>
                    <a:p>
                      <a:r>
                        <a:rPr lang="en-GB" sz="1200" b="0" noProof="0" dirty="0" smtClean="0">
                          <a:solidFill>
                            <a:schemeClr val="tx1"/>
                          </a:solidFill>
                        </a:rPr>
                        <a:t>HESR</a:t>
                      </a:r>
                      <a:endParaRPr lang="en-GB" sz="12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470">
                <a:tc>
                  <a:txBody>
                    <a:bodyPr/>
                    <a:lstStyle/>
                    <a:p>
                      <a:r>
                        <a:rPr lang="en-GB" sz="1200" b="0" noProof="0" dirty="0" smtClean="0">
                          <a:solidFill>
                            <a:schemeClr val="tx1"/>
                          </a:solidFill>
                        </a:rPr>
                        <a:t>HEBT</a:t>
                      </a:r>
                      <a:endParaRPr lang="en-GB" sz="12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864">
                <a:tc>
                  <a:txBody>
                    <a:bodyPr/>
                    <a:lstStyle/>
                    <a:p>
                      <a:r>
                        <a:rPr lang="en-GB" sz="1200" b="0" noProof="0" dirty="0" err="1" smtClean="0">
                          <a:solidFill>
                            <a:schemeClr val="tx1"/>
                          </a:solidFill>
                        </a:rPr>
                        <a:t>Cryo</a:t>
                      </a:r>
                      <a:r>
                        <a:rPr lang="en-GB" sz="1200" b="0" noProof="0" dirty="0" smtClean="0">
                          <a:solidFill>
                            <a:schemeClr val="tx1"/>
                          </a:solidFill>
                        </a:rPr>
                        <a:t> plant</a:t>
                      </a:r>
                      <a:endParaRPr lang="en-GB" sz="12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1200" b="0" noProof="0" dirty="0" smtClean="0">
                          <a:solidFill>
                            <a:schemeClr val="tx1"/>
                          </a:solidFill>
                        </a:rPr>
                        <a:t>Commons</a:t>
                      </a:r>
                      <a:r>
                        <a:rPr lang="en-GB" sz="1200" b="0" baseline="0" noProof="0" dirty="0" smtClean="0">
                          <a:solidFill>
                            <a:schemeClr val="tx1"/>
                          </a:solidFill>
                        </a:rPr>
                        <a:t> (3.5%) </a:t>
                      </a:r>
                      <a:r>
                        <a:rPr lang="en-GB" sz="105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with </a:t>
                      </a:r>
                      <a:r>
                        <a:rPr lang="en-GB" sz="1050" b="0" kern="1200" baseline="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cryo</a:t>
                      </a:r>
                      <a:r>
                        <a:rPr lang="en-GB" sz="105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0" baseline="0" noProof="0" dirty="0" smtClean="0">
                          <a:solidFill>
                            <a:schemeClr val="tx1"/>
                          </a:solidFill>
                        </a:rPr>
                        <a:t>distribution, SiS18, alignment, controls and quench detection</a:t>
                      </a:r>
                      <a:endParaRPr lang="en-GB" sz="12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449447"/>
                  </a:ext>
                </a:extLst>
              </a:tr>
              <a:tr h="236594">
                <a:tc>
                  <a:txBody>
                    <a:bodyPr/>
                    <a:lstStyle/>
                    <a:p>
                      <a:r>
                        <a:rPr lang="en-GB" sz="1200" b="0" noProof="0" dirty="0" smtClean="0">
                          <a:solidFill>
                            <a:schemeClr val="tx1"/>
                          </a:solidFill>
                        </a:rPr>
                        <a:t>Spare storage &amp;</a:t>
                      </a:r>
                      <a:r>
                        <a:rPr lang="en-GB" sz="1200" b="0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0" noProof="0" dirty="0" smtClean="0">
                          <a:solidFill>
                            <a:schemeClr val="tx1"/>
                          </a:solidFill>
                        </a:rPr>
                        <a:t>handling </a:t>
                      </a:r>
                      <a:endParaRPr lang="en-GB" sz="12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593">
                <a:tc>
                  <a:txBody>
                    <a:bodyPr/>
                    <a:lstStyle/>
                    <a:p>
                      <a:r>
                        <a:rPr lang="en-GB" sz="1200" b="1" noProof="0" dirty="0" smtClean="0">
                          <a:solidFill>
                            <a:schemeClr val="tx1"/>
                          </a:solidFill>
                        </a:rPr>
                        <a:t>Subtotals per columns</a:t>
                      </a:r>
                      <a:endParaRPr lang="en-GB" sz="12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656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learned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7338" y="1052736"/>
            <a:ext cx="8605837" cy="453571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Availability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spares</a:t>
            </a:r>
            <a:r>
              <a:rPr lang="de-DE" sz="1800" dirty="0" smtClean="0"/>
              <a:t> </a:t>
            </a:r>
            <a:r>
              <a:rPr lang="de-DE" sz="1800" dirty="0" err="1" smtClean="0"/>
              <a:t>increases</a:t>
            </a:r>
            <a:r>
              <a:rPr lang="de-DE" sz="1800" dirty="0" smtClean="0"/>
              <a:t> </a:t>
            </a:r>
            <a:r>
              <a:rPr lang="de-DE" sz="1800" dirty="0"/>
              <a:t>beam </a:t>
            </a:r>
            <a:r>
              <a:rPr lang="de-DE" sz="1800" dirty="0" smtClean="0"/>
              <a:t>time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decrease</a:t>
            </a:r>
            <a:r>
              <a:rPr lang="de-DE" sz="1800" dirty="0" smtClean="0"/>
              <a:t> </a:t>
            </a:r>
            <a:r>
              <a:rPr lang="de-DE" sz="1800" dirty="0" err="1" smtClean="0"/>
              <a:t>cost</a:t>
            </a:r>
            <a:r>
              <a:rPr lang="de-DE" sz="1800" dirty="0" smtClean="0"/>
              <a:t> </a:t>
            </a:r>
            <a:r>
              <a:rPr lang="de-DE" sz="1800" dirty="0" err="1" smtClean="0"/>
              <a:t>over</a:t>
            </a:r>
            <a:r>
              <a:rPr lang="de-DE" sz="1800" dirty="0" smtClean="0"/>
              <a:t> </a:t>
            </a:r>
            <a:r>
              <a:rPr lang="de-DE" sz="1800" dirty="0" err="1" smtClean="0"/>
              <a:t>life-cycle</a:t>
            </a:r>
            <a:r>
              <a:rPr lang="de-DE" sz="1800" dirty="0" smtClean="0"/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In order to procure spare parts </a:t>
            </a:r>
            <a:r>
              <a:rPr lang="en-GB" sz="1800" dirty="0" smtClean="0"/>
              <a:t>cost-efficiently: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P</a:t>
            </a:r>
            <a:r>
              <a:rPr lang="en-GB" sz="1400" dirty="0" smtClean="0"/>
              <a:t>urchase/contract them </a:t>
            </a:r>
            <a:r>
              <a:rPr lang="en-GB" sz="1400" dirty="0"/>
              <a:t>with the main delivery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With budget constraints in place, a contractual option may win time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Spares may be </a:t>
            </a:r>
            <a:r>
              <a:rPr lang="en-GB" sz="1400" dirty="0" smtClean="0"/>
              <a:t>former first of series components or taken from test </a:t>
            </a:r>
            <a:r>
              <a:rPr lang="en-GB" sz="1400" dirty="0" err="1" smtClean="0"/>
              <a:t>banches</a:t>
            </a:r>
            <a:endParaRPr lang="en-GB" sz="1400" dirty="0" smtClean="0"/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Spares may be considered during design phase, for example with symmetrical design where only half a coil is necessary or standardization of generic components (Embedded Control, UPS, Power drive components, cables </a:t>
            </a:r>
            <a:r>
              <a:rPr lang="en-GB" sz="1400" dirty="0" err="1" smtClean="0"/>
              <a:t>etc</a:t>
            </a:r>
            <a:r>
              <a:rPr lang="en-GB" sz="1400" dirty="0" smtClean="0"/>
              <a:t>)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Spare parts may lead to dependencies on supplier, consider and price them during main contract </a:t>
            </a:r>
            <a:r>
              <a:rPr lang="en-GB" sz="1400" dirty="0" smtClean="0"/>
              <a:t>negotiation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Spare policy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COTS </a:t>
            </a:r>
            <a:r>
              <a:rPr lang="en-GB" sz="1400" dirty="0"/>
              <a:t>(components out of the shelf) </a:t>
            </a:r>
            <a:r>
              <a:rPr lang="en-GB" sz="1400" dirty="0" smtClean="0"/>
              <a:t>like for Beam diagnostics</a:t>
            </a:r>
            <a:r>
              <a:rPr lang="en-GB" sz="1400" dirty="0"/>
              <a:t>, </a:t>
            </a:r>
            <a:r>
              <a:rPr lang="en-GB" sz="1400" dirty="0" smtClean="0"/>
              <a:t>electronics </a:t>
            </a:r>
            <a:r>
              <a:rPr lang="en-GB" sz="1400" dirty="0"/>
              <a:t>and </a:t>
            </a:r>
            <a:r>
              <a:rPr lang="en-GB" sz="1400" dirty="0" smtClean="0"/>
              <a:t>vacuum </a:t>
            </a:r>
            <a:r>
              <a:rPr lang="en-GB" sz="1400" dirty="0"/>
              <a:t>Standard components </a:t>
            </a:r>
            <a:r>
              <a:rPr lang="en-GB" sz="1400" dirty="0" smtClean="0"/>
              <a:t>may be calculated </a:t>
            </a:r>
            <a:r>
              <a:rPr lang="en-GB" sz="1400" dirty="0"/>
              <a:t>with </a:t>
            </a:r>
            <a:r>
              <a:rPr lang="en-GB" sz="1400" dirty="0" smtClean="0"/>
              <a:t>a </a:t>
            </a:r>
            <a:r>
              <a:rPr lang="en-GB" sz="1400" dirty="0" err="1" smtClean="0"/>
              <a:t>estim</a:t>
            </a:r>
            <a:r>
              <a:rPr lang="en-GB" sz="1400" dirty="0" smtClean="0"/>
              <a:t>. percentage margin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An </a:t>
            </a:r>
            <a:r>
              <a:rPr lang="en-GB" sz="1400" dirty="0"/>
              <a:t>analysis of critical delivery times </a:t>
            </a:r>
            <a:r>
              <a:rPr lang="en-GB" sz="1400" dirty="0" smtClean="0"/>
              <a:t>will show priorities 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Maintaining </a:t>
            </a:r>
            <a:r>
              <a:rPr lang="en-GB" sz="1400" dirty="0"/>
              <a:t>of machines by people who work on </a:t>
            </a:r>
            <a:r>
              <a:rPr lang="en-GB" sz="1400" dirty="0" smtClean="0"/>
              <a:t>them, for a minimum downtime </a:t>
            </a:r>
            <a:r>
              <a:rPr lang="en-GB" sz="1400" dirty="0" smtClean="0"/>
              <a:t>[</a:t>
            </a:r>
            <a:r>
              <a:rPr lang="en-GB" sz="1400" dirty="0" smtClean="0"/>
              <a:t>7]</a:t>
            </a:r>
            <a:r>
              <a:rPr lang="en-GB" sz="1400" dirty="0" smtClean="0"/>
              <a:t>.</a:t>
            </a:r>
            <a:endParaRPr lang="en-GB" sz="1400" dirty="0"/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Management </a:t>
            </a:r>
            <a:r>
              <a:rPr lang="en-GB" sz="1400" dirty="0"/>
              <a:t>of defects, </a:t>
            </a:r>
            <a:r>
              <a:rPr lang="en-GB" sz="1400" dirty="0" smtClean="0"/>
              <a:t>will show </a:t>
            </a:r>
            <a:r>
              <a:rPr lang="en-GB" sz="1400" dirty="0" smtClean="0"/>
              <a:t>improvements [7].</a:t>
            </a: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CERN approach</a:t>
            </a:r>
          </a:p>
          <a:p>
            <a:pPr marL="619125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contractors must be </a:t>
            </a:r>
            <a:r>
              <a:rPr lang="en-GB" sz="1400" dirty="0"/>
              <a:t>able to provide all </a:t>
            </a:r>
            <a:r>
              <a:rPr lang="en-GB" sz="1400" dirty="0" smtClean="0"/>
              <a:t>critical </a:t>
            </a:r>
            <a:r>
              <a:rPr lang="en-GB" sz="1400" dirty="0"/>
              <a:t>spare </a:t>
            </a:r>
            <a:r>
              <a:rPr lang="en-GB" sz="1400" dirty="0" smtClean="0"/>
              <a:t>parts </a:t>
            </a:r>
            <a:r>
              <a:rPr lang="en-GB" sz="1400" dirty="0"/>
              <a:t>over a </a:t>
            </a:r>
            <a:r>
              <a:rPr lang="en-GB" sz="1400" dirty="0" smtClean="0"/>
              <a:t>given </a:t>
            </a:r>
            <a:r>
              <a:rPr lang="en-GB" sz="1400" dirty="0"/>
              <a:t>time period </a:t>
            </a:r>
            <a:r>
              <a:rPr lang="en-GB" sz="1400" dirty="0" smtClean="0"/>
              <a:t>(~7 </a:t>
            </a:r>
            <a:r>
              <a:rPr lang="en-GB" sz="1400" dirty="0"/>
              <a:t>years after </a:t>
            </a:r>
            <a:r>
              <a:rPr lang="en-GB" sz="1400" dirty="0" smtClean="0"/>
              <a:t>final acceptance). </a:t>
            </a:r>
            <a:r>
              <a:rPr lang="en-GB" sz="1400" dirty="0"/>
              <a:t>So bidders who don’t accept this specification item are </a:t>
            </a:r>
            <a:r>
              <a:rPr lang="en-GB" sz="1400" dirty="0" smtClean="0"/>
              <a:t>disqualified [5].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Future </a:t>
            </a:r>
            <a:r>
              <a:rPr lang="en-GB" sz="1800" dirty="0"/>
              <a:t>scarcity </a:t>
            </a:r>
            <a:r>
              <a:rPr lang="en-GB" sz="1800" dirty="0" smtClean="0"/>
              <a:t>map on big science components &amp; services needed?</a:t>
            </a: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/>
            <a:endParaRPr lang="de-DE" sz="1800" dirty="0"/>
          </a:p>
          <a:p>
            <a:r>
              <a:rPr lang="de-DE" sz="1800" dirty="0" smtClean="0"/>
              <a:t> </a:t>
            </a:r>
          </a:p>
          <a:p>
            <a:endParaRPr 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3E67DB-3F5A-400D-8115-4A6680BE68C1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Martin Marenich 5th </a:t>
            </a:r>
            <a:r>
              <a:rPr lang="en-GB" dirty="0" err="1"/>
              <a:t>IKBest</a:t>
            </a:r>
            <a:r>
              <a:rPr lang="en-GB" dirty="0"/>
              <a:t> workshop</a:t>
            </a:r>
          </a:p>
        </p:txBody>
      </p:sp>
      <p:sp>
        <p:nvSpPr>
          <p:cNvPr id="7" name="Rechteck 6"/>
          <p:cNvSpPr/>
          <p:nvPr/>
        </p:nvSpPr>
        <p:spPr>
          <a:xfrm>
            <a:off x="81619" y="6248345"/>
            <a:ext cx="7686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/>
              <a:t>[7] </a:t>
            </a:r>
            <a:r>
              <a:rPr lang="en-GB" sz="1200" dirty="0"/>
              <a:t>Kobayashi 20 keys to reduce </a:t>
            </a:r>
            <a:r>
              <a:rPr lang="en-GB" sz="1200" dirty="0" smtClean="0"/>
              <a:t>wastes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29821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FAIR_Power_Point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1484</Words>
  <Application>Microsoft Office PowerPoint</Application>
  <PresentationFormat>Bildschirmpräsentation (4:3)</PresentationFormat>
  <Paragraphs>240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Swis721 BT</vt:lpstr>
      <vt:lpstr>Wingdings</vt:lpstr>
      <vt:lpstr>Template_FAIR_Power_Point</vt:lpstr>
      <vt:lpstr>Spare-part policy  during construction and for commissioning  </vt:lpstr>
      <vt:lpstr>Maintenance strategy in private industry</vt:lpstr>
      <vt:lpstr>Maintenance strategy for big science</vt:lpstr>
      <vt:lpstr>Spare categories for commissioning [6] </vt:lpstr>
      <vt:lpstr>Spare management for commissioning</vt:lpstr>
      <vt:lpstr>Critical delivery time for spare magnets/coils</vt:lpstr>
      <vt:lpstr>Critical delivery time for various area´s</vt:lpstr>
      <vt:lpstr>Spare parts costs per machine incl. their storage and handling [T€ money point 2005]</vt:lpstr>
      <vt:lpstr>Lesson learned</vt:lpstr>
    </vt:vector>
  </TitlesOfParts>
  <Manager>Prof. Boris Sharkov</Manager>
  <Company>FAIR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FAIR Project</dc:title>
  <dc:creator>Sharkov, Boris Prof.;Pradeep Ghosh</dc:creator>
  <cp:keywords>FAIR;India;2016;presentation</cp:keywords>
  <cp:lastModifiedBy>Marenich, Martin</cp:lastModifiedBy>
  <cp:revision>482</cp:revision>
  <cp:lastPrinted>2019-02-20T18:20:50Z</cp:lastPrinted>
  <dcterms:created xsi:type="dcterms:W3CDTF">2016-09-07T08:43:40Z</dcterms:created>
  <dcterms:modified xsi:type="dcterms:W3CDTF">2019-04-10T15:48:41Z</dcterms:modified>
</cp:coreProperties>
</file>