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65" r:id="rId3"/>
    <p:sldId id="263" r:id="rId4"/>
    <p:sldId id="269" r:id="rId5"/>
    <p:sldId id="275" r:id="rId6"/>
    <p:sldId id="276" r:id="rId7"/>
    <p:sldId id="272" r:id="rId8"/>
    <p:sldId id="267" r:id="rId9"/>
  </p:sldIdLst>
  <p:sldSz cx="9144000" cy="5143500" type="screen16x9"/>
  <p:notesSz cx="7102475" cy="1023461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87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osoitt.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F23D-CEF2-7D4A-B874-D7CAE509BD1E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‹Nr.›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F23D-CEF2-7D4A-B874-D7CAE509BD1E}" type="datetimeFigureOut">
              <a:rPr lang="fi-FI" smtClean="0"/>
              <a:t>11.4.2019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4F0B-34E1-FE4E-B232-1DFF08C79B8B}" type="slidenum">
              <a:rPr lang="fi-FI" smtClean="0"/>
              <a:t>‹Nr.›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web.cern.ch/public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fair-center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HIP_Logo_EN_V4_1Colour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491" y="1625600"/>
            <a:ext cx="2913888" cy="299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01000" y="184158"/>
            <a:ext cx="9557282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5321" y="-3498800"/>
            <a:ext cx="6302641" cy="5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99488" y="555368"/>
            <a:ext cx="5541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IKBest5</a:t>
            </a:r>
            <a:endParaRPr lang="fi-FI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69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3027402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/>
          <p:cNvSpPr txBox="1"/>
          <p:nvPr/>
        </p:nvSpPr>
        <p:spPr>
          <a:xfrm>
            <a:off x="872069" y="2213569"/>
            <a:ext cx="743373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700" b="1" dirty="0" smtClean="0">
                <a:solidFill>
                  <a:srgbClr val="1CA17D"/>
                </a:solidFill>
                <a:latin typeface="Arial"/>
                <a:cs typeface="Arial"/>
              </a:rPr>
              <a:t>Helsinki Institute of Physics</a:t>
            </a:r>
          </a:p>
          <a:p>
            <a:pPr algn="ctr"/>
            <a:endParaRPr lang="fi-FI" sz="2200" b="1" dirty="0">
              <a:solidFill>
                <a:srgbClr val="1CA17D"/>
              </a:solidFill>
              <a:latin typeface="Arial"/>
              <a:cs typeface="Arial"/>
            </a:endParaRPr>
          </a:p>
          <a:p>
            <a:pPr algn="ctr"/>
            <a:endParaRPr lang="fi-FI" dirty="0">
              <a:solidFill>
                <a:srgbClr val="272727"/>
              </a:solidFill>
              <a:latin typeface="Arial"/>
              <a:cs typeface="Arial"/>
            </a:endParaRPr>
          </a:p>
          <a:p>
            <a:pPr algn="ctr"/>
            <a:r>
              <a:rPr lang="fi-FI" sz="1600" b="1" dirty="0" smtClean="0">
                <a:solidFill>
                  <a:srgbClr val="272727"/>
                </a:solidFill>
                <a:latin typeface="Arial"/>
                <a:cs typeface="Arial"/>
              </a:rPr>
              <a:t>Antti Väihkönen</a:t>
            </a:r>
          </a:p>
          <a:p>
            <a:pPr algn="ctr"/>
            <a:r>
              <a:rPr lang="fi-FI" sz="1400" dirty="0" smtClean="0">
                <a:solidFill>
                  <a:srgbClr val="272727"/>
                </a:solidFill>
                <a:latin typeface="Arial"/>
                <a:cs typeface="Arial"/>
              </a:rPr>
              <a:t>Vice </a:t>
            </a:r>
            <a:r>
              <a:rPr lang="fi-FI" sz="1400" dirty="0" err="1" smtClean="0">
                <a:solidFill>
                  <a:srgbClr val="272727"/>
                </a:solidFill>
                <a:latin typeface="Arial"/>
                <a:cs typeface="Arial"/>
              </a:rPr>
              <a:t>Director</a:t>
            </a:r>
            <a:endParaRPr lang="fi-FI" sz="1400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algn="ctr"/>
            <a:endParaRPr lang="fi-FI" sz="1600" dirty="0">
              <a:solidFill>
                <a:srgbClr val="272727"/>
              </a:solidFill>
              <a:latin typeface="Arial"/>
              <a:cs typeface="Arial"/>
            </a:endParaRPr>
          </a:p>
          <a:p>
            <a:pPr algn="ctr"/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9.4.2019</a:t>
            </a:r>
            <a:endParaRPr lang="fi-FI" sz="1600" dirty="0">
              <a:solidFill>
                <a:srgbClr val="272727"/>
              </a:solidFill>
              <a:latin typeface="Arial"/>
              <a:cs typeface="Arial"/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5" name="Tekstiruutu 9"/>
          <p:cNvSpPr txBox="1"/>
          <p:nvPr/>
        </p:nvSpPr>
        <p:spPr>
          <a:xfrm>
            <a:off x="828526" y="1174823"/>
            <a:ext cx="7433733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 smtClean="0">
                <a:solidFill>
                  <a:srgbClr val="1CA17D"/>
                </a:solidFill>
                <a:latin typeface="Arial"/>
                <a:cs typeface="Arial"/>
              </a:rPr>
              <a:t>WELCOME to IKBest</a:t>
            </a:r>
            <a:r>
              <a:rPr lang="fi-FI" sz="4400" b="1" dirty="0">
                <a:solidFill>
                  <a:srgbClr val="1CA17D"/>
                </a:solidFill>
                <a:latin typeface="Arial"/>
                <a:cs typeface="Arial"/>
              </a:rPr>
              <a:t>5</a:t>
            </a:r>
            <a:endParaRPr lang="fi-FI" sz="4400" b="1" dirty="0" smtClean="0">
              <a:solidFill>
                <a:srgbClr val="1CA1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8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3027402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/>
          <p:cNvSpPr txBox="1"/>
          <p:nvPr/>
        </p:nvSpPr>
        <p:spPr>
          <a:xfrm>
            <a:off x="912935" y="1777678"/>
            <a:ext cx="7433733" cy="313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b="1" dirty="0" smtClean="0">
                <a:solidFill>
                  <a:srgbClr val="1CA17D"/>
                </a:solidFill>
                <a:latin typeface="Arial"/>
                <a:cs typeface="Arial"/>
              </a:rPr>
              <a:t>Helsinki Institute of Physics, HIP</a:t>
            </a:r>
            <a:endParaRPr lang="fi-FI" sz="2200" b="1" dirty="0">
              <a:solidFill>
                <a:srgbClr val="1CA17D"/>
              </a:solidFill>
              <a:latin typeface="Arial"/>
              <a:cs typeface="Arial"/>
            </a:endParaRPr>
          </a:p>
          <a:p>
            <a:endParaRPr lang="fi-FI" sz="1598" dirty="0">
              <a:solidFill>
                <a:srgbClr val="1CA17D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fi-FI" sz="1598" dirty="0" err="1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Founded</a:t>
            </a:r>
            <a:r>
              <a:rPr lang="fi-FI" sz="1598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1996</a:t>
            </a:r>
            <a:endParaRPr lang="fi-FI" sz="1598" dirty="0">
              <a:solidFill>
                <a:schemeClr val="bg1">
                  <a:lumMod val="1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i-FI" sz="1598" dirty="0">
              <a:solidFill>
                <a:schemeClr val="bg1">
                  <a:lumMod val="1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98" dirty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 of Helsinki (</a:t>
            </a:r>
            <a:r>
              <a:rPr lang="fi-FI" sz="1598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UH) 1996-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98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Aalto </a:t>
            </a:r>
            <a:r>
              <a:rPr lang="fi-FI" sz="1598" dirty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 (</a:t>
            </a:r>
            <a:r>
              <a:rPr lang="fi-FI" sz="1598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AU) 1996-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98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 </a:t>
            </a:r>
            <a:r>
              <a:rPr lang="fi-FI" sz="1598" dirty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Jyväskylä (</a:t>
            </a:r>
            <a:r>
              <a:rPr lang="fi-FI" sz="1598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UJ) 2002-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98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Lappeenranta-Lahti </a:t>
            </a:r>
            <a:r>
              <a:rPr lang="fi-FI" sz="1598" dirty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 of Technology (</a:t>
            </a:r>
            <a:r>
              <a:rPr lang="fi-FI" sz="1598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LUT) 2006-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98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Tampere </a:t>
            </a:r>
            <a:r>
              <a:rPr lang="fi-FI" sz="1598" dirty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University (</a:t>
            </a:r>
            <a:r>
              <a:rPr lang="fi-FI" sz="1598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TUNI) 2008-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98" dirty="0">
              <a:solidFill>
                <a:schemeClr val="bg1">
                  <a:lumMod val="1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98" dirty="0" err="1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Radiation</a:t>
            </a:r>
            <a:r>
              <a:rPr lang="fi-FI" sz="1598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1598" dirty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fi-FI" sz="1598" dirty="0" err="1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Nuclear</a:t>
            </a:r>
            <a:r>
              <a:rPr lang="fi-FI" sz="1598" dirty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1598" dirty="0" err="1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Safety</a:t>
            </a:r>
            <a:r>
              <a:rPr lang="fi-FI" sz="1598" dirty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1598" dirty="0" err="1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Authority</a:t>
            </a:r>
            <a:r>
              <a:rPr lang="fi-FI" sz="1598" dirty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fi-FI" sz="1598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 err="1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Interim</a:t>
            </a:r>
            <a:r>
              <a:rPr lang="fi-FI" sz="1400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1400" dirty="0" err="1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member</a:t>
            </a:r>
            <a:r>
              <a:rPr lang="fi-FI" sz="1400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2018-2019</a:t>
            </a:r>
            <a:endParaRPr lang="fi-FI" sz="1400" dirty="0">
              <a:solidFill>
                <a:schemeClr val="bg1">
                  <a:lumMod val="1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A32D39-9408-A74C-A055-A3423530F0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535" y="657110"/>
            <a:ext cx="5285596" cy="1022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20EE17-05B5-6640-BEEC-609FBC206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618" y="7620"/>
            <a:ext cx="2625002" cy="51435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499B707-1C33-3C44-82B9-FA679D334288}"/>
              </a:ext>
            </a:extLst>
          </p:cNvPr>
          <p:cNvSpPr/>
          <p:nvPr/>
        </p:nvSpPr>
        <p:spPr>
          <a:xfrm>
            <a:off x="7560529" y="4566425"/>
            <a:ext cx="133814" cy="1254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D37BEC-3CB2-6B48-B01F-D6871FCA8F1D}"/>
              </a:ext>
            </a:extLst>
          </p:cNvPr>
          <p:cNvSpPr/>
          <p:nvPr/>
        </p:nvSpPr>
        <p:spPr>
          <a:xfrm>
            <a:off x="7357019" y="4120379"/>
            <a:ext cx="133814" cy="1254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8EB7C3-2914-944C-91FA-BEE737E2404C}"/>
              </a:ext>
            </a:extLst>
          </p:cNvPr>
          <p:cNvSpPr/>
          <p:nvPr/>
        </p:nvSpPr>
        <p:spPr>
          <a:xfrm>
            <a:off x="7697133" y="3866690"/>
            <a:ext cx="133814" cy="1254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288179-3985-DE49-A565-21A2C20D05B5}"/>
              </a:ext>
            </a:extLst>
          </p:cNvPr>
          <p:cNvSpPr/>
          <p:nvPr/>
        </p:nvSpPr>
        <p:spPr>
          <a:xfrm>
            <a:off x="8095787" y="4273706"/>
            <a:ext cx="133814" cy="1254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4C12F-795D-434A-BD0D-D1538BEB7B95}"/>
              </a:ext>
            </a:extLst>
          </p:cNvPr>
          <p:cNvSpPr txBox="1"/>
          <p:nvPr/>
        </p:nvSpPr>
        <p:spPr>
          <a:xfrm>
            <a:off x="7298473" y="4650060"/>
            <a:ext cx="12846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>
                <a:solidFill>
                  <a:schemeClr val="bg1">
                    <a:lumMod val="10000"/>
                  </a:schemeClr>
                </a:solidFill>
              </a:rPr>
              <a:t>UH,AU,STUK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B9675D-4F62-1241-BA6E-363A2BB30B2C}"/>
              </a:ext>
            </a:extLst>
          </p:cNvPr>
          <p:cNvSpPr txBox="1"/>
          <p:nvPr/>
        </p:nvSpPr>
        <p:spPr>
          <a:xfrm>
            <a:off x="7830947" y="3795481"/>
            <a:ext cx="3986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>
                <a:solidFill>
                  <a:schemeClr val="bg1">
                    <a:lumMod val="10000"/>
                  </a:schemeClr>
                </a:solidFill>
              </a:rPr>
              <a:t>UJ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F2B6F-DF4B-914D-97B3-3B128B8B6525}"/>
              </a:ext>
            </a:extLst>
          </p:cNvPr>
          <p:cNvSpPr txBox="1"/>
          <p:nvPr/>
        </p:nvSpPr>
        <p:spPr>
          <a:xfrm>
            <a:off x="8109886" y="4025630"/>
            <a:ext cx="5272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>
                <a:solidFill>
                  <a:schemeClr val="bg1">
                    <a:lumMod val="10000"/>
                  </a:schemeClr>
                </a:solidFill>
              </a:rPr>
              <a:t>LUT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BE68B2-027D-F74D-9ACB-083D3E2D8EAF}"/>
              </a:ext>
            </a:extLst>
          </p:cNvPr>
          <p:cNvSpPr txBox="1"/>
          <p:nvPr/>
        </p:nvSpPr>
        <p:spPr>
          <a:xfrm>
            <a:off x="6842758" y="4033063"/>
            <a:ext cx="6720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>
                <a:solidFill>
                  <a:schemeClr val="bg1">
                    <a:lumMod val="10000"/>
                  </a:schemeClr>
                </a:solidFill>
              </a:rPr>
              <a:t>TUNI</a:t>
            </a:r>
          </a:p>
        </p:txBody>
      </p:sp>
    </p:spTree>
    <p:extLst>
      <p:ext uri="{BB962C8B-B14F-4D97-AF65-F5344CB8AC3E}">
        <p14:creationId xmlns:p14="http://schemas.microsoft.com/office/powerpoint/2010/main" val="84147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4337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 smtClean="0">
                <a:solidFill>
                  <a:srgbClr val="1CA17D"/>
                </a:solidFill>
                <a:latin typeface="Arial"/>
                <a:cs typeface="Arial"/>
              </a:rPr>
              <a:t>Mission</a:t>
            </a:r>
          </a:p>
          <a:p>
            <a:pPr algn="ctr"/>
            <a:endParaRPr lang="fi-FI" dirty="0" smtClean="0">
              <a:solidFill>
                <a:schemeClr val="bg1">
                  <a:lumMod val="10000"/>
                </a:schemeClr>
              </a:solidFill>
              <a:latin typeface="Arial"/>
              <a:cs typeface="Arial"/>
            </a:endParaRPr>
          </a:p>
          <a:p>
            <a:pPr marL="257175" indent="-257175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chemeClr val="bg1">
                    <a:lumMod val="10000"/>
                  </a:schemeClr>
                </a:solidFill>
              </a:rPr>
              <a:t>Research 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in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basic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and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applied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physics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as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well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as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technology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development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at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international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accelerator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laboratories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endParaRPr lang="fi-FI" sz="1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257175" indent="-257175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bg1">
                  <a:lumMod val="10000"/>
                </a:schemeClr>
              </a:solidFill>
            </a:endParaRPr>
          </a:p>
          <a:p>
            <a:pPr marL="257175" indent="-257175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Finnish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research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collaboration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with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i-FI" sz="1600" dirty="0" smtClean="0">
                <a:solidFill>
                  <a:schemeClr val="bg1">
                    <a:lumMod val="10000"/>
                  </a:schemeClr>
                </a:solidFill>
                <a:hlinkClick r:id="rId3" tooltip="CERN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CERN</a:t>
            </a:r>
            <a:r>
              <a:rPr lang="fi-FI" sz="1600" dirty="0" smtClean="0">
                <a:solidFill>
                  <a:schemeClr val="bg1">
                    <a:lumMod val="10000"/>
                  </a:schemeClr>
                </a:solidFill>
              </a:rPr>
              <a:t>, and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coordination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of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the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Finnish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contribution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to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</a:rPr>
              <a:t>the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  <a:hlinkClick r:id="rId4" tooltip="FAIR - An International Facility for Antiproton and Ion Research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FAIR</a:t>
            </a:r>
            <a:r>
              <a:rPr lang="fi-FI" sz="1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i-FI" sz="1600" dirty="0" err="1" smtClean="0">
                <a:solidFill>
                  <a:schemeClr val="bg1">
                    <a:lumMod val="10000"/>
                  </a:schemeClr>
                </a:solidFill>
              </a:rPr>
              <a:t>laboratory</a:t>
            </a:r>
            <a:endParaRPr lang="fi-FI" sz="1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257175" indent="-257175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bg1">
                  <a:lumMod val="10000"/>
                </a:schemeClr>
              </a:solidFill>
            </a:endParaRPr>
          </a:p>
          <a:p>
            <a:pPr marL="257175" indent="-257175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fi-FI" sz="1600" dirty="0" err="1" smtClean="0">
                <a:solidFill>
                  <a:schemeClr val="bg1">
                    <a:lumMod val="10000"/>
                  </a:schemeClr>
                </a:solidFill>
              </a:rPr>
              <a:t>Researcher</a:t>
            </a:r>
            <a:r>
              <a:rPr lang="fi-FI" sz="16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i-FI" sz="1600" dirty="0" err="1" smtClean="0">
                <a:solidFill>
                  <a:schemeClr val="bg1">
                    <a:lumMod val="10000"/>
                  </a:schemeClr>
                </a:solidFill>
              </a:rPr>
              <a:t>education</a:t>
            </a:r>
            <a:endParaRPr lang="fi-FI" sz="1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257175" indent="-257175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bg1">
                  <a:lumMod val="10000"/>
                </a:schemeClr>
              </a:solidFill>
            </a:endParaRPr>
          </a:p>
          <a:p>
            <a:pPr marL="257175" indent="-257175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fi-FI" sz="1600" dirty="0" err="1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Societal</a:t>
            </a:r>
            <a:r>
              <a:rPr lang="fi-FI" sz="1600" dirty="0" smtClean="0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1600" dirty="0" err="1">
                <a:solidFill>
                  <a:schemeClr val="bg1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impact</a:t>
            </a:r>
            <a:endParaRPr lang="fi-FI" sz="1400" dirty="0">
              <a:solidFill>
                <a:schemeClr val="bg1">
                  <a:lumMod val="1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0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3935" y="883816"/>
            <a:ext cx="3317032" cy="1316022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3027402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/>
          <p:cNvSpPr txBox="1"/>
          <p:nvPr/>
        </p:nvSpPr>
        <p:spPr>
          <a:xfrm>
            <a:off x="2620022" y="264160"/>
            <a:ext cx="6236834" cy="58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1598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 </a:t>
            </a:r>
            <a:r>
              <a:rPr lang="fi-FI" sz="1598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school</a:t>
            </a:r>
            <a:r>
              <a:rPr lang="fi-FI" sz="1598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1598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visits</a:t>
            </a:r>
            <a:r>
              <a:rPr lang="fi-FI" sz="1598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 CERN: </a:t>
            </a:r>
            <a:r>
              <a:rPr lang="fi-FI" sz="1598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2000-June 2018: </a:t>
            </a:r>
            <a:br>
              <a:rPr lang="fi-FI" sz="1598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fi-FI" sz="1598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5220 </a:t>
            </a:r>
            <a:r>
              <a:rPr lang="fi-FI" sz="1598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students</a:t>
            </a:r>
            <a:r>
              <a:rPr lang="fi-FI" sz="1598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1598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from</a:t>
            </a:r>
            <a:r>
              <a:rPr lang="fi-FI" sz="1598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365 </a:t>
            </a:r>
            <a:r>
              <a:rPr lang="fi-FI" sz="1598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schools</a:t>
            </a:r>
            <a:r>
              <a:rPr lang="fi-FI" sz="1598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1204 </a:t>
            </a:r>
            <a:r>
              <a:rPr lang="fi-FI" sz="1598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teachers</a:t>
            </a:r>
            <a:r>
              <a:rPr lang="fi-FI" sz="1598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i-FI" sz="1598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from</a:t>
            </a:r>
            <a:r>
              <a:rPr lang="fi-FI" sz="1598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239 </a:t>
            </a:r>
            <a:r>
              <a:rPr lang="fi-FI" sz="1598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schools</a:t>
            </a:r>
            <a:endParaRPr lang="fi-FI" sz="1598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2AF820-0FAB-C74F-9884-3EC4AE15F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607" y="2359291"/>
            <a:ext cx="3610467" cy="21974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89939D-1B6F-9446-B34E-E7CD532F11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486" y="762000"/>
            <a:ext cx="2179969" cy="3794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906DA1-F572-2C4C-8E59-FA6F8B7BAC25}"/>
              </a:ext>
            </a:extLst>
          </p:cNvPr>
          <p:cNvSpPr txBox="1"/>
          <p:nvPr/>
        </p:nvSpPr>
        <p:spPr>
          <a:xfrm>
            <a:off x="6498374" y="4503048"/>
            <a:ext cx="1237233" cy="58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98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Schools in 2017-2018: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022" y="9046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 err="1" smtClean="0">
                <a:solidFill>
                  <a:srgbClr val="272727"/>
                </a:solidFill>
                <a:cs typeface="Arial"/>
              </a:rPr>
              <a:t>Budget</a:t>
            </a:r>
            <a:r>
              <a:rPr lang="fi-FI" sz="1600" dirty="0" smtClean="0">
                <a:solidFill>
                  <a:srgbClr val="272727"/>
                </a:solidFill>
                <a:cs typeface="Arial"/>
              </a:rPr>
              <a:t> ~ 6 M€</a:t>
            </a:r>
          </a:p>
          <a:p>
            <a:r>
              <a:rPr lang="fi-FI" sz="1600" dirty="0" err="1" smtClean="0">
                <a:solidFill>
                  <a:srgbClr val="272727"/>
                </a:solidFill>
                <a:cs typeface="Arial"/>
              </a:rPr>
              <a:t>Staff</a:t>
            </a:r>
            <a:r>
              <a:rPr lang="fi-FI" sz="1600" dirty="0" smtClean="0">
                <a:solidFill>
                  <a:srgbClr val="272727"/>
                </a:solidFill>
                <a:cs typeface="Arial"/>
              </a:rPr>
              <a:t> ~ 80</a:t>
            </a:r>
            <a:endParaRPr lang="fi-FI" sz="1600" dirty="0">
              <a:solidFill>
                <a:srgbClr val="272727"/>
              </a:solidFill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022" y="154182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600" dirty="0" smtClean="0">
                <a:solidFill>
                  <a:srgbClr val="272727"/>
                </a:solidFill>
                <a:cs typeface="Arial"/>
              </a:rPr>
              <a:t>~ </a:t>
            </a:r>
            <a:r>
              <a:rPr lang="fi-FI" sz="1600" b="1" dirty="0" smtClean="0">
                <a:solidFill>
                  <a:srgbClr val="272727"/>
                </a:solidFill>
                <a:cs typeface="Arial"/>
              </a:rPr>
              <a:t>300 </a:t>
            </a:r>
            <a:r>
              <a:rPr lang="fi-FI" sz="1600" b="1" dirty="0" err="1" smtClean="0">
                <a:solidFill>
                  <a:srgbClr val="272727"/>
                </a:solidFill>
                <a:cs typeface="Arial"/>
              </a:rPr>
              <a:t>publications</a:t>
            </a:r>
            <a:r>
              <a:rPr lang="fi-FI" sz="1600" b="1" dirty="0" smtClean="0">
                <a:solidFill>
                  <a:srgbClr val="272727"/>
                </a:solidFill>
                <a:cs typeface="Arial"/>
              </a:rPr>
              <a:t> </a:t>
            </a:r>
            <a:r>
              <a:rPr lang="fi-FI" sz="1600" dirty="0" smtClean="0">
                <a:solidFill>
                  <a:srgbClr val="272727"/>
                </a:solidFill>
                <a:cs typeface="Arial"/>
              </a:rPr>
              <a:t>and</a:t>
            </a:r>
          </a:p>
          <a:p>
            <a:r>
              <a:rPr lang="fi-FI" sz="1600" dirty="0" smtClean="0">
                <a:solidFill>
                  <a:srgbClr val="272727"/>
                </a:solidFill>
                <a:cs typeface="Arial"/>
              </a:rPr>
              <a:t>~ </a:t>
            </a:r>
            <a:r>
              <a:rPr lang="fi-FI" sz="1600" b="1" dirty="0" smtClean="0">
                <a:solidFill>
                  <a:srgbClr val="272727"/>
                </a:solidFill>
                <a:cs typeface="Arial"/>
              </a:rPr>
              <a:t>10 </a:t>
            </a:r>
            <a:r>
              <a:rPr lang="fi-FI" sz="1600" b="1" dirty="0" err="1" smtClean="0">
                <a:solidFill>
                  <a:srgbClr val="272727"/>
                </a:solidFill>
                <a:cs typeface="Arial"/>
              </a:rPr>
              <a:t>doctoral</a:t>
            </a:r>
            <a:r>
              <a:rPr lang="fi-FI" sz="1600" b="1" dirty="0" smtClean="0">
                <a:solidFill>
                  <a:srgbClr val="272727"/>
                </a:solidFill>
                <a:cs typeface="Arial"/>
              </a:rPr>
              <a:t> </a:t>
            </a:r>
            <a:r>
              <a:rPr lang="fi-FI" sz="1600" b="1" dirty="0" err="1" smtClean="0">
                <a:solidFill>
                  <a:srgbClr val="272727"/>
                </a:solidFill>
                <a:cs typeface="Arial"/>
              </a:rPr>
              <a:t>degrees</a:t>
            </a:r>
            <a:r>
              <a:rPr lang="fi-FI" sz="1600" b="1" dirty="0" smtClean="0">
                <a:solidFill>
                  <a:srgbClr val="272727"/>
                </a:solidFill>
                <a:cs typeface="Arial"/>
              </a:rPr>
              <a:t> </a:t>
            </a:r>
            <a:r>
              <a:rPr lang="fi-FI" sz="1600" dirty="0" smtClean="0">
                <a:solidFill>
                  <a:srgbClr val="272727"/>
                </a:solidFill>
                <a:cs typeface="Arial"/>
              </a:rPr>
              <a:t>per </a:t>
            </a:r>
            <a:r>
              <a:rPr lang="fi-FI" sz="1600" dirty="0" err="1" smtClean="0">
                <a:solidFill>
                  <a:srgbClr val="272727"/>
                </a:solidFill>
                <a:cs typeface="Arial"/>
              </a:rPr>
              <a:t>year</a:t>
            </a:r>
            <a:endParaRPr lang="fi-FI" sz="1600" dirty="0" smtClean="0">
              <a:solidFill>
                <a:srgbClr val="272727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40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6BC16DD-518A-CC41-81BB-EDC57061CECB}"/>
              </a:ext>
            </a:extLst>
          </p:cNvPr>
          <p:cNvSpPr txBox="1"/>
          <p:nvPr/>
        </p:nvSpPr>
        <p:spPr>
          <a:xfrm>
            <a:off x="2122590" y="222437"/>
            <a:ext cx="56279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rgbClr val="272727"/>
                </a:solidFill>
              </a:rPr>
              <a:t>Helsinki Institute of </a:t>
            </a:r>
            <a:r>
              <a:rPr lang="fi-FI" sz="1500" b="1" dirty="0" smtClean="0">
                <a:solidFill>
                  <a:srgbClr val="272727"/>
                </a:solidFill>
              </a:rPr>
              <a:t>Physics</a:t>
            </a:r>
            <a:endParaRPr lang="fi-FI" sz="1350" dirty="0"/>
          </a:p>
        </p:txBody>
      </p:sp>
      <p:pic>
        <p:nvPicPr>
          <p:cNvPr id="26" name="Kuva 4" descr="HIP_Logo_EN_V4_1Colour_White.png">
            <a:extLst>
              <a:ext uri="{FF2B5EF4-FFF2-40B4-BE49-F238E27FC236}">
                <a16:creationId xmlns:a16="http://schemas.microsoft.com/office/drawing/2014/main" id="{553489A3-38EA-244E-A45F-D9AEEA8D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75" y="140161"/>
            <a:ext cx="632112" cy="649304"/>
          </a:xfrm>
          <a:prstGeom prst="rect">
            <a:avLst/>
          </a:prstGeom>
        </p:spPr>
      </p:pic>
      <p:sp>
        <p:nvSpPr>
          <p:cNvPr id="47" name="_s1079">
            <a:extLst>
              <a:ext uri="{FF2B5EF4-FFF2-40B4-BE49-F238E27FC236}">
                <a16:creationId xmlns:a16="http://schemas.microsoft.com/office/drawing/2014/main" id="{BE5A2612-2ED9-9842-89A8-24ABDCFA1DF5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1921266" y="793791"/>
            <a:ext cx="2164708" cy="298711"/>
          </a:xfrm>
          <a:prstGeom prst="roundRect">
            <a:avLst>
              <a:gd name="adj" fmla="val 38236"/>
            </a:avLst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ctr" anchorCtr="0" upright="1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350" dirty="0">
                <a:solidFill>
                  <a:srgbClr val="0000FF"/>
                </a:solidFill>
                <a:latin typeface="+mn-lt"/>
                <a:ea typeface="Times New Roman" panose="02020603050405020304" pitchFamily="18" charset="0"/>
              </a:rPr>
              <a:t>Scientific Advisory Board</a:t>
            </a:r>
            <a:endParaRPr lang="fi-FI" sz="135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8" name="_s1081">
            <a:extLst>
              <a:ext uri="{FF2B5EF4-FFF2-40B4-BE49-F238E27FC236}">
                <a16:creationId xmlns:a16="http://schemas.microsoft.com/office/drawing/2014/main" id="{F34BC929-108C-1A45-8DFA-8EF18368B089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4135995" y="791733"/>
            <a:ext cx="3204098" cy="285300"/>
          </a:xfrm>
          <a:prstGeom prst="roundRect">
            <a:avLst>
              <a:gd name="adj" fmla="val 37792"/>
            </a:avLst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ctr" anchorCtr="0" upright="1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spcAft>
                <a:spcPts val="225"/>
              </a:spcAft>
            </a:pPr>
            <a:r>
              <a:rPr lang="fi-FI" sz="1500" b="1" dirty="0">
                <a:solidFill>
                  <a:srgbClr val="0000FF"/>
                </a:solidFill>
                <a:ea typeface="Times New Roman" panose="02020603050405020304" pitchFamily="18" charset="0"/>
              </a:rPr>
              <a:t>Board</a:t>
            </a:r>
            <a:endParaRPr lang="fi-FI" sz="1500" b="1" dirty="0">
              <a:ea typeface="Times New Roman" panose="02020603050405020304" pitchFamily="18" charset="0"/>
            </a:endParaRPr>
          </a:p>
        </p:txBody>
      </p:sp>
      <p:sp>
        <p:nvSpPr>
          <p:cNvPr id="49" name="_s1085">
            <a:extLst>
              <a:ext uri="{FF2B5EF4-FFF2-40B4-BE49-F238E27FC236}">
                <a16:creationId xmlns:a16="http://schemas.microsoft.com/office/drawing/2014/main" id="{9EF7CBC8-56B3-7149-8CFD-8CB7927CF47B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1931421" y="1136537"/>
            <a:ext cx="1686817" cy="25540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ctr" anchorCtr="0" upright="1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350" dirty="0">
                <a:solidFill>
                  <a:srgbClr val="0000FF"/>
                </a:solidFill>
                <a:ea typeface="Times New Roman" panose="02020603050405020304" pitchFamily="18" charset="0"/>
              </a:rPr>
              <a:t>Steering Group</a:t>
            </a:r>
            <a:endParaRPr lang="fi-FI" sz="1350" dirty="0">
              <a:ea typeface="Times New Roman" panose="02020603050405020304" pitchFamily="18" charset="0"/>
            </a:endParaRPr>
          </a:p>
        </p:txBody>
      </p:sp>
      <p:sp>
        <p:nvSpPr>
          <p:cNvPr id="50" name="_s1087">
            <a:extLst>
              <a:ext uri="{FF2B5EF4-FFF2-40B4-BE49-F238E27FC236}">
                <a16:creationId xmlns:a16="http://schemas.microsoft.com/office/drawing/2014/main" id="{F2287C83-8148-ED4C-BE23-38E249C7EA05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3686364" y="1136538"/>
            <a:ext cx="1648646" cy="25613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ctr" anchorCtr="0" upright="1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i-FI" sz="1500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Director</a:t>
            </a:r>
            <a:endParaRPr lang="fi-FI" sz="1500" b="1" dirty="0">
              <a:ea typeface="Times New Roman" panose="02020603050405020304" pitchFamily="18" charset="0"/>
            </a:endParaRPr>
          </a:p>
        </p:txBody>
      </p:sp>
      <p:sp>
        <p:nvSpPr>
          <p:cNvPr id="51" name="_s1089">
            <a:extLst>
              <a:ext uri="{FF2B5EF4-FFF2-40B4-BE49-F238E27FC236}">
                <a16:creationId xmlns:a16="http://schemas.microsoft.com/office/drawing/2014/main" id="{603B47F9-AD0A-CC44-8584-88748012149B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5406245" y="1136538"/>
            <a:ext cx="1933848" cy="256139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ctr" anchorCtr="0" upright="1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i-FI" sz="1350" dirty="0" err="1">
                <a:solidFill>
                  <a:srgbClr val="0000FF"/>
                </a:solidFill>
                <a:ea typeface="Times New Roman" panose="02020603050405020304" pitchFamily="18" charset="0"/>
              </a:rPr>
              <a:t>Reseach</a:t>
            </a:r>
            <a:r>
              <a:rPr lang="fi-FI" sz="135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i-FI" sz="1350" dirty="0" err="1">
                <a:solidFill>
                  <a:srgbClr val="0000FF"/>
                </a:solidFill>
                <a:ea typeface="Times New Roman" panose="02020603050405020304" pitchFamily="18" charset="0"/>
              </a:rPr>
              <a:t>Coordinator</a:t>
            </a:r>
            <a:endParaRPr lang="fi-FI" sz="1350" dirty="0">
              <a:ea typeface="Times New Roman" panose="02020603050405020304" pitchFamily="18" charset="0"/>
            </a:endParaRPr>
          </a:p>
        </p:txBody>
      </p:sp>
      <p:sp>
        <p:nvSpPr>
          <p:cNvPr id="53" name="_s1059">
            <a:extLst>
              <a:ext uri="{FF2B5EF4-FFF2-40B4-BE49-F238E27FC236}">
                <a16:creationId xmlns:a16="http://schemas.microsoft.com/office/drawing/2014/main" id="{9FE3B50B-4689-0042-AE1F-0F2D90502D31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1931421" y="4658245"/>
            <a:ext cx="5418828" cy="23844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38100">
            <a:noFill/>
            <a:round/>
            <a:headEnd/>
            <a:tailEnd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ctr" anchorCtr="0" upright="1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fi-FI" sz="15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Detector</a:t>
            </a:r>
            <a:r>
              <a:rPr lang="fi-FI" sz="15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i-FI" sz="15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Laboratory</a:t>
            </a:r>
            <a:endParaRPr lang="fi-FI" sz="1500" dirty="0">
              <a:ea typeface="Times New Roman" panose="02020603050405020304" pitchFamily="18" charset="0"/>
            </a:endParaRPr>
          </a:p>
        </p:txBody>
      </p:sp>
      <p:sp>
        <p:nvSpPr>
          <p:cNvPr id="54" name="_s1101">
            <a:extLst>
              <a:ext uri="{FF2B5EF4-FFF2-40B4-BE49-F238E27FC236}">
                <a16:creationId xmlns:a16="http://schemas.microsoft.com/office/drawing/2014/main" id="{E4A87D5F-4FCC-574C-A1B9-BCBE8806A539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3192622" y="1494407"/>
            <a:ext cx="860633" cy="306387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noFill/>
            <a:round/>
            <a:headEnd/>
            <a:tailEnd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ctr" anchorCtr="0" upright="1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i-FI" sz="1350" b="1" dirty="0">
                <a:solidFill>
                  <a:srgbClr val="0000FF"/>
                </a:solidFill>
                <a:ea typeface="Times New Roman" panose="02020603050405020304" pitchFamily="18" charset="0"/>
              </a:rPr>
              <a:t>CMS</a:t>
            </a:r>
            <a:endParaRPr lang="fi-FI" sz="1350" b="1" dirty="0">
              <a:ea typeface="Times New Roman" panose="02020603050405020304" pitchFamily="18" charset="0"/>
            </a:endParaRPr>
          </a:p>
          <a:p>
            <a:pPr algn="ctr"/>
            <a:r>
              <a:rPr lang="fi-FI" sz="750" b="1" dirty="0">
                <a:ea typeface="Times New Roman" panose="02020603050405020304" pitchFamily="18" charset="0"/>
              </a:rPr>
              <a:t> </a:t>
            </a:r>
            <a:endParaRPr lang="fi-FI" sz="900" dirty="0">
              <a:ea typeface="Times New Roman" panose="02020603050405020304" pitchFamily="18" charset="0"/>
            </a:endParaRPr>
          </a:p>
          <a:p>
            <a:pPr algn="ctr"/>
            <a:r>
              <a:rPr lang="fi-FI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CMS Experiment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fi-FI" sz="1200" b="1" dirty="0">
                <a:ea typeface="Times New Roman" panose="02020603050405020304" pitchFamily="18" charset="0"/>
              </a:rPr>
              <a:t> 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fi-FI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CMS Upgrade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fi-FI" sz="1200" dirty="0"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fi-FI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Tier-2 </a:t>
            </a:r>
            <a:r>
              <a:rPr lang="fi-FI" sz="12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Operations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fi-FI" sz="1200" dirty="0"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fi-FI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TOTEM</a:t>
            </a:r>
            <a:endParaRPr lang="fi-FI" sz="1200" dirty="0">
              <a:ea typeface="Times New Roman" panose="02020603050405020304" pitchFamily="18" charset="0"/>
            </a:endParaRPr>
          </a:p>
          <a:p>
            <a:endParaRPr lang="en-US" sz="1350" dirty="0"/>
          </a:p>
        </p:txBody>
      </p:sp>
      <p:sp>
        <p:nvSpPr>
          <p:cNvPr id="55" name="_s1101">
            <a:extLst>
              <a:ext uri="{FF2B5EF4-FFF2-40B4-BE49-F238E27FC236}">
                <a16:creationId xmlns:a16="http://schemas.microsoft.com/office/drawing/2014/main" id="{C65FC433-723C-854E-8F2E-0D4E89CAF188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4075939" y="1487106"/>
            <a:ext cx="860633" cy="3071177"/>
          </a:xfrm>
          <a:prstGeom prst="roundRect">
            <a:avLst>
              <a:gd name="adj" fmla="val 16667"/>
            </a:avLst>
          </a:prstGeom>
          <a:solidFill>
            <a:srgbClr val="1CA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ctr" anchorCtr="0" upright="1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350" b="1" dirty="0">
                <a:solidFill>
                  <a:srgbClr val="0000FF"/>
                </a:solidFill>
                <a:ea typeface="Times New Roman" panose="02020603050405020304" pitchFamily="18" charset="0"/>
              </a:rPr>
              <a:t>Nuclear Matter</a:t>
            </a:r>
            <a:endParaRPr lang="fi-FI" sz="1350" b="1" dirty="0">
              <a:ea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ea typeface="Times New Roman" panose="02020603050405020304" pitchFamily="18" charset="0"/>
              </a:rPr>
              <a:t> 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ALICE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ea typeface="Times New Roman" panose="02020603050405020304" pitchFamily="18" charset="0"/>
              </a:rPr>
              <a:t> 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ISOLDE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ea typeface="Times New Roman" panose="02020603050405020304" pitchFamily="18" charset="0"/>
              </a:rPr>
              <a:t> 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fi-FI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FAIR</a:t>
            </a:r>
          </a:p>
          <a:p>
            <a:pPr algn="ctr"/>
            <a:endParaRPr lang="fi-FI" sz="1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/>
            <a:endParaRPr lang="fi-FI" sz="1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/>
            <a:endParaRPr lang="fi-FI" sz="1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/>
            <a:r>
              <a:rPr lang="fi-FI" sz="675" dirty="0">
                <a:ea typeface="Times New Roman" panose="02020603050405020304" pitchFamily="18" charset="0"/>
              </a:rPr>
              <a:t> </a:t>
            </a:r>
            <a:endParaRPr lang="fi-FI" sz="900" dirty="0">
              <a:ea typeface="Times New Roman" panose="02020603050405020304" pitchFamily="18" charset="0"/>
            </a:endParaRPr>
          </a:p>
          <a:p>
            <a:endParaRPr lang="en-US" sz="1350" dirty="0"/>
          </a:p>
        </p:txBody>
      </p:sp>
      <p:sp>
        <p:nvSpPr>
          <p:cNvPr id="56" name="_s1101">
            <a:extLst>
              <a:ext uri="{FF2B5EF4-FFF2-40B4-BE49-F238E27FC236}">
                <a16:creationId xmlns:a16="http://schemas.microsoft.com/office/drawing/2014/main" id="{C06D8F55-E7BF-A746-8375-4DB09C053226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4947848" y="1497991"/>
            <a:ext cx="1375228" cy="3060292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ctr" anchorCtr="0" upright="1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350" b="1" dirty="0">
                <a:solidFill>
                  <a:srgbClr val="0000FF"/>
                </a:solidFill>
                <a:ea typeface="Times New Roman" panose="02020603050405020304" pitchFamily="18" charset="0"/>
              </a:rPr>
              <a:t>Technology</a:t>
            </a:r>
            <a:endParaRPr lang="fi-FI" sz="1350" b="1" dirty="0">
              <a:ea typeface="Times New Roman" panose="02020603050405020304" pitchFamily="18" charset="0"/>
            </a:endParaRPr>
          </a:p>
          <a:p>
            <a:pPr algn="ctr"/>
            <a:r>
              <a:rPr lang="en-US" sz="1200" b="1" dirty="0">
                <a:ea typeface="Times New Roman" panose="02020603050405020304" pitchFamily="18" charset="0"/>
              </a:rPr>
              <a:t> 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Accelerator Tech (MSM)</a:t>
            </a:r>
          </a:p>
          <a:p>
            <a:pPr algn="ctr"/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Accelerator Tech (MAT)</a:t>
            </a:r>
          </a:p>
          <a:p>
            <a:pPr algn="ctr"/>
            <a:endParaRPr lang="en-US" sz="1200" dirty="0">
              <a:solidFill>
                <a:srgbClr val="0000FF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Radiation Safety</a:t>
            </a:r>
            <a:r>
              <a:rPr lang="en-US" sz="1200" dirty="0">
                <a:ea typeface="Times New Roman" panose="02020603050405020304" pitchFamily="18" charset="0"/>
              </a:rPr>
              <a:t> 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en-US" sz="12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RadMet</a:t>
            </a:r>
            <a:r>
              <a:rPr lang="en-US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fi-FI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BIC</a:t>
            </a:r>
            <a:r>
              <a:rPr lang="fi-FI" sz="1200" dirty="0"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GAMMA</a:t>
            </a:r>
            <a:r>
              <a:rPr lang="en-US" sz="1200" dirty="0">
                <a:ea typeface="Times New Roman" panose="02020603050405020304" pitchFamily="18" charset="0"/>
              </a:rPr>
              <a:t> 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BIGS</a:t>
            </a:r>
            <a:endParaRPr lang="fi-FI" sz="1200" dirty="0">
              <a:ea typeface="Times New Roman" panose="02020603050405020304" pitchFamily="18" charset="0"/>
            </a:endParaRPr>
          </a:p>
        </p:txBody>
      </p:sp>
      <p:sp>
        <p:nvSpPr>
          <p:cNvPr id="57" name="_s1101">
            <a:extLst>
              <a:ext uri="{FF2B5EF4-FFF2-40B4-BE49-F238E27FC236}">
                <a16:creationId xmlns:a16="http://schemas.microsoft.com/office/drawing/2014/main" id="{56932E8F-E3C9-A547-9E09-8F4F5D095754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490571" y="1763955"/>
            <a:ext cx="859678" cy="628199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ctr" anchorCtr="0" upright="1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fi-FI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PLANCK­­-EUCLID</a:t>
            </a:r>
            <a:r>
              <a:rPr lang="fi-FI" sz="750" b="1" dirty="0">
                <a:solidFill>
                  <a:srgbClr val="0000FF"/>
                </a:solidFill>
                <a:ea typeface="Times New Roman" panose="02020603050405020304" pitchFamily="18" charset="0"/>
              </a:rPr>
              <a:t> </a:t>
            </a:r>
            <a:endParaRPr lang="fi-FI" sz="900" dirty="0">
              <a:ea typeface="Times New Roman" panose="02020603050405020304" pitchFamily="18" charset="0"/>
            </a:endParaRPr>
          </a:p>
        </p:txBody>
      </p:sp>
      <p:sp>
        <p:nvSpPr>
          <p:cNvPr id="58" name="_s1101">
            <a:extLst>
              <a:ext uri="{FF2B5EF4-FFF2-40B4-BE49-F238E27FC236}">
                <a16:creationId xmlns:a16="http://schemas.microsoft.com/office/drawing/2014/main" id="{EAB8DA7C-7F46-0E46-B3E9-DC2407B1273A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480415" y="2525011"/>
            <a:ext cx="859678" cy="628199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ctr" anchorCtr="0" upright="1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en-US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CLOUD Experiment</a:t>
            </a:r>
            <a:r>
              <a:rPr lang="en-US" sz="750" b="1" dirty="0">
                <a:ea typeface="Times New Roman" panose="02020603050405020304" pitchFamily="18" charset="0"/>
              </a:rPr>
              <a:t> </a:t>
            </a:r>
            <a:endParaRPr lang="fi-FI" sz="900" dirty="0">
              <a:ea typeface="Times New Roman" panose="02020603050405020304" pitchFamily="18" charset="0"/>
            </a:endParaRPr>
          </a:p>
        </p:txBody>
      </p:sp>
      <p:sp>
        <p:nvSpPr>
          <p:cNvPr id="59" name="_s1101">
            <a:extLst>
              <a:ext uri="{FF2B5EF4-FFF2-40B4-BE49-F238E27FC236}">
                <a16:creationId xmlns:a16="http://schemas.microsoft.com/office/drawing/2014/main" id="{23071FFE-B374-8144-8C2A-74479900C421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480415" y="3265686"/>
            <a:ext cx="859678" cy="725595"/>
          </a:xfrm>
          <a:prstGeom prst="roundRect">
            <a:avLst>
              <a:gd name="adj" fmla="val 16667"/>
            </a:avLst>
          </a:prstGeom>
          <a:solidFill>
            <a:srgbClr val="D9E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ctr" anchorCtr="0" upright="1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Education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and</a:t>
            </a:r>
          </a:p>
          <a:p>
            <a:pPr algn="ctr"/>
            <a:r>
              <a:rPr lang="en-US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Open Data</a:t>
            </a:r>
            <a:r>
              <a:rPr lang="en-US" sz="1200" b="1" dirty="0">
                <a:solidFill>
                  <a:srgbClr val="0000FF"/>
                </a:solidFill>
                <a:ea typeface="Times New Roman" panose="02020603050405020304" pitchFamily="18" charset="0"/>
              </a:rPr>
              <a:t> </a:t>
            </a:r>
            <a:endParaRPr lang="fi-FI" sz="1200" dirty="0">
              <a:ea typeface="Times New Roman" panose="02020603050405020304" pitchFamily="18" charset="0"/>
            </a:endParaRPr>
          </a:p>
        </p:txBody>
      </p:sp>
      <p:sp>
        <p:nvSpPr>
          <p:cNvPr id="52" name="_s1093">
            <a:extLst>
              <a:ext uri="{FF2B5EF4-FFF2-40B4-BE49-F238E27FC236}">
                <a16:creationId xmlns:a16="http://schemas.microsoft.com/office/drawing/2014/main" id="{80E59B78-A478-3840-B6AD-BC3B3A7E711B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1921265" y="1494448"/>
            <a:ext cx="1234161" cy="3063836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round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vert="horz" wrap="square" lIns="0" tIns="0" rIns="0" bIns="0" anchor="ctr" anchorCtr="0" upright="1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i-FI" sz="1350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Theory</a:t>
            </a:r>
            <a:endParaRPr lang="fi-FI" sz="1350" b="1" dirty="0">
              <a:ea typeface="Times New Roman" panose="02020603050405020304" pitchFamily="18" charset="0"/>
            </a:endParaRPr>
          </a:p>
          <a:p>
            <a:pPr algn="ctr"/>
            <a:r>
              <a:rPr lang="fi-FI" sz="675" dirty="0">
                <a:ea typeface="Times New Roman" panose="02020603050405020304" pitchFamily="18" charset="0"/>
              </a:rPr>
              <a:t> </a:t>
            </a:r>
            <a:endParaRPr lang="fi-FI" sz="900" dirty="0"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QCD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fi-FI" sz="1200" dirty="0"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fi-FI" sz="12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High</a:t>
            </a:r>
            <a:r>
              <a:rPr lang="fi-FI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 Energy </a:t>
            </a:r>
            <a:r>
              <a:rPr lang="fi-FI" sz="12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Phenomenology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fi-FI" sz="1200" dirty="0"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fi-FI" sz="12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Cosmology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ea typeface="Times New Roman" panose="02020603050405020304" pitchFamily="18" charset="0"/>
              </a:rPr>
              <a:t> 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fi-FI" sz="12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Nuclear</a:t>
            </a:r>
            <a:r>
              <a:rPr lang="fi-FI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0000FF"/>
                </a:solidFill>
                <a:ea typeface="Times New Roman" panose="02020603050405020304" pitchFamily="18" charset="0"/>
              </a:rPr>
              <a:t>Structure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ea typeface="Times New Roman" panose="02020603050405020304" pitchFamily="18" charset="0"/>
              </a:rPr>
              <a:t> </a:t>
            </a:r>
            <a:endParaRPr lang="fi-FI" sz="1200" dirty="0">
              <a:ea typeface="Times New Roman" panose="02020603050405020304" pitchFamily="18" charset="0"/>
            </a:endParaRPr>
          </a:p>
          <a:p>
            <a:pPr algn="ctr"/>
            <a:r>
              <a:rPr lang="fi-FI" sz="1200" dirty="0">
                <a:solidFill>
                  <a:srgbClr val="0000FF"/>
                </a:solidFill>
                <a:ea typeface="Times New Roman" panose="02020603050405020304" pitchFamily="18" charset="0"/>
              </a:rPr>
              <a:t>Domain Wall Dynamics</a:t>
            </a:r>
            <a:endParaRPr lang="fi-FI" sz="1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4337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00" b="1" dirty="0" smtClean="0">
                <a:solidFill>
                  <a:srgbClr val="1CA17D"/>
                </a:solidFill>
                <a:latin typeface="Arial"/>
                <a:cs typeface="Arial"/>
              </a:rPr>
              <a:t>HIP and In-</a:t>
            </a:r>
            <a:r>
              <a:rPr lang="fi-FI" sz="2200" b="1" dirty="0" err="1" smtClean="0">
                <a:solidFill>
                  <a:srgbClr val="1CA17D"/>
                </a:solidFill>
                <a:latin typeface="Arial"/>
                <a:cs typeface="Arial"/>
              </a:rPr>
              <a:t>Kind</a:t>
            </a:r>
            <a:r>
              <a:rPr lang="fi-FI" sz="2200" b="1" dirty="0" smtClean="0">
                <a:solidFill>
                  <a:srgbClr val="1CA17D"/>
                </a:solidFill>
                <a:latin typeface="Arial"/>
                <a:cs typeface="Arial"/>
              </a:rPr>
              <a:t> </a:t>
            </a:r>
            <a:r>
              <a:rPr lang="fi-FI" sz="2200" b="1" dirty="0" err="1" smtClean="0">
                <a:solidFill>
                  <a:srgbClr val="1CA17D"/>
                </a:solidFill>
                <a:latin typeface="Arial"/>
                <a:cs typeface="Arial"/>
              </a:rPr>
              <a:t>Contributions</a:t>
            </a:r>
            <a:endParaRPr lang="fi-FI" sz="2200" b="1" dirty="0" smtClean="0">
              <a:solidFill>
                <a:srgbClr val="1CA17D"/>
              </a:solidFill>
              <a:latin typeface="Arial"/>
              <a:cs typeface="Arial"/>
            </a:endParaRPr>
          </a:p>
          <a:p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Budget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funding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is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used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for general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operation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and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maintenance</a:t>
            </a:r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External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funding</a:t>
            </a:r>
            <a:r>
              <a:rPr lang="fi-FI" dirty="0">
                <a:solidFill>
                  <a:srgbClr val="272727"/>
                </a:solidFill>
                <a:cs typeface="Arial"/>
              </a:rPr>
              <a:t> for in-</a:t>
            </a:r>
            <a:r>
              <a:rPr lang="fi-FI" dirty="0" err="1">
                <a:solidFill>
                  <a:srgbClr val="272727"/>
                </a:solidFill>
                <a:cs typeface="Arial"/>
              </a:rPr>
              <a:t>kind</a:t>
            </a:r>
            <a:r>
              <a:rPr lang="fi-FI" dirty="0">
                <a:solidFill>
                  <a:srgbClr val="272727"/>
                </a:solidFill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cs typeface="Arial"/>
              </a:rPr>
              <a:t>contributions</a:t>
            </a:r>
            <a:endParaRPr lang="fi-FI" dirty="0" smtClean="0">
              <a:solidFill>
                <a:srgbClr val="272727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National FIRI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research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infrastructure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funding</a:t>
            </a:r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Mainly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for CERN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experiments</a:t>
            </a:r>
            <a:r>
              <a:rPr lang="fi-FI" dirty="0" smtClean="0">
                <a:solidFill>
                  <a:srgbClr val="272727"/>
                </a:solidFill>
                <a:latin typeface="Arial"/>
                <a:cs typeface="Arial"/>
              </a:rPr>
              <a:t> and FAIR </a:t>
            </a:r>
            <a:r>
              <a:rPr lang="fi-FI" dirty="0" err="1" smtClean="0">
                <a:solidFill>
                  <a:srgbClr val="272727"/>
                </a:solidFill>
                <a:latin typeface="Arial"/>
                <a:cs typeface="Arial"/>
              </a:rPr>
              <a:t>construction</a:t>
            </a:r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CMS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detector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upgrades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, ALICE</a:t>
            </a:r>
            <a:endParaRPr lang="fi-FI" sz="1600" dirty="0">
              <a:solidFill>
                <a:srgbClr val="272727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Computing and data </a:t>
            </a:r>
            <a:r>
              <a:rPr lang="fi-FI" sz="1600" dirty="0" err="1" smtClean="0">
                <a:solidFill>
                  <a:srgbClr val="272727"/>
                </a:solidFill>
                <a:latin typeface="Arial"/>
                <a:cs typeface="Arial"/>
              </a:rPr>
              <a:t>cababilities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for CMS, ALICE,…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Super-FRS </a:t>
            </a:r>
            <a:r>
              <a:rPr lang="en-US" sz="1600" dirty="0">
                <a:solidFill>
                  <a:srgbClr val="272727"/>
                </a:solidFill>
                <a:cs typeface="Arial"/>
              </a:rPr>
              <a:t>beam tracking and diagnostics detectors </a:t>
            </a:r>
            <a:r>
              <a:rPr lang="en-US" sz="1600" dirty="0" smtClean="0">
                <a:solidFill>
                  <a:srgbClr val="272727"/>
                </a:solidFill>
                <a:cs typeface="Arial"/>
              </a:rPr>
              <a:t>and their </a:t>
            </a:r>
            <a:r>
              <a:rPr lang="en-US" sz="1600" dirty="0">
                <a:solidFill>
                  <a:srgbClr val="272727"/>
                </a:solidFill>
                <a:cs typeface="Arial"/>
              </a:rPr>
              <a:t>mechanical </a:t>
            </a:r>
            <a:r>
              <a:rPr lang="en-US" sz="1600" dirty="0" smtClean="0">
                <a:solidFill>
                  <a:srgbClr val="272727"/>
                </a:solidFill>
                <a:cs typeface="Arial"/>
              </a:rPr>
              <a:t>solutions:</a:t>
            </a:r>
            <a:r>
              <a:rPr lang="fi-FI" sz="1600" dirty="0" smtClean="0">
                <a:solidFill>
                  <a:srgbClr val="272727"/>
                </a:solidFill>
                <a:latin typeface="Arial"/>
                <a:cs typeface="Arial"/>
              </a:rPr>
              <a:t> MUSIC</a:t>
            </a:r>
            <a:r>
              <a:rPr lang="fi-FI" sz="1600" dirty="0" smtClean="0">
                <a:solidFill>
                  <a:srgbClr val="272727"/>
                </a:solidFill>
                <a:cs typeface="Arial"/>
              </a:rPr>
              <a:t>, GEM-TPC, SEM-Grid,…</a:t>
            </a:r>
            <a:endParaRPr lang="fi-FI" sz="1600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600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HIP_Logo_EN_V4_1Colour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491" y="1076325"/>
            <a:ext cx="2913888" cy="299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01000" y="184158"/>
            <a:ext cx="9557282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5321" y="-3498800"/>
            <a:ext cx="6302641" cy="51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58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HIP Teema">
      <a:dk1>
        <a:srgbClr val="1CA17D"/>
      </a:dk1>
      <a:lt1>
        <a:srgbClr val="FFFFFE"/>
      </a:lt1>
      <a:dk2>
        <a:srgbClr val="3186BC"/>
      </a:dk2>
      <a:lt2>
        <a:srgbClr val="F0AF41"/>
      </a:lt2>
      <a:accent1>
        <a:srgbClr val="008E6C"/>
      </a:accent1>
      <a:accent2>
        <a:srgbClr val="00679F"/>
      </a:accent2>
      <a:accent3>
        <a:srgbClr val="D98F36"/>
      </a:accent3>
      <a:accent4>
        <a:srgbClr val="8064A2"/>
      </a:accent4>
      <a:accent5>
        <a:srgbClr val="4BACC6"/>
      </a:accent5>
      <a:accent6>
        <a:srgbClr val="F79646"/>
      </a:accent6>
      <a:hlink>
        <a:srgbClr val="1CA17D"/>
      </a:hlink>
      <a:folHlink>
        <a:srgbClr val="3285BA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Bildschirmpräsentation (16:9)</PresentationFormat>
  <Paragraphs>106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Arial Unicode MS</vt:lpstr>
      <vt:lpstr>Times New Roman</vt:lpstr>
      <vt:lpstr>Office-teema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Forma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Joni Karsikko</dc:creator>
  <cp:lastModifiedBy>Utermann, Sonia Dr.</cp:lastModifiedBy>
  <cp:revision>53</cp:revision>
  <cp:lastPrinted>2019-04-08T14:27:01Z</cp:lastPrinted>
  <dcterms:created xsi:type="dcterms:W3CDTF">2018-03-21T13:23:41Z</dcterms:created>
  <dcterms:modified xsi:type="dcterms:W3CDTF">2019-04-11T07:43:14Z</dcterms:modified>
</cp:coreProperties>
</file>