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59" r:id="rId3"/>
    <p:sldId id="267" r:id="rId4"/>
    <p:sldId id="257" r:id="rId5"/>
    <p:sldId id="261" r:id="rId6"/>
    <p:sldId id="266" r:id="rId7"/>
    <p:sldId id="258" r:id="rId8"/>
    <p:sldId id="260" r:id="rId9"/>
    <p:sldId id="269" r:id="rId10"/>
    <p:sldId id="262" r:id="rId11"/>
    <p:sldId id="263" r:id="rId12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-8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DED5-9276-4BAE-8AF0-2A9B79FD2829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AE50-2930-407B-9B2A-9862C8933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50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5E3F-5901-4CEF-889E-DFB1D6276D87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C9536-0329-4698-A5A4-1FC8640E08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5522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15758" indent="-275292" defTabSz="88552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01166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41633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982099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22566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863032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03499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743965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20840B-2C26-4C5C-A039-A76869FC9095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9011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11175"/>
            <a:ext cx="3400425" cy="2549525"/>
          </a:xfrm>
          <a:ln/>
        </p:spPr>
      </p:sp>
      <p:sp>
        <p:nvSpPr>
          <p:cNvPr id="90116" name="Notizenplatzhalter 2"/>
          <p:cNvSpPr>
            <a:spLocks noGrp="1"/>
          </p:cNvSpPr>
          <p:nvPr>
            <p:ph type="body" idx="1"/>
          </p:nvPr>
        </p:nvSpPr>
        <p:spPr>
          <a:xfrm>
            <a:off x="993256" y="3229122"/>
            <a:ext cx="7941717" cy="3058279"/>
          </a:xfrm>
          <a:noFill/>
        </p:spPr>
        <p:txBody>
          <a:bodyPr lIns="93123" tIns="46562" rIns="93123" bIns="46562"/>
          <a:lstStyle/>
          <a:p>
            <a:pPr defTabSz="440466"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90117" name="Foliennummernplatzhalter 3"/>
          <p:cNvSpPr txBox="1">
            <a:spLocks noGrp="1"/>
          </p:cNvSpPr>
          <p:nvPr/>
        </p:nvSpPr>
        <p:spPr bwMode="auto">
          <a:xfrm>
            <a:off x="5623411" y="6457118"/>
            <a:ext cx="4302662" cy="33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3" tIns="46562" rIns="93123" bIns="46562" anchor="b"/>
          <a:lstStyle>
            <a:lvl1pPr defTabSz="482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E1450E-D5F6-4BE3-B91C-32C93CA33E51}" type="slidenum">
              <a:rPr lang="en-US" sz="1300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3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7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0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B83C3-8A5E-4E63-8BCE-FB141533E32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0A10-5075-486C-BB26-C1EF997F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315416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Slow extraction measurements July 2018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692696"/>
            <a:ext cx="6224736" cy="40689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R. Singh, S. </a:t>
            </a:r>
            <a:r>
              <a:rPr lang="en-US" sz="1800" dirty="0" err="1" smtClean="0"/>
              <a:t>Sorge</a:t>
            </a:r>
            <a:r>
              <a:rPr lang="en-US" sz="1800" dirty="0" smtClean="0"/>
              <a:t>, P. </a:t>
            </a:r>
            <a:r>
              <a:rPr lang="en-US" sz="1800" dirty="0" err="1" smtClean="0"/>
              <a:t>Forck</a:t>
            </a:r>
            <a:r>
              <a:rPr lang="en-US" sz="1800" dirty="0" smtClean="0"/>
              <a:t>, H. Welker and A. </a:t>
            </a:r>
            <a:r>
              <a:rPr lang="en-US" sz="1800" dirty="0" err="1" smtClean="0"/>
              <a:t>Stafiniak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 Verify/understand the effect of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strengths and relevant tune settings on the fine spill structure</a:t>
            </a:r>
          </a:p>
          <a:p>
            <a:r>
              <a:rPr lang="en-US" sz="2000" dirty="0" smtClean="0"/>
              <a:t>2) Look for options to damp the lines around 600 Hz in line with MIT/HIT air quadrupoles, first results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214" y="5432945"/>
                <a:ext cx="4239092" cy="828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Duty factor is calculated in the chosen length  (10 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) of spill data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F</m:t>
                    </m:r>
                    <m:r>
                      <a:rPr lang="de-DE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4" y="5432945"/>
                <a:ext cx="4239092" cy="828753"/>
              </a:xfrm>
              <a:prstGeom prst="rect">
                <a:avLst/>
              </a:prstGeom>
              <a:blipFill rotWithShape="1">
                <a:blip r:embed="rId2"/>
                <a:stretch>
                  <a:fillRect l="-1295" t="-3676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00399" cy="435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:\Projects\SlowExtraction\spill_typi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522480" cy="22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Spill spectra if the spill is divided into three consecutive parts</a:t>
            </a:r>
          </a:p>
          <a:p>
            <a:r>
              <a:rPr lang="en-US" sz="2400" dirty="0" smtClean="0"/>
              <a:t> -&gt; Spill spectrum changes as a function of distance from resonance</a:t>
            </a:r>
            <a:endParaRPr lang="en-US" sz="2400" dirty="0"/>
          </a:p>
        </p:txBody>
      </p:sp>
      <p:pic>
        <p:nvPicPr>
          <p:cNvPr id="4099" name="Picture 3" descr="F:\Projects\SlowExtraction\unbunched_during_spill_sca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9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rojects\SlowExtraction\unbunched_vs_bunched_spill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29287"/>
            <a:ext cx="6393904" cy="47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149" y="620688"/>
            <a:ext cx="906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Bunched vs </a:t>
            </a:r>
            <a:r>
              <a:rPr lang="en-US" sz="2400" dirty="0" err="1" smtClean="0"/>
              <a:t>unbunched</a:t>
            </a:r>
            <a:r>
              <a:rPr lang="en-US" sz="2400" dirty="0" smtClean="0"/>
              <a:t> spill spectra if the spill is divided into two parts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323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Sextupole</a:t>
            </a:r>
            <a:r>
              <a:rPr lang="en-US" sz="2800" dirty="0" smtClean="0"/>
              <a:t> strengths and external ripples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808080"/>
                </a:solidFill>
              </a:rPr>
              <a:t>External 30 mA ripples from 250 Hz to 4 kHz were introduced into the quadrupole power supply</a:t>
            </a:r>
          </a:p>
          <a:p>
            <a:r>
              <a:rPr lang="en-US" sz="2000" dirty="0" smtClean="0"/>
              <a:t>Three machines with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strengths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ym typeface="Symbol"/>
              </a:rPr>
              <a:t></a:t>
            </a:r>
            <a:r>
              <a:rPr lang="en-US" sz="2000" dirty="0" smtClean="0"/>
              <a:t>L </a:t>
            </a:r>
            <a:r>
              <a:rPr lang="en-US" sz="2000" dirty="0" smtClean="0"/>
              <a:t>= 0.02, 0.1,0.18 were set-up (Typical machine setting for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is 0.06 to 0.1)</a:t>
            </a:r>
          </a:p>
          <a:p>
            <a:r>
              <a:rPr lang="en-US" sz="2000" dirty="0" smtClean="0"/>
              <a:t>Counters just after SIS extraction GTE1DF1SP (10 us readout and 10 </a:t>
            </a:r>
            <a:r>
              <a:rPr lang="en-US" sz="2000" dirty="0" err="1" smtClean="0"/>
              <a:t>ms</a:t>
            </a:r>
            <a:r>
              <a:rPr lang="en-US" sz="2000" dirty="0" smtClean="0"/>
              <a:t> bins used for </a:t>
            </a:r>
            <a:r>
              <a:rPr lang="en-US" sz="2000" dirty="0"/>
              <a:t>d</a:t>
            </a:r>
            <a:r>
              <a:rPr lang="en-US" sz="2000" dirty="0" smtClean="0"/>
              <a:t>uty factor calculation)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r="5527"/>
          <a:stretch/>
        </p:blipFill>
        <p:spPr>
          <a:xfrm>
            <a:off x="187302" y="3212976"/>
            <a:ext cx="4402183" cy="32848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r="4399"/>
          <a:stretch/>
        </p:blipFill>
        <p:spPr>
          <a:xfrm>
            <a:off x="4499992" y="3240512"/>
            <a:ext cx="4454759" cy="32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Sextupole</a:t>
            </a:r>
            <a:r>
              <a:rPr lang="en-US" sz="2800" dirty="0" smtClean="0"/>
              <a:t> strengths and external ripples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sz="2000" dirty="0" smtClean="0"/>
              <a:t>External 30 mA ripples from 250 Hz to 4 kHz were introduced into the quadrupole power supply</a:t>
            </a:r>
          </a:p>
          <a:p>
            <a:r>
              <a:rPr lang="en-US" sz="2000" dirty="0" smtClean="0"/>
              <a:t>Three machines with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strengths of k2L = 0.02, 0.1,0.18 were set-up (Typical machine setting for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is 0.06 to 0.1)</a:t>
            </a:r>
          </a:p>
          <a:p>
            <a:r>
              <a:rPr lang="en-US" sz="2000" dirty="0" smtClean="0"/>
              <a:t>Counters just after SIS extraction GTE1DF1SP (10 us readout and 10 </a:t>
            </a:r>
            <a:r>
              <a:rPr lang="en-US" sz="2000" dirty="0" err="1" smtClean="0"/>
              <a:t>ms</a:t>
            </a:r>
            <a:r>
              <a:rPr lang="en-US" sz="2000" dirty="0" smtClean="0"/>
              <a:t> bins used for </a:t>
            </a:r>
            <a:r>
              <a:rPr lang="en-US" sz="2000" dirty="0"/>
              <a:t>d</a:t>
            </a:r>
            <a:r>
              <a:rPr lang="en-US" sz="2000" dirty="0" smtClean="0"/>
              <a:t>uty factor calculation)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7" t="2439" r="9125" b="-26"/>
          <a:stretch/>
        </p:blipFill>
        <p:spPr>
          <a:xfrm>
            <a:off x="-15728" y="3239588"/>
            <a:ext cx="4299696" cy="3357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r="4030"/>
          <a:stretch/>
        </p:blipFill>
        <p:spPr>
          <a:xfrm>
            <a:off x="4417640" y="3327185"/>
            <a:ext cx="4402832" cy="3270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5047" y="357301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0.03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52099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3054922"/>
            <a:ext cx="41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extracted particles same within 10 %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Sextupole</a:t>
            </a:r>
            <a:r>
              <a:rPr lang="en-US" sz="2800" dirty="0" smtClean="0"/>
              <a:t> strengths and external ripples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External 30 mA ripples from 250 Hz to 4 kHz were introduced into the quadrupole power supply</a:t>
            </a:r>
          </a:p>
          <a:p>
            <a:r>
              <a:rPr lang="en-US" sz="2000" dirty="0" smtClean="0"/>
              <a:t>Three machines with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strengths of k2L = 0.02, 0.1,0.18 were set-up (Typical machine setting for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is 0.06 to 0.1)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159" y="4066305"/>
            <a:ext cx="1152128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PS Control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2375" y="4210321"/>
            <a:ext cx="145950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06597" y="4210321"/>
            <a:ext cx="153830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Magnet family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4051877" y="4394987"/>
            <a:ext cx="8773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08691" y="3789040"/>
            <a:ext cx="466826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08691" y="3789040"/>
            <a:ext cx="0" cy="433523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76951" y="3819089"/>
            <a:ext cx="0" cy="55382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3"/>
          </p:cNvCxnSpPr>
          <p:nvPr/>
        </p:nvCxnSpPr>
        <p:spPr>
          <a:xfrm flipH="1">
            <a:off x="7344903" y="4394987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00287" y="4394987"/>
            <a:ext cx="792088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4713213" y="4101940"/>
            <a:ext cx="432048" cy="58609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29237" y="4394987"/>
            <a:ext cx="87736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76551" y="5157192"/>
            <a:ext cx="1389298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Current generator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4893184" y="4488556"/>
            <a:ext cx="601681" cy="1178838"/>
          </a:xfrm>
          <a:custGeom>
            <a:avLst/>
            <a:gdLst>
              <a:gd name="connsiteX0" fmla="*/ 601681 w 601681"/>
              <a:gd name="connsiteY0" fmla="*/ 1178838 h 1178838"/>
              <a:gd name="connsiteX1" fmla="*/ 351161 w 601681"/>
              <a:gd name="connsiteY1" fmla="*/ 214334 h 1178838"/>
              <a:gd name="connsiteX2" fmla="*/ 432 w 601681"/>
              <a:gd name="connsiteY2" fmla="*/ 76548 h 1178838"/>
              <a:gd name="connsiteX3" fmla="*/ 426317 w 601681"/>
              <a:gd name="connsiteY3" fmla="*/ 1178838 h 117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81" h="1178838">
                <a:moveTo>
                  <a:pt x="601681" y="1178838"/>
                </a:moveTo>
                <a:cubicBezTo>
                  <a:pt x="526525" y="788443"/>
                  <a:pt x="451369" y="398049"/>
                  <a:pt x="351161" y="214334"/>
                </a:cubicBezTo>
                <a:cubicBezTo>
                  <a:pt x="250953" y="30619"/>
                  <a:pt x="-12094" y="-84203"/>
                  <a:pt x="432" y="76548"/>
                </a:cubicBezTo>
                <a:cubicBezTo>
                  <a:pt x="12958" y="237299"/>
                  <a:pt x="219637" y="708068"/>
                  <a:pt x="426317" y="117883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752615" y="4488556"/>
            <a:ext cx="0" cy="4526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2"/>
          </p:cNvCxnSpPr>
          <p:nvPr/>
        </p:nvCxnSpPr>
        <p:spPr>
          <a:xfrm flipV="1">
            <a:off x="1224223" y="4712636"/>
            <a:ext cx="0" cy="22853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24223" y="4941168"/>
            <a:ext cx="35283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19616" y="3921549"/>
            <a:ext cx="68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Sextupole</a:t>
            </a:r>
            <a:r>
              <a:rPr lang="en-US" sz="2800" dirty="0" smtClean="0"/>
              <a:t> strengths and external ripples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sz="2000" dirty="0" smtClean="0"/>
              <a:t>External 30 mA ripples from 250 Hz to 4 kHz were introduced into the quadrupole power supply</a:t>
            </a:r>
          </a:p>
          <a:p>
            <a:r>
              <a:rPr lang="en-US" sz="2000" dirty="0" smtClean="0"/>
              <a:t>Three machines with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strengths of k2L = 0.02, 0.1,0.18 were set-up (Typical machine setting for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is 0.06 to 0.1)</a:t>
            </a:r>
          </a:p>
          <a:p>
            <a:r>
              <a:rPr lang="en-US" sz="2000" dirty="0" smtClean="0"/>
              <a:t>Counters just after SIS extraction GTE1DF1SP (10 us readout and 10 </a:t>
            </a:r>
            <a:r>
              <a:rPr lang="en-US" sz="2000" dirty="0" err="1" smtClean="0"/>
              <a:t>ms</a:t>
            </a:r>
            <a:r>
              <a:rPr lang="en-US" sz="2000" dirty="0" smtClean="0"/>
              <a:t> bins used for </a:t>
            </a:r>
            <a:r>
              <a:rPr lang="en-US" sz="2000" dirty="0"/>
              <a:t>d</a:t>
            </a:r>
            <a:r>
              <a:rPr lang="en-US" sz="2000" dirty="0" smtClean="0"/>
              <a:t>uty factor calculation)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" r="2817"/>
          <a:stretch/>
        </p:blipFill>
        <p:spPr>
          <a:xfrm>
            <a:off x="72008" y="3140968"/>
            <a:ext cx="4572000" cy="3370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r="3894"/>
          <a:stretch/>
        </p:blipFill>
        <p:spPr>
          <a:xfrm>
            <a:off x="4558937" y="3145673"/>
            <a:ext cx="4513368" cy="3353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3275692"/>
            <a:ext cx="19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3.01 kHz excitation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3284984"/>
            <a:ext cx="19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3.01 kHz excitation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315416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Slow extraction measurements July 2018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776" y="548680"/>
            <a:ext cx="6224736" cy="40689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R. Singh, S. </a:t>
            </a:r>
            <a:r>
              <a:rPr lang="en-US" sz="1800" dirty="0" err="1" smtClean="0"/>
              <a:t>Sorge</a:t>
            </a:r>
            <a:r>
              <a:rPr lang="en-US" sz="1800" dirty="0" smtClean="0"/>
              <a:t>, P. </a:t>
            </a:r>
            <a:r>
              <a:rPr lang="en-US" sz="1800" dirty="0" err="1" smtClean="0"/>
              <a:t>Forck</a:t>
            </a:r>
            <a:r>
              <a:rPr lang="en-US" sz="1800" dirty="0" smtClean="0"/>
              <a:t>, H. Welker and A. </a:t>
            </a:r>
            <a:r>
              <a:rPr lang="en-US" sz="1800" dirty="0" err="1" smtClean="0"/>
              <a:t>Stafiniak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 Verify/understand the effect of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strengths and relevant tune settings on the fine spill structure</a:t>
            </a:r>
          </a:p>
          <a:p>
            <a:r>
              <a:rPr lang="en-US" sz="2000" dirty="0" smtClean="0"/>
              <a:t>2) Look for options to damp the lines around 600 Hz in line with MIT/HIT air quadrupoles, first results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" y="2332850"/>
            <a:ext cx="5377351" cy="412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4838" y="2332850"/>
            <a:ext cx="20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Courtesy : C. </a:t>
            </a:r>
            <a:r>
              <a:rPr lang="en-US" b="1" dirty="0" err="1" smtClean="0">
                <a:solidFill>
                  <a:srgbClr val="FF0000"/>
                </a:solidFill>
              </a:rPr>
              <a:t>Krantz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16872" r="51672" b="36717"/>
          <a:stretch/>
        </p:blipFill>
        <p:spPr bwMode="auto">
          <a:xfrm>
            <a:off x="5797000" y="3194871"/>
            <a:ext cx="3242338" cy="239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Spill beating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External ripples with 597 Hz with four amplitudes in range of 5 – 40 mA were coupled into quadrupoles - &gt; Beating of duty factor with 3 Hz seen</a:t>
            </a:r>
          </a:p>
          <a:p>
            <a:r>
              <a:rPr lang="en-US" sz="2000" dirty="0" smtClean="0"/>
              <a:t>Can be used to reduce the amplitudes of the inherent 600 Hz ripples -&gt; Idea comes from HIT/MIT, where an air-quadrupole is fed with a grid-locked signal cancelling the tune ripples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r="6607"/>
          <a:stretch/>
        </p:blipFill>
        <p:spPr>
          <a:xfrm>
            <a:off x="251520" y="3338057"/>
            <a:ext cx="4161663" cy="31152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8128"/>
            <a:ext cx="3998590" cy="226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6811" y="6082317"/>
            <a:ext cx="408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: C. </a:t>
            </a:r>
            <a:r>
              <a:rPr lang="en-US" dirty="0" err="1" smtClean="0"/>
              <a:t>Krantz</a:t>
            </a:r>
            <a:r>
              <a:rPr lang="en-US" dirty="0" smtClean="0"/>
              <a:t>, Marburg Ion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9DF58-DCE8-445A-99B3-D316EB953B8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00038" y="361950"/>
            <a:ext cx="7924800" cy="396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</a:rPr>
              <a:t>Standard Scintillator Electronic and Data Acquisition</a:t>
            </a:r>
            <a:endParaRPr lang="en-US" sz="2000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4630212" y="1032010"/>
            <a:ext cx="4382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i="1" dirty="0" smtClean="0">
                <a:solidFill>
                  <a:srgbClr val="3333FF"/>
                </a:solidFill>
              </a:rPr>
              <a:t>Example</a:t>
            </a:r>
            <a:r>
              <a:rPr lang="en-US" sz="1600" b="1" dirty="0" smtClean="0">
                <a:solidFill>
                  <a:srgbClr val="3333FF"/>
                </a:solidFill>
              </a:rPr>
              <a:t>: </a:t>
            </a:r>
            <a:r>
              <a:rPr lang="en-US" sz="1600" dirty="0" smtClean="0"/>
              <a:t>Analog </a:t>
            </a:r>
            <a:r>
              <a:rPr lang="en-US" sz="1600" dirty="0"/>
              <a:t>pulses from a plastic </a:t>
            </a:r>
            <a:r>
              <a:rPr lang="en-US" sz="1600" dirty="0" smtClean="0"/>
              <a:t>scintillator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with 200 m cable for 300 </a:t>
            </a:r>
            <a:r>
              <a:rPr lang="en-US" sz="1600" dirty="0"/>
              <a:t>MeV/u Kr </a:t>
            </a:r>
            <a:r>
              <a:rPr lang="en-US" sz="1600" dirty="0" smtClean="0"/>
              <a:t>beam</a:t>
            </a:r>
            <a:endParaRPr lang="en-US" sz="1600" dirty="0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3532710" y="4494459"/>
            <a:ext cx="5176515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Advantage of particle counting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marL="285750" indent="-285750" algn="l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single particle detection, well to be triggered </a:t>
            </a:r>
          </a:p>
          <a:p>
            <a:pPr marL="285750" indent="-285750" algn="l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100 </a:t>
            </a:r>
            <a:r>
              <a:rPr lang="en-US" dirty="0" err="1" smtClean="0"/>
              <a:t>ps</a:t>
            </a:r>
            <a:r>
              <a:rPr lang="en-US" dirty="0" smtClean="0"/>
              <a:t> time resolution </a:t>
            </a:r>
          </a:p>
          <a:p>
            <a:pPr marL="285750" indent="-285750" algn="l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no</a:t>
            </a:r>
            <a:r>
              <a:rPr lang="en-US" dirty="0" smtClean="0"/>
              <a:t> noise or background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dirty="0" smtClean="0">
                <a:sym typeface="Symbol"/>
              </a:rPr>
              <a:t> could be directly compared to particle simulation</a:t>
            </a:r>
            <a:endParaRPr lang="en-US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5786998" y="1582835"/>
            <a:ext cx="3143500" cy="2703416"/>
            <a:chOff x="5364088" y="1632275"/>
            <a:chExt cx="3143500" cy="2703416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76" b="19090"/>
            <a:stretch/>
          </p:blipFill>
          <p:spPr bwMode="auto">
            <a:xfrm>
              <a:off x="5364088" y="1632275"/>
              <a:ext cx="3143500" cy="270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Gerade Verbindung mit Pfeil 2"/>
            <p:cNvCxnSpPr/>
            <p:nvPr/>
          </p:nvCxnSpPr>
          <p:spPr bwMode="auto">
            <a:xfrm>
              <a:off x="6821704" y="2801250"/>
              <a:ext cx="449351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mit Pfeil 10"/>
            <p:cNvCxnSpPr/>
            <p:nvPr/>
          </p:nvCxnSpPr>
          <p:spPr bwMode="auto">
            <a:xfrm flipH="1">
              <a:off x="7495804" y="2801250"/>
              <a:ext cx="532014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feld 6"/>
            <p:cNvSpPr txBox="1"/>
            <p:nvPr/>
          </p:nvSpPr>
          <p:spPr>
            <a:xfrm>
              <a:off x="6203855" y="2448976"/>
              <a:ext cx="829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100 mV</a:t>
              </a:r>
              <a:endParaRPr lang="en-US" sz="1400" dirty="0"/>
            </a:p>
          </p:txBody>
        </p:sp>
        <p:cxnSp>
          <p:nvCxnSpPr>
            <p:cNvPr id="15" name="Gerade Verbindung mit Pfeil 14"/>
            <p:cNvCxnSpPr/>
            <p:nvPr/>
          </p:nvCxnSpPr>
          <p:spPr bwMode="auto">
            <a:xfrm>
              <a:off x="6512779" y="3542668"/>
              <a:ext cx="449351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flipH="1">
              <a:off x="7111761" y="3542668"/>
              <a:ext cx="464695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6256982" y="2470328"/>
              <a:ext cx="0" cy="3309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feld 28"/>
            <p:cNvSpPr txBox="1"/>
            <p:nvPr/>
          </p:nvSpPr>
          <p:spPr>
            <a:xfrm>
              <a:off x="7574837" y="3252180"/>
              <a:ext cx="79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3333FF"/>
                  </a:solidFill>
                </a:rPr>
                <a:t>30 mV</a:t>
              </a:r>
            </a:p>
            <a:p>
              <a:pPr algn="l">
                <a:spcBef>
                  <a:spcPts val="0"/>
                </a:spcBef>
              </a:pPr>
              <a:r>
                <a:rPr lang="en-US" sz="1400" b="1" dirty="0">
                  <a:solidFill>
                    <a:srgbClr val="3333FF"/>
                  </a:solidFill>
                  <a:sym typeface="Symbol"/>
                </a:rPr>
                <a:t></a:t>
              </a:r>
              <a:r>
                <a:rPr lang="en-US" sz="1400" b="1" dirty="0" smtClean="0">
                  <a:solidFill>
                    <a:srgbClr val="3333FF"/>
                  </a:solidFill>
                </a:rPr>
                <a:t> </a:t>
              </a:r>
              <a:r>
                <a:rPr lang="en-US" sz="1400" b="1" dirty="0">
                  <a:solidFill>
                    <a:srgbClr val="3333FF"/>
                  </a:solidFill>
                </a:rPr>
                <a:t>4</a:t>
              </a:r>
              <a:r>
                <a:rPr lang="en-US" sz="1400" b="1" dirty="0" smtClean="0">
                  <a:solidFill>
                    <a:srgbClr val="3333FF"/>
                  </a:solidFill>
                </a:rPr>
                <a:t> %</a:t>
              </a:r>
              <a:endParaRPr 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632073" y="2435986"/>
              <a:ext cx="7914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3333FF"/>
                  </a:solidFill>
                </a:rPr>
                <a:t>2</a:t>
              </a:r>
              <a:r>
                <a:rPr lang="en-US" sz="1400" b="1" dirty="0" smtClean="0">
                  <a:solidFill>
                    <a:srgbClr val="3333FF"/>
                  </a:solidFill>
                </a:rPr>
                <a:t>0 ns</a:t>
              </a:r>
              <a:endParaRPr lang="en-US" sz="1400" b="1" dirty="0">
                <a:solidFill>
                  <a:srgbClr val="3333FF"/>
                </a:solidFill>
              </a:endParaRPr>
            </a:p>
          </p:txBody>
        </p:sp>
      </p:grpSp>
      <p:pic>
        <p:nvPicPr>
          <p:cNvPr id="64514" name="Picture 2" descr="H:\EuCARD2 Slow Extraction\Vorlagen\Fotos\P101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8" y="4335691"/>
            <a:ext cx="2843696" cy="21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10284" y="961050"/>
            <a:ext cx="3151966" cy="3290911"/>
            <a:chOff x="10284" y="961050"/>
            <a:chExt cx="3151966" cy="3290911"/>
          </a:xfrm>
        </p:grpSpPr>
        <p:sp>
          <p:nvSpPr>
            <p:cNvPr id="2" name="Rechteck 1"/>
            <p:cNvSpPr/>
            <p:nvPr/>
          </p:nvSpPr>
          <p:spPr bwMode="auto">
            <a:xfrm>
              <a:off x="251520" y="2554724"/>
              <a:ext cx="936104" cy="298212"/>
            </a:xfrm>
            <a:prstGeom prst="rect">
              <a:avLst/>
            </a:prstGeom>
            <a:solidFill>
              <a:srgbClr val="3333FF">
                <a:alpha val="17000"/>
              </a:srgbClr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7"/>
            <a:stretch/>
          </p:blipFill>
          <p:spPr bwMode="auto">
            <a:xfrm>
              <a:off x="683568" y="1252925"/>
              <a:ext cx="2319180" cy="681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0284" y="961050"/>
              <a:ext cx="2776440" cy="29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b="1" dirty="0" smtClean="0">
                  <a:solidFill>
                    <a:srgbClr val="3333FF"/>
                  </a:solidFill>
                  <a:cs typeface="Arial" charset="0"/>
                  <a:sym typeface="Symbol"/>
                </a:rPr>
                <a:t>Analog and digital chain:</a:t>
              </a:r>
              <a:endParaRPr lang="en-US" b="1" dirty="0">
                <a:solidFill>
                  <a:srgbClr val="3333FF"/>
                </a:solidFill>
              </a:endParaRPr>
            </a:p>
          </p:txBody>
        </p:sp>
        <p:cxnSp>
          <p:nvCxnSpPr>
            <p:cNvPr id="24" name="Gerade Verbindung 23"/>
            <p:cNvCxnSpPr/>
            <p:nvPr/>
          </p:nvCxnSpPr>
          <p:spPr bwMode="auto">
            <a:xfrm flipH="1">
              <a:off x="395536" y="1694438"/>
              <a:ext cx="5760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 flipV="1">
              <a:off x="395536" y="1694438"/>
              <a:ext cx="0" cy="9322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hteck 24"/>
            <p:cNvSpPr/>
            <p:nvPr/>
          </p:nvSpPr>
          <p:spPr bwMode="auto">
            <a:xfrm rot="16200000">
              <a:off x="66410" y="3545138"/>
              <a:ext cx="936104" cy="298212"/>
            </a:xfrm>
            <a:prstGeom prst="rect">
              <a:avLst/>
            </a:prstGeom>
            <a:solidFill>
              <a:srgbClr val="3333FF">
                <a:alpha val="17000"/>
              </a:srgbClr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539552" y="2060848"/>
              <a:ext cx="2032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3333FF"/>
                  </a:solidFill>
                </a:rPr>
                <a:t>long cable </a:t>
              </a:r>
              <a:r>
                <a:rPr lang="en-US" sz="1400" dirty="0" smtClean="0">
                  <a:solidFill>
                    <a:srgbClr val="3333FF"/>
                  </a:solidFill>
                  <a:sym typeface="Symbol"/>
                </a:rPr>
                <a:t> 50...300 m</a:t>
              </a:r>
              <a:endParaRPr lang="en-US" sz="1400" dirty="0">
                <a:solidFill>
                  <a:srgbClr val="3333FF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212890" y="2544055"/>
              <a:ext cx="194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3333FF"/>
                  </a:solidFill>
                </a:rPr>
                <a:t>300 MHz discriminator</a:t>
              </a:r>
              <a:endParaRPr lang="en-US" sz="1400" dirty="0">
                <a:solidFill>
                  <a:srgbClr val="3333FF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251520" y="3140969"/>
              <a:ext cx="1748730" cy="1110992"/>
            </a:xfrm>
            <a:prstGeom prst="rect">
              <a:avLst/>
            </a:prstGeom>
            <a:noFill/>
            <a:ln w="317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 rot="16200000">
              <a:off x="652654" y="3545138"/>
              <a:ext cx="936104" cy="298212"/>
            </a:xfrm>
            <a:prstGeom prst="rect">
              <a:avLst/>
            </a:prstGeom>
            <a:solidFill>
              <a:srgbClr val="3333FF">
                <a:alpha val="17000"/>
              </a:srgbClr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Rechteck 32"/>
            <p:cNvSpPr/>
            <p:nvPr/>
          </p:nvSpPr>
          <p:spPr bwMode="auto">
            <a:xfrm rot="16200000">
              <a:off x="1329386" y="3528442"/>
              <a:ext cx="936104" cy="298212"/>
            </a:xfrm>
            <a:prstGeom prst="rect">
              <a:avLst/>
            </a:prstGeom>
            <a:solidFill>
              <a:srgbClr val="3333FF">
                <a:alpha val="17000"/>
              </a:srgbClr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650591" y="3208336"/>
              <a:ext cx="300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CPU</a:t>
              </a:r>
              <a:endParaRPr lang="en-US" b="1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44212" y="2841506"/>
              <a:ext cx="2352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3333FF"/>
                  </a:solidFill>
                </a:rPr>
                <a:t>2</a:t>
              </a:r>
              <a:r>
                <a:rPr lang="en-US" sz="1400" dirty="0">
                  <a:solidFill>
                    <a:srgbClr val="3333FF"/>
                  </a:solidFill>
                </a:rPr>
                <a:t>5</a:t>
              </a:r>
              <a:r>
                <a:rPr lang="en-US" sz="1400" dirty="0" smtClean="0">
                  <a:solidFill>
                    <a:srgbClr val="3333FF"/>
                  </a:solidFill>
                </a:rPr>
                <a:t>0 MHz scaler Struck 3820</a:t>
              </a:r>
              <a:endParaRPr lang="en-US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37" name="Gerade Verbindung 36"/>
            <p:cNvCxnSpPr/>
            <p:nvPr/>
          </p:nvCxnSpPr>
          <p:spPr bwMode="auto">
            <a:xfrm flipH="1" flipV="1">
              <a:off x="534462" y="2694566"/>
              <a:ext cx="5090" cy="688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feld 37"/>
            <p:cNvSpPr txBox="1"/>
            <p:nvPr/>
          </p:nvSpPr>
          <p:spPr>
            <a:xfrm>
              <a:off x="1997822" y="3397204"/>
              <a:ext cx="11644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3333FF"/>
                  </a:solidFill>
                </a:rPr>
                <a:t>VME</a:t>
              </a:r>
            </a:p>
            <a:p>
              <a:pPr algn="l"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3333FF"/>
                  </a:solidFill>
                </a:rPr>
                <a:t>128 channels</a:t>
              </a:r>
            </a:p>
            <a:p>
              <a:pPr algn="l">
                <a:spcBef>
                  <a:spcPts val="0"/>
                </a:spcBef>
              </a:pPr>
              <a:endParaRPr 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913639" y="3308216"/>
              <a:ext cx="4141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b="1" dirty="0" err="1" smtClean="0"/>
                <a:t>ti</a:t>
              </a:r>
              <a:endParaRPr lang="en-US" sz="1400" b="1" dirty="0" smtClean="0"/>
            </a:p>
            <a:p>
              <a:pPr>
                <a:spcBef>
                  <a:spcPts val="0"/>
                </a:spcBef>
              </a:pPr>
              <a:r>
                <a:rPr lang="en-US" sz="1400" b="1" dirty="0" err="1" smtClean="0"/>
                <a:t>ming</a:t>
              </a:r>
              <a:endParaRPr lang="en-US" sz="1400" b="1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293956" y="3262049"/>
              <a:ext cx="48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 err="1" smtClean="0"/>
                <a:t>sc</a:t>
              </a:r>
              <a:endParaRPr lang="en-US" sz="1600" b="1" dirty="0" smtClean="0"/>
            </a:p>
            <a:p>
              <a:pPr>
                <a:spcBef>
                  <a:spcPts val="0"/>
                </a:spcBef>
              </a:pPr>
              <a:r>
                <a:rPr lang="en-US" sz="1600" b="1" dirty="0" smtClean="0"/>
                <a:t>al</a:t>
              </a:r>
            </a:p>
            <a:p>
              <a:pPr>
                <a:spcBef>
                  <a:spcPts val="0"/>
                </a:spcBef>
              </a:pPr>
              <a:r>
                <a:rPr lang="en-US" sz="1600" b="1" dirty="0" err="1" smtClean="0"/>
                <a:t>er</a:t>
              </a:r>
              <a:endParaRPr lang="en-US" sz="1600" b="1" dirty="0"/>
            </a:p>
          </p:txBody>
        </p:sp>
      </p:grp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3078088" y="1762429"/>
            <a:ext cx="2008262" cy="29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endParaRPr lang="en-US" sz="1600" dirty="0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068438" y="1787514"/>
            <a:ext cx="3066678" cy="248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 dirty="0" smtClean="0"/>
              <a:t>Parallel digitalization of:</a:t>
            </a:r>
          </a:p>
          <a:p>
            <a:pPr marL="285750" indent="-285750" algn="l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Scintillators</a:t>
            </a:r>
          </a:p>
          <a:p>
            <a:pPr marL="285750" indent="-285750" algn="l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I</a:t>
            </a:r>
            <a:r>
              <a:rPr lang="en-US" sz="1600" dirty="0" smtClean="0"/>
              <a:t>onization Chambers</a:t>
            </a:r>
          </a:p>
          <a:p>
            <a:pPr marL="285750" indent="-285750" algn="l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SEM-detectors</a:t>
            </a:r>
          </a:p>
          <a:p>
            <a:pPr marL="285750" indent="-285750" algn="l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any detector from experiment 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sz="1600" dirty="0" smtClean="0"/>
              <a:t>      e.g. diamond from HADES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sz="1600" dirty="0" smtClean="0"/>
              <a:t>Entire cycle stored with 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sz="1600" dirty="0" smtClean="0"/>
              <a:t>min. sample time </a:t>
            </a:r>
            <a:r>
              <a:rPr lang="en-US" sz="1600" b="1" i="1" dirty="0" smtClean="0"/>
              <a:t>t</a:t>
            </a:r>
            <a:r>
              <a:rPr lang="en-US" sz="1600" b="1" i="1" baseline="-25000" dirty="0" smtClean="0"/>
              <a:t>read</a:t>
            </a:r>
            <a:r>
              <a:rPr lang="en-US" sz="1600" dirty="0" smtClean="0"/>
              <a:t> = 1 µs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sz="1600" b="1" dirty="0" smtClean="0"/>
              <a:t>Various </a:t>
            </a:r>
            <a:r>
              <a:rPr lang="en-US" sz="1600" b="1" u="sng" dirty="0" smtClean="0"/>
              <a:t>online</a:t>
            </a:r>
            <a:r>
              <a:rPr lang="en-US" sz="1600" b="1" dirty="0" smtClean="0"/>
              <a:t> analysis tools</a:t>
            </a:r>
            <a:endParaRPr lang="en-US" sz="1600" dirty="0" smtClean="0"/>
          </a:p>
          <a:p>
            <a:pPr algn="l">
              <a:lnSpc>
                <a:spcPct val="70000"/>
              </a:lnSpc>
              <a:spcBef>
                <a:spcPts val="4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78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Comments, Proposals and 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Spill quality significantly improved by lower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strength</a:t>
            </a:r>
          </a:p>
          <a:p>
            <a:r>
              <a:rPr lang="en-US" sz="2000" dirty="0" smtClean="0"/>
              <a:t>Study of losses at septa must be studied</a:t>
            </a:r>
            <a:endParaRPr lang="en-US" sz="2000" dirty="0" smtClean="0"/>
          </a:p>
          <a:p>
            <a:r>
              <a:rPr lang="en-US" sz="2000" dirty="0" smtClean="0"/>
              <a:t>Correlation with 50 Hz-related lines and ‘broad-band’ response</a:t>
            </a:r>
          </a:p>
          <a:p>
            <a:r>
              <a:rPr lang="en-US" sz="2000" dirty="0" smtClean="0"/>
              <a:t>MIT: Better spill by compensation of 600 Hz line</a:t>
            </a:r>
          </a:p>
          <a:p>
            <a:r>
              <a:rPr lang="en-US" sz="2000" dirty="0" smtClean="0"/>
              <a:t>Possibility at GSI by extra quad or feedback in power supplier </a:t>
            </a:r>
            <a:r>
              <a:rPr lang="en-US" sz="2000" dirty="0" err="1" smtClean="0"/>
              <a:t>dcct</a:t>
            </a:r>
            <a:r>
              <a:rPr lang="en-US" sz="2000" dirty="0" smtClean="0"/>
              <a:t> 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Simulations ongoing, must be continued with high priority</a:t>
            </a:r>
            <a:endParaRPr lang="en-US" sz="2000" dirty="0" smtClean="0"/>
          </a:p>
          <a:p>
            <a:r>
              <a:rPr lang="en-US" sz="2000" dirty="0"/>
              <a:t>E</a:t>
            </a:r>
            <a:r>
              <a:rPr lang="en-US" sz="2000" dirty="0" smtClean="0"/>
              <a:t>xperimental verification required with high priority,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i.e. beam time and man-power</a:t>
            </a:r>
          </a:p>
          <a:p>
            <a:r>
              <a:rPr lang="en-US" sz="2000" dirty="0" smtClean="0"/>
              <a:t>Possible physical quantity: transit time as the basis for the understanding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(i.e. time between crossing </a:t>
            </a:r>
            <a:r>
              <a:rPr lang="en-US" sz="2000" dirty="0" err="1" smtClean="0"/>
              <a:t>seperatrix</a:t>
            </a:r>
            <a:r>
              <a:rPr lang="en-US" sz="2000" dirty="0" smtClean="0"/>
              <a:t> and reaching septum</a:t>
            </a:r>
            <a:r>
              <a:rPr lang="en-US" sz="2000" smtClean="0"/>
              <a:t>)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078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Bildschirmpräsentation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 Theme</vt:lpstr>
      <vt:lpstr>Slow extraction measurements July 2018</vt:lpstr>
      <vt:lpstr>Sextupole strengths and external ripples</vt:lpstr>
      <vt:lpstr>Sextupole strengths and external ripples</vt:lpstr>
      <vt:lpstr>Sextupole strengths and external ripples</vt:lpstr>
      <vt:lpstr>Sextupole strengths and external ripples</vt:lpstr>
      <vt:lpstr>Slow extraction measurements July 2018</vt:lpstr>
      <vt:lpstr>Spill beating</vt:lpstr>
      <vt:lpstr>PowerPoint-Präsentation</vt:lpstr>
      <vt:lpstr>Comments, Proposals and Conclusion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measurements July 2018</dc:title>
  <dc:creator>Singh, Rahul</dc:creator>
  <cp:lastModifiedBy>Forck, Peter Dr.</cp:lastModifiedBy>
  <cp:revision>16</cp:revision>
  <cp:lastPrinted>2018-08-28T11:31:10Z</cp:lastPrinted>
  <dcterms:created xsi:type="dcterms:W3CDTF">2018-08-28T08:50:07Z</dcterms:created>
  <dcterms:modified xsi:type="dcterms:W3CDTF">2018-08-28T11:50:55Z</dcterms:modified>
</cp:coreProperties>
</file>