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261" r:id="rId3"/>
    <p:sldId id="259" r:id="rId4"/>
    <p:sldId id="257" r:id="rId5"/>
    <p:sldId id="260" r:id="rId6"/>
    <p:sldId id="258" r:id="rId7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 autoAdjust="0"/>
    <p:restoredTop sz="94655" autoAdjust="0"/>
  </p:normalViewPr>
  <p:slideViewPr>
    <p:cSldViewPr snapToGrid="0" snapToObjects="1">
      <p:cViewPr varScale="1">
        <p:scale>
          <a:sx n="273" d="100"/>
          <a:sy n="273" d="100"/>
        </p:scale>
        <p:origin x="-277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28.08.2018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28.08.2018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CBAD649B-0CA5-5745-AC6A-2463BE00EB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754" y="1212688"/>
            <a:ext cx="8427665" cy="53577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6507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4306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0" y="6560611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0" y="6560611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0" y="6560611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35271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0" y="6560611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UNILAC </a:t>
            </a:r>
            <a:r>
              <a:rPr lang="de-DE" dirty="0" err="1"/>
              <a:t>Vacuum</a:t>
            </a:r>
            <a:r>
              <a:rPr lang="de-DE" dirty="0"/>
              <a:t> Control </a:t>
            </a:r>
            <a:r>
              <a:rPr lang="de-DE" dirty="0" err="1"/>
              <a:t>replacement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Project </a:t>
            </a:r>
            <a:r>
              <a:rPr lang="de-DE" dirty="0" err="1" smtClean="0"/>
              <a:t>schedule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690211" cy="787557"/>
          </a:xfrm>
        </p:spPr>
        <p:txBody>
          <a:bodyPr>
            <a:normAutofit/>
          </a:bodyPr>
          <a:lstStyle/>
          <a:p>
            <a:r>
              <a:rPr lang="de-DE" dirty="0" smtClean="0"/>
              <a:t>UNILAC </a:t>
            </a:r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controls</a:t>
            </a:r>
            <a:r>
              <a:rPr lang="de-DE" dirty="0" smtClean="0"/>
              <a:t>: </a:t>
            </a:r>
            <a:r>
              <a:rPr lang="de-DE" dirty="0" err="1" smtClean="0"/>
              <a:t>From</a:t>
            </a:r>
            <a:r>
              <a:rPr lang="de-DE" dirty="0" smtClean="0"/>
              <a:t> Old </a:t>
            </a:r>
            <a:r>
              <a:rPr lang="de-DE" dirty="0" err="1" smtClean="0"/>
              <a:t>to</a:t>
            </a:r>
            <a:r>
              <a:rPr lang="de-DE" dirty="0" smtClean="0"/>
              <a:t> New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pPr lvl="1"/>
            <a:endParaRPr lang="de-DE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349007" y="3329534"/>
            <a:ext cx="8445986" cy="3193848"/>
            <a:chOff x="1" y="2362540"/>
            <a:chExt cx="9143999" cy="4160842"/>
          </a:xfrm>
        </p:grpSpPr>
        <p:pic>
          <p:nvPicPr>
            <p:cNvPr id="4" name="Picture 3" descr="Q:\Eigene Ordner Peter\UHV Steuerung Upgrade\IMG_091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8" r="10717"/>
            <a:stretch/>
          </p:blipFill>
          <p:spPr bwMode="auto">
            <a:xfrm>
              <a:off x="2905859" y="2362541"/>
              <a:ext cx="4575490" cy="4160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5" descr="Q:\Eigene Ordner Peter\UHV Steuerung Upgrade\IMG_0914x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6" t="2844" r="35307" b="5107"/>
            <a:stretch/>
          </p:blipFill>
          <p:spPr bwMode="auto">
            <a:xfrm>
              <a:off x="1" y="2362543"/>
              <a:ext cx="2704808" cy="4160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32" r="14429"/>
            <a:stretch/>
          </p:blipFill>
          <p:spPr bwMode="auto">
            <a:xfrm>
              <a:off x="7481350" y="2362540"/>
              <a:ext cx="1662650" cy="4160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uppieren 8"/>
          <p:cNvGrpSpPr/>
          <p:nvPr/>
        </p:nvGrpSpPr>
        <p:grpSpPr>
          <a:xfrm>
            <a:off x="629268" y="1206369"/>
            <a:ext cx="7885464" cy="2085975"/>
            <a:chOff x="546561" y="93035"/>
            <a:chExt cx="7885464" cy="2085975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0200" y="121611"/>
              <a:ext cx="6981825" cy="202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561" y="93035"/>
              <a:ext cx="990600" cy="2085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6601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UNILAC </a:t>
            </a:r>
            <a:r>
              <a:rPr lang="de-DE" dirty="0" err="1" smtClean="0"/>
              <a:t>vacuum</a:t>
            </a:r>
            <a:r>
              <a:rPr lang="de-DE" dirty="0" smtClean="0"/>
              <a:t> vs. </a:t>
            </a:r>
            <a:r>
              <a:rPr lang="de-DE" dirty="0" err="1" smtClean="0"/>
              <a:t>Cryring</a:t>
            </a:r>
            <a:r>
              <a:rPr lang="de-DE" dirty="0" smtClean="0"/>
              <a:t> </a:t>
            </a:r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controls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59840"/>
              </p:ext>
            </p:extLst>
          </p:nvPr>
        </p:nvGraphicFramePr>
        <p:xfrm>
          <a:off x="150073" y="1229476"/>
          <a:ext cx="8843853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9015"/>
                <a:gridCol w="1706887"/>
                <a:gridCol w="2947951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Device / Sub-System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Cryring</a:t>
                      </a:r>
                      <a:r>
                        <a:rPr lang="de-DE" dirty="0" smtClean="0"/>
                        <a:t> / </a:t>
                      </a:r>
                      <a:r>
                        <a:rPr lang="de-DE" dirty="0" err="1" smtClean="0"/>
                        <a:t>qty</a:t>
                      </a:r>
                      <a:r>
                        <a:rPr lang="de-DE" dirty="0" smtClean="0"/>
                        <a:t>.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UNILAC / </a:t>
                      </a:r>
                      <a:r>
                        <a:rPr lang="de-DE" dirty="0" err="1" smtClean="0"/>
                        <a:t>qty</a:t>
                      </a:r>
                      <a:r>
                        <a:rPr lang="de-DE" dirty="0" smtClean="0"/>
                        <a:t>.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PLC </a:t>
                      </a:r>
                      <a:r>
                        <a:rPr lang="de-DE" dirty="0" err="1" smtClean="0"/>
                        <a:t>system</a:t>
                      </a:r>
                      <a:r>
                        <a:rPr lang="de-DE" dirty="0" smtClean="0"/>
                        <a:t> / </a:t>
                      </a:r>
                      <a:r>
                        <a:rPr lang="de-DE" dirty="0" err="1" smtClean="0"/>
                        <a:t>racks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de-DE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Gate </a:t>
                      </a:r>
                      <a:r>
                        <a:rPr lang="de-DE" dirty="0" err="1" smtClean="0"/>
                        <a:t>valves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r>
                        <a:rPr lang="de-DE" b="1" dirty="0" smtClean="0">
                          <a:solidFill>
                            <a:schemeClr val="tx1"/>
                          </a:solidFill>
                        </a:rPr>
                        <a:t> / 12</a:t>
                      </a:r>
                      <a:endParaRPr lang="de-DE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r>
                        <a:rPr lang="de-DE" b="1" dirty="0" smtClean="0">
                          <a:solidFill>
                            <a:schemeClr val="tx1"/>
                          </a:solidFill>
                        </a:rPr>
                        <a:t> / 53</a:t>
                      </a:r>
                      <a:endParaRPr lang="de-DE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IG </a:t>
                      </a:r>
                      <a:r>
                        <a:rPr lang="de-DE" dirty="0" err="1" smtClean="0"/>
                        <a:t>pumps</a:t>
                      </a:r>
                      <a:endParaRPr lang="de-D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r>
                        <a:rPr lang="de-DE" b="1" dirty="0" smtClean="0">
                          <a:solidFill>
                            <a:schemeClr val="tx1"/>
                          </a:solidFill>
                        </a:rPr>
                        <a:t> / 19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r>
                        <a:rPr lang="de-DE" b="1" dirty="0" smtClean="0">
                          <a:solidFill>
                            <a:schemeClr val="tx1"/>
                          </a:solidFill>
                        </a:rPr>
                        <a:t> / 101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DE" dirty="0" err="1" smtClean="0"/>
                        <a:t>Pressure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gauges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r>
                        <a:rPr lang="de-DE" b="1" dirty="0" smtClean="0">
                          <a:solidFill>
                            <a:schemeClr val="tx1"/>
                          </a:solidFill>
                        </a:rPr>
                        <a:t> / 29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r>
                        <a:rPr lang="de-DE" b="1" dirty="0" smtClean="0">
                          <a:solidFill>
                            <a:schemeClr val="tx1"/>
                          </a:solidFill>
                        </a:rPr>
                        <a:t> / 143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DE" dirty="0" err="1" smtClean="0"/>
                        <a:t>Stationary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pumping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stations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de-DE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r>
                        <a:rPr lang="de-DE" b="1" dirty="0" smtClean="0">
                          <a:solidFill>
                            <a:schemeClr val="tx1"/>
                          </a:solidFill>
                        </a:rPr>
                        <a:t> / 74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Turbo </a:t>
                      </a:r>
                      <a:r>
                        <a:rPr lang="de-DE" dirty="0" err="1" smtClean="0"/>
                        <a:t>pumps</a:t>
                      </a:r>
                      <a:r>
                        <a:rPr lang="de-DE" dirty="0" smtClean="0"/>
                        <a:t> (</a:t>
                      </a:r>
                      <a:r>
                        <a:rPr lang="de-DE" dirty="0" err="1" smtClean="0"/>
                        <a:t>controller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types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r>
                        <a:rPr lang="de-DE" b="1" dirty="0" smtClean="0">
                          <a:solidFill>
                            <a:schemeClr val="tx1"/>
                          </a:solidFill>
                        </a:rPr>
                        <a:t> / 74 (3)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Non-standard TP </a:t>
                      </a:r>
                      <a:r>
                        <a:rPr lang="de-DE" dirty="0" err="1" smtClean="0"/>
                        <a:t>controller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interfaces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r>
                        <a:rPr lang="de-DE" b="1" dirty="0" smtClean="0">
                          <a:solidFill>
                            <a:schemeClr val="tx1"/>
                          </a:solidFill>
                        </a:rPr>
                        <a:t> / 21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DE" dirty="0" err="1" smtClean="0"/>
                        <a:t>Contactor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controllers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r>
                        <a:rPr lang="de-DE" b="1" dirty="0" smtClean="0">
                          <a:solidFill>
                            <a:schemeClr val="tx1"/>
                          </a:solidFill>
                        </a:rPr>
                        <a:t> / 74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DE" dirty="0" err="1" smtClean="0"/>
                        <a:t>Centralized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pre-vacuum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systems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r>
                        <a:rPr lang="de-DE" b="1" dirty="0" smtClean="0">
                          <a:solidFill>
                            <a:schemeClr val="tx1"/>
                          </a:solidFill>
                        </a:rPr>
                        <a:t> / 3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Fast </a:t>
                      </a:r>
                      <a:r>
                        <a:rPr lang="de-DE" dirty="0" err="1" smtClean="0"/>
                        <a:t>closing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valves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r>
                        <a:rPr lang="de-DE" b="1" dirty="0" smtClean="0">
                          <a:solidFill>
                            <a:schemeClr val="tx1"/>
                          </a:solidFill>
                        </a:rPr>
                        <a:t> / 6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Interface </a:t>
                      </a:r>
                      <a:r>
                        <a:rPr lang="de-DE" dirty="0" err="1" smtClean="0"/>
                        <a:t>to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chopper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control</a:t>
                      </a:r>
                      <a:r>
                        <a:rPr lang="de-DE" dirty="0" smtClean="0"/>
                        <a:t> / </a:t>
                      </a:r>
                    </a:p>
                    <a:p>
                      <a:pPr algn="r"/>
                      <a:r>
                        <a:rPr lang="de-DE" dirty="0" smtClean="0"/>
                        <a:t>interlock </a:t>
                      </a:r>
                      <a:r>
                        <a:rPr lang="de-DE" dirty="0" err="1" smtClean="0"/>
                        <a:t>channels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r>
                        <a:rPr lang="de-DE" b="1" dirty="0" smtClean="0">
                          <a:solidFill>
                            <a:schemeClr val="tx1"/>
                          </a:solidFill>
                        </a:rPr>
                        <a:t> / ?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/>
                        <a:t>New </a:t>
                      </a:r>
                      <a:r>
                        <a:rPr lang="de-DE" dirty="0" err="1" smtClean="0"/>
                        <a:t>cables</a:t>
                      </a:r>
                      <a:r>
                        <a:rPr lang="de-DE" dirty="0" smtClean="0"/>
                        <a:t> / </a:t>
                      </a:r>
                      <a:r>
                        <a:rPr lang="de-DE" dirty="0" err="1" smtClean="0"/>
                        <a:t>strands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to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be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connected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~100 / ~1500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963 / 14668*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5500662" y="6354270"/>
            <a:ext cx="3323346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dirty="0" smtClean="0"/>
              <a:t>*: 6050 in </a:t>
            </a:r>
            <a:r>
              <a:rPr lang="de-DE" sz="1200" dirty="0" err="1" smtClean="0"/>
              <a:t>connectors</a:t>
            </a:r>
            <a:r>
              <a:rPr lang="de-DE" sz="1200" dirty="0" smtClean="0"/>
              <a:t>, 8620 in terminal </a:t>
            </a:r>
            <a:r>
              <a:rPr lang="de-DE" sz="1200" dirty="0" err="1" smtClean="0"/>
              <a:t>blocks</a:t>
            </a:r>
            <a:r>
              <a:rPr lang="de-DE" sz="12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63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UNILAC </a:t>
            </a:r>
            <a:r>
              <a:rPr lang="de-DE" dirty="0" err="1" smtClean="0"/>
              <a:t>vacuum</a:t>
            </a:r>
            <a:r>
              <a:rPr lang="de-DE" dirty="0" smtClean="0"/>
              <a:t> vs. </a:t>
            </a:r>
            <a:r>
              <a:rPr lang="de-DE" dirty="0" err="1" smtClean="0"/>
              <a:t>Cryring</a:t>
            </a:r>
            <a:r>
              <a:rPr lang="de-DE" dirty="0" smtClean="0"/>
              <a:t> </a:t>
            </a:r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controls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control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UNILAC </a:t>
            </a:r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Cryring</a:t>
            </a:r>
            <a:endParaRPr lang="de-DE" dirty="0" smtClean="0"/>
          </a:p>
          <a:p>
            <a:pPr lvl="1"/>
            <a:r>
              <a:rPr lang="de-DE" dirty="0" smtClean="0"/>
              <a:t>Schedule </a:t>
            </a:r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Cryring</a:t>
            </a:r>
            <a:r>
              <a:rPr lang="de-DE" dirty="0" smtClean="0"/>
              <a:t> </a:t>
            </a:r>
            <a:r>
              <a:rPr lang="de-DE" dirty="0" err="1" smtClean="0"/>
              <a:t>experience</a:t>
            </a:r>
            <a:endParaRPr lang="de-DE" dirty="0" smtClean="0"/>
          </a:p>
          <a:p>
            <a:r>
              <a:rPr lang="de-DE" dirty="0" err="1"/>
              <a:t>Commissioning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Cryring</a:t>
            </a:r>
            <a:r>
              <a:rPr lang="de-DE" dirty="0"/>
              <a:t> </a:t>
            </a:r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controls</a:t>
            </a:r>
            <a:r>
              <a:rPr lang="de-DE" dirty="0" smtClean="0"/>
              <a:t> </a:t>
            </a:r>
            <a:r>
              <a:rPr lang="de-DE" dirty="0" err="1" smtClean="0"/>
              <a:t>took</a:t>
            </a:r>
            <a:r>
              <a:rPr lang="de-DE" dirty="0" smtClean="0"/>
              <a:t> </a:t>
            </a:r>
            <a:r>
              <a:rPr lang="de-DE" dirty="0"/>
              <a:t>1 </a:t>
            </a:r>
            <a:r>
              <a:rPr lang="de-DE" dirty="0" err="1"/>
              <a:t>year</a:t>
            </a:r>
            <a:endParaRPr lang="de-DE" dirty="0"/>
          </a:p>
          <a:p>
            <a:r>
              <a:rPr lang="de-DE" dirty="0" smtClean="0"/>
              <a:t>But:</a:t>
            </a:r>
          </a:p>
          <a:p>
            <a:pPr lvl="1"/>
            <a:r>
              <a:rPr lang="de-DE" dirty="0" smtClean="0"/>
              <a:t>Migration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/>
              <a:t>SPS </a:t>
            </a:r>
            <a:r>
              <a:rPr lang="de-DE" dirty="0" smtClean="0"/>
              <a:t>Series S7-1500 </a:t>
            </a:r>
            <a:r>
              <a:rPr lang="de-DE" dirty="0" err="1" smtClean="0"/>
              <a:t>necessary</a:t>
            </a:r>
            <a:endParaRPr lang="de-DE" dirty="0" smtClean="0"/>
          </a:p>
          <a:p>
            <a:pPr lvl="1"/>
            <a:r>
              <a:rPr lang="de-DE" dirty="0" err="1" smtClean="0"/>
              <a:t>Implys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UNICOS </a:t>
            </a:r>
            <a:r>
              <a:rPr lang="de-DE" dirty="0" err="1" smtClean="0"/>
              <a:t>version</a:t>
            </a:r>
            <a:r>
              <a:rPr lang="de-DE" dirty="0" smtClean="0"/>
              <a:t>,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programming</a:t>
            </a:r>
            <a:r>
              <a:rPr lang="de-DE" dirty="0" smtClean="0"/>
              <a:t> </a:t>
            </a:r>
            <a:r>
              <a:rPr lang="de-DE" dirty="0" err="1" smtClean="0"/>
              <a:t>tools</a:t>
            </a:r>
            <a:r>
              <a:rPr lang="de-DE" dirty="0" smtClean="0"/>
              <a:t>, </a:t>
            </a:r>
            <a:r>
              <a:rPr lang="de-DE" dirty="0" err="1" smtClean="0"/>
              <a:t>adaption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Cryring</a:t>
            </a:r>
            <a:r>
              <a:rPr lang="de-DE" dirty="0" smtClean="0"/>
              <a:t> </a:t>
            </a:r>
            <a:r>
              <a:rPr lang="de-DE" dirty="0" err="1" smtClean="0"/>
              <a:t>software</a:t>
            </a:r>
            <a:endParaRPr lang="de-DE" dirty="0" smtClean="0"/>
          </a:p>
          <a:p>
            <a:pPr lvl="1"/>
            <a:r>
              <a:rPr lang="de-DE" dirty="0" smtClean="0"/>
              <a:t>New UNICOS </a:t>
            </a:r>
            <a:r>
              <a:rPr lang="de-DE" dirty="0" err="1" smtClean="0"/>
              <a:t>version</a:t>
            </a:r>
            <a:r>
              <a:rPr lang="de-DE" dirty="0" smtClean="0"/>
              <a:t> still in </a:t>
            </a:r>
            <a:r>
              <a:rPr lang="de-DE" dirty="0" err="1" smtClean="0"/>
              <a:t>development</a:t>
            </a:r>
            <a:r>
              <a:rPr lang="de-DE" dirty="0" smtClean="0"/>
              <a:t> at CERN, </a:t>
            </a:r>
            <a:r>
              <a:rPr lang="de-DE" dirty="0" err="1" smtClean="0"/>
              <a:t>release</a:t>
            </a:r>
            <a:r>
              <a:rPr lang="de-DE" dirty="0" smtClean="0"/>
              <a:t> </a:t>
            </a:r>
            <a:r>
              <a:rPr lang="de-DE" dirty="0" err="1" smtClean="0"/>
              <a:t>January</a:t>
            </a:r>
            <a:r>
              <a:rPr lang="de-DE" dirty="0" smtClean="0"/>
              <a:t> 2019, high </a:t>
            </a:r>
            <a:r>
              <a:rPr lang="de-DE" dirty="0" err="1" smtClean="0"/>
              <a:t>impact</a:t>
            </a:r>
            <a:r>
              <a:rPr lang="de-DE" dirty="0" smtClean="0"/>
              <a:t> on UNILAC </a:t>
            </a:r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controls</a:t>
            </a:r>
            <a:r>
              <a:rPr lang="de-DE" dirty="0" smtClean="0"/>
              <a:t> </a:t>
            </a:r>
            <a:r>
              <a:rPr lang="de-DE" dirty="0" err="1" smtClean="0"/>
              <a:t>expected</a:t>
            </a:r>
            <a:r>
              <a:rPr lang="de-DE" dirty="0" smtClean="0"/>
              <a:t>, i.e. additional </a:t>
            </a:r>
            <a:r>
              <a:rPr lang="de-DE" dirty="0" err="1" smtClean="0"/>
              <a:t>effort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adaption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Cryring</a:t>
            </a:r>
            <a:r>
              <a:rPr lang="de-DE" dirty="0" smtClean="0"/>
              <a:t> </a:t>
            </a:r>
            <a:r>
              <a:rPr lang="de-DE" dirty="0" err="1" smtClean="0"/>
              <a:t>code</a:t>
            </a: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UNILAC </a:t>
            </a:r>
            <a:r>
              <a:rPr lang="de-DE" dirty="0" err="1" smtClean="0"/>
              <a:t>vacuum</a:t>
            </a:r>
            <a:r>
              <a:rPr lang="de-DE" dirty="0" smtClean="0"/>
              <a:t> vs. </a:t>
            </a:r>
            <a:r>
              <a:rPr lang="de-DE" dirty="0" err="1" smtClean="0"/>
              <a:t>Cryring</a:t>
            </a:r>
            <a:r>
              <a:rPr lang="de-DE" dirty="0" smtClean="0"/>
              <a:t> </a:t>
            </a:r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controls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Vacuum</a:t>
            </a:r>
            <a:r>
              <a:rPr lang="de-DE" dirty="0"/>
              <a:t> </a:t>
            </a:r>
            <a:r>
              <a:rPr lang="de-DE" dirty="0" err="1"/>
              <a:t>control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UNILAC </a:t>
            </a:r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Cryring</a:t>
            </a:r>
            <a:endParaRPr lang="de-DE" dirty="0"/>
          </a:p>
          <a:p>
            <a:pPr lvl="1"/>
            <a:r>
              <a:rPr lang="de-DE" dirty="0" err="1" smtClean="0"/>
              <a:t>schedule</a:t>
            </a:r>
            <a:r>
              <a:rPr lang="de-DE" dirty="0" smtClean="0"/>
              <a:t> </a:t>
            </a:r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Cryring</a:t>
            </a:r>
            <a:r>
              <a:rPr lang="de-DE" dirty="0"/>
              <a:t> </a:t>
            </a:r>
            <a:r>
              <a:rPr lang="de-DE" dirty="0" err="1"/>
              <a:t>experience</a:t>
            </a:r>
            <a:endParaRPr lang="de-DE" dirty="0"/>
          </a:p>
          <a:p>
            <a:r>
              <a:rPr lang="de-DE" dirty="0" smtClean="0"/>
              <a:t>UNILAC 6 </a:t>
            </a:r>
            <a:r>
              <a:rPr lang="de-DE" dirty="0" err="1" smtClean="0"/>
              <a:t>times</a:t>
            </a:r>
            <a:r>
              <a:rPr lang="de-DE" dirty="0" smtClean="0"/>
              <a:t> larger</a:t>
            </a:r>
          </a:p>
          <a:p>
            <a:pPr lvl="1"/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size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PLC </a:t>
            </a:r>
            <a:r>
              <a:rPr lang="de-DE" dirty="0" err="1" smtClean="0"/>
              <a:t>control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endParaRPr lang="de-DE" dirty="0" smtClean="0"/>
          </a:p>
          <a:p>
            <a:pPr lvl="1"/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number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sections</a:t>
            </a:r>
            <a:endParaRPr lang="de-DE" dirty="0"/>
          </a:p>
          <a:p>
            <a:pPr lvl="1"/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quantity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comparable</a:t>
            </a:r>
            <a:r>
              <a:rPr lang="de-DE" dirty="0" smtClean="0"/>
              <a:t> </a:t>
            </a:r>
            <a:r>
              <a:rPr lang="de-DE" dirty="0" err="1" smtClean="0"/>
              <a:t>devices</a:t>
            </a:r>
            <a:r>
              <a:rPr lang="de-DE" dirty="0" smtClean="0"/>
              <a:t> like </a:t>
            </a:r>
            <a:r>
              <a:rPr lang="de-DE" dirty="0" err="1" smtClean="0"/>
              <a:t>gate</a:t>
            </a:r>
            <a:r>
              <a:rPr lang="de-DE" dirty="0" smtClean="0"/>
              <a:t> </a:t>
            </a:r>
            <a:r>
              <a:rPr lang="de-DE" dirty="0" err="1" smtClean="0"/>
              <a:t>valves</a:t>
            </a:r>
            <a:r>
              <a:rPr lang="de-DE" dirty="0" smtClean="0"/>
              <a:t>, </a:t>
            </a:r>
            <a:r>
              <a:rPr lang="de-DE" dirty="0" err="1" smtClean="0"/>
              <a:t>pressure</a:t>
            </a:r>
            <a:r>
              <a:rPr lang="de-DE" dirty="0" smtClean="0"/>
              <a:t> </a:t>
            </a:r>
            <a:r>
              <a:rPr lang="de-DE" dirty="0" err="1" smtClean="0"/>
              <a:t>gauges</a:t>
            </a:r>
            <a:r>
              <a:rPr lang="de-DE" dirty="0" smtClean="0"/>
              <a:t>, IG </a:t>
            </a:r>
            <a:r>
              <a:rPr lang="de-DE" dirty="0" err="1" smtClean="0"/>
              <a:t>pumps</a:t>
            </a:r>
            <a:endParaRPr lang="de-DE" dirty="0" smtClean="0"/>
          </a:p>
          <a:p>
            <a:r>
              <a:rPr lang="de-DE" dirty="0" smtClean="0"/>
              <a:t>UNILAC </a:t>
            </a:r>
            <a:r>
              <a:rPr lang="de-DE" dirty="0" err="1" smtClean="0"/>
              <a:t>features</a:t>
            </a:r>
            <a:r>
              <a:rPr lang="de-DE" dirty="0" smtClean="0"/>
              <a:t> large </a:t>
            </a:r>
            <a:r>
              <a:rPr lang="de-DE" dirty="0" err="1" smtClean="0"/>
              <a:t>number</a:t>
            </a:r>
            <a:r>
              <a:rPr lang="de-DE" dirty="0" smtClean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device</a:t>
            </a:r>
            <a:r>
              <a:rPr lang="de-DE" dirty="0" smtClean="0"/>
              <a:t> </a:t>
            </a:r>
            <a:r>
              <a:rPr lang="de-DE" dirty="0" err="1" smtClean="0"/>
              <a:t>types</a:t>
            </a:r>
            <a:endParaRPr lang="de-DE" dirty="0" smtClean="0"/>
          </a:p>
          <a:p>
            <a:pPr lvl="1"/>
            <a:r>
              <a:rPr lang="en-US" dirty="0"/>
              <a:t>new software modules etc. </a:t>
            </a:r>
            <a:r>
              <a:rPr lang="en-US" dirty="0" smtClean="0"/>
              <a:t>needed</a:t>
            </a:r>
          </a:p>
          <a:p>
            <a:pPr lvl="1"/>
            <a:r>
              <a:rPr lang="en-US" dirty="0" smtClean="0"/>
              <a:t>have to be programmed, tested, commissioned</a:t>
            </a:r>
            <a:endParaRPr lang="de-DE" dirty="0" smtClean="0"/>
          </a:p>
          <a:p>
            <a:r>
              <a:rPr lang="de-DE" dirty="0" smtClean="0"/>
              <a:t>UNILAC </a:t>
            </a:r>
            <a:r>
              <a:rPr lang="de-DE" dirty="0" err="1" smtClean="0"/>
              <a:t>much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complex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</a:t>
            </a:r>
            <a:r>
              <a:rPr lang="de-DE" dirty="0" err="1" smtClean="0"/>
              <a:t>Cryring</a:t>
            </a:r>
            <a:endParaRPr lang="de-DE" dirty="0" smtClean="0"/>
          </a:p>
          <a:p>
            <a:pPr lvl="1"/>
            <a:r>
              <a:rPr lang="de-DE" dirty="0" smtClean="0"/>
              <a:t>larger </a:t>
            </a:r>
            <a:r>
              <a:rPr lang="de-DE" dirty="0" err="1" smtClean="0"/>
              <a:t>facility</a:t>
            </a:r>
            <a:r>
              <a:rPr lang="de-DE" dirty="0" smtClean="0"/>
              <a:t>,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sections</a:t>
            </a:r>
            <a:r>
              <a:rPr lang="de-DE" dirty="0" smtClean="0"/>
              <a:t>,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complex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endParaRPr lang="de-DE" dirty="0" smtClean="0"/>
          </a:p>
          <a:p>
            <a:pPr lvl="1"/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602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Assumptions made for time </a:t>
            </a:r>
            <a:r>
              <a:rPr lang="en-US" dirty="0" smtClean="0"/>
              <a:t>schedule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/>
              <a:t> </a:t>
            </a:r>
            <a:r>
              <a:rPr lang="de-DE" dirty="0" err="1" smtClean="0"/>
              <a:t>maintain</a:t>
            </a:r>
            <a:r>
              <a:rPr lang="de-DE" dirty="0" smtClean="0"/>
              <a:t> </a:t>
            </a:r>
            <a:r>
              <a:rPr lang="de-DE" dirty="0" err="1"/>
              <a:t>basic</a:t>
            </a:r>
            <a:r>
              <a:rPr lang="de-DE" dirty="0"/>
              <a:t> </a:t>
            </a:r>
            <a:r>
              <a:rPr lang="de-DE" dirty="0" err="1" smtClean="0"/>
              <a:t>vacuum</a:t>
            </a:r>
            <a:r>
              <a:rPr lang="de-DE" dirty="0" smtClean="0"/>
              <a:t> at </a:t>
            </a:r>
            <a:r>
              <a:rPr lang="de-DE" dirty="0" err="1" smtClean="0"/>
              <a:t>any</a:t>
            </a:r>
            <a:r>
              <a:rPr lang="de-DE" dirty="0" smtClean="0"/>
              <a:t> time in all </a:t>
            </a:r>
            <a:r>
              <a:rPr lang="de-DE" dirty="0" err="1" smtClean="0"/>
              <a:t>sections</a:t>
            </a:r>
            <a:endParaRPr lang="de-DE" dirty="0" smtClean="0"/>
          </a:p>
          <a:p>
            <a:r>
              <a:rPr lang="de-DE" dirty="0" smtClean="0"/>
              <a:t>on time </a:t>
            </a:r>
            <a:r>
              <a:rPr lang="de-DE" dirty="0" err="1" smtClean="0"/>
              <a:t>delivery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hardware</a:t>
            </a:r>
            <a:r>
              <a:rPr lang="de-DE" dirty="0" smtClean="0"/>
              <a:t> (</a:t>
            </a:r>
            <a:r>
              <a:rPr lang="de-DE" dirty="0" err="1" smtClean="0"/>
              <a:t>contingency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/>
              <a:t>)</a:t>
            </a:r>
            <a:endParaRPr lang="de-DE" dirty="0" smtClean="0"/>
          </a:p>
          <a:p>
            <a:r>
              <a:rPr lang="de-DE" dirty="0"/>
              <a:t>high </a:t>
            </a:r>
            <a:r>
              <a:rPr lang="de-DE" dirty="0" err="1"/>
              <a:t>quality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hardware</a:t>
            </a:r>
            <a:r>
              <a:rPr lang="de-DE" dirty="0"/>
              <a:t> </a:t>
            </a:r>
            <a:r>
              <a:rPr lang="de-DE" dirty="0" smtClean="0"/>
              <a:t>(</a:t>
            </a:r>
            <a:r>
              <a:rPr lang="de-DE" dirty="0" err="1" smtClean="0"/>
              <a:t>experience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cryring</a:t>
            </a:r>
            <a:r>
              <a:rPr lang="de-DE" dirty="0" smtClean="0"/>
              <a:t>)</a:t>
            </a:r>
          </a:p>
          <a:p>
            <a:r>
              <a:rPr lang="de-DE" dirty="0" err="1" smtClean="0"/>
              <a:t>low</a:t>
            </a:r>
            <a:r>
              <a:rPr lang="de-DE" dirty="0" smtClean="0"/>
              <a:t> </a:t>
            </a:r>
            <a:r>
              <a:rPr lang="de-DE" dirty="0" err="1" smtClean="0"/>
              <a:t>number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cabling</a:t>
            </a:r>
            <a:r>
              <a:rPr lang="de-DE" dirty="0" smtClean="0"/>
              <a:t> </a:t>
            </a:r>
            <a:r>
              <a:rPr lang="de-DE" dirty="0" err="1" smtClean="0"/>
              <a:t>errors</a:t>
            </a:r>
            <a:r>
              <a:rPr lang="de-DE" dirty="0" smtClean="0"/>
              <a:t> (</a:t>
            </a:r>
            <a:r>
              <a:rPr lang="de-DE" dirty="0" err="1" smtClean="0"/>
              <a:t>experience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cryring</a:t>
            </a:r>
            <a:r>
              <a:rPr lang="de-DE" dirty="0" smtClean="0"/>
              <a:t>)</a:t>
            </a:r>
          </a:p>
          <a:p>
            <a:r>
              <a:rPr lang="de-DE" dirty="0"/>
              <a:t>high </a:t>
            </a:r>
            <a:r>
              <a:rPr lang="de-DE" dirty="0" err="1"/>
              <a:t>quality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 smtClean="0"/>
              <a:t>software</a:t>
            </a:r>
            <a:r>
              <a:rPr lang="de-DE" dirty="0" smtClean="0"/>
              <a:t> (internal &amp; </a:t>
            </a:r>
            <a:r>
              <a:rPr lang="de-DE" dirty="0" err="1" smtClean="0"/>
              <a:t>Cosylab</a:t>
            </a:r>
            <a:r>
              <a:rPr lang="de-DE" dirty="0" smtClean="0"/>
              <a:t>, </a:t>
            </a:r>
            <a:r>
              <a:rPr lang="de-DE" dirty="0" err="1" smtClean="0"/>
              <a:t>experience</a:t>
            </a:r>
            <a:r>
              <a:rPr lang="de-DE" dirty="0" smtClean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cryring</a:t>
            </a:r>
            <a:r>
              <a:rPr lang="de-DE" dirty="0" smtClean="0"/>
              <a:t>)</a:t>
            </a:r>
          </a:p>
          <a:p>
            <a:r>
              <a:rPr lang="de-DE" dirty="0" smtClean="0"/>
              <a:t>high </a:t>
            </a:r>
            <a:r>
              <a:rPr lang="de-DE" dirty="0" err="1" smtClean="0"/>
              <a:t>quality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wiring</a:t>
            </a:r>
            <a:r>
              <a:rPr lang="de-DE" dirty="0" smtClean="0"/>
              <a:t> </a:t>
            </a:r>
            <a:r>
              <a:rPr lang="de-DE" dirty="0" err="1" smtClean="0"/>
              <a:t>during</a:t>
            </a:r>
            <a:r>
              <a:rPr lang="de-DE" dirty="0" smtClean="0"/>
              <a:t> </a:t>
            </a:r>
            <a:r>
              <a:rPr lang="de-DE" dirty="0" err="1" smtClean="0"/>
              <a:t>setup</a:t>
            </a:r>
            <a:endParaRPr lang="de-DE" dirty="0"/>
          </a:p>
          <a:p>
            <a:pPr lvl="1"/>
            <a:r>
              <a:rPr lang="de-DE" dirty="0" err="1" smtClean="0"/>
              <a:t>boring</a:t>
            </a:r>
            <a:r>
              <a:rPr lang="de-DE" dirty="0"/>
              <a:t> </a:t>
            </a:r>
            <a:r>
              <a:rPr lang="de-DE" dirty="0" smtClean="0"/>
              <a:t>&amp; </a:t>
            </a:r>
            <a:r>
              <a:rPr lang="de-DE" dirty="0" err="1" smtClean="0"/>
              <a:t>exhausting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 smtClean="0"/>
              <a:t>, </a:t>
            </a:r>
            <a:r>
              <a:rPr lang="de-DE" b="1" dirty="0" err="1" smtClean="0">
                <a:solidFill>
                  <a:srgbClr val="FF0000"/>
                </a:solidFill>
              </a:rPr>
              <a:t>highly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motivated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staff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necessary</a:t>
            </a:r>
            <a:r>
              <a:rPr lang="de-DE" b="1" dirty="0" smtClean="0">
                <a:solidFill>
                  <a:srgbClr val="FF0000"/>
                </a:solidFill>
              </a:rPr>
              <a:t>!</a:t>
            </a:r>
          </a:p>
          <a:p>
            <a:pPr lvl="1"/>
            <a:r>
              <a:rPr lang="de-DE" dirty="0" err="1" smtClean="0">
                <a:solidFill>
                  <a:schemeClr val="tx1"/>
                </a:solidFill>
              </a:rPr>
              <a:t>support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by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Jöhnke</a:t>
            </a:r>
            <a:endParaRPr lang="de-DE" dirty="0" smtClean="0">
              <a:solidFill>
                <a:schemeClr val="tx1"/>
              </a:solidFill>
            </a:endParaRPr>
          </a:p>
          <a:p>
            <a:r>
              <a:rPr lang="de-DE" dirty="0" err="1" smtClean="0"/>
              <a:t>overall</a:t>
            </a:r>
            <a:r>
              <a:rPr lang="de-DE" dirty="0" smtClean="0"/>
              <a:t> </a:t>
            </a:r>
            <a:r>
              <a:rPr lang="de-DE" dirty="0" err="1" smtClean="0"/>
              <a:t>allowance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8 </a:t>
            </a:r>
            <a:r>
              <a:rPr lang="de-DE" dirty="0" err="1" smtClean="0"/>
              <a:t>weeks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absence</a:t>
            </a:r>
            <a:r>
              <a:rPr lang="de-DE" dirty="0" smtClean="0"/>
              <a:t> per </a:t>
            </a:r>
            <a:r>
              <a:rPr lang="de-DE" dirty="0" err="1" smtClean="0"/>
              <a:t>year</a:t>
            </a:r>
            <a:endParaRPr lang="de-DE" dirty="0" smtClean="0"/>
          </a:p>
          <a:p>
            <a:pPr lvl="1"/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/>
              <a:t>major</a:t>
            </a:r>
            <a:r>
              <a:rPr lang="de-DE" dirty="0"/>
              <a:t> </a:t>
            </a:r>
            <a:r>
              <a:rPr lang="de-DE" dirty="0" err="1"/>
              <a:t>unplanned</a:t>
            </a:r>
            <a:r>
              <a:rPr lang="de-DE" dirty="0"/>
              <a:t> </a:t>
            </a:r>
            <a:r>
              <a:rPr lang="de-DE" dirty="0" err="1"/>
              <a:t>absence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staff</a:t>
            </a:r>
            <a:r>
              <a:rPr lang="de-DE" dirty="0"/>
              <a:t> </a:t>
            </a:r>
            <a:r>
              <a:rPr lang="de-DE" dirty="0" smtClean="0"/>
              <a:t>(</a:t>
            </a:r>
            <a:r>
              <a:rPr lang="de-DE" dirty="0" err="1" smtClean="0"/>
              <a:t>long</a:t>
            </a:r>
            <a:r>
              <a:rPr lang="de-DE" dirty="0" smtClean="0"/>
              <a:t> sick </a:t>
            </a:r>
            <a:r>
              <a:rPr lang="de-DE" dirty="0" err="1"/>
              <a:t>leave</a:t>
            </a:r>
            <a:r>
              <a:rPr lang="de-DE" dirty="0" smtClean="0"/>
              <a:t>)</a:t>
            </a:r>
            <a:endParaRPr lang="de-DE" b="1" dirty="0" smtClean="0">
              <a:solidFill>
                <a:schemeClr val="tx1"/>
              </a:solidFill>
            </a:endParaRPr>
          </a:p>
          <a:p>
            <a:r>
              <a:rPr lang="de-DE" b="1" dirty="0" err="1" smtClean="0">
                <a:solidFill>
                  <a:schemeClr val="tx1"/>
                </a:solidFill>
              </a:rPr>
              <a:t>no</a:t>
            </a:r>
            <a:r>
              <a:rPr lang="de-DE" b="1" dirty="0" smtClean="0">
                <a:solidFill>
                  <a:schemeClr val="tx1"/>
                </a:solidFill>
              </a:rPr>
              <a:t> </a:t>
            </a:r>
            <a:r>
              <a:rPr lang="de-DE" b="1" dirty="0" err="1" smtClean="0">
                <a:solidFill>
                  <a:schemeClr val="tx1"/>
                </a:solidFill>
              </a:rPr>
              <a:t>interruption</a:t>
            </a:r>
            <a:r>
              <a:rPr lang="de-DE" b="1" dirty="0" smtClean="0">
                <a:solidFill>
                  <a:schemeClr val="tx1"/>
                </a:solidFill>
              </a:rPr>
              <a:t> due </a:t>
            </a:r>
            <a:r>
              <a:rPr lang="de-DE" b="1" dirty="0" err="1" smtClean="0">
                <a:solidFill>
                  <a:schemeClr val="tx1"/>
                </a:solidFill>
              </a:rPr>
              <a:t>to</a:t>
            </a:r>
            <a:r>
              <a:rPr lang="de-DE" b="1" dirty="0" smtClean="0">
                <a:solidFill>
                  <a:schemeClr val="tx1"/>
                </a:solidFill>
              </a:rPr>
              <a:t> </a:t>
            </a:r>
            <a:r>
              <a:rPr lang="de-DE" b="1" dirty="0" err="1" smtClean="0">
                <a:solidFill>
                  <a:schemeClr val="tx1"/>
                </a:solidFill>
              </a:rPr>
              <a:t>other</a:t>
            </a:r>
            <a:r>
              <a:rPr lang="de-DE" b="1" dirty="0" smtClean="0">
                <a:solidFill>
                  <a:schemeClr val="tx1"/>
                </a:solidFill>
              </a:rPr>
              <a:t> </a:t>
            </a:r>
            <a:r>
              <a:rPr lang="de-DE" b="1" dirty="0" err="1" smtClean="0">
                <a:solidFill>
                  <a:schemeClr val="tx1"/>
                </a:solidFill>
              </a:rPr>
              <a:t>tasks</a:t>
            </a:r>
            <a:r>
              <a:rPr lang="de-DE" b="1" dirty="0" smtClean="0">
                <a:solidFill>
                  <a:schemeClr val="tx1"/>
                </a:solidFill>
              </a:rPr>
              <a:t> / </a:t>
            </a:r>
            <a:r>
              <a:rPr lang="de-DE" b="1" dirty="0" err="1" smtClean="0">
                <a:solidFill>
                  <a:schemeClr val="tx1"/>
                </a:solidFill>
              </a:rPr>
              <a:t>requests</a:t>
            </a:r>
            <a:r>
              <a:rPr lang="de-DE" b="1" dirty="0" smtClean="0">
                <a:solidFill>
                  <a:schemeClr val="tx1"/>
                </a:solidFill>
              </a:rPr>
              <a:t> / </a:t>
            </a:r>
            <a:r>
              <a:rPr lang="de-DE" b="1" dirty="0" err="1" smtClean="0">
                <a:solidFill>
                  <a:schemeClr val="tx1"/>
                </a:solidFill>
              </a:rPr>
              <a:t>system</a:t>
            </a:r>
            <a:r>
              <a:rPr lang="de-DE" b="1" dirty="0" smtClean="0">
                <a:solidFill>
                  <a:schemeClr val="tx1"/>
                </a:solidFill>
              </a:rPr>
              <a:t> </a:t>
            </a:r>
            <a:r>
              <a:rPr lang="de-DE" b="1" dirty="0" err="1" smtClean="0">
                <a:solidFill>
                  <a:schemeClr val="tx1"/>
                </a:solidFill>
              </a:rPr>
              <a:t>changes</a:t>
            </a:r>
            <a:endParaRPr lang="de-DE" b="1" dirty="0" smtClean="0">
              <a:solidFill>
                <a:schemeClr val="tx1"/>
              </a:solidFill>
            </a:endParaRPr>
          </a:p>
          <a:p>
            <a:pPr lvl="1"/>
            <a:r>
              <a:rPr lang="de-DE" b="1" dirty="0" err="1" smtClean="0">
                <a:solidFill>
                  <a:schemeClr val="tx1"/>
                </a:solidFill>
              </a:rPr>
              <a:t>experience</a:t>
            </a:r>
            <a:r>
              <a:rPr lang="de-DE" b="1" dirty="0" smtClean="0">
                <a:solidFill>
                  <a:schemeClr val="tx1"/>
                </a:solidFill>
              </a:rPr>
              <a:t> </a:t>
            </a:r>
            <a:r>
              <a:rPr lang="de-DE" b="1" dirty="0" err="1" smtClean="0">
                <a:solidFill>
                  <a:schemeClr val="tx1"/>
                </a:solidFill>
              </a:rPr>
              <a:t>from</a:t>
            </a:r>
            <a:r>
              <a:rPr lang="de-DE" b="1" dirty="0" smtClean="0">
                <a:solidFill>
                  <a:schemeClr val="tx1"/>
                </a:solidFill>
              </a:rPr>
              <a:t> </a:t>
            </a:r>
            <a:r>
              <a:rPr lang="de-DE" b="1" dirty="0" err="1" smtClean="0">
                <a:solidFill>
                  <a:schemeClr val="tx1"/>
                </a:solidFill>
              </a:rPr>
              <a:t>cryring</a:t>
            </a:r>
            <a:r>
              <a:rPr lang="de-DE" b="1" dirty="0" smtClean="0">
                <a:solidFill>
                  <a:schemeClr val="tx1"/>
                </a:solidFill>
              </a:rPr>
              <a:t>!</a:t>
            </a:r>
            <a:endParaRPr lang="de-DE" b="1" dirty="0">
              <a:solidFill>
                <a:schemeClr val="tx1"/>
              </a:solidFill>
            </a:endParaRPr>
          </a:p>
          <a:p>
            <a:pPr lvl="1"/>
            <a:r>
              <a:rPr lang="de-DE" b="1" dirty="0" err="1" smtClean="0">
                <a:solidFill>
                  <a:srgbClr val="FF0000"/>
                </a:solidFill>
              </a:rPr>
              <a:t>only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very</a:t>
            </a:r>
            <a:r>
              <a:rPr lang="de-DE" b="1" dirty="0" smtClean="0">
                <a:solidFill>
                  <a:srgbClr val="FF0000"/>
                </a:solidFill>
              </a:rPr>
              <a:t> limited </a:t>
            </a:r>
            <a:r>
              <a:rPr lang="de-DE" b="1" dirty="0" err="1" smtClean="0">
                <a:solidFill>
                  <a:srgbClr val="FF0000"/>
                </a:solidFill>
              </a:rPr>
              <a:t>vacuum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service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available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during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setup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for</a:t>
            </a:r>
            <a:r>
              <a:rPr lang="de-DE" b="1" dirty="0" smtClean="0">
                <a:solidFill>
                  <a:srgbClr val="FF0000"/>
                </a:solidFill>
              </a:rPr>
              <a:t> UNILAC, </a:t>
            </a:r>
            <a:r>
              <a:rPr lang="de-DE" b="1" dirty="0" err="1" smtClean="0">
                <a:solidFill>
                  <a:srgbClr val="FF0000"/>
                </a:solidFill>
              </a:rPr>
              <a:t>substitute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by</a:t>
            </a:r>
            <a:r>
              <a:rPr lang="de-DE" b="1" dirty="0" smtClean="0">
                <a:solidFill>
                  <a:srgbClr val="FF0000"/>
                </a:solidFill>
              </a:rPr>
              <a:t> TRI </a:t>
            </a:r>
            <a:r>
              <a:rPr lang="de-DE" b="1" dirty="0" err="1" smtClean="0">
                <a:solidFill>
                  <a:srgbClr val="FF0000"/>
                </a:solidFill>
              </a:rPr>
              <a:t>possible</a:t>
            </a:r>
            <a:endParaRPr lang="de-DE" b="1" dirty="0" smtClean="0">
              <a:solidFill>
                <a:srgbClr val="FF0000"/>
              </a:solidFill>
            </a:endParaRPr>
          </a:p>
          <a:p>
            <a:pPr lvl="1"/>
            <a:r>
              <a:rPr lang="de-DE" dirty="0" smtClean="0"/>
              <a:t>UNILAC </a:t>
            </a:r>
            <a:r>
              <a:rPr lang="de-DE" dirty="0" err="1" smtClean="0"/>
              <a:t>rf</a:t>
            </a:r>
            <a:r>
              <a:rPr lang="de-DE" dirty="0" smtClean="0"/>
              <a:t> </a:t>
            </a:r>
            <a:r>
              <a:rPr lang="de-DE" dirty="0" err="1"/>
              <a:t>operation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supported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dedicated</a:t>
            </a:r>
            <a:r>
              <a:rPr lang="de-DE" dirty="0"/>
              <a:t> </a:t>
            </a:r>
            <a:r>
              <a:rPr lang="de-DE" dirty="0" err="1" smtClean="0"/>
              <a:t>cavity</a:t>
            </a:r>
            <a:endParaRPr lang="de-DE" dirty="0" smtClean="0"/>
          </a:p>
          <a:p>
            <a:pPr lvl="1"/>
            <a:r>
              <a:rPr lang="de-DE" dirty="0"/>
              <a:t>HSI-RFQ </a:t>
            </a:r>
            <a:r>
              <a:rPr lang="de-DE" dirty="0" err="1"/>
              <a:t>interleaved</a:t>
            </a:r>
            <a:endParaRPr lang="de-DE" dirty="0"/>
          </a:p>
          <a:p>
            <a:pPr lvl="1"/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major</a:t>
            </a:r>
            <a:r>
              <a:rPr lang="de-DE" dirty="0" smtClean="0"/>
              <a:t> </a:t>
            </a:r>
            <a:r>
              <a:rPr lang="de-DE" dirty="0" err="1" smtClean="0"/>
              <a:t>activities</a:t>
            </a:r>
            <a:r>
              <a:rPr lang="de-DE" dirty="0" smtClean="0"/>
              <a:t>, </a:t>
            </a:r>
            <a:r>
              <a:rPr lang="de-DE" dirty="0" err="1" smtClean="0"/>
              <a:t>where</a:t>
            </a:r>
            <a:r>
              <a:rPr lang="de-DE" dirty="0" smtClean="0"/>
              <a:t> </a:t>
            </a:r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involved</a:t>
            </a:r>
            <a:r>
              <a:rPr lang="de-DE" dirty="0" smtClean="0"/>
              <a:t>,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planned</a:t>
            </a:r>
            <a:endParaRPr lang="de-DE" dirty="0" smtClean="0"/>
          </a:p>
          <a:p>
            <a:pPr lvl="1"/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18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i-folienmaster_2018-1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räsentation4" id="{F395C2AE-BE17-204E-B78B-80960EBFEC08}" vid="{0D7BF73E-5158-474F-A29B-4B67545AFA3C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gsi-folienmaster_2018-1</Template>
  <TotalTime>0</TotalTime>
  <Words>467</Words>
  <Application>Microsoft Office PowerPoint</Application>
  <PresentationFormat>Bildschirmpräsentation (4:3)</PresentationFormat>
  <Paragraphs>92</Paragraphs>
  <Slides>6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7" baseType="lpstr">
      <vt:lpstr>gsi-folienmaster_2018-1</vt:lpstr>
      <vt:lpstr>UNILAC Vacuum Control replacement</vt:lpstr>
      <vt:lpstr>UNILAC vacuum controls: From Old to New</vt:lpstr>
      <vt:lpstr>UNILAC vacuum vs. Cryring vacuum controls</vt:lpstr>
      <vt:lpstr>UNILAC vacuum vs. Cryring vacuum controls</vt:lpstr>
      <vt:lpstr>UNILAC vacuum vs. Cryring vacuum controls</vt:lpstr>
      <vt:lpstr>Assumptions made for time schedule</vt:lpstr>
    </vt:vector>
  </TitlesOfParts>
  <Company>GSI Helmholzzentrum für Schwerionenforschung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UNILAC Vacuum Control replacement</dc:title>
  <dc:creator>Gerhard, Peter Dr.</dc:creator>
  <cp:lastModifiedBy>Gerhard, Peter Dr.</cp:lastModifiedBy>
  <cp:revision>73</cp:revision>
  <dcterms:created xsi:type="dcterms:W3CDTF">2018-08-22T14:45:33Z</dcterms:created>
  <dcterms:modified xsi:type="dcterms:W3CDTF">2018-08-28T11:30:07Z</dcterms:modified>
</cp:coreProperties>
</file>