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718" r:id="rId2"/>
    <p:sldMasterId id="2147483723" r:id="rId3"/>
  </p:sldMasterIdLst>
  <p:notesMasterIdLst>
    <p:notesMasterId r:id="rId53"/>
  </p:notesMasterIdLst>
  <p:handoutMasterIdLst>
    <p:handoutMasterId r:id="rId54"/>
  </p:handoutMasterIdLst>
  <p:sldIdLst>
    <p:sldId id="257" r:id="rId4"/>
    <p:sldId id="563" r:id="rId5"/>
    <p:sldId id="616" r:id="rId6"/>
    <p:sldId id="552" r:id="rId7"/>
    <p:sldId id="621" r:id="rId8"/>
    <p:sldId id="556" r:id="rId9"/>
    <p:sldId id="618" r:id="rId10"/>
    <p:sldId id="620" r:id="rId11"/>
    <p:sldId id="619" r:id="rId12"/>
    <p:sldId id="623" r:id="rId13"/>
    <p:sldId id="625" r:id="rId14"/>
    <p:sldId id="695" r:id="rId15"/>
    <p:sldId id="587" r:id="rId16"/>
    <p:sldId id="626" r:id="rId17"/>
    <p:sldId id="667" r:id="rId18"/>
    <p:sldId id="627" r:id="rId19"/>
    <p:sldId id="637" r:id="rId20"/>
    <p:sldId id="679" r:id="rId21"/>
    <p:sldId id="579" r:id="rId22"/>
    <p:sldId id="582" r:id="rId23"/>
    <p:sldId id="680" r:id="rId24"/>
    <p:sldId id="588" r:id="rId25"/>
    <p:sldId id="630" r:id="rId26"/>
    <p:sldId id="631" r:id="rId27"/>
    <p:sldId id="634" r:id="rId28"/>
    <p:sldId id="638" r:id="rId29"/>
    <p:sldId id="643" r:id="rId30"/>
    <p:sldId id="639" r:id="rId31"/>
    <p:sldId id="642" r:id="rId32"/>
    <p:sldId id="653" r:id="rId33"/>
    <p:sldId id="652" r:id="rId34"/>
    <p:sldId id="649" r:id="rId35"/>
    <p:sldId id="648" r:id="rId36"/>
    <p:sldId id="684" r:id="rId37"/>
    <p:sldId id="685" r:id="rId38"/>
    <p:sldId id="672" r:id="rId39"/>
    <p:sldId id="673" r:id="rId40"/>
    <p:sldId id="683" r:id="rId41"/>
    <p:sldId id="674" r:id="rId42"/>
    <p:sldId id="675" r:id="rId43"/>
    <p:sldId id="676" r:id="rId44"/>
    <p:sldId id="677" r:id="rId45"/>
    <p:sldId id="687" r:id="rId46"/>
    <p:sldId id="689" r:id="rId47"/>
    <p:sldId id="692" r:id="rId48"/>
    <p:sldId id="690" r:id="rId49"/>
    <p:sldId id="691" r:id="rId50"/>
    <p:sldId id="671" r:id="rId51"/>
    <p:sldId id="694" r:id="rId52"/>
  </p:sldIdLst>
  <p:sldSz cx="9144000" cy="6858000" type="screen4x3"/>
  <p:notesSz cx="10234613" cy="7099300"/>
  <p:defaultTextStyle>
    <a:defPPr>
      <a:defRPr lang="de-DE"/>
    </a:defPPr>
    <a:lvl1pPr marL="0" algn="l" defTabSz="9142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9142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7" algn="l" defTabSz="9142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1" algn="l" defTabSz="9142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7" algn="l" defTabSz="9142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61" algn="l" defTabSz="9142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4" algn="l" defTabSz="9142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8" algn="l" defTabSz="9142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13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88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00172E"/>
    <a:srgbClr val="CCFF99"/>
    <a:srgbClr val="00599D"/>
    <a:srgbClr val="FFCC00"/>
    <a:srgbClr val="FF9900"/>
    <a:srgbClr val="E6E6FF"/>
    <a:srgbClr val="99FF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33" autoAdjust="0"/>
    <p:restoredTop sz="95149" autoAdjust="0"/>
  </p:normalViewPr>
  <p:slideViewPr>
    <p:cSldViewPr showGuides="1">
      <p:cViewPr>
        <p:scale>
          <a:sx n="110" d="100"/>
          <a:sy n="110" d="100"/>
        </p:scale>
        <p:origin x="399" y="-324"/>
      </p:cViewPr>
      <p:guideLst>
        <p:guide orient="horz" pos="3113"/>
        <p:guide pos="2880"/>
        <p:guide orient="horz" pos="288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4435304" cy="354580"/>
          </a:xfrm>
          <a:prstGeom prst="rect">
            <a:avLst/>
          </a:prstGeom>
        </p:spPr>
        <p:txBody>
          <a:bodyPr vert="horz" lIns="91424" tIns="45711" rIns="91424" bIns="4571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797023" y="2"/>
            <a:ext cx="4435304" cy="354580"/>
          </a:xfrm>
          <a:prstGeom prst="rect">
            <a:avLst/>
          </a:prstGeom>
        </p:spPr>
        <p:txBody>
          <a:bodyPr vert="horz" lIns="91424" tIns="45711" rIns="91424" bIns="45711" rtlCol="0"/>
          <a:lstStyle>
            <a:lvl1pPr algn="r">
              <a:defRPr sz="1200"/>
            </a:lvl1pPr>
          </a:lstStyle>
          <a:p>
            <a:fld id="{DE050BE4-9F03-4392-BE99-BE9ADEE46FB8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6743620"/>
            <a:ext cx="4435304" cy="354580"/>
          </a:xfrm>
          <a:prstGeom prst="rect">
            <a:avLst/>
          </a:prstGeom>
        </p:spPr>
        <p:txBody>
          <a:bodyPr vert="horz" lIns="91424" tIns="45711" rIns="91424" bIns="4571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797023" y="6743620"/>
            <a:ext cx="4435304" cy="354580"/>
          </a:xfrm>
          <a:prstGeom prst="rect">
            <a:avLst/>
          </a:prstGeom>
        </p:spPr>
        <p:txBody>
          <a:bodyPr vert="horz" lIns="91424" tIns="45711" rIns="91424" bIns="45711" rtlCol="0" anchor="b"/>
          <a:lstStyle>
            <a:lvl1pPr algn="r">
              <a:defRPr sz="1200"/>
            </a:lvl1pPr>
          </a:lstStyle>
          <a:p>
            <a:fld id="{1D050C23-6155-4F7A-8D73-FD7AB907DDB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56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" units="cm"/>
          <inkml:channel name="Y" type="integer" max="1920" units="cm"/>
          <inkml:channel name="T" type="integer" max="2.14748E9" units="dev"/>
        </inkml:traceFormat>
        <inkml:channelProperties>
          <inkml:channelProperty channel="X" name="resolution" value="111.19691" units="1/cm"/>
          <inkml:channelProperty channel="Y" name="resolution" value="110.98266" units="1/cm"/>
          <inkml:channelProperty channel="T" name="resolution" value="1" units="1/dev"/>
        </inkml:channelProperties>
      </inkml:inkSource>
      <inkml:timestamp xml:id="ts0" timeString="2018-09-29T20:02:28.514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F8716596-1429-4F8C-BF76-AAAE2CDC64DE}" emma:medium="tactile" emma:mode="ink">
          <msink:context xmlns:msink="http://schemas.microsoft.com/ink/2010/main" type="writingRegion" rotatedBoundingBox="31051,3464 31066,3464 31066,3479 31051,3479"/>
        </emma:interpretation>
      </emma:emma>
    </inkml:annotationXML>
    <inkml:traceGroup>
      <inkml:annotationXML>
        <emma:emma xmlns:emma="http://www.w3.org/2003/04/emma" version="1.0">
          <emma:interpretation id="{5ACCE957-D624-4D14-AEBB-0A98DA7CA1F6}" emma:medium="tactile" emma:mode="ink">
            <msink:context xmlns:msink="http://schemas.microsoft.com/ink/2010/main" type="paragraph" rotatedBoundingBox="31051,3464 31066,3464 31066,3479 31051,34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9CA5836-94C6-4545-AA02-80912C10FF59}" emma:medium="tactile" emma:mode="ink">
              <msink:context xmlns:msink="http://schemas.microsoft.com/ink/2010/main" type="line" rotatedBoundingBox="31051,3464 31066,3464 31066,3479 31051,3479"/>
            </emma:interpretation>
          </emma:emma>
        </inkml:annotationXML>
        <inkml:traceGroup>
          <inkml:annotationXML>
            <emma:emma xmlns:emma="http://www.w3.org/2003/04/emma" version="1.0">
              <emma:interpretation id="{28F20580-2D98-4BFA-AA02-EE667C09AE9A}" emma:medium="tactile" emma:mode="ink">
                <msink:context xmlns:msink="http://schemas.microsoft.com/ink/2010/main" type="inkWord" rotatedBoundingBox="31051,3464 31066,3464 31066,3479 31051,3479"/>
              </emma:interpretation>
            </emma:emma>
          </inkml:annotationXML>
          <inkml:trace contextRef="#ctx0" brushRef="#br0">0 0 0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" units="cm"/>
          <inkml:channel name="Y" type="integer" max="1920" units="cm"/>
          <inkml:channel name="T" type="integer" max="2.14748E9" units="dev"/>
        </inkml:traceFormat>
        <inkml:channelProperties>
          <inkml:channelProperty channel="X" name="resolution" value="111.19691" units="1/cm"/>
          <inkml:channelProperty channel="Y" name="resolution" value="110.98266" units="1/cm"/>
          <inkml:channelProperty channel="T" name="resolution" value="1" units="1/dev"/>
        </inkml:channelProperties>
      </inkml:inkSource>
      <inkml:timestamp xml:id="ts0" timeString="2018-09-29T20:02:33.260"/>
    </inkml:context>
    <inkml:brush xml:id="br0">
      <inkml:brushProperty name="width" value="0.13333" units="cm"/>
      <inkml:brushProperty name="height" value="0.13333" units="cm"/>
      <inkml:brushProperty name="fitToCurve" value="1"/>
    </inkml:brush>
  </inkml:definitions>
  <inkml:traceGroup>
    <inkml:annotationXML>
      <emma:emma xmlns:emma="http://www.w3.org/2003/04/emma" version="1.0">
        <emma:interpretation id="{AAA94BA5-906B-4DB6-928F-B84E7086EE9C}" emma:medium="tactile" emma:mode="ink">
          <msink:context xmlns:msink="http://schemas.microsoft.com/ink/2010/main" type="writingRegion" rotatedBoundingBox="-5063,722 -5030,722 -5030,756 -5063,756"/>
        </emma:interpretation>
      </emma:emma>
    </inkml:annotationXML>
    <inkml:traceGroup>
      <inkml:annotationXML>
        <emma:emma xmlns:emma="http://www.w3.org/2003/04/emma" version="1.0">
          <emma:interpretation id="{A37C6930-C4CE-4FFF-A470-51426BE1A368}" emma:medium="tactile" emma:mode="ink">
            <msink:context xmlns:msink="http://schemas.microsoft.com/ink/2010/main" type="paragraph" rotatedBoundingBox="-5063,722 -5030,722 -5030,756 -5063,75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0E55735-3B41-4DE4-AD77-08276A521DEB}" emma:medium="tactile" emma:mode="ink">
              <msink:context xmlns:msink="http://schemas.microsoft.com/ink/2010/main" type="line" rotatedBoundingBox="-5063,722 -5030,722 -5030,756 -5063,756"/>
            </emma:interpretation>
          </emma:emma>
        </inkml:annotationXML>
        <inkml:traceGroup>
          <inkml:annotationXML>
            <emma:emma xmlns:emma="http://www.w3.org/2003/04/emma" version="1.0">
              <emma:interpretation id="{8A64B9CC-35BA-412D-BB55-7EF344736507}" emma:medium="tactile" emma:mode="ink">
                <msink:context xmlns:msink="http://schemas.microsoft.com/ink/2010/main" type="inkWord" rotatedBoundingBox="-5063,722 -5030,722 -5030,756 -5063,756"/>
              </emma:interpretation>
            </emma:emma>
          </inkml:annotationXML>
          <inkml:trace contextRef="#ctx0" brushRef="#br0">33 34 0,'0'-17'0,"-16"17"47,-1-17-31</inkml:trace>
        </inkml:traceGroup>
      </inkml:traceGroup>
    </inkml:traceGroup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434998" cy="354965"/>
          </a:xfrm>
          <a:prstGeom prst="rect">
            <a:avLst/>
          </a:prstGeom>
        </p:spPr>
        <p:txBody>
          <a:bodyPr vert="horz" lIns="99030" tIns="49515" rIns="99030" bIns="49515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797248" y="1"/>
            <a:ext cx="4434998" cy="354965"/>
          </a:xfrm>
          <a:prstGeom prst="rect">
            <a:avLst/>
          </a:prstGeom>
        </p:spPr>
        <p:txBody>
          <a:bodyPr vert="horz" lIns="99030" tIns="49515" rIns="99030" bIns="49515" rtlCol="0"/>
          <a:lstStyle>
            <a:lvl1pPr algn="r">
              <a:defRPr sz="1300"/>
            </a:lvl1pPr>
          </a:lstStyle>
          <a:p>
            <a:fld id="{ABAC3B99-E295-49DF-96E0-F075BAB0B32A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343275" y="533400"/>
            <a:ext cx="3548063" cy="26622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30" tIns="49515" rIns="99030" bIns="49515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1023462" y="3372168"/>
            <a:ext cx="8187690" cy="3194685"/>
          </a:xfrm>
          <a:prstGeom prst="rect">
            <a:avLst/>
          </a:prstGeom>
        </p:spPr>
        <p:txBody>
          <a:bodyPr vert="horz" lIns="99030" tIns="49515" rIns="99030" bIns="49515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6743105"/>
            <a:ext cx="4434998" cy="354965"/>
          </a:xfrm>
          <a:prstGeom prst="rect">
            <a:avLst/>
          </a:prstGeom>
        </p:spPr>
        <p:txBody>
          <a:bodyPr vert="horz" lIns="99030" tIns="49515" rIns="99030" bIns="49515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797248" y="6743105"/>
            <a:ext cx="4434998" cy="354965"/>
          </a:xfrm>
          <a:prstGeom prst="rect">
            <a:avLst/>
          </a:prstGeom>
        </p:spPr>
        <p:txBody>
          <a:bodyPr vert="horz" lIns="99030" tIns="49515" rIns="99030" bIns="49515" rtlCol="0" anchor="b"/>
          <a:lstStyle>
            <a:lvl1pPr algn="r">
              <a:defRPr sz="1300"/>
            </a:lvl1pPr>
          </a:lstStyle>
          <a:p>
            <a:fld id="{F8236253-8914-4ABD-A69D-8D1A74C4B15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640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9142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7" algn="l" defTabSz="9142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1" algn="l" defTabSz="9142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17" algn="l" defTabSz="9142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61" algn="l" defTabSz="9142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4" algn="l" defTabSz="9142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48" algn="l" defTabSz="9142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journal/03759474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sciencedirect.com/science/journal/03759474/110/1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AC621C-86DF-4DEC-B9CC-775153DFF19E}" type="slidenum">
              <a:rPr lang="en-GB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50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3275" y="533400"/>
            <a:ext cx="3548063" cy="2662238"/>
          </a:xfrm>
          <a:ln/>
        </p:spPr>
      </p:sp>
      <p:sp>
        <p:nvSpPr>
          <p:cNvPr id="550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236253-8914-4ABD-A69D-8D1A74C4B15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27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344863" y="539750"/>
            <a:ext cx="3544887" cy="26606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1023463" y="3371890"/>
            <a:ext cx="8187153" cy="338553"/>
          </a:xfrm>
        </p:spPr>
        <p:txBody>
          <a:bodyPr lIns="0" tIns="0" rIns="0" bIns="0">
            <a:spAutoFit/>
          </a:bodyPr>
          <a:lstStyle/>
          <a:p>
            <a:pPr marL="233928"/>
            <a:endParaRPr lang="en-GB" sz="2200">
              <a:latin typeface="Arial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8998531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344863" y="539750"/>
            <a:ext cx="3544887" cy="26606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1023463" y="3371890"/>
            <a:ext cx="8187153" cy="338553"/>
          </a:xfrm>
        </p:spPr>
        <p:txBody>
          <a:bodyPr lIns="0" tIns="0" rIns="0" bIns="0">
            <a:spAutoFit/>
          </a:bodyPr>
          <a:lstStyle/>
          <a:p>
            <a:pPr marL="233928"/>
            <a:endParaRPr lang="en-GB" sz="2200">
              <a:latin typeface="Arial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111155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zuviel</a:t>
            </a:r>
            <a:r>
              <a:rPr lang="en-US" dirty="0" smtClean="0"/>
              <a:t> </a:t>
            </a:r>
            <a:r>
              <a:rPr lang="en-US" dirty="0" err="1" smtClean="0"/>
              <a:t>ergebnis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momentum dependence</a:t>
            </a:r>
          </a:p>
          <a:p>
            <a:r>
              <a:rPr lang="en-US" b="1" dirty="0" smtClean="0">
                <a:hlinkClick r:id="rId3" tooltip="Go to Nuclear Physics A on ScienceDirect"/>
              </a:rPr>
              <a:t>Nuclear Physics A</a:t>
            </a:r>
            <a:endParaRPr lang="en-US" b="1" dirty="0" smtClean="0"/>
          </a:p>
          <a:p>
            <a:r>
              <a:rPr lang="en-US" dirty="0" smtClean="0">
                <a:hlinkClick r:id="rId4" tooltip="Go to table of contents for this volume/issue"/>
              </a:rPr>
              <a:t>Volume 110, Issue 1</a:t>
            </a:r>
            <a:r>
              <a:rPr lang="en-US" dirty="0" smtClean="0"/>
              <a:t>, 15 March 1968, Pages 91-110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236253-8914-4ABD-A69D-8D1A74C4B15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46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236253-8914-4ABD-A69D-8D1A74C4B15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80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236253-8914-4ABD-A69D-8D1A74C4B15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32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the magnet</a:t>
            </a:r>
            <a:r>
              <a:rPr lang="en-US" baseline="0" dirty="0" smtClean="0"/>
              <a:t> period FOPI had an extended phase space coverage but no access to neutron observables any more. </a:t>
            </a:r>
          </a:p>
          <a:p>
            <a:r>
              <a:rPr lang="en-US" baseline="0" dirty="0" smtClean="0"/>
              <a:t>But to flow of identified charged  particles shown here for protons at 1. </a:t>
            </a:r>
            <a:r>
              <a:rPr lang="en-US" baseline="0" dirty="0" err="1" smtClean="0"/>
              <a:t>AGeV</a:t>
            </a:r>
            <a:r>
              <a:rPr lang="en-US" baseline="0" dirty="0" smtClean="0"/>
              <a:t> Au+Au collisions...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All flow observables shown here are reasonably well described by a soft EOS with mom.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236253-8914-4ABD-A69D-8D1A74C4B15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124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236253-8914-4ABD-A69D-8D1A74C4B15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84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236253-8914-4ABD-A69D-8D1A74C4B150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393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236253-8914-4ABD-A69D-8D1A74C4B150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957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we want to identify fragments early, one has to use momentum space info as well as coordinate space info.</a:t>
            </a:r>
          </a:p>
          <a:p>
            <a:endParaRPr lang="en-US" dirty="0" smtClean="0"/>
          </a:p>
          <a:p>
            <a:r>
              <a:rPr lang="en-US" dirty="0" smtClean="0"/>
              <a:t>Idea by </a:t>
            </a:r>
            <a:r>
              <a:rPr lang="en-US" dirty="0" err="1" smtClean="0"/>
              <a:t>Dorso</a:t>
            </a:r>
            <a:r>
              <a:rPr lang="en-US" dirty="0" smtClean="0"/>
              <a:t> et al. (Phys.Lett.B301:328,1993) : </a:t>
            </a:r>
          </a:p>
          <a:p>
            <a:r>
              <a:rPr lang="en-US" dirty="0" smtClean="0"/>
              <a:t>a) Take  the positions and momenta of all nucleons  at time t.</a:t>
            </a:r>
          </a:p>
          <a:p>
            <a:r>
              <a:rPr lang="en-US" dirty="0" smtClean="0"/>
              <a:t>b) Combine them in all possible ways into fragments or leave them as single nucleons.</a:t>
            </a:r>
          </a:p>
          <a:p>
            <a:r>
              <a:rPr lang="en-US" dirty="0" smtClean="0"/>
              <a:t>c) Neglect the interaction among clusters.</a:t>
            </a:r>
          </a:p>
          <a:p>
            <a:r>
              <a:rPr lang="en-US" dirty="0" smtClean="0"/>
              <a:t>d) Choose that configuration which has the highest binding energy.</a:t>
            </a:r>
          </a:p>
          <a:p>
            <a:r>
              <a:rPr lang="en-US" dirty="0" smtClean="0"/>
              <a:t>Simulations show: Clusters chosen that way at early times are the pre-fragments of the final state clusters, because fragments are not a random collection of nucleons at the end but initial-final state correlations.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236253-8914-4ABD-A69D-8D1A74C4B15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25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.jpeg"/><Relationship Id="rId7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 4" descr="fair-fotomontage_300dpi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4" r="11669" b="8167"/>
          <a:stretch/>
        </p:blipFill>
        <p:spPr>
          <a:xfrm>
            <a:off x="2771800" y="13649"/>
            <a:ext cx="3422539" cy="190563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9" y="13649"/>
            <a:ext cx="2952000" cy="1990291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221" y="-532265"/>
            <a:ext cx="3073779" cy="3073779"/>
          </a:xfrm>
          <a:prstGeom prst="rect">
            <a:avLst/>
          </a:prstGeom>
        </p:spPr>
      </p:pic>
      <p:sp>
        <p:nvSpPr>
          <p:cNvPr id="48131" name="Line 3"/>
          <p:cNvSpPr>
            <a:spLocks noChangeShapeType="1"/>
          </p:cNvSpPr>
          <p:nvPr/>
        </p:nvSpPr>
        <p:spPr bwMode="auto">
          <a:xfrm>
            <a:off x="6048375" y="1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8" tIns="45715" rIns="91428" bIns="45715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2" name="Line 4"/>
          <p:cNvSpPr>
            <a:spLocks noChangeShapeType="1"/>
          </p:cNvSpPr>
          <p:nvPr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8" tIns="45715" rIns="91428" bIns="45715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4356100" y="6035676"/>
            <a:ext cx="1404938" cy="84138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5" rIns="91428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5757863" y="6035676"/>
            <a:ext cx="1404937" cy="84138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5" rIns="91428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7162801" y="6035676"/>
            <a:ext cx="1404938" cy="841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5" rIns="91428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5757864" y="6119813"/>
            <a:ext cx="2809875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5" rIns="91428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4356100" y="6203950"/>
            <a:ext cx="1404938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5" rIns="91428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0" y="1919288"/>
            <a:ext cx="9144000" cy="4116387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5" rIns="91428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pic>
        <p:nvPicPr>
          <p:cNvPr id="48141" name="Picture 13" descr="GSI_Logo_rg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689" y="6364289"/>
            <a:ext cx="1016000" cy="32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42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503239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Titelmasterformat durch Klicken bearbeiten</a:t>
            </a:r>
          </a:p>
        </p:txBody>
      </p:sp>
      <p:sp>
        <p:nvSpPr>
          <p:cNvPr id="48143" name="Rectangle 15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6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GB" noProof="0" smtClean="0"/>
              <a:t>Formatvorlage des Untertitelmasters durch Klicken bearbeiten</a:t>
            </a:r>
          </a:p>
        </p:txBody>
      </p:sp>
      <p:sp>
        <p:nvSpPr>
          <p:cNvPr id="48144" name="Line 16"/>
          <p:cNvSpPr>
            <a:spLocks noChangeShapeType="1"/>
          </p:cNvSpPr>
          <p:nvPr/>
        </p:nvSpPr>
        <p:spPr bwMode="auto">
          <a:xfrm rot="-54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8" tIns="45715" rIns="91428" bIns="45715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graphicFrame>
        <p:nvGraphicFramePr>
          <p:cNvPr id="48156" name="Object 28"/>
          <p:cNvGraphicFramePr>
            <a:graphicFrameLocks noChangeAspect="1"/>
          </p:cNvGraphicFramePr>
          <p:nvPr userDrawn="1"/>
        </p:nvGraphicFramePr>
        <p:xfrm>
          <a:off x="6113464" y="6257926"/>
          <a:ext cx="66992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" name="Acrobat Document" r:id="rId7" imgW="5668166" imgH="8019048" progId="AcroExch.Document.7">
                  <p:embed/>
                </p:oleObj>
              </mc:Choice>
              <mc:Fallback>
                <p:oleObj name="Acrobat Document" r:id="rId7" imgW="5668166" imgH="8019048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6065" t="27863" r="22342" b="44791"/>
                      <a:stretch>
                        <a:fillRect/>
                      </a:stretch>
                    </p:blipFill>
                    <p:spPr bwMode="auto">
                      <a:xfrm>
                        <a:off x="6113464" y="6257926"/>
                        <a:ext cx="669925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32795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9" y="13649"/>
            <a:ext cx="2952000" cy="1990291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221" y="-532265"/>
            <a:ext cx="3073779" cy="3073779"/>
          </a:xfrm>
          <a:prstGeom prst="rect">
            <a:avLst/>
          </a:prstGeom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0" t="4549" r="35211"/>
          <a:stretch>
            <a:fillRect/>
          </a:stretch>
        </p:blipFill>
        <p:spPr bwMode="auto">
          <a:xfrm>
            <a:off x="3092451" y="0"/>
            <a:ext cx="2952750" cy="193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1" name="Line 3"/>
          <p:cNvSpPr>
            <a:spLocks noChangeShapeType="1"/>
          </p:cNvSpPr>
          <p:nvPr/>
        </p:nvSpPr>
        <p:spPr bwMode="auto">
          <a:xfrm>
            <a:off x="6048375" y="1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8" tIns="45715" rIns="91428" bIns="45715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2" name="Line 4"/>
          <p:cNvSpPr>
            <a:spLocks noChangeShapeType="1"/>
          </p:cNvSpPr>
          <p:nvPr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8" tIns="45715" rIns="91428" bIns="45715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4356100" y="6035676"/>
            <a:ext cx="1404938" cy="84138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5" rIns="91428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5757863" y="6035676"/>
            <a:ext cx="1404937" cy="84138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5" rIns="91428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7162801" y="6035676"/>
            <a:ext cx="1404938" cy="841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5" rIns="91428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5757864" y="6119813"/>
            <a:ext cx="2809875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5" rIns="91428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4356100" y="6203950"/>
            <a:ext cx="1404938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5" rIns="91428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0" y="1919288"/>
            <a:ext cx="9144000" cy="4116387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5" rIns="91428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pic>
        <p:nvPicPr>
          <p:cNvPr id="48141" name="Picture 13" descr="GSI_Logo_rg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689" y="6364289"/>
            <a:ext cx="1016000" cy="32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42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503239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Titelmasterformat durch Klicken bearbeiten</a:t>
            </a:r>
          </a:p>
        </p:txBody>
      </p:sp>
      <p:sp>
        <p:nvSpPr>
          <p:cNvPr id="48143" name="Rectangle 15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6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GB" noProof="0" smtClean="0"/>
              <a:t>Formatvorlage des Untertitelmasters durch Klicken bearbeiten</a:t>
            </a:r>
          </a:p>
        </p:txBody>
      </p:sp>
      <p:sp>
        <p:nvSpPr>
          <p:cNvPr id="48144" name="Line 16"/>
          <p:cNvSpPr>
            <a:spLocks noChangeShapeType="1"/>
          </p:cNvSpPr>
          <p:nvPr/>
        </p:nvSpPr>
        <p:spPr bwMode="auto">
          <a:xfrm rot="-54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8" tIns="45715" rIns="91428" bIns="45715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502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7DC394F-D8E5-46F3-A942-19FD6B33AF44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4724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06CB60A-4D97-4E08-93CA-E4297F5AFD4A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1094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20F2564-FC3D-455B-A5C4-38AA51E8D585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0336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631" y="2129984"/>
            <a:ext cx="7772739" cy="1470394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261" y="3885528"/>
            <a:ext cx="6401479" cy="17526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0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01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02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03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04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0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057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06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Yvonne Leifels - CBM Symposium 2018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DCF35-51F2-430F-ACE0-0401A674717F}" type="slidenum">
              <a:rPr>
                <a:solidFill>
                  <a:prstClr val="black"/>
                </a:solidFill>
              </a:rPr>
              <a:pPr/>
              <a:t>‹Nr.›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50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Yvonne Leifels - CBM Symposium 2018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EE0CB-757F-4C94-8165-09C71D73AD2D}" type="slidenum">
              <a:rPr>
                <a:solidFill>
                  <a:prstClr val="black"/>
                </a:solidFill>
              </a:rPr>
              <a:pPr/>
              <a:t>‹Nr.›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19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288" y="4406863"/>
            <a:ext cx="7772739" cy="1362383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288" y="2906225"/>
            <a:ext cx="7772739" cy="1500638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08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016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0248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0330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041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049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057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066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Yvonne Leifels - CBM Symposium 2018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B0BC3-1D9B-4E01-A1A5-749787C24FB8}" type="slidenum">
              <a:rPr>
                <a:solidFill>
                  <a:prstClr val="black"/>
                </a:solidFill>
              </a:rPr>
              <a:pPr/>
              <a:t>‹Nr.›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91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540" y="1604329"/>
            <a:ext cx="4048613" cy="397769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36490" y="1604329"/>
            <a:ext cx="4049970" cy="397769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Yvonne Leifels - CBM Symposium 2018</a:t>
            </a:r>
            <a:endParaRPr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6A5FE-3B2E-4EBD-9FBB-717F0701489C}" type="slidenum">
              <a:rPr>
                <a:solidFill>
                  <a:prstClr val="black"/>
                </a:solidFill>
              </a:rPr>
              <a:pPr/>
              <a:t>‹Nr.›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55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540" y="275070"/>
            <a:ext cx="822892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540" y="1535201"/>
            <a:ext cx="4040467" cy="639427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540" y="2174628"/>
            <a:ext cx="4040467" cy="39517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4637" y="1535201"/>
            <a:ext cx="4041824" cy="639427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4637" y="2174628"/>
            <a:ext cx="4041824" cy="39517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Yvonne Leifels - CBM Symposium 2018</a:t>
            </a:r>
            <a:endParaRPr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A79FE-F3E6-413A-9084-C0D58F4C5E3C}" type="slidenum">
              <a:rPr>
                <a:solidFill>
                  <a:prstClr val="black"/>
                </a:solidFill>
              </a:rPr>
              <a:pPr/>
              <a:t>‹Nr.›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05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Yvonne Leifels - CBM Symposium 2018</a:t>
            </a:r>
            <a:endParaRPr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EB517-4E13-4131-A60B-CFD1AF1E6295}" type="slidenum">
              <a:rPr>
                <a:solidFill>
                  <a:prstClr val="black"/>
                </a:solidFill>
              </a:rPr>
              <a:pPr/>
              <a:t>‹Nr.›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90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7DC394F-D8E5-46F3-A942-19FD6B33AF44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7633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Yvonne Leifels - CBM Symposium 2018</a:t>
            </a: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8CAFF-0BE0-4F44-A19D-2C0205A9F5DF}" type="slidenum">
              <a:rPr>
                <a:solidFill>
                  <a:prstClr val="black"/>
                </a:solidFill>
              </a:rPr>
              <a:pPr/>
              <a:t>‹Nr.›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77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540" y="273629"/>
            <a:ext cx="3008627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4782" y="273629"/>
            <a:ext cx="5111679" cy="5852774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540" y="1434391"/>
            <a:ext cx="3008627" cy="4692013"/>
          </a:xfrm>
        </p:spPr>
        <p:txBody>
          <a:bodyPr/>
          <a:lstStyle>
            <a:lvl1pPr marL="0" indent="0">
              <a:buNone/>
              <a:defRPr sz="1200"/>
            </a:lvl1pPr>
            <a:lvl2pPr marL="400827" indent="0">
              <a:buNone/>
              <a:defRPr sz="1100"/>
            </a:lvl2pPr>
            <a:lvl3pPr marL="801654" indent="0">
              <a:buNone/>
              <a:defRPr sz="900"/>
            </a:lvl3pPr>
            <a:lvl4pPr marL="1202482" indent="0">
              <a:buNone/>
              <a:defRPr sz="800"/>
            </a:lvl4pPr>
            <a:lvl5pPr marL="1603309" indent="0">
              <a:buNone/>
              <a:defRPr sz="800"/>
            </a:lvl5pPr>
            <a:lvl6pPr marL="2004136" indent="0">
              <a:buNone/>
              <a:defRPr sz="800"/>
            </a:lvl6pPr>
            <a:lvl7pPr marL="2404963" indent="0">
              <a:buNone/>
              <a:defRPr sz="800"/>
            </a:lvl7pPr>
            <a:lvl8pPr marL="2805791" indent="0">
              <a:buNone/>
              <a:defRPr sz="800"/>
            </a:lvl8pPr>
            <a:lvl9pPr marL="3206618" indent="0">
              <a:buNone/>
              <a:defRPr sz="8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Yvonne Leifels - CBM Symposium 2018</a:t>
            </a:r>
            <a:endParaRPr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5224-7751-4239-8194-1686CBCD7F17}" type="slidenum">
              <a:rPr>
                <a:solidFill>
                  <a:prstClr val="black"/>
                </a:solidFill>
              </a:rPr>
              <a:pPr/>
              <a:t>‹Nr.›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17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143" y="4800025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143" y="612065"/>
            <a:ext cx="5486400" cy="4115952"/>
          </a:xfrm>
        </p:spPr>
        <p:txBody>
          <a:bodyPr/>
          <a:lstStyle>
            <a:lvl1pPr marL="0" indent="0">
              <a:buNone/>
              <a:defRPr sz="2800"/>
            </a:lvl1pPr>
            <a:lvl2pPr marL="400827" indent="0">
              <a:buNone/>
              <a:defRPr sz="2500"/>
            </a:lvl2pPr>
            <a:lvl3pPr marL="801654" indent="0">
              <a:buNone/>
              <a:defRPr sz="2100"/>
            </a:lvl3pPr>
            <a:lvl4pPr marL="1202482" indent="0">
              <a:buNone/>
              <a:defRPr sz="1800"/>
            </a:lvl4pPr>
            <a:lvl5pPr marL="1603309" indent="0">
              <a:buNone/>
              <a:defRPr sz="1800"/>
            </a:lvl5pPr>
            <a:lvl6pPr marL="2004136" indent="0">
              <a:buNone/>
              <a:defRPr sz="1800"/>
            </a:lvl6pPr>
            <a:lvl7pPr marL="2404963" indent="0">
              <a:buNone/>
              <a:defRPr sz="1800"/>
            </a:lvl7pPr>
            <a:lvl8pPr marL="2805791" indent="0">
              <a:buNone/>
              <a:defRPr sz="1800"/>
            </a:lvl8pPr>
            <a:lvl9pPr marL="3206618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143" y="5367444"/>
            <a:ext cx="5486400" cy="805044"/>
          </a:xfrm>
        </p:spPr>
        <p:txBody>
          <a:bodyPr/>
          <a:lstStyle>
            <a:lvl1pPr marL="0" indent="0">
              <a:buNone/>
              <a:defRPr sz="1200"/>
            </a:lvl1pPr>
            <a:lvl2pPr marL="400827" indent="0">
              <a:buNone/>
              <a:defRPr sz="1100"/>
            </a:lvl2pPr>
            <a:lvl3pPr marL="801654" indent="0">
              <a:buNone/>
              <a:defRPr sz="900"/>
            </a:lvl3pPr>
            <a:lvl4pPr marL="1202482" indent="0">
              <a:buNone/>
              <a:defRPr sz="800"/>
            </a:lvl4pPr>
            <a:lvl5pPr marL="1603309" indent="0">
              <a:buNone/>
              <a:defRPr sz="800"/>
            </a:lvl5pPr>
            <a:lvl6pPr marL="2004136" indent="0">
              <a:buNone/>
              <a:defRPr sz="800"/>
            </a:lvl6pPr>
            <a:lvl7pPr marL="2404963" indent="0">
              <a:buNone/>
              <a:defRPr sz="800"/>
            </a:lvl7pPr>
            <a:lvl8pPr marL="2805791" indent="0">
              <a:buNone/>
              <a:defRPr sz="800"/>
            </a:lvl8pPr>
            <a:lvl9pPr marL="3206618" indent="0">
              <a:buNone/>
              <a:defRPr sz="8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Yvonne Leifels - CBM Symposium 2018</a:t>
            </a:r>
            <a:endParaRPr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A551-8DEA-4AF2-AE28-E0126953CF34}" type="slidenum">
              <a:rPr>
                <a:solidFill>
                  <a:prstClr val="black"/>
                </a:solidFill>
              </a:rPr>
              <a:pPr/>
              <a:t>‹Nr.›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32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Yvonne Leifels - CBM Symposium 2018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5DD57-BE01-461E-BE09-EC53D221D719}" type="slidenum">
              <a:rPr>
                <a:solidFill>
                  <a:prstClr val="black"/>
                </a:solidFill>
              </a:rPr>
              <a:pPr/>
              <a:t>‹Nr.›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21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02417" y="90730"/>
            <a:ext cx="2157359" cy="5491296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7622" y="90730"/>
            <a:ext cx="6344456" cy="5491296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Yvonne Leifels - CBM Symposium 2018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DD148-6CA2-4DFC-B0CB-EF054C67EB24}" type="slidenum">
              <a:rPr>
                <a:solidFill>
                  <a:prstClr val="black"/>
                </a:solidFill>
              </a:rPr>
              <a:pPr/>
              <a:t>‹Nr.›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44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4" indent="0">
              <a:buNone/>
              <a:defRPr sz="1800"/>
            </a:lvl2pPr>
            <a:lvl3pPr marL="914287" indent="0">
              <a:buNone/>
              <a:defRPr sz="1600"/>
            </a:lvl3pPr>
            <a:lvl4pPr marL="1371431" indent="0">
              <a:buNone/>
              <a:defRPr sz="1400"/>
            </a:lvl4pPr>
            <a:lvl5pPr marL="1828574" indent="0">
              <a:buNone/>
              <a:defRPr sz="1400"/>
            </a:lvl5pPr>
            <a:lvl6pPr marL="2285717" indent="0">
              <a:buNone/>
              <a:defRPr sz="1400"/>
            </a:lvl6pPr>
            <a:lvl7pPr marL="2742861" indent="0">
              <a:buNone/>
              <a:defRPr sz="1400"/>
            </a:lvl7pPr>
            <a:lvl8pPr marL="3200004" indent="0">
              <a:buNone/>
              <a:defRPr sz="1400"/>
            </a:lvl8pPr>
            <a:lvl9pPr marL="3657148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C07BFD5-9181-45B3-9A22-6D65CA2AFF9D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5632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9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4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Yvonne Leifels - CBM Symposium 2018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4375741-92A5-4CBB-976B-BD40C59E1391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0337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4" indent="0">
              <a:buNone/>
              <a:defRPr sz="2000" b="1"/>
            </a:lvl2pPr>
            <a:lvl3pPr marL="914287" indent="0">
              <a:buNone/>
              <a:defRPr sz="1800" b="1"/>
            </a:lvl3pPr>
            <a:lvl4pPr marL="1371431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7" indent="0">
              <a:buNone/>
              <a:defRPr sz="1600" b="1"/>
            </a:lvl6pPr>
            <a:lvl7pPr marL="2742861" indent="0">
              <a:buNone/>
              <a:defRPr sz="1600" b="1"/>
            </a:lvl7pPr>
            <a:lvl8pPr marL="3200004" indent="0">
              <a:buNone/>
              <a:defRPr sz="1600" b="1"/>
            </a:lvl8pPr>
            <a:lvl9pPr marL="3657148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4" indent="0">
              <a:buNone/>
              <a:defRPr sz="2000" b="1"/>
            </a:lvl2pPr>
            <a:lvl3pPr marL="914287" indent="0">
              <a:buNone/>
              <a:defRPr sz="1800" b="1"/>
            </a:lvl3pPr>
            <a:lvl4pPr marL="1371431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7" indent="0">
              <a:buNone/>
              <a:defRPr sz="1600" b="1"/>
            </a:lvl6pPr>
            <a:lvl7pPr marL="2742861" indent="0">
              <a:buNone/>
              <a:defRPr sz="1600" b="1"/>
            </a:lvl7pPr>
            <a:lvl8pPr marL="3200004" indent="0">
              <a:buNone/>
              <a:defRPr sz="1600" b="1"/>
            </a:lvl8pPr>
            <a:lvl9pPr marL="3657148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8E7E588-2C65-4120-92C6-3F3CDEB3CC37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9864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06CB60A-4D97-4E08-93CA-E4297F5AFD4A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1135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20F2564-FC3D-455B-A5C4-38AA51E8D585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5781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EA96DF2-08C1-4681-9E85-6736E0A1EF5E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8941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9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287339" y="1125538"/>
            <a:ext cx="8605837" cy="525621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-36512" y="6607175"/>
            <a:ext cx="4392613" cy="250825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8316913" y="6607175"/>
            <a:ext cx="728662" cy="250825"/>
          </a:xfrm>
        </p:spPr>
        <p:txBody>
          <a:bodyPr/>
          <a:lstStyle>
            <a:lvl1pPr>
              <a:defRPr/>
            </a:lvl1pPr>
          </a:lstStyle>
          <a:p>
            <a:fld id="{4F603D80-AEB3-4D67-AF47-2220C323D80F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0135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9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9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Textmasterformate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2" y="6607175"/>
            <a:ext cx="4392613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0" rIns="91428" bIns="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00599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0" rIns="91428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EFABB47-9091-478A-AE3D-05CA37885462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/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4356100" y="6607176"/>
            <a:ext cx="1404938" cy="84138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5" rIns="91428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5757863" y="6607176"/>
            <a:ext cx="1404937" cy="84138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5" rIns="91428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7162801" y="6607176"/>
            <a:ext cx="1404938" cy="841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5" rIns="91428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5" rIns="91428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5757864" y="6691313"/>
            <a:ext cx="2809875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5" rIns="91428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5" rIns="91428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6" name="Rectangle 12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5" rIns="91428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586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5pPr>
      <a:lvl6pPr marL="457144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6pPr>
      <a:lvl7pPr marL="914287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7pPr>
      <a:lvl8pPr marL="1371431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8pPr>
      <a:lvl9pPr marL="1828574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9pPr>
    </p:titleStyle>
    <p:bodyStyle>
      <a:lvl1pPr marL="85714" indent="-85714" algn="l" rtl="0" fontAlgn="base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049" indent="-266667" algn="l" rtl="0" fontAlgn="base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286"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287" indent="-20636" algn="l" rtl="0" fontAlgn="base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2860" indent="-1247620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004" indent="-1247620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147" indent="-1247620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291" indent="-1247620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433" indent="-1247620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2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4" algn="l" defTabSz="9142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7" algn="l" defTabSz="9142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1" algn="l" defTabSz="9142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7" algn="l" defTabSz="9142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61" algn="l" defTabSz="9142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4" algn="l" defTabSz="9142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8" algn="l" defTabSz="9142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9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9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Textmasterformate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2" y="6607175"/>
            <a:ext cx="4392613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0" rIns="91428" bIns="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00599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0" rIns="91428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EFABB47-9091-478A-AE3D-05CA37885462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/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4356100" y="6607176"/>
            <a:ext cx="1404938" cy="84138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5" rIns="91428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5757863" y="6607176"/>
            <a:ext cx="1404937" cy="84138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5" rIns="91428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7162801" y="6607176"/>
            <a:ext cx="1404938" cy="841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5" rIns="91428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5" rIns="91428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5757864" y="6691313"/>
            <a:ext cx="2809875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5" rIns="91428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5" rIns="91428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6" name="Rectangle 12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5" rIns="91428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235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5pPr>
      <a:lvl6pPr marL="457144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6pPr>
      <a:lvl7pPr marL="914287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7pPr>
      <a:lvl8pPr marL="1371431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8pPr>
      <a:lvl9pPr marL="1828574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9pPr>
    </p:titleStyle>
    <p:bodyStyle>
      <a:lvl1pPr marL="85714" indent="-85714" algn="l" rtl="0" fontAlgn="base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049" indent="-266667" algn="l" rtl="0" fontAlgn="base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286"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287" indent="-20636" algn="l" rtl="0" fontAlgn="base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2860" indent="-1247620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004" indent="-1247620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147" indent="-1247620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291" indent="-1247620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433" indent="-1247620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2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4" algn="l" defTabSz="9142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7" algn="l" defTabSz="9142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1" algn="l" defTabSz="9142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7" algn="l" defTabSz="9142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61" algn="l" defTabSz="9142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4" algn="l" defTabSz="9142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8" algn="l" defTabSz="9142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71737" y="140432"/>
            <a:ext cx="9000070" cy="64118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platzhalter 2"/>
          <p:cNvSpPr txBox="1">
            <a:spLocks noGrp="1"/>
          </p:cNvSpPr>
          <p:nvPr>
            <p:ph type="title"/>
          </p:nvPr>
        </p:nvSpPr>
        <p:spPr>
          <a:xfrm>
            <a:off x="127772" y="90791"/>
            <a:ext cx="8632456" cy="95428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GB"/>
          </a:p>
        </p:txBody>
      </p:sp>
      <p:sp>
        <p:nvSpPr>
          <p:cNvPr id="4" name="Textplatzhalter 3"/>
          <p:cNvSpPr txBox="1">
            <a:spLocks noGrp="1"/>
          </p:cNvSpPr>
          <p:nvPr>
            <p:ph type="body" idx="1"/>
          </p:nvPr>
        </p:nvSpPr>
        <p:spPr>
          <a:xfrm>
            <a:off x="456900" y="1604515"/>
            <a:ext cx="8229436" cy="397748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GB" sz="3200" b="0" i="0" u="none" strike="noStrike" kern="1200">
                <a:ln>
                  <a:noFill/>
                </a:ln>
                <a:latin typeface="Arial" pitchFamily="18"/>
                <a:ea typeface="Arial" pitchFamily="2"/>
                <a:cs typeface="Ari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GB" sz="3200" b="0" i="0" u="none" strike="noStrike" kern="1200">
                <a:ln>
                  <a:noFill/>
                </a:ln>
                <a:latin typeface="Arial" pitchFamily="18"/>
                <a:ea typeface="Arial" pitchFamily="2"/>
                <a:cs typeface="Ari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GB" sz="2800" b="0" i="0" u="none" strike="noStrike" kern="1200">
                <a:ln>
                  <a:noFill/>
                </a:ln>
                <a:latin typeface="Arial" pitchFamily="18"/>
                <a:ea typeface="Arial" pitchFamily="2"/>
                <a:cs typeface="Ari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GB" sz="2400" b="0" i="0" u="none" strike="noStrike" kern="1200">
                <a:ln>
                  <a:noFill/>
                </a:ln>
                <a:latin typeface="Arial" pitchFamily="18"/>
                <a:ea typeface="Arial" pitchFamily="2"/>
                <a:cs typeface="Ari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GB" sz="2000" b="0" i="0" u="none" strike="noStrike" kern="1200">
                <a:ln>
                  <a:noFill/>
                </a:ln>
                <a:latin typeface="Arial" pitchFamily="18"/>
                <a:ea typeface="Arial" pitchFamily="2"/>
                <a:cs typeface="Ari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GB" sz="2000" b="0" i="0" u="none" strike="noStrike" kern="1200">
                <a:ln>
                  <a:noFill/>
                </a:ln>
                <a:latin typeface="Arial" pitchFamily="18"/>
                <a:ea typeface="Arial" pitchFamily="2"/>
                <a:cs typeface="Ari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>
                <a:ln>
                  <a:noFill/>
                </a:ln>
                <a:latin typeface="Arial" pitchFamily="18"/>
                <a:ea typeface="Arial" pitchFamily="2"/>
                <a:cs typeface="Ari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>
                <a:ln>
                  <a:noFill/>
                </a:ln>
                <a:latin typeface="Arial" pitchFamily="18"/>
                <a:ea typeface="Arial" pitchFamily="2"/>
                <a:cs typeface="Ari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>
                <a:ln>
                  <a:noFill/>
                </a:ln>
                <a:latin typeface="Arial" pitchFamily="18"/>
                <a:ea typeface="Arial" pitchFamily="2"/>
                <a:cs typeface="Ari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>
                <a:ln>
                  <a:noFill/>
                </a:ln>
                <a:latin typeface="Arial" pitchFamily="18"/>
                <a:ea typeface="Arial" pitchFamily="2"/>
                <a:cs typeface="Arial" pitchFamily="2"/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Datumsplatzhalter 4"/>
          <p:cNvSpPr txBox="1">
            <a:spLocks noGrp="1"/>
          </p:cNvSpPr>
          <p:nvPr>
            <p:ph type="dt" sz="half" idx="2"/>
          </p:nvPr>
        </p:nvSpPr>
        <p:spPr>
          <a:xfrm>
            <a:off x="456900" y="6247580"/>
            <a:ext cx="2130251" cy="4728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en-GB" sz="1200" kern="1200">
                <a:latin typeface="Times New Roman" pitchFamily="18"/>
                <a:ea typeface="Arial" pitchFamily="2"/>
                <a:cs typeface="Arial" pitchFamily="2"/>
              </a:defRPr>
            </a:lvl1pPr>
          </a:lstStyle>
          <a:p>
            <a:pPr defTabSz="801654"/>
            <a:endParaRPr>
              <a:solidFill>
                <a:prstClr val="black"/>
              </a:solidFill>
            </a:endParaRPr>
          </a:p>
        </p:txBody>
      </p:sp>
      <p:sp>
        <p:nvSpPr>
          <p:cNvPr id="6" name="Fußzeilenplatzhalter 5"/>
          <p:cNvSpPr txBox="1">
            <a:spLocks noGrp="1"/>
          </p:cNvSpPr>
          <p:nvPr>
            <p:ph type="ftr" sz="quarter" idx="3"/>
          </p:nvPr>
        </p:nvSpPr>
        <p:spPr>
          <a:xfrm>
            <a:off x="3121021" y="6418058"/>
            <a:ext cx="2898114" cy="4728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ctr" rtl="0" hangingPunct="0">
              <a:buNone/>
              <a:tabLst/>
              <a:defRPr lang="en-GB" sz="1200" kern="1200">
                <a:solidFill>
                  <a:srgbClr val="83CAFF"/>
                </a:solidFill>
                <a:latin typeface="Arial" pitchFamily="34"/>
                <a:ea typeface="Arial" pitchFamily="2"/>
                <a:cs typeface="Arial" pitchFamily="2"/>
              </a:defRPr>
            </a:lvl1pPr>
            <a:lvl2pPr lvl="0" algn="ctr" rtl="0" hangingPunct="0">
              <a:buNone/>
              <a:tabLst/>
              <a:defRPr lang="en-GB" sz="1200" kern="1200">
                <a:solidFill>
                  <a:srgbClr val="83CAFF"/>
                </a:solidFill>
                <a:latin typeface="Arial" pitchFamily="34"/>
                <a:ea typeface="Arial" pitchFamily="2"/>
                <a:cs typeface="Arial" pitchFamily="2"/>
              </a:defRPr>
            </a:lvl2pPr>
          </a:lstStyle>
          <a:p>
            <a:pPr defTabSz="801654"/>
            <a:r>
              <a:rPr lang="en-US" smtClean="0"/>
              <a:t>Yvonne Leifels - CBM Symposium 2018</a:t>
            </a:r>
            <a:endParaRPr/>
          </a:p>
        </p:txBody>
      </p:sp>
      <p:sp>
        <p:nvSpPr>
          <p:cNvPr id="7" name="Foliennummernplatzhalter 6"/>
          <p:cNvSpPr txBox="1">
            <a:spLocks noGrp="1"/>
          </p:cNvSpPr>
          <p:nvPr>
            <p:ph type="sldNum" sz="quarter" idx="4"/>
          </p:nvPr>
        </p:nvSpPr>
        <p:spPr>
          <a:xfrm>
            <a:off x="6555777" y="6247580"/>
            <a:ext cx="2130251" cy="4728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en-GB" sz="1200" kern="1200">
                <a:latin typeface="Times New Roman" pitchFamily="18"/>
                <a:ea typeface="Arial" pitchFamily="2"/>
                <a:cs typeface="Arial" pitchFamily="2"/>
              </a:defRPr>
            </a:lvl1pPr>
          </a:lstStyle>
          <a:p>
            <a:pPr defTabSz="801654"/>
            <a:fld id="{C410E75B-BF1A-43A9-8AE6-633D64E326DD}" type="slidenum">
              <a:rPr>
                <a:solidFill>
                  <a:prstClr val="black"/>
                </a:solidFill>
              </a:rPr>
              <a:pPr defTabSz="801654"/>
              <a:t>‹Nr.›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226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dt="0"/>
  <p:txStyles>
    <p:titleStyle>
      <a:lvl1pPr algn="l" rtl="0" hangingPunct="0">
        <a:tabLst/>
        <a:defRPr lang="en-GB" sz="3200" b="1" i="0" u="none" strike="noStrike" kern="1200">
          <a:ln>
            <a:noFill/>
          </a:ln>
          <a:solidFill>
            <a:srgbClr val="CCFFFF"/>
          </a:solidFill>
          <a:latin typeface="Arial" pitchFamily="18"/>
          <a:cs typeface="Arial" pitchFamily="2"/>
        </a:defRPr>
      </a:lvl1pPr>
    </p:titleStyle>
    <p:bodyStyle>
      <a:lvl1pPr rtl="0" hangingPunct="0">
        <a:spcBef>
          <a:spcPts val="0"/>
        </a:spcBef>
        <a:spcAft>
          <a:spcPts val="1242"/>
        </a:spcAft>
        <a:tabLst/>
        <a:defRPr lang="en-GB" sz="2800" b="0" i="0" u="none" strike="noStrike" kern="1200">
          <a:ln>
            <a:noFill/>
          </a:ln>
          <a:latin typeface="Arial" pitchFamily="18"/>
          <a:cs typeface="Arial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3" Type="http://schemas.openxmlformats.org/officeDocument/2006/relationships/image" Target="../media/image82.pn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emf"/><Relationship Id="rId5" Type="http://schemas.openxmlformats.org/officeDocument/2006/relationships/customXml" Target="../ink/ink1.xml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0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8.png"/><Relationship Id="rId5" Type="http://schemas.openxmlformats.org/officeDocument/2006/relationships/image" Target="../media/image91.png"/><Relationship Id="rId4" Type="http://schemas.openxmlformats.org/officeDocument/2006/relationships/image" Target="../media/image142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17" Type="http://schemas.openxmlformats.org/officeDocument/2006/relationships/image" Target="../media/image107.jp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6.png"/><Relationship Id="rId11" Type="http://schemas.openxmlformats.org/officeDocument/2006/relationships/image" Target="../media/image101.jpg"/><Relationship Id="rId5" Type="http://schemas.openxmlformats.org/officeDocument/2006/relationships/image" Target="../media/image95.jpg"/><Relationship Id="rId15" Type="http://schemas.openxmlformats.org/officeDocument/2006/relationships/image" Target="../media/image10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4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5.jpeg"/><Relationship Id="rId4" Type="http://schemas.openxmlformats.org/officeDocument/2006/relationships/image" Target="../media/image14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24.png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6.jpeg"/><Relationship Id="rId10" Type="http://schemas.openxmlformats.org/officeDocument/2006/relationships/image" Target="../media/image27.jpeg"/><Relationship Id="rId4" Type="http://schemas.openxmlformats.org/officeDocument/2006/relationships/image" Target="../media/image25.jpeg"/><Relationship Id="rId9" Type="http://schemas.openxmlformats.org/officeDocument/2006/relationships/image" Target="../media/image2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9" y="2546350"/>
            <a:ext cx="8064500" cy="1073150"/>
          </a:xfrm>
        </p:spPr>
        <p:txBody>
          <a:bodyPr/>
          <a:lstStyle/>
          <a:p>
            <a:r>
              <a:rPr lang="de-DE" sz="3200" dirty="0" err="1" smtClean="0"/>
              <a:t>Relevance</a:t>
            </a:r>
            <a:r>
              <a:rPr lang="de-DE" sz="3200" dirty="0" smtClean="0"/>
              <a:t> </a:t>
            </a:r>
            <a:r>
              <a:rPr lang="de-DE" sz="3200" dirty="0" err="1" smtClean="0"/>
              <a:t>of</a:t>
            </a:r>
            <a:r>
              <a:rPr lang="de-DE" sz="3200" dirty="0" smtClean="0"/>
              <a:t> </a:t>
            </a:r>
            <a:r>
              <a:rPr lang="de-DE" sz="3200" dirty="0" err="1" smtClean="0"/>
              <a:t>cluster</a:t>
            </a:r>
            <a:r>
              <a:rPr lang="de-DE" sz="3200" dirty="0" smtClean="0"/>
              <a:t> </a:t>
            </a:r>
            <a:r>
              <a:rPr lang="de-DE" sz="3200" dirty="0" err="1" smtClean="0"/>
              <a:t>formation</a:t>
            </a:r>
            <a:r>
              <a:rPr lang="de-DE" sz="3200" dirty="0" smtClean="0"/>
              <a:t> in heavy </a:t>
            </a:r>
            <a:r>
              <a:rPr lang="de-DE" sz="3200" dirty="0" err="1" smtClean="0"/>
              <a:t>ion</a:t>
            </a:r>
            <a:r>
              <a:rPr lang="de-DE" sz="3200" dirty="0" smtClean="0"/>
              <a:t> </a:t>
            </a:r>
            <a:r>
              <a:rPr lang="de-DE" sz="3200" dirty="0" err="1" smtClean="0"/>
              <a:t>collisions</a:t>
            </a:r>
            <a:r>
              <a:rPr lang="de-DE" sz="3200" dirty="0" smtClean="0"/>
              <a:t> </a:t>
            </a:r>
            <a:r>
              <a:rPr lang="de-DE" sz="3200" dirty="0" err="1" smtClean="0"/>
              <a:t>and</a:t>
            </a:r>
            <a:r>
              <a:rPr lang="de-DE" sz="3200" dirty="0" smtClean="0"/>
              <a:t> </a:t>
            </a:r>
            <a:r>
              <a:rPr lang="de-DE" sz="3200" dirty="0" err="1" smtClean="0"/>
              <a:t>the</a:t>
            </a:r>
            <a:r>
              <a:rPr lang="de-DE" sz="3200" dirty="0" smtClean="0"/>
              <a:t> </a:t>
            </a:r>
            <a:r>
              <a:rPr lang="de-DE" sz="3200" dirty="0" err="1" smtClean="0"/>
              <a:t>fragmentation</a:t>
            </a:r>
            <a:r>
              <a:rPr lang="de-DE" sz="3200" dirty="0" smtClean="0"/>
              <a:t> </a:t>
            </a:r>
            <a:r>
              <a:rPr lang="de-DE" sz="3200" dirty="0" err="1" smtClean="0"/>
              <a:t>code</a:t>
            </a:r>
            <a:r>
              <a:rPr lang="de-DE" sz="3200" dirty="0" smtClean="0"/>
              <a:t> FRIGA</a:t>
            </a:r>
            <a:br>
              <a:rPr lang="de-DE" sz="3200" dirty="0" smtClean="0"/>
            </a:br>
            <a:r>
              <a:rPr lang="de-DE" sz="3200" i="1" dirty="0" err="1" smtClean="0"/>
              <a:t>Cold</a:t>
            </a:r>
            <a:r>
              <a:rPr lang="de-DE" sz="3200" i="1" dirty="0" smtClean="0"/>
              <a:t> </a:t>
            </a:r>
            <a:r>
              <a:rPr lang="de-DE" sz="3200" i="1" dirty="0" err="1" smtClean="0"/>
              <a:t>nuclei</a:t>
            </a:r>
            <a:r>
              <a:rPr lang="de-DE" sz="3200" i="1" dirty="0" smtClean="0"/>
              <a:t> </a:t>
            </a:r>
            <a:r>
              <a:rPr lang="de-DE" sz="3200" i="1" dirty="0" err="1" smtClean="0"/>
              <a:t>and</a:t>
            </a:r>
            <a:r>
              <a:rPr lang="de-DE" sz="3200" i="1" dirty="0" smtClean="0"/>
              <a:t> </a:t>
            </a:r>
            <a:r>
              <a:rPr lang="de-DE" sz="3200" i="1" dirty="0" err="1" smtClean="0"/>
              <a:t>hot</a:t>
            </a:r>
            <a:r>
              <a:rPr lang="de-DE" sz="3200" i="1" dirty="0" smtClean="0"/>
              <a:t> matter</a:t>
            </a:r>
            <a:endParaRPr lang="de-DE" sz="3200" i="1" dirty="0"/>
          </a:p>
        </p:txBody>
      </p:sp>
      <p:sp>
        <p:nvSpPr>
          <p:cNvPr id="5498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869160"/>
            <a:ext cx="4500810" cy="10636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dirty="0" smtClean="0"/>
              <a:t>Y. Leifels, A. Le </a:t>
            </a:r>
            <a:r>
              <a:rPr lang="en-GB" dirty="0" err="1" smtClean="0"/>
              <a:t>Fevre</a:t>
            </a:r>
            <a:endParaRPr lang="en-GB" dirty="0" smtClean="0"/>
          </a:p>
          <a:p>
            <a:pPr>
              <a:lnSpc>
                <a:spcPct val="80000"/>
              </a:lnSpc>
            </a:pPr>
            <a:r>
              <a:rPr lang="en-GB" sz="2000" i="1" dirty="0" smtClean="0"/>
              <a:t>GSI </a:t>
            </a:r>
            <a:r>
              <a:rPr lang="en-GB" sz="2000" i="1" dirty="0"/>
              <a:t>Helmholtzzentrum f</a:t>
            </a:r>
            <a:r>
              <a:rPr lang="de-DE" sz="2000" i="1" dirty="0"/>
              <a:t>ü</a:t>
            </a:r>
            <a:r>
              <a:rPr lang="en-US" sz="2000" i="1" dirty="0"/>
              <a:t>r </a:t>
            </a:r>
            <a:br>
              <a:rPr lang="en-US" sz="2000" i="1" dirty="0"/>
            </a:br>
            <a:r>
              <a:rPr lang="en-US" sz="2000" i="1" dirty="0" err="1" smtClean="0"/>
              <a:t>Schwerionenforschung</a:t>
            </a:r>
            <a:r>
              <a:rPr lang="en-US" sz="2000" i="1" dirty="0" smtClean="0"/>
              <a:t>, </a:t>
            </a:r>
            <a:r>
              <a:rPr lang="en-GB" sz="2000" i="1" dirty="0" smtClean="0"/>
              <a:t>Darmstadt</a:t>
            </a:r>
          </a:p>
          <a:p>
            <a:pPr>
              <a:lnSpc>
                <a:spcPct val="80000"/>
              </a:lnSpc>
            </a:pPr>
            <a:r>
              <a:rPr lang="en-GB" dirty="0" smtClean="0"/>
              <a:t>J. </a:t>
            </a:r>
            <a:r>
              <a:rPr lang="en-GB" dirty="0" err="1" smtClean="0"/>
              <a:t>Aichelin</a:t>
            </a:r>
            <a:r>
              <a:rPr lang="en-GB" dirty="0" smtClean="0"/>
              <a:t>, C. </a:t>
            </a:r>
            <a:r>
              <a:rPr lang="en-GB" dirty="0" err="1" smtClean="0"/>
              <a:t>Hartnack</a:t>
            </a:r>
            <a:endParaRPr lang="en-GB" dirty="0" smtClean="0"/>
          </a:p>
          <a:p>
            <a:pPr>
              <a:lnSpc>
                <a:spcPct val="80000"/>
              </a:lnSpc>
            </a:pPr>
            <a:r>
              <a:rPr lang="en-GB" sz="2000" i="1" dirty="0" smtClean="0"/>
              <a:t>SUBATECH, CNRS, University of Nantes</a:t>
            </a:r>
          </a:p>
        </p:txBody>
      </p:sp>
      <p:sp>
        <p:nvSpPr>
          <p:cNvPr id="549893" name="Rectangle 5"/>
          <p:cNvSpPr>
            <a:spLocks noChangeArrowheads="1"/>
          </p:cNvSpPr>
          <p:nvPr/>
        </p:nvSpPr>
        <p:spPr bwMode="auto">
          <a:xfrm>
            <a:off x="5160964" y="4710114"/>
            <a:ext cx="3744912" cy="12144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5" rIns="91428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dirty="0" smtClean="0">
                <a:solidFill>
                  <a:srgbClr val="000000"/>
                </a:solidFill>
              </a:rPr>
              <a:t>CBM Symposium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dirty="0" smtClean="0">
                <a:solidFill>
                  <a:srgbClr val="000000"/>
                </a:solidFill>
              </a:rPr>
              <a:t>3.10.2018</a:t>
            </a:r>
          </a:p>
        </p:txBody>
      </p:sp>
    </p:spTree>
    <p:extLst>
      <p:ext uri="{BB962C8B-B14F-4D97-AF65-F5344CB8AC3E}">
        <p14:creationId xmlns:p14="http://schemas.microsoft.com/office/powerpoint/2010/main" val="350213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4527134" y="1065562"/>
            <a:ext cx="4413749" cy="538777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9" y="225425"/>
            <a:ext cx="8758236" cy="490538"/>
          </a:xfrm>
        </p:spPr>
        <p:txBody>
          <a:bodyPr/>
          <a:lstStyle/>
          <a:p>
            <a:r>
              <a:rPr lang="de-DE" dirty="0" err="1" smtClean="0"/>
              <a:t>Comparing</a:t>
            </a:r>
            <a:r>
              <a:rPr lang="de-DE" dirty="0" smtClean="0"/>
              <a:t> experimental </a:t>
            </a:r>
            <a:r>
              <a:rPr lang="de-DE" dirty="0" err="1" smtClean="0"/>
              <a:t>results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model</a:t>
            </a:r>
            <a:r>
              <a:rPr lang="de-DE" dirty="0" smtClean="0"/>
              <a:t> </a:t>
            </a:r>
            <a:r>
              <a:rPr lang="de-DE" dirty="0" err="1" smtClean="0"/>
              <a:t>predictions</a:t>
            </a:r>
            <a:r>
              <a:rPr lang="de-DE" dirty="0" smtClean="0"/>
              <a:t>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DC394F-D8E5-46F3-A942-19FD6B33AF44}" type="slidenum">
              <a:rPr lang="de-DE" smtClean="0"/>
              <a:pPr/>
              <a:t>10</a:t>
            </a:fld>
            <a:endParaRPr lang="de-DE"/>
          </a:p>
        </p:txBody>
      </p:sp>
      <p:pic>
        <p:nvPicPr>
          <p:cNvPr id="6" name="Grafik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9" t="1013" r="3261" b="8433"/>
          <a:stretch/>
        </p:blipFill>
        <p:spPr>
          <a:xfrm>
            <a:off x="4661169" y="1412776"/>
            <a:ext cx="3943279" cy="4929098"/>
          </a:xfrm>
          <a:prstGeom prst="rect">
            <a:avLst/>
          </a:prstGeom>
        </p:spPr>
      </p:pic>
      <p:sp>
        <p:nvSpPr>
          <p:cNvPr id="7" name="Textfeld 9"/>
          <p:cNvSpPr txBox="1"/>
          <p:nvPr/>
        </p:nvSpPr>
        <p:spPr>
          <a:xfrm>
            <a:off x="5427243" y="3455410"/>
            <a:ext cx="1610011" cy="568564"/>
          </a:xfrm>
          <a:prstGeom prst="rect">
            <a:avLst/>
          </a:prstGeom>
          <a:noFill/>
          <a:ln>
            <a:noFill/>
          </a:ln>
        </p:spPr>
        <p:txBody>
          <a:bodyPr vert="horz" wrap="none" lIns="89989" tIns="44995" rIns="89989" bIns="44995" anchorCtr="0" compatLnSpc="1">
            <a:spAutoFit/>
          </a:bodyPr>
          <a:lstStyle/>
          <a:p>
            <a:pPr algn="ctr" fontAlgn="base">
              <a:lnSpc>
                <a:spcPct val="97000"/>
              </a:lnSpc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GB" sz="1600" dirty="0">
                <a:solidFill>
                  <a:srgbClr val="000000"/>
                </a:solidFill>
                <a:ea typeface="Bitstream Vera Sans" pitchFamily="2"/>
                <a:cs typeface="Bitstream Vera Sans" pitchFamily="2"/>
              </a:rPr>
              <a:t>Neutron </a:t>
            </a:r>
            <a:r>
              <a:rPr lang="en-GB" sz="1600" dirty="0" smtClean="0">
                <a:solidFill>
                  <a:srgbClr val="000000"/>
                </a:solidFill>
                <a:ea typeface="Bitstream Vera Sans" pitchFamily="2"/>
                <a:cs typeface="Bitstream Vera Sans" pitchFamily="2"/>
              </a:rPr>
              <a:t>matter</a:t>
            </a:r>
            <a:endParaRPr lang="en-GB" sz="1600" dirty="0">
              <a:solidFill>
                <a:srgbClr val="000000"/>
              </a:solidFill>
              <a:ea typeface="Bitstream Vera Sans" pitchFamily="2"/>
              <a:cs typeface="Bitstream Vera Sans" pitchFamily="2"/>
            </a:endParaRPr>
          </a:p>
          <a:p>
            <a:pPr algn="ctr" fontAlgn="base">
              <a:lnSpc>
                <a:spcPct val="97000"/>
              </a:lnSpc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GB" sz="1600" dirty="0">
                <a:solidFill>
                  <a:srgbClr val="000000"/>
                </a:solidFill>
                <a:ea typeface="Arial" pitchFamily="34"/>
                <a:cs typeface="Arial" pitchFamily="34"/>
              </a:rPr>
              <a:t>δ</a:t>
            </a:r>
            <a:r>
              <a:rPr lang="en-GB" sz="1600" dirty="0" smtClean="0">
                <a:solidFill>
                  <a:srgbClr val="000000"/>
                </a:solidFill>
                <a:latin typeface="Arial Unicode MS" pitchFamily="34"/>
                <a:ea typeface="Arial" pitchFamily="34"/>
                <a:cs typeface="Arial" pitchFamily="34"/>
              </a:rPr>
              <a:t>=1</a:t>
            </a:r>
            <a:endParaRPr lang="en-GB" sz="1600" dirty="0">
              <a:solidFill>
                <a:srgbClr val="000000"/>
              </a:solidFill>
              <a:latin typeface="Arial Unicode MS" pitchFamily="34"/>
              <a:ea typeface="Arial" pitchFamily="34"/>
              <a:cs typeface="Arial" pitchFamily="34"/>
            </a:endParaRPr>
          </a:p>
        </p:txBody>
      </p:sp>
      <p:sp>
        <p:nvSpPr>
          <p:cNvPr id="8" name="Freihandform 10"/>
          <p:cNvSpPr/>
          <p:nvPr/>
        </p:nvSpPr>
        <p:spPr>
          <a:xfrm>
            <a:off x="5385771" y="1318854"/>
            <a:ext cx="3273929" cy="30994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9989" tIns="46794" rIns="89989" bIns="46794" anchor="t" anchorCtr="0" compatLnSpc="1">
            <a:spAutoFit/>
          </a:bodyPr>
          <a:lstStyle/>
          <a:p>
            <a:pPr algn="ctr" fontAlgn="base"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  <a:defRPr sz="1990"/>
            </a:pPr>
            <a:r>
              <a:rPr lang="en-US" sz="1400" i="1" dirty="0">
                <a:solidFill>
                  <a:srgbClr val="000066"/>
                </a:solidFill>
                <a:latin typeface="Verdana" pitchFamily="34"/>
                <a:ea typeface="Bitstream Vera Sans" pitchFamily="2"/>
                <a:cs typeface="Bitstream Vera Sans" pitchFamily="2"/>
              </a:rPr>
              <a:t>Fuchs and </a:t>
            </a:r>
            <a:r>
              <a:rPr lang="en-US" sz="1400" i="1" dirty="0" err="1">
                <a:solidFill>
                  <a:srgbClr val="000066"/>
                </a:solidFill>
                <a:latin typeface="Verdana" pitchFamily="34"/>
                <a:ea typeface="Bitstream Vera Sans" pitchFamily="2"/>
                <a:cs typeface="Bitstream Vera Sans" pitchFamily="2"/>
              </a:rPr>
              <a:t>Wolter</a:t>
            </a:r>
            <a:r>
              <a:rPr lang="en-US" sz="1400" i="1" dirty="0">
                <a:solidFill>
                  <a:srgbClr val="000066"/>
                </a:solidFill>
                <a:latin typeface="Verdana" pitchFamily="34"/>
                <a:ea typeface="Bitstream Vera Sans" pitchFamily="2"/>
                <a:cs typeface="Bitstream Vera Sans" pitchFamily="2"/>
              </a:rPr>
              <a:t>, EPJA 30 (2006)</a:t>
            </a:r>
          </a:p>
        </p:txBody>
      </p:sp>
      <p:sp>
        <p:nvSpPr>
          <p:cNvPr id="9" name="Textfeld 20"/>
          <p:cNvSpPr txBox="1"/>
          <p:nvPr/>
        </p:nvSpPr>
        <p:spPr>
          <a:xfrm>
            <a:off x="7286898" y="4010784"/>
            <a:ext cx="1850461" cy="568564"/>
          </a:xfrm>
          <a:prstGeom prst="rect">
            <a:avLst/>
          </a:prstGeom>
          <a:noFill/>
          <a:ln>
            <a:noFill/>
          </a:ln>
        </p:spPr>
        <p:txBody>
          <a:bodyPr vert="horz" wrap="none" lIns="89989" tIns="44995" rIns="89989" bIns="44995" anchorCtr="0" compatLnSpc="1">
            <a:spAutoFit/>
          </a:bodyPr>
          <a:lstStyle/>
          <a:p>
            <a:pPr algn="ctr" fontAlgn="base">
              <a:lnSpc>
                <a:spcPct val="97000"/>
              </a:lnSpc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GB" sz="1600" dirty="0">
                <a:solidFill>
                  <a:srgbClr val="000000"/>
                </a:solidFill>
                <a:ea typeface="Bitstream Vera Sans" pitchFamily="2"/>
                <a:cs typeface="Bitstream Vera Sans" pitchFamily="2"/>
              </a:rPr>
              <a:t>Symmetric </a:t>
            </a:r>
            <a:r>
              <a:rPr lang="en-GB" sz="1600" dirty="0" smtClean="0">
                <a:solidFill>
                  <a:srgbClr val="000000"/>
                </a:solidFill>
                <a:ea typeface="Bitstream Vera Sans" pitchFamily="2"/>
                <a:cs typeface="Bitstream Vera Sans" pitchFamily="2"/>
              </a:rPr>
              <a:t>matter </a:t>
            </a:r>
          </a:p>
          <a:p>
            <a:pPr algn="ctr" fontAlgn="base">
              <a:lnSpc>
                <a:spcPct val="97000"/>
              </a:lnSpc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GB" sz="1600" dirty="0" smtClean="0">
                <a:solidFill>
                  <a:srgbClr val="000000"/>
                </a:solidFill>
                <a:ea typeface="Bitstream Vera Sans" pitchFamily="2"/>
                <a:cs typeface="Arial" pitchFamily="34"/>
              </a:rPr>
              <a:t>δ</a:t>
            </a:r>
            <a:r>
              <a:rPr lang="en-GB" sz="1600" dirty="0" smtClean="0">
                <a:solidFill>
                  <a:srgbClr val="000000"/>
                </a:solidFill>
                <a:latin typeface="Arial Unicode MS" pitchFamily="34"/>
                <a:ea typeface="Arial" pitchFamily="34"/>
                <a:cs typeface="Arial" pitchFamily="34"/>
              </a:rPr>
              <a:t>=0</a:t>
            </a:r>
            <a:endParaRPr lang="en-GB" sz="1600" dirty="0">
              <a:solidFill>
                <a:srgbClr val="000000"/>
              </a:solidFill>
              <a:latin typeface="Arial Unicode MS" pitchFamily="34"/>
              <a:ea typeface="Arial" pitchFamily="34"/>
              <a:cs typeface="Arial" pitchFamily="34"/>
            </a:endParaRPr>
          </a:p>
        </p:txBody>
      </p:sp>
      <p:graphicFrame>
        <p:nvGraphicFramePr>
          <p:cNvPr id="10" name="Objekt 6"/>
          <p:cNvGraphicFramePr>
            <a:graphicFrameLocks noChangeAspect="1"/>
          </p:cNvGraphicFramePr>
          <p:nvPr>
            <p:extLst/>
          </p:nvPr>
        </p:nvGraphicFramePr>
        <p:xfrm>
          <a:off x="7681705" y="1693929"/>
          <a:ext cx="977995" cy="582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52" name="Equation" r:id="rId5" imgW="850680" imgH="507960" progId="Equation.3">
                  <p:embed/>
                </p:oleObj>
              </mc:Choice>
              <mc:Fallback>
                <p:oleObj name="Equation" r:id="rId5" imgW="850680" imgH="507960" progId="Equation.3">
                  <p:embed/>
                  <p:pic>
                    <p:nvPicPr>
                      <p:cNvPr id="10" name="Objek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1705" y="1693929"/>
                        <a:ext cx="977995" cy="58294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726" y="1167558"/>
            <a:ext cx="4280156" cy="5183782"/>
          </a:xfrm>
        </p:spPr>
        <p:txBody>
          <a:bodyPr>
            <a:normAutofit fontScale="77500" lnSpcReduction="20000"/>
          </a:bodyPr>
          <a:lstStyle/>
          <a:p>
            <a:pPr marL="162900" indent="0">
              <a:lnSpc>
                <a:spcPct val="130000"/>
              </a:lnSpc>
              <a:spcBef>
                <a:spcPts val="0"/>
              </a:spcBef>
              <a:buClr>
                <a:srgbClr val="FFC000"/>
              </a:buClr>
              <a:buSzPct val="120000"/>
            </a:pPr>
            <a:r>
              <a:rPr lang="de-DE" dirty="0" err="1" smtClean="0">
                <a:solidFill>
                  <a:schemeClr val="tx1"/>
                </a:solidFill>
              </a:rPr>
              <a:t>Yield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information</a:t>
            </a:r>
            <a:r>
              <a:rPr lang="de-DE" dirty="0" smtClean="0">
                <a:solidFill>
                  <a:schemeClr val="tx1"/>
                </a:solidFill>
              </a:rPr>
              <a:t> on </a:t>
            </a:r>
            <a:endParaRPr lang="en-US" dirty="0" smtClean="0">
              <a:solidFill>
                <a:schemeClr val="tx1"/>
              </a:solidFill>
            </a:endParaRPr>
          </a:p>
          <a:p>
            <a:pPr marL="676235" lvl="1" indent="-180000">
              <a:lnSpc>
                <a:spcPct val="130000"/>
              </a:lnSpc>
              <a:spcBef>
                <a:spcPts val="0"/>
              </a:spcBef>
              <a:buClr>
                <a:srgbClr val="FFC000"/>
              </a:buClr>
              <a:buSzPct val="120000"/>
            </a:pPr>
            <a:r>
              <a:rPr lang="en-US" b="1" dirty="0" smtClean="0"/>
              <a:t>nuclear matter equation of state</a:t>
            </a:r>
            <a:endParaRPr lang="en-US" sz="1500" dirty="0"/>
          </a:p>
          <a:p>
            <a:pPr marL="971473" lvl="3" indent="-180000">
              <a:lnSpc>
                <a:spcPct val="130000"/>
              </a:lnSpc>
              <a:spcBef>
                <a:spcPts val="0"/>
              </a:spcBef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500" dirty="0"/>
              <a:t>momentum </a:t>
            </a:r>
            <a:r>
              <a:rPr lang="en-US" sz="1500" dirty="0" smtClean="0"/>
              <a:t>dependence</a:t>
            </a:r>
          </a:p>
          <a:p>
            <a:pPr marL="971473" lvl="3" indent="-180000">
              <a:lnSpc>
                <a:spcPct val="130000"/>
              </a:lnSpc>
              <a:spcBef>
                <a:spcPts val="0"/>
              </a:spcBef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</a:pPr>
            <a:r>
              <a:rPr lang="de-DE" sz="1500" dirty="0" err="1" smtClean="0"/>
              <a:t>symmetry</a:t>
            </a:r>
            <a:r>
              <a:rPr lang="de-DE" sz="1500" dirty="0" smtClean="0"/>
              <a:t> </a:t>
            </a:r>
            <a:r>
              <a:rPr lang="de-DE" sz="1500" dirty="0" err="1" smtClean="0"/>
              <a:t>energy</a:t>
            </a:r>
            <a:endParaRPr lang="de-DE" sz="1500" dirty="0" smtClean="0"/>
          </a:p>
          <a:p>
            <a:pPr marL="971473" lvl="3" indent="-180000">
              <a:lnSpc>
                <a:spcPct val="130000"/>
              </a:lnSpc>
              <a:spcBef>
                <a:spcPts val="0"/>
              </a:spcBef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</a:pPr>
            <a:endParaRPr lang="de-DE" sz="1500" dirty="0" smtClean="0"/>
          </a:p>
          <a:p>
            <a:pPr marL="971473" lvl="3" indent="-180000">
              <a:lnSpc>
                <a:spcPct val="130000"/>
              </a:lnSpc>
              <a:spcBef>
                <a:spcPts val="0"/>
              </a:spcBef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</a:pPr>
            <a:endParaRPr lang="en-US" sz="1500" dirty="0"/>
          </a:p>
          <a:p>
            <a:pPr marL="676235" lvl="1" indent="-180000">
              <a:lnSpc>
                <a:spcPct val="130000"/>
              </a:lnSpc>
              <a:spcBef>
                <a:spcPts val="0"/>
              </a:spcBef>
              <a:buClr>
                <a:srgbClr val="FFC000"/>
              </a:buClr>
              <a:buSzPct val="120000"/>
            </a:pPr>
            <a:r>
              <a:rPr lang="en-US" dirty="0" smtClean="0"/>
              <a:t>in-medium cross sections</a:t>
            </a:r>
          </a:p>
          <a:p>
            <a:pPr marL="971473" lvl="3" indent="-180000">
              <a:lnSpc>
                <a:spcPct val="130000"/>
              </a:lnSpc>
              <a:spcBef>
                <a:spcPts val="0"/>
              </a:spcBef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</a:pPr>
            <a:r>
              <a:rPr lang="de-DE" dirty="0" err="1" smtClean="0"/>
              <a:t>scattering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production</a:t>
            </a:r>
            <a:endParaRPr lang="en-US" dirty="0" smtClean="0"/>
          </a:p>
          <a:p>
            <a:pPr marL="676235" lvl="1" indent="-180000">
              <a:lnSpc>
                <a:spcPct val="130000"/>
              </a:lnSpc>
              <a:spcBef>
                <a:spcPts val="0"/>
              </a:spcBef>
              <a:buClr>
                <a:srgbClr val="FFC000"/>
              </a:buClr>
              <a:buSzPct val="120000"/>
            </a:pPr>
            <a:r>
              <a:rPr lang="en-US" dirty="0" smtClean="0"/>
              <a:t>in-medium characteristics of particles</a:t>
            </a:r>
          </a:p>
          <a:p>
            <a:pPr marL="971473" lvl="3" indent="-180000">
              <a:lnSpc>
                <a:spcPct val="130000"/>
              </a:lnSpc>
              <a:spcBef>
                <a:spcPts val="0"/>
              </a:spcBef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 smtClean="0"/>
              <a:t>effective masses/potentials, spectral functions</a:t>
            </a:r>
          </a:p>
          <a:p>
            <a:pPr marL="971473" lvl="3" indent="-180000">
              <a:lnSpc>
                <a:spcPct val="130000"/>
              </a:lnSpc>
              <a:spcBef>
                <a:spcPts val="0"/>
              </a:spcBef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 smtClean="0"/>
              <a:t>decay widths</a:t>
            </a:r>
            <a:endParaRPr lang="en-US" dirty="0" smtClean="0">
              <a:solidFill>
                <a:schemeClr val="tx1"/>
              </a:solidFill>
            </a:endParaRPr>
          </a:p>
          <a:p>
            <a:pPr marL="162900" indent="0">
              <a:lnSpc>
                <a:spcPct val="130000"/>
              </a:lnSpc>
              <a:spcBef>
                <a:spcPts val="0"/>
              </a:spcBef>
              <a:buClr>
                <a:srgbClr val="FFC000"/>
              </a:buClr>
              <a:buSzPct val="120000"/>
            </a:pPr>
            <a:r>
              <a:rPr lang="en-US" dirty="0">
                <a:solidFill>
                  <a:schemeClr val="tx1"/>
                </a:solidFill>
              </a:rPr>
              <a:t>C</a:t>
            </a:r>
            <a:r>
              <a:rPr lang="en-US" dirty="0" smtClean="0">
                <a:solidFill>
                  <a:schemeClr val="tx1"/>
                </a:solidFill>
              </a:rPr>
              <a:t>onvincing </a:t>
            </a:r>
            <a:r>
              <a:rPr lang="en-US" dirty="0">
                <a:solidFill>
                  <a:schemeClr val="tx1"/>
                </a:solidFill>
              </a:rPr>
              <a:t>conclusions on basic nuclear properties imply a successful simulation: </a:t>
            </a:r>
          </a:p>
          <a:p>
            <a:pPr marL="676235" lvl="1" indent="-180000">
              <a:lnSpc>
                <a:spcPct val="130000"/>
              </a:lnSpc>
              <a:spcBef>
                <a:spcPts val="0"/>
              </a:spcBef>
              <a:buClr>
                <a:srgbClr val="FFC000"/>
              </a:buClr>
              <a:buSzPct val="120000"/>
            </a:pPr>
            <a:r>
              <a:rPr lang="en-US" dirty="0"/>
              <a:t>of </a:t>
            </a:r>
            <a:r>
              <a:rPr lang="en-US" dirty="0" smtClean="0"/>
              <a:t>a full </a:t>
            </a:r>
            <a:r>
              <a:rPr lang="en-US" dirty="0"/>
              <a:t>set of experimental observables </a:t>
            </a:r>
          </a:p>
          <a:p>
            <a:pPr marL="676235" lvl="1" indent="-180000">
              <a:lnSpc>
                <a:spcPct val="130000"/>
              </a:lnSpc>
              <a:spcBef>
                <a:spcPts val="0"/>
              </a:spcBef>
              <a:buClr>
                <a:srgbClr val="FFC000"/>
              </a:buClr>
              <a:buSzPct val="120000"/>
            </a:pPr>
            <a:r>
              <a:rPr lang="en-US" dirty="0"/>
              <a:t>with the same code </a:t>
            </a:r>
          </a:p>
          <a:p>
            <a:pPr marL="676235" lvl="1" indent="-180000">
              <a:lnSpc>
                <a:spcPct val="130000"/>
              </a:lnSpc>
              <a:spcBef>
                <a:spcPts val="0"/>
              </a:spcBef>
              <a:buClr>
                <a:srgbClr val="FFC000"/>
              </a:buClr>
              <a:buSzPct val="120000"/>
            </a:pPr>
            <a:r>
              <a:rPr lang="en-US" dirty="0"/>
              <a:t>using the same physical and technical parameters. </a:t>
            </a: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</a:pPr>
            <a:endParaRPr lang="en-US" dirty="0"/>
          </a:p>
        </p:txBody>
      </p:sp>
      <p:cxnSp>
        <p:nvCxnSpPr>
          <p:cNvPr id="12" name="Gerade Verbindung mit Pfeil 11"/>
          <p:cNvCxnSpPr/>
          <p:nvPr/>
        </p:nvCxnSpPr>
        <p:spPr bwMode="auto">
          <a:xfrm>
            <a:off x="6732240" y="4221088"/>
            <a:ext cx="0" cy="936104"/>
          </a:xfrm>
          <a:prstGeom prst="straightConnector1">
            <a:avLst/>
          </a:prstGeom>
          <a:solidFill>
            <a:srgbClr val="3366FF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feld 13"/>
          <p:cNvSpPr txBox="1"/>
          <p:nvPr/>
        </p:nvSpPr>
        <p:spPr>
          <a:xfrm>
            <a:off x="5606182" y="4428401"/>
            <a:ext cx="1293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/>
              <a:t>S</a:t>
            </a:r>
            <a:r>
              <a:rPr lang="de-DE" sz="1600" dirty="0" err="1" smtClean="0"/>
              <a:t>ymmetry</a:t>
            </a:r>
            <a:r>
              <a:rPr lang="de-DE" sz="1600" dirty="0" smtClean="0"/>
              <a:t> </a:t>
            </a:r>
            <a:r>
              <a:rPr lang="de-DE" sz="1600" dirty="0" err="1" smtClean="0"/>
              <a:t>energy</a:t>
            </a:r>
            <a:endParaRPr lang="en-US" sz="1600" dirty="0"/>
          </a:p>
        </p:txBody>
      </p:sp>
      <p:sp>
        <p:nvSpPr>
          <p:cNvPr id="11" name="Rechteck 10"/>
          <p:cNvSpPr/>
          <p:nvPr/>
        </p:nvSpPr>
        <p:spPr bwMode="auto">
          <a:xfrm>
            <a:off x="191726" y="3752707"/>
            <a:ext cx="4475562" cy="26642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55576" y="2172597"/>
                <a:ext cx="914400" cy="9144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10000"/>
                  </a:lnSpc>
                  <a:spcAft>
                    <a:spcPts val="300"/>
                  </a:spcAft>
                  <a:buClr>
                    <a:srgbClr val="FFC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𝑆𝑁</m:t>
                          </m:r>
                        </m:sub>
                      </m:sSub>
                      <m:d>
                        <m:d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p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𝑠𝑦𝑚</m:t>
                          </m:r>
                        </m:sub>
                      </m:sSub>
                      <m:d>
                        <m:d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2172597"/>
                <a:ext cx="914400" cy="914400"/>
              </a:xfrm>
              <a:prstGeom prst="rect">
                <a:avLst/>
              </a:prstGeom>
              <a:blipFill>
                <a:blip r:embed="rId7"/>
                <a:stretch>
                  <a:fillRect l="-8000" r="-305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660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9" y="346174"/>
            <a:ext cx="8605837" cy="490538"/>
          </a:xfrm>
        </p:spPr>
        <p:txBody>
          <a:bodyPr/>
          <a:lstStyle/>
          <a:p>
            <a:r>
              <a:rPr lang="en-US" dirty="0" smtClean="0"/>
              <a:t>Equation of state for symmetric nuclear matter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6CB60A-4D97-4E08-93CA-E4297F5AFD4A}" type="slidenum">
              <a:rPr lang="de-DE" smtClean="0"/>
              <a:pPr/>
              <a:t>11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40768"/>
            <a:ext cx="3560981" cy="356098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81025" y="1499558"/>
                <a:ext cx="4490975" cy="57580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400">
                  <a:lnSpc>
                    <a:spcPct val="110000"/>
                  </a:lnSpc>
                  <a:spcBef>
                    <a:spcPts val="0"/>
                  </a:spcBef>
                  <a:spcAft>
                    <a:spcPts val="300"/>
                  </a:spcAft>
                  <a:buClr>
                    <a:srgbClr val="FFC000"/>
                  </a:buClr>
                  <a:buSzPct val="110000"/>
                </a:pPr>
                <a:r>
                  <a:rPr lang="en-US" kern="0" dirty="0" smtClean="0"/>
                  <a:t>Infinite symmetric nuclear matter N=Z</a:t>
                </a:r>
              </a:p>
              <a:p>
                <a:pPr marL="342900" indent="-342900" defTabSz="914400">
                  <a:lnSpc>
                    <a:spcPct val="110000"/>
                  </a:lnSpc>
                  <a:spcBef>
                    <a:spcPts val="0"/>
                  </a:spcBef>
                  <a:spcAft>
                    <a:spcPts val="300"/>
                  </a:spcAft>
                  <a:buClr>
                    <a:srgbClr val="FFC000"/>
                  </a:buClr>
                  <a:buSzPct val="110000"/>
                  <a:buFont typeface="Wingdings" panose="05000000000000000000" pitchFamily="2" charset="2"/>
                  <a:buChar char="§"/>
                </a:pPr>
                <a:r>
                  <a:rPr lang="en-US" kern="0" dirty="0"/>
                  <a:t>ground state properties: </a:t>
                </a:r>
                <a:r>
                  <a:rPr lang="el-GR" kern="0" dirty="0"/>
                  <a:t>ρ</a:t>
                </a:r>
                <a:r>
                  <a:rPr lang="de-DE" kern="0" baseline="-25000" dirty="0"/>
                  <a:t>0</a:t>
                </a:r>
                <a:r>
                  <a:rPr lang="de-DE" kern="0" dirty="0"/>
                  <a:t> = 0.16 N/fm</a:t>
                </a:r>
                <a:r>
                  <a:rPr lang="de-DE" kern="0" baseline="30000" dirty="0"/>
                  <a:t>3</a:t>
                </a:r>
                <a:r>
                  <a:rPr lang="de-DE" kern="0" dirty="0"/>
                  <a:t> </a:t>
                </a:r>
                <a:r>
                  <a:rPr lang="de-DE" kern="0" dirty="0" err="1"/>
                  <a:t>and</a:t>
                </a:r>
                <a:r>
                  <a:rPr lang="de-DE" kern="0" dirty="0"/>
                  <a:t> E(</a:t>
                </a:r>
                <a:r>
                  <a:rPr lang="el-GR" kern="0" dirty="0"/>
                  <a:t>ρ</a:t>
                </a:r>
                <a:r>
                  <a:rPr lang="de-DE" kern="0" baseline="-25000" dirty="0"/>
                  <a:t>0</a:t>
                </a:r>
                <a:r>
                  <a:rPr lang="de-DE" kern="0" dirty="0"/>
                  <a:t>) = -16 </a:t>
                </a:r>
                <a:r>
                  <a:rPr lang="de-DE" kern="0" dirty="0" err="1"/>
                  <a:t>MeV</a:t>
                </a:r>
                <a:r>
                  <a:rPr lang="de-DE" kern="0" dirty="0"/>
                  <a:t> </a:t>
                </a:r>
                <a:endParaRPr lang="en-US" kern="0" dirty="0"/>
              </a:p>
              <a:p>
                <a:pPr marL="342900" indent="-342900" defTabSz="914400">
                  <a:lnSpc>
                    <a:spcPct val="110000"/>
                  </a:lnSpc>
                  <a:spcBef>
                    <a:spcPts val="0"/>
                  </a:spcBef>
                  <a:spcAft>
                    <a:spcPts val="300"/>
                  </a:spcAft>
                  <a:buClr>
                    <a:srgbClr val="FFC000"/>
                  </a:buClr>
                  <a:buSzPct val="110000"/>
                  <a:buFont typeface="Wingdings" panose="05000000000000000000" pitchFamily="2" charset="2"/>
                  <a:buChar char="§"/>
                </a:pPr>
                <a:r>
                  <a:rPr lang="en-US" kern="0" dirty="0"/>
                  <a:t>expansion in density</a:t>
                </a:r>
                <a:r>
                  <a:rPr lang="en-US" kern="0" dirty="0" smtClean="0"/>
                  <a:t>: </a:t>
                </a:r>
              </a:p>
              <a:p>
                <a:pPr marL="342900" indent="-342900" defTabSz="914400">
                  <a:lnSpc>
                    <a:spcPct val="110000"/>
                  </a:lnSpc>
                  <a:spcBef>
                    <a:spcPts val="0"/>
                  </a:spcBef>
                  <a:spcAft>
                    <a:spcPts val="300"/>
                  </a:spcAft>
                  <a:buClr>
                    <a:srgbClr val="FFC000"/>
                  </a:buClr>
                  <a:buSzPct val="110000"/>
                  <a:buFont typeface="Wingdings" panose="05000000000000000000" pitchFamily="2" charset="2"/>
                  <a:buChar char="§"/>
                </a:pPr>
                <a:endParaRPr lang="en-US" kern="0" dirty="0"/>
              </a:p>
              <a:p>
                <a:pPr marL="342900" indent="-342900" defTabSz="914400">
                  <a:lnSpc>
                    <a:spcPct val="110000"/>
                  </a:lnSpc>
                  <a:spcBef>
                    <a:spcPts val="600"/>
                  </a:spcBef>
                  <a:spcAft>
                    <a:spcPts val="300"/>
                  </a:spcAft>
                  <a:buClr>
                    <a:srgbClr val="FFC000"/>
                  </a:buClr>
                  <a:buSzPct val="110000"/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kern="0" smtClean="0">
                        <a:latin typeface="Cambria Math" panose="02040503050406030204" pitchFamily="18" charset="0"/>
                      </a:rPr>
                      <m:t>Κ</m:t>
                    </m:r>
                  </m:oMath>
                </a14:m>
                <a:r>
                  <a:rPr lang="de-DE" kern="0" dirty="0" smtClean="0"/>
                  <a:t> </a:t>
                </a:r>
                <a:r>
                  <a:rPr lang="de-DE" kern="0" dirty="0" err="1" smtClean="0"/>
                  <a:t>is</a:t>
                </a:r>
                <a:r>
                  <a:rPr lang="de-DE" kern="0" dirty="0" smtClean="0"/>
                  <a:t> </a:t>
                </a:r>
                <a:r>
                  <a:rPr lang="de-DE" kern="0" dirty="0" err="1" smtClean="0"/>
                  <a:t>the</a:t>
                </a:r>
                <a:r>
                  <a:rPr lang="de-DE" kern="0" dirty="0" smtClean="0"/>
                  <a:t> </a:t>
                </a:r>
                <a:r>
                  <a:rPr lang="de-DE" kern="0" dirty="0" err="1" smtClean="0"/>
                  <a:t>compression</a:t>
                </a:r>
                <a:r>
                  <a:rPr lang="de-DE" kern="0" dirty="0" smtClean="0"/>
                  <a:t> </a:t>
                </a:r>
                <a:r>
                  <a:rPr lang="de-DE" kern="0" dirty="0" err="1" smtClean="0"/>
                  <a:t>modulus</a:t>
                </a:r>
                <a:endParaRPr lang="de-DE" kern="0" dirty="0" smtClean="0"/>
              </a:p>
              <a:p>
                <a:pPr defTabSz="914400">
                  <a:lnSpc>
                    <a:spcPct val="110000"/>
                  </a:lnSpc>
                  <a:spcBef>
                    <a:spcPts val="600"/>
                  </a:spcBef>
                  <a:spcAft>
                    <a:spcPts val="300"/>
                  </a:spcAft>
                  <a:buClr>
                    <a:srgbClr val="FFC000"/>
                  </a:buClr>
                  <a:buSzPct val="110000"/>
                </a:pPr>
                <a:r>
                  <a:rPr lang="de-DE" b="1" kern="0" dirty="0"/>
                  <a:t>I</a:t>
                </a:r>
                <a:r>
                  <a:rPr lang="de-DE" b="1" kern="0" dirty="0" smtClean="0"/>
                  <a:t>n </a:t>
                </a:r>
                <a:r>
                  <a:rPr lang="de-DE" b="1" kern="0" dirty="0" err="1" smtClean="0"/>
                  <a:t>the</a:t>
                </a:r>
                <a:r>
                  <a:rPr lang="de-DE" b="1" kern="0" dirty="0" smtClean="0"/>
                  <a:t> IQMD </a:t>
                </a:r>
                <a:r>
                  <a:rPr lang="de-DE" b="1" kern="0" dirty="0" err="1" smtClean="0"/>
                  <a:t>model</a:t>
                </a:r>
                <a:r>
                  <a:rPr lang="de-DE" b="1" kern="0" dirty="0" smtClean="0"/>
                  <a:t>                                                               </a:t>
                </a:r>
                <a14:m>
                  <m:oMath xmlns:m="http://schemas.openxmlformats.org/officeDocument/2006/math">
                    <m:r>
                      <a:rPr lang="en-US" sz="1600" b="1" i="0" kern="0" smtClean="0">
                        <a:latin typeface="Cambria Math" panose="02040503050406030204" pitchFamily="18" charset="0"/>
                      </a:rPr>
                      <m:t>       </m:t>
                    </m:r>
                    <m:r>
                      <m:rPr>
                        <m:sty m:val="p"/>
                      </m:rPr>
                      <a:rPr lang="de-DE" sz="1600" b="0" i="0" kern="0" smtClean="0">
                        <a:latin typeface="Cambria Math" panose="02040503050406030204" pitchFamily="18" charset="0"/>
                      </a:rPr>
                      <m:t>U</m:t>
                    </m:r>
                    <m:d>
                      <m:dPr>
                        <m:ctrlPr>
                          <a:rPr lang="en-US" sz="1600" b="0" i="1" kern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600" b="0" i="0" kern="0" smtClean="0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</m:d>
                    <m:r>
                      <a:rPr lang="en-US" sz="1600" b="0" i="0" kern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600" b="0" i="0" kern="0" smtClean="0">
                        <a:latin typeface="Cambria Math" panose="02040503050406030204" pitchFamily="18" charset="0"/>
                      </a:rPr>
                      <m:t>α</m:t>
                    </m:r>
                    <m:r>
                      <a:rPr lang="en-US" sz="1600" b="0" i="1" kern="0" smtClean="0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de-DE" sz="1600" b="0" i="1" kern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600" b="0" i="1" kern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600" b="0" i="1" kern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600" b="0" i="0" kern="0" smtClean="0">
                                    <a:latin typeface="Cambria Math" panose="02040503050406030204" pitchFamily="18" charset="0"/>
                                  </a:rPr>
                                  <m:t>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600" b="0" i="0" kern="0" smtClean="0">
                                    <a:latin typeface="Cambria Math" panose="02040503050406030204" pitchFamily="18" charset="0"/>
                                  </a:rPr>
                                  <m:t>int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1600" b="0" i="1" kern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600" b="0" i="0" kern="0" smtClean="0">
                                    <a:latin typeface="Cambria Math" panose="02040503050406030204" pitchFamily="18" charset="0"/>
                                  </a:rPr>
                                  <m:t>ρ</m:t>
                                </m:r>
                              </m:e>
                              <m:sub>
                                <m:r>
                                  <a:rPr lang="en-US" sz="1600" b="0" i="0" kern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sz="1600" b="0" i="0" kern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1600" b="0" i="0" kern="0" smtClean="0">
                        <a:latin typeface="Cambria Math" panose="02040503050406030204" pitchFamily="18" charset="0"/>
                      </a:rPr>
                      <m:t>β</m:t>
                    </m:r>
                    <m:sSup>
                      <m:sSupPr>
                        <m:ctrlPr>
                          <a:rPr lang="en-US" sz="1600" b="0" i="1" kern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kern="0" smtClean="0">
                            <a:latin typeface="Cambria Math" panose="02040503050406030204" pitchFamily="18" charset="0"/>
                          </a:rPr>
                          <m:t>⋅</m:t>
                        </m:r>
                        <m:d>
                          <m:dPr>
                            <m:ctrlPr>
                              <a:rPr lang="en-US" sz="1600" b="0" i="1" kern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600" b="0" i="1" kern="0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600" b="0" i="1" kern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600" b="0" i="0" kern="0" smtClean="0">
                                        <a:latin typeface="Cambria Math" panose="02040503050406030204" pitchFamily="18" charset="0"/>
                                      </a:rPr>
                                      <m:t>ρ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600" b="0" i="0" kern="0" smtClean="0">
                                        <a:latin typeface="Cambria Math" panose="02040503050406030204" pitchFamily="18" charset="0"/>
                                      </a:rPr>
                                      <m:t>int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1600" b="0" i="1" kern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600" b="0" i="0" kern="0" smtClean="0">
                                        <a:latin typeface="Cambria Math" panose="02040503050406030204" pitchFamily="18" charset="0"/>
                                      </a:rPr>
                                      <m:t>ρ</m:t>
                                    </m:r>
                                  </m:e>
                                  <m:sub>
                                    <m:r>
                                      <a:rPr lang="en-US" sz="1600" b="0" i="0" kern="0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sz="1600" b="0" i="0" kern="0" smtClean="0">
                            <a:latin typeface="Cambria Math" panose="02040503050406030204" pitchFamily="18" charset="0"/>
                          </a:rPr>
                          <m:t>γ</m:t>
                        </m:r>
                      </m:sup>
                    </m:sSup>
                  </m:oMath>
                </a14:m>
                <a:endParaRPr lang="en-US" sz="1600" kern="0" dirty="0" smtClean="0"/>
              </a:p>
              <a:p>
                <a:pPr marL="342900" indent="-342900" defTabSz="914400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FFC000"/>
                  </a:buClr>
                  <a:buSzPct val="110000"/>
                  <a:buFont typeface="Wingdings" panose="05000000000000000000" pitchFamily="2" charset="2"/>
                  <a:buChar char="§"/>
                </a:pPr>
                <a:r>
                  <a:rPr lang="en-US" kern="0" dirty="0" smtClean="0"/>
                  <a:t>3 parameters: 2 fixed by g. s. condition</a:t>
                </a:r>
                <a:endParaRPr lang="en-US" kern="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 defTabSz="914400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FFC000"/>
                  </a:buClr>
                  <a:buSzPct val="110000"/>
                  <a:buFont typeface="Wingdings" panose="05000000000000000000" pitchFamily="2" charset="2"/>
                  <a:buChar char="§"/>
                </a:pPr>
                <a:r>
                  <a:rPr lang="en-US" kern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kern="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rd</a:t>
                </a:r>
                <a:r>
                  <a:rPr lang="en-US" kern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parameter: compression modulus </a:t>
                </a:r>
              </a:p>
              <a:p>
                <a:pPr marL="342900" indent="-342900" defTabSz="914400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FFC000"/>
                  </a:buClr>
                  <a:buSzPct val="110000"/>
                  <a:buFont typeface="Wingdings" panose="05000000000000000000" pitchFamily="2" charset="2"/>
                  <a:buChar char="§"/>
                </a:pPr>
                <a:r>
                  <a:rPr lang="en-US" kern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artificial link between curvature and ground state behavior</a:t>
                </a:r>
              </a:p>
              <a:p>
                <a:pPr marL="342900" indent="-342900" defTabSz="914400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FFC000"/>
                  </a:buClr>
                  <a:buSzPct val="110000"/>
                  <a:buFont typeface="Wingdings" panose="05000000000000000000" pitchFamily="2" charset="2"/>
                  <a:buChar char="§"/>
                </a:pPr>
                <a:endParaRPr lang="en-US" sz="1600" kern="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914400">
                  <a:lnSpc>
                    <a:spcPct val="110000"/>
                  </a:lnSpc>
                  <a:spcAft>
                    <a:spcPts val="300"/>
                  </a:spcAft>
                  <a:buClr>
                    <a:srgbClr val="FFC000"/>
                  </a:buClr>
                  <a:buSzPct val="110000"/>
                </a:pPr>
                <a:endParaRPr lang="en-US" sz="1600" kern="0" dirty="0" smtClean="0"/>
              </a:p>
              <a:p>
                <a:pPr marL="342900" indent="-342900" defTabSz="914400">
                  <a:spcBef>
                    <a:spcPts val="0"/>
                  </a:spcBef>
                  <a:spcAft>
                    <a:spcPts val="300"/>
                  </a:spcAft>
                  <a:buClr>
                    <a:srgbClr val="FFC000"/>
                  </a:buClr>
                  <a:buSzPct val="110000"/>
                  <a:buFont typeface="Wingdings" panose="05000000000000000000" pitchFamily="2" charset="2"/>
                  <a:buChar char="§"/>
                </a:pPr>
                <a:endParaRPr lang="en-US" sz="1600" kern="0" dirty="0"/>
              </a:p>
              <a:p>
                <a:pPr marL="342900" indent="-342900" defTabSz="914400">
                  <a:spcBef>
                    <a:spcPts val="0"/>
                  </a:spcBef>
                  <a:spcAft>
                    <a:spcPts val="300"/>
                  </a:spcAft>
                  <a:buClr>
                    <a:srgbClr val="FFC000"/>
                  </a:buClr>
                  <a:buSzPct val="110000"/>
                  <a:buFont typeface="Wingdings" panose="05000000000000000000" pitchFamily="2" charset="2"/>
                  <a:buChar char="§"/>
                </a:pPr>
                <a:endParaRPr lang="en-US" sz="1600" kern="0" dirty="0" smtClean="0"/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25" y="1499558"/>
                <a:ext cx="4490975" cy="5758051"/>
              </a:xfrm>
              <a:prstGeom prst="rect">
                <a:avLst/>
              </a:prstGeom>
              <a:blipFill>
                <a:blip r:embed="rId5"/>
                <a:stretch>
                  <a:fillRect l="-1085" t="-529" r="-6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6059505"/>
              </p:ext>
            </p:extLst>
          </p:nvPr>
        </p:nvGraphicFramePr>
        <p:xfrm>
          <a:off x="536764" y="2845688"/>
          <a:ext cx="3315156" cy="511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75" name="Equation" r:id="rId6" imgW="3619440" imgH="558720" progId="Equation.3">
                  <p:embed/>
                </p:oleObj>
              </mc:Choice>
              <mc:Fallback>
                <p:oleObj name="Equation" r:id="rId6" imgW="3619440" imgH="558720" progId="Equation.3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764" y="2845688"/>
                        <a:ext cx="3315156" cy="5113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feld 9"/>
          <p:cNvSpPr txBox="1"/>
          <p:nvPr/>
        </p:nvSpPr>
        <p:spPr>
          <a:xfrm>
            <a:off x="8028384" y="1412776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380 MeV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8028384" y="2852936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200 MeV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2" name="Freihandform 10"/>
          <p:cNvSpPr/>
          <p:nvPr/>
        </p:nvSpPr>
        <p:spPr>
          <a:xfrm>
            <a:off x="4931060" y="1052736"/>
            <a:ext cx="3273929" cy="30994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9989" tIns="46794" rIns="89989" bIns="46794" anchor="t" anchorCtr="0" compatLnSpc="1">
            <a:spAutoFit/>
          </a:bodyPr>
          <a:lstStyle/>
          <a:p>
            <a:pPr algn="ctr" fontAlgn="base"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  <a:defRPr sz="1990"/>
            </a:pPr>
            <a:r>
              <a:rPr lang="en-US" sz="1400" i="1" dirty="0">
                <a:latin typeface="Verdana" pitchFamily="34"/>
                <a:ea typeface="Bitstream Vera Sans" pitchFamily="2"/>
                <a:cs typeface="Bitstream Vera Sans" pitchFamily="2"/>
              </a:rPr>
              <a:t>Fuchs and </a:t>
            </a:r>
            <a:r>
              <a:rPr lang="en-US" sz="1400" i="1" dirty="0" err="1">
                <a:latin typeface="Verdana" pitchFamily="34"/>
                <a:ea typeface="Bitstream Vera Sans" pitchFamily="2"/>
                <a:cs typeface="Bitstream Vera Sans" pitchFamily="2"/>
              </a:rPr>
              <a:t>Wolter</a:t>
            </a:r>
            <a:r>
              <a:rPr lang="en-US" sz="1400" i="1" dirty="0">
                <a:latin typeface="Verdana" pitchFamily="34"/>
                <a:ea typeface="Bitstream Vera Sans" pitchFamily="2"/>
                <a:cs typeface="Bitstream Vera Sans" pitchFamily="2"/>
              </a:rPr>
              <a:t>, EPJA 30 (2006)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932040" y="4077072"/>
            <a:ext cx="4211960" cy="2741533"/>
            <a:chOff x="4932040" y="4077072"/>
            <a:chExt cx="4211960" cy="2741533"/>
          </a:xfrm>
        </p:grpSpPr>
        <p:pic>
          <p:nvPicPr>
            <p:cNvPr id="19" name="Picture 7" descr="gmr"/>
            <p:cNvPicPr>
              <a:picLocks noChangeAspect="1" noChangeArrowheads="1"/>
            </p:cNvPicPr>
            <p:nvPr/>
          </p:nvPicPr>
          <p:blipFill>
            <a:blip r:embed="rId8">
              <a:lum bright="36000"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0665" y="4077072"/>
              <a:ext cx="767359" cy="4831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4932040" y="4941168"/>
              <a:ext cx="4211960" cy="18774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1200" i="1" dirty="0" smtClean="0">
                  <a:solidFill>
                    <a:srgbClr val="000000"/>
                  </a:solidFill>
                </a:rPr>
                <a:t>J. </a:t>
              </a:r>
              <a:r>
                <a:rPr lang="en-US" sz="1200" i="1" dirty="0" err="1">
                  <a:solidFill>
                    <a:srgbClr val="000000"/>
                  </a:solidFill>
                </a:rPr>
                <a:t>Piekarewicz</a:t>
              </a:r>
              <a:r>
                <a:rPr lang="en-US" sz="1200" i="1" dirty="0">
                  <a:solidFill>
                    <a:srgbClr val="000000"/>
                  </a:solidFill>
                </a:rPr>
                <a:t>, PRC 69 (04) </a:t>
              </a:r>
              <a:r>
                <a:rPr lang="en-US" sz="1200" i="1" dirty="0" smtClean="0">
                  <a:solidFill>
                    <a:srgbClr val="000000"/>
                  </a:solidFill>
                </a:rPr>
                <a:t>041301, </a:t>
              </a:r>
            </a:p>
            <a:p>
              <a:pPr lvl="0"/>
              <a:r>
                <a:rPr lang="en-US" sz="1200" i="1" dirty="0" smtClean="0">
                  <a:solidFill>
                    <a:srgbClr val="000000"/>
                  </a:solidFill>
                </a:rPr>
                <a:t>RMF</a:t>
              </a:r>
              <a:r>
                <a:rPr lang="en-US" sz="1200" i="1" dirty="0">
                  <a:solidFill>
                    <a:srgbClr val="000000"/>
                  </a:solidFill>
                </a:rPr>
                <a:t>: K=248 MeV</a:t>
              </a:r>
            </a:p>
            <a:p>
              <a:pPr lvl="0"/>
              <a:r>
                <a:rPr lang="en-US" sz="1200" i="1" dirty="0">
                  <a:solidFill>
                    <a:srgbClr val="000000"/>
                  </a:solidFill>
                </a:rPr>
                <a:t>G. </a:t>
              </a:r>
              <a:r>
                <a:rPr lang="en-US" sz="1200" i="1" dirty="0" err="1">
                  <a:solidFill>
                    <a:srgbClr val="000000"/>
                  </a:solidFill>
                </a:rPr>
                <a:t>Colò</a:t>
              </a:r>
              <a:r>
                <a:rPr lang="en-US" sz="1200" i="1" dirty="0">
                  <a:solidFill>
                    <a:srgbClr val="000000"/>
                  </a:solidFill>
                </a:rPr>
                <a:t> et </a:t>
              </a:r>
              <a:r>
                <a:rPr lang="en-US" sz="1200" i="1" dirty="0" err="1">
                  <a:solidFill>
                    <a:srgbClr val="000000"/>
                  </a:solidFill>
                </a:rPr>
                <a:t>al.,PRC</a:t>
              </a:r>
              <a:r>
                <a:rPr lang="en-US" sz="1200" i="1" dirty="0">
                  <a:solidFill>
                    <a:srgbClr val="000000"/>
                  </a:solidFill>
                </a:rPr>
                <a:t> 70 (04) 024307</a:t>
              </a:r>
            </a:p>
            <a:p>
              <a:pPr lvl="0"/>
              <a:r>
                <a:rPr lang="en-US" sz="1200" i="1" dirty="0" err="1">
                  <a:solidFill>
                    <a:srgbClr val="000000"/>
                  </a:solidFill>
                </a:rPr>
                <a:t>Skyrme</a:t>
              </a:r>
              <a:r>
                <a:rPr lang="en-US" sz="1200" i="1" dirty="0">
                  <a:solidFill>
                    <a:srgbClr val="000000"/>
                  </a:solidFill>
                </a:rPr>
                <a:t> HF: K=230 MeV</a:t>
              </a:r>
            </a:p>
            <a:p>
              <a:pPr lvl="0"/>
              <a:r>
                <a:rPr lang="en-US" sz="1200" i="1" dirty="0">
                  <a:solidFill>
                    <a:srgbClr val="000000"/>
                  </a:solidFill>
                </a:rPr>
                <a:t>S. </a:t>
              </a:r>
              <a:r>
                <a:rPr lang="en-US" sz="1200" i="1" dirty="0" err="1" smtClean="0">
                  <a:solidFill>
                    <a:srgbClr val="000000"/>
                  </a:solidFill>
                </a:rPr>
                <a:t>Shlomo</a:t>
              </a:r>
              <a:r>
                <a:rPr lang="en-US" sz="1200" i="1" dirty="0" smtClean="0">
                  <a:solidFill>
                    <a:srgbClr val="000000"/>
                  </a:solidFill>
                </a:rPr>
                <a:t> </a:t>
              </a:r>
              <a:r>
                <a:rPr lang="en-US" sz="1200" i="1" dirty="0">
                  <a:solidFill>
                    <a:srgbClr val="000000"/>
                  </a:solidFill>
                </a:rPr>
                <a:t>et al. Eur. Phys. J. A 30, 23 </a:t>
              </a:r>
              <a:r>
                <a:rPr lang="en-US" sz="1200" i="1" dirty="0" smtClean="0">
                  <a:solidFill>
                    <a:srgbClr val="000000"/>
                  </a:solidFill>
                </a:rPr>
                <a:t>(06)</a:t>
              </a:r>
            </a:p>
            <a:p>
              <a:pPr lvl="0"/>
              <a:r>
                <a:rPr lang="en-US" sz="1200" b="1" i="1" dirty="0" smtClean="0">
                  <a:solidFill>
                    <a:srgbClr val="000000"/>
                  </a:solidFill>
                </a:rPr>
                <a:t>K=240±20 MeV</a:t>
              </a:r>
            </a:p>
            <a:p>
              <a:pPr lvl="0"/>
              <a:r>
                <a:rPr lang="en-US" sz="1200" i="1" dirty="0" smtClean="0">
                  <a:solidFill>
                    <a:srgbClr val="000000"/>
                  </a:solidFill>
                </a:rPr>
                <a:t>D.H. </a:t>
              </a:r>
              <a:r>
                <a:rPr lang="en-US" sz="1200" i="1" dirty="0">
                  <a:solidFill>
                    <a:srgbClr val="000000"/>
                  </a:solidFill>
                </a:rPr>
                <a:t>Youngblood et al., </a:t>
              </a:r>
              <a:r>
                <a:rPr lang="en-US" sz="1200" i="1" dirty="0" smtClean="0">
                  <a:solidFill>
                    <a:srgbClr val="000000"/>
                  </a:solidFill>
                </a:rPr>
                <a:t>PRC </a:t>
              </a:r>
              <a:r>
                <a:rPr lang="en-US" sz="1200" i="1" dirty="0">
                  <a:solidFill>
                    <a:srgbClr val="000000"/>
                  </a:solidFill>
                </a:rPr>
                <a:t>80, 064318 </a:t>
              </a:r>
              <a:r>
                <a:rPr lang="en-US" sz="1200" i="1" dirty="0" smtClean="0">
                  <a:solidFill>
                    <a:srgbClr val="000000"/>
                  </a:solidFill>
                </a:rPr>
                <a:t>(09): </a:t>
              </a:r>
            </a:p>
            <a:p>
              <a:pPr lvl="0"/>
              <a:r>
                <a:rPr lang="en-US" sz="1200" i="1" dirty="0" smtClean="0">
                  <a:solidFill>
                    <a:srgbClr val="000000"/>
                  </a:solidFill>
                </a:rPr>
                <a:t>K=231±5 MeV</a:t>
              </a:r>
            </a:p>
            <a:p>
              <a:pPr lvl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4047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/>
        </p:nvSpPr>
        <p:spPr bwMode="auto">
          <a:xfrm>
            <a:off x="1403648" y="2340728"/>
            <a:ext cx="576064" cy="452673"/>
          </a:xfrm>
          <a:prstGeom prst="ellipse">
            <a:avLst/>
          </a:prstGeom>
          <a:solidFill>
            <a:srgbClr val="FF9900"/>
          </a:solidFill>
          <a:ln w="9525" cap="flat" cmpd="sng" algn="ctr">
            <a:solidFill>
              <a:srgbClr val="FFCC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339752" y="1588689"/>
            <a:ext cx="288032" cy="536015"/>
          </a:xfrm>
          <a:prstGeom prst="ellipse">
            <a:avLst/>
          </a:prstGeom>
          <a:solidFill>
            <a:srgbClr val="FF9900"/>
          </a:solidFill>
          <a:ln w="9525" cap="flat" cmpd="sng" algn="ctr">
            <a:solidFill>
              <a:srgbClr val="FFCC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25425"/>
            <a:ext cx="8605837" cy="490538"/>
          </a:xfrm>
        </p:spPr>
        <p:txBody>
          <a:bodyPr/>
          <a:lstStyle/>
          <a:p>
            <a:r>
              <a:rPr lang="en-US" dirty="0" smtClean="0"/>
              <a:t>Symmetry energy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6CB60A-4D97-4E08-93CA-E4297F5AFD4A}" type="slidenum">
              <a:rPr lang="de-DE" smtClean="0"/>
              <a:pPr/>
              <a:t>12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648" y="1812865"/>
            <a:ext cx="4073640" cy="3992399"/>
          </a:xfrm>
          <a:prstGeom prst="rect">
            <a:avLst/>
          </a:prstGeom>
        </p:spPr>
      </p:pic>
      <p:graphicFrame>
        <p:nvGraphicFramePr>
          <p:cNvPr id="10" name="Objek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8590447"/>
              </p:ext>
            </p:extLst>
          </p:nvPr>
        </p:nvGraphicFramePr>
        <p:xfrm>
          <a:off x="640860" y="1556792"/>
          <a:ext cx="2779012" cy="1461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39" name="Equation" r:id="rId5" imgW="2463480" imgH="1295280" progId="Equation.3">
                  <p:embed/>
                </p:oleObj>
              </mc:Choice>
              <mc:Fallback>
                <p:oleObj name="Equation" r:id="rId5" imgW="2463480" imgH="1295280" progId="Equation.3">
                  <p:embed/>
                  <p:pic>
                    <p:nvPicPr>
                      <p:cNvPr id="10" name="Objek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860" y="1556792"/>
                        <a:ext cx="2779012" cy="14616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7668344" y="2028889"/>
            <a:ext cx="646331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 err="1" smtClean="0">
                <a:latin typeface="+mn-lt"/>
              </a:rPr>
              <a:t>hard</a:t>
            </a:r>
            <a:endParaRPr lang="de-DE" altLang="de-DE" sz="1800" dirty="0">
              <a:latin typeface="+mn-lt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8283086" y="3537504"/>
            <a:ext cx="556563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 smtClean="0">
                <a:latin typeface="+mn-lt"/>
              </a:rPr>
              <a:t>soft</a:t>
            </a:r>
            <a:endParaRPr lang="de-DE" altLang="de-DE" sz="1800" dirty="0"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8251" y="3284984"/>
            <a:ext cx="41139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Largely unconstrained at high densities → related to uncertainty of three-body and tensor forces at high </a:t>
            </a:r>
            <a:r>
              <a:rPr lang="en-US" dirty="0" smtClean="0"/>
              <a:t>density</a:t>
            </a:r>
          </a:p>
          <a:p>
            <a:endParaRPr lang="de-DE" dirty="0"/>
          </a:p>
          <a:p>
            <a:r>
              <a:rPr lang="de-DE" b="1" dirty="0" smtClean="0"/>
              <a:t>In IQMD</a:t>
            </a:r>
          </a:p>
          <a:p>
            <a:endParaRPr lang="de-DE" dirty="0" smtClean="0"/>
          </a:p>
          <a:p>
            <a:r>
              <a:rPr lang="de-DE" dirty="0" err="1" smtClean="0"/>
              <a:t>E</a:t>
            </a:r>
            <a:r>
              <a:rPr lang="de-DE" baseline="-25000" dirty="0" err="1" smtClean="0"/>
              <a:t>sym</a:t>
            </a:r>
            <a:r>
              <a:rPr lang="de-DE" dirty="0" smtClean="0"/>
              <a:t>=S</a:t>
            </a:r>
            <a:r>
              <a:rPr lang="de-DE" baseline="-25000" dirty="0" smtClean="0"/>
              <a:t>0</a:t>
            </a:r>
            <a:r>
              <a:rPr lang="de-DE" dirty="0" smtClean="0"/>
              <a:t>∙ (</a:t>
            </a:r>
            <a:r>
              <a:rPr lang="el-GR" dirty="0" smtClean="0"/>
              <a:t>ρ</a:t>
            </a:r>
            <a:r>
              <a:rPr lang="de-DE" dirty="0" smtClean="0"/>
              <a:t>/</a:t>
            </a:r>
            <a:r>
              <a:rPr lang="el-GR" dirty="0" smtClean="0"/>
              <a:t>ρ</a:t>
            </a:r>
            <a:r>
              <a:rPr lang="de-DE" baseline="-25000" dirty="0" smtClean="0"/>
              <a:t>0</a:t>
            </a:r>
            <a:r>
              <a:rPr lang="de-DE" dirty="0" smtClean="0"/>
              <a:t>)</a:t>
            </a:r>
            <a:r>
              <a:rPr lang="el-GR" baseline="30000" dirty="0" smtClean="0"/>
              <a:t>γ</a:t>
            </a:r>
            <a:endParaRPr lang="en-US" dirty="0"/>
          </a:p>
        </p:txBody>
      </p:sp>
      <p:sp>
        <p:nvSpPr>
          <p:cNvPr id="17" name="Freihandform 10"/>
          <p:cNvSpPr/>
          <p:nvPr/>
        </p:nvSpPr>
        <p:spPr>
          <a:xfrm>
            <a:off x="5402527" y="1502208"/>
            <a:ext cx="3273929" cy="30994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9989" tIns="46794" rIns="89989" bIns="46794" anchor="t" anchorCtr="0" compatLnSpc="1">
            <a:spAutoFit/>
          </a:bodyPr>
          <a:lstStyle/>
          <a:p>
            <a:pPr algn="ctr" fontAlgn="base"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  <a:defRPr sz="1990"/>
            </a:pPr>
            <a:r>
              <a:rPr lang="en-US" sz="1400" i="1" dirty="0">
                <a:latin typeface="Verdana" pitchFamily="34"/>
                <a:ea typeface="Bitstream Vera Sans" pitchFamily="2"/>
                <a:cs typeface="Bitstream Vera Sans" pitchFamily="2"/>
              </a:rPr>
              <a:t>Fuchs and </a:t>
            </a:r>
            <a:r>
              <a:rPr lang="en-US" sz="1400" i="1" dirty="0" err="1">
                <a:latin typeface="Verdana" pitchFamily="34"/>
                <a:ea typeface="Bitstream Vera Sans" pitchFamily="2"/>
                <a:cs typeface="Bitstream Vera Sans" pitchFamily="2"/>
              </a:rPr>
              <a:t>Wolter</a:t>
            </a:r>
            <a:r>
              <a:rPr lang="en-US" sz="1400" i="1" dirty="0">
                <a:latin typeface="Verdana" pitchFamily="34"/>
                <a:ea typeface="Bitstream Vera Sans" pitchFamily="2"/>
                <a:cs typeface="Bitstream Vera Sans" pitchFamily="2"/>
              </a:rPr>
              <a:t>, EPJA 30 (2006)</a:t>
            </a:r>
          </a:p>
        </p:txBody>
      </p:sp>
    </p:spTree>
    <p:extLst>
      <p:ext uri="{BB962C8B-B14F-4D97-AF65-F5344CB8AC3E}">
        <p14:creationId xmlns:p14="http://schemas.microsoft.com/office/powerpoint/2010/main" val="48735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9" y="116632"/>
            <a:ext cx="8605837" cy="4905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Compressibility of symmetric nuclear matter: </a:t>
            </a:r>
            <a:br>
              <a:rPr lang="en-US" dirty="0" smtClean="0"/>
            </a:br>
            <a:r>
              <a:rPr lang="en-US" dirty="0" smtClean="0"/>
              <a:t>Kaon production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6CB60A-4D97-4E08-93CA-E4297F5AFD4A}" type="slidenum">
              <a:rPr lang="de-DE" smtClean="0"/>
              <a:pPr/>
              <a:t>13</a:t>
            </a:fld>
            <a:endParaRPr lang="de-DE"/>
          </a:p>
        </p:txBody>
      </p:sp>
      <p:pic>
        <p:nvPicPr>
          <p:cNvPr id="6" name="Grafik 4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51520" y="1370524"/>
            <a:ext cx="4104457" cy="339211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7"/>
          <p:cNvSpPr txBox="1"/>
          <p:nvPr/>
        </p:nvSpPr>
        <p:spPr>
          <a:xfrm>
            <a:off x="935596" y="1052736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C. Sturm et al., PRL 86 (01) 39</a:t>
            </a:r>
          </a:p>
          <a:p>
            <a:r>
              <a:rPr lang="en-US" sz="1400" i="1" dirty="0" smtClean="0"/>
              <a:t>Ch. </a:t>
            </a:r>
            <a:r>
              <a:rPr lang="en-US" sz="1400" i="1" dirty="0" err="1" smtClean="0"/>
              <a:t>Hartnack</a:t>
            </a:r>
            <a:r>
              <a:rPr lang="en-US" sz="1400" i="1" dirty="0" smtClean="0"/>
              <a:t> et al., PRL 96 (2006) 012302 </a:t>
            </a:r>
            <a:endParaRPr lang="en-US" sz="1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67544" y="5013176"/>
                <a:ext cx="3888432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rgbClr val="FFC000"/>
                  </a:buClr>
                  <a:buSzPct val="120000"/>
                  <a:buFont typeface="Wingdings" panose="05000000000000000000" pitchFamily="2" charset="2"/>
                  <a:buChar char="§"/>
                </a:pPr>
                <a:r>
                  <a:rPr lang="en-US" dirty="0" smtClean="0"/>
                  <a:t>Kaon production </a:t>
                </a:r>
              </a:p>
              <a:p>
                <a:pPr lvl="1">
                  <a:buClr>
                    <a:srgbClr val="FFC000"/>
                  </a:buClr>
                  <a:buSzPct val="120000"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density reached </a:t>
                </a:r>
              </a:p>
              <a:p>
                <a:pPr lvl="1">
                  <a:buClr>
                    <a:srgbClr val="FFC000"/>
                  </a:buClr>
                  <a:buSzPct val="120000"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compressibility</a:t>
                </a:r>
              </a:p>
              <a:p>
                <a:pPr lvl="1">
                  <a:buClr>
                    <a:srgbClr val="FFC000"/>
                  </a:buClr>
                  <a:buSzPct val="120000"/>
                </a:pPr>
                <a:r>
                  <a:rPr lang="en-US" dirty="0" smtClean="0"/>
                  <a:t>soft EOS yields more Kaons</a:t>
                </a:r>
              </a:p>
              <a:p>
                <a:pPr>
                  <a:buClr>
                    <a:srgbClr val="FFC000"/>
                  </a:buClr>
                  <a:buSzPct val="120000"/>
                </a:pPr>
                <a:endParaRPr lang="en-US" dirty="0" smtClean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5013176"/>
                <a:ext cx="3888432" cy="1477328"/>
              </a:xfrm>
              <a:prstGeom prst="rect">
                <a:avLst/>
              </a:prstGeom>
              <a:blipFill>
                <a:blip r:embed="rId3"/>
                <a:stretch>
                  <a:fillRect l="-1567" t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521128"/>
            <a:ext cx="3060000" cy="3060000"/>
          </a:xfrm>
          <a:prstGeom prst="rect">
            <a:avLst/>
          </a:prstGeom>
        </p:spPr>
      </p:pic>
      <p:sp>
        <p:nvSpPr>
          <p:cNvPr id="10" name="Freeform 5"/>
          <p:cNvSpPr>
            <a:spLocks/>
          </p:cNvSpPr>
          <p:nvPr/>
        </p:nvSpPr>
        <p:spPr bwMode="auto">
          <a:xfrm>
            <a:off x="6824107" y="3177312"/>
            <a:ext cx="988253" cy="632644"/>
          </a:xfrm>
          <a:custGeom>
            <a:avLst/>
            <a:gdLst>
              <a:gd name="T0" fmla="*/ 0 w 1417"/>
              <a:gd name="T1" fmla="*/ 2147483646 h 917"/>
              <a:gd name="T2" fmla="*/ 2147483646 w 1417"/>
              <a:gd name="T3" fmla="*/ 2147483646 h 917"/>
              <a:gd name="T4" fmla="*/ 2147483646 w 1417"/>
              <a:gd name="T5" fmla="*/ 2147483646 h 917"/>
              <a:gd name="T6" fmla="*/ 2147483646 w 1417"/>
              <a:gd name="T7" fmla="*/ 2147483646 h 917"/>
              <a:gd name="T8" fmla="*/ 2147483646 w 1417"/>
              <a:gd name="T9" fmla="*/ 0 h 917"/>
              <a:gd name="T10" fmla="*/ 2147483646 w 1417"/>
              <a:gd name="T11" fmla="*/ 2147483646 h 917"/>
              <a:gd name="T12" fmla="*/ 2147483646 w 1417"/>
              <a:gd name="T13" fmla="*/ 2147483646 h 917"/>
              <a:gd name="T14" fmla="*/ 2147483646 w 1417"/>
              <a:gd name="T15" fmla="*/ 2147483646 h 917"/>
              <a:gd name="T16" fmla="*/ 2147483646 w 1417"/>
              <a:gd name="T17" fmla="*/ 2147483646 h 917"/>
              <a:gd name="T18" fmla="*/ 0 w 1417"/>
              <a:gd name="T19" fmla="*/ 2147483646 h 91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417" h="917">
                <a:moveTo>
                  <a:pt x="0" y="752"/>
                </a:moveTo>
                <a:lnTo>
                  <a:pt x="558" y="522"/>
                </a:lnTo>
                <a:lnTo>
                  <a:pt x="928" y="312"/>
                </a:lnTo>
                <a:lnTo>
                  <a:pt x="1192" y="160"/>
                </a:lnTo>
                <a:lnTo>
                  <a:pt x="1408" y="0"/>
                </a:lnTo>
                <a:lnTo>
                  <a:pt x="1417" y="328"/>
                </a:lnTo>
                <a:lnTo>
                  <a:pt x="918" y="645"/>
                </a:lnTo>
                <a:lnTo>
                  <a:pt x="374" y="872"/>
                </a:lnTo>
                <a:lnTo>
                  <a:pt x="56" y="917"/>
                </a:lnTo>
                <a:lnTo>
                  <a:pt x="0" y="752"/>
                </a:lnTo>
                <a:close/>
              </a:path>
            </a:pathLst>
          </a:custGeom>
          <a:solidFill>
            <a:schemeClr val="tx1">
              <a:alpha val="4705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644008" y="4653136"/>
            <a:ext cx="43924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 smtClean="0"/>
              <a:t>results are independent on production cross sections and mechanisms and on the in-medium properties of kaons</a:t>
            </a:r>
          </a:p>
          <a:p>
            <a:pPr marL="285750" indent="-285750"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 smtClean="0"/>
              <a:t>sensitivity to </a:t>
            </a:r>
            <a:r>
              <a:rPr lang="en-US" dirty="0" err="1" smtClean="0"/>
              <a:t>compressibilty</a:t>
            </a:r>
            <a:r>
              <a:rPr lang="en-US" dirty="0" smtClean="0"/>
              <a:t> largest below threshold</a:t>
            </a:r>
          </a:p>
          <a:p>
            <a:pPr marL="285750" indent="-285750"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 smtClean="0"/>
              <a:t>relevant density ~2</a:t>
            </a:r>
            <a:r>
              <a:rPr lang="el-GR" dirty="0" smtClean="0"/>
              <a:t>ρ</a:t>
            </a:r>
            <a:r>
              <a:rPr lang="de-DE" baseline="-25000" dirty="0"/>
              <a:t>0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26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9" y="130150"/>
            <a:ext cx="8605837" cy="4905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Compressibility of symmetric matter:</a:t>
            </a:r>
            <a:br>
              <a:rPr lang="en-US" dirty="0" smtClean="0"/>
            </a:br>
            <a:r>
              <a:rPr lang="en-US" dirty="0" smtClean="0"/>
              <a:t>Directed flow at Plastic Ball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6CB60A-4D97-4E08-93CA-E4297F5AFD4A}" type="slidenum">
              <a:rPr lang="de-DE" smtClean="0"/>
              <a:pPr/>
              <a:t>14</a:t>
            </a:fld>
            <a:endParaRPr lang="de-DE"/>
          </a:p>
        </p:txBody>
      </p:sp>
      <p:pic>
        <p:nvPicPr>
          <p:cNvPr id="5" name="Picture 3" descr="D:\hdr\jpg\squeez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" t="3759" r="4944" b="3806"/>
          <a:stretch/>
        </p:blipFill>
        <p:spPr bwMode="auto">
          <a:xfrm>
            <a:off x="1997952" y="1412776"/>
            <a:ext cx="5148096" cy="3417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6866389" y="1258888"/>
            <a:ext cx="1458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>
                <a:solidFill>
                  <a:schemeClr val="bg1"/>
                </a:solidFill>
              </a:rPr>
              <a:t>Plastic</a:t>
            </a:r>
            <a:r>
              <a:rPr lang="de-DE" sz="1400" dirty="0" smtClean="0"/>
              <a:t> </a:t>
            </a:r>
            <a:r>
              <a:rPr lang="de-DE" sz="1400" dirty="0" smtClean="0">
                <a:solidFill>
                  <a:schemeClr val="bg1"/>
                </a:solidFill>
              </a:rPr>
              <a:t>ball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114800" y="3919907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</a:pPr>
            <a:r>
              <a:rPr lang="de-DE" sz="1600" dirty="0" err="1" smtClean="0"/>
              <a:t>plastic</a:t>
            </a:r>
            <a:r>
              <a:rPr lang="de-DE" sz="1600" dirty="0" smtClean="0"/>
              <a:t> ball</a:t>
            </a:r>
            <a:endParaRPr lang="en-US" sz="1600" dirty="0" smtClean="0"/>
          </a:p>
        </p:txBody>
      </p:sp>
      <p:sp>
        <p:nvSpPr>
          <p:cNvPr id="9" name="Textfeld 8"/>
          <p:cNvSpPr txBox="1"/>
          <p:nvPr/>
        </p:nvSpPr>
        <p:spPr>
          <a:xfrm>
            <a:off x="827709" y="4968145"/>
            <a:ext cx="7056784" cy="18820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dirty="0" smtClean="0"/>
              <a:t>IQMD </a:t>
            </a:r>
            <a:r>
              <a:rPr lang="de-DE" dirty="0" err="1" smtClean="0"/>
              <a:t>comparison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/>
              <a:t>P</a:t>
            </a:r>
            <a:r>
              <a:rPr lang="de-DE" dirty="0" err="1" smtClean="0"/>
              <a:t>lastic</a:t>
            </a:r>
            <a:r>
              <a:rPr lang="de-DE" dirty="0" smtClean="0"/>
              <a:t> </a:t>
            </a:r>
            <a:r>
              <a:rPr lang="de-DE" dirty="0"/>
              <a:t>B</a:t>
            </a:r>
            <a:r>
              <a:rPr lang="de-DE" dirty="0" smtClean="0"/>
              <a:t>all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favors</a:t>
            </a:r>
            <a:r>
              <a:rPr lang="de-DE" dirty="0" smtClean="0"/>
              <a:t> a soft EOS </a:t>
            </a:r>
            <a:r>
              <a:rPr lang="de-DE" dirty="0" err="1" smtClean="0"/>
              <a:t>with</a:t>
            </a:r>
            <a:r>
              <a:rPr lang="de-DE" dirty="0" smtClean="0"/>
              <a:t> mdi (C. </a:t>
            </a:r>
            <a:r>
              <a:rPr lang="de-DE" dirty="0" err="1" smtClean="0"/>
              <a:t>Hartnack</a:t>
            </a:r>
            <a:r>
              <a:rPr lang="de-DE" dirty="0" smtClean="0"/>
              <a:t>  GSI-Report-93-05, Mod. Phys. </a:t>
            </a:r>
            <a:r>
              <a:rPr lang="de-DE" dirty="0" err="1" smtClean="0"/>
              <a:t>Lett</a:t>
            </a:r>
            <a:r>
              <a:rPr lang="de-DE" dirty="0" smtClean="0"/>
              <a:t>. A 09, 1994)</a:t>
            </a:r>
          </a:p>
          <a:p>
            <a:pPr marL="285750" indent="-285750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ambiguities between </a:t>
            </a:r>
            <a:r>
              <a:rPr lang="en-US" dirty="0" err="1"/>
              <a:t>S</a:t>
            </a:r>
            <a:r>
              <a:rPr lang="en-US" dirty="0" err="1" smtClean="0"/>
              <a:t>kyrme</a:t>
            </a:r>
            <a:r>
              <a:rPr lang="en-US" dirty="0" smtClean="0"/>
              <a:t> part and mdi contribution</a:t>
            </a:r>
          </a:p>
          <a:p>
            <a:pPr marL="285750" indent="-285750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dirty="0" err="1" smtClean="0"/>
              <a:t>influence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cross</a:t>
            </a:r>
            <a:r>
              <a:rPr lang="de-DE" dirty="0" smtClean="0"/>
              <a:t> </a:t>
            </a:r>
            <a:r>
              <a:rPr lang="de-DE" dirty="0" err="1" smtClean="0"/>
              <a:t>sections</a:t>
            </a:r>
            <a:endParaRPr lang="en-US" dirty="0" smtClean="0"/>
          </a:p>
        </p:txBody>
      </p:sp>
      <p:pic>
        <p:nvPicPr>
          <p:cNvPr id="18" name="Picture 2" descr="F-01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609" y="1340768"/>
            <a:ext cx="5165104" cy="3549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HGR-2 001--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" t="24719" r="5892" b="-12497"/>
          <a:stretch/>
        </p:blipFill>
        <p:spPr bwMode="auto">
          <a:xfrm>
            <a:off x="6732409" y="63578"/>
            <a:ext cx="2376095" cy="1781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feld 19"/>
          <p:cNvSpPr txBox="1"/>
          <p:nvPr/>
        </p:nvSpPr>
        <p:spPr>
          <a:xfrm>
            <a:off x="6669022" y="1327750"/>
            <a:ext cx="1458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>
                <a:solidFill>
                  <a:schemeClr val="bg1"/>
                </a:solidFill>
              </a:rPr>
              <a:t>Plastic</a:t>
            </a:r>
            <a:r>
              <a:rPr lang="de-DE" sz="1400" dirty="0" smtClean="0"/>
              <a:t> </a:t>
            </a:r>
            <a:r>
              <a:rPr lang="de-DE" sz="1400" dirty="0" smtClean="0">
                <a:solidFill>
                  <a:schemeClr val="bg1"/>
                </a:solidFill>
              </a:rPr>
              <a:t>ball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19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Momentum dependent interaction in IQMD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6CB60A-4D97-4E08-93CA-E4297F5AFD4A}" type="slidenum">
              <a:rPr lang="de-DE" smtClean="0"/>
              <a:pPr/>
              <a:t>15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467544" y="1700808"/>
                <a:ext cx="3744416" cy="2086661"/>
              </a:xfrm>
              <a:prstGeom prst="rect">
                <a:avLst/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U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ρ</m:t>
                          </m:r>
                        </m:e>
                      </m:d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α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ρ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int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ρ</m:t>
                                  </m:r>
                                </m:e>
                                <m:sub>
                                  <m: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β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latin typeface="Cambria Math" panose="02040503050406030204" pitchFamily="18" charset="0"/>
                                        </a:rPr>
                                        <m:t>ρ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latin typeface="Cambria Math" panose="02040503050406030204" pitchFamily="18" charset="0"/>
                                        </a:rPr>
                                        <m:t>int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latin typeface="Cambria Math" panose="02040503050406030204" pitchFamily="18" charset="0"/>
                                        </a:rPr>
                                        <m:t>ρ</m:t>
                                      </m:r>
                                    </m:e>
                                    <m:sub>
                                      <m:r>
                                        <a:rPr lang="en-US" sz="2000" b="0" i="0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sup>
                      </m:sSup>
                    </m:oMath>
                  </m:oMathPara>
                </a14:m>
                <a:endParaRPr lang="en-US" sz="2000" b="0" dirty="0" smtClean="0"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 </m:t>
                    </m:r>
                    <m:groupChr>
                      <m:groupChrPr>
                        <m:chr m:val="⏟"/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func>
                              <m:funcPr>
                                <m:ctrlP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en-US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ln</m:t>
                                    </m:r>
                                  </m:e>
                                  <m:sup>
                                    <m:r>
                                      <a:rPr lang="en-US" sz="200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d>
                                  <m:dPr>
                                    <m:ctrlPr>
                                      <a:rPr lang="en-US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ϵ</m:t>
                                    </m:r>
                                    <m:r>
                                      <a:rPr lang="en-US" sz="200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⋅</m:t>
                                    </m:r>
                                    <m:sSup>
                                      <m:sSupPr>
                                        <m:ctrlPr>
                                          <a:rPr lang="en-US" sz="20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sz="2000" i="1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00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Δ</m:t>
                                            </m:r>
                                            <m:acc>
                                              <m:accPr>
                                                <m:chr m:val="⃗"/>
                                                <m:ctrlPr>
                                                  <a:rPr lang="en-US" sz="2000" i="1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2000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p</m:t>
                                                </m:r>
                                              </m:e>
                                            </m:acc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200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sz="200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200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  <m:d>
                                  <m:dPr>
                                    <m:ctrlPr>
                                      <a:rPr lang="en-US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20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n-US" sz="2000" i="1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00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ρ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00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int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n-US" sz="2000" i="1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00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ρ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d>
                              </m:e>
                            </m:func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</m:sub>
                        </m:sSub>
                      </m:e>
                    </m:groupChr>
                  </m:oMath>
                </a14:m>
                <a:r>
                  <a:rPr lang="en-US" sz="2000" b="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𝑚𝑑𝑖</m:t>
                        </m:r>
                      </m:sub>
                    </m:sSub>
                  </m:oMath>
                </a14:m>
                <a:endParaRPr lang="en-US" sz="2000" b="0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1700808"/>
                <a:ext cx="3744416" cy="208666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/>
          <p:cNvSpPr txBox="1"/>
          <p:nvPr/>
        </p:nvSpPr>
        <p:spPr>
          <a:xfrm>
            <a:off x="395536" y="3682542"/>
            <a:ext cx="4392488" cy="32028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optical potential linear in density</a:t>
            </a:r>
          </a:p>
          <a:p>
            <a:pPr marL="285750" indent="-285750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parameters fitted to experimental </a:t>
            </a:r>
            <a:r>
              <a:rPr lang="en-US" dirty="0" err="1" smtClean="0"/>
              <a:t>pN</a:t>
            </a:r>
            <a:r>
              <a:rPr lang="en-US" dirty="0" smtClean="0"/>
              <a:t> data</a:t>
            </a:r>
          </a:p>
          <a:p>
            <a:pPr marL="285750" indent="-285750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a soft EOS with mdi (SM) shows the  same density dependence as a soft EOS without mdi (S)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145189" y="1344131"/>
            <a:ext cx="3459259" cy="428843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feld 8"/>
          <p:cNvSpPr txBox="1"/>
          <p:nvPr/>
        </p:nvSpPr>
        <p:spPr>
          <a:xfrm>
            <a:off x="6537920" y="270892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>
              <a:lnSpc>
                <a:spcPct val="110000"/>
              </a:lnSpc>
              <a:buClr>
                <a:srgbClr val="FFC000"/>
              </a:buClr>
            </a:pPr>
            <a:r>
              <a:rPr lang="en-US" dirty="0" smtClean="0">
                <a:solidFill>
                  <a:srgbClr val="0070C0"/>
                </a:solidFill>
              </a:rPr>
              <a:t>H,HM</a:t>
            </a:r>
          </a:p>
          <a:p>
            <a:pPr algn="r">
              <a:lnSpc>
                <a:spcPct val="110000"/>
              </a:lnSpc>
              <a:buClr>
                <a:srgbClr val="FFC000"/>
              </a:buClr>
            </a:pPr>
            <a:r>
              <a:rPr lang="de-DE" sz="1400" dirty="0" smtClean="0">
                <a:solidFill>
                  <a:srgbClr val="0070C0"/>
                </a:solidFill>
              </a:rPr>
              <a:t>Κ=380 </a:t>
            </a:r>
            <a:r>
              <a:rPr lang="de-DE" sz="1400" dirty="0" err="1" smtClean="0">
                <a:solidFill>
                  <a:srgbClr val="0070C0"/>
                </a:solidFill>
              </a:rPr>
              <a:t>MeV</a:t>
            </a:r>
            <a:endParaRPr lang="en-US" sz="1400" dirty="0" smtClean="0">
              <a:solidFill>
                <a:srgbClr val="0070C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516216" y="4077072"/>
            <a:ext cx="1728192" cy="4320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10000"/>
              </a:lnSpc>
              <a:buClr>
                <a:srgbClr val="FFC000"/>
              </a:buClr>
            </a:pPr>
            <a:r>
              <a:rPr lang="en-US" dirty="0" smtClean="0">
                <a:solidFill>
                  <a:srgbClr val="FF0000"/>
                </a:solidFill>
              </a:rPr>
              <a:t>S,SM</a:t>
            </a:r>
          </a:p>
          <a:p>
            <a:pPr algn="r">
              <a:lnSpc>
                <a:spcPct val="110000"/>
              </a:lnSpc>
              <a:buClr>
                <a:srgbClr val="FFC000"/>
              </a:buClr>
            </a:pPr>
            <a:r>
              <a:rPr lang="en-US" sz="1400" dirty="0" smtClean="0">
                <a:solidFill>
                  <a:srgbClr val="FF0000"/>
                </a:solidFill>
              </a:rPr>
              <a:t>Κ=200 MeV</a:t>
            </a:r>
          </a:p>
        </p:txBody>
      </p:sp>
      <p:sp>
        <p:nvSpPr>
          <p:cNvPr id="11" name="Rechteck 10"/>
          <p:cNvSpPr/>
          <p:nvPr/>
        </p:nvSpPr>
        <p:spPr>
          <a:xfrm>
            <a:off x="5796136" y="584160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/>
              <a:t>IQMD, C. </a:t>
            </a:r>
            <a:r>
              <a:rPr lang="en-US" i="1" dirty="0" err="1"/>
              <a:t>Hartnack</a:t>
            </a:r>
            <a:r>
              <a:rPr lang="en-US" i="1" dirty="0"/>
              <a:t> et al. </a:t>
            </a:r>
          </a:p>
          <a:p>
            <a:r>
              <a:rPr lang="en-US" i="1" dirty="0"/>
              <a:t>EPJ A1 (1997) 151</a:t>
            </a:r>
          </a:p>
        </p:txBody>
      </p:sp>
    </p:spTree>
    <p:extLst>
      <p:ext uri="{BB962C8B-B14F-4D97-AF65-F5344CB8AC3E}">
        <p14:creationId xmlns:p14="http://schemas.microsoft.com/office/powerpoint/2010/main" val="348482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Directed</a:t>
            </a:r>
            <a:r>
              <a:rPr lang="de-DE" dirty="0" smtClean="0"/>
              <a:t> </a:t>
            </a:r>
            <a:r>
              <a:rPr lang="de-DE" dirty="0" err="1" smtClean="0"/>
              <a:t>flow</a:t>
            </a:r>
            <a:r>
              <a:rPr lang="de-DE" dirty="0" smtClean="0"/>
              <a:t> </a:t>
            </a:r>
            <a:r>
              <a:rPr lang="de-DE" dirty="0" err="1" smtClean="0"/>
              <a:t>depends</a:t>
            </a:r>
            <a:r>
              <a:rPr lang="de-DE" dirty="0" smtClean="0"/>
              <a:t> on </a:t>
            </a:r>
            <a:r>
              <a:rPr lang="de-DE" dirty="0" err="1" smtClean="0"/>
              <a:t>the</a:t>
            </a:r>
            <a:r>
              <a:rPr lang="de-DE" dirty="0" smtClean="0"/>
              <a:t> EOS </a:t>
            </a:r>
            <a:r>
              <a:rPr lang="de-DE" dirty="0" err="1" smtClean="0"/>
              <a:t>and</a:t>
            </a:r>
            <a:r>
              <a:rPr lang="de-DE" dirty="0" smtClean="0"/>
              <a:t>…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6CB60A-4D97-4E08-93CA-E4297F5AFD4A}" type="slidenum">
              <a:rPr lang="de-DE" smtClean="0"/>
              <a:pPr/>
              <a:t>16</a:t>
            </a:fld>
            <a:endParaRPr lang="de-DE"/>
          </a:p>
        </p:txBody>
      </p:sp>
      <p:pic>
        <p:nvPicPr>
          <p:cNvPr id="5" name="Picture 4" descr="au04-eos-px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40979"/>
            <a:ext cx="4495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u04-sig-px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347" y="1124744"/>
            <a:ext cx="44291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4427984" y="1556792"/>
            <a:ext cx="936104" cy="311772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0" tIns="45702" rIns="91400" bIns="45702"/>
          <a:lstStyle/>
          <a:p>
            <a:endParaRPr lang="en-US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V="1">
            <a:off x="4427984" y="2852935"/>
            <a:ext cx="936104" cy="144016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0" tIns="45702" rIns="91400" bIns="45702"/>
          <a:lstStyle/>
          <a:p>
            <a:endParaRPr lang="en-US"/>
          </a:p>
        </p:txBody>
      </p:sp>
      <p:sp>
        <p:nvSpPr>
          <p:cNvPr id="9" name="ZoneTexte 4"/>
          <p:cNvSpPr txBox="1">
            <a:spLocks noChangeArrowheads="1"/>
          </p:cNvSpPr>
          <p:nvPr/>
        </p:nvSpPr>
        <p:spPr bwMode="auto">
          <a:xfrm>
            <a:off x="1079947" y="5373688"/>
            <a:ext cx="6732413" cy="83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0" tIns="45706" rIns="91410" bIns="45706"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fr-FR" altLang="fr-FR" sz="2400" dirty="0" err="1" smtClean="0">
                <a:ea typeface="Droid Sans Fallback"/>
              </a:rPr>
              <a:t>Effect</a:t>
            </a:r>
            <a:r>
              <a:rPr lang="fr-FR" altLang="fr-FR" sz="2400" dirty="0" smtClean="0">
                <a:ea typeface="Droid Sans Fallback"/>
              </a:rPr>
              <a:t> of mdi </a:t>
            </a:r>
            <a:r>
              <a:rPr lang="fr-FR" altLang="fr-FR" sz="2400" dirty="0" err="1" smtClean="0">
                <a:ea typeface="Droid Sans Fallback"/>
              </a:rPr>
              <a:t>similar</a:t>
            </a:r>
            <a:r>
              <a:rPr lang="fr-FR" altLang="fr-FR" sz="2400" dirty="0" smtClean="0">
                <a:ea typeface="Droid Sans Fallback"/>
              </a:rPr>
              <a:t> to the influence of EOS …  </a:t>
            </a:r>
            <a:r>
              <a:rPr lang="fr-FR" altLang="fr-FR" sz="2400" dirty="0" err="1" smtClean="0">
                <a:ea typeface="Droid Sans Fallback"/>
              </a:rPr>
              <a:t>effects</a:t>
            </a:r>
            <a:r>
              <a:rPr lang="fr-FR" altLang="fr-FR" sz="2400" dirty="0" smtClean="0">
                <a:ea typeface="Droid Sans Fallback"/>
              </a:rPr>
              <a:t> of </a:t>
            </a:r>
            <a:r>
              <a:rPr lang="fr-FR" altLang="fr-FR" sz="2400" dirty="0" err="1" smtClean="0">
                <a:ea typeface="Droid Sans Fallback"/>
              </a:rPr>
              <a:t>other</a:t>
            </a:r>
            <a:r>
              <a:rPr lang="fr-FR" altLang="fr-FR" sz="2400" dirty="0" smtClean="0">
                <a:ea typeface="Droid Sans Fallback"/>
              </a:rPr>
              <a:t> </a:t>
            </a:r>
            <a:r>
              <a:rPr lang="fr-FR" altLang="fr-FR" sz="2400" dirty="0" err="1" smtClean="0">
                <a:ea typeface="Droid Sans Fallback"/>
              </a:rPr>
              <a:t>ingredients</a:t>
            </a:r>
            <a:r>
              <a:rPr lang="fr-FR" altLang="fr-FR" sz="2400" dirty="0" smtClean="0">
                <a:ea typeface="Droid Sans Fallback"/>
              </a:rPr>
              <a:t> </a:t>
            </a:r>
            <a:r>
              <a:rPr lang="fr-FR" altLang="fr-FR" sz="2400" dirty="0" err="1" smtClean="0">
                <a:ea typeface="Droid Sans Fallback"/>
              </a:rPr>
              <a:t>also</a:t>
            </a:r>
            <a:r>
              <a:rPr lang="fr-FR" altLang="fr-FR" sz="2400" dirty="0" smtClean="0">
                <a:ea typeface="Droid Sans Fallback"/>
              </a:rPr>
              <a:t> </a:t>
            </a:r>
            <a:r>
              <a:rPr lang="fr-FR" altLang="fr-FR" sz="2400" dirty="0" err="1" smtClean="0">
                <a:ea typeface="Droid Sans Fallback"/>
              </a:rPr>
              <a:t>strong</a:t>
            </a:r>
            <a:r>
              <a:rPr lang="fr-FR" altLang="fr-FR" sz="2400" dirty="0" smtClean="0">
                <a:ea typeface="Droid Sans Fallback"/>
              </a:rPr>
              <a:t>  </a:t>
            </a:r>
            <a:endParaRPr lang="fr-FR" altLang="fr-FR" sz="2400" dirty="0">
              <a:solidFill>
                <a:srgbClr val="002060"/>
              </a:solidFill>
              <a:ea typeface="Droid Sans Fallback"/>
            </a:endParaRPr>
          </a:p>
        </p:txBody>
      </p:sp>
      <p:cxnSp>
        <p:nvCxnSpPr>
          <p:cNvPr id="11" name="Connecteur droit 5"/>
          <p:cNvCxnSpPr>
            <a:cxnSpLocks noChangeShapeType="1"/>
          </p:cNvCxnSpPr>
          <p:nvPr/>
        </p:nvCxnSpPr>
        <p:spPr bwMode="auto">
          <a:xfrm flipV="1">
            <a:off x="1011813" y="2469992"/>
            <a:ext cx="3344163" cy="22904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Connecteur droit avec flèche 13"/>
          <p:cNvCxnSpPr>
            <a:cxnSpLocks noChangeShapeType="1"/>
          </p:cNvCxnSpPr>
          <p:nvPr/>
        </p:nvCxnSpPr>
        <p:spPr bwMode="auto">
          <a:xfrm flipV="1">
            <a:off x="1043608" y="2469992"/>
            <a:ext cx="0" cy="1039972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feld 20"/>
          <p:cNvSpPr txBox="1"/>
          <p:nvPr/>
        </p:nvSpPr>
        <p:spPr>
          <a:xfrm>
            <a:off x="5436096" y="1448780"/>
            <a:ext cx="2808312" cy="2520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</a:pPr>
            <a:r>
              <a:rPr lang="de-DE" i="1" dirty="0" smtClean="0"/>
              <a:t>IQMD C. </a:t>
            </a:r>
            <a:r>
              <a:rPr lang="de-DE" i="1" dirty="0" err="1" smtClean="0"/>
              <a:t>Hartnack</a:t>
            </a:r>
            <a:r>
              <a:rPr lang="de-DE" i="1" dirty="0" smtClean="0"/>
              <a:t> 1994</a:t>
            </a: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88577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556792"/>
            <a:ext cx="5116940" cy="410445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Luckily</a:t>
            </a:r>
            <a:r>
              <a:rPr lang="de-DE" dirty="0" smtClean="0"/>
              <a:t> </a:t>
            </a:r>
            <a:r>
              <a:rPr lang="de-DE" dirty="0" err="1" smtClean="0"/>
              <a:t>there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than</a:t>
            </a:r>
            <a:r>
              <a:rPr lang="de-DE" dirty="0" smtClean="0"/>
              <a:t> just </a:t>
            </a:r>
            <a:r>
              <a:rPr lang="de-DE" dirty="0" err="1" smtClean="0"/>
              <a:t>one</a:t>
            </a:r>
            <a:r>
              <a:rPr lang="de-DE" dirty="0" smtClean="0"/>
              <a:t> observable…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6CB60A-4D97-4E08-93CA-E4297F5AFD4A}" type="slidenum">
              <a:rPr lang="de-DE" smtClean="0"/>
              <a:pPr/>
              <a:t>17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73" r="16573"/>
          <a:stretch/>
        </p:blipFill>
        <p:spPr>
          <a:xfrm>
            <a:off x="-792000" y="1772816"/>
            <a:ext cx="4991498" cy="37726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66" t="36832" r="1369" b="37400"/>
          <a:stretch/>
        </p:blipFill>
        <p:spPr>
          <a:xfrm>
            <a:off x="2843808" y="3717032"/>
            <a:ext cx="792000" cy="972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85392" y="1196752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</a:pPr>
            <a:r>
              <a:rPr lang="de-DE" b="1" dirty="0" err="1" smtClean="0">
                <a:solidFill>
                  <a:srgbClr val="FF0000"/>
                </a:solidFill>
              </a:rPr>
              <a:t>Directed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flow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6136" y="1052736"/>
            <a:ext cx="2016224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</a:pPr>
            <a:r>
              <a:rPr lang="de-DE" b="1" dirty="0" err="1" smtClean="0">
                <a:solidFill>
                  <a:srgbClr val="0070C0"/>
                </a:solidFill>
              </a:rPr>
              <a:t>Elliptic</a:t>
            </a:r>
            <a:r>
              <a:rPr lang="de-DE" b="1" dirty="0" smtClean="0">
                <a:solidFill>
                  <a:srgbClr val="0070C0"/>
                </a:solidFill>
              </a:rPr>
              <a:t> </a:t>
            </a:r>
            <a:r>
              <a:rPr lang="de-DE" b="1" dirty="0" err="1" smtClean="0">
                <a:solidFill>
                  <a:srgbClr val="0070C0"/>
                </a:solidFill>
              </a:rPr>
              <a:t>flow</a:t>
            </a:r>
            <a:r>
              <a:rPr lang="de-DE" b="1" dirty="0" smtClean="0">
                <a:solidFill>
                  <a:srgbClr val="0070C0"/>
                </a:solidFill>
              </a:rPr>
              <a:t> </a:t>
            </a:r>
            <a:r>
              <a:rPr lang="de-DE" b="1" dirty="0" err="1" smtClean="0">
                <a:solidFill>
                  <a:srgbClr val="0070C0"/>
                </a:solidFill>
              </a:rPr>
              <a:t>ratio</a:t>
            </a:r>
            <a:endParaRPr lang="de-DE" b="1" dirty="0" smtClean="0">
              <a:solidFill>
                <a:srgbClr val="0070C0"/>
              </a:solidFill>
            </a:endParaRPr>
          </a:p>
          <a:p>
            <a:pPr algn="ctr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</a:pPr>
            <a:r>
              <a:rPr lang="de-DE" b="1" dirty="0" smtClean="0">
                <a:solidFill>
                  <a:srgbClr val="0070C0"/>
                </a:solidFill>
              </a:rPr>
              <a:t>at </a:t>
            </a:r>
            <a:r>
              <a:rPr lang="de-DE" b="1" dirty="0" err="1" smtClean="0">
                <a:solidFill>
                  <a:srgbClr val="0070C0"/>
                </a:solidFill>
              </a:rPr>
              <a:t>mid-rapidity</a:t>
            </a:r>
            <a:endParaRPr lang="en-US" b="1" dirty="0" smtClean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0992" y="234888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</a:pPr>
            <a:r>
              <a:rPr lang="de-DE" sz="1600" dirty="0" smtClean="0">
                <a:solidFill>
                  <a:srgbClr val="FF0000"/>
                </a:solidFill>
              </a:rPr>
              <a:t>SM: same </a:t>
            </a:r>
            <a:r>
              <a:rPr lang="de-DE" sz="1600" dirty="0" err="1" smtClean="0">
                <a:solidFill>
                  <a:srgbClr val="FF0000"/>
                </a:solidFill>
              </a:rPr>
              <a:t>flow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</a:rPr>
              <a:t>as</a:t>
            </a:r>
            <a:r>
              <a:rPr lang="de-DE" sz="1600" dirty="0" smtClean="0">
                <a:solidFill>
                  <a:srgbClr val="FF0000"/>
                </a:solidFill>
              </a:rPr>
              <a:t> H</a:t>
            </a:r>
            <a:endParaRPr lang="en-US" sz="1600" dirty="0" smtClean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48064" y="2348880"/>
            <a:ext cx="2016224" cy="2160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</a:pPr>
            <a:r>
              <a:rPr lang="de-DE" sz="1600" dirty="0" err="1" smtClean="0">
                <a:solidFill>
                  <a:srgbClr val="0070C0"/>
                </a:solidFill>
              </a:rPr>
              <a:t>difference</a:t>
            </a:r>
            <a:r>
              <a:rPr lang="de-DE" sz="1600" dirty="0" smtClean="0">
                <a:solidFill>
                  <a:srgbClr val="0070C0"/>
                </a:solidFill>
              </a:rPr>
              <a:t> </a:t>
            </a:r>
            <a:r>
              <a:rPr lang="de-DE" sz="1600" dirty="0" err="1" smtClean="0">
                <a:solidFill>
                  <a:srgbClr val="0070C0"/>
                </a:solidFill>
              </a:rPr>
              <a:t>between</a:t>
            </a:r>
            <a:r>
              <a:rPr lang="de-DE" sz="1600" dirty="0" smtClean="0">
                <a:solidFill>
                  <a:srgbClr val="0070C0"/>
                </a:solidFill>
              </a:rPr>
              <a:t> H/HM </a:t>
            </a:r>
            <a:r>
              <a:rPr lang="de-DE" sz="1600" dirty="0" err="1" smtClean="0">
                <a:solidFill>
                  <a:srgbClr val="0070C0"/>
                </a:solidFill>
              </a:rPr>
              <a:t>and</a:t>
            </a:r>
            <a:r>
              <a:rPr lang="de-DE" sz="1600" dirty="0" smtClean="0">
                <a:solidFill>
                  <a:srgbClr val="0070C0"/>
                </a:solidFill>
              </a:rPr>
              <a:t> S/SM</a:t>
            </a:r>
          </a:p>
          <a:p>
            <a:pPr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</a:pPr>
            <a:r>
              <a:rPr lang="de-DE" sz="1600" dirty="0" err="1" smtClean="0">
                <a:solidFill>
                  <a:srgbClr val="0070C0"/>
                </a:solidFill>
              </a:rPr>
              <a:t>small</a:t>
            </a:r>
            <a:endParaRPr lang="en-US" sz="1600" dirty="0" smtClean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53798" y="6142037"/>
            <a:ext cx="3312368" cy="3600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</a:pPr>
            <a:r>
              <a:rPr lang="de-DE" sz="1400" i="1" dirty="0" smtClean="0"/>
              <a:t>C. </a:t>
            </a:r>
            <a:r>
              <a:rPr lang="de-DE" sz="1400" i="1" dirty="0" err="1" smtClean="0"/>
              <a:t>Hartnack</a:t>
            </a:r>
            <a:r>
              <a:rPr lang="de-DE" sz="1400" i="1" dirty="0" smtClean="0"/>
              <a:t> GSI-Report 93-05</a:t>
            </a:r>
            <a:endParaRPr lang="en-US" sz="1400" i="1" dirty="0" smtClean="0"/>
          </a:p>
        </p:txBody>
      </p:sp>
    </p:spTree>
    <p:extLst>
      <p:ext uri="{BB962C8B-B14F-4D97-AF65-F5344CB8AC3E}">
        <p14:creationId xmlns:p14="http://schemas.microsoft.com/office/powerpoint/2010/main" val="111231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Directed</a:t>
            </a:r>
            <a:r>
              <a:rPr lang="de-DE" dirty="0" smtClean="0"/>
              <a:t> </a:t>
            </a:r>
            <a:r>
              <a:rPr lang="de-DE" dirty="0" err="1" smtClean="0"/>
              <a:t>flow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in </a:t>
            </a:r>
            <a:r>
              <a:rPr lang="de-DE" dirty="0" err="1" smtClean="0"/>
              <a:t>comparison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IQMD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6CB60A-4D97-4E08-93CA-E4297F5AFD4A}" type="slidenum">
              <a:rPr lang="de-DE" smtClean="0"/>
              <a:pPr/>
              <a:t>18</a:t>
            </a:fld>
            <a:endParaRPr lang="de-D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886" y="1130506"/>
            <a:ext cx="3614554" cy="53061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5536" y="4941168"/>
            <a:ext cx="4284661" cy="453650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dirty="0" smtClean="0"/>
              <a:t>all </a:t>
            </a:r>
            <a:r>
              <a:rPr lang="de-DE" dirty="0" err="1" smtClean="0"/>
              <a:t>charged</a:t>
            </a:r>
            <a:r>
              <a:rPr lang="de-DE" dirty="0" smtClean="0"/>
              <a:t> </a:t>
            </a:r>
            <a:r>
              <a:rPr lang="de-DE" dirty="0" err="1" smtClean="0"/>
              <a:t>particles</a:t>
            </a:r>
            <a:r>
              <a:rPr lang="de-DE" dirty="0" smtClean="0"/>
              <a:t> </a:t>
            </a:r>
            <a:r>
              <a:rPr lang="de-DE" dirty="0" err="1" smtClean="0"/>
              <a:t>weighted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Z</a:t>
            </a:r>
          </a:p>
          <a:p>
            <a:pPr marL="285750" indent="-285750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dirty="0" smtClean="0"/>
              <a:t>semi-</a:t>
            </a:r>
            <a:r>
              <a:rPr lang="de-DE" dirty="0" err="1" smtClean="0"/>
              <a:t>central</a:t>
            </a:r>
            <a:r>
              <a:rPr lang="de-DE" dirty="0" smtClean="0"/>
              <a:t> </a:t>
            </a:r>
            <a:r>
              <a:rPr lang="de-DE" dirty="0" err="1" smtClean="0"/>
              <a:t>collisions</a:t>
            </a:r>
            <a:endParaRPr lang="en-US" dirty="0"/>
          </a:p>
          <a:p>
            <a:pPr marL="285750" indent="-285750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b="1" dirty="0" err="1" smtClean="0"/>
              <a:t>no</a:t>
            </a:r>
            <a:r>
              <a:rPr lang="de-DE" b="1" dirty="0" smtClean="0"/>
              <a:t> </a:t>
            </a:r>
            <a:r>
              <a:rPr lang="de-DE" b="1" dirty="0" err="1" smtClean="0"/>
              <a:t>conclusions</a:t>
            </a:r>
            <a:r>
              <a:rPr lang="de-DE" b="1" dirty="0" smtClean="0"/>
              <a:t> </a:t>
            </a:r>
            <a:r>
              <a:rPr lang="de-DE" b="1" dirty="0" err="1" smtClean="0"/>
              <a:t>can</a:t>
            </a:r>
            <a:r>
              <a:rPr lang="de-DE" b="1" dirty="0" smtClean="0"/>
              <a:t> </a:t>
            </a:r>
            <a:r>
              <a:rPr lang="de-DE" b="1" dirty="0" err="1" smtClean="0"/>
              <a:t>be</a:t>
            </a:r>
            <a:r>
              <a:rPr lang="de-DE" b="1" dirty="0" smtClean="0"/>
              <a:t> </a:t>
            </a:r>
            <a:r>
              <a:rPr lang="de-DE" b="1" dirty="0" err="1" smtClean="0"/>
              <a:t>drawn</a:t>
            </a:r>
            <a:endParaRPr lang="de-DE" b="1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433" y="966722"/>
            <a:ext cx="4040015" cy="53896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5400000">
            <a:off x="7668344" y="179452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</a:pPr>
            <a:r>
              <a:rPr lang="de-DE" sz="1400" i="1" dirty="0" smtClean="0"/>
              <a:t>A. Andronic et al. PRC 67 (2003)034907</a:t>
            </a:r>
            <a:endParaRPr lang="en-US" sz="1400" i="1" dirty="0" smtClean="0"/>
          </a:p>
        </p:txBody>
      </p:sp>
    </p:spTree>
    <p:extLst>
      <p:ext uri="{BB962C8B-B14F-4D97-AF65-F5344CB8AC3E}">
        <p14:creationId xmlns:p14="http://schemas.microsoft.com/office/powerpoint/2010/main" val="238676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9" y="116632"/>
            <a:ext cx="8605837" cy="4905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Compressibility of symmetric nuclear matter:</a:t>
            </a:r>
            <a:br>
              <a:rPr lang="en-US" dirty="0" smtClean="0"/>
            </a:br>
            <a:r>
              <a:rPr lang="en-US" dirty="0" smtClean="0"/>
              <a:t>Directed flow of protons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6CB60A-4D97-4E08-93CA-E4297F5AFD4A}" type="slidenum">
              <a:rPr lang="de-DE" smtClean="0"/>
              <a:pPr/>
              <a:t>19</a:t>
            </a:fld>
            <a:endParaRPr lang="de-DE"/>
          </a:p>
        </p:txBody>
      </p:sp>
      <p:pic>
        <p:nvPicPr>
          <p:cNvPr id="5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4744"/>
            <a:ext cx="3816424" cy="3658400"/>
          </a:xfrm>
          <a:prstGeom prst="rect">
            <a:avLst/>
          </a:prstGeom>
        </p:spPr>
      </p:pic>
      <p:sp>
        <p:nvSpPr>
          <p:cNvPr id="6" name="Freihandform 10"/>
          <p:cNvSpPr/>
          <p:nvPr/>
        </p:nvSpPr>
        <p:spPr>
          <a:xfrm rot="5400000">
            <a:off x="6862019" y="2588779"/>
            <a:ext cx="3782527" cy="56642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9989" tIns="46794" rIns="89989" bIns="46794" anchor="t" anchorCtr="0" compatLnSpc="0">
            <a:spAutoFit/>
          </a:bodyPr>
          <a:lstStyle/>
          <a:p>
            <a:pPr algn="ctr" hangingPunct="0"/>
            <a:r>
              <a:rPr lang="en-US" sz="1600" i="1" dirty="0">
                <a:latin typeface="Arial" pitchFamily="34"/>
                <a:ea typeface="HG Mincho Light J" pitchFamily="2"/>
                <a:cs typeface="Arial Unicode MS" pitchFamily="2"/>
              </a:rPr>
              <a:t>P. </a:t>
            </a:r>
            <a:r>
              <a:rPr lang="en-US" sz="1600" i="1" dirty="0" err="1">
                <a:latin typeface="Arial" pitchFamily="34"/>
                <a:ea typeface="HG Mincho Light J" pitchFamily="2"/>
                <a:cs typeface="Arial Unicode MS" pitchFamily="2"/>
              </a:rPr>
              <a:t>Danielewicz</a:t>
            </a:r>
            <a:r>
              <a:rPr lang="en-US" sz="1600" i="1" dirty="0">
                <a:latin typeface="Arial" pitchFamily="34"/>
                <a:ea typeface="HG Mincho Light J" pitchFamily="2"/>
                <a:cs typeface="Arial Unicode MS" pitchFamily="2"/>
              </a:rPr>
              <a:t> et al.</a:t>
            </a:r>
          </a:p>
          <a:p>
            <a:pPr algn="ctr" hangingPunct="0"/>
            <a:r>
              <a:rPr lang="en-US" sz="1600" i="1" dirty="0">
                <a:latin typeface="Arial" pitchFamily="34"/>
                <a:ea typeface="HG Mincho Light J" pitchFamily="2"/>
                <a:cs typeface="Arial Unicode MS" pitchFamily="2"/>
              </a:rPr>
              <a:t>Science 298, 1592 (2002)</a:t>
            </a:r>
          </a:p>
        </p:txBody>
      </p:sp>
      <p:pic>
        <p:nvPicPr>
          <p:cNvPr id="7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795" y="1052736"/>
            <a:ext cx="3904637" cy="3727707"/>
          </a:xfrm>
          <a:prstGeom prst="rect">
            <a:avLst/>
          </a:prstGeom>
        </p:spPr>
      </p:pic>
      <p:sp>
        <p:nvSpPr>
          <p:cNvPr id="8" name="Textfeld 12"/>
          <p:cNvSpPr txBox="1"/>
          <p:nvPr/>
        </p:nvSpPr>
        <p:spPr>
          <a:xfrm>
            <a:off x="1041380" y="3933056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side flow</a:t>
            </a:r>
            <a:endParaRPr lang="en-US" dirty="0"/>
          </a:p>
        </p:txBody>
      </p:sp>
      <p:sp>
        <p:nvSpPr>
          <p:cNvPr id="9" name="Textfeld 13"/>
          <p:cNvSpPr txBox="1"/>
          <p:nvPr/>
        </p:nvSpPr>
        <p:spPr>
          <a:xfrm>
            <a:off x="5076056" y="1340768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elliptic flow</a:t>
            </a:r>
            <a:endParaRPr lang="en-US" dirty="0"/>
          </a:p>
        </p:txBody>
      </p:sp>
      <p:sp>
        <p:nvSpPr>
          <p:cNvPr id="10" name="Textfeld 14"/>
          <p:cNvSpPr txBox="1"/>
          <p:nvPr/>
        </p:nvSpPr>
        <p:spPr>
          <a:xfrm>
            <a:off x="390828" y="4941168"/>
            <a:ext cx="8434462" cy="1696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600" dirty="0" smtClean="0"/>
              <a:t>quote of the authors: additional constraints needed on momentum dependence of NN potential and in-medium cross sections and symmetry potential</a:t>
            </a:r>
          </a:p>
          <a:p>
            <a:pPr marL="285750" indent="-285750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600" dirty="0" smtClean="0"/>
              <a:t>newer data on elliptic flow in agreement with a soft EOS (SM)</a:t>
            </a:r>
          </a:p>
          <a:p>
            <a:pPr>
              <a:lnSpc>
                <a:spcPct val="110000"/>
              </a:lnSpc>
              <a:buClr>
                <a:srgbClr val="FFC000"/>
              </a:buClr>
            </a:pPr>
            <a:r>
              <a:rPr lang="en-US" sz="1600" dirty="0" smtClean="0"/>
              <a:t>	→ most available data and Kaon production is reasonably described by 		this model (input parameters constrained with experimental data)</a:t>
            </a:r>
          </a:p>
          <a:p>
            <a:pPr>
              <a:lnSpc>
                <a:spcPct val="110000"/>
              </a:lnSpc>
            </a:pPr>
            <a:endParaRPr lang="en-US" sz="1600" dirty="0"/>
          </a:p>
        </p:txBody>
      </p:sp>
      <p:pic>
        <p:nvPicPr>
          <p:cNvPr id="11" name="Grafik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126" y="1061606"/>
            <a:ext cx="3683237" cy="3756526"/>
          </a:xfrm>
          <a:prstGeom prst="rect">
            <a:avLst/>
          </a:prstGeom>
        </p:spPr>
      </p:pic>
      <p:sp>
        <p:nvSpPr>
          <p:cNvPr id="12" name="Shape 102"/>
          <p:cNvSpPr/>
          <p:nvPr/>
        </p:nvSpPr>
        <p:spPr>
          <a:xfrm>
            <a:off x="5458603" y="1182190"/>
            <a:ext cx="122565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 marL="0" marR="0" lvl="0" defTabSz="457200">
              <a:defRPr sz="1800">
                <a:uFillTx/>
              </a:defRPr>
            </a:pPr>
            <a:r>
              <a:rPr sz="1200" i="1" dirty="0" err="1" smtClean="0">
                <a:ea typeface="Times"/>
                <a:cs typeface="Times"/>
                <a:sym typeface="Times"/>
              </a:rPr>
              <a:t>Reisdorf</a:t>
            </a:r>
            <a:r>
              <a:rPr sz="1200" i="1" dirty="0" smtClean="0">
                <a:ea typeface="Times"/>
                <a:cs typeface="Times"/>
                <a:sym typeface="Times"/>
              </a:rPr>
              <a:t> </a:t>
            </a:r>
            <a:r>
              <a:rPr sz="1200" i="1" dirty="0">
                <a:ea typeface="Times"/>
                <a:cs typeface="Times"/>
                <a:sym typeface="Times"/>
              </a:rPr>
              <a:t>et al</a:t>
            </a:r>
            <a:r>
              <a:rPr sz="1200" i="1" dirty="0" smtClean="0">
                <a:ea typeface="Times"/>
                <a:cs typeface="Times"/>
                <a:sym typeface="Times"/>
              </a:rPr>
              <a:t>,</a:t>
            </a:r>
            <a:endParaRPr lang="de-DE" sz="1200" i="1" dirty="0" smtClean="0">
              <a:ea typeface="Times"/>
              <a:cs typeface="Times"/>
              <a:sym typeface="Times"/>
            </a:endParaRPr>
          </a:p>
          <a:p>
            <a:pPr marL="0" marR="0" lvl="0" defTabSz="457200">
              <a:defRPr sz="1800">
                <a:uFillTx/>
              </a:defRPr>
            </a:pPr>
            <a:r>
              <a:rPr sz="1200" i="1" dirty="0" smtClean="0">
                <a:ea typeface="Times"/>
                <a:cs typeface="Times"/>
                <a:sym typeface="Times"/>
              </a:rPr>
              <a:t>N</a:t>
            </a:r>
            <a:r>
              <a:rPr lang="de-DE" sz="1200" i="1" dirty="0" smtClean="0">
                <a:ea typeface="Times"/>
                <a:cs typeface="Times"/>
                <a:sym typeface="Times"/>
              </a:rPr>
              <a:t>P</a:t>
            </a:r>
            <a:r>
              <a:rPr sz="1200" i="1" dirty="0" smtClean="0">
                <a:ea typeface="Times"/>
                <a:cs typeface="Times"/>
                <a:sym typeface="Times"/>
              </a:rPr>
              <a:t>A </a:t>
            </a:r>
            <a:r>
              <a:rPr sz="1200" i="1" dirty="0">
                <a:ea typeface="Times"/>
                <a:cs typeface="Times"/>
                <a:sym typeface="Times"/>
              </a:rPr>
              <a:t>876 (2012</a:t>
            </a:r>
            <a:r>
              <a:rPr sz="1200" dirty="0" smtClean="0">
                <a:solidFill>
                  <a:srgbClr val="00B050"/>
                </a:solidFill>
                <a:ea typeface="Times"/>
                <a:cs typeface="Times"/>
                <a:sym typeface="Times"/>
              </a:rPr>
              <a:t>)</a:t>
            </a:r>
            <a:endParaRPr sz="1200" dirty="0">
              <a:solidFill>
                <a:srgbClr val="00B050"/>
              </a:solidFill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94556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Heavy ion reactions between 0.1  - 10AGev</a:t>
            </a:r>
          </a:p>
          <a:p>
            <a:pPr marL="342900" indent="-34290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dirty="0" err="1" smtClean="0">
                <a:solidFill>
                  <a:schemeClr val="tx1"/>
                </a:solidFill>
              </a:rPr>
              <a:t>Introduction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to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transport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models</a:t>
            </a:r>
            <a:endParaRPr lang="de-DE" dirty="0" smtClean="0">
              <a:solidFill>
                <a:schemeClr val="tx1"/>
              </a:solidFill>
            </a:endParaRPr>
          </a:p>
          <a:p>
            <a:pPr marL="342900" indent="-34290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dirty="0" err="1" smtClean="0">
                <a:solidFill>
                  <a:schemeClr val="tx1"/>
                </a:solidFill>
              </a:rPr>
              <a:t>Characteristic</a:t>
            </a:r>
            <a:r>
              <a:rPr lang="de-DE" dirty="0" smtClean="0">
                <a:solidFill>
                  <a:schemeClr val="tx1"/>
                </a:solidFill>
              </a:rPr>
              <a:t> observables</a:t>
            </a:r>
          </a:p>
          <a:p>
            <a:pPr marL="342900" indent="-34290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chemeClr val="tx1"/>
                </a:solidFill>
              </a:rPr>
              <a:t>Relevant </a:t>
            </a:r>
            <a:r>
              <a:rPr lang="de-DE" dirty="0" err="1">
                <a:solidFill>
                  <a:schemeClr val="tx1"/>
                </a:solidFill>
              </a:rPr>
              <a:t>q</a:t>
            </a:r>
            <a:r>
              <a:rPr lang="de-DE" dirty="0" err="1" smtClean="0">
                <a:solidFill>
                  <a:schemeClr val="tx1"/>
                </a:solidFill>
              </a:rPr>
              <a:t>uantities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and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comparison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to</a:t>
            </a:r>
            <a:r>
              <a:rPr lang="de-DE" dirty="0" smtClean="0">
                <a:solidFill>
                  <a:schemeClr val="tx1"/>
                </a:solidFill>
              </a:rPr>
              <a:t> experimental </a:t>
            </a:r>
            <a:r>
              <a:rPr lang="de-DE" dirty="0" err="1" smtClean="0">
                <a:solidFill>
                  <a:schemeClr val="tx1"/>
                </a:solidFill>
              </a:rPr>
              <a:t>data</a:t>
            </a:r>
            <a:endParaRPr lang="de-DE" dirty="0" smtClean="0">
              <a:solidFill>
                <a:schemeClr val="tx1"/>
              </a:solidFill>
            </a:endParaRPr>
          </a:p>
          <a:p>
            <a:pPr marL="676235" lvl="1" indent="-342900">
              <a:buClr>
                <a:srgbClr val="FFC000"/>
              </a:buClr>
            </a:pPr>
            <a:r>
              <a:rPr lang="de-DE" dirty="0" err="1" smtClean="0">
                <a:solidFill>
                  <a:schemeClr val="tx1"/>
                </a:solidFill>
              </a:rPr>
              <a:t>Equation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of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state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of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nuclear</a:t>
            </a:r>
            <a:r>
              <a:rPr lang="de-DE" dirty="0" smtClean="0">
                <a:solidFill>
                  <a:schemeClr val="tx1"/>
                </a:solidFill>
              </a:rPr>
              <a:t> matter</a:t>
            </a:r>
          </a:p>
          <a:p>
            <a:pPr marL="676235" lvl="1" indent="-342900">
              <a:buClr>
                <a:srgbClr val="FFC000"/>
              </a:buClr>
            </a:pPr>
            <a:r>
              <a:rPr lang="de-DE" dirty="0" err="1" smtClean="0">
                <a:solidFill>
                  <a:schemeClr val="tx1"/>
                </a:solidFill>
              </a:rPr>
              <a:t>Dependencies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to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other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input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parameters</a:t>
            </a:r>
            <a:endParaRPr lang="de-DE" dirty="0" smtClean="0">
              <a:solidFill>
                <a:schemeClr val="tx1"/>
              </a:solidFill>
            </a:endParaRPr>
          </a:p>
          <a:p>
            <a:pPr marL="676235" lvl="1" indent="-342900">
              <a:buClr>
                <a:srgbClr val="FFC000"/>
              </a:buClr>
            </a:pPr>
            <a:r>
              <a:rPr lang="de-DE" dirty="0" err="1" smtClean="0">
                <a:solidFill>
                  <a:schemeClr val="tx1"/>
                </a:solidFill>
              </a:rPr>
              <a:t>Importance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of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cluster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formation</a:t>
            </a:r>
            <a:endParaRPr lang="de-DE" dirty="0" smtClean="0">
              <a:solidFill>
                <a:schemeClr val="tx1"/>
              </a:solidFill>
            </a:endParaRPr>
          </a:p>
          <a:p>
            <a:pPr marL="342900" indent="-34290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chemeClr val="tx1"/>
                </a:solidFill>
              </a:rPr>
              <a:t>FRIGA</a:t>
            </a:r>
          </a:p>
          <a:p>
            <a:pPr marL="676235" lvl="1" indent="-342900">
              <a:buClr>
                <a:srgbClr val="FFC000"/>
              </a:buClr>
            </a:pPr>
            <a:r>
              <a:rPr lang="de-DE" dirty="0" err="1" smtClean="0"/>
              <a:t>Introduction</a:t>
            </a:r>
            <a:r>
              <a:rPr lang="de-DE" dirty="0" smtClean="0"/>
              <a:t> </a:t>
            </a:r>
          </a:p>
          <a:p>
            <a:pPr marL="676235" lvl="1" indent="-342900">
              <a:buClr>
                <a:srgbClr val="FFC000"/>
              </a:buClr>
            </a:pPr>
            <a:r>
              <a:rPr lang="de-DE" dirty="0" smtClean="0"/>
              <a:t>Benchmarking BQMD + FRIGA</a:t>
            </a:r>
          </a:p>
          <a:p>
            <a:pPr marL="676235" lvl="1" indent="-342900">
              <a:buClr>
                <a:srgbClr val="FFC000"/>
              </a:buClr>
            </a:pPr>
            <a:r>
              <a:rPr lang="de-DE" dirty="0" smtClean="0">
                <a:solidFill>
                  <a:schemeClr val="tx1"/>
                </a:solidFill>
              </a:rPr>
              <a:t>Benchmarking IQMD + FRIGA</a:t>
            </a:r>
          </a:p>
          <a:p>
            <a:pPr marL="676235" lvl="1" indent="-342900">
              <a:buClr>
                <a:srgbClr val="FFC000"/>
              </a:buClr>
            </a:pPr>
            <a:r>
              <a:rPr lang="de-DE" dirty="0" err="1" smtClean="0"/>
              <a:t>Hyper</a:t>
            </a:r>
            <a:r>
              <a:rPr lang="de-DE" dirty="0" smtClean="0"/>
              <a:t> </a:t>
            </a:r>
            <a:r>
              <a:rPr lang="de-DE" dirty="0" err="1" smtClean="0"/>
              <a:t>nuclei</a:t>
            </a:r>
            <a:endParaRPr lang="de-DE" dirty="0" smtClean="0">
              <a:solidFill>
                <a:schemeClr val="tx1"/>
              </a:solidFill>
            </a:endParaRPr>
          </a:p>
          <a:p>
            <a:pPr marL="342900" indent="-342900"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chemeClr val="tx1"/>
                </a:solidFill>
              </a:rPr>
              <a:t>Summary </a:t>
            </a:r>
            <a:r>
              <a:rPr lang="de-DE" dirty="0" err="1" smtClean="0">
                <a:solidFill>
                  <a:schemeClr val="tx1"/>
                </a:solidFill>
              </a:rPr>
              <a:t>and</a:t>
            </a:r>
            <a:r>
              <a:rPr lang="de-DE" dirty="0" smtClean="0">
                <a:solidFill>
                  <a:schemeClr val="tx1"/>
                </a:solidFill>
              </a:rPr>
              <a:t> Outlook</a:t>
            </a:r>
          </a:p>
          <a:p>
            <a:endParaRPr lang="de-DE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pPr marL="0" indent="0"/>
            <a:endParaRPr lang="en-US" dirty="0" smtClean="0"/>
          </a:p>
          <a:p>
            <a:pPr marL="0" indent="0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DC394F-D8E5-46F3-A942-19FD6B33AF44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15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" y="1061819"/>
            <a:ext cx="5671098" cy="5331484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 rot="5400000">
            <a:off x="2479786" y="1641143"/>
            <a:ext cx="2644560" cy="4058253"/>
          </a:xfrm>
          <a:prstGeom prst="rect">
            <a:avLst/>
          </a:prstGeom>
          <a:noFill/>
          <a:ln>
            <a:noFill/>
          </a:ln>
        </p:spPr>
        <p:txBody>
          <a:bodyPr vert="horz" wrap="none" lIns="89989" tIns="44995" rIns="89989" bIns="44995" compatLnSpc="1"/>
          <a:lstStyle/>
          <a:p>
            <a:pPr>
              <a:lnSpc>
                <a:spcPct val="97000"/>
              </a:lnSpc>
              <a:spcBef>
                <a:spcPts val="1191"/>
              </a:spcBef>
              <a:spcAft>
                <a:spcPts val="992"/>
              </a:spcAft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GB" sz="1400" i="1" dirty="0">
                <a:latin typeface="Arial" pitchFamily="18"/>
                <a:ea typeface="Bitstream Vera Sans" pitchFamily="2"/>
                <a:cs typeface="Bitstream Vera Sans" pitchFamily="2"/>
              </a:rPr>
              <a:t>W. </a:t>
            </a:r>
            <a:r>
              <a:rPr lang="en-GB" sz="1400" i="1" dirty="0" err="1">
                <a:latin typeface="Arial" pitchFamily="18"/>
                <a:ea typeface="Bitstream Vera Sans" pitchFamily="2"/>
                <a:cs typeface="Bitstream Vera Sans" pitchFamily="2"/>
              </a:rPr>
              <a:t>Reisdorf</a:t>
            </a:r>
            <a:r>
              <a:rPr lang="en-GB" sz="1400" i="1" dirty="0">
                <a:latin typeface="Arial" pitchFamily="18"/>
                <a:ea typeface="Bitstream Vera Sans" pitchFamily="2"/>
                <a:cs typeface="Bitstream Vera Sans" pitchFamily="2"/>
              </a:rPr>
              <a:t> et al,  </a:t>
            </a:r>
            <a:r>
              <a:rPr lang="en-GB" sz="1400" i="1" dirty="0" err="1">
                <a:latin typeface="Arial" pitchFamily="18"/>
                <a:ea typeface="Bitstream Vera Sans" pitchFamily="2"/>
                <a:cs typeface="Bitstream Vera Sans" pitchFamily="2"/>
              </a:rPr>
              <a:t>Nucl</a:t>
            </a:r>
            <a:r>
              <a:rPr lang="en-GB" sz="1400" i="1" dirty="0">
                <a:latin typeface="Arial" pitchFamily="18"/>
                <a:ea typeface="Bitstream Vera Sans" pitchFamily="2"/>
                <a:cs typeface="Bitstream Vera Sans" pitchFamily="2"/>
              </a:rPr>
              <a:t>. Phys. A 876 (2012) 1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9" y="274166"/>
            <a:ext cx="8605837" cy="490538"/>
          </a:xfrm>
        </p:spPr>
        <p:txBody>
          <a:bodyPr>
            <a:noAutofit/>
          </a:bodyPr>
          <a:lstStyle/>
          <a:p>
            <a:r>
              <a:rPr lang="en-US" dirty="0" smtClean="0"/>
              <a:t>Collective flows in Au+Au at 1.0A GeV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Yvonne Leifels - CBM Symposium 2018</a:t>
            </a:r>
            <a:endParaRPr lang="de-DE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4002262" y="3395270"/>
            <a:ext cx="1049574" cy="2555825"/>
            <a:chOff x="4002262" y="3395270"/>
            <a:chExt cx="1049574" cy="2555825"/>
          </a:xfrm>
        </p:grpSpPr>
        <p:sp>
          <p:nvSpPr>
            <p:cNvPr id="6" name="Rechteck 5"/>
            <p:cNvSpPr/>
            <p:nvPr/>
          </p:nvSpPr>
          <p:spPr bwMode="auto">
            <a:xfrm>
              <a:off x="4272215" y="4339652"/>
              <a:ext cx="509666" cy="1611443"/>
            </a:xfrm>
            <a:prstGeom prst="rect">
              <a:avLst/>
            </a:prstGeom>
            <a:solidFill>
              <a:srgbClr val="E6E6FF">
                <a:alpha val="4902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" name="Pfeil nach rechts 6"/>
            <p:cNvSpPr/>
            <p:nvPr/>
          </p:nvSpPr>
          <p:spPr bwMode="auto">
            <a:xfrm rot="16200000">
              <a:off x="4054858" y="3342674"/>
              <a:ext cx="944381" cy="1049574"/>
            </a:xfrm>
            <a:prstGeom prst="rightArrow">
              <a:avLst/>
            </a:prstGeom>
            <a:solidFill>
              <a:srgbClr val="E6E6FF">
                <a:alpha val="5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10" name="Textfeld 9"/>
          <p:cNvSpPr txBox="1"/>
          <p:nvPr/>
        </p:nvSpPr>
        <p:spPr>
          <a:xfrm>
            <a:off x="761103" y="5624411"/>
            <a:ext cx="2023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directed flow</a:t>
            </a:r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3897484" y="5636281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elliptic flow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3436555" y="1849134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differential</a:t>
            </a:r>
          </a:p>
          <a:p>
            <a:r>
              <a:rPr lang="en-US" dirty="0" smtClean="0"/>
              <a:t>elliptic flow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5988983" y="1285223"/>
            <a:ext cx="3061983" cy="4691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600" dirty="0" smtClean="0"/>
              <a:t>All flow results</a:t>
            </a:r>
          </a:p>
          <a:p>
            <a:pPr marL="285750" indent="-285750">
              <a:lnSpc>
                <a:spcPct val="113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600" dirty="0" smtClean="0"/>
              <a:t>Au+Au 0.4 – 1.5AGeV Ru+Ru/</a:t>
            </a:r>
            <a:r>
              <a:rPr lang="en-US" sz="1600" dirty="0" err="1" smtClean="0"/>
              <a:t>Zr+Zr</a:t>
            </a:r>
            <a:endParaRPr lang="en-US" sz="1600" dirty="0" smtClean="0"/>
          </a:p>
          <a:p>
            <a:pPr marL="285750" indent="-285750">
              <a:lnSpc>
                <a:spcPct val="113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600" dirty="0" smtClean="0"/>
              <a:t>directed flow</a:t>
            </a:r>
          </a:p>
          <a:p>
            <a:pPr marL="285750" indent="-285750">
              <a:lnSpc>
                <a:spcPct val="113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600" dirty="0" smtClean="0"/>
              <a:t>elliptic flow</a:t>
            </a:r>
          </a:p>
          <a:p>
            <a:pPr marL="285750" indent="-285750">
              <a:lnSpc>
                <a:spcPct val="113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600" dirty="0" smtClean="0"/>
              <a:t>protons</a:t>
            </a:r>
          </a:p>
          <a:p>
            <a:pPr marL="285750" indent="-285750">
              <a:lnSpc>
                <a:spcPct val="113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600" dirty="0" smtClean="0"/>
              <a:t>d, t, 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He, </a:t>
            </a:r>
            <a:r>
              <a:rPr lang="en-US" sz="1600" dirty="0" smtClean="0">
                <a:latin typeface="Symbol" panose="05050102010706020507" pitchFamily="18" charset="2"/>
              </a:rPr>
              <a:t>a</a:t>
            </a:r>
          </a:p>
          <a:p>
            <a:pPr>
              <a:lnSpc>
                <a:spcPct val="113000"/>
              </a:lnSpc>
            </a:pPr>
            <a:r>
              <a:rPr lang="en-US" sz="1600" dirty="0" smtClean="0">
                <a:latin typeface="+mj-lt"/>
              </a:rPr>
              <a:t>are reasonably well described by IQMD transport code employing </a:t>
            </a:r>
            <a:r>
              <a:rPr lang="en-US" sz="1600" b="1" dirty="0" smtClean="0">
                <a:latin typeface="+mj-lt"/>
              </a:rPr>
              <a:t>a SM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smtClean="0">
                <a:latin typeface="+mj-lt"/>
              </a:rPr>
              <a:t>EOS for symmetric matter</a:t>
            </a:r>
          </a:p>
          <a:p>
            <a:endParaRPr lang="en-US" b="1" dirty="0" smtClean="0">
              <a:solidFill>
                <a:srgbClr val="7030A0"/>
              </a:solidFill>
              <a:latin typeface="+mj-lt"/>
            </a:endParaRPr>
          </a:p>
          <a:p>
            <a:endParaRPr lang="en-US" b="1" dirty="0">
              <a:solidFill>
                <a:srgbClr val="7030A0"/>
              </a:solidFill>
              <a:latin typeface="+mj-lt"/>
            </a:endParaRPr>
          </a:p>
          <a:p>
            <a:endParaRPr lang="de-DE" sz="1600" b="1" i="1" dirty="0" smtClean="0">
              <a:latin typeface="+mj-lt"/>
            </a:endParaRPr>
          </a:p>
          <a:p>
            <a:endParaRPr lang="de-DE" sz="1600" b="1" i="1" dirty="0">
              <a:latin typeface="+mj-lt"/>
            </a:endParaRPr>
          </a:p>
          <a:p>
            <a:endParaRPr lang="de-DE" sz="1600" b="1" i="1" dirty="0" smtClean="0">
              <a:latin typeface="+mj-lt"/>
            </a:endParaRPr>
          </a:p>
          <a:p>
            <a:endParaRPr lang="en-US" sz="1600" b="1" i="1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6CB60A-4D97-4E08-93CA-E4297F5AFD4A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524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Collective </a:t>
            </a:r>
            <a:r>
              <a:rPr lang="de-DE" dirty="0" err="1" smtClean="0"/>
              <a:t>flow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light </a:t>
            </a:r>
            <a:r>
              <a:rPr lang="de-DE" dirty="0" err="1" smtClean="0"/>
              <a:t>charged</a:t>
            </a:r>
            <a:r>
              <a:rPr lang="de-DE" dirty="0" smtClean="0"/>
              <a:t> </a:t>
            </a:r>
            <a:r>
              <a:rPr lang="de-DE" dirty="0" err="1" smtClean="0"/>
              <a:t>particles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6CB60A-4D97-4E08-93CA-E4297F5AFD4A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5" name="Textfeld 5"/>
          <p:cNvSpPr txBox="1"/>
          <p:nvPr/>
        </p:nvSpPr>
        <p:spPr>
          <a:xfrm>
            <a:off x="5940152" y="865725"/>
            <a:ext cx="2953024" cy="43634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ctr">
            <a:noAutofit/>
          </a:bodyPr>
          <a:lstStyle/>
          <a:p>
            <a:pPr marL="285750" indent="-285750">
              <a:lnSpc>
                <a:spcPct val="114000"/>
              </a:lnSpc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600" dirty="0"/>
              <a:t>c</a:t>
            </a:r>
            <a:r>
              <a:rPr lang="en-US" sz="1600" dirty="0" smtClean="0"/>
              <a:t>omposite particles are less influenced by thermal noise, </a:t>
            </a:r>
            <a:r>
              <a:rPr lang="en-US" sz="1600" dirty="0" smtClean="0">
                <a:solidFill>
                  <a:srgbClr val="FF0000"/>
                </a:solidFill>
              </a:rPr>
              <a:t>larger flows</a:t>
            </a:r>
          </a:p>
          <a:p>
            <a:pPr marL="285750" indent="-285750">
              <a:lnSpc>
                <a:spcPct val="114000"/>
              </a:lnSpc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600" dirty="0"/>
              <a:t>f</a:t>
            </a:r>
            <a:r>
              <a:rPr lang="en-US" sz="1600" dirty="0" smtClean="0"/>
              <a:t>low pattern of clusters described by </a:t>
            </a:r>
            <a:r>
              <a:rPr lang="en-US" sz="1600" dirty="0" smtClean="0"/>
              <a:t>IQMD SM </a:t>
            </a:r>
            <a:r>
              <a:rPr lang="en-US" sz="1600" dirty="0" smtClean="0"/>
              <a:t>despite mismatch in the overall yields</a:t>
            </a:r>
          </a:p>
          <a:p>
            <a:pPr marL="285750" indent="-285750">
              <a:lnSpc>
                <a:spcPct val="114000"/>
              </a:lnSpc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600" dirty="0"/>
              <a:t>m</a:t>
            </a:r>
            <a:r>
              <a:rPr lang="en-US" sz="1600" dirty="0" smtClean="0"/>
              <a:t>ismatch in the region of target/projectile rapidity point to insufficient description of </a:t>
            </a:r>
            <a:r>
              <a:rPr lang="en-US" sz="1600" dirty="0" err="1" smtClean="0"/>
              <a:t>clusterization</a:t>
            </a:r>
            <a:endParaRPr lang="en-US" sz="1600" dirty="0" smtClean="0"/>
          </a:p>
        </p:txBody>
      </p:sp>
      <p:pic>
        <p:nvPicPr>
          <p:cNvPr id="6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17" b="783"/>
          <a:stretch/>
        </p:blipFill>
        <p:spPr>
          <a:xfrm>
            <a:off x="82812" y="1278921"/>
            <a:ext cx="5746335" cy="2516283"/>
          </a:xfrm>
          <a:prstGeom prst="rect">
            <a:avLst/>
          </a:prstGeom>
        </p:spPr>
      </p:pic>
      <p:pic>
        <p:nvPicPr>
          <p:cNvPr id="7" name="Grafi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5" b="58"/>
          <a:stretch/>
        </p:blipFill>
        <p:spPr>
          <a:xfrm>
            <a:off x="72180" y="3855088"/>
            <a:ext cx="5778234" cy="2566396"/>
          </a:xfrm>
          <a:prstGeom prst="rect">
            <a:avLst/>
          </a:prstGeom>
        </p:spPr>
      </p:pic>
      <p:sp>
        <p:nvSpPr>
          <p:cNvPr id="8" name="Textfeld 8"/>
          <p:cNvSpPr txBox="1"/>
          <p:nvPr/>
        </p:nvSpPr>
        <p:spPr>
          <a:xfrm>
            <a:off x="1573618" y="988825"/>
            <a:ext cx="34981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Au+Au 400A MeV 0.25&lt;b0&lt;0.45</a:t>
            </a:r>
            <a:endParaRPr lang="en-US" sz="1600" dirty="0"/>
          </a:p>
        </p:txBody>
      </p:sp>
      <p:sp>
        <p:nvSpPr>
          <p:cNvPr id="9" name="Rechteck 8"/>
          <p:cNvSpPr/>
          <p:nvPr/>
        </p:nvSpPr>
        <p:spPr bwMode="auto">
          <a:xfrm>
            <a:off x="5960068" y="5378962"/>
            <a:ext cx="3004420" cy="98283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0" name="Gerade Verbindung mit Pfeil 17"/>
          <p:cNvCxnSpPr/>
          <p:nvPr/>
        </p:nvCxnSpPr>
        <p:spPr bwMode="auto">
          <a:xfrm flipH="1" flipV="1">
            <a:off x="4644008" y="4365104"/>
            <a:ext cx="2545685" cy="1088330"/>
          </a:xfrm>
          <a:prstGeom prst="straightConnector1">
            <a:avLst/>
          </a:prstGeom>
          <a:solidFill>
            <a:srgbClr val="3366FF"/>
          </a:solidFill>
          <a:ln w="25400" cap="flat" cmpd="sng" algn="ctr">
            <a:solidFill>
              <a:srgbClr val="FFCC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Gerade Verbindung mit Pfeil 19"/>
          <p:cNvCxnSpPr/>
          <p:nvPr/>
        </p:nvCxnSpPr>
        <p:spPr bwMode="auto">
          <a:xfrm flipH="1" flipV="1">
            <a:off x="4527048" y="5771333"/>
            <a:ext cx="3276689" cy="9025"/>
          </a:xfrm>
          <a:prstGeom prst="straightConnector1">
            <a:avLst/>
          </a:prstGeom>
          <a:solidFill>
            <a:srgbClr val="3366FF"/>
          </a:solidFill>
          <a:ln w="25400" cap="flat" cmpd="sng" algn="ctr">
            <a:solidFill>
              <a:srgbClr val="FFCC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 Verbindung mit Pfeil 24"/>
          <p:cNvCxnSpPr/>
          <p:nvPr/>
        </p:nvCxnSpPr>
        <p:spPr bwMode="auto">
          <a:xfrm flipH="1" flipV="1">
            <a:off x="3923928" y="5229201"/>
            <a:ext cx="648072" cy="542132"/>
          </a:xfrm>
          <a:prstGeom prst="straightConnector1">
            <a:avLst/>
          </a:prstGeom>
          <a:solidFill>
            <a:srgbClr val="3366FF"/>
          </a:solidFill>
          <a:ln w="25400" cap="flat" cmpd="sng" algn="ctr">
            <a:solidFill>
              <a:srgbClr val="FFCC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Gerade Verbindung mit Pfeil 26"/>
          <p:cNvCxnSpPr/>
          <p:nvPr/>
        </p:nvCxnSpPr>
        <p:spPr bwMode="auto">
          <a:xfrm flipV="1">
            <a:off x="4616786" y="5189892"/>
            <a:ext cx="675294" cy="558077"/>
          </a:xfrm>
          <a:prstGeom prst="straightConnector1">
            <a:avLst/>
          </a:prstGeom>
          <a:solidFill>
            <a:srgbClr val="3366FF"/>
          </a:solidFill>
          <a:ln w="25400" cap="flat" cmpd="sng" algn="ctr">
            <a:solidFill>
              <a:srgbClr val="FFCC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14" name="Objek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2417145"/>
              </p:ext>
            </p:extLst>
          </p:nvPr>
        </p:nvGraphicFramePr>
        <p:xfrm>
          <a:off x="6052391" y="5447426"/>
          <a:ext cx="2707960" cy="800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25" name="Equation" r:id="rId5" imgW="2234880" imgH="660240" progId="Equation.3">
                  <p:embed/>
                </p:oleObj>
              </mc:Choice>
              <mc:Fallback>
                <p:oleObj name="Equation" r:id="rId5" imgW="2234880" imgH="660240" progId="Equation.3">
                  <p:embed/>
                  <p:pic>
                    <p:nvPicPr>
                      <p:cNvPr id="15" name="Objek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2391" y="5447426"/>
                        <a:ext cx="2707960" cy="8000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966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Elliptic flow of light charged clusters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Yvonne Leifels - CBM Symposium 2018</a:t>
            </a:r>
            <a:endParaRPr lang="de-DE" dirty="0"/>
          </a:p>
        </p:txBody>
      </p:sp>
      <p:pic>
        <p:nvPicPr>
          <p:cNvPr id="5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139626"/>
            <a:ext cx="5539480" cy="5112318"/>
          </a:xfrm>
          <a:prstGeom prst="rect">
            <a:avLst/>
          </a:prstGeom>
        </p:spPr>
      </p:pic>
      <p:sp>
        <p:nvSpPr>
          <p:cNvPr id="6" name="Textfeld 8"/>
          <p:cNvSpPr txBox="1"/>
          <p:nvPr/>
        </p:nvSpPr>
        <p:spPr>
          <a:xfrm rot="5400000">
            <a:off x="1397211" y="2918508"/>
            <a:ext cx="2644560" cy="392648"/>
          </a:xfrm>
          <a:prstGeom prst="rect">
            <a:avLst/>
          </a:prstGeom>
          <a:noFill/>
          <a:ln>
            <a:noFill/>
          </a:ln>
        </p:spPr>
        <p:txBody>
          <a:bodyPr vert="horz" wrap="none" lIns="89989" tIns="44995" rIns="89989" bIns="44995" compatLnSpc="1"/>
          <a:lstStyle/>
          <a:p>
            <a:pPr>
              <a:lnSpc>
                <a:spcPct val="97000"/>
              </a:lnSpc>
              <a:spcBef>
                <a:spcPts val="1191"/>
              </a:spcBef>
              <a:spcAft>
                <a:spcPts val="992"/>
              </a:spcAft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GB" sz="1400" dirty="0" smtClean="0">
                <a:solidFill>
                  <a:srgbClr val="0070C0"/>
                </a:solidFill>
                <a:latin typeface="Arial" pitchFamily="18"/>
                <a:ea typeface="Bitstream Vera Sans" pitchFamily="2"/>
                <a:cs typeface="Bitstream Vera Sans" pitchFamily="2"/>
              </a:rPr>
              <a:t>A. </a:t>
            </a:r>
            <a:r>
              <a:rPr lang="en-GB" sz="1400" dirty="0" err="1" smtClean="0">
                <a:solidFill>
                  <a:srgbClr val="0070C0"/>
                </a:solidFill>
                <a:latin typeface="Arial" pitchFamily="18"/>
                <a:ea typeface="Bitstream Vera Sans" pitchFamily="2"/>
                <a:cs typeface="Bitstream Vera Sans" pitchFamily="2"/>
              </a:rPr>
              <a:t>LeFevre</a:t>
            </a:r>
            <a:r>
              <a:rPr lang="en-GB" sz="1400" dirty="0" smtClean="0">
                <a:solidFill>
                  <a:srgbClr val="0070C0"/>
                </a:solidFill>
                <a:latin typeface="Arial" pitchFamily="18"/>
                <a:ea typeface="Bitstream Vera Sans" pitchFamily="2"/>
                <a:cs typeface="Bitstream Vera Sans" pitchFamily="2"/>
              </a:rPr>
              <a:t> </a:t>
            </a:r>
            <a:r>
              <a:rPr lang="en-GB" sz="1400" dirty="0">
                <a:solidFill>
                  <a:srgbClr val="0070C0"/>
                </a:solidFill>
                <a:latin typeface="Arial" pitchFamily="18"/>
                <a:ea typeface="Bitstream Vera Sans" pitchFamily="2"/>
                <a:cs typeface="Bitstream Vera Sans" pitchFamily="2"/>
              </a:rPr>
              <a:t>et al,  </a:t>
            </a:r>
            <a:r>
              <a:rPr lang="en-GB" sz="1400" dirty="0" err="1">
                <a:solidFill>
                  <a:srgbClr val="0070C0"/>
                </a:solidFill>
                <a:latin typeface="Arial" pitchFamily="18"/>
                <a:ea typeface="Bitstream Vera Sans" pitchFamily="2"/>
                <a:cs typeface="Bitstream Vera Sans" pitchFamily="2"/>
              </a:rPr>
              <a:t>Nucl</a:t>
            </a:r>
            <a:r>
              <a:rPr lang="en-GB" sz="1400" dirty="0">
                <a:solidFill>
                  <a:srgbClr val="0070C0"/>
                </a:solidFill>
                <a:latin typeface="Arial" pitchFamily="18"/>
                <a:ea typeface="Bitstream Vera Sans" pitchFamily="2"/>
                <a:cs typeface="Bitstream Vera Sans" pitchFamily="2"/>
              </a:rPr>
              <a:t>. Phys. A 876 (2012) 1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6CB60A-4D97-4E08-93CA-E4297F5AFD4A}" type="slidenum">
              <a:rPr lang="de-DE" smtClean="0"/>
              <a:pPr/>
              <a:t>22</a:t>
            </a:fld>
            <a:endParaRPr lang="de-DE"/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930131" y="2348880"/>
            <a:ext cx="1728192" cy="451652"/>
          </a:xfrm>
          <a:prstGeom prst="line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5475495" y="1628800"/>
            <a:ext cx="3417681" cy="20882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13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influence of </a:t>
            </a:r>
            <a:r>
              <a:rPr lang="en-US" dirty="0" err="1" smtClean="0"/>
              <a:t>clusterisation</a:t>
            </a:r>
            <a:r>
              <a:rPr lang="en-US" dirty="0" smtClean="0"/>
              <a:t> is partially removed by using this observable</a:t>
            </a:r>
          </a:p>
          <a:p>
            <a:pPr marL="285750" indent="-285750">
              <a:lnSpc>
                <a:spcPct val="113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isotopically resolved elliptic flow is described by IQMD employing an SM EOS</a:t>
            </a:r>
          </a:p>
          <a:p>
            <a:pPr marL="285750" indent="-285750">
              <a:lnSpc>
                <a:spcPct val="113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huge difference for the two types of EOS (SM and HM)</a:t>
            </a:r>
          </a:p>
          <a:p>
            <a:pPr marL="285750" indent="-285750">
              <a:lnSpc>
                <a:spcPct val="113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much larger than the  experimental error bars</a:t>
            </a:r>
          </a:p>
          <a:p>
            <a:pPr marL="285750" indent="-285750">
              <a:lnSpc>
                <a:spcPct val="113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promising observable to  constrain the EOS for symmetric matter </a:t>
            </a:r>
          </a:p>
        </p:txBody>
      </p:sp>
    </p:spTree>
    <p:extLst>
      <p:ext uri="{BB962C8B-B14F-4D97-AF65-F5344CB8AC3E}">
        <p14:creationId xmlns:p14="http://schemas.microsoft.com/office/powerpoint/2010/main" val="261245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Constraining the symmetry energy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6CB60A-4D97-4E08-93CA-E4297F5AFD4A}" type="slidenum">
              <a:rPr lang="de-DE" smtClean="0"/>
              <a:pPr/>
              <a:t>23</a:t>
            </a:fld>
            <a:endParaRPr lang="de-DE"/>
          </a:p>
        </p:txBody>
      </p:sp>
      <p:sp>
        <p:nvSpPr>
          <p:cNvPr id="5" name="Rechteck 3"/>
          <p:cNvSpPr/>
          <p:nvPr/>
        </p:nvSpPr>
        <p:spPr>
          <a:xfrm>
            <a:off x="251520" y="1629955"/>
            <a:ext cx="456517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Sensitive observables that are or will be</a:t>
            </a:r>
          </a:p>
          <a:p>
            <a:r>
              <a:rPr lang="en-US" dirty="0"/>
              <a:t>more extensively explored </a:t>
            </a:r>
            <a:r>
              <a:rPr lang="en-US" dirty="0" smtClean="0"/>
              <a:t>:</a:t>
            </a:r>
          </a:p>
          <a:p>
            <a:pPr>
              <a:buClr>
                <a:srgbClr val="FFC000"/>
              </a:buClr>
              <a:buSzPct val="120000"/>
            </a:pPr>
            <a:endParaRPr lang="en-US" dirty="0" smtClean="0"/>
          </a:p>
          <a:p>
            <a:pPr marL="285750" indent="-285750"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 smtClean="0"/>
              <a:t>neutron stars...</a:t>
            </a:r>
          </a:p>
          <a:p>
            <a:pPr marL="285750" indent="-285750"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 smtClean="0"/>
              <a:t>nuclear masses </a:t>
            </a:r>
            <a:endParaRPr lang="en-US" sz="1600" dirty="0" smtClean="0"/>
          </a:p>
          <a:p>
            <a:pPr marL="285750" indent="-285750"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 smtClean="0"/>
              <a:t>neutron skins</a:t>
            </a:r>
            <a:endParaRPr lang="en-US" dirty="0"/>
          </a:p>
          <a:p>
            <a:pPr marL="285750" indent="-285750"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 smtClean="0"/>
              <a:t>cluster formation at low densities</a:t>
            </a:r>
            <a:endParaRPr lang="en-US" dirty="0"/>
          </a:p>
          <a:p>
            <a:pPr marL="285750" indent="-285750"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 smtClean="0"/>
              <a:t>fragmentation of nuclei</a:t>
            </a:r>
          </a:p>
          <a:p>
            <a:pPr marL="285750" indent="-285750"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 smtClean="0"/>
              <a:t>isospin diffusion und isospin drift </a:t>
            </a:r>
            <a:r>
              <a:rPr lang="en-US" dirty="0"/>
              <a:t>between nuclei of different N/Z in peripheral </a:t>
            </a:r>
            <a:r>
              <a:rPr lang="en-US" dirty="0" smtClean="0"/>
              <a:t>HIC</a:t>
            </a:r>
          </a:p>
          <a:p>
            <a:pPr marL="285806" indent="-285750"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70C0"/>
                </a:solidFill>
              </a:rPr>
              <a:t>neutron/proton, t/</a:t>
            </a:r>
            <a:r>
              <a:rPr lang="en-US" baseline="30000" dirty="0" smtClean="0">
                <a:solidFill>
                  <a:srgbClr val="0070C0"/>
                </a:solidFill>
              </a:rPr>
              <a:t>3</a:t>
            </a:r>
            <a:r>
              <a:rPr lang="en-US" dirty="0" smtClean="0">
                <a:solidFill>
                  <a:srgbClr val="0070C0"/>
                </a:solidFill>
              </a:rPr>
              <a:t>He spectra and collective flows</a:t>
            </a:r>
          </a:p>
          <a:p>
            <a:pPr marL="285806" indent="-285750"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70C0"/>
                </a:solidFill>
              </a:rPr>
              <a:t>π-/</a:t>
            </a:r>
            <a:r>
              <a:rPr lang="el-GR" dirty="0" smtClean="0">
                <a:solidFill>
                  <a:srgbClr val="0070C0"/>
                </a:solidFill>
              </a:rPr>
              <a:t>π</a:t>
            </a:r>
            <a:r>
              <a:rPr lang="en-US" dirty="0" smtClean="0">
                <a:solidFill>
                  <a:srgbClr val="0070C0"/>
                </a:solidFill>
              </a:rPr>
              <a:t>+ multiplicities and spectra</a:t>
            </a:r>
          </a:p>
          <a:p>
            <a:pPr>
              <a:buClr>
                <a:srgbClr val="FFC000"/>
              </a:buClr>
              <a:buSzPct val="120000"/>
            </a:pPr>
            <a:endParaRPr lang="en-US" dirty="0"/>
          </a:p>
        </p:txBody>
      </p:sp>
      <p:pic>
        <p:nvPicPr>
          <p:cNvPr id="6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4" t="31513" r="6927" b="5492"/>
          <a:stretch/>
        </p:blipFill>
        <p:spPr>
          <a:xfrm>
            <a:off x="4797054" y="1484784"/>
            <a:ext cx="3921876" cy="4092392"/>
          </a:xfrm>
          <a:prstGeom prst="rect">
            <a:avLst/>
          </a:prstGeom>
          <a:ln>
            <a:noFill/>
          </a:ln>
        </p:spPr>
      </p:pic>
      <p:sp>
        <p:nvSpPr>
          <p:cNvPr id="7" name="Textfeld 5"/>
          <p:cNvSpPr txBox="1"/>
          <p:nvPr/>
        </p:nvSpPr>
        <p:spPr>
          <a:xfrm>
            <a:off x="7666020" y="2216052"/>
            <a:ext cx="612668" cy="1015663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6000" dirty="0" smtClean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8" name="Textfeld 6"/>
          <p:cNvSpPr txBox="1"/>
          <p:nvPr/>
        </p:nvSpPr>
        <p:spPr>
          <a:xfrm>
            <a:off x="7236296" y="2786781"/>
            <a:ext cx="612668" cy="1015663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6000" dirty="0" smtClean="0">
                <a:solidFill>
                  <a:srgbClr val="0070C0"/>
                </a:solidFill>
              </a:rPr>
              <a:t>?</a:t>
            </a:r>
          </a:p>
        </p:txBody>
      </p:sp>
      <p:pic>
        <p:nvPicPr>
          <p:cNvPr id="9" name="Picture 5" descr="Krebs-Nebel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0" r="13015"/>
          <a:stretch/>
        </p:blipFill>
        <p:spPr bwMode="auto">
          <a:xfrm>
            <a:off x="7972354" y="1124744"/>
            <a:ext cx="1333299" cy="136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7"/>
          <p:cNvSpPr txBox="1"/>
          <p:nvPr/>
        </p:nvSpPr>
        <p:spPr>
          <a:xfrm>
            <a:off x="5338303" y="5589240"/>
            <a:ext cx="59887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cluster/HIC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Sn+Sn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IAS: </a:t>
            </a:r>
          </a:p>
          <a:p>
            <a:r>
              <a:rPr lang="en-US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Horrowitz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et al.</a:t>
            </a:r>
            <a:r>
              <a:rPr lang="de-DE" alt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JPhG</a:t>
            </a:r>
            <a:r>
              <a:rPr lang="de-DE" alt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41 (2014)</a:t>
            </a:r>
            <a:endParaRPr lang="en-US" alt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Brown: </a:t>
            </a:r>
            <a:r>
              <a:rPr lang="de-DE" alt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arXiv:1308.3664</a:t>
            </a:r>
          </a:p>
        </p:txBody>
      </p:sp>
    </p:spTree>
    <p:extLst>
      <p:ext uri="{BB962C8B-B14F-4D97-AF65-F5344CB8AC3E}">
        <p14:creationId xmlns:p14="http://schemas.microsoft.com/office/powerpoint/2010/main" val="104970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" t="5737" r="7135" b="3807"/>
          <a:stretch/>
        </p:blipFill>
        <p:spPr>
          <a:xfrm>
            <a:off x="4860032" y="1178447"/>
            <a:ext cx="3926219" cy="514230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Symmetry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at supra-normal </a:t>
            </a:r>
            <a:r>
              <a:rPr lang="de-DE" dirty="0" err="1" smtClean="0"/>
              <a:t>densities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288032" y="2140082"/>
            <a:ext cx="4572000" cy="3119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de-DE" sz="2000" dirty="0">
                <a:solidFill>
                  <a:srgbClr val="000000"/>
                </a:solidFill>
              </a:rPr>
              <a:t>Differential elliptic flow v</a:t>
            </a:r>
            <a:r>
              <a:rPr lang="en-US" altLang="de-DE" sz="2000" baseline="-25000" dirty="0">
                <a:solidFill>
                  <a:srgbClr val="000000"/>
                </a:solidFill>
              </a:rPr>
              <a:t>2</a:t>
            </a:r>
            <a:r>
              <a:rPr lang="en-US" altLang="de-DE" sz="2000" dirty="0">
                <a:solidFill>
                  <a:srgbClr val="000000"/>
                </a:solidFill>
              </a:rPr>
              <a:t> of </a:t>
            </a:r>
            <a:r>
              <a:rPr lang="en-US" altLang="de-DE" sz="2000" dirty="0" smtClean="0">
                <a:solidFill>
                  <a:srgbClr val="000000"/>
                </a:solidFill>
              </a:rPr>
              <a:t>n/p </a:t>
            </a:r>
            <a:endParaRPr lang="en-US" altLang="de-DE" sz="2000" dirty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altLang="de-DE" b="1" dirty="0" err="1" smtClean="0">
                <a:solidFill>
                  <a:srgbClr val="000000"/>
                </a:solidFill>
              </a:rPr>
              <a:t>UrQMD</a:t>
            </a:r>
            <a:r>
              <a:rPr lang="en-US" altLang="de-DE" b="1" dirty="0" smtClean="0">
                <a:solidFill>
                  <a:srgbClr val="000000"/>
                </a:solidFill>
              </a:rPr>
              <a:t>*</a:t>
            </a:r>
            <a:r>
              <a:rPr lang="en-US" altLang="de-DE" dirty="0" smtClean="0">
                <a:solidFill>
                  <a:srgbClr val="000000"/>
                </a:solidFill>
              </a:rPr>
              <a:t> (Q. Li et al.) predicts</a:t>
            </a:r>
            <a:endParaRPr lang="en-US" altLang="de-DE" dirty="0">
              <a:solidFill>
                <a:srgbClr val="000000"/>
              </a:solidFill>
            </a:endParaRPr>
          </a:p>
          <a:p>
            <a:pPr marL="1260000">
              <a:lnSpc>
                <a:spcPct val="110000"/>
              </a:lnSpc>
              <a:spcAft>
                <a:spcPts val="300"/>
              </a:spcAft>
            </a:pPr>
            <a:r>
              <a:rPr lang="en-US" altLang="de-DE" dirty="0" smtClean="0">
                <a:solidFill>
                  <a:srgbClr val="000000"/>
                </a:solidFill>
              </a:rPr>
              <a:t>protons unchanged</a:t>
            </a:r>
          </a:p>
          <a:p>
            <a:pPr marL="1260000">
              <a:lnSpc>
                <a:spcPct val="110000"/>
              </a:lnSpc>
            </a:pPr>
            <a:r>
              <a:rPr lang="en-US" altLang="de-DE" dirty="0" smtClean="0">
                <a:solidFill>
                  <a:srgbClr val="000000"/>
                </a:solidFill>
              </a:rPr>
              <a:t>neutron </a:t>
            </a:r>
            <a:r>
              <a:rPr lang="en-US" altLang="de-DE" dirty="0">
                <a:solidFill>
                  <a:srgbClr val="000000"/>
                </a:solidFill>
              </a:rPr>
              <a:t>and </a:t>
            </a:r>
            <a:r>
              <a:rPr lang="en-US" altLang="de-DE" dirty="0" smtClean="0">
                <a:solidFill>
                  <a:srgbClr val="000000"/>
                </a:solidFill>
              </a:rPr>
              <a:t>proton flow inverted</a:t>
            </a:r>
            <a:endParaRPr lang="en-US" altLang="de-DE" baseline="-2500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endParaRPr lang="en-US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de-DE" altLang="de-DE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Model </a:t>
            </a:r>
            <a:r>
              <a:rPr lang="de-DE" altLang="de-DE" sz="16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independence</a:t>
            </a:r>
            <a:r>
              <a:rPr lang="de-DE" altLang="de-DE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de-DE" altLang="de-DE" sz="16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investigated</a:t>
            </a:r>
            <a:r>
              <a:rPr lang="de-DE" altLang="de-DE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 in </a:t>
            </a:r>
            <a:endParaRPr lang="en-US" altLang="de-DE" sz="1600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en-US" altLang="de-DE" sz="1400" i="1" dirty="0" smtClean="0">
                <a:solidFill>
                  <a:srgbClr val="000000"/>
                </a:solidFill>
                <a:cs typeface="Arial" panose="020B0604020202020204" pitchFamily="34" charset="0"/>
              </a:rPr>
              <a:t>M.D</a:t>
            </a:r>
            <a:r>
              <a:rPr lang="en-US" altLang="de-DE" sz="1400" i="1" dirty="0">
                <a:solidFill>
                  <a:srgbClr val="000000"/>
                </a:solidFill>
                <a:cs typeface="Arial" panose="020B0604020202020204" pitchFamily="34" charset="0"/>
              </a:rPr>
              <a:t>. </a:t>
            </a:r>
            <a:r>
              <a:rPr lang="en-US" altLang="de-DE" sz="1400" i="1" dirty="0" err="1">
                <a:solidFill>
                  <a:srgbClr val="000000"/>
                </a:solidFill>
                <a:cs typeface="Arial" panose="020B0604020202020204" pitchFamily="34" charset="0"/>
              </a:rPr>
              <a:t>Cozma</a:t>
            </a:r>
            <a:r>
              <a:rPr lang="en-US" altLang="de-DE" sz="1400" i="1" dirty="0">
                <a:solidFill>
                  <a:srgbClr val="000000"/>
                </a:solidFill>
                <a:cs typeface="Arial" panose="020B0604020202020204" pitchFamily="34" charset="0"/>
              </a:rPr>
              <a:t> et al., </a:t>
            </a:r>
            <a:r>
              <a:rPr lang="en-US" altLang="de-DE" sz="1400" i="1" dirty="0" smtClean="0">
                <a:solidFill>
                  <a:srgbClr val="000000"/>
                </a:solidFill>
                <a:cs typeface="Arial" panose="020B0604020202020204" pitchFamily="34" charset="0"/>
              </a:rPr>
              <a:t>arXiv:1305.5417</a:t>
            </a:r>
          </a:p>
          <a:p>
            <a:r>
              <a:rPr lang="en-US" altLang="de-DE" sz="1400" i="1" dirty="0" smtClean="0">
                <a:solidFill>
                  <a:srgbClr val="000000"/>
                </a:solidFill>
                <a:cs typeface="Arial" panose="020B0604020202020204" pitchFamily="34" charset="0"/>
              </a:rPr>
              <a:t>P</a:t>
            </a:r>
            <a:r>
              <a:rPr lang="en-US" altLang="de-DE" sz="1400" i="1" dirty="0">
                <a:solidFill>
                  <a:srgbClr val="000000"/>
                </a:solidFill>
                <a:cs typeface="Arial" panose="020B0604020202020204" pitchFamily="34" charset="0"/>
              </a:rPr>
              <a:t>. Russotto et al., PLB 267 (2010) </a:t>
            </a:r>
            <a:endParaRPr lang="en-US" altLang="de-DE" sz="1400" i="1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de-DE" altLang="en-US" sz="1400" i="1" dirty="0" smtClean="0">
                <a:solidFill>
                  <a:srgbClr val="000000"/>
                </a:solidFill>
              </a:rPr>
              <a:t>Y</a:t>
            </a:r>
            <a:r>
              <a:rPr lang="de-DE" altLang="en-US" sz="1400" i="1" dirty="0">
                <a:solidFill>
                  <a:srgbClr val="000000"/>
                </a:solidFill>
              </a:rPr>
              <a:t>. Wang et </a:t>
            </a:r>
            <a:r>
              <a:rPr lang="de-DE" altLang="en-US" sz="1400" i="1" dirty="0" err="1">
                <a:solidFill>
                  <a:srgbClr val="000000"/>
                </a:solidFill>
              </a:rPr>
              <a:t>al</a:t>
            </a:r>
            <a:r>
              <a:rPr lang="de-DE" altLang="en-US" sz="1400" i="1" dirty="0" err="1" smtClean="0">
                <a:solidFill>
                  <a:srgbClr val="000000"/>
                </a:solidFill>
              </a:rPr>
              <a:t>.,PRC</a:t>
            </a:r>
            <a:r>
              <a:rPr lang="de-DE" altLang="en-US" sz="1400" i="1" dirty="0" smtClean="0">
                <a:solidFill>
                  <a:srgbClr val="000000"/>
                </a:solidFill>
              </a:rPr>
              <a:t> </a:t>
            </a:r>
            <a:r>
              <a:rPr lang="de-DE" altLang="en-US" sz="1400" i="1" dirty="0">
                <a:solidFill>
                  <a:srgbClr val="000000"/>
                </a:solidFill>
              </a:rPr>
              <a:t>89, 044603 (2014</a:t>
            </a:r>
            <a:r>
              <a:rPr lang="de-DE" altLang="en-US" sz="1400" dirty="0">
                <a:solidFill>
                  <a:srgbClr val="000000"/>
                </a:solidFill>
              </a:rPr>
              <a:t>)</a:t>
            </a:r>
          </a:p>
          <a:p>
            <a:endParaRPr lang="en-US" altLang="de-DE" sz="1400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" name="Pfeil nach rechts 6"/>
          <p:cNvSpPr/>
          <p:nvPr/>
        </p:nvSpPr>
        <p:spPr>
          <a:xfrm>
            <a:off x="549459" y="3072593"/>
            <a:ext cx="702000" cy="162000"/>
          </a:xfrm>
          <a:prstGeom prst="rightArrow">
            <a:avLst/>
          </a:prstGeom>
          <a:solidFill>
            <a:srgbClr val="FDBB6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07973" y="2716021"/>
            <a:ext cx="1364476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“hard”  </a:t>
            </a:r>
            <a:r>
              <a:rPr lang="en-US" dirty="0" err="1" smtClean="0">
                <a:solidFill>
                  <a:srgbClr val="000000"/>
                </a:solidFill>
              </a:rPr>
              <a:t>E</a:t>
            </a:r>
            <a:r>
              <a:rPr lang="en-US" baseline="-25000" dirty="0" err="1" smtClean="0">
                <a:solidFill>
                  <a:srgbClr val="000000"/>
                </a:solidFill>
              </a:rPr>
              <a:t>sym</a:t>
            </a:r>
            <a:endParaRPr lang="en-US" baseline="-25000" dirty="0" smtClean="0">
              <a:solidFill>
                <a:srgbClr val="00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28197" y="3207297"/>
            <a:ext cx="1274708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“soft”  </a:t>
            </a:r>
            <a:r>
              <a:rPr lang="en-US" dirty="0" err="1" smtClean="0">
                <a:solidFill>
                  <a:srgbClr val="000000"/>
                </a:solidFill>
              </a:rPr>
              <a:t>E</a:t>
            </a:r>
            <a:r>
              <a:rPr lang="en-US" baseline="-25000" dirty="0" err="1" smtClean="0">
                <a:solidFill>
                  <a:srgbClr val="000000"/>
                </a:solidFill>
              </a:rPr>
              <a:t>sym</a:t>
            </a:r>
            <a:endParaRPr lang="en-US" baseline="-25000" dirty="0" smtClean="0">
              <a:solidFill>
                <a:srgbClr val="000000"/>
              </a:solidFill>
            </a:endParaRPr>
          </a:p>
        </p:txBody>
      </p:sp>
      <p:sp>
        <p:nvSpPr>
          <p:cNvPr id="15" name="Ellipse 14"/>
          <p:cNvSpPr/>
          <p:nvPr/>
        </p:nvSpPr>
        <p:spPr bwMode="auto">
          <a:xfrm>
            <a:off x="6376825" y="3425140"/>
            <a:ext cx="1626919" cy="855024"/>
          </a:xfrm>
          <a:prstGeom prst="ellipse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28" tIns="45715" rIns="91428" bIns="45715" numCol="1" spcCol="0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6" name="Ellipse 15"/>
          <p:cNvSpPr/>
          <p:nvPr/>
        </p:nvSpPr>
        <p:spPr bwMode="auto">
          <a:xfrm>
            <a:off x="6376826" y="1339689"/>
            <a:ext cx="1626919" cy="855024"/>
          </a:xfrm>
          <a:prstGeom prst="ellipse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28" tIns="45715" rIns="91428" bIns="45715" numCol="1" spcCol="0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9" name="Text Box 25"/>
          <p:cNvSpPr txBox="1">
            <a:spLocks noChangeArrowheads="1"/>
          </p:cNvSpPr>
          <p:nvPr/>
        </p:nvSpPr>
        <p:spPr bwMode="auto">
          <a:xfrm>
            <a:off x="4737812" y="5949280"/>
            <a:ext cx="1766357" cy="64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5" rIns="91428" bIns="45715">
            <a:spAutoFit/>
          </a:bodyPr>
          <a:lstStyle/>
          <a:p>
            <a:r>
              <a:rPr lang="en-US" sz="1200" dirty="0" err="1" smtClean="0"/>
              <a:t>UrQMD</a:t>
            </a:r>
            <a:r>
              <a:rPr lang="en-US" sz="1200" dirty="0" smtClean="0"/>
              <a:t>*: </a:t>
            </a:r>
            <a:r>
              <a:rPr lang="en-US" sz="1200" dirty="0" err="1"/>
              <a:t>Qingfeng</a:t>
            </a:r>
            <a:r>
              <a:rPr lang="en-US" sz="1200" dirty="0"/>
              <a:t> </a:t>
            </a:r>
            <a:r>
              <a:rPr lang="en-US" sz="1200" dirty="0" smtClean="0"/>
              <a:t>Li</a:t>
            </a:r>
            <a:endParaRPr lang="en-US" sz="1200" dirty="0">
              <a:solidFill>
                <a:srgbClr val="000066"/>
              </a:solidFill>
            </a:endParaRPr>
          </a:p>
          <a:p>
            <a:r>
              <a:rPr lang="en-US" sz="1200" dirty="0"/>
              <a:t>Data. W. </a:t>
            </a:r>
            <a:r>
              <a:rPr lang="en-US" sz="1200" dirty="0" err="1"/>
              <a:t>Reisdorf</a:t>
            </a:r>
            <a:r>
              <a:rPr lang="en-US" sz="1200" dirty="0"/>
              <a:t> et al.</a:t>
            </a:r>
          </a:p>
          <a:p>
            <a:endParaRPr lang="en-US" sz="1200" dirty="0">
              <a:solidFill>
                <a:srgbClr val="000066"/>
              </a:solidFill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4667003" y="1123667"/>
            <a:ext cx="4226173" cy="5277838"/>
          </a:xfrm>
          <a:prstGeom prst="rect">
            <a:avLst/>
          </a:prstGeom>
          <a:noFill/>
          <a:ln w="12700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72000" rIns="0" bIns="0" rtlCol="0" anchor="ctr"/>
          <a:lstStyle/>
          <a:p>
            <a:pPr marL="326390" indent="-285750" algn="ctr">
              <a:spcBef>
                <a:spcPts val="500"/>
              </a:spcBef>
              <a:buClr>
                <a:srgbClr val="FFC000"/>
              </a:buClr>
              <a:buSzPct val="100000"/>
              <a:buFont typeface="Wingdings" panose="05000000000000000000" pitchFamily="2" charset="2"/>
              <a:buChar char="Ø"/>
            </a:pPr>
            <a:endParaRPr lang="de-DE" sz="1600" dirty="0">
              <a:solidFill>
                <a:srgbClr val="000000"/>
              </a:solidFill>
              <a:uFill>
                <a:solidFill>
                  <a:srgbClr val="008F00"/>
                </a:solidFill>
              </a:uFill>
              <a:ea typeface="Comic Sans MS"/>
              <a:cs typeface="Comic Sans MS"/>
              <a:sym typeface="Comic Sans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6CB60A-4D97-4E08-93CA-E4297F5AFD4A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232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Elliptic</a:t>
            </a:r>
            <a:r>
              <a:rPr lang="de-DE" dirty="0" smtClean="0"/>
              <a:t> </a:t>
            </a:r>
            <a:r>
              <a:rPr lang="de-DE" dirty="0" err="1" smtClean="0"/>
              <a:t>flow</a:t>
            </a:r>
            <a:r>
              <a:rPr lang="de-DE" dirty="0" smtClean="0"/>
              <a:t> </a:t>
            </a:r>
            <a:r>
              <a:rPr lang="de-DE" dirty="0" err="1" smtClean="0"/>
              <a:t>ratio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neutrons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charged</a:t>
            </a:r>
            <a:r>
              <a:rPr lang="de-DE" dirty="0" smtClean="0"/>
              <a:t> </a:t>
            </a:r>
            <a:r>
              <a:rPr lang="de-DE" dirty="0" err="1" smtClean="0"/>
              <a:t>particles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6CB60A-4D97-4E08-93CA-E4297F5AFD4A}" type="slidenum">
              <a:rPr lang="de-DE" smtClean="0"/>
              <a:pPr/>
              <a:t>25</a:t>
            </a:fld>
            <a:endParaRPr lang="de-DE"/>
          </a:p>
        </p:txBody>
      </p:sp>
      <p:pic>
        <p:nvPicPr>
          <p:cNvPr id="13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24744"/>
            <a:ext cx="3312368" cy="3233009"/>
          </a:xfrm>
          <a:prstGeom prst="rect">
            <a:avLst/>
          </a:prstGeom>
        </p:spPr>
      </p:pic>
      <p:sp>
        <p:nvSpPr>
          <p:cNvPr id="14" name="Textfeld 5"/>
          <p:cNvSpPr txBox="1"/>
          <p:nvPr/>
        </p:nvSpPr>
        <p:spPr>
          <a:xfrm>
            <a:off x="1475656" y="4457724"/>
            <a:ext cx="6984776" cy="306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 smtClean="0"/>
              <a:t>parametrization for SE used in </a:t>
            </a:r>
            <a:r>
              <a:rPr lang="en-US" dirty="0" err="1" smtClean="0"/>
              <a:t>UrQMD</a:t>
            </a:r>
            <a:r>
              <a:rPr lang="en-US" dirty="0" smtClean="0"/>
              <a:t>* model: </a:t>
            </a:r>
          </a:p>
          <a:p>
            <a:pPr lvl="1">
              <a:lnSpc>
                <a:spcPct val="130000"/>
              </a:lnSpc>
              <a:spcAft>
                <a:spcPts val="600"/>
              </a:spcAft>
              <a:buClr>
                <a:srgbClr val="FFC000"/>
              </a:buClr>
              <a:buSzPct val="120000"/>
            </a:pPr>
            <a:r>
              <a:rPr lang="en-US" altLang="en-US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E</a:t>
            </a:r>
            <a:r>
              <a:rPr lang="en-US" altLang="en-US" baseline="-250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sym</a:t>
            </a:r>
            <a:r>
              <a:rPr lang="en-US" altLang="en-US" baseline="-250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cs typeface="Arial" panose="020B0604020202020204" pitchFamily="34" charset="0"/>
              </a:rPr>
              <a:t>= </a:t>
            </a:r>
            <a:r>
              <a:rPr lang="en-US" altLang="en-US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E</a:t>
            </a:r>
            <a:r>
              <a:rPr lang="en-US" altLang="en-US" baseline="-250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sym</a:t>
            </a:r>
            <a:r>
              <a:rPr lang="en-US" altLang="en-US" baseline="300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pot</a:t>
            </a:r>
            <a:r>
              <a:rPr lang="en-US" altLang="en-US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+E</a:t>
            </a:r>
            <a:r>
              <a:rPr lang="en-US" altLang="en-US" baseline="-250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sym</a:t>
            </a:r>
            <a:r>
              <a:rPr lang="en-US" altLang="en-US" baseline="300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kin</a:t>
            </a:r>
            <a:r>
              <a:rPr lang="en-US" alt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 = 22MeV</a:t>
            </a:r>
            <a:r>
              <a:rPr lang="en-US" altLang="en-US" dirty="0">
                <a:solidFill>
                  <a:srgbClr val="000000"/>
                </a:solidFill>
                <a:cs typeface="Arial" panose="020B0604020202020204" pitchFamily="34" charset="0"/>
              </a:rPr>
              <a:t>·(</a:t>
            </a:r>
            <a:r>
              <a:rPr lang="el-GR" altLang="en-US" dirty="0">
                <a:solidFill>
                  <a:srgbClr val="000000"/>
                </a:solidFill>
              </a:rPr>
              <a:t>ρ</a:t>
            </a:r>
            <a:r>
              <a:rPr lang="en-US" altLang="en-US" dirty="0">
                <a:solidFill>
                  <a:srgbClr val="000000"/>
                </a:solidFill>
              </a:rPr>
              <a:t>/</a:t>
            </a:r>
            <a:r>
              <a:rPr lang="el-GR" altLang="en-US" dirty="0">
                <a:solidFill>
                  <a:srgbClr val="000000"/>
                </a:solidFill>
              </a:rPr>
              <a:t>ρ</a:t>
            </a:r>
            <a:r>
              <a:rPr lang="en-US" altLang="en-US" baseline="-25000" dirty="0">
                <a:solidFill>
                  <a:srgbClr val="000000"/>
                </a:solidFill>
              </a:rPr>
              <a:t>0</a:t>
            </a:r>
            <a:r>
              <a:rPr lang="en-US" altLang="en-US" dirty="0">
                <a:solidFill>
                  <a:srgbClr val="000000"/>
                </a:solidFill>
              </a:rPr>
              <a:t>)</a:t>
            </a:r>
            <a:r>
              <a:rPr lang="el-GR" altLang="en-US" baseline="46000" dirty="0">
                <a:solidFill>
                  <a:srgbClr val="000000"/>
                </a:solidFill>
                <a:latin typeface="Times New Roman" pitchFamily="18" charset="0"/>
              </a:rPr>
              <a:t>γ</a:t>
            </a:r>
            <a:r>
              <a:rPr lang="en-US" alt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+12MeV</a:t>
            </a:r>
            <a:r>
              <a:rPr lang="en-US" altLang="en-US" dirty="0">
                <a:solidFill>
                  <a:srgbClr val="000000"/>
                </a:solidFill>
                <a:cs typeface="Arial" panose="020B0604020202020204" pitchFamily="34" charset="0"/>
              </a:rPr>
              <a:t>·(</a:t>
            </a:r>
            <a:r>
              <a:rPr lang="el-GR" altLang="en-US" dirty="0">
                <a:solidFill>
                  <a:srgbClr val="000000"/>
                </a:solidFill>
              </a:rPr>
              <a:t>ρ</a:t>
            </a:r>
            <a:r>
              <a:rPr lang="en-US" altLang="en-US" dirty="0">
                <a:solidFill>
                  <a:srgbClr val="000000"/>
                </a:solidFill>
              </a:rPr>
              <a:t>/</a:t>
            </a:r>
            <a:r>
              <a:rPr lang="el-GR" altLang="en-US" dirty="0">
                <a:solidFill>
                  <a:srgbClr val="000000"/>
                </a:solidFill>
              </a:rPr>
              <a:t>ρ</a:t>
            </a:r>
            <a:r>
              <a:rPr lang="en-US" altLang="en-US" baseline="-25000" dirty="0">
                <a:solidFill>
                  <a:srgbClr val="000000"/>
                </a:solidFill>
                <a:cs typeface="Arial" panose="020B0604020202020204" pitchFamily="34" charset="0"/>
              </a:rPr>
              <a:t>0</a:t>
            </a:r>
            <a:r>
              <a:rPr lang="en-US" altLang="en-US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r>
              <a:rPr lang="en-US" altLang="en-US" baseline="30000" dirty="0">
                <a:solidFill>
                  <a:srgbClr val="000000"/>
                </a:solidFill>
                <a:cs typeface="Arial" panose="020B0604020202020204" pitchFamily="34" charset="0"/>
              </a:rPr>
              <a:t>2/3 </a:t>
            </a:r>
            <a:endParaRPr lang="de-DE" altLang="en-US" baseline="30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285750" indent="-285750">
              <a:lnSpc>
                <a:spcPct val="110000"/>
              </a:lnSpc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 smtClean="0"/>
              <a:t>systematic errors corrected: </a:t>
            </a:r>
            <a:r>
              <a:rPr lang="el-GR" dirty="0" smtClean="0"/>
              <a:t>γ</a:t>
            </a:r>
            <a:r>
              <a:rPr lang="de-DE" dirty="0" smtClean="0"/>
              <a:t> </a:t>
            </a:r>
            <a:r>
              <a:rPr lang="de-DE" dirty="0"/>
              <a:t>= </a:t>
            </a:r>
            <a:r>
              <a:rPr lang="de-DE" dirty="0" smtClean="0"/>
              <a:t>0.72 ± 0.19</a:t>
            </a:r>
          </a:p>
          <a:p>
            <a:pPr marL="285750" indent="-285750">
              <a:lnSpc>
                <a:spcPct val="110000"/>
              </a:lnSpc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</a:pPr>
            <a:r>
              <a:rPr lang="de-DE" dirty="0" err="1" smtClean="0"/>
              <a:t>slope</a:t>
            </a:r>
            <a:r>
              <a:rPr lang="de-DE" dirty="0" smtClean="0"/>
              <a:t> </a:t>
            </a:r>
            <a:r>
              <a:rPr lang="de-DE" dirty="0" err="1" smtClean="0"/>
              <a:t>parameter</a:t>
            </a:r>
            <a:r>
              <a:rPr lang="de-DE" dirty="0" smtClean="0"/>
              <a:t>: L = 72 </a:t>
            </a:r>
            <a:r>
              <a:rPr lang="de-DE" dirty="0"/>
              <a:t>± </a:t>
            </a:r>
            <a:r>
              <a:rPr lang="de-DE" dirty="0" smtClean="0"/>
              <a:t>13 </a:t>
            </a:r>
            <a:r>
              <a:rPr lang="de-DE" dirty="0" err="1" smtClean="0"/>
              <a:t>MeV</a:t>
            </a:r>
            <a:r>
              <a:rPr lang="de-DE" dirty="0" smtClean="0"/>
              <a:t>, </a:t>
            </a:r>
            <a:r>
              <a:rPr lang="de-DE" dirty="0" err="1" smtClean="0"/>
              <a:t>E</a:t>
            </a:r>
            <a:r>
              <a:rPr lang="de-DE" baseline="-25000" dirty="0" err="1" smtClean="0"/>
              <a:t>sym</a:t>
            </a:r>
            <a:r>
              <a:rPr lang="de-DE" dirty="0" smtClean="0"/>
              <a:t>(</a:t>
            </a:r>
            <a:r>
              <a:rPr lang="el-GR" dirty="0" smtClean="0"/>
              <a:t>ρ</a:t>
            </a:r>
            <a:r>
              <a:rPr lang="de-DE" baseline="-25000" dirty="0" smtClean="0"/>
              <a:t>0</a:t>
            </a:r>
            <a:r>
              <a:rPr lang="de-DE" dirty="0" smtClean="0"/>
              <a:t>) = 34 </a:t>
            </a:r>
            <a:r>
              <a:rPr lang="de-DE" dirty="0" err="1" smtClean="0"/>
              <a:t>MeV</a:t>
            </a:r>
            <a:endParaRPr lang="de-DE" dirty="0" smtClean="0"/>
          </a:p>
          <a:p>
            <a:pPr marL="285750" indent="-285750">
              <a:lnSpc>
                <a:spcPct val="110000"/>
              </a:lnSpc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</a:pPr>
            <a:r>
              <a:rPr lang="de-DE" dirty="0" err="1" smtClean="0"/>
              <a:t>slope</a:t>
            </a:r>
            <a:r>
              <a:rPr lang="de-DE" dirty="0" smtClean="0"/>
              <a:t> </a:t>
            </a:r>
            <a:r>
              <a:rPr lang="de-DE" dirty="0" err="1" smtClean="0"/>
              <a:t>parameter</a:t>
            </a:r>
            <a:r>
              <a:rPr lang="de-DE" dirty="0" smtClean="0"/>
              <a:t>: </a:t>
            </a:r>
            <a:r>
              <a:rPr lang="de-DE" dirty="0"/>
              <a:t>L = </a:t>
            </a:r>
            <a:r>
              <a:rPr lang="de-DE" dirty="0" smtClean="0"/>
              <a:t>63 </a:t>
            </a:r>
            <a:r>
              <a:rPr lang="de-DE" dirty="0"/>
              <a:t>± </a:t>
            </a:r>
            <a:r>
              <a:rPr lang="de-DE" dirty="0" smtClean="0"/>
              <a:t>11 </a:t>
            </a:r>
            <a:r>
              <a:rPr lang="de-DE" dirty="0" err="1"/>
              <a:t>MeV</a:t>
            </a:r>
            <a:r>
              <a:rPr lang="de-DE" dirty="0"/>
              <a:t>, </a:t>
            </a:r>
            <a:r>
              <a:rPr lang="de-DE" dirty="0" err="1"/>
              <a:t>E</a:t>
            </a:r>
            <a:r>
              <a:rPr lang="de-DE" baseline="-25000" dirty="0" err="1"/>
              <a:t>sym</a:t>
            </a:r>
            <a:r>
              <a:rPr lang="de-DE" dirty="0"/>
              <a:t>(</a:t>
            </a:r>
            <a:r>
              <a:rPr lang="el-GR" dirty="0"/>
              <a:t>ρ</a:t>
            </a:r>
            <a:r>
              <a:rPr lang="de-DE" baseline="-25000" dirty="0"/>
              <a:t>0</a:t>
            </a:r>
            <a:r>
              <a:rPr lang="de-DE" dirty="0"/>
              <a:t>) = </a:t>
            </a:r>
            <a:r>
              <a:rPr lang="de-DE" dirty="0" smtClean="0"/>
              <a:t>31 </a:t>
            </a:r>
            <a:r>
              <a:rPr lang="de-DE" dirty="0" err="1" smtClean="0"/>
              <a:t>MeV</a:t>
            </a:r>
            <a:endParaRPr lang="de-DE" dirty="0" smtClean="0"/>
          </a:p>
          <a:p>
            <a:pPr marL="285750" indent="-285750">
              <a:lnSpc>
                <a:spcPct val="110000"/>
              </a:lnSpc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</a:pPr>
            <a:r>
              <a:rPr lang="de-DE" dirty="0" err="1" smtClean="0"/>
              <a:t>clusterization</a:t>
            </a:r>
            <a:r>
              <a:rPr lang="de-DE" dirty="0" smtClean="0"/>
              <a:t> </a:t>
            </a:r>
            <a:r>
              <a:rPr lang="de-DE" dirty="0" err="1" smtClean="0"/>
              <a:t>important</a:t>
            </a:r>
            <a:r>
              <a:rPr lang="de-DE" dirty="0" smtClean="0"/>
              <a:t> </a:t>
            </a:r>
            <a:endParaRPr lang="de-DE" dirty="0"/>
          </a:p>
          <a:p>
            <a:pPr>
              <a:lnSpc>
                <a:spcPct val="110000"/>
              </a:lnSpc>
              <a:buClr>
                <a:srgbClr val="FFC000"/>
              </a:buClr>
              <a:buSzPct val="120000"/>
            </a:pPr>
            <a:endParaRPr lang="de-DE" sz="2000" dirty="0" smtClean="0"/>
          </a:p>
          <a:p>
            <a:pPr marL="285750" indent="-285750">
              <a:lnSpc>
                <a:spcPct val="110000"/>
              </a:lnSpc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</a:pPr>
            <a:endParaRPr lang="de-DE" sz="2000" dirty="0"/>
          </a:p>
          <a:p>
            <a:pPr marL="285750" indent="-285750">
              <a:lnSpc>
                <a:spcPct val="110000"/>
              </a:lnSpc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  <p:pic>
        <p:nvPicPr>
          <p:cNvPr id="15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633" y="1132095"/>
            <a:ext cx="3158714" cy="3161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59632" y="3481263"/>
            <a:ext cx="16802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400" dirty="0" smtClean="0"/>
              <a:t>37.7</a:t>
            </a:r>
            <a:r>
              <a:rPr lang="de-DE" sz="1400" dirty="0" smtClean="0"/>
              <a:t>°</a:t>
            </a:r>
            <a:r>
              <a:rPr lang="el-GR" sz="1400" dirty="0" smtClean="0"/>
              <a:t> </a:t>
            </a:r>
            <a:r>
              <a:rPr lang="el-GR" sz="1400" dirty="0"/>
              <a:t>≤ θ</a:t>
            </a:r>
            <a:r>
              <a:rPr lang="en-US" sz="1400" baseline="-25000" dirty="0"/>
              <a:t>lab</a:t>
            </a:r>
            <a:r>
              <a:rPr lang="en-US" sz="1400" dirty="0"/>
              <a:t> ≤ </a:t>
            </a:r>
            <a:r>
              <a:rPr lang="en-US" sz="1400" dirty="0" smtClean="0"/>
              <a:t>56.5°</a:t>
            </a:r>
            <a:endParaRPr lang="en-US" sz="1400" dirty="0"/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10657"/>
            <a:ext cx="3600400" cy="335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95338" y="960983"/>
            <a:ext cx="3564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P. </a:t>
            </a:r>
            <a:r>
              <a:rPr lang="en-US" sz="1400" i="1" dirty="0"/>
              <a:t>Russotto et al., </a:t>
            </a:r>
            <a:r>
              <a:rPr lang="en-US" sz="1400" i="1" dirty="0" smtClean="0"/>
              <a:t>PRC 94</a:t>
            </a:r>
            <a:r>
              <a:rPr lang="en-US" sz="1400" i="1" dirty="0"/>
              <a:t>, </a:t>
            </a:r>
            <a:r>
              <a:rPr lang="en-US" sz="1400" i="1" dirty="0" smtClean="0"/>
              <a:t>034608 (2016) 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73580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" t="5233" r="49348" b="47499"/>
          <a:stretch/>
        </p:blipFill>
        <p:spPr>
          <a:xfrm>
            <a:off x="5710707" y="2269157"/>
            <a:ext cx="3096344" cy="292897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But… </a:t>
            </a:r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about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clusters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fragments</a:t>
            </a:r>
            <a:r>
              <a:rPr lang="de-DE" dirty="0" smtClean="0"/>
              <a:t>…?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6CB60A-4D97-4E08-93CA-E4297F5AFD4A}" type="slidenum">
              <a:rPr lang="de-DE" smtClean="0"/>
              <a:pPr/>
              <a:t>26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436299" y="1124744"/>
            <a:ext cx="5445733" cy="53285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sz="1600" dirty="0" err="1" smtClean="0"/>
              <a:t>ambiguities</a:t>
            </a:r>
            <a:r>
              <a:rPr lang="de-DE" sz="1600" dirty="0" smtClean="0"/>
              <a:t> due </a:t>
            </a:r>
            <a:r>
              <a:rPr lang="de-DE" sz="1600" dirty="0" err="1" smtClean="0"/>
              <a:t>to</a:t>
            </a:r>
            <a:r>
              <a:rPr lang="de-DE" sz="1600" dirty="0" smtClean="0"/>
              <a:t> different </a:t>
            </a:r>
            <a:r>
              <a:rPr lang="de-DE" sz="1600" dirty="0" err="1" smtClean="0"/>
              <a:t>fragment</a:t>
            </a:r>
            <a:r>
              <a:rPr lang="de-DE" sz="1600" dirty="0" smtClean="0"/>
              <a:t> </a:t>
            </a:r>
            <a:r>
              <a:rPr lang="de-DE" sz="1600" dirty="0" err="1" smtClean="0"/>
              <a:t>species</a:t>
            </a:r>
            <a:endParaRPr lang="de-DE" sz="1600" dirty="0"/>
          </a:p>
          <a:p>
            <a:pPr marL="285750" indent="-285750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sz="1600" dirty="0" err="1" smtClean="0"/>
              <a:t>fragments</a:t>
            </a:r>
            <a:r>
              <a:rPr lang="de-DE" sz="1600" dirty="0" smtClean="0"/>
              <a:t> </a:t>
            </a:r>
            <a:r>
              <a:rPr lang="de-DE" sz="1600" dirty="0" err="1" smtClean="0"/>
              <a:t>much</a:t>
            </a:r>
            <a:r>
              <a:rPr lang="de-DE" sz="1600" dirty="0" smtClean="0"/>
              <a:t> </a:t>
            </a:r>
            <a:r>
              <a:rPr lang="de-DE" sz="1600" dirty="0" err="1" smtClean="0"/>
              <a:t>more</a:t>
            </a:r>
            <a:r>
              <a:rPr lang="de-DE" sz="1600" dirty="0" smtClean="0"/>
              <a:t> sensitive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dynamical</a:t>
            </a:r>
            <a:r>
              <a:rPr lang="de-DE" sz="1600" dirty="0" smtClean="0"/>
              <a:t> </a:t>
            </a:r>
            <a:r>
              <a:rPr lang="de-DE" sz="1600" dirty="0" err="1" smtClean="0"/>
              <a:t>effect</a:t>
            </a:r>
            <a:endParaRPr lang="de-DE" sz="1600" dirty="0" smtClean="0"/>
          </a:p>
          <a:p>
            <a:pPr marL="285750" indent="-285750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sz="1600" dirty="0" err="1" smtClean="0"/>
              <a:t>clusters</a:t>
            </a:r>
            <a:r>
              <a:rPr lang="de-DE" sz="1600" dirty="0" smtClean="0"/>
              <a:t> </a:t>
            </a:r>
            <a:r>
              <a:rPr lang="de-DE" sz="1600" dirty="0" err="1" smtClean="0"/>
              <a:t>formation</a:t>
            </a:r>
            <a:r>
              <a:rPr lang="de-DE" sz="1600" dirty="0" smtClean="0"/>
              <a:t> </a:t>
            </a:r>
            <a:r>
              <a:rPr lang="de-DE" sz="1600" dirty="0" err="1" smtClean="0"/>
              <a:t>is</a:t>
            </a:r>
            <a:r>
              <a:rPr lang="de-DE" sz="1600" dirty="0" smtClean="0"/>
              <a:t> </a:t>
            </a:r>
            <a:r>
              <a:rPr lang="de-DE" sz="1600" dirty="0" err="1" smtClean="0"/>
              <a:t>omnipresent</a:t>
            </a:r>
            <a:r>
              <a:rPr lang="de-DE" sz="1600" dirty="0" smtClean="0"/>
              <a:t> in HIC, </a:t>
            </a:r>
            <a:r>
              <a:rPr lang="de-DE" sz="1600" dirty="0" err="1" smtClean="0"/>
              <a:t>important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</a:t>
            </a:r>
            <a:r>
              <a:rPr lang="de-DE" sz="1600" dirty="0" err="1" smtClean="0"/>
              <a:t>analysis</a:t>
            </a:r>
            <a:r>
              <a:rPr lang="de-DE" sz="1600" dirty="0" smtClean="0"/>
              <a:t> (observables </a:t>
            </a:r>
            <a:r>
              <a:rPr lang="de-DE" sz="1600" dirty="0" err="1" smtClean="0"/>
              <a:t>depend</a:t>
            </a:r>
            <a:r>
              <a:rPr lang="de-DE" sz="1600" dirty="0" smtClean="0"/>
              <a:t> on </a:t>
            </a:r>
            <a:r>
              <a:rPr lang="de-DE" sz="1600" dirty="0" err="1" smtClean="0"/>
              <a:t>degree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cluster</a:t>
            </a:r>
            <a:r>
              <a:rPr lang="de-DE" sz="1600" dirty="0" smtClean="0"/>
              <a:t> </a:t>
            </a:r>
            <a:r>
              <a:rPr lang="de-DE" sz="1600" dirty="0" err="1" smtClean="0"/>
              <a:t>formation</a:t>
            </a:r>
            <a:r>
              <a:rPr lang="de-DE" sz="1600" dirty="0" smtClean="0"/>
              <a:t>)</a:t>
            </a:r>
            <a:endParaRPr lang="de-DE" sz="1200" dirty="0"/>
          </a:p>
        </p:txBody>
      </p:sp>
      <p:grpSp>
        <p:nvGrpSpPr>
          <p:cNvPr id="24" name="Gruppieren 23"/>
          <p:cNvGrpSpPr/>
          <p:nvPr/>
        </p:nvGrpSpPr>
        <p:grpSpPr>
          <a:xfrm>
            <a:off x="5710011" y="1506488"/>
            <a:ext cx="3182469" cy="3811265"/>
            <a:chOff x="5796136" y="1506488"/>
            <a:chExt cx="3182469" cy="3811265"/>
          </a:xfrm>
        </p:grpSpPr>
        <p:grpSp>
          <p:nvGrpSpPr>
            <p:cNvPr id="17" name="Gruppieren 16"/>
            <p:cNvGrpSpPr/>
            <p:nvPr/>
          </p:nvGrpSpPr>
          <p:grpSpPr>
            <a:xfrm>
              <a:off x="5796136" y="2005385"/>
              <a:ext cx="3182469" cy="3312368"/>
              <a:chOff x="539552" y="1159737"/>
              <a:chExt cx="3074640" cy="3096000"/>
            </a:xfrm>
          </p:grpSpPr>
          <p:grpSp>
            <p:nvGrpSpPr>
              <p:cNvPr id="18" name="Gruppieren 17"/>
              <p:cNvGrpSpPr/>
              <p:nvPr/>
            </p:nvGrpSpPr>
            <p:grpSpPr>
              <a:xfrm>
                <a:off x="539552" y="1159737"/>
                <a:ext cx="2880445" cy="3096000"/>
                <a:chOff x="1475656" y="1449287"/>
                <a:chExt cx="2880445" cy="3096000"/>
              </a:xfrm>
            </p:grpSpPr>
            <p:pic>
              <p:nvPicPr>
                <p:cNvPr id="21" name="Image 5" descr="arXiv:nucl-ex/0008007v1 9 Aug 2000 - 0008007.pdf - Mozilla Firefox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6764" t="39208" r="28584" b="22684"/>
                <a:stretch/>
              </p:blipFill>
              <p:spPr bwMode="auto">
                <a:xfrm>
                  <a:off x="2196101" y="1521287"/>
                  <a:ext cx="2160000" cy="3024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" name="Image 5" descr="arXiv:nucl-ex/0008007v1 9 Aug 2000 - 0008007.pdf - Mozilla Firefox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704" t="38302" r="71655" b="24952"/>
                <a:stretch/>
              </p:blipFill>
              <p:spPr bwMode="auto">
                <a:xfrm>
                  <a:off x="1475656" y="1449287"/>
                  <a:ext cx="684000" cy="2916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9" name="Image 5" descr="arXiv:nucl-ex/0008007v1 9 Aug 2000 - 0008007.pdf - Mozilla Firefox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545" t="41151" r="58292" b="54411"/>
              <a:stretch/>
            </p:blipFill>
            <p:spPr bwMode="auto">
              <a:xfrm>
                <a:off x="1331640" y="1360101"/>
                <a:ext cx="1367920" cy="2686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Textfeld 19"/>
              <p:cNvSpPr txBox="1"/>
              <p:nvPr/>
            </p:nvSpPr>
            <p:spPr>
              <a:xfrm rot="5400000">
                <a:off x="2699792" y="1340768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noAutofit/>
              </a:bodyPr>
              <a:lstStyle/>
              <a:p>
                <a:pPr>
                  <a:lnSpc>
                    <a:spcPct val="110000"/>
                  </a:lnSpc>
                  <a:spcAft>
                    <a:spcPts val="300"/>
                  </a:spcAft>
                  <a:buClr>
                    <a:srgbClr val="FFC000"/>
                  </a:buClr>
                </a:pPr>
                <a:r>
                  <a:rPr lang="de-DE" sz="1400" i="1" dirty="0" smtClean="0"/>
                  <a:t>FOPI: </a:t>
                </a:r>
                <a:r>
                  <a:rPr lang="de-DE" sz="1400" i="1" dirty="0" err="1" smtClean="0"/>
                  <a:t>Stoicea</a:t>
                </a:r>
                <a:r>
                  <a:rPr lang="de-DE" sz="1400" i="1" dirty="0" smtClean="0"/>
                  <a:t> et al. (1996)</a:t>
                </a:r>
                <a:endParaRPr lang="en-US" sz="1400" i="1" dirty="0" smtClean="0"/>
              </a:p>
            </p:txBody>
          </p:sp>
        </p:grpSp>
        <p:sp>
          <p:nvSpPr>
            <p:cNvPr id="23" name="Textfeld 22"/>
            <p:cNvSpPr txBox="1"/>
            <p:nvPr/>
          </p:nvSpPr>
          <p:spPr>
            <a:xfrm>
              <a:off x="6688011" y="1506488"/>
              <a:ext cx="1916437" cy="9144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>
                <a:lnSpc>
                  <a:spcPct val="110000"/>
                </a:lnSpc>
                <a:spcAft>
                  <a:spcPts val="300"/>
                </a:spcAft>
                <a:buClr>
                  <a:srgbClr val="FFC000"/>
                </a:buClr>
              </a:pPr>
              <a:r>
                <a:rPr lang="de-DE" dirty="0" err="1" smtClean="0"/>
                <a:t>Elliptic</a:t>
              </a:r>
              <a:r>
                <a:rPr lang="de-DE" dirty="0" smtClean="0"/>
                <a:t> </a:t>
              </a:r>
              <a:r>
                <a:rPr lang="de-DE" dirty="0" err="1" smtClean="0"/>
                <a:t>flow</a:t>
              </a:r>
              <a:endParaRPr lang="de-DE" dirty="0" smtClean="0"/>
            </a:p>
            <a:p>
              <a:pPr algn="ctr">
                <a:lnSpc>
                  <a:spcPct val="110000"/>
                </a:lnSpc>
                <a:spcAft>
                  <a:spcPts val="300"/>
                </a:spcAft>
                <a:buClr>
                  <a:srgbClr val="FFC000"/>
                </a:buClr>
              </a:pPr>
              <a:r>
                <a:rPr lang="de-DE" sz="1200" dirty="0" smtClean="0"/>
                <a:t>Ratio out-</a:t>
              </a:r>
              <a:r>
                <a:rPr lang="de-DE" sz="1200" dirty="0" err="1" smtClean="0"/>
                <a:t>of</a:t>
              </a:r>
              <a:r>
                <a:rPr lang="de-DE" sz="1200" dirty="0" smtClean="0"/>
                <a:t> plane </a:t>
              </a:r>
              <a:r>
                <a:rPr lang="de-DE" sz="1200" dirty="0" err="1" smtClean="0"/>
                <a:t>to</a:t>
              </a:r>
              <a:r>
                <a:rPr lang="de-DE" sz="1200" dirty="0" smtClean="0"/>
                <a:t> in-plane</a:t>
              </a:r>
              <a:endParaRPr lang="en-US" sz="1200" dirty="0" smtClean="0"/>
            </a:p>
          </p:txBody>
        </p:sp>
      </p:grpSp>
      <p:sp>
        <p:nvSpPr>
          <p:cNvPr id="26" name="Textfeld 25"/>
          <p:cNvSpPr txBox="1"/>
          <p:nvPr/>
        </p:nvSpPr>
        <p:spPr>
          <a:xfrm>
            <a:off x="1694486" y="2780928"/>
            <a:ext cx="2304256" cy="6480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</a:pPr>
            <a:r>
              <a:rPr lang="de-DE" sz="1600" b="1" dirty="0" err="1" smtClean="0"/>
              <a:t>cluster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production</a:t>
            </a:r>
            <a:r>
              <a:rPr lang="de-DE" sz="1600" b="1" dirty="0" smtClean="0"/>
              <a:t> </a:t>
            </a:r>
          </a:p>
          <a:p>
            <a:pPr algn="ctr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</a:pPr>
            <a:r>
              <a:rPr lang="de-DE" sz="1600" b="1" dirty="0" smtClean="0"/>
              <a:t>in HIC</a:t>
            </a:r>
            <a:endParaRPr lang="en-US" sz="1600" b="1" dirty="0" smtClean="0"/>
          </a:p>
        </p:txBody>
      </p:sp>
      <p:cxnSp>
        <p:nvCxnSpPr>
          <p:cNvPr id="32" name="Gerader Verbinder 31"/>
          <p:cNvCxnSpPr/>
          <p:nvPr/>
        </p:nvCxnSpPr>
        <p:spPr bwMode="auto">
          <a:xfrm>
            <a:off x="2846614" y="3595472"/>
            <a:ext cx="0" cy="288032"/>
          </a:xfrm>
          <a:prstGeom prst="line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Textfeld 33"/>
          <p:cNvSpPr txBox="1"/>
          <p:nvPr/>
        </p:nvSpPr>
        <p:spPr>
          <a:xfrm>
            <a:off x="3170283" y="4144600"/>
            <a:ext cx="2332165" cy="5760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</a:pPr>
            <a:r>
              <a:rPr lang="de-DE" sz="1400" b="1" dirty="0" err="1" smtClean="0">
                <a:solidFill>
                  <a:srgbClr val="0000FF"/>
                </a:solidFill>
              </a:rPr>
              <a:t>dynamical</a:t>
            </a:r>
            <a:r>
              <a:rPr lang="de-DE" sz="1400" b="1" dirty="0" smtClean="0">
                <a:solidFill>
                  <a:srgbClr val="0000FF"/>
                </a:solidFill>
              </a:rPr>
              <a:t> </a:t>
            </a:r>
          </a:p>
          <a:p>
            <a:pPr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</a:pPr>
            <a:r>
              <a:rPr lang="de-DE" sz="1400" b="1" dirty="0" err="1" smtClean="0">
                <a:solidFill>
                  <a:srgbClr val="0000FF"/>
                </a:solidFill>
              </a:rPr>
              <a:t>evolution</a:t>
            </a:r>
            <a:r>
              <a:rPr lang="de-DE" sz="1400" b="1" dirty="0" smtClean="0">
                <a:solidFill>
                  <a:srgbClr val="0000FF"/>
                </a:solidFill>
              </a:rPr>
              <a:t> </a:t>
            </a:r>
            <a:r>
              <a:rPr lang="de-DE" sz="1400" b="1" dirty="0" err="1" smtClean="0">
                <a:solidFill>
                  <a:srgbClr val="0000FF"/>
                </a:solidFill>
              </a:rPr>
              <a:t>of</a:t>
            </a:r>
            <a:r>
              <a:rPr lang="de-DE" sz="1400" b="1" dirty="0" smtClean="0">
                <a:solidFill>
                  <a:srgbClr val="0000FF"/>
                </a:solidFill>
              </a:rPr>
              <a:t> </a:t>
            </a:r>
            <a:r>
              <a:rPr lang="de-DE" sz="1400" b="1" dirty="0" err="1" smtClean="0">
                <a:solidFill>
                  <a:srgbClr val="0000FF"/>
                </a:solidFill>
              </a:rPr>
              <a:t>the</a:t>
            </a:r>
            <a:r>
              <a:rPr lang="de-DE" sz="1400" b="1" dirty="0" smtClean="0">
                <a:solidFill>
                  <a:srgbClr val="0000FF"/>
                </a:solidFill>
              </a:rPr>
              <a:t> </a:t>
            </a:r>
            <a:r>
              <a:rPr lang="de-DE" sz="1400" b="1" dirty="0" err="1" smtClean="0">
                <a:solidFill>
                  <a:srgbClr val="0000FF"/>
                </a:solidFill>
              </a:rPr>
              <a:t>reaction</a:t>
            </a:r>
            <a:r>
              <a:rPr lang="de-DE" sz="1400" b="1" dirty="0" smtClean="0">
                <a:solidFill>
                  <a:srgbClr val="0000FF"/>
                </a:solidFill>
              </a:rPr>
              <a:t> </a:t>
            </a:r>
            <a:endParaRPr lang="en-US" sz="1400" b="1" dirty="0" smtClean="0">
              <a:solidFill>
                <a:srgbClr val="0000FF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107504" y="4179920"/>
            <a:ext cx="2623376" cy="5760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</a:pPr>
            <a:r>
              <a:rPr lang="en-US" sz="1400" b="1" dirty="0" smtClean="0">
                <a:solidFill>
                  <a:srgbClr val="FF0000"/>
                </a:solidFill>
              </a:rPr>
              <a:t>statistical </a:t>
            </a:r>
          </a:p>
          <a:p>
            <a:pPr algn="ctr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</a:pPr>
            <a:r>
              <a:rPr lang="en-US" sz="1400" b="1" dirty="0" smtClean="0">
                <a:solidFill>
                  <a:srgbClr val="FF0000"/>
                </a:solidFill>
              </a:rPr>
              <a:t>(grand) canonical ensemble</a:t>
            </a:r>
          </a:p>
        </p:txBody>
      </p:sp>
      <p:cxnSp>
        <p:nvCxnSpPr>
          <p:cNvPr id="10" name="Elbow Connector 9"/>
          <p:cNvCxnSpPr>
            <a:endCxn id="35" idx="0"/>
          </p:cNvCxnSpPr>
          <p:nvPr/>
        </p:nvCxnSpPr>
        <p:spPr bwMode="auto">
          <a:xfrm rot="10800000" flipV="1">
            <a:off x="1419192" y="3883504"/>
            <a:ext cx="1427422" cy="296416"/>
          </a:xfrm>
          <a:prstGeom prst="bentConnector2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Elbow Connector 11"/>
          <p:cNvCxnSpPr>
            <a:endCxn id="34" idx="0"/>
          </p:cNvCxnSpPr>
          <p:nvPr/>
        </p:nvCxnSpPr>
        <p:spPr bwMode="auto">
          <a:xfrm>
            <a:off x="2846457" y="3883504"/>
            <a:ext cx="1489909" cy="261096"/>
          </a:xfrm>
          <a:prstGeom prst="bentConnector2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3131840" y="4890864"/>
            <a:ext cx="2449103" cy="12024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71450" indent="-171450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</a:pPr>
            <a:r>
              <a:rPr lang="de-DE" sz="1200" dirty="0" err="1" smtClean="0"/>
              <a:t>few</a:t>
            </a:r>
            <a:r>
              <a:rPr lang="de-DE" sz="1200" dirty="0" smtClean="0"/>
              <a:t> </a:t>
            </a:r>
            <a:r>
              <a:rPr lang="de-DE" sz="1200" dirty="0" err="1" smtClean="0"/>
              <a:t>body</a:t>
            </a:r>
            <a:r>
              <a:rPr lang="de-DE" sz="1200" dirty="0" smtClean="0"/>
              <a:t> </a:t>
            </a:r>
            <a:r>
              <a:rPr lang="de-DE" sz="1200" dirty="0" err="1" smtClean="0"/>
              <a:t>correlations</a:t>
            </a:r>
            <a:r>
              <a:rPr lang="de-DE" sz="1200" dirty="0" smtClean="0"/>
              <a:t>, </a:t>
            </a:r>
            <a:r>
              <a:rPr lang="de-DE" sz="1200" dirty="0" err="1" smtClean="0"/>
              <a:t>treat</a:t>
            </a:r>
            <a:r>
              <a:rPr lang="de-DE" sz="1200" dirty="0" smtClean="0"/>
              <a:t> </a:t>
            </a:r>
            <a:r>
              <a:rPr lang="de-DE" sz="1200" dirty="0" err="1" smtClean="0"/>
              <a:t>clusters</a:t>
            </a:r>
            <a:r>
              <a:rPr lang="de-DE" sz="1200" dirty="0" smtClean="0"/>
              <a:t> </a:t>
            </a:r>
            <a:r>
              <a:rPr lang="de-DE" sz="1200" dirty="0" err="1" smtClean="0"/>
              <a:t>as</a:t>
            </a:r>
            <a:r>
              <a:rPr lang="de-DE" sz="1200" dirty="0" smtClean="0"/>
              <a:t> explicit </a:t>
            </a:r>
            <a:r>
              <a:rPr lang="de-DE" sz="1200" dirty="0" err="1" smtClean="0"/>
              <a:t>degrees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</a:t>
            </a:r>
            <a:r>
              <a:rPr lang="de-DE" sz="1200" dirty="0" err="1" smtClean="0"/>
              <a:t>freedom</a:t>
            </a:r>
            <a:r>
              <a:rPr lang="de-DE" sz="1200" dirty="0" smtClean="0"/>
              <a:t> (AMD, </a:t>
            </a:r>
            <a:r>
              <a:rPr lang="de-DE" sz="1200" dirty="0" err="1" smtClean="0"/>
              <a:t>pBUU</a:t>
            </a:r>
            <a:r>
              <a:rPr lang="de-DE" sz="1200" dirty="0" smtClean="0"/>
              <a:t>)</a:t>
            </a:r>
          </a:p>
          <a:p>
            <a:pPr marL="171450" indent="-171450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</a:pPr>
            <a:r>
              <a:rPr lang="de-DE" sz="1200" dirty="0" err="1" smtClean="0"/>
              <a:t>fluctuations</a:t>
            </a:r>
            <a:r>
              <a:rPr lang="de-DE" sz="1200" dirty="0" smtClean="0"/>
              <a:t> </a:t>
            </a:r>
            <a:r>
              <a:rPr lang="de-DE" sz="1200" dirty="0" err="1" smtClean="0"/>
              <a:t>and</a:t>
            </a:r>
            <a:r>
              <a:rPr lang="de-DE" sz="1200" dirty="0" smtClean="0"/>
              <a:t>/</a:t>
            </a:r>
            <a:r>
              <a:rPr lang="de-DE" sz="1200" dirty="0" err="1" smtClean="0"/>
              <a:t>or</a:t>
            </a:r>
            <a:r>
              <a:rPr lang="de-DE" sz="1200" dirty="0" smtClean="0"/>
              <a:t> </a:t>
            </a:r>
            <a:r>
              <a:rPr lang="de-DE" sz="1200" dirty="0" err="1" smtClean="0"/>
              <a:t>mean</a:t>
            </a:r>
            <a:r>
              <a:rPr lang="de-DE" sz="1200" dirty="0" smtClean="0"/>
              <a:t> </a:t>
            </a:r>
            <a:r>
              <a:rPr lang="de-DE" sz="1200" dirty="0" err="1" smtClean="0"/>
              <a:t>field</a:t>
            </a:r>
            <a:r>
              <a:rPr lang="de-DE" sz="1200" dirty="0" smtClean="0"/>
              <a:t> + </a:t>
            </a:r>
            <a:r>
              <a:rPr lang="de-DE" sz="1200" dirty="0" err="1" smtClean="0"/>
              <a:t>coalescence</a:t>
            </a:r>
            <a:r>
              <a:rPr lang="de-DE" sz="1200" dirty="0" smtClean="0"/>
              <a:t> (BUU, ..MD)</a:t>
            </a:r>
          </a:p>
          <a:p>
            <a:pPr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</a:pPr>
            <a:endParaRPr lang="en-US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4572000" y="5395672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</a:pPr>
            <a:endParaRPr lang="en-US" dirty="0" smtClean="0"/>
          </a:p>
        </p:txBody>
      </p:sp>
      <p:cxnSp>
        <p:nvCxnSpPr>
          <p:cNvPr id="29" name="Straight Arrow Connector 28"/>
          <p:cNvCxnSpPr>
            <a:stCxn id="34" idx="2"/>
            <a:endCxn id="13" idx="0"/>
          </p:cNvCxnSpPr>
          <p:nvPr/>
        </p:nvCxnSpPr>
        <p:spPr bwMode="auto">
          <a:xfrm>
            <a:off x="4336366" y="4720664"/>
            <a:ext cx="20026" cy="170200"/>
          </a:xfrm>
          <a:prstGeom prst="straightConnector1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TextBox 29"/>
          <p:cNvSpPr txBox="1"/>
          <p:nvPr/>
        </p:nvSpPr>
        <p:spPr>
          <a:xfrm>
            <a:off x="323528" y="4891616"/>
            <a:ext cx="2292443" cy="12736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sz="1200" dirty="0" err="1" smtClean="0"/>
              <a:t>often</a:t>
            </a:r>
            <a:r>
              <a:rPr lang="de-DE" sz="1200" dirty="0" smtClean="0"/>
              <a:t> </a:t>
            </a:r>
            <a:r>
              <a:rPr lang="de-DE" sz="1200" dirty="0" err="1" smtClean="0"/>
              <a:t>successful</a:t>
            </a:r>
            <a:endParaRPr lang="en-US" sz="1200" dirty="0" smtClean="0"/>
          </a:p>
        </p:txBody>
      </p:sp>
      <p:sp>
        <p:nvSpPr>
          <p:cNvPr id="25" name="Rechteck 24"/>
          <p:cNvSpPr/>
          <p:nvPr/>
        </p:nvSpPr>
        <p:spPr bwMode="auto">
          <a:xfrm>
            <a:off x="8628" y="2639818"/>
            <a:ext cx="5597601" cy="36899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29878" y="6310072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indent="-285750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6184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FRIGA 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6CB60A-4D97-4E08-93CA-E4297F5AFD4A}" type="slidenum">
              <a:rPr lang="de-DE" smtClean="0"/>
              <a:pPr/>
              <a:t>27</a:t>
            </a:fld>
            <a:endParaRPr lang="de-DE"/>
          </a:p>
        </p:txBody>
      </p:sp>
      <p:sp>
        <p:nvSpPr>
          <p:cNvPr id="5" name="Simulated Annealing Procedure: PLB301:328,1993; later called SACA (Simulated Annealing Clusterisation Algorithm) with:…"/>
          <p:cNvSpPr txBox="1"/>
          <p:nvPr/>
        </p:nvSpPr>
        <p:spPr>
          <a:xfrm>
            <a:off x="182088" y="1657205"/>
            <a:ext cx="4346338" cy="35510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lc="http://schemas.openxmlformats.org/drawingml/2006/lockedCanvas" val="1"/>
            </a:ext>
          </a:extLst>
        </p:spPr>
        <p:txBody>
          <a:bodyPr lIns="46892" tIns="46892" rIns="46892" bIns="46892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  <a:lvl2pPr marL="40639" marR="40639" indent="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2pPr>
            <a:lvl3pPr marL="40639" marR="40639" indent="685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3pPr>
            <a:lvl4pPr marL="40639" marR="40639" indent="10287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4pPr>
            <a:lvl5pPr marL="40639" marR="40639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5pPr>
            <a:lvl6pPr marL="40639" marR="40639" indent="1714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6pPr>
            <a:lvl7pPr marL="40639" marR="40639" indent="2057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7pPr>
            <a:lvl8pPr marL="40639" marR="40639" indent="24003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8pPr>
            <a:lvl9pPr marL="40639" marR="40639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9pPr>
          </a:lstStyle>
          <a:p>
            <a:pPr marL="216000" indent="-216000">
              <a:lnSpc>
                <a:spcPct val="110000"/>
              </a:lnSpc>
              <a:spcAft>
                <a:spcPts val="600"/>
              </a:spcAft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rPr dirty="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rPr>
              <a:t>Simulated Annealing Procedure</a:t>
            </a:r>
            <a:r>
              <a:rPr dirty="0"/>
              <a:t>: </a:t>
            </a:r>
            <a:r>
              <a:rPr i="1" dirty="0"/>
              <a:t>PLB301:328,1993</a:t>
            </a:r>
            <a:r>
              <a:rPr dirty="0"/>
              <a:t>; later called </a:t>
            </a:r>
            <a:r>
              <a:rPr dirty="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rPr>
              <a:t>SACA</a:t>
            </a:r>
            <a:r>
              <a:rPr dirty="0"/>
              <a:t> (Simulated Annealing </a:t>
            </a:r>
            <a:r>
              <a:rPr dirty="0" err="1"/>
              <a:t>Clusterisation</a:t>
            </a:r>
            <a:r>
              <a:rPr dirty="0"/>
              <a:t> Algorithm) </a:t>
            </a:r>
            <a:endParaRPr lang="en-US" dirty="0" smtClean="0"/>
          </a:p>
          <a:p>
            <a:pPr marL="216000" indent="-216000">
              <a:lnSpc>
                <a:spcPct val="110000"/>
              </a:lnSpc>
              <a:spcAft>
                <a:spcPts val="600"/>
              </a:spcAft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rPr dirty="0" smtClean="0"/>
              <a:t>So </a:t>
            </a:r>
            <a:r>
              <a:rPr dirty="0"/>
              <a:t>far applied with various transport models: BQMD, IQMD, </a:t>
            </a:r>
            <a:r>
              <a:rPr dirty="0" err="1"/>
              <a:t>pHSD</a:t>
            </a:r>
            <a:r>
              <a:rPr dirty="0" smtClean="0"/>
              <a:t>.</a:t>
            </a:r>
            <a:endParaRPr dirty="0"/>
          </a:p>
          <a:p>
            <a:pPr marL="216000" indent="-216000">
              <a:lnSpc>
                <a:spcPct val="110000"/>
              </a:lnSpc>
              <a:spcAft>
                <a:spcPts val="600"/>
              </a:spcAft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rPr dirty="0" smtClean="0"/>
              <a:t>Prediction </a:t>
            </a:r>
            <a:r>
              <a:rPr dirty="0"/>
              <a:t>of (light and heavy) (hyper)isotope yields and full phase space distribution. </a:t>
            </a:r>
            <a:endParaRPr lang="en-US" dirty="0" smtClean="0"/>
          </a:p>
          <a:p>
            <a:pPr marL="0">
              <a:lnSpc>
                <a:spcPct val="110000"/>
              </a:lnSpc>
              <a:spcAft>
                <a:spcPts val="600"/>
              </a:spcAft>
              <a:buClr>
                <a:srgbClr val="FFC000"/>
              </a:buClr>
              <a:buSzPct val="120000"/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 lang="en-US" sz="1400" i="1" dirty="0"/>
          </a:p>
          <a:p>
            <a:pPr marL="0">
              <a:lnSpc>
                <a:spcPct val="110000"/>
              </a:lnSpc>
              <a:spcAft>
                <a:spcPts val="600"/>
              </a:spcAft>
              <a:buClr>
                <a:srgbClr val="FFC000"/>
              </a:buClr>
              <a:buSzPct val="120000"/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rPr lang="en-US" sz="1400" i="1" dirty="0" smtClean="0"/>
              <a:t>A. </a:t>
            </a:r>
            <a:r>
              <a:rPr lang="en-US" sz="1400" i="1" dirty="0" err="1" smtClean="0"/>
              <a:t>LeFevre</a:t>
            </a:r>
            <a:r>
              <a:rPr lang="en-US" sz="1400" i="1" dirty="0" smtClean="0"/>
              <a:t>, J. </a:t>
            </a:r>
            <a:r>
              <a:rPr lang="en-US" sz="1400" i="1" dirty="0" err="1" smtClean="0"/>
              <a:t>Aichelin</a:t>
            </a:r>
            <a:r>
              <a:rPr lang="en-US" sz="1400" i="1" dirty="0" smtClean="0"/>
              <a:t>, E. </a:t>
            </a:r>
            <a:r>
              <a:rPr lang="en-US" sz="1400" i="1" dirty="0" err="1" smtClean="0"/>
              <a:t>Bratkovskaya</a:t>
            </a:r>
            <a:r>
              <a:rPr lang="en-US" sz="1400" i="1" dirty="0" smtClean="0"/>
              <a:t>, C. </a:t>
            </a:r>
            <a:r>
              <a:rPr lang="en-US" sz="1400" i="1" dirty="0" err="1" smtClean="0"/>
              <a:t>Hartnack</a:t>
            </a:r>
            <a:r>
              <a:rPr lang="en-US" sz="1400" i="1" dirty="0" smtClean="0"/>
              <a:t>, V. </a:t>
            </a:r>
            <a:r>
              <a:rPr lang="en-US" sz="1400" i="1" dirty="0" err="1" smtClean="0"/>
              <a:t>Kireyeu</a:t>
            </a:r>
            <a:r>
              <a:rPr lang="en-US" sz="1400" i="1" dirty="0" smtClean="0"/>
              <a:t>, Y. Leifels</a:t>
            </a:r>
            <a:endParaRPr sz="1400" i="1" dirty="0"/>
          </a:p>
        </p:txBody>
      </p:sp>
      <p:pic>
        <p:nvPicPr>
          <p:cNvPr id="6" name="Frigg.png" descr="Frig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50165" y="1985698"/>
            <a:ext cx="3829807" cy="2640033"/>
          </a:xfrm>
          <a:prstGeom prst="rect">
            <a:avLst/>
          </a:prstGeom>
          <a:ln w="3175"/>
        </p:spPr>
      </p:pic>
      <p:sp>
        <p:nvSpPr>
          <p:cNvPr id="7" name="Frigg / Friga, spinning the clouds"/>
          <p:cNvSpPr txBox="1"/>
          <p:nvPr/>
        </p:nvSpPr>
        <p:spPr>
          <a:xfrm>
            <a:off x="4646063" y="4570050"/>
            <a:ext cx="3933909" cy="58714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lc="http://schemas.openxmlformats.org/drawingml/2006/lockedCanvas" val="1"/>
            </a:ext>
          </a:extLst>
        </p:spPr>
        <p:txBody>
          <a:bodyPr wrap="square" lIns="46892" tIns="46892" rIns="46892" bIns="46892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  <a:lvl2pPr marL="40639" marR="40639" indent="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2pPr>
            <a:lvl3pPr marL="40639" marR="40639" indent="685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3pPr>
            <a:lvl4pPr marL="40639" marR="40639" indent="10287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4pPr>
            <a:lvl5pPr marL="40639" marR="40639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5pPr>
            <a:lvl6pPr marL="40639" marR="40639" indent="1714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6pPr>
            <a:lvl7pPr marL="40639" marR="40639" indent="2057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7pPr>
            <a:lvl8pPr marL="40639" marR="40639" indent="24003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8pPr>
            <a:lvl9pPr marL="40639" marR="40639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9pPr>
          </a:lstStyle>
          <a:p>
            <a:pPr algn="ctr"/>
            <a:r>
              <a:rPr lang="en-US" sz="1600" dirty="0" smtClean="0">
                <a:solidFill>
                  <a:srgbClr val="0070C0"/>
                </a:solidFill>
              </a:rPr>
              <a:t>Germanic mythological goddess </a:t>
            </a:r>
            <a:r>
              <a:rPr sz="1600" dirty="0" smtClean="0">
                <a:solidFill>
                  <a:srgbClr val="0070C0"/>
                </a:solidFill>
              </a:rPr>
              <a:t>Frigg/</a:t>
            </a:r>
            <a:r>
              <a:rPr sz="1600" dirty="0" err="1" smtClean="0">
                <a:solidFill>
                  <a:srgbClr val="0070C0"/>
                </a:solidFill>
              </a:rPr>
              <a:t>Friga</a:t>
            </a:r>
            <a:r>
              <a:rPr sz="1600" dirty="0">
                <a:solidFill>
                  <a:srgbClr val="0070C0"/>
                </a:solidFill>
              </a:rPr>
              <a:t>, spinning the clouds</a:t>
            </a:r>
          </a:p>
        </p:txBody>
      </p:sp>
      <p:sp>
        <p:nvSpPr>
          <p:cNvPr id="8" name="Fragment Recognition In General Applications"/>
          <p:cNvSpPr txBox="1"/>
          <p:nvPr/>
        </p:nvSpPr>
        <p:spPr>
          <a:xfrm>
            <a:off x="1164735" y="1123095"/>
            <a:ext cx="6398799" cy="43941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lc="http://schemas.openxmlformats.org/drawingml/2006/lockedCanvas" val="1"/>
            </a:ext>
          </a:extLst>
        </p:spPr>
        <p:txBody>
          <a:bodyPr wrap="none" lIns="46892" tIns="46892" rIns="46892" bIns="46892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  <a:lvl2pPr marL="40639" marR="40639" indent="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2pPr>
            <a:lvl3pPr marL="40639" marR="40639" indent="685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3pPr>
            <a:lvl4pPr marL="40639" marR="40639" indent="10287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4pPr>
            <a:lvl5pPr marL="40639" marR="40639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5pPr>
            <a:lvl6pPr marL="40639" marR="40639" indent="1714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6pPr>
            <a:lvl7pPr marL="40639" marR="40639" indent="2057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7pPr>
            <a:lvl8pPr marL="40639" marR="40639" indent="24003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8pPr>
            <a:lvl9pPr marL="40639" marR="40639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9pPr>
          </a:lstStyle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rPr b="1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rPr>
              <a:t>F</a:t>
            </a:r>
            <a:r>
              <a:t>ragment </a:t>
            </a:r>
            <a:r>
              <a:rPr b="1"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</a:rPr>
              <a:t>R</a:t>
            </a:r>
            <a:r>
              <a:t>ecognition </a:t>
            </a:r>
            <a:r>
              <a:rPr b="1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rPr>
              <a:t>I</a:t>
            </a:r>
            <a:r>
              <a:t>n </a:t>
            </a:r>
            <a:r>
              <a:rPr b="1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rPr>
              <a:t>G</a:t>
            </a:r>
            <a:r>
              <a:t>eneral </a:t>
            </a:r>
            <a:r>
              <a:rPr b="1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rPr>
              <a:t>A</a:t>
            </a:r>
            <a:r>
              <a:t>pplications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750165" y="5031370"/>
            <a:ext cx="3782275" cy="5578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1641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Model </a:t>
            </a:r>
            <a:r>
              <a:rPr lang="de-DE" dirty="0" err="1" smtClean="0"/>
              <a:t>used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6CB60A-4D97-4E08-93CA-E4297F5AFD4A}" type="slidenum">
              <a:rPr lang="de-DE" smtClean="0"/>
              <a:pPr/>
              <a:t>28</a:t>
            </a:fld>
            <a:endParaRPr lang="de-DE"/>
          </a:p>
        </p:txBody>
      </p:sp>
      <p:sp>
        <p:nvSpPr>
          <p:cNvPr id="5" name="Transport : IQMD (C. Hartnack et al., Eur. Phys. J. A 1 (1998) 151)…"/>
          <p:cNvSpPr txBox="1">
            <a:spLocks/>
          </p:cNvSpPr>
          <p:nvPr/>
        </p:nvSpPr>
        <p:spPr>
          <a:xfrm>
            <a:off x="317770" y="980728"/>
            <a:ext cx="8126798" cy="4780733"/>
          </a:xfrm>
          <a:prstGeom prst="rect">
            <a:avLst/>
          </a:prstGeom>
        </p:spPr>
        <p:txBody>
          <a:bodyPr/>
          <a:lstStyle>
            <a:lvl1pPr marL="85714" indent="-85714" algn="l" rtl="0" fontAlgn="base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  <a:lvl2pPr marL="419049" indent="-266667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514286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714287" indent="-20636" algn="l" rtl="0" fontAlgn="base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990000"/>
                </a:solidFill>
                <a:latin typeface="+mn-lt"/>
              </a:defRPr>
            </a:lvl4pPr>
            <a:lvl5pPr marL="2142860" indent="-124762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5pPr>
            <a:lvl6pPr marL="2600004" indent="-124762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6pPr>
            <a:lvl7pPr marL="3057147" indent="-124762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7pPr>
            <a:lvl8pPr marL="3514291" indent="-124762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8pPr>
            <a:lvl9pPr marL="3971433" indent="-124762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9pPr>
          </a:lstStyle>
          <a:p>
            <a:pPr defTabSz="914400">
              <a:defRPr sz="1900"/>
            </a:pPr>
            <a:r>
              <a:rPr lang="en-US" sz="1900" kern="0" dirty="0" smtClean="0"/>
              <a:t>Transport : </a:t>
            </a:r>
            <a:r>
              <a:rPr lang="en-US" sz="1900" b="1" kern="0" dirty="0" smtClean="0">
                <a:solidFill>
                  <a:schemeClr val="accent2"/>
                </a:solidFill>
              </a:rPr>
              <a:t>IQMD</a:t>
            </a:r>
            <a:r>
              <a:rPr lang="en-US" sz="1900" kern="0" dirty="0" smtClean="0"/>
              <a:t> </a:t>
            </a:r>
            <a:r>
              <a:rPr lang="en-US" sz="1300" i="1" kern="0" dirty="0" smtClean="0"/>
              <a:t>(C. </a:t>
            </a:r>
            <a:r>
              <a:rPr lang="en-US" sz="1300" i="1" kern="0" dirty="0" err="1" smtClean="0"/>
              <a:t>Hartnack</a:t>
            </a:r>
            <a:r>
              <a:rPr lang="en-US" sz="1300" i="1" kern="0" dirty="0" smtClean="0"/>
              <a:t> et al., Eur. Phys. J. A 1 (1998) 151)</a:t>
            </a:r>
          </a:p>
          <a:p>
            <a:pPr defTabSz="914400">
              <a:defRPr sz="1900"/>
            </a:pPr>
            <a:r>
              <a:rPr lang="en-US" sz="1900" kern="0" dirty="0" smtClean="0"/>
              <a:t>+ Clustering algorithm: </a:t>
            </a:r>
            <a:r>
              <a:rPr lang="en-US" sz="1900" b="1" kern="0" dirty="0" smtClean="0">
                <a:solidFill>
                  <a:schemeClr val="accent2"/>
                </a:solidFill>
              </a:rPr>
              <a:t>FRIGA</a:t>
            </a:r>
            <a:r>
              <a:rPr lang="en-US" sz="1900" kern="0" dirty="0" smtClean="0"/>
              <a:t> </a:t>
            </a:r>
            <a:r>
              <a:rPr lang="en-US" sz="1300" i="1" kern="0" dirty="0" smtClean="0"/>
              <a:t>(A. Le </a:t>
            </a:r>
            <a:r>
              <a:rPr lang="en-US" sz="1300" i="1" kern="0" dirty="0" err="1" smtClean="0"/>
              <a:t>Fèvre</a:t>
            </a:r>
            <a:r>
              <a:rPr lang="en-US" sz="1300" i="1" kern="0" dirty="0" smtClean="0"/>
              <a:t> et al, 2016 J. Phys.: Conf. Ser. 668 012021)</a:t>
            </a:r>
            <a:r>
              <a:rPr lang="en-US" sz="1900" kern="0" dirty="0" smtClean="0"/>
              <a:t> </a:t>
            </a:r>
          </a:p>
          <a:p>
            <a:pPr marL="840740" lvl="1" indent="-342900" defTabSz="914400">
              <a:spcBef>
                <a:spcPts val="700"/>
              </a:spcBef>
              <a:defRPr sz="1600"/>
            </a:pPr>
            <a:r>
              <a:rPr lang="en-US" sz="1600" kern="0" dirty="0" smtClean="0"/>
              <a:t>simulated annealing with Minimum Spanning Tree coalescence as 1</a:t>
            </a:r>
            <a:r>
              <a:rPr lang="en-US" sz="1600" kern="0" baseline="31999" dirty="0" smtClean="0"/>
              <a:t>st</a:t>
            </a:r>
            <a:r>
              <a:rPr lang="en-US" sz="1600" kern="0" dirty="0" smtClean="0"/>
              <a:t> step </a:t>
            </a:r>
            <a:br>
              <a:rPr lang="en-US" sz="1600" kern="0" dirty="0" smtClean="0"/>
            </a:br>
            <a:r>
              <a:rPr lang="en-US" sz="1600" kern="0" dirty="0" smtClean="0"/>
              <a:t>+ overall cluster binding energy minimization</a:t>
            </a:r>
            <a:br>
              <a:rPr lang="en-US" sz="1600" kern="0" dirty="0" smtClean="0"/>
            </a:br>
            <a:r>
              <a:rPr lang="en-US" sz="1600" kern="0" dirty="0" smtClean="0"/>
              <a:t/>
            </a:r>
            <a:br>
              <a:rPr lang="en-US" sz="1600" kern="0" dirty="0" smtClean="0"/>
            </a:br>
            <a:r>
              <a:rPr lang="en-US" sz="1600" kern="0" dirty="0" smtClean="0"/>
              <a:t> </a:t>
            </a:r>
          </a:p>
          <a:p>
            <a:pPr marL="840740" lvl="1" indent="-342900" defTabSz="914400">
              <a:spcBef>
                <a:spcPts val="0"/>
              </a:spcBef>
              <a:spcAft>
                <a:spcPts val="600"/>
              </a:spcAft>
              <a:defRPr sz="1600"/>
            </a:pPr>
            <a:r>
              <a:rPr lang="en-US" sz="1600" kern="0" dirty="0" smtClean="0"/>
              <a:t>veto of unstable isotopes</a:t>
            </a:r>
          </a:p>
          <a:p>
            <a:pPr marL="840740" lvl="1" indent="-342900" defTabSz="914400">
              <a:spcBef>
                <a:spcPts val="0"/>
              </a:spcBef>
              <a:spcAft>
                <a:spcPts val="600"/>
              </a:spcAft>
              <a:defRPr sz="1600"/>
            </a:pPr>
            <a:r>
              <a:rPr lang="en-US" sz="1600" kern="0" baseline="30000" dirty="0" smtClean="0"/>
              <a:t>3</a:t>
            </a:r>
            <a:r>
              <a:rPr lang="en-US" sz="1600" kern="0" dirty="0" smtClean="0"/>
              <a:t>He+n; secondary decay of excited primary clusters (GEMINI);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Équation"/>
              <p:cNvSpPr txBox="1"/>
              <p:nvPr/>
            </p:nvSpPr>
            <p:spPr>
              <a:xfrm>
                <a:off x="1187624" y="2204864"/>
                <a:ext cx="7047057" cy="8390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marL="0" marR="0" latinLnBrk="1">
                  <a:defRPr sz="1800"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400" i="1" smtClean="0">
                              <a:solidFill>
                                <a:srgbClr val="00872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i="0">
                              <a:solidFill>
                                <a:srgbClr val="00872A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i="0">
                              <a:solidFill>
                                <a:srgbClr val="00872A"/>
                              </a:solidFill>
                              <a:latin typeface="Cambria Math" panose="02040503050406030204" pitchFamily="18" charset="0"/>
                            </a:rPr>
                            <m:t>bind</m:t>
                          </m:r>
                        </m:sub>
                      </m:sSub>
                      <m:r>
                        <a:rPr lang="ar-AE" sz="2400" i="0">
                          <a:solidFill>
                            <a:srgbClr val="00872A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ar-AE" sz="2400" i="1">
                              <a:solidFill>
                                <a:srgbClr val="00872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i="0">
                              <a:solidFill>
                                <a:srgbClr val="00872A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i="0">
                              <a:solidFill>
                                <a:srgbClr val="00872A"/>
                              </a:solidFill>
                              <a:latin typeface="Cambria Math" panose="02040503050406030204" pitchFamily="18" charset="0"/>
                            </a:rPr>
                            <m:t>kin</m:t>
                          </m:r>
                        </m:sub>
                      </m:sSub>
                      <m:r>
                        <a:rPr lang="ar-AE" sz="2400" i="0">
                          <a:solidFill>
                            <a:srgbClr val="00872A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ar-AE" sz="2400" i="1">
                              <a:solidFill>
                                <a:srgbClr val="00872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i="0">
                              <a:solidFill>
                                <a:srgbClr val="00872A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i="0">
                              <a:solidFill>
                                <a:srgbClr val="00872A"/>
                              </a:solidFill>
                              <a:latin typeface="Cambria Math" panose="02040503050406030204" pitchFamily="18" charset="0"/>
                            </a:rPr>
                            <m:t>Coul</m:t>
                          </m:r>
                        </m:sub>
                      </m:sSub>
                      <m:r>
                        <a:rPr lang="ar-AE" sz="2400" i="0">
                          <a:solidFill>
                            <a:srgbClr val="00872A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ar-AE" sz="2400" i="1">
                              <a:solidFill>
                                <a:srgbClr val="00872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i="0">
                              <a:solidFill>
                                <a:srgbClr val="00872A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i="0">
                              <a:solidFill>
                                <a:srgbClr val="00872A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en-US" sz="2400" i="0">
                              <a:solidFill>
                                <a:srgbClr val="00872A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en-US" sz="2400" i="0">
                              <a:solidFill>
                                <a:srgbClr val="00872A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  <m:r>
                            <a:rPr lang="en-US" sz="2400" i="0">
                              <a:solidFill>
                                <a:srgbClr val="00872A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  <m:r>
                        <a:rPr lang="ar-AE" sz="2400" i="0">
                          <a:solidFill>
                            <a:srgbClr val="00872A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ar-AE" sz="2400" i="1">
                              <a:solidFill>
                                <a:srgbClr val="00872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400" i="0">
                              <a:solidFill>
                                <a:srgbClr val="00872A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i="0">
                              <a:solidFill>
                                <a:srgbClr val="00872A"/>
                              </a:solidFill>
                              <a:latin typeface="Cambria Math" panose="02040503050406030204" pitchFamily="18" charset="0"/>
                            </a:rPr>
                            <m:t>Yuk</m:t>
                          </m:r>
                          <m:r>
                            <a:rPr lang="en-US" sz="2400" i="0">
                              <a:solidFill>
                                <a:srgbClr val="00872A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400" i="0">
                              <a:solidFill>
                                <a:srgbClr val="00872A"/>
                              </a:solidFill>
                              <a:latin typeface="Cambria Math" panose="02040503050406030204" pitchFamily="18" charset="0"/>
                            </a:rPr>
                            <m:t>surf</m:t>
                          </m:r>
                          <m:r>
                            <a:rPr lang="en-US" sz="2400" i="0">
                              <a:solidFill>
                                <a:srgbClr val="00872A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</m:sup>
                      </m:sSubSup>
                      <m:r>
                        <a:rPr lang="ar-AE" sz="2400" i="0">
                          <a:solidFill>
                            <a:srgbClr val="00872A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ar-AE" sz="2400" i="1">
                              <a:solidFill>
                                <a:srgbClr val="00872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400" i="0">
                              <a:solidFill>
                                <a:srgbClr val="00872A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i="0">
                              <a:solidFill>
                                <a:srgbClr val="00872A"/>
                              </a:solidFill>
                              <a:latin typeface="Cambria Math" panose="02040503050406030204" pitchFamily="18" charset="0"/>
                            </a:rPr>
                            <m:t>asy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400" i="0">
                              <a:solidFill>
                                <a:srgbClr val="00872A"/>
                              </a:solidFill>
                              <a:latin typeface="Cambria Math" panose="02040503050406030204" pitchFamily="18" charset="0"/>
                            </a:rPr>
                            <m:t>pot</m:t>
                          </m:r>
                        </m:sup>
                      </m:sSubSup>
                      <m:r>
                        <a:rPr lang="en-US" sz="2400" b="0" i="0" smtClean="0">
                          <a:solidFill>
                            <a:srgbClr val="00872A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872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872A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872A"/>
                              </a:solidFill>
                              <a:latin typeface="Cambria Math" panose="02040503050406030204" pitchFamily="18" charset="0"/>
                            </a:rPr>
                            <m:t>struct</m:t>
                          </m:r>
                        </m:sub>
                      </m:sSub>
                    </m:oMath>
                  </m:oMathPara>
                </a14:m>
                <a:endParaRPr lang="en-US" sz="2400" b="0" dirty="0" smtClean="0">
                  <a:solidFill>
                    <a:srgbClr val="00872A"/>
                  </a:solidFill>
                </a:endParaRPr>
              </a:p>
              <a:p>
                <a:pPr marL="0" marR="0" latinLnBrk="1">
                  <a:defRPr sz="1800">
                    <a:uFillTx/>
                  </a:defRPr>
                </a:pPr>
                <a:endParaRPr sz="2400" dirty="0">
                  <a:solidFill>
                    <a:srgbClr val="00882B"/>
                  </a:solidFill>
                </a:endParaRPr>
              </a:p>
            </p:txBody>
          </p:sp>
        </mc:Choice>
        <mc:Fallback xmlns="">
          <p:sp>
            <p:nvSpPr>
              <p:cNvPr id="8" name="É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2204864"/>
                <a:ext cx="7047057" cy="8390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Grafik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662" y="3874137"/>
            <a:ext cx="6841166" cy="1846029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395536" y="3337344"/>
            <a:ext cx="3096344" cy="12241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10000"/>
              </a:lnSpc>
              <a:buClr>
                <a:srgbClr val="00599D"/>
              </a:buClr>
              <a:buFont typeface="+mj-lt"/>
              <a:buAutoNum type="arabicPeriod"/>
            </a:pPr>
            <a:r>
              <a:rPr lang="en-US" sz="1400" dirty="0" smtClean="0">
                <a:solidFill>
                  <a:srgbClr val="00599D"/>
                </a:solidFill>
              </a:rPr>
              <a:t>Preselect fragments with MST</a:t>
            </a:r>
          </a:p>
          <a:p>
            <a:pPr marL="342900" indent="-342900">
              <a:lnSpc>
                <a:spcPct val="110000"/>
              </a:lnSpc>
              <a:buClr>
                <a:srgbClr val="00599D"/>
              </a:buClr>
              <a:buFont typeface="+mj-lt"/>
              <a:buAutoNum type="arabicPeriod"/>
            </a:pPr>
            <a:r>
              <a:rPr lang="en-US" sz="1400" dirty="0" smtClean="0">
                <a:solidFill>
                  <a:srgbClr val="00599D"/>
                </a:solidFill>
              </a:rPr>
              <a:t>Take randomly 1 nucleon out of 1 fragment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4283968" y="3356992"/>
            <a:ext cx="3312368" cy="12241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10000"/>
              </a:lnSpc>
              <a:spcAft>
                <a:spcPts val="300"/>
              </a:spcAft>
              <a:buClr>
                <a:srgbClr val="00599D"/>
              </a:buClr>
              <a:buFont typeface="+mj-lt"/>
              <a:buAutoNum type="arabicPeriod" startAt="3"/>
            </a:pPr>
            <a:r>
              <a:rPr lang="en-US" sz="1400" dirty="0" smtClean="0">
                <a:solidFill>
                  <a:srgbClr val="00599D"/>
                </a:solidFill>
              </a:rPr>
              <a:t>Place it randomly in another fragment</a:t>
            </a:r>
          </a:p>
        </p:txBody>
      </p:sp>
      <p:sp>
        <p:nvSpPr>
          <p:cNvPr id="23" name="If E’ &lt; E take the new configuration…"/>
          <p:cNvSpPr txBox="1"/>
          <p:nvPr/>
        </p:nvSpPr>
        <p:spPr>
          <a:xfrm>
            <a:off x="3779912" y="5610100"/>
            <a:ext cx="5252548" cy="98725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6892" tIns="46892" rIns="46892" bIns="46892">
            <a:spAutoFit/>
          </a:bodyPr>
          <a:lstStyle/>
          <a:p>
            <a:pPr>
              <a:buClr>
                <a:srgbClr val="000000"/>
              </a:buClr>
              <a:buFont typeface="Times"/>
              <a:defRPr sz="1600"/>
            </a:pPr>
            <a:r>
              <a:rPr sz="1400" u="sng" dirty="0">
                <a:ea typeface="Times"/>
                <a:cs typeface="Times"/>
                <a:sym typeface="Times"/>
              </a:rPr>
              <a:t>If </a:t>
            </a:r>
            <a:r>
              <a:rPr sz="1400" u="sng" dirty="0">
                <a:solidFill>
                  <a:srgbClr val="3DA642"/>
                </a:solidFill>
                <a:uFill>
                  <a:solidFill>
                    <a:srgbClr val="3DA642"/>
                  </a:solidFill>
                </a:uFill>
                <a:ea typeface="Times"/>
                <a:cs typeface="Times"/>
                <a:sym typeface="Times"/>
              </a:rPr>
              <a:t>E’ &lt; E</a:t>
            </a:r>
            <a:r>
              <a:rPr sz="1400" dirty="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ea typeface="Times"/>
                <a:cs typeface="Times"/>
                <a:sym typeface="Times"/>
              </a:rPr>
              <a:t> </a:t>
            </a:r>
            <a:r>
              <a:rPr sz="1400" dirty="0">
                <a:ea typeface="Times"/>
                <a:cs typeface="Times"/>
                <a:sym typeface="Times"/>
              </a:rPr>
              <a:t>take the new configuration</a:t>
            </a:r>
          </a:p>
          <a:p>
            <a:pPr>
              <a:buClr>
                <a:srgbClr val="000000"/>
              </a:buClr>
              <a:buFont typeface="Times"/>
              <a:defRPr sz="1600"/>
            </a:pPr>
            <a:r>
              <a:rPr sz="1400" u="sng" dirty="0">
                <a:ea typeface="Times"/>
                <a:cs typeface="Times"/>
                <a:sym typeface="Times"/>
              </a:rPr>
              <a:t>If</a:t>
            </a:r>
            <a:r>
              <a:rPr sz="1400" u="sng" dirty="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ea typeface="Times"/>
                <a:cs typeface="Times"/>
                <a:sym typeface="Times"/>
              </a:rPr>
              <a:t> </a:t>
            </a:r>
            <a:r>
              <a:rPr sz="1400" u="sng" dirty="0">
                <a:solidFill>
                  <a:srgbClr val="3DA642"/>
                </a:solidFill>
                <a:uFill>
                  <a:solidFill>
                    <a:srgbClr val="3DA642"/>
                  </a:solidFill>
                </a:uFill>
                <a:ea typeface="Times"/>
                <a:cs typeface="Times"/>
                <a:sym typeface="Times"/>
              </a:rPr>
              <a:t>E’ &gt; E</a:t>
            </a:r>
            <a:r>
              <a:rPr sz="1400" dirty="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ea typeface="Times"/>
                <a:cs typeface="Times"/>
                <a:sym typeface="Times"/>
              </a:rPr>
              <a:t> </a:t>
            </a:r>
            <a:r>
              <a:rPr sz="1400" dirty="0">
                <a:ea typeface="Times"/>
                <a:cs typeface="Times"/>
                <a:sym typeface="Times"/>
              </a:rPr>
              <a:t>take the old with a probability depending on E’-E</a:t>
            </a:r>
          </a:p>
          <a:p>
            <a:pPr>
              <a:buClr>
                <a:srgbClr val="000000"/>
              </a:buClr>
              <a:buFont typeface="Times"/>
              <a:defRPr sz="1600">
                <a:latin typeface="Times"/>
                <a:ea typeface="Times"/>
                <a:cs typeface="Times"/>
                <a:sym typeface="Times"/>
              </a:defRPr>
            </a:pP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Repeat this procedure very many times... (Metropolis procedure)</a:t>
            </a:r>
          </a:p>
          <a:p>
            <a:pPr algn="r">
              <a:buClr>
                <a:srgbClr val="000000"/>
              </a:buClr>
              <a:buFont typeface="Times"/>
              <a:defRPr sz="1600">
                <a:latin typeface="Times"/>
                <a:ea typeface="Times"/>
                <a:cs typeface="Times"/>
                <a:sym typeface="Times"/>
              </a:defRPr>
            </a:pP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It leads automatically to </a:t>
            </a:r>
            <a:r>
              <a:rPr sz="1400" b="1" dirty="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most bound configuration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8" name="Freihand 27"/>
              <p14:cNvContentPartPr/>
              <p14:nvPr/>
            </p14:nvContentPartPr>
            <p14:xfrm>
              <a:off x="11178713" y="1247371"/>
              <a:ext cx="360" cy="360"/>
            </p14:xfrm>
          </p:contentPart>
        </mc:Choice>
        <mc:Fallback xmlns="">
          <p:pic>
            <p:nvPicPr>
              <p:cNvPr id="28" name="Freihand 2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154593" y="1223251"/>
                <a:ext cx="4860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0" name="Freihand 29"/>
              <p14:cNvContentPartPr/>
              <p14:nvPr/>
            </p14:nvContentPartPr>
            <p14:xfrm>
              <a:off x="-1822687" y="260251"/>
              <a:ext cx="12240" cy="12600"/>
            </p14:xfrm>
          </p:contentPart>
        </mc:Choice>
        <mc:Fallback xmlns="">
          <p:pic>
            <p:nvPicPr>
              <p:cNvPr id="30" name="Freihand 29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846807" y="236131"/>
                <a:ext cx="60480" cy="60840"/>
              </a:xfrm>
              <a:prstGeom prst="rect">
                <a:avLst/>
              </a:prstGeom>
            </p:spPr>
          </p:pic>
        </mc:Fallback>
      </mc:AlternateContent>
      <p:sp>
        <p:nvSpPr>
          <p:cNvPr id="31" name="Ellipse 30"/>
          <p:cNvSpPr/>
          <p:nvPr/>
        </p:nvSpPr>
        <p:spPr bwMode="auto">
          <a:xfrm>
            <a:off x="6948264" y="2204864"/>
            <a:ext cx="1286417" cy="576064"/>
          </a:xfrm>
          <a:prstGeom prst="ellipse">
            <a:avLst/>
          </a:prstGeom>
          <a:noFill/>
          <a:ln w="50800" cap="rnd" cmpd="sng" algn="ctr">
            <a:gradFill>
              <a:gsLst>
                <a:gs pos="93000">
                  <a:srgbClr val="00599D"/>
                </a:gs>
                <a:gs pos="0">
                  <a:srgbClr val="00599D"/>
                </a:gs>
                <a:gs pos="65000">
                  <a:schemeClr val="accent1">
                    <a:lumMod val="94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1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 bldLvl="5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FRIGA vs Minimum spanning tree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6CB60A-4D97-4E08-93CA-E4297F5AFD4A}" type="slidenum">
              <a:rPr lang="de-DE" smtClean="0"/>
              <a:pPr/>
              <a:t>29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1075682"/>
            <a:ext cx="4829256" cy="5377654"/>
          </a:xfrm>
          <a:prstGeom prst="rect">
            <a:avLst/>
          </a:prstGeom>
        </p:spPr>
      </p:pic>
      <p:sp>
        <p:nvSpPr>
          <p:cNvPr id="7" name="Unlike FRIGA, MST is not able to describe the early formation of fragments.…"/>
          <p:cNvSpPr txBox="1"/>
          <p:nvPr/>
        </p:nvSpPr>
        <p:spPr>
          <a:xfrm>
            <a:off x="230143" y="1653413"/>
            <a:ext cx="3765794" cy="397268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lc="http://schemas.openxmlformats.org/drawingml/2006/lockedCanvas" val="1"/>
            </a:ext>
          </a:extLst>
        </p:spPr>
        <p:txBody>
          <a:bodyPr wrap="square" lIns="46892" tIns="46892" rIns="46892" bIns="46892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  <a:lvl2pPr marL="40639" marR="40639" indent="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2pPr>
            <a:lvl3pPr marL="40639" marR="40639" indent="685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3pPr>
            <a:lvl4pPr marL="40639" marR="40639" indent="10287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4pPr>
            <a:lvl5pPr marL="40639" marR="40639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5pPr>
            <a:lvl6pPr marL="40639" marR="40639" indent="1714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6pPr>
            <a:lvl7pPr marL="40639" marR="40639" indent="2057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7pPr>
            <a:lvl8pPr marL="40639" marR="40639" indent="24003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8pPr>
            <a:lvl9pPr marL="40639" marR="40639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9pPr>
          </a:lstStyle>
          <a:p>
            <a:pPr>
              <a:defRPr sz="1800"/>
            </a:pPr>
            <a:r>
              <a:rPr dirty="0"/>
              <a:t>Unlike </a:t>
            </a:r>
            <a:r>
              <a:rPr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FRIGA</a:t>
            </a:r>
            <a:r>
              <a:rPr dirty="0"/>
              <a:t>, </a:t>
            </a:r>
            <a:r>
              <a:rPr dirty="0">
                <a:solidFill>
                  <a:srgbClr val="0070C0"/>
                </a:solidFill>
                <a:uFill>
                  <a:solidFill>
                    <a:srgbClr val="0096FF"/>
                  </a:solidFill>
                </a:uFill>
              </a:rPr>
              <a:t>MST</a:t>
            </a:r>
            <a:r>
              <a:rPr dirty="0"/>
              <a:t> is not able to describe the early formation of fragments.</a:t>
            </a:r>
          </a:p>
          <a:p>
            <a:pPr>
              <a:buClr>
                <a:srgbClr val="00D100"/>
              </a:buClr>
              <a:buSzPct val="125000"/>
              <a:buFont typeface="Zapf Dingbats"/>
              <a:buChar char="➡"/>
              <a:defRPr sz="1800"/>
            </a:pPr>
            <a:r>
              <a:rPr dirty="0"/>
              <a:t> </a:t>
            </a:r>
            <a:r>
              <a:rPr dirty="0" smtClean="0">
                <a:solidFill>
                  <a:srgbClr val="0070C0"/>
                </a:solidFill>
              </a:rPr>
              <a:t>MST</a:t>
            </a:r>
            <a:r>
              <a:rPr lang="en-US" dirty="0" smtClean="0">
                <a:solidFill>
                  <a:srgbClr val="0070C0"/>
                </a:solidFill>
              </a:rPr>
              <a:t>s</a:t>
            </a:r>
            <a:r>
              <a:rPr lang="en-US" dirty="0" smtClean="0"/>
              <a:t> applied at later times</a:t>
            </a:r>
            <a:r>
              <a:rPr lang="en-US" dirty="0"/>
              <a:t> </a:t>
            </a:r>
            <a:r>
              <a:rPr dirty="0" smtClean="0"/>
              <a:t>(typically </a:t>
            </a:r>
            <a:r>
              <a:rPr dirty="0"/>
              <a:t>200-400 </a:t>
            </a:r>
            <a:r>
              <a:rPr dirty="0" err="1" smtClean="0"/>
              <a:t>fm</a:t>
            </a:r>
            <a:r>
              <a:rPr dirty="0" smtClean="0"/>
              <a:t>/c</a:t>
            </a:r>
            <a:endParaRPr lang="en-US" dirty="0" smtClean="0"/>
          </a:p>
          <a:p>
            <a:pPr>
              <a:buClr>
                <a:srgbClr val="00DA00"/>
              </a:buClr>
              <a:buSzPct val="125000"/>
              <a:defRPr sz="1800"/>
            </a:pPr>
            <a:endParaRPr lang="en-US" dirty="0"/>
          </a:p>
          <a:p>
            <a:pPr>
              <a:buClr>
                <a:srgbClr val="00DA00"/>
              </a:buClr>
              <a:buSzPct val="125000"/>
              <a:defRPr sz="1800"/>
            </a:pPr>
            <a:endParaRPr lang="en-US" dirty="0" smtClean="0"/>
          </a:p>
          <a:p>
            <a:pPr>
              <a:buClr>
                <a:srgbClr val="00DA00"/>
              </a:buClr>
              <a:buSzPct val="125000"/>
              <a:defRPr sz="1800"/>
            </a:pPr>
            <a:r>
              <a:rPr b="1" dirty="0" smtClean="0"/>
              <a:t>Advantage </a:t>
            </a:r>
            <a:r>
              <a:rPr b="1" dirty="0"/>
              <a:t>of </a:t>
            </a:r>
            <a:r>
              <a:rPr b="1" dirty="0" smtClean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FRIGA</a:t>
            </a:r>
            <a:r>
              <a:rPr b="1" dirty="0" smtClean="0"/>
              <a:t> </a:t>
            </a:r>
            <a:endParaRPr lang="en-US" b="1" dirty="0" smtClean="0"/>
          </a:p>
          <a:p>
            <a:pPr>
              <a:buClr>
                <a:srgbClr val="00DA00"/>
              </a:buClr>
              <a:buSzPct val="125000"/>
              <a:defRPr sz="1800"/>
            </a:pPr>
            <a:r>
              <a:rPr lang="en-US" dirty="0"/>
              <a:t>F</a:t>
            </a:r>
            <a:r>
              <a:rPr dirty="0" smtClean="0"/>
              <a:t>ragment </a:t>
            </a:r>
            <a:r>
              <a:rPr dirty="0"/>
              <a:t>partitions </a:t>
            </a:r>
            <a:r>
              <a:rPr dirty="0" smtClean="0"/>
              <a:t>reflect </a:t>
            </a:r>
            <a:r>
              <a:rPr dirty="0"/>
              <a:t>the </a:t>
            </a:r>
            <a:r>
              <a:rPr dirty="0">
                <a:solidFill>
                  <a:srgbClr val="008F00"/>
                </a:solidFill>
              </a:rPr>
              <a:t>early dynamical conditions</a:t>
            </a:r>
            <a:r>
              <a:rPr dirty="0"/>
              <a:t> (Coulomb, density, flow details, strangeness…), which is particularly important for </a:t>
            </a:r>
            <a:r>
              <a:rPr dirty="0" smtClean="0"/>
              <a:t>hyper</a:t>
            </a:r>
            <a:r>
              <a:rPr lang="de-DE" dirty="0" smtClean="0"/>
              <a:t> </a:t>
            </a:r>
            <a:r>
              <a:rPr dirty="0" smtClean="0"/>
              <a:t>nucleus </a:t>
            </a:r>
            <a:r>
              <a:rPr dirty="0"/>
              <a:t>formation. 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025752" y="143448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</a:pPr>
            <a:r>
              <a:rPr lang="en-US" sz="1600" dirty="0" smtClean="0"/>
              <a:t>BQMD*</a:t>
            </a:r>
          </a:p>
        </p:txBody>
      </p:sp>
      <p:cxnSp>
        <p:nvCxnSpPr>
          <p:cNvPr id="10" name="Gerader Verbinder 9"/>
          <p:cNvCxnSpPr/>
          <p:nvPr/>
        </p:nvCxnSpPr>
        <p:spPr bwMode="auto">
          <a:xfrm>
            <a:off x="5004048" y="1124744"/>
            <a:ext cx="0" cy="4824536"/>
          </a:xfrm>
          <a:prstGeom prst="line">
            <a:avLst/>
          </a:prstGeom>
          <a:solidFill>
            <a:srgbClr val="3366FF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Gerader Verbinder 12"/>
          <p:cNvCxnSpPr/>
          <p:nvPr/>
        </p:nvCxnSpPr>
        <p:spPr bwMode="auto">
          <a:xfrm>
            <a:off x="6012160" y="1124744"/>
            <a:ext cx="0" cy="4824536"/>
          </a:xfrm>
          <a:prstGeom prst="line">
            <a:avLst/>
          </a:prstGeom>
          <a:solidFill>
            <a:srgbClr val="3366FF"/>
          </a:solidFill>
          <a:ln w="158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Rectangle 4"/>
          <p:cNvSpPr/>
          <p:nvPr/>
        </p:nvSpPr>
        <p:spPr>
          <a:xfrm>
            <a:off x="204113" y="602551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 sz="1200"/>
            </a:pPr>
            <a:r>
              <a:rPr lang="en-US" dirty="0">
                <a:latin typeface="+mj-lt"/>
              </a:rPr>
              <a:t>* </a:t>
            </a:r>
            <a:r>
              <a:rPr lang="en-US" dirty="0">
                <a:latin typeface="+mj-lt"/>
                <a:ea typeface="Times"/>
                <a:cs typeface="Times"/>
                <a:sym typeface="Times"/>
              </a:rPr>
              <a:t>P.B. </a:t>
            </a:r>
            <a:r>
              <a:rPr lang="en-US" dirty="0" err="1">
                <a:latin typeface="+mj-lt"/>
                <a:ea typeface="Times"/>
                <a:cs typeface="Times"/>
                <a:sym typeface="Times"/>
              </a:rPr>
              <a:t>Gossiaux</a:t>
            </a:r>
            <a:r>
              <a:rPr lang="en-US" dirty="0">
                <a:latin typeface="+mj-lt"/>
                <a:ea typeface="Times"/>
                <a:cs typeface="Times"/>
                <a:sym typeface="Times"/>
              </a:rPr>
              <a:t>, R. </a:t>
            </a:r>
            <a:r>
              <a:rPr lang="en-US" dirty="0" err="1">
                <a:latin typeface="+mj-lt"/>
                <a:ea typeface="Times"/>
                <a:cs typeface="Times"/>
                <a:sym typeface="Times"/>
              </a:rPr>
              <a:t>Puri</a:t>
            </a:r>
            <a:r>
              <a:rPr lang="en-US" dirty="0">
                <a:latin typeface="+mj-lt"/>
                <a:ea typeface="Times"/>
                <a:cs typeface="Times"/>
                <a:sym typeface="Times"/>
              </a:rPr>
              <a:t>, Ch. </a:t>
            </a:r>
            <a:r>
              <a:rPr lang="en-US" dirty="0" err="1">
                <a:latin typeface="+mj-lt"/>
                <a:ea typeface="Times"/>
                <a:cs typeface="Times"/>
                <a:sym typeface="Times"/>
              </a:rPr>
              <a:t>Hartnack</a:t>
            </a:r>
            <a:r>
              <a:rPr lang="en-US" dirty="0">
                <a:latin typeface="+mj-lt"/>
                <a:ea typeface="Times"/>
                <a:cs typeface="Times"/>
                <a:sym typeface="Times"/>
              </a:rPr>
              <a:t>, J. </a:t>
            </a:r>
            <a:r>
              <a:rPr lang="en-US" dirty="0" err="1">
                <a:latin typeface="+mj-lt"/>
                <a:ea typeface="Times"/>
                <a:cs typeface="Times"/>
                <a:sym typeface="Times"/>
              </a:rPr>
              <a:t>Aichelin</a:t>
            </a:r>
            <a:r>
              <a:rPr lang="en-US" dirty="0">
                <a:latin typeface="+mj-lt"/>
                <a:ea typeface="Times"/>
                <a:cs typeface="Times"/>
                <a:sym typeface="Times"/>
              </a:rPr>
              <a:t>, </a:t>
            </a:r>
          </a:p>
          <a:p>
            <a:pPr>
              <a:defRPr sz="1200"/>
            </a:pPr>
            <a:r>
              <a:rPr lang="en-US" dirty="0">
                <a:latin typeface="+mj-lt"/>
                <a:ea typeface="Times"/>
                <a:cs typeface="Times"/>
                <a:sym typeface="Times"/>
              </a:rPr>
              <a:t>Nuclear Physics A 619 (1997) 379-390</a:t>
            </a:r>
          </a:p>
        </p:txBody>
      </p:sp>
    </p:spTree>
    <p:extLst>
      <p:ext uri="{BB962C8B-B14F-4D97-AF65-F5344CB8AC3E}">
        <p14:creationId xmlns:p14="http://schemas.microsoft.com/office/powerpoint/2010/main" val="289342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diagram of QCD matter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 rot="18544821">
            <a:off x="4123182" y="4503327"/>
            <a:ext cx="657213" cy="4008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none" lIns="100797" tIns="102409" rIns="100797" bIns="102409" anchorCtr="0" compatLnSpc="1">
            <a:spAutoFit/>
          </a:bodyPr>
          <a:lstStyle/>
          <a:p>
            <a:pPr fontAlgn="base">
              <a:lnSpc>
                <a:spcPct val="97000"/>
              </a:lnSpc>
              <a:tabLst>
                <a:tab pos="0" algn="l"/>
                <a:tab pos="502772" algn="l"/>
                <a:tab pos="1005948" algn="l"/>
                <a:tab pos="1509125" algn="l"/>
                <a:tab pos="2012302" algn="l"/>
                <a:tab pos="2515478" algn="l"/>
                <a:tab pos="3018654" algn="l"/>
                <a:tab pos="3521830" algn="l"/>
                <a:tab pos="4025007" algn="l"/>
                <a:tab pos="4528182" algn="l"/>
                <a:tab pos="5031359" algn="l"/>
                <a:tab pos="5534534" algn="l"/>
                <a:tab pos="6037712" algn="l"/>
                <a:tab pos="6540889" algn="l"/>
                <a:tab pos="7044065" algn="l"/>
                <a:tab pos="7547242" algn="l"/>
                <a:tab pos="8050418" algn="l"/>
                <a:tab pos="8553595" algn="l"/>
                <a:tab pos="9056769" algn="l"/>
                <a:tab pos="9559947" algn="l"/>
                <a:tab pos="10063123" algn="l"/>
              </a:tabLst>
            </a:pPr>
            <a:r>
              <a:rPr lang="en-GB" sz="1300" dirty="0">
                <a:solidFill>
                  <a:srgbClr val="000000"/>
                </a:solidFill>
                <a:ea typeface="Bitstream Vera Sans" pitchFamily="2"/>
                <a:cs typeface="Bitstream Vera Sans" pitchFamily="2"/>
              </a:rPr>
              <a:t>SIS18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997254" y="1650987"/>
            <a:ext cx="4951011" cy="338760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Freihandform 9"/>
          <p:cNvSpPr/>
          <p:nvPr/>
        </p:nvSpPr>
        <p:spPr>
          <a:xfrm>
            <a:off x="2613627" y="3903303"/>
            <a:ext cx="686203" cy="62077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63" h="1819">
                <a:moveTo>
                  <a:pt x="0" y="1819"/>
                </a:moveTo>
                <a:cubicBezTo>
                  <a:pt x="1230" y="-2274"/>
                  <a:pt x="2163" y="1819"/>
                  <a:pt x="2163" y="1819"/>
                </a:cubicBezTo>
                <a:close/>
              </a:path>
            </a:pathLst>
          </a:custGeom>
          <a:solidFill>
            <a:srgbClr val="83CAFF">
              <a:alpha val="50000"/>
            </a:srgbClr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100797" tIns="102409" rIns="100797" bIns="102409" anchor="ctr" anchorCtr="1" compatLnSpc="1"/>
          <a:lstStyle/>
          <a:p>
            <a:pPr fontAlgn="base">
              <a:lnSpc>
                <a:spcPct val="97000"/>
              </a:lnSpc>
              <a:tabLst>
                <a:tab pos="0" algn="l"/>
                <a:tab pos="502772" algn="l"/>
                <a:tab pos="1005948" algn="l"/>
                <a:tab pos="1509125" algn="l"/>
                <a:tab pos="2012302" algn="l"/>
                <a:tab pos="2515478" algn="l"/>
                <a:tab pos="3018654" algn="l"/>
                <a:tab pos="3521830" algn="l"/>
                <a:tab pos="4025007" algn="l"/>
                <a:tab pos="4528182" algn="l"/>
                <a:tab pos="5031359" algn="l"/>
                <a:tab pos="5534534" algn="l"/>
                <a:tab pos="6037712" algn="l"/>
                <a:tab pos="6540889" algn="l"/>
                <a:tab pos="7044065" algn="l"/>
                <a:tab pos="7547242" algn="l"/>
                <a:tab pos="8050418" algn="l"/>
                <a:tab pos="8553595" algn="l"/>
                <a:tab pos="9056769" algn="l"/>
                <a:tab pos="9559947" algn="l"/>
                <a:tab pos="10063123" algn="l"/>
              </a:tabLst>
            </a:pPr>
            <a:endParaRPr lang="en-GB">
              <a:solidFill>
                <a:srgbClr val="000000"/>
              </a:solidFill>
              <a:ea typeface="Bitstream Vera Sans" pitchFamily="2"/>
              <a:cs typeface="Bitstream Vera Sans" pitchFamily="2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835696" y="3862968"/>
            <a:ext cx="1464133" cy="684513"/>
          </a:xfrm>
          <a:prstGeom prst="rect">
            <a:avLst/>
          </a:prstGeom>
          <a:noFill/>
          <a:ln>
            <a:noFill/>
          </a:ln>
        </p:spPr>
        <p:txBody>
          <a:bodyPr vert="horz" wrap="square" lIns="100797" tIns="102409" rIns="100797" bIns="102409" anchorCtr="0" compatLnSpc="1">
            <a:spAutoFit/>
          </a:bodyPr>
          <a:lstStyle/>
          <a:p>
            <a:pPr fontAlgn="base">
              <a:lnSpc>
                <a:spcPct val="97000"/>
              </a:lnSpc>
              <a:tabLst>
                <a:tab pos="0" algn="l"/>
                <a:tab pos="502772" algn="l"/>
                <a:tab pos="1005948" algn="l"/>
                <a:tab pos="1509125" algn="l"/>
                <a:tab pos="2012302" algn="l"/>
                <a:tab pos="2515478" algn="l"/>
                <a:tab pos="3018654" algn="l"/>
                <a:tab pos="3521830" algn="l"/>
                <a:tab pos="4025007" algn="l"/>
                <a:tab pos="4528182" algn="l"/>
                <a:tab pos="5031359" algn="l"/>
                <a:tab pos="5534534" algn="l"/>
                <a:tab pos="6037712" algn="l"/>
                <a:tab pos="6540889" algn="l"/>
                <a:tab pos="7044065" algn="l"/>
                <a:tab pos="7547242" algn="l"/>
                <a:tab pos="8050418" algn="l"/>
                <a:tab pos="8553595" algn="l"/>
                <a:tab pos="9056769" algn="l"/>
                <a:tab pos="9559947" algn="l"/>
                <a:tab pos="10063123" algn="l"/>
              </a:tabLst>
            </a:pPr>
            <a:r>
              <a:rPr lang="en-GB" sz="1600" dirty="0">
                <a:solidFill>
                  <a:srgbClr val="000000"/>
                </a:solidFill>
                <a:ea typeface="Bitstream Vera Sans" pitchFamily="2"/>
                <a:cs typeface="Bitstream Vera Sans" pitchFamily="2"/>
              </a:rPr>
              <a:t>Liquid gas coexistence</a:t>
            </a:r>
          </a:p>
        </p:txBody>
      </p:sp>
      <p:sp>
        <p:nvSpPr>
          <p:cNvPr id="19" name="Inhaltsplatzhalter 2"/>
          <p:cNvSpPr>
            <a:spLocks noGrp="1"/>
          </p:cNvSpPr>
          <p:nvPr>
            <p:ph idx="1"/>
          </p:nvPr>
        </p:nvSpPr>
        <p:spPr>
          <a:xfrm>
            <a:off x="251520" y="5301208"/>
            <a:ext cx="8605837" cy="5256212"/>
          </a:xfrm>
        </p:spPr>
        <p:txBody>
          <a:bodyPr/>
          <a:lstStyle/>
          <a:p>
            <a:pPr marL="342900" indent="-342900">
              <a:buClr>
                <a:srgbClr val="FFC000"/>
              </a:buClr>
              <a:buSzPct val="110000"/>
              <a:buFont typeface="Wingdings" panose="05000000000000000000" pitchFamily="2" charset="2"/>
              <a:buChar char="§"/>
            </a:pPr>
            <a:r>
              <a:rPr lang="de-DE" sz="2000" dirty="0">
                <a:solidFill>
                  <a:schemeClr val="tx1"/>
                </a:solidFill>
              </a:rPr>
              <a:t>h</a:t>
            </a:r>
            <a:r>
              <a:rPr lang="de-DE" sz="2000" dirty="0" smtClean="0">
                <a:solidFill>
                  <a:schemeClr val="tx1"/>
                </a:solidFill>
              </a:rPr>
              <a:t>eavy </a:t>
            </a:r>
            <a:r>
              <a:rPr lang="de-DE" sz="2000" dirty="0" err="1" smtClean="0">
                <a:solidFill>
                  <a:schemeClr val="tx1"/>
                </a:solidFill>
              </a:rPr>
              <a:t>ion</a:t>
            </a:r>
            <a:r>
              <a:rPr lang="de-DE" sz="2000" dirty="0" smtClean="0">
                <a:solidFill>
                  <a:schemeClr val="tx1"/>
                </a:solidFill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</a:rPr>
              <a:t>collisions</a:t>
            </a:r>
            <a:r>
              <a:rPr lang="de-DE" sz="2000" dirty="0" smtClean="0">
                <a:solidFill>
                  <a:schemeClr val="tx1"/>
                </a:solidFill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</a:rPr>
              <a:t>tool</a:t>
            </a:r>
            <a:r>
              <a:rPr lang="de-DE" sz="2000" dirty="0" smtClean="0">
                <a:solidFill>
                  <a:schemeClr val="tx1"/>
                </a:solidFill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</a:rPr>
              <a:t>to</a:t>
            </a:r>
            <a:r>
              <a:rPr lang="de-DE" sz="2000" dirty="0" smtClean="0">
                <a:solidFill>
                  <a:schemeClr val="tx1"/>
                </a:solidFill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</a:rPr>
              <a:t>explore</a:t>
            </a:r>
            <a:r>
              <a:rPr lang="de-DE" sz="2000" dirty="0" smtClean="0">
                <a:solidFill>
                  <a:schemeClr val="tx1"/>
                </a:solidFill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</a:rPr>
              <a:t>characteristics</a:t>
            </a:r>
            <a:r>
              <a:rPr lang="de-DE" sz="2000" dirty="0" smtClean="0">
                <a:solidFill>
                  <a:schemeClr val="tx1"/>
                </a:solidFill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</a:rPr>
              <a:t>of</a:t>
            </a:r>
            <a:r>
              <a:rPr lang="de-DE" sz="2000" dirty="0" smtClean="0">
                <a:solidFill>
                  <a:schemeClr val="tx1"/>
                </a:solidFill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</a:rPr>
              <a:t>compressed</a:t>
            </a:r>
            <a:r>
              <a:rPr lang="de-DE" sz="2000" dirty="0" smtClean="0">
                <a:solidFill>
                  <a:schemeClr val="tx1"/>
                </a:solidFill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</a:rPr>
              <a:t>nuclear</a:t>
            </a:r>
            <a:r>
              <a:rPr lang="de-DE" sz="2000" dirty="0" smtClean="0">
                <a:solidFill>
                  <a:schemeClr val="tx1"/>
                </a:solidFill>
              </a:rPr>
              <a:t> matter in </a:t>
            </a:r>
            <a:r>
              <a:rPr lang="de-DE" sz="2000" dirty="0" err="1" smtClean="0">
                <a:solidFill>
                  <a:schemeClr val="tx1"/>
                </a:solidFill>
              </a:rPr>
              <a:t>the</a:t>
            </a:r>
            <a:r>
              <a:rPr lang="de-DE" sz="2000" dirty="0" smtClean="0">
                <a:solidFill>
                  <a:schemeClr val="tx1"/>
                </a:solidFill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</a:rPr>
              <a:t>laboratory</a:t>
            </a:r>
            <a:endParaRPr lang="de-DE" sz="2000" dirty="0" smtClean="0">
              <a:solidFill>
                <a:schemeClr val="tx1"/>
              </a:solidFill>
            </a:endParaRPr>
          </a:p>
          <a:p>
            <a:pPr marL="342900" indent="-342900">
              <a:buClr>
                <a:srgbClr val="FFC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need microscopic transport models to interpret the data </a:t>
            </a:r>
          </a:p>
          <a:p>
            <a:pPr marL="0" indent="0">
              <a:buClr>
                <a:srgbClr val="FFC000"/>
              </a:buClr>
              <a:buSzPct val="110000"/>
            </a:pPr>
            <a:endParaRPr lang="de-DE" sz="2000" dirty="0" smtClean="0">
              <a:solidFill>
                <a:schemeClr val="tx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87339" y="1052736"/>
            <a:ext cx="8008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/>
              <a:t>How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explore</a:t>
            </a:r>
            <a:r>
              <a:rPr lang="de-DE" sz="2400" dirty="0" smtClean="0"/>
              <a:t> </a:t>
            </a:r>
            <a:r>
              <a:rPr lang="de-DE" sz="2400" dirty="0" err="1" smtClean="0"/>
              <a:t>nuclear</a:t>
            </a:r>
            <a:r>
              <a:rPr lang="de-DE" sz="2400" dirty="0" smtClean="0"/>
              <a:t> matter </a:t>
            </a:r>
            <a:r>
              <a:rPr lang="de-DE" sz="2400" dirty="0" err="1" smtClean="0"/>
              <a:t>under</a:t>
            </a:r>
            <a:r>
              <a:rPr lang="de-DE" sz="2400" dirty="0" smtClean="0"/>
              <a:t> extreme </a:t>
            </a:r>
            <a:r>
              <a:rPr lang="de-DE" sz="2400" dirty="0" err="1" smtClean="0"/>
              <a:t>conditions</a:t>
            </a:r>
            <a:r>
              <a:rPr lang="de-DE" sz="2400" dirty="0" smtClean="0"/>
              <a:t>?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DC394F-D8E5-46F3-A942-19FD6B33AF44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135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Clustering </a:t>
            </a:r>
            <a:r>
              <a:rPr lang="de-DE" dirty="0" err="1" smtClean="0"/>
              <a:t>with</a:t>
            </a:r>
            <a:r>
              <a:rPr lang="de-DE" dirty="0" smtClean="0"/>
              <a:t> FRIGA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6CB60A-4D97-4E08-93CA-E4297F5AFD4A}" type="slidenum">
              <a:rPr lang="de-DE" smtClean="0"/>
              <a:pPr/>
              <a:t>30</a:t>
            </a:fld>
            <a:endParaRPr lang="de-DE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338" y="980728"/>
            <a:ext cx="4615116" cy="5369044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179512" y="1484784"/>
            <a:ext cx="4415875" cy="46805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MST at 200 </a:t>
            </a:r>
            <a:r>
              <a:rPr lang="en-US" dirty="0" err="1" smtClean="0"/>
              <a:t>fm</a:t>
            </a:r>
            <a:r>
              <a:rPr lang="en-US" dirty="0" smtClean="0"/>
              <a:t>/c</a:t>
            </a:r>
          </a:p>
          <a:p>
            <a:pPr marL="285750" indent="-285750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FRIGA at 2-3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pass</a:t>
            </a:r>
            <a:r>
              <a:rPr lang="en-US" dirty="0"/>
              <a:t> </a:t>
            </a:r>
            <a:r>
              <a:rPr lang="en-US" dirty="0" smtClean="0"/>
              <a:t>(time of nuclei to pass each other completely without deceleration)</a:t>
            </a:r>
          </a:p>
          <a:p>
            <a:pPr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</a:pPr>
            <a:endParaRPr lang="en-US" dirty="0" smtClean="0"/>
          </a:p>
          <a:p>
            <a:pPr marL="285750" indent="-285750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Less heavy fragments are produced with MST</a:t>
            </a:r>
          </a:p>
          <a:p>
            <a:pPr marL="285750" indent="-285750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MST shows broader distribution</a:t>
            </a:r>
          </a:p>
          <a:p>
            <a:pPr marL="285750" indent="-285750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Symmetry energy narrows distributions at around N=Z</a:t>
            </a:r>
          </a:p>
          <a:p>
            <a:pPr marL="285750" indent="-285750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Structure effects small and underestimate binding energies for small clusters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64088" y="2780928"/>
            <a:ext cx="576064" cy="2369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</a:pPr>
            <a:r>
              <a:rPr lang="de-DE" sz="1400" dirty="0" smtClean="0"/>
              <a:t>FRIGA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260890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9" y="116632"/>
            <a:ext cx="8605837" cy="490538"/>
          </a:xfrm>
        </p:spPr>
        <p:txBody>
          <a:bodyPr/>
          <a:lstStyle/>
          <a:p>
            <a:r>
              <a:rPr lang="en-US" sz="2400" dirty="0" smtClean="0"/>
              <a:t>Benchmarking BQMD+FRIGA with </a:t>
            </a:r>
            <a:br>
              <a:rPr lang="en-US" sz="2400" dirty="0" smtClean="0"/>
            </a:br>
            <a:r>
              <a:rPr lang="en-US" sz="2400" dirty="0" smtClean="0"/>
              <a:t>ALADIN data</a:t>
            </a:r>
            <a:endParaRPr lang="en-US" sz="240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6CB60A-4D97-4E08-93CA-E4297F5AFD4A}" type="slidenum">
              <a:rPr lang="de-DE" smtClean="0"/>
              <a:pPr/>
              <a:t>31</a:t>
            </a:fld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68082"/>
            <a:ext cx="3490658" cy="6377606"/>
          </a:xfrm>
          <a:prstGeom prst="rect">
            <a:avLst/>
          </a:prstGeom>
        </p:spPr>
      </p:pic>
      <p:grpSp>
        <p:nvGrpSpPr>
          <p:cNvPr id="6" name="Groupe"/>
          <p:cNvGrpSpPr/>
          <p:nvPr/>
        </p:nvGrpSpPr>
        <p:grpSpPr>
          <a:xfrm>
            <a:off x="230088" y="980728"/>
            <a:ext cx="4989984" cy="3022105"/>
            <a:chOff x="0" y="-194460"/>
            <a:chExt cx="6934200" cy="4080660"/>
          </a:xfrm>
        </p:grpSpPr>
        <p:pic>
          <p:nvPicPr>
            <p:cNvPr id="7" name="s114_col.png" descr="s114_col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38112"/>
              <a:ext cx="6611938" cy="3748088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8" name="HodoCT"/>
            <p:cNvSpPr txBox="1"/>
            <p:nvPr/>
          </p:nvSpPr>
          <p:spPr>
            <a:xfrm>
              <a:off x="530103" y="617537"/>
              <a:ext cx="1201149" cy="415580"/>
            </a:xfrm>
            <a:prstGeom prst="rect">
              <a:avLst/>
            </a:prstGeom>
            <a:solidFill>
              <a:schemeClr val="bg1"/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marL="0" marR="0">
                <a:spcBef>
                  <a:spcPts val="800"/>
                </a:spcBef>
                <a:defRPr sz="1400" b="1">
                  <a:solidFill>
                    <a:srgbClr val="000066"/>
                  </a:solidFill>
                  <a:effectLst>
                    <a:outerShdw blurRad="12700" dist="25400" dir="2700000" rotWithShape="0">
                      <a:srgbClr val="DDDDDD"/>
                    </a:outerShdw>
                  </a:effectLst>
                  <a:uFillTx/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rPr dirty="0" err="1"/>
                <a:t>HodoCT</a:t>
              </a:r>
              <a:endParaRPr dirty="0"/>
            </a:p>
          </p:txBody>
        </p:sp>
        <p:sp>
          <p:nvSpPr>
            <p:cNvPr id="9" name="ALADiN Magnet"/>
            <p:cNvSpPr txBox="1"/>
            <p:nvPr/>
          </p:nvSpPr>
          <p:spPr>
            <a:xfrm>
              <a:off x="1868487" y="-194460"/>
              <a:ext cx="1163216" cy="706486"/>
            </a:xfrm>
            <a:prstGeom prst="rect">
              <a:avLst/>
            </a:prstGeom>
            <a:solidFill>
              <a:schemeClr val="bg1"/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marL="0" marR="0">
                <a:spcBef>
                  <a:spcPts val="800"/>
                </a:spcBef>
                <a:defRPr sz="1400" b="1">
                  <a:solidFill>
                    <a:srgbClr val="000066"/>
                  </a:solidFill>
                  <a:effectLst>
                    <a:outerShdw blurRad="12700" dist="25400" dir="2700000" rotWithShape="0">
                      <a:srgbClr val="DDDDDD"/>
                    </a:outerShdw>
                  </a:effectLst>
                  <a:uFillTx/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rPr dirty="0" err="1"/>
                <a:t>ALADiN</a:t>
              </a:r>
              <a:r>
                <a:rPr dirty="0"/>
                <a:t> Magnet</a:t>
              </a:r>
            </a:p>
          </p:txBody>
        </p:sp>
        <p:sp>
          <p:nvSpPr>
            <p:cNvPr id="10" name="TP-MUSIC IV"/>
            <p:cNvSpPr txBox="1"/>
            <p:nvPr/>
          </p:nvSpPr>
          <p:spPr>
            <a:xfrm>
              <a:off x="3265486" y="1"/>
              <a:ext cx="1267177" cy="706486"/>
            </a:xfrm>
            <a:prstGeom prst="rect">
              <a:avLst/>
            </a:prstGeom>
            <a:solidFill>
              <a:schemeClr val="bg1"/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marL="0" marR="0">
                <a:spcBef>
                  <a:spcPts val="800"/>
                </a:spcBef>
                <a:defRPr sz="1400" b="1">
                  <a:solidFill>
                    <a:srgbClr val="000066"/>
                  </a:solidFill>
                  <a:effectLst>
                    <a:outerShdw blurRad="12700" dist="25400" dir="2700000" rotWithShape="0">
                      <a:srgbClr val="DDDDDD"/>
                    </a:outerShdw>
                  </a:effectLst>
                  <a:uFillTx/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rPr dirty="0"/>
                <a:t>TP-MUSIC IV</a:t>
              </a:r>
            </a:p>
          </p:txBody>
        </p:sp>
        <p:sp>
          <p:nvSpPr>
            <p:cNvPr id="11" name="TOF-Wall"/>
            <p:cNvSpPr txBox="1"/>
            <p:nvPr/>
          </p:nvSpPr>
          <p:spPr>
            <a:xfrm>
              <a:off x="4824412" y="1058863"/>
              <a:ext cx="1109148" cy="706486"/>
            </a:xfrm>
            <a:prstGeom prst="rect">
              <a:avLst/>
            </a:prstGeom>
            <a:solidFill>
              <a:schemeClr val="bg1"/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marL="0" marR="0">
                <a:spcBef>
                  <a:spcPts val="800"/>
                </a:spcBef>
                <a:defRPr sz="1400" b="1">
                  <a:solidFill>
                    <a:srgbClr val="000066"/>
                  </a:solidFill>
                  <a:effectLst>
                    <a:outerShdw blurRad="12700" dist="25400" dir="2700000" rotWithShape="0">
                      <a:srgbClr val="DDDDDD"/>
                    </a:outerShdw>
                  </a:effectLst>
                  <a:uFillTx/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rPr dirty="0"/>
                <a:t>TOF-Wall</a:t>
              </a:r>
            </a:p>
          </p:txBody>
        </p:sp>
        <p:sp>
          <p:nvSpPr>
            <p:cNvPr id="12" name="LAND"/>
            <p:cNvSpPr txBox="1"/>
            <p:nvPr/>
          </p:nvSpPr>
          <p:spPr>
            <a:xfrm>
              <a:off x="6046787" y="1970087"/>
              <a:ext cx="887413" cy="288824"/>
            </a:xfrm>
            <a:prstGeom prst="rect">
              <a:avLst/>
            </a:prstGeom>
            <a:solidFill>
              <a:schemeClr val="bg1"/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marL="0" marR="0">
                <a:spcBef>
                  <a:spcPts val="800"/>
                </a:spcBef>
                <a:defRPr sz="1400" b="1">
                  <a:solidFill>
                    <a:srgbClr val="000066"/>
                  </a:solidFill>
                  <a:effectLst>
                    <a:outerShdw blurRad="12700" dist="25400" dir="2700000" rotWithShape="0">
                      <a:srgbClr val="DDDDDD"/>
                    </a:outerShdw>
                  </a:effectLst>
                  <a:uFillTx/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rPr dirty="0"/>
                <a:t>LAND</a:t>
              </a:r>
            </a:p>
          </p:txBody>
        </p:sp>
        <p:sp>
          <p:nvSpPr>
            <p:cNvPr id="13" name="Target"/>
            <p:cNvSpPr txBox="1"/>
            <p:nvPr/>
          </p:nvSpPr>
          <p:spPr>
            <a:xfrm>
              <a:off x="268287" y="963612"/>
              <a:ext cx="887413" cy="288824"/>
            </a:xfrm>
            <a:prstGeom prst="rect">
              <a:avLst/>
            </a:prstGeom>
            <a:solidFill>
              <a:schemeClr val="bg1"/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marL="0" marR="0">
                <a:spcBef>
                  <a:spcPts val="800"/>
                </a:spcBef>
                <a:defRPr sz="1400" b="1">
                  <a:solidFill>
                    <a:srgbClr val="000066"/>
                  </a:solidFill>
                  <a:effectLst>
                    <a:outerShdw blurRad="12700" dist="25400" dir="2700000" rotWithShape="0">
                      <a:srgbClr val="DDDDDD"/>
                    </a:outerShdw>
                  </a:effectLst>
                  <a:uFillTx/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rPr dirty="0"/>
                <a:t>Target</a:t>
              </a:r>
            </a:p>
          </p:txBody>
        </p:sp>
      </p:grpSp>
      <p:sp>
        <p:nvSpPr>
          <p:cNvPr id="14" name="Textfeld 13"/>
          <p:cNvSpPr txBox="1"/>
          <p:nvPr/>
        </p:nvSpPr>
        <p:spPr>
          <a:xfrm>
            <a:off x="395536" y="4437112"/>
            <a:ext cx="5256584" cy="12961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P</a:t>
            </a:r>
            <a:r>
              <a:rPr lang="en-US" dirty="0" smtClean="0"/>
              <a:t>rojectile fragmentation of </a:t>
            </a:r>
            <a:r>
              <a:rPr lang="en-US" baseline="30000" dirty="0" smtClean="0"/>
              <a:t>197</a:t>
            </a:r>
            <a:r>
              <a:rPr lang="en-US" dirty="0" smtClean="0"/>
              <a:t>Au+Au at 600 MeV/u</a:t>
            </a:r>
          </a:p>
          <a:p>
            <a:pPr marL="285750" indent="-285750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 err="1" smtClean="0"/>
              <a:t>M</a:t>
            </a:r>
            <a:r>
              <a:rPr lang="en-US" baseline="-25000" dirty="0" err="1" smtClean="0"/>
              <a:t>imf</a:t>
            </a:r>
            <a:r>
              <a:rPr lang="en-US" dirty="0" smtClean="0"/>
              <a:t> multiplicity of intermediate mass fragments (Z≥2) measured in forward direction</a:t>
            </a:r>
          </a:p>
          <a:p>
            <a:pPr marL="285750" indent="-285750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 err="1" smtClean="0"/>
              <a:t>Z</a:t>
            </a:r>
            <a:r>
              <a:rPr lang="en-US" baseline="-25000" dirty="0" err="1" smtClean="0"/>
              <a:t>bound</a:t>
            </a:r>
            <a:r>
              <a:rPr lang="en-US" dirty="0" smtClean="0"/>
              <a:t> sum of charges detected at small polar angles (measures impact parameter)</a:t>
            </a:r>
          </a:p>
        </p:txBody>
      </p:sp>
      <p:sp>
        <p:nvSpPr>
          <p:cNvPr id="15" name="TextBox 14"/>
          <p:cNvSpPr txBox="1"/>
          <p:nvPr/>
        </p:nvSpPr>
        <p:spPr>
          <a:xfrm rot="16200000" flipV="1">
            <a:off x="5900076" y="3684603"/>
            <a:ext cx="6193185" cy="64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</a:pPr>
            <a:r>
              <a:rPr lang="de-DE" sz="1400" i="1" dirty="0" smtClean="0"/>
              <a:t>ALADIN S254 </a:t>
            </a:r>
            <a:r>
              <a:rPr lang="de-DE" sz="1400" i="1" dirty="0" err="1" smtClean="0"/>
              <a:t>measured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by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the</a:t>
            </a:r>
            <a:r>
              <a:rPr lang="de-DE" sz="1400" i="1" dirty="0" smtClean="0"/>
              <a:t> ALADIN2000 </a:t>
            </a:r>
            <a:r>
              <a:rPr lang="de-DE" sz="1400" i="1" dirty="0" err="1" smtClean="0"/>
              <a:t>collaboration</a:t>
            </a:r>
            <a:endParaRPr lang="en-US" sz="1400" i="1" dirty="0" smtClean="0"/>
          </a:p>
        </p:txBody>
      </p:sp>
    </p:spTree>
    <p:extLst>
      <p:ext uri="{BB962C8B-B14F-4D97-AF65-F5344CB8AC3E}">
        <p14:creationId xmlns:p14="http://schemas.microsoft.com/office/powerpoint/2010/main" val="90815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Clustering with IQMD+FRIGA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6CB60A-4D97-4E08-93CA-E4297F5AFD4A}" type="slidenum">
              <a:rPr lang="de-DE" smtClean="0"/>
              <a:pPr/>
              <a:t>32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4860032" y="1196752"/>
            <a:ext cx="3888432" cy="4320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</a:pPr>
            <a:r>
              <a:rPr lang="en-US" baseline="30000" dirty="0" smtClean="0"/>
              <a:t>129</a:t>
            </a:r>
            <a:r>
              <a:rPr lang="en-US" dirty="0" smtClean="0"/>
              <a:t>Xe+</a:t>
            </a:r>
            <a:r>
              <a:rPr lang="en-US" baseline="30000" dirty="0" smtClean="0"/>
              <a:t>124</a:t>
            </a:r>
            <a:r>
              <a:rPr lang="en-US" dirty="0" smtClean="0"/>
              <a:t>Sn @ 100 MeV/u b&lt;2.8fm</a:t>
            </a: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264" y="1556792"/>
            <a:ext cx="4753224" cy="4360919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323528" y="1412776"/>
            <a:ext cx="4415875" cy="46805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MST at 200 </a:t>
            </a:r>
            <a:r>
              <a:rPr lang="en-US" dirty="0" err="1" smtClean="0"/>
              <a:t>fm</a:t>
            </a:r>
            <a:r>
              <a:rPr lang="en-US" dirty="0" smtClean="0"/>
              <a:t>/c</a:t>
            </a:r>
          </a:p>
          <a:p>
            <a:pPr marL="285750" indent="-285750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FRIGA at 2-3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pass</a:t>
            </a:r>
            <a:r>
              <a:rPr lang="en-US" dirty="0"/>
              <a:t> </a:t>
            </a:r>
            <a:r>
              <a:rPr lang="en-US" dirty="0" smtClean="0"/>
              <a:t>(time of nuclei to pass each other completely without deceleration)</a:t>
            </a:r>
          </a:p>
          <a:p>
            <a:pPr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</a:pPr>
            <a:endParaRPr lang="en-US" dirty="0" smtClean="0"/>
          </a:p>
          <a:p>
            <a:pPr marL="285750" indent="-285750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Less heavy fragments are produced with MST but more light fragments</a:t>
            </a:r>
          </a:p>
          <a:p>
            <a:pPr marL="285750" indent="-285750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Structure effects small and underestimate binding energies for small clusters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4932040" y="1700808"/>
            <a:ext cx="1224136" cy="2376264"/>
          </a:xfrm>
          <a:prstGeom prst="ellipse">
            <a:avLst/>
          </a:prstGeom>
          <a:noFill/>
          <a:ln w="22225" cap="rnd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>
            <a:glow rad="63500">
              <a:srgbClr val="FF0000">
                <a:alpha val="42000"/>
              </a:srgb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5400000">
            <a:off x="5991940" y="4056852"/>
            <a:ext cx="5688632" cy="5444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</a:pPr>
            <a:r>
              <a:rPr lang="de-DE" sz="1400" i="1" dirty="0" smtClean="0"/>
              <a:t>INDRA </a:t>
            </a:r>
            <a:r>
              <a:rPr lang="de-DE" sz="1400" i="1" dirty="0" err="1" smtClean="0"/>
              <a:t>data</a:t>
            </a:r>
            <a:r>
              <a:rPr lang="de-DE" sz="1400" i="1" dirty="0" smtClean="0"/>
              <a:t>,  A. </a:t>
            </a:r>
            <a:r>
              <a:rPr lang="de-DE" sz="1400" i="1" dirty="0" err="1" smtClean="0"/>
              <a:t>LeFevre</a:t>
            </a:r>
            <a:r>
              <a:rPr lang="de-DE" sz="1400" i="1" dirty="0" smtClean="0"/>
              <a:t> et al., NUPA 735 (2005) 219</a:t>
            </a:r>
            <a:endParaRPr lang="en-US" sz="1400" i="1" dirty="0" smtClean="0"/>
          </a:p>
        </p:txBody>
      </p:sp>
    </p:spTree>
    <p:extLst>
      <p:ext uri="{BB962C8B-B14F-4D97-AF65-F5344CB8AC3E}">
        <p14:creationId xmlns:p14="http://schemas.microsoft.com/office/powerpoint/2010/main" val="175360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Clustering with FRIGA after secondary decays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6CB60A-4D97-4E08-93CA-E4297F5AFD4A}" type="slidenum">
              <a:rPr lang="de-DE" smtClean="0"/>
              <a:pPr/>
              <a:t>33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4860032" y="1196752"/>
            <a:ext cx="3888432" cy="4320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</a:pPr>
            <a:r>
              <a:rPr lang="en-US" baseline="30000" dirty="0" smtClean="0"/>
              <a:t>129</a:t>
            </a:r>
            <a:r>
              <a:rPr lang="en-US" dirty="0" smtClean="0"/>
              <a:t>Xe+</a:t>
            </a:r>
            <a:r>
              <a:rPr lang="en-US" baseline="30000" dirty="0" smtClean="0"/>
              <a:t>124</a:t>
            </a:r>
            <a:r>
              <a:rPr lang="en-US" dirty="0" smtClean="0"/>
              <a:t>Sn @ 100 MeV/u b&lt;2.8fm</a:t>
            </a:r>
            <a:endParaRPr lang="en-US" baseline="30000" dirty="0" smtClean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1484784"/>
            <a:ext cx="4558128" cy="4428815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323529" y="1412776"/>
            <a:ext cx="4176464" cy="46805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MST at 200 </a:t>
            </a:r>
            <a:r>
              <a:rPr lang="en-US" dirty="0" err="1" smtClean="0"/>
              <a:t>fm</a:t>
            </a:r>
            <a:r>
              <a:rPr lang="en-US" dirty="0" smtClean="0"/>
              <a:t>/c</a:t>
            </a:r>
          </a:p>
          <a:p>
            <a:pPr marL="285750" indent="-285750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FRIGA at 2-3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pass</a:t>
            </a:r>
            <a:r>
              <a:rPr lang="en-US" dirty="0"/>
              <a:t> </a:t>
            </a:r>
            <a:r>
              <a:rPr lang="en-US" dirty="0" smtClean="0"/>
              <a:t>(time of nuclei to pass each other completely without deceleration)</a:t>
            </a:r>
            <a:endParaRPr lang="en-US" dirty="0"/>
          </a:p>
          <a:p>
            <a:pPr marL="285750" indent="-285750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dirty="0" smtClean="0"/>
              <a:t>after </a:t>
            </a:r>
            <a:r>
              <a:rPr lang="de-DE" dirty="0" err="1" smtClean="0"/>
              <a:t>secondary</a:t>
            </a:r>
            <a:r>
              <a:rPr lang="de-DE" dirty="0" smtClean="0"/>
              <a:t> </a:t>
            </a:r>
            <a:r>
              <a:rPr lang="de-DE" dirty="0" err="1" smtClean="0"/>
              <a:t>decays</a:t>
            </a:r>
            <a:endParaRPr lang="de-DE" dirty="0" smtClean="0"/>
          </a:p>
          <a:p>
            <a:pPr marL="285750" indent="-285750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de-DE" dirty="0" smtClean="0"/>
          </a:p>
          <a:p>
            <a:pPr marL="285750" indent="-285750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dirty="0" smtClean="0"/>
              <a:t>IQMD SM </a:t>
            </a:r>
            <a:r>
              <a:rPr lang="de-DE" dirty="0" err="1" smtClean="0"/>
              <a:t>does</a:t>
            </a:r>
            <a:r>
              <a:rPr lang="de-DE" dirty="0" smtClean="0"/>
              <a:t> not </a:t>
            </a:r>
            <a:r>
              <a:rPr lang="de-DE" dirty="0" err="1" smtClean="0"/>
              <a:t>produce</a:t>
            </a:r>
            <a:r>
              <a:rPr lang="de-DE" dirty="0" smtClean="0"/>
              <a:t> </a:t>
            </a:r>
            <a:r>
              <a:rPr lang="de-DE" dirty="0" err="1" smtClean="0"/>
              <a:t>enough</a:t>
            </a:r>
            <a:r>
              <a:rPr lang="de-DE" dirty="0" smtClean="0"/>
              <a:t> (heavy) </a:t>
            </a:r>
            <a:r>
              <a:rPr lang="de-DE" dirty="0" err="1" smtClean="0"/>
              <a:t>clusters</a:t>
            </a:r>
            <a:endParaRPr lang="de-DE" dirty="0" smtClean="0"/>
          </a:p>
          <a:p>
            <a:pPr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</a:pPr>
            <a:endParaRPr lang="de-DE" dirty="0" smtClean="0"/>
          </a:p>
          <a:p>
            <a:pPr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</a:pPr>
            <a:r>
              <a:rPr lang="de-DE" dirty="0" smtClean="0"/>
              <a:t> </a:t>
            </a: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 rot="5400000">
            <a:off x="5960372" y="4056852"/>
            <a:ext cx="5688632" cy="5444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</a:pPr>
            <a:r>
              <a:rPr lang="de-DE" sz="1400" i="1" dirty="0" smtClean="0"/>
              <a:t>INDRA </a:t>
            </a:r>
            <a:r>
              <a:rPr lang="de-DE" sz="1400" i="1" dirty="0" err="1" smtClean="0"/>
              <a:t>data</a:t>
            </a:r>
            <a:r>
              <a:rPr lang="de-DE" sz="1400" i="1" dirty="0" smtClean="0"/>
              <a:t>,  A. </a:t>
            </a:r>
            <a:r>
              <a:rPr lang="de-DE" sz="1400" i="1" dirty="0" err="1" smtClean="0"/>
              <a:t>LeFevre</a:t>
            </a:r>
            <a:r>
              <a:rPr lang="de-DE" sz="1400" i="1" dirty="0" smtClean="0"/>
              <a:t> et al., NUPA 735 (2005) 219</a:t>
            </a:r>
            <a:endParaRPr lang="en-US" sz="1400" i="1" dirty="0" smtClean="0"/>
          </a:p>
        </p:txBody>
      </p:sp>
    </p:spTree>
    <p:extLst>
      <p:ext uri="{BB962C8B-B14F-4D97-AF65-F5344CB8AC3E}">
        <p14:creationId xmlns:p14="http://schemas.microsoft.com/office/powerpoint/2010/main" val="235488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Clustering </a:t>
            </a:r>
            <a:r>
              <a:rPr lang="de-DE" dirty="0" err="1" smtClean="0"/>
              <a:t>with</a:t>
            </a:r>
            <a:r>
              <a:rPr lang="de-DE" dirty="0" smtClean="0"/>
              <a:t> IQMD SM - </a:t>
            </a:r>
            <a:r>
              <a:rPr lang="de-DE" dirty="0" err="1" smtClean="0"/>
              <a:t>revisited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6CB60A-4D97-4E08-93CA-E4297F5AFD4A}" type="slidenum">
              <a:rPr lang="de-DE" smtClean="0"/>
              <a:pPr/>
              <a:t>34</a:t>
            </a:fld>
            <a:endParaRPr lang="de-DE"/>
          </a:p>
        </p:txBody>
      </p:sp>
      <p:pic>
        <p:nvPicPr>
          <p:cNvPr id="7" name="Fig4-1brut.pdf" descr="Fig4-1brut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9632" y="1270016"/>
            <a:ext cx="6984070" cy="4783105"/>
          </a:xfrm>
          <a:prstGeom prst="rect">
            <a:avLst/>
          </a:prstGeom>
          <a:ln w="3175"/>
        </p:spPr>
      </p:pic>
      <p:pic>
        <p:nvPicPr>
          <p:cNvPr id="9" name="Capture d’écran 2018-09-09 à 22.49.33.png" descr="Capture d’écran 2018-09-09 à 22.49.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64088" y="1772816"/>
            <a:ext cx="1842135" cy="1104398"/>
          </a:xfrm>
          <a:prstGeom prst="rect">
            <a:avLst/>
          </a:prstGeom>
          <a:ln w="3175"/>
        </p:spPr>
      </p:pic>
      <p:sp>
        <p:nvSpPr>
          <p:cNvPr id="10" name="Textfeld 9"/>
          <p:cNvSpPr txBox="1"/>
          <p:nvPr/>
        </p:nvSpPr>
        <p:spPr>
          <a:xfrm>
            <a:off x="1331640" y="1124744"/>
            <a:ext cx="4320480" cy="4320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</a:pPr>
            <a:r>
              <a:rPr lang="de-DE" baseline="30000" dirty="0" smtClean="0"/>
              <a:t>197</a:t>
            </a:r>
            <a:r>
              <a:rPr lang="de-DE" dirty="0" smtClean="0"/>
              <a:t>Au+</a:t>
            </a:r>
            <a:r>
              <a:rPr lang="de-DE" baseline="30000" dirty="0"/>
              <a:t> </a:t>
            </a:r>
            <a:r>
              <a:rPr lang="de-DE" baseline="30000" dirty="0" smtClean="0"/>
              <a:t>197</a:t>
            </a:r>
            <a:r>
              <a:rPr lang="de-DE" dirty="0" smtClean="0"/>
              <a:t>Au 600 </a:t>
            </a:r>
            <a:r>
              <a:rPr lang="de-DE" dirty="0" err="1" smtClean="0"/>
              <a:t>MeV</a:t>
            </a:r>
            <a:r>
              <a:rPr lang="de-DE" dirty="0" smtClean="0"/>
              <a:t>/u b=8 </a:t>
            </a:r>
            <a:r>
              <a:rPr lang="de-DE" dirty="0" err="1" smtClean="0"/>
              <a:t>fm</a:t>
            </a:r>
            <a:endParaRPr lang="en-US" baseline="30000" dirty="0" smtClean="0"/>
          </a:p>
        </p:txBody>
      </p:sp>
      <p:sp>
        <p:nvSpPr>
          <p:cNvPr id="8" name="R. OGUL et al. PHYSICAL REVIEW C 83, 024608 (2011)"/>
          <p:cNvSpPr txBox="1"/>
          <p:nvPr/>
        </p:nvSpPr>
        <p:spPr>
          <a:xfrm rot="5400000">
            <a:off x="5870061" y="3246901"/>
            <a:ext cx="3708574" cy="40004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6892" tIns="46892" rIns="46892" bIns="46892" anchor="ctr">
            <a:spAutoFit/>
          </a:bodyPr>
          <a:lstStyle/>
          <a:p>
            <a:pPr marL="0" marR="0" defTabSz="457200">
              <a:lnSpc>
                <a:spcPts val="2800"/>
              </a:lnSpc>
              <a:spcBef>
                <a:spcPts val="1200"/>
              </a:spcBef>
              <a:defRPr sz="1200">
                <a:uFillTx/>
                <a:latin typeface="Times"/>
                <a:ea typeface="Times"/>
                <a:cs typeface="Times"/>
                <a:sym typeface="Times"/>
              </a:defRPr>
            </a:pPr>
            <a:r>
              <a:rPr i="1" dirty="0"/>
              <a:t>R. OGUL et al. PHYSICAL REVIEW C </a:t>
            </a:r>
            <a:r>
              <a:rPr b="1" i="1" dirty="0"/>
              <a:t>83</a:t>
            </a:r>
            <a:r>
              <a:rPr i="1" dirty="0"/>
              <a:t>, 024608 (2011)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67744" y="4653136"/>
            <a:ext cx="3816424" cy="10081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</a:pPr>
            <a:endParaRPr lang="en-US" sz="16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979712" y="6021288"/>
            <a:ext cx="5976664" cy="5040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dirty="0" err="1" smtClean="0"/>
              <a:t>Possible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describe</a:t>
            </a:r>
            <a:r>
              <a:rPr lang="de-DE" dirty="0" smtClean="0"/>
              <a:t> </a:t>
            </a:r>
            <a:r>
              <a:rPr lang="de-DE" dirty="0" err="1" smtClean="0"/>
              <a:t>fragment</a:t>
            </a:r>
            <a:r>
              <a:rPr lang="de-DE" dirty="0" smtClean="0"/>
              <a:t> </a:t>
            </a:r>
            <a:r>
              <a:rPr lang="de-DE" dirty="0" err="1" smtClean="0"/>
              <a:t>yields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IQMD SM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5335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16200000" flipV="1">
            <a:off x="5331347" y="4333172"/>
            <a:ext cx="6193185" cy="64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</a:pPr>
            <a:r>
              <a:rPr lang="de-DE" sz="1400" i="1" dirty="0" smtClean="0"/>
              <a:t>ALADIN S254 </a:t>
            </a:r>
            <a:r>
              <a:rPr lang="de-DE" sz="1400" i="1" dirty="0" err="1" smtClean="0"/>
              <a:t>measured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by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the</a:t>
            </a:r>
            <a:r>
              <a:rPr lang="de-DE" sz="1400" i="1" dirty="0" smtClean="0"/>
              <a:t> ALADIN2000 </a:t>
            </a:r>
            <a:r>
              <a:rPr lang="de-DE" sz="1400" i="1" dirty="0" err="1" smtClean="0"/>
              <a:t>collaboration</a:t>
            </a:r>
            <a:endParaRPr lang="en-US" sz="1400" i="1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Benchmarking IQMD+FRIGA </a:t>
            </a:r>
            <a:r>
              <a:rPr lang="de-DE" dirty="0" err="1" smtClean="0"/>
              <a:t>results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6CB60A-4D97-4E08-93CA-E4297F5AFD4A}" type="slidenum">
              <a:rPr lang="de-DE" smtClean="0"/>
              <a:pPr/>
              <a:t>35</a:t>
            </a:fld>
            <a:endParaRPr lang="de-DE"/>
          </a:p>
        </p:txBody>
      </p:sp>
      <p:pic>
        <p:nvPicPr>
          <p:cNvPr id="5" name="Fig4.pdf" descr="Fig4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20072" y="1000039"/>
            <a:ext cx="2952328" cy="5453297"/>
          </a:xfrm>
          <a:prstGeom prst="rect">
            <a:avLst/>
          </a:prstGeom>
          <a:ln w="3175" cap="flat">
            <a:noFill/>
            <a:round/>
          </a:ln>
          <a:effectLst/>
        </p:spPr>
      </p:pic>
      <p:pic>
        <p:nvPicPr>
          <p:cNvPr id="6" name="Capture d’écran 2018-09-09 à 21.56.10.png" descr="Capture d’écran 2018-09-09 à 21.56.1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07200" y="267923"/>
            <a:ext cx="2280945" cy="1644333"/>
          </a:xfrm>
          <a:prstGeom prst="rect">
            <a:avLst/>
          </a:prstGeom>
          <a:ln w="3175"/>
        </p:spPr>
      </p:pic>
      <p:sp>
        <p:nvSpPr>
          <p:cNvPr id="7" name="Textfeld 6"/>
          <p:cNvSpPr txBox="1"/>
          <p:nvPr/>
        </p:nvSpPr>
        <p:spPr>
          <a:xfrm>
            <a:off x="323528" y="1988840"/>
            <a:ext cx="4680520" cy="50405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</a:pPr>
            <a:endParaRPr lang="de-DE" dirty="0" smtClean="0"/>
          </a:p>
          <a:p>
            <a:pPr marL="285750" indent="-285750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dirty="0" smtClean="0"/>
              <a:t>IQMD </a:t>
            </a:r>
            <a:r>
              <a:rPr lang="de-DE" dirty="0" err="1" smtClean="0"/>
              <a:t>modifications</a:t>
            </a:r>
            <a:endParaRPr lang="de-DE" dirty="0" smtClean="0"/>
          </a:p>
          <a:p>
            <a:pPr marL="742894" lvl="1" indent="-285750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dirty="0" err="1" smtClean="0"/>
              <a:t>smaller</a:t>
            </a:r>
            <a:r>
              <a:rPr lang="de-DE" dirty="0" smtClean="0"/>
              <a:t> </a:t>
            </a:r>
            <a:r>
              <a:rPr lang="de-DE" dirty="0" err="1"/>
              <a:t>G</a:t>
            </a:r>
            <a:r>
              <a:rPr lang="de-DE" dirty="0" err="1" smtClean="0"/>
              <a:t>aussian</a:t>
            </a:r>
            <a:r>
              <a:rPr lang="de-DE" dirty="0" smtClean="0"/>
              <a:t> </a:t>
            </a:r>
            <a:r>
              <a:rPr lang="de-DE" dirty="0" err="1" smtClean="0"/>
              <a:t>package</a:t>
            </a:r>
            <a:r>
              <a:rPr lang="de-DE" dirty="0" smtClean="0"/>
              <a:t> </a:t>
            </a:r>
            <a:r>
              <a:rPr lang="de-DE" dirty="0" err="1" smtClean="0"/>
              <a:t>width</a:t>
            </a:r>
            <a:r>
              <a:rPr lang="de-DE" dirty="0" smtClean="0"/>
              <a:t>: 4.33 fm</a:t>
            </a:r>
            <a:r>
              <a:rPr lang="de-DE" baseline="30000" dirty="0" smtClean="0"/>
              <a:t>2</a:t>
            </a:r>
          </a:p>
          <a:p>
            <a:pPr marL="742894" lvl="1" indent="-285750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dirty="0" err="1" smtClean="0"/>
              <a:t>reduction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Fermi </a:t>
            </a:r>
            <a:r>
              <a:rPr lang="de-DE" dirty="0" err="1" smtClean="0"/>
              <a:t>momentum</a:t>
            </a:r>
            <a:r>
              <a:rPr lang="de-DE" dirty="0" smtClean="0"/>
              <a:t> </a:t>
            </a:r>
            <a:r>
              <a:rPr lang="de-DE" dirty="0" err="1" smtClean="0"/>
              <a:t>during</a:t>
            </a:r>
            <a:r>
              <a:rPr lang="de-DE" dirty="0" smtClean="0"/>
              <a:t> </a:t>
            </a:r>
            <a:r>
              <a:rPr lang="de-DE" dirty="0" err="1" smtClean="0"/>
              <a:t>initialization</a:t>
            </a:r>
            <a:endParaRPr lang="en-US" dirty="0"/>
          </a:p>
          <a:p>
            <a:pPr marL="285750" indent="-285750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dirty="0" err="1" smtClean="0"/>
              <a:t>cluster</a:t>
            </a:r>
            <a:r>
              <a:rPr lang="de-DE" dirty="0" smtClean="0"/>
              <a:t> </a:t>
            </a:r>
            <a:r>
              <a:rPr lang="de-DE" dirty="0" err="1" smtClean="0"/>
              <a:t>multiplicity</a:t>
            </a:r>
            <a:r>
              <a:rPr lang="de-DE" dirty="0" smtClean="0"/>
              <a:t> </a:t>
            </a:r>
            <a:r>
              <a:rPr lang="de-DE" dirty="0" err="1" smtClean="0"/>
              <a:t>stable</a:t>
            </a:r>
            <a:r>
              <a:rPr lang="de-DE" dirty="0" smtClean="0"/>
              <a:t> </a:t>
            </a:r>
            <a:r>
              <a:rPr lang="de-DE" dirty="0" err="1" smtClean="0"/>
              <a:t>upto</a:t>
            </a:r>
            <a:r>
              <a:rPr lang="de-DE" dirty="0" smtClean="0"/>
              <a:t> 200 </a:t>
            </a:r>
            <a:r>
              <a:rPr lang="de-DE" dirty="0" err="1" smtClean="0"/>
              <a:t>fm</a:t>
            </a:r>
            <a:r>
              <a:rPr lang="de-DE" dirty="0" smtClean="0"/>
              <a:t>/c</a:t>
            </a:r>
          </a:p>
          <a:p>
            <a:pPr marL="285750" indent="-285750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dirty="0" smtClean="0"/>
              <a:t>SM </a:t>
            </a:r>
            <a:r>
              <a:rPr lang="de-DE" dirty="0" err="1" smtClean="0"/>
              <a:t>and</a:t>
            </a:r>
            <a:r>
              <a:rPr lang="de-DE" dirty="0" smtClean="0"/>
              <a:t> H EOS </a:t>
            </a:r>
            <a:r>
              <a:rPr lang="de-DE" dirty="0" err="1" smtClean="0"/>
              <a:t>yield</a:t>
            </a:r>
            <a:r>
              <a:rPr lang="de-DE" dirty="0" smtClean="0"/>
              <a:t> </a:t>
            </a:r>
            <a:r>
              <a:rPr lang="de-DE" dirty="0" err="1" smtClean="0"/>
              <a:t>similar</a:t>
            </a:r>
            <a:r>
              <a:rPr lang="de-DE" dirty="0" smtClean="0"/>
              <a:t> </a:t>
            </a:r>
            <a:r>
              <a:rPr lang="de-DE" dirty="0" err="1" smtClean="0"/>
              <a:t>results</a:t>
            </a:r>
            <a:endParaRPr lang="de-DE" dirty="0" smtClean="0"/>
          </a:p>
          <a:p>
            <a:pPr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</a:pPr>
            <a:endParaRPr lang="de-DE" dirty="0"/>
          </a:p>
        </p:txBody>
      </p:sp>
      <p:sp>
        <p:nvSpPr>
          <p:cNvPr id="9" name="TextBox 8"/>
          <p:cNvSpPr txBox="1"/>
          <p:nvPr/>
        </p:nvSpPr>
        <p:spPr>
          <a:xfrm>
            <a:off x="5724128" y="3717032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</a:pPr>
            <a:r>
              <a:rPr lang="de-DE" dirty="0" err="1" smtClean="0"/>
              <a:t>Au+Au</a:t>
            </a:r>
            <a:r>
              <a:rPr lang="de-DE" dirty="0" smtClean="0"/>
              <a:t> 600 </a:t>
            </a:r>
            <a:r>
              <a:rPr lang="de-DE" dirty="0" err="1" smtClean="0"/>
              <a:t>MeV</a:t>
            </a:r>
            <a:r>
              <a:rPr lang="de-DE" dirty="0" smtClean="0"/>
              <a:t>/u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6509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Reconstruction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hyper</a:t>
            </a:r>
            <a:r>
              <a:rPr lang="de-DE" dirty="0" smtClean="0"/>
              <a:t> </a:t>
            </a:r>
            <a:r>
              <a:rPr lang="de-DE" dirty="0" err="1" smtClean="0"/>
              <a:t>nuclei</a:t>
            </a:r>
            <a:r>
              <a:rPr lang="de-DE" dirty="0" smtClean="0"/>
              <a:t> 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35496" y="1124744"/>
            <a:ext cx="4464496" cy="4967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">
              <a:lnSpc>
                <a:spcPct val="110000"/>
              </a:lnSpc>
              <a:buSzPct val="100000"/>
              <a:defRPr sz="1800"/>
            </a:pPr>
            <a:r>
              <a:rPr lang="de-DE" b="1" dirty="0" smtClean="0"/>
              <a:t>FRIGA </a:t>
            </a:r>
            <a:r>
              <a:rPr lang="de-DE" b="1" dirty="0" err="1" smtClean="0"/>
              <a:t>ingredients</a:t>
            </a:r>
            <a:r>
              <a:rPr lang="de-DE" b="1" dirty="0"/>
              <a:t>:</a:t>
            </a:r>
            <a:endParaRPr lang="en-US" b="1" dirty="0" smtClean="0"/>
          </a:p>
          <a:p>
            <a:pPr marL="358140" indent="-317500">
              <a:lnSpc>
                <a:spcPct val="110000"/>
              </a:lnSpc>
              <a:buSzPct val="100000"/>
              <a:buAutoNum type="circleNumDbPlain"/>
              <a:defRPr sz="1800"/>
            </a:pPr>
            <a:r>
              <a:rPr lang="en-US" dirty="0" smtClean="0">
                <a:solidFill>
                  <a:srgbClr val="008F00"/>
                </a:solidFill>
              </a:rPr>
              <a:t>Volume</a:t>
            </a:r>
            <a:r>
              <a:rPr lang="en-US" dirty="0" smtClean="0"/>
              <a:t> </a:t>
            </a:r>
            <a:r>
              <a:rPr lang="en-US" dirty="0"/>
              <a:t>component: </a:t>
            </a:r>
            <a:r>
              <a:rPr lang="en-US" dirty="0">
                <a:uFill>
                  <a:solidFill>
                    <a:srgbClr val="009051"/>
                  </a:solidFill>
                </a:uFill>
              </a:rPr>
              <a:t>mean field (</a:t>
            </a:r>
            <a:r>
              <a:rPr lang="en-US" dirty="0" err="1">
                <a:uFill>
                  <a:solidFill>
                    <a:srgbClr val="009051"/>
                  </a:solidFill>
                </a:uFill>
              </a:rPr>
              <a:t>Skyrme</a:t>
            </a:r>
            <a:r>
              <a:rPr lang="en-US" dirty="0">
                <a:uFill>
                  <a:solidFill>
                    <a:srgbClr val="009051"/>
                  </a:solidFill>
                </a:uFill>
              </a:rPr>
              <a:t>, dominant), for</a:t>
            </a:r>
            <a:r>
              <a:rPr lang="en-US" dirty="0"/>
              <a:t> NN, N</a:t>
            </a:r>
            <a:r>
              <a:rPr lang="el-GR" dirty="0"/>
              <a:t>Λ (</a:t>
            </a:r>
            <a:r>
              <a:rPr lang="en-US" dirty="0" err="1"/>
              <a:t>hypernuclei</a:t>
            </a:r>
            <a:r>
              <a:rPr lang="en-US" dirty="0"/>
              <a:t>). We consider the strange quark as inert as a first approach ⇒ </a:t>
            </a:r>
            <a:r>
              <a:rPr lang="en-US" dirty="0">
                <a:solidFill>
                  <a:srgbClr val="008F00"/>
                </a:solidFill>
              </a:rPr>
              <a:t>U(N</a:t>
            </a:r>
            <a:r>
              <a:rPr lang="el-GR" dirty="0">
                <a:solidFill>
                  <a:srgbClr val="008F00"/>
                </a:solidFill>
              </a:rPr>
              <a:t>Λ) = </a:t>
            </a:r>
            <a:r>
              <a:rPr lang="el-GR" dirty="0" smtClean="0">
                <a:solidFill>
                  <a:srgbClr val="FF2600"/>
                </a:solidFill>
              </a:rPr>
              <a:t>2/3</a:t>
            </a:r>
            <a:r>
              <a:rPr lang="el-GR" dirty="0" smtClean="0">
                <a:solidFill>
                  <a:srgbClr val="008F00"/>
                </a:solidFill>
              </a:rPr>
              <a:t>∙</a:t>
            </a:r>
            <a:r>
              <a:rPr lang="en-US" dirty="0" smtClean="0">
                <a:solidFill>
                  <a:srgbClr val="008F00"/>
                </a:solidFill>
              </a:rPr>
              <a:t>U(NN</a:t>
            </a:r>
            <a:r>
              <a:rPr lang="en-US" dirty="0">
                <a:solidFill>
                  <a:srgbClr val="008F00"/>
                </a:solidFill>
              </a:rPr>
              <a:t>)</a:t>
            </a:r>
            <a:endParaRPr lang="en-US" dirty="0">
              <a:uFill>
                <a:solidFill>
                  <a:srgbClr val="009051"/>
                </a:solidFill>
              </a:uFill>
            </a:endParaRPr>
          </a:p>
          <a:p>
            <a:pPr marL="358140" indent="-317500">
              <a:lnSpc>
                <a:spcPct val="110000"/>
              </a:lnSpc>
              <a:buSzPct val="100000"/>
              <a:buAutoNum type="circleNumDbPlain"/>
              <a:defRPr sz="1800"/>
            </a:pPr>
            <a:r>
              <a:rPr lang="en-US" dirty="0">
                <a:solidFill>
                  <a:srgbClr val="008F00"/>
                </a:solidFill>
              </a:rPr>
              <a:t>Surface</a:t>
            </a:r>
            <a:r>
              <a:rPr lang="en-US" dirty="0"/>
              <a:t> effect correction: </a:t>
            </a:r>
            <a:r>
              <a:rPr lang="en-US" dirty="0">
                <a:uFill>
                  <a:solidFill>
                    <a:srgbClr val="009051"/>
                  </a:solidFill>
                </a:uFill>
              </a:rPr>
              <a:t>Yukawa term. </a:t>
            </a:r>
            <a:endParaRPr lang="en-US" dirty="0" smtClean="0">
              <a:uFill>
                <a:solidFill>
                  <a:srgbClr val="009051"/>
                </a:solidFill>
              </a:uFill>
            </a:endParaRPr>
          </a:p>
          <a:p>
            <a:pPr marL="40640">
              <a:lnSpc>
                <a:spcPct val="110000"/>
              </a:lnSpc>
              <a:buSzPct val="100000"/>
              <a:defRPr sz="1800"/>
            </a:pPr>
            <a:r>
              <a:rPr lang="en-US" u="sng" dirty="0" smtClean="0">
                <a:uFill>
                  <a:solidFill>
                    <a:srgbClr val="009051"/>
                  </a:solidFill>
                </a:uFill>
              </a:rPr>
              <a:t>And </a:t>
            </a:r>
            <a:r>
              <a:rPr lang="en-US" u="sng" dirty="0">
                <a:uFill>
                  <a:solidFill>
                    <a:srgbClr val="009051"/>
                  </a:solidFill>
                </a:uFill>
              </a:rPr>
              <a:t>optionally</a:t>
            </a:r>
            <a:r>
              <a:rPr lang="en-US" dirty="0">
                <a:uFill>
                  <a:solidFill>
                    <a:srgbClr val="009051"/>
                  </a:solidFill>
                </a:uFill>
              </a:rPr>
              <a:t>:</a:t>
            </a:r>
          </a:p>
          <a:p>
            <a:pPr marL="360000" indent="-316800">
              <a:lnSpc>
                <a:spcPct val="110000"/>
              </a:lnSpc>
            </a:pPr>
            <a:r>
              <a:rPr lang="en-US" dirty="0"/>
              <a:t>③ </a:t>
            </a:r>
            <a:r>
              <a:rPr lang="en-US" dirty="0">
                <a:solidFill>
                  <a:srgbClr val="008F00"/>
                </a:solidFill>
              </a:rPr>
              <a:t>S</a:t>
            </a:r>
            <a:r>
              <a:rPr lang="en-US" dirty="0" smtClean="0">
                <a:solidFill>
                  <a:srgbClr val="008F00"/>
                </a:solidFill>
              </a:rPr>
              <a:t>ymmetry</a:t>
            </a:r>
            <a:r>
              <a:rPr lang="en-US" dirty="0" smtClean="0"/>
              <a:t> energy E</a:t>
            </a:r>
            <a:r>
              <a:rPr lang="en-US" baseline="-25000" dirty="0" smtClean="0"/>
              <a:t>asy</a:t>
            </a:r>
            <a:r>
              <a:rPr lang="en-US" dirty="0" smtClean="0"/>
              <a:t> </a:t>
            </a:r>
          </a:p>
          <a:p>
            <a:pPr marL="360000" indent="-316800">
              <a:lnSpc>
                <a:spcPct val="110000"/>
              </a:lnSpc>
            </a:pPr>
            <a:r>
              <a:rPr lang="en-US" dirty="0" smtClean="0"/>
              <a:t>④ </a:t>
            </a:r>
            <a:r>
              <a:rPr lang="en-US" dirty="0">
                <a:solidFill>
                  <a:srgbClr val="008F00"/>
                </a:solidFill>
              </a:rPr>
              <a:t>Extra « structure »</a:t>
            </a:r>
            <a:r>
              <a:rPr lang="en-US" dirty="0"/>
              <a:t> energy (N,Z,</a:t>
            </a:r>
            <a:r>
              <a:rPr lang="el-GR" dirty="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rPr>
              <a:t>ρ</a:t>
            </a:r>
            <a:r>
              <a:rPr lang="el-GR" dirty="0"/>
              <a:t>) = </a:t>
            </a:r>
            <a:r>
              <a:rPr lang="en-US" dirty="0"/>
              <a:t>B</a:t>
            </a:r>
            <a:r>
              <a:rPr lang="en-US" baseline="-5999" dirty="0"/>
              <a:t>MF</a:t>
            </a:r>
            <a:r>
              <a:rPr lang="en-US" dirty="0"/>
              <a:t>(</a:t>
            </a:r>
            <a:r>
              <a:rPr lang="el-GR" dirty="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rPr>
              <a:t>ρ</a:t>
            </a:r>
            <a:r>
              <a:rPr lang="el-GR" dirty="0"/>
              <a:t>).((</a:t>
            </a:r>
            <a:r>
              <a:rPr lang="en-US" dirty="0" err="1"/>
              <a:t>B</a:t>
            </a:r>
            <a:r>
              <a:rPr lang="en-US" baseline="-5999" dirty="0" err="1"/>
              <a:t>exp</a:t>
            </a:r>
            <a:r>
              <a:rPr lang="en-US" dirty="0"/>
              <a:t>-B</a:t>
            </a:r>
            <a:r>
              <a:rPr lang="en-US" baseline="-5999" dirty="0"/>
              <a:t>BW</a:t>
            </a:r>
            <a:r>
              <a:rPr lang="en-US" dirty="0"/>
              <a:t>)/(B</a:t>
            </a:r>
            <a:r>
              <a:rPr lang="en-US" baseline="-5999" dirty="0"/>
              <a:t>BW</a:t>
            </a:r>
            <a:r>
              <a:rPr lang="en-US" dirty="0"/>
              <a:t>-</a:t>
            </a:r>
            <a:r>
              <a:rPr lang="en-US" dirty="0" err="1"/>
              <a:t>B</a:t>
            </a:r>
            <a:r>
              <a:rPr lang="en-US" baseline="-5999" dirty="0" err="1"/>
              <a:t>Coul</a:t>
            </a:r>
            <a:r>
              <a:rPr lang="en-US" dirty="0"/>
              <a:t>-</a:t>
            </a:r>
            <a:r>
              <a:rPr lang="en-US" dirty="0" err="1"/>
              <a:t>B</a:t>
            </a:r>
            <a:r>
              <a:rPr lang="en-US" baseline="-5999" dirty="0" err="1"/>
              <a:t>asy</a:t>
            </a:r>
            <a:r>
              <a:rPr lang="en-US" dirty="0"/>
              <a:t>))(</a:t>
            </a:r>
            <a:r>
              <a:rPr lang="el-GR" dirty="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rPr>
              <a:t>ρ</a:t>
            </a:r>
            <a:r>
              <a:rPr lang="el-GR" baseline="-5999" dirty="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rPr>
              <a:t>0</a:t>
            </a:r>
            <a:r>
              <a:rPr lang="el-GR" dirty="0"/>
              <a:t>)</a:t>
            </a:r>
            <a:endParaRPr lang="el-GR" dirty="0">
              <a:solidFill>
                <a:srgbClr val="009051"/>
              </a:solidFill>
              <a:uFill>
                <a:solidFill>
                  <a:srgbClr val="009051"/>
                </a:solidFill>
              </a:uFill>
            </a:endParaRPr>
          </a:p>
          <a:p>
            <a:pPr marL="360000" indent="-316800">
              <a:lnSpc>
                <a:spcPct val="110000"/>
              </a:lnSpc>
              <a:defRPr sz="1800"/>
            </a:pPr>
            <a:r>
              <a:rPr lang="el-GR" dirty="0"/>
              <a:t>⑤ </a:t>
            </a:r>
            <a:r>
              <a:rPr lang="el-GR" baseline="31999" dirty="0">
                <a:solidFill>
                  <a:srgbClr val="008F00"/>
                </a:solidFill>
              </a:rPr>
              <a:t>3</a:t>
            </a:r>
            <a:r>
              <a:rPr lang="en-US" dirty="0" err="1">
                <a:solidFill>
                  <a:srgbClr val="008F00"/>
                </a:solidFill>
              </a:rPr>
              <a:t>He+n</a:t>
            </a:r>
            <a:r>
              <a:rPr lang="en-US" dirty="0"/>
              <a:t> recombination.</a:t>
            </a:r>
            <a:endParaRPr lang="en-US" dirty="0">
              <a:solidFill>
                <a:srgbClr val="009051"/>
              </a:solidFill>
              <a:uFill>
                <a:solidFill>
                  <a:srgbClr val="009051"/>
                </a:solidFill>
              </a:uFill>
            </a:endParaRPr>
          </a:p>
          <a:p>
            <a:pPr marL="360000" indent="-316800">
              <a:lnSpc>
                <a:spcPct val="110000"/>
              </a:lnSpc>
              <a:defRPr sz="1800"/>
            </a:pPr>
            <a:r>
              <a:rPr lang="en-US" dirty="0"/>
              <a:t>⑥ </a:t>
            </a:r>
            <a:r>
              <a:rPr lang="en-US" dirty="0">
                <a:solidFill>
                  <a:srgbClr val="008F00"/>
                </a:solidFill>
              </a:rPr>
              <a:t>Secondary decay</a:t>
            </a:r>
            <a:r>
              <a:rPr lang="en-US" dirty="0"/>
              <a:t>: GEMINI.</a:t>
            </a:r>
          </a:p>
          <a:p>
            <a:pPr marL="360000" indent="-316800">
              <a:lnSpc>
                <a:spcPct val="110000"/>
              </a:lnSpc>
              <a:defRPr sz="1800"/>
            </a:pPr>
            <a:r>
              <a:rPr lang="en-US" dirty="0"/>
              <a:t>⑦ Rejection of « non-existing » isotopes and hyper-clusters.</a:t>
            </a:r>
          </a:p>
        </p:txBody>
      </p:sp>
      <p:grpSp>
        <p:nvGrpSpPr>
          <p:cNvPr id="95" name="Groupe"/>
          <p:cNvGrpSpPr/>
          <p:nvPr/>
        </p:nvGrpSpPr>
        <p:grpSpPr>
          <a:xfrm>
            <a:off x="4788024" y="474443"/>
            <a:ext cx="3856894" cy="5803369"/>
            <a:chOff x="0" y="-1123399"/>
            <a:chExt cx="3856893" cy="5803368"/>
          </a:xfrm>
        </p:grpSpPr>
        <p:pic>
          <p:nvPicPr>
            <p:cNvPr id="96" name="Fig6_3.pdf" descr="Fig6_3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856893" cy="4679969"/>
            </a:xfrm>
            <a:prstGeom prst="rect">
              <a:avLst/>
            </a:prstGeom>
            <a:ln w="3175" cap="flat">
              <a:noFill/>
              <a:round/>
            </a:ln>
            <a:effectLst/>
          </p:spPr>
        </p:pic>
        <p:sp>
          <p:nvSpPr>
            <p:cNvPr id="97" name="Soft EOS…"/>
            <p:cNvSpPr txBox="1"/>
            <p:nvPr/>
          </p:nvSpPr>
          <p:spPr>
            <a:xfrm>
              <a:off x="2308750" y="-1123399"/>
              <a:ext cx="1534642" cy="903700"/>
            </a:xfrm>
            <a:prstGeom prst="rect">
              <a:avLst/>
            </a:prstGeom>
            <a:solidFill>
              <a:srgbClr val="D4FB79"/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6000" tIns="36000" rIns="36000" bIns="36000" numCol="1" anchor="t">
              <a:spAutoFit/>
            </a:bodyPr>
            <a:lstStyle/>
            <a:p>
              <a:r>
                <a:t>Soft EOS</a:t>
              </a:r>
            </a:p>
            <a:p>
              <a:r>
                <a:t>no m.d.i.</a:t>
              </a:r>
            </a:p>
            <a:p>
              <a:r>
                <a:t>with Kaon pot.</a:t>
              </a:r>
            </a:p>
          </p:txBody>
        </p:sp>
        <p:grpSp>
          <p:nvGrpSpPr>
            <p:cNvPr id="98" name="Groupe"/>
            <p:cNvGrpSpPr/>
            <p:nvPr/>
          </p:nvGrpSpPr>
          <p:grpSpPr>
            <a:xfrm>
              <a:off x="445476" y="565064"/>
              <a:ext cx="2107725" cy="2897307"/>
              <a:chOff x="0" y="0"/>
              <a:chExt cx="2107723" cy="2897305"/>
            </a:xfrm>
          </p:grpSpPr>
          <p:sp>
            <p:nvSpPr>
              <p:cNvPr id="99" name="n-Λ"/>
              <p:cNvSpPr txBox="1"/>
              <p:nvPr/>
            </p:nvSpPr>
            <p:spPr>
              <a:xfrm>
                <a:off x="0" y="2473569"/>
                <a:ext cx="566783" cy="423737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6892" tIns="46892" rIns="46892" bIns="46892" numCol="1" anchor="t">
                <a:spAutoFit/>
              </a:bodyPr>
              <a:lstStyle/>
              <a:p>
                <a:r>
                  <a:t>n-</a:t>
                </a:r>
                <a:r>
                  <a:rPr sz="1800"/>
                  <a:t>Λ</a:t>
                </a:r>
              </a:p>
            </p:txBody>
          </p:sp>
          <p:sp>
            <p:nvSpPr>
              <p:cNvPr id="100" name="p-Λ"/>
              <p:cNvSpPr txBox="1"/>
              <p:nvPr/>
            </p:nvSpPr>
            <p:spPr>
              <a:xfrm>
                <a:off x="762000" y="2473569"/>
                <a:ext cx="566783" cy="423737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6892" tIns="46892" rIns="46892" bIns="46892" numCol="1" anchor="t">
                <a:spAutoFit/>
              </a:bodyPr>
              <a:lstStyle/>
              <a:p>
                <a:r>
                  <a:t>p-</a:t>
                </a:r>
                <a:r>
                  <a:rPr sz="1800"/>
                  <a:t>Λ</a:t>
                </a:r>
              </a:p>
            </p:txBody>
          </p:sp>
          <p:sp>
            <p:nvSpPr>
              <p:cNvPr id="101" name="Λ3H"/>
              <p:cNvSpPr txBox="1"/>
              <p:nvPr/>
            </p:nvSpPr>
            <p:spPr>
              <a:xfrm>
                <a:off x="738553" y="1863969"/>
                <a:ext cx="579348" cy="423737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6892" tIns="46892" rIns="46892" bIns="46892" numCol="1" anchor="t">
                <a:spAutoFit/>
              </a:bodyPr>
              <a:lstStyle/>
              <a:p>
                <a:r>
                  <a:rPr sz="1800" baseline="-5999"/>
                  <a:t>Λ</a:t>
                </a:r>
                <a:r>
                  <a:rPr baseline="31999"/>
                  <a:t>3</a:t>
                </a:r>
                <a:r>
                  <a:t>H</a:t>
                </a:r>
              </a:p>
            </p:txBody>
          </p:sp>
          <p:sp>
            <p:nvSpPr>
              <p:cNvPr id="102" name="Λ4He"/>
              <p:cNvSpPr txBox="1"/>
              <p:nvPr/>
            </p:nvSpPr>
            <p:spPr>
              <a:xfrm>
                <a:off x="1395046" y="1254369"/>
                <a:ext cx="689232" cy="423737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6892" tIns="46892" rIns="46892" bIns="46892" numCol="1" anchor="t">
                <a:spAutoFit/>
              </a:bodyPr>
              <a:lstStyle/>
              <a:p>
                <a:r>
                  <a:rPr sz="1800" baseline="-5999"/>
                  <a:t>Λ</a:t>
                </a:r>
                <a:r>
                  <a:rPr sz="1800" baseline="31999"/>
                  <a:t>4</a:t>
                </a:r>
                <a:r>
                  <a:t>He</a:t>
                </a:r>
              </a:p>
            </p:txBody>
          </p:sp>
          <p:sp>
            <p:nvSpPr>
              <p:cNvPr id="103" name="Λ5He"/>
              <p:cNvSpPr txBox="1"/>
              <p:nvPr/>
            </p:nvSpPr>
            <p:spPr>
              <a:xfrm>
                <a:off x="1418492" y="609600"/>
                <a:ext cx="689232" cy="423737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6892" tIns="46892" rIns="46892" bIns="46892" numCol="1" anchor="t">
                <a:spAutoFit/>
              </a:bodyPr>
              <a:lstStyle/>
              <a:p>
                <a:r>
                  <a:rPr sz="1800" baseline="-5999"/>
                  <a:t>Λ</a:t>
                </a:r>
                <a:r>
                  <a:rPr sz="1800" baseline="31999"/>
                  <a:t>5</a:t>
                </a:r>
                <a:r>
                  <a:t>He</a:t>
                </a:r>
              </a:p>
            </p:txBody>
          </p:sp>
          <p:sp>
            <p:nvSpPr>
              <p:cNvPr id="104" name="Λ6He"/>
              <p:cNvSpPr txBox="1"/>
              <p:nvPr/>
            </p:nvSpPr>
            <p:spPr>
              <a:xfrm>
                <a:off x="1395046" y="0"/>
                <a:ext cx="689232" cy="423737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6892" tIns="46892" rIns="46892" bIns="46892" numCol="1" anchor="t">
                <a:spAutoFit/>
              </a:bodyPr>
              <a:lstStyle/>
              <a:p>
                <a:r>
                  <a:rPr sz="1800" baseline="-5999"/>
                  <a:t>Λ</a:t>
                </a:r>
                <a:r>
                  <a:rPr sz="1800" baseline="31999"/>
                  <a:t>6</a:t>
                </a:r>
                <a:r>
                  <a:t>He</a:t>
                </a:r>
              </a:p>
            </p:txBody>
          </p:sp>
          <p:sp>
            <p:nvSpPr>
              <p:cNvPr id="105" name="Λ4H"/>
              <p:cNvSpPr txBox="1"/>
              <p:nvPr/>
            </p:nvSpPr>
            <p:spPr>
              <a:xfrm>
                <a:off x="738553" y="1254369"/>
                <a:ext cx="579348" cy="423737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6892" tIns="46892" rIns="46892" bIns="46892" numCol="1" anchor="t">
                <a:spAutoFit/>
              </a:bodyPr>
              <a:lstStyle/>
              <a:p>
                <a:r>
                  <a:rPr sz="1800" baseline="-5999"/>
                  <a:t>Λ</a:t>
                </a:r>
                <a:r>
                  <a:rPr baseline="31999"/>
                  <a:t>4</a:t>
                </a:r>
                <a:r>
                  <a:t>H</a:t>
                </a:r>
              </a:p>
            </p:txBody>
          </p:sp>
        </p:grpSp>
      </p:grpSp>
      <p:grpSp>
        <p:nvGrpSpPr>
          <p:cNvPr id="106" name="Groupe"/>
          <p:cNvGrpSpPr/>
          <p:nvPr/>
        </p:nvGrpSpPr>
        <p:grpSpPr>
          <a:xfrm>
            <a:off x="4788024" y="431676"/>
            <a:ext cx="3856894" cy="5848390"/>
            <a:chOff x="0" y="-1168420"/>
            <a:chExt cx="3856893" cy="5848389"/>
          </a:xfrm>
        </p:grpSpPr>
        <p:pic>
          <p:nvPicPr>
            <p:cNvPr id="107" name="Fig6_2.pdf" descr="Fig6_2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856893" cy="4679969"/>
            </a:xfrm>
            <a:prstGeom prst="rect">
              <a:avLst/>
            </a:prstGeom>
            <a:ln w="3175" cap="flat">
              <a:noFill/>
              <a:round/>
            </a:ln>
            <a:effectLst/>
          </p:spPr>
        </p:pic>
        <p:sp>
          <p:nvSpPr>
            <p:cNvPr id="108" name="Soft EOS…"/>
            <p:cNvSpPr txBox="1"/>
            <p:nvPr/>
          </p:nvSpPr>
          <p:spPr>
            <a:xfrm>
              <a:off x="2304255" y="-1168420"/>
              <a:ext cx="1498666" cy="925697"/>
            </a:xfrm>
            <a:prstGeom prst="rect">
              <a:avLst/>
            </a:prstGeom>
            <a:solidFill>
              <a:srgbClr val="D4FB79"/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6000" tIns="36000" rIns="36000" bIns="36000" numCol="1" anchor="t">
              <a:spAutoFit/>
            </a:bodyPr>
            <a:lstStyle/>
            <a:p>
              <a:r>
                <a:rPr dirty="0"/>
                <a:t>Soft EOS</a:t>
              </a:r>
            </a:p>
            <a:p>
              <a:r>
                <a:rPr dirty="0"/>
                <a:t>no </a:t>
              </a:r>
              <a:r>
                <a:rPr dirty="0" err="1"/>
                <a:t>m.d.i</a:t>
              </a:r>
              <a:r>
                <a:rPr dirty="0"/>
                <a:t>.</a:t>
              </a:r>
            </a:p>
            <a:p>
              <a:r>
                <a:rPr dirty="0"/>
                <a:t>no Kaon pot.</a:t>
              </a:r>
            </a:p>
          </p:txBody>
        </p:sp>
        <p:grpSp>
          <p:nvGrpSpPr>
            <p:cNvPr id="109" name="Groupe"/>
            <p:cNvGrpSpPr/>
            <p:nvPr/>
          </p:nvGrpSpPr>
          <p:grpSpPr>
            <a:xfrm>
              <a:off x="422030" y="562811"/>
              <a:ext cx="2107725" cy="2897306"/>
              <a:chOff x="0" y="0"/>
              <a:chExt cx="2107723" cy="2897305"/>
            </a:xfrm>
          </p:grpSpPr>
          <p:sp>
            <p:nvSpPr>
              <p:cNvPr id="110" name="n-Λ"/>
              <p:cNvSpPr txBox="1"/>
              <p:nvPr/>
            </p:nvSpPr>
            <p:spPr>
              <a:xfrm>
                <a:off x="0" y="2473569"/>
                <a:ext cx="566783" cy="423737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6892" tIns="46892" rIns="46892" bIns="46892" numCol="1" anchor="t">
                <a:spAutoFit/>
              </a:bodyPr>
              <a:lstStyle/>
              <a:p>
                <a:r>
                  <a:t>n-</a:t>
                </a:r>
                <a:r>
                  <a:rPr sz="1800"/>
                  <a:t>Λ</a:t>
                </a:r>
              </a:p>
            </p:txBody>
          </p:sp>
          <p:sp>
            <p:nvSpPr>
              <p:cNvPr id="111" name="p-Λ"/>
              <p:cNvSpPr txBox="1"/>
              <p:nvPr/>
            </p:nvSpPr>
            <p:spPr>
              <a:xfrm>
                <a:off x="762000" y="2473569"/>
                <a:ext cx="566783" cy="423737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6892" tIns="46892" rIns="46892" bIns="46892" numCol="1" anchor="t">
                <a:spAutoFit/>
              </a:bodyPr>
              <a:lstStyle/>
              <a:p>
                <a:r>
                  <a:t>p-</a:t>
                </a:r>
                <a:r>
                  <a:rPr sz="1800"/>
                  <a:t>Λ</a:t>
                </a:r>
              </a:p>
            </p:txBody>
          </p:sp>
          <p:sp>
            <p:nvSpPr>
              <p:cNvPr id="112" name="Λ3H"/>
              <p:cNvSpPr txBox="1"/>
              <p:nvPr/>
            </p:nvSpPr>
            <p:spPr>
              <a:xfrm>
                <a:off x="738553" y="1863969"/>
                <a:ext cx="579348" cy="423737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6892" tIns="46892" rIns="46892" bIns="46892" numCol="1" anchor="t">
                <a:spAutoFit/>
              </a:bodyPr>
              <a:lstStyle/>
              <a:p>
                <a:r>
                  <a:rPr sz="1800" baseline="-5999"/>
                  <a:t>Λ</a:t>
                </a:r>
                <a:r>
                  <a:rPr baseline="31999"/>
                  <a:t>3</a:t>
                </a:r>
                <a:r>
                  <a:t>H</a:t>
                </a:r>
              </a:p>
            </p:txBody>
          </p:sp>
          <p:sp>
            <p:nvSpPr>
              <p:cNvPr id="113" name="Λ4He"/>
              <p:cNvSpPr txBox="1"/>
              <p:nvPr/>
            </p:nvSpPr>
            <p:spPr>
              <a:xfrm>
                <a:off x="1395046" y="1254369"/>
                <a:ext cx="689232" cy="423737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6892" tIns="46892" rIns="46892" bIns="46892" numCol="1" anchor="t">
                <a:spAutoFit/>
              </a:bodyPr>
              <a:lstStyle/>
              <a:p>
                <a:r>
                  <a:rPr sz="1800" baseline="-5999"/>
                  <a:t>Λ</a:t>
                </a:r>
                <a:r>
                  <a:rPr sz="1800" baseline="31999"/>
                  <a:t>4</a:t>
                </a:r>
                <a:r>
                  <a:t>He</a:t>
                </a:r>
              </a:p>
            </p:txBody>
          </p:sp>
          <p:sp>
            <p:nvSpPr>
              <p:cNvPr id="114" name="Λ5He"/>
              <p:cNvSpPr txBox="1"/>
              <p:nvPr/>
            </p:nvSpPr>
            <p:spPr>
              <a:xfrm>
                <a:off x="1418492" y="609600"/>
                <a:ext cx="689232" cy="423737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6892" tIns="46892" rIns="46892" bIns="46892" numCol="1" anchor="t">
                <a:spAutoFit/>
              </a:bodyPr>
              <a:lstStyle/>
              <a:p>
                <a:r>
                  <a:rPr sz="1800" baseline="-5999"/>
                  <a:t>Λ</a:t>
                </a:r>
                <a:r>
                  <a:rPr sz="1800" baseline="31999"/>
                  <a:t>5</a:t>
                </a:r>
                <a:r>
                  <a:t>He</a:t>
                </a:r>
              </a:p>
            </p:txBody>
          </p:sp>
          <p:sp>
            <p:nvSpPr>
              <p:cNvPr id="115" name="Λ6He"/>
              <p:cNvSpPr txBox="1"/>
              <p:nvPr/>
            </p:nvSpPr>
            <p:spPr>
              <a:xfrm>
                <a:off x="1395046" y="0"/>
                <a:ext cx="689232" cy="423737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6892" tIns="46892" rIns="46892" bIns="46892" numCol="1" anchor="t">
                <a:spAutoFit/>
              </a:bodyPr>
              <a:lstStyle/>
              <a:p>
                <a:r>
                  <a:rPr sz="1800" baseline="-5999"/>
                  <a:t>Λ</a:t>
                </a:r>
                <a:r>
                  <a:rPr sz="1800" baseline="31999"/>
                  <a:t>6</a:t>
                </a:r>
                <a:r>
                  <a:t>He</a:t>
                </a:r>
              </a:p>
            </p:txBody>
          </p:sp>
          <p:sp>
            <p:nvSpPr>
              <p:cNvPr id="116" name="Λ4H"/>
              <p:cNvSpPr txBox="1"/>
              <p:nvPr/>
            </p:nvSpPr>
            <p:spPr>
              <a:xfrm>
                <a:off x="738553" y="1254369"/>
                <a:ext cx="579348" cy="423737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6892" tIns="46892" rIns="46892" bIns="46892" numCol="1" anchor="t">
                <a:spAutoFit/>
              </a:bodyPr>
              <a:lstStyle/>
              <a:p>
                <a:r>
                  <a:rPr sz="1800" baseline="-5999"/>
                  <a:t>Λ</a:t>
                </a:r>
                <a:r>
                  <a:rPr baseline="31999"/>
                  <a:t>4</a:t>
                </a:r>
                <a:r>
                  <a:t>H</a:t>
                </a:r>
              </a:p>
            </p:txBody>
          </p:sp>
        </p:grpSp>
      </p:grpSp>
      <p:grpSp>
        <p:nvGrpSpPr>
          <p:cNvPr id="117" name="Groupe"/>
          <p:cNvGrpSpPr/>
          <p:nvPr/>
        </p:nvGrpSpPr>
        <p:grpSpPr>
          <a:xfrm>
            <a:off x="4788024" y="470694"/>
            <a:ext cx="3856894" cy="5807015"/>
            <a:chOff x="0" y="-1127045"/>
            <a:chExt cx="3856893" cy="5807014"/>
          </a:xfrm>
        </p:grpSpPr>
        <p:pic>
          <p:nvPicPr>
            <p:cNvPr id="118" name="Fig6_1.pdf" descr="Fig6_1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856893" cy="4679969"/>
            </a:xfrm>
            <a:prstGeom prst="rect">
              <a:avLst/>
            </a:prstGeom>
            <a:ln w="3175" cap="flat">
              <a:noFill/>
              <a:round/>
            </a:ln>
            <a:effectLst/>
          </p:spPr>
        </p:pic>
        <p:sp>
          <p:nvSpPr>
            <p:cNvPr id="119" name="Soft EOS…"/>
            <p:cNvSpPr txBox="1"/>
            <p:nvPr/>
          </p:nvSpPr>
          <p:spPr>
            <a:xfrm>
              <a:off x="2297752" y="-1127045"/>
              <a:ext cx="1545640" cy="925697"/>
            </a:xfrm>
            <a:prstGeom prst="rect">
              <a:avLst/>
            </a:prstGeom>
            <a:solidFill>
              <a:srgbClr val="D4FB79"/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6000" tIns="36000" rIns="36000" bIns="36000" numCol="1" anchor="t">
              <a:spAutoFit/>
            </a:bodyPr>
            <a:lstStyle/>
            <a:p>
              <a:r>
                <a:rPr dirty="0"/>
                <a:t>Soft EOS</a:t>
              </a:r>
            </a:p>
            <a:p>
              <a:r>
                <a:rPr dirty="0"/>
                <a:t>with </a:t>
              </a:r>
              <a:r>
                <a:rPr dirty="0" err="1"/>
                <a:t>m.d.i</a:t>
              </a:r>
              <a:r>
                <a:rPr dirty="0"/>
                <a:t>.</a:t>
              </a:r>
            </a:p>
            <a:p>
              <a:r>
                <a:rPr dirty="0"/>
                <a:t>with Kaon pot.</a:t>
              </a:r>
            </a:p>
          </p:txBody>
        </p:sp>
        <p:grpSp>
          <p:nvGrpSpPr>
            <p:cNvPr id="120" name="Groupe"/>
            <p:cNvGrpSpPr/>
            <p:nvPr/>
          </p:nvGrpSpPr>
          <p:grpSpPr>
            <a:xfrm>
              <a:off x="433753" y="565168"/>
              <a:ext cx="2107725" cy="2897307"/>
              <a:chOff x="0" y="0"/>
              <a:chExt cx="2107723" cy="2897305"/>
            </a:xfrm>
          </p:grpSpPr>
          <p:sp>
            <p:nvSpPr>
              <p:cNvPr id="121" name="n-Λ"/>
              <p:cNvSpPr txBox="1"/>
              <p:nvPr/>
            </p:nvSpPr>
            <p:spPr>
              <a:xfrm>
                <a:off x="0" y="2473569"/>
                <a:ext cx="566783" cy="423737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6892" tIns="46892" rIns="46892" bIns="46892" numCol="1" anchor="t">
                <a:spAutoFit/>
              </a:bodyPr>
              <a:lstStyle/>
              <a:p>
                <a:r>
                  <a:t>n-</a:t>
                </a:r>
                <a:r>
                  <a:rPr sz="1800"/>
                  <a:t>Λ</a:t>
                </a:r>
              </a:p>
            </p:txBody>
          </p:sp>
          <p:sp>
            <p:nvSpPr>
              <p:cNvPr id="122" name="p-Λ"/>
              <p:cNvSpPr txBox="1"/>
              <p:nvPr/>
            </p:nvSpPr>
            <p:spPr>
              <a:xfrm>
                <a:off x="762000" y="2473569"/>
                <a:ext cx="566783" cy="423737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6892" tIns="46892" rIns="46892" bIns="46892" numCol="1" anchor="t">
                <a:spAutoFit/>
              </a:bodyPr>
              <a:lstStyle/>
              <a:p>
                <a:r>
                  <a:t>p-</a:t>
                </a:r>
                <a:r>
                  <a:rPr sz="1800"/>
                  <a:t>Λ</a:t>
                </a:r>
              </a:p>
            </p:txBody>
          </p:sp>
          <p:sp>
            <p:nvSpPr>
              <p:cNvPr id="123" name="Λ3H"/>
              <p:cNvSpPr txBox="1"/>
              <p:nvPr/>
            </p:nvSpPr>
            <p:spPr>
              <a:xfrm>
                <a:off x="738553" y="1863969"/>
                <a:ext cx="579348" cy="423737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6892" tIns="46892" rIns="46892" bIns="46892" numCol="1" anchor="t">
                <a:spAutoFit/>
              </a:bodyPr>
              <a:lstStyle/>
              <a:p>
                <a:r>
                  <a:rPr sz="1800" baseline="-5999"/>
                  <a:t>Λ</a:t>
                </a:r>
                <a:r>
                  <a:rPr baseline="31999"/>
                  <a:t>3</a:t>
                </a:r>
                <a:r>
                  <a:t>H</a:t>
                </a:r>
              </a:p>
            </p:txBody>
          </p:sp>
          <p:sp>
            <p:nvSpPr>
              <p:cNvPr id="124" name="Λ4He"/>
              <p:cNvSpPr txBox="1"/>
              <p:nvPr/>
            </p:nvSpPr>
            <p:spPr>
              <a:xfrm>
                <a:off x="1395046" y="1254369"/>
                <a:ext cx="689232" cy="423737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6892" tIns="46892" rIns="46892" bIns="46892" numCol="1" anchor="t">
                <a:spAutoFit/>
              </a:bodyPr>
              <a:lstStyle/>
              <a:p>
                <a:r>
                  <a:rPr sz="1800" baseline="-5999"/>
                  <a:t>Λ</a:t>
                </a:r>
                <a:r>
                  <a:rPr sz="1800" baseline="31999"/>
                  <a:t>4</a:t>
                </a:r>
                <a:r>
                  <a:t>He</a:t>
                </a:r>
              </a:p>
            </p:txBody>
          </p:sp>
          <p:sp>
            <p:nvSpPr>
              <p:cNvPr id="125" name="Λ5He"/>
              <p:cNvSpPr txBox="1"/>
              <p:nvPr/>
            </p:nvSpPr>
            <p:spPr>
              <a:xfrm>
                <a:off x="1418492" y="609600"/>
                <a:ext cx="689232" cy="423737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6892" tIns="46892" rIns="46892" bIns="46892" numCol="1" anchor="t">
                <a:spAutoFit/>
              </a:bodyPr>
              <a:lstStyle/>
              <a:p>
                <a:r>
                  <a:rPr sz="1800" baseline="-5999"/>
                  <a:t>Λ</a:t>
                </a:r>
                <a:r>
                  <a:rPr sz="1800" baseline="31999"/>
                  <a:t>5</a:t>
                </a:r>
                <a:r>
                  <a:t>He</a:t>
                </a:r>
              </a:p>
            </p:txBody>
          </p:sp>
          <p:sp>
            <p:nvSpPr>
              <p:cNvPr id="126" name="Λ6He"/>
              <p:cNvSpPr txBox="1"/>
              <p:nvPr/>
            </p:nvSpPr>
            <p:spPr>
              <a:xfrm>
                <a:off x="1395046" y="0"/>
                <a:ext cx="689232" cy="423737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6892" tIns="46892" rIns="46892" bIns="46892" numCol="1" anchor="t">
                <a:spAutoFit/>
              </a:bodyPr>
              <a:lstStyle/>
              <a:p>
                <a:r>
                  <a:rPr sz="1800" baseline="-5999"/>
                  <a:t>Λ</a:t>
                </a:r>
                <a:r>
                  <a:rPr sz="1800" baseline="31999"/>
                  <a:t>6</a:t>
                </a:r>
                <a:r>
                  <a:t>He</a:t>
                </a:r>
              </a:p>
            </p:txBody>
          </p:sp>
          <p:sp>
            <p:nvSpPr>
              <p:cNvPr id="127" name="Λ4H"/>
              <p:cNvSpPr txBox="1"/>
              <p:nvPr/>
            </p:nvSpPr>
            <p:spPr>
              <a:xfrm>
                <a:off x="738553" y="1254369"/>
                <a:ext cx="579348" cy="423737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6892" tIns="46892" rIns="46892" bIns="46892" numCol="1" anchor="t">
                <a:spAutoFit/>
              </a:bodyPr>
              <a:lstStyle/>
              <a:p>
                <a:r>
                  <a:rPr sz="1800" baseline="-5999"/>
                  <a:t>Λ</a:t>
                </a:r>
                <a:r>
                  <a:rPr baseline="31999"/>
                  <a:t>4</a:t>
                </a:r>
                <a:r>
                  <a:t>H</a:t>
                </a:r>
              </a:p>
            </p:txBody>
          </p:sp>
        </p:grpSp>
      </p:grpSp>
      <p:grpSp>
        <p:nvGrpSpPr>
          <p:cNvPr id="128" name="Groupe"/>
          <p:cNvGrpSpPr/>
          <p:nvPr/>
        </p:nvGrpSpPr>
        <p:grpSpPr>
          <a:xfrm>
            <a:off x="4788024" y="448302"/>
            <a:ext cx="3856894" cy="5826761"/>
            <a:chOff x="0" y="-1146789"/>
            <a:chExt cx="3856893" cy="5826758"/>
          </a:xfrm>
        </p:grpSpPr>
        <p:pic>
          <p:nvPicPr>
            <p:cNvPr id="129" name="Fig6_0.pdf" descr="Fig6_0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856893" cy="4679969"/>
            </a:xfrm>
            <a:prstGeom prst="rect">
              <a:avLst/>
            </a:prstGeom>
            <a:ln w="3175" cap="flat">
              <a:noFill/>
              <a:round/>
            </a:ln>
            <a:effectLst/>
          </p:spPr>
        </p:pic>
        <p:sp>
          <p:nvSpPr>
            <p:cNvPr id="130" name="Soft EOS…"/>
            <p:cNvSpPr txBox="1"/>
            <p:nvPr/>
          </p:nvSpPr>
          <p:spPr>
            <a:xfrm>
              <a:off x="2339471" y="-1146789"/>
              <a:ext cx="1462202" cy="925697"/>
            </a:xfrm>
            <a:prstGeom prst="rect">
              <a:avLst/>
            </a:prstGeom>
            <a:solidFill>
              <a:srgbClr val="D4FB79"/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6000" tIns="36000" rIns="36000" bIns="36000" numCol="1" anchor="t">
              <a:spAutoFit/>
            </a:bodyPr>
            <a:lstStyle/>
            <a:p>
              <a:r>
                <a:rPr dirty="0"/>
                <a:t>Soft EOS</a:t>
              </a:r>
            </a:p>
            <a:p>
              <a:r>
                <a:rPr dirty="0"/>
                <a:t>with </a:t>
              </a:r>
              <a:r>
                <a:rPr dirty="0" err="1"/>
                <a:t>m.d.i</a:t>
              </a:r>
              <a:r>
                <a:rPr dirty="0"/>
                <a:t>.</a:t>
              </a:r>
            </a:p>
            <a:p>
              <a:r>
                <a:rPr dirty="0"/>
                <a:t>no Kaon pot.</a:t>
              </a:r>
            </a:p>
          </p:txBody>
        </p:sp>
        <p:grpSp>
          <p:nvGrpSpPr>
            <p:cNvPr id="131" name="Groupe"/>
            <p:cNvGrpSpPr/>
            <p:nvPr/>
          </p:nvGrpSpPr>
          <p:grpSpPr>
            <a:xfrm>
              <a:off x="445476" y="579537"/>
              <a:ext cx="2107725" cy="2897307"/>
              <a:chOff x="0" y="0"/>
              <a:chExt cx="2107723" cy="2897305"/>
            </a:xfrm>
          </p:grpSpPr>
          <p:sp>
            <p:nvSpPr>
              <p:cNvPr id="132" name="n-Λ"/>
              <p:cNvSpPr txBox="1"/>
              <p:nvPr/>
            </p:nvSpPr>
            <p:spPr>
              <a:xfrm>
                <a:off x="0" y="2473569"/>
                <a:ext cx="566783" cy="423737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6892" tIns="46892" rIns="46892" bIns="46892" numCol="1" anchor="t">
                <a:spAutoFit/>
              </a:bodyPr>
              <a:lstStyle/>
              <a:p>
                <a:r>
                  <a:t>n-</a:t>
                </a:r>
                <a:r>
                  <a:rPr sz="1800"/>
                  <a:t>Λ</a:t>
                </a:r>
              </a:p>
            </p:txBody>
          </p:sp>
          <p:sp>
            <p:nvSpPr>
              <p:cNvPr id="133" name="p-Λ"/>
              <p:cNvSpPr txBox="1"/>
              <p:nvPr/>
            </p:nvSpPr>
            <p:spPr>
              <a:xfrm>
                <a:off x="762000" y="2473569"/>
                <a:ext cx="566783" cy="423737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6892" tIns="46892" rIns="46892" bIns="46892" numCol="1" anchor="t">
                <a:spAutoFit/>
              </a:bodyPr>
              <a:lstStyle/>
              <a:p>
                <a:r>
                  <a:t>p-</a:t>
                </a:r>
                <a:r>
                  <a:rPr sz="1800"/>
                  <a:t>Λ</a:t>
                </a:r>
              </a:p>
            </p:txBody>
          </p:sp>
          <p:sp>
            <p:nvSpPr>
              <p:cNvPr id="134" name="Λ3H"/>
              <p:cNvSpPr txBox="1"/>
              <p:nvPr/>
            </p:nvSpPr>
            <p:spPr>
              <a:xfrm>
                <a:off x="738553" y="1863969"/>
                <a:ext cx="579348" cy="423737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6892" tIns="46892" rIns="46892" bIns="46892" numCol="1" anchor="t">
                <a:spAutoFit/>
              </a:bodyPr>
              <a:lstStyle/>
              <a:p>
                <a:r>
                  <a:rPr sz="1800" baseline="-5999"/>
                  <a:t>Λ</a:t>
                </a:r>
                <a:r>
                  <a:rPr baseline="31999"/>
                  <a:t>3</a:t>
                </a:r>
                <a:r>
                  <a:t>H</a:t>
                </a:r>
              </a:p>
            </p:txBody>
          </p:sp>
          <p:sp>
            <p:nvSpPr>
              <p:cNvPr id="135" name="Λ4He"/>
              <p:cNvSpPr txBox="1"/>
              <p:nvPr/>
            </p:nvSpPr>
            <p:spPr>
              <a:xfrm>
                <a:off x="1395046" y="1254369"/>
                <a:ext cx="689232" cy="423737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6892" tIns="46892" rIns="46892" bIns="46892" numCol="1" anchor="t">
                <a:spAutoFit/>
              </a:bodyPr>
              <a:lstStyle/>
              <a:p>
                <a:r>
                  <a:rPr sz="1800" baseline="-5999"/>
                  <a:t>Λ</a:t>
                </a:r>
                <a:r>
                  <a:rPr sz="1800" baseline="31999"/>
                  <a:t>4</a:t>
                </a:r>
                <a:r>
                  <a:t>He</a:t>
                </a:r>
              </a:p>
            </p:txBody>
          </p:sp>
          <p:sp>
            <p:nvSpPr>
              <p:cNvPr id="136" name="Λ5He"/>
              <p:cNvSpPr txBox="1"/>
              <p:nvPr/>
            </p:nvSpPr>
            <p:spPr>
              <a:xfrm>
                <a:off x="1418492" y="609600"/>
                <a:ext cx="689232" cy="423737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6892" tIns="46892" rIns="46892" bIns="46892" numCol="1" anchor="t">
                <a:spAutoFit/>
              </a:bodyPr>
              <a:lstStyle/>
              <a:p>
                <a:r>
                  <a:rPr sz="1800" baseline="-5999"/>
                  <a:t>Λ</a:t>
                </a:r>
                <a:r>
                  <a:rPr sz="1800" baseline="31999"/>
                  <a:t>5</a:t>
                </a:r>
                <a:r>
                  <a:t>He</a:t>
                </a:r>
              </a:p>
            </p:txBody>
          </p:sp>
          <p:sp>
            <p:nvSpPr>
              <p:cNvPr id="137" name="Λ6He"/>
              <p:cNvSpPr txBox="1"/>
              <p:nvPr/>
            </p:nvSpPr>
            <p:spPr>
              <a:xfrm>
                <a:off x="1395046" y="0"/>
                <a:ext cx="689232" cy="423737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6892" tIns="46892" rIns="46892" bIns="46892" numCol="1" anchor="t">
                <a:spAutoFit/>
              </a:bodyPr>
              <a:lstStyle/>
              <a:p>
                <a:r>
                  <a:rPr sz="1800" baseline="-5999"/>
                  <a:t>Λ</a:t>
                </a:r>
                <a:r>
                  <a:rPr sz="1800" baseline="31999"/>
                  <a:t>6</a:t>
                </a:r>
                <a:r>
                  <a:t>He</a:t>
                </a:r>
              </a:p>
            </p:txBody>
          </p:sp>
          <p:sp>
            <p:nvSpPr>
              <p:cNvPr id="138" name="Λ4H"/>
              <p:cNvSpPr txBox="1"/>
              <p:nvPr/>
            </p:nvSpPr>
            <p:spPr>
              <a:xfrm>
                <a:off x="738553" y="1254369"/>
                <a:ext cx="579348" cy="423737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6892" tIns="46892" rIns="46892" bIns="46892" numCol="1" anchor="t">
                <a:spAutoFit/>
              </a:bodyPr>
              <a:lstStyle/>
              <a:p>
                <a:r>
                  <a:rPr sz="1800" baseline="-5999"/>
                  <a:t>Λ</a:t>
                </a:r>
                <a:r>
                  <a:rPr baseline="31999"/>
                  <a:t>4</a:t>
                </a:r>
                <a:r>
                  <a:t>H</a:t>
                </a:r>
              </a:p>
            </p:txBody>
          </p:sp>
        </p:grpSp>
      </p:grpSp>
      <p:grpSp>
        <p:nvGrpSpPr>
          <p:cNvPr id="147" name="Gruppieren 146"/>
          <p:cNvGrpSpPr/>
          <p:nvPr/>
        </p:nvGrpSpPr>
        <p:grpSpPr>
          <a:xfrm>
            <a:off x="251520" y="4318321"/>
            <a:ext cx="4104456" cy="910879"/>
            <a:chOff x="251520" y="4462337"/>
            <a:chExt cx="4104456" cy="910879"/>
          </a:xfrm>
        </p:grpSpPr>
        <p:cxnSp>
          <p:nvCxnSpPr>
            <p:cNvPr id="140" name="Gerader Verbinder 139"/>
            <p:cNvCxnSpPr/>
            <p:nvPr/>
          </p:nvCxnSpPr>
          <p:spPr bwMode="auto">
            <a:xfrm>
              <a:off x="287339" y="4462337"/>
              <a:ext cx="3852613" cy="0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2" name="Gerader Verbinder 141"/>
            <p:cNvCxnSpPr/>
            <p:nvPr/>
          </p:nvCxnSpPr>
          <p:spPr bwMode="auto">
            <a:xfrm>
              <a:off x="503363" y="4767137"/>
              <a:ext cx="3852613" cy="0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3" name="Gerader Verbinder 142"/>
            <p:cNvCxnSpPr/>
            <p:nvPr/>
          </p:nvCxnSpPr>
          <p:spPr bwMode="auto">
            <a:xfrm flipV="1">
              <a:off x="251520" y="5071938"/>
              <a:ext cx="2376264" cy="13246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4" name="Gerader Verbinder 143"/>
            <p:cNvCxnSpPr/>
            <p:nvPr/>
          </p:nvCxnSpPr>
          <p:spPr bwMode="auto">
            <a:xfrm>
              <a:off x="251520" y="5373216"/>
              <a:ext cx="3024336" cy="0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6CB60A-4D97-4E08-93CA-E4297F5AFD4A}" type="slidenum">
              <a:rPr lang="de-DE" smtClean="0"/>
              <a:pPr/>
              <a:t>36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6557" y="2586643"/>
            <a:ext cx="4630584" cy="26526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59557" y="1504926"/>
            <a:ext cx="3384873" cy="5047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</a:pPr>
            <a:r>
              <a:rPr lang="de-DE" dirty="0" smtClean="0"/>
              <a:t>IQMD+FRIGA 1.9GeV/u </a:t>
            </a:r>
            <a:r>
              <a:rPr lang="de-DE" dirty="0" err="1" smtClean="0"/>
              <a:t>Ni+Ni</a:t>
            </a:r>
            <a:r>
              <a:rPr lang="de-DE" dirty="0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7323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 advAuto="0"/>
      <p:bldP spid="117" grpId="0" animBg="1" advAuto="0"/>
      <p:bldP spid="128" grpId="0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Influence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Lambda </a:t>
            </a:r>
            <a:r>
              <a:rPr lang="de-DE" dirty="0" err="1" smtClean="0"/>
              <a:t>re-scattering</a:t>
            </a:r>
            <a:r>
              <a:rPr lang="de-DE" dirty="0" smtClean="0"/>
              <a:t> 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6CB60A-4D97-4E08-93CA-E4297F5AFD4A}" type="slidenum">
              <a:rPr lang="de-DE" smtClean="0"/>
              <a:pPr/>
              <a:t>37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314449" y="5373216"/>
            <a:ext cx="8650039" cy="10081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dirty="0" err="1" smtClean="0"/>
              <a:t>rescattering</a:t>
            </a:r>
            <a:r>
              <a:rPr lang="de-DE" dirty="0" smtClean="0"/>
              <a:t> </a:t>
            </a:r>
            <a:r>
              <a:rPr lang="de-DE" dirty="0" err="1" smtClean="0"/>
              <a:t>changes</a:t>
            </a:r>
            <a:r>
              <a:rPr lang="de-DE" dirty="0" smtClean="0"/>
              <a:t> </a:t>
            </a:r>
            <a:r>
              <a:rPr lang="de-DE" dirty="0" err="1" smtClean="0"/>
              <a:t>rapidity</a:t>
            </a:r>
            <a:r>
              <a:rPr lang="de-DE" dirty="0" smtClean="0"/>
              <a:t> </a:t>
            </a:r>
            <a:r>
              <a:rPr lang="de-DE" dirty="0" err="1" smtClean="0"/>
              <a:t>distribution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hyperons</a:t>
            </a:r>
            <a:r>
              <a:rPr lang="de-DE" dirty="0" smtClean="0"/>
              <a:t> </a:t>
            </a:r>
          </a:p>
          <a:p>
            <a:pPr marL="285750" indent="-285750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consequently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overlapp</a:t>
            </a:r>
            <a:r>
              <a:rPr lang="de-DE" dirty="0" smtClean="0"/>
              <a:t> </a:t>
            </a:r>
            <a:r>
              <a:rPr lang="de-DE" dirty="0" err="1" smtClean="0"/>
              <a:t>region</a:t>
            </a:r>
            <a:r>
              <a:rPr lang="de-DE" dirty="0" smtClean="0"/>
              <a:t> </a:t>
            </a:r>
            <a:r>
              <a:rPr lang="de-DE" dirty="0" err="1" smtClean="0"/>
              <a:t>between</a:t>
            </a:r>
            <a:r>
              <a:rPr lang="de-DE" dirty="0" smtClean="0"/>
              <a:t> </a:t>
            </a:r>
            <a:r>
              <a:rPr lang="de-DE" dirty="0" err="1" smtClean="0"/>
              <a:t>hyperons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spectator</a:t>
            </a:r>
            <a:r>
              <a:rPr lang="de-DE" dirty="0" smtClean="0"/>
              <a:t> </a:t>
            </a:r>
            <a:r>
              <a:rPr lang="de-DE" dirty="0" err="1" smtClean="0"/>
              <a:t>nucleons</a:t>
            </a:r>
            <a:endParaRPr lang="de-DE" dirty="0" smtClean="0"/>
          </a:p>
          <a:p>
            <a:pPr marL="285750" indent="-285750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dirty="0" err="1" smtClean="0"/>
              <a:t>huge</a:t>
            </a:r>
            <a:r>
              <a:rPr lang="de-DE" dirty="0" smtClean="0"/>
              <a:t> </a:t>
            </a:r>
            <a:r>
              <a:rPr lang="de-DE" dirty="0" err="1" smtClean="0"/>
              <a:t>influence</a:t>
            </a:r>
            <a:r>
              <a:rPr lang="de-DE" dirty="0" smtClean="0"/>
              <a:t> on </a:t>
            </a:r>
            <a:r>
              <a:rPr lang="de-DE" dirty="0" err="1" smtClean="0"/>
              <a:t>yields</a:t>
            </a:r>
            <a:r>
              <a:rPr lang="de-DE" dirty="0" smtClean="0"/>
              <a:t> on </a:t>
            </a:r>
            <a:r>
              <a:rPr lang="de-DE" dirty="0" err="1" smtClean="0"/>
              <a:t>hyper</a:t>
            </a:r>
            <a:r>
              <a:rPr lang="de-DE" dirty="0" smtClean="0"/>
              <a:t> </a:t>
            </a:r>
            <a:r>
              <a:rPr lang="de-DE" dirty="0" err="1" smtClean="0"/>
              <a:t>nuclei</a:t>
            </a:r>
            <a:endParaRPr lang="de-DE" dirty="0" smtClean="0"/>
          </a:p>
        </p:txBody>
      </p:sp>
      <p:cxnSp>
        <p:nvCxnSpPr>
          <p:cNvPr id="10" name="Gerade Verbindung mit Pfeil 9"/>
          <p:cNvCxnSpPr/>
          <p:nvPr/>
        </p:nvCxnSpPr>
        <p:spPr bwMode="auto">
          <a:xfrm>
            <a:off x="7164288" y="1772816"/>
            <a:ext cx="792088" cy="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none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7956376" y="1412776"/>
            <a:ext cx="792088" cy="792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</a:pPr>
            <a:r>
              <a:rPr lang="en-US" sz="1400" dirty="0" smtClean="0"/>
              <a:t>fitted to existing data</a:t>
            </a:r>
          </a:p>
          <a:p>
            <a:pPr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</a:pP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 rot="5400000">
            <a:off x="7308304" y="2204864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</a:pPr>
            <a:r>
              <a:rPr lang="de-DE" sz="1600" i="1" dirty="0" smtClean="0"/>
              <a:t>IQMD </a:t>
            </a:r>
            <a:r>
              <a:rPr lang="de-DE" sz="1600" i="1" dirty="0" err="1" smtClean="0"/>
              <a:t>calculations</a:t>
            </a:r>
            <a:r>
              <a:rPr lang="de-DE" sz="1600" i="1" dirty="0" smtClean="0"/>
              <a:t> C. </a:t>
            </a:r>
            <a:r>
              <a:rPr lang="de-DE" sz="1600" i="1" dirty="0" err="1" smtClean="0"/>
              <a:t>Hartnack</a:t>
            </a:r>
            <a:r>
              <a:rPr lang="de-DE" sz="1600" i="1" dirty="0" smtClean="0"/>
              <a:t> </a:t>
            </a:r>
            <a:endParaRPr lang="en-US" sz="1600" i="1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63" y="1196752"/>
            <a:ext cx="3560465" cy="41497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981" y="1208559"/>
            <a:ext cx="3522082" cy="402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8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Clusterisation</a:t>
            </a:r>
            <a:r>
              <a:rPr lang="de-DE" dirty="0" smtClean="0"/>
              <a:t> time </a:t>
            </a:r>
            <a:r>
              <a:rPr lang="de-DE" dirty="0" err="1" smtClean="0"/>
              <a:t>influence</a:t>
            </a:r>
            <a:r>
              <a:rPr lang="de-DE" dirty="0" smtClean="0"/>
              <a:t> on </a:t>
            </a:r>
            <a:r>
              <a:rPr lang="de-DE" dirty="0" err="1" smtClean="0"/>
              <a:t>rapidity</a:t>
            </a:r>
            <a:r>
              <a:rPr lang="de-DE" dirty="0" smtClean="0"/>
              <a:t> </a:t>
            </a:r>
            <a:r>
              <a:rPr lang="de-DE" dirty="0" err="1" smtClean="0"/>
              <a:t>distributions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6CB60A-4D97-4E08-93CA-E4297F5AFD4A}" type="slidenum">
              <a:rPr lang="de-DE" smtClean="0"/>
              <a:pPr/>
              <a:t>38</a:t>
            </a:fld>
            <a:endParaRPr lang="de-DE"/>
          </a:p>
        </p:txBody>
      </p:sp>
      <p:grpSp>
        <p:nvGrpSpPr>
          <p:cNvPr id="5" name="Groupe"/>
          <p:cNvGrpSpPr/>
          <p:nvPr/>
        </p:nvGrpSpPr>
        <p:grpSpPr>
          <a:xfrm>
            <a:off x="263459" y="1460723"/>
            <a:ext cx="8674380" cy="4879878"/>
            <a:chOff x="0" y="0"/>
            <a:chExt cx="8674379" cy="4879877"/>
          </a:xfrm>
        </p:grpSpPr>
        <p:pic>
          <p:nvPicPr>
            <p:cNvPr id="6" name="PartitionsVersusTime_2.png" descr="PartitionsVersusTime_2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68339" y="0"/>
              <a:ext cx="7406041" cy="4781631"/>
            </a:xfrm>
            <a:prstGeom prst="rect">
              <a:avLst/>
            </a:prstGeom>
            <a:ln w="3175" cap="flat">
              <a:noFill/>
              <a:round/>
            </a:ln>
            <a:effectLst/>
          </p:spPr>
        </p:pic>
        <p:sp>
          <p:nvSpPr>
            <p:cNvPr id="7" name="(y/yproj.)c.o.m."/>
            <p:cNvSpPr/>
            <p:nvPr/>
          </p:nvSpPr>
          <p:spPr>
            <a:xfrm>
              <a:off x="4298140" y="4516943"/>
              <a:ext cx="1313134" cy="362935"/>
            </a:xfrm>
            <a:prstGeom prst="rect">
              <a:avLst/>
            </a:prstGeom>
            <a:solidFill>
              <a:srgbClr val="FFFC7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6892" tIns="46892" rIns="46892" bIns="46892" numCol="1" anchor="ctr">
              <a:spAutoFit/>
            </a:bodyPr>
            <a:lstStyle/>
            <a:p>
              <a:pPr>
                <a:defRPr sz="1900"/>
              </a:pPr>
              <a:r>
                <a:t>(y/y</a:t>
              </a:r>
              <a:r>
                <a:rPr baseline="-5999"/>
                <a:t>proj.</a:t>
              </a:r>
              <a:r>
                <a:t>)</a:t>
              </a:r>
              <a:r>
                <a:rPr baseline="-5999"/>
                <a:t>c.o.m.</a:t>
              </a:r>
            </a:p>
          </p:txBody>
        </p:sp>
        <p:sp>
          <p:nvSpPr>
            <p:cNvPr id="8" name="Ligne"/>
            <p:cNvSpPr/>
            <p:nvPr/>
          </p:nvSpPr>
          <p:spPr>
            <a:xfrm>
              <a:off x="4260007" y="4565207"/>
              <a:ext cx="1486787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46892" tIns="46892" rIns="46892" bIns="46892" numCol="1" anchor="ctr">
              <a:noAutofit/>
            </a:bodyPr>
            <a:lstStyle/>
            <a:p>
              <a:endParaRPr/>
            </a:p>
          </p:txBody>
        </p:sp>
        <p:sp>
          <p:nvSpPr>
            <p:cNvPr id="9" name="4 fm/c"/>
            <p:cNvSpPr/>
            <p:nvPr/>
          </p:nvSpPr>
          <p:spPr>
            <a:xfrm>
              <a:off x="2155232" y="520827"/>
              <a:ext cx="671893" cy="313753"/>
            </a:xfrm>
            <a:prstGeom prst="rect">
              <a:avLst/>
            </a:prstGeom>
            <a:solidFill>
              <a:srgbClr val="FFFC7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6892" tIns="46892" rIns="46892" bIns="46892" numCol="1" anchor="ctr">
              <a:spAutoFit/>
            </a:bodyPr>
            <a:lstStyle>
              <a:lvl1pPr>
                <a:defRPr sz="1600"/>
              </a:lvl1pPr>
            </a:lstStyle>
            <a:p>
              <a:r>
                <a:t>4 fm/c</a:t>
              </a:r>
            </a:p>
          </p:txBody>
        </p:sp>
        <p:sp>
          <p:nvSpPr>
            <p:cNvPr id="10" name="8 fm/c"/>
            <p:cNvSpPr/>
            <p:nvPr/>
          </p:nvSpPr>
          <p:spPr>
            <a:xfrm>
              <a:off x="4644432" y="520827"/>
              <a:ext cx="671893" cy="313753"/>
            </a:xfrm>
            <a:prstGeom prst="rect">
              <a:avLst/>
            </a:prstGeom>
            <a:solidFill>
              <a:srgbClr val="FFFC7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6892" tIns="46892" rIns="46892" bIns="46892" numCol="1" anchor="ctr">
              <a:spAutoFit/>
            </a:bodyPr>
            <a:lstStyle>
              <a:lvl1pPr>
                <a:defRPr sz="1600"/>
              </a:lvl1pPr>
            </a:lstStyle>
            <a:p>
              <a:r>
                <a:t>8 fm/c</a:t>
              </a:r>
            </a:p>
          </p:txBody>
        </p:sp>
        <p:sp>
          <p:nvSpPr>
            <p:cNvPr id="11" name="10 fm/c"/>
            <p:cNvSpPr/>
            <p:nvPr/>
          </p:nvSpPr>
          <p:spPr>
            <a:xfrm>
              <a:off x="7057432" y="517514"/>
              <a:ext cx="773494" cy="313753"/>
            </a:xfrm>
            <a:prstGeom prst="rect">
              <a:avLst/>
            </a:prstGeom>
            <a:solidFill>
              <a:srgbClr val="FFFC7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6892" tIns="46892" rIns="46892" bIns="46892" numCol="1" anchor="ctr">
              <a:spAutoFit/>
            </a:bodyPr>
            <a:lstStyle>
              <a:lvl1pPr>
                <a:defRPr sz="1600"/>
              </a:lvl1pPr>
            </a:lstStyle>
            <a:p>
              <a:r>
                <a:t>10 fm/c</a:t>
              </a:r>
            </a:p>
          </p:txBody>
        </p:sp>
        <p:sp>
          <p:nvSpPr>
            <p:cNvPr id="12" name="15 fm/c"/>
            <p:cNvSpPr/>
            <p:nvPr/>
          </p:nvSpPr>
          <p:spPr>
            <a:xfrm>
              <a:off x="2155232" y="2705227"/>
              <a:ext cx="773493" cy="313753"/>
            </a:xfrm>
            <a:prstGeom prst="rect">
              <a:avLst/>
            </a:prstGeom>
            <a:solidFill>
              <a:srgbClr val="FFFC7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6892" tIns="46892" rIns="46892" bIns="46892" numCol="1" anchor="ctr">
              <a:spAutoFit/>
            </a:bodyPr>
            <a:lstStyle>
              <a:lvl1pPr>
                <a:defRPr sz="1600"/>
              </a:lvl1pPr>
            </a:lstStyle>
            <a:p>
              <a:r>
                <a:t>15 fm/c</a:t>
              </a:r>
            </a:p>
          </p:txBody>
        </p:sp>
        <p:sp>
          <p:nvSpPr>
            <p:cNvPr id="13" name="20 fm/c"/>
            <p:cNvSpPr/>
            <p:nvPr/>
          </p:nvSpPr>
          <p:spPr>
            <a:xfrm>
              <a:off x="4644432" y="2705227"/>
              <a:ext cx="773493" cy="313753"/>
            </a:xfrm>
            <a:prstGeom prst="rect">
              <a:avLst/>
            </a:prstGeom>
            <a:solidFill>
              <a:srgbClr val="FFFC7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6892" tIns="46892" rIns="46892" bIns="46892" numCol="1" anchor="ctr">
              <a:spAutoFit/>
            </a:bodyPr>
            <a:lstStyle>
              <a:lvl1pPr>
                <a:defRPr sz="1600"/>
              </a:lvl1pPr>
            </a:lstStyle>
            <a:p>
              <a:r>
                <a:t>20 fm/c</a:t>
              </a:r>
            </a:p>
          </p:txBody>
        </p:sp>
        <p:sp>
          <p:nvSpPr>
            <p:cNvPr id="14" name="30 fm/c"/>
            <p:cNvSpPr/>
            <p:nvPr/>
          </p:nvSpPr>
          <p:spPr>
            <a:xfrm>
              <a:off x="7057432" y="2701914"/>
              <a:ext cx="773494" cy="313753"/>
            </a:xfrm>
            <a:prstGeom prst="rect">
              <a:avLst/>
            </a:prstGeom>
            <a:solidFill>
              <a:srgbClr val="FFFC7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6892" tIns="46892" rIns="46892" bIns="46892" numCol="1" anchor="ctr">
              <a:spAutoFit/>
            </a:bodyPr>
            <a:lstStyle>
              <a:lvl1pPr>
                <a:defRPr sz="1600"/>
              </a:lvl1pPr>
            </a:lstStyle>
            <a:p>
              <a:r>
                <a:t>30 fm/c</a:t>
              </a:r>
            </a:p>
          </p:txBody>
        </p:sp>
        <p:sp>
          <p:nvSpPr>
            <p:cNvPr id="15" name="heavy (Z&gt;2) hypernuclei"/>
            <p:cNvSpPr txBox="1"/>
            <p:nvPr/>
          </p:nvSpPr>
          <p:spPr>
            <a:xfrm>
              <a:off x="0" y="289898"/>
              <a:ext cx="1372845" cy="92173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6892" tIns="46892" rIns="46892" bIns="46892" numCol="1" anchor="ctr">
              <a:spAutoFit/>
            </a:bodyPr>
            <a:lstStyle>
              <a:lvl1pPr>
                <a:defRPr sz="1900">
                  <a:solidFill>
                    <a:srgbClr val="FF2600"/>
                  </a:solidFill>
                </a:defRPr>
              </a:lvl1pPr>
            </a:lstStyle>
            <a:p>
              <a:r>
                <a:t>heavy (Z&gt;2) hypernuclei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979712" y="1140127"/>
            <a:ext cx="8674381" cy="4886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</a:pPr>
            <a:r>
              <a:rPr lang="de-DE" dirty="0" smtClean="0"/>
              <a:t>HSD+FRIGA </a:t>
            </a:r>
            <a:r>
              <a:rPr lang="de-DE" dirty="0" err="1" smtClean="0"/>
              <a:t>Au+Au</a:t>
            </a:r>
            <a:r>
              <a:rPr lang="de-DE" dirty="0" smtClean="0"/>
              <a:t> @ 11.45 </a:t>
            </a:r>
            <a:r>
              <a:rPr lang="de-DE" dirty="0" err="1" smtClean="0"/>
              <a:t>GeV</a:t>
            </a:r>
            <a:r>
              <a:rPr lang="de-DE" dirty="0" smtClean="0"/>
              <a:t>/u, b=6fm, </a:t>
            </a:r>
            <a:r>
              <a:rPr lang="de-DE" dirty="0" err="1" smtClean="0"/>
              <a:t>passing</a:t>
            </a:r>
            <a:r>
              <a:rPr lang="de-DE" dirty="0" smtClean="0"/>
              <a:t> time 7.5 </a:t>
            </a:r>
            <a:r>
              <a:rPr lang="de-DE" dirty="0" err="1" smtClean="0"/>
              <a:t>fm</a:t>
            </a:r>
            <a:r>
              <a:rPr lang="de-DE" dirty="0" smtClean="0"/>
              <a:t>/c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9677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HYPHI@GSI results in comparison to IQMD+FRIGA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6CB60A-4D97-4E08-93CA-E4297F5AFD4A}" type="slidenum">
              <a:rPr lang="de-DE" smtClean="0"/>
              <a:pPr/>
              <a:t>39</a:t>
            </a:fld>
            <a:endParaRPr lang="de-DE"/>
          </a:p>
        </p:txBody>
      </p:sp>
      <p:pic>
        <p:nvPicPr>
          <p:cNvPr id="5" name="Fig1_b0.0-5.5.pdf" descr="Fig1_b0.0-5.5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8720" y="1241560"/>
            <a:ext cx="5277947" cy="5147626"/>
          </a:xfrm>
          <a:prstGeom prst="rect">
            <a:avLst/>
          </a:prstGeom>
          <a:ln w="3175"/>
        </p:spPr>
      </p:pic>
      <p:sp>
        <p:nvSpPr>
          <p:cNvPr id="6" name="IQMD*+FRIGA…"/>
          <p:cNvSpPr txBox="1"/>
          <p:nvPr/>
        </p:nvSpPr>
        <p:spPr>
          <a:xfrm>
            <a:off x="-1" y="1235807"/>
            <a:ext cx="2080635" cy="83336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892" tIns="46892" rIns="46892" bIns="46892">
            <a:spAutoFit/>
          </a:bodyPr>
          <a:lstStyle/>
          <a:p>
            <a:pPr algn="ctr">
              <a:defRPr sz="1400"/>
            </a:pPr>
            <a:r>
              <a:rPr sz="1600" dirty="0"/>
              <a:t>IQMD*+FRIGA</a:t>
            </a:r>
          </a:p>
          <a:p>
            <a:pPr algn="ctr">
              <a:defRPr sz="1400"/>
            </a:pPr>
            <a:r>
              <a:rPr sz="1600" dirty="0"/>
              <a:t> </a:t>
            </a:r>
            <a:r>
              <a:rPr sz="1600" baseline="31999" dirty="0"/>
              <a:t>6</a:t>
            </a:r>
            <a:r>
              <a:rPr sz="1600" dirty="0"/>
              <a:t>Li+</a:t>
            </a:r>
            <a:r>
              <a:rPr sz="1600" baseline="31999" dirty="0"/>
              <a:t>12</a:t>
            </a:r>
            <a:r>
              <a:rPr sz="1600" dirty="0"/>
              <a:t>C @ 2A.GeV </a:t>
            </a:r>
          </a:p>
          <a:p>
            <a:pPr algn="ctr">
              <a:defRPr sz="1400"/>
            </a:pPr>
            <a:r>
              <a:rPr sz="1600" dirty="0"/>
              <a:t>(t = 2 </a:t>
            </a:r>
            <a:r>
              <a:rPr sz="1600" dirty="0" err="1"/>
              <a:t>t</a:t>
            </a:r>
            <a:r>
              <a:rPr sz="1600" baseline="-5999" dirty="0" err="1"/>
              <a:t>pass</a:t>
            </a:r>
            <a:r>
              <a:rPr sz="1600" dirty="0"/>
              <a:t>)</a:t>
            </a:r>
          </a:p>
        </p:txBody>
      </p:sp>
      <p:sp>
        <p:nvSpPr>
          <p:cNvPr id="7" name="R=Y(Λ3H)/Y(Λ4H)"/>
          <p:cNvSpPr txBox="1"/>
          <p:nvPr/>
        </p:nvSpPr>
        <p:spPr>
          <a:xfrm>
            <a:off x="313634" y="2549702"/>
            <a:ext cx="1596714" cy="34092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6892" tIns="46892" rIns="46892" bIns="46892" anchor="ctr">
            <a:spAutoFit/>
          </a:bodyPr>
          <a:lstStyle/>
          <a:p>
            <a:pPr algn="just">
              <a:defRPr sz="1600">
                <a:latin typeface="Geneva"/>
                <a:ea typeface="Geneva"/>
                <a:cs typeface="Geneva"/>
                <a:sym typeface="Geneva"/>
              </a:defRPr>
            </a:pPr>
            <a:r>
              <a:rPr dirty="0"/>
              <a:t>R=Y(</a:t>
            </a:r>
            <a:r>
              <a:rPr baseline="-5999" dirty="0"/>
              <a:t>Λ</a:t>
            </a:r>
            <a:r>
              <a:rPr baseline="31999" dirty="0"/>
              <a:t>3</a:t>
            </a:r>
            <a:r>
              <a:rPr dirty="0"/>
              <a:t>H)/Y(</a:t>
            </a:r>
            <a:r>
              <a:rPr baseline="-5999" dirty="0"/>
              <a:t>Λ</a:t>
            </a:r>
            <a:r>
              <a:rPr baseline="31999" dirty="0"/>
              <a:t>4</a:t>
            </a:r>
            <a:r>
              <a:rPr dirty="0"/>
              <a:t>H)</a:t>
            </a:r>
          </a:p>
        </p:txBody>
      </p:sp>
      <p:grpSp>
        <p:nvGrpSpPr>
          <p:cNvPr id="8" name="Groupe"/>
          <p:cNvGrpSpPr/>
          <p:nvPr/>
        </p:nvGrpSpPr>
        <p:grpSpPr>
          <a:xfrm>
            <a:off x="4229100" y="3990357"/>
            <a:ext cx="2670841" cy="1642777"/>
            <a:chOff x="0" y="0"/>
            <a:chExt cx="2670839" cy="1642775"/>
          </a:xfrm>
        </p:grpSpPr>
        <p:sp>
          <p:nvSpPr>
            <p:cNvPr id="9" name="Ligne"/>
            <p:cNvSpPr/>
            <p:nvPr/>
          </p:nvSpPr>
          <p:spPr>
            <a:xfrm flipV="1">
              <a:off x="-1" y="0"/>
              <a:ext cx="2" cy="1642776"/>
            </a:xfrm>
            <a:prstGeom prst="line">
              <a:avLst/>
            </a:prstGeom>
            <a:noFill/>
            <a:ln w="25400" cap="flat">
              <a:solidFill>
                <a:srgbClr val="FF93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46892" tIns="46892" rIns="46892" bIns="46892" numCol="1" anchor="ctr">
              <a:noAutofit/>
            </a:bodyPr>
            <a:lstStyle/>
            <a:p>
              <a:endParaRPr/>
            </a:p>
          </p:txBody>
        </p:sp>
        <p:sp>
          <p:nvSpPr>
            <p:cNvPr id="10" name="Ligne"/>
            <p:cNvSpPr/>
            <p:nvPr/>
          </p:nvSpPr>
          <p:spPr>
            <a:xfrm flipV="1">
              <a:off x="1377211" y="0"/>
              <a:ext cx="1" cy="1642776"/>
            </a:xfrm>
            <a:prstGeom prst="line">
              <a:avLst/>
            </a:prstGeom>
            <a:noFill/>
            <a:ln w="25400" cap="flat">
              <a:solidFill>
                <a:srgbClr val="FF93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46892" tIns="46892" rIns="46892" bIns="46892" numCol="1" anchor="ctr">
              <a:noAutofit/>
            </a:bodyPr>
            <a:lstStyle/>
            <a:p>
              <a:endParaRPr/>
            </a:p>
          </p:txBody>
        </p:sp>
        <p:sp>
          <p:nvSpPr>
            <p:cNvPr id="11" name="Ligne"/>
            <p:cNvSpPr/>
            <p:nvPr/>
          </p:nvSpPr>
          <p:spPr>
            <a:xfrm flipV="1">
              <a:off x="1660746" y="0"/>
              <a:ext cx="1" cy="1642776"/>
            </a:xfrm>
            <a:prstGeom prst="line">
              <a:avLst/>
            </a:prstGeom>
            <a:noFill/>
            <a:ln w="25400" cap="flat">
              <a:solidFill>
                <a:srgbClr val="531B93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46892" tIns="46892" rIns="46892" bIns="46892" numCol="1" anchor="ctr">
              <a:noAutofit/>
            </a:bodyPr>
            <a:lstStyle/>
            <a:p>
              <a:endParaRPr/>
            </a:p>
          </p:txBody>
        </p:sp>
        <p:sp>
          <p:nvSpPr>
            <p:cNvPr id="12" name="Ligne"/>
            <p:cNvSpPr/>
            <p:nvPr/>
          </p:nvSpPr>
          <p:spPr>
            <a:xfrm flipV="1">
              <a:off x="2670839" y="0"/>
              <a:ext cx="1" cy="1642776"/>
            </a:xfrm>
            <a:prstGeom prst="line">
              <a:avLst/>
            </a:prstGeom>
            <a:noFill/>
            <a:ln w="25400" cap="flat">
              <a:solidFill>
                <a:srgbClr val="531B93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46892" tIns="46892" rIns="46892" bIns="46892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3" name="Groupe"/>
          <p:cNvGrpSpPr/>
          <p:nvPr/>
        </p:nvGrpSpPr>
        <p:grpSpPr>
          <a:xfrm>
            <a:off x="5760839" y="3079948"/>
            <a:ext cx="3357529" cy="1319073"/>
            <a:chOff x="0" y="-44264"/>
            <a:chExt cx="3357527" cy="1319072"/>
          </a:xfrm>
        </p:grpSpPr>
        <p:sp>
          <p:nvSpPr>
            <p:cNvPr id="14" name="HyPHI experiment @ GSI…"/>
            <p:cNvSpPr txBox="1"/>
            <p:nvPr/>
          </p:nvSpPr>
          <p:spPr>
            <a:xfrm>
              <a:off x="1267089" y="-44264"/>
              <a:ext cx="2090438" cy="1141139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6892" tIns="46892" rIns="46892" bIns="46892" numCol="1" anchor="ctr">
              <a:spAutoFit/>
            </a:bodyPr>
            <a:lstStyle/>
            <a:p>
              <a:pPr algn="just">
                <a:defRPr sz="1200">
                  <a:solidFill>
                    <a:srgbClr val="531B93"/>
                  </a:solidFill>
                  <a:latin typeface="Geneva"/>
                  <a:ea typeface="Geneva"/>
                  <a:cs typeface="Geneva"/>
                  <a:sym typeface="Geneva"/>
                </a:defRPr>
              </a:pPr>
              <a:r>
                <a:rPr sz="1400" b="1" dirty="0" err="1"/>
                <a:t>HyPHI</a:t>
              </a:r>
              <a:r>
                <a:rPr sz="1400" b="1" dirty="0"/>
                <a:t> </a:t>
              </a:r>
              <a:r>
                <a:rPr sz="1400" b="1" dirty="0" smtClean="0"/>
                <a:t>@ </a:t>
              </a:r>
              <a:r>
                <a:rPr sz="1400" b="1" dirty="0"/>
                <a:t>GSI </a:t>
              </a:r>
            </a:p>
            <a:p>
              <a:pPr algn="just">
                <a:defRPr sz="1200">
                  <a:solidFill>
                    <a:srgbClr val="531B93"/>
                  </a:solidFill>
                  <a:latin typeface="Geneva"/>
                  <a:ea typeface="Geneva"/>
                  <a:cs typeface="Geneva"/>
                  <a:sym typeface="Geneva"/>
                </a:defRPr>
              </a:pPr>
              <a:r>
                <a:rPr sz="1400" b="1" dirty="0"/>
                <a:t>Ch. </a:t>
              </a:r>
              <a:r>
                <a:rPr sz="1400" b="1" dirty="0" err="1"/>
                <a:t>Rappold</a:t>
              </a:r>
              <a:r>
                <a:rPr sz="1400" b="1" dirty="0"/>
                <a:t> et al., </a:t>
              </a:r>
            </a:p>
            <a:p>
              <a:pPr algn="just">
                <a:defRPr sz="1000">
                  <a:solidFill>
                    <a:srgbClr val="531B93"/>
                  </a:solidFill>
                  <a:latin typeface="Geneva"/>
                  <a:ea typeface="Geneva"/>
                  <a:cs typeface="Geneva"/>
                  <a:sym typeface="Geneva"/>
                </a:defRPr>
              </a:pPr>
              <a:r>
                <a:rPr sz="1400" b="1" dirty="0"/>
                <a:t>PLB 747 (2015) 129–13:</a:t>
              </a:r>
            </a:p>
            <a:p>
              <a:pPr algn="just">
                <a:defRPr sz="1200">
                  <a:solidFill>
                    <a:srgbClr val="531B93"/>
                  </a:solidFill>
                  <a:latin typeface="Geneva"/>
                  <a:ea typeface="Geneva"/>
                  <a:cs typeface="Geneva"/>
                  <a:sym typeface="Geneva"/>
                </a:defRPr>
              </a:pPr>
              <a:endParaRPr b="1" dirty="0"/>
            </a:p>
            <a:p>
              <a:pPr algn="just">
                <a:defRPr sz="1200">
                  <a:solidFill>
                    <a:srgbClr val="531B93"/>
                  </a:solidFill>
                  <a:latin typeface="Geneva"/>
                  <a:ea typeface="Geneva"/>
                  <a:cs typeface="Geneva"/>
                  <a:sym typeface="Geneva"/>
                </a:defRPr>
              </a:pPr>
              <a:r>
                <a:rPr sz="1400" b="1" dirty="0"/>
                <a:t>R=1.4 ± 0.8</a:t>
              </a:r>
            </a:p>
          </p:txBody>
        </p:sp>
        <p:sp>
          <p:nvSpPr>
            <p:cNvPr id="15" name="Ovale"/>
            <p:cNvSpPr/>
            <p:nvPr/>
          </p:nvSpPr>
          <p:spPr>
            <a:xfrm>
              <a:off x="0" y="608985"/>
              <a:ext cx="2575580" cy="665823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46892" tIns="46892" rIns="46892" bIns="46892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6" name="Groupe"/>
          <p:cNvGrpSpPr/>
          <p:nvPr/>
        </p:nvGrpSpPr>
        <p:grpSpPr>
          <a:xfrm>
            <a:off x="4382697" y="3893759"/>
            <a:ext cx="2526455" cy="310143"/>
            <a:chOff x="12466" y="-12940"/>
            <a:chExt cx="2526453" cy="310141"/>
          </a:xfrm>
        </p:grpSpPr>
        <p:sp>
          <p:nvSpPr>
            <p:cNvPr id="17" name="R=18 ± 3"/>
            <p:cNvSpPr txBox="1"/>
            <p:nvPr/>
          </p:nvSpPr>
          <p:spPr>
            <a:xfrm>
              <a:off x="12466" y="-12940"/>
              <a:ext cx="824066" cy="31014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6892" tIns="46892" rIns="46892" bIns="46892" numCol="1" anchor="ctr">
              <a:spAutoFit/>
            </a:bodyPr>
            <a:lstStyle>
              <a:lvl1pPr algn="just">
                <a:defRPr sz="1200">
                  <a:solidFill>
                    <a:srgbClr val="FF9300"/>
                  </a:solid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r>
                <a:rPr sz="1400" dirty="0"/>
                <a:t>R=18 ± 3</a:t>
              </a:r>
            </a:p>
          </p:txBody>
        </p:sp>
        <p:sp>
          <p:nvSpPr>
            <p:cNvPr id="18" name="R=3.1 ± 0.4"/>
            <p:cNvSpPr txBox="1"/>
            <p:nvPr/>
          </p:nvSpPr>
          <p:spPr>
            <a:xfrm>
              <a:off x="1516081" y="-12940"/>
              <a:ext cx="1022838" cy="31014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6892" tIns="46892" rIns="46892" bIns="46892" numCol="1" anchor="ctr">
              <a:spAutoFit/>
            </a:bodyPr>
            <a:lstStyle>
              <a:lvl1pPr algn="just">
                <a:defRPr sz="1200">
                  <a:solidFill>
                    <a:srgbClr val="531B93"/>
                  </a:solid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r>
                <a:rPr sz="1400" dirty="0"/>
                <a:t>R=3.1 ± 0.4</a:t>
              </a:r>
            </a:p>
          </p:txBody>
        </p:sp>
      </p:grpSp>
      <p:sp>
        <p:nvSpPr>
          <p:cNvPr id="19" name="with Easy in FRIGA"/>
          <p:cNvSpPr txBox="1"/>
          <p:nvPr/>
        </p:nvSpPr>
        <p:spPr>
          <a:xfrm>
            <a:off x="3832207" y="2955243"/>
            <a:ext cx="2160482" cy="36810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6892" tIns="46892" rIns="46892" bIns="46892" anchor="ctr">
            <a:spAutoFit/>
          </a:bodyPr>
          <a:lstStyle/>
          <a:p>
            <a:pPr>
              <a:defRPr sz="2200">
                <a:solidFill>
                  <a:srgbClr val="4F8F00"/>
                </a:solidFill>
                <a:latin typeface="Tekton Pro Bold"/>
                <a:ea typeface="Tekton Pro Bold"/>
                <a:cs typeface="Tekton Pro Bold"/>
                <a:sym typeface="Tekton Pro Bold"/>
              </a:defRPr>
            </a:pPr>
            <a:r>
              <a:t>with E</a:t>
            </a:r>
            <a:r>
              <a:rPr baseline="-5999"/>
              <a:t>asy</a:t>
            </a:r>
            <a:r>
              <a:t> in FRIGA</a:t>
            </a:r>
          </a:p>
        </p:txBody>
      </p:sp>
      <p:sp>
        <p:nvSpPr>
          <p:cNvPr id="20" name="all impact…"/>
          <p:cNvSpPr txBox="1"/>
          <p:nvPr/>
        </p:nvSpPr>
        <p:spPr>
          <a:xfrm>
            <a:off x="2962778" y="1462531"/>
            <a:ext cx="1256877" cy="61792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6892" tIns="46892" rIns="46892" bIns="46892" anchor="ctr">
            <a:spAutoFit/>
          </a:bodyPr>
          <a:lstStyle/>
          <a:p>
            <a:pPr>
              <a:defRPr sz="1700">
                <a:solidFill>
                  <a:srgbClr val="4F8F00"/>
                </a:solidFill>
                <a:latin typeface="Tekton Pro Bold"/>
                <a:ea typeface="Tekton Pro Bold"/>
                <a:cs typeface="Tekton Pro Bold"/>
                <a:sym typeface="Tekton Pro Bold"/>
              </a:defRPr>
            </a:pPr>
            <a:r>
              <a:rPr lang="en-US" dirty="0" smtClean="0"/>
              <a:t>min. bias</a:t>
            </a:r>
          </a:p>
          <a:p>
            <a:pPr>
              <a:defRPr sz="1700">
                <a:solidFill>
                  <a:srgbClr val="4F8F00"/>
                </a:solidFill>
                <a:latin typeface="Tekton Pro Bold"/>
                <a:ea typeface="Tekton Pro Bold"/>
                <a:cs typeface="Tekton Pro Bold"/>
                <a:sym typeface="Tekton Pro Bold"/>
              </a:defRPr>
            </a:pPr>
            <a:r>
              <a:rPr lang="en-US" dirty="0" smtClean="0"/>
              <a:t>nominal </a:t>
            </a:r>
            <a:r>
              <a:rPr lang="el-GR" dirty="0" smtClean="0"/>
              <a:t>σ</a:t>
            </a:r>
            <a:r>
              <a:rPr lang="en-US" baseline="-25000" dirty="0" smtClean="0"/>
              <a:t>N</a:t>
            </a:r>
            <a:r>
              <a:rPr lang="el-GR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endParaRPr dirty="0"/>
          </a:p>
        </p:txBody>
      </p:sp>
      <p:sp>
        <p:nvSpPr>
          <p:cNvPr id="21" name="Textfeld 20"/>
          <p:cNvSpPr txBox="1"/>
          <p:nvPr/>
        </p:nvSpPr>
        <p:spPr>
          <a:xfrm rot="16200000">
            <a:off x="1345941" y="1998891"/>
            <a:ext cx="1767001" cy="355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</a:pPr>
            <a:r>
              <a:rPr lang="en-US" b="1" dirty="0" err="1" smtClean="0"/>
              <a:t>dMult</a:t>
            </a:r>
            <a:r>
              <a:rPr lang="en-US" b="1" dirty="0" smtClean="0"/>
              <a:t>/</a:t>
            </a:r>
            <a:r>
              <a:rPr lang="en-US" b="1" dirty="0" err="1" smtClean="0"/>
              <a:t>dy</a:t>
            </a:r>
            <a:r>
              <a:rPr lang="en-US" b="1" dirty="0"/>
              <a:t> </a:t>
            </a:r>
            <a:r>
              <a:rPr lang="en-US" b="1" dirty="0" smtClean="0"/>
              <a:t>/ 0.02</a:t>
            </a:r>
          </a:p>
        </p:txBody>
      </p:sp>
    </p:spTree>
    <p:extLst>
      <p:ext uri="{BB962C8B-B14F-4D97-AF65-F5344CB8AC3E}">
        <p14:creationId xmlns:p14="http://schemas.microsoft.com/office/powerpoint/2010/main" val="267210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HICs: Characteristics at 0.1 – 10 GeV/u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4644008" y="4005064"/>
            <a:ext cx="4464496" cy="5256212"/>
          </a:xfrm>
          <a:prstGeom prst="rect">
            <a:avLst/>
          </a:prstGeom>
        </p:spPr>
        <p:txBody>
          <a:bodyPr/>
          <a:lstStyle>
            <a:lvl1pPr marL="85714" indent="-85714" algn="l" rtl="0" fontAlgn="base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  <a:lvl2pPr marL="419049" indent="-266667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514286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714287" indent="-20636" algn="l" rtl="0" fontAlgn="base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990000"/>
                </a:solidFill>
                <a:latin typeface="+mn-lt"/>
              </a:defRPr>
            </a:lvl4pPr>
            <a:lvl5pPr marL="2142860" indent="-124762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5pPr>
            <a:lvl6pPr marL="2600004" indent="-124762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6pPr>
            <a:lvl7pPr marL="3057147" indent="-124762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7pPr>
            <a:lvl8pPr marL="3514291" indent="-124762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8pPr>
            <a:lvl9pPr marL="3971433" indent="-124762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9pPr>
          </a:lstStyle>
          <a:p>
            <a:pPr marL="342900" indent="-342900" defTabSz="9144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FFC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600" kern="0" dirty="0" smtClean="0">
                <a:solidFill>
                  <a:schemeClr val="tx1"/>
                </a:solidFill>
              </a:rPr>
              <a:t>reaching high densities, several </a:t>
            </a:r>
            <a:r>
              <a:rPr lang="el-GR" sz="1600" kern="0" dirty="0" smtClean="0">
                <a:solidFill>
                  <a:schemeClr val="tx1"/>
                </a:solidFill>
              </a:rPr>
              <a:t>ρ</a:t>
            </a:r>
            <a:r>
              <a:rPr lang="de-DE" sz="1600" kern="0" baseline="-25000" dirty="0" smtClean="0">
                <a:solidFill>
                  <a:schemeClr val="tx1"/>
                </a:solidFill>
              </a:rPr>
              <a:t>0</a:t>
            </a:r>
            <a:endParaRPr lang="en-US" sz="1600" kern="0" baseline="-25000" dirty="0" smtClean="0">
              <a:solidFill>
                <a:schemeClr val="tx1"/>
              </a:solidFill>
            </a:endParaRPr>
          </a:p>
          <a:p>
            <a:pPr marL="342900" indent="-342900" defTabSz="9144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FFC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600" kern="0" dirty="0" smtClean="0">
                <a:solidFill>
                  <a:schemeClr val="tx1"/>
                </a:solidFill>
              </a:rPr>
              <a:t>creating (thermal) pressure </a:t>
            </a:r>
          </a:p>
          <a:p>
            <a:pPr marL="342900" indent="-342900" defTabSz="9144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FFC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600" kern="0" dirty="0" smtClean="0">
                <a:solidFill>
                  <a:schemeClr val="tx1"/>
                </a:solidFill>
              </a:rPr>
              <a:t>controlling density and pressure by varying system size and/or energy </a:t>
            </a:r>
          </a:p>
          <a:p>
            <a:pPr marL="342900" indent="-342900" defTabSz="9144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FFC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600" kern="0" dirty="0" smtClean="0">
                <a:solidFill>
                  <a:schemeClr val="tx1"/>
                </a:solidFill>
              </a:rPr>
              <a:t>rapidly evolving transient state</a:t>
            </a:r>
          </a:p>
          <a:p>
            <a:pPr marL="342900" indent="-342900" defTabSz="9144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FFC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600" kern="0" dirty="0" smtClean="0">
                <a:solidFill>
                  <a:schemeClr val="tx1"/>
                </a:solidFill>
              </a:rPr>
              <a:t>equilibration – if at all – reached only locally</a:t>
            </a:r>
          </a:p>
          <a:p>
            <a:pPr marL="342900" indent="-342900" defTabSz="9144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FFC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600" kern="0" dirty="0" smtClean="0">
                <a:solidFill>
                  <a:schemeClr val="tx1"/>
                </a:solidFill>
              </a:rPr>
              <a:t>need microscopic transport models to interpret the data </a:t>
            </a:r>
          </a:p>
          <a:p>
            <a:pPr marL="342900" indent="-342900" defTabSz="9144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FFC000"/>
              </a:buClr>
              <a:buSzPct val="110000"/>
              <a:buFont typeface="Wingdings" panose="05000000000000000000" pitchFamily="2" charset="2"/>
              <a:buChar char="§"/>
            </a:pPr>
            <a:endParaRPr lang="de-DE" kern="0" dirty="0" smtClean="0">
              <a:solidFill>
                <a:schemeClr val="tx1"/>
              </a:solidFill>
            </a:endParaRPr>
          </a:p>
          <a:p>
            <a:pPr marL="342900" indent="-342900" defTabSz="9144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110000"/>
              <a:buFont typeface="Wingdings" panose="05000000000000000000" pitchFamily="2" charset="2"/>
              <a:buChar char="§"/>
            </a:pPr>
            <a:endParaRPr lang="de-DE" sz="2000" kern="0" baseline="30000" dirty="0" smtClean="0">
              <a:solidFill>
                <a:schemeClr val="tx1"/>
              </a:solidFill>
            </a:endParaRPr>
          </a:p>
          <a:p>
            <a:pPr marL="342900" indent="-342900" defTabSz="9144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110000"/>
              <a:buFont typeface="Wingdings" panose="05000000000000000000" pitchFamily="2" charset="2"/>
              <a:buChar char="§"/>
            </a:pPr>
            <a:endParaRPr lang="en-US" kern="0" dirty="0" smtClean="0">
              <a:solidFill>
                <a:schemeClr val="tx1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827862" y="1115456"/>
            <a:ext cx="1504800" cy="11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20462" y="3671880"/>
            <a:ext cx="1087200" cy="12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020462" y="2339592"/>
            <a:ext cx="1119600" cy="12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637062" y="4931880"/>
            <a:ext cx="1886400" cy="15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4"/>
          <p:cNvSpPr txBox="1"/>
          <p:nvPr/>
        </p:nvSpPr>
        <p:spPr>
          <a:xfrm>
            <a:off x="246584" y="3861048"/>
            <a:ext cx="1967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compression</a:t>
            </a:r>
          </a:p>
          <a:p>
            <a:pPr algn="ctr"/>
            <a:r>
              <a:rPr lang="en-US" b="1" dirty="0" smtClean="0"/>
              <a:t>particle creation</a:t>
            </a:r>
            <a:endParaRPr lang="en-US" b="1" dirty="0"/>
          </a:p>
        </p:txBody>
      </p:sp>
      <p:sp>
        <p:nvSpPr>
          <p:cNvPr id="13" name="Textfeld 12"/>
          <p:cNvSpPr txBox="1"/>
          <p:nvPr/>
        </p:nvSpPr>
        <p:spPr>
          <a:xfrm>
            <a:off x="1440910" y="1331476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3385126" y="170080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</a:t>
            </a:r>
            <a:endParaRPr lang="en-US" dirty="0"/>
          </a:p>
        </p:txBody>
      </p:sp>
      <p:cxnSp>
        <p:nvCxnSpPr>
          <p:cNvPr id="16" name="Gerade Verbindung mit Pfeil 15"/>
          <p:cNvCxnSpPr/>
          <p:nvPr/>
        </p:nvCxnSpPr>
        <p:spPr bwMode="auto">
          <a:xfrm flipV="1">
            <a:off x="2555776" y="3573016"/>
            <a:ext cx="804864" cy="666288"/>
          </a:xfrm>
          <a:prstGeom prst="straightConnector1">
            <a:avLst/>
          </a:prstGeom>
          <a:solidFill>
            <a:srgbClr val="3366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Gerade Verbindung mit Pfeil 17"/>
          <p:cNvCxnSpPr/>
          <p:nvPr/>
        </p:nvCxnSpPr>
        <p:spPr bwMode="auto">
          <a:xfrm>
            <a:off x="2564062" y="4342530"/>
            <a:ext cx="744864" cy="526630"/>
          </a:xfrm>
          <a:prstGeom prst="straightConnector1">
            <a:avLst/>
          </a:prstGeom>
          <a:solidFill>
            <a:srgbClr val="3366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feld 18"/>
          <p:cNvSpPr txBox="1"/>
          <p:nvPr/>
        </p:nvSpPr>
        <p:spPr>
          <a:xfrm>
            <a:off x="3245532" y="4643844"/>
            <a:ext cx="1200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hyperons...</a:t>
            </a:r>
            <a:endParaRPr lang="en-US" sz="1600" dirty="0"/>
          </a:p>
        </p:txBody>
      </p:sp>
      <p:sp>
        <p:nvSpPr>
          <p:cNvPr id="20" name="Textfeld 19"/>
          <p:cNvSpPr txBox="1"/>
          <p:nvPr/>
        </p:nvSpPr>
        <p:spPr>
          <a:xfrm>
            <a:off x="3239705" y="3297727"/>
            <a:ext cx="13322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p,n,d,t</a:t>
            </a:r>
            <a:r>
              <a:rPr lang="en-US" sz="1600" dirty="0" smtClean="0"/>
              <a:t>,</a:t>
            </a:r>
            <a:r>
              <a:rPr lang="el-GR" sz="1600" dirty="0" smtClean="0"/>
              <a:t>α</a:t>
            </a:r>
            <a:r>
              <a:rPr lang="de-DE" sz="1600" dirty="0" smtClean="0"/>
              <a:t>...</a:t>
            </a:r>
            <a:endParaRPr lang="en-US" sz="1600" dirty="0"/>
          </a:p>
        </p:txBody>
      </p:sp>
      <p:cxnSp>
        <p:nvCxnSpPr>
          <p:cNvPr id="22" name="Gerade Verbindung mit Pfeil 21"/>
          <p:cNvCxnSpPr/>
          <p:nvPr/>
        </p:nvCxnSpPr>
        <p:spPr bwMode="auto">
          <a:xfrm flipH="1" flipV="1">
            <a:off x="1310124" y="4903031"/>
            <a:ext cx="728365" cy="728864"/>
          </a:xfrm>
          <a:prstGeom prst="straightConnector1">
            <a:avLst/>
          </a:prstGeom>
          <a:solidFill>
            <a:srgbClr val="3366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feld 23"/>
          <p:cNvSpPr txBox="1"/>
          <p:nvPr/>
        </p:nvSpPr>
        <p:spPr>
          <a:xfrm>
            <a:off x="3275856" y="4053059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/>
              <a:t>π</a:t>
            </a:r>
            <a:r>
              <a:rPr lang="de-DE" sz="1600" dirty="0" smtClean="0"/>
              <a:t>,K</a:t>
            </a:r>
            <a:endParaRPr lang="en-US" sz="1600" dirty="0"/>
          </a:p>
        </p:txBody>
      </p:sp>
      <p:cxnSp>
        <p:nvCxnSpPr>
          <p:cNvPr id="26" name="Gerade Verbindung mit Pfeil 25"/>
          <p:cNvCxnSpPr>
            <a:endCxn id="24" idx="1"/>
          </p:cNvCxnSpPr>
          <p:nvPr/>
        </p:nvCxnSpPr>
        <p:spPr bwMode="auto">
          <a:xfrm flipV="1">
            <a:off x="2564062" y="4222336"/>
            <a:ext cx="711794" cy="15389"/>
          </a:xfrm>
          <a:prstGeom prst="straightConnector1">
            <a:avLst/>
          </a:prstGeom>
          <a:solidFill>
            <a:srgbClr val="3366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Gerade Verbindung mit Pfeil 28"/>
          <p:cNvCxnSpPr/>
          <p:nvPr/>
        </p:nvCxnSpPr>
        <p:spPr bwMode="auto">
          <a:xfrm flipH="1">
            <a:off x="1835696" y="4342530"/>
            <a:ext cx="648072" cy="526630"/>
          </a:xfrm>
          <a:prstGeom prst="straightConnector1">
            <a:avLst/>
          </a:prstGeom>
          <a:solidFill>
            <a:srgbClr val="3366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963" name="Textfeld 40962"/>
          <p:cNvSpPr txBox="1"/>
          <p:nvPr/>
        </p:nvSpPr>
        <p:spPr>
          <a:xfrm>
            <a:off x="246584" y="5505074"/>
            <a:ext cx="1494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expansion</a:t>
            </a:r>
          </a:p>
          <a:p>
            <a:pPr algn="ctr"/>
            <a:r>
              <a:rPr lang="en-US" b="1" dirty="0" smtClean="0"/>
              <a:t>freeze-out</a:t>
            </a:r>
            <a:endParaRPr lang="en-US" b="1" dirty="0"/>
          </a:p>
        </p:txBody>
      </p:sp>
      <p:sp>
        <p:nvSpPr>
          <p:cNvPr id="40964" name="Textfeld 40963"/>
          <p:cNvSpPr txBox="1"/>
          <p:nvPr/>
        </p:nvSpPr>
        <p:spPr>
          <a:xfrm>
            <a:off x="2483768" y="6057212"/>
            <a:ext cx="18485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</a:t>
            </a:r>
            <a:r>
              <a:rPr lang="en-US" sz="1600" dirty="0" smtClean="0"/>
              <a:t>esonance decays</a:t>
            </a:r>
            <a:endParaRPr lang="en-US" sz="1600" dirty="0"/>
          </a:p>
        </p:txBody>
      </p:sp>
      <p:cxnSp>
        <p:nvCxnSpPr>
          <p:cNvPr id="37" name="Gerade Verbindung mit Pfeil 36"/>
          <p:cNvCxnSpPr/>
          <p:nvPr/>
        </p:nvCxnSpPr>
        <p:spPr bwMode="auto">
          <a:xfrm>
            <a:off x="2716462" y="5564925"/>
            <a:ext cx="744864" cy="526630"/>
          </a:xfrm>
          <a:prstGeom prst="straightConnector1">
            <a:avLst/>
          </a:prstGeom>
          <a:solidFill>
            <a:srgbClr val="3366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feld 5"/>
          <p:cNvSpPr txBox="1"/>
          <p:nvPr/>
        </p:nvSpPr>
        <p:spPr>
          <a:xfrm>
            <a:off x="2627784" y="1115456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Au+Au, 1 GeV/u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5108" y="4583751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fragments</a:t>
            </a:r>
            <a:endParaRPr lang="en-US" dirty="0"/>
          </a:p>
        </p:txBody>
      </p:sp>
      <p:pic>
        <p:nvPicPr>
          <p:cNvPr id="28" name="Grafi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439" y="1012667"/>
            <a:ext cx="3843585" cy="2776373"/>
          </a:xfrm>
          <a:prstGeom prst="rect">
            <a:avLst/>
          </a:prstGeom>
        </p:spPr>
      </p:pic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5796136" y="2669727"/>
            <a:ext cx="22751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 i="1" dirty="0">
                <a:latin typeface="+mn-lt"/>
              </a:rPr>
              <a:t>Bao-An Li, PRL 88, </a:t>
            </a:r>
            <a:endParaRPr lang="de-DE" altLang="de-DE" sz="1200" i="1" dirty="0" smtClean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 i="1" dirty="0" smtClean="0">
                <a:latin typeface="+mn-lt"/>
              </a:rPr>
              <a:t>192701 </a:t>
            </a:r>
            <a:r>
              <a:rPr lang="de-DE" altLang="de-DE" sz="1200" i="1" dirty="0">
                <a:latin typeface="+mn-lt"/>
              </a:rPr>
              <a:t>(2002)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6CB60A-4D97-4E08-93CA-E4297F5AFD4A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31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Fig2_b3.0-5.5.pdf" descr="Fig2_b3.0-5.5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0488" y="1253037"/>
            <a:ext cx="5254411" cy="5124672"/>
          </a:xfrm>
          <a:prstGeom prst="rect">
            <a:avLst/>
          </a:prstGeom>
          <a:ln w="3175"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HYPHI@GSI results in comparison to IQMD+FRIGA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6CB60A-4D97-4E08-93CA-E4297F5AFD4A}" type="slidenum">
              <a:rPr lang="de-DE" smtClean="0"/>
              <a:pPr/>
              <a:t>40</a:t>
            </a:fld>
            <a:endParaRPr lang="de-DE"/>
          </a:p>
        </p:txBody>
      </p:sp>
      <p:sp>
        <p:nvSpPr>
          <p:cNvPr id="6" name="IQMD*+FRIGA…"/>
          <p:cNvSpPr txBox="1"/>
          <p:nvPr/>
        </p:nvSpPr>
        <p:spPr>
          <a:xfrm>
            <a:off x="-1" y="1235807"/>
            <a:ext cx="2080635" cy="83336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892" tIns="46892" rIns="46892" bIns="46892">
            <a:spAutoFit/>
          </a:bodyPr>
          <a:lstStyle/>
          <a:p>
            <a:pPr algn="ctr">
              <a:defRPr sz="1400"/>
            </a:pPr>
            <a:r>
              <a:rPr sz="1600" dirty="0"/>
              <a:t>IQMD*+FRIGA</a:t>
            </a:r>
          </a:p>
          <a:p>
            <a:pPr algn="ctr">
              <a:defRPr sz="1400"/>
            </a:pPr>
            <a:r>
              <a:rPr sz="1600" dirty="0"/>
              <a:t> </a:t>
            </a:r>
            <a:r>
              <a:rPr sz="1600" baseline="31999" dirty="0"/>
              <a:t>6</a:t>
            </a:r>
            <a:r>
              <a:rPr sz="1600" dirty="0"/>
              <a:t>Li+</a:t>
            </a:r>
            <a:r>
              <a:rPr sz="1600" baseline="31999" dirty="0"/>
              <a:t>12</a:t>
            </a:r>
            <a:r>
              <a:rPr sz="1600" dirty="0"/>
              <a:t>C @ 2A.GeV </a:t>
            </a:r>
          </a:p>
          <a:p>
            <a:pPr algn="ctr">
              <a:defRPr sz="1400"/>
            </a:pPr>
            <a:r>
              <a:rPr sz="1600" dirty="0"/>
              <a:t>(t = 2 </a:t>
            </a:r>
            <a:r>
              <a:rPr sz="1600" dirty="0" err="1"/>
              <a:t>t</a:t>
            </a:r>
            <a:r>
              <a:rPr sz="1600" baseline="-5999" dirty="0" err="1"/>
              <a:t>pass</a:t>
            </a:r>
            <a:r>
              <a:rPr sz="1600" dirty="0"/>
              <a:t>)</a:t>
            </a:r>
          </a:p>
        </p:txBody>
      </p:sp>
      <p:sp>
        <p:nvSpPr>
          <p:cNvPr id="7" name="R=Y(Λ3H)/Y(Λ4H)"/>
          <p:cNvSpPr txBox="1"/>
          <p:nvPr/>
        </p:nvSpPr>
        <p:spPr>
          <a:xfrm>
            <a:off x="313634" y="2549702"/>
            <a:ext cx="1596714" cy="34092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6892" tIns="46892" rIns="46892" bIns="46892" anchor="ctr">
            <a:spAutoFit/>
          </a:bodyPr>
          <a:lstStyle/>
          <a:p>
            <a:pPr algn="just">
              <a:defRPr sz="1600">
                <a:latin typeface="Geneva"/>
                <a:ea typeface="Geneva"/>
                <a:cs typeface="Geneva"/>
                <a:sym typeface="Geneva"/>
              </a:defRPr>
            </a:pPr>
            <a:r>
              <a:rPr dirty="0"/>
              <a:t>R=Y(</a:t>
            </a:r>
            <a:r>
              <a:rPr baseline="-5999" dirty="0"/>
              <a:t>Λ</a:t>
            </a:r>
            <a:r>
              <a:rPr baseline="31999" dirty="0"/>
              <a:t>3</a:t>
            </a:r>
            <a:r>
              <a:rPr dirty="0"/>
              <a:t>H)/Y(</a:t>
            </a:r>
            <a:r>
              <a:rPr baseline="-5999" dirty="0"/>
              <a:t>Λ</a:t>
            </a:r>
            <a:r>
              <a:rPr baseline="31999" dirty="0"/>
              <a:t>4</a:t>
            </a:r>
            <a:r>
              <a:rPr dirty="0"/>
              <a:t>H)</a:t>
            </a:r>
          </a:p>
        </p:txBody>
      </p:sp>
      <p:grpSp>
        <p:nvGrpSpPr>
          <p:cNvPr id="8" name="Groupe"/>
          <p:cNvGrpSpPr/>
          <p:nvPr/>
        </p:nvGrpSpPr>
        <p:grpSpPr>
          <a:xfrm>
            <a:off x="4229100" y="3990357"/>
            <a:ext cx="2670841" cy="1642777"/>
            <a:chOff x="0" y="0"/>
            <a:chExt cx="2670839" cy="1642775"/>
          </a:xfrm>
        </p:grpSpPr>
        <p:sp>
          <p:nvSpPr>
            <p:cNvPr id="9" name="Ligne"/>
            <p:cNvSpPr/>
            <p:nvPr/>
          </p:nvSpPr>
          <p:spPr>
            <a:xfrm flipV="1">
              <a:off x="-1" y="0"/>
              <a:ext cx="2" cy="1642776"/>
            </a:xfrm>
            <a:prstGeom prst="line">
              <a:avLst/>
            </a:prstGeom>
            <a:noFill/>
            <a:ln w="25400" cap="flat">
              <a:solidFill>
                <a:srgbClr val="FF93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46892" tIns="46892" rIns="46892" bIns="46892" numCol="1" anchor="ctr">
              <a:noAutofit/>
            </a:bodyPr>
            <a:lstStyle/>
            <a:p>
              <a:endParaRPr/>
            </a:p>
          </p:txBody>
        </p:sp>
        <p:sp>
          <p:nvSpPr>
            <p:cNvPr id="10" name="Ligne"/>
            <p:cNvSpPr/>
            <p:nvPr/>
          </p:nvSpPr>
          <p:spPr>
            <a:xfrm flipV="1">
              <a:off x="1377211" y="0"/>
              <a:ext cx="1" cy="1642776"/>
            </a:xfrm>
            <a:prstGeom prst="line">
              <a:avLst/>
            </a:prstGeom>
            <a:noFill/>
            <a:ln w="25400" cap="flat">
              <a:solidFill>
                <a:srgbClr val="FF93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46892" tIns="46892" rIns="46892" bIns="46892" numCol="1" anchor="ctr">
              <a:noAutofit/>
            </a:bodyPr>
            <a:lstStyle/>
            <a:p>
              <a:endParaRPr/>
            </a:p>
          </p:txBody>
        </p:sp>
        <p:sp>
          <p:nvSpPr>
            <p:cNvPr id="11" name="Ligne"/>
            <p:cNvSpPr/>
            <p:nvPr/>
          </p:nvSpPr>
          <p:spPr>
            <a:xfrm flipV="1">
              <a:off x="1660746" y="0"/>
              <a:ext cx="1" cy="1642776"/>
            </a:xfrm>
            <a:prstGeom prst="line">
              <a:avLst/>
            </a:prstGeom>
            <a:noFill/>
            <a:ln w="25400" cap="flat">
              <a:solidFill>
                <a:srgbClr val="531B93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46892" tIns="46892" rIns="46892" bIns="46892" numCol="1" anchor="ctr">
              <a:noAutofit/>
            </a:bodyPr>
            <a:lstStyle/>
            <a:p>
              <a:endParaRPr/>
            </a:p>
          </p:txBody>
        </p:sp>
        <p:sp>
          <p:nvSpPr>
            <p:cNvPr id="12" name="Ligne"/>
            <p:cNvSpPr/>
            <p:nvPr/>
          </p:nvSpPr>
          <p:spPr>
            <a:xfrm flipV="1">
              <a:off x="2670839" y="0"/>
              <a:ext cx="1" cy="1642776"/>
            </a:xfrm>
            <a:prstGeom prst="line">
              <a:avLst/>
            </a:prstGeom>
            <a:noFill/>
            <a:ln w="25400" cap="flat">
              <a:solidFill>
                <a:srgbClr val="531B93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46892" tIns="46892" rIns="46892" bIns="46892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3" name="Groupe"/>
          <p:cNvGrpSpPr/>
          <p:nvPr/>
        </p:nvGrpSpPr>
        <p:grpSpPr>
          <a:xfrm>
            <a:off x="5760839" y="3079948"/>
            <a:ext cx="3357529" cy="1319073"/>
            <a:chOff x="0" y="-44264"/>
            <a:chExt cx="3357527" cy="1319072"/>
          </a:xfrm>
        </p:grpSpPr>
        <p:sp>
          <p:nvSpPr>
            <p:cNvPr id="14" name="HyPHI experiment @ GSI…"/>
            <p:cNvSpPr txBox="1"/>
            <p:nvPr/>
          </p:nvSpPr>
          <p:spPr>
            <a:xfrm>
              <a:off x="1267089" y="-44264"/>
              <a:ext cx="2090438" cy="1141139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6892" tIns="46892" rIns="46892" bIns="46892" numCol="1" anchor="ctr">
              <a:spAutoFit/>
            </a:bodyPr>
            <a:lstStyle/>
            <a:p>
              <a:pPr algn="just">
                <a:defRPr sz="1200">
                  <a:solidFill>
                    <a:srgbClr val="531B93"/>
                  </a:solidFill>
                  <a:latin typeface="Geneva"/>
                  <a:ea typeface="Geneva"/>
                  <a:cs typeface="Geneva"/>
                  <a:sym typeface="Geneva"/>
                </a:defRPr>
              </a:pPr>
              <a:r>
                <a:rPr sz="1400" b="1" dirty="0" err="1"/>
                <a:t>HyPHI</a:t>
              </a:r>
              <a:r>
                <a:rPr sz="1400" b="1" dirty="0"/>
                <a:t> </a:t>
              </a:r>
              <a:r>
                <a:rPr sz="1400" b="1" dirty="0" smtClean="0"/>
                <a:t>@ </a:t>
              </a:r>
              <a:r>
                <a:rPr sz="1400" b="1" dirty="0"/>
                <a:t>GSI </a:t>
              </a:r>
            </a:p>
            <a:p>
              <a:pPr algn="just">
                <a:defRPr sz="1200">
                  <a:solidFill>
                    <a:srgbClr val="531B93"/>
                  </a:solidFill>
                  <a:latin typeface="Geneva"/>
                  <a:ea typeface="Geneva"/>
                  <a:cs typeface="Geneva"/>
                  <a:sym typeface="Geneva"/>
                </a:defRPr>
              </a:pPr>
              <a:r>
                <a:rPr sz="1400" b="1" dirty="0"/>
                <a:t>Ch. </a:t>
              </a:r>
              <a:r>
                <a:rPr sz="1400" b="1" dirty="0" err="1"/>
                <a:t>Rappold</a:t>
              </a:r>
              <a:r>
                <a:rPr sz="1400" b="1" dirty="0"/>
                <a:t> et al., </a:t>
              </a:r>
            </a:p>
            <a:p>
              <a:pPr algn="just">
                <a:defRPr sz="1000">
                  <a:solidFill>
                    <a:srgbClr val="531B93"/>
                  </a:solidFill>
                  <a:latin typeface="Geneva"/>
                  <a:ea typeface="Geneva"/>
                  <a:cs typeface="Geneva"/>
                  <a:sym typeface="Geneva"/>
                </a:defRPr>
              </a:pPr>
              <a:r>
                <a:rPr sz="1400" b="1" dirty="0"/>
                <a:t>PLB 747 (2015) 129–13:</a:t>
              </a:r>
            </a:p>
            <a:p>
              <a:pPr algn="just">
                <a:defRPr sz="1200">
                  <a:solidFill>
                    <a:srgbClr val="531B93"/>
                  </a:solidFill>
                  <a:latin typeface="Geneva"/>
                  <a:ea typeface="Geneva"/>
                  <a:cs typeface="Geneva"/>
                  <a:sym typeface="Geneva"/>
                </a:defRPr>
              </a:pPr>
              <a:endParaRPr b="1" dirty="0"/>
            </a:p>
            <a:p>
              <a:pPr algn="just">
                <a:defRPr sz="1200">
                  <a:solidFill>
                    <a:srgbClr val="531B93"/>
                  </a:solidFill>
                  <a:latin typeface="Geneva"/>
                  <a:ea typeface="Geneva"/>
                  <a:cs typeface="Geneva"/>
                  <a:sym typeface="Geneva"/>
                </a:defRPr>
              </a:pPr>
              <a:r>
                <a:rPr sz="1400" b="1" dirty="0"/>
                <a:t>R=1.4 ± 0.8</a:t>
              </a:r>
            </a:p>
          </p:txBody>
        </p:sp>
        <p:sp>
          <p:nvSpPr>
            <p:cNvPr id="15" name="Ovale"/>
            <p:cNvSpPr/>
            <p:nvPr/>
          </p:nvSpPr>
          <p:spPr>
            <a:xfrm>
              <a:off x="0" y="608985"/>
              <a:ext cx="2575580" cy="665823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46892" tIns="46892" rIns="46892" bIns="46892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6" name="Groupe"/>
          <p:cNvGrpSpPr/>
          <p:nvPr/>
        </p:nvGrpSpPr>
        <p:grpSpPr>
          <a:xfrm>
            <a:off x="4572000" y="3893759"/>
            <a:ext cx="2337152" cy="310143"/>
            <a:chOff x="201769" y="-12940"/>
            <a:chExt cx="2337150" cy="310141"/>
          </a:xfrm>
        </p:grpSpPr>
        <p:sp>
          <p:nvSpPr>
            <p:cNvPr id="17" name="R=18 ± 3"/>
            <p:cNvSpPr txBox="1"/>
            <p:nvPr/>
          </p:nvSpPr>
          <p:spPr>
            <a:xfrm>
              <a:off x="201769" y="-12940"/>
              <a:ext cx="824066" cy="31014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6892" tIns="46892" rIns="46892" bIns="46892" numCol="1" anchor="ctr">
              <a:spAutoFit/>
            </a:bodyPr>
            <a:lstStyle>
              <a:lvl1pPr algn="just">
                <a:defRPr sz="1200">
                  <a:solidFill>
                    <a:srgbClr val="FF9300"/>
                  </a:solid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r>
                <a:rPr sz="1400" dirty="0" smtClean="0"/>
                <a:t>R=1</a:t>
              </a:r>
              <a:r>
                <a:rPr lang="en-US" sz="1400" dirty="0" smtClean="0"/>
                <a:t>0</a:t>
              </a:r>
              <a:r>
                <a:rPr sz="1400" dirty="0" smtClean="0"/>
                <a:t> </a:t>
              </a:r>
              <a:r>
                <a:rPr sz="1400" dirty="0"/>
                <a:t>± 3</a:t>
              </a:r>
            </a:p>
          </p:txBody>
        </p:sp>
        <p:sp>
          <p:nvSpPr>
            <p:cNvPr id="18" name="R=3.1 ± 0.4"/>
            <p:cNvSpPr txBox="1"/>
            <p:nvPr/>
          </p:nvSpPr>
          <p:spPr>
            <a:xfrm>
              <a:off x="1516081" y="-12940"/>
              <a:ext cx="1022838" cy="31014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6892" tIns="46892" rIns="46892" bIns="46892" numCol="1" anchor="ctr">
              <a:spAutoFit/>
            </a:bodyPr>
            <a:lstStyle>
              <a:lvl1pPr algn="just">
                <a:defRPr sz="1200">
                  <a:solidFill>
                    <a:srgbClr val="531B93"/>
                  </a:solid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r>
                <a:rPr sz="1400" dirty="0" smtClean="0"/>
                <a:t>R=</a:t>
              </a:r>
              <a:r>
                <a:rPr lang="en-US" sz="1400" dirty="0" smtClean="0"/>
                <a:t>2.2</a:t>
              </a:r>
              <a:r>
                <a:rPr sz="1400" dirty="0" smtClean="0"/>
                <a:t> </a:t>
              </a:r>
              <a:r>
                <a:rPr sz="1400" dirty="0"/>
                <a:t>± 0.4</a:t>
              </a:r>
            </a:p>
          </p:txBody>
        </p:sp>
      </p:grpSp>
      <p:sp>
        <p:nvSpPr>
          <p:cNvPr id="19" name="with Easy in FRIGA"/>
          <p:cNvSpPr txBox="1"/>
          <p:nvPr/>
        </p:nvSpPr>
        <p:spPr>
          <a:xfrm>
            <a:off x="3832207" y="2922669"/>
            <a:ext cx="2207458" cy="43325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6892" tIns="46892" rIns="46892" bIns="46892" anchor="ctr">
            <a:spAutoFit/>
          </a:bodyPr>
          <a:lstStyle/>
          <a:p>
            <a:pPr>
              <a:defRPr sz="2200">
                <a:solidFill>
                  <a:srgbClr val="4F8F00"/>
                </a:solidFill>
                <a:latin typeface="Tekton Pro Bold"/>
                <a:ea typeface="Tekton Pro Bold"/>
                <a:cs typeface="Tekton Pro Bold"/>
                <a:sym typeface="Tekton Pro Bold"/>
              </a:defRPr>
            </a:pPr>
            <a:r>
              <a:rPr lang="en-US" dirty="0" smtClean="0"/>
              <a:t>no</a:t>
            </a:r>
            <a:r>
              <a:rPr dirty="0" smtClean="0"/>
              <a:t> </a:t>
            </a:r>
            <a:r>
              <a:rPr dirty="0"/>
              <a:t>E</a:t>
            </a:r>
            <a:r>
              <a:rPr baseline="-5999" dirty="0"/>
              <a:t>asy</a:t>
            </a:r>
            <a:r>
              <a:rPr dirty="0"/>
              <a:t> in FRIGA</a:t>
            </a:r>
          </a:p>
        </p:txBody>
      </p:sp>
      <p:sp>
        <p:nvSpPr>
          <p:cNvPr id="20" name="all impact…"/>
          <p:cNvSpPr txBox="1"/>
          <p:nvPr/>
        </p:nvSpPr>
        <p:spPr>
          <a:xfrm>
            <a:off x="2962778" y="1462531"/>
            <a:ext cx="1256877" cy="61792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6892" tIns="46892" rIns="46892" bIns="46892" anchor="ctr">
            <a:spAutoFit/>
          </a:bodyPr>
          <a:lstStyle/>
          <a:p>
            <a:pPr>
              <a:defRPr sz="1700">
                <a:solidFill>
                  <a:srgbClr val="4F8F00"/>
                </a:solidFill>
                <a:latin typeface="Tekton Pro Bold"/>
                <a:ea typeface="Tekton Pro Bold"/>
                <a:cs typeface="Tekton Pro Bold"/>
                <a:sym typeface="Tekton Pro Bold"/>
              </a:defRPr>
            </a:pPr>
            <a:r>
              <a:rPr lang="en-US" dirty="0" smtClean="0"/>
              <a:t>min. bias</a:t>
            </a:r>
          </a:p>
          <a:p>
            <a:pPr>
              <a:defRPr sz="1700">
                <a:solidFill>
                  <a:srgbClr val="4F8F00"/>
                </a:solidFill>
                <a:latin typeface="Tekton Pro Bold"/>
                <a:ea typeface="Tekton Pro Bold"/>
                <a:cs typeface="Tekton Pro Bold"/>
                <a:sym typeface="Tekton Pro Bold"/>
              </a:defRPr>
            </a:pPr>
            <a:r>
              <a:rPr lang="en-US" dirty="0" smtClean="0"/>
              <a:t>nominal </a:t>
            </a:r>
            <a:r>
              <a:rPr lang="el-GR" dirty="0" smtClean="0"/>
              <a:t>σ</a:t>
            </a:r>
            <a:r>
              <a:rPr lang="en-US" baseline="-25000" dirty="0" smtClean="0"/>
              <a:t>N</a:t>
            </a:r>
            <a:r>
              <a:rPr lang="el-GR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endParaRPr dirty="0"/>
          </a:p>
        </p:txBody>
      </p:sp>
      <p:sp>
        <p:nvSpPr>
          <p:cNvPr id="22" name="Textfeld 21"/>
          <p:cNvSpPr txBox="1"/>
          <p:nvPr/>
        </p:nvSpPr>
        <p:spPr>
          <a:xfrm rot="16200000">
            <a:off x="1395576" y="2018726"/>
            <a:ext cx="1767001" cy="355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</a:pPr>
            <a:r>
              <a:rPr lang="en-US" b="1" dirty="0" err="1" smtClean="0"/>
              <a:t>dMult</a:t>
            </a:r>
            <a:r>
              <a:rPr lang="en-US" b="1" dirty="0" smtClean="0"/>
              <a:t>/</a:t>
            </a:r>
            <a:r>
              <a:rPr lang="en-US" b="1" dirty="0" err="1" smtClean="0"/>
              <a:t>dy</a:t>
            </a:r>
            <a:r>
              <a:rPr lang="en-US" b="1" dirty="0"/>
              <a:t> </a:t>
            </a:r>
            <a:r>
              <a:rPr lang="en-US" b="1" dirty="0" smtClean="0"/>
              <a:t>/ 0.02</a:t>
            </a:r>
          </a:p>
        </p:txBody>
      </p:sp>
    </p:spTree>
    <p:extLst>
      <p:ext uri="{BB962C8B-B14F-4D97-AF65-F5344CB8AC3E}">
        <p14:creationId xmlns:p14="http://schemas.microsoft.com/office/powerpoint/2010/main" val="392184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Fig2_b3.0-5.5.pdf" descr="Fig2_b3.0-5.5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8642" y="1236164"/>
            <a:ext cx="5123502" cy="4996996"/>
          </a:xfrm>
          <a:prstGeom prst="rect">
            <a:avLst/>
          </a:prstGeom>
          <a:ln w="3175"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HYPHI@GSI results in comparison to IQMD+FRIGA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6CB60A-4D97-4E08-93CA-E4297F5AFD4A}" type="slidenum">
              <a:rPr lang="de-DE" smtClean="0"/>
              <a:pPr/>
              <a:t>41</a:t>
            </a:fld>
            <a:endParaRPr lang="de-DE"/>
          </a:p>
        </p:txBody>
      </p:sp>
      <p:sp>
        <p:nvSpPr>
          <p:cNvPr id="6" name="IQMD*+FRIGA…"/>
          <p:cNvSpPr txBox="1"/>
          <p:nvPr/>
        </p:nvSpPr>
        <p:spPr>
          <a:xfrm>
            <a:off x="-1" y="1235807"/>
            <a:ext cx="2080635" cy="83336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892" tIns="46892" rIns="46892" bIns="46892">
            <a:spAutoFit/>
          </a:bodyPr>
          <a:lstStyle/>
          <a:p>
            <a:pPr algn="ctr">
              <a:defRPr sz="1400"/>
            </a:pPr>
            <a:r>
              <a:rPr sz="1600" dirty="0"/>
              <a:t>IQMD*+FRIGA</a:t>
            </a:r>
          </a:p>
          <a:p>
            <a:pPr algn="ctr">
              <a:defRPr sz="1400"/>
            </a:pPr>
            <a:r>
              <a:rPr sz="1600" dirty="0"/>
              <a:t> </a:t>
            </a:r>
            <a:r>
              <a:rPr sz="1600" baseline="31999" dirty="0"/>
              <a:t>6</a:t>
            </a:r>
            <a:r>
              <a:rPr sz="1600" dirty="0"/>
              <a:t>Li+</a:t>
            </a:r>
            <a:r>
              <a:rPr sz="1600" baseline="31999" dirty="0"/>
              <a:t>12</a:t>
            </a:r>
            <a:r>
              <a:rPr sz="1600" dirty="0"/>
              <a:t>C @ 2A.GeV </a:t>
            </a:r>
          </a:p>
          <a:p>
            <a:pPr algn="ctr">
              <a:defRPr sz="1400"/>
            </a:pPr>
            <a:r>
              <a:rPr sz="1600" dirty="0"/>
              <a:t>(t = 2 </a:t>
            </a:r>
            <a:r>
              <a:rPr sz="1600" dirty="0" err="1"/>
              <a:t>t</a:t>
            </a:r>
            <a:r>
              <a:rPr sz="1600" baseline="-5999" dirty="0" err="1"/>
              <a:t>pass</a:t>
            </a:r>
            <a:r>
              <a:rPr sz="1600" dirty="0"/>
              <a:t>)</a:t>
            </a:r>
          </a:p>
        </p:txBody>
      </p:sp>
      <p:sp>
        <p:nvSpPr>
          <p:cNvPr id="7" name="R=Y(Λ3H)/Y(Λ4H)"/>
          <p:cNvSpPr txBox="1"/>
          <p:nvPr/>
        </p:nvSpPr>
        <p:spPr>
          <a:xfrm>
            <a:off x="313634" y="2549702"/>
            <a:ext cx="1596714" cy="34092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6892" tIns="46892" rIns="46892" bIns="46892" anchor="ctr">
            <a:spAutoFit/>
          </a:bodyPr>
          <a:lstStyle/>
          <a:p>
            <a:pPr algn="just">
              <a:defRPr sz="1600">
                <a:latin typeface="Geneva"/>
                <a:ea typeface="Geneva"/>
                <a:cs typeface="Geneva"/>
                <a:sym typeface="Geneva"/>
              </a:defRPr>
            </a:pPr>
            <a:r>
              <a:rPr dirty="0"/>
              <a:t>R=Y(</a:t>
            </a:r>
            <a:r>
              <a:rPr baseline="-5999" dirty="0"/>
              <a:t>Λ</a:t>
            </a:r>
            <a:r>
              <a:rPr baseline="31999" dirty="0"/>
              <a:t>3</a:t>
            </a:r>
            <a:r>
              <a:rPr dirty="0"/>
              <a:t>H)/Y(</a:t>
            </a:r>
            <a:r>
              <a:rPr baseline="-5999" dirty="0"/>
              <a:t>Λ</a:t>
            </a:r>
            <a:r>
              <a:rPr baseline="31999" dirty="0"/>
              <a:t>4</a:t>
            </a:r>
            <a:r>
              <a:rPr dirty="0"/>
              <a:t>H)</a:t>
            </a:r>
          </a:p>
        </p:txBody>
      </p:sp>
      <p:grpSp>
        <p:nvGrpSpPr>
          <p:cNvPr id="8" name="Groupe"/>
          <p:cNvGrpSpPr/>
          <p:nvPr/>
        </p:nvGrpSpPr>
        <p:grpSpPr>
          <a:xfrm>
            <a:off x="4229100" y="3990357"/>
            <a:ext cx="2670841" cy="1642777"/>
            <a:chOff x="0" y="0"/>
            <a:chExt cx="2670839" cy="1642775"/>
          </a:xfrm>
        </p:grpSpPr>
        <p:sp>
          <p:nvSpPr>
            <p:cNvPr id="9" name="Ligne"/>
            <p:cNvSpPr/>
            <p:nvPr/>
          </p:nvSpPr>
          <p:spPr>
            <a:xfrm flipV="1">
              <a:off x="-1" y="0"/>
              <a:ext cx="2" cy="1642776"/>
            </a:xfrm>
            <a:prstGeom prst="line">
              <a:avLst/>
            </a:prstGeom>
            <a:noFill/>
            <a:ln w="25400" cap="flat">
              <a:solidFill>
                <a:srgbClr val="FF93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46892" tIns="46892" rIns="46892" bIns="46892" numCol="1" anchor="ctr">
              <a:noAutofit/>
            </a:bodyPr>
            <a:lstStyle/>
            <a:p>
              <a:endParaRPr/>
            </a:p>
          </p:txBody>
        </p:sp>
        <p:sp>
          <p:nvSpPr>
            <p:cNvPr id="10" name="Ligne"/>
            <p:cNvSpPr/>
            <p:nvPr/>
          </p:nvSpPr>
          <p:spPr>
            <a:xfrm flipV="1">
              <a:off x="1377211" y="0"/>
              <a:ext cx="1" cy="1642776"/>
            </a:xfrm>
            <a:prstGeom prst="line">
              <a:avLst/>
            </a:prstGeom>
            <a:noFill/>
            <a:ln w="25400" cap="flat">
              <a:solidFill>
                <a:srgbClr val="FF93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46892" tIns="46892" rIns="46892" bIns="46892" numCol="1" anchor="ctr">
              <a:noAutofit/>
            </a:bodyPr>
            <a:lstStyle/>
            <a:p>
              <a:endParaRPr/>
            </a:p>
          </p:txBody>
        </p:sp>
        <p:sp>
          <p:nvSpPr>
            <p:cNvPr id="11" name="Ligne"/>
            <p:cNvSpPr/>
            <p:nvPr/>
          </p:nvSpPr>
          <p:spPr>
            <a:xfrm flipV="1">
              <a:off x="1660746" y="0"/>
              <a:ext cx="1" cy="1642776"/>
            </a:xfrm>
            <a:prstGeom prst="line">
              <a:avLst/>
            </a:prstGeom>
            <a:noFill/>
            <a:ln w="25400" cap="flat">
              <a:solidFill>
                <a:srgbClr val="531B93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46892" tIns="46892" rIns="46892" bIns="46892" numCol="1" anchor="ctr">
              <a:noAutofit/>
            </a:bodyPr>
            <a:lstStyle/>
            <a:p>
              <a:endParaRPr/>
            </a:p>
          </p:txBody>
        </p:sp>
        <p:sp>
          <p:nvSpPr>
            <p:cNvPr id="12" name="Ligne"/>
            <p:cNvSpPr/>
            <p:nvPr/>
          </p:nvSpPr>
          <p:spPr>
            <a:xfrm flipV="1">
              <a:off x="2670839" y="0"/>
              <a:ext cx="1" cy="1642776"/>
            </a:xfrm>
            <a:prstGeom prst="line">
              <a:avLst/>
            </a:prstGeom>
            <a:noFill/>
            <a:ln w="25400" cap="flat">
              <a:solidFill>
                <a:srgbClr val="531B93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46892" tIns="46892" rIns="46892" bIns="46892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3" name="Groupe"/>
          <p:cNvGrpSpPr/>
          <p:nvPr/>
        </p:nvGrpSpPr>
        <p:grpSpPr>
          <a:xfrm>
            <a:off x="5760839" y="3079948"/>
            <a:ext cx="3357529" cy="1319073"/>
            <a:chOff x="0" y="-44264"/>
            <a:chExt cx="3357527" cy="1319072"/>
          </a:xfrm>
        </p:grpSpPr>
        <p:sp>
          <p:nvSpPr>
            <p:cNvPr id="14" name="HyPHI experiment @ GSI…"/>
            <p:cNvSpPr txBox="1"/>
            <p:nvPr/>
          </p:nvSpPr>
          <p:spPr>
            <a:xfrm>
              <a:off x="1267089" y="-44264"/>
              <a:ext cx="2090438" cy="1141139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6892" tIns="46892" rIns="46892" bIns="46892" numCol="1" anchor="ctr">
              <a:spAutoFit/>
            </a:bodyPr>
            <a:lstStyle/>
            <a:p>
              <a:pPr algn="just">
                <a:defRPr sz="1200">
                  <a:solidFill>
                    <a:srgbClr val="531B93"/>
                  </a:solidFill>
                  <a:latin typeface="Geneva"/>
                  <a:ea typeface="Geneva"/>
                  <a:cs typeface="Geneva"/>
                  <a:sym typeface="Geneva"/>
                </a:defRPr>
              </a:pPr>
              <a:r>
                <a:rPr sz="1400" b="1" dirty="0" err="1"/>
                <a:t>HyPHI</a:t>
              </a:r>
              <a:r>
                <a:rPr sz="1400" b="1" dirty="0"/>
                <a:t> </a:t>
              </a:r>
              <a:r>
                <a:rPr sz="1400" b="1" dirty="0" smtClean="0"/>
                <a:t>@ </a:t>
              </a:r>
              <a:r>
                <a:rPr sz="1400" b="1" dirty="0"/>
                <a:t>GSI </a:t>
              </a:r>
            </a:p>
            <a:p>
              <a:pPr algn="just">
                <a:defRPr sz="1200">
                  <a:solidFill>
                    <a:srgbClr val="531B93"/>
                  </a:solidFill>
                  <a:latin typeface="Geneva"/>
                  <a:ea typeface="Geneva"/>
                  <a:cs typeface="Geneva"/>
                  <a:sym typeface="Geneva"/>
                </a:defRPr>
              </a:pPr>
              <a:r>
                <a:rPr sz="1400" b="1" dirty="0"/>
                <a:t>Ch. </a:t>
              </a:r>
              <a:r>
                <a:rPr sz="1400" b="1" dirty="0" err="1"/>
                <a:t>Rappold</a:t>
              </a:r>
              <a:r>
                <a:rPr sz="1400" b="1" dirty="0"/>
                <a:t> et al., </a:t>
              </a:r>
            </a:p>
            <a:p>
              <a:pPr algn="just">
                <a:defRPr sz="1000">
                  <a:solidFill>
                    <a:srgbClr val="531B93"/>
                  </a:solidFill>
                  <a:latin typeface="Geneva"/>
                  <a:ea typeface="Geneva"/>
                  <a:cs typeface="Geneva"/>
                  <a:sym typeface="Geneva"/>
                </a:defRPr>
              </a:pPr>
              <a:r>
                <a:rPr sz="1400" b="1" dirty="0"/>
                <a:t>PLB 747 (2015) 129–13:</a:t>
              </a:r>
            </a:p>
            <a:p>
              <a:pPr algn="just">
                <a:defRPr sz="1200">
                  <a:solidFill>
                    <a:srgbClr val="531B93"/>
                  </a:solidFill>
                  <a:latin typeface="Geneva"/>
                  <a:ea typeface="Geneva"/>
                  <a:cs typeface="Geneva"/>
                  <a:sym typeface="Geneva"/>
                </a:defRPr>
              </a:pPr>
              <a:endParaRPr b="1" dirty="0"/>
            </a:p>
            <a:p>
              <a:pPr algn="just">
                <a:defRPr sz="1200">
                  <a:solidFill>
                    <a:srgbClr val="531B93"/>
                  </a:solidFill>
                  <a:latin typeface="Geneva"/>
                  <a:ea typeface="Geneva"/>
                  <a:cs typeface="Geneva"/>
                  <a:sym typeface="Geneva"/>
                </a:defRPr>
              </a:pPr>
              <a:r>
                <a:rPr sz="1400" b="1" dirty="0"/>
                <a:t>R=1.4 ± 0.8</a:t>
              </a:r>
            </a:p>
          </p:txBody>
        </p:sp>
        <p:sp>
          <p:nvSpPr>
            <p:cNvPr id="15" name="Ovale"/>
            <p:cNvSpPr/>
            <p:nvPr/>
          </p:nvSpPr>
          <p:spPr>
            <a:xfrm>
              <a:off x="0" y="608985"/>
              <a:ext cx="2575580" cy="665823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46892" tIns="46892" rIns="46892" bIns="46892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6" name="Groupe"/>
          <p:cNvGrpSpPr/>
          <p:nvPr/>
        </p:nvGrpSpPr>
        <p:grpSpPr>
          <a:xfrm>
            <a:off x="4578669" y="3893759"/>
            <a:ext cx="2330483" cy="310143"/>
            <a:chOff x="208438" y="-12940"/>
            <a:chExt cx="2330481" cy="310141"/>
          </a:xfrm>
        </p:grpSpPr>
        <p:sp>
          <p:nvSpPr>
            <p:cNvPr id="17" name="R=18 ± 3"/>
            <p:cNvSpPr txBox="1"/>
            <p:nvPr/>
          </p:nvSpPr>
          <p:spPr>
            <a:xfrm>
              <a:off x="208438" y="-12940"/>
              <a:ext cx="810729" cy="31014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6892" tIns="46892" rIns="46892" bIns="46892" numCol="1" anchor="ctr">
              <a:spAutoFit/>
            </a:bodyPr>
            <a:lstStyle>
              <a:lvl1pPr algn="just">
                <a:defRPr sz="1200">
                  <a:solidFill>
                    <a:srgbClr val="FF9300"/>
                  </a:solid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r>
                <a:rPr sz="1400" dirty="0" smtClean="0"/>
                <a:t>R=1</a:t>
              </a:r>
              <a:r>
                <a:rPr lang="en-US" sz="1400" dirty="0"/>
                <a:t>1</a:t>
              </a:r>
              <a:r>
                <a:rPr sz="1400" dirty="0" smtClean="0"/>
                <a:t> </a:t>
              </a:r>
              <a:r>
                <a:rPr sz="1400" dirty="0"/>
                <a:t>± 3</a:t>
              </a:r>
            </a:p>
          </p:txBody>
        </p:sp>
        <p:sp>
          <p:nvSpPr>
            <p:cNvPr id="18" name="R=3.1 ± 0.4"/>
            <p:cNvSpPr txBox="1"/>
            <p:nvPr/>
          </p:nvSpPr>
          <p:spPr>
            <a:xfrm>
              <a:off x="1516081" y="-12940"/>
              <a:ext cx="1022838" cy="31014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6892" tIns="46892" rIns="46892" bIns="46892" numCol="1" anchor="ctr">
              <a:spAutoFit/>
            </a:bodyPr>
            <a:lstStyle>
              <a:lvl1pPr algn="just">
                <a:defRPr sz="1200">
                  <a:solidFill>
                    <a:srgbClr val="531B93"/>
                  </a:solid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r>
                <a:rPr sz="1400" dirty="0" smtClean="0"/>
                <a:t>R=</a:t>
              </a:r>
              <a:r>
                <a:rPr lang="en-US" sz="1400" dirty="0" smtClean="0"/>
                <a:t>1.3</a:t>
              </a:r>
              <a:r>
                <a:rPr sz="1400" dirty="0" smtClean="0"/>
                <a:t> </a:t>
              </a:r>
              <a:r>
                <a:rPr sz="1400" dirty="0"/>
                <a:t>± 0.4</a:t>
              </a:r>
            </a:p>
          </p:txBody>
        </p:sp>
      </p:grpSp>
      <p:sp>
        <p:nvSpPr>
          <p:cNvPr id="19" name="with Easy in FRIGA"/>
          <p:cNvSpPr txBox="1"/>
          <p:nvPr/>
        </p:nvSpPr>
        <p:spPr>
          <a:xfrm>
            <a:off x="3832207" y="2922669"/>
            <a:ext cx="2207458" cy="43325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6892" tIns="46892" rIns="46892" bIns="46892" anchor="ctr">
            <a:spAutoFit/>
          </a:bodyPr>
          <a:lstStyle/>
          <a:p>
            <a:pPr>
              <a:defRPr sz="2200">
                <a:solidFill>
                  <a:srgbClr val="4F8F00"/>
                </a:solidFill>
                <a:latin typeface="Tekton Pro Bold"/>
                <a:ea typeface="Tekton Pro Bold"/>
                <a:cs typeface="Tekton Pro Bold"/>
                <a:sym typeface="Tekton Pro Bold"/>
              </a:defRPr>
            </a:pPr>
            <a:r>
              <a:rPr lang="en-US" dirty="0" smtClean="0"/>
              <a:t>no</a:t>
            </a:r>
            <a:r>
              <a:rPr dirty="0" smtClean="0"/>
              <a:t> </a:t>
            </a:r>
            <a:r>
              <a:rPr dirty="0"/>
              <a:t>E</a:t>
            </a:r>
            <a:r>
              <a:rPr baseline="-5999" dirty="0"/>
              <a:t>asy</a:t>
            </a:r>
            <a:r>
              <a:rPr dirty="0"/>
              <a:t> in FRIGA</a:t>
            </a:r>
          </a:p>
        </p:txBody>
      </p:sp>
      <p:sp>
        <p:nvSpPr>
          <p:cNvPr id="20" name="all impact…"/>
          <p:cNvSpPr txBox="1"/>
          <p:nvPr/>
        </p:nvSpPr>
        <p:spPr>
          <a:xfrm>
            <a:off x="2962778" y="1462531"/>
            <a:ext cx="1256877" cy="61792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6892" tIns="46892" rIns="46892" bIns="46892" anchor="ctr">
            <a:spAutoFit/>
          </a:bodyPr>
          <a:lstStyle/>
          <a:p>
            <a:pPr>
              <a:defRPr sz="1700">
                <a:solidFill>
                  <a:srgbClr val="4F8F00"/>
                </a:solidFill>
                <a:latin typeface="Tekton Pro Bold"/>
                <a:ea typeface="Tekton Pro Bold"/>
                <a:cs typeface="Tekton Pro Bold"/>
                <a:sym typeface="Tekton Pro Bold"/>
              </a:defRPr>
            </a:pPr>
            <a:r>
              <a:rPr lang="de-DE" dirty="0" smtClean="0"/>
              <a:t>b&gt;3 </a:t>
            </a:r>
            <a:r>
              <a:rPr lang="de-DE" dirty="0" err="1" smtClean="0"/>
              <a:t>fm</a:t>
            </a:r>
            <a:endParaRPr lang="en-US" dirty="0" smtClean="0"/>
          </a:p>
          <a:p>
            <a:pPr>
              <a:defRPr sz="1700">
                <a:solidFill>
                  <a:srgbClr val="4F8F00"/>
                </a:solidFill>
                <a:latin typeface="Tekton Pro Bold"/>
                <a:ea typeface="Tekton Pro Bold"/>
                <a:cs typeface="Tekton Pro Bold"/>
                <a:sym typeface="Tekton Pro Bold"/>
              </a:defRPr>
            </a:pPr>
            <a:r>
              <a:rPr lang="en-US" dirty="0" smtClean="0"/>
              <a:t>nominal </a:t>
            </a:r>
            <a:r>
              <a:rPr lang="el-GR" dirty="0" smtClean="0"/>
              <a:t>σ</a:t>
            </a:r>
            <a:r>
              <a:rPr lang="en-US" baseline="-25000" dirty="0" smtClean="0"/>
              <a:t>N</a:t>
            </a:r>
            <a:r>
              <a:rPr lang="el-GR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endParaRPr dirty="0"/>
          </a:p>
        </p:txBody>
      </p:sp>
      <p:sp>
        <p:nvSpPr>
          <p:cNvPr id="5" name="Textfeld 4"/>
          <p:cNvSpPr txBox="1"/>
          <p:nvPr/>
        </p:nvSpPr>
        <p:spPr>
          <a:xfrm rot="16200000">
            <a:off x="1452730" y="1998891"/>
            <a:ext cx="1767001" cy="355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</a:pPr>
            <a:r>
              <a:rPr lang="en-US" b="1" dirty="0" err="1" smtClean="0"/>
              <a:t>dMult</a:t>
            </a:r>
            <a:r>
              <a:rPr lang="en-US" b="1" dirty="0" smtClean="0"/>
              <a:t>/</a:t>
            </a:r>
            <a:r>
              <a:rPr lang="en-US" b="1" dirty="0" err="1" smtClean="0"/>
              <a:t>dy</a:t>
            </a:r>
            <a:r>
              <a:rPr lang="en-US" b="1" dirty="0"/>
              <a:t> </a:t>
            </a:r>
            <a:r>
              <a:rPr lang="en-US" b="1" dirty="0" smtClean="0"/>
              <a:t>/ 0.02</a:t>
            </a:r>
          </a:p>
        </p:txBody>
      </p:sp>
    </p:spTree>
    <p:extLst>
      <p:ext uri="{BB962C8B-B14F-4D97-AF65-F5344CB8AC3E}">
        <p14:creationId xmlns:p14="http://schemas.microsoft.com/office/powerpoint/2010/main" val="395609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HYPHI</a:t>
            </a:r>
            <a:r>
              <a:rPr lang="en-US" dirty="0" smtClean="0"/>
              <a:t>@GSI results in comparison to IQMD+FRIGA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6CB60A-4D97-4E08-93CA-E4297F5AFD4A}" type="slidenum">
              <a:rPr lang="de-DE" smtClean="0"/>
              <a:pPr/>
              <a:t>42</a:t>
            </a:fld>
            <a:endParaRPr lang="de-DE"/>
          </a:p>
        </p:txBody>
      </p:sp>
      <p:pic>
        <p:nvPicPr>
          <p:cNvPr id="5" name="Fig3_b3.0-5.5.pdf" descr="Fig3_b3.0-5.5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512" y="1277998"/>
            <a:ext cx="5183086" cy="5055107"/>
          </a:xfrm>
          <a:prstGeom prst="rect">
            <a:avLst/>
          </a:prstGeom>
          <a:ln w="3175"/>
        </p:spPr>
      </p:pic>
      <p:sp>
        <p:nvSpPr>
          <p:cNvPr id="6" name="*: Ch.Hartnack et al., Eur. Phys. J. A 1(1998) 151."/>
          <p:cNvSpPr txBox="1"/>
          <p:nvPr/>
        </p:nvSpPr>
        <p:spPr>
          <a:xfrm>
            <a:off x="107504" y="6135673"/>
            <a:ext cx="3162894" cy="27158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6892" tIns="46892" rIns="46892" bIns="46892" anchor="ctr">
            <a:spAutoFit/>
          </a:bodyPr>
          <a:lstStyle>
            <a:lvl1pPr marL="0" marR="0" defTabSz="457200">
              <a:spcBef>
                <a:spcPts val="1200"/>
              </a:spcBef>
              <a:defRPr sz="1200">
                <a:uFillTx/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dirty="0"/>
              <a:t>*: </a:t>
            </a:r>
            <a:r>
              <a:rPr dirty="0" err="1"/>
              <a:t>Ch.Hartnack</a:t>
            </a:r>
            <a:r>
              <a:rPr dirty="0"/>
              <a:t> et al., Eur. Phys. J. A 1(1998) 151.</a:t>
            </a:r>
          </a:p>
        </p:txBody>
      </p:sp>
      <p:sp>
        <p:nvSpPr>
          <p:cNvPr id="8" name="b &gt; 3 fm…"/>
          <p:cNvSpPr txBox="1"/>
          <p:nvPr/>
        </p:nvSpPr>
        <p:spPr>
          <a:xfrm>
            <a:off x="4092988" y="1465909"/>
            <a:ext cx="918643" cy="61792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6892" tIns="46892" rIns="46892" bIns="46892" anchor="ctr">
            <a:spAutoFit/>
          </a:bodyPr>
          <a:lstStyle/>
          <a:p>
            <a:pPr>
              <a:defRPr sz="17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dirty="0"/>
              <a:t>b &gt; 3 </a:t>
            </a:r>
            <a:r>
              <a:rPr dirty="0" err="1"/>
              <a:t>fm</a:t>
            </a:r>
            <a:endParaRPr dirty="0"/>
          </a:p>
          <a:p>
            <a:pPr>
              <a:defRPr sz="17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dirty="0"/>
              <a:t>y</a:t>
            </a:r>
            <a:r>
              <a:rPr baseline="-5999" dirty="0"/>
              <a:t>0 </a:t>
            </a:r>
            <a:r>
              <a:rPr dirty="0"/>
              <a:t>&gt; 0.9</a:t>
            </a:r>
          </a:p>
        </p:txBody>
      </p:sp>
      <p:sp>
        <p:nvSpPr>
          <p:cNvPr id="9" name="IQMD*+FRIGA…"/>
          <p:cNvSpPr txBox="1"/>
          <p:nvPr/>
        </p:nvSpPr>
        <p:spPr>
          <a:xfrm>
            <a:off x="781072" y="1196752"/>
            <a:ext cx="2080635" cy="83336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892" tIns="46892" rIns="46892" bIns="46892">
            <a:spAutoFit/>
          </a:bodyPr>
          <a:lstStyle/>
          <a:p>
            <a:pPr algn="ctr">
              <a:defRPr sz="1400"/>
            </a:pPr>
            <a:r>
              <a:rPr sz="1600" dirty="0"/>
              <a:t>IQMD*+FRIGA</a:t>
            </a:r>
          </a:p>
          <a:p>
            <a:pPr algn="ctr">
              <a:defRPr sz="1400"/>
            </a:pPr>
            <a:r>
              <a:rPr sz="1600" dirty="0"/>
              <a:t> </a:t>
            </a:r>
            <a:r>
              <a:rPr sz="1600" baseline="31999" dirty="0"/>
              <a:t>6</a:t>
            </a:r>
            <a:r>
              <a:rPr sz="1600" dirty="0"/>
              <a:t>Li+</a:t>
            </a:r>
            <a:r>
              <a:rPr sz="1600" baseline="31999" dirty="0"/>
              <a:t>12</a:t>
            </a:r>
            <a:r>
              <a:rPr sz="1600" dirty="0"/>
              <a:t>C @ 2A.GeV </a:t>
            </a:r>
          </a:p>
          <a:p>
            <a:pPr algn="ctr">
              <a:defRPr sz="1400"/>
            </a:pPr>
            <a:r>
              <a:rPr sz="1600" dirty="0"/>
              <a:t>(t = 2 </a:t>
            </a:r>
            <a:r>
              <a:rPr sz="1600" dirty="0" err="1"/>
              <a:t>t</a:t>
            </a:r>
            <a:r>
              <a:rPr sz="1600" baseline="-5999" dirty="0" err="1"/>
              <a:t>pass</a:t>
            </a:r>
            <a:r>
              <a:rPr sz="1600" dirty="0"/>
              <a:t>)</a:t>
            </a:r>
          </a:p>
        </p:txBody>
      </p:sp>
      <p:sp>
        <p:nvSpPr>
          <p:cNvPr id="11" name="Textfeld 10"/>
          <p:cNvSpPr txBox="1"/>
          <p:nvPr/>
        </p:nvSpPr>
        <p:spPr>
          <a:xfrm rot="16200000">
            <a:off x="-981310" y="2250741"/>
            <a:ext cx="2787638" cy="355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</a:pPr>
            <a:r>
              <a:rPr lang="en-US" b="1" dirty="0" err="1" smtClean="0"/>
              <a:t>dMult</a:t>
            </a:r>
            <a:r>
              <a:rPr lang="en-US" b="1" dirty="0" smtClean="0"/>
              <a:t>/</a:t>
            </a:r>
            <a:r>
              <a:rPr lang="en-US" b="1" dirty="0" err="1" smtClean="0"/>
              <a:t>dp</a:t>
            </a:r>
            <a:r>
              <a:rPr lang="en-US" b="1" baseline="-25000" dirty="0" err="1" smtClean="0"/>
              <a:t>t</a:t>
            </a:r>
            <a:r>
              <a:rPr lang="en-US" b="1" dirty="0" smtClean="0"/>
              <a:t> / 40. MeV/c</a:t>
            </a:r>
          </a:p>
          <a:p>
            <a:pPr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</a:pPr>
            <a:endParaRPr lang="en-US" b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5362598" y="1340768"/>
                <a:ext cx="3530578" cy="499233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285750" indent="-285750">
                  <a:lnSpc>
                    <a:spcPct val="110000"/>
                  </a:lnSpc>
                  <a:spcAft>
                    <a:spcPts val="300"/>
                  </a:spcAft>
                  <a:buClr>
                    <a:srgbClr val="FFC000"/>
                  </a:buClr>
                  <a:buFont typeface="Wingdings" panose="05000000000000000000" pitchFamily="2" charset="2"/>
                  <a:buChar char="§"/>
                </a:pPr>
                <a:r>
                  <a:rPr lang="de-DE" dirty="0" smtClean="0"/>
                  <a:t>formation </a:t>
                </a:r>
                <a:r>
                  <a:rPr lang="de-DE" dirty="0" err="1" smtClean="0"/>
                  <a:t>of</a:t>
                </a:r>
                <a:r>
                  <a:rPr lang="de-DE" dirty="0" smtClean="0"/>
                  <a:t> heavy hyper- </a:t>
                </a:r>
                <a:r>
                  <a:rPr lang="de-DE" dirty="0" err="1" smtClean="0"/>
                  <a:t>nuclei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predominantly</a:t>
                </a:r>
                <a:r>
                  <a:rPr lang="de-DE" dirty="0" smtClean="0"/>
                  <a:t> in </a:t>
                </a:r>
                <a:r>
                  <a:rPr lang="de-DE" dirty="0" err="1" smtClean="0"/>
                  <a:t>the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spectator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region</a:t>
                </a:r>
                <a:r>
                  <a:rPr lang="de-DE" dirty="0" smtClean="0"/>
                  <a:t> </a:t>
                </a:r>
              </a:p>
              <a:p>
                <a:pPr marL="285750" indent="-285750">
                  <a:lnSpc>
                    <a:spcPct val="110000"/>
                  </a:lnSpc>
                  <a:spcAft>
                    <a:spcPts val="300"/>
                  </a:spcAft>
                  <a:buClr>
                    <a:srgbClr val="FFC000"/>
                  </a:buClr>
                  <a:buFont typeface="Wingdings" panose="05000000000000000000" pitchFamily="2" charset="2"/>
                  <a:buChar char="§"/>
                </a:pPr>
                <a:r>
                  <a:rPr lang="de-DE" dirty="0" err="1" smtClean="0"/>
                  <a:t>crucially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ingredient</a:t>
                </a:r>
                <a:r>
                  <a:rPr lang="de-DE" dirty="0"/>
                  <a:t> </a:t>
                </a:r>
                <a:r>
                  <a:rPr lang="de-DE" dirty="0" err="1" smtClean="0"/>
                  <a:t>is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the</a:t>
                </a:r>
                <a:r>
                  <a:rPr lang="de-DE" dirty="0" smtClean="0"/>
                  <a:t> </a:t>
                </a:r>
                <a:r>
                  <a:rPr lang="el-GR" dirty="0" smtClean="0"/>
                  <a:t>Λ</a:t>
                </a:r>
                <a:r>
                  <a:rPr lang="de-DE" dirty="0" smtClean="0"/>
                  <a:t>N </a:t>
                </a:r>
                <a:r>
                  <a:rPr lang="de-DE" dirty="0" err="1" smtClean="0"/>
                  <a:t>re-scattering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cross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section</a:t>
                </a:r>
                <a:endParaRPr lang="de-DE" dirty="0" smtClean="0"/>
              </a:p>
              <a:p>
                <a:pPr marL="285750" indent="-285750">
                  <a:lnSpc>
                    <a:spcPct val="110000"/>
                  </a:lnSpc>
                  <a:spcAft>
                    <a:spcPts val="300"/>
                  </a:spcAft>
                  <a:buClr>
                    <a:srgbClr val="FFC000"/>
                  </a:buClr>
                  <a:buFont typeface="Wingdings" panose="05000000000000000000" pitchFamily="2" charset="2"/>
                  <a:buChar char="§"/>
                </a:pPr>
                <a:r>
                  <a:rPr lang="de-DE" dirty="0" err="1" smtClean="0"/>
                  <a:t>cluster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multiplicity</a:t>
                </a:r>
                <a:r>
                  <a:rPr lang="de-DE" dirty="0" smtClean="0"/>
                  <a:t> in </a:t>
                </a:r>
                <a:r>
                  <a:rPr lang="de-DE" dirty="0" err="1" smtClean="0"/>
                  <a:t>the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mid-rapidity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region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depends</a:t>
                </a:r>
                <a:r>
                  <a:rPr lang="de-DE" dirty="0" smtClean="0"/>
                  <a:t> on </a:t>
                </a:r>
                <a:r>
                  <a:rPr lang="de-DE" dirty="0" err="1" smtClean="0"/>
                  <a:t>the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clusterization</a:t>
                </a:r>
                <a:r>
                  <a:rPr lang="de-DE" dirty="0" smtClean="0"/>
                  <a:t> time</a:t>
                </a:r>
              </a:p>
              <a:p>
                <a:pPr marL="285750" indent="-285750">
                  <a:lnSpc>
                    <a:spcPct val="110000"/>
                  </a:lnSpc>
                  <a:spcAft>
                    <a:spcPts val="300"/>
                  </a:spcAft>
                  <a:buClr>
                    <a:srgbClr val="FFC000"/>
                  </a:buClr>
                  <a:buFont typeface="Wingdings" panose="05000000000000000000" pitchFamily="2" charset="2"/>
                  <a:buChar char="§"/>
                </a:pPr>
                <a:r>
                  <a:rPr lang="de-DE" dirty="0" smtClean="0"/>
                  <a:t>in </a:t>
                </a:r>
                <a:r>
                  <a:rPr lang="de-DE" dirty="0" err="1" smtClean="0"/>
                  <a:t>contrast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to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spectator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region</a:t>
                </a:r>
                <a:r>
                  <a:rPr lang="de-DE" dirty="0"/>
                  <a:t> </a:t>
                </a:r>
                <a:r>
                  <a:rPr lang="de-DE" dirty="0" smtClean="0"/>
                  <a:t>(</a:t>
                </a:r>
                <a:r>
                  <a:rPr lang="de-DE" dirty="0" err="1" smtClean="0"/>
                  <a:t>relatively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stable</a:t>
                </a:r>
                <a:r>
                  <a:rPr lang="de-DE" dirty="0" smtClean="0"/>
                  <a:t>)</a:t>
                </a:r>
              </a:p>
              <a:p>
                <a:pPr marL="285750" indent="-285750">
                  <a:lnSpc>
                    <a:spcPct val="110000"/>
                  </a:lnSpc>
                  <a:spcAft>
                    <a:spcPts val="300"/>
                  </a:spcAft>
                  <a:buClr>
                    <a:srgbClr val="FFC000"/>
                  </a:buClr>
                  <a:buFont typeface="Wingdings" panose="05000000000000000000" pitchFamily="2" charset="2"/>
                  <a:buChar char="§"/>
                </a:pPr>
                <a:r>
                  <a:rPr lang="de-DE" dirty="0" err="1" smtClean="0"/>
                  <a:t>multiplicity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of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the</a:t>
                </a:r>
                <a:r>
                  <a:rPr lang="de-DE" dirty="0" smtClean="0"/>
                  <a:t> HYPHI </a:t>
                </a:r>
                <a:r>
                  <a:rPr lang="de-DE" dirty="0" err="1" smtClean="0"/>
                  <a:t>data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overpredicted</a:t>
                </a:r>
                <a:endParaRPr lang="de-DE" dirty="0" smtClean="0"/>
              </a:p>
              <a:p>
                <a:pPr marL="285750" indent="-285750">
                  <a:lnSpc>
                    <a:spcPct val="110000"/>
                  </a:lnSpc>
                  <a:spcAft>
                    <a:spcPts val="300"/>
                  </a:spcAft>
                  <a:buClr>
                    <a:srgbClr val="FFC000"/>
                  </a:buClr>
                  <a:buFont typeface="Wingdings" panose="05000000000000000000" pitchFamily="2" charset="2"/>
                  <a:buChar char="§"/>
                </a:pPr>
                <a:r>
                  <a:rPr lang="de-DE" dirty="0" smtClean="0"/>
                  <a:t>different </a:t>
                </a:r>
                <a:r>
                  <a:rPr lang="de-DE" dirty="0" err="1" smtClean="0"/>
                  <a:t>slopes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of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transverse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momentum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spectra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of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.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de-DE" dirty="0" smtClean="0"/>
                  <a:t> </a:t>
                </a:r>
                <a:r>
                  <a:rPr lang="de-DE" dirty="0" err="1" smtClean="0"/>
                  <a:t>and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.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bSup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de-DE" dirty="0" smtClean="0"/>
                  <a:t> reproduced</a:t>
                </a:r>
              </a:p>
              <a:p>
                <a:pPr marL="285750" indent="-285750">
                  <a:lnSpc>
                    <a:spcPct val="110000"/>
                  </a:lnSpc>
                  <a:spcAft>
                    <a:spcPts val="300"/>
                  </a:spcAft>
                  <a:buClr>
                    <a:srgbClr val="FFC000"/>
                  </a:buClr>
                  <a:buFont typeface="Wingdings" panose="05000000000000000000" pitchFamily="2" charset="2"/>
                  <a:buChar char="§"/>
                </a:pPr>
                <a:endParaRPr lang="de-DE" dirty="0" smtClean="0"/>
              </a:p>
              <a:p>
                <a:pPr marL="285750" indent="-285750">
                  <a:lnSpc>
                    <a:spcPct val="110000"/>
                  </a:lnSpc>
                  <a:spcAft>
                    <a:spcPts val="300"/>
                  </a:spcAft>
                  <a:buClr>
                    <a:srgbClr val="FFC000"/>
                  </a:buClr>
                  <a:buFont typeface="Wingdings" panose="05000000000000000000" pitchFamily="2" charset="2"/>
                  <a:buChar char="§"/>
                </a:pPr>
                <a:endParaRPr lang="en-US" dirty="0" smtClean="0"/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2598" y="1340768"/>
                <a:ext cx="3530578" cy="4992337"/>
              </a:xfrm>
              <a:prstGeom prst="rect">
                <a:avLst/>
              </a:prstGeom>
              <a:blipFill>
                <a:blip r:embed="rId3"/>
                <a:stretch>
                  <a:fillRect l="-1209" t="-611" r="-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469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342900" indent="-342900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</a:t>
            </a:r>
            <a:r>
              <a:rPr lang="en-US" dirty="0" smtClean="0">
                <a:solidFill>
                  <a:schemeClr val="tx1"/>
                </a:solidFill>
              </a:rPr>
              <a:t>luster formation is omnipresent in heavy ion collisions</a:t>
            </a:r>
          </a:p>
          <a:p>
            <a:pPr marL="676235" lvl="1" indent="-342900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>
                <a:srgbClr val="FFC000"/>
              </a:buClr>
              <a:buSzPct val="120000"/>
            </a:pPr>
            <a:r>
              <a:rPr lang="en-US" dirty="0">
                <a:solidFill>
                  <a:schemeClr val="tx1"/>
                </a:solidFill>
              </a:rPr>
              <a:t>C</a:t>
            </a:r>
            <a:r>
              <a:rPr lang="en-US" dirty="0" smtClean="0">
                <a:solidFill>
                  <a:schemeClr val="tx1"/>
                </a:solidFill>
              </a:rPr>
              <a:t>luster have a larger sensitivity to dynamics</a:t>
            </a:r>
          </a:p>
          <a:p>
            <a:pPr marL="676235" lvl="1" indent="-342900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>
                <a:srgbClr val="FFC000"/>
              </a:buClr>
              <a:buSzPct val="120000"/>
            </a:pPr>
            <a:r>
              <a:rPr lang="en-US" dirty="0" smtClean="0"/>
              <a:t>and i</a:t>
            </a:r>
            <a:r>
              <a:rPr lang="en-US" dirty="0" smtClean="0">
                <a:solidFill>
                  <a:schemeClr val="tx1"/>
                </a:solidFill>
              </a:rPr>
              <a:t>nfluence all observables</a:t>
            </a:r>
          </a:p>
          <a:p>
            <a:pPr marL="342900" indent="-342900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U</a:t>
            </a:r>
            <a:r>
              <a:rPr lang="en-US" dirty="0" smtClean="0">
                <a:solidFill>
                  <a:schemeClr val="tx1"/>
                </a:solidFill>
              </a:rPr>
              <a:t>nderstanding of production needed for more stringent constraints on equation of state and symmetry energy, important for reaction dynamics and formation mechanisms</a:t>
            </a:r>
          </a:p>
          <a:p>
            <a:pPr marL="342900" indent="-342900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</a:t>
            </a:r>
            <a:r>
              <a:rPr lang="en-US" dirty="0" smtClean="0">
                <a:solidFill>
                  <a:schemeClr val="tx1"/>
                </a:solidFill>
              </a:rPr>
              <a:t>ynamical creation of clusters during transport would be the most elegant approach</a:t>
            </a:r>
          </a:p>
          <a:p>
            <a:pPr marL="342900" indent="-342900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Advantage of FRIGA</a:t>
            </a:r>
          </a:p>
          <a:p>
            <a:pPr marL="676235" lvl="1" indent="-342900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>
                <a:srgbClr val="FFC000"/>
              </a:buClr>
              <a:buSzPct val="120000"/>
            </a:pPr>
            <a:r>
              <a:rPr lang="en-US" dirty="0" err="1" smtClean="0">
                <a:solidFill>
                  <a:schemeClr val="tx1"/>
                </a:solidFill>
              </a:rPr>
              <a:t>minimazation</a:t>
            </a:r>
            <a:r>
              <a:rPr lang="en-US" dirty="0" smtClean="0">
                <a:solidFill>
                  <a:schemeClr val="tx1"/>
                </a:solidFill>
              </a:rPr>
              <a:t> of cluster binding energies - relatively fast </a:t>
            </a:r>
          </a:p>
          <a:p>
            <a:pPr marL="676235" lvl="1" indent="-342900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>
                <a:srgbClr val="FFC000"/>
              </a:buClr>
              <a:buSzPct val="120000"/>
            </a:pPr>
            <a:r>
              <a:rPr lang="en-US" dirty="0" smtClean="0"/>
              <a:t>allows for </a:t>
            </a:r>
            <a:r>
              <a:rPr lang="en-US" dirty="0" err="1" smtClean="0"/>
              <a:t>clusterization</a:t>
            </a:r>
            <a:r>
              <a:rPr lang="en-US" dirty="0" smtClean="0"/>
              <a:t> at early times to preserve the dynamics at this stage</a:t>
            </a:r>
          </a:p>
          <a:p>
            <a:pPr marL="771472" lvl="2" indent="-342900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>
                <a:srgbClr val="FFC000"/>
              </a:buClr>
              <a:buSzPct val="120000"/>
              <a:buFont typeface="Courier New" panose="02070309020205020404" pitchFamily="49" charset="0"/>
              <a:buChar char="o"/>
            </a:pPr>
            <a:r>
              <a:rPr lang="en-US" dirty="0" smtClean="0"/>
              <a:t> the final state of FRIGA is a classical bound state (no Fermi motion)</a:t>
            </a:r>
          </a:p>
          <a:p>
            <a:pPr marL="342900" indent="-342900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Experimental data</a:t>
            </a:r>
          </a:p>
          <a:p>
            <a:pPr marL="676235" lvl="1" indent="-342900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>
                <a:srgbClr val="FFC000"/>
              </a:buClr>
              <a:buSzPct val="120000"/>
            </a:pPr>
            <a:r>
              <a:rPr lang="en-US" dirty="0" smtClean="0"/>
              <a:t>production of heavy clusters in the projectile/spectator region</a:t>
            </a:r>
          </a:p>
          <a:p>
            <a:pPr marL="676235" lvl="1" indent="-342900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>
                <a:srgbClr val="FFC000"/>
              </a:buClr>
              <a:buSzPct val="120000"/>
            </a:pPr>
            <a:r>
              <a:rPr lang="en-US" dirty="0" smtClean="0"/>
              <a:t>light clusters in particular in the mid-rapidity region</a:t>
            </a:r>
          </a:p>
          <a:p>
            <a:pPr marL="342900" indent="-342900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First results on cluster production with IQMD SM available, needs benchmarking</a:t>
            </a:r>
          </a:p>
          <a:p>
            <a:pPr marL="342900" indent="-342900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</a:pPr>
            <a:endParaRPr lang="de-DE" dirty="0">
              <a:solidFill>
                <a:schemeClr val="tx1"/>
              </a:solidFill>
            </a:endParaRPr>
          </a:p>
          <a:p>
            <a:pPr marL="342900" indent="-342900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</a:pPr>
            <a:r>
              <a:rPr lang="de-DE" dirty="0" err="1" smtClean="0">
                <a:solidFill>
                  <a:schemeClr val="tx1"/>
                </a:solidFill>
              </a:rPr>
              <a:t>Hyper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nuclei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production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might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be</a:t>
            </a:r>
            <a:r>
              <a:rPr lang="de-DE" dirty="0" smtClean="0">
                <a:solidFill>
                  <a:schemeClr val="tx1"/>
                </a:solidFill>
              </a:rPr>
              <a:t> a </a:t>
            </a:r>
            <a:r>
              <a:rPr lang="de-DE" dirty="0" err="1" smtClean="0">
                <a:solidFill>
                  <a:schemeClr val="tx1"/>
                </a:solidFill>
              </a:rPr>
              <a:t>very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important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tool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to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study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the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mechanisms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of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fragmentation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and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production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of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clusters</a:t>
            </a:r>
            <a:endParaRPr lang="de-DE" dirty="0">
              <a:solidFill>
                <a:schemeClr val="tx1"/>
              </a:solidFill>
            </a:endParaRPr>
          </a:p>
          <a:p>
            <a:pPr marL="342900" indent="-342900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</a:pPr>
            <a:r>
              <a:rPr lang="de-DE" dirty="0" err="1" smtClean="0">
                <a:solidFill>
                  <a:schemeClr val="tx1"/>
                </a:solidFill>
              </a:rPr>
              <a:t>more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data</a:t>
            </a:r>
            <a:r>
              <a:rPr lang="de-DE" dirty="0" smtClean="0">
                <a:solidFill>
                  <a:schemeClr val="tx1"/>
                </a:solidFill>
              </a:rPr>
              <a:t> (</a:t>
            </a:r>
            <a:r>
              <a:rPr lang="de-DE" dirty="0" err="1" smtClean="0">
                <a:solidFill>
                  <a:schemeClr val="tx1"/>
                </a:solidFill>
              </a:rPr>
              <a:t>with</a:t>
            </a:r>
            <a:r>
              <a:rPr lang="de-DE" dirty="0" smtClean="0">
                <a:solidFill>
                  <a:schemeClr val="tx1"/>
                </a:solidFill>
              </a:rPr>
              <a:t> larger </a:t>
            </a:r>
            <a:r>
              <a:rPr lang="de-DE" dirty="0" err="1" smtClean="0">
                <a:solidFill>
                  <a:schemeClr val="tx1"/>
                </a:solidFill>
              </a:rPr>
              <a:t>phase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space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coverage</a:t>
            </a:r>
            <a:r>
              <a:rPr lang="de-DE" dirty="0" smtClean="0">
                <a:solidFill>
                  <a:schemeClr val="tx1"/>
                </a:solidFill>
              </a:rPr>
              <a:t>) </a:t>
            </a:r>
            <a:r>
              <a:rPr lang="de-DE" dirty="0" err="1" smtClean="0">
                <a:solidFill>
                  <a:schemeClr val="tx1"/>
                </a:solidFill>
              </a:rPr>
              <a:t>urgently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needed</a:t>
            </a: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>
                <a:srgbClr val="FFC000"/>
              </a:buClr>
              <a:buSzPct val="120000"/>
            </a:pPr>
            <a:endParaRPr lang="de-DE" dirty="0" smtClean="0">
              <a:solidFill>
                <a:schemeClr val="tx1"/>
              </a:solidFill>
            </a:endParaRPr>
          </a:p>
          <a:p>
            <a:pPr marL="342900" indent="-342900"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DC394F-D8E5-46F3-A942-19FD6B33AF44}" type="slidenum">
              <a:rPr lang="de-DE" smtClean="0"/>
              <a:pPr/>
              <a:t>43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05064"/>
            <a:ext cx="288032" cy="2880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13" y="4293096"/>
            <a:ext cx="277571" cy="27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7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Outlook – </a:t>
            </a:r>
            <a:r>
              <a:rPr lang="de-DE" dirty="0" err="1" smtClean="0"/>
              <a:t>Constraining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EOS </a:t>
            </a:r>
            <a:r>
              <a:rPr lang="de-DE" dirty="0" err="1" smtClean="0"/>
              <a:t>with</a:t>
            </a:r>
            <a:r>
              <a:rPr lang="de-DE" dirty="0" smtClean="0"/>
              <a:t> I/</a:t>
            </a:r>
            <a:r>
              <a:rPr lang="de-DE" dirty="0" err="1" smtClean="0"/>
              <a:t>UrQMD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390828" y="4941168"/>
            <a:ext cx="8434462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E</a:t>
            </a:r>
            <a:r>
              <a:rPr lang="en-US" dirty="0" smtClean="0"/>
              <a:t>quation of state of symmetric nuclear matter from comparison of FOPI data with IQMD</a:t>
            </a:r>
            <a:endParaRPr lang="en-US" dirty="0"/>
          </a:p>
          <a:p>
            <a:pPr marL="285750" indent="-285750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the symmetry energy as extracted from ASY-EOS results with </a:t>
            </a:r>
            <a:r>
              <a:rPr lang="en-US" dirty="0" err="1" smtClean="0"/>
              <a:t>UrQMD</a:t>
            </a:r>
            <a:r>
              <a:rPr lang="en-US" dirty="0" smtClean="0"/>
              <a:t>*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40" y="1124744"/>
            <a:ext cx="3589802" cy="3600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031" y="1197152"/>
            <a:ext cx="3657143" cy="360000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 bwMode="auto">
          <a:xfrm>
            <a:off x="6228184" y="3458617"/>
            <a:ext cx="576064" cy="144016"/>
          </a:xfrm>
          <a:prstGeom prst="rect">
            <a:avLst/>
          </a:prstGeom>
          <a:solidFill>
            <a:srgbClr val="FFCC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6804248" y="3212976"/>
            <a:ext cx="14232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sz="1200" dirty="0">
                <a:solidFill>
                  <a:srgbClr val="00B050"/>
                </a:solidFill>
                <a:cs typeface="Arial" panose="020B0604020202020204" pitchFamily="34" charset="0"/>
              </a:rPr>
              <a:t>P. Russotto et al., </a:t>
            </a:r>
            <a:endParaRPr lang="en-US" altLang="de-DE" sz="1200" dirty="0" smtClean="0">
              <a:solidFill>
                <a:srgbClr val="00B050"/>
              </a:solidFill>
              <a:cs typeface="Arial" panose="020B0604020202020204" pitchFamily="34" charset="0"/>
            </a:endParaRPr>
          </a:p>
          <a:p>
            <a:r>
              <a:rPr lang="en-US" altLang="de-DE" sz="1200" dirty="0" smtClean="0">
                <a:solidFill>
                  <a:srgbClr val="00B050"/>
                </a:solidFill>
                <a:cs typeface="Arial" panose="020B0604020202020204" pitchFamily="34" charset="0"/>
              </a:rPr>
              <a:t>PLB </a:t>
            </a:r>
            <a:r>
              <a:rPr lang="en-US" altLang="de-DE" sz="1200" dirty="0">
                <a:solidFill>
                  <a:srgbClr val="00B050"/>
                </a:solidFill>
                <a:cs typeface="Arial" panose="020B0604020202020204" pitchFamily="34" charset="0"/>
              </a:rPr>
              <a:t>267 (2010) </a:t>
            </a:r>
          </a:p>
        </p:txBody>
      </p:sp>
      <p:sp>
        <p:nvSpPr>
          <p:cNvPr id="12" name="Rechteck 11"/>
          <p:cNvSpPr/>
          <p:nvPr/>
        </p:nvSpPr>
        <p:spPr bwMode="auto">
          <a:xfrm>
            <a:off x="6228184" y="3674641"/>
            <a:ext cx="576064" cy="144016"/>
          </a:xfrm>
          <a:prstGeom prst="rect">
            <a:avLst/>
          </a:prstGeom>
          <a:solidFill>
            <a:srgbClr val="FF99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6804248" y="3602633"/>
            <a:ext cx="14232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sz="1200" dirty="0">
                <a:solidFill>
                  <a:srgbClr val="00B050"/>
                </a:solidFill>
                <a:cs typeface="Arial" panose="020B0604020202020204" pitchFamily="34" charset="0"/>
              </a:rPr>
              <a:t>P. Russotto et al., </a:t>
            </a:r>
            <a:endParaRPr lang="en-US" altLang="de-DE" sz="1200" dirty="0" smtClean="0">
              <a:solidFill>
                <a:srgbClr val="00B050"/>
              </a:solidFill>
              <a:cs typeface="Arial" panose="020B0604020202020204" pitchFamily="34" charset="0"/>
            </a:endParaRPr>
          </a:p>
          <a:p>
            <a:r>
              <a:rPr lang="en-US" altLang="de-DE" sz="1200" dirty="0" smtClean="0">
                <a:solidFill>
                  <a:srgbClr val="00B050"/>
                </a:solidFill>
                <a:cs typeface="Arial" panose="020B0604020202020204" pitchFamily="34" charset="0"/>
              </a:rPr>
              <a:t>PRC </a:t>
            </a:r>
            <a:r>
              <a:rPr lang="en-US" altLang="de-DE" sz="1200" dirty="0">
                <a:solidFill>
                  <a:srgbClr val="00B050"/>
                </a:solidFill>
                <a:cs typeface="Arial" panose="020B0604020202020204" pitchFamily="34" charset="0"/>
              </a:rPr>
              <a:t>(</a:t>
            </a:r>
            <a:r>
              <a:rPr lang="en-US" altLang="de-DE" sz="1200" dirty="0" smtClean="0">
                <a:solidFill>
                  <a:srgbClr val="00B050"/>
                </a:solidFill>
                <a:cs typeface="Arial" panose="020B0604020202020204" pitchFamily="34" charset="0"/>
              </a:rPr>
              <a:t>2017) </a:t>
            </a:r>
            <a:endParaRPr lang="en-US" altLang="de-DE" sz="1200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14" name="Rechteck 13"/>
          <p:cNvSpPr/>
          <p:nvPr/>
        </p:nvSpPr>
        <p:spPr bwMode="auto">
          <a:xfrm>
            <a:off x="2843808" y="3761457"/>
            <a:ext cx="576064" cy="144016"/>
          </a:xfrm>
          <a:prstGeom prst="rect">
            <a:avLst/>
          </a:prstGeom>
          <a:solidFill>
            <a:srgbClr val="FFCC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418612" y="3543399"/>
            <a:ext cx="144142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28600" indent="-228600">
              <a:buAutoNum type="alphaUcPeriod"/>
            </a:pPr>
            <a:r>
              <a:rPr lang="en-US" sz="1200" dirty="0" err="1" smtClean="0">
                <a:solidFill>
                  <a:srgbClr val="00B050"/>
                </a:solidFill>
              </a:rPr>
              <a:t>LeFevre</a:t>
            </a:r>
            <a:r>
              <a:rPr lang="en-US" sz="1200" dirty="0" smtClean="0">
                <a:solidFill>
                  <a:srgbClr val="00B050"/>
                </a:solidFill>
              </a:rPr>
              <a:t> et al., </a:t>
            </a:r>
          </a:p>
          <a:p>
            <a:r>
              <a:rPr lang="en-US" sz="1200" dirty="0" smtClean="0">
                <a:solidFill>
                  <a:srgbClr val="00B050"/>
                </a:solidFill>
              </a:rPr>
              <a:t>NPA (2016)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6CB60A-4D97-4E08-93CA-E4297F5AFD4A}" type="slidenum">
              <a:rPr lang="de-DE" smtClean="0"/>
              <a:pPr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156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Outlook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6CB60A-4D97-4E08-93CA-E4297F5AFD4A}" type="slidenum">
              <a:rPr lang="de-DE" smtClean="0"/>
              <a:pPr/>
              <a:t>45</a:t>
            </a:fld>
            <a:endParaRPr lang="de-DE"/>
          </a:p>
        </p:txBody>
      </p:sp>
      <p:sp>
        <p:nvSpPr>
          <p:cNvPr id="5" name="How can we combine AsyEOS and ALADiN results to deduce  the pressure in a neutron star?"/>
          <p:cNvSpPr txBox="1">
            <a:spLocks/>
          </p:cNvSpPr>
          <p:nvPr/>
        </p:nvSpPr>
        <p:spPr>
          <a:xfrm>
            <a:off x="26001" y="1078205"/>
            <a:ext cx="9091998" cy="642990"/>
          </a:xfrm>
          <a:prstGeom prst="rect">
            <a:avLst/>
          </a:prstGeom>
        </p:spPr>
        <p:txBody>
          <a:bodyPr/>
          <a:lstStyle>
            <a:lvl1pPr marL="85714" indent="-85714" algn="l" rtl="0" fontAlgn="base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  <a:lvl2pPr marL="419049" indent="-266667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514286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714287" indent="-20636" algn="l" rtl="0" fontAlgn="base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990000"/>
                </a:solidFill>
                <a:latin typeface="+mn-lt"/>
              </a:defRPr>
            </a:lvl4pPr>
            <a:lvl5pPr marL="2142860" indent="-124762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5pPr>
            <a:lvl6pPr marL="2600004" indent="-124762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6pPr>
            <a:lvl7pPr marL="3057147" indent="-124762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7pPr>
            <a:lvl8pPr marL="3514291" indent="-124762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8pPr>
            <a:lvl9pPr marL="3971433" indent="-124762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9pPr>
          </a:lstStyle>
          <a:p>
            <a:pPr marL="297814" indent="-257174" defTabSz="914400">
              <a:defRPr sz="1700"/>
            </a:pPr>
            <a:endParaRPr lang="en-US" sz="1700" kern="0" dirty="0">
              <a:solidFill>
                <a:schemeClr val="accent2"/>
              </a:solidFill>
            </a:endParaRPr>
          </a:p>
        </p:txBody>
      </p:sp>
      <p:sp>
        <p:nvSpPr>
          <p:cNvPr id="6" name="Have…"/>
          <p:cNvSpPr txBox="1"/>
          <p:nvPr/>
        </p:nvSpPr>
        <p:spPr>
          <a:xfrm>
            <a:off x="26001" y="1682725"/>
            <a:ext cx="3109386" cy="439536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/>
          <a:p>
            <a:pPr marL="326390" marR="40640" indent="-285750">
              <a:spcBef>
                <a:spcPts val="700"/>
              </a:spcBef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  <a:defRPr sz="1700">
                <a:latin typeface="+mj-lt"/>
                <a:ea typeface="+mj-ea"/>
                <a:cs typeface="+mj-cs"/>
                <a:sym typeface="Arial"/>
              </a:defRPr>
            </a:pPr>
            <a:r>
              <a:rPr lang="de-DE" dirty="0" err="1" smtClean="0"/>
              <a:t>Pressure</a:t>
            </a:r>
            <a:r>
              <a:rPr lang="de-DE" dirty="0" smtClean="0"/>
              <a:t> in a </a:t>
            </a:r>
            <a:r>
              <a:rPr lang="de-DE" dirty="0" err="1" smtClean="0"/>
              <a:t>neutron</a:t>
            </a:r>
            <a:r>
              <a:rPr lang="de-DE" dirty="0" smtClean="0"/>
              <a:t> </a:t>
            </a:r>
            <a:r>
              <a:rPr lang="de-DE" dirty="0" err="1" smtClean="0"/>
              <a:t>star</a:t>
            </a:r>
            <a:endParaRPr dirty="0"/>
          </a:p>
          <a:p>
            <a:pPr marL="0" marR="40640">
              <a:spcBef>
                <a:spcPts val="700"/>
              </a:spcBef>
              <a:defRPr sz="1700"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 marL="0" marR="40640">
              <a:spcBef>
                <a:spcPts val="700"/>
              </a:spcBef>
              <a:defRPr sz="1700"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 marL="297814" marR="40640" indent="-257174">
              <a:spcBef>
                <a:spcPts val="700"/>
              </a:spcBef>
              <a:buClr>
                <a:srgbClr val="FFC000"/>
              </a:buClr>
              <a:buSzPct val="120000"/>
              <a:buChar char="•"/>
              <a:defRPr sz="17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L  as from </a:t>
            </a:r>
            <a:r>
              <a:rPr dirty="0" err="1"/>
              <a:t>AsyEOS</a:t>
            </a:r>
            <a:r>
              <a:rPr dirty="0"/>
              <a:t> at </a:t>
            </a:r>
            <a:r>
              <a:rPr dirty="0" smtClean="0"/>
              <a:t>1-2ρ</a:t>
            </a:r>
            <a:r>
              <a:rPr baseline="-5999" dirty="0" smtClean="0"/>
              <a:t>0</a:t>
            </a:r>
          </a:p>
          <a:p>
            <a:pPr marR="40640" lvl="1">
              <a:buClr>
                <a:srgbClr val="FFC000"/>
              </a:buClr>
              <a:buSzPct val="120000"/>
              <a:defRPr sz="1200" i="1">
                <a:latin typeface="+mj-lt"/>
                <a:ea typeface="+mj-ea"/>
                <a:cs typeface="+mj-cs"/>
                <a:sym typeface="Arial"/>
              </a:defRPr>
            </a:pPr>
            <a:r>
              <a:rPr lang="en-US" sz="1400" kern="0" dirty="0">
                <a:sym typeface="Times New Roman"/>
              </a:rPr>
              <a:t>L = 63 ± 11 MeV</a:t>
            </a:r>
            <a:r>
              <a:rPr lang="en-US" sz="1400" kern="0" dirty="0">
                <a:sym typeface="Arial"/>
              </a:rPr>
              <a:t>  </a:t>
            </a:r>
            <a:endParaRPr lang="en-US" sz="1400" kern="0" dirty="0" smtClean="0">
              <a:sym typeface="Arial"/>
            </a:endParaRPr>
          </a:p>
          <a:p>
            <a:pPr marR="40640" lvl="1">
              <a:buClr>
                <a:srgbClr val="FFC000"/>
              </a:buClr>
              <a:buSzPct val="120000"/>
              <a:defRPr sz="1200" i="1">
                <a:latin typeface="+mj-lt"/>
                <a:ea typeface="+mj-ea"/>
                <a:cs typeface="+mj-cs"/>
                <a:sym typeface="Arial"/>
              </a:defRPr>
            </a:pPr>
            <a:r>
              <a:rPr lang="en-US" sz="1400" kern="0" dirty="0" smtClean="0">
                <a:sym typeface="Arial"/>
              </a:rPr>
              <a:t>for </a:t>
            </a:r>
            <a:r>
              <a:rPr lang="en-US" sz="1400" kern="0" dirty="0" err="1">
                <a:sym typeface="Times New Roman"/>
              </a:rPr>
              <a:t>E</a:t>
            </a:r>
            <a:r>
              <a:rPr lang="en-US" sz="1400" kern="0" baseline="-5999" dirty="0" err="1">
                <a:sym typeface="Times New Roman"/>
              </a:rPr>
              <a:t>pot</a:t>
            </a:r>
            <a:r>
              <a:rPr lang="en-US" sz="1400" kern="0" baseline="31999" dirty="0" err="1">
                <a:sym typeface="Times New Roman"/>
              </a:rPr>
              <a:t>asy</a:t>
            </a:r>
            <a:r>
              <a:rPr lang="en-US" sz="1400" kern="0" dirty="0">
                <a:sym typeface="Times New Roman"/>
              </a:rPr>
              <a:t>(ρ</a:t>
            </a:r>
            <a:r>
              <a:rPr lang="en-US" sz="1400" kern="0" baseline="-5999" dirty="0">
                <a:sym typeface="Times New Roman"/>
              </a:rPr>
              <a:t>0</a:t>
            </a:r>
            <a:r>
              <a:rPr lang="en-US" sz="1400" kern="0" dirty="0">
                <a:sym typeface="Times New Roman"/>
              </a:rPr>
              <a:t>)=19 MeV</a:t>
            </a:r>
            <a:r>
              <a:rPr lang="en-US" sz="1400" kern="0" dirty="0">
                <a:sym typeface="Arial"/>
              </a:rPr>
              <a:t>) </a:t>
            </a:r>
            <a:br>
              <a:rPr lang="en-US" sz="1400" kern="0" dirty="0">
                <a:sym typeface="Arial"/>
              </a:rPr>
            </a:br>
            <a:r>
              <a:rPr lang="en-US" sz="1400" kern="0" dirty="0">
                <a:sym typeface="Arial"/>
              </a:rPr>
              <a:t>or </a:t>
            </a:r>
            <a:r>
              <a:rPr lang="en-US" sz="1400" kern="0" dirty="0">
                <a:sym typeface="Times New Roman"/>
              </a:rPr>
              <a:t>L = 72 ± 13 MeV</a:t>
            </a:r>
            <a:r>
              <a:rPr lang="en-US" sz="1400" kern="0" dirty="0">
                <a:sym typeface="Arial"/>
              </a:rPr>
              <a:t> </a:t>
            </a:r>
            <a:r>
              <a:rPr lang="en-US" sz="1400" kern="0" dirty="0" smtClean="0">
                <a:sym typeface="Arial"/>
              </a:rPr>
              <a:t> </a:t>
            </a:r>
          </a:p>
          <a:p>
            <a:pPr marR="40640" lvl="1">
              <a:buClr>
                <a:srgbClr val="FFC000"/>
              </a:buClr>
              <a:buSzPct val="120000"/>
              <a:defRPr sz="1200" i="1">
                <a:latin typeface="+mj-lt"/>
                <a:ea typeface="+mj-ea"/>
                <a:cs typeface="+mj-cs"/>
                <a:sym typeface="Arial"/>
              </a:defRPr>
            </a:pPr>
            <a:r>
              <a:rPr lang="en-US" sz="1400" kern="0" dirty="0" smtClean="0">
                <a:sym typeface="Arial"/>
              </a:rPr>
              <a:t>for </a:t>
            </a:r>
            <a:r>
              <a:rPr lang="en-US" sz="1400" kern="0" dirty="0" err="1" smtClean="0">
                <a:sym typeface="Arial"/>
              </a:rPr>
              <a:t>E</a:t>
            </a:r>
            <a:r>
              <a:rPr lang="en-US" sz="1400" kern="0" baseline="-25000" dirty="0" err="1" smtClean="0">
                <a:sym typeface="Arial"/>
              </a:rPr>
              <a:t>pot</a:t>
            </a:r>
            <a:r>
              <a:rPr lang="en-US" sz="1400" kern="0" baseline="30000" dirty="0" err="1" smtClean="0">
                <a:sym typeface="Arial"/>
              </a:rPr>
              <a:t>asy</a:t>
            </a:r>
            <a:r>
              <a:rPr lang="en-US" sz="1400" kern="0" dirty="0" smtClean="0">
                <a:sym typeface="Arial"/>
              </a:rPr>
              <a:t>(</a:t>
            </a:r>
            <a:r>
              <a:rPr lang="en-US" sz="1400" kern="0" dirty="0">
                <a:sym typeface="Times New Roman"/>
              </a:rPr>
              <a:t>ρ</a:t>
            </a:r>
            <a:r>
              <a:rPr lang="en-US" sz="1400" kern="0" baseline="-5999" dirty="0">
                <a:sym typeface="Times New Roman"/>
              </a:rPr>
              <a:t>0</a:t>
            </a:r>
            <a:r>
              <a:rPr lang="en-US" sz="1400" kern="0" dirty="0" smtClean="0">
                <a:sym typeface="Times New Roman"/>
              </a:rPr>
              <a:t>)=22 Me</a:t>
            </a:r>
            <a:r>
              <a:rPr lang="en-US" sz="1200" kern="0" dirty="0" smtClean="0">
                <a:sym typeface="Times New Roman"/>
              </a:rPr>
              <a:t>V</a:t>
            </a:r>
            <a:endParaRPr lang="de-DE" dirty="0" smtClean="0"/>
          </a:p>
          <a:p>
            <a:pPr marR="40640" lvl="1">
              <a:spcBef>
                <a:spcPts val="700"/>
              </a:spcBef>
              <a:buClr>
                <a:srgbClr val="FFC000"/>
              </a:buClr>
              <a:buSzPct val="120000"/>
              <a:defRPr sz="1200" i="1">
                <a:latin typeface="+mj-lt"/>
                <a:ea typeface="+mj-ea"/>
                <a:cs typeface="+mj-cs"/>
                <a:sym typeface="Arial"/>
              </a:defRPr>
            </a:pPr>
            <a:r>
              <a:rPr dirty="0" smtClean="0"/>
              <a:t>[Russotto et al. PRC94(2016)034608]</a:t>
            </a:r>
            <a:endParaRPr baseline="-5999" dirty="0"/>
          </a:p>
          <a:p>
            <a:pPr marL="297814" marR="40640" indent="-257174">
              <a:spcBef>
                <a:spcPts val="700"/>
              </a:spcBef>
              <a:buClr>
                <a:srgbClr val="FFC000"/>
              </a:buClr>
              <a:buSzPct val="120000"/>
              <a:buChar char="•"/>
              <a:defRPr sz="1700"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K</a:t>
            </a:r>
            <a:r>
              <a:rPr baseline="-5999" dirty="0"/>
              <a:t>0</a:t>
            </a:r>
            <a:r>
              <a:rPr dirty="0"/>
              <a:t> as from FOPI flow </a:t>
            </a:r>
            <a:r>
              <a:rPr dirty="0" smtClean="0"/>
              <a:t>data</a:t>
            </a:r>
            <a:endParaRPr lang="de-DE" dirty="0"/>
          </a:p>
          <a:p>
            <a:pPr marL="0" marR="40640">
              <a:spcBef>
                <a:spcPts val="700"/>
              </a:spcBef>
              <a:defRPr sz="1200" i="1">
                <a:latin typeface="+mj-lt"/>
                <a:ea typeface="+mj-ea"/>
                <a:cs typeface="+mj-cs"/>
                <a:sym typeface="Arial"/>
              </a:defRPr>
            </a:pPr>
            <a:endParaRPr lang="de-DE" dirty="0" smtClean="0"/>
          </a:p>
          <a:p>
            <a:pPr marL="0" marR="40640">
              <a:spcBef>
                <a:spcPts val="700"/>
              </a:spcBef>
              <a:defRPr sz="1200" i="1">
                <a:latin typeface="+mj-lt"/>
                <a:ea typeface="+mj-ea"/>
                <a:cs typeface="+mj-cs"/>
                <a:sym typeface="Arial"/>
              </a:defRPr>
            </a:pPr>
            <a:r>
              <a:rPr dirty="0" smtClean="0"/>
              <a:t>[</a:t>
            </a:r>
            <a:r>
              <a:rPr dirty="0"/>
              <a:t>A. Le </a:t>
            </a:r>
            <a:r>
              <a:rPr dirty="0" err="1"/>
              <a:t>Fèvre</a:t>
            </a:r>
            <a:r>
              <a:rPr dirty="0"/>
              <a:t> et al., NPA945(2016)112-133]</a:t>
            </a:r>
            <a:br>
              <a:rPr dirty="0"/>
            </a:br>
            <a:endParaRPr lang="de-DE" dirty="0" smtClean="0"/>
          </a:p>
          <a:p>
            <a:pPr marL="0" marR="40640">
              <a:spcBef>
                <a:spcPts val="700"/>
              </a:spcBef>
              <a:defRPr sz="1200" i="1"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/>
            </a:r>
            <a:br>
              <a:rPr dirty="0"/>
            </a:br>
            <a:r>
              <a:rPr dirty="0"/>
              <a:t>[Y. Wang et al., PLB-778(2018)207-212]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Équation"/>
              <p:cNvSpPr txBox="1"/>
              <p:nvPr/>
            </p:nvSpPr>
            <p:spPr>
              <a:xfrm>
                <a:off x="351663" y="2018518"/>
                <a:ext cx="2150924" cy="28874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atinLnBrk="1">
                  <a:defRPr sz="1800"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𝑁𝑁</m:t>
                          </m:r>
                        </m:sub>
                        <m:sup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𝑠𝑦𝑚</m:t>
                          </m:r>
                        </m:sup>
                      </m:sSubSup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𝑎𝑠𝑦</m:t>
                          </m:r>
                        </m:sub>
                      </m:sSub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))</m:t>
                      </m:r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</m:oMath>
                  </m:oMathPara>
                </a14:m>
                <a:endParaRPr sz="2000"/>
              </a:p>
            </p:txBody>
          </p:sp>
        </mc:Choice>
        <mc:Fallback xmlns="">
          <p:sp>
            <p:nvSpPr>
              <p:cNvPr id="7" name="É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663" y="2018518"/>
                <a:ext cx="2150924" cy="288743"/>
              </a:xfrm>
              <a:prstGeom prst="rect">
                <a:avLst/>
              </a:prstGeom>
              <a:blipFill>
                <a:blip r:embed="rId2"/>
                <a:stretch>
                  <a:fillRect l="-5666" r="-20397" b="-5319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Équation"/>
              <p:cNvSpPr txBox="1"/>
              <p:nvPr/>
            </p:nvSpPr>
            <p:spPr>
              <a:xfrm>
                <a:off x="107504" y="4797152"/>
                <a:ext cx="2888740" cy="261610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atinLnBrk="1">
                  <a:defRPr sz="1800"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sz="17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IQMD</m:t>
                      </m:r>
                      <m:r>
                        <a:rPr sz="1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−&gt;</m:t>
                      </m:r>
                      <m:sSub>
                        <m:sSubPr>
                          <m:ctrlPr>
                            <a:rPr sz="1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sz="1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sz="1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1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190</m:t>
                      </m:r>
                      <m:r>
                        <a:rPr sz="1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sz="1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30</m:t>
                      </m:r>
                      <m:r>
                        <a:rPr sz="1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sz="1700" i="1" dirty="0"/>
              </a:p>
            </p:txBody>
          </p:sp>
        </mc:Choice>
        <mc:Fallback xmlns="">
          <p:sp>
            <p:nvSpPr>
              <p:cNvPr id="8" name="É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4797152"/>
                <a:ext cx="2888740" cy="261610"/>
              </a:xfrm>
              <a:prstGeom prst="rect">
                <a:avLst/>
              </a:prstGeom>
              <a:blipFill>
                <a:blip r:embed="rId3"/>
                <a:stretch>
                  <a:fillRect l="-1266" b="-32558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Équation"/>
              <p:cNvSpPr txBox="1"/>
              <p:nvPr/>
            </p:nvSpPr>
            <p:spPr>
              <a:xfrm>
                <a:off x="102403" y="2424349"/>
                <a:ext cx="2748060" cy="15073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atinLnBrk="1">
                  <a:defRPr sz="1800"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sz="1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1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sz="1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sz="1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sz="1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1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sz="1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  <m:r>
                        <a:rPr sz="1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𝑝𝑟𝑜𝑡𝑜𝑛𝑠</m:t>
                      </m:r>
                      <m:r>
                        <a:rPr sz="1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sz="1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𝑑𝑒𝑔𝑒𝑛𝑒𝑟𝑎𝑡𝑒</m:t>
                      </m:r>
                      <m:sSup>
                        <m:sSupPr>
                          <m:ctrlPr>
                            <a:rPr sz="1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sz="1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sz="1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1300"/>
              </a:p>
            </p:txBody>
          </p:sp>
        </mc:Choice>
        <mc:Fallback xmlns="">
          <p:sp>
            <p:nvSpPr>
              <p:cNvPr id="9" name="É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03" y="2424349"/>
                <a:ext cx="2748060" cy="150737"/>
              </a:xfrm>
              <a:prstGeom prst="rect">
                <a:avLst/>
              </a:prstGeom>
              <a:blipFill>
                <a:blip r:embed="rId4"/>
                <a:stretch>
                  <a:fillRect l="-1996" r="-2661" b="-875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e"/>
          <p:cNvGrpSpPr/>
          <p:nvPr/>
        </p:nvGrpSpPr>
        <p:grpSpPr>
          <a:xfrm>
            <a:off x="3028618" y="1843103"/>
            <a:ext cx="6290645" cy="4682243"/>
            <a:chOff x="0" y="0"/>
            <a:chExt cx="6290643" cy="4682241"/>
          </a:xfrm>
        </p:grpSpPr>
        <p:grpSp>
          <p:nvGrpSpPr>
            <p:cNvPr id="11" name="Groupe"/>
            <p:cNvGrpSpPr/>
            <p:nvPr/>
          </p:nvGrpSpPr>
          <p:grpSpPr>
            <a:xfrm>
              <a:off x="0" y="0"/>
              <a:ext cx="6290643" cy="4682241"/>
              <a:chOff x="0" y="0"/>
              <a:chExt cx="6290642" cy="4682240"/>
            </a:xfrm>
          </p:grpSpPr>
          <p:pic>
            <p:nvPicPr>
              <p:cNvPr id="22" name="Capture d’écran 2018-09-11 à 01.13.19.png" descr="Capture d’écran 2018-09-11 à 01.13.19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/>
              <a:stretch>
                <a:fillRect/>
              </a:stretch>
            </p:blipFill>
            <p:spPr>
              <a:xfrm>
                <a:off x="0" y="0"/>
                <a:ext cx="6290642" cy="4682240"/>
              </a:xfrm>
              <a:prstGeom prst="rect">
                <a:avLst/>
              </a:prstGeom>
              <a:ln w="3175" cap="flat">
                <a:noFill/>
                <a:round/>
              </a:ln>
              <a:effectLst/>
            </p:spPr>
          </p:pic>
          <p:grpSp>
            <p:nvGrpSpPr>
              <p:cNvPr id="23" name="Groupe"/>
              <p:cNvGrpSpPr/>
              <p:nvPr/>
            </p:nvGrpSpPr>
            <p:grpSpPr>
              <a:xfrm>
                <a:off x="1018679" y="640944"/>
                <a:ext cx="1480806" cy="291512"/>
                <a:chOff x="0" y="297058"/>
                <a:chExt cx="1480804" cy="291511"/>
              </a:xfrm>
            </p:grpSpPr>
            <p:grpSp>
              <p:nvGrpSpPr>
                <p:cNvPr id="25" name="Groupe"/>
                <p:cNvGrpSpPr/>
                <p:nvPr/>
              </p:nvGrpSpPr>
              <p:grpSpPr>
                <a:xfrm>
                  <a:off x="0" y="375430"/>
                  <a:ext cx="96162" cy="166220"/>
                  <a:chOff x="0" y="0"/>
                  <a:chExt cx="96161" cy="166219"/>
                </a:xfrm>
              </p:grpSpPr>
              <p:sp>
                <p:nvSpPr>
                  <p:cNvPr id="28" name="Ligne"/>
                  <p:cNvSpPr/>
                  <p:nvPr/>
                </p:nvSpPr>
                <p:spPr>
                  <a:xfrm flipV="1">
                    <a:off x="48080" y="-1"/>
                    <a:ext cx="1" cy="166221"/>
                  </a:xfrm>
                  <a:prstGeom prst="line">
                    <a:avLst/>
                  </a:prstGeom>
                  <a:noFill/>
                  <a:ln w="38100" cap="flat">
                    <a:solidFill>
                      <a:schemeClr val="accent3">
                        <a:satOff val="18648"/>
                        <a:lumOff val="5971"/>
                      </a:schemeClr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6892" tIns="46892" rIns="46892" bIns="46892" numCol="1" anchor="ctr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9" name="Cercle"/>
                  <p:cNvSpPr/>
                  <p:nvPr/>
                </p:nvSpPr>
                <p:spPr>
                  <a:xfrm>
                    <a:off x="0" y="35109"/>
                    <a:ext cx="96162" cy="96163"/>
                  </a:xfrm>
                  <a:prstGeom prst="ellipse">
                    <a:avLst/>
                  </a:prstGeom>
                  <a:solidFill>
                    <a:srgbClr val="FF9300"/>
                  </a:solidFill>
                  <a:ln w="25400" cap="flat">
                    <a:solidFill>
                      <a:srgbClr val="FFFFFF"/>
                    </a:solidFill>
                    <a:prstDash val="solid"/>
                    <a:miter lim="400000"/>
                  </a:ln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square" lIns="46892" tIns="46892" rIns="46892" bIns="46892" numCol="1" anchor="ctr">
                    <a:noAutofit/>
                  </a:bodyPr>
                  <a:lstStyle/>
                  <a:p>
                    <a:endParaRPr/>
                  </a:p>
                </p:txBody>
              </p:sp>
            </p:grpSp>
            <p:sp>
              <p:nvSpPr>
                <p:cNvPr id="27" name="AsyEOS+FOPI"/>
                <p:cNvSpPr txBox="1"/>
                <p:nvPr/>
              </p:nvSpPr>
              <p:spPr>
                <a:xfrm>
                  <a:off x="72826" y="297058"/>
                  <a:ext cx="1407978" cy="291511"/>
                </a:xfrm>
                <a:prstGeom prst="rect">
                  <a:avLst/>
                </a:prstGeom>
                <a:noFill/>
                <a:ln w="3175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6892" tIns="46892" rIns="46892" bIns="46892" numCol="1" anchor="ctr">
                  <a:noAutofit/>
                </a:bodyPr>
                <a:lstStyle>
                  <a:lvl1pPr>
                    <a:defRPr sz="1500"/>
                  </a:lvl1pPr>
                </a:lstStyle>
                <a:p>
                  <a:r>
                    <a:t>AsyEOS+FOPI</a:t>
                  </a:r>
                </a:p>
              </p:txBody>
            </p:sp>
          </p:grpSp>
        </p:grpSp>
        <p:grpSp>
          <p:nvGrpSpPr>
            <p:cNvPr id="12" name="Groupe"/>
            <p:cNvGrpSpPr/>
            <p:nvPr/>
          </p:nvGrpSpPr>
          <p:grpSpPr>
            <a:xfrm>
              <a:off x="2532251" y="2021470"/>
              <a:ext cx="1189713" cy="787851"/>
              <a:chOff x="543764" y="-1"/>
              <a:chExt cx="1189712" cy="787850"/>
            </a:xfrm>
          </p:grpSpPr>
          <p:grpSp>
            <p:nvGrpSpPr>
              <p:cNvPr id="14" name="Groupe"/>
              <p:cNvGrpSpPr/>
              <p:nvPr/>
            </p:nvGrpSpPr>
            <p:grpSpPr>
              <a:xfrm>
                <a:off x="1637314" y="-1"/>
                <a:ext cx="96162" cy="166221"/>
                <a:chOff x="0" y="0"/>
                <a:chExt cx="96161" cy="166219"/>
              </a:xfrm>
            </p:grpSpPr>
            <p:sp>
              <p:nvSpPr>
                <p:cNvPr id="18" name="Ligne"/>
                <p:cNvSpPr/>
                <p:nvPr/>
              </p:nvSpPr>
              <p:spPr>
                <a:xfrm flipV="1">
                  <a:off x="48080" y="-1"/>
                  <a:ext cx="1" cy="166221"/>
                </a:xfrm>
                <a:prstGeom prst="line">
                  <a:avLst/>
                </a:prstGeom>
                <a:noFill/>
                <a:ln w="38100" cap="flat">
                  <a:solidFill>
                    <a:schemeClr val="accent3">
                      <a:satOff val="18648"/>
                      <a:lumOff val="5971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46892" tIns="46892" rIns="46892" bIns="46892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9" name="Cercle"/>
                <p:cNvSpPr/>
                <p:nvPr/>
              </p:nvSpPr>
              <p:spPr>
                <a:xfrm>
                  <a:off x="0" y="35109"/>
                  <a:ext cx="96162" cy="96163"/>
                </a:xfrm>
                <a:prstGeom prst="ellipse">
                  <a:avLst/>
                </a:prstGeom>
                <a:solidFill>
                  <a:srgbClr val="FF9300"/>
                </a:solidFill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46892" tIns="46892" rIns="46892" bIns="46892" numCol="1" anchor="ctr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5" name="Groupe"/>
              <p:cNvGrpSpPr/>
              <p:nvPr/>
            </p:nvGrpSpPr>
            <p:grpSpPr>
              <a:xfrm>
                <a:off x="543764" y="602682"/>
                <a:ext cx="96163" cy="185167"/>
                <a:chOff x="0" y="0"/>
                <a:chExt cx="96161" cy="185165"/>
              </a:xfrm>
            </p:grpSpPr>
            <p:sp>
              <p:nvSpPr>
                <p:cNvPr id="16" name="Ligne"/>
                <p:cNvSpPr/>
                <p:nvPr/>
              </p:nvSpPr>
              <p:spPr>
                <a:xfrm flipV="1">
                  <a:off x="48081" y="0"/>
                  <a:ext cx="1" cy="185166"/>
                </a:xfrm>
                <a:prstGeom prst="line">
                  <a:avLst/>
                </a:prstGeom>
                <a:noFill/>
                <a:ln w="38100" cap="flat">
                  <a:solidFill>
                    <a:schemeClr val="accent3">
                      <a:satOff val="18648"/>
                      <a:lumOff val="5971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46892" tIns="46892" rIns="46892" bIns="46892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7" name="Cercle"/>
                <p:cNvSpPr/>
                <p:nvPr/>
              </p:nvSpPr>
              <p:spPr>
                <a:xfrm>
                  <a:off x="0" y="35109"/>
                  <a:ext cx="96162" cy="96163"/>
                </a:xfrm>
                <a:prstGeom prst="ellipse">
                  <a:avLst/>
                </a:prstGeom>
                <a:solidFill>
                  <a:srgbClr val="FF9300"/>
                </a:solidFill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46892" tIns="46892" rIns="46892" bIns="46892" numCol="1" anchor="ctr">
                  <a:noAutofit/>
                </a:bodyPr>
                <a:lstStyle/>
                <a:p>
                  <a:endParaRPr/>
                </a:p>
              </p:txBody>
            </p:sp>
          </p:grpSp>
        </p:grpSp>
      </p:grpSp>
      <p:sp>
        <p:nvSpPr>
          <p:cNvPr id="32" name="GW170817 ArXiV 1805.11581 (2018)"/>
          <p:cNvSpPr txBox="1"/>
          <p:nvPr/>
        </p:nvSpPr>
        <p:spPr>
          <a:xfrm>
            <a:off x="3904226" y="1722675"/>
            <a:ext cx="3409450" cy="33861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6892" tIns="46892" rIns="46892" bIns="46892" anchor="ctr">
            <a:spAutoFit/>
          </a:bodyPr>
          <a:lstStyle>
            <a:lvl1pPr>
              <a:defRPr sz="1700" i="1"/>
            </a:lvl1pPr>
          </a:lstStyle>
          <a:p>
            <a:r>
              <a:rPr dirty="0"/>
              <a:t>GW170817 </a:t>
            </a:r>
            <a:r>
              <a:rPr dirty="0" err="1"/>
              <a:t>ArXiV</a:t>
            </a:r>
            <a:r>
              <a:rPr dirty="0"/>
              <a:t> 1805.11581 (2018)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Équation"/>
              <p:cNvSpPr txBox="1"/>
              <p:nvPr/>
            </p:nvSpPr>
            <p:spPr>
              <a:xfrm>
                <a:off x="107504" y="5445224"/>
                <a:ext cx="3000758" cy="261610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atinLnBrk="1">
                  <a:defRPr sz="1800"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sz="17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UrQMD</m:t>
                      </m:r>
                      <m:r>
                        <a:rPr sz="17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−&gt;</m:t>
                      </m:r>
                      <m:sSub>
                        <m:sSubPr>
                          <m:ctrlPr>
                            <a:rPr sz="1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17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b>
                          <m:r>
                            <a:rPr sz="17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sz="17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17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220</m:t>
                      </m:r>
                      <m:r>
                        <a:rPr sz="17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sz="17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40</m:t>
                      </m:r>
                      <m:r>
                        <m:rPr>
                          <m:sty m:val="p"/>
                        </m:rPr>
                        <a:rPr sz="17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sz="1700" dirty="0"/>
              </a:p>
            </p:txBody>
          </p:sp>
        </mc:Choice>
        <mc:Fallback xmlns="">
          <p:sp>
            <p:nvSpPr>
              <p:cNvPr id="33" name="É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5445224"/>
                <a:ext cx="3000758" cy="261610"/>
              </a:xfrm>
              <a:prstGeom prst="rect">
                <a:avLst/>
              </a:prstGeom>
              <a:blipFill>
                <a:blip r:embed="rId6"/>
                <a:stretch>
                  <a:fillRect l="-1829" r="-813" b="-32558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/>
          <p:cNvSpPr/>
          <p:nvPr/>
        </p:nvSpPr>
        <p:spPr bwMode="auto">
          <a:xfrm rot="3146061">
            <a:off x="7175626" y="2439476"/>
            <a:ext cx="1008112" cy="159242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>
            <a:glow rad="50800">
              <a:srgbClr val="FF0000">
                <a:alpha val="40000"/>
              </a:srgb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16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3CAFF"/>
                </a:solidFill>
                <a:effectLst/>
                <a:uLnTx/>
                <a:uFillTx/>
                <a:latin typeface="Arial" pitchFamily="34"/>
                <a:cs typeface="Arial" pitchFamily="2"/>
              </a:rPr>
              <a:t>Yvonne Leifels - CBM Symposium 2018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83CAFF"/>
              </a:solidFill>
              <a:effectLst/>
              <a:uLnTx/>
              <a:uFillTx/>
              <a:latin typeface="Arial" pitchFamily="34"/>
              <a:cs typeface="Arial" pitchFamily="2"/>
            </a:endParaRPr>
          </a:p>
        </p:txBody>
      </p:sp>
      <p:sp>
        <p:nvSpPr>
          <p:cNvPr id="2" name="Titel 1"/>
          <p:cNvSpPr txBox="1">
            <a:spLocks noGrp="1"/>
          </p:cNvSpPr>
          <p:nvPr>
            <p:ph type="title" idx="4294967295"/>
          </p:nvPr>
        </p:nvSpPr>
        <p:spPr>
          <a:xfrm>
            <a:off x="456900" y="599309"/>
            <a:ext cx="8228205" cy="492443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GB"/>
              <a:t>My thanks to the FOPI collaboration</a:t>
            </a:r>
          </a:p>
        </p:txBody>
      </p:sp>
      <p:sp>
        <p:nvSpPr>
          <p:cNvPr id="3" name="Freihandform 2"/>
          <p:cNvSpPr/>
          <p:nvPr/>
        </p:nvSpPr>
        <p:spPr>
          <a:xfrm>
            <a:off x="539553" y="1340768"/>
            <a:ext cx="3528392" cy="309634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6E6FF"/>
          </a:solidFill>
          <a:ln>
            <a:noFill/>
            <a:prstDash val="solid"/>
          </a:ln>
        </p:spPr>
        <p:txBody>
          <a:bodyPr vert="horz" wrap="square" lIns="63122" tIns="63122" rIns="63122" bIns="63122" anchor="t" anchorCtr="1" compatLnSpc="1"/>
          <a:lstStyle/>
          <a:p>
            <a:pPr marL="0" marR="0" lvl="0" indent="0" algn="ctr" defTabSz="914287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393567" algn="l"/>
                <a:tab pos="787451" algn="l"/>
                <a:tab pos="1181336" algn="l"/>
                <a:tab pos="1575219" algn="l"/>
                <a:tab pos="1969103" algn="l"/>
                <a:tab pos="2362987" algn="l"/>
                <a:tab pos="2756871" algn="l"/>
                <a:tab pos="3150755" algn="l"/>
                <a:tab pos="3544637" algn="l"/>
                <a:tab pos="3938522" algn="l"/>
                <a:tab pos="4332405" algn="l"/>
                <a:tab pos="4726290" algn="l"/>
                <a:tab pos="5120173" algn="l"/>
                <a:tab pos="5514057" algn="l"/>
                <a:tab pos="5907941" algn="l"/>
                <a:tab pos="6301825" algn="l"/>
                <a:tab pos="6695709" algn="l"/>
                <a:tab pos="7089591" algn="l"/>
                <a:tab pos="7483476" algn="l"/>
                <a:tab pos="7877360" algn="l"/>
              </a:tabLst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A.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Andronic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, R.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Averbeck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, Z.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Basrak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, N.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Bastid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,</a:t>
            </a:r>
          </a:p>
          <a:p>
            <a:pPr marL="0" marR="0" lvl="0" indent="0" algn="ctr" defTabSz="914287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393567" algn="l"/>
                <a:tab pos="787451" algn="l"/>
                <a:tab pos="1181336" algn="l"/>
                <a:tab pos="1575219" algn="l"/>
                <a:tab pos="1969103" algn="l"/>
                <a:tab pos="2362987" algn="l"/>
                <a:tab pos="2756871" algn="l"/>
                <a:tab pos="3150755" algn="l"/>
                <a:tab pos="3544637" algn="l"/>
                <a:tab pos="3938522" algn="l"/>
                <a:tab pos="4332405" algn="l"/>
                <a:tab pos="4726290" algn="l"/>
                <a:tab pos="5120173" algn="l"/>
                <a:tab pos="5514057" algn="l"/>
                <a:tab pos="5907941" algn="l"/>
                <a:tab pos="6301825" algn="l"/>
                <a:tab pos="6695709" algn="l"/>
                <a:tab pos="7089591" algn="l"/>
                <a:tab pos="7483476" algn="l"/>
                <a:tab pos="7877360" algn="l"/>
              </a:tabLst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M.L.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Benabderramahne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,  M. Berger, P. B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Times New Roman" pitchFamily="18"/>
                <a:cs typeface="Times New Roman" pitchFamily="18"/>
              </a:rPr>
              <a:t>ühler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Times New Roman" pitchFamily="18"/>
                <a:cs typeface="Times New Roman" pitchFamily="18"/>
              </a:rPr>
              <a:t>,</a:t>
            </a:r>
          </a:p>
          <a:p>
            <a:pPr marL="0" marR="0" lvl="0" indent="0" algn="ctr" defTabSz="914287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393567" algn="l"/>
                <a:tab pos="787451" algn="l"/>
                <a:tab pos="1181336" algn="l"/>
                <a:tab pos="1575219" algn="l"/>
                <a:tab pos="1969103" algn="l"/>
                <a:tab pos="2362987" algn="l"/>
                <a:tab pos="2756871" algn="l"/>
                <a:tab pos="3150755" algn="l"/>
                <a:tab pos="3544637" algn="l"/>
                <a:tab pos="3938522" algn="l"/>
                <a:tab pos="4332405" algn="l"/>
                <a:tab pos="4726290" algn="l"/>
                <a:tab pos="5120173" algn="l"/>
                <a:tab pos="5514057" algn="l"/>
                <a:tab pos="5907941" algn="l"/>
                <a:tab pos="6301825" algn="l"/>
                <a:tab pos="6695709" algn="l"/>
                <a:tab pos="7089591" algn="l"/>
                <a:tab pos="7483476" algn="l"/>
                <a:tab pos="7877360" algn="l"/>
              </a:tabLst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 R.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Caplar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, M.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Cargnelli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, M.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Ciobanu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, P. Crochet, I.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Deppner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, P.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Dupieux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,  M.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Dzelalija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, L.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Fabbietti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, J.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Frühauf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, F. Fu,  P.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Gasik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, O. Hartmann,</a:t>
            </a:r>
          </a:p>
          <a:p>
            <a:pPr marL="0" marR="0" lvl="0" indent="0" algn="ctr" defTabSz="914287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393567" algn="l"/>
                <a:tab pos="787451" algn="l"/>
                <a:tab pos="1181336" algn="l"/>
                <a:tab pos="1575219" algn="l"/>
                <a:tab pos="1969103" algn="l"/>
                <a:tab pos="2362987" algn="l"/>
                <a:tab pos="2756871" algn="l"/>
                <a:tab pos="3150755" algn="l"/>
                <a:tab pos="3544637" algn="l"/>
                <a:tab pos="3938522" algn="l"/>
                <a:tab pos="4332405" algn="l"/>
                <a:tab pos="4726290" algn="l"/>
                <a:tab pos="5120173" algn="l"/>
                <a:tab pos="5514057" algn="l"/>
                <a:tab pos="5907941" algn="l"/>
                <a:tab pos="6301825" algn="l"/>
                <a:tab pos="6695709" algn="l"/>
                <a:tab pos="7089591" algn="l"/>
                <a:tab pos="7483476" algn="l"/>
                <a:tab pos="7877360" algn="l"/>
              </a:tabLst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N. Herrmann, K.D.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Hildenbrand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, B. Hong,</a:t>
            </a:r>
          </a:p>
          <a:p>
            <a:pPr marL="0" marR="0" lvl="0" indent="0" algn="ctr" defTabSz="914287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393567" algn="l"/>
                <a:tab pos="787451" algn="l"/>
                <a:tab pos="1181336" algn="l"/>
                <a:tab pos="1575219" algn="l"/>
                <a:tab pos="1969103" algn="l"/>
                <a:tab pos="2362987" algn="l"/>
                <a:tab pos="2756871" algn="l"/>
                <a:tab pos="3150755" algn="l"/>
                <a:tab pos="3544637" algn="l"/>
                <a:tab pos="3938522" algn="l"/>
                <a:tab pos="4332405" algn="l"/>
                <a:tab pos="4726290" algn="l"/>
                <a:tab pos="5120173" algn="l"/>
                <a:tab pos="5514057" algn="l"/>
                <a:tab pos="5907941" algn="l"/>
                <a:tab pos="6301825" algn="l"/>
                <a:tab pos="6695709" algn="l"/>
                <a:tab pos="7089591" algn="l"/>
                <a:tab pos="7483476" algn="l"/>
                <a:tab pos="7877360" algn="l"/>
              </a:tabLst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T.I. Kang, J.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Keskemeti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, Y.J. Kim, M.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Kis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,</a:t>
            </a:r>
          </a:p>
          <a:p>
            <a:pPr marL="0" marR="0" lvl="0" indent="0" algn="ctr" defTabSz="914287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393567" algn="l"/>
                <a:tab pos="787451" algn="l"/>
                <a:tab pos="1181336" algn="l"/>
                <a:tab pos="1575219" algn="l"/>
                <a:tab pos="1969103" algn="l"/>
                <a:tab pos="2362987" algn="l"/>
                <a:tab pos="2756871" algn="l"/>
                <a:tab pos="3150755" algn="l"/>
                <a:tab pos="3544637" algn="l"/>
                <a:tab pos="3938522" algn="l"/>
                <a:tab pos="4332405" algn="l"/>
                <a:tab pos="4726290" algn="l"/>
                <a:tab pos="5120173" algn="l"/>
                <a:tab pos="5514057" algn="l"/>
                <a:tab pos="5907941" algn="l"/>
                <a:tab pos="6301825" algn="l"/>
                <a:tab pos="6695709" algn="l"/>
                <a:tab pos="7089591" algn="l"/>
                <a:tab pos="7483476" algn="l"/>
                <a:tab pos="7877360" algn="l"/>
              </a:tabLst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M.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Kirejczyk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, R.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Münzer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,  P.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Koczon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, M.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Korolija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, R.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Kotte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,  A.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Lebedev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, K.S. Lee, Y. Leifels,</a:t>
            </a:r>
          </a:p>
          <a:p>
            <a:pPr marL="0" marR="0" lvl="0" indent="0" algn="ctr" defTabSz="914287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393567" algn="l"/>
                <a:tab pos="787451" algn="l"/>
                <a:tab pos="1181336" algn="l"/>
                <a:tab pos="1575219" algn="l"/>
                <a:tab pos="1969103" algn="l"/>
                <a:tab pos="2362987" algn="l"/>
                <a:tab pos="2756871" algn="l"/>
                <a:tab pos="3150755" algn="l"/>
                <a:tab pos="3544637" algn="l"/>
                <a:tab pos="3938522" algn="l"/>
                <a:tab pos="4332405" algn="l"/>
                <a:tab pos="4726290" algn="l"/>
                <a:tab pos="5120173" algn="l"/>
                <a:tab pos="5514057" algn="l"/>
                <a:tab pos="5907941" algn="l"/>
                <a:tab pos="6301825" algn="l"/>
                <a:tab pos="6695709" algn="l"/>
                <a:tab pos="7089591" algn="l"/>
                <a:tab pos="7483476" algn="l"/>
                <a:tab pos="7877360" algn="l"/>
              </a:tabLst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A.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LeFevre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, P.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Loizeau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, X. Lopez, M. Marquardt, J.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Marton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, M.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Merschmeyer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, M.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Petrovici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,  </a:t>
            </a:r>
          </a:p>
          <a:p>
            <a:pPr marL="0" marR="0" lvl="0" indent="0" algn="ctr" defTabSz="914287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393567" algn="l"/>
                <a:tab pos="787451" algn="l"/>
                <a:tab pos="1181336" algn="l"/>
                <a:tab pos="1575219" algn="l"/>
                <a:tab pos="1969103" algn="l"/>
                <a:tab pos="2362987" algn="l"/>
                <a:tab pos="2756871" algn="l"/>
                <a:tab pos="3150755" algn="l"/>
                <a:tab pos="3544637" algn="l"/>
                <a:tab pos="3938522" algn="l"/>
                <a:tab pos="4332405" algn="l"/>
                <a:tab pos="4726290" algn="l"/>
                <a:tab pos="5120173" algn="l"/>
                <a:tab pos="5514057" algn="l"/>
                <a:tab pos="5907941" algn="l"/>
                <a:tab pos="6301825" algn="l"/>
                <a:tab pos="6695709" algn="l"/>
                <a:tab pos="7089591" algn="l"/>
                <a:tab pos="7483476" algn="l"/>
                <a:tab pos="7877360" algn="l"/>
              </a:tabLst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K.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Piasecki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, F. Rami, V.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Ramillien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, A.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Reischl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, W.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Reisdorf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, M.S.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Ryu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, A.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Sch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Times New Roman" pitchFamily="18"/>
                <a:cs typeface="Times New Roman" pitchFamily="18"/>
              </a:rPr>
              <a:t>ü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ttauf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,  Z.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Seres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,</a:t>
            </a:r>
          </a:p>
          <a:p>
            <a:pPr marL="0" marR="0" lvl="0" indent="0" algn="ctr" defTabSz="914287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393567" algn="l"/>
                <a:tab pos="787451" algn="l"/>
                <a:tab pos="1181336" algn="l"/>
                <a:tab pos="1575219" algn="l"/>
                <a:tab pos="1969103" algn="l"/>
                <a:tab pos="2362987" algn="l"/>
                <a:tab pos="2756871" algn="l"/>
                <a:tab pos="3150755" algn="l"/>
                <a:tab pos="3544637" algn="l"/>
                <a:tab pos="3938522" algn="l"/>
                <a:tab pos="4332405" algn="l"/>
                <a:tab pos="4726290" algn="l"/>
                <a:tab pos="5120173" algn="l"/>
                <a:tab pos="5514057" algn="l"/>
                <a:tab pos="5907941" algn="l"/>
                <a:tab pos="6301825" algn="l"/>
                <a:tab pos="6695709" algn="l"/>
                <a:tab pos="7089591" algn="l"/>
                <a:tab pos="7483476" algn="l"/>
                <a:tab pos="7877360" algn="l"/>
              </a:tabLst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B.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Sikora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, K.S.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Sim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, V.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Simion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,  </a:t>
            </a:r>
          </a:p>
          <a:p>
            <a:pPr marL="0" marR="0" lvl="0" indent="0" algn="ctr" defTabSz="914287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393567" algn="l"/>
                <a:tab pos="787451" algn="l"/>
                <a:tab pos="1181336" algn="l"/>
                <a:tab pos="1575219" algn="l"/>
                <a:tab pos="1969103" algn="l"/>
                <a:tab pos="2362987" algn="l"/>
                <a:tab pos="2756871" algn="l"/>
                <a:tab pos="3150755" algn="l"/>
                <a:tab pos="3544637" algn="l"/>
                <a:tab pos="3938522" algn="l"/>
                <a:tab pos="4332405" algn="l"/>
                <a:tab pos="4726290" algn="l"/>
                <a:tab pos="5120173" algn="l"/>
                <a:tab pos="5514057" algn="l"/>
                <a:tab pos="5907941" algn="l"/>
                <a:tab pos="6301825" algn="l"/>
                <a:tab pos="6695709" algn="l"/>
                <a:tab pos="7089591" algn="l"/>
                <a:tab pos="7483476" algn="l"/>
                <a:tab pos="7877360" algn="l"/>
              </a:tabLst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K.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Siwek-Wilczynska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, K. Suzuki, Z.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Tyminski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,  J.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Weinert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, K. Wisniewski, Z. Xiao, H.S.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Xu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,</a:t>
            </a:r>
          </a:p>
          <a:p>
            <a:pPr marL="0" marR="0" lvl="0" indent="0" algn="ctr" defTabSz="914287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393567" algn="l"/>
                <a:tab pos="787451" algn="l"/>
                <a:tab pos="1181336" algn="l"/>
                <a:tab pos="1575219" algn="l"/>
                <a:tab pos="1969103" algn="l"/>
                <a:tab pos="2362987" algn="l"/>
                <a:tab pos="2756871" algn="l"/>
                <a:tab pos="3150755" algn="l"/>
                <a:tab pos="3544637" algn="l"/>
                <a:tab pos="3938522" algn="l"/>
                <a:tab pos="4332405" algn="l"/>
                <a:tab pos="4726290" algn="l"/>
                <a:tab pos="5120173" algn="l"/>
                <a:tab pos="5514057" algn="l"/>
                <a:tab pos="5907941" algn="l"/>
                <a:tab pos="6301825" algn="l"/>
                <a:tab pos="6695709" algn="l"/>
                <a:tab pos="7089591" algn="l"/>
                <a:tab pos="7483476" algn="l"/>
                <a:tab pos="7877360" algn="l"/>
              </a:tabLst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J.T. Yang, I.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Yushmanov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, V.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Zimnyuk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, A.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Zhilin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, Y. Zhang,  J. </a:t>
            </a:r>
            <a:r>
              <a:rPr kumimoji="0" lang="en-GB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Zmeskal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18"/>
              <a:ea typeface="Bitstream Vera Sans" pitchFamily="2"/>
              <a:cs typeface="Bitstream Vera Sans" pitchFamily="2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544144" y="1700808"/>
            <a:ext cx="4038272" cy="405064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reihandform 3"/>
          <p:cNvSpPr/>
          <p:nvPr/>
        </p:nvSpPr>
        <p:spPr>
          <a:xfrm>
            <a:off x="554225" y="5157192"/>
            <a:ext cx="3528392" cy="156076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6E6FF"/>
          </a:solidFill>
          <a:ln>
            <a:noFill/>
            <a:prstDash val="solid"/>
          </a:ln>
        </p:spPr>
        <p:txBody>
          <a:bodyPr vert="horz" wrap="square" lIns="78903" tIns="41030" rIns="78903" bIns="41030" anchor="t" anchorCtr="0" compatLnSpc="1">
            <a:spAutoFit/>
          </a:bodyPr>
          <a:lstStyle/>
          <a:p>
            <a:pPr marL="0" marR="0" lvl="0" indent="0" algn="ctr" defTabSz="914287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801654" algn="l"/>
                <a:tab pos="1603309" algn="l"/>
                <a:tab pos="2404963" algn="l"/>
                <a:tab pos="3206618" algn="l"/>
                <a:tab pos="4008272" algn="l"/>
                <a:tab pos="4809926" algn="l"/>
                <a:tab pos="5611580" algn="l"/>
                <a:tab pos="6413236" algn="l"/>
                <a:tab pos="7214890" algn="l"/>
                <a:tab pos="8016545" algn="l"/>
                <a:tab pos="8818199" algn="l"/>
                <a:tab pos="9056171" algn="l"/>
                <a:tab pos="9450054" algn="l"/>
                <a:tab pos="9451317" algn="l"/>
                <a:tab pos="9452579" algn="l"/>
              </a:tabLst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IPNE Bucharest, </a:t>
            </a: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Romania,  ITEP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Moscow, Russia</a:t>
            </a:r>
          </a:p>
          <a:p>
            <a:pPr marL="0" marR="0" lvl="0" indent="0" algn="ctr" defTabSz="914287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801654" algn="l"/>
                <a:tab pos="1603309" algn="l"/>
                <a:tab pos="2404963" algn="l"/>
                <a:tab pos="3206618" algn="l"/>
                <a:tab pos="4008272" algn="l"/>
                <a:tab pos="4809926" algn="l"/>
                <a:tab pos="5611580" algn="l"/>
                <a:tab pos="6413236" algn="l"/>
                <a:tab pos="7214890" algn="l"/>
                <a:tab pos="8016545" algn="l"/>
                <a:tab pos="8818199" algn="l"/>
                <a:tab pos="9056171" algn="l"/>
                <a:tab pos="9450054" algn="l"/>
                <a:tab pos="9451317" algn="l"/>
                <a:tab pos="9452579" algn="l"/>
              </a:tabLst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CRIP/KFKI Budapest, </a:t>
            </a: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Hungary, </a:t>
            </a:r>
            <a:r>
              <a:rPr kumimoji="0" lang="en-GB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Kurchatov</a:t>
            </a: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Institute Moscow, </a:t>
            </a: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Russia, LPC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Clermont-Ferrand, </a:t>
            </a: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France,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 </a:t>
            </a: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Korea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University, Seoul, </a:t>
            </a: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Korea, GSI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Darmstadt, </a:t>
            </a: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Germany,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 </a:t>
            </a:r>
            <a:r>
              <a:rPr kumimoji="0" lang="en-GB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IReS</a:t>
            </a: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Strasbourg, </a:t>
            </a: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France, FZ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Rossendorf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, </a:t>
            </a: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Germany,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 </a:t>
            </a: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Univ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. of Heidelberg, Germany </a:t>
            </a: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, Univ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. of Warsaw, </a:t>
            </a: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Poland,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 </a:t>
            </a: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RBI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Zagreb, </a:t>
            </a: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Croatia, IMP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Lanzhou, </a:t>
            </a: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China, SMI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Vienna, </a:t>
            </a: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Austria, TUM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, Munich, </a:t>
            </a: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Germany, </a:t>
            </a:r>
            <a:r>
              <a:rPr kumimoji="0" lang="en-GB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T.Yamazaki</a:t>
            </a: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(RIKEN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38CAFF-0BE0-4F44-A19D-2C0205A9F5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  <a:cs typeface="Arial" pitchFamily="2"/>
              </a:rPr>
              <a:pPr marL="0" marR="0" lvl="0" indent="0" algn="r" defTabSz="9142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145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3CAFF"/>
                </a:solidFill>
                <a:effectLst/>
                <a:uLnTx/>
                <a:uFillTx/>
                <a:latin typeface="Arial" pitchFamily="34"/>
                <a:cs typeface="Arial" pitchFamily="2"/>
              </a:rPr>
              <a:t>Yvonne Leifels - CBM Symposium 2018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83CAFF"/>
              </a:solidFill>
              <a:effectLst/>
              <a:uLnTx/>
              <a:uFillTx/>
              <a:latin typeface="Arial" pitchFamily="34"/>
              <a:cs typeface="Arial" pitchFamily="2"/>
            </a:endParaRPr>
          </a:p>
        </p:txBody>
      </p:sp>
      <p:sp>
        <p:nvSpPr>
          <p:cNvPr id="2" name="Titel 1"/>
          <p:cNvSpPr txBox="1">
            <a:spLocks noGrp="1"/>
          </p:cNvSpPr>
          <p:nvPr>
            <p:ph type="title" idx="4294967295"/>
          </p:nvPr>
        </p:nvSpPr>
        <p:spPr>
          <a:xfrm>
            <a:off x="127772" y="321874"/>
            <a:ext cx="8632456" cy="492443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GB"/>
              <a:t>and to the ASYEOS collaboration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803625" y="5046399"/>
            <a:ext cx="1173038" cy="864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390144" y="4977162"/>
            <a:ext cx="782026" cy="45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337172" y="5253781"/>
            <a:ext cx="521556" cy="691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457547" y="4631635"/>
            <a:ext cx="716754" cy="570218"/>
          </a:xfrm>
          <a:prstGeom prst="rect">
            <a:avLst/>
          </a:prstGeom>
          <a:noFill/>
          <a:ln w="9360">
            <a:solidFill>
              <a:srgbClr val="333399"/>
            </a:solidFill>
            <a:prstDash val="solid"/>
            <a:miter/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5369809" y="4632941"/>
            <a:ext cx="586518" cy="551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3581616" y="5279580"/>
            <a:ext cx="517553" cy="66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2926131" y="5445159"/>
            <a:ext cx="521248" cy="49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938431" y="1313526"/>
            <a:ext cx="7298702" cy="3269121"/>
          </a:xfrm>
          <a:prstGeom prst="rect">
            <a:avLst/>
          </a:prstGeom>
          <a:noFill/>
          <a:ln w="9360">
            <a:solidFill>
              <a:srgbClr val="333399"/>
            </a:solidFill>
            <a:prstDash val="solid"/>
            <a:miter/>
          </a:ln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6021599" y="5344244"/>
            <a:ext cx="651482" cy="584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12">
            <a:lum/>
            <a:alphaModFix/>
          </a:blip>
          <a:srcRect/>
          <a:stretch>
            <a:fillRect/>
          </a:stretch>
        </p:blipFill>
        <p:spPr>
          <a:xfrm>
            <a:off x="1638866" y="4692053"/>
            <a:ext cx="1319592" cy="561727"/>
          </a:xfrm>
          <a:prstGeom prst="rect">
            <a:avLst/>
          </a:prstGeom>
          <a:noFill/>
          <a:ln w="9360">
            <a:solidFill>
              <a:srgbClr val="333399"/>
            </a:solidFill>
            <a:prstDash val="solid"/>
            <a:miter/>
          </a:ln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938431" y="5491208"/>
            <a:ext cx="1629015" cy="453627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938431" y="4700545"/>
            <a:ext cx="651482" cy="691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6844265" y="4700545"/>
            <a:ext cx="1327904" cy="244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6">
            <a:lum/>
            <a:alphaModFix/>
          </a:blip>
          <a:srcRect/>
          <a:stretch>
            <a:fillRect/>
          </a:stretch>
        </p:blipFill>
        <p:spPr>
          <a:xfrm>
            <a:off x="6086562" y="4631636"/>
            <a:ext cx="616383" cy="69105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Freihandform 16"/>
          <p:cNvSpPr/>
          <p:nvPr/>
        </p:nvSpPr>
        <p:spPr>
          <a:xfrm>
            <a:off x="6424647" y="1106145"/>
            <a:ext cx="1946696" cy="25213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78903" tIns="41030" rIns="78903" bIns="41030" anchor="t" anchorCtr="0" compatLnSpc="1">
            <a:spAutoFit/>
          </a:bodyPr>
          <a:lstStyle/>
          <a:p>
            <a:pPr marL="0" marR="0" lvl="0" indent="0" algn="ctr" defTabSz="9142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393567" algn="l"/>
                <a:tab pos="787451" algn="l"/>
                <a:tab pos="1181336" algn="l"/>
                <a:tab pos="1575219" algn="l"/>
                <a:tab pos="1969103" algn="l"/>
                <a:tab pos="2362987" algn="l"/>
                <a:tab pos="2756871" algn="l"/>
                <a:tab pos="3150755" algn="l"/>
                <a:tab pos="3544637" algn="l"/>
                <a:tab pos="3938522" algn="l"/>
                <a:tab pos="4332405" algn="l"/>
                <a:tab pos="4726290" algn="l"/>
                <a:tab pos="5120173" algn="l"/>
                <a:tab pos="5514057" algn="l"/>
                <a:tab pos="5907941" algn="l"/>
                <a:tab pos="6301825" algn="l"/>
                <a:tab pos="6695709" algn="l"/>
                <a:tab pos="7089591" algn="l"/>
                <a:tab pos="7483476" algn="l"/>
                <a:tab pos="7877360" algn="l"/>
              </a:tabLst>
              <a:defRPr/>
            </a:pPr>
            <a:r>
              <a:rPr kumimoji="0" lang="en-GB" sz="1100" b="0" i="1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/>
                <a:ea typeface="Bitstream Vera Sans" pitchFamily="2"/>
                <a:cs typeface="Bitstream Vera Sans" pitchFamily="2"/>
              </a:rPr>
              <a:t>authors of proposal 2009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3561748" y="1143049"/>
            <a:ext cx="334075" cy="238885"/>
          </a:xfrm>
          <a:prstGeom prst="rect">
            <a:avLst/>
          </a:prstGeom>
          <a:noFill/>
          <a:ln>
            <a:noFill/>
          </a:ln>
        </p:spPr>
        <p:txBody>
          <a:bodyPr vert="horz" wrap="none" lIns="78903" tIns="39452" rIns="78903" bIns="39452" anchorCtr="0" compatLnSpc="1">
            <a:spAutoFit/>
          </a:bodyPr>
          <a:lstStyle/>
          <a:p>
            <a:pPr marL="0" marR="0" lvl="0" indent="0" algn="ctr" defTabSz="914287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393567" algn="l"/>
                <a:tab pos="787451" algn="l"/>
                <a:tab pos="1181336" algn="l"/>
                <a:tab pos="1575219" algn="l"/>
                <a:tab pos="1969103" algn="l"/>
                <a:tab pos="2362987" algn="l"/>
                <a:tab pos="2756871" algn="l"/>
                <a:tab pos="3150755" algn="l"/>
                <a:tab pos="3544637" algn="l"/>
                <a:tab pos="3938522" algn="l"/>
                <a:tab pos="4332405" algn="l"/>
                <a:tab pos="4726290" algn="l"/>
                <a:tab pos="5120173" algn="l"/>
                <a:tab pos="5514057" algn="l"/>
                <a:tab pos="5907941" algn="l"/>
                <a:tab pos="6301825" algn="l"/>
                <a:tab pos="6695709" algn="l"/>
                <a:tab pos="7089591" algn="l"/>
                <a:tab pos="7483476" algn="l"/>
                <a:tab pos="7877360" algn="l"/>
              </a:tabLst>
              <a:defRPr/>
            </a:pPr>
            <a:r>
              <a:rPr kumimoji="0" lang="en-GB" sz="16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Lis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5911376" y="1575774"/>
            <a:ext cx="2155189" cy="323320"/>
          </a:xfrm>
          <a:prstGeom prst="rect">
            <a:avLst/>
          </a:prstGeom>
          <a:noFill/>
          <a:ln>
            <a:noFill/>
          </a:ln>
        </p:spPr>
        <p:txBody>
          <a:bodyPr vert="horz" wrap="none" lIns="78903" tIns="39452" rIns="78903" bIns="39452" compatLnSpc="1">
            <a:spAutoFit/>
          </a:bodyPr>
          <a:lstStyle/>
          <a:p>
            <a:pPr marL="0" marR="0" lvl="0" indent="0" algn="ctr" defTabSz="914287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393567" algn="l"/>
                <a:tab pos="787451" algn="l"/>
                <a:tab pos="1181336" algn="l"/>
                <a:tab pos="1575219" algn="l"/>
                <a:tab pos="1969103" algn="l"/>
                <a:tab pos="2362987" algn="l"/>
                <a:tab pos="2756871" algn="l"/>
                <a:tab pos="3150755" algn="l"/>
                <a:tab pos="3544637" algn="l"/>
                <a:tab pos="3938522" algn="l"/>
                <a:tab pos="4332405" algn="l"/>
                <a:tab pos="4726290" algn="l"/>
                <a:tab pos="5120173" algn="l"/>
                <a:tab pos="5514057" algn="l"/>
                <a:tab pos="5907941" algn="l"/>
                <a:tab pos="6301825" algn="l"/>
                <a:tab pos="6695709" algn="l"/>
                <a:tab pos="7089591" algn="l"/>
                <a:tab pos="7483476" algn="l"/>
                <a:tab pos="7877360" algn="l"/>
              </a:tabLst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Bitstream Vera Sans" pitchFamily="2"/>
                <a:cs typeface="Bitstream Vera Sans" pitchFamily="2"/>
              </a:rPr>
              <a:t>List from the Proposal</a:t>
            </a: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17">
            <a:lum/>
            <a:alphaModFix/>
          </a:blip>
          <a:srcRect/>
          <a:stretch>
            <a:fillRect/>
          </a:stretch>
        </p:blipFill>
        <p:spPr>
          <a:xfrm>
            <a:off x="3071144" y="4743654"/>
            <a:ext cx="1231537" cy="40823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38CAFF-0BE0-4F44-A19D-2C0205A9F5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  <a:cs typeface="Arial" pitchFamily="2"/>
              </a:rPr>
              <a:pPr marL="0" marR="0" lvl="0" indent="0" algn="r" defTabSz="91428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30195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FAIR in 2025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Yvonne Leifels - CBM Symposium 2018</a:t>
            </a:r>
            <a:endParaRPr lang="de-DE" dirty="0"/>
          </a:p>
        </p:txBody>
      </p:sp>
      <p:pic>
        <p:nvPicPr>
          <p:cNvPr id="5" name="Bild 4" descr="fair-fotomontage_300dpi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1"/>
          <a:stretch/>
        </p:blipFill>
        <p:spPr>
          <a:xfrm>
            <a:off x="-1" y="1196752"/>
            <a:ext cx="9144001" cy="513726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79512" y="5508521"/>
            <a:ext cx="76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E6E6FF"/>
                </a:solidFill>
              </a:rPr>
              <a:t>THANK YOU FOR YOUR ATTENTION</a:t>
            </a:r>
            <a:endParaRPr lang="en-US" sz="3200" b="1" dirty="0">
              <a:solidFill>
                <a:srgbClr val="E6E6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6CB60A-4D97-4E08-93CA-E4297F5AFD4A}" type="slidenum">
              <a:rPr lang="de-DE" smtClean="0"/>
              <a:pPr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118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Yvonne Leifels - CBM Symposium 2018</a:t>
            </a:r>
            <a:endParaRPr lang="de-DE" dirty="0"/>
          </a:p>
        </p:txBody>
      </p:sp>
      <p:pic>
        <p:nvPicPr>
          <p:cNvPr id="3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19" y="1227228"/>
            <a:ext cx="3420000" cy="3367005"/>
          </a:xfrm>
          <a:prstGeom prst="rect">
            <a:avLst/>
          </a:prstGeom>
        </p:spPr>
      </p:pic>
      <p:pic>
        <p:nvPicPr>
          <p:cNvPr id="4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33" y="1075689"/>
            <a:ext cx="3420000" cy="3618166"/>
          </a:xfrm>
          <a:prstGeom prst="rect">
            <a:avLst/>
          </a:prstGeom>
        </p:spPr>
      </p:pic>
      <p:sp>
        <p:nvSpPr>
          <p:cNvPr id="5" name="Textfeld 6"/>
          <p:cNvSpPr txBox="1"/>
          <p:nvPr/>
        </p:nvSpPr>
        <p:spPr>
          <a:xfrm>
            <a:off x="5622877" y="3672722"/>
            <a:ext cx="1624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u</a:t>
            </a:r>
            <a:r>
              <a:rPr lang="en-US" baseline="-25000" smtClean="0"/>
              <a:t>t0</a:t>
            </a:r>
            <a:r>
              <a:rPr lang="en-US" smtClean="0"/>
              <a:t>&gt;0.4</a:t>
            </a:r>
            <a:endParaRPr lang="en-US"/>
          </a:p>
        </p:txBody>
      </p:sp>
      <p:sp>
        <p:nvSpPr>
          <p:cNvPr id="6" name="Textfeld 7"/>
          <p:cNvSpPr txBox="1"/>
          <p:nvPr/>
        </p:nvSpPr>
        <p:spPr>
          <a:xfrm>
            <a:off x="1579857" y="980728"/>
            <a:ext cx="1983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Au+Au central b</a:t>
            </a:r>
            <a:r>
              <a:rPr lang="en-US" sz="1400" baseline="-25000" smtClean="0"/>
              <a:t>0</a:t>
            </a:r>
            <a:r>
              <a:rPr lang="en-US" sz="1400" smtClean="0"/>
              <a:t>&lt;0.15</a:t>
            </a:r>
            <a:endParaRPr lang="en-US" sz="1400"/>
          </a:p>
        </p:txBody>
      </p:sp>
      <p:sp>
        <p:nvSpPr>
          <p:cNvPr id="7" name="Textfeld 8"/>
          <p:cNvSpPr txBox="1"/>
          <p:nvPr/>
        </p:nvSpPr>
        <p:spPr>
          <a:xfrm>
            <a:off x="900752" y="4926842"/>
            <a:ext cx="7246961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hoice in IQMD for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 smtClean="0">
                <a:solidFill>
                  <a:srgbClr val="FF0000"/>
                </a:solidFill>
              </a:rPr>
              <a:t>σ</a:t>
            </a:r>
            <a:r>
              <a:rPr lang="en-US" baseline="-25000" dirty="0" err="1" smtClean="0">
                <a:solidFill>
                  <a:srgbClr val="FF0000"/>
                </a:solidFill>
              </a:rPr>
              <a:t>NN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</a:rPr>
              <a:t>momentum dependence of optical potentials,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</a:rPr>
              <a:t>prescription of Pauli blocking and detailed balance etc.</a:t>
            </a:r>
          </a:p>
          <a:p>
            <a:r>
              <a:rPr lang="en-US" dirty="0" smtClean="0"/>
              <a:t>describes most of the data</a:t>
            </a:r>
            <a:endParaRPr lang="en-US" dirty="0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287339" y="225425"/>
            <a:ext cx="8605837" cy="490538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5pPr>
            <a:lvl6pPr marL="457144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6pPr>
            <a:lvl7pPr marL="914287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7pPr>
            <a:lvl8pPr marL="1371431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8pPr>
            <a:lvl9pPr marL="1828574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9pPr>
          </a:lstStyle>
          <a:p>
            <a:pPr defTabSz="914400"/>
            <a:r>
              <a:rPr lang="en-US" kern="0" dirty="0" smtClean="0"/>
              <a:t>Confining the input parameters of IQMD</a:t>
            </a:r>
            <a:endParaRPr lang="en-US" kern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20F2564-FC3D-455B-A5C4-38AA51E8D585}" type="slidenum">
              <a:rPr lang="de-DE" smtClean="0"/>
              <a:pPr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714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4860032" y="1628800"/>
            <a:ext cx="3528392" cy="2016224"/>
          </a:xfrm>
          <a:prstGeom prst="rect">
            <a:avLst/>
          </a:prstGeom>
          <a:solidFill>
            <a:srgbClr val="E6E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7"/>
              <p:cNvSpPr txBox="1"/>
              <p:nvPr/>
            </p:nvSpPr>
            <p:spPr>
              <a:xfrm>
                <a:off x="4716016" y="1196752"/>
                <a:ext cx="3783087" cy="34911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DE" dirty="0" smtClean="0">
                    <a:ea typeface="Cambria Math" panose="02040503050406030204" pitchFamily="18" charset="0"/>
                  </a:rPr>
                  <a:t>Molecular </a:t>
                </a:r>
                <a:r>
                  <a:rPr lang="de-DE" dirty="0" err="1" smtClean="0">
                    <a:ea typeface="Cambria Math" panose="02040503050406030204" pitchFamily="18" charset="0"/>
                  </a:rPr>
                  <a:t>dynamics</a:t>
                </a:r>
                <a:r>
                  <a:rPr lang="de-DE" dirty="0" smtClean="0">
                    <a:ea typeface="Cambria Math" panose="02040503050406030204" pitchFamily="18" charset="0"/>
                  </a:rPr>
                  <a:t> like (QMD/AMD)</a:t>
                </a:r>
              </a:p>
              <a:p>
                <a:endParaRPr lang="de-DE" dirty="0" smtClean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  <a:ea typeface="Cambria Math" panose="02040503050406030204" pitchFamily="18" charset="0"/>
                        </a:rPr>
                        <m:t>|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/>
                          <a:ea typeface="Cambria Math" panose="02040503050406030204" pitchFamily="18" charset="0"/>
                        </a:rPr>
                        <m:t>Φ</m:t>
                      </m:r>
                      <m:r>
                        <a:rPr lang="de-DE" b="0" i="0" smtClean="0">
                          <a:latin typeface="Cambria Math"/>
                          <a:ea typeface="Cambria Math" panose="02040503050406030204" pitchFamily="18" charset="0"/>
                        </a:rPr>
                        <m:t>&gt; =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/>
                          <a:ea typeface="Cambria Math" panose="02040503050406030204" pitchFamily="18" charset="0"/>
                        </a:rPr>
                        <m:t>A</m:t>
                      </m:r>
                      <m:nary>
                        <m:naryPr>
                          <m:chr m:val="∏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b="0" i="1" smtClean="0">
                              <a:latin typeface="Cambria Math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b="0" i="1" smtClean="0">
                              <a:latin typeface="Cambria Math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de-DE" b="0" i="1" smtClean="0">
                              <a:latin typeface="Cambria Math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𝜑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;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|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&gt;</m:t>
                          </m:r>
                        </m:e>
                      </m:nary>
                    </m:oMath>
                  </m:oMathPara>
                </a14:m>
                <a:endParaRPr lang="de-DE" b="0" i="1" dirty="0" smtClean="0">
                  <a:latin typeface="Cambria Math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eqArrPr>
                        <m:e>
                          <m:r>
                            <a:rPr lang="de-DE" b="0" i="1" smtClean="0">
                              <a:latin typeface="Cambria Math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  <m:e>
                          <m:eqArr>
                            <m:eqArr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b="0" i="1" smtClean="0"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b="0" i="1" smtClean="0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de-DE" b="0" i="1" smtClean="0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d>
                              <m:r>
                                <a:rPr lang="de-DE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; 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b="0" i="1" smtClean="0"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b="0" i="1" smtClean="0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de-DE" b="0" i="1" smtClean="0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d>
                              <m:r>
                                <a:rPr lang="de-DE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b="0" i="1" smtClean="0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de-DE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b="0" i="1" smtClean="0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de-DE" b="0" i="1" smtClean="0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b="0" i="1" smtClean="0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r>
                                    <a:rPr lang="de-DE" b="0" i="1" smtClean="0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  <m:r>
                                    <a:rPr lang="de-DE" b="0" i="1" smtClean="0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b="0" i="1" smtClean="0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de-DE" b="0" i="1" smtClean="0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eqArr>
                        </m:e>
                      </m:eqArr>
                    </m:oMath>
                  </m:oMathPara>
                </a14:m>
                <a:endParaRPr lang="de-DE" dirty="0" smtClean="0">
                  <a:ea typeface="Cambria Math" panose="02040503050406030204" pitchFamily="18" charset="0"/>
                </a:endParaRPr>
              </a:p>
              <a:p>
                <a:endParaRPr lang="de-DE" dirty="0" smtClean="0">
                  <a:ea typeface="Cambria Math" panose="02040503050406030204" pitchFamily="18" charset="0"/>
                </a:endParaRPr>
              </a:p>
              <a:p>
                <a:r>
                  <a:rPr lang="de-DE" dirty="0" smtClean="0">
                    <a:ea typeface="Cambria Math" panose="02040503050406030204" pitchFamily="18" charset="0"/>
                  </a:rPr>
                  <a:t>Time-</a:t>
                </a:r>
                <a:r>
                  <a:rPr lang="de-DE" dirty="0" err="1" smtClean="0">
                    <a:ea typeface="Cambria Math" panose="02040503050406030204" pitchFamily="18" charset="0"/>
                  </a:rPr>
                  <a:t>dependent</a:t>
                </a:r>
                <a:r>
                  <a:rPr lang="de-DE" dirty="0" smtClean="0">
                    <a:ea typeface="Cambria Math" panose="02040503050406030204" pitchFamily="18" charset="0"/>
                  </a:rPr>
                  <a:t> </a:t>
                </a:r>
                <a:r>
                  <a:rPr lang="de-DE" dirty="0" err="1" smtClean="0">
                    <a:ea typeface="Cambria Math" panose="02040503050406030204" pitchFamily="18" charset="0"/>
                  </a:rPr>
                  <a:t>Hartree</a:t>
                </a:r>
                <a:r>
                  <a:rPr lang="de-DE" dirty="0" smtClean="0">
                    <a:ea typeface="Cambria Math" panose="02040503050406030204" pitchFamily="18" charset="0"/>
                  </a:rPr>
                  <a:t> Fock plus </a:t>
                </a:r>
              </a:p>
              <a:p>
                <a:r>
                  <a:rPr lang="de-DE" dirty="0" err="1" smtClean="0">
                    <a:ea typeface="Cambria Math" panose="02040503050406030204" pitchFamily="18" charset="0"/>
                  </a:rPr>
                  <a:t>stochastic</a:t>
                </a:r>
                <a:r>
                  <a:rPr lang="de-DE" dirty="0" smtClean="0">
                    <a:ea typeface="Cambria Math" panose="02040503050406030204" pitchFamily="18" charset="0"/>
                  </a:rPr>
                  <a:t> NN </a:t>
                </a:r>
                <a:r>
                  <a:rPr lang="de-DE" dirty="0" err="1" smtClean="0">
                    <a:ea typeface="Cambria Math" panose="02040503050406030204" pitchFamily="18" charset="0"/>
                  </a:rPr>
                  <a:t>collisions</a:t>
                </a:r>
                <a:endParaRPr lang="de-DE" dirty="0" smtClean="0">
                  <a:ea typeface="Cambria Math" panose="02040503050406030204" pitchFamily="18" charset="0"/>
                </a:endParaRPr>
              </a:p>
              <a:p>
                <a:endParaRPr lang="de-DE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6" y="1196752"/>
                <a:ext cx="3783087" cy="3491149"/>
              </a:xfrm>
              <a:prstGeom prst="rect">
                <a:avLst/>
              </a:prstGeom>
              <a:blipFill>
                <a:blip r:embed="rId2"/>
                <a:stretch>
                  <a:fillRect l="-3871" t="-2269" r="-3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 bwMode="auto">
          <a:xfrm>
            <a:off x="467544" y="1628800"/>
            <a:ext cx="3938515" cy="1224136"/>
          </a:xfrm>
          <a:prstGeom prst="rect">
            <a:avLst/>
          </a:prstGeom>
          <a:solidFill>
            <a:srgbClr val="E6E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Microscopic models – two approaches 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DC394F-D8E5-46F3-A942-19FD6B33AF44}" type="slidenum">
              <a:rPr lang="de-DE" smtClean="0"/>
              <a:pPr/>
              <a:t>5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591681" y="1196752"/>
                <a:ext cx="3814378" cy="26033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dirty="0" smtClean="0">
                    <a:ea typeface="Cambria Math" panose="02040503050406030204" pitchFamily="18" charset="0"/>
                  </a:rPr>
                  <a:t>Boltzmann-</a:t>
                </a:r>
                <a:r>
                  <a:rPr lang="de-DE" dirty="0" err="1" smtClean="0">
                    <a:ea typeface="Cambria Math" panose="02040503050406030204" pitchFamily="18" charset="0"/>
                  </a:rPr>
                  <a:t>Vlasov</a:t>
                </a:r>
                <a:r>
                  <a:rPr lang="de-DE" dirty="0" smtClean="0">
                    <a:ea typeface="Cambria Math" panose="02040503050406030204" pitchFamily="18" charset="0"/>
                  </a:rPr>
                  <a:t>-like (BUU/HSD)</a:t>
                </a:r>
              </a:p>
              <a:p>
                <a:endParaRPr lang="de-DE" dirty="0" smtClean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⃗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𝛻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de-DE" b="0" i="1" smtClean="0">
                              <a:latin typeface="Cambria Math"/>
                              <a:ea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lang="de-DE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𝛻</m:t>
                              </m:r>
                            </m:e>
                          </m:acc>
                          <m:r>
                            <a:rPr lang="de-DE" b="0" i="1" smtClean="0">
                              <a:latin typeface="Cambria Math"/>
                              <a:ea typeface="Cambria Math" panose="02040503050406030204" pitchFamily="18" charset="0"/>
                            </a:rPr>
                            <m:t>𝑈</m:t>
                          </m:r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sSup>
                            <m:sSupPr>
                              <m:ctrlPr>
                                <a:rPr lang="de-DE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de-DE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𝛻</m:t>
                                  </m:r>
                                </m:e>
                              </m:acc>
                            </m:e>
                            <m:sup>
                              <m:r>
                                <a:rPr lang="de-DE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p>
                          </m:sSup>
                        </m:e>
                      </m:d>
                      <m:r>
                        <a:rPr lang="de-DE" b="0" i="1" smtClean="0">
                          <a:latin typeface="Cambria Math"/>
                          <a:ea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de-DE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de-DE" b="0" i="1" smtClean="0">
                              <a:latin typeface="Cambria Math"/>
                              <a:ea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⃗"/>
                              <m:ctrlPr>
                                <a:rPr lang="de-DE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de-DE" b="0" i="1" smtClean="0">
                              <a:latin typeface="Cambria Math"/>
                              <a:ea typeface="Cambria Math" panose="02040503050406030204" pitchFamily="18" charset="0"/>
                            </a:rPr>
                            <m:t>;</m:t>
                          </m:r>
                          <m:r>
                            <a:rPr lang="de-DE" b="0" i="1" smtClean="0">
                              <a:latin typeface="Cambria Math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de-DE" b="0" i="1" smtClean="0">
                          <a:latin typeface="Cambria Math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de-DE" i="1" dirty="0" smtClean="0">
                  <a:latin typeface="Cambria Math"/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ea typeface="Cambria Math" panose="02040503050406030204" pitchFamily="18" charset="0"/>
                            </a:rPr>
                            <m:t>𝑐𝑜𝑙𝑙</m:t>
                          </m:r>
                        </m:sub>
                      </m:sSub>
                      <m:d>
                        <m:d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𝑚𝑒𝑑</m:t>
                              </m:r>
                            </m:sup>
                          </m:sSup>
                        </m:e>
                      </m:d>
                      <m:r>
                        <a:rPr lang="de-DE" b="0" i="1" smtClean="0">
                          <a:latin typeface="Cambria Math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de-DE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𝑓𝑙𝑢𝑐𝑡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latin typeface="Cambria Math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i="1" dirty="0" smtClean="0"/>
              </a:p>
              <a:p>
                <a:pPr algn="ctr"/>
                <a:endParaRPr lang="en-US" b="1" dirty="0"/>
              </a:p>
              <a:p>
                <a:r>
                  <a:rPr lang="en-US" dirty="0" smtClean="0"/>
                  <a:t>Dynamics of 1-body phase space</a:t>
                </a:r>
              </a:p>
              <a:p>
                <a:r>
                  <a:rPr lang="en-US" dirty="0" smtClean="0"/>
                  <a:t>distribution function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/>
                      </a:rPr>
                      <m:t>𝑓</m:t>
                    </m:r>
                    <m:r>
                      <a:rPr lang="de-DE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/>
                  <a:t>with 2-body </a:t>
                </a:r>
              </a:p>
              <a:p>
                <a:r>
                  <a:rPr lang="en-US" dirty="0" smtClean="0"/>
                  <a:t>dissipation  </a:t>
                </a:r>
                <a:endParaRPr lang="en-US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681" y="1196752"/>
                <a:ext cx="3814378" cy="2603341"/>
              </a:xfrm>
              <a:prstGeom prst="rect">
                <a:avLst/>
              </a:prstGeom>
              <a:blipFill>
                <a:blip r:embed="rId3"/>
                <a:stretch>
                  <a:fillRect l="-3674" t="-3044" b="-4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4087746" y="4737918"/>
            <a:ext cx="1132326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transport code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6" name="Straight Arrow Connector 15"/>
          <p:cNvCxnSpPr>
            <a:stCxn id="3" idx="3"/>
          </p:cNvCxnSpPr>
          <p:nvPr/>
        </p:nvCxnSpPr>
        <p:spPr bwMode="auto">
          <a:xfrm>
            <a:off x="5220072" y="5061084"/>
            <a:ext cx="720080" cy="0"/>
          </a:xfrm>
          <a:prstGeom prst="straightConnector1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6052104" y="4872642"/>
            <a:ext cx="1616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observables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67543" y="4593902"/>
            <a:ext cx="2664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physical input: </a:t>
            </a:r>
          </a:p>
          <a:p>
            <a:pPr algn="r"/>
            <a:r>
              <a:rPr lang="en-US" dirty="0" smtClean="0"/>
              <a:t>mean field (potential), </a:t>
            </a:r>
            <a:r>
              <a:rPr lang="el-GR" dirty="0" smtClean="0"/>
              <a:t>σ</a:t>
            </a:r>
            <a:r>
              <a:rPr lang="de-DE" baseline="-25000" dirty="0" err="1" smtClean="0"/>
              <a:t>inmed</a:t>
            </a:r>
            <a:r>
              <a:rPr lang="de-DE" dirty="0" smtClean="0"/>
              <a:t>, </a:t>
            </a:r>
            <a:r>
              <a:rPr lang="de-DE" dirty="0" err="1" smtClean="0"/>
              <a:t>spectral</a:t>
            </a:r>
            <a:r>
              <a:rPr lang="de-DE" dirty="0" smtClean="0"/>
              <a:t> </a:t>
            </a:r>
            <a:r>
              <a:rPr lang="de-DE" dirty="0" err="1" smtClean="0"/>
              <a:t>functions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8" idx="3"/>
            <a:endCxn id="3" idx="1"/>
          </p:cNvCxnSpPr>
          <p:nvPr/>
        </p:nvCxnSpPr>
        <p:spPr bwMode="auto">
          <a:xfrm>
            <a:off x="3131840" y="5055567"/>
            <a:ext cx="955906" cy="5517"/>
          </a:xfrm>
          <a:prstGeom prst="straightConnector1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extBox 31"/>
          <p:cNvSpPr txBox="1"/>
          <p:nvPr/>
        </p:nvSpPr>
        <p:spPr>
          <a:xfrm>
            <a:off x="467544" y="5661248"/>
            <a:ext cx="820891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“technical input”: discretization</a:t>
            </a:r>
            <a:r>
              <a:rPr lang="en-US" dirty="0"/>
              <a:t>, averaging (coarse graining), Pauli blocking, </a:t>
            </a:r>
            <a:r>
              <a:rPr lang="en-US" dirty="0" smtClean="0"/>
              <a:t>etc.</a:t>
            </a:r>
            <a:endParaRPr lang="en-US" dirty="0"/>
          </a:p>
          <a:p>
            <a:pPr algn="r"/>
            <a:r>
              <a:rPr lang="de-DE" dirty="0" smtClean="0"/>
              <a:t>Code </a:t>
            </a:r>
            <a:r>
              <a:rPr lang="de-DE" dirty="0" err="1" smtClean="0"/>
              <a:t>comparison</a:t>
            </a:r>
            <a:r>
              <a:rPr lang="de-DE" dirty="0" smtClean="0"/>
              <a:t> </a:t>
            </a:r>
            <a:r>
              <a:rPr lang="de-DE" dirty="0" err="1" smtClean="0"/>
              <a:t>project</a:t>
            </a:r>
            <a:r>
              <a:rPr lang="de-DE" dirty="0" smtClean="0"/>
              <a:t>: H. Wolter, M. Colonna, J. </a:t>
            </a:r>
            <a:r>
              <a:rPr lang="de-DE" dirty="0" err="1" smtClean="0"/>
              <a:t>Xu</a:t>
            </a:r>
            <a:r>
              <a:rPr lang="de-DE" dirty="0" smtClean="0"/>
              <a:t> et al.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9352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Stopping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4008" y="1629172"/>
            <a:ext cx="4177160" cy="5256212"/>
          </a:xfrm>
        </p:spPr>
        <p:txBody>
          <a:bodyPr/>
          <a:lstStyle/>
          <a:p>
            <a:pPr marL="676235" lvl="1" indent="-342900"/>
            <a:r>
              <a:rPr lang="en-US" dirty="0" smtClean="0"/>
              <a:t>Stopping deduced from phase space distributions</a:t>
            </a:r>
          </a:p>
          <a:p>
            <a:pPr marL="676235" lvl="1" indent="-342900"/>
            <a:endParaRPr lang="en-US" dirty="0"/>
          </a:p>
          <a:p>
            <a:pPr marL="333335" lvl="1" indent="0">
              <a:buNone/>
            </a:pPr>
            <a:endParaRPr lang="en-US" dirty="0" smtClean="0"/>
          </a:p>
          <a:p>
            <a:pPr marL="676235" lvl="1" indent="-342900"/>
            <a:r>
              <a:rPr lang="en-US" dirty="0" smtClean="0"/>
              <a:t>measured 0.12 – 1.5 (2.0) AGeV for Au+Au to </a:t>
            </a:r>
            <a:r>
              <a:rPr lang="en-US" dirty="0" err="1" smtClean="0"/>
              <a:t>Ca+Ca</a:t>
            </a:r>
            <a:endParaRPr lang="en-US" dirty="0" smtClean="0"/>
          </a:p>
          <a:p>
            <a:pPr marL="676235" lvl="1" indent="-342900"/>
            <a:r>
              <a:rPr lang="en-US" dirty="0" smtClean="0"/>
              <a:t>depending on energy (maximum at 0.5AGeV)</a:t>
            </a:r>
          </a:p>
          <a:p>
            <a:pPr marL="676235" lvl="1" indent="-342900"/>
            <a:r>
              <a:rPr lang="en-US" dirty="0" smtClean="0"/>
              <a:t>sensitive to in-medium cross sections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DC394F-D8E5-46F3-A942-19FD6B33AF44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8" name="Textfeld 10"/>
          <p:cNvSpPr txBox="1"/>
          <p:nvPr/>
        </p:nvSpPr>
        <p:spPr>
          <a:xfrm>
            <a:off x="323528" y="5478323"/>
            <a:ext cx="4763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Data: </a:t>
            </a:r>
            <a:r>
              <a:rPr lang="en-US" sz="1400" i="1" dirty="0" err="1" smtClean="0"/>
              <a:t>FOPI+Indra</a:t>
            </a:r>
            <a:r>
              <a:rPr lang="en-US" sz="1400" i="1" dirty="0" smtClean="0"/>
              <a:t>, </a:t>
            </a:r>
            <a:r>
              <a:rPr lang="en-US" sz="1400" i="1" dirty="0" err="1" smtClean="0"/>
              <a:t>A.Andronic</a:t>
            </a:r>
            <a:r>
              <a:rPr lang="en-US" sz="1400" i="1" dirty="0" smtClean="0"/>
              <a:t> et al. </a:t>
            </a:r>
          </a:p>
          <a:p>
            <a:r>
              <a:rPr lang="en-US" sz="1400" i="1" dirty="0" err="1" smtClean="0"/>
              <a:t>Eur.Phys</a:t>
            </a:r>
            <a:r>
              <a:rPr lang="en-US" sz="1400" i="1" dirty="0" smtClean="0"/>
              <a:t>. J.30 (2006) 31-46</a:t>
            </a:r>
          </a:p>
          <a:p>
            <a:r>
              <a:rPr lang="en-US" sz="1400" i="1" dirty="0" smtClean="0"/>
              <a:t>IQMD, C. </a:t>
            </a:r>
            <a:r>
              <a:rPr lang="en-US" sz="1400" i="1" dirty="0" err="1" smtClean="0"/>
              <a:t>Hartnack</a:t>
            </a:r>
            <a:r>
              <a:rPr lang="en-US" sz="1400" i="1" dirty="0" smtClean="0"/>
              <a:t> et al. EPJ A1 (1997) 151 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2312052"/>
              </p:ext>
            </p:extLst>
          </p:nvPr>
        </p:nvGraphicFramePr>
        <p:xfrm>
          <a:off x="6228184" y="2233983"/>
          <a:ext cx="1289967" cy="7629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80" name="Equation" r:id="rId3" imgW="1117440" imgH="660240" progId="Equation.3">
                  <p:embed/>
                </p:oleObj>
              </mc:Choice>
              <mc:Fallback>
                <p:oleObj name="Equation" r:id="rId3" imgW="1117440" imgH="660240" progId="Equation.3">
                  <p:embed/>
                  <p:pic>
                    <p:nvPicPr>
                      <p:cNvPr id="0" name="Objek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8184" y="2233983"/>
                        <a:ext cx="1289967" cy="7629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03676"/>
            <a:ext cx="3960440" cy="40062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7664" y="3717032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</a:pPr>
            <a:r>
              <a:rPr lang="de-DE" dirty="0" smtClean="0">
                <a:solidFill>
                  <a:srgbClr val="0070C0"/>
                </a:solidFill>
              </a:rPr>
              <a:t>INDRA</a:t>
            </a:r>
            <a:endParaRPr lang="en-US" dirty="0" smtClean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43808" y="2636912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</a:pPr>
            <a:r>
              <a:rPr lang="de-DE" dirty="0" smtClean="0">
                <a:solidFill>
                  <a:srgbClr val="FF0000"/>
                </a:solidFill>
              </a:rPr>
              <a:t>FOPI</a:t>
            </a:r>
            <a:endParaRPr 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96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 smtClean="0"/>
              <a:t>. Formation of clusters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1920" y="2205236"/>
            <a:ext cx="4824536" cy="5256212"/>
          </a:xfrm>
        </p:spPr>
        <p:txBody>
          <a:bodyPr/>
          <a:lstStyle/>
          <a:p>
            <a:pPr marL="714386" indent="-457200">
              <a:lnSpc>
                <a:spcPct val="110000"/>
              </a:lnSpc>
              <a:spcBef>
                <a:spcPts val="0"/>
              </a:spcBef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h</a:t>
            </a:r>
            <a:r>
              <a:rPr lang="en-US" sz="2000" dirty="0" smtClean="0">
                <a:solidFill>
                  <a:schemeClr val="tx1"/>
                </a:solidFill>
              </a:rPr>
              <a:t>igh degree of cluster formation </a:t>
            </a:r>
            <a:r>
              <a:rPr lang="en-US" sz="2000" dirty="0" smtClean="0">
                <a:solidFill>
                  <a:srgbClr val="FF0000"/>
                </a:solidFill>
              </a:rPr>
              <a:t>in most central collisions</a:t>
            </a:r>
          </a:p>
          <a:p>
            <a:pPr marL="714386" indent="-457200">
              <a:lnSpc>
                <a:spcPct val="110000"/>
              </a:lnSpc>
              <a:spcBef>
                <a:spcPts val="0"/>
              </a:spcBef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1"/>
                </a:solidFill>
              </a:rPr>
              <a:t>yields cannot be described by coalescence</a:t>
            </a:r>
          </a:p>
          <a:p>
            <a:pPr marL="1047721" lvl="1" indent="-457200">
              <a:lnSpc>
                <a:spcPct val="110000"/>
              </a:lnSpc>
              <a:spcBef>
                <a:spcPts val="0"/>
              </a:spcBef>
              <a:buClr>
                <a:srgbClr val="FFC000"/>
              </a:buClr>
              <a:buSzPct val="120000"/>
            </a:pPr>
            <a:r>
              <a:rPr lang="en-US" sz="1200" dirty="0" smtClean="0">
                <a:solidFill>
                  <a:schemeClr val="tx1"/>
                </a:solidFill>
              </a:rPr>
              <a:t>neutron capture of </a:t>
            </a:r>
            <a:r>
              <a:rPr lang="en-US" sz="1200" baseline="30000" dirty="0" smtClean="0">
                <a:solidFill>
                  <a:schemeClr val="tx1"/>
                </a:solidFill>
              </a:rPr>
              <a:t>3</a:t>
            </a:r>
            <a:r>
              <a:rPr lang="en-US" sz="1200" dirty="0" smtClean="0">
                <a:solidFill>
                  <a:schemeClr val="tx1"/>
                </a:solidFill>
              </a:rPr>
              <a:t>He  enhances </a:t>
            </a:r>
            <a:r>
              <a:rPr lang="el-GR" sz="1200" dirty="0" smtClean="0">
                <a:solidFill>
                  <a:schemeClr val="tx1"/>
                </a:solidFill>
              </a:rPr>
              <a:t>α</a:t>
            </a:r>
            <a:r>
              <a:rPr lang="de-DE" sz="1200" dirty="0" smtClean="0">
                <a:solidFill>
                  <a:schemeClr val="tx1"/>
                </a:solidFill>
              </a:rPr>
              <a:t> </a:t>
            </a:r>
            <a:r>
              <a:rPr lang="de-DE" sz="1200" dirty="0" err="1" smtClean="0">
                <a:solidFill>
                  <a:schemeClr val="tx1"/>
                </a:solidFill>
              </a:rPr>
              <a:t>yield</a:t>
            </a:r>
            <a:r>
              <a:rPr lang="de-DE" sz="1200" dirty="0" smtClean="0">
                <a:solidFill>
                  <a:schemeClr val="tx1"/>
                </a:solidFill>
              </a:rPr>
              <a:t> at </a:t>
            </a:r>
            <a:r>
              <a:rPr lang="de-DE" sz="1200" dirty="0" err="1" smtClean="0">
                <a:solidFill>
                  <a:schemeClr val="tx1"/>
                </a:solidFill>
              </a:rPr>
              <a:t>low</a:t>
            </a:r>
            <a:r>
              <a:rPr lang="de-DE" sz="1200" dirty="0" smtClean="0">
                <a:solidFill>
                  <a:schemeClr val="tx1"/>
                </a:solidFill>
              </a:rPr>
              <a:t> </a:t>
            </a:r>
            <a:r>
              <a:rPr lang="de-DE" sz="1200" dirty="0" err="1" smtClean="0">
                <a:solidFill>
                  <a:schemeClr val="tx1"/>
                </a:solidFill>
              </a:rPr>
              <a:t>energies</a:t>
            </a:r>
            <a:endParaRPr lang="de-DE" sz="1200" dirty="0" smtClean="0">
              <a:solidFill>
                <a:schemeClr val="tx1"/>
              </a:solidFill>
            </a:endParaRPr>
          </a:p>
          <a:p>
            <a:pPr marL="714386" indent="-457200">
              <a:lnSpc>
                <a:spcPct val="110000"/>
              </a:lnSpc>
              <a:spcBef>
                <a:spcPts val="0"/>
              </a:spcBef>
              <a:buClr>
                <a:srgbClr val="FFC000"/>
              </a:buClr>
              <a:buSzPct val="120000"/>
              <a:buFont typeface="Wingdings" panose="05000000000000000000" pitchFamily="2" charset="2"/>
              <a:buChar char="§"/>
            </a:pPr>
            <a:r>
              <a:rPr lang="de-DE" sz="2000" dirty="0" err="1" smtClean="0">
                <a:solidFill>
                  <a:schemeClr val="tx1"/>
                </a:solidFill>
              </a:rPr>
              <a:t>cluster</a:t>
            </a:r>
            <a:r>
              <a:rPr lang="de-DE" sz="2000" dirty="0" smtClean="0">
                <a:solidFill>
                  <a:schemeClr val="tx1"/>
                </a:solidFill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</a:rPr>
              <a:t>production</a:t>
            </a:r>
            <a:r>
              <a:rPr lang="de-DE" sz="2000" dirty="0" smtClean="0">
                <a:solidFill>
                  <a:schemeClr val="tx1"/>
                </a:solidFill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</a:rPr>
              <a:t>influences</a:t>
            </a:r>
            <a:r>
              <a:rPr lang="de-DE" sz="2000" dirty="0" smtClean="0">
                <a:solidFill>
                  <a:schemeClr val="tx1"/>
                </a:solidFill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</a:rPr>
              <a:t>phase</a:t>
            </a:r>
            <a:r>
              <a:rPr lang="de-DE" sz="2000" dirty="0" smtClean="0">
                <a:solidFill>
                  <a:schemeClr val="tx1"/>
                </a:solidFill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</a:rPr>
              <a:t>space</a:t>
            </a:r>
            <a:r>
              <a:rPr lang="de-DE" sz="2000" dirty="0" smtClean="0">
                <a:solidFill>
                  <a:schemeClr val="tx1"/>
                </a:solidFill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</a:rPr>
              <a:t>distribution</a:t>
            </a:r>
            <a:r>
              <a:rPr lang="de-DE" sz="2000" dirty="0" smtClean="0">
                <a:solidFill>
                  <a:schemeClr val="tx1"/>
                </a:solidFill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</a:rPr>
              <a:t>of</a:t>
            </a:r>
            <a:r>
              <a:rPr lang="de-DE" sz="2000" dirty="0" smtClean="0">
                <a:solidFill>
                  <a:schemeClr val="tx1"/>
                </a:solidFill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</a:rPr>
              <a:t>other</a:t>
            </a:r>
            <a:r>
              <a:rPr lang="de-DE" sz="2000" dirty="0" smtClean="0">
                <a:solidFill>
                  <a:schemeClr val="tx1"/>
                </a:solidFill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</a:rPr>
              <a:t>particles</a:t>
            </a:r>
            <a:r>
              <a:rPr lang="de-DE" sz="2000" dirty="0" smtClean="0">
                <a:solidFill>
                  <a:schemeClr val="tx1"/>
                </a:solidFill>
              </a:rPr>
              <a:t> </a:t>
            </a:r>
            <a:endParaRPr lang="en-US" sz="2000" dirty="0" smtClean="0">
              <a:solidFill>
                <a:schemeClr val="tx1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DC394F-D8E5-46F3-A942-19FD6B33AF44}" type="slidenum">
              <a:rPr lang="de-DE" smtClean="0"/>
              <a:pPr/>
              <a:t>7</a:t>
            </a:fld>
            <a:endParaRPr lang="de-DE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lum/>
            <a:alphaModFix/>
          </a:blip>
          <a:srcRect t="11881" b="-7996"/>
          <a:stretch/>
        </p:blipFill>
        <p:spPr>
          <a:xfrm>
            <a:off x="488140" y="1098096"/>
            <a:ext cx="3147756" cy="31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6"/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3049" t="6831" r="2426" b="-5406"/>
          <a:stretch/>
        </p:blipFill>
        <p:spPr>
          <a:xfrm>
            <a:off x="704164" y="3537344"/>
            <a:ext cx="2844000" cy="2950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1928300" y="1146230"/>
            <a:ext cx="15712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Au+Au b</a:t>
            </a:r>
            <a:r>
              <a:rPr lang="en-US" sz="1600" baseline="-25000" dirty="0" smtClean="0"/>
              <a:t>0</a:t>
            </a:r>
            <a:r>
              <a:rPr lang="en-US" sz="1600" dirty="0" smtClean="0"/>
              <a:t>&lt;0.15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2501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 </a:t>
            </a:r>
            <a:r>
              <a:rPr lang="de-DE" dirty="0" err="1" smtClean="0"/>
              <a:t>Particle</a:t>
            </a:r>
            <a:r>
              <a:rPr lang="de-DE" dirty="0" smtClean="0"/>
              <a:t> </a:t>
            </a:r>
            <a:r>
              <a:rPr lang="de-DE" dirty="0" err="1" smtClean="0"/>
              <a:t>production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DC394F-D8E5-46F3-A942-19FD6B33AF44}" type="slidenum">
              <a:rPr lang="de-DE" smtClean="0"/>
              <a:pPr/>
              <a:t>8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069332" y="1988840"/>
            <a:ext cx="2564810" cy="170987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6"/>
          <p:cNvSpPr txBox="1"/>
          <p:nvPr/>
        </p:nvSpPr>
        <p:spPr>
          <a:xfrm>
            <a:off x="208667" y="4035948"/>
            <a:ext cx="4533919" cy="2238038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5" rIns="91428" bIns="45715" rtlCol="0">
            <a:spAutoFit/>
          </a:bodyPr>
          <a:lstStyle/>
          <a:p>
            <a:pPr marL="285750" indent="-285750" defTabSz="457200">
              <a:lnSpc>
                <a:spcPct val="110000"/>
              </a:lnSpc>
              <a:buClr>
                <a:srgbClr val="FFC00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prstClr val="black"/>
                </a:solidFill>
              </a:rPr>
              <a:t>multi-step </a:t>
            </a:r>
            <a:r>
              <a:rPr lang="en-US" sz="1600" dirty="0">
                <a:solidFill>
                  <a:prstClr val="black"/>
                </a:solidFill>
              </a:rPr>
              <a:t>processes can cumulate the energy needed</a:t>
            </a:r>
          </a:p>
          <a:p>
            <a:pPr marL="285750" indent="-285750" defTabSz="457200">
              <a:lnSpc>
                <a:spcPct val="110000"/>
              </a:lnSpc>
              <a:buClr>
                <a:srgbClr val="FFC00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</a:rPr>
              <a:t>intermediate resonances used as an energy reservoir</a:t>
            </a:r>
          </a:p>
          <a:p>
            <a:pPr marL="285750" indent="-285750" defTabSz="457200">
              <a:lnSpc>
                <a:spcPct val="110000"/>
              </a:lnSpc>
              <a:buClr>
                <a:srgbClr val="FFC00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</a:rPr>
              <a:t>production at high densities due to short life time of resonances </a:t>
            </a:r>
            <a:endParaRPr lang="en-US" sz="1600" dirty="0" smtClean="0">
              <a:solidFill>
                <a:prstClr val="black"/>
              </a:solidFill>
            </a:endParaRPr>
          </a:p>
          <a:p>
            <a:pPr marL="285750" indent="-285750" defTabSz="457200">
              <a:lnSpc>
                <a:spcPct val="110000"/>
              </a:lnSpc>
              <a:buClr>
                <a:srgbClr val="FFC000"/>
              </a:buClr>
              <a:buSzPct val="130000"/>
              <a:buFont typeface="Wingdings" panose="05000000000000000000" pitchFamily="2" charset="2"/>
              <a:buChar char="§"/>
            </a:pPr>
            <a:r>
              <a:rPr lang="de-DE" sz="1600" dirty="0" err="1" smtClean="0">
                <a:solidFill>
                  <a:prstClr val="black"/>
                </a:solidFill>
              </a:rPr>
              <a:t>probing</a:t>
            </a:r>
            <a:r>
              <a:rPr lang="de-DE" sz="1600" dirty="0" smtClean="0">
                <a:solidFill>
                  <a:prstClr val="black"/>
                </a:solidFill>
              </a:rPr>
              <a:t> </a:t>
            </a:r>
            <a:r>
              <a:rPr lang="de-DE" sz="1600" dirty="0" err="1" smtClean="0">
                <a:solidFill>
                  <a:prstClr val="black"/>
                </a:solidFill>
              </a:rPr>
              <a:t>density</a:t>
            </a:r>
            <a:r>
              <a:rPr lang="de-DE" sz="1600" dirty="0" smtClean="0">
                <a:solidFill>
                  <a:prstClr val="black"/>
                </a:solidFill>
              </a:rPr>
              <a:t> (</a:t>
            </a:r>
            <a:r>
              <a:rPr lang="de-DE" sz="1600" dirty="0" err="1" smtClean="0">
                <a:solidFill>
                  <a:prstClr val="black"/>
                </a:solidFill>
              </a:rPr>
              <a:t>number</a:t>
            </a:r>
            <a:r>
              <a:rPr lang="de-DE" sz="1600" dirty="0" smtClean="0">
                <a:solidFill>
                  <a:prstClr val="black"/>
                </a:solidFill>
              </a:rPr>
              <a:t> </a:t>
            </a:r>
            <a:r>
              <a:rPr lang="de-DE" sz="1600" dirty="0" err="1" smtClean="0">
                <a:solidFill>
                  <a:prstClr val="black"/>
                </a:solidFill>
              </a:rPr>
              <a:t>of</a:t>
            </a:r>
            <a:r>
              <a:rPr lang="de-DE" sz="1600" dirty="0" smtClean="0">
                <a:solidFill>
                  <a:prstClr val="black"/>
                </a:solidFill>
              </a:rPr>
              <a:t> </a:t>
            </a:r>
            <a:r>
              <a:rPr lang="de-DE" sz="1600" dirty="0" err="1" smtClean="0">
                <a:solidFill>
                  <a:prstClr val="black"/>
                </a:solidFill>
              </a:rPr>
              <a:t>binary</a:t>
            </a:r>
            <a:r>
              <a:rPr lang="de-DE" sz="1600" dirty="0" smtClean="0">
                <a:solidFill>
                  <a:prstClr val="black"/>
                </a:solidFill>
              </a:rPr>
              <a:t> </a:t>
            </a:r>
            <a:r>
              <a:rPr lang="de-DE" sz="1600" dirty="0" err="1" smtClean="0">
                <a:solidFill>
                  <a:prstClr val="black"/>
                </a:solidFill>
              </a:rPr>
              <a:t>collisisons</a:t>
            </a:r>
            <a:r>
              <a:rPr lang="de-DE" sz="1600" dirty="0" smtClean="0">
                <a:solidFill>
                  <a:prstClr val="black"/>
                </a:solidFill>
              </a:rPr>
              <a:t>)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51520" y="1124744"/>
            <a:ext cx="4580430" cy="707876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 defTabSz="457200"/>
            <a:r>
              <a:rPr lang="en-US" sz="2000" dirty="0" smtClean="0">
                <a:solidFill>
                  <a:prstClr val="black"/>
                </a:solidFill>
              </a:rPr>
              <a:t>Possible at </a:t>
            </a:r>
            <a:r>
              <a:rPr lang="en-US" sz="2000" dirty="0">
                <a:solidFill>
                  <a:prstClr val="black"/>
                </a:solidFill>
              </a:rPr>
              <a:t>energies below </a:t>
            </a:r>
            <a:r>
              <a:rPr lang="en-US" sz="2000" dirty="0" smtClean="0">
                <a:solidFill>
                  <a:prstClr val="black"/>
                </a:solidFill>
              </a:rPr>
              <a:t>to </a:t>
            </a:r>
            <a:r>
              <a:rPr lang="en-US" sz="2000" dirty="0">
                <a:solidFill>
                  <a:prstClr val="black"/>
                </a:solidFill>
              </a:rPr>
              <a:t>the threshold in NN system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09" y="1364058"/>
            <a:ext cx="3618616" cy="508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8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</a:t>
            </a:r>
            <a:r>
              <a:rPr lang="en-US" dirty="0" smtClean="0"/>
              <a:t>. Flow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Yvonne Leifels - CBM Symposium 2018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6CB60A-4D97-4E08-93CA-E4297F5AFD4A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5" name="Ellipse 4"/>
          <p:cNvSpPr>
            <a:spLocks noChangeAspect="1"/>
          </p:cNvSpPr>
          <p:nvPr/>
        </p:nvSpPr>
        <p:spPr>
          <a:xfrm>
            <a:off x="3045131" y="3933056"/>
            <a:ext cx="454226" cy="79138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llipse 5"/>
          <p:cNvSpPr>
            <a:spLocks noChangeAspect="1"/>
          </p:cNvSpPr>
          <p:nvPr/>
        </p:nvSpPr>
        <p:spPr>
          <a:xfrm>
            <a:off x="1796660" y="3945949"/>
            <a:ext cx="454575" cy="792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52564" y="980728"/>
            <a:ext cx="4569120" cy="277812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reihandform 7"/>
          <p:cNvSpPr/>
          <p:nvPr/>
        </p:nvSpPr>
        <p:spPr>
          <a:xfrm>
            <a:off x="2089735" y="992803"/>
            <a:ext cx="1257257" cy="50358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71991" tIns="35996" rIns="71991" bIns="35996" anchor="t" anchorCtr="0" compatLnSpc="1">
            <a:spAutoFit/>
          </a:bodyPr>
          <a:lstStyle/>
          <a:p>
            <a:pPr algn="ctr"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GB" sz="1400" b="1" dirty="0">
                <a:solidFill>
                  <a:srgbClr val="FF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Elliptic flow v</a:t>
            </a:r>
            <a:r>
              <a:rPr lang="en-GB" sz="1400" b="1" baseline="-25000" dirty="0">
                <a:solidFill>
                  <a:srgbClr val="FF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2</a:t>
            </a:r>
          </a:p>
        </p:txBody>
      </p:sp>
      <p:sp>
        <p:nvSpPr>
          <p:cNvPr id="9" name="Freihandform 8"/>
          <p:cNvSpPr/>
          <p:nvPr/>
        </p:nvSpPr>
        <p:spPr>
          <a:xfrm>
            <a:off x="3677067" y="1558764"/>
            <a:ext cx="1001877" cy="25179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0" tIns="0" rIns="0" bIns="35996" anchor="t" anchorCtr="0" compatLnSpc="1">
            <a:spAutoFit/>
          </a:bodyPr>
          <a:lstStyle/>
          <a:p>
            <a:pPr algn="ctr"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GB" sz="1400" b="1" dirty="0">
                <a:solidFill>
                  <a:srgbClr val="FF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Side flow v</a:t>
            </a:r>
            <a:r>
              <a:rPr lang="en-GB" sz="1400" b="1" baseline="-25000" dirty="0">
                <a:solidFill>
                  <a:srgbClr val="FF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1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859" y="1484784"/>
            <a:ext cx="3600000" cy="208555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7" b="4067"/>
          <a:stretch/>
        </p:blipFill>
        <p:spPr>
          <a:xfrm>
            <a:off x="5040859" y="3206531"/>
            <a:ext cx="3614556" cy="1908000"/>
          </a:xfrm>
          <a:prstGeom prst="rect">
            <a:avLst/>
          </a:prstGeom>
        </p:spPr>
      </p:pic>
      <p:graphicFrame>
        <p:nvGraphicFramePr>
          <p:cNvPr id="12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8032702"/>
              </p:ext>
            </p:extLst>
          </p:nvPr>
        </p:nvGraphicFramePr>
        <p:xfrm>
          <a:off x="851649" y="3974946"/>
          <a:ext cx="3498100" cy="1195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66" name="Equation" r:id="rId6" imgW="2184120" imgH="660240" progId="Equation.3">
                  <p:embed/>
                </p:oleObj>
              </mc:Choice>
              <mc:Fallback>
                <p:oleObj name="Equation" r:id="rId6" imgW="2184120" imgH="660240" progId="Equation.3">
                  <p:embed/>
                  <p:pic>
                    <p:nvPicPr>
                      <p:cNvPr id="12" name="Objekt 1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51649" y="3974946"/>
                        <a:ext cx="3498100" cy="1195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feld 19"/>
          <p:cNvSpPr txBox="1"/>
          <p:nvPr/>
        </p:nvSpPr>
        <p:spPr>
          <a:xfrm>
            <a:off x="159884" y="5355793"/>
            <a:ext cx="369203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Predicted by Hydrodynamics</a:t>
            </a:r>
          </a:p>
          <a:p>
            <a:r>
              <a:rPr lang="de-DE" sz="1200" i="1" dirty="0" smtClean="0"/>
              <a:t>H. </a:t>
            </a:r>
            <a:r>
              <a:rPr lang="de-DE" sz="1200" i="1" dirty="0" err="1" smtClean="0"/>
              <a:t>Stoecker</a:t>
            </a:r>
            <a:r>
              <a:rPr lang="de-DE" sz="1200" i="1" dirty="0" smtClean="0"/>
              <a:t> et al., PRC 285(1982) 349</a:t>
            </a:r>
            <a:endParaRPr lang="en-US" sz="1200" i="1" dirty="0" smtClean="0"/>
          </a:p>
          <a:p>
            <a:r>
              <a:rPr lang="en-US" dirty="0" smtClean="0"/>
              <a:t>Discovery </a:t>
            </a:r>
            <a:r>
              <a:rPr lang="en-US" dirty="0" smtClean="0"/>
              <a:t>at </a:t>
            </a:r>
            <a:r>
              <a:rPr lang="en-US" dirty="0" err="1" smtClean="0"/>
              <a:t>Bevalac</a:t>
            </a:r>
            <a:endParaRPr lang="en-US" dirty="0" smtClean="0"/>
          </a:p>
          <a:p>
            <a:r>
              <a:rPr lang="nb-NO" sz="1100" b="0" i="1" dirty="0" smtClean="0"/>
              <a:t>H.A</a:t>
            </a:r>
            <a:r>
              <a:rPr lang="nb-NO" sz="1100" b="0" i="1" dirty="0"/>
              <a:t>. Gustafsson, et al., Phys. Rev. Lett. 52 (1984) 1590.</a:t>
            </a:r>
          </a:p>
          <a:p>
            <a:r>
              <a:rPr lang="nb-NO" sz="1100" b="0" i="1" dirty="0" smtClean="0"/>
              <a:t>R.E</a:t>
            </a:r>
            <a:r>
              <a:rPr lang="nb-NO" sz="1100" b="0" i="1" dirty="0"/>
              <a:t>. Renfordt, et al., Phys. Rev. Lett. 53 (1984) 763.</a:t>
            </a:r>
            <a:endParaRPr lang="en-US" sz="1100" i="1" dirty="0"/>
          </a:p>
        </p:txBody>
      </p:sp>
      <p:graphicFrame>
        <p:nvGraphicFramePr>
          <p:cNvPr id="21" name="Objek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3788903"/>
              </p:ext>
            </p:extLst>
          </p:nvPr>
        </p:nvGraphicFramePr>
        <p:xfrm>
          <a:off x="6948748" y="5085184"/>
          <a:ext cx="1541219" cy="67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67" name="Equation" r:id="rId8" imgW="1104840" imgH="482400" progId="Equation.3">
                  <p:embed/>
                </p:oleObj>
              </mc:Choice>
              <mc:Fallback>
                <p:oleObj name="Equation" r:id="rId8" imgW="1104840" imgH="482400" progId="Equation.3">
                  <p:embed/>
                  <p:pic>
                    <p:nvPicPr>
                      <p:cNvPr id="21" name="Objekt 2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948748" y="5085184"/>
                        <a:ext cx="1541219" cy="67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feld 21"/>
          <p:cNvSpPr txBox="1"/>
          <p:nvPr/>
        </p:nvSpPr>
        <p:spPr>
          <a:xfrm>
            <a:off x="5952607" y="5189141"/>
            <a:ext cx="1075911" cy="400099"/>
          </a:xfrm>
          <a:prstGeom prst="rect">
            <a:avLst/>
          </a:prstGeom>
          <a:noFill/>
        </p:spPr>
        <p:txBody>
          <a:bodyPr wrap="none" lIns="91428" tIns="45715" rIns="91428" bIns="45715" rtlCol="0">
            <a:spAutoFit/>
          </a:bodyPr>
          <a:lstStyle/>
          <a:p>
            <a:r>
              <a:rPr lang="en-US" sz="2000" dirty="0"/>
              <a:t>rapidity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23" name="Textfeld 22"/>
          <p:cNvSpPr txBox="1"/>
          <p:nvPr/>
        </p:nvSpPr>
        <p:spPr>
          <a:xfrm>
            <a:off x="5808591" y="1691516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side flow</a:t>
            </a:r>
            <a:endParaRPr lang="en-US" dirty="0"/>
          </a:p>
        </p:txBody>
      </p:sp>
      <p:sp>
        <p:nvSpPr>
          <p:cNvPr id="24" name="Textfeld 23"/>
          <p:cNvSpPr txBox="1"/>
          <p:nvPr/>
        </p:nvSpPr>
        <p:spPr>
          <a:xfrm>
            <a:off x="5808591" y="3275692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elliptic flow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4860032" y="1628800"/>
            <a:ext cx="4188919" cy="4104456"/>
            <a:chOff x="4847577" y="2348880"/>
            <a:chExt cx="4188919" cy="4104456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7577" y="2348880"/>
              <a:ext cx="4188919" cy="3994651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auto">
            <a:xfrm>
              <a:off x="5121684" y="6345324"/>
              <a:ext cx="3914812" cy="10801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38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66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66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noFill/>
      </a:spPr>
      <a:bodyPr wrap="square" rtlCol="0">
        <a:noAutofit/>
      </a:bodyPr>
      <a:lstStyle>
        <a:defPPr marL="285750" indent="-285750">
          <a:lnSpc>
            <a:spcPct val="110000"/>
          </a:lnSpc>
          <a:spcAft>
            <a:spcPts val="300"/>
          </a:spcAft>
          <a:buClr>
            <a:srgbClr val="FFC000"/>
          </a:buClr>
          <a:buFont typeface="Wingdings" panose="05000000000000000000" pitchFamily="2" charset="2"/>
          <a:buChar char="§"/>
          <a:defRPr dirty="0" smtClean="0"/>
        </a:defPPr>
      </a:lstStyle>
    </a:tx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E6E6FF"/>
        </a:solidFill>
        <a:ln>
          <a:noFill/>
        </a:ln>
        <a:effectLst>
          <a:outerShdw blurRad="127000" dist="76201" dir="2700000" algn="ctr" rotWithShape="0">
            <a:srgbClr val="C0C0C0"/>
          </a:outerShdw>
        </a:effectLst>
      </a:spPr>
      <a:bodyPr lIns="0" tIns="0" rIns="0" bIns="0"/>
      <a:lstStyle>
        <a:defPPr eaLnBrk="1">
          <a:lnSpc>
            <a:spcPct val="114000"/>
          </a:lnSpc>
          <a:defRPr sz="1300" dirty="0">
            <a:solidFill>
              <a:schemeClr val="tx1"/>
            </a:solidFill>
            <a:latin typeface="+mj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66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Standard 1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3941</Words>
  <Application>Microsoft Office PowerPoint</Application>
  <PresentationFormat>Bildschirmpräsentation (4:3)</PresentationFormat>
  <Paragraphs>714</Paragraphs>
  <Slides>49</Slides>
  <Notes>12</Notes>
  <HiddenSlides>1</HiddenSlides>
  <MMClips>0</MMClips>
  <ScaleCrop>false</ScaleCrop>
  <HeadingPairs>
    <vt:vector size="8" baseType="variant">
      <vt:variant>
        <vt:lpstr>Verwendete Schriftarten</vt:lpstr>
      </vt:variant>
      <vt:variant>
        <vt:i4>19</vt:i4>
      </vt:variant>
      <vt:variant>
        <vt:lpstr>Design</vt:lpstr>
      </vt:variant>
      <vt:variant>
        <vt:i4>3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49</vt:i4>
      </vt:variant>
    </vt:vector>
  </HeadingPairs>
  <TitlesOfParts>
    <vt:vector size="73" baseType="lpstr">
      <vt:lpstr>Arial</vt:lpstr>
      <vt:lpstr>Arial Narrow</vt:lpstr>
      <vt:lpstr>Arial Unicode MS</vt:lpstr>
      <vt:lpstr>Bitstream Vera Sans</vt:lpstr>
      <vt:lpstr>Calibri</vt:lpstr>
      <vt:lpstr>Cambria Math</vt:lpstr>
      <vt:lpstr>Comic Sans MS</vt:lpstr>
      <vt:lpstr>Courier New</vt:lpstr>
      <vt:lpstr>Droid Sans Fallback</vt:lpstr>
      <vt:lpstr>Geneva</vt:lpstr>
      <vt:lpstr>HG Mincho Light J</vt:lpstr>
      <vt:lpstr>StarSymbol</vt:lpstr>
      <vt:lpstr>Symbol</vt:lpstr>
      <vt:lpstr>Tekton Pro Bold</vt:lpstr>
      <vt:lpstr>Times</vt:lpstr>
      <vt:lpstr>Times New Roman</vt:lpstr>
      <vt:lpstr>Verdana</vt:lpstr>
      <vt:lpstr>Wingdings</vt:lpstr>
      <vt:lpstr>Zapf Dingbats</vt:lpstr>
      <vt:lpstr>1_Benutzerdefiniertes Design</vt:lpstr>
      <vt:lpstr>2_Benutzerdefiniertes Design</vt:lpstr>
      <vt:lpstr>1_Standard 1</vt:lpstr>
      <vt:lpstr>Acrobat Document</vt:lpstr>
      <vt:lpstr>Equation</vt:lpstr>
      <vt:lpstr>Relevance of cluster formation in heavy ion collisions and the fragmentation code FRIGA Cold nuclei and hot matter</vt:lpstr>
      <vt:lpstr>Outline</vt:lpstr>
      <vt:lpstr>Phase diagram of QCD matter</vt:lpstr>
      <vt:lpstr>HICs: Characteristics at 0.1 – 10 GeV/u</vt:lpstr>
      <vt:lpstr>Microscopic models – two approaches </vt:lpstr>
      <vt:lpstr>1. Stopping</vt:lpstr>
      <vt:lpstr>2. Formation of clusters</vt:lpstr>
      <vt:lpstr>3. Particle production</vt:lpstr>
      <vt:lpstr>4. Flow</vt:lpstr>
      <vt:lpstr>Comparing experimental results to model predictions…</vt:lpstr>
      <vt:lpstr>Equation of state for symmetric nuclear matter </vt:lpstr>
      <vt:lpstr>Symmetry energy</vt:lpstr>
      <vt:lpstr>Compressibility of symmetric nuclear matter:  Kaon production </vt:lpstr>
      <vt:lpstr>Compressibility of symmetric matter: Directed flow at Plastic Ball </vt:lpstr>
      <vt:lpstr>Momentum dependent interaction in IQMD</vt:lpstr>
      <vt:lpstr>Directed flow depends on the EOS and…</vt:lpstr>
      <vt:lpstr>Luckily there is more than just one observable…</vt:lpstr>
      <vt:lpstr>Directed flow data in comparison to IQMD</vt:lpstr>
      <vt:lpstr>Compressibility of symmetric nuclear matter: Directed flow of protons </vt:lpstr>
      <vt:lpstr>Collective flows in Au+Au at 1.0A GeV</vt:lpstr>
      <vt:lpstr>Collective flow of light charged particles</vt:lpstr>
      <vt:lpstr>Elliptic flow of light charged clusters</vt:lpstr>
      <vt:lpstr>Constraining the symmetry energy </vt:lpstr>
      <vt:lpstr>Symmetry energy at supra-normal densities</vt:lpstr>
      <vt:lpstr>Elliptic flow ratio of neutrons and charged particles</vt:lpstr>
      <vt:lpstr>But… what about the clusters and fragments…?</vt:lpstr>
      <vt:lpstr>FRIGA </vt:lpstr>
      <vt:lpstr>Model used</vt:lpstr>
      <vt:lpstr>FRIGA vs Minimum spanning tree</vt:lpstr>
      <vt:lpstr>Clustering with FRIGA</vt:lpstr>
      <vt:lpstr>Benchmarking BQMD+FRIGA with  ALADIN data</vt:lpstr>
      <vt:lpstr>Clustering with IQMD+FRIGA</vt:lpstr>
      <vt:lpstr>Clustering with FRIGA after secondary decays</vt:lpstr>
      <vt:lpstr>Clustering with IQMD SM - revisited</vt:lpstr>
      <vt:lpstr>Benchmarking IQMD+FRIGA results</vt:lpstr>
      <vt:lpstr>Reconstruction of hyper nuclei </vt:lpstr>
      <vt:lpstr>Influence of Lambda re-scattering </vt:lpstr>
      <vt:lpstr>Clusterisation time influence on rapidity distributions</vt:lpstr>
      <vt:lpstr>HYPHI@GSI results in comparison to IQMD+FRIGA</vt:lpstr>
      <vt:lpstr>HYPHI@GSI results in comparison to IQMD+FRIGA</vt:lpstr>
      <vt:lpstr>HYPHI@GSI results in comparison to IQMD+FRIGA</vt:lpstr>
      <vt:lpstr>HYPHI@GSI results in comparison to IQMD+FRIGA</vt:lpstr>
      <vt:lpstr>Summary</vt:lpstr>
      <vt:lpstr>Outlook – Constraining the EOS with I/UrQMD</vt:lpstr>
      <vt:lpstr>Outlook</vt:lpstr>
      <vt:lpstr>My thanks to the FOPI collaboration</vt:lpstr>
      <vt:lpstr>and to the ASYEOS collaboration</vt:lpstr>
      <vt:lpstr>FAIR in 2025</vt:lpstr>
      <vt:lpstr>PowerPoint-Präsentation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Neutron star properties from nuclear reactions</dc:title>
  <dc:creator>Leifels, Yvonne Dr.</dc:creator>
  <cp:lastModifiedBy>Leifels, Yvonne Dr.</cp:lastModifiedBy>
  <cp:revision>533</cp:revision>
  <cp:lastPrinted>2018-10-03T06:47:07Z</cp:lastPrinted>
  <dcterms:created xsi:type="dcterms:W3CDTF">2013-09-17T21:52:04Z</dcterms:created>
  <dcterms:modified xsi:type="dcterms:W3CDTF">2018-10-03T15:04:11Z</dcterms:modified>
</cp:coreProperties>
</file>