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6.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54.jpg" ContentType="image/jp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5" r:id="rId3"/>
    <p:sldMasterId id="2147483671" r:id="rId4"/>
    <p:sldMasterId id="2147483684" r:id="rId5"/>
    <p:sldMasterId id="2147483690" r:id="rId6"/>
    <p:sldMasterId id="2147483710" r:id="rId7"/>
  </p:sldMasterIdLst>
  <p:notesMasterIdLst>
    <p:notesMasterId r:id="rId37"/>
  </p:notesMasterIdLst>
  <p:handoutMasterIdLst>
    <p:handoutMasterId r:id="rId38"/>
  </p:handoutMasterIdLst>
  <p:sldIdLst>
    <p:sldId id="302" r:id="rId8"/>
    <p:sldId id="353" r:id="rId9"/>
    <p:sldId id="354" r:id="rId10"/>
    <p:sldId id="373" r:id="rId11"/>
    <p:sldId id="343" r:id="rId12"/>
    <p:sldId id="344" r:id="rId13"/>
    <p:sldId id="345" r:id="rId14"/>
    <p:sldId id="346" r:id="rId15"/>
    <p:sldId id="427" r:id="rId16"/>
    <p:sldId id="428" r:id="rId17"/>
    <p:sldId id="434" r:id="rId18"/>
    <p:sldId id="430" r:id="rId19"/>
    <p:sldId id="379" r:id="rId20"/>
    <p:sldId id="378" r:id="rId21"/>
    <p:sldId id="380" r:id="rId22"/>
    <p:sldId id="431" r:id="rId23"/>
    <p:sldId id="446" r:id="rId24"/>
    <p:sldId id="447" r:id="rId25"/>
    <p:sldId id="448" r:id="rId26"/>
    <p:sldId id="449" r:id="rId27"/>
    <p:sldId id="450" r:id="rId28"/>
    <p:sldId id="451" r:id="rId29"/>
    <p:sldId id="452" r:id="rId30"/>
    <p:sldId id="453" r:id="rId31"/>
    <p:sldId id="454" r:id="rId32"/>
    <p:sldId id="455" r:id="rId33"/>
    <p:sldId id="456" r:id="rId34"/>
    <p:sldId id="457" r:id="rId35"/>
    <p:sldId id="286" r:id="rId36"/>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A34F"/>
    <a:srgbClr val="ECADC4"/>
    <a:srgbClr val="FDBB63"/>
    <a:srgbClr val="B43723"/>
    <a:srgbClr val="333333"/>
    <a:srgbClr val="666666"/>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91" autoAdjust="0"/>
  </p:normalViewPr>
  <p:slideViewPr>
    <p:cSldViewPr snapToGrid="0" snapToObjects="1">
      <p:cViewPr varScale="1">
        <p:scale>
          <a:sx n="87" d="100"/>
          <a:sy n="87" d="100"/>
        </p:scale>
        <p:origin x="144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B851660-0934-124D-A4B3-496C7F320307}" type="datetimeFigureOut">
              <a:rPr lang="de-DE" smtClean="0"/>
              <a:t>05.10.2018</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F3A3EDE-7EBB-0F4A-80C2-34DB9D2E2ED3}" type="slidenum">
              <a:rPr lang="de-DE" smtClean="0"/>
              <a:t>‹Nr.›</a:t>
            </a:fld>
            <a:endParaRPr lang="de-DE"/>
          </a:p>
        </p:txBody>
      </p:sp>
    </p:spTree>
    <p:extLst>
      <p:ext uri="{BB962C8B-B14F-4D97-AF65-F5344CB8AC3E}">
        <p14:creationId xmlns:p14="http://schemas.microsoft.com/office/powerpoint/2010/main" val="1028215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C828EF-C252-394A-93BF-1C478CFA0896}" type="datetimeFigureOut">
              <a:rPr lang="de-DE" smtClean="0"/>
              <a:t>05.10.2018</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E02386-BEE7-5D4D-B4E7-4BB579C47884}" type="slidenum">
              <a:rPr lang="de-DE" smtClean="0"/>
              <a:t>‹Nr.›</a:t>
            </a:fld>
            <a:endParaRPr lang="de-DE"/>
          </a:p>
        </p:txBody>
      </p:sp>
    </p:spTree>
    <p:extLst>
      <p:ext uri="{BB962C8B-B14F-4D97-AF65-F5344CB8AC3E}">
        <p14:creationId xmlns:p14="http://schemas.microsoft.com/office/powerpoint/2010/main" val="332901983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Beschriftung/Beschneiden des </a:t>
            </a:r>
            <a:r>
              <a:rPr lang="de-DE" dirty="0" err="1" smtClean="0"/>
              <a:t>Beschleunirgebildes</a:t>
            </a:r>
            <a:endParaRPr lang="de-DE" dirty="0"/>
          </a:p>
        </p:txBody>
      </p:sp>
      <p:sp>
        <p:nvSpPr>
          <p:cNvPr id="4" name="Foliennummernplatzhalter 3"/>
          <p:cNvSpPr>
            <a:spLocks noGrp="1"/>
          </p:cNvSpPr>
          <p:nvPr>
            <p:ph type="sldNum" sz="quarter" idx="10"/>
          </p:nvPr>
        </p:nvSpPr>
        <p:spPr/>
        <p:txBody>
          <a:bodyPr/>
          <a:lstStyle/>
          <a:p>
            <a:fld id="{DAE02386-BEE7-5D4D-B4E7-4BB579C47884}" type="slidenum">
              <a:rPr lang="de-DE" smtClean="0">
                <a:solidFill>
                  <a:prstClr val="black"/>
                </a:solidFill>
              </a:rPr>
              <a:pPr/>
              <a:t>2</a:t>
            </a:fld>
            <a:endParaRPr lang="de-DE">
              <a:solidFill>
                <a:prstClr val="black"/>
              </a:solidFill>
            </a:endParaRPr>
          </a:p>
        </p:txBody>
      </p:sp>
    </p:spTree>
    <p:extLst>
      <p:ext uri="{BB962C8B-B14F-4D97-AF65-F5344CB8AC3E}">
        <p14:creationId xmlns:p14="http://schemas.microsoft.com/office/powerpoint/2010/main" val="1514884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E02386-BEE7-5D4D-B4E7-4BB579C4788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9627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DAE02386-BEE7-5D4D-B4E7-4BB579C47884}" type="slidenum">
              <a:rPr lang="de-DE" smtClean="0">
                <a:solidFill>
                  <a:prstClr val="black"/>
                </a:solidFill>
              </a:rPr>
              <a:pPr/>
              <a:t>5</a:t>
            </a:fld>
            <a:endParaRPr lang="de-DE">
              <a:solidFill>
                <a:prstClr val="black"/>
              </a:solidFill>
            </a:endParaRPr>
          </a:p>
        </p:txBody>
      </p:sp>
    </p:spTree>
    <p:extLst>
      <p:ext uri="{BB962C8B-B14F-4D97-AF65-F5344CB8AC3E}">
        <p14:creationId xmlns:p14="http://schemas.microsoft.com/office/powerpoint/2010/main" val="1274225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E02386-BEE7-5D4D-B4E7-4BB579C4788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7213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a:solidFill>
                  <a:schemeClr val="tx1"/>
                </a:solidFill>
                <a:effectLst/>
                <a:latin typeface="+mn-lt"/>
                <a:ea typeface="+mn-ea"/>
                <a:cs typeface="+mn-cs"/>
              </a:rPr>
              <a:t> </a:t>
            </a:r>
            <a:endParaRPr lang="de-DE" dirty="0"/>
          </a:p>
        </p:txBody>
      </p:sp>
      <p:sp>
        <p:nvSpPr>
          <p:cNvPr id="4" name="Foliennummernplatzhalter 3"/>
          <p:cNvSpPr>
            <a:spLocks noGrp="1"/>
          </p:cNvSpPr>
          <p:nvPr>
            <p:ph type="sldNum" sz="quarter" idx="10"/>
          </p:nvPr>
        </p:nvSpPr>
        <p:spPr/>
        <p:txBody>
          <a:bodyPr/>
          <a:lstStyle/>
          <a:p>
            <a:pPr>
              <a:defRPr/>
            </a:pPr>
            <a:fld id="{DAE02386-BEE7-5D4D-B4E7-4BB579C47884}" type="slidenum">
              <a:rPr lang="de-DE" smtClean="0">
                <a:solidFill>
                  <a:prstClr val="black"/>
                </a:solidFill>
              </a:rPr>
              <a:pPr>
                <a:defRPr/>
              </a:pPr>
              <a:t>11</a:t>
            </a:fld>
            <a:endParaRPr lang="de-DE">
              <a:solidFill>
                <a:prstClr val="black"/>
              </a:solidFill>
            </a:endParaRPr>
          </a:p>
        </p:txBody>
      </p:sp>
    </p:spTree>
    <p:extLst>
      <p:ext uri="{BB962C8B-B14F-4D97-AF65-F5344CB8AC3E}">
        <p14:creationId xmlns:p14="http://schemas.microsoft.com/office/powerpoint/2010/main" val="3471882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C432C-058A-4D9F-AB5F-607534BDFFE8}"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7587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EE1AD13-3F06-4ED6-98A6-691020A22C3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7651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DAE02386-BEE7-5D4D-B4E7-4BB579C47884}" type="slidenum">
              <a:rPr lang="de-DE" smtClean="0"/>
              <a:t>28</a:t>
            </a:fld>
            <a:endParaRPr lang="de-DE"/>
          </a:p>
        </p:txBody>
      </p:sp>
    </p:spTree>
    <p:extLst>
      <p:ext uri="{BB962C8B-B14F-4D97-AF65-F5344CB8AC3E}">
        <p14:creationId xmlns:p14="http://schemas.microsoft.com/office/powerpoint/2010/main" val="30294782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4.xml"/><Relationship Id="rId5" Type="http://schemas.openxmlformats.org/officeDocument/2006/relationships/image" Target="../media/image10.jpe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oleObject" Target="../embeddings/oleObject1.bin"/><Relationship Id="rId3" Type="http://schemas.openxmlformats.org/officeDocument/2006/relationships/image" Target="../media/image8.jpe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7.png"/><Relationship Id="rId2" Type="http://schemas.openxmlformats.org/officeDocument/2006/relationships/slideMaster" Target="../slideMasters/slideMaster7.xml"/><Relationship Id="rId16" Type="http://schemas.openxmlformats.org/officeDocument/2006/relationships/image" Target="../media/image26.jpeg"/><Relationship Id="rId1" Type="http://schemas.openxmlformats.org/officeDocument/2006/relationships/vmlDrawing" Target="../drawings/vmlDrawing1.vml"/><Relationship Id="rId6" Type="http://schemas.openxmlformats.org/officeDocument/2006/relationships/image" Target="../media/image10.jpeg"/><Relationship Id="rId11" Type="http://schemas.openxmlformats.org/officeDocument/2006/relationships/image" Target="../media/image23.png"/><Relationship Id="rId5" Type="http://schemas.openxmlformats.org/officeDocument/2006/relationships/image" Target="../media/image18.jpeg"/><Relationship Id="rId15" Type="http://schemas.openxmlformats.org/officeDocument/2006/relationships/image" Target="../media/image25.png"/><Relationship Id="rId10" Type="http://schemas.openxmlformats.org/officeDocument/2006/relationships/image" Target="../media/image22.png"/><Relationship Id="rId4" Type="http://schemas.openxmlformats.org/officeDocument/2006/relationships/image" Target="../media/image7.jpeg"/><Relationship Id="rId9" Type="http://schemas.openxmlformats.org/officeDocument/2006/relationships/image" Target="../media/image21.png"/><Relationship Id="rId14" Type="http://schemas.openxmlformats.org/officeDocument/2006/relationships/image" Target="../media/image1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5" name="Bild 4" descr="fair-mesh.jpg"/>
          <p:cNvPicPr>
            <a:picLocks noChangeAspect="1"/>
          </p:cNvPicPr>
          <p:nvPr userDrawn="1"/>
        </p:nvPicPr>
        <p:blipFill rotWithShape="1">
          <a:blip r:embed="rId2">
            <a:extLst>
              <a:ext uri="{28A0092B-C50C-407E-A947-70E740481C1C}">
                <a14:useLocalDpi xmlns:a14="http://schemas.microsoft.com/office/drawing/2010/main" val="0"/>
              </a:ext>
            </a:extLst>
          </a:blip>
          <a:srcRect l="4773" t="11489" r="5373" b="5511"/>
          <a:stretch/>
        </p:blipFill>
        <p:spPr>
          <a:xfrm>
            <a:off x="110437" y="1417154"/>
            <a:ext cx="8926586" cy="5056250"/>
          </a:xfrm>
          <a:prstGeom prst="rect">
            <a:avLst/>
          </a:prstGeom>
        </p:spPr>
      </p:pic>
      <p:sp>
        <p:nvSpPr>
          <p:cNvPr id="2" name="Titel 1"/>
          <p:cNvSpPr>
            <a:spLocks noGrp="1"/>
          </p:cNvSpPr>
          <p:nvPr>
            <p:ph type="ctrTitle"/>
          </p:nvPr>
        </p:nvSpPr>
        <p:spPr>
          <a:xfrm>
            <a:off x="1251563" y="3244364"/>
            <a:ext cx="6607516" cy="779866"/>
          </a:xfrm>
        </p:spPr>
        <p:txBody>
          <a:bodyPr anchor="b" anchorCtr="0">
            <a:noAutofit/>
          </a:bodyPr>
          <a:lstStyle>
            <a:lvl1pPr algn="ctr">
              <a:defRPr sz="3600">
                <a:solidFill>
                  <a:srgbClr val="333333"/>
                </a:solidFill>
              </a:defRPr>
            </a:lvl1pPr>
          </a:lstStyle>
          <a:p>
            <a:r>
              <a:rPr lang="de-DE" dirty="0" smtClean="0"/>
              <a:t>Mastertitelformat bearbeiten</a:t>
            </a:r>
            <a:endParaRPr lang="de-DE" dirty="0"/>
          </a:p>
        </p:txBody>
      </p:sp>
      <p:sp>
        <p:nvSpPr>
          <p:cNvPr id="3" name="Untertitel 2"/>
          <p:cNvSpPr>
            <a:spLocks noGrp="1"/>
          </p:cNvSpPr>
          <p:nvPr>
            <p:ph type="subTitle" idx="1"/>
          </p:nvPr>
        </p:nvSpPr>
        <p:spPr>
          <a:xfrm>
            <a:off x="1371600" y="4024230"/>
            <a:ext cx="6400800" cy="584660"/>
          </a:xfrm>
        </p:spPr>
        <p:txBody>
          <a:bodyPr>
            <a:normAutofit/>
          </a:bodyPr>
          <a:lstStyle>
            <a:lvl1pPr marL="0" indent="0" algn="ctr">
              <a:buNone/>
              <a:defRPr sz="2000">
                <a:solidFill>
                  <a:srgbClr val="666666"/>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Master-Untertitelformat bearbeiten</a:t>
            </a:r>
            <a:endParaRPr lang="de-DE" dirty="0"/>
          </a:p>
        </p:txBody>
      </p:sp>
      <p:sp>
        <p:nvSpPr>
          <p:cNvPr id="13" name="Rechteck 12"/>
          <p:cNvSpPr/>
          <p:nvPr userDrawn="1"/>
        </p:nvSpPr>
        <p:spPr>
          <a:xfrm>
            <a:off x="404091" y="6650182"/>
            <a:ext cx="3371273" cy="207818"/>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09936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Nur Titel">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6613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7" name="Bild 6" descr="fair-mesh.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4773" t="11489" r="5373" b="5511"/>
          <a:stretch/>
        </p:blipFill>
        <p:spPr>
          <a:xfrm>
            <a:off x="110437" y="1417154"/>
            <a:ext cx="8926586" cy="5056250"/>
          </a:xfrm>
          <a:prstGeom prst="rect">
            <a:avLst/>
          </a:prstGeom>
        </p:spPr>
      </p:pic>
      <p:sp>
        <p:nvSpPr>
          <p:cNvPr id="2" name="Titel 1"/>
          <p:cNvSpPr>
            <a:spLocks noGrp="1"/>
          </p:cNvSpPr>
          <p:nvPr>
            <p:ph type="ctrTitle"/>
          </p:nvPr>
        </p:nvSpPr>
        <p:spPr>
          <a:xfrm>
            <a:off x="1251563" y="3244364"/>
            <a:ext cx="6607516" cy="779866"/>
          </a:xfrm>
        </p:spPr>
        <p:txBody>
          <a:bodyPr anchor="b" anchorCtr="0">
            <a:noAutofit/>
          </a:bodyPr>
          <a:lstStyle>
            <a:lvl1pPr algn="ctr">
              <a:defRPr sz="3600">
                <a:solidFill>
                  <a:srgbClr val="333333"/>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4024230"/>
            <a:ext cx="6400800" cy="584660"/>
          </a:xfrm>
        </p:spPr>
        <p:txBody>
          <a:bodyPr>
            <a:normAutofit/>
          </a:bodyPr>
          <a:lstStyle>
            <a:lvl1pPr marL="0" indent="0" algn="ctr">
              <a:buNone/>
              <a:defRPr sz="2000">
                <a:solidFill>
                  <a:srgbClr val="6666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grpSp>
        <p:nvGrpSpPr>
          <p:cNvPr id="12" name="Gruppierung 11"/>
          <p:cNvGrpSpPr/>
          <p:nvPr userDrawn="1"/>
        </p:nvGrpSpPr>
        <p:grpSpPr>
          <a:xfrm>
            <a:off x="7031182" y="150090"/>
            <a:ext cx="1778000" cy="560549"/>
            <a:chOff x="7031182" y="150090"/>
            <a:chExt cx="1778000" cy="560549"/>
          </a:xfrm>
        </p:grpSpPr>
        <p:sp>
          <p:nvSpPr>
            <p:cNvPr id="9" name="Rechteck 8"/>
            <p:cNvSpPr/>
            <p:nvPr userDrawn="1"/>
          </p:nvSpPr>
          <p:spPr>
            <a:xfrm>
              <a:off x="7031182" y="150090"/>
              <a:ext cx="1778000" cy="5605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de-DE">
                <a:solidFill>
                  <a:prstClr val="white"/>
                </a:solidFill>
              </a:endParaRPr>
            </a:p>
          </p:txBody>
        </p:sp>
        <p:pic>
          <p:nvPicPr>
            <p:cNvPr id="10" name="Bild 9" descr="GSI_Logo_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97965" y="178975"/>
              <a:ext cx="1349516" cy="449839"/>
            </a:xfrm>
            <a:prstGeom prst="rect">
              <a:avLst/>
            </a:prstGeom>
          </p:spPr>
        </p:pic>
      </p:grpSp>
      <p:sp>
        <p:nvSpPr>
          <p:cNvPr id="13" name="Rechteck 12"/>
          <p:cNvSpPr/>
          <p:nvPr userDrawn="1"/>
        </p:nvSpPr>
        <p:spPr>
          <a:xfrm>
            <a:off x="404091" y="6650182"/>
            <a:ext cx="3371273" cy="207818"/>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de-DE">
              <a:solidFill>
                <a:prstClr val="white"/>
              </a:solidFill>
            </a:endParaRPr>
          </a:p>
        </p:txBody>
      </p:sp>
    </p:spTree>
    <p:extLst>
      <p:ext uri="{BB962C8B-B14F-4D97-AF65-F5344CB8AC3E}">
        <p14:creationId xmlns:p14="http://schemas.microsoft.com/office/powerpoint/2010/main" val="1579011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1" name="Titel 10"/>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260345846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0"/>
            <a:ext cx="40386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Foliennummernplatzhalter 6"/>
          <p:cNvSpPr>
            <a:spLocks noGrp="1"/>
          </p:cNvSpPr>
          <p:nvPr>
            <p:ph type="sldNum" sz="quarter" idx="12"/>
          </p:nvPr>
        </p:nvSpPr>
        <p:spPr/>
        <p:txBody>
          <a:bodyPr/>
          <a:lstStyle/>
          <a:p>
            <a:fld id="{125CBDDA-5CCF-8748-8988-9DC6C8981774}" type="slidenum">
              <a:rPr lang="de-DE" smtClean="0"/>
              <a:pPr/>
              <a:t>‹Nr.›</a:t>
            </a:fld>
            <a:endParaRPr lang="de-DE"/>
          </a:p>
        </p:txBody>
      </p:sp>
      <p:sp>
        <p:nvSpPr>
          <p:cNvPr id="6" name="Datumsplatzhalter 4"/>
          <p:cNvSpPr>
            <a:spLocks noGrp="1"/>
          </p:cNvSpPr>
          <p:nvPr>
            <p:ph type="dt" sz="half" idx="13"/>
          </p:nvPr>
        </p:nvSpPr>
        <p:spPr>
          <a:xfrm>
            <a:off x="7098998" y="6552643"/>
            <a:ext cx="849831" cy="365125"/>
          </a:xfrm>
          <a:prstGeom prst="rect">
            <a:avLst/>
          </a:prstGeom>
        </p:spPr>
        <p:txBody>
          <a:bodyPr vert="horz" lIns="91440" tIns="45720" rIns="91440" bIns="45720" rtlCol="0" anchor="ctr"/>
          <a:lstStyle>
            <a:lvl1pPr algn="r">
              <a:defRPr sz="1000">
                <a:solidFill>
                  <a:schemeClr val="tx1"/>
                </a:solidFill>
              </a:defRPr>
            </a:lvl1pPr>
          </a:lstStyle>
          <a:p>
            <a:r>
              <a:rPr lang="en-US" smtClean="0">
                <a:solidFill>
                  <a:prstClr val="black"/>
                </a:solidFill>
              </a:rPr>
              <a:t>10.03.2015</a:t>
            </a:r>
            <a:endParaRPr lang="de-DE" dirty="0">
              <a:solidFill>
                <a:prstClr val="black"/>
              </a:solidFill>
            </a:endParaRPr>
          </a:p>
        </p:txBody>
      </p:sp>
      <p:sp>
        <p:nvSpPr>
          <p:cNvPr id="8" name="Fußzeilenplatzhalter 7"/>
          <p:cNvSpPr>
            <a:spLocks noGrp="1"/>
          </p:cNvSpPr>
          <p:nvPr>
            <p:ph type="ftr" sz="quarter" idx="3"/>
          </p:nvPr>
        </p:nvSpPr>
        <p:spPr>
          <a:xfrm>
            <a:off x="4203399" y="6560611"/>
            <a:ext cx="2895600" cy="357157"/>
          </a:xfrm>
          <a:prstGeom prst="rect">
            <a:avLst/>
          </a:prstGeom>
        </p:spPr>
        <p:txBody>
          <a:bodyPr vert="horz" lIns="91440" tIns="45720" rIns="91440" bIns="45720" rtlCol="0" anchor="ctr"/>
          <a:lstStyle>
            <a:lvl1pPr algn="ctr">
              <a:defRPr sz="1000">
                <a:solidFill>
                  <a:schemeClr val="tx1"/>
                </a:solidFill>
              </a:defRPr>
            </a:lvl1pPr>
          </a:lstStyle>
          <a:p>
            <a:pPr algn="l"/>
            <a:r>
              <a:rPr lang="de-DE" smtClean="0">
                <a:solidFill>
                  <a:prstClr val="black"/>
                </a:solidFill>
              </a:rPr>
              <a:t>Ursula Weyrich</a:t>
            </a:r>
            <a:endParaRPr lang="de-DE" dirty="0">
              <a:solidFill>
                <a:prstClr val="black"/>
              </a:solidFill>
            </a:endParaRPr>
          </a:p>
        </p:txBody>
      </p:sp>
    </p:spTree>
    <p:extLst>
      <p:ext uri="{BB962C8B-B14F-4D97-AF65-F5344CB8AC3E}">
        <p14:creationId xmlns:p14="http://schemas.microsoft.com/office/powerpoint/2010/main" val="151526703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5" name="Foliennummernplatzhalter 4"/>
          <p:cNvSpPr>
            <a:spLocks noGrp="1"/>
          </p:cNvSpPr>
          <p:nvPr>
            <p:ph type="sldNum" sz="quarter" idx="12"/>
          </p:nvPr>
        </p:nvSpPr>
        <p:spPr/>
        <p:txBody>
          <a:bodyPr/>
          <a:lstStyle/>
          <a:p>
            <a:fld id="{125CBDDA-5CCF-8748-8988-9DC6C8981774}" type="slidenum">
              <a:rPr lang="de-DE" smtClean="0"/>
              <a:pPr/>
              <a:t>‹Nr.›</a:t>
            </a:fld>
            <a:endParaRPr lang="de-DE"/>
          </a:p>
        </p:txBody>
      </p:sp>
      <p:sp>
        <p:nvSpPr>
          <p:cNvPr id="4" name="Datumsplatzhalter 4"/>
          <p:cNvSpPr>
            <a:spLocks noGrp="1"/>
          </p:cNvSpPr>
          <p:nvPr>
            <p:ph type="dt" sz="half" idx="2"/>
          </p:nvPr>
        </p:nvSpPr>
        <p:spPr>
          <a:xfrm>
            <a:off x="7098998" y="6552643"/>
            <a:ext cx="849831" cy="365125"/>
          </a:xfrm>
          <a:prstGeom prst="rect">
            <a:avLst/>
          </a:prstGeom>
        </p:spPr>
        <p:txBody>
          <a:bodyPr vert="horz" lIns="91440" tIns="45720" rIns="91440" bIns="45720" rtlCol="0" anchor="ctr"/>
          <a:lstStyle>
            <a:lvl1pPr algn="r">
              <a:defRPr sz="1000">
                <a:solidFill>
                  <a:schemeClr val="tx1"/>
                </a:solidFill>
              </a:defRPr>
            </a:lvl1pPr>
          </a:lstStyle>
          <a:p>
            <a:r>
              <a:rPr lang="en-US" smtClean="0">
                <a:solidFill>
                  <a:prstClr val="black"/>
                </a:solidFill>
              </a:rPr>
              <a:t>10.03.2015</a:t>
            </a:r>
            <a:endParaRPr lang="de-DE" dirty="0">
              <a:solidFill>
                <a:prstClr val="black"/>
              </a:solidFill>
            </a:endParaRPr>
          </a:p>
        </p:txBody>
      </p:sp>
      <p:sp>
        <p:nvSpPr>
          <p:cNvPr id="6" name="Fußzeilenplatzhalter 7"/>
          <p:cNvSpPr>
            <a:spLocks noGrp="1"/>
          </p:cNvSpPr>
          <p:nvPr>
            <p:ph type="ftr" sz="quarter" idx="3"/>
          </p:nvPr>
        </p:nvSpPr>
        <p:spPr>
          <a:xfrm>
            <a:off x="4203399" y="6560611"/>
            <a:ext cx="2895600" cy="357157"/>
          </a:xfrm>
          <a:prstGeom prst="rect">
            <a:avLst/>
          </a:prstGeom>
        </p:spPr>
        <p:txBody>
          <a:bodyPr vert="horz" lIns="91440" tIns="45720" rIns="91440" bIns="45720" rtlCol="0" anchor="ctr"/>
          <a:lstStyle>
            <a:lvl1pPr algn="ctr">
              <a:defRPr sz="1000">
                <a:solidFill>
                  <a:schemeClr val="tx1"/>
                </a:solidFill>
              </a:defRPr>
            </a:lvl1pPr>
          </a:lstStyle>
          <a:p>
            <a:pPr algn="l"/>
            <a:r>
              <a:rPr lang="de-DE" smtClean="0">
                <a:solidFill>
                  <a:prstClr val="black"/>
                </a:solidFill>
              </a:rPr>
              <a:t>Ursula Weyrich</a:t>
            </a:r>
            <a:endParaRPr lang="de-DE" dirty="0">
              <a:solidFill>
                <a:prstClr val="black"/>
              </a:solidFill>
            </a:endParaRPr>
          </a:p>
        </p:txBody>
      </p:sp>
    </p:spTree>
    <p:extLst>
      <p:ext uri="{BB962C8B-B14F-4D97-AF65-F5344CB8AC3E}">
        <p14:creationId xmlns:p14="http://schemas.microsoft.com/office/powerpoint/2010/main" val="108054469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2228286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Picture 90" descr="image007"/>
          <p:cNvPicPr>
            <a:picLocks noChangeAspect="1" noChangeArrowheads="1"/>
          </p:cNvPicPr>
          <p:nvPr/>
        </p:nvPicPr>
        <p:blipFill>
          <a:blip r:embed="rId2"/>
          <a:srcRect t="10201" b="9200"/>
          <a:stretch>
            <a:fillRect/>
          </a:stretch>
        </p:blipFill>
        <p:spPr bwMode="auto">
          <a:xfrm>
            <a:off x="6048375" y="0"/>
            <a:ext cx="3163888" cy="1919288"/>
          </a:xfrm>
          <a:prstGeom prst="rect">
            <a:avLst/>
          </a:prstGeom>
          <a:noFill/>
          <a:ln w="9525">
            <a:noFill/>
            <a:miter lim="800000"/>
            <a:headEnd/>
            <a:tailEnd/>
          </a:ln>
        </p:spPr>
      </p:pic>
      <p:pic>
        <p:nvPicPr>
          <p:cNvPr id="5" name="Picture 1" descr="FCAR3________L____4___ Kopie"/>
          <p:cNvPicPr>
            <a:picLocks noChangeAspect="1" noChangeArrowheads="1"/>
          </p:cNvPicPr>
          <p:nvPr/>
        </p:nvPicPr>
        <p:blipFill>
          <a:blip r:embed="rId3"/>
          <a:srcRect t="17075"/>
          <a:stretch>
            <a:fillRect/>
          </a:stretch>
        </p:blipFill>
        <p:spPr bwMode="auto">
          <a:xfrm>
            <a:off x="0" y="0"/>
            <a:ext cx="3082925" cy="2097088"/>
          </a:xfrm>
          <a:prstGeom prst="rect">
            <a:avLst/>
          </a:prstGeom>
          <a:noFill/>
          <a:ln w="9525">
            <a:noFill/>
            <a:miter lim="800000"/>
            <a:headEnd/>
            <a:tailEnd/>
          </a:ln>
        </p:spPr>
      </p:pic>
      <p:pic>
        <p:nvPicPr>
          <p:cNvPr id="6" name="Picture 81"/>
          <p:cNvPicPr>
            <a:picLocks noChangeAspect="1" noChangeArrowheads="1"/>
          </p:cNvPicPr>
          <p:nvPr/>
        </p:nvPicPr>
        <p:blipFill>
          <a:blip r:embed="rId4"/>
          <a:srcRect l="33714" r="33855"/>
          <a:stretch>
            <a:fillRect/>
          </a:stretch>
        </p:blipFill>
        <p:spPr bwMode="auto">
          <a:xfrm>
            <a:off x="3082925" y="0"/>
            <a:ext cx="2965450" cy="1931988"/>
          </a:xfrm>
          <a:prstGeom prst="rect">
            <a:avLst/>
          </a:prstGeom>
          <a:noFill/>
          <a:ln w="9525">
            <a:noFill/>
            <a:miter lim="800000"/>
            <a:headEnd/>
            <a:tailEnd/>
          </a:ln>
        </p:spPr>
      </p:pic>
      <p:sp>
        <p:nvSpPr>
          <p:cNvPr id="7" name="Line 76"/>
          <p:cNvSpPr>
            <a:spLocks noChangeShapeType="1"/>
          </p:cNvSpPr>
          <p:nvPr/>
        </p:nvSpPr>
        <p:spPr bwMode="auto">
          <a:xfrm>
            <a:off x="6048375" y="0"/>
            <a:ext cx="0" cy="1938338"/>
          </a:xfrm>
          <a:prstGeom prst="line">
            <a:avLst/>
          </a:prstGeom>
          <a:noFill/>
          <a:ln w="38100">
            <a:solidFill>
              <a:schemeClr val="bg1"/>
            </a:solidFill>
            <a:round/>
            <a:headEnd/>
            <a:tailEnd/>
          </a:ln>
          <a:effectLst/>
        </p:spPr>
        <p:txBody>
          <a:bodyPr/>
          <a:lstStyle/>
          <a:p>
            <a:pPr defTabSz="914400" fontAlgn="base">
              <a:spcBef>
                <a:spcPct val="0"/>
              </a:spcBef>
              <a:spcAft>
                <a:spcPct val="0"/>
              </a:spcAft>
              <a:defRPr/>
            </a:pPr>
            <a:endParaRPr lang="de-DE">
              <a:solidFill>
                <a:srgbClr val="000000"/>
              </a:solidFill>
            </a:endParaRPr>
          </a:p>
        </p:txBody>
      </p:sp>
      <p:sp>
        <p:nvSpPr>
          <p:cNvPr id="8" name="Line 75"/>
          <p:cNvSpPr>
            <a:spLocks noChangeShapeType="1"/>
          </p:cNvSpPr>
          <p:nvPr/>
        </p:nvSpPr>
        <p:spPr bwMode="auto">
          <a:xfrm>
            <a:off x="3082925" y="0"/>
            <a:ext cx="0" cy="1931988"/>
          </a:xfrm>
          <a:prstGeom prst="line">
            <a:avLst/>
          </a:prstGeom>
          <a:noFill/>
          <a:ln w="38100">
            <a:solidFill>
              <a:schemeClr val="bg1"/>
            </a:solidFill>
            <a:round/>
            <a:headEnd/>
            <a:tailEnd/>
          </a:ln>
          <a:effectLst/>
        </p:spPr>
        <p:txBody>
          <a:bodyPr/>
          <a:lstStyle/>
          <a:p>
            <a:pPr defTabSz="914400" fontAlgn="base">
              <a:spcBef>
                <a:spcPct val="0"/>
              </a:spcBef>
              <a:spcAft>
                <a:spcPct val="0"/>
              </a:spcAft>
              <a:defRPr/>
            </a:pPr>
            <a:endParaRPr lang="de-DE">
              <a:solidFill>
                <a:srgbClr val="000000"/>
              </a:solidFill>
            </a:endParaRPr>
          </a:p>
        </p:txBody>
      </p:sp>
      <p:sp>
        <p:nvSpPr>
          <p:cNvPr id="9" name="Rectangle 69"/>
          <p:cNvSpPr>
            <a:spLocks noChangeArrowheads="1"/>
          </p:cNvSpPr>
          <p:nvPr/>
        </p:nvSpPr>
        <p:spPr bwMode="auto">
          <a:xfrm>
            <a:off x="0" y="6035675"/>
            <a:ext cx="9144000" cy="84138"/>
          </a:xfrm>
          <a:prstGeom prst="rect">
            <a:avLst/>
          </a:prstGeom>
          <a:solidFill>
            <a:srgbClr val="FF9900"/>
          </a:solidFill>
          <a:ln w="9525">
            <a:noFill/>
            <a:miter lim="800000"/>
            <a:headEnd/>
            <a:tailEnd/>
          </a:ln>
          <a:effectLst/>
        </p:spPr>
        <p:txBody>
          <a:bodyPr wrap="none" anchor="ctr"/>
          <a:lstStyle/>
          <a:p>
            <a:pPr defTabSz="914400" fontAlgn="base">
              <a:spcBef>
                <a:spcPct val="0"/>
              </a:spcBef>
              <a:spcAft>
                <a:spcPct val="0"/>
              </a:spcAft>
              <a:defRPr/>
            </a:pPr>
            <a:endParaRPr lang="de-DE">
              <a:solidFill>
                <a:srgbClr val="000000"/>
              </a:solidFill>
            </a:endParaRPr>
          </a:p>
        </p:txBody>
      </p:sp>
      <p:sp>
        <p:nvSpPr>
          <p:cNvPr id="10" name="Rectangle 78"/>
          <p:cNvSpPr>
            <a:spLocks noChangeArrowheads="1"/>
          </p:cNvSpPr>
          <p:nvPr/>
        </p:nvSpPr>
        <p:spPr bwMode="auto">
          <a:xfrm>
            <a:off x="0" y="0"/>
            <a:ext cx="9144000" cy="1958975"/>
          </a:xfrm>
          <a:prstGeom prst="rect">
            <a:avLst/>
          </a:prstGeom>
          <a:solidFill>
            <a:schemeClr val="bg1">
              <a:alpha val="35001"/>
            </a:schemeClr>
          </a:solidFill>
          <a:ln w="9525">
            <a:noFill/>
            <a:miter lim="800000"/>
            <a:headEnd/>
            <a:tailEnd/>
          </a:ln>
          <a:effectLst/>
        </p:spPr>
        <p:txBody>
          <a:bodyPr wrap="none" anchor="ctr"/>
          <a:lstStyle/>
          <a:p>
            <a:pPr defTabSz="914400" fontAlgn="base">
              <a:spcBef>
                <a:spcPct val="0"/>
              </a:spcBef>
              <a:spcAft>
                <a:spcPct val="0"/>
              </a:spcAft>
              <a:defRPr/>
            </a:pPr>
            <a:endParaRPr lang="de-DE">
              <a:solidFill>
                <a:srgbClr val="000000"/>
              </a:solidFill>
            </a:endParaRPr>
          </a:p>
        </p:txBody>
      </p:sp>
      <p:sp>
        <p:nvSpPr>
          <p:cNvPr id="11" name="Rectangle 62"/>
          <p:cNvSpPr>
            <a:spLocks noChangeArrowheads="1"/>
          </p:cNvSpPr>
          <p:nvPr/>
        </p:nvSpPr>
        <p:spPr bwMode="auto">
          <a:xfrm>
            <a:off x="0" y="1919288"/>
            <a:ext cx="9144000" cy="4116387"/>
          </a:xfrm>
          <a:prstGeom prst="rect">
            <a:avLst/>
          </a:prstGeom>
          <a:solidFill>
            <a:srgbClr val="00599D"/>
          </a:solidFill>
          <a:ln w="9525">
            <a:noFill/>
            <a:miter lim="800000"/>
            <a:headEnd/>
            <a:tailEnd/>
          </a:ln>
          <a:effectLst/>
        </p:spPr>
        <p:txBody>
          <a:bodyPr wrap="none" anchor="ctr"/>
          <a:lstStyle/>
          <a:p>
            <a:pPr algn="ctr" defTabSz="914400" fontAlgn="base">
              <a:spcBef>
                <a:spcPct val="0"/>
              </a:spcBef>
              <a:spcAft>
                <a:spcPct val="0"/>
              </a:spcAft>
              <a:defRPr/>
            </a:pPr>
            <a:endParaRPr lang="en-GB">
              <a:solidFill>
                <a:srgbClr val="000000"/>
              </a:solidFill>
            </a:endParaRPr>
          </a:p>
        </p:txBody>
      </p:sp>
      <p:sp>
        <p:nvSpPr>
          <p:cNvPr id="12" name="Line 82"/>
          <p:cNvSpPr>
            <a:spLocks noChangeShapeType="1"/>
          </p:cNvSpPr>
          <p:nvPr/>
        </p:nvSpPr>
        <p:spPr bwMode="auto">
          <a:xfrm rot="16200000">
            <a:off x="4572000" y="-2633662"/>
            <a:ext cx="0" cy="9144000"/>
          </a:xfrm>
          <a:prstGeom prst="line">
            <a:avLst/>
          </a:prstGeom>
          <a:noFill/>
          <a:ln w="38100">
            <a:solidFill>
              <a:schemeClr val="bg1"/>
            </a:solidFill>
            <a:round/>
            <a:headEnd/>
            <a:tailEnd/>
          </a:ln>
          <a:effectLst/>
        </p:spPr>
        <p:txBody>
          <a:bodyPr/>
          <a:lstStyle/>
          <a:p>
            <a:pPr defTabSz="914400" fontAlgn="base">
              <a:spcBef>
                <a:spcPct val="0"/>
              </a:spcBef>
              <a:spcAft>
                <a:spcPct val="0"/>
              </a:spcAft>
              <a:defRPr/>
            </a:pPr>
            <a:endParaRPr lang="de-DE">
              <a:solidFill>
                <a:srgbClr val="000000"/>
              </a:solidFill>
            </a:endParaRPr>
          </a:p>
        </p:txBody>
      </p:sp>
      <p:pic>
        <p:nvPicPr>
          <p:cNvPr id="13" name="Picture 87" descr="FAIR_farb_RGB_3cm"/>
          <p:cNvPicPr>
            <a:picLocks noChangeAspect="1" noChangeArrowheads="1"/>
          </p:cNvPicPr>
          <p:nvPr/>
        </p:nvPicPr>
        <p:blipFill>
          <a:blip r:embed="rId5"/>
          <a:srcRect/>
          <a:stretch>
            <a:fillRect/>
          </a:stretch>
        </p:blipFill>
        <p:spPr bwMode="auto">
          <a:xfrm>
            <a:off x="8135938" y="6142038"/>
            <a:ext cx="898525" cy="708025"/>
          </a:xfrm>
          <a:prstGeom prst="rect">
            <a:avLst/>
          </a:prstGeom>
          <a:noFill/>
          <a:ln w="9525">
            <a:noFill/>
            <a:miter lim="800000"/>
            <a:headEnd/>
            <a:tailEnd/>
          </a:ln>
        </p:spPr>
      </p:pic>
      <p:sp>
        <p:nvSpPr>
          <p:cNvPr id="4098" name="Rectangle 2"/>
          <p:cNvSpPr>
            <a:spLocks noGrp="1" noChangeArrowheads="1"/>
          </p:cNvSpPr>
          <p:nvPr>
            <p:ph type="ctrTitle"/>
          </p:nvPr>
        </p:nvSpPr>
        <p:spPr>
          <a:xfrm>
            <a:off x="503238" y="2419350"/>
            <a:ext cx="8064500" cy="1441450"/>
          </a:xfrm>
        </p:spPr>
        <p:txBody>
          <a:bodyPr/>
          <a:lstStyle>
            <a:lvl1pPr>
              <a:defRPr sz="3600">
                <a:solidFill>
                  <a:schemeClr val="bg1"/>
                </a:solidFill>
              </a:defRPr>
            </a:lvl1pPr>
          </a:lstStyle>
          <a:p>
            <a:r>
              <a:rPr lang="de-DE" smtClean="0"/>
              <a:t>Titelmasterformat durch Klicken bearbeiten</a:t>
            </a:r>
            <a:endParaRPr lang="en-GB"/>
          </a:p>
        </p:txBody>
      </p:sp>
      <p:sp>
        <p:nvSpPr>
          <p:cNvPr id="4099" name="Rectangle 3"/>
          <p:cNvSpPr>
            <a:spLocks noGrp="1" noChangeArrowheads="1"/>
          </p:cNvSpPr>
          <p:nvPr>
            <p:ph type="subTitle" idx="1"/>
          </p:nvPr>
        </p:nvSpPr>
        <p:spPr>
          <a:xfrm>
            <a:off x="503238" y="4124325"/>
            <a:ext cx="6127750" cy="1465263"/>
          </a:xfrm>
        </p:spPr>
        <p:txBody>
          <a:bodyPr anchor="b"/>
          <a:lstStyle>
            <a:lvl1pPr marL="0" indent="0">
              <a:defRPr>
                <a:solidFill>
                  <a:schemeClr val="bg1"/>
                </a:solidFill>
                <a:latin typeface="Arial Narrow" pitchFamily="34" charset="0"/>
              </a:defRPr>
            </a:lvl1pPr>
          </a:lstStyle>
          <a:p>
            <a:r>
              <a:rPr lang="de-DE" smtClean="0"/>
              <a:t>Formatvorlage des Untertitelmasters durch Klicken bearbeiten</a:t>
            </a:r>
            <a:endParaRPr lang="en-GB"/>
          </a:p>
        </p:txBody>
      </p:sp>
    </p:spTree>
    <p:extLst>
      <p:ext uri="{BB962C8B-B14F-4D97-AF65-F5344CB8AC3E}">
        <p14:creationId xmlns:p14="http://schemas.microsoft.com/office/powerpoint/2010/main" val="411846390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6"/>
          <p:cNvSpPr>
            <a:spLocks noGrp="1" noChangeArrowheads="1"/>
          </p:cNvSpPr>
          <p:nvPr>
            <p:ph type="sldNum" sz="quarter" idx="11"/>
          </p:nvPr>
        </p:nvSpPr>
        <p:spPr>
          <a:ln/>
        </p:spPr>
        <p:txBody>
          <a:bodyPr/>
          <a:lstStyle>
            <a:lvl1pPr>
              <a:defRPr/>
            </a:lvl1pPr>
          </a:lstStyle>
          <a:p>
            <a:pPr>
              <a:defRPr/>
            </a:pPr>
            <a:fld id="{B13E67DB-3F5A-400D-8115-4A6680BE68C1}" type="slidenum">
              <a:rPr lang="de-DE"/>
              <a:pPr>
                <a:defRPr/>
              </a:pPr>
              <a:t>‹Nr.›</a:t>
            </a:fld>
            <a:endParaRPr lang="de-DE"/>
          </a:p>
        </p:txBody>
      </p:sp>
      <p:sp>
        <p:nvSpPr>
          <p:cNvPr id="7" name="Rectangle 5"/>
          <p:cNvSpPr>
            <a:spLocks noGrp="1" noChangeArrowheads="1"/>
          </p:cNvSpPr>
          <p:nvPr>
            <p:ph type="ftr" sz="quarter" idx="3"/>
          </p:nvPr>
        </p:nvSpPr>
        <p:spPr bwMode="auto">
          <a:xfrm>
            <a:off x="-36513" y="6607175"/>
            <a:ext cx="4392613" cy="250825"/>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200" smtClean="0">
                <a:solidFill>
                  <a:srgbClr val="00599D"/>
                </a:solidFill>
              </a:defRPr>
            </a:lvl1pPr>
          </a:lstStyle>
          <a:p>
            <a:pPr>
              <a:defRPr/>
            </a:pPr>
            <a:r>
              <a:rPr lang="it-IT"/>
              <a:t>Paolo Giubellino, FAIR GmbH,      Berlin 08.05.2017</a:t>
            </a:r>
            <a:endParaRPr lang="de-DE" dirty="0"/>
          </a:p>
        </p:txBody>
      </p:sp>
    </p:spTree>
    <p:extLst>
      <p:ext uri="{BB962C8B-B14F-4D97-AF65-F5344CB8AC3E}">
        <p14:creationId xmlns:p14="http://schemas.microsoft.com/office/powerpoint/2010/main" val="20139446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5" name="Foliennummernplatzhalter 4"/>
          <p:cNvSpPr>
            <a:spLocks noGrp="1"/>
          </p:cNvSpPr>
          <p:nvPr>
            <p:ph type="sldNum" sz="quarter" idx="12"/>
          </p:nvPr>
        </p:nvSpPr>
        <p:spPr/>
        <p:txBody>
          <a:bodyPr/>
          <a:lstStyle/>
          <a:p>
            <a:fld id="{125CBDDA-5CCF-8748-8988-9DC6C8981774}" type="slidenum">
              <a:rPr lang="de-DE" smtClean="0"/>
              <a:pPr/>
              <a:t>‹Nr.›</a:t>
            </a:fld>
            <a:endParaRPr lang="de-DE"/>
          </a:p>
        </p:txBody>
      </p:sp>
      <p:sp>
        <p:nvSpPr>
          <p:cNvPr id="4" name="Datumsplatzhalter 4"/>
          <p:cNvSpPr>
            <a:spLocks noGrp="1"/>
          </p:cNvSpPr>
          <p:nvPr>
            <p:ph type="dt" sz="half" idx="2"/>
          </p:nvPr>
        </p:nvSpPr>
        <p:spPr>
          <a:xfrm>
            <a:off x="7098998" y="6552643"/>
            <a:ext cx="849831" cy="365125"/>
          </a:xfrm>
          <a:prstGeom prst="rect">
            <a:avLst/>
          </a:prstGeom>
        </p:spPr>
        <p:txBody>
          <a:bodyPr vert="horz" lIns="91440" tIns="45720" rIns="91440" bIns="45720" rtlCol="0" anchor="ctr"/>
          <a:lstStyle>
            <a:lvl1pPr algn="r">
              <a:defRPr sz="1000">
                <a:solidFill>
                  <a:schemeClr val="tx1"/>
                </a:solidFill>
              </a:defRPr>
            </a:lvl1pPr>
          </a:lstStyle>
          <a:p>
            <a:pPr defTabSz="914400"/>
            <a:r>
              <a:rPr lang="en-US" smtClean="0">
                <a:solidFill>
                  <a:prstClr val="black"/>
                </a:solidFill>
              </a:rPr>
              <a:t>10.03.2015</a:t>
            </a:r>
            <a:endParaRPr lang="de-DE" dirty="0">
              <a:solidFill>
                <a:prstClr val="black"/>
              </a:solidFill>
            </a:endParaRPr>
          </a:p>
        </p:txBody>
      </p:sp>
      <p:sp>
        <p:nvSpPr>
          <p:cNvPr id="6" name="Fußzeilenplatzhalter 7"/>
          <p:cNvSpPr>
            <a:spLocks noGrp="1"/>
          </p:cNvSpPr>
          <p:nvPr>
            <p:ph type="ftr" sz="quarter" idx="3"/>
          </p:nvPr>
        </p:nvSpPr>
        <p:spPr>
          <a:xfrm>
            <a:off x="4203399" y="6560611"/>
            <a:ext cx="2895600" cy="357157"/>
          </a:xfrm>
          <a:prstGeom prst="rect">
            <a:avLst/>
          </a:prstGeom>
        </p:spPr>
        <p:txBody>
          <a:bodyPr vert="horz" lIns="91440" tIns="45720" rIns="91440" bIns="45720" rtlCol="0" anchor="ctr"/>
          <a:lstStyle>
            <a:lvl1pPr algn="ctr">
              <a:defRPr sz="1000">
                <a:solidFill>
                  <a:schemeClr val="tx1"/>
                </a:solidFill>
              </a:defRPr>
            </a:lvl1pPr>
          </a:lstStyle>
          <a:p>
            <a:pPr algn="l"/>
            <a:r>
              <a:rPr lang="de-DE" smtClean="0">
                <a:solidFill>
                  <a:prstClr val="black"/>
                </a:solidFill>
              </a:rPr>
              <a:t>Ursula Weyrich</a:t>
            </a:r>
            <a:endParaRPr lang="de-DE" dirty="0">
              <a:solidFill>
                <a:prstClr val="black"/>
              </a:solidFill>
            </a:endParaRPr>
          </a:p>
        </p:txBody>
      </p:sp>
    </p:spTree>
    <p:extLst>
      <p:ext uri="{BB962C8B-B14F-4D97-AF65-F5344CB8AC3E}">
        <p14:creationId xmlns:p14="http://schemas.microsoft.com/office/powerpoint/2010/main" val="234775951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5" name="Bild 4" descr="fair-mesh.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4773" t="11489" r="5373" b="5511"/>
          <a:stretch/>
        </p:blipFill>
        <p:spPr>
          <a:xfrm>
            <a:off x="110437" y="1417154"/>
            <a:ext cx="8926586" cy="5056250"/>
          </a:xfrm>
          <a:prstGeom prst="rect">
            <a:avLst/>
          </a:prstGeom>
        </p:spPr>
      </p:pic>
      <p:sp>
        <p:nvSpPr>
          <p:cNvPr id="2" name="Titel 1"/>
          <p:cNvSpPr>
            <a:spLocks noGrp="1"/>
          </p:cNvSpPr>
          <p:nvPr>
            <p:ph type="ctrTitle"/>
          </p:nvPr>
        </p:nvSpPr>
        <p:spPr>
          <a:xfrm>
            <a:off x="1251563" y="3244364"/>
            <a:ext cx="6607516" cy="779866"/>
          </a:xfrm>
        </p:spPr>
        <p:txBody>
          <a:bodyPr anchor="b" anchorCtr="0">
            <a:noAutofit/>
          </a:bodyPr>
          <a:lstStyle>
            <a:lvl1pPr algn="ctr">
              <a:defRPr sz="3600">
                <a:solidFill>
                  <a:srgbClr val="333333"/>
                </a:solidFill>
              </a:defRPr>
            </a:lvl1pPr>
          </a:lstStyle>
          <a:p>
            <a:r>
              <a:rPr lang="de-DE" dirty="0" smtClean="0"/>
              <a:t>Mastertitelformat bearbeiten</a:t>
            </a:r>
            <a:endParaRPr lang="de-DE" dirty="0"/>
          </a:p>
        </p:txBody>
      </p:sp>
      <p:sp>
        <p:nvSpPr>
          <p:cNvPr id="3" name="Untertitel 2"/>
          <p:cNvSpPr>
            <a:spLocks noGrp="1"/>
          </p:cNvSpPr>
          <p:nvPr>
            <p:ph type="subTitle" idx="1"/>
          </p:nvPr>
        </p:nvSpPr>
        <p:spPr>
          <a:xfrm>
            <a:off x="1371600" y="4024230"/>
            <a:ext cx="6400800" cy="584660"/>
          </a:xfrm>
        </p:spPr>
        <p:txBody>
          <a:bodyPr>
            <a:normAutofit/>
          </a:bodyPr>
          <a:lstStyle>
            <a:lvl1pPr marL="0" indent="0" algn="ctr">
              <a:buNone/>
              <a:defRPr sz="2000">
                <a:solidFill>
                  <a:srgbClr val="666666"/>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Master-Untertitelformat bearbeiten</a:t>
            </a:r>
            <a:endParaRPr lang="de-DE" dirty="0"/>
          </a:p>
        </p:txBody>
      </p:sp>
      <p:sp>
        <p:nvSpPr>
          <p:cNvPr id="13" name="Rechteck 12"/>
          <p:cNvSpPr/>
          <p:nvPr userDrawn="1"/>
        </p:nvSpPr>
        <p:spPr>
          <a:xfrm>
            <a:off x="404091" y="6650182"/>
            <a:ext cx="3371273" cy="207818"/>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702819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22565" y="271335"/>
            <a:ext cx="5584535" cy="787557"/>
          </a:xfrm>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6" name="Foliennummernplatzhalter 5"/>
          <p:cNvSpPr>
            <a:spLocks noGrp="1"/>
          </p:cNvSpPr>
          <p:nvPr>
            <p:ph type="sldNum" sz="quarter" idx="12"/>
          </p:nvPr>
        </p:nvSpPr>
        <p:spPr/>
        <p:txBody>
          <a:bodyPr/>
          <a:lstStyle/>
          <a:p>
            <a:fld id="{125CBDDA-5CCF-8748-8988-9DC6C8981774}" type="slidenum">
              <a:rPr lang="de-DE" smtClean="0"/>
              <a:t>‹Nr.›</a:t>
            </a:fld>
            <a:endParaRPr lang="de-DE"/>
          </a:p>
        </p:txBody>
      </p:sp>
      <p:sp>
        <p:nvSpPr>
          <p:cNvPr id="5" name="Datumsplatzhalter 4"/>
          <p:cNvSpPr>
            <a:spLocks noGrp="1"/>
          </p:cNvSpPr>
          <p:nvPr>
            <p:ph type="dt" sz="half" idx="2"/>
          </p:nvPr>
        </p:nvSpPr>
        <p:spPr>
          <a:xfrm>
            <a:off x="6769100" y="6552643"/>
            <a:ext cx="1179729" cy="365125"/>
          </a:xfrm>
          <a:prstGeom prst="rect">
            <a:avLst/>
          </a:prstGeom>
        </p:spPr>
        <p:txBody>
          <a:bodyPr vert="horz" lIns="91440" tIns="45720" rIns="91440" bIns="45720" rtlCol="0" anchor="ctr"/>
          <a:lstStyle>
            <a:lvl1pPr algn="r">
              <a:defRPr sz="1000">
                <a:solidFill>
                  <a:schemeClr val="tx1"/>
                </a:solidFill>
              </a:defRPr>
            </a:lvl1pPr>
          </a:lstStyle>
          <a:p>
            <a:r>
              <a:rPr lang="de-DE" smtClean="0"/>
              <a:t>3 March 2017</a:t>
            </a:r>
            <a:endParaRPr lang="de-DE" dirty="0"/>
          </a:p>
        </p:txBody>
      </p:sp>
      <p:sp>
        <p:nvSpPr>
          <p:cNvPr id="7" name="Fußzeilenplatzhalter 7"/>
          <p:cNvSpPr>
            <a:spLocks noGrp="1"/>
          </p:cNvSpPr>
          <p:nvPr>
            <p:ph type="ftr" sz="quarter" idx="3"/>
          </p:nvPr>
        </p:nvSpPr>
        <p:spPr>
          <a:xfrm>
            <a:off x="2273300" y="6560611"/>
            <a:ext cx="4825699" cy="357157"/>
          </a:xfrm>
          <a:prstGeom prst="rect">
            <a:avLst/>
          </a:prstGeom>
        </p:spPr>
        <p:txBody>
          <a:bodyPr vert="horz" lIns="91440" tIns="45720" rIns="91440" bIns="45720" rtlCol="0" anchor="ctr"/>
          <a:lstStyle>
            <a:lvl1pPr algn="ctr">
              <a:defRPr sz="1000">
                <a:solidFill>
                  <a:schemeClr val="tx1"/>
                </a:solidFill>
              </a:defRPr>
            </a:lvl1pPr>
          </a:lstStyle>
          <a:p>
            <a:pPr algn="l"/>
            <a:r>
              <a:rPr lang="de-DE" smtClean="0"/>
              <a:t>The Universe in the Laboratory | Prof. Dr. Paolo Giubellino</a:t>
            </a:r>
            <a:endParaRPr lang="de-DE" dirty="0"/>
          </a:p>
        </p:txBody>
      </p:sp>
    </p:spTree>
    <p:extLst>
      <p:ext uri="{BB962C8B-B14F-4D97-AF65-F5344CB8AC3E}">
        <p14:creationId xmlns:p14="http://schemas.microsoft.com/office/powerpoint/2010/main" val="9476649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22565" y="271335"/>
            <a:ext cx="5584535" cy="787557"/>
          </a:xfrm>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6" name="Foliennummernplatzhalter 5"/>
          <p:cNvSpPr>
            <a:spLocks noGrp="1"/>
          </p:cNvSpPr>
          <p:nvPr>
            <p:ph type="sldNum" sz="quarter" idx="12"/>
          </p:nvPr>
        </p:nvSpPr>
        <p:spPr/>
        <p:txBody>
          <a:bodyPr/>
          <a:lstStyle/>
          <a:p>
            <a:fld id="{125CBDDA-5CCF-8748-8988-9DC6C8981774}" type="slidenum">
              <a:rPr lang="de-DE" smtClean="0"/>
              <a:t>‹Nr.›</a:t>
            </a:fld>
            <a:endParaRPr lang="de-DE"/>
          </a:p>
        </p:txBody>
      </p:sp>
      <p:sp>
        <p:nvSpPr>
          <p:cNvPr id="5" name="Datumsplatzhalter 4"/>
          <p:cNvSpPr>
            <a:spLocks noGrp="1"/>
          </p:cNvSpPr>
          <p:nvPr>
            <p:ph type="dt" sz="half" idx="2"/>
          </p:nvPr>
        </p:nvSpPr>
        <p:spPr>
          <a:xfrm>
            <a:off x="6769100" y="6552643"/>
            <a:ext cx="1179729" cy="365125"/>
          </a:xfrm>
          <a:prstGeom prst="rect">
            <a:avLst/>
          </a:prstGeom>
        </p:spPr>
        <p:txBody>
          <a:bodyPr vert="horz" lIns="91440" tIns="45720" rIns="91440" bIns="45720" rtlCol="0" anchor="ctr"/>
          <a:lstStyle>
            <a:lvl1pPr algn="r">
              <a:defRPr sz="1000">
                <a:solidFill>
                  <a:schemeClr val="tx1"/>
                </a:solidFill>
              </a:defRPr>
            </a:lvl1pPr>
          </a:lstStyle>
          <a:p>
            <a:r>
              <a:rPr lang="de-DE" smtClean="0"/>
              <a:t>3 March 2017</a:t>
            </a:r>
            <a:endParaRPr lang="de-DE" dirty="0"/>
          </a:p>
        </p:txBody>
      </p:sp>
      <p:sp>
        <p:nvSpPr>
          <p:cNvPr id="7" name="Fußzeilenplatzhalter 7"/>
          <p:cNvSpPr>
            <a:spLocks noGrp="1"/>
          </p:cNvSpPr>
          <p:nvPr>
            <p:ph type="ftr" sz="quarter" idx="3"/>
          </p:nvPr>
        </p:nvSpPr>
        <p:spPr>
          <a:xfrm>
            <a:off x="2273300" y="6560611"/>
            <a:ext cx="4825699" cy="357157"/>
          </a:xfrm>
          <a:prstGeom prst="rect">
            <a:avLst/>
          </a:prstGeom>
        </p:spPr>
        <p:txBody>
          <a:bodyPr vert="horz" lIns="91440" tIns="45720" rIns="91440" bIns="45720" rtlCol="0" anchor="ctr"/>
          <a:lstStyle>
            <a:lvl1pPr algn="ctr">
              <a:defRPr sz="1000">
                <a:solidFill>
                  <a:schemeClr val="tx1"/>
                </a:solidFill>
              </a:defRPr>
            </a:lvl1pPr>
          </a:lstStyle>
          <a:p>
            <a:pPr algn="l"/>
            <a:r>
              <a:rPr lang="de-DE" smtClean="0"/>
              <a:t>The Universe in the Laboratory | Prof. Dr. Paolo Giubellino</a:t>
            </a:r>
            <a:endParaRPr lang="de-DE" dirty="0"/>
          </a:p>
        </p:txBody>
      </p:sp>
    </p:spTree>
    <p:extLst>
      <p:ext uri="{BB962C8B-B14F-4D97-AF65-F5344CB8AC3E}">
        <p14:creationId xmlns:p14="http://schemas.microsoft.com/office/powerpoint/2010/main" val="24864967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0"/>
            <a:ext cx="40386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Foliennummernplatzhalter 6"/>
          <p:cNvSpPr>
            <a:spLocks noGrp="1"/>
          </p:cNvSpPr>
          <p:nvPr>
            <p:ph type="sldNum" sz="quarter" idx="12"/>
          </p:nvPr>
        </p:nvSpPr>
        <p:spPr/>
        <p:txBody>
          <a:bodyPr/>
          <a:lstStyle/>
          <a:p>
            <a:fld id="{125CBDDA-5CCF-8748-8988-9DC6C8981774}" type="slidenum">
              <a:rPr lang="de-DE" smtClean="0"/>
              <a:t>‹Nr.›</a:t>
            </a:fld>
            <a:endParaRPr lang="de-DE"/>
          </a:p>
        </p:txBody>
      </p:sp>
      <p:sp>
        <p:nvSpPr>
          <p:cNvPr id="6" name="Datumsplatzhalter 4"/>
          <p:cNvSpPr>
            <a:spLocks noGrp="1"/>
          </p:cNvSpPr>
          <p:nvPr>
            <p:ph type="dt" sz="half" idx="13"/>
          </p:nvPr>
        </p:nvSpPr>
        <p:spPr>
          <a:xfrm>
            <a:off x="6604000" y="6552643"/>
            <a:ext cx="1344829" cy="365125"/>
          </a:xfrm>
          <a:prstGeom prst="rect">
            <a:avLst/>
          </a:prstGeom>
        </p:spPr>
        <p:txBody>
          <a:bodyPr vert="horz" lIns="91440" tIns="45720" rIns="91440" bIns="45720" rtlCol="0" anchor="ctr"/>
          <a:lstStyle>
            <a:lvl1pPr algn="r">
              <a:defRPr sz="1000">
                <a:solidFill>
                  <a:schemeClr val="tx1"/>
                </a:solidFill>
              </a:defRPr>
            </a:lvl1pPr>
          </a:lstStyle>
          <a:p>
            <a:r>
              <a:rPr lang="de-DE" smtClean="0"/>
              <a:t>3 March 2017</a:t>
            </a:r>
            <a:endParaRPr lang="de-DE" dirty="0"/>
          </a:p>
        </p:txBody>
      </p:sp>
      <p:sp>
        <p:nvSpPr>
          <p:cNvPr id="8" name="Fußzeilenplatzhalter 7"/>
          <p:cNvSpPr>
            <a:spLocks noGrp="1"/>
          </p:cNvSpPr>
          <p:nvPr>
            <p:ph type="ftr" sz="quarter" idx="3"/>
          </p:nvPr>
        </p:nvSpPr>
        <p:spPr>
          <a:xfrm>
            <a:off x="2273300" y="6560611"/>
            <a:ext cx="4825699" cy="357157"/>
          </a:xfrm>
          <a:prstGeom prst="rect">
            <a:avLst/>
          </a:prstGeom>
        </p:spPr>
        <p:txBody>
          <a:bodyPr vert="horz" lIns="91440" tIns="45720" rIns="91440" bIns="45720" rtlCol="0" anchor="ctr"/>
          <a:lstStyle>
            <a:lvl1pPr algn="ctr">
              <a:defRPr sz="1000">
                <a:solidFill>
                  <a:schemeClr val="tx1"/>
                </a:solidFill>
              </a:defRPr>
            </a:lvl1pPr>
          </a:lstStyle>
          <a:p>
            <a:pPr algn="l"/>
            <a:r>
              <a:rPr lang="de-DE" smtClean="0"/>
              <a:t>The Universe in the Laboratory | Prof. Dr. Paolo Giubellino</a:t>
            </a:r>
            <a:endParaRPr lang="de-DE" dirty="0"/>
          </a:p>
        </p:txBody>
      </p:sp>
    </p:spTree>
    <p:extLst>
      <p:ext uri="{BB962C8B-B14F-4D97-AF65-F5344CB8AC3E}">
        <p14:creationId xmlns:p14="http://schemas.microsoft.com/office/powerpoint/2010/main" val="14771690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5" name="Foliennummernplatzhalter 4"/>
          <p:cNvSpPr>
            <a:spLocks noGrp="1"/>
          </p:cNvSpPr>
          <p:nvPr>
            <p:ph type="sldNum" sz="quarter" idx="12"/>
          </p:nvPr>
        </p:nvSpPr>
        <p:spPr/>
        <p:txBody>
          <a:bodyPr/>
          <a:lstStyle/>
          <a:p>
            <a:fld id="{125CBDDA-5CCF-8748-8988-9DC6C8981774}" type="slidenum">
              <a:rPr lang="de-DE" smtClean="0"/>
              <a:t>‹Nr.›</a:t>
            </a:fld>
            <a:endParaRPr lang="de-DE"/>
          </a:p>
        </p:txBody>
      </p:sp>
      <p:sp>
        <p:nvSpPr>
          <p:cNvPr id="4" name="Datumsplatzhalter 4"/>
          <p:cNvSpPr>
            <a:spLocks noGrp="1"/>
          </p:cNvSpPr>
          <p:nvPr>
            <p:ph type="dt" sz="half" idx="2"/>
          </p:nvPr>
        </p:nvSpPr>
        <p:spPr>
          <a:xfrm>
            <a:off x="6502400" y="6552643"/>
            <a:ext cx="1446429" cy="365125"/>
          </a:xfrm>
          <a:prstGeom prst="rect">
            <a:avLst/>
          </a:prstGeom>
        </p:spPr>
        <p:txBody>
          <a:bodyPr vert="horz" lIns="91440" tIns="45720" rIns="91440" bIns="45720" rtlCol="0" anchor="ctr"/>
          <a:lstStyle>
            <a:lvl1pPr algn="r">
              <a:defRPr sz="1000">
                <a:solidFill>
                  <a:schemeClr val="tx1"/>
                </a:solidFill>
              </a:defRPr>
            </a:lvl1pPr>
          </a:lstStyle>
          <a:p>
            <a:r>
              <a:rPr lang="de-DE" dirty="0" smtClean="0"/>
              <a:t>3 March 2017</a:t>
            </a:r>
            <a:endParaRPr lang="de-DE" dirty="0"/>
          </a:p>
        </p:txBody>
      </p:sp>
      <p:sp>
        <p:nvSpPr>
          <p:cNvPr id="6" name="Fußzeilenplatzhalter 7"/>
          <p:cNvSpPr>
            <a:spLocks noGrp="1"/>
          </p:cNvSpPr>
          <p:nvPr>
            <p:ph type="ftr" sz="quarter" idx="3"/>
          </p:nvPr>
        </p:nvSpPr>
        <p:spPr>
          <a:xfrm>
            <a:off x="2260600" y="6560611"/>
            <a:ext cx="4838399" cy="357157"/>
          </a:xfrm>
          <a:prstGeom prst="rect">
            <a:avLst/>
          </a:prstGeom>
        </p:spPr>
        <p:txBody>
          <a:bodyPr vert="horz" lIns="91440" tIns="45720" rIns="91440" bIns="45720" rtlCol="0" anchor="ctr"/>
          <a:lstStyle>
            <a:lvl1pPr algn="ctr">
              <a:defRPr sz="1000">
                <a:solidFill>
                  <a:schemeClr val="tx1"/>
                </a:solidFill>
              </a:defRPr>
            </a:lvl1pPr>
          </a:lstStyle>
          <a:p>
            <a:pPr algn="l"/>
            <a:r>
              <a:rPr lang="de-DE" smtClean="0"/>
              <a:t>The Universe in the Laboratory | Prof. Dr. Paolo Giubellino</a:t>
            </a:r>
            <a:endParaRPr lang="de-DE" dirty="0"/>
          </a:p>
        </p:txBody>
      </p:sp>
    </p:spTree>
    <p:extLst>
      <p:ext uri="{BB962C8B-B14F-4D97-AF65-F5344CB8AC3E}">
        <p14:creationId xmlns:p14="http://schemas.microsoft.com/office/powerpoint/2010/main" val="27702800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8434" y="6492875"/>
            <a:ext cx="2133600" cy="365125"/>
          </a:xfrm>
        </p:spPr>
        <p:txBody>
          <a:bodyPr/>
          <a:lstStyle>
            <a:lvl1pPr defTabSz="914400" fontAlgn="auto">
              <a:spcBef>
                <a:spcPts val="0"/>
              </a:spcBef>
              <a:spcAft>
                <a:spcPts val="0"/>
              </a:spcAft>
              <a:defRPr>
                <a:solidFill>
                  <a:schemeClr val="bg1"/>
                </a:solidFill>
                <a:ea typeface="+mn-ea"/>
              </a:defRPr>
            </a:lvl1pPr>
          </a:lstStyle>
          <a:p>
            <a:pPr algn="l">
              <a:defRPr/>
            </a:pPr>
            <a:fld id="{334DC73F-F4EF-4D96-B37D-BA66626C7D7F}" type="slidenum">
              <a:rPr lang="en-US" smtClean="0">
                <a:solidFill>
                  <a:srgbClr val="FFFFFF"/>
                </a:solidFill>
              </a:rPr>
              <a:pPr algn="l">
                <a:defRPr/>
              </a:pPr>
              <a:t>‹Nr.›</a:t>
            </a:fld>
            <a:endParaRPr lang="en-US" dirty="0">
              <a:solidFill>
                <a:srgbClr val="FFFFFF"/>
              </a:solidFill>
            </a:endParaRPr>
          </a:p>
        </p:txBody>
      </p:sp>
      <p:sp>
        <p:nvSpPr>
          <p:cNvPr id="4" name="Rectangle 4"/>
          <p:cNvSpPr>
            <a:spLocks noGrp="1" noChangeArrowheads="1"/>
          </p:cNvSpPr>
          <p:nvPr>
            <p:ph type="dt" sz="half" idx="2"/>
          </p:nvPr>
        </p:nvSpPr>
        <p:spPr bwMode="auto">
          <a:xfrm>
            <a:off x="107950" y="6639358"/>
            <a:ext cx="1905000" cy="333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b="0">
                <a:latin typeface="+mn-lt"/>
                <a:ea typeface="ＭＳ Ｐゴシック" pitchFamily="-112" charset="-128"/>
                <a:cs typeface="ＭＳ Ｐゴシック" pitchFamily="-112" charset="-128"/>
              </a:defRPr>
            </a:lvl1pPr>
          </a:lstStyle>
          <a:p>
            <a:pPr>
              <a:defRPr/>
            </a:pPr>
            <a:endParaRPr lang="en-US" dirty="0">
              <a:solidFill>
                <a:srgbClr val="000000"/>
              </a:solidFill>
            </a:endParaRPr>
          </a:p>
        </p:txBody>
      </p:sp>
      <p:sp>
        <p:nvSpPr>
          <p:cNvPr id="5" name="Rectangle 5"/>
          <p:cNvSpPr>
            <a:spLocks noGrp="1" noChangeArrowheads="1"/>
          </p:cNvSpPr>
          <p:nvPr>
            <p:ph type="ftr" sz="quarter" idx="3"/>
          </p:nvPr>
        </p:nvSpPr>
        <p:spPr bwMode="auto">
          <a:xfrm>
            <a:off x="2339979" y="6639357"/>
            <a:ext cx="5040313" cy="333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200" b="0">
                <a:latin typeface="Arial" pitchFamily="-65" charset="0"/>
                <a:ea typeface="ＭＳ Ｐゴシック" pitchFamily="-65" charset="-128"/>
                <a:cs typeface="ＭＳ Ｐゴシック" pitchFamily="-65" charset="-128"/>
              </a:defRPr>
            </a:lvl1pPr>
          </a:lstStyle>
          <a:p>
            <a:pPr>
              <a:defRPr/>
            </a:pPr>
            <a:r>
              <a:rPr lang="en-US" smtClean="0">
                <a:solidFill>
                  <a:srgbClr val="000000"/>
                </a:solidFill>
              </a:rPr>
              <a:t>Paolo Giubellino, C23, 11, Phase-0</a:t>
            </a:r>
            <a:endParaRPr lang="en-US" dirty="0">
              <a:solidFill>
                <a:srgbClr val="000000"/>
              </a:solidFill>
            </a:endParaRPr>
          </a:p>
        </p:txBody>
      </p:sp>
      <p:sp>
        <p:nvSpPr>
          <p:cNvPr id="6" name="Rectangle 6"/>
          <p:cNvSpPr txBox="1">
            <a:spLocks noChangeArrowheads="1"/>
          </p:cNvSpPr>
          <p:nvPr userDrawn="1"/>
        </p:nvSpPr>
        <p:spPr bwMode="auto">
          <a:xfrm>
            <a:off x="7815263" y="6618404"/>
            <a:ext cx="1149350" cy="333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fr-FR"/>
            </a:defPPr>
            <a:lvl1pPr marL="0" algn="r" defTabSz="457200" rtl="0" eaLnBrk="0" latinLnBrk="0" hangingPunct="0">
              <a:defRPr sz="1200" b="0" kern="1200">
                <a:solidFill>
                  <a:schemeClr val="tx1"/>
                </a:solidFill>
                <a:latin typeface="+mn-lt"/>
                <a:ea typeface="ＭＳ Ｐゴシック" pitchFamily="-112" charset="-128"/>
                <a:cs typeface="ＭＳ Ｐゴシック" pitchFamily="-112" charset="-128"/>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479576DC-B884-5846-8608-696B9D4DA3A4}" type="slidenum">
              <a:rPr lang="en-US" smtClean="0">
                <a:solidFill>
                  <a:srgbClr val="000000"/>
                </a:solidFill>
              </a:rPr>
              <a:pPr>
                <a:defRPr/>
              </a:pPr>
              <a:t>‹Nr.›</a:t>
            </a:fld>
            <a:endParaRPr lang="en-US" dirty="0">
              <a:solidFill>
                <a:srgbClr val="000000"/>
              </a:solidFill>
            </a:endParaRPr>
          </a:p>
        </p:txBody>
      </p:sp>
      <p:cxnSp>
        <p:nvCxnSpPr>
          <p:cNvPr id="8" name="Gerader Verbinder 7"/>
          <p:cNvCxnSpPr/>
          <p:nvPr userDrawn="1"/>
        </p:nvCxnSpPr>
        <p:spPr bwMode="auto">
          <a:xfrm flipV="1">
            <a:off x="0" y="6618404"/>
            <a:ext cx="9144000" cy="2095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5677866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5" name="Bild 4" descr="FAIR_mesh_einRing_2017.jpg"/>
          <p:cNvPicPr>
            <a:picLocks noChangeAspect="1"/>
          </p:cNvPicPr>
          <p:nvPr userDrawn="1"/>
        </p:nvPicPr>
        <p:blipFill rotWithShape="1">
          <a:blip r:embed="rId2">
            <a:extLst>
              <a:ext uri="{28A0092B-C50C-407E-A947-70E740481C1C}">
                <a14:useLocalDpi xmlns:a14="http://schemas.microsoft.com/office/drawing/2010/main" val="0"/>
              </a:ext>
            </a:extLst>
          </a:blip>
          <a:srcRect t="3490" b="3602"/>
          <a:stretch/>
        </p:blipFill>
        <p:spPr>
          <a:xfrm>
            <a:off x="472796" y="1244600"/>
            <a:ext cx="8518804" cy="5342081"/>
          </a:xfrm>
          <a:prstGeom prst="rect">
            <a:avLst/>
          </a:prstGeom>
        </p:spPr>
      </p:pic>
      <p:sp>
        <p:nvSpPr>
          <p:cNvPr id="2" name="Titel 1"/>
          <p:cNvSpPr>
            <a:spLocks noGrp="1"/>
          </p:cNvSpPr>
          <p:nvPr>
            <p:ph type="ctrTitle"/>
          </p:nvPr>
        </p:nvSpPr>
        <p:spPr>
          <a:xfrm>
            <a:off x="1251563" y="3650764"/>
            <a:ext cx="6607516" cy="779866"/>
          </a:xfrm>
        </p:spPr>
        <p:txBody>
          <a:bodyPr anchor="b" anchorCtr="0">
            <a:noAutofit/>
          </a:bodyPr>
          <a:lstStyle>
            <a:lvl1pPr algn="ctr">
              <a:defRPr sz="3600">
                <a:solidFill>
                  <a:srgbClr val="333333"/>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4430630"/>
            <a:ext cx="6400800" cy="584660"/>
          </a:xfrm>
        </p:spPr>
        <p:txBody>
          <a:bodyPr>
            <a:normAutofit/>
          </a:bodyPr>
          <a:lstStyle>
            <a:lvl1pPr marL="0" indent="0" algn="ctr">
              <a:buNone/>
              <a:defRPr sz="2000">
                <a:solidFill>
                  <a:srgbClr val="6666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13" name="Rechteck 12"/>
          <p:cNvSpPr/>
          <p:nvPr userDrawn="1"/>
        </p:nvSpPr>
        <p:spPr>
          <a:xfrm>
            <a:off x="404091" y="6650182"/>
            <a:ext cx="3371273" cy="207818"/>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a:solidFill>
                <a:prstClr val="white"/>
              </a:solidFill>
            </a:endParaRPr>
          </a:p>
        </p:txBody>
      </p:sp>
    </p:spTree>
    <p:extLst>
      <p:ext uri="{BB962C8B-B14F-4D97-AF65-F5344CB8AC3E}">
        <p14:creationId xmlns:p14="http://schemas.microsoft.com/office/powerpoint/2010/main" val="3784515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22565" y="271335"/>
            <a:ext cx="5584535" cy="787557"/>
          </a:xfrm>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6" name="Foliennummernplatzhalter 5"/>
          <p:cNvSpPr>
            <a:spLocks noGrp="1"/>
          </p:cNvSpPr>
          <p:nvPr>
            <p:ph type="sldNum" sz="quarter" idx="12"/>
          </p:nvPr>
        </p:nvSpPr>
        <p:spPr/>
        <p:txBody>
          <a:bodyPr/>
          <a:lstStyle/>
          <a:p>
            <a:fld id="{125CBDDA-5CCF-8748-8988-9DC6C8981774}" type="slidenum">
              <a:rPr lang="de-DE" smtClean="0"/>
              <a:pPr/>
              <a:t>‹Nr.›</a:t>
            </a:fld>
            <a:endParaRPr lang="de-DE"/>
          </a:p>
        </p:txBody>
      </p:sp>
      <p:sp>
        <p:nvSpPr>
          <p:cNvPr id="5" name="Datumsplatzhalter 4"/>
          <p:cNvSpPr>
            <a:spLocks noGrp="1"/>
          </p:cNvSpPr>
          <p:nvPr>
            <p:ph type="dt" sz="half" idx="2"/>
          </p:nvPr>
        </p:nvSpPr>
        <p:spPr>
          <a:xfrm>
            <a:off x="7123544" y="6552643"/>
            <a:ext cx="825285" cy="365125"/>
          </a:xfrm>
          <a:prstGeom prst="rect">
            <a:avLst/>
          </a:prstGeom>
        </p:spPr>
        <p:txBody>
          <a:bodyPr vert="horz" lIns="91440" tIns="45720" rIns="91440" bIns="45720" rtlCol="0" anchor="ctr"/>
          <a:lstStyle>
            <a:lvl1pPr algn="r">
              <a:defRPr sz="1000">
                <a:solidFill>
                  <a:schemeClr val="tx1"/>
                </a:solidFill>
              </a:defRPr>
            </a:lvl1pPr>
          </a:lstStyle>
          <a:p>
            <a:endParaRPr lang="de-DE" dirty="0">
              <a:solidFill>
                <a:prstClr val="black"/>
              </a:solidFill>
            </a:endParaRPr>
          </a:p>
        </p:txBody>
      </p:sp>
      <p:sp>
        <p:nvSpPr>
          <p:cNvPr id="7" name="Fußzeilenplatzhalter 7"/>
          <p:cNvSpPr>
            <a:spLocks noGrp="1"/>
          </p:cNvSpPr>
          <p:nvPr>
            <p:ph type="ftr" sz="quarter" idx="3"/>
          </p:nvPr>
        </p:nvSpPr>
        <p:spPr>
          <a:xfrm>
            <a:off x="2273300" y="6560611"/>
            <a:ext cx="4825699" cy="357157"/>
          </a:xfrm>
          <a:prstGeom prst="rect">
            <a:avLst/>
          </a:prstGeom>
        </p:spPr>
        <p:txBody>
          <a:bodyPr vert="horz" lIns="91440" tIns="45720" rIns="91440" bIns="45720" rtlCol="0" anchor="ctr"/>
          <a:lstStyle>
            <a:lvl1pPr algn="ctr">
              <a:defRPr sz="1000">
                <a:solidFill>
                  <a:schemeClr val="tx1"/>
                </a:solidFill>
              </a:defRPr>
            </a:lvl1pPr>
          </a:lstStyle>
          <a:p>
            <a:pPr algn="l"/>
            <a:r>
              <a:rPr lang="de-DE" smtClean="0">
                <a:solidFill>
                  <a:prstClr val="black"/>
                </a:solidFill>
              </a:rPr>
              <a:t>F. Herfurth ”Commissioning of CRYRING@ESR"</a:t>
            </a:r>
            <a:endParaRPr lang="de-DE" dirty="0">
              <a:solidFill>
                <a:prstClr val="black"/>
              </a:solidFill>
            </a:endParaRPr>
          </a:p>
        </p:txBody>
      </p:sp>
    </p:spTree>
    <p:extLst>
      <p:ext uri="{BB962C8B-B14F-4D97-AF65-F5344CB8AC3E}">
        <p14:creationId xmlns:p14="http://schemas.microsoft.com/office/powerpoint/2010/main" val="27386133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0"/>
            <a:ext cx="40386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Foliennummernplatzhalter 6"/>
          <p:cNvSpPr>
            <a:spLocks noGrp="1"/>
          </p:cNvSpPr>
          <p:nvPr>
            <p:ph type="sldNum" sz="quarter" idx="12"/>
          </p:nvPr>
        </p:nvSpPr>
        <p:spPr/>
        <p:txBody>
          <a:bodyPr/>
          <a:lstStyle/>
          <a:p>
            <a:fld id="{125CBDDA-5CCF-8748-8988-9DC6C8981774}" type="slidenum">
              <a:rPr lang="de-DE" smtClean="0"/>
              <a:pPr/>
              <a:t>‹Nr.›</a:t>
            </a:fld>
            <a:endParaRPr lang="de-DE"/>
          </a:p>
        </p:txBody>
      </p:sp>
      <p:sp>
        <p:nvSpPr>
          <p:cNvPr id="6" name="Datumsplatzhalter 4"/>
          <p:cNvSpPr>
            <a:spLocks noGrp="1"/>
          </p:cNvSpPr>
          <p:nvPr>
            <p:ph type="dt" sz="half" idx="13"/>
          </p:nvPr>
        </p:nvSpPr>
        <p:spPr>
          <a:xfrm>
            <a:off x="7098998" y="6552643"/>
            <a:ext cx="849831" cy="365125"/>
          </a:xfrm>
          <a:prstGeom prst="rect">
            <a:avLst/>
          </a:prstGeom>
        </p:spPr>
        <p:txBody>
          <a:bodyPr vert="horz" lIns="91440" tIns="45720" rIns="91440" bIns="45720" rtlCol="0" anchor="ctr"/>
          <a:lstStyle>
            <a:lvl1pPr algn="r">
              <a:defRPr sz="1000">
                <a:solidFill>
                  <a:schemeClr val="tx1"/>
                </a:solidFill>
              </a:defRPr>
            </a:lvl1pPr>
          </a:lstStyle>
          <a:p>
            <a:endParaRPr lang="de-DE" dirty="0">
              <a:solidFill>
                <a:prstClr val="black"/>
              </a:solidFill>
            </a:endParaRPr>
          </a:p>
        </p:txBody>
      </p:sp>
      <p:sp>
        <p:nvSpPr>
          <p:cNvPr id="8" name="Fußzeilenplatzhalter 7"/>
          <p:cNvSpPr>
            <a:spLocks noGrp="1"/>
          </p:cNvSpPr>
          <p:nvPr>
            <p:ph type="ftr" sz="quarter" idx="3"/>
          </p:nvPr>
        </p:nvSpPr>
        <p:spPr>
          <a:xfrm>
            <a:off x="2273300" y="6560611"/>
            <a:ext cx="4825699" cy="357157"/>
          </a:xfrm>
          <a:prstGeom prst="rect">
            <a:avLst/>
          </a:prstGeom>
        </p:spPr>
        <p:txBody>
          <a:bodyPr vert="horz" lIns="91440" tIns="45720" rIns="91440" bIns="45720" rtlCol="0" anchor="ctr"/>
          <a:lstStyle>
            <a:lvl1pPr algn="ctr">
              <a:defRPr sz="1000">
                <a:solidFill>
                  <a:schemeClr val="tx1"/>
                </a:solidFill>
              </a:defRPr>
            </a:lvl1pPr>
          </a:lstStyle>
          <a:p>
            <a:pPr algn="l"/>
            <a:r>
              <a:rPr lang="de-DE" smtClean="0">
                <a:solidFill>
                  <a:prstClr val="black"/>
                </a:solidFill>
              </a:rPr>
              <a:t>F. Herfurth ”Commissioning of CRYRING@ESR"</a:t>
            </a:r>
            <a:endParaRPr lang="de-DE" dirty="0">
              <a:solidFill>
                <a:prstClr val="black"/>
              </a:solidFill>
            </a:endParaRPr>
          </a:p>
        </p:txBody>
      </p:sp>
    </p:spTree>
    <p:extLst>
      <p:ext uri="{BB962C8B-B14F-4D97-AF65-F5344CB8AC3E}">
        <p14:creationId xmlns:p14="http://schemas.microsoft.com/office/powerpoint/2010/main" val="3708013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5" name="Foliennummernplatzhalter 4"/>
          <p:cNvSpPr>
            <a:spLocks noGrp="1"/>
          </p:cNvSpPr>
          <p:nvPr>
            <p:ph type="sldNum" sz="quarter" idx="12"/>
          </p:nvPr>
        </p:nvSpPr>
        <p:spPr/>
        <p:txBody>
          <a:bodyPr/>
          <a:lstStyle/>
          <a:p>
            <a:fld id="{125CBDDA-5CCF-8748-8988-9DC6C8981774}" type="slidenum">
              <a:rPr lang="de-DE" smtClean="0"/>
              <a:pPr/>
              <a:t>‹Nr.›</a:t>
            </a:fld>
            <a:endParaRPr lang="de-DE"/>
          </a:p>
        </p:txBody>
      </p:sp>
      <p:sp>
        <p:nvSpPr>
          <p:cNvPr id="4" name="Datumsplatzhalter 4"/>
          <p:cNvSpPr>
            <a:spLocks noGrp="1"/>
          </p:cNvSpPr>
          <p:nvPr>
            <p:ph type="dt" sz="half" idx="2"/>
          </p:nvPr>
        </p:nvSpPr>
        <p:spPr>
          <a:xfrm>
            <a:off x="7098998" y="6552643"/>
            <a:ext cx="849831" cy="365125"/>
          </a:xfrm>
          <a:prstGeom prst="rect">
            <a:avLst/>
          </a:prstGeom>
        </p:spPr>
        <p:txBody>
          <a:bodyPr vert="horz" lIns="91440" tIns="45720" rIns="91440" bIns="45720" rtlCol="0" anchor="ctr"/>
          <a:lstStyle>
            <a:lvl1pPr algn="r">
              <a:defRPr sz="1000">
                <a:solidFill>
                  <a:schemeClr val="tx1"/>
                </a:solidFill>
              </a:defRPr>
            </a:lvl1pPr>
          </a:lstStyle>
          <a:p>
            <a:endParaRPr lang="de-DE" dirty="0">
              <a:solidFill>
                <a:prstClr val="black"/>
              </a:solidFill>
            </a:endParaRPr>
          </a:p>
        </p:txBody>
      </p:sp>
      <p:sp>
        <p:nvSpPr>
          <p:cNvPr id="6" name="Fußzeilenplatzhalter 7"/>
          <p:cNvSpPr>
            <a:spLocks noGrp="1"/>
          </p:cNvSpPr>
          <p:nvPr>
            <p:ph type="ftr" sz="quarter" idx="3"/>
          </p:nvPr>
        </p:nvSpPr>
        <p:spPr>
          <a:xfrm>
            <a:off x="2260600" y="6560611"/>
            <a:ext cx="4838399" cy="357157"/>
          </a:xfrm>
          <a:prstGeom prst="rect">
            <a:avLst/>
          </a:prstGeom>
        </p:spPr>
        <p:txBody>
          <a:bodyPr vert="horz" lIns="91440" tIns="45720" rIns="91440" bIns="45720" rtlCol="0" anchor="ctr"/>
          <a:lstStyle>
            <a:lvl1pPr algn="ctr">
              <a:defRPr sz="1000">
                <a:solidFill>
                  <a:schemeClr val="tx1"/>
                </a:solidFill>
              </a:defRPr>
            </a:lvl1pPr>
          </a:lstStyle>
          <a:p>
            <a:pPr algn="l"/>
            <a:r>
              <a:rPr lang="de-DE" smtClean="0">
                <a:solidFill>
                  <a:prstClr val="black"/>
                </a:solidFill>
              </a:rPr>
              <a:t>F. Herfurth ”Commissioning of CRYRING@ESR"</a:t>
            </a:r>
            <a:endParaRPr lang="de-DE" dirty="0">
              <a:solidFill>
                <a:prstClr val="black"/>
              </a:solidFill>
            </a:endParaRPr>
          </a:p>
        </p:txBody>
      </p:sp>
    </p:spTree>
    <p:extLst>
      <p:ext uri="{BB962C8B-B14F-4D97-AF65-F5344CB8AC3E}">
        <p14:creationId xmlns:p14="http://schemas.microsoft.com/office/powerpoint/2010/main" val="2869243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Picture 1" descr="FCAR3________L____4___ Kopie"/>
          <p:cNvPicPr>
            <a:picLocks noChangeAspect="1" noChangeArrowheads="1"/>
          </p:cNvPicPr>
          <p:nvPr/>
        </p:nvPicPr>
        <p:blipFill>
          <a:blip r:embed="rId3">
            <a:extLst>
              <a:ext uri="{28A0092B-C50C-407E-A947-70E740481C1C}">
                <a14:useLocalDpi xmlns:a14="http://schemas.microsoft.com/office/drawing/2010/main" val="0"/>
              </a:ext>
            </a:extLst>
          </a:blip>
          <a:srcRect t="17075"/>
          <a:stretch>
            <a:fillRect/>
          </a:stretch>
        </p:blipFill>
        <p:spPr bwMode="auto">
          <a:xfrm>
            <a:off x="0" y="0"/>
            <a:ext cx="3082925"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0" descr="image007"/>
          <p:cNvPicPr>
            <a:picLocks noChangeAspect="1" noChangeArrowheads="1"/>
          </p:cNvPicPr>
          <p:nvPr/>
        </p:nvPicPr>
        <p:blipFill>
          <a:blip r:embed="rId4">
            <a:extLst>
              <a:ext uri="{28A0092B-C50C-407E-A947-70E740481C1C}">
                <a14:useLocalDpi xmlns:a14="http://schemas.microsoft.com/office/drawing/2010/main" val="0"/>
              </a:ext>
            </a:extLst>
          </a:blip>
          <a:srcRect t="10201" b="9200"/>
          <a:stretch>
            <a:fillRect/>
          </a:stretch>
        </p:blipFill>
        <p:spPr bwMode="auto">
          <a:xfrm>
            <a:off x="6048375" y="0"/>
            <a:ext cx="3163888"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1"/>
          <p:cNvPicPr>
            <a:picLocks noChangeAspect="1" noChangeArrowheads="1"/>
          </p:cNvPicPr>
          <p:nvPr/>
        </p:nvPicPr>
        <p:blipFill>
          <a:blip r:embed="rId5">
            <a:extLst>
              <a:ext uri="{28A0092B-C50C-407E-A947-70E740481C1C}">
                <a14:useLocalDpi xmlns:a14="http://schemas.microsoft.com/office/drawing/2010/main" val="0"/>
              </a:ext>
            </a:extLst>
          </a:blip>
          <a:srcRect l="33714" r="33855"/>
          <a:stretch>
            <a:fillRect/>
          </a:stretch>
        </p:blipFill>
        <p:spPr bwMode="auto">
          <a:xfrm>
            <a:off x="3082925" y="0"/>
            <a:ext cx="2965450"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76"/>
          <p:cNvSpPr>
            <a:spLocks noChangeShapeType="1"/>
          </p:cNvSpPr>
          <p:nvPr/>
        </p:nvSpPr>
        <p:spPr bwMode="auto">
          <a:xfrm>
            <a:off x="6048375" y="0"/>
            <a:ext cx="0" cy="193833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 name="Line 75"/>
          <p:cNvSpPr>
            <a:spLocks noChangeShapeType="1"/>
          </p:cNvSpPr>
          <p:nvPr/>
        </p:nvSpPr>
        <p:spPr bwMode="auto">
          <a:xfrm>
            <a:off x="3082925" y="0"/>
            <a:ext cx="0" cy="193198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9" name="Rectangle 69"/>
          <p:cNvSpPr>
            <a:spLocks noChangeArrowheads="1"/>
          </p:cNvSpPr>
          <p:nvPr/>
        </p:nvSpPr>
        <p:spPr bwMode="auto">
          <a:xfrm>
            <a:off x="0" y="6035675"/>
            <a:ext cx="9144000" cy="84138"/>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eaLnBrk="1" hangingPunct="1"/>
            <a:endParaRPr lang="en-US" altLang="x-none" sz="1800">
              <a:solidFill>
                <a:srgbClr val="000000"/>
              </a:solidFill>
              <a:ea typeface="MS PGothic" charset="-128"/>
            </a:endParaRPr>
          </a:p>
        </p:txBody>
      </p:sp>
      <p:sp>
        <p:nvSpPr>
          <p:cNvPr id="10" name="Rectangle 78"/>
          <p:cNvSpPr>
            <a:spLocks noChangeArrowheads="1"/>
          </p:cNvSpPr>
          <p:nvPr/>
        </p:nvSpPr>
        <p:spPr bwMode="auto">
          <a:xfrm>
            <a:off x="0" y="0"/>
            <a:ext cx="9144000" cy="1958975"/>
          </a:xfrm>
          <a:prstGeom prst="rect">
            <a:avLst/>
          </a:prstGeom>
          <a:solidFill>
            <a:schemeClr val="bg1">
              <a:alpha val="3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eaLnBrk="1" hangingPunct="1"/>
            <a:endParaRPr lang="en-US" altLang="x-none" sz="1800">
              <a:solidFill>
                <a:srgbClr val="000000"/>
              </a:solidFill>
              <a:ea typeface="MS PGothic" charset="-128"/>
            </a:endParaRPr>
          </a:p>
        </p:txBody>
      </p:sp>
      <p:sp>
        <p:nvSpPr>
          <p:cNvPr id="11" name="Rectangle 62"/>
          <p:cNvSpPr>
            <a:spLocks noChangeArrowheads="1"/>
          </p:cNvSpPr>
          <p:nvPr/>
        </p:nvSpPr>
        <p:spPr bwMode="auto">
          <a:xfrm>
            <a:off x="0" y="1919288"/>
            <a:ext cx="9144000" cy="4116387"/>
          </a:xfrm>
          <a:prstGeom prst="rect">
            <a:avLst/>
          </a:prstGeom>
          <a:solidFill>
            <a:srgbClr val="0059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algn="ctr" eaLnBrk="1" hangingPunct="1"/>
            <a:endParaRPr lang="en-GB" altLang="x-none" sz="1800">
              <a:solidFill>
                <a:srgbClr val="000000"/>
              </a:solidFill>
              <a:ea typeface="MS PGothic" charset="-128"/>
            </a:endParaRPr>
          </a:p>
        </p:txBody>
      </p:sp>
      <p:sp>
        <p:nvSpPr>
          <p:cNvPr id="12" name="Line 82"/>
          <p:cNvSpPr>
            <a:spLocks noChangeShapeType="1"/>
          </p:cNvSpPr>
          <p:nvPr/>
        </p:nvSpPr>
        <p:spPr bwMode="auto">
          <a:xfrm rot="16200000">
            <a:off x="4572000" y="-2633662"/>
            <a:ext cx="0" cy="9144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13" name="Picture 87" descr="FAIR_farb_RGB_3c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5938" y="6142038"/>
            <a:ext cx="8985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uppieren 2"/>
          <p:cNvGrpSpPr>
            <a:grpSpLocks/>
          </p:cNvGrpSpPr>
          <p:nvPr userDrawn="1"/>
        </p:nvGrpSpPr>
        <p:grpSpPr bwMode="auto">
          <a:xfrm>
            <a:off x="152400" y="6248400"/>
            <a:ext cx="7391400" cy="685800"/>
            <a:chOff x="-152400" y="6337300"/>
            <a:chExt cx="5057775" cy="473076"/>
          </a:xfrm>
        </p:grpSpPr>
        <p:sp>
          <p:nvSpPr>
            <p:cNvPr id="15" name="Text Box 20"/>
            <p:cNvSpPr txBox="1">
              <a:spLocks noChangeAspect="1" noChangeArrowheads="1"/>
            </p:cNvSpPr>
            <p:nvPr/>
          </p:nvSpPr>
          <p:spPr bwMode="auto">
            <a:xfrm>
              <a:off x="367934" y="6578218"/>
              <a:ext cx="539887" cy="228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900" dirty="0">
                  <a:solidFill>
                    <a:srgbClr val="000000"/>
                  </a:solidFill>
                  <a:ea typeface="ＭＳ Ｐゴシック" charset="0"/>
                </a:rPr>
                <a:t>France</a:t>
              </a:r>
            </a:p>
          </p:txBody>
        </p:sp>
        <p:pic>
          <p:nvPicPr>
            <p:cNvPr id="16" name="Picture 10"/>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3076" y="6340475"/>
              <a:ext cx="358775" cy="242888"/>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17" name="Text Box 11"/>
            <p:cNvSpPr txBox="1">
              <a:spLocks noChangeAspect="1" noChangeArrowheads="1"/>
            </p:cNvSpPr>
            <p:nvPr/>
          </p:nvSpPr>
          <p:spPr bwMode="auto">
            <a:xfrm>
              <a:off x="1486815" y="6583694"/>
              <a:ext cx="431258" cy="226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900">
                  <a:solidFill>
                    <a:srgbClr val="000000"/>
                  </a:solidFill>
                  <a:ea typeface="ＭＳ Ｐゴシック" charset="0"/>
                </a:rPr>
                <a:t>India</a:t>
              </a:r>
            </a:p>
          </p:txBody>
        </p:sp>
        <p:pic>
          <p:nvPicPr>
            <p:cNvPr id="18" name="Picture 16"/>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362700"/>
              <a:ext cx="330200" cy="242888"/>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19" name="Text Box 17"/>
            <p:cNvSpPr txBox="1">
              <a:spLocks noChangeAspect="1" noChangeArrowheads="1"/>
            </p:cNvSpPr>
            <p:nvPr/>
          </p:nvSpPr>
          <p:spPr bwMode="auto">
            <a:xfrm>
              <a:off x="-152400" y="6581504"/>
              <a:ext cx="558354" cy="22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900" dirty="0">
                  <a:solidFill>
                    <a:srgbClr val="000000"/>
                  </a:solidFill>
                  <a:ea typeface="ＭＳ Ｐゴシック" charset="0"/>
                </a:rPr>
                <a:t>Finland</a:t>
              </a:r>
            </a:p>
          </p:txBody>
        </p:sp>
        <p:pic>
          <p:nvPicPr>
            <p:cNvPr id="20" name="Picture 28"/>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4500" y="6350000"/>
              <a:ext cx="423034" cy="250825"/>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21" name="Picture 22"/>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2213" y="6340475"/>
              <a:ext cx="400050" cy="242888"/>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2" name="Text Box 23"/>
            <p:cNvSpPr txBox="1">
              <a:spLocks noChangeAspect="1" noChangeArrowheads="1"/>
            </p:cNvSpPr>
            <p:nvPr/>
          </p:nvSpPr>
          <p:spPr bwMode="auto">
            <a:xfrm>
              <a:off x="843730" y="6583694"/>
              <a:ext cx="653948" cy="226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900">
                  <a:solidFill>
                    <a:srgbClr val="000000"/>
                  </a:solidFill>
                  <a:ea typeface="ＭＳ Ｐゴシック" charset="0"/>
                </a:rPr>
                <a:t>Germany</a:t>
              </a:r>
            </a:p>
          </p:txBody>
        </p:sp>
        <p:pic>
          <p:nvPicPr>
            <p:cNvPr id="23" name="Picture 34"/>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21551" y="6340475"/>
              <a:ext cx="384175" cy="242888"/>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4" name="Text Box 35"/>
            <p:cNvSpPr txBox="1">
              <a:spLocks noChangeAspect="1" noChangeArrowheads="1"/>
            </p:cNvSpPr>
            <p:nvPr/>
          </p:nvSpPr>
          <p:spPr bwMode="auto">
            <a:xfrm>
              <a:off x="1927849" y="6583694"/>
              <a:ext cx="539887" cy="226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900" dirty="0">
                  <a:solidFill>
                    <a:srgbClr val="000000"/>
                  </a:solidFill>
                  <a:ea typeface="ＭＳ Ｐゴシック" charset="0"/>
                </a:rPr>
                <a:t>Poland</a:t>
              </a:r>
            </a:p>
          </p:txBody>
        </p:sp>
        <p:pic>
          <p:nvPicPr>
            <p:cNvPr id="25" name="Picture 46"/>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49508" y="6337300"/>
              <a:ext cx="384175" cy="242888"/>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6" name="Text Box 47"/>
            <p:cNvSpPr txBox="1">
              <a:spLocks noChangeAspect="1" noChangeArrowheads="1"/>
            </p:cNvSpPr>
            <p:nvPr/>
          </p:nvSpPr>
          <p:spPr bwMode="auto">
            <a:xfrm>
              <a:off x="3939662" y="6580408"/>
              <a:ext cx="597461" cy="226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900">
                  <a:solidFill>
                    <a:srgbClr val="000000"/>
                  </a:solidFill>
                  <a:ea typeface="ＭＳ Ｐゴシック" charset="0"/>
                </a:rPr>
                <a:t>Sweden</a:t>
              </a:r>
            </a:p>
          </p:txBody>
        </p:sp>
        <p:graphicFrame>
          <p:nvGraphicFramePr>
            <p:cNvPr id="27" name="Object 49"/>
            <p:cNvGraphicFramePr>
              <a:graphicFrameLocks noChangeAspect="1"/>
            </p:cNvGraphicFramePr>
            <p:nvPr/>
          </p:nvGraphicFramePr>
          <p:xfrm>
            <a:off x="2556538" y="6340475"/>
            <a:ext cx="360363" cy="242888"/>
          </p:xfrm>
          <a:graphic>
            <a:graphicData uri="http://schemas.openxmlformats.org/presentationml/2006/ole">
              <mc:AlternateContent xmlns:mc="http://schemas.openxmlformats.org/markup-compatibility/2006">
                <mc:Choice xmlns:v="urn:schemas-microsoft-com:vml" Requires="v">
                  <p:oleObj spid="_x0000_s3111" name="Photo Editor Photo" r:id="rId13" imgW="2723810" imgH="1695687" progId="MSPhotoEd.3">
                    <p:embed/>
                  </p:oleObj>
                </mc:Choice>
                <mc:Fallback>
                  <p:oleObj name="Photo Editor Photo" r:id="rId13" imgW="2723810" imgH="1695687" progId="MSPhotoEd.3">
                    <p:embed/>
                    <p:pic>
                      <p:nvPicPr>
                        <p:cNvPr id="27" name="Object 4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56538" y="6340475"/>
                          <a:ext cx="360363" cy="242888"/>
                        </a:xfrm>
                        <a:prstGeom prst="rect">
                          <a:avLst/>
                        </a:prstGeom>
                        <a:noFill/>
                        <a:ln w="9525" cap="rnd">
                          <a:solidFill>
                            <a:srgbClr val="000000"/>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8" name="Text Box 50"/>
            <p:cNvSpPr txBox="1">
              <a:spLocks noChangeAspect="1" noChangeArrowheads="1"/>
            </p:cNvSpPr>
            <p:nvPr/>
          </p:nvSpPr>
          <p:spPr bwMode="auto">
            <a:xfrm>
              <a:off x="2415594" y="6583694"/>
              <a:ext cx="640912" cy="226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900">
                  <a:solidFill>
                    <a:srgbClr val="000000"/>
                  </a:solidFill>
                  <a:ea typeface="ＭＳ Ｐゴシック" charset="0"/>
                </a:rPr>
                <a:t>Romania</a:t>
              </a:r>
            </a:p>
          </p:txBody>
        </p:sp>
        <p:pic>
          <p:nvPicPr>
            <p:cNvPr id="29" name="Picture 52"/>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51838" y="6338888"/>
              <a:ext cx="358775" cy="242888"/>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0" name="Text Box 53"/>
            <p:cNvSpPr txBox="1">
              <a:spLocks noChangeAspect="1" noChangeArrowheads="1"/>
            </p:cNvSpPr>
            <p:nvPr/>
          </p:nvSpPr>
          <p:spPr bwMode="auto">
            <a:xfrm>
              <a:off x="2959827" y="6581504"/>
              <a:ext cx="533369" cy="22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900">
                  <a:solidFill>
                    <a:srgbClr val="000000"/>
                  </a:solidFill>
                  <a:ea typeface="ＭＳ Ｐゴシック" charset="0"/>
                </a:rPr>
                <a:t>Russia</a:t>
              </a:r>
            </a:p>
          </p:txBody>
        </p:sp>
        <p:sp>
          <p:nvSpPr>
            <p:cNvPr id="31" name="Text Box 41"/>
            <p:cNvSpPr txBox="1">
              <a:spLocks noChangeAspect="1" noChangeArrowheads="1"/>
            </p:cNvSpPr>
            <p:nvPr/>
          </p:nvSpPr>
          <p:spPr bwMode="auto">
            <a:xfrm>
              <a:off x="3421500" y="6578218"/>
              <a:ext cx="622446" cy="22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900">
                  <a:solidFill>
                    <a:srgbClr val="000000"/>
                  </a:solidFill>
                  <a:ea typeface="ＭＳ Ｐゴシック" charset="0"/>
                </a:rPr>
                <a:t>Slovenia</a:t>
              </a:r>
            </a:p>
          </p:txBody>
        </p:sp>
        <p:pic>
          <p:nvPicPr>
            <p:cNvPr id="32" name="Picture 62" descr="slowenien-fahne-slowenia-flagge_0_g_60px"/>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51901" y="6340475"/>
              <a:ext cx="363538" cy="241300"/>
            </a:xfrm>
            <a:prstGeom prst="rect">
              <a:avLst/>
            </a:prstGeom>
            <a:noFill/>
            <a:ln w="9525" cap="rnd">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3" name="Text Box 20"/>
            <p:cNvSpPr txBox="1">
              <a:spLocks noChangeAspect="1" noChangeArrowheads="1"/>
            </p:cNvSpPr>
            <p:nvPr/>
          </p:nvSpPr>
          <p:spPr bwMode="auto">
            <a:xfrm>
              <a:off x="4533863" y="6576028"/>
              <a:ext cx="345441" cy="23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sz="900" dirty="0" smtClean="0">
                  <a:solidFill>
                    <a:srgbClr val="000000"/>
                  </a:solidFill>
                  <a:ea typeface="ＭＳ Ｐゴシック" charset="0"/>
                </a:rPr>
                <a:t>UK</a:t>
              </a:r>
              <a:endParaRPr lang="en-US" sz="900" dirty="0">
                <a:solidFill>
                  <a:srgbClr val="000000"/>
                </a:solidFill>
                <a:ea typeface="ＭＳ Ｐゴシック" charset="0"/>
              </a:endParaRPr>
            </a:p>
          </p:txBody>
        </p:sp>
        <p:pic>
          <p:nvPicPr>
            <p:cNvPr id="34" name="Grafik 1"/>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546600" y="6351587"/>
              <a:ext cx="358775"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98" name="Rectangle 2"/>
          <p:cNvSpPr>
            <a:spLocks noGrp="1" noChangeArrowheads="1"/>
          </p:cNvSpPr>
          <p:nvPr>
            <p:ph type="ctrTitle"/>
          </p:nvPr>
        </p:nvSpPr>
        <p:spPr>
          <a:xfrm>
            <a:off x="503238" y="2419350"/>
            <a:ext cx="8064500" cy="1441450"/>
          </a:xfrm>
        </p:spPr>
        <p:txBody>
          <a:bodyPr/>
          <a:lstStyle>
            <a:lvl1pPr>
              <a:defRPr sz="3600">
                <a:solidFill>
                  <a:schemeClr val="bg1"/>
                </a:solidFill>
              </a:defRPr>
            </a:lvl1pPr>
          </a:lstStyle>
          <a:p>
            <a:r>
              <a:rPr lang="en-GB"/>
              <a:t>Titelmasterformat durch Klicken bearbeiten</a:t>
            </a:r>
          </a:p>
        </p:txBody>
      </p:sp>
      <p:sp>
        <p:nvSpPr>
          <p:cNvPr id="4099" name="Rectangle 3"/>
          <p:cNvSpPr>
            <a:spLocks noGrp="1" noChangeArrowheads="1"/>
          </p:cNvSpPr>
          <p:nvPr>
            <p:ph type="subTitle" idx="1"/>
          </p:nvPr>
        </p:nvSpPr>
        <p:spPr>
          <a:xfrm>
            <a:off x="503238" y="4124325"/>
            <a:ext cx="6127750" cy="1465263"/>
          </a:xfrm>
        </p:spPr>
        <p:txBody>
          <a:bodyPr anchor="b"/>
          <a:lstStyle>
            <a:lvl1pPr marL="0" indent="0">
              <a:defRPr>
                <a:solidFill>
                  <a:schemeClr val="bg1"/>
                </a:solidFill>
                <a:latin typeface="Arial Narrow" pitchFamily="34" charset="0"/>
              </a:defRPr>
            </a:lvl1pPr>
          </a:lstStyle>
          <a:p>
            <a:r>
              <a:rPr lang="en-GB"/>
              <a:t>Formatvorlage des Untertitelmasters durch Klicken bearbeiten</a:t>
            </a:r>
          </a:p>
        </p:txBody>
      </p:sp>
    </p:spTree>
    <p:extLst>
      <p:ext uri="{BB962C8B-B14F-4D97-AF65-F5344CB8AC3E}">
        <p14:creationId xmlns:p14="http://schemas.microsoft.com/office/powerpoint/2010/main" val="23864412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Rectangle 6"/>
          <p:cNvSpPr>
            <a:spLocks noGrp="1" noChangeArrowheads="1"/>
          </p:cNvSpPr>
          <p:nvPr>
            <p:ph type="sldNum" sz="quarter" idx="10"/>
          </p:nvPr>
        </p:nvSpPr>
        <p:spPr/>
        <p:txBody>
          <a:bodyPr/>
          <a:lstStyle>
            <a:lvl1pPr>
              <a:defRPr/>
            </a:lvl1pPr>
          </a:lstStyle>
          <a:p>
            <a:fld id="{8EBDC030-E886-A34C-9577-BC6C2F7B230D}" type="slidenum">
              <a:rPr lang="de-DE" altLang="x-none"/>
              <a:pPr/>
              <a:t>‹Nr.›</a:t>
            </a:fld>
            <a:endParaRPr lang="de-DE" altLang="x-none"/>
          </a:p>
        </p:txBody>
      </p:sp>
      <p:sp>
        <p:nvSpPr>
          <p:cNvPr id="6" name="Footer Placeholder 5"/>
          <p:cNvSpPr>
            <a:spLocks noGrp="1" noChangeArrowheads="1"/>
          </p:cNvSpPr>
          <p:nvPr>
            <p:ph type="ftr" sz="quarter" idx="11"/>
          </p:nvPr>
        </p:nvSpPr>
        <p:spPr>
          <a:xfrm>
            <a:off x="47625" y="6578600"/>
            <a:ext cx="4392613" cy="261938"/>
          </a:xfrm>
          <a:prstGeom prst="rect">
            <a:avLst/>
          </a:prstGeom>
        </p:spPr>
        <p:txBody>
          <a:bodyPr/>
          <a:lstStyle>
            <a:lvl1pPr>
              <a:defRPr sz="1400" i="0">
                <a:solidFill>
                  <a:srgbClr val="00599D"/>
                </a:solidFill>
                <a:latin typeface="Arial" charset="0"/>
                <a:ea typeface="+mn-ea"/>
              </a:defRPr>
            </a:lvl1pPr>
          </a:lstStyle>
          <a:p>
            <a:pPr>
              <a:defRPr/>
            </a:pPr>
            <a:r>
              <a:rPr lang="en-US"/>
              <a:t>Exploring the extremes with NUSTAR@FAIR</a:t>
            </a:r>
            <a:endParaRPr lang="de-DE"/>
          </a:p>
        </p:txBody>
      </p:sp>
    </p:spTree>
    <p:extLst>
      <p:ext uri="{BB962C8B-B14F-4D97-AF65-F5344CB8AC3E}">
        <p14:creationId xmlns:p14="http://schemas.microsoft.com/office/powerpoint/2010/main" val="717477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0"/>
            <a:ext cx="40386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Foliennummernplatzhalter 6"/>
          <p:cNvSpPr>
            <a:spLocks noGrp="1"/>
          </p:cNvSpPr>
          <p:nvPr>
            <p:ph type="sldNum" sz="quarter" idx="12"/>
          </p:nvPr>
        </p:nvSpPr>
        <p:spPr/>
        <p:txBody>
          <a:bodyPr/>
          <a:lstStyle/>
          <a:p>
            <a:fld id="{125CBDDA-5CCF-8748-8988-9DC6C8981774}" type="slidenum">
              <a:rPr lang="de-DE" smtClean="0"/>
              <a:t>‹Nr.›</a:t>
            </a:fld>
            <a:endParaRPr lang="de-DE"/>
          </a:p>
        </p:txBody>
      </p:sp>
      <p:sp>
        <p:nvSpPr>
          <p:cNvPr id="6" name="Datumsplatzhalter 4"/>
          <p:cNvSpPr>
            <a:spLocks noGrp="1"/>
          </p:cNvSpPr>
          <p:nvPr>
            <p:ph type="dt" sz="half" idx="13"/>
          </p:nvPr>
        </p:nvSpPr>
        <p:spPr>
          <a:xfrm>
            <a:off x="6604000" y="6552643"/>
            <a:ext cx="1344829" cy="365125"/>
          </a:xfrm>
          <a:prstGeom prst="rect">
            <a:avLst/>
          </a:prstGeom>
        </p:spPr>
        <p:txBody>
          <a:bodyPr vert="horz" lIns="91440" tIns="45720" rIns="91440" bIns="45720" rtlCol="0" anchor="ctr"/>
          <a:lstStyle>
            <a:lvl1pPr algn="r">
              <a:defRPr sz="1000">
                <a:solidFill>
                  <a:schemeClr val="tx1"/>
                </a:solidFill>
              </a:defRPr>
            </a:lvl1pPr>
          </a:lstStyle>
          <a:p>
            <a:r>
              <a:rPr lang="de-DE" smtClean="0"/>
              <a:t>3 March 2017</a:t>
            </a:r>
            <a:endParaRPr lang="de-DE" dirty="0"/>
          </a:p>
        </p:txBody>
      </p:sp>
      <p:sp>
        <p:nvSpPr>
          <p:cNvPr id="8" name="Fußzeilenplatzhalter 7"/>
          <p:cNvSpPr>
            <a:spLocks noGrp="1"/>
          </p:cNvSpPr>
          <p:nvPr>
            <p:ph type="ftr" sz="quarter" idx="3"/>
          </p:nvPr>
        </p:nvSpPr>
        <p:spPr>
          <a:xfrm>
            <a:off x="2273300" y="6560611"/>
            <a:ext cx="4825699" cy="357157"/>
          </a:xfrm>
          <a:prstGeom prst="rect">
            <a:avLst/>
          </a:prstGeom>
        </p:spPr>
        <p:txBody>
          <a:bodyPr vert="horz" lIns="91440" tIns="45720" rIns="91440" bIns="45720" rtlCol="0" anchor="ctr"/>
          <a:lstStyle>
            <a:lvl1pPr algn="ctr">
              <a:defRPr sz="1000">
                <a:solidFill>
                  <a:schemeClr val="tx1"/>
                </a:solidFill>
              </a:defRPr>
            </a:lvl1pPr>
          </a:lstStyle>
          <a:p>
            <a:pPr algn="l"/>
            <a:r>
              <a:rPr lang="de-DE" smtClean="0"/>
              <a:t>The Universe in the Laboratory | Prof. Dr. Paolo Giubellino</a:t>
            </a:r>
            <a:endParaRPr lang="de-DE" dirty="0"/>
          </a:p>
        </p:txBody>
      </p:sp>
    </p:spTree>
    <p:extLst>
      <p:ext uri="{BB962C8B-B14F-4D97-AF65-F5344CB8AC3E}">
        <p14:creationId xmlns:p14="http://schemas.microsoft.com/office/powerpoint/2010/main" val="28660251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6"/>
          <p:cNvSpPr>
            <a:spLocks noGrp="1" noChangeArrowheads="1"/>
          </p:cNvSpPr>
          <p:nvPr>
            <p:ph type="sldNum" sz="quarter" idx="10"/>
          </p:nvPr>
        </p:nvSpPr>
        <p:spPr/>
        <p:txBody>
          <a:bodyPr/>
          <a:lstStyle>
            <a:lvl1pPr>
              <a:defRPr/>
            </a:lvl1pPr>
          </a:lstStyle>
          <a:p>
            <a:fld id="{416DA6CF-9C7D-184F-A74B-83C08E89AC13}" type="slidenum">
              <a:rPr lang="de-DE" altLang="x-none"/>
              <a:pPr/>
              <a:t>‹Nr.›</a:t>
            </a:fld>
            <a:endParaRPr lang="de-DE" altLang="x-none"/>
          </a:p>
        </p:txBody>
      </p:sp>
      <p:sp>
        <p:nvSpPr>
          <p:cNvPr id="5" name="Footer Placeholder 5"/>
          <p:cNvSpPr>
            <a:spLocks noGrp="1" noChangeArrowheads="1"/>
          </p:cNvSpPr>
          <p:nvPr>
            <p:ph type="ftr" sz="quarter" idx="11"/>
          </p:nvPr>
        </p:nvSpPr>
        <p:spPr>
          <a:xfrm>
            <a:off x="47625" y="6578600"/>
            <a:ext cx="4392613" cy="261938"/>
          </a:xfrm>
          <a:prstGeom prst="rect">
            <a:avLst/>
          </a:prstGeom>
        </p:spPr>
        <p:txBody>
          <a:bodyPr/>
          <a:lstStyle>
            <a:lvl1pPr>
              <a:defRPr sz="1400" i="0">
                <a:solidFill>
                  <a:srgbClr val="00599D"/>
                </a:solidFill>
                <a:latin typeface="Arial" charset="0"/>
                <a:ea typeface="+mn-ea"/>
              </a:defRPr>
            </a:lvl1pPr>
          </a:lstStyle>
          <a:p>
            <a:pPr>
              <a:defRPr/>
            </a:pPr>
            <a:r>
              <a:rPr lang="en-US"/>
              <a:t>Exploring the extremes with NUSTAR@FAIR</a:t>
            </a:r>
            <a:endParaRPr lang="de-DE"/>
          </a:p>
        </p:txBody>
      </p:sp>
    </p:spTree>
    <p:extLst>
      <p:ext uri="{BB962C8B-B14F-4D97-AF65-F5344CB8AC3E}">
        <p14:creationId xmlns:p14="http://schemas.microsoft.com/office/powerpoint/2010/main" val="14409903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287338" y="1125538"/>
            <a:ext cx="4225925"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65663" y="1125538"/>
            <a:ext cx="4227512"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6"/>
          <p:cNvSpPr>
            <a:spLocks noGrp="1" noChangeArrowheads="1"/>
          </p:cNvSpPr>
          <p:nvPr>
            <p:ph type="sldNum" sz="quarter" idx="10"/>
          </p:nvPr>
        </p:nvSpPr>
        <p:spPr/>
        <p:txBody>
          <a:bodyPr/>
          <a:lstStyle>
            <a:lvl1pPr>
              <a:defRPr/>
            </a:lvl1pPr>
          </a:lstStyle>
          <a:p>
            <a:fld id="{5046BE40-4907-1241-9BCB-6DF1658E281C}" type="slidenum">
              <a:rPr lang="de-DE" altLang="x-none"/>
              <a:pPr/>
              <a:t>‹Nr.›</a:t>
            </a:fld>
            <a:endParaRPr lang="de-DE" altLang="x-none"/>
          </a:p>
        </p:txBody>
      </p:sp>
      <p:sp>
        <p:nvSpPr>
          <p:cNvPr id="6" name="Footer Placeholder 5"/>
          <p:cNvSpPr>
            <a:spLocks noGrp="1" noChangeArrowheads="1"/>
          </p:cNvSpPr>
          <p:nvPr>
            <p:ph type="ftr" sz="quarter" idx="11"/>
          </p:nvPr>
        </p:nvSpPr>
        <p:spPr>
          <a:xfrm>
            <a:off x="47625" y="6578600"/>
            <a:ext cx="4392613" cy="261938"/>
          </a:xfrm>
          <a:prstGeom prst="rect">
            <a:avLst/>
          </a:prstGeom>
        </p:spPr>
        <p:txBody>
          <a:bodyPr/>
          <a:lstStyle>
            <a:lvl1pPr>
              <a:defRPr sz="1400" i="0">
                <a:solidFill>
                  <a:srgbClr val="00599D"/>
                </a:solidFill>
                <a:latin typeface="Arial" charset="0"/>
                <a:ea typeface="+mn-ea"/>
              </a:defRPr>
            </a:lvl1pPr>
          </a:lstStyle>
          <a:p>
            <a:pPr>
              <a:defRPr/>
            </a:pPr>
            <a:r>
              <a:rPr lang="en-US"/>
              <a:t>Exploring the extremes with NUSTAR@FAIR</a:t>
            </a:r>
            <a:endParaRPr lang="de-DE"/>
          </a:p>
        </p:txBody>
      </p:sp>
    </p:spTree>
    <p:extLst>
      <p:ext uri="{BB962C8B-B14F-4D97-AF65-F5344CB8AC3E}">
        <p14:creationId xmlns:p14="http://schemas.microsoft.com/office/powerpoint/2010/main" val="20828319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6"/>
          <p:cNvSpPr>
            <a:spLocks noGrp="1" noChangeArrowheads="1"/>
          </p:cNvSpPr>
          <p:nvPr>
            <p:ph type="sldNum" sz="quarter" idx="10"/>
          </p:nvPr>
        </p:nvSpPr>
        <p:spPr/>
        <p:txBody>
          <a:bodyPr/>
          <a:lstStyle>
            <a:lvl1pPr>
              <a:defRPr/>
            </a:lvl1pPr>
          </a:lstStyle>
          <a:p>
            <a:fld id="{893A1A56-B3D2-4D4B-9572-AD129C84C83E}" type="slidenum">
              <a:rPr lang="de-DE" altLang="x-none"/>
              <a:pPr/>
              <a:t>‹Nr.›</a:t>
            </a:fld>
            <a:endParaRPr lang="de-DE" altLang="x-none"/>
          </a:p>
        </p:txBody>
      </p:sp>
      <p:sp>
        <p:nvSpPr>
          <p:cNvPr id="8" name="Footer Placeholder 5"/>
          <p:cNvSpPr>
            <a:spLocks noGrp="1" noChangeArrowheads="1"/>
          </p:cNvSpPr>
          <p:nvPr>
            <p:ph type="ftr" sz="quarter" idx="11"/>
          </p:nvPr>
        </p:nvSpPr>
        <p:spPr>
          <a:xfrm>
            <a:off x="47625" y="6578600"/>
            <a:ext cx="4392613" cy="261938"/>
          </a:xfrm>
          <a:prstGeom prst="rect">
            <a:avLst/>
          </a:prstGeom>
        </p:spPr>
        <p:txBody>
          <a:bodyPr/>
          <a:lstStyle>
            <a:lvl1pPr>
              <a:defRPr sz="1400" i="0">
                <a:solidFill>
                  <a:srgbClr val="00599D"/>
                </a:solidFill>
                <a:latin typeface="Arial" charset="0"/>
                <a:ea typeface="+mn-ea"/>
              </a:defRPr>
            </a:lvl1pPr>
          </a:lstStyle>
          <a:p>
            <a:pPr>
              <a:defRPr/>
            </a:pPr>
            <a:r>
              <a:rPr lang="en-US"/>
              <a:t>Exploring the extremes with NUSTAR@FAIR</a:t>
            </a:r>
            <a:endParaRPr lang="de-DE"/>
          </a:p>
        </p:txBody>
      </p:sp>
    </p:spTree>
    <p:extLst>
      <p:ext uri="{BB962C8B-B14F-4D97-AF65-F5344CB8AC3E}">
        <p14:creationId xmlns:p14="http://schemas.microsoft.com/office/powerpoint/2010/main" val="29036248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6"/>
          <p:cNvSpPr>
            <a:spLocks noGrp="1" noChangeArrowheads="1"/>
          </p:cNvSpPr>
          <p:nvPr>
            <p:ph type="sldNum" sz="quarter" idx="10"/>
          </p:nvPr>
        </p:nvSpPr>
        <p:spPr/>
        <p:txBody>
          <a:bodyPr/>
          <a:lstStyle>
            <a:lvl1pPr>
              <a:defRPr/>
            </a:lvl1pPr>
          </a:lstStyle>
          <a:p>
            <a:fld id="{9BF7A422-0EE1-E044-A97B-27EA8298F000}" type="slidenum">
              <a:rPr lang="de-DE" altLang="x-none"/>
              <a:pPr/>
              <a:t>‹Nr.›</a:t>
            </a:fld>
            <a:endParaRPr lang="de-DE" altLang="x-none"/>
          </a:p>
        </p:txBody>
      </p:sp>
      <p:sp>
        <p:nvSpPr>
          <p:cNvPr id="4" name="Footer Placeholder 5"/>
          <p:cNvSpPr>
            <a:spLocks noGrp="1" noChangeArrowheads="1"/>
          </p:cNvSpPr>
          <p:nvPr>
            <p:ph type="ftr" sz="quarter" idx="11"/>
          </p:nvPr>
        </p:nvSpPr>
        <p:spPr>
          <a:xfrm>
            <a:off x="47625" y="6578600"/>
            <a:ext cx="4392613" cy="261938"/>
          </a:xfrm>
          <a:prstGeom prst="rect">
            <a:avLst/>
          </a:prstGeom>
        </p:spPr>
        <p:txBody>
          <a:bodyPr/>
          <a:lstStyle>
            <a:lvl1pPr>
              <a:defRPr sz="1400" i="0">
                <a:solidFill>
                  <a:srgbClr val="00599D"/>
                </a:solidFill>
                <a:latin typeface="Arial" charset="0"/>
                <a:ea typeface="+mn-ea"/>
              </a:defRPr>
            </a:lvl1pPr>
          </a:lstStyle>
          <a:p>
            <a:pPr>
              <a:defRPr/>
            </a:pPr>
            <a:r>
              <a:rPr lang="en-US"/>
              <a:t>Exploring the extremes with NUSTAR@FAIR</a:t>
            </a:r>
            <a:endParaRPr lang="de-DE"/>
          </a:p>
        </p:txBody>
      </p:sp>
    </p:spTree>
    <p:extLst>
      <p:ext uri="{BB962C8B-B14F-4D97-AF65-F5344CB8AC3E}">
        <p14:creationId xmlns:p14="http://schemas.microsoft.com/office/powerpoint/2010/main" val="21132008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vl1pPr>
          </a:lstStyle>
          <a:p>
            <a:fld id="{8D2F6CA0-5762-5945-B3D6-5BB46C206C8A}" type="slidenum">
              <a:rPr lang="de-DE" altLang="x-none"/>
              <a:pPr/>
              <a:t>‹Nr.›</a:t>
            </a:fld>
            <a:endParaRPr lang="de-DE" altLang="x-none"/>
          </a:p>
        </p:txBody>
      </p:sp>
      <p:sp>
        <p:nvSpPr>
          <p:cNvPr id="3" name="Footer Placeholder 5"/>
          <p:cNvSpPr>
            <a:spLocks noGrp="1" noChangeArrowheads="1"/>
          </p:cNvSpPr>
          <p:nvPr>
            <p:ph type="ftr" sz="quarter" idx="11"/>
          </p:nvPr>
        </p:nvSpPr>
        <p:spPr>
          <a:xfrm>
            <a:off x="47625" y="6578600"/>
            <a:ext cx="4392613" cy="261938"/>
          </a:xfrm>
          <a:prstGeom prst="rect">
            <a:avLst/>
          </a:prstGeom>
        </p:spPr>
        <p:txBody>
          <a:bodyPr/>
          <a:lstStyle>
            <a:lvl1pPr>
              <a:defRPr sz="1400" i="0">
                <a:solidFill>
                  <a:srgbClr val="00599D"/>
                </a:solidFill>
                <a:latin typeface="Arial" charset="0"/>
                <a:ea typeface="+mn-ea"/>
              </a:defRPr>
            </a:lvl1pPr>
          </a:lstStyle>
          <a:p>
            <a:pPr>
              <a:defRPr/>
            </a:pPr>
            <a:r>
              <a:rPr lang="en-US"/>
              <a:t>Exploring the extremes with NUSTAR@FAIR</a:t>
            </a:r>
            <a:endParaRPr lang="de-DE"/>
          </a:p>
        </p:txBody>
      </p:sp>
    </p:spTree>
    <p:extLst>
      <p:ext uri="{BB962C8B-B14F-4D97-AF65-F5344CB8AC3E}">
        <p14:creationId xmlns:p14="http://schemas.microsoft.com/office/powerpoint/2010/main" val="10667784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6"/>
          <p:cNvSpPr>
            <a:spLocks noGrp="1" noChangeArrowheads="1"/>
          </p:cNvSpPr>
          <p:nvPr>
            <p:ph type="sldNum" sz="quarter" idx="10"/>
          </p:nvPr>
        </p:nvSpPr>
        <p:spPr/>
        <p:txBody>
          <a:bodyPr/>
          <a:lstStyle>
            <a:lvl1pPr>
              <a:defRPr/>
            </a:lvl1pPr>
          </a:lstStyle>
          <a:p>
            <a:fld id="{EF87BDAA-C4C7-7C47-AAED-71CF9956590F}" type="slidenum">
              <a:rPr lang="de-DE" altLang="x-none"/>
              <a:pPr/>
              <a:t>‹Nr.›</a:t>
            </a:fld>
            <a:endParaRPr lang="de-DE" altLang="x-none"/>
          </a:p>
        </p:txBody>
      </p:sp>
      <p:sp>
        <p:nvSpPr>
          <p:cNvPr id="6" name="Footer Placeholder 5"/>
          <p:cNvSpPr>
            <a:spLocks noGrp="1" noChangeArrowheads="1"/>
          </p:cNvSpPr>
          <p:nvPr>
            <p:ph type="ftr" sz="quarter" idx="11"/>
          </p:nvPr>
        </p:nvSpPr>
        <p:spPr>
          <a:xfrm>
            <a:off x="47625" y="6578600"/>
            <a:ext cx="4392613" cy="261938"/>
          </a:xfrm>
          <a:prstGeom prst="rect">
            <a:avLst/>
          </a:prstGeom>
        </p:spPr>
        <p:txBody>
          <a:bodyPr/>
          <a:lstStyle>
            <a:lvl1pPr>
              <a:defRPr sz="1400" i="0">
                <a:solidFill>
                  <a:srgbClr val="00599D"/>
                </a:solidFill>
                <a:latin typeface="Arial" charset="0"/>
                <a:ea typeface="+mn-ea"/>
              </a:defRPr>
            </a:lvl1pPr>
          </a:lstStyle>
          <a:p>
            <a:pPr>
              <a:defRPr/>
            </a:pPr>
            <a:r>
              <a:rPr lang="en-US"/>
              <a:t>Exploring the extremes with NUSTAR@FAIR</a:t>
            </a:r>
            <a:endParaRPr lang="de-DE"/>
          </a:p>
        </p:txBody>
      </p:sp>
    </p:spTree>
    <p:extLst>
      <p:ext uri="{BB962C8B-B14F-4D97-AF65-F5344CB8AC3E}">
        <p14:creationId xmlns:p14="http://schemas.microsoft.com/office/powerpoint/2010/main" val="22539964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6"/>
          <p:cNvSpPr>
            <a:spLocks noGrp="1" noChangeArrowheads="1"/>
          </p:cNvSpPr>
          <p:nvPr>
            <p:ph type="sldNum" sz="quarter" idx="10"/>
          </p:nvPr>
        </p:nvSpPr>
        <p:spPr/>
        <p:txBody>
          <a:bodyPr/>
          <a:lstStyle>
            <a:lvl1pPr>
              <a:defRPr/>
            </a:lvl1pPr>
          </a:lstStyle>
          <a:p>
            <a:fld id="{56511867-62AE-604E-9013-252F2B9D396B}" type="slidenum">
              <a:rPr lang="de-DE" altLang="x-none"/>
              <a:pPr/>
              <a:t>‹Nr.›</a:t>
            </a:fld>
            <a:endParaRPr lang="de-DE" altLang="x-none"/>
          </a:p>
        </p:txBody>
      </p:sp>
      <p:sp>
        <p:nvSpPr>
          <p:cNvPr id="6" name="Footer Placeholder 5"/>
          <p:cNvSpPr>
            <a:spLocks noGrp="1" noChangeArrowheads="1"/>
          </p:cNvSpPr>
          <p:nvPr>
            <p:ph type="ftr" sz="quarter" idx="11"/>
          </p:nvPr>
        </p:nvSpPr>
        <p:spPr>
          <a:xfrm>
            <a:off x="47625" y="6578600"/>
            <a:ext cx="4392613" cy="261938"/>
          </a:xfrm>
          <a:prstGeom prst="rect">
            <a:avLst/>
          </a:prstGeom>
        </p:spPr>
        <p:txBody>
          <a:bodyPr/>
          <a:lstStyle>
            <a:lvl1pPr>
              <a:defRPr sz="1400" i="0">
                <a:solidFill>
                  <a:srgbClr val="00599D"/>
                </a:solidFill>
                <a:latin typeface="Arial" charset="0"/>
                <a:ea typeface="+mn-ea"/>
              </a:defRPr>
            </a:lvl1pPr>
          </a:lstStyle>
          <a:p>
            <a:pPr>
              <a:defRPr/>
            </a:pPr>
            <a:r>
              <a:rPr lang="en-US"/>
              <a:t>Exploring the extremes with NUSTAR@FAIR</a:t>
            </a:r>
            <a:endParaRPr lang="de-DE"/>
          </a:p>
        </p:txBody>
      </p:sp>
    </p:spTree>
    <p:extLst>
      <p:ext uri="{BB962C8B-B14F-4D97-AF65-F5344CB8AC3E}">
        <p14:creationId xmlns:p14="http://schemas.microsoft.com/office/powerpoint/2010/main" val="10399206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6"/>
          <p:cNvSpPr>
            <a:spLocks noGrp="1" noChangeArrowheads="1"/>
          </p:cNvSpPr>
          <p:nvPr>
            <p:ph type="sldNum" sz="quarter" idx="10"/>
          </p:nvPr>
        </p:nvSpPr>
        <p:spPr/>
        <p:txBody>
          <a:bodyPr/>
          <a:lstStyle>
            <a:lvl1pPr>
              <a:defRPr/>
            </a:lvl1pPr>
          </a:lstStyle>
          <a:p>
            <a:fld id="{D66DC77D-658A-B24A-AB6E-47FFF6A539F2}" type="slidenum">
              <a:rPr lang="de-DE" altLang="x-none"/>
              <a:pPr/>
              <a:t>‹Nr.›</a:t>
            </a:fld>
            <a:endParaRPr lang="de-DE" altLang="x-none"/>
          </a:p>
        </p:txBody>
      </p:sp>
      <p:sp>
        <p:nvSpPr>
          <p:cNvPr id="5" name="Footer Placeholder 5"/>
          <p:cNvSpPr>
            <a:spLocks noGrp="1" noChangeArrowheads="1"/>
          </p:cNvSpPr>
          <p:nvPr>
            <p:ph type="ftr" sz="quarter" idx="11"/>
          </p:nvPr>
        </p:nvSpPr>
        <p:spPr>
          <a:xfrm>
            <a:off x="47625" y="6578600"/>
            <a:ext cx="4392613" cy="261938"/>
          </a:xfrm>
          <a:prstGeom prst="rect">
            <a:avLst/>
          </a:prstGeom>
        </p:spPr>
        <p:txBody>
          <a:bodyPr/>
          <a:lstStyle>
            <a:lvl1pPr>
              <a:defRPr sz="1400" i="0">
                <a:solidFill>
                  <a:srgbClr val="00599D"/>
                </a:solidFill>
                <a:latin typeface="Arial" charset="0"/>
                <a:ea typeface="+mn-ea"/>
              </a:defRPr>
            </a:lvl1pPr>
          </a:lstStyle>
          <a:p>
            <a:pPr>
              <a:defRPr/>
            </a:pPr>
            <a:r>
              <a:rPr lang="en-US"/>
              <a:t>Exploring the extremes with NUSTAR@FAIR</a:t>
            </a:r>
            <a:endParaRPr lang="de-DE"/>
          </a:p>
        </p:txBody>
      </p:sp>
    </p:spTree>
    <p:extLst>
      <p:ext uri="{BB962C8B-B14F-4D97-AF65-F5344CB8AC3E}">
        <p14:creationId xmlns:p14="http://schemas.microsoft.com/office/powerpoint/2010/main" val="14973757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742113" y="225425"/>
            <a:ext cx="2151062" cy="61563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287338" y="225425"/>
            <a:ext cx="6302375" cy="61563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6"/>
          <p:cNvSpPr>
            <a:spLocks noGrp="1" noChangeArrowheads="1"/>
          </p:cNvSpPr>
          <p:nvPr>
            <p:ph type="sldNum" sz="quarter" idx="10"/>
          </p:nvPr>
        </p:nvSpPr>
        <p:spPr/>
        <p:txBody>
          <a:bodyPr/>
          <a:lstStyle>
            <a:lvl1pPr>
              <a:defRPr/>
            </a:lvl1pPr>
          </a:lstStyle>
          <a:p>
            <a:fld id="{72038001-3C51-D342-9D73-6D522B3701AE}" type="slidenum">
              <a:rPr lang="de-DE" altLang="x-none"/>
              <a:pPr/>
              <a:t>‹Nr.›</a:t>
            </a:fld>
            <a:endParaRPr lang="de-DE" altLang="x-none"/>
          </a:p>
        </p:txBody>
      </p:sp>
      <p:sp>
        <p:nvSpPr>
          <p:cNvPr id="5" name="Footer Placeholder 5"/>
          <p:cNvSpPr>
            <a:spLocks noGrp="1" noChangeArrowheads="1"/>
          </p:cNvSpPr>
          <p:nvPr>
            <p:ph type="ftr" sz="quarter" idx="11"/>
          </p:nvPr>
        </p:nvSpPr>
        <p:spPr>
          <a:xfrm>
            <a:off x="47625" y="6578600"/>
            <a:ext cx="4392613" cy="261938"/>
          </a:xfrm>
          <a:prstGeom prst="rect">
            <a:avLst/>
          </a:prstGeom>
        </p:spPr>
        <p:txBody>
          <a:bodyPr/>
          <a:lstStyle>
            <a:lvl1pPr>
              <a:defRPr sz="1400" i="0">
                <a:solidFill>
                  <a:srgbClr val="00599D"/>
                </a:solidFill>
                <a:latin typeface="Arial" charset="0"/>
                <a:ea typeface="+mn-ea"/>
              </a:defRPr>
            </a:lvl1pPr>
          </a:lstStyle>
          <a:p>
            <a:pPr>
              <a:defRPr/>
            </a:pPr>
            <a:r>
              <a:rPr lang="en-US"/>
              <a:t>Exploring the extremes with NUSTAR@FAIR</a:t>
            </a:r>
            <a:endParaRPr lang="de-DE"/>
          </a:p>
        </p:txBody>
      </p:sp>
    </p:spTree>
    <p:extLst>
      <p:ext uri="{BB962C8B-B14F-4D97-AF65-F5344CB8AC3E}">
        <p14:creationId xmlns:p14="http://schemas.microsoft.com/office/powerpoint/2010/main" val="1562268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287338" y="225425"/>
            <a:ext cx="8605837" cy="490538"/>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287338" y="1125538"/>
            <a:ext cx="4225925" cy="525621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65663" y="1125538"/>
            <a:ext cx="4227512" cy="525621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6"/>
          <p:cNvSpPr>
            <a:spLocks noGrp="1" noChangeArrowheads="1"/>
          </p:cNvSpPr>
          <p:nvPr>
            <p:ph type="sldNum" sz="quarter" idx="10"/>
          </p:nvPr>
        </p:nvSpPr>
        <p:spPr/>
        <p:txBody>
          <a:bodyPr/>
          <a:lstStyle>
            <a:lvl1pPr>
              <a:defRPr/>
            </a:lvl1pPr>
          </a:lstStyle>
          <a:p>
            <a:fld id="{9345F4D6-82D5-1541-ABE8-C4BF4E3FC3DC}" type="slidenum">
              <a:rPr lang="de-DE" altLang="x-none"/>
              <a:pPr/>
              <a:t>‹Nr.›</a:t>
            </a:fld>
            <a:endParaRPr lang="de-DE" altLang="x-none"/>
          </a:p>
        </p:txBody>
      </p:sp>
      <p:sp>
        <p:nvSpPr>
          <p:cNvPr id="6" name="Footer Placeholder 5"/>
          <p:cNvSpPr>
            <a:spLocks noGrp="1" noChangeArrowheads="1"/>
          </p:cNvSpPr>
          <p:nvPr>
            <p:ph type="ftr" sz="quarter" idx="11"/>
          </p:nvPr>
        </p:nvSpPr>
        <p:spPr>
          <a:xfrm>
            <a:off x="47625" y="6578600"/>
            <a:ext cx="4392613" cy="261938"/>
          </a:xfrm>
          <a:prstGeom prst="rect">
            <a:avLst/>
          </a:prstGeom>
        </p:spPr>
        <p:txBody>
          <a:bodyPr/>
          <a:lstStyle>
            <a:lvl1pPr>
              <a:defRPr sz="1400" i="0">
                <a:solidFill>
                  <a:srgbClr val="00599D"/>
                </a:solidFill>
                <a:latin typeface="Arial" charset="0"/>
                <a:ea typeface="+mn-ea"/>
              </a:defRPr>
            </a:lvl1pPr>
          </a:lstStyle>
          <a:p>
            <a:pPr>
              <a:defRPr/>
            </a:pPr>
            <a:r>
              <a:rPr lang="en-US"/>
              <a:t>Exploring the extremes with NUSTAR@FAIR</a:t>
            </a:r>
            <a:endParaRPr lang="de-DE"/>
          </a:p>
        </p:txBody>
      </p:sp>
    </p:spTree>
    <p:extLst>
      <p:ext uri="{BB962C8B-B14F-4D97-AF65-F5344CB8AC3E}">
        <p14:creationId xmlns:p14="http://schemas.microsoft.com/office/powerpoint/2010/main" val="4041561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5" name="Foliennummernplatzhalter 4"/>
          <p:cNvSpPr>
            <a:spLocks noGrp="1"/>
          </p:cNvSpPr>
          <p:nvPr>
            <p:ph type="sldNum" sz="quarter" idx="12"/>
          </p:nvPr>
        </p:nvSpPr>
        <p:spPr/>
        <p:txBody>
          <a:bodyPr/>
          <a:lstStyle/>
          <a:p>
            <a:fld id="{125CBDDA-5CCF-8748-8988-9DC6C8981774}" type="slidenum">
              <a:rPr lang="de-DE" smtClean="0"/>
              <a:t>‹Nr.›</a:t>
            </a:fld>
            <a:endParaRPr lang="de-DE"/>
          </a:p>
        </p:txBody>
      </p:sp>
      <p:sp>
        <p:nvSpPr>
          <p:cNvPr id="4" name="Datumsplatzhalter 4"/>
          <p:cNvSpPr>
            <a:spLocks noGrp="1"/>
          </p:cNvSpPr>
          <p:nvPr>
            <p:ph type="dt" sz="half" idx="2"/>
          </p:nvPr>
        </p:nvSpPr>
        <p:spPr>
          <a:xfrm>
            <a:off x="6502400" y="6552643"/>
            <a:ext cx="1446429" cy="365125"/>
          </a:xfrm>
          <a:prstGeom prst="rect">
            <a:avLst/>
          </a:prstGeom>
        </p:spPr>
        <p:txBody>
          <a:bodyPr vert="horz" lIns="91440" tIns="45720" rIns="91440" bIns="45720" rtlCol="0" anchor="ctr"/>
          <a:lstStyle>
            <a:lvl1pPr algn="r">
              <a:defRPr sz="1000">
                <a:solidFill>
                  <a:schemeClr val="tx1"/>
                </a:solidFill>
              </a:defRPr>
            </a:lvl1pPr>
          </a:lstStyle>
          <a:p>
            <a:r>
              <a:rPr lang="de-DE" dirty="0" smtClean="0"/>
              <a:t>3 March 2017</a:t>
            </a:r>
            <a:endParaRPr lang="de-DE" dirty="0"/>
          </a:p>
        </p:txBody>
      </p:sp>
      <p:sp>
        <p:nvSpPr>
          <p:cNvPr id="6" name="Fußzeilenplatzhalter 7"/>
          <p:cNvSpPr>
            <a:spLocks noGrp="1"/>
          </p:cNvSpPr>
          <p:nvPr>
            <p:ph type="ftr" sz="quarter" idx="3"/>
          </p:nvPr>
        </p:nvSpPr>
        <p:spPr>
          <a:xfrm>
            <a:off x="2260600" y="6560611"/>
            <a:ext cx="4838399" cy="357157"/>
          </a:xfrm>
          <a:prstGeom prst="rect">
            <a:avLst/>
          </a:prstGeom>
        </p:spPr>
        <p:txBody>
          <a:bodyPr vert="horz" lIns="91440" tIns="45720" rIns="91440" bIns="45720" rtlCol="0" anchor="ctr"/>
          <a:lstStyle>
            <a:lvl1pPr algn="ctr">
              <a:defRPr sz="1000">
                <a:solidFill>
                  <a:schemeClr val="tx1"/>
                </a:solidFill>
              </a:defRPr>
            </a:lvl1pPr>
          </a:lstStyle>
          <a:p>
            <a:pPr algn="l"/>
            <a:r>
              <a:rPr lang="de-DE" smtClean="0"/>
              <a:t>The Universe in the Laboratory | Prof. Dr. Paolo Giubellino</a:t>
            </a:r>
            <a:endParaRPr lang="de-DE" dirty="0"/>
          </a:p>
        </p:txBody>
      </p:sp>
    </p:spTree>
    <p:extLst>
      <p:ext uri="{BB962C8B-B14F-4D97-AF65-F5344CB8AC3E}">
        <p14:creationId xmlns:p14="http://schemas.microsoft.com/office/powerpoint/2010/main" val="38897924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287338" y="225425"/>
            <a:ext cx="8605837" cy="490538"/>
          </a:xfrm>
        </p:spPr>
        <p:txBody>
          <a:bodyPr/>
          <a:lstStyle/>
          <a:p>
            <a:r>
              <a:rPr lang="de-DE" smtClean="0"/>
              <a:t>Titelmasterformat durch Klicken bearbeiten</a:t>
            </a:r>
            <a:endParaRPr lang="de-DE"/>
          </a:p>
        </p:txBody>
      </p:sp>
      <p:sp>
        <p:nvSpPr>
          <p:cNvPr id="3" name="Tabellenplatzhalter 2"/>
          <p:cNvSpPr>
            <a:spLocks noGrp="1"/>
          </p:cNvSpPr>
          <p:nvPr>
            <p:ph type="tbl" idx="1"/>
          </p:nvPr>
        </p:nvSpPr>
        <p:spPr>
          <a:xfrm>
            <a:off x="287338" y="1125538"/>
            <a:ext cx="8605837" cy="5256212"/>
          </a:xfrm>
        </p:spPr>
        <p:txBody>
          <a:bodyPr/>
          <a:lstStyle/>
          <a:p>
            <a:pPr lvl="0"/>
            <a:endParaRPr lang="de-DE" noProof="0" smtClean="0"/>
          </a:p>
        </p:txBody>
      </p:sp>
      <p:sp>
        <p:nvSpPr>
          <p:cNvPr id="4" name="Rectangle 6"/>
          <p:cNvSpPr>
            <a:spLocks noGrp="1" noChangeArrowheads="1"/>
          </p:cNvSpPr>
          <p:nvPr>
            <p:ph type="sldNum" sz="quarter" idx="10"/>
          </p:nvPr>
        </p:nvSpPr>
        <p:spPr/>
        <p:txBody>
          <a:bodyPr/>
          <a:lstStyle>
            <a:lvl1pPr>
              <a:defRPr/>
            </a:lvl1pPr>
          </a:lstStyle>
          <a:p>
            <a:fld id="{EEAF152D-3180-384E-A444-2CE3793C9402}" type="slidenum">
              <a:rPr lang="de-DE" altLang="x-none"/>
              <a:pPr/>
              <a:t>‹Nr.›</a:t>
            </a:fld>
            <a:endParaRPr lang="de-DE" altLang="x-none"/>
          </a:p>
        </p:txBody>
      </p:sp>
      <p:sp>
        <p:nvSpPr>
          <p:cNvPr id="5" name="Footer Placeholder 5"/>
          <p:cNvSpPr>
            <a:spLocks noGrp="1" noChangeArrowheads="1"/>
          </p:cNvSpPr>
          <p:nvPr>
            <p:ph type="ftr" sz="quarter" idx="11"/>
          </p:nvPr>
        </p:nvSpPr>
        <p:spPr>
          <a:xfrm>
            <a:off x="47625" y="6578600"/>
            <a:ext cx="4392613" cy="261938"/>
          </a:xfrm>
          <a:prstGeom prst="rect">
            <a:avLst/>
          </a:prstGeom>
        </p:spPr>
        <p:txBody>
          <a:bodyPr/>
          <a:lstStyle>
            <a:lvl1pPr>
              <a:defRPr sz="1400" i="0">
                <a:solidFill>
                  <a:srgbClr val="00599D"/>
                </a:solidFill>
                <a:latin typeface="Arial" charset="0"/>
                <a:ea typeface="+mn-ea"/>
              </a:defRPr>
            </a:lvl1pPr>
          </a:lstStyle>
          <a:p>
            <a:pPr>
              <a:defRPr/>
            </a:pPr>
            <a:r>
              <a:rPr lang="en-US"/>
              <a:t>Exploring the extremes with NUSTAR@FAIR</a:t>
            </a:r>
            <a:endParaRPr lang="de-DE"/>
          </a:p>
        </p:txBody>
      </p:sp>
    </p:spTree>
    <p:extLst>
      <p:ext uri="{BB962C8B-B14F-4D97-AF65-F5344CB8AC3E}">
        <p14:creationId xmlns:p14="http://schemas.microsoft.com/office/powerpoint/2010/main" val="12799598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表紙">
    <p:spTree>
      <p:nvGrpSpPr>
        <p:cNvPr id="1" name=""/>
        <p:cNvGrpSpPr/>
        <p:nvPr/>
      </p:nvGrpSpPr>
      <p:grpSpPr>
        <a:xfrm>
          <a:off x="0" y="0"/>
          <a:ext cx="0" cy="0"/>
          <a:chOff x="0" y="0"/>
          <a:chExt cx="0" cy="0"/>
        </a:xfrm>
      </p:grpSpPr>
      <p:sp>
        <p:nvSpPr>
          <p:cNvPr id="2" name="スライド番号"/>
          <p:cNvSpPr txBox="1">
            <a:spLocks noGrp="1"/>
          </p:cNvSpPr>
          <p:nvPr>
            <p:ph type="sldNum" sz="quarter" idx="10"/>
          </p:nvPr>
        </p:nvSpPr>
        <p:spPr/>
        <p:txBody>
          <a:bodyPr/>
          <a:lstStyle>
            <a:lvl1pPr>
              <a:defRPr/>
            </a:lvl1pPr>
          </a:lstStyle>
          <a:p>
            <a:fld id="{C6A05030-AFD0-9245-8035-31FF25B1FA64}" type="slidenum">
              <a:rPr lang="en-US" altLang="x-none"/>
              <a:pPr/>
              <a:t>‹Nr.›</a:t>
            </a:fld>
            <a:endParaRPr lang="en-US" altLang="x-none"/>
          </a:p>
        </p:txBody>
      </p:sp>
    </p:spTree>
    <p:extLst>
      <p:ext uri="{BB962C8B-B14F-4D97-AF65-F5344CB8AC3E}">
        <p14:creationId xmlns:p14="http://schemas.microsoft.com/office/powerpoint/2010/main" val="382473462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5" name="Bild 4" descr="fair-mesh.jpg"/>
          <p:cNvPicPr>
            <a:picLocks noChangeAspect="1"/>
          </p:cNvPicPr>
          <p:nvPr userDrawn="1"/>
        </p:nvPicPr>
        <p:blipFill rotWithShape="1">
          <a:blip r:embed="rId2">
            <a:extLst>
              <a:ext uri="{28A0092B-C50C-407E-A947-70E740481C1C}">
                <a14:useLocalDpi xmlns:a14="http://schemas.microsoft.com/office/drawing/2010/main" val="0"/>
              </a:ext>
            </a:extLst>
          </a:blip>
          <a:srcRect l="4773" t="11489" r="5373" b="5511"/>
          <a:stretch/>
        </p:blipFill>
        <p:spPr>
          <a:xfrm>
            <a:off x="110437" y="1417154"/>
            <a:ext cx="8926586" cy="5056250"/>
          </a:xfrm>
          <a:prstGeom prst="rect">
            <a:avLst/>
          </a:prstGeom>
        </p:spPr>
      </p:pic>
      <p:sp>
        <p:nvSpPr>
          <p:cNvPr id="2" name="Titel 1"/>
          <p:cNvSpPr>
            <a:spLocks noGrp="1"/>
          </p:cNvSpPr>
          <p:nvPr>
            <p:ph type="ctrTitle"/>
          </p:nvPr>
        </p:nvSpPr>
        <p:spPr>
          <a:xfrm>
            <a:off x="1251563" y="3244364"/>
            <a:ext cx="6607516" cy="779866"/>
          </a:xfrm>
        </p:spPr>
        <p:txBody>
          <a:bodyPr anchor="b" anchorCtr="0">
            <a:noAutofit/>
          </a:bodyPr>
          <a:lstStyle>
            <a:lvl1pPr algn="ctr">
              <a:defRPr sz="3600">
                <a:solidFill>
                  <a:srgbClr val="333333"/>
                </a:solidFill>
              </a:defRPr>
            </a:lvl1pPr>
          </a:lstStyle>
          <a:p>
            <a:r>
              <a:rPr lang="de-DE" dirty="0" smtClean="0"/>
              <a:t>Mastertitelformat bearbeiten</a:t>
            </a:r>
            <a:endParaRPr lang="de-DE" dirty="0"/>
          </a:p>
        </p:txBody>
      </p:sp>
      <p:sp>
        <p:nvSpPr>
          <p:cNvPr id="3" name="Untertitel 2"/>
          <p:cNvSpPr>
            <a:spLocks noGrp="1"/>
          </p:cNvSpPr>
          <p:nvPr>
            <p:ph type="subTitle" idx="1"/>
          </p:nvPr>
        </p:nvSpPr>
        <p:spPr>
          <a:xfrm>
            <a:off x="1371600" y="4024230"/>
            <a:ext cx="6400800" cy="584660"/>
          </a:xfrm>
        </p:spPr>
        <p:txBody>
          <a:bodyPr>
            <a:normAutofit/>
          </a:bodyPr>
          <a:lstStyle>
            <a:lvl1pPr marL="0" indent="0" algn="ctr">
              <a:buNone/>
              <a:defRPr sz="2000">
                <a:solidFill>
                  <a:srgbClr val="666666"/>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Master-Untertitelformat bearbeiten</a:t>
            </a:r>
            <a:endParaRPr lang="de-DE" dirty="0"/>
          </a:p>
        </p:txBody>
      </p:sp>
      <p:sp>
        <p:nvSpPr>
          <p:cNvPr id="13" name="Rechteck 12"/>
          <p:cNvSpPr/>
          <p:nvPr userDrawn="1"/>
        </p:nvSpPr>
        <p:spPr>
          <a:xfrm>
            <a:off x="404091" y="6650182"/>
            <a:ext cx="3371273" cy="207818"/>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Tree>
    <p:extLst>
      <p:ext uri="{BB962C8B-B14F-4D97-AF65-F5344CB8AC3E}">
        <p14:creationId xmlns:p14="http://schemas.microsoft.com/office/powerpoint/2010/main" val="1609250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22565" y="271335"/>
            <a:ext cx="5584535" cy="787557"/>
          </a:xfrm>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6" name="Foliennummernplatzhalter 5"/>
          <p:cNvSpPr>
            <a:spLocks noGrp="1"/>
          </p:cNvSpPr>
          <p:nvPr>
            <p:ph type="sldNum" sz="quarter" idx="12"/>
          </p:nvPr>
        </p:nvSpPr>
        <p:spPr/>
        <p:txBody>
          <a:bodyPr/>
          <a:lstStyle/>
          <a:p>
            <a:fld id="{125CBDDA-5CCF-8748-8988-9DC6C8981774}" type="slidenum">
              <a:rPr lang="de-DE" smtClean="0"/>
              <a:pPr/>
              <a:t>‹Nr.›</a:t>
            </a:fld>
            <a:endParaRPr lang="de-DE"/>
          </a:p>
        </p:txBody>
      </p:sp>
      <p:sp>
        <p:nvSpPr>
          <p:cNvPr id="5" name="Datumsplatzhalter 4"/>
          <p:cNvSpPr>
            <a:spLocks noGrp="1"/>
          </p:cNvSpPr>
          <p:nvPr>
            <p:ph type="dt" sz="half" idx="2"/>
          </p:nvPr>
        </p:nvSpPr>
        <p:spPr>
          <a:xfrm>
            <a:off x="6769100" y="6552643"/>
            <a:ext cx="1179729" cy="365125"/>
          </a:xfrm>
          <a:prstGeom prst="rect">
            <a:avLst/>
          </a:prstGeom>
        </p:spPr>
        <p:txBody>
          <a:bodyPr vert="horz" lIns="91440" tIns="45720" rIns="91440" bIns="45720" rtlCol="0" anchor="ctr"/>
          <a:lstStyle>
            <a:lvl1pPr algn="r">
              <a:defRPr sz="1000">
                <a:solidFill>
                  <a:schemeClr val="tx1"/>
                </a:solidFill>
              </a:defRPr>
            </a:lvl1pPr>
          </a:lstStyle>
          <a:p>
            <a:r>
              <a:rPr lang="de-DE" smtClean="0">
                <a:solidFill>
                  <a:prstClr val="black"/>
                </a:solidFill>
              </a:rPr>
              <a:t>3 March 2017</a:t>
            </a:r>
            <a:endParaRPr lang="de-DE" dirty="0">
              <a:solidFill>
                <a:prstClr val="black"/>
              </a:solidFill>
            </a:endParaRPr>
          </a:p>
        </p:txBody>
      </p:sp>
      <p:sp>
        <p:nvSpPr>
          <p:cNvPr id="7" name="Fußzeilenplatzhalter 7"/>
          <p:cNvSpPr>
            <a:spLocks noGrp="1"/>
          </p:cNvSpPr>
          <p:nvPr>
            <p:ph type="ftr" sz="quarter" idx="3"/>
          </p:nvPr>
        </p:nvSpPr>
        <p:spPr>
          <a:xfrm>
            <a:off x="2273300" y="6560611"/>
            <a:ext cx="4825699" cy="357157"/>
          </a:xfrm>
          <a:prstGeom prst="rect">
            <a:avLst/>
          </a:prstGeom>
        </p:spPr>
        <p:txBody>
          <a:bodyPr vert="horz" lIns="91440" tIns="45720" rIns="91440" bIns="45720" rtlCol="0" anchor="ctr"/>
          <a:lstStyle>
            <a:lvl1pPr algn="ctr">
              <a:defRPr sz="1000">
                <a:solidFill>
                  <a:schemeClr val="tx1"/>
                </a:solidFill>
              </a:defRPr>
            </a:lvl1pPr>
          </a:lstStyle>
          <a:p>
            <a:pPr algn="l"/>
            <a:r>
              <a:rPr lang="de-DE" smtClean="0">
                <a:solidFill>
                  <a:prstClr val="black"/>
                </a:solidFill>
              </a:rPr>
              <a:t>The Universe in the Laboratory | Prof. Dr. Paolo Giubellino</a:t>
            </a:r>
            <a:endParaRPr lang="de-DE" dirty="0">
              <a:solidFill>
                <a:prstClr val="black"/>
              </a:solidFill>
            </a:endParaRPr>
          </a:p>
        </p:txBody>
      </p:sp>
    </p:spTree>
    <p:extLst>
      <p:ext uri="{BB962C8B-B14F-4D97-AF65-F5344CB8AC3E}">
        <p14:creationId xmlns:p14="http://schemas.microsoft.com/office/powerpoint/2010/main" val="4090823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0"/>
            <a:ext cx="40386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Foliennummernplatzhalter 6"/>
          <p:cNvSpPr>
            <a:spLocks noGrp="1"/>
          </p:cNvSpPr>
          <p:nvPr>
            <p:ph type="sldNum" sz="quarter" idx="12"/>
          </p:nvPr>
        </p:nvSpPr>
        <p:spPr/>
        <p:txBody>
          <a:bodyPr/>
          <a:lstStyle/>
          <a:p>
            <a:fld id="{125CBDDA-5CCF-8748-8988-9DC6C8981774}" type="slidenum">
              <a:rPr lang="de-DE" smtClean="0"/>
              <a:pPr/>
              <a:t>‹Nr.›</a:t>
            </a:fld>
            <a:endParaRPr lang="de-DE"/>
          </a:p>
        </p:txBody>
      </p:sp>
      <p:sp>
        <p:nvSpPr>
          <p:cNvPr id="6" name="Datumsplatzhalter 4"/>
          <p:cNvSpPr>
            <a:spLocks noGrp="1"/>
          </p:cNvSpPr>
          <p:nvPr>
            <p:ph type="dt" sz="half" idx="13"/>
          </p:nvPr>
        </p:nvSpPr>
        <p:spPr>
          <a:xfrm>
            <a:off x="6604000" y="6552643"/>
            <a:ext cx="1344829" cy="365125"/>
          </a:xfrm>
          <a:prstGeom prst="rect">
            <a:avLst/>
          </a:prstGeom>
        </p:spPr>
        <p:txBody>
          <a:bodyPr vert="horz" lIns="91440" tIns="45720" rIns="91440" bIns="45720" rtlCol="0" anchor="ctr"/>
          <a:lstStyle>
            <a:lvl1pPr algn="r">
              <a:defRPr sz="1000">
                <a:solidFill>
                  <a:schemeClr val="tx1"/>
                </a:solidFill>
              </a:defRPr>
            </a:lvl1pPr>
          </a:lstStyle>
          <a:p>
            <a:r>
              <a:rPr lang="de-DE" smtClean="0">
                <a:solidFill>
                  <a:prstClr val="black"/>
                </a:solidFill>
              </a:rPr>
              <a:t>3 March 2017</a:t>
            </a:r>
            <a:endParaRPr lang="de-DE" dirty="0">
              <a:solidFill>
                <a:prstClr val="black"/>
              </a:solidFill>
            </a:endParaRPr>
          </a:p>
        </p:txBody>
      </p:sp>
      <p:sp>
        <p:nvSpPr>
          <p:cNvPr id="8" name="Fußzeilenplatzhalter 7"/>
          <p:cNvSpPr>
            <a:spLocks noGrp="1"/>
          </p:cNvSpPr>
          <p:nvPr>
            <p:ph type="ftr" sz="quarter" idx="3"/>
          </p:nvPr>
        </p:nvSpPr>
        <p:spPr>
          <a:xfrm>
            <a:off x="2273300" y="6560611"/>
            <a:ext cx="4825699" cy="357157"/>
          </a:xfrm>
          <a:prstGeom prst="rect">
            <a:avLst/>
          </a:prstGeom>
        </p:spPr>
        <p:txBody>
          <a:bodyPr vert="horz" lIns="91440" tIns="45720" rIns="91440" bIns="45720" rtlCol="0" anchor="ctr"/>
          <a:lstStyle>
            <a:lvl1pPr algn="ctr">
              <a:defRPr sz="1000">
                <a:solidFill>
                  <a:schemeClr val="tx1"/>
                </a:solidFill>
              </a:defRPr>
            </a:lvl1pPr>
          </a:lstStyle>
          <a:p>
            <a:pPr algn="l"/>
            <a:r>
              <a:rPr lang="de-DE" smtClean="0">
                <a:solidFill>
                  <a:prstClr val="black"/>
                </a:solidFill>
              </a:rPr>
              <a:t>The Universe in the Laboratory | Prof. Dr. Paolo Giubellino</a:t>
            </a:r>
            <a:endParaRPr lang="de-DE" dirty="0">
              <a:solidFill>
                <a:prstClr val="black"/>
              </a:solidFill>
            </a:endParaRPr>
          </a:p>
        </p:txBody>
      </p:sp>
    </p:spTree>
    <p:extLst>
      <p:ext uri="{BB962C8B-B14F-4D97-AF65-F5344CB8AC3E}">
        <p14:creationId xmlns:p14="http://schemas.microsoft.com/office/powerpoint/2010/main" val="2172675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5" name="Foliennummernplatzhalter 4"/>
          <p:cNvSpPr>
            <a:spLocks noGrp="1"/>
          </p:cNvSpPr>
          <p:nvPr>
            <p:ph type="sldNum" sz="quarter" idx="12"/>
          </p:nvPr>
        </p:nvSpPr>
        <p:spPr/>
        <p:txBody>
          <a:bodyPr/>
          <a:lstStyle/>
          <a:p>
            <a:fld id="{125CBDDA-5CCF-8748-8988-9DC6C8981774}" type="slidenum">
              <a:rPr lang="de-DE" smtClean="0"/>
              <a:pPr/>
              <a:t>‹Nr.›</a:t>
            </a:fld>
            <a:endParaRPr lang="de-DE"/>
          </a:p>
        </p:txBody>
      </p:sp>
      <p:sp>
        <p:nvSpPr>
          <p:cNvPr id="4" name="Datumsplatzhalter 4"/>
          <p:cNvSpPr>
            <a:spLocks noGrp="1"/>
          </p:cNvSpPr>
          <p:nvPr>
            <p:ph type="dt" sz="half" idx="2"/>
          </p:nvPr>
        </p:nvSpPr>
        <p:spPr>
          <a:xfrm>
            <a:off x="6502400" y="6552643"/>
            <a:ext cx="1446429" cy="365125"/>
          </a:xfrm>
          <a:prstGeom prst="rect">
            <a:avLst/>
          </a:prstGeom>
        </p:spPr>
        <p:txBody>
          <a:bodyPr vert="horz" lIns="91440" tIns="45720" rIns="91440" bIns="45720" rtlCol="0" anchor="ctr"/>
          <a:lstStyle>
            <a:lvl1pPr algn="r">
              <a:defRPr sz="1000">
                <a:solidFill>
                  <a:schemeClr val="tx1"/>
                </a:solidFill>
              </a:defRPr>
            </a:lvl1pPr>
          </a:lstStyle>
          <a:p>
            <a:r>
              <a:rPr lang="de-DE" dirty="0" smtClean="0">
                <a:solidFill>
                  <a:prstClr val="black"/>
                </a:solidFill>
              </a:rPr>
              <a:t>3 March 2017</a:t>
            </a:r>
            <a:endParaRPr lang="de-DE" dirty="0">
              <a:solidFill>
                <a:prstClr val="black"/>
              </a:solidFill>
            </a:endParaRPr>
          </a:p>
        </p:txBody>
      </p:sp>
      <p:sp>
        <p:nvSpPr>
          <p:cNvPr id="6" name="Fußzeilenplatzhalter 7"/>
          <p:cNvSpPr>
            <a:spLocks noGrp="1"/>
          </p:cNvSpPr>
          <p:nvPr>
            <p:ph type="ftr" sz="quarter" idx="3"/>
          </p:nvPr>
        </p:nvSpPr>
        <p:spPr>
          <a:xfrm>
            <a:off x="2260600" y="6560611"/>
            <a:ext cx="4838399" cy="357157"/>
          </a:xfrm>
          <a:prstGeom prst="rect">
            <a:avLst/>
          </a:prstGeom>
        </p:spPr>
        <p:txBody>
          <a:bodyPr vert="horz" lIns="91440" tIns="45720" rIns="91440" bIns="45720" rtlCol="0" anchor="ctr"/>
          <a:lstStyle>
            <a:lvl1pPr algn="ctr">
              <a:defRPr sz="1000">
                <a:solidFill>
                  <a:schemeClr val="tx1"/>
                </a:solidFill>
              </a:defRPr>
            </a:lvl1pPr>
          </a:lstStyle>
          <a:p>
            <a:pPr algn="l"/>
            <a:r>
              <a:rPr lang="de-DE" smtClean="0">
                <a:solidFill>
                  <a:prstClr val="black"/>
                </a:solidFill>
              </a:rPr>
              <a:t>The Universe in the Laboratory | Prof. Dr. Paolo Giubellino</a:t>
            </a:r>
            <a:endParaRPr lang="de-DE" dirty="0">
              <a:solidFill>
                <a:prstClr val="black"/>
              </a:solidFill>
            </a:endParaRPr>
          </a:p>
        </p:txBody>
      </p:sp>
    </p:spTree>
    <p:extLst>
      <p:ext uri="{BB962C8B-B14F-4D97-AF65-F5344CB8AC3E}">
        <p14:creationId xmlns:p14="http://schemas.microsoft.com/office/powerpoint/2010/main" val="1342441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de-DE" dirty="0"/>
          </a:p>
        </p:txBody>
      </p:sp>
    </p:spTree>
    <p:extLst>
      <p:ext uri="{BB962C8B-B14F-4D97-AF65-F5344CB8AC3E}">
        <p14:creationId xmlns:p14="http://schemas.microsoft.com/office/powerpoint/2010/main" val="28738530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6.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1.xml"/><Relationship Id="rId7" Type="http://schemas.openxmlformats.org/officeDocument/2006/relationships/image" Target="../media/image11.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5.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15.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14.png"/><Relationship Id="rId5" Type="http://schemas.openxmlformats.org/officeDocument/2006/relationships/theme" Target="../theme/theme6.xml"/><Relationship Id="rId4" Type="http://schemas.openxmlformats.org/officeDocument/2006/relationships/slideLayout" Target="../slideLayouts/slideLayout2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7.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hteck 9"/>
          <p:cNvSpPr/>
          <p:nvPr/>
        </p:nvSpPr>
        <p:spPr>
          <a:xfrm>
            <a:off x="0" y="6612411"/>
            <a:ext cx="9144000" cy="255600"/>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 name="Textplatzhalter 2"/>
          <p:cNvSpPr>
            <a:spLocks noGrp="1"/>
          </p:cNvSpPr>
          <p:nvPr>
            <p:ph type="body" idx="1"/>
          </p:nvPr>
        </p:nvSpPr>
        <p:spPr>
          <a:xfrm>
            <a:off x="422565" y="1450685"/>
            <a:ext cx="8211834" cy="4903585"/>
          </a:xfrm>
          <a:prstGeom prst="rect">
            <a:avLst/>
          </a:prstGeom>
        </p:spPr>
        <p:txBody>
          <a:bodyPr vert="horz" lIns="91440" tIns="45720" rIns="91440" bIns="45720" rtlCol="0">
            <a:normAutofit/>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oliennummernplatzhalter 5"/>
          <p:cNvSpPr>
            <a:spLocks noGrp="1"/>
          </p:cNvSpPr>
          <p:nvPr>
            <p:ph type="sldNum" sz="quarter" idx="4"/>
          </p:nvPr>
        </p:nvSpPr>
        <p:spPr>
          <a:xfrm>
            <a:off x="7964992" y="6552643"/>
            <a:ext cx="744898" cy="365125"/>
          </a:xfrm>
          <a:prstGeom prst="rect">
            <a:avLst/>
          </a:prstGeom>
        </p:spPr>
        <p:txBody>
          <a:bodyPr vert="horz" lIns="91440" tIns="45720" rIns="91440" bIns="45720" rtlCol="0" anchor="ctr"/>
          <a:lstStyle>
            <a:lvl1pPr algn="r">
              <a:defRPr sz="1000">
                <a:solidFill>
                  <a:srgbClr val="333333"/>
                </a:solidFill>
                <a:latin typeface="Calibri"/>
                <a:cs typeface="Calibri"/>
              </a:defRPr>
            </a:lvl1pPr>
          </a:lstStyle>
          <a:p>
            <a:fld id="{125CBDDA-5CCF-8748-8988-9DC6C8981774}" type="slidenum">
              <a:rPr lang="de-DE" smtClean="0"/>
              <a:pPr/>
              <a:t>‹Nr.›</a:t>
            </a:fld>
            <a:endParaRPr lang="de-DE" dirty="0"/>
          </a:p>
        </p:txBody>
      </p:sp>
      <p:pic>
        <p:nvPicPr>
          <p:cNvPr id="7" name="Bild 6" descr="GSI_Logo_rgb.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18399" y="583587"/>
            <a:ext cx="1129081" cy="376361"/>
          </a:xfrm>
          <a:prstGeom prst="rect">
            <a:avLst/>
          </a:prstGeom>
        </p:spPr>
      </p:pic>
      <p:cxnSp>
        <p:nvCxnSpPr>
          <p:cNvPr id="9" name="Gerade Verbindung 8"/>
          <p:cNvCxnSpPr/>
          <p:nvPr/>
        </p:nvCxnSpPr>
        <p:spPr>
          <a:xfrm>
            <a:off x="0" y="1068273"/>
            <a:ext cx="9144000" cy="0"/>
          </a:xfrm>
          <a:prstGeom prst="line">
            <a:avLst/>
          </a:prstGeom>
          <a:ln w="2540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11" name="Textfeld 10"/>
          <p:cNvSpPr txBox="1"/>
          <p:nvPr/>
        </p:nvSpPr>
        <p:spPr>
          <a:xfrm>
            <a:off x="435267" y="6616075"/>
            <a:ext cx="2028533" cy="246221"/>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000" dirty="0" smtClean="0">
                <a:solidFill>
                  <a:srgbClr val="333333"/>
                </a:solidFill>
                <a:latin typeface="Calibri"/>
                <a:cs typeface="Calibri"/>
              </a:rPr>
              <a:t>FAIR GmbH | GSI GmbH</a:t>
            </a:r>
          </a:p>
        </p:txBody>
      </p:sp>
      <p:sp>
        <p:nvSpPr>
          <p:cNvPr id="2" name="Titelplatzhalter 1"/>
          <p:cNvSpPr>
            <a:spLocks noGrp="1"/>
          </p:cNvSpPr>
          <p:nvPr>
            <p:ph type="title"/>
          </p:nvPr>
        </p:nvSpPr>
        <p:spPr>
          <a:xfrm>
            <a:off x="422565" y="270000"/>
            <a:ext cx="5584535" cy="787557"/>
          </a:xfrm>
          <a:prstGeom prst="rect">
            <a:avLst/>
          </a:prstGeom>
        </p:spPr>
        <p:txBody>
          <a:bodyPr vert="horz" lIns="91440" tIns="45720" rIns="91440" bIns="45720" rtlCol="0" anchor="b" anchorCtr="0">
            <a:normAutofit/>
          </a:bodyPr>
          <a:lstStyle/>
          <a:p>
            <a:r>
              <a:rPr lang="de-DE" dirty="0" smtClean="0"/>
              <a:t>Mastertitelformat bearbeiten</a:t>
            </a:r>
            <a:endParaRPr lang="de-DE" dirty="0"/>
          </a:p>
        </p:txBody>
      </p:sp>
      <p:sp>
        <p:nvSpPr>
          <p:cNvPr id="4" name="Rechteck 3"/>
          <p:cNvSpPr>
            <a:spLocks/>
          </p:cNvSpPr>
          <p:nvPr/>
        </p:nvSpPr>
        <p:spPr>
          <a:xfrm>
            <a:off x="-1" y="939485"/>
            <a:ext cx="255600" cy="255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 name="Rechteck 11"/>
          <p:cNvSpPr>
            <a:spLocks/>
          </p:cNvSpPr>
          <p:nvPr/>
        </p:nvSpPr>
        <p:spPr>
          <a:xfrm>
            <a:off x="-1" y="6609871"/>
            <a:ext cx="255600" cy="255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Datumsplatzhalter 4"/>
          <p:cNvSpPr>
            <a:spLocks noGrp="1"/>
          </p:cNvSpPr>
          <p:nvPr>
            <p:ph type="dt" sz="half" idx="2"/>
          </p:nvPr>
        </p:nvSpPr>
        <p:spPr>
          <a:xfrm>
            <a:off x="6426201" y="6552643"/>
            <a:ext cx="1522629" cy="365125"/>
          </a:xfrm>
          <a:prstGeom prst="rect">
            <a:avLst/>
          </a:prstGeom>
        </p:spPr>
        <p:txBody>
          <a:bodyPr vert="horz" lIns="91440" tIns="45720" rIns="91440" bIns="45720" rtlCol="0" anchor="ctr"/>
          <a:lstStyle>
            <a:lvl1pPr algn="r">
              <a:defRPr sz="1000">
                <a:solidFill>
                  <a:srgbClr val="333333"/>
                </a:solidFill>
                <a:latin typeface="Calibri"/>
                <a:cs typeface="Calibri"/>
              </a:defRPr>
            </a:lvl1pPr>
          </a:lstStyle>
          <a:p>
            <a:r>
              <a:rPr lang="de-DE" dirty="0" smtClean="0"/>
              <a:t>3 March 2017</a:t>
            </a:r>
            <a:endParaRPr lang="de-DE" dirty="0"/>
          </a:p>
        </p:txBody>
      </p:sp>
      <p:sp>
        <p:nvSpPr>
          <p:cNvPr id="8" name="Fußzeilenplatzhalter 7"/>
          <p:cNvSpPr>
            <a:spLocks noGrp="1"/>
          </p:cNvSpPr>
          <p:nvPr>
            <p:ph type="ftr" sz="quarter" idx="3"/>
          </p:nvPr>
        </p:nvSpPr>
        <p:spPr>
          <a:xfrm>
            <a:off x="2463801" y="6560611"/>
            <a:ext cx="3962400" cy="357157"/>
          </a:xfrm>
          <a:prstGeom prst="rect">
            <a:avLst/>
          </a:prstGeom>
        </p:spPr>
        <p:txBody>
          <a:bodyPr vert="horz" lIns="91440" tIns="45720" rIns="91440" bIns="45720" rtlCol="0" anchor="ctr"/>
          <a:lstStyle>
            <a:lvl1pPr algn="ctr">
              <a:defRPr sz="1000">
                <a:solidFill>
                  <a:srgbClr val="333333"/>
                </a:solidFill>
                <a:latin typeface="Calibri"/>
                <a:cs typeface="Calibri"/>
              </a:defRPr>
            </a:lvl1pPr>
          </a:lstStyle>
          <a:p>
            <a:pPr algn="l"/>
            <a:r>
              <a:rPr lang="de-DE" dirty="0" smtClean="0"/>
              <a:t>The </a:t>
            </a:r>
            <a:r>
              <a:rPr lang="de-DE" dirty="0" err="1" smtClean="0"/>
              <a:t>Universe</a:t>
            </a:r>
            <a:r>
              <a:rPr lang="de-DE" dirty="0" smtClean="0"/>
              <a:t> in </a:t>
            </a:r>
            <a:r>
              <a:rPr lang="de-DE" dirty="0" err="1" smtClean="0"/>
              <a:t>the</a:t>
            </a:r>
            <a:r>
              <a:rPr lang="de-DE" dirty="0" smtClean="0"/>
              <a:t> Laboratory | Prof. Dr. Paolo </a:t>
            </a:r>
            <a:r>
              <a:rPr lang="de-DE" dirty="0" err="1" smtClean="0"/>
              <a:t>Giubellino</a:t>
            </a:r>
            <a:endParaRPr lang="de-DE" dirty="0"/>
          </a:p>
        </p:txBody>
      </p:sp>
      <p:pic>
        <p:nvPicPr>
          <p:cNvPr id="13" name="Bild 12" descr="FAIR_Logo_rgb.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33249" y="430944"/>
            <a:ext cx="775055" cy="645879"/>
          </a:xfrm>
          <a:prstGeom prst="rect">
            <a:avLst/>
          </a:prstGeom>
        </p:spPr>
      </p:pic>
    </p:spTree>
    <p:extLst>
      <p:ext uri="{BB962C8B-B14F-4D97-AF65-F5344CB8AC3E}">
        <p14:creationId xmlns:p14="http://schemas.microsoft.com/office/powerpoint/2010/main" val="29018867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Lst>
  <p:hf hdr="0"/>
  <p:txStyles>
    <p:titleStyle>
      <a:lvl1pPr algn="l" defTabSz="457200" rtl="0" eaLnBrk="1" latinLnBrk="0" hangingPunct="1">
        <a:spcBef>
          <a:spcPct val="0"/>
        </a:spcBef>
        <a:buNone/>
        <a:defRPr sz="2400" b="1" kern="1200">
          <a:solidFill>
            <a:srgbClr val="333333"/>
          </a:solidFill>
          <a:latin typeface="Calibri"/>
          <a:ea typeface="+mj-ea"/>
          <a:cs typeface="Calibri"/>
        </a:defRPr>
      </a:lvl1pPr>
    </p:titleStyle>
    <p:body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Calibri"/>
          <a:ea typeface="+mn-ea"/>
          <a:cs typeface="Calibri"/>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Calibri"/>
          <a:ea typeface="+mn-ea"/>
          <a:cs typeface="Calibri"/>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Calibri"/>
          <a:ea typeface="+mn-ea"/>
          <a:cs typeface="Calibri"/>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Calibri"/>
          <a:ea typeface="+mn-ea"/>
          <a:cs typeface="Calibri"/>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hteck 9"/>
          <p:cNvSpPr/>
          <p:nvPr/>
        </p:nvSpPr>
        <p:spPr>
          <a:xfrm>
            <a:off x="0" y="6612411"/>
            <a:ext cx="9144000" cy="255600"/>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3" name="Textplatzhalter 2"/>
          <p:cNvSpPr>
            <a:spLocks noGrp="1"/>
          </p:cNvSpPr>
          <p:nvPr>
            <p:ph type="body" idx="1"/>
          </p:nvPr>
        </p:nvSpPr>
        <p:spPr>
          <a:xfrm>
            <a:off x="422565" y="1450685"/>
            <a:ext cx="8211834" cy="4903585"/>
          </a:xfrm>
          <a:prstGeom prst="rect">
            <a:avLst/>
          </a:prstGeom>
        </p:spPr>
        <p:txBody>
          <a:bodyPr vert="horz" lIns="91440" tIns="45720" rIns="91440" bIns="45720" rtlCol="0">
            <a:normAutofit/>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oliennummernplatzhalter 5"/>
          <p:cNvSpPr>
            <a:spLocks noGrp="1"/>
          </p:cNvSpPr>
          <p:nvPr>
            <p:ph type="sldNum" sz="quarter" idx="4"/>
          </p:nvPr>
        </p:nvSpPr>
        <p:spPr>
          <a:xfrm>
            <a:off x="7964992" y="6552643"/>
            <a:ext cx="744898" cy="365125"/>
          </a:xfrm>
          <a:prstGeom prst="rect">
            <a:avLst/>
          </a:prstGeom>
        </p:spPr>
        <p:txBody>
          <a:bodyPr vert="horz" lIns="91440" tIns="45720" rIns="91440" bIns="45720" rtlCol="0" anchor="ctr"/>
          <a:lstStyle>
            <a:lvl1pPr algn="r">
              <a:defRPr sz="1000">
                <a:solidFill>
                  <a:srgbClr val="333333"/>
                </a:solidFill>
                <a:latin typeface="Calibri"/>
                <a:cs typeface="Calibri"/>
              </a:defRPr>
            </a:lvl1pPr>
          </a:lstStyle>
          <a:p>
            <a:fld id="{125CBDDA-5CCF-8748-8988-9DC6C8981774}" type="slidenum">
              <a:rPr lang="de-DE" smtClean="0"/>
              <a:pPr/>
              <a:t>‹Nr.›</a:t>
            </a:fld>
            <a:endParaRPr lang="de-DE" dirty="0"/>
          </a:p>
        </p:txBody>
      </p:sp>
      <p:pic>
        <p:nvPicPr>
          <p:cNvPr id="7" name="Bild 6" descr="GSI_Logo_rgb.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18399" y="583587"/>
            <a:ext cx="1129081" cy="376361"/>
          </a:xfrm>
          <a:prstGeom prst="rect">
            <a:avLst/>
          </a:prstGeom>
        </p:spPr>
      </p:pic>
      <p:cxnSp>
        <p:nvCxnSpPr>
          <p:cNvPr id="9" name="Gerade Verbindung 8"/>
          <p:cNvCxnSpPr/>
          <p:nvPr/>
        </p:nvCxnSpPr>
        <p:spPr>
          <a:xfrm>
            <a:off x="0" y="1068273"/>
            <a:ext cx="9144000" cy="0"/>
          </a:xfrm>
          <a:prstGeom prst="line">
            <a:avLst/>
          </a:prstGeom>
          <a:ln w="2540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11" name="Textfeld 10"/>
          <p:cNvSpPr txBox="1"/>
          <p:nvPr/>
        </p:nvSpPr>
        <p:spPr>
          <a:xfrm>
            <a:off x="435267" y="6616075"/>
            <a:ext cx="2028533" cy="246221"/>
          </a:xfrm>
          <a:prstGeom prst="rect">
            <a:avLst/>
          </a:prstGeom>
          <a:noFill/>
        </p:spPr>
        <p:txBody>
          <a:bodyPr wrap="square" rtlCol="0" anchor="ctr">
            <a:spAutoFit/>
          </a:bodyPr>
          <a:lstStyle/>
          <a:p>
            <a:pPr>
              <a:defRPr/>
            </a:pPr>
            <a:r>
              <a:rPr lang="de-DE" sz="1000" dirty="0" smtClean="0">
                <a:solidFill>
                  <a:srgbClr val="333333"/>
                </a:solidFill>
                <a:latin typeface="Calibri"/>
                <a:cs typeface="Calibri"/>
              </a:rPr>
              <a:t>FAIR GmbH | GSI GmbH</a:t>
            </a:r>
          </a:p>
        </p:txBody>
      </p:sp>
      <p:sp>
        <p:nvSpPr>
          <p:cNvPr id="2" name="Titelplatzhalter 1"/>
          <p:cNvSpPr>
            <a:spLocks noGrp="1"/>
          </p:cNvSpPr>
          <p:nvPr>
            <p:ph type="title"/>
          </p:nvPr>
        </p:nvSpPr>
        <p:spPr>
          <a:xfrm>
            <a:off x="422565" y="270000"/>
            <a:ext cx="5584535" cy="787557"/>
          </a:xfrm>
          <a:prstGeom prst="rect">
            <a:avLst/>
          </a:prstGeom>
        </p:spPr>
        <p:txBody>
          <a:bodyPr vert="horz" lIns="91440" tIns="45720" rIns="91440" bIns="45720" rtlCol="0" anchor="b" anchorCtr="0">
            <a:normAutofit/>
          </a:bodyPr>
          <a:lstStyle/>
          <a:p>
            <a:r>
              <a:rPr lang="de-DE" dirty="0" smtClean="0"/>
              <a:t>Mastertitelformat bearbeiten</a:t>
            </a:r>
            <a:endParaRPr lang="de-DE" dirty="0"/>
          </a:p>
        </p:txBody>
      </p:sp>
      <p:sp>
        <p:nvSpPr>
          <p:cNvPr id="4" name="Rechteck 3"/>
          <p:cNvSpPr>
            <a:spLocks/>
          </p:cNvSpPr>
          <p:nvPr/>
        </p:nvSpPr>
        <p:spPr>
          <a:xfrm>
            <a:off x="-1" y="939485"/>
            <a:ext cx="255600" cy="255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12" name="Rechteck 11"/>
          <p:cNvSpPr>
            <a:spLocks/>
          </p:cNvSpPr>
          <p:nvPr/>
        </p:nvSpPr>
        <p:spPr>
          <a:xfrm>
            <a:off x="-1" y="6609871"/>
            <a:ext cx="255600" cy="255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5" name="Datumsplatzhalter 4"/>
          <p:cNvSpPr>
            <a:spLocks noGrp="1"/>
          </p:cNvSpPr>
          <p:nvPr>
            <p:ph type="dt" sz="half" idx="2"/>
          </p:nvPr>
        </p:nvSpPr>
        <p:spPr>
          <a:xfrm>
            <a:off x="6426201" y="6552643"/>
            <a:ext cx="1522629" cy="365125"/>
          </a:xfrm>
          <a:prstGeom prst="rect">
            <a:avLst/>
          </a:prstGeom>
        </p:spPr>
        <p:txBody>
          <a:bodyPr vert="horz" lIns="91440" tIns="45720" rIns="91440" bIns="45720" rtlCol="0" anchor="ctr"/>
          <a:lstStyle>
            <a:lvl1pPr algn="r">
              <a:defRPr sz="1000">
                <a:solidFill>
                  <a:srgbClr val="333333"/>
                </a:solidFill>
                <a:latin typeface="Calibri"/>
                <a:cs typeface="Calibri"/>
              </a:defRPr>
            </a:lvl1pPr>
          </a:lstStyle>
          <a:p>
            <a:r>
              <a:rPr lang="de-DE" dirty="0" smtClean="0"/>
              <a:t>3 March 2017</a:t>
            </a:r>
            <a:endParaRPr lang="de-DE" dirty="0"/>
          </a:p>
        </p:txBody>
      </p:sp>
      <p:sp>
        <p:nvSpPr>
          <p:cNvPr id="8" name="Fußzeilenplatzhalter 7"/>
          <p:cNvSpPr>
            <a:spLocks noGrp="1"/>
          </p:cNvSpPr>
          <p:nvPr>
            <p:ph type="ftr" sz="quarter" idx="3"/>
          </p:nvPr>
        </p:nvSpPr>
        <p:spPr>
          <a:xfrm>
            <a:off x="2463801" y="6560611"/>
            <a:ext cx="3962400" cy="357157"/>
          </a:xfrm>
          <a:prstGeom prst="rect">
            <a:avLst/>
          </a:prstGeom>
        </p:spPr>
        <p:txBody>
          <a:bodyPr vert="horz" lIns="91440" tIns="45720" rIns="91440" bIns="45720" rtlCol="0" anchor="ctr"/>
          <a:lstStyle>
            <a:lvl1pPr algn="ctr">
              <a:defRPr sz="1000">
                <a:solidFill>
                  <a:srgbClr val="333333"/>
                </a:solidFill>
                <a:latin typeface="Calibri"/>
                <a:cs typeface="Calibri"/>
              </a:defRPr>
            </a:lvl1pPr>
          </a:lstStyle>
          <a:p>
            <a:pPr algn="l"/>
            <a:r>
              <a:rPr lang="de-DE" dirty="0" smtClean="0"/>
              <a:t>The </a:t>
            </a:r>
            <a:r>
              <a:rPr lang="de-DE" dirty="0" err="1" smtClean="0"/>
              <a:t>Universe</a:t>
            </a:r>
            <a:r>
              <a:rPr lang="de-DE" dirty="0" smtClean="0"/>
              <a:t> in </a:t>
            </a:r>
            <a:r>
              <a:rPr lang="de-DE" dirty="0" err="1" smtClean="0"/>
              <a:t>the</a:t>
            </a:r>
            <a:r>
              <a:rPr lang="de-DE" dirty="0" smtClean="0"/>
              <a:t> Laboratory | Prof. Dr. Paolo </a:t>
            </a:r>
            <a:r>
              <a:rPr lang="de-DE" dirty="0" err="1" smtClean="0"/>
              <a:t>Giubellino</a:t>
            </a:r>
            <a:endParaRPr lang="de-DE" dirty="0"/>
          </a:p>
        </p:txBody>
      </p:sp>
      <p:pic>
        <p:nvPicPr>
          <p:cNvPr id="13" name="Bild 12" descr="FAIR_Logo_rgb.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33249" y="430944"/>
            <a:ext cx="775055" cy="645879"/>
          </a:xfrm>
          <a:prstGeom prst="rect">
            <a:avLst/>
          </a:prstGeom>
        </p:spPr>
      </p:pic>
    </p:spTree>
    <p:extLst>
      <p:ext uri="{BB962C8B-B14F-4D97-AF65-F5344CB8AC3E}">
        <p14:creationId xmlns:p14="http://schemas.microsoft.com/office/powerpoint/2010/main" val="32443081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83" r:id="rId5"/>
    <p:sldLayoutId id="2147483726" r:id="rId6"/>
  </p:sldLayoutIdLst>
  <p:hf hdr="0"/>
  <p:txStyles>
    <p:titleStyle>
      <a:lvl1pPr algn="l" defTabSz="457200" rtl="0" eaLnBrk="1" latinLnBrk="0" hangingPunct="1">
        <a:spcBef>
          <a:spcPct val="0"/>
        </a:spcBef>
        <a:buNone/>
        <a:defRPr sz="2400" b="1" kern="1200">
          <a:solidFill>
            <a:srgbClr val="333333"/>
          </a:solidFill>
          <a:latin typeface="Calibri"/>
          <a:ea typeface="+mj-ea"/>
          <a:cs typeface="Calibri"/>
        </a:defRPr>
      </a:lvl1pPr>
    </p:titleStyle>
    <p:body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Calibri"/>
          <a:ea typeface="+mn-ea"/>
          <a:cs typeface="Calibri"/>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Calibri"/>
          <a:ea typeface="+mn-ea"/>
          <a:cs typeface="Calibri"/>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Calibri"/>
          <a:ea typeface="+mn-ea"/>
          <a:cs typeface="Calibri"/>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Calibri"/>
          <a:ea typeface="+mn-ea"/>
          <a:cs typeface="Calibri"/>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hteck 9"/>
          <p:cNvSpPr/>
          <p:nvPr/>
        </p:nvSpPr>
        <p:spPr>
          <a:xfrm>
            <a:off x="0" y="6612411"/>
            <a:ext cx="9144000" cy="255600"/>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de-DE">
              <a:solidFill>
                <a:prstClr val="white"/>
              </a:solidFill>
            </a:endParaRPr>
          </a:p>
        </p:txBody>
      </p:sp>
      <p:sp>
        <p:nvSpPr>
          <p:cNvPr id="3" name="Textplatzhalter 2"/>
          <p:cNvSpPr>
            <a:spLocks noGrp="1"/>
          </p:cNvSpPr>
          <p:nvPr>
            <p:ph type="body" idx="1"/>
          </p:nvPr>
        </p:nvSpPr>
        <p:spPr>
          <a:xfrm>
            <a:off x="422565" y="1450685"/>
            <a:ext cx="8211834" cy="4903585"/>
          </a:xfrm>
          <a:prstGeom prst="rect">
            <a:avLst/>
          </a:prstGeom>
        </p:spPr>
        <p:txBody>
          <a:bodyPr vert="horz" lIns="91440" tIns="45720" rIns="91440" bIns="45720" rtlCol="0">
            <a:normAutofit/>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oliennummernplatzhalter 5"/>
          <p:cNvSpPr>
            <a:spLocks noGrp="1"/>
          </p:cNvSpPr>
          <p:nvPr>
            <p:ph type="sldNum" sz="quarter" idx="4"/>
          </p:nvPr>
        </p:nvSpPr>
        <p:spPr>
          <a:xfrm>
            <a:off x="7964992" y="6552643"/>
            <a:ext cx="744898" cy="365125"/>
          </a:xfrm>
          <a:prstGeom prst="rect">
            <a:avLst/>
          </a:prstGeom>
        </p:spPr>
        <p:txBody>
          <a:bodyPr vert="horz" lIns="91440" tIns="45720" rIns="91440" bIns="45720" rtlCol="0" anchor="ctr"/>
          <a:lstStyle>
            <a:lvl1pPr algn="r">
              <a:defRPr sz="1000">
                <a:solidFill>
                  <a:srgbClr val="333333"/>
                </a:solidFill>
                <a:latin typeface="Arial"/>
                <a:cs typeface="Arial"/>
              </a:defRPr>
            </a:lvl1pPr>
          </a:lstStyle>
          <a:p>
            <a:pPr defTabSz="914400"/>
            <a:fld id="{125CBDDA-5CCF-8748-8988-9DC6C8981774}" type="slidenum">
              <a:rPr lang="de-DE" smtClean="0"/>
              <a:pPr defTabSz="914400"/>
              <a:t>‹Nr.›</a:t>
            </a:fld>
            <a:endParaRPr lang="de-DE" dirty="0"/>
          </a:p>
        </p:txBody>
      </p:sp>
      <p:pic>
        <p:nvPicPr>
          <p:cNvPr id="7" name="Bild 6" descr="GSI_Logo_rgb.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97965" y="259790"/>
            <a:ext cx="1349516" cy="449839"/>
          </a:xfrm>
          <a:prstGeom prst="rect">
            <a:avLst/>
          </a:prstGeom>
        </p:spPr>
      </p:pic>
      <p:cxnSp>
        <p:nvCxnSpPr>
          <p:cNvPr id="9" name="Gerade Verbindung 8"/>
          <p:cNvCxnSpPr/>
          <p:nvPr/>
        </p:nvCxnSpPr>
        <p:spPr>
          <a:xfrm>
            <a:off x="0" y="1068273"/>
            <a:ext cx="9144000" cy="0"/>
          </a:xfrm>
          <a:prstGeom prst="line">
            <a:avLst/>
          </a:prstGeom>
          <a:ln w="2540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11" name="Textfeld 10"/>
          <p:cNvSpPr txBox="1"/>
          <p:nvPr/>
        </p:nvSpPr>
        <p:spPr>
          <a:xfrm>
            <a:off x="435267" y="6620368"/>
            <a:ext cx="3780832" cy="246221"/>
          </a:xfrm>
          <a:prstGeom prst="rect">
            <a:avLst/>
          </a:prstGeom>
          <a:noFill/>
        </p:spPr>
        <p:txBody>
          <a:bodyPr wrap="square" rtlCol="0" anchor="ctr">
            <a:spAutoFit/>
          </a:bodyPr>
          <a:lstStyle/>
          <a:p>
            <a:pPr>
              <a:defRPr/>
            </a:pPr>
            <a:r>
              <a:rPr lang="de-DE" sz="1000" dirty="0" smtClean="0">
                <a:solidFill>
                  <a:srgbClr val="333333"/>
                </a:solidFill>
                <a:cs typeface="Arial"/>
              </a:rPr>
              <a:t>GSI </a:t>
            </a:r>
            <a:r>
              <a:rPr lang="de-DE" sz="1000" dirty="0" err="1" smtClean="0">
                <a:solidFill>
                  <a:srgbClr val="333333"/>
                </a:solidFill>
                <a:cs typeface="Arial"/>
              </a:rPr>
              <a:t>Helmholtzzentrum</a:t>
            </a:r>
            <a:r>
              <a:rPr lang="de-DE" sz="1000" dirty="0" smtClean="0">
                <a:solidFill>
                  <a:srgbClr val="333333"/>
                </a:solidFill>
                <a:cs typeface="Arial"/>
              </a:rPr>
              <a:t> für Schwerionenforschung GmbH</a:t>
            </a:r>
          </a:p>
        </p:txBody>
      </p:sp>
      <p:sp>
        <p:nvSpPr>
          <p:cNvPr id="2" name="Titelplatzhalter 1"/>
          <p:cNvSpPr>
            <a:spLocks noGrp="1"/>
          </p:cNvSpPr>
          <p:nvPr>
            <p:ph type="title"/>
          </p:nvPr>
        </p:nvSpPr>
        <p:spPr>
          <a:xfrm>
            <a:off x="422565" y="259790"/>
            <a:ext cx="6242342" cy="787557"/>
          </a:xfrm>
          <a:prstGeom prst="rect">
            <a:avLst/>
          </a:prstGeom>
        </p:spPr>
        <p:txBody>
          <a:bodyPr vert="horz" lIns="91440" tIns="45720" rIns="91440" bIns="45720" rtlCol="0" anchor="b" anchorCtr="0">
            <a:normAutofit/>
          </a:bodyPr>
          <a:lstStyle/>
          <a:p>
            <a:r>
              <a:rPr lang="de-DE" dirty="0" smtClean="0"/>
              <a:t>Mastertitelformat bearbeiten</a:t>
            </a:r>
            <a:endParaRPr lang="de-DE" dirty="0"/>
          </a:p>
        </p:txBody>
      </p:sp>
      <p:sp>
        <p:nvSpPr>
          <p:cNvPr id="4" name="Rechteck 3"/>
          <p:cNvSpPr>
            <a:spLocks/>
          </p:cNvSpPr>
          <p:nvPr/>
        </p:nvSpPr>
        <p:spPr>
          <a:xfrm>
            <a:off x="-1" y="939485"/>
            <a:ext cx="255600" cy="255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de-DE">
              <a:solidFill>
                <a:prstClr val="white"/>
              </a:solidFill>
            </a:endParaRPr>
          </a:p>
        </p:txBody>
      </p:sp>
      <p:sp>
        <p:nvSpPr>
          <p:cNvPr id="12" name="Rechteck 11"/>
          <p:cNvSpPr>
            <a:spLocks/>
          </p:cNvSpPr>
          <p:nvPr/>
        </p:nvSpPr>
        <p:spPr>
          <a:xfrm>
            <a:off x="-1" y="6609871"/>
            <a:ext cx="255600" cy="255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de-DE">
              <a:solidFill>
                <a:prstClr val="white"/>
              </a:solidFill>
            </a:endParaRPr>
          </a:p>
        </p:txBody>
      </p:sp>
      <p:sp>
        <p:nvSpPr>
          <p:cNvPr id="8" name="Fußzeilenplatzhalter 7"/>
          <p:cNvSpPr>
            <a:spLocks noGrp="1"/>
          </p:cNvSpPr>
          <p:nvPr>
            <p:ph type="ftr" sz="quarter" idx="3"/>
          </p:nvPr>
        </p:nvSpPr>
        <p:spPr>
          <a:xfrm>
            <a:off x="4203399" y="6560611"/>
            <a:ext cx="2895600" cy="357157"/>
          </a:xfrm>
          <a:prstGeom prst="rect">
            <a:avLst/>
          </a:prstGeom>
        </p:spPr>
        <p:txBody>
          <a:bodyPr vert="horz" lIns="91440" tIns="45720" rIns="91440" bIns="45720" rtlCol="0" anchor="ctr"/>
          <a:lstStyle>
            <a:lvl1pPr algn="ctr">
              <a:defRPr sz="1000">
                <a:solidFill>
                  <a:srgbClr val="333333"/>
                </a:solidFill>
              </a:defRPr>
            </a:lvl1pPr>
          </a:lstStyle>
          <a:p>
            <a:pPr algn="l" defTabSz="914400"/>
            <a:r>
              <a:rPr lang="de-DE" smtClean="0"/>
              <a:t>Ursula Weyrich</a:t>
            </a:r>
            <a:endParaRPr lang="de-DE" dirty="0"/>
          </a:p>
        </p:txBody>
      </p:sp>
      <p:sp>
        <p:nvSpPr>
          <p:cNvPr id="5" name="Datumsplatzhalter 4"/>
          <p:cNvSpPr>
            <a:spLocks noGrp="1"/>
          </p:cNvSpPr>
          <p:nvPr>
            <p:ph type="dt" sz="half" idx="2"/>
          </p:nvPr>
        </p:nvSpPr>
        <p:spPr>
          <a:xfrm>
            <a:off x="7100456" y="6552643"/>
            <a:ext cx="848374" cy="365125"/>
          </a:xfrm>
          <a:prstGeom prst="rect">
            <a:avLst/>
          </a:prstGeom>
        </p:spPr>
        <p:txBody>
          <a:bodyPr vert="horz" lIns="91440" tIns="45720" rIns="91440" bIns="45720" rtlCol="0" anchor="ctr"/>
          <a:lstStyle>
            <a:lvl1pPr algn="r">
              <a:defRPr sz="1000">
                <a:solidFill>
                  <a:srgbClr val="333333"/>
                </a:solidFill>
              </a:defRPr>
            </a:lvl1pPr>
          </a:lstStyle>
          <a:p>
            <a:pPr defTabSz="914400"/>
            <a:r>
              <a:rPr lang="en-US" smtClean="0"/>
              <a:t>10.03.2015</a:t>
            </a:r>
            <a:endParaRPr lang="de-DE" dirty="0"/>
          </a:p>
        </p:txBody>
      </p:sp>
    </p:spTree>
    <p:extLst>
      <p:ext uri="{BB962C8B-B14F-4D97-AF65-F5344CB8AC3E}">
        <p14:creationId xmlns:p14="http://schemas.microsoft.com/office/powerpoint/2010/main" val="335656789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Lst>
  <p:timing>
    <p:tnLst>
      <p:par>
        <p:cTn id="1" dur="indefinite" restart="never" nodeType="tmRoot"/>
      </p:par>
    </p:tnLst>
  </p:timing>
  <p:hf hdr="0" ftr="0" dt="0"/>
  <p:txStyles>
    <p:titleStyle>
      <a:lvl1pPr algn="l" defTabSz="457200" rtl="0" eaLnBrk="1" latinLnBrk="0" hangingPunct="1">
        <a:spcBef>
          <a:spcPct val="0"/>
        </a:spcBef>
        <a:buNone/>
        <a:defRPr sz="2400" b="1" kern="1200">
          <a:solidFill>
            <a:srgbClr val="333333"/>
          </a:solidFill>
          <a:latin typeface="Arial"/>
          <a:ea typeface="+mj-ea"/>
          <a:cs typeface="Arial"/>
        </a:defRPr>
      </a:lvl1pPr>
    </p:titleStyle>
    <p:body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87338" y="225425"/>
            <a:ext cx="8605837" cy="49053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smtClean="0"/>
              <a:t>Titelmasterformat durch Klicken bearbeiten</a:t>
            </a:r>
          </a:p>
        </p:txBody>
      </p:sp>
      <p:sp>
        <p:nvSpPr>
          <p:cNvPr id="1027" name="Rectangle 3"/>
          <p:cNvSpPr>
            <a:spLocks noGrp="1" noChangeArrowheads="1"/>
          </p:cNvSpPr>
          <p:nvPr>
            <p:ph type="body" idx="1"/>
          </p:nvPr>
        </p:nvSpPr>
        <p:spPr bwMode="auto">
          <a:xfrm>
            <a:off x="287338" y="1125538"/>
            <a:ext cx="8605837" cy="525621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dirty="0" err="1" smtClean="0"/>
              <a:t>Textmasterformate</a:t>
            </a:r>
            <a:r>
              <a:rPr lang="en-GB" dirty="0" smtClean="0"/>
              <a:t> </a:t>
            </a:r>
            <a:r>
              <a:rPr lang="en-GB" dirty="0" err="1" smtClean="0"/>
              <a:t>durch</a:t>
            </a:r>
            <a:r>
              <a:rPr lang="en-GB" dirty="0" smtClean="0"/>
              <a:t> </a:t>
            </a:r>
            <a:r>
              <a:rPr lang="en-GB" dirty="0" err="1" smtClean="0"/>
              <a:t>Klicken</a:t>
            </a:r>
            <a:r>
              <a:rPr lang="en-GB" dirty="0" smtClean="0"/>
              <a:t> </a:t>
            </a:r>
            <a:r>
              <a:rPr lang="en-GB" dirty="0" err="1" smtClean="0"/>
              <a:t>bearbeiten</a:t>
            </a:r>
            <a:endParaRPr lang="en-GB" dirty="0" smtClean="0"/>
          </a:p>
          <a:p>
            <a:pPr lvl="1"/>
            <a:r>
              <a:rPr lang="en-GB" dirty="0" err="1" smtClean="0"/>
              <a:t>Zweite</a:t>
            </a:r>
            <a:r>
              <a:rPr lang="en-GB" dirty="0" smtClean="0"/>
              <a:t> </a:t>
            </a:r>
            <a:r>
              <a:rPr lang="en-GB" dirty="0" err="1" smtClean="0"/>
              <a:t>Ebene</a:t>
            </a:r>
            <a:endParaRPr lang="en-GB" dirty="0" smtClean="0"/>
          </a:p>
          <a:p>
            <a:pPr lvl="2"/>
            <a:r>
              <a:rPr lang="en-GB" dirty="0" err="1" smtClean="0"/>
              <a:t>Dritte</a:t>
            </a:r>
            <a:r>
              <a:rPr lang="en-GB" dirty="0" smtClean="0"/>
              <a:t> </a:t>
            </a:r>
            <a:r>
              <a:rPr lang="en-GB" dirty="0" err="1" smtClean="0"/>
              <a:t>Ebene</a:t>
            </a:r>
            <a:endParaRPr lang="en-GB" dirty="0" smtClean="0"/>
          </a:p>
          <a:p>
            <a:pPr lvl="3"/>
            <a:r>
              <a:rPr lang="en-GB" dirty="0" err="1" smtClean="0"/>
              <a:t>Vierte</a:t>
            </a:r>
            <a:r>
              <a:rPr lang="en-GB" dirty="0" smtClean="0"/>
              <a:t> </a:t>
            </a:r>
            <a:r>
              <a:rPr lang="en-GB" dirty="0" err="1" smtClean="0"/>
              <a:t>Ebene</a:t>
            </a:r>
            <a:endParaRPr lang="en-GB" dirty="0" smtClean="0"/>
          </a:p>
          <a:p>
            <a:pPr lvl="4"/>
            <a:r>
              <a:rPr lang="en-GB" dirty="0" err="1" smtClean="0"/>
              <a:t>Fünfte</a:t>
            </a:r>
            <a:r>
              <a:rPr lang="en-GB" dirty="0" smtClean="0"/>
              <a:t> </a:t>
            </a:r>
            <a:r>
              <a:rPr lang="en-GB" dirty="0" err="1" smtClean="0"/>
              <a:t>Ebene</a:t>
            </a:r>
            <a:endParaRPr lang="en-GB" dirty="0" smtClean="0"/>
          </a:p>
        </p:txBody>
      </p:sp>
      <p:sp>
        <p:nvSpPr>
          <p:cNvPr id="3077" name="Rectangle 5"/>
          <p:cNvSpPr>
            <a:spLocks noGrp="1" noChangeArrowheads="1"/>
          </p:cNvSpPr>
          <p:nvPr>
            <p:ph type="ftr" sz="quarter" idx="3"/>
          </p:nvPr>
        </p:nvSpPr>
        <p:spPr bwMode="auto">
          <a:xfrm>
            <a:off x="-36513" y="6607175"/>
            <a:ext cx="4392613" cy="250825"/>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200" smtClean="0">
                <a:solidFill>
                  <a:srgbClr val="00599D"/>
                </a:solidFill>
              </a:defRPr>
            </a:lvl1pPr>
          </a:lstStyle>
          <a:p>
            <a:pPr defTabSz="914400" fontAlgn="base">
              <a:spcBef>
                <a:spcPct val="0"/>
              </a:spcBef>
              <a:spcAft>
                <a:spcPct val="0"/>
              </a:spcAft>
              <a:defRPr/>
            </a:pPr>
            <a:r>
              <a:rPr lang="it-IT"/>
              <a:t>Paolo Giubellino, FAIR GmbH,      Berlin 08.05.2017</a:t>
            </a:r>
            <a:endParaRPr lang="de-DE" dirty="0"/>
          </a:p>
        </p:txBody>
      </p:sp>
      <p:sp>
        <p:nvSpPr>
          <p:cNvPr id="3078" name="Rectangle 6"/>
          <p:cNvSpPr>
            <a:spLocks noGrp="1" noChangeArrowheads="1"/>
          </p:cNvSpPr>
          <p:nvPr>
            <p:ph type="sldNum" sz="quarter" idx="4"/>
          </p:nvPr>
        </p:nvSpPr>
        <p:spPr bwMode="auto">
          <a:xfrm>
            <a:off x="8316913" y="6607175"/>
            <a:ext cx="728662" cy="250825"/>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lgn="r">
              <a:defRPr sz="1200">
                <a:solidFill>
                  <a:srgbClr val="00599D"/>
                </a:solidFill>
              </a:defRPr>
            </a:lvl1pPr>
          </a:lstStyle>
          <a:p>
            <a:pPr defTabSz="914400" fontAlgn="base">
              <a:spcBef>
                <a:spcPct val="0"/>
              </a:spcBef>
              <a:spcAft>
                <a:spcPct val="0"/>
              </a:spcAft>
              <a:defRPr/>
            </a:pPr>
            <a:fld id="{D1837C9B-6D25-44C5-9880-48640EF0EB05}" type="slidenum">
              <a:rPr lang="de-DE"/>
              <a:pPr defTabSz="914400" fontAlgn="base">
                <a:spcBef>
                  <a:spcPct val="0"/>
                </a:spcBef>
                <a:spcAft>
                  <a:spcPct val="0"/>
                </a:spcAft>
                <a:defRPr/>
              </a:pPr>
              <a:t>‹Nr.›</a:t>
            </a:fld>
            <a:endParaRPr lang="de-DE" dirty="0"/>
          </a:p>
        </p:txBody>
      </p:sp>
      <p:sp>
        <p:nvSpPr>
          <p:cNvPr id="3080" name="Rectangle 8"/>
          <p:cNvSpPr>
            <a:spLocks noChangeArrowheads="1"/>
          </p:cNvSpPr>
          <p:nvPr/>
        </p:nvSpPr>
        <p:spPr bwMode="auto">
          <a:xfrm>
            <a:off x="4356100" y="6607175"/>
            <a:ext cx="1404938" cy="84138"/>
          </a:xfrm>
          <a:prstGeom prst="rect">
            <a:avLst/>
          </a:prstGeom>
          <a:solidFill>
            <a:srgbClr val="FF9900"/>
          </a:solidFill>
          <a:ln w="9525">
            <a:noFill/>
            <a:miter lim="800000"/>
            <a:headEnd/>
            <a:tailEnd/>
          </a:ln>
          <a:effectLst/>
        </p:spPr>
        <p:txBody>
          <a:bodyPr wrap="none" anchor="ctr"/>
          <a:lstStyle/>
          <a:p>
            <a:pPr defTabSz="914400" fontAlgn="base">
              <a:spcBef>
                <a:spcPct val="0"/>
              </a:spcBef>
              <a:spcAft>
                <a:spcPct val="0"/>
              </a:spcAft>
              <a:defRPr/>
            </a:pPr>
            <a:endParaRPr lang="de-DE" dirty="0">
              <a:solidFill>
                <a:srgbClr val="000000"/>
              </a:solidFill>
            </a:endParaRPr>
          </a:p>
        </p:txBody>
      </p:sp>
      <p:sp>
        <p:nvSpPr>
          <p:cNvPr id="3081" name="Rectangle 9"/>
          <p:cNvSpPr>
            <a:spLocks noChangeArrowheads="1"/>
          </p:cNvSpPr>
          <p:nvPr/>
        </p:nvSpPr>
        <p:spPr bwMode="auto">
          <a:xfrm>
            <a:off x="5757863" y="6607175"/>
            <a:ext cx="1404937" cy="84138"/>
          </a:xfrm>
          <a:prstGeom prst="rect">
            <a:avLst/>
          </a:prstGeom>
          <a:solidFill>
            <a:srgbClr val="969696"/>
          </a:solidFill>
          <a:ln w="9525">
            <a:noFill/>
            <a:miter lim="800000"/>
            <a:headEnd/>
            <a:tailEnd/>
          </a:ln>
          <a:effectLst/>
        </p:spPr>
        <p:txBody>
          <a:bodyPr wrap="none" anchor="ctr"/>
          <a:lstStyle/>
          <a:p>
            <a:pPr defTabSz="914400" fontAlgn="base">
              <a:spcBef>
                <a:spcPct val="0"/>
              </a:spcBef>
              <a:spcAft>
                <a:spcPct val="0"/>
              </a:spcAft>
              <a:defRPr/>
            </a:pPr>
            <a:endParaRPr lang="de-DE" dirty="0">
              <a:solidFill>
                <a:srgbClr val="000000"/>
              </a:solidFill>
            </a:endParaRPr>
          </a:p>
        </p:txBody>
      </p:sp>
      <p:sp>
        <p:nvSpPr>
          <p:cNvPr id="3082" name="Rectangle 10"/>
          <p:cNvSpPr>
            <a:spLocks noChangeArrowheads="1"/>
          </p:cNvSpPr>
          <p:nvPr/>
        </p:nvSpPr>
        <p:spPr bwMode="auto">
          <a:xfrm>
            <a:off x="7162800" y="6607175"/>
            <a:ext cx="1404938" cy="84138"/>
          </a:xfrm>
          <a:prstGeom prst="rect">
            <a:avLst/>
          </a:prstGeom>
          <a:solidFill>
            <a:srgbClr val="003366"/>
          </a:solidFill>
          <a:ln w="9525">
            <a:noFill/>
            <a:miter lim="800000"/>
            <a:headEnd/>
            <a:tailEnd/>
          </a:ln>
          <a:effectLst/>
        </p:spPr>
        <p:txBody>
          <a:bodyPr wrap="none" anchor="ctr"/>
          <a:lstStyle/>
          <a:p>
            <a:pPr defTabSz="914400" fontAlgn="base">
              <a:spcBef>
                <a:spcPct val="0"/>
              </a:spcBef>
              <a:spcAft>
                <a:spcPct val="0"/>
              </a:spcAft>
              <a:defRPr/>
            </a:pPr>
            <a:endParaRPr lang="de-DE" dirty="0">
              <a:solidFill>
                <a:srgbClr val="000000"/>
              </a:solidFill>
            </a:endParaRPr>
          </a:p>
        </p:txBody>
      </p:sp>
      <p:sp>
        <p:nvSpPr>
          <p:cNvPr id="3083" name="Rectangle 11"/>
          <p:cNvSpPr>
            <a:spLocks noChangeArrowheads="1"/>
          </p:cNvSpPr>
          <p:nvPr/>
        </p:nvSpPr>
        <p:spPr bwMode="auto">
          <a:xfrm>
            <a:off x="0" y="6524625"/>
            <a:ext cx="9144000" cy="82550"/>
          </a:xfrm>
          <a:prstGeom prst="rect">
            <a:avLst/>
          </a:prstGeom>
          <a:solidFill>
            <a:srgbClr val="00599D"/>
          </a:solidFill>
          <a:ln w="9525">
            <a:noFill/>
            <a:miter lim="800000"/>
            <a:headEnd/>
            <a:tailEnd/>
          </a:ln>
          <a:effectLst/>
        </p:spPr>
        <p:txBody>
          <a:bodyPr wrap="none" anchor="ctr"/>
          <a:lstStyle/>
          <a:p>
            <a:pPr defTabSz="914400" fontAlgn="base">
              <a:spcBef>
                <a:spcPct val="0"/>
              </a:spcBef>
              <a:spcAft>
                <a:spcPct val="0"/>
              </a:spcAft>
              <a:defRPr/>
            </a:pPr>
            <a:endParaRPr lang="de-DE" dirty="0">
              <a:solidFill>
                <a:srgbClr val="000000"/>
              </a:solidFill>
            </a:endParaRPr>
          </a:p>
        </p:txBody>
      </p:sp>
      <p:sp>
        <p:nvSpPr>
          <p:cNvPr id="3084" name="Rectangle 12"/>
          <p:cNvSpPr>
            <a:spLocks noChangeArrowheads="1"/>
          </p:cNvSpPr>
          <p:nvPr/>
        </p:nvSpPr>
        <p:spPr bwMode="auto">
          <a:xfrm>
            <a:off x="5757863" y="6691313"/>
            <a:ext cx="2809875" cy="82550"/>
          </a:xfrm>
          <a:prstGeom prst="rect">
            <a:avLst/>
          </a:prstGeom>
          <a:solidFill>
            <a:srgbClr val="00599D"/>
          </a:solidFill>
          <a:ln w="9525">
            <a:noFill/>
            <a:miter lim="800000"/>
            <a:headEnd/>
            <a:tailEnd/>
          </a:ln>
          <a:effectLst/>
        </p:spPr>
        <p:txBody>
          <a:bodyPr wrap="none" anchor="ctr"/>
          <a:lstStyle/>
          <a:p>
            <a:pPr defTabSz="914400" fontAlgn="base">
              <a:spcBef>
                <a:spcPct val="0"/>
              </a:spcBef>
              <a:spcAft>
                <a:spcPct val="0"/>
              </a:spcAft>
              <a:defRPr/>
            </a:pPr>
            <a:endParaRPr lang="de-DE" dirty="0">
              <a:solidFill>
                <a:srgbClr val="000000"/>
              </a:solidFill>
            </a:endParaRPr>
          </a:p>
        </p:txBody>
      </p:sp>
      <p:sp>
        <p:nvSpPr>
          <p:cNvPr id="3085" name="Rectangle 13"/>
          <p:cNvSpPr>
            <a:spLocks noChangeArrowheads="1"/>
          </p:cNvSpPr>
          <p:nvPr/>
        </p:nvSpPr>
        <p:spPr bwMode="auto">
          <a:xfrm>
            <a:off x="4356100" y="6775450"/>
            <a:ext cx="1404938" cy="82550"/>
          </a:xfrm>
          <a:prstGeom prst="rect">
            <a:avLst/>
          </a:prstGeom>
          <a:solidFill>
            <a:srgbClr val="00599D"/>
          </a:solidFill>
          <a:ln w="9525">
            <a:noFill/>
            <a:miter lim="800000"/>
            <a:headEnd/>
            <a:tailEnd/>
          </a:ln>
          <a:effectLst/>
        </p:spPr>
        <p:txBody>
          <a:bodyPr wrap="none" anchor="ctr"/>
          <a:lstStyle/>
          <a:p>
            <a:pPr defTabSz="914400" fontAlgn="base">
              <a:spcBef>
                <a:spcPct val="0"/>
              </a:spcBef>
              <a:spcAft>
                <a:spcPct val="0"/>
              </a:spcAft>
              <a:defRPr/>
            </a:pPr>
            <a:endParaRPr lang="de-DE" dirty="0">
              <a:solidFill>
                <a:srgbClr val="000000"/>
              </a:solidFill>
            </a:endParaRPr>
          </a:p>
        </p:txBody>
      </p:sp>
      <p:sp>
        <p:nvSpPr>
          <p:cNvPr id="3086" name="Rectangle 14"/>
          <p:cNvSpPr>
            <a:spLocks noChangeArrowheads="1"/>
          </p:cNvSpPr>
          <p:nvPr/>
        </p:nvSpPr>
        <p:spPr bwMode="auto">
          <a:xfrm>
            <a:off x="0" y="873125"/>
            <a:ext cx="9144000" cy="82550"/>
          </a:xfrm>
          <a:prstGeom prst="rect">
            <a:avLst/>
          </a:prstGeom>
          <a:solidFill>
            <a:srgbClr val="00599D"/>
          </a:solidFill>
          <a:ln w="9525">
            <a:noFill/>
            <a:miter lim="800000"/>
            <a:headEnd/>
            <a:tailEnd/>
          </a:ln>
          <a:effectLst/>
        </p:spPr>
        <p:txBody>
          <a:bodyPr wrap="none" anchor="ctr"/>
          <a:lstStyle/>
          <a:p>
            <a:pPr defTabSz="914400" fontAlgn="base">
              <a:spcBef>
                <a:spcPct val="0"/>
              </a:spcBef>
              <a:spcAft>
                <a:spcPct val="0"/>
              </a:spcAft>
              <a:defRPr/>
            </a:pPr>
            <a:endParaRPr lang="de-DE" dirty="0">
              <a:solidFill>
                <a:srgbClr val="000000"/>
              </a:solidFill>
            </a:endParaRPr>
          </a:p>
        </p:txBody>
      </p:sp>
      <p:pic>
        <p:nvPicPr>
          <p:cNvPr id="1037" name="Picture 13" descr="FAIR_Logo_rgb_frei"/>
          <p:cNvPicPr>
            <a:picLocks noChangeAspect="1" noChangeArrowheads="1"/>
          </p:cNvPicPr>
          <p:nvPr/>
        </p:nvPicPr>
        <p:blipFill>
          <a:blip r:embed="rId5"/>
          <a:srcRect/>
          <a:stretch>
            <a:fillRect/>
          </a:stretch>
        </p:blipFill>
        <p:spPr bwMode="auto">
          <a:xfrm>
            <a:off x="7900988" y="38100"/>
            <a:ext cx="992187" cy="827088"/>
          </a:xfrm>
          <a:prstGeom prst="rect">
            <a:avLst/>
          </a:prstGeom>
          <a:noFill/>
          <a:ln w="9525">
            <a:noFill/>
            <a:miter lim="800000"/>
            <a:headEnd/>
            <a:tailEnd/>
          </a:ln>
        </p:spPr>
      </p:pic>
    </p:spTree>
    <p:extLst>
      <p:ext uri="{BB962C8B-B14F-4D97-AF65-F5344CB8AC3E}">
        <p14:creationId xmlns:p14="http://schemas.microsoft.com/office/powerpoint/2010/main" val="424189643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Lst>
  <p:timing>
    <p:tnLst>
      <p:par>
        <p:cTn id="1" dur="indefinite" restart="never" nodeType="tmRoot"/>
      </p:par>
    </p:tnLst>
  </p:timing>
  <p:hf hdr="0" dt="0"/>
  <p:txStyles>
    <p:titleStyle>
      <a:lvl1pPr algn="l" rtl="0" eaLnBrk="0" fontAlgn="base" hangingPunct="0">
        <a:spcBef>
          <a:spcPct val="0"/>
        </a:spcBef>
        <a:spcAft>
          <a:spcPct val="0"/>
        </a:spcAft>
        <a:defRPr sz="2800">
          <a:solidFill>
            <a:srgbClr val="00599D"/>
          </a:solidFill>
          <a:latin typeface="+mj-lt"/>
          <a:ea typeface="+mj-ea"/>
          <a:cs typeface="+mj-cs"/>
        </a:defRPr>
      </a:lvl1pPr>
      <a:lvl2pPr algn="l" rtl="0" eaLnBrk="0" fontAlgn="base" hangingPunct="0">
        <a:spcBef>
          <a:spcPct val="0"/>
        </a:spcBef>
        <a:spcAft>
          <a:spcPct val="0"/>
        </a:spcAft>
        <a:defRPr sz="2800">
          <a:solidFill>
            <a:srgbClr val="00599D"/>
          </a:solidFill>
          <a:latin typeface="Arial" charset="0"/>
        </a:defRPr>
      </a:lvl2pPr>
      <a:lvl3pPr algn="l" rtl="0" eaLnBrk="0" fontAlgn="base" hangingPunct="0">
        <a:spcBef>
          <a:spcPct val="0"/>
        </a:spcBef>
        <a:spcAft>
          <a:spcPct val="0"/>
        </a:spcAft>
        <a:defRPr sz="2800">
          <a:solidFill>
            <a:srgbClr val="00599D"/>
          </a:solidFill>
          <a:latin typeface="Arial" charset="0"/>
        </a:defRPr>
      </a:lvl3pPr>
      <a:lvl4pPr algn="l" rtl="0" eaLnBrk="0" fontAlgn="base" hangingPunct="0">
        <a:spcBef>
          <a:spcPct val="0"/>
        </a:spcBef>
        <a:spcAft>
          <a:spcPct val="0"/>
        </a:spcAft>
        <a:defRPr sz="2800">
          <a:solidFill>
            <a:srgbClr val="00599D"/>
          </a:solidFill>
          <a:latin typeface="Arial" charset="0"/>
        </a:defRPr>
      </a:lvl4pPr>
      <a:lvl5pPr algn="l" rtl="0" eaLnBrk="0" fontAlgn="base" hangingPunct="0">
        <a:spcBef>
          <a:spcPct val="0"/>
        </a:spcBef>
        <a:spcAft>
          <a:spcPct val="0"/>
        </a:spcAft>
        <a:defRPr sz="2800">
          <a:solidFill>
            <a:srgbClr val="00599D"/>
          </a:solidFill>
          <a:latin typeface="Arial" charset="0"/>
        </a:defRPr>
      </a:lvl5pPr>
      <a:lvl6pPr marL="457200" algn="l" rtl="0" eaLnBrk="1" fontAlgn="base" hangingPunct="1">
        <a:spcBef>
          <a:spcPct val="0"/>
        </a:spcBef>
        <a:spcAft>
          <a:spcPct val="0"/>
        </a:spcAft>
        <a:defRPr sz="2800">
          <a:solidFill>
            <a:srgbClr val="00599D"/>
          </a:solidFill>
          <a:latin typeface="Arial" charset="0"/>
        </a:defRPr>
      </a:lvl6pPr>
      <a:lvl7pPr marL="914400" algn="l" rtl="0" eaLnBrk="1" fontAlgn="base" hangingPunct="1">
        <a:spcBef>
          <a:spcPct val="0"/>
        </a:spcBef>
        <a:spcAft>
          <a:spcPct val="0"/>
        </a:spcAft>
        <a:defRPr sz="2800">
          <a:solidFill>
            <a:srgbClr val="00599D"/>
          </a:solidFill>
          <a:latin typeface="Arial" charset="0"/>
        </a:defRPr>
      </a:lvl7pPr>
      <a:lvl8pPr marL="1371600" algn="l" rtl="0" eaLnBrk="1" fontAlgn="base" hangingPunct="1">
        <a:spcBef>
          <a:spcPct val="0"/>
        </a:spcBef>
        <a:spcAft>
          <a:spcPct val="0"/>
        </a:spcAft>
        <a:defRPr sz="2800">
          <a:solidFill>
            <a:srgbClr val="00599D"/>
          </a:solidFill>
          <a:latin typeface="Arial" charset="0"/>
        </a:defRPr>
      </a:lvl8pPr>
      <a:lvl9pPr marL="1828800" algn="l" rtl="0" eaLnBrk="1" fontAlgn="base" hangingPunct="1">
        <a:spcBef>
          <a:spcPct val="0"/>
        </a:spcBef>
        <a:spcAft>
          <a:spcPct val="0"/>
        </a:spcAft>
        <a:defRPr sz="2800">
          <a:solidFill>
            <a:srgbClr val="00599D"/>
          </a:solidFill>
          <a:latin typeface="Arial" charset="0"/>
        </a:defRPr>
      </a:lvl9pPr>
    </p:titleStyle>
    <p:bodyStyle>
      <a:lvl1pPr marL="85725" indent="-85725" algn="l" rtl="0" eaLnBrk="0" fontAlgn="base" hangingPunct="0">
        <a:spcBef>
          <a:spcPct val="20000"/>
        </a:spcBef>
        <a:spcAft>
          <a:spcPct val="0"/>
        </a:spcAft>
        <a:buClr>
          <a:srgbClr val="0066CC"/>
        </a:buClr>
        <a:buFont typeface="Wingdings" pitchFamily="2" charset="2"/>
        <a:defRPr sz="2400">
          <a:solidFill>
            <a:srgbClr val="00599D"/>
          </a:solidFill>
          <a:latin typeface="+mn-lt"/>
          <a:ea typeface="+mn-ea"/>
          <a:cs typeface="+mn-cs"/>
        </a:defRPr>
      </a:lvl1pPr>
      <a:lvl2pPr marL="419100" indent="-266700" algn="l" rtl="0" eaLnBrk="0" fontAlgn="base" hangingPunct="0">
        <a:spcBef>
          <a:spcPct val="20000"/>
        </a:spcBef>
        <a:spcAft>
          <a:spcPct val="0"/>
        </a:spcAft>
        <a:buClr>
          <a:srgbClr val="FF9900"/>
        </a:buClr>
        <a:buSzPct val="140000"/>
        <a:buFont typeface="Wingdings" pitchFamily="2" charset="2"/>
        <a:buChar char="§"/>
        <a:defRPr sz="2000">
          <a:solidFill>
            <a:schemeClr val="tx1"/>
          </a:solidFill>
          <a:latin typeface="+mn-lt"/>
        </a:defRPr>
      </a:lvl2pPr>
      <a:lvl3pPr marL="514350" indent="400050" algn="l" rtl="0" eaLnBrk="0" fontAlgn="base" hangingPunct="0">
        <a:spcBef>
          <a:spcPct val="20000"/>
        </a:spcBef>
        <a:spcAft>
          <a:spcPct val="0"/>
        </a:spcAft>
        <a:defRPr>
          <a:solidFill>
            <a:schemeClr val="tx1"/>
          </a:solidFill>
          <a:latin typeface="+mn-lt"/>
        </a:defRPr>
      </a:lvl3pPr>
      <a:lvl4pPr marL="714375" indent="-20638" algn="l" rtl="0" eaLnBrk="0" fontAlgn="base" hangingPunct="0">
        <a:spcBef>
          <a:spcPct val="20000"/>
        </a:spcBef>
        <a:spcAft>
          <a:spcPct val="0"/>
        </a:spcAft>
        <a:defRPr sz="1600" i="1">
          <a:solidFill>
            <a:srgbClr val="990000"/>
          </a:solidFill>
          <a:latin typeface="+mn-lt"/>
        </a:defRPr>
      </a:lvl4pPr>
      <a:lvl5pPr marL="2143125" indent="-1247775" algn="l" rtl="0" eaLnBrk="0" fontAlgn="base" hangingPunct="0">
        <a:spcBef>
          <a:spcPct val="20000"/>
        </a:spcBef>
        <a:spcAft>
          <a:spcPct val="0"/>
        </a:spcAft>
        <a:defRPr sz="1600">
          <a:solidFill>
            <a:srgbClr val="0066CC"/>
          </a:solidFill>
          <a:latin typeface="+mn-lt"/>
        </a:defRPr>
      </a:lvl5pPr>
      <a:lvl6pPr marL="2600325" indent="-1247775" algn="l" rtl="0" eaLnBrk="1" fontAlgn="base" hangingPunct="1">
        <a:spcBef>
          <a:spcPct val="20000"/>
        </a:spcBef>
        <a:spcAft>
          <a:spcPct val="0"/>
        </a:spcAft>
        <a:defRPr sz="1600">
          <a:solidFill>
            <a:srgbClr val="0066CC"/>
          </a:solidFill>
          <a:latin typeface="+mn-lt"/>
        </a:defRPr>
      </a:lvl6pPr>
      <a:lvl7pPr marL="3057525" indent="-1247775" algn="l" rtl="0" eaLnBrk="1" fontAlgn="base" hangingPunct="1">
        <a:spcBef>
          <a:spcPct val="20000"/>
        </a:spcBef>
        <a:spcAft>
          <a:spcPct val="0"/>
        </a:spcAft>
        <a:defRPr sz="1600">
          <a:solidFill>
            <a:srgbClr val="0066CC"/>
          </a:solidFill>
          <a:latin typeface="+mn-lt"/>
        </a:defRPr>
      </a:lvl7pPr>
      <a:lvl8pPr marL="3514725" indent="-1247775" algn="l" rtl="0" eaLnBrk="1" fontAlgn="base" hangingPunct="1">
        <a:spcBef>
          <a:spcPct val="20000"/>
        </a:spcBef>
        <a:spcAft>
          <a:spcPct val="0"/>
        </a:spcAft>
        <a:defRPr sz="1600">
          <a:solidFill>
            <a:srgbClr val="0066CC"/>
          </a:solidFill>
          <a:latin typeface="+mn-lt"/>
        </a:defRPr>
      </a:lvl8pPr>
      <a:lvl9pPr marL="3971925" indent="-1247775" algn="l" rtl="0" eaLnBrk="1" fontAlgn="base" hangingPunct="1">
        <a:spcBef>
          <a:spcPct val="20000"/>
        </a:spcBef>
        <a:spcAft>
          <a:spcPct val="0"/>
        </a:spcAft>
        <a:defRPr sz="1600">
          <a:solidFill>
            <a:srgbClr val="0066CC"/>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hteck 9"/>
          <p:cNvSpPr/>
          <p:nvPr/>
        </p:nvSpPr>
        <p:spPr>
          <a:xfrm>
            <a:off x="0" y="6612411"/>
            <a:ext cx="9144000" cy="255600"/>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 name="Textplatzhalter 2"/>
          <p:cNvSpPr>
            <a:spLocks noGrp="1"/>
          </p:cNvSpPr>
          <p:nvPr>
            <p:ph type="body" idx="1"/>
          </p:nvPr>
        </p:nvSpPr>
        <p:spPr>
          <a:xfrm>
            <a:off x="422565" y="1450685"/>
            <a:ext cx="8211834" cy="4903585"/>
          </a:xfrm>
          <a:prstGeom prst="rect">
            <a:avLst/>
          </a:prstGeom>
        </p:spPr>
        <p:txBody>
          <a:bodyPr vert="horz" lIns="91440" tIns="45720" rIns="91440" bIns="45720" rtlCol="0">
            <a:normAutofit/>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oliennummernplatzhalter 5"/>
          <p:cNvSpPr>
            <a:spLocks noGrp="1"/>
          </p:cNvSpPr>
          <p:nvPr>
            <p:ph type="sldNum" sz="quarter" idx="4"/>
          </p:nvPr>
        </p:nvSpPr>
        <p:spPr>
          <a:xfrm>
            <a:off x="7964992" y="6552643"/>
            <a:ext cx="744898" cy="365125"/>
          </a:xfrm>
          <a:prstGeom prst="rect">
            <a:avLst/>
          </a:prstGeom>
        </p:spPr>
        <p:txBody>
          <a:bodyPr vert="horz" lIns="91440" tIns="45720" rIns="91440" bIns="45720" rtlCol="0" anchor="ctr"/>
          <a:lstStyle>
            <a:lvl1pPr algn="r">
              <a:defRPr sz="1000">
                <a:solidFill>
                  <a:srgbClr val="333333"/>
                </a:solidFill>
                <a:latin typeface="Calibri"/>
                <a:cs typeface="Calibri"/>
              </a:defRPr>
            </a:lvl1pPr>
          </a:lstStyle>
          <a:p>
            <a:fld id="{125CBDDA-5CCF-8748-8988-9DC6C8981774}" type="slidenum">
              <a:rPr lang="de-DE" smtClean="0"/>
              <a:pPr/>
              <a:t>‹Nr.›</a:t>
            </a:fld>
            <a:endParaRPr lang="de-DE" dirty="0"/>
          </a:p>
        </p:txBody>
      </p:sp>
      <p:pic>
        <p:nvPicPr>
          <p:cNvPr id="7" name="Bild 6" descr="GSI_Logo_rgb.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18399" y="583587"/>
            <a:ext cx="1129081" cy="376361"/>
          </a:xfrm>
          <a:prstGeom prst="rect">
            <a:avLst/>
          </a:prstGeom>
        </p:spPr>
      </p:pic>
      <p:cxnSp>
        <p:nvCxnSpPr>
          <p:cNvPr id="9" name="Gerade Verbindung 8"/>
          <p:cNvCxnSpPr/>
          <p:nvPr/>
        </p:nvCxnSpPr>
        <p:spPr>
          <a:xfrm>
            <a:off x="0" y="1068273"/>
            <a:ext cx="9144000" cy="0"/>
          </a:xfrm>
          <a:prstGeom prst="line">
            <a:avLst/>
          </a:prstGeom>
          <a:ln w="2540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11" name="Textfeld 10"/>
          <p:cNvSpPr txBox="1"/>
          <p:nvPr/>
        </p:nvSpPr>
        <p:spPr>
          <a:xfrm>
            <a:off x="435267" y="6616075"/>
            <a:ext cx="2028533" cy="246221"/>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000" dirty="0" smtClean="0">
                <a:solidFill>
                  <a:srgbClr val="333333"/>
                </a:solidFill>
                <a:latin typeface="Calibri"/>
                <a:cs typeface="Calibri"/>
              </a:rPr>
              <a:t>FAIR GmbH | GSI GmbH</a:t>
            </a:r>
          </a:p>
        </p:txBody>
      </p:sp>
      <p:sp>
        <p:nvSpPr>
          <p:cNvPr id="2" name="Titelplatzhalter 1"/>
          <p:cNvSpPr>
            <a:spLocks noGrp="1"/>
          </p:cNvSpPr>
          <p:nvPr>
            <p:ph type="title"/>
          </p:nvPr>
        </p:nvSpPr>
        <p:spPr>
          <a:xfrm>
            <a:off x="422565" y="270000"/>
            <a:ext cx="5584535" cy="787557"/>
          </a:xfrm>
          <a:prstGeom prst="rect">
            <a:avLst/>
          </a:prstGeom>
        </p:spPr>
        <p:txBody>
          <a:bodyPr vert="horz" lIns="91440" tIns="45720" rIns="91440" bIns="45720" rtlCol="0" anchor="b" anchorCtr="0">
            <a:normAutofit/>
          </a:bodyPr>
          <a:lstStyle/>
          <a:p>
            <a:r>
              <a:rPr lang="de-DE" dirty="0" smtClean="0"/>
              <a:t>Mastertitelformat bearbeiten</a:t>
            </a:r>
            <a:endParaRPr lang="de-DE" dirty="0"/>
          </a:p>
        </p:txBody>
      </p:sp>
      <p:sp>
        <p:nvSpPr>
          <p:cNvPr id="4" name="Rechteck 3"/>
          <p:cNvSpPr>
            <a:spLocks/>
          </p:cNvSpPr>
          <p:nvPr/>
        </p:nvSpPr>
        <p:spPr>
          <a:xfrm>
            <a:off x="-1" y="939485"/>
            <a:ext cx="255600" cy="255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 name="Rechteck 11"/>
          <p:cNvSpPr>
            <a:spLocks/>
          </p:cNvSpPr>
          <p:nvPr/>
        </p:nvSpPr>
        <p:spPr>
          <a:xfrm>
            <a:off x="-1" y="6609871"/>
            <a:ext cx="255600" cy="255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Datumsplatzhalter 4"/>
          <p:cNvSpPr>
            <a:spLocks noGrp="1"/>
          </p:cNvSpPr>
          <p:nvPr>
            <p:ph type="dt" sz="half" idx="2"/>
          </p:nvPr>
        </p:nvSpPr>
        <p:spPr>
          <a:xfrm>
            <a:off x="6426201" y="6552643"/>
            <a:ext cx="1522629" cy="365125"/>
          </a:xfrm>
          <a:prstGeom prst="rect">
            <a:avLst/>
          </a:prstGeom>
        </p:spPr>
        <p:txBody>
          <a:bodyPr vert="horz" lIns="91440" tIns="45720" rIns="91440" bIns="45720" rtlCol="0" anchor="ctr"/>
          <a:lstStyle>
            <a:lvl1pPr algn="r">
              <a:defRPr sz="1000">
                <a:solidFill>
                  <a:srgbClr val="333333"/>
                </a:solidFill>
                <a:latin typeface="Calibri"/>
                <a:cs typeface="Calibri"/>
              </a:defRPr>
            </a:lvl1pPr>
          </a:lstStyle>
          <a:p>
            <a:r>
              <a:rPr lang="de-DE" dirty="0" smtClean="0"/>
              <a:t>3 March 2017</a:t>
            </a:r>
            <a:endParaRPr lang="de-DE" dirty="0"/>
          </a:p>
        </p:txBody>
      </p:sp>
      <p:sp>
        <p:nvSpPr>
          <p:cNvPr id="8" name="Fußzeilenplatzhalter 7"/>
          <p:cNvSpPr>
            <a:spLocks noGrp="1"/>
          </p:cNvSpPr>
          <p:nvPr>
            <p:ph type="ftr" sz="quarter" idx="3"/>
          </p:nvPr>
        </p:nvSpPr>
        <p:spPr>
          <a:xfrm>
            <a:off x="2463801" y="6560611"/>
            <a:ext cx="3962400" cy="357157"/>
          </a:xfrm>
          <a:prstGeom prst="rect">
            <a:avLst/>
          </a:prstGeom>
        </p:spPr>
        <p:txBody>
          <a:bodyPr vert="horz" lIns="91440" tIns="45720" rIns="91440" bIns="45720" rtlCol="0" anchor="ctr"/>
          <a:lstStyle>
            <a:lvl1pPr algn="ctr">
              <a:defRPr sz="1000">
                <a:solidFill>
                  <a:srgbClr val="333333"/>
                </a:solidFill>
                <a:latin typeface="Calibri"/>
                <a:cs typeface="Calibri"/>
              </a:defRPr>
            </a:lvl1pPr>
          </a:lstStyle>
          <a:p>
            <a:pPr algn="l"/>
            <a:r>
              <a:rPr lang="de-DE" dirty="0" smtClean="0"/>
              <a:t>The </a:t>
            </a:r>
            <a:r>
              <a:rPr lang="de-DE" dirty="0" err="1" smtClean="0"/>
              <a:t>Universe</a:t>
            </a:r>
            <a:r>
              <a:rPr lang="de-DE" dirty="0" smtClean="0"/>
              <a:t> in </a:t>
            </a:r>
            <a:r>
              <a:rPr lang="de-DE" dirty="0" err="1" smtClean="0"/>
              <a:t>the</a:t>
            </a:r>
            <a:r>
              <a:rPr lang="de-DE" dirty="0" smtClean="0"/>
              <a:t> Laboratory | Prof. Dr. Paolo </a:t>
            </a:r>
            <a:r>
              <a:rPr lang="de-DE" dirty="0" err="1" smtClean="0"/>
              <a:t>Giubellino</a:t>
            </a:r>
            <a:endParaRPr lang="de-DE" dirty="0"/>
          </a:p>
        </p:txBody>
      </p:sp>
      <p:pic>
        <p:nvPicPr>
          <p:cNvPr id="13" name="Bild 12" descr="FAIR_Logo_rgb.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33249" y="430944"/>
            <a:ext cx="775055" cy="645879"/>
          </a:xfrm>
          <a:prstGeom prst="rect">
            <a:avLst/>
          </a:prstGeom>
        </p:spPr>
      </p:pic>
    </p:spTree>
    <p:extLst>
      <p:ext uri="{BB962C8B-B14F-4D97-AF65-F5344CB8AC3E}">
        <p14:creationId xmlns:p14="http://schemas.microsoft.com/office/powerpoint/2010/main" val="19618818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hf hdr="0"/>
  <p:txStyles>
    <p:titleStyle>
      <a:lvl1pPr algn="l" defTabSz="457200" rtl="0" eaLnBrk="1" latinLnBrk="0" hangingPunct="1">
        <a:spcBef>
          <a:spcPct val="0"/>
        </a:spcBef>
        <a:buNone/>
        <a:defRPr sz="2400" b="1" kern="1200">
          <a:solidFill>
            <a:srgbClr val="333333"/>
          </a:solidFill>
          <a:latin typeface="Calibri"/>
          <a:ea typeface="+mj-ea"/>
          <a:cs typeface="Calibri"/>
        </a:defRPr>
      </a:lvl1pPr>
    </p:titleStyle>
    <p:body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Calibri"/>
          <a:ea typeface="+mn-ea"/>
          <a:cs typeface="Calibri"/>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Calibri"/>
          <a:ea typeface="+mn-ea"/>
          <a:cs typeface="Calibri"/>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Calibri"/>
          <a:ea typeface="+mn-ea"/>
          <a:cs typeface="Calibri"/>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Calibri"/>
          <a:ea typeface="+mn-ea"/>
          <a:cs typeface="Calibri"/>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hteck 9"/>
          <p:cNvSpPr/>
          <p:nvPr/>
        </p:nvSpPr>
        <p:spPr>
          <a:xfrm>
            <a:off x="0" y="6612411"/>
            <a:ext cx="9144000" cy="255600"/>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a:solidFill>
                <a:prstClr val="white"/>
              </a:solidFill>
            </a:endParaRPr>
          </a:p>
        </p:txBody>
      </p:sp>
      <p:sp>
        <p:nvSpPr>
          <p:cNvPr id="3" name="Textplatzhalter 2"/>
          <p:cNvSpPr>
            <a:spLocks noGrp="1"/>
          </p:cNvSpPr>
          <p:nvPr>
            <p:ph type="body" idx="1"/>
          </p:nvPr>
        </p:nvSpPr>
        <p:spPr>
          <a:xfrm>
            <a:off x="422565" y="1450685"/>
            <a:ext cx="8211834" cy="4903585"/>
          </a:xfrm>
          <a:prstGeom prst="rect">
            <a:avLst/>
          </a:prstGeom>
        </p:spPr>
        <p:txBody>
          <a:bodyPr vert="horz" lIns="91440" tIns="45720" rIns="91440" bIns="45720" rtlCol="0">
            <a:normAutofit/>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oliennummernplatzhalter 5"/>
          <p:cNvSpPr>
            <a:spLocks noGrp="1"/>
          </p:cNvSpPr>
          <p:nvPr>
            <p:ph type="sldNum" sz="quarter" idx="4"/>
          </p:nvPr>
        </p:nvSpPr>
        <p:spPr>
          <a:xfrm>
            <a:off x="7964992" y="6552643"/>
            <a:ext cx="744898" cy="365125"/>
          </a:xfrm>
          <a:prstGeom prst="rect">
            <a:avLst/>
          </a:prstGeom>
        </p:spPr>
        <p:txBody>
          <a:bodyPr vert="horz" lIns="91440" tIns="45720" rIns="91440" bIns="45720" rtlCol="0" anchor="ctr"/>
          <a:lstStyle>
            <a:lvl1pPr algn="r">
              <a:defRPr sz="1000">
                <a:solidFill>
                  <a:srgbClr val="333333"/>
                </a:solidFill>
                <a:latin typeface="Arial"/>
                <a:cs typeface="Arial"/>
              </a:defRPr>
            </a:lvl1pPr>
          </a:lstStyle>
          <a:p>
            <a:pPr defTabSz="457200"/>
            <a:fld id="{125CBDDA-5CCF-8748-8988-9DC6C8981774}" type="slidenum">
              <a:rPr lang="de-DE" smtClean="0"/>
              <a:pPr defTabSz="457200"/>
              <a:t>‹Nr.›</a:t>
            </a:fld>
            <a:endParaRPr lang="de-DE" dirty="0"/>
          </a:p>
        </p:txBody>
      </p:sp>
      <p:pic>
        <p:nvPicPr>
          <p:cNvPr id="7" name="Bild 6" descr="GSI_Logo_rgb.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18399" y="583587"/>
            <a:ext cx="1129081" cy="376361"/>
          </a:xfrm>
          <a:prstGeom prst="rect">
            <a:avLst/>
          </a:prstGeom>
        </p:spPr>
      </p:pic>
      <p:cxnSp>
        <p:nvCxnSpPr>
          <p:cNvPr id="9" name="Gerade Verbindung 8"/>
          <p:cNvCxnSpPr/>
          <p:nvPr/>
        </p:nvCxnSpPr>
        <p:spPr>
          <a:xfrm>
            <a:off x="0" y="1068273"/>
            <a:ext cx="9144000" cy="0"/>
          </a:xfrm>
          <a:prstGeom prst="line">
            <a:avLst/>
          </a:prstGeom>
          <a:ln w="2540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11" name="Textfeld 10"/>
          <p:cNvSpPr txBox="1"/>
          <p:nvPr/>
        </p:nvSpPr>
        <p:spPr>
          <a:xfrm>
            <a:off x="435267" y="6616075"/>
            <a:ext cx="2028533" cy="246221"/>
          </a:xfrm>
          <a:prstGeom prst="rect">
            <a:avLst/>
          </a:prstGeom>
          <a:noFill/>
        </p:spPr>
        <p:txBody>
          <a:bodyPr wrap="square" rtlCol="0" anchor="ctr">
            <a:spAutoFit/>
          </a:bodyPr>
          <a:lstStyle/>
          <a:p>
            <a:pPr defTabSz="457200">
              <a:defRPr/>
            </a:pPr>
            <a:r>
              <a:rPr lang="de-DE" sz="1000" dirty="0" smtClean="0">
                <a:solidFill>
                  <a:srgbClr val="333333"/>
                </a:solidFill>
                <a:cs typeface="Arial"/>
              </a:rPr>
              <a:t>FAIR GmbH | GSI GmbH</a:t>
            </a:r>
          </a:p>
        </p:txBody>
      </p:sp>
      <p:sp>
        <p:nvSpPr>
          <p:cNvPr id="2" name="Titelplatzhalter 1"/>
          <p:cNvSpPr>
            <a:spLocks noGrp="1"/>
          </p:cNvSpPr>
          <p:nvPr>
            <p:ph type="title"/>
          </p:nvPr>
        </p:nvSpPr>
        <p:spPr>
          <a:xfrm>
            <a:off x="422565" y="270000"/>
            <a:ext cx="5584535" cy="787557"/>
          </a:xfrm>
          <a:prstGeom prst="rect">
            <a:avLst/>
          </a:prstGeom>
        </p:spPr>
        <p:txBody>
          <a:bodyPr vert="horz" lIns="91440" tIns="45720" rIns="91440" bIns="45720" rtlCol="0" anchor="b" anchorCtr="0">
            <a:normAutofit/>
          </a:bodyPr>
          <a:lstStyle/>
          <a:p>
            <a:r>
              <a:rPr lang="de-DE" dirty="0" smtClean="0"/>
              <a:t>Mastertitelformat bearbeiten</a:t>
            </a:r>
            <a:endParaRPr lang="de-DE" dirty="0"/>
          </a:p>
        </p:txBody>
      </p:sp>
      <p:sp>
        <p:nvSpPr>
          <p:cNvPr id="4" name="Rechteck 3"/>
          <p:cNvSpPr>
            <a:spLocks/>
          </p:cNvSpPr>
          <p:nvPr/>
        </p:nvSpPr>
        <p:spPr>
          <a:xfrm>
            <a:off x="-1" y="939485"/>
            <a:ext cx="255600" cy="255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a:solidFill>
                <a:prstClr val="white"/>
              </a:solidFill>
            </a:endParaRPr>
          </a:p>
        </p:txBody>
      </p:sp>
      <p:sp>
        <p:nvSpPr>
          <p:cNvPr id="12" name="Rechteck 11"/>
          <p:cNvSpPr>
            <a:spLocks/>
          </p:cNvSpPr>
          <p:nvPr/>
        </p:nvSpPr>
        <p:spPr>
          <a:xfrm>
            <a:off x="-1" y="6609871"/>
            <a:ext cx="255600" cy="255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a:solidFill>
                <a:prstClr val="white"/>
              </a:solidFill>
            </a:endParaRPr>
          </a:p>
        </p:txBody>
      </p:sp>
      <p:sp>
        <p:nvSpPr>
          <p:cNvPr id="5" name="Datumsplatzhalter 4"/>
          <p:cNvSpPr>
            <a:spLocks noGrp="1"/>
          </p:cNvSpPr>
          <p:nvPr>
            <p:ph type="dt" sz="half" idx="2"/>
          </p:nvPr>
        </p:nvSpPr>
        <p:spPr>
          <a:xfrm>
            <a:off x="7100456" y="6552643"/>
            <a:ext cx="848374" cy="365125"/>
          </a:xfrm>
          <a:prstGeom prst="rect">
            <a:avLst/>
          </a:prstGeom>
        </p:spPr>
        <p:txBody>
          <a:bodyPr vert="horz" lIns="91440" tIns="45720" rIns="91440" bIns="45720" rtlCol="0" anchor="ctr"/>
          <a:lstStyle>
            <a:lvl1pPr algn="r">
              <a:defRPr sz="1000">
                <a:solidFill>
                  <a:srgbClr val="333333"/>
                </a:solidFill>
              </a:defRPr>
            </a:lvl1pPr>
          </a:lstStyle>
          <a:p>
            <a:pPr defTabSz="457200"/>
            <a:endParaRPr lang="de-DE" dirty="0"/>
          </a:p>
        </p:txBody>
      </p:sp>
      <p:sp>
        <p:nvSpPr>
          <p:cNvPr id="8" name="Fußzeilenplatzhalter 7"/>
          <p:cNvSpPr>
            <a:spLocks noGrp="1"/>
          </p:cNvSpPr>
          <p:nvPr>
            <p:ph type="ftr" sz="quarter" idx="3"/>
          </p:nvPr>
        </p:nvSpPr>
        <p:spPr>
          <a:xfrm>
            <a:off x="2273300" y="6560611"/>
            <a:ext cx="4825699" cy="357157"/>
          </a:xfrm>
          <a:prstGeom prst="rect">
            <a:avLst/>
          </a:prstGeom>
        </p:spPr>
        <p:txBody>
          <a:bodyPr vert="horz" lIns="91440" tIns="45720" rIns="91440" bIns="45720" rtlCol="0" anchor="ctr"/>
          <a:lstStyle>
            <a:lvl1pPr algn="ctr">
              <a:defRPr sz="1000">
                <a:solidFill>
                  <a:srgbClr val="333333"/>
                </a:solidFill>
              </a:defRPr>
            </a:lvl1pPr>
          </a:lstStyle>
          <a:p>
            <a:pPr algn="l" defTabSz="457200"/>
            <a:r>
              <a:rPr lang="de-DE" smtClean="0"/>
              <a:t>F. Herfurth ”Commissioning of CRYRING@ESR"</a:t>
            </a:r>
            <a:endParaRPr lang="de-DE" dirty="0"/>
          </a:p>
        </p:txBody>
      </p:sp>
      <p:pic>
        <p:nvPicPr>
          <p:cNvPr id="13" name="Bild 12" descr="FAIR_Logo_rgb.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33249" y="430944"/>
            <a:ext cx="775055" cy="645879"/>
          </a:xfrm>
          <a:prstGeom prst="rect">
            <a:avLst/>
          </a:prstGeom>
        </p:spPr>
      </p:pic>
    </p:spTree>
    <p:extLst>
      <p:ext uri="{BB962C8B-B14F-4D97-AF65-F5344CB8AC3E}">
        <p14:creationId xmlns:p14="http://schemas.microsoft.com/office/powerpoint/2010/main" val="409650485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Lst>
  <p:hf sldNum="0" hdr="0" dt="0"/>
  <p:txStyles>
    <p:titleStyle>
      <a:lvl1pPr algn="l" defTabSz="457200" rtl="0" eaLnBrk="1" latinLnBrk="0" hangingPunct="1">
        <a:spcBef>
          <a:spcPct val="0"/>
        </a:spcBef>
        <a:buNone/>
        <a:defRPr sz="2400" b="1" kern="1200">
          <a:solidFill>
            <a:srgbClr val="333333"/>
          </a:solidFill>
          <a:latin typeface="Arial"/>
          <a:ea typeface="+mj-ea"/>
          <a:cs typeface="Arial"/>
        </a:defRPr>
      </a:lvl1pPr>
    </p:titleStyle>
    <p:body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287338" y="225425"/>
            <a:ext cx="8605837"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GB" altLang="x-none"/>
              <a:t>Titelmasterformat durch Klicken bearbeiten</a:t>
            </a:r>
          </a:p>
        </p:txBody>
      </p:sp>
      <p:sp>
        <p:nvSpPr>
          <p:cNvPr id="34819" name="Rectangle 3"/>
          <p:cNvSpPr>
            <a:spLocks noGrp="1" noChangeArrowheads="1"/>
          </p:cNvSpPr>
          <p:nvPr>
            <p:ph type="body" idx="1"/>
          </p:nvPr>
        </p:nvSpPr>
        <p:spPr bwMode="auto">
          <a:xfrm>
            <a:off x="287338" y="1125538"/>
            <a:ext cx="8605837"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GB" altLang="x-none"/>
              <a:t>Textmasterformate durch Klicken bearbeiten</a:t>
            </a:r>
          </a:p>
          <a:p>
            <a:pPr lvl="1"/>
            <a:r>
              <a:rPr lang="en-GB" altLang="x-none"/>
              <a:t>Zweite Ebene</a:t>
            </a:r>
          </a:p>
          <a:p>
            <a:pPr lvl="2"/>
            <a:r>
              <a:rPr lang="en-GB" altLang="x-none"/>
              <a:t>Dritte Ebene</a:t>
            </a:r>
          </a:p>
          <a:p>
            <a:pPr lvl="3"/>
            <a:r>
              <a:rPr lang="en-GB" altLang="x-none"/>
              <a:t>Vierte Ebene</a:t>
            </a:r>
          </a:p>
          <a:p>
            <a:pPr lvl="4"/>
            <a:r>
              <a:rPr lang="en-GB" altLang="x-none"/>
              <a:t>Fünfte Ebene</a:t>
            </a:r>
          </a:p>
        </p:txBody>
      </p:sp>
      <p:sp>
        <p:nvSpPr>
          <p:cNvPr id="3078" name="Rectangle 6"/>
          <p:cNvSpPr>
            <a:spLocks noGrp="1" noChangeArrowheads="1"/>
          </p:cNvSpPr>
          <p:nvPr>
            <p:ph type="sldNum" sz="quarter" idx="4"/>
          </p:nvPr>
        </p:nvSpPr>
        <p:spPr bwMode="auto">
          <a:xfrm>
            <a:off x="8316913" y="6607175"/>
            <a:ext cx="728662" cy="250825"/>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lgn="r">
              <a:defRPr>
                <a:solidFill>
                  <a:srgbClr val="00599D"/>
                </a:solidFill>
                <a:ea typeface="MS PGothic" charset="-128"/>
              </a:defRPr>
            </a:lvl1pPr>
          </a:lstStyle>
          <a:p>
            <a:fld id="{FFB88528-8BCD-9443-805F-2B750444A9D9}" type="slidenum">
              <a:rPr lang="de-DE" altLang="x-none"/>
              <a:pPr/>
              <a:t>‹Nr.›</a:t>
            </a:fld>
            <a:endParaRPr lang="de-DE" altLang="x-none"/>
          </a:p>
        </p:txBody>
      </p:sp>
      <p:sp>
        <p:nvSpPr>
          <p:cNvPr id="34822" name="Rectangle 8"/>
          <p:cNvSpPr>
            <a:spLocks noChangeArrowheads="1"/>
          </p:cNvSpPr>
          <p:nvPr/>
        </p:nvSpPr>
        <p:spPr bwMode="auto">
          <a:xfrm>
            <a:off x="4356100" y="6607175"/>
            <a:ext cx="1404938" cy="84138"/>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eaLnBrk="1" hangingPunct="1"/>
            <a:endParaRPr lang="en-US" altLang="x-none" sz="1800">
              <a:solidFill>
                <a:srgbClr val="000000"/>
              </a:solidFill>
              <a:ea typeface="MS PGothic" charset="-128"/>
            </a:endParaRPr>
          </a:p>
        </p:txBody>
      </p:sp>
      <p:sp>
        <p:nvSpPr>
          <p:cNvPr id="34823" name="Rectangle 9"/>
          <p:cNvSpPr>
            <a:spLocks noChangeArrowheads="1"/>
          </p:cNvSpPr>
          <p:nvPr/>
        </p:nvSpPr>
        <p:spPr bwMode="auto">
          <a:xfrm>
            <a:off x="5757863" y="6607175"/>
            <a:ext cx="1404937" cy="84138"/>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eaLnBrk="1" hangingPunct="1"/>
            <a:endParaRPr lang="en-US" altLang="x-none" sz="1800">
              <a:solidFill>
                <a:srgbClr val="000000"/>
              </a:solidFill>
              <a:ea typeface="MS PGothic" charset="-128"/>
            </a:endParaRPr>
          </a:p>
        </p:txBody>
      </p:sp>
      <p:sp>
        <p:nvSpPr>
          <p:cNvPr id="34824" name="Rectangle 10"/>
          <p:cNvSpPr>
            <a:spLocks noChangeArrowheads="1"/>
          </p:cNvSpPr>
          <p:nvPr/>
        </p:nvSpPr>
        <p:spPr bwMode="auto">
          <a:xfrm>
            <a:off x="7162800" y="6607175"/>
            <a:ext cx="1404938" cy="84138"/>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eaLnBrk="1" hangingPunct="1"/>
            <a:endParaRPr lang="en-US" altLang="x-none" sz="1800">
              <a:solidFill>
                <a:srgbClr val="000000"/>
              </a:solidFill>
              <a:ea typeface="MS PGothic" charset="-128"/>
            </a:endParaRPr>
          </a:p>
        </p:txBody>
      </p:sp>
      <p:sp>
        <p:nvSpPr>
          <p:cNvPr id="34825" name="Rectangle 11"/>
          <p:cNvSpPr>
            <a:spLocks noChangeArrowheads="1"/>
          </p:cNvSpPr>
          <p:nvPr/>
        </p:nvSpPr>
        <p:spPr bwMode="auto">
          <a:xfrm>
            <a:off x="0" y="6524625"/>
            <a:ext cx="9144000" cy="82550"/>
          </a:xfrm>
          <a:prstGeom prst="rect">
            <a:avLst/>
          </a:prstGeom>
          <a:solidFill>
            <a:srgbClr val="0059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eaLnBrk="1" hangingPunct="1"/>
            <a:endParaRPr lang="en-US" altLang="x-none" sz="1800">
              <a:solidFill>
                <a:srgbClr val="000000"/>
              </a:solidFill>
              <a:ea typeface="MS PGothic" charset="-128"/>
            </a:endParaRPr>
          </a:p>
        </p:txBody>
      </p:sp>
      <p:sp>
        <p:nvSpPr>
          <p:cNvPr id="34826" name="Rectangle 12"/>
          <p:cNvSpPr>
            <a:spLocks noChangeArrowheads="1"/>
          </p:cNvSpPr>
          <p:nvPr/>
        </p:nvSpPr>
        <p:spPr bwMode="auto">
          <a:xfrm>
            <a:off x="5757863" y="6691313"/>
            <a:ext cx="2809875" cy="82550"/>
          </a:xfrm>
          <a:prstGeom prst="rect">
            <a:avLst/>
          </a:prstGeom>
          <a:solidFill>
            <a:srgbClr val="0059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eaLnBrk="1" hangingPunct="1"/>
            <a:endParaRPr lang="en-US" altLang="x-none" sz="1800">
              <a:solidFill>
                <a:srgbClr val="000000"/>
              </a:solidFill>
              <a:ea typeface="MS PGothic" charset="-128"/>
            </a:endParaRPr>
          </a:p>
        </p:txBody>
      </p:sp>
      <p:sp>
        <p:nvSpPr>
          <p:cNvPr id="34827" name="Rectangle 13"/>
          <p:cNvSpPr>
            <a:spLocks noChangeArrowheads="1"/>
          </p:cNvSpPr>
          <p:nvPr/>
        </p:nvSpPr>
        <p:spPr bwMode="auto">
          <a:xfrm>
            <a:off x="4356100" y="6775450"/>
            <a:ext cx="1404938" cy="82550"/>
          </a:xfrm>
          <a:prstGeom prst="rect">
            <a:avLst/>
          </a:prstGeom>
          <a:solidFill>
            <a:srgbClr val="0059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eaLnBrk="1" hangingPunct="1"/>
            <a:endParaRPr lang="en-US" altLang="x-none" sz="1800">
              <a:solidFill>
                <a:srgbClr val="000000"/>
              </a:solidFill>
              <a:ea typeface="MS PGothic" charset="-128"/>
            </a:endParaRPr>
          </a:p>
        </p:txBody>
      </p:sp>
      <p:sp>
        <p:nvSpPr>
          <p:cNvPr id="34828" name="Rectangle 14"/>
          <p:cNvSpPr>
            <a:spLocks noChangeArrowheads="1"/>
          </p:cNvSpPr>
          <p:nvPr/>
        </p:nvSpPr>
        <p:spPr bwMode="auto">
          <a:xfrm>
            <a:off x="0" y="873125"/>
            <a:ext cx="9144000" cy="82550"/>
          </a:xfrm>
          <a:prstGeom prst="rect">
            <a:avLst/>
          </a:prstGeom>
          <a:solidFill>
            <a:srgbClr val="0059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eaLnBrk="1" hangingPunct="1"/>
            <a:endParaRPr lang="en-US" altLang="x-none" sz="1800">
              <a:solidFill>
                <a:srgbClr val="000000"/>
              </a:solidFill>
              <a:ea typeface="MS PGothic" charset="-128"/>
            </a:endParaRPr>
          </a:p>
        </p:txBody>
      </p:sp>
      <p:sp>
        <p:nvSpPr>
          <p:cNvPr id="13" name="Footer Placeholder 5"/>
          <p:cNvSpPr>
            <a:spLocks noGrp="1" noChangeArrowheads="1"/>
          </p:cNvSpPr>
          <p:nvPr>
            <p:ph type="ftr" sz="quarter" idx="3"/>
          </p:nvPr>
        </p:nvSpPr>
        <p:spPr>
          <a:xfrm>
            <a:off x="47625" y="6578600"/>
            <a:ext cx="4392613" cy="261938"/>
          </a:xfrm>
          <a:prstGeom prst="rect">
            <a:avLst/>
          </a:prstGeom>
        </p:spPr>
        <p:txBody>
          <a:bodyPr/>
          <a:lstStyle>
            <a:lvl1pPr>
              <a:defRPr sz="1400" i="0">
                <a:solidFill>
                  <a:srgbClr val="00599D"/>
                </a:solidFill>
                <a:latin typeface="Arial" charset="0"/>
                <a:ea typeface="+mn-ea"/>
              </a:defRPr>
            </a:lvl1pPr>
          </a:lstStyle>
          <a:p>
            <a:pPr>
              <a:defRPr/>
            </a:pPr>
            <a:r>
              <a:rPr lang="en-US"/>
              <a:t>Exploring the extremes with NUSTAR@FAIR</a:t>
            </a:r>
            <a:endParaRPr lang="de-DE"/>
          </a:p>
        </p:txBody>
      </p:sp>
    </p:spTree>
    <p:extLst>
      <p:ext uri="{BB962C8B-B14F-4D97-AF65-F5344CB8AC3E}">
        <p14:creationId xmlns:p14="http://schemas.microsoft.com/office/powerpoint/2010/main" val="1210021381"/>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Lst>
  <p:hf hdr="0" dt="0"/>
  <p:txStyles>
    <p:titleStyle>
      <a:lvl1pPr algn="l" rtl="0" eaLnBrk="0" fontAlgn="base" hangingPunct="0">
        <a:spcBef>
          <a:spcPct val="0"/>
        </a:spcBef>
        <a:spcAft>
          <a:spcPct val="0"/>
        </a:spcAft>
        <a:defRPr sz="2800">
          <a:solidFill>
            <a:srgbClr val="00599D"/>
          </a:solidFill>
          <a:latin typeface="+mj-lt"/>
          <a:ea typeface="MS PGothic" charset="0"/>
          <a:cs typeface="MS PGothic" charset="0"/>
        </a:defRPr>
      </a:lvl1pPr>
      <a:lvl2pPr algn="l" rtl="0" eaLnBrk="0" fontAlgn="base" hangingPunct="0">
        <a:spcBef>
          <a:spcPct val="0"/>
        </a:spcBef>
        <a:spcAft>
          <a:spcPct val="0"/>
        </a:spcAft>
        <a:defRPr sz="2800">
          <a:solidFill>
            <a:srgbClr val="00599D"/>
          </a:solidFill>
          <a:latin typeface="Arial" charset="0"/>
          <a:ea typeface="MS PGothic" charset="0"/>
          <a:cs typeface="MS PGothic" charset="0"/>
        </a:defRPr>
      </a:lvl2pPr>
      <a:lvl3pPr algn="l" rtl="0" eaLnBrk="0" fontAlgn="base" hangingPunct="0">
        <a:spcBef>
          <a:spcPct val="0"/>
        </a:spcBef>
        <a:spcAft>
          <a:spcPct val="0"/>
        </a:spcAft>
        <a:defRPr sz="2800">
          <a:solidFill>
            <a:srgbClr val="00599D"/>
          </a:solidFill>
          <a:latin typeface="Arial" charset="0"/>
          <a:ea typeface="MS PGothic" charset="0"/>
          <a:cs typeface="MS PGothic" charset="0"/>
        </a:defRPr>
      </a:lvl3pPr>
      <a:lvl4pPr algn="l" rtl="0" eaLnBrk="0" fontAlgn="base" hangingPunct="0">
        <a:spcBef>
          <a:spcPct val="0"/>
        </a:spcBef>
        <a:spcAft>
          <a:spcPct val="0"/>
        </a:spcAft>
        <a:defRPr sz="2800">
          <a:solidFill>
            <a:srgbClr val="00599D"/>
          </a:solidFill>
          <a:latin typeface="Arial" charset="0"/>
          <a:ea typeface="MS PGothic" charset="0"/>
          <a:cs typeface="MS PGothic" charset="0"/>
        </a:defRPr>
      </a:lvl4pPr>
      <a:lvl5pPr algn="l" rtl="0" eaLnBrk="0" fontAlgn="base" hangingPunct="0">
        <a:spcBef>
          <a:spcPct val="0"/>
        </a:spcBef>
        <a:spcAft>
          <a:spcPct val="0"/>
        </a:spcAft>
        <a:defRPr sz="2800">
          <a:solidFill>
            <a:srgbClr val="00599D"/>
          </a:solidFill>
          <a:latin typeface="Arial" charset="0"/>
          <a:ea typeface="MS PGothic" charset="0"/>
          <a:cs typeface="MS PGothic" charset="0"/>
        </a:defRPr>
      </a:lvl5pPr>
      <a:lvl6pPr marL="457200" algn="l" rtl="0" fontAlgn="base">
        <a:spcBef>
          <a:spcPct val="0"/>
        </a:spcBef>
        <a:spcAft>
          <a:spcPct val="0"/>
        </a:spcAft>
        <a:defRPr sz="2800">
          <a:solidFill>
            <a:srgbClr val="00599D"/>
          </a:solidFill>
          <a:latin typeface="Arial" charset="0"/>
        </a:defRPr>
      </a:lvl6pPr>
      <a:lvl7pPr marL="914400" algn="l" rtl="0" fontAlgn="base">
        <a:spcBef>
          <a:spcPct val="0"/>
        </a:spcBef>
        <a:spcAft>
          <a:spcPct val="0"/>
        </a:spcAft>
        <a:defRPr sz="2800">
          <a:solidFill>
            <a:srgbClr val="00599D"/>
          </a:solidFill>
          <a:latin typeface="Arial" charset="0"/>
        </a:defRPr>
      </a:lvl7pPr>
      <a:lvl8pPr marL="1371600" algn="l" rtl="0" fontAlgn="base">
        <a:spcBef>
          <a:spcPct val="0"/>
        </a:spcBef>
        <a:spcAft>
          <a:spcPct val="0"/>
        </a:spcAft>
        <a:defRPr sz="2800">
          <a:solidFill>
            <a:srgbClr val="00599D"/>
          </a:solidFill>
          <a:latin typeface="Arial" charset="0"/>
        </a:defRPr>
      </a:lvl8pPr>
      <a:lvl9pPr marL="1828800" algn="l" rtl="0" fontAlgn="base">
        <a:spcBef>
          <a:spcPct val="0"/>
        </a:spcBef>
        <a:spcAft>
          <a:spcPct val="0"/>
        </a:spcAft>
        <a:defRPr sz="2800">
          <a:solidFill>
            <a:srgbClr val="00599D"/>
          </a:solidFill>
          <a:latin typeface="Arial" charset="0"/>
        </a:defRPr>
      </a:lvl9pPr>
    </p:titleStyle>
    <p:bodyStyle>
      <a:lvl1pPr marL="85725" indent="-85725" algn="l" rtl="0" eaLnBrk="0" fontAlgn="base" hangingPunct="0">
        <a:spcBef>
          <a:spcPct val="20000"/>
        </a:spcBef>
        <a:spcAft>
          <a:spcPct val="0"/>
        </a:spcAft>
        <a:buClr>
          <a:srgbClr val="0066CC"/>
        </a:buClr>
        <a:buFont typeface="Wingdings" charset="2"/>
        <a:defRPr sz="2400">
          <a:solidFill>
            <a:srgbClr val="00599D"/>
          </a:solidFill>
          <a:latin typeface="+mn-lt"/>
          <a:ea typeface="MS PGothic" charset="0"/>
          <a:cs typeface="MS PGothic" charset="0"/>
        </a:defRPr>
      </a:lvl1pPr>
      <a:lvl2pPr marL="419100" indent="-266700" algn="l" rtl="0" eaLnBrk="0" fontAlgn="base" hangingPunct="0">
        <a:spcBef>
          <a:spcPct val="20000"/>
        </a:spcBef>
        <a:spcAft>
          <a:spcPct val="0"/>
        </a:spcAft>
        <a:buClr>
          <a:srgbClr val="FF9900"/>
        </a:buClr>
        <a:buSzPct val="140000"/>
        <a:buFont typeface="Wingdings" charset="2"/>
        <a:buChar char="§"/>
        <a:defRPr sz="2000">
          <a:solidFill>
            <a:schemeClr val="tx1"/>
          </a:solidFill>
          <a:latin typeface="+mn-lt"/>
          <a:ea typeface="MS PGothic" charset="0"/>
          <a:cs typeface="MS PGothic" charset="0"/>
        </a:defRPr>
      </a:lvl2pPr>
      <a:lvl3pPr marL="514350" indent="400050" algn="l" rtl="0" eaLnBrk="0" fontAlgn="base" hangingPunct="0">
        <a:spcBef>
          <a:spcPct val="20000"/>
        </a:spcBef>
        <a:spcAft>
          <a:spcPct val="0"/>
        </a:spcAft>
        <a:defRPr>
          <a:solidFill>
            <a:schemeClr val="tx1"/>
          </a:solidFill>
          <a:latin typeface="+mn-lt"/>
          <a:ea typeface="MS PGothic" charset="0"/>
          <a:cs typeface="MS PGothic" charset="0"/>
        </a:defRPr>
      </a:lvl3pPr>
      <a:lvl4pPr marL="714375" indent="-20638" algn="l" rtl="0" eaLnBrk="0" fontAlgn="base" hangingPunct="0">
        <a:spcBef>
          <a:spcPct val="20000"/>
        </a:spcBef>
        <a:spcAft>
          <a:spcPct val="0"/>
        </a:spcAft>
        <a:defRPr sz="1600" i="1">
          <a:solidFill>
            <a:srgbClr val="990000"/>
          </a:solidFill>
          <a:latin typeface="+mn-lt"/>
          <a:ea typeface="MS PGothic" charset="0"/>
          <a:cs typeface="MS PGothic" charset="0"/>
        </a:defRPr>
      </a:lvl4pPr>
      <a:lvl5pPr marL="2143125" indent="-1247775" algn="l" rtl="0" eaLnBrk="0" fontAlgn="base" hangingPunct="0">
        <a:spcBef>
          <a:spcPct val="20000"/>
        </a:spcBef>
        <a:spcAft>
          <a:spcPct val="0"/>
        </a:spcAft>
        <a:defRPr sz="1600">
          <a:solidFill>
            <a:srgbClr val="0066CC"/>
          </a:solidFill>
          <a:latin typeface="+mn-lt"/>
          <a:ea typeface="MS PGothic" charset="0"/>
          <a:cs typeface="MS PGothic" charset="0"/>
        </a:defRPr>
      </a:lvl5pPr>
      <a:lvl6pPr marL="2600325" indent="-1247775" algn="l" rtl="0" fontAlgn="base">
        <a:spcBef>
          <a:spcPct val="20000"/>
        </a:spcBef>
        <a:spcAft>
          <a:spcPct val="0"/>
        </a:spcAft>
        <a:defRPr sz="1600">
          <a:solidFill>
            <a:srgbClr val="0066CC"/>
          </a:solidFill>
          <a:latin typeface="+mn-lt"/>
        </a:defRPr>
      </a:lvl6pPr>
      <a:lvl7pPr marL="3057525" indent="-1247775" algn="l" rtl="0" fontAlgn="base">
        <a:spcBef>
          <a:spcPct val="20000"/>
        </a:spcBef>
        <a:spcAft>
          <a:spcPct val="0"/>
        </a:spcAft>
        <a:defRPr sz="1600">
          <a:solidFill>
            <a:srgbClr val="0066CC"/>
          </a:solidFill>
          <a:latin typeface="+mn-lt"/>
        </a:defRPr>
      </a:lvl7pPr>
      <a:lvl8pPr marL="3514725" indent="-1247775" algn="l" rtl="0" fontAlgn="base">
        <a:spcBef>
          <a:spcPct val="20000"/>
        </a:spcBef>
        <a:spcAft>
          <a:spcPct val="0"/>
        </a:spcAft>
        <a:defRPr sz="1600">
          <a:solidFill>
            <a:srgbClr val="0066CC"/>
          </a:solidFill>
          <a:latin typeface="+mn-lt"/>
        </a:defRPr>
      </a:lvl8pPr>
      <a:lvl9pPr marL="3971925" indent="-1247775" algn="l" rtl="0" fontAlgn="base">
        <a:spcBef>
          <a:spcPct val="20000"/>
        </a:spcBef>
        <a:spcAft>
          <a:spcPct val="0"/>
        </a:spcAft>
        <a:defRPr sz="1600">
          <a:solidFill>
            <a:srgbClr val="0066CC"/>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56.png"/><Relationship Id="rId7" Type="http://schemas.openxmlformats.org/officeDocument/2006/relationships/image" Target="../media/image60.jp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59.jp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jpeg"/></Relationships>
</file>

<file path=ppt/slides/_rels/slide12.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2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13.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69.gif"/><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0.xml"/><Relationship Id="rId5" Type="http://schemas.openxmlformats.org/officeDocument/2006/relationships/image" Target="../media/image74.jpeg"/><Relationship Id="rId4" Type="http://schemas.openxmlformats.org/officeDocument/2006/relationships/image" Target="../media/image73.jpeg"/></Relationships>
</file>

<file path=ppt/slides/_rels/slide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9.xml"/><Relationship Id="rId5" Type="http://schemas.openxmlformats.org/officeDocument/2006/relationships/image" Target="../media/image80.png"/><Relationship Id="rId4" Type="http://schemas.openxmlformats.org/officeDocument/2006/relationships/image" Target="../media/image7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0.xml.rels><?xml version="1.0" encoding="UTF-8" standalone="yes"?>
<Relationships xmlns="http://schemas.openxmlformats.org/package/2006/relationships"><Relationship Id="rId3" Type="http://schemas.openxmlformats.org/officeDocument/2006/relationships/package" Target="../embeddings/Microsoft_Excel-Arbeitsblatt.xlsx"/><Relationship Id="rId2" Type="http://schemas.openxmlformats.org/officeDocument/2006/relationships/slideLayout" Target="../slideLayouts/slideLayout8.xml"/><Relationship Id="rId1" Type="http://schemas.openxmlformats.org/officeDocument/2006/relationships/vmlDrawing" Target="../drawings/vmlDrawing2.vml"/><Relationship Id="rId4" Type="http://schemas.openxmlformats.org/officeDocument/2006/relationships/image" Target="../media/image82.emf"/></Relationships>
</file>

<file path=ppt/slides/_rels/slide21.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0.xml"/><Relationship Id="rId4" Type="http://schemas.openxmlformats.org/officeDocument/2006/relationships/image" Target="../media/image8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jpg"/><Relationship Id="rId7" Type="http://schemas.openxmlformats.org/officeDocument/2006/relationships/image" Target="../media/image36.jpg"/><Relationship Id="rId12" Type="http://schemas.openxmlformats.org/officeDocument/2006/relationships/image" Target="../media/image41.jpeg"/><Relationship Id="rId2" Type="http://schemas.openxmlformats.org/officeDocument/2006/relationships/image" Target="../media/image31.jpg"/><Relationship Id="rId1" Type="http://schemas.openxmlformats.org/officeDocument/2006/relationships/slideLayout" Target="../slideLayouts/slideLayout2.xml"/><Relationship Id="rId6" Type="http://schemas.openxmlformats.org/officeDocument/2006/relationships/image" Target="../media/image35.jpg"/><Relationship Id="rId11" Type="http://schemas.openxmlformats.org/officeDocument/2006/relationships/image" Target="../media/image40.tif"/><Relationship Id="rId5" Type="http://schemas.openxmlformats.org/officeDocument/2006/relationships/image" Target="../media/image34.jpg"/><Relationship Id="rId10" Type="http://schemas.openxmlformats.org/officeDocument/2006/relationships/image" Target="../media/image39.jpg"/><Relationship Id="rId4" Type="http://schemas.openxmlformats.org/officeDocument/2006/relationships/image" Target="../media/image33.jpg"/><Relationship Id="rId9" Type="http://schemas.openxmlformats.org/officeDocument/2006/relationships/image" Target="../media/image38.jp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45.png"/><Relationship Id="rId3" Type="http://schemas.openxmlformats.org/officeDocument/2006/relationships/image" Target="../media/image42.jpeg"/><Relationship Id="rId7" Type="http://schemas.openxmlformats.org/officeDocument/2006/relationships/image" Target="../media/image22.png"/><Relationship Id="rId12"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43.jpe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emf"/><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xml"/><Relationship Id="rId1" Type="http://schemas.openxmlformats.org/officeDocument/2006/relationships/slideLayout" Target="../slideLayouts/slideLayout20.xml"/><Relationship Id="rId5" Type="http://schemas.openxmlformats.org/officeDocument/2006/relationships/image" Target="../media/image54.jp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125CBDDA-5CCF-8748-8988-9DC6C8981774}" type="slidenum">
              <a:rPr lang="de-DE" smtClean="0"/>
              <a:t>1</a:t>
            </a:fld>
            <a:endParaRPr lang="de-DE"/>
          </a:p>
        </p:txBody>
      </p:sp>
      <p:sp>
        <p:nvSpPr>
          <p:cNvPr id="5" name="Fußzeilenplatzhalter 4"/>
          <p:cNvSpPr>
            <a:spLocks noGrp="1"/>
          </p:cNvSpPr>
          <p:nvPr>
            <p:ph type="ftr" sz="quarter" idx="3"/>
          </p:nvPr>
        </p:nvSpPr>
        <p:spPr>
          <a:xfrm>
            <a:off x="2113958" y="6560611"/>
            <a:ext cx="4838399" cy="357157"/>
          </a:xfrm>
        </p:spPr>
        <p:txBody>
          <a:bodyPr/>
          <a:lstStyle/>
          <a:p>
            <a:pPr>
              <a:spcAft>
                <a:spcPts val="600"/>
              </a:spcAft>
            </a:pPr>
            <a:r>
              <a:rPr lang="de-DE" dirty="0" smtClean="0"/>
              <a:t>Paolo Giubellino, </a:t>
            </a:r>
            <a:r>
              <a:rPr lang="en-US" dirty="0" smtClean="0"/>
              <a:t>CBM Collaboration Meeting , October </a:t>
            </a:r>
            <a:r>
              <a:rPr lang="en-US" dirty="0"/>
              <a:t>2018 </a:t>
            </a:r>
          </a:p>
        </p:txBody>
      </p:sp>
      <p:pic>
        <p:nvPicPr>
          <p:cNvPr id="6" name="445E678C-6062-48BC-89B8-8E33F22B8303"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87" y="1250898"/>
            <a:ext cx="8814816" cy="5330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el 1"/>
          <p:cNvSpPr txBox="1">
            <a:spLocks/>
          </p:cNvSpPr>
          <p:nvPr/>
        </p:nvSpPr>
        <p:spPr>
          <a:xfrm>
            <a:off x="526094" y="2453744"/>
            <a:ext cx="7991606" cy="2669399"/>
          </a:xfrm>
          <a:prstGeom prst="rect">
            <a:avLst/>
          </a:prstGeom>
        </p:spPr>
        <p:txBody>
          <a:bodyPr vert="horz" lIns="91440" tIns="45720" rIns="91440" bIns="45720" rtlCol="0" anchor="b" anchorCtr="0">
            <a:normAutofit/>
          </a:bodyPr>
          <a:lstStyle>
            <a:lvl1pPr algn="l" defTabSz="457200" rtl="0" eaLnBrk="1" latinLnBrk="0" hangingPunct="1">
              <a:spcBef>
                <a:spcPct val="0"/>
              </a:spcBef>
              <a:buNone/>
              <a:defRPr sz="2400" b="1" kern="1200">
                <a:solidFill>
                  <a:srgbClr val="333333"/>
                </a:solidFill>
                <a:latin typeface="Calibri"/>
                <a:ea typeface="+mj-ea"/>
                <a:cs typeface="Calibri"/>
              </a:defRPr>
            </a:lvl1pPr>
          </a:lstStyle>
          <a:p>
            <a:pPr algn="ctr"/>
            <a:r>
              <a:rPr lang="de-DE" sz="3200" dirty="0" smtClean="0"/>
              <a:t>GSI-FAIR </a:t>
            </a:r>
            <a:br>
              <a:rPr lang="de-DE" sz="3200" dirty="0" smtClean="0"/>
            </a:br>
            <a:r>
              <a:rPr lang="de-DE" sz="3200" dirty="0" smtClean="0"/>
              <a:t>The </a:t>
            </a:r>
            <a:r>
              <a:rPr lang="de-DE" sz="3200" dirty="0" err="1" smtClean="0"/>
              <a:t>Universe</a:t>
            </a:r>
            <a:r>
              <a:rPr lang="de-DE" sz="3200" dirty="0" smtClean="0"/>
              <a:t> in </a:t>
            </a:r>
            <a:r>
              <a:rPr lang="de-DE" sz="3200" dirty="0" err="1" smtClean="0"/>
              <a:t>the</a:t>
            </a:r>
            <a:r>
              <a:rPr lang="de-DE" sz="3200" dirty="0" smtClean="0"/>
              <a:t> Laboratory</a:t>
            </a:r>
          </a:p>
          <a:p>
            <a:pPr algn="ctr"/>
            <a:endParaRPr lang="de-DE" sz="2000" dirty="0" smtClean="0"/>
          </a:p>
          <a:p>
            <a:pPr algn="ctr"/>
            <a:endParaRPr lang="de-DE" sz="2000" dirty="0" smtClean="0"/>
          </a:p>
          <a:p>
            <a:pPr algn="ctr">
              <a:spcAft>
                <a:spcPts val="600"/>
              </a:spcAft>
            </a:pPr>
            <a:r>
              <a:rPr lang="en-US" sz="1600" dirty="0" smtClean="0"/>
              <a:t>CBM Collaboration Meeting, October 2018 </a:t>
            </a:r>
            <a:br>
              <a:rPr lang="en-US" sz="1600" dirty="0" smtClean="0"/>
            </a:br>
            <a:endParaRPr lang="en-US" sz="1600" dirty="0"/>
          </a:p>
        </p:txBody>
      </p:sp>
      <p:sp>
        <p:nvSpPr>
          <p:cNvPr id="8" name="Untertitel 2"/>
          <p:cNvSpPr txBox="1">
            <a:spLocks/>
          </p:cNvSpPr>
          <p:nvPr/>
        </p:nvSpPr>
        <p:spPr>
          <a:xfrm>
            <a:off x="1371600" y="5944586"/>
            <a:ext cx="6400800" cy="584660"/>
          </a:xfrm>
          <a:prstGeom prst="rect">
            <a:avLst/>
          </a:prstGeom>
        </p:spPr>
        <p:txBody>
          <a:bodyPr/>
          <a:lst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Calibri"/>
                <a:ea typeface="+mn-ea"/>
                <a:cs typeface="Calibri"/>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Calibri"/>
                <a:ea typeface="+mn-ea"/>
                <a:cs typeface="Calibri"/>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Calibri"/>
                <a:ea typeface="+mn-ea"/>
                <a:cs typeface="Calibri"/>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Calibri"/>
                <a:ea typeface="+mn-ea"/>
                <a:cs typeface="Calibri"/>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de-DE" sz="1800" dirty="0" smtClean="0"/>
              <a:t>Paolo Giubellino,</a:t>
            </a:r>
          </a:p>
          <a:p>
            <a:pPr marL="0" indent="0" algn="ctr">
              <a:spcBef>
                <a:spcPts val="0"/>
              </a:spcBef>
              <a:buNone/>
            </a:pPr>
            <a:r>
              <a:rPr lang="de-DE" sz="1800" dirty="0" smtClean="0"/>
              <a:t>FAIR </a:t>
            </a:r>
            <a:r>
              <a:rPr lang="de-DE" sz="1800" dirty="0" err="1" smtClean="0"/>
              <a:t>and</a:t>
            </a:r>
            <a:r>
              <a:rPr lang="de-DE" sz="1800" dirty="0" smtClean="0"/>
              <a:t> GSI </a:t>
            </a:r>
            <a:endParaRPr lang="de-DE" sz="1800" dirty="0"/>
          </a:p>
        </p:txBody>
      </p:sp>
    </p:spTree>
    <p:extLst>
      <p:ext uri="{BB962C8B-B14F-4D97-AF65-F5344CB8AC3E}">
        <p14:creationId xmlns:p14="http://schemas.microsoft.com/office/powerpoint/2010/main" val="25796826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p:cNvSpPr/>
          <p:nvPr/>
        </p:nvSpPr>
        <p:spPr>
          <a:xfrm>
            <a:off x="323528" y="1732221"/>
            <a:ext cx="4104456" cy="387914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hteck 5"/>
          <p:cNvSpPr/>
          <p:nvPr/>
        </p:nvSpPr>
        <p:spPr>
          <a:xfrm>
            <a:off x="4644008" y="1732221"/>
            <a:ext cx="4104456" cy="387914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feld 6"/>
          <p:cNvSpPr txBox="1"/>
          <p:nvPr/>
        </p:nvSpPr>
        <p:spPr>
          <a:xfrm>
            <a:off x="107504" y="1362889"/>
            <a:ext cx="4320480" cy="400110"/>
          </a:xfrm>
          <a:prstGeom prst="rect">
            <a:avLst/>
          </a:prstGeom>
        </p:spPr>
        <p:txBody>
          <a:bodyPr vert="horz"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a:ea typeface="+mn-ea"/>
                <a:cs typeface="+mn-cs"/>
              </a:rPr>
              <a:t>Neutron Star Mergers</a:t>
            </a:r>
          </a:p>
        </p:txBody>
      </p:sp>
      <p:sp>
        <p:nvSpPr>
          <p:cNvPr id="27" name="object 2"/>
          <p:cNvSpPr txBox="1"/>
          <p:nvPr/>
        </p:nvSpPr>
        <p:spPr>
          <a:xfrm>
            <a:off x="4644008" y="1938953"/>
            <a:ext cx="3512185" cy="245110"/>
          </a:xfrm>
          <a:prstGeom prst="rect">
            <a:avLst/>
          </a:prstGeom>
        </p:spPr>
        <p:txBody>
          <a:bodyPr vert="horz" wrap="square" lIns="0" tIns="0" rIns="0" bIns="0" rtlCol="0">
            <a:spAutoFit/>
          </a:bodyPr>
          <a:lstStyle/>
          <a:p>
            <a:pPr marL="355600" marR="0" lvl="0" indent="-342900" algn="l" defTabSz="457200" rtl="0" eaLnBrk="1" fontAlgn="auto" latinLnBrk="0" hangingPunct="1">
              <a:lnSpc>
                <a:spcPct val="100000"/>
              </a:lnSpc>
              <a:spcBef>
                <a:spcPts val="0"/>
              </a:spcBef>
              <a:spcAft>
                <a:spcPts val="0"/>
              </a:spcAft>
              <a:buClr>
                <a:srgbClr val="FCBA62"/>
              </a:buClr>
              <a:buSzTx/>
              <a:buFont typeface="Wingdings"/>
              <a:buChar char=""/>
              <a:tabLst>
                <a:tab pos="356235" algn="l"/>
              </a:tabLst>
              <a:defRPr/>
            </a:pPr>
            <a:r>
              <a:rPr kumimoji="0" sz="1700" b="0" i="0" u="none" strike="noStrike" kern="1200" cap="none" spc="-20" normalizeH="0" baseline="0" noProof="0" dirty="0">
                <a:ln>
                  <a:noFill/>
                </a:ln>
                <a:solidFill>
                  <a:srgbClr val="333333"/>
                </a:solidFill>
                <a:effectLst/>
                <a:uLnTx/>
                <a:uFillTx/>
                <a:latin typeface="Arial"/>
                <a:ea typeface="+mn-ea"/>
                <a:cs typeface="Arial"/>
              </a:rPr>
              <a:t>E</a:t>
            </a:r>
            <a:r>
              <a:rPr kumimoji="0" sz="1700" b="0" i="0" u="none" strike="noStrike" kern="1200" cap="none" spc="-60" normalizeH="0" baseline="0" noProof="0" dirty="0">
                <a:ln>
                  <a:noFill/>
                </a:ln>
                <a:solidFill>
                  <a:srgbClr val="333333"/>
                </a:solidFill>
                <a:effectLst/>
                <a:uLnTx/>
                <a:uFillTx/>
                <a:latin typeface="Arial"/>
                <a:ea typeface="+mn-ea"/>
                <a:cs typeface="Arial"/>
              </a:rPr>
              <a:t>qu</a:t>
            </a:r>
            <a:r>
              <a:rPr kumimoji="0" sz="1700" b="0" i="0" u="none" strike="noStrike" kern="1200" cap="none" spc="15" normalizeH="0" baseline="0" noProof="0" dirty="0">
                <a:ln>
                  <a:noFill/>
                </a:ln>
                <a:solidFill>
                  <a:srgbClr val="333333"/>
                </a:solidFill>
                <a:effectLst/>
                <a:uLnTx/>
                <a:uFillTx/>
                <a:latin typeface="Arial"/>
                <a:ea typeface="+mn-ea"/>
                <a:cs typeface="Arial"/>
              </a:rPr>
              <a:t>a</a:t>
            </a:r>
            <a:r>
              <a:rPr kumimoji="0" sz="1700" b="0" i="0" u="none" strike="noStrike" kern="1200" cap="none" spc="-35" normalizeH="0" baseline="0" noProof="0" dirty="0">
                <a:ln>
                  <a:noFill/>
                </a:ln>
                <a:solidFill>
                  <a:srgbClr val="333333"/>
                </a:solidFill>
                <a:effectLst/>
                <a:uLnTx/>
                <a:uFillTx/>
                <a:latin typeface="Arial"/>
                <a:ea typeface="+mn-ea"/>
                <a:cs typeface="Arial"/>
              </a:rPr>
              <a:t>t</a:t>
            </a:r>
            <a:r>
              <a:rPr kumimoji="0" sz="1700" b="0" i="0" u="none" strike="noStrike" kern="1200" cap="none" spc="-10" normalizeH="0" baseline="0" noProof="0" dirty="0">
                <a:ln>
                  <a:noFill/>
                </a:ln>
                <a:solidFill>
                  <a:srgbClr val="333333"/>
                </a:solidFill>
                <a:effectLst/>
                <a:uLnTx/>
                <a:uFillTx/>
                <a:latin typeface="Arial"/>
                <a:ea typeface="+mn-ea"/>
                <a:cs typeface="Arial"/>
              </a:rPr>
              <a:t>i</a:t>
            </a:r>
            <a:r>
              <a:rPr kumimoji="0" sz="1700" b="0" i="0" u="none" strike="noStrike" kern="1200" cap="none" spc="15" normalizeH="0" baseline="0" noProof="0" dirty="0">
                <a:ln>
                  <a:noFill/>
                </a:ln>
                <a:solidFill>
                  <a:srgbClr val="333333"/>
                </a:solidFill>
                <a:effectLst/>
                <a:uLnTx/>
                <a:uFillTx/>
                <a:latin typeface="Arial"/>
                <a:ea typeface="+mn-ea"/>
                <a:cs typeface="Arial"/>
              </a:rPr>
              <a:t>o</a:t>
            </a:r>
            <a:r>
              <a:rPr kumimoji="0" sz="1700" b="0" i="0" u="none" strike="noStrike" kern="1200" cap="none" spc="5" normalizeH="0" baseline="0" noProof="0" dirty="0">
                <a:ln>
                  <a:noFill/>
                </a:ln>
                <a:solidFill>
                  <a:srgbClr val="333333"/>
                </a:solidFill>
                <a:effectLst/>
                <a:uLnTx/>
                <a:uFillTx/>
                <a:latin typeface="Arial"/>
                <a:ea typeface="+mn-ea"/>
                <a:cs typeface="Arial"/>
              </a:rPr>
              <a:t>n</a:t>
            </a:r>
            <a:r>
              <a:rPr kumimoji="0" sz="1700" b="0" i="0" u="none" strike="noStrike" kern="1200" cap="none" spc="60" normalizeH="0" baseline="0" noProof="0" dirty="0">
                <a:ln>
                  <a:noFill/>
                </a:ln>
                <a:solidFill>
                  <a:srgbClr val="333333"/>
                </a:solidFill>
                <a:effectLst/>
                <a:uLnTx/>
                <a:uFillTx/>
                <a:latin typeface="Arial"/>
                <a:ea typeface="+mn-ea"/>
                <a:cs typeface="Arial"/>
              </a:rPr>
              <a:t> </a:t>
            </a:r>
            <a:r>
              <a:rPr kumimoji="0" sz="1700" b="0" i="0" u="none" strike="noStrike" kern="1200" cap="none" spc="15" normalizeH="0" baseline="0" noProof="0" dirty="0">
                <a:ln>
                  <a:noFill/>
                </a:ln>
                <a:solidFill>
                  <a:srgbClr val="333333"/>
                </a:solidFill>
                <a:effectLst/>
                <a:uLnTx/>
                <a:uFillTx/>
                <a:latin typeface="Arial"/>
                <a:ea typeface="+mn-ea"/>
                <a:cs typeface="Arial"/>
              </a:rPr>
              <a:t>o</a:t>
            </a:r>
            <a:r>
              <a:rPr kumimoji="0" sz="1700" b="0" i="0" u="none" strike="noStrike" kern="1200" cap="none" spc="0" normalizeH="0" baseline="0" noProof="0" dirty="0">
                <a:ln>
                  <a:noFill/>
                </a:ln>
                <a:solidFill>
                  <a:srgbClr val="333333"/>
                </a:solidFill>
                <a:effectLst/>
                <a:uLnTx/>
                <a:uFillTx/>
                <a:latin typeface="Arial"/>
                <a:ea typeface="+mn-ea"/>
                <a:cs typeface="Arial"/>
              </a:rPr>
              <a:t>f</a:t>
            </a:r>
            <a:r>
              <a:rPr kumimoji="0" sz="1700" b="0" i="0" u="none" strike="noStrike" kern="1200" cap="none" spc="-55" normalizeH="0" baseline="0" noProof="0" dirty="0">
                <a:ln>
                  <a:noFill/>
                </a:ln>
                <a:solidFill>
                  <a:srgbClr val="333333"/>
                </a:solidFill>
                <a:effectLst/>
                <a:uLnTx/>
                <a:uFillTx/>
                <a:latin typeface="Arial"/>
                <a:ea typeface="+mn-ea"/>
                <a:cs typeface="Arial"/>
              </a:rPr>
              <a:t> </a:t>
            </a:r>
            <a:r>
              <a:rPr kumimoji="0" sz="1700" b="0" i="0" u="none" strike="noStrike" kern="1200" cap="none" spc="-20" normalizeH="0" baseline="0" noProof="0" dirty="0">
                <a:ln>
                  <a:noFill/>
                </a:ln>
                <a:solidFill>
                  <a:srgbClr val="333333"/>
                </a:solidFill>
                <a:effectLst/>
                <a:uLnTx/>
                <a:uFillTx/>
                <a:latin typeface="Arial"/>
                <a:ea typeface="+mn-ea"/>
                <a:cs typeface="Arial"/>
              </a:rPr>
              <a:t>S</a:t>
            </a:r>
            <a:r>
              <a:rPr kumimoji="0" sz="1700" b="0" i="0" u="none" strike="noStrike" kern="1200" cap="none" spc="-35" normalizeH="0" baseline="0" noProof="0" dirty="0">
                <a:ln>
                  <a:noFill/>
                </a:ln>
                <a:solidFill>
                  <a:srgbClr val="333333"/>
                </a:solidFill>
                <a:effectLst/>
                <a:uLnTx/>
                <a:uFillTx/>
                <a:latin typeface="Arial"/>
                <a:ea typeface="+mn-ea"/>
                <a:cs typeface="Arial"/>
              </a:rPr>
              <a:t>t</a:t>
            </a:r>
            <a:r>
              <a:rPr kumimoji="0" sz="1700" b="0" i="0" u="none" strike="noStrike" kern="1200" cap="none" spc="15" normalizeH="0" baseline="0" noProof="0" dirty="0">
                <a:ln>
                  <a:noFill/>
                </a:ln>
                <a:solidFill>
                  <a:srgbClr val="333333"/>
                </a:solidFill>
                <a:effectLst/>
                <a:uLnTx/>
                <a:uFillTx/>
                <a:latin typeface="Arial"/>
                <a:ea typeface="+mn-ea"/>
                <a:cs typeface="Arial"/>
              </a:rPr>
              <a:t>a</a:t>
            </a:r>
            <a:r>
              <a:rPr kumimoji="0" sz="1700" b="0" i="0" u="none" strike="noStrike" kern="1200" cap="none" spc="-35" normalizeH="0" baseline="0" noProof="0" dirty="0">
                <a:ln>
                  <a:noFill/>
                </a:ln>
                <a:solidFill>
                  <a:srgbClr val="333333"/>
                </a:solidFill>
                <a:effectLst/>
                <a:uLnTx/>
                <a:uFillTx/>
                <a:latin typeface="Arial"/>
                <a:ea typeface="+mn-ea"/>
                <a:cs typeface="Arial"/>
              </a:rPr>
              <a:t>t</a:t>
            </a:r>
            <a:r>
              <a:rPr kumimoji="0" sz="1700" b="0" i="0" u="none" strike="noStrike" kern="1200" cap="none" spc="5" normalizeH="0" baseline="0" noProof="0" dirty="0">
                <a:ln>
                  <a:noFill/>
                </a:ln>
                <a:solidFill>
                  <a:srgbClr val="333333"/>
                </a:solidFill>
                <a:effectLst/>
                <a:uLnTx/>
                <a:uFillTx/>
                <a:latin typeface="Arial"/>
                <a:ea typeface="+mn-ea"/>
                <a:cs typeface="Arial"/>
              </a:rPr>
              <a:t>e</a:t>
            </a:r>
            <a:r>
              <a:rPr kumimoji="0" sz="1700" b="0" i="0" u="none" strike="noStrike" kern="1200" cap="none" spc="60" normalizeH="0" baseline="0" noProof="0" dirty="0">
                <a:ln>
                  <a:noFill/>
                </a:ln>
                <a:solidFill>
                  <a:srgbClr val="333333"/>
                </a:solidFill>
                <a:effectLst/>
                <a:uLnTx/>
                <a:uFillTx/>
                <a:latin typeface="Arial"/>
                <a:ea typeface="+mn-ea"/>
                <a:cs typeface="Arial"/>
              </a:rPr>
              <a:t> </a:t>
            </a:r>
            <a:r>
              <a:rPr kumimoji="0" sz="1700" b="0" i="0" u="none" strike="noStrike" kern="1200" cap="none" spc="65" normalizeH="0" baseline="0" noProof="0" dirty="0">
                <a:ln>
                  <a:noFill/>
                </a:ln>
                <a:solidFill>
                  <a:srgbClr val="333333"/>
                </a:solidFill>
                <a:effectLst/>
                <a:uLnTx/>
                <a:uFillTx/>
                <a:latin typeface="Arial"/>
                <a:ea typeface="+mn-ea"/>
                <a:cs typeface="Arial"/>
              </a:rPr>
              <a:t>(</a:t>
            </a:r>
            <a:r>
              <a:rPr kumimoji="0" sz="1700" b="1" i="0" u="none" strike="noStrike" kern="1200" cap="none" spc="35" normalizeH="0" baseline="0" noProof="0" dirty="0">
                <a:ln>
                  <a:noFill/>
                </a:ln>
                <a:solidFill>
                  <a:srgbClr val="333333"/>
                </a:solidFill>
                <a:effectLst/>
                <a:uLnTx/>
                <a:uFillTx/>
                <a:latin typeface="Arial"/>
                <a:ea typeface="+mn-ea"/>
                <a:cs typeface="Arial"/>
              </a:rPr>
              <a:t>H</a:t>
            </a:r>
            <a:r>
              <a:rPr kumimoji="0" sz="1700" b="1" i="0" u="none" strike="noStrike" kern="1200" cap="none" spc="15" normalizeH="0" baseline="0" noProof="0" dirty="0">
                <a:ln>
                  <a:noFill/>
                </a:ln>
                <a:solidFill>
                  <a:srgbClr val="333333"/>
                </a:solidFill>
                <a:effectLst/>
                <a:uLnTx/>
                <a:uFillTx/>
                <a:latin typeface="Arial"/>
                <a:ea typeface="+mn-ea"/>
                <a:cs typeface="Arial"/>
              </a:rPr>
              <a:t>a</a:t>
            </a:r>
            <a:r>
              <a:rPr kumimoji="0" sz="1700" b="1" i="0" u="none" strike="noStrike" kern="1200" cap="none" spc="0" normalizeH="0" baseline="0" noProof="0" dirty="0">
                <a:ln>
                  <a:noFill/>
                </a:ln>
                <a:solidFill>
                  <a:srgbClr val="333333"/>
                </a:solidFill>
                <a:effectLst/>
                <a:uLnTx/>
                <a:uFillTx/>
                <a:latin typeface="Arial"/>
                <a:ea typeface="+mn-ea"/>
                <a:cs typeface="Arial"/>
              </a:rPr>
              <a:t>d</a:t>
            </a:r>
            <a:r>
              <a:rPr kumimoji="0" sz="1700" b="1" i="0" u="none" strike="noStrike" kern="1200" cap="none" spc="15" normalizeH="0" baseline="0" noProof="0" dirty="0">
                <a:ln>
                  <a:noFill/>
                </a:ln>
                <a:solidFill>
                  <a:srgbClr val="333333"/>
                </a:solidFill>
                <a:effectLst/>
                <a:uLnTx/>
                <a:uFillTx/>
                <a:latin typeface="Arial"/>
                <a:ea typeface="+mn-ea"/>
                <a:cs typeface="Arial"/>
              </a:rPr>
              <a:t>es</a:t>
            </a:r>
            <a:r>
              <a:rPr kumimoji="0" sz="1700" b="1" i="0" u="none" strike="noStrike" kern="1200" cap="none" spc="0" normalizeH="0" baseline="0" noProof="0" dirty="0">
                <a:ln>
                  <a:noFill/>
                </a:ln>
                <a:solidFill>
                  <a:srgbClr val="333333"/>
                </a:solidFill>
                <a:effectLst/>
                <a:uLnTx/>
                <a:uFillTx/>
                <a:latin typeface="Arial"/>
                <a:ea typeface="+mn-ea"/>
                <a:cs typeface="Arial"/>
              </a:rPr>
              <a:t>,</a:t>
            </a:r>
            <a:r>
              <a:rPr kumimoji="0" sz="1700" b="1" i="0" u="none" strike="noStrike" kern="1200" cap="none" spc="-204" normalizeH="0" baseline="0" noProof="0" dirty="0">
                <a:ln>
                  <a:noFill/>
                </a:ln>
                <a:solidFill>
                  <a:srgbClr val="333333"/>
                </a:solidFill>
                <a:effectLst/>
                <a:uLnTx/>
                <a:uFillTx/>
                <a:latin typeface="Arial"/>
                <a:ea typeface="+mn-ea"/>
                <a:cs typeface="Arial"/>
              </a:rPr>
              <a:t> </a:t>
            </a:r>
            <a:r>
              <a:rPr kumimoji="0" sz="1700" b="1" i="0" u="none" strike="noStrike" kern="1200" cap="none" spc="35" normalizeH="0" baseline="0" noProof="0" dirty="0">
                <a:ln>
                  <a:noFill/>
                </a:ln>
                <a:solidFill>
                  <a:srgbClr val="333333"/>
                </a:solidFill>
                <a:effectLst/>
                <a:uLnTx/>
                <a:uFillTx/>
                <a:latin typeface="Arial"/>
                <a:ea typeface="+mn-ea"/>
                <a:cs typeface="Arial"/>
              </a:rPr>
              <a:t>CB</a:t>
            </a:r>
            <a:r>
              <a:rPr kumimoji="0" sz="1700" b="1" i="0" u="none" strike="noStrike" kern="1200" cap="none" spc="15" normalizeH="0" baseline="0" noProof="0" dirty="0">
                <a:ln>
                  <a:noFill/>
                </a:ln>
                <a:solidFill>
                  <a:srgbClr val="333333"/>
                </a:solidFill>
                <a:effectLst/>
                <a:uLnTx/>
                <a:uFillTx/>
                <a:latin typeface="Arial"/>
                <a:ea typeface="+mn-ea"/>
                <a:cs typeface="Arial"/>
              </a:rPr>
              <a:t>M</a:t>
            </a:r>
            <a:r>
              <a:rPr kumimoji="0" sz="1700" b="0" i="0" u="none" strike="noStrike" kern="1200" cap="none" spc="5" normalizeH="0" baseline="0" noProof="0" dirty="0">
                <a:ln>
                  <a:noFill/>
                </a:ln>
                <a:solidFill>
                  <a:srgbClr val="333333"/>
                </a:solidFill>
                <a:effectLst/>
                <a:uLnTx/>
                <a:uFillTx/>
                <a:latin typeface="Arial"/>
                <a:ea typeface="+mn-ea"/>
                <a:cs typeface="Arial"/>
              </a:rPr>
              <a:t>)</a:t>
            </a:r>
            <a:endParaRPr kumimoji="0" sz="1700" b="0" i="0" u="none" strike="noStrike" kern="1200" cap="none" spc="0" normalizeH="0" baseline="0" noProof="0" dirty="0">
              <a:ln>
                <a:noFill/>
              </a:ln>
              <a:solidFill>
                <a:prstClr val="black"/>
              </a:solidFill>
              <a:effectLst/>
              <a:uLnTx/>
              <a:uFillTx/>
              <a:latin typeface="Arial"/>
              <a:ea typeface="+mn-ea"/>
              <a:cs typeface="Arial"/>
            </a:endParaRPr>
          </a:p>
        </p:txBody>
      </p:sp>
      <p:sp>
        <p:nvSpPr>
          <p:cNvPr id="28" name="object 3"/>
          <p:cNvSpPr txBox="1"/>
          <p:nvPr/>
        </p:nvSpPr>
        <p:spPr>
          <a:xfrm>
            <a:off x="5101526" y="2191347"/>
            <a:ext cx="2410460" cy="692497"/>
          </a:xfrm>
          <a:prstGeom prst="rect">
            <a:avLst/>
          </a:prstGeom>
        </p:spPr>
        <p:txBody>
          <a:bodyPr vert="horz" wrap="square" lIns="0" tIns="0" rIns="0" bIns="0" rtlCol="0">
            <a:spAutoFit/>
          </a:bodyPr>
          <a:lstStyle/>
          <a:p>
            <a:pPr marL="298450" marR="0" lvl="0" indent="-285750" algn="l" defTabSz="457200" rtl="0" eaLnBrk="1" fontAlgn="auto" latinLnBrk="0" hangingPunct="1">
              <a:lnSpc>
                <a:spcPct val="100000"/>
              </a:lnSpc>
              <a:spcBef>
                <a:spcPts val="0"/>
              </a:spcBef>
              <a:spcAft>
                <a:spcPts val="0"/>
              </a:spcAft>
              <a:buClr>
                <a:srgbClr val="FCBA62"/>
              </a:buClr>
              <a:buSzTx/>
              <a:buFont typeface="Wingdings"/>
              <a:buChar char=""/>
              <a:tabLst>
                <a:tab pos="299085" algn="l"/>
              </a:tabLst>
              <a:defRPr/>
            </a:pPr>
            <a:r>
              <a:rPr kumimoji="0" sz="1500" b="0" i="0" u="none" strike="noStrike" kern="1200" cap="none" spc="30" normalizeH="0" baseline="0" noProof="0" dirty="0">
                <a:ln>
                  <a:noFill/>
                </a:ln>
                <a:solidFill>
                  <a:srgbClr val="333333"/>
                </a:solidFill>
                <a:effectLst/>
                <a:uLnTx/>
                <a:uFillTx/>
                <a:latin typeface="Arial"/>
                <a:ea typeface="+mn-ea"/>
                <a:cs typeface="Arial"/>
              </a:rPr>
              <a:t>G</a:t>
            </a:r>
            <a:r>
              <a:rPr kumimoji="0" sz="1500" b="0" i="0" u="none" strike="noStrike" kern="1200" cap="none" spc="20" normalizeH="0" baseline="0" noProof="0" dirty="0">
                <a:ln>
                  <a:noFill/>
                </a:ln>
                <a:solidFill>
                  <a:srgbClr val="333333"/>
                </a:solidFill>
                <a:effectLst/>
                <a:uLnTx/>
                <a:uFillTx/>
                <a:latin typeface="Arial"/>
                <a:ea typeface="+mn-ea"/>
                <a:cs typeface="Arial"/>
              </a:rPr>
              <a:t>r</a:t>
            </a:r>
            <a:r>
              <a:rPr kumimoji="0" sz="1500" b="0" i="0" u="none" strike="noStrike" kern="1200" cap="none" spc="-10" normalizeH="0" baseline="0" noProof="0" dirty="0">
                <a:ln>
                  <a:noFill/>
                </a:ln>
                <a:solidFill>
                  <a:srgbClr val="333333"/>
                </a:solidFill>
                <a:effectLst/>
                <a:uLnTx/>
                <a:uFillTx/>
                <a:latin typeface="Arial"/>
                <a:ea typeface="+mn-ea"/>
                <a:cs typeface="Arial"/>
              </a:rPr>
              <a:t>a</a:t>
            </a:r>
            <a:r>
              <a:rPr kumimoji="0" sz="1500" b="0" i="0" u="none" strike="noStrike" kern="1200" cap="none" spc="-75" normalizeH="0" baseline="0" noProof="0" dirty="0">
                <a:ln>
                  <a:noFill/>
                </a:ln>
                <a:solidFill>
                  <a:srgbClr val="333333"/>
                </a:solidFill>
                <a:effectLst/>
                <a:uLnTx/>
                <a:uFillTx/>
                <a:latin typeface="Arial"/>
                <a:ea typeface="+mn-ea"/>
                <a:cs typeface="Arial"/>
              </a:rPr>
              <a:t>v</a:t>
            </a:r>
            <a:r>
              <a:rPr kumimoji="0" sz="1500" b="0" i="0" u="none" strike="noStrike" kern="1200" cap="none" spc="-35" normalizeH="0" baseline="0" noProof="0" dirty="0">
                <a:ln>
                  <a:noFill/>
                </a:ln>
                <a:solidFill>
                  <a:srgbClr val="333333"/>
                </a:solidFill>
                <a:effectLst/>
                <a:uLnTx/>
                <a:uFillTx/>
                <a:latin typeface="Arial"/>
                <a:ea typeface="+mn-ea"/>
                <a:cs typeface="Arial"/>
              </a:rPr>
              <a:t>i</a:t>
            </a:r>
            <a:r>
              <a:rPr kumimoji="0" sz="1500" b="0" i="0" u="none" strike="noStrike" kern="1200" cap="none" spc="30" normalizeH="0" baseline="0" noProof="0" dirty="0">
                <a:ln>
                  <a:noFill/>
                </a:ln>
                <a:solidFill>
                  <a:srgbClr val="333333"/>
                </a:solidFill>
                <a:effectLst/>
                <a:uLnTx/>
                <a:uFillTx/>
                <a:latin typeface="Arial"/>
                <a:ea typeface="+mn-ea"/>
                <a:cs typeface="Arial"/>
              </a:rPr>
              <a:t>t</a:t>
            </a:r>
            <a:r>
              <a:rPr kumimoji="0" sz="1500" b="0" i="0" u="none" strike="noStrike" kern="1200" cap="none" spc="-10" normalizeH="0" baseline="0" noProof="0" dirty="0">
                <a:ln>
                  <a:noFill/>
                </a:ln>
                <a:solidFill>
                  <a:srgbClr val="333333"/>
                </a:solidFill>
                <a:effectLst/>
                <a:uLnTx/>
                <a:uFillTx/>
                <a:latin typeface="Arial"/>
                <a:ea typeface="+mn-ea"/>
                <a:cs typeface="Arial"/>
              </a:rPr>
              <a:t>a</a:t>
            </a:r>
            <a:r>
              <a:rPr kumimoji="0" sz="1500" b="0" i="0" u="none" strike="noStrike" kern="1200" cap="none" spc="30" normalizeH="0" baseline="0" noProof="0" dirty="0">
                <a:ln>
                  <a:noFill/>
                </a:ln>
                <a:solidFill>
                  <a:srgbClr val="333333"/>
                </a:solidFill>
                <a:effectLst/>
                <a:uLnTx/>
                <a:uFillTx/>
                <a:latin typeface="Arial"/>
                <a:ea typeface="+mn-ea"/>
                <a:cs typeface="Arial"/>
              </a:rPr>
              <a:t>t</a:t>
            </a:r>
            <a:r>
              <a:rPr kumimoji="0" sz="1500" b="0" i="0" u="none" strike="noStrike" kern="1200" cap="none" spc="-35" normalizeH="0" baseline="0" noProof="0" dirty="0">
                <a:ln>
                  <a:noFill/>
                </a:ln>
                <a:solidFill>
                  <a:srgbClr val="333333"/>
                </a:solidFill>
                <a:effectLst/>
                <a:uLnTx/>
                <a:uFillTx/>
                <a:latin typeface="Arial"/>
                <a:ea typeface="+mn-ea"/>
                <a:cs typeface="Arial"/>
              </a:rPr>
              <a:t>i</a:t>
            </a:r>
            <a:r>
              <a:rPr kumimoji="0" sz="1500" b="0" i="0" u="none" strike="noStrike" kern="1200" cap="none" spc="-10" normalizeH="0" baseline="0" noProof="0" dirty="0">
                <a:ln>
                  <a:noFill/>
                </a:ln>
                <a:solidFill>
                  <a:srgbClr val="333333"/>
                </a:solidFill>
                <a:effectLst/>
                <a:uLnTx/>
                <a:uFillTx/>
                <a:latin typeface="Arial"/>
                <a:ea typeface="+mn-ea"/>
                <a:cs typeface="Arial"/>
              </a:rPr>
              <a:t>o</a:t>
            </a:r>
            <a:r>
              <a:rPr kumimoji="0" sz="1500" b="0" i="0" u="none" strike="noStrike" kern="1200" cap="none" spc="-85" normalizeH="0" baseline="0" noProof="0" dirty="0">
                <a:ln>
                  <a:noFill/>
                </a:ln>
                <a:solidFill>
                  <a:srgbClr val="333333"/>
                </a:solidFill>
                <a:effectLst/>
                <a:uLnTx/>
                <a:uFillTx/>
                <a:latin typeface="Arial"/>
                <a:ea typeface="+mn-ea"/>
                <a:cs typeface="Arial"/>
              </a:rPr>
              <a:t>n</a:t>
            </a:r>
            <a:r>
              <a:rPr kumimoji="0" sz="1500" b="0" i="0" u="none" strike="noStrike" kern="1200" cap="none" spc="-10" normalizeH="0" baseline="0" noProof="0" dirty="0">
                <a:ln>
                  <a:noFill/>
                </a:ln>
                <a:solidFill>
                  <a:srgbClr val="333333"/>
                </a:solidFill>
                <a:effectLst/>
                <a:uLnTx/>
                <a:uFillTx/>
                <a:latin typeface="Arial"/>
                <a:ea typeface="+mn-ea"/>
                <a:cs typeface="Arial"/>
              </a:rPr>
              <a:t>a</a:t>
            </a:r>
            <a:r>
              <a:rPr kumimoji="0" sz="1500" b="0" i="0" u="none" strike="noStrike" kern="1200" cap="none" spc="0" normalizeH="0" baseline="0" noProof="0" dirty="0">
                <a:ln>
                  <a:noFill/>
                </a:ln>
                <a:solidFill>
                  <a:srgbClr val="333333"/>
                </a:solidFill>
                <a:effectLst/>
                <a:uLnTx/>
                <a:uFillTx/>
                <a:latin typeface="Arial"/>
                <a:ea typeface="+mn-ea"/>
                <a:cs typeface="Arial"/>
              </a:rPr>
              <a:t>l</a:t>
            </a:r>
            <a:r>
              <a:rPr kumimoji="0" sz="1500" b="0" i="0" u="none" strike="noStrike" kern="1200" cap="none" spc="145" normalizeH="0" baseline="0" noProof="0" dirty="0">
                <a:ln>
                  <a:noFill/>
                </a:ln>
                <a:solidFill>
                  <a:srgbClr val="333333"/>
                </a:solidFill>
                <a:effectLst/>
                <a:uLnTx/>
                <a:uFillTx/>
                <a:latin typeface="Arial"/>
                <a:ea typeface="+mn-ea"/>
                <a:cs typeface="Arial"/>
              </a:rPr>
              <a:t> </a:t>
            </a:r>
            <a:r>
              <a:rPr kumimoji="0" sz="1500" b="0" i="0" u="none" strike="noStrike" kern="1200" cap="none" spc="40" normalizeH="0" baseline="0" noProof="0" dirty="0" smtClean="0">
                <a:ln>
                  <a:noFill/>
                </a:ln>
                <a:solidFill>
                  <a:srgbClr val="333333"/>
                </a:solidFill>
                <a:effectLst/>
                <a:uLnTx/>
                <a:uFillTx/>
                <a:latin typeface="Arial"/>
                <a:ea typeface="+mn-ea"/>
                <a:cs typeface="Arial"/>
              </a:rPr>
              <a:t>w</a:t>
            </a:r>
            <a:r>
              <a:rPr kumimoji="0" sz="1500" b="0" i="0" u="none" strike="noStrike" kern="1200" cap="none" spc="-10" normalizeH="0" baseline="0" noProof="0" dirty="0" smtClean="0">
                <a:ln>
                  <a:noFill/>
                </a:ln>
                <a:solidFill>
                  <a:srgbClr val="333333"/>
                </a:solidFill>
                <a:effectLst/>
                <a:uLnTx/>
                <a:uFillTx/>
                <a:latin typeface="Arial"/>
                <a:ea typeface="+mn-ea"/>
                <a:cs typeface="Arial"/>
              </a:rPr>
              <a:t>a</a:t>
            </a:r>
            <a:r>
              <a:rPr kumimoji="0" sz="1500" b="0" i="0" u="none" strike="noStrike" kern="1200" cap="none" spc="-75" normalizeH="0" baseline="0" noProof="0" dirty="0" smtClean="0">
                <a:ln>
                  <a:noFill/>
                </a:ln>
                <a:solidFill>
                  <a:srgbClr val="333333"/>
                </a:solidFill>
                <a:effectLst/>
                <a:uLnTx/>
                <a:uFillTx/>
                <a:latin typeface="Arial"/>
                <a:ea typeface="+mn-ea"/>
                <a:cs typeface="Arial"/>
              </a:rPr>
              <a:t>v</a:t>
            </a:r>
            <a:r>
              <a:rPr kumimoji="0" sz="1500" b="0" i="0" u="none" strike="noStrike" kern="1200" cap="none" spc="0" normalizeH="0" baseline="0" noProof="0" dirty="0" smtClean="0">
                <a:ln>
                  <a:noFill/>
                </a:ln>
                <a:solidFill>
                  <a:srgbClr val="333333"/>
                </a:solidFill>
                <a:effectLst/>
                <a:uLnTx/>
                <a:uFillTx/>
                <a:latin typeface="Arial"/>
                <a:ea typeface="+mn-ea"/>
                <a:cs typeface="Arial"/>
              </a:rPr>
              <a:t>e</a:t>
            </a:r>
            <a:r>
              <a:rPr kumimoji="0" lang="de-DE" sz="1500" b="0" i="0" u="none" strike="noStrike" kern="1200" cap="none" spc="0" normalizeH="0" baseline="0" noProof="0" dirty="0" smtClean="0">
                <a:ln>
                  <a:noFill/>
                </a:ln>
                <a:solidFill>
                  <a:srgbClr val="333333"/>
                </a:solidFill>
                <a:effectLst/>
                <a:uLnTx/>
                <a:uFillTx/>
                <a:latin typeface="Arial"/>
                <a:ea typeface="+mn-ea"/>
                <a:cs typeface="Arial"/>
              </a:rPr>
              <a:t> </a:t>
            </a:r>
            <a:r>
              <a:rPr kumimoji="0" sz="1500" b="0" i="0" u="none" strike="noStrike" kern="1200" cap="none" spc="0" normalizeH="0" baseline="0" noProof="0" dirty="0" smtClean="0">
                <a:ln>
                  <a:noFill/>
                </a:ln>
                <a:solidFill>
                  <a:srgbClr val="333333"/>
                </a:solidFill>
                <a:effectLst/>
                <a:uLnTx/>
                <a:uFillTx/>
                <a:latin typeface="Arial"/>
                <a:ea typeface="+mn-ea"/>
                <a:cs typeface="Arial"/>
              </a:rPr>
              <a:t>s</a:t>
            </a:r>
            <a:r>
              <a:rPr kumimoji="0" sz="1500" b="0" i="0" u="none" strike="noStrike" kern="1200" cap="none" spc="-35" normalizeH="0" baseline="0" noProof="0" dirty="0" smtClean="0">
                <a:ln>
                  <a:noFill/>
                </a:ln>
                <a:solidFill>
                  <a:srgbClr val="333333"/>
                </a:solidFill>
                <a:effectLst/>
                <a:uLnTx/>
                <a:uFillTx/>
                <a:latin typeface="Arial"/>
                <a:ea typeface="+mn-ea"/>
                <a:cs typeface="Arial"/>
              </a:rPr>
              <a:t>i</a:t>
            </a:r>
            <a:r>
              <a:rPr kumimoji="0" sz="1500" b="0" i="0" u="none" strike="noStrike" kern="1200" cap="none" spc="-10" normalizeH="0" baseline="0" noProof="0" dirty="0" smtClean="0">
                <a:ln>
                  <a:noFill/>
                </a:ln>
                <a:solidFill>
                  <a:srgbClr val="333333"/>
                </a:solidFill>
                <a:effectLst/>
                <a:uLnTx/>
                <a:uFillTx/>
                <a:latin typeface="Arial"/>
                <a:ea typeface="+mn-ea"/>
                <a:cs typeface="Arial"/>
              </a:rPr>
              <a:t>g</a:t>
            </a:r>
            <a:r>
              <a:rPr kumimoji="0" sz="1500" b="0" i="0" u="none" strike="noStrike" kern="1200" cap="none" spc="-85" normalizeH="0" baseline="0" noProof="0" dirty="0" smtClean="0">
                <a:ln>
                  <a:noFill/>
                </a:ln>
                <a:solidFill>
                  <a:srgbClr val="333333"/>
                </a:solidFill>
                <a:effectLst/>
                <a:uLnTx/>
                <a:uFillTx/>
                <a:latin typeface="Arial"/>
                <a:ea typeface="+mn-ea"/>
                <a:cs typeface="Arial"/>
              </a:rPr>
              <a:t>n</a:t>
            </a:r>
            <a:r>
              <a:rPr kumimoji="0" sz="1500" b="0" i="0" u="none" strike="noStrike" kern="1200" cap="none" spc="-10" normalizeH="0" baseline="0" noProof="0" dirty="0" smtClean="0">
                <a:ln>
                  <a:noFill/>
                </a:ln>
                <a:solidFill>
                  <a:srgbClr val="333333"/>
                </a:solidFill>
                <a:effectLst/>
                <a:uLnTx/>
                <a:uFillTx/>
                <a:latin typeface="Arial"/>
                <a:ea typeface="+mn-ea"/>
                <a:cs typeface="Arial"/>
              </a:rPr>
              <a:t>a</a:t>
            </a:r>
            <a:r>
              <a:rPr kumimoji="0" sz="1500" b="0" i="0" u="none" strike="noStrike" kern="1200" cap="none" spc="0" normalizeH="0" baseline="0" noProof="0" dirty="0" smtClean="0">
                <a:ln>
                  <a:noFill/>
                </a:ln>
                <a:solidFill>
                  <a:srgbClr val="333333"/>
                </a:solidFill>
                <a:effectLst/>
                <a:uLnTx/>
                <a:uFillTx/>
                <a:latin typeface="Arial"/>
                <a:ea typeface="+mn-ea"/>
                <a:cs typeface="Arial"/>
              </a:rPr>
              <a:t>l</a:t>
            </a:r>
            <a:endParaRPr kumimoji="0" sz="1500" b="0" i="0" u="none" strike="noStrike" kern="1200" cap="none" spc="0" normalizeH="0" baseline="0" noProof="0" dirty="0">
              <a:ln>
                <a:noFill/>
              </a:ln>
              <a:solidFill>
                <a:prstClr val="black"/>
              </a:solidFill>
              <a:effectLst/>
              <a:uLnTx/>
              <a:uFillTx/>
              <a:latin typeface="Arial"/>
              <a:ea typeface="+mn-ea"/>
              <a:cs typeface="Arial"/>
            </a:endParaRPr>
          </a:p>
          <a:p>
            <a:pPr marL="298450" marR="0" lvl="0" indent="-285750" algn="l" defTabSz="457200" rtl="0" eaLnBrk="1" fontAlgn="auto" latinLnBrk="0" hangingPunct="1">
              <a:lnSpc>
                <a:spcPct val="100000"/>
              </a:lnSpc>
              <a:spcBef>
                <a:spcPts val="0"/>
              </a:spcBef>
              <a:spcAft>
                <a:spcPts val="0"/>
              </a:spcAft>
              <a:buClr>
                <a:srgbClr val="FCBA62"/>
              </a:buClr>
              <a:buSzTx/>
              <a:buFont typeface="Wingdings"/>
              <a:buChar char=""/>
              <a:tabLst>
                <a:tab pos="299085" algn="l"/>
              </a:tabLst>
              <a:defRPr/>
            </a:pPr>
            <a:r>
              <a:rPr kumimoji="0" sz="1500" b="0" i="0" u="none" strike="noStrike" kern="1200" cap="none" spc="-30" normalizeH="0" baseline="0" noProof="0" dirty="0">
                <a:ln>
                  <a:noFill/>
                </a:ln>
                <a:solidFill>
                  <a:srgbClr val="333333"/>
                </a:solidFill>
                <a:effectLst/>
                <a:uLnTx/>
                <a:uFillTx/>
                <a:latin typeface="Arial"/>
                <a:ea typeface="+mn-ea"/>
                <a:cs typeface="Arial"/>
              </a:rPr>
              <a:t>A</a:t>
            </a:r>
            <a:r>
              <a:rPr kumimoji="0" sz="1500" b="0" i="0" u="none" strike="noStrike" kern="1200" cap="none" spc="-50" normalizeH="0" baseline="0" noProof="0" dirty="0">
                <a:ln>
                  <a:noFill/>
                </a:ln>
                <a:solidFill>
                  <a:srgbClr val="333333"/>
                </a:solidFill>
                <a:effectLst/>
                <a:uLnTx/>
                <a:uFillTx/>
                <a:latin typeface="Arial"/>
                <a:ea typeface="+mn-ea"/>
                <a:cs typeface="Arial"/>
              </a:rPr>
              <a:t>m</a:t>
            </a:r>
            <a:r>
              <a:rPr kumimoji="0" sz="1500" b="0" i="0" u="none" strike="noStrike" kern="1200" cap="none" spc="-10" normalizeH="0" baseline="0" noProof="0" dirty="0">
                <a:ln>
                  <a:noFill/>
                </a:ln>
                <a:solidFill>
                  <a:srgbClr val="333333"/>
                </a:solidFill>
                <a:effectLst/>
                <a:uLnTx/>
                <a:uFillTx/>
                <a:latin typeface="Arial"/>
                <a:ea typeface="+mn-ea"/>
                <a:cs typeface="Arial"/>
              </a:rPr>
              <a:t>o</a:t>
            </a:r>
            <a:r>
              <a:rPr kumimoji="0" sz="1500" b="0" i="0" u="none" strike="noStrike" kern="1200" cap="none" spc="-85" normalizeH="0" baseline="0" noProof="0" dirty="0">
                <a:ln>
                  <a:noFill/>
                </a:ln>
                <a:solidFill>
                  <a:srgbClr val="333333"/>
                </a:solidFill>
                <a:effectLst/>
                <a:uLnTx/>
                <a:uFillTx/>
                <a:latin typeface="Arial"/>
                <a:ea typeface="+mn-ea"/>
                <a:cs typeface="Arial"/>
              </a:rPr>
              <a:t>un</a:t>
            </a:r>
            <a:r>
              <a:rPr kumimoji="0" sz="1500" b="0" i="0" u="none" strike="noStrike" kern="1200" cap="none" spc="0" normalizeH="0" baseline="0" noProof="0" dirty="0">
                <a:ln>
                  <a:noFill/>
                </a:ln>
                <a:solidFill>
                  <a:srgbClr val="333333"/>
                </a:solidFill>
                <a:effectLst/>
                <a:uLnTx/>
                <a:uFillTx/>
                <a:latin typeface="Arial"/>
                <a:ea typeface="+mn-ea"/>
                <a:cs typeface="Arial"/>
              </a:rPr>
              <a:t>t </a:t>
            </a:r>
            <a:r>
              <a:rPr kumimoji="0" sz="1500" b="0" i="0" u="none" strike="noStrike" kern="1200" cap="none" spc="-204" normalizeH="0" baseline="0" noProof="0" dirty="0">
                <a:ln>
                  <a:noFill/>
                </a:ln>
                <a:solidFill>
                  <a:srgbClr val="333333"/>
                </a:solidFill>
                <a:effectLst/>
                <a:uLnTx/>
                <a:uFillTx/>
                <a:latin typeface="Arial"/>
                <a:ea typeface="+mn-ea"/>
                <a:cs typeface="Arial"/>
              </a:rPr>
              <a:t> </a:t>
            </a:r>
            <a:r>
              <a:rPr kumimoji="0" sz="1500" b="0" i="0" u="none" strike="noStrike" kern="1200" cap="none" spc="-10" normalizeH="0" baseline="0" noProof="0" dirty="0" smtClean="0">
                <a:ln>
                  <a:noFill/>
                </a:ln>
                <a:solidFill>
                  <a:srgbClr val="333333"/>
                </a:solidFill>
                <a:effectLst/>
                <a:uLnTx/>
                <a:uFillTx/>
                <a:latin typeface="Arial"/>
                <a:ea typeface="+mn-ea"/>
                <a:cs typeface="Arial"/>
              </a:rPr>
              <a:t>o</a:t>
            </a:r>
            <a:r>
              <a:rPr kumimoji="0" sz="1500" b="0" i="0" u="none" strike="noStrike" kern="1200" cap="none" spc="0" normalizeH="0" baseline="0" noProof="0" dirty="0" smtClean="0">
                <a:ln>
                  <a:noFill/>
                </a:ln>
                <a:solidFill>
                  <a:srgbClr val="333333"/>
                </a:solidFill>
                <a:effectLst/>
                <a:uLnTx/>
                <a:uFillTx/>
                <a:latin typeface="Arial"/>
                <a:ea typeface="+mn-ea"/>
                <a:cs typeface="Arial"/>
              </a:rPr>
              <a:t>f</a:t>
            </a:r>
            <a:r>
              <a:rPr kumimoji="0" lang="de-DE" sz="1500" b="0" i="0" u="none" strike="noStrike" kern="1200" cap="none" spc="60" normalizeH="0" baseline="0" noProof="0" dirty="0">
                <a:ln>
                  <a:noFill/>
                </a:ln>
                <a:solidFill>
                  <a:srgbClr val="333333"/>
                </a:solidFill>
                <a:effectLst/>
                <a:uLnTx/>
                <a:uFillTx/>
                <a:latin typeface="Arial"/>
                <a:ea typeface="+mn-ea"/>
                <a:cs typeface="Arial"/>
              </a:rPr>
              <a:t> </a:t>
            </a:r>
            <a:r>
              <a:rPr kumimoji="0" sz="1500" b="0" i="0" u="none" strike="noStrike" kern="1200" cap="none" spc="-10" normalizeH="0" baseline="0" noProof="0" dirty="0" smtClean="0">
                <a:ln>
                  <a:noFill/>
                </a:ln>
                <a:solidFill>
                  <a:srgbClr val="333333"/>
                </a:solidFill>
                <a:effectLst/>
                <a:uLnTx/>
                <a:uFillTx/>
                <a:latin typeface="Arial"/>
                <a:ea typeface="+mn-ea"/>
                <a:cs typeface="Arial"/>
              </a:rPr>
              <a:t>e</a:t>
            </a:r>
            <a:r>
              <a:rPr kumimoji="0" sz="1500" b="0" i="0" u="none" strike="noStrike" kern="1200" cap="none" spc="-35" normalizeH="0" baseline="0" noProof="0" dirty="0" smtClean="0">
                <a:ln>
                  <a:noFill/>
                </a:ln>
                <a:solidFill>
                  <a:srgbClr val="333333"/>
                </a:solidFill>
                <a:effectLst/>
                <a:uLnTx/>
                <a:uFillTx/>
                <a:latin typeface="Arial"/>
                <a:ea typeface="+mn-ea"/>
                <a:cs typeface="Arial"/>
              </a:rPr>
              <a:t>j</a:t>
            </a:r>
            <a:r>
              <a:rPr kumimoji="0" sz="1500" b="0" i="0" u="none" strike="noStrike" kern="1200" cap="none" spc="-10" normalizeH="0" baseline="0" noProof="0" dirty="0" smtClean="0">
                <a:ln>
                  <a:noFill/>
                </a:ln>
                <a:solidFill>
                  <a:srgbClr val="333333"/>
                </a:solidFill>
                <a:effectLst/>
                <a:uLnTx/>
                <a:uFillTx/>
                <a:latin typeface="Arial"/>
                <a:ea typeface="+mn-ea"/>
                <a:cs typeface="Arial"/>
              </a:rPr>
              <a:t>e</a:t>
            </a:r>
            <a:r>
              <a:rPr kumimoji="0" sz="1500" b="0" i="0" u="none" strike="noStrike" kern="1200" cap="none" spc="0" normalizeH="0" baseline="0" noProof="0" dirty="0" smtClean="0">
                <a:ln>
                  <a:noFill/>
                </a:ln>
                <a:solidFill>
                  <a:srgbClr val="333333"/>
                </a:solidFill>
                <a:effectLst/>
                <a:uLnTx/>
                <a:uFillTx/>
                <a:latin typeface="Arial"/>
                <a:ea typeface="+mn-ea"/>
                <a:cs typeface="Arial"/>
              </a:rPr>
              <a:t>c</a:t>
            </a:r>
            <a:r>
              <a:rPr kumimoji="0" sz="1500" b="0" i="0" u="none" strike="noStrike" kern="1200" cap="none" spc="30" normalizeH="0" baseline="0" noProof="0" dirty="0" smtClean="0">
                <a:ln>
                  <a:noFill/>
                </a:ln>
                <a:solidFill>
                  <a:srgbClr val="333333"/>
                </a:solidFill>
                <a:effectLst/>
                <a:uLnTx/>
                <a:uFillTx/>
                <a:latin typeface="Arial"/>
                <a:ea typeface="+mn-ea"/>
                <a:cs typeface="Arial"/>
              </a:rPr>
              <a:t>t</a:t>
            </a:r>
            <a:r>
              <a:rPr kumimoji="0" sz="1500" b="0" i="0" u="none" strike="noStrike" kern="1200" cap="none" spc="0" normalizeH="0" baseline="0" noProof="0" dirty="0" smtClean="0">
                <a:ln>
                  <a:noFill/>
                </a:ln>
                <a:solidFill>
                  <a:srgbClr val="333333"/>
                </a:solidFill>
                <a:effectLst/>
                <a:uLnTx/>
                <a:uFillTx/>
                <a:latin typeface="Arial"/>
                <a:ea typeface="+mn-ea"/>
                <a:cs typeface="Arial"/>
              </a:rPr>
              <a:t>a</a:t>
            </a:r>
            <a:endParaRPr kumimoji="0" lang="de-DE" sz="1500" b="0" i="0" u="none" strike="noStrike" kern="1200" cap="none" spc="0" normalizeH="0" baseline="0" noProof="0" dirty="0" smtClean="0">
              <a:ln>
                <a:noFill/>
              </a:ln>
              <a:solidFill>
                <a:srgbClr val="333333"/>
              </a:solidFill>
              <a:effectLst/>
              <a:uLnTx/>
              <a:uFillTx/>
              <a:latin typeface="Arial"/>
              <a:ea typeface="+mn-ea"/>
              <a:cs typeface="Arial"/>
            </a:endParaRPr>
          </a:p>
          <a:p>
            <a:pPr marL="298450" marR="0" lvl="0" indent="-285750" algn="l" defTabSz="457200" rtl="0" eaLnBrk="1" fontAlgn="auto" latinLnBrk="0" hangingPunct="1">
              <a:lnSpc>
                <a:spcPct val="100000"/>
              </a:lnSpc>
              <a:spcBef>
                <a:spcPts val="0"/>
              </a:spcBef>
              <a:spcAft>
                <a:spcPts val="0"/>
              </a:spcAft>
              <a:buClr>
                <a:srgbClr val="FCBA62"/>
              </a:buClr>
              <a:buSzTx/>
              <a:buFont typeface="Wingdings"/>
              <a:buChar char=""/>
              <a:tabLst>
                <a:tab pos="299085" algn="l"/>
              </a:tabLst>
              <a:defRPr/>
            </a:pPr>
            <a:endParaRPr kumimoji="0" sz="1500" b="0" i="0" u="none" strike="noStrike" kern="1200" cap="none" spc="0" normalizeH="0" baseline="0" noProof="0" dirty="0">
              <a:ln>
                <a:noFill/>
              </a:ln>
              <a:solidFill>
                <a:prstClr val="black"/>
              </a:solidFill>
              <a:effectLst/>
              <a:uLnTx/>
              <a:uFillTx/>
              <a:latin typeface="Arial"/>
              <a:ea typeface="+mn-ea"/>
              <a:cs typeface="Arial"/>
            </a:endParaRPr>
          </a:p>
        </p:txBody>
      </p:sp>
      <p:sp>
        <p:nvSpPr>
          <p:cNvPr id="29" name="object 4"/>
          <p:cNvSpPr txBox="1"/>
          <p:nvPr/>
        </p:nvSpPr>
        <p:spPr>
          <a:xfrm>
            <a:off x="4644008" y="2897920"/>
            <a:ext cx="4248472" cy="261610"/>
          </a:xfrm>
          <a:prstGeom prst="rect">
            <a:avLst/>
          </a:prstGeom>
        </p:spPr>
        <p:txBody>
          <a:bodyPr vert="horz" wrap="square" lIns="0" tIns="0" rIns="0" bIns="0" rtlCol="0">
            <a:spAutoFit/>
          </a:bodyPr>
          <a:lstStyle/>
          <a:p>
            <a:pPr marL="355600" marR="0" lvl="0" indent="-342900" algn="l" defTabSz="457200" rtl="0" eaLnBrk="1" fontAlgn="auto" latinLnBrk="0" hangingPunct="1">
              <a:lnSpc>
                <a:spcPct val="100000"/>
              </a:lnSpc>
              <a:spcBef>
                <a:spcPts val="0"/>
              </a:spcBef>
              <a:spcAft>
                <a:spcPts val="0"/>
              </a:spcAft>
              <a:buClr>
                <a:srgbClr val="FCBA62"/>
              </a:buClr>
              <a:buSzTx/>
              <a:buFont typeface="Wingdings"/>
              <a:buChar char=""/>
              <a:tabLst>
                <a:tab pos="356235" algn="l"/>
              </a:tabLst>
              <a:defRPr/>
            </a:pPr>
            <a:r>
              <a:rPr kumimoji="0" lang="de-DE" sz="1700" b="0" i="0" u="none" strike="noStrike" kern="1200" cap="none" spc="35" normalizeH="0" baseline="0" noProof="0" dirty="0" smtClean="0">
                <a:ln>
                  <a:noFill/>
                </a:ln>
                <a:solidFill>
                  <a:srgbClr val="333333"/>
                </a:solidFill>
                <a:effectLst/>
                <a:uLnTx/>
                <a:uFillTx/>
                <a:latin typeface="Arial"/>
                <a:ea typeface="+mn-ea"/>
                <a:cs typeface="Arial"/>
              </a:rPr>
              <a:t>Baryon-Baryon interaction</a:t>
            </a:r>
            <a:r>
              <a:rPr kumimoji="0" sz="1700" b="0" i="0" u="none" strike="noStrike" kern="1200" cap="none" spc="-65" normalizeH="0" baseline="0" noProof="0" dirty="0" smtClean="0">
                <a:ln>
                  <a:noFill/>
                </a:ln>
                <a:solidFill>
                  <a:srgbClr val="333333"/>
                </a:solidFill>
                <a:effectLst/>
                <a:uLnTx/>
                <a:uFillTx/>
                <a:latin typeface="Arial"/>
                <a:ea typeface="+mn-ea"/>
                <a:cs typeface="Arial"/>
              </a:rPr>
              <a:t> </a:t>
            </a:r>
            <a:r>
              <a:rPr kumimoji="0" sz="1700" b="0" i="0" u="none" strike="noStrike" kern="1200" cap="none" spc="85" normalizeH="0" baseline="0" noProof="0" dirty="0">
                <a:ln>
                  <a:noFill/>
                </a:ln>
                <a:solidFill>
                  <a:srgbClr val="333333"/>
                </a:solidFill>
                <a:effectLst/>
                <a:uLnTx/>
                <a:uFillTx/>
                <a:latin typeface="Arial"/>
                <a:ea typeface="+mn-ea"/>
                <a:cs typeface="Arial"/>
              </a:rPr>
              <a:t>(</a:t>
            </a:r>
            <a:r>
              <a:rPr kumimoji="0" sz="1700" b="1" i="0" u="none" strike="noStrike" kern="1200" cap="none" spc="-20" normalizeH="0" baseline="0" noProof="0" dirty="0" smtClean="0">
                <a:ln>
                  <a:noFill/>
                </a:ln>
                <a:solidFill>
                  <a:srgbClr val="333333"/>
                </a:solidFill>
                <a:effectLst/>
                <a:uLnTx/>
                <a:uFillTx/>
                <a:latin typeface="Arial"/>
                <a:ea typeface="+mn-ea"/>
                <a:cs typeface="Arial"/>
              </a:rPr>
              <a:t>P</a:t>
            </a:r>
            <a:r>
              <a:rPr kumimoji="0" lang="de-DE" sz="1700" b="1" i="0" u="none" strike="noStrike" kern="1200" cap="none" spc="15" normalizeH="0" baseline="0" noProof="0" dirty="0" smtClean="0">
                <a:ln>
                  <a:noFill/>
                </a:ln>
                <a:solidFill>
                  <a:srgbClr val="333333"/>
                </a:solidFill>
                <a:effectLst/>
                <a:uLnTx/>
                <a:uFillTx/>
                <a:latin typeface="Arial"/>
                <a:ea typeface="+mn-ea"/>
                <a:cs typeface="Arial"/>
              </a:rPr>
              <a:t>ANDA</a:t>
            </a:r>
            <a:r>
              <a:rPr kumimoji="0" sz="1700" b="0" i="0" u="none" strike="noStrike" kern="1200" cap="none" spc="5" normalizeH="0" baseline="0" noProof="0" dirty="0" smtClean="0">
                <a:ln>
                  <a:noFill/>
                </a:ln>
                <a:solidFill>
                  <a:srgbClr val="333333"/>
                </a:solidFill>
                <a:effectLst/>
                <a:uLnTx/>
                <a:uFillTx/>
                <a:latin typeface="Arial"/>
                <a:ea typeface="+mn-ea"/>
                <a:cs typeface="Arial"/>
              </a:rPr>
              <a:t>)</a:t>
            </a:r>
            <a:endParaRPr kumimoji="0" sz="1700" b="0" i="0" u="none" strike="noStrike" kern="1200" cap="none" spc="0" normalizeH="0" baseline="0" noProof="0" dirty="0">
              <a:ln>
                <a:noFill/>
              </a:ln>
              <a:solidFill>
                <a:prstClr val="black"/>
              </a:solidFill>
              <a:effectLst/>
              <a:uLnTx/>
              <a:uFillTx/>
              <a:latin typeface="Arial"/>
              <a:ea typeface="+mn-ea"/>
              <a:cs typeface="Arial"/>
            </a:endParaRPr>
          </a:p>
        </p:txBody>
      </p:sp>
      <p:sp>
        <p:nvSpPr>
          <p:cNvPr id="31" name="object 6"/>
          <p:cNvSpPr txBox="1"/>
          <p:nvPr/>
        </p:nvSpPr>
        <p:spPr>
          <a:xfrm>
            <a:off x="4644008" y="3592678"/>
            <a:ext cx="3893820" cy="261610"/>
          </a:xfrm>
          <a:prstGeom prst="rect">
            <a:avLst/>
          </a:prstGeom>
        </p:spPr>
        <p:txBody>
          <a:bodyPr vert="horz" wrap="square" lIns="0" tIns="0" rIns="0" bIns="0" rtlCol="0">
            <a:spAutoFit/>
          </a:bodyPr>
          <a:lstStyle/>
          <a:p>
            <a:pPr marL="355600" marR="0" lvl="0" indent="-342900" algn="l" defTabSz="457200" rtl="0" eaLnBrk="1" fontAlgn="auto" latinLnBrk="0" hangingPunct="1">
              <a:lnSpc>
                <a:spcPct val="100000"/>
              </a:lnSpc>
              <a:spcBef>
                <a:spcPts val="0"/>
              </a:spcBef>
              <a:spcAft>
                <a:spcPts val="0"/>
              </a:spcAft>
              <a:buClr>
                <a:srgbClr val="FCBA62"/>
              </a:buClr>
              <a:buSzTx/>
              <a:buFont typeface="Wingdings"/>
              <a:buChar char=""/>
              <a:tabLst>
                <a:tab pos="356235" algn="l"/>
              </a:tabLst>
              <a:defRPr/>
            </a:pPr>
            <a:r>
              <a:rPr kumimoji="0" sz="1700" b="0" i="0" u="none" strike="noStrike" kern="1200" cap="none" spc="-20" normalizeH="0" baseline="0" noProof="0" dirty="0">
                <a:ln>
                  <a:noFill/>
                </a:ln>
                <a:solidFill>
                  <a:srgbClr val="333333"/>
                </a:solidFill>
                <a:effectLst/>
                <a:uLnTx/>
                <a:uFillTx/>
                <a:latin typeface="Arial"/>
                <a:ea typeface="+mn-ea"/>
                <a:cs typeface="Arial"/>
              </a:rPr>
              <a:t>E</a:t>
            </a:r>
            <a:r>
              <a:rPr kumimoji="0" sz="1700" b="0" i="0" u="none" strike="noStrike" kern="1200" cap="none" spc="-35" normalizeH="0" baseline="0" noProof="0" dirty="0">
                <a:ln>
                  <a:noFill/>
                </a:ln>
                <a:solidFill>
                  <a:srgbClr val="333333"/>
                </a:solidFill>
                <a:effectLst/>
                <a:uLnTx/>
                <a:uFillTx/>
                <a:latin typeface="Arial"/>
                <a:ea typeface="+mn-ea"/>
                <a:cs typeface="Arial"/>
              </a:rPr>
              <a:t>x</a:t>
            </a:r>
            <a:r>
              <a:rPr kumimoji="0" sz="1700" b="0" i="0" u="none" strike="noStrike" kern="1200" cap="none" spc="15" normalizeH="0" baseline="0" noProof="0" dirty="0">
                <a:ln>
                  <a:noFill/>
                </a:ln>
                <a:solidFill>
                  <a:srgbClr val="333333"/>
                </a:solidFill>
                <a:effectLst/>
                <a:uLnTx/>
                <a:uFillTx/>
                <a:latin typeface="Arial"/>
                <a:ea typeface="+mn-ea"/>
                <a:cs typeface="Arial"/>
              </a:rPr>
              <a:t>o</a:t>
            </a:r>
            <a:r>
              <a:rPr kumimoji="0" sz="1700" b="0" i="0" u="none" strike="noStrike" kern="1200" cap="none" spc="-35" normalizeH="0" baseline="0" noProof="0" dirty="0">
                <a:ln>
                  <a:noFill/>
                </a:ln>
                <a:solidFill>
                  <a:srgbClr val="333333"/>
                </a:solidFill>
                <a:effectLst/>
                <a:uLnTx/>
                <a:uFillTx/>
                <a:latin typeface="Arial"/>
                <a:ea typeface="+mn-ea"/>
                <a:cs typeface="Arial"/>
              </a:rPr>
              <a:t>t</a:t>
            </a:r>
            <a:r>
              <a:rPr kumimoji="0" sz="1700" b="0" i="0" u="none" strike="noStrike" kern="1200" cap="none" spc="-10" normalizeH="0" baseline="0" noProof="0" dirty="0">
                <a:ln>
                  <a:noFill/>
                </a:ln>
                <a:solidFill>
                  <a:srgbClr val="333333"/>
                </a:solidFill>
                <a:effectLst/>
                <a:uLnTx/>
                <a:uFillTx/>
                <a:latin typeface="Arial"/>
                <a:ea typeface="+mn-ea"/>
                <a:cs typeface="Arial"/>
              </a:rPr>
              <a:t>i</a:t>
            </a:r>
            <a:r>
              <a:rPr kumimoji="0" sz="1700" b="0" i="0" u="none" strike="noStrike" kern="1200" cap="none" spc="5" normalizeH="0" baseline="0" noProof="0" dirty="0">
                <a:ln>
                  <a:noFill/>
                </a:ln>
                <a:solidFill>
                  <a:srgbClr val="333333"/>
                </a:solidFill>
                <a:effectLst/>
                <a:uLnTx/>
                <a:uFillTx/>
                <a:latin typeface="Arial"/>
                <a:ea typeface="+mn-ea"/>
                <a:cs typeface="Arial"/>
              </a:rPr>
              <a:t>c</a:t>
            </a:r>
            <a:r>
              <a:rPr kumimoji="0" sz="1700" b="0" i="0" u="none" strike="noStrike" kern="1200" cap="none" spc="10" normalizeH="0" baseline="0" noProof="0" dirty="0">
                <a:ln>
                  <a:noFill/>
                </a:ln>
                <a:solidFill>
                  <a:srgbClr val="333333"/>
                </a:solidFill>
                <a:effectLst/>
                <a:uLnTx/>
                <a:uFillTx/>
                <a:latin typeface="Arial"/>
                <a:ea typeface="+mn-ea"/>
                <a:cs typeface="Arial"/>
              </a:rPr>
              <a:t> </a:t>
            </a:r>
            <a:r>
              <a:rPr kumimoji="0" sz="1700" b="0" i="0" u="none" strike="noStrike" kern="1200" cap="none" spc="-60" normalizeH="0" baseline="0" noProof="0" dirty="0">
                <a:ln>
                  <a:noFill/>
                </a:ln>
                <a:solidFill>
                  <a:srgbClr val="333333"/>
                </a:solidFill>
                <a:effectLst/>
                <a:uLnTx/>
                <a:uFillTx/>
                <a:latin typeface="Arial"/>
                <a:ea typeface="+mn-ea"/>
                <a:cs typeface="Arial"/>
              </a:rPr>
              <a:t>n</a:t>
            </a:r>
            <a:r>
              <a:rPr kumimoji="0" sz="1700" b="0" i="0" u="none" strike="noStrike" kern="1200" cap="none" spc="15" normalizeH="0" baseline="0" noProof="0" dirty="0">
                <a:ln>
                  <a:noFill/>
                </a:ln>
                <a:solidFill>
                  <a:srgbClr val="333333"/>
                </a:solidFill>
                <a:effectLst/>
                <a:uLnTx/>
                <a:uFillTx/>
                <a:latin typeface="Arial"/>
                <a:ea typeface="+mn-ea"/>
                <a:cs typeface="Arial"/>
              </a:rPr>
              <a:t>e</a:t>
            </a:r>
            <a:r>
              <a:rPr kumimoji="0" sz="1700" b="0" i="0" u="none" strike="noStrike" kern="1200" cap="none" spc="-60" normalizeH="0" baseline="0" noProof="0" dirty="0">
                <a:ln>
                  <a:noFill/>
                </a:ln>
                <a:solidFill>
                  <a:srgbClr val="333333"/>
                </a:solidFill>
                <a:effectLst/>
                <a:uLnTx/>
                <a:uFillTx/>
                <a:latin typeface="Arial"/>
                <a:ea typeface="+mn-ea"/>
                <a:cs typeface="Arial"/>
              </a:rPr>
              <a:t>u</a:t>
            </a:r>
            <a:r>
              <a:rPr kumimoji="0" sz="1700" b="0" i="0" u="none" strike="noStrike" kern="1200" cap="none" spc="-35" normalizeH="0" baseline="0" noProof="0" dirty="0">
                <a:ln>
                  <a:noFill/>
                </a:ln>
                <a:solidFill>
                  <a:srgbClr val="333333"/>
                </a:solidFill>
                <a:effectLst/>
                <a:uLnTx/>
                <a:uFillTx/>
                <a:latin typeface="Arial"/>
                <a:ea typeface="+mn-ea"/>
                <a:cs typeface="Arial"/>
              </a:rPr>
              <a:t>t</a:t>
            </a:r>
            <a:r>
              <a:rPr kumimoji="0" sz="1700" b="0" i="0" u="none" strike="noStrike" kern="1200" cap="none" spc="25" normalizeH="0" baseline="0" noProof="0" dirty="0">
                <a:ln>
                  <a:noFill/>
                </a:ln>
                <a:solidFill>
                  <a:srgbClr val="333333"/>
                </a:solidFill>
                <a:effectLst/>
                <a:uLnTx/>
                <a:uFillTx/>
                <a:latin typeface="Arial"/>
                <a:ea typeface="+mn-ea"/>
                <a:cs typeface="Arial"/>
              </a:rPr>
              <a:t>r</a:t>
            </a:r>
            <a:r>
              <a:rPr kumimoji="0" sz="1700" b="0" i="0" u="none" strike="noStrike" kern="1200" cap="none" spc="15" normalizeH="0" baseline="0" noProof="0" dirty="0">
                <a:ln>
                  <a:noFill/>
                </a:ln>
                <a:solidFill>
                  <a:srgbClr val="333333"/>
                </a:solidFill>
                <a:effectLst/>
                <a:uLnTx/>
                <a:uFillTx/>
                <a:latin typeface="Arial"/>
                <a:ea typeface="+mn-ea"/>
                <a:cs typeface="Arial"/>
              </a:rPr>
              <a:t>o</a:t>
            </a:r>
            <a:r>
              <a:rPr kumimoji="0" sz="1700" b="0" i="0" u="none" strike="noStrike" kern="1200" cap="none" spc="-35" normalizeH="0" baseline="0" noProof="0" dirty="0">
                <a:ln>
                  <a:noFill/>
                </a:ln>
                <a:solidFill>
                  <a:srgbClr val="333333"/>
                </a:solidFill>
                <a:effectLst/>
                <a:uLnTx/>
                <a:uFillTx/>
                <a:latin typeface="Arial"/>
                <a:ea typeface="+mn-ea"/>
                <a:cs typeface="Arial"/>
              </a:rPr>
              <a:t>n</a:t>
            </a:r>
            <a:r>
              <a:rPr kumimoji="0" sz="1700" b="0" i="0" u="none" strike="noStrike" kern="1200" cap="none" spc="25" normalizeH="0" baseline="0" noProof="0" dirty="0">
                <a:ln>
                  <a:noFill/>
                </a:ln>
                <a:solidFill>
                  <a:srgbClr val="333333"/>
                </a:solidFill>
                <a:effectLst/>
                <a:uLnTx/>
                <a:uFillTx/>
                <a:latin typeface="Arial"/>
                <a:ea typeface="+mn-ea"/>
                <a:cs typeface="Arial"/>
              </a:rPr>
              <a:t>-</a:t>
            </a:r>
            <a:r>
              <a:rPr kumimoji="0" sz="1700" b="0" i="0" u="none" strike="noStrike" kern="1200" cap="none" spc="30" normalizeH="0" baseline="0" noProof="0" dirty="0">
                <a:ln>
                  <a:noFill/>
                </a:ln>
                <a:solidFill>
                  <a:srgbClr val="333333"/>
                </a:solidFill>
                <a:effectLst/>
                <a:uLnTx/>
                <a:uFillTx/>
                <a:latin typeface="Arial"/>
                <a:ea typeface="+mn-ea"/>
                <a:cs typeface="Arial"/>
              </a:rPr>
              <a:t>r</a:t>
            </a:r>
            <a:r>
              <a:rPr kumimoji="0" sz="1700" b="0" i="0" u="none" strike="noStrike" kern="1200" cap="none" spc="-10" normalizeH="0" baseline="0" noProof="0" dirty="0">
                <a:ln>
                  <a:noFill/>
                </a:ln>
                <a:solidFill>
                  <a:srgbClr val="333333"/>
                </a:solidFill>
                <a:effectLst/>
                <a:uLnTx/>
                <a:uFillTx/>
                <a:latin typeface="Arial"/>
                <a:ea typeface="+mn-ea"/>
                <a:cs typeface="Arial"/>
              </a:rPr>
              <a:t>i</a:t>
            </a:r>
            <a:r>
              <a:rPr kumimoji="0" sz="1700" b="0" i="0" u="none" strike="noStrike" kern="1200" cap="none" spc="40" normalizeH="0" baseline="0" noProof="0" dirty="0">
                <a:ln>
                  <a:noFill/>
                </a:ln>
                <a:solidFill>
                  <a:srgbClr val="333333"/>
                </a:solidFill>
                <a:effectLst/>
                <a:uLnTx/>
                <a:uFillTx/>
                <a:latin typeface="Arial"/>
                <a:ea typeface="+mn-ea"/>
                <a:cs typeface="Arial"/>
              </a:rPr>
              <a:t>c</a:t>
            </a:r>
            <a:r>
              <a:rPr kumimoji="0" sz="1700" b="0" i="0" u="none" strike="noStrike" kern="1200" cap="none" spc="5" normalizeH="0" baseline="0" noProof="0" dirty="0">
                <a:ln>
                  <a:noFill/>
                </a:ln>
                <a:solidFill>
                  <a:srgbClr val="333333"/>
                </a:solidFill>
                <a:effectLst/>
                <a:uLnTx/>
                <a:uFillTx/>
                <a:latin typeface="Arial"/>
                <a:ea typeface="+mn-ea"/>
                <a:cs typeface="Arial"/>
              </a:rPr>
              <a:t>h</a:t>
            </a:r>
            <a:r>
              <a:rPr kumimoji="0" sz="1700" b="0" i="0" u="none" strike="noStrike" kern="1200" cap="none" spc="-10" normalizeH="0" baseline="0" noProof="0" dirty="0">
                <a:ln>
                  <a:noFill/>
                </a:ln>
                <a:solidFill>
                  <a:srgbClr val="333333"/>
                </a:solidFill>
                <a:effectLst/>
                <a:uLnTx/>
                <a:uFillTx/>
                <a:latin typeface="Arial"/>
                <a:ea typeface="+mn-ea"/>
                <a:cs typeface="Arial"/>
              </a:rPr>
              <a:t> </a:t>
            </a:r>
            <a:r>
              <a:rPr kumimoji="0" sz="1700" b="0" i="0" u="none" strike="noStrike" kern="1200" cap="none" spc="-55" normalizeH="0" baseline="0" noProof="0" dirty="0">
                <a:ln>
                  <a:noFill/>
                </a:ln>
                <a:solidFill>
                  <a:srgbClr val="333333"/>
                </a:solidFill>
                <a:effectLst/>
                <a:uLnTx/>
                <a:uFillTx/>
                <a:latin typeface="Arial"/>
                <a:ea typeface="+mn-ea"/>
                <a:cs typeface="Arial"/>
              </a:rPr>
              <a:t>nu</a:t>
            </a:r>
            <a:r>
              <a:rPr kumimoji="0" sz="1700" b="0" i="0" u="none" strike="noStrike" kern="1200" cap="none" spc="40" normalizeH="0" baseline="0" noProof="0" dirty="0">
                <a:ln>
                  <a:noFill/>
                </a:ln>
                <a:solidFill>
                  <a:srgbClr val="333333"/>
                </a:solidFill>
                <a:effectLst/>
                <a:uLnTx/>
                <a:uFillTx/>
                <a:latin typeface="Arial"/>
                <a:ea typeface="+mn-ea"/>
                <a:cs typeface="Arial"/>
              </a:rPr>
              <a:t>c</a:t>
            </a:r>
            <a:r>
              <a:rPr kumimoji="0" sz="1700" b="0" i="0" u="none" strike="noStrike" kern="1200" cap="none" spc="-85" normalizeH="0" baseline="0" noProof="0" dirty="0">
                <a:ln>
                  <a:noFill/>
                </a:ln>
                <a:solidFill>
                  <a:srgbClr val="333333"/>
                </a:solidFill>
                <a:effectLst/>
                <a:uLnTx/>
                <a:uFillTx/>
                <a:latin typeface="Arial"/>
                <a:ea typeface="+mn-ea"/>
                <a:cs typeface="Arial"/>
              </a:rPr>
              <a:t>l</a:t>
            </a:r>
            <a:r>
              <a:rPr kumimoji="0" sz="1700" b="0" i="0" u="none" strike="noStrike" kern="1200" cap="none" spc="20" normalizeH="0" baseline="0" noProof="0" dirty="0">
                <a:ln>
                  <a:noFill/>
                </a:ln>
                <a:solidFill>
                  <a:srgbClr val="333333"/>
                </a:solidFill>
                <a:effectLst/>
                <a:uLnTx/>
                <a:uFillTx/>
                <a:latin typeface="Arial"/>
                <a:ea typeface="+mn-ea"/>
                <a:cs typeface="Arial"/>
              </a:rPr>
              <a:t>e</a:t>
            </a:r>
            <a:r>
              <a:rPr kumimoji="0" sz="1700" b="0" i="0" u="none" strike="noStrike" kern="1200" cap="none" spc="0" normalizeH="0" baseline="0" noProof="0" dirty="0">
                <a:ln>
                  <a:noFill/>
                </a:ln>
                <a:solidFill>
                  <a:srgbClr val="333333"/>
                </a:solidFill>
                <a:effectLst/>
                <a:uLnTx/>
                <a:uFillTx/>
                <a:latin typeface="Arial"/>
                <a:ea typeface="+mn-ea"/>
                <a:cs typeface="Arial"/>
              </a:rPr>
              <a:t>i</a:t>
            </a:r>
            <a:r>
              <a:rPr kumimoji="0" sz="1700" b="0" i="0" u="none" strike="noStrike" kern="1200" cap="none" spc="45" normalizeH="0" baseline="0" noProof="0" dirty="0">
                <a:ln>
                  <a:noFill/>
                </a:ln>
                <a:solidFill>
                  <a:srgbClr val="333333"/>
                </a:solidFill>
                <a:effectLst/>
                <a:uLnTx/>
                <a:uFillTx/>
                <a:latin typeface="Arial"/>
                <a:ea typeface="+mn-ea"/>
                <a:cs typeface="Arial"/>
              </a:rPr>
              <a:t> </a:t>
            </a:r>
            <a:r>
              <a:rPr kumimoji="0" sz="1700" b="0" i="0" u="none" strike="noStrike" kern="1200" cap="none" spc="20" normalizeH="0" baseline="0" noProof="0" dirty="0">
                <a:ln>
                  <a:noFill/>
                </a:ln>
                <a:solidFill>
                  <a:srgbClr val="333333"/>
                </a:solidFill>
                <a:effectLst/>
                <a:uLnTx/>
                <a:uFillTx/>
                <a:latin typeface="Arial"/>
                <a:ea typeface="+mn-ea"/>
                <a:cs typeface="Arial"/>
              </a:rPr>
              <a:t>(</a:t>
            </a:r>
            <a:r>
              <a:rPr kumimoji="0" sz="1700" b="1" i="0" u="none" strike="noStrike" kern="1200" cap="none" spc="35" normalizeH="0" baseline="0" noProof="0" dirty="0" smtClean="0">
                <a:ln>
                  <a:noFill/>
                </a:ln>
                <a:solidFill>
                  <a:srgbClr val="333333"/>
                </a:solidFill>
                <a:effectLst/>
                <a:uLnTx/>
                <a:uFillTx/>
                <a:latin typeface="Arial"/>
                <a:ea typeface="+mn-ea"/>
                <a:cs typeface="Arial"/>
              </a:rPr>
              <a:t>N</a:t>
            </a:r>
            <a:r>
              <a:rPr kumimoji="0" lang="de-DE" sz="1700" b="1" i="0" u="none" strike="noStrike" kern="1200" cap="none" spc="75" normalizeH="0" baseline="0" noProof="0" dirty="0" smtClean="0">
                <a:ln>
                  <a:noFill/>
                </a:ln>
                <a:solidFill>
                  <a:srgbClr val="333333"/>
                </a:solidFill>
                <a:effectLst/>
                <a:uLnTx/>
                <a:uFillTx/>
                <a:latin typeface="Arial"/>
                <a:ea typeface="+mn-ea"/>
                <a:cs typeface="Arial"/>
              </a:rPr>
              <a:t>U</a:t>
            </a:r>
            <a:r>
              <a:rPr kumimoji="0" sz="1700" b="1" i="0" u="none" strike="noStrike" kern="1200" cap="none" spc="-20" normalizeH="0" baseline="0" noProof="0" dirty="0" smtClean="0">
                <a:ln>
                  <a:noFill/>
                </a:ln>
                <a:solidFill>
                  <a:srgbClr val="333333"/>
                </a:solidFill>
                <a:effectLst/>
                <a:uLnTx/>
                <a:uFillTx/>
                <a:latin typeface="Arial"/>
                <a:ea typeface="+mn-ea"/>
                <a:cs typeface="Arial"/>
              </a:rPr>
              <a:t>S</a:t>
            </a:r>
            <a:r>
              <a:rPr kumimoji="0" sz="1700" b="1" i="0" u="none" strike="noStrike" kern="1200" cap="none" spc="-75" normalizeH="0" baseline="0" noProof="0" dirty="0" smtClean="0">
                <a:ln>
                  <a:noFill/>
                </a:ln>
                <a:solidFill>
                  <a:srgbClr val="333333"/>
                </a:solidFill>
                <a:effectLst/>
                <a:uLnTx/>
                <a:uFillTx/>
                <a:latin typeface="Arial"/>
                <a:ea typeface="+mn-ea"/>
                <a:cs typeface="Arial"/>
              </a:rPr>
              <a:t>T</a:t>
            </a:r>
            <a:r>
              <a:rPr kumimoji="0" sz="1700" b="1" i="0" u="none" strike="noStrike" kern="1200" cap="none" spc="35" normalizeH="0" baseline="0" noProof="0" dirty="0" smtClean="0">
                <a:ln>
                  <a:noFill/>
                </a:ln>
                <a:solidFill>
                  <a:srgbClr val="333333"/>
                </a:solidFill>
                <a:effectLst/>
                <a:uLnTx/>
                <a:uFillTx/>
                <a:latin typeface="Arial"/>
                <a:ea typeface="+mn-ea"/>
                <a:cs typeface="Arial"/>
              </a:rPr>
              <a:t>A</a:t>
            </a:r>
            <a:r>
              <a:rPr kumimoji="0" sz="1700" b="1" i="0" u="none" strike="noStrike" kern="1200" cap="none" spc="-25" normalizeH="0" baseline="0" noProof="0" dirty="0" smtClean="0">
                <a:ln>
                  <a:noFill/>
                </a:ln>
                <a:solidFill>
                  <a:srgbClr val="333333"/>
                </a:solidFill>
                <a:effectLst/>
                <a:uLnTx/>
                <a:uFillTx/>
                <a:latin typeface="Arial"/>
                <a:ea typeface="+mn-ea"/>
                <a:cs typeface="Arial"/>
              </a:rPr>
              <a:t>R</a:t>
            </a:r>
            <a:r>
              <a:rPr kumimoji="0" sz="1700" b="0" i="0" u="none" strike="noStrike" kern="1200" cap="none" spc="5" normalizeH="0" baseline="0" noProof="0" dirty="0">
                <a:ln>
                  <a:noFill/>
                </a:ln>
                <a:solidFill>
                  <a:srgbClr val="333333"/>
                </a:solidFill>
                <a:effectLst/>
                <a:uLnTx/>
                <a:uFillTx/>
                <a:latin typeface="Arial"/>
                <a:ea typeface="+mn-ea"/>
                <a:cs typeface="Arial"/>
              </a:rPr>
              <a:t>)</a:t>
            </a:r>
            <a:endParaRPr kumimoji="0" sz="1700" b="0" i="0" u="none" strike="noStrike" kern="1200" cap="none" spc="0" normalizeH="0" baseline="0" noProof="0" dirty="0">
              <a:ln>
                <a:noFill/>
              </a:ln>
              <a:solidFill>
                <a:prstClr val="black"/>
              </a:solidFill>
              <a:effectLst/>
              <a:uLnTx/>
              <a:uFillTx/>
              <a:latin typeface="Arial"/>
              <a:ea typeface="+mn-ea"/>
              <a:cs typeface="Arial"/>
            </a:endParaRPr>
          </a:p>
        </p:txBody>
      </p:sp>
      <p:sp>
        <p:nvSpPr>
          <p:cNvPr id="32" name="object 7"/>
          <p:cNvSpPr txBox="1"/>
          <p:nvPr/>
        </p:nvSpPr>
        <p:spPr>
          <a:xfrm>
            <a:off x="4644008" y="3854276"/>
            <a:ext cx="4104456" cy="1438855"/>
          </a:xfrm>
          <a:prstGeom prst="rect">
            <a:avLst/>
          </a:prstGeom>
        </p:spPr>
        <p:txBody>
          <a:bodyPr vert="horz" wrap="square" lIns="0" tIns="0" rIns="0" bIns="0" rtlCol="0">
            <a:spAutoFit/>
          </a:bodyPr>
          <a:lstStyle/>
          <a:p>
            <a:pPr marL="756285" marR="0" lvl="0" indent="-286385" algn="l" defTabSz="457200" rtl="0" eaLnBrk="1" fontAlgn="auto" latinLnBrk="0" hangingPunct="1">
              <a:lnSpc>
                <a:spcPts val="1775"/>
              </a:lnSpc>
              <a:spcBef>
                <a:spcPts val="0"/>
              </a:spcBef>
              <a:spcAft>
                <a:spcPts val="0"/>
              </a:spcAft>
              <a:buClr>
                <a:srgbClr val="FCBA62"/>
              </a:buClr>
              <a:buSzTx/>
              <a:buFont typeface="Wingdings"/>
              <a:buChar char=""/>
              <a:tabLst>
                <a:tab pos="756285" algn="l"/>
              </a:tabLst>
              <a:defRPr/>
            </a:pPr>
            <a:r>
              <a:rPr kumimoji="0" lang="de-DE" sz="1500" b="0" i="0" u="none" strike="noStrike" kern="1200" cap="none" spc="-35" normalizeH="0" baseline="0" noProof="0" dirty="0" smtClean="0">
                <a:ln>
                  <a:noFill/>
                </a:ln>
                <a:solidFill>
                  <a:srgbClr val="333333"/>
                </a:solidFill>
                <a:effectLst/>
                <a:uLnTx/>
                <a:uFillTx/>
                <a:latin typeface="Arial"/>
                <a:ea typeface="+mn-ea"/>
                <a:cs typeface="Arial"/>
              </a:rPr>
              <a:t>r</a:t>
            </a:r>
            <a:r>
              <a:rPr kumimoji="0" sz="1500" b="0" i="0" u="none" strike="noStrike" kern="1200" cap="none" spc="25" normalizeH="0" baseline="0" noProof="0" dirty="0" smtClean="0">
                <a:ln>
                  <a:noFill/>
                </a:ln>
                <a:solidFill>
                  <a:srgbClr val="333333"/>
                </a:solidFill>
                <a:effectLst/>
                <a:uLnTx/>
                <a:uFillTx/>
                <a:latin typeface="Arial"/>
                <a:ea typeface="+mn-ea"/>
                <a:cs typeface="Arial"/>
              </a:rPr>
              <a:t>-</a:t>
            </a:r>
            <a:r>
              <a:rPr kumimoji="0" sz="1500" b="0" i="0" u="none" strike="noStrike" kern="1200" cap="none" spc="-15" normalizeH="0" baseline="0" noProof="0" dirty="0" smtClean="0">
                <a:ln>
                  <a:noFill/>
                </a:ln>
                <a:solidFill>
                  <a:srgbClr val="333333"/>
                </a:solidFill>
                <a:effectLst/>
                <a:uLnTx/>
                <a:uFillTx/>
                <a:latin typeface="Arial"/>
                <a:ea typeface="+mn-ea"/>
                <a:cs typeface="Arial"/>
              </a:rPr>
              <a:t>p</a:t>
            </a:r>
            <a:r>
              <a:rPr kumimoji="0" sz="1500" b="0" i="0" u="none" strike="noStrike" kern="1200" cap="none" spc="20" normalizeH="0" baseline="0" noProof="0" dirty="0" smtClean="0">
                <a:ln>
                  <a:noFill/>
                </a:ln>
                <a:solidFill>
                  <a:srgbClr val="333333"/>
                </a:solidFill>
                <a:effectLst/>
                <a:uLnTx/>
                <a:uFillTx/>
                <a:latin typeface="Arial"/>
                <a:ea typeface="+mn-ea"/>
                <a:cs typeface="Arial"/>
              </a:rPr>
              <a:t>r</a:t>
            </a:r>
            <a:r>
              <a:rPr kumimoji="0" sz="1500" b="0" i="0" u="none" strike="noStrike" kern="1200" cap="none" spc="-15" normalizeH="0" baseline="0" noProof="0" dirty="0" smtClean="0">
                <a:ln>
                  <a:noFill/>
                </a:ln>
                <a:solidFill>
                  <a:srgbClr val="333333"/>
                </a:solidFill>
                <a:effectLst/>
                <a:uLnTx/>
                <a:uFillTx/>
                <a:latin typeface="Arial"/>
                <a:ea typeface="+mn-ea"/>
                <a:cs typeface="Arial"/>
              </a:rPr>
              <a:t>o</a:t>
            </a:r>
            <a:r>
              <a:rPr kumimoji="0" sz="1500" b="0" i="0" u="none" strike="noStrike" kern="1200" cap="none" spc="0" normalizeH="0" baseline="0" noProof="0" dirty="0" smtClean="0">
                <a:ln>
                  <a:noFill/>
                </a:ln>
                <a:solidFill>
                  <a:srgbClr val="333333"/>
                </a:solidFill>
                <a:effectLst/>
                <a:uLnTx/>
                <a:uFillTx/>
                <a:latin typeface="Arial"/>
                <a:ea typeface="+mn-ea"/>
                <a:cs typeface="Arial"/>
              </a:rPr>
              <a:t>c</a:t>
            </a:r>
            <a:r>
              <a:rPr kumimoji="0" sz="1500" b="0" i="0" u="none" strike="noStrike" kern="1200" cap="none" spc="-15" normalizeH="0" baseline="0" noProof="0" dirty="0" smtClean="0">
                <a:ln>
                  <a:noFill/>
                </a:ln>
                <a:solidFill>
                  <a:srgbClr val="333333"/>
                </a:solidFill>
                <a:effectLst/>
                <a:uLnTx/>
                <a:uFillTx/>
                <a:latin typeface="Arial"/>
                <a:ea typeface="+mn-ea"/>
                <a:cs typeface="Arial"/>
              </a:rPr>
              <a:t>e</a:t>
            </a:r>
            <a:r>
              <a:rPr kumimoji="0" sz="1500" b="0" i="0" u="none" strike="noStrike" kern="1200" cap="none" spc="0" normalizeH="0" baseline="0" noProof="0" dirty="0" smtClean="0">
                <a:ln>
                  <a:noFill/>
                </a:ln>
                <a:solidFill>
                  <a:srgbClr val="333333"/>
                </a:solidFill>
                <a:effectLst/>
                <a:uLnTx/>
                <a:uFillTx/>
                <a:latin typeface="Arial"/>
                <a:ea typeface="+mn-ea"/>
                <a:cs typeface="Arial"/>
              </a:rPr>
              <a:t>ss</a:t>
            </a:r>
            <a:r>
              <a:rPr kumimoji="0" sz="1500" b="0" i="0" u="none" strike="noStrike" kern="1200" cap="none" spc="25" normalizeH="0" baseline="0" noProof="0" dirty="0" smtClean="0">
                <a:ln>
                  <a:noFill/>
                </a:ln>
                <a:solidFill>
                  <a:srgbClr val="333333"/>
                </a:solidFill>
                <a:effectLst/>
                <a:uLnTx/>
                <a:uFillTx/>
                <a:latin typeface="Arial"/>
                <a:ea typeface="+mn-ea"/>
                <a:cs typeface="Arial"/>
              </a:rPr>
              <a:t> </a:t>
            </a:r>
            <a:r>
              <a:rPr kumimoji="0" sz="1500" b="0" i="0" u="none" strike="noStrike" kern="1200" cap="none" spc="-90" normalizeH="0" baseline="0" noProof="0" dirty="0" smtClean="0">
                <a:ln>
                  <a:noFill/>
                </a:ln>
                <a:solidFill>
                  <a:srgbClr val="333333"/>
                </a:solidFill>
                <a:effectLst/>
                <a:uLnTx/>
                <a:uFillTx/>
                <a:latin typeface="Arial"/>
                <a:ea typeface="+mn-ea"/>
                <a:cs typeface="Arial"/>
              </a:rPr>
              <a:t>nu</a:t>
            </a:r>
            <a:r>
              <a:rPr kumimoji="0" sz="1500" b="0" i="0" u="none" strike="noStrike" kern="1200" cap="none" spc="0" normalizeH="0" baseline="0" noProof="0" dirty="0" smtClean="0">
                <a:ln>
                  <a:noFill/>
                </a:ln>
                <a:solidFill>
                  <a:srgbClr val="333333"/>
                </a:solidFill>
                <a:effectLst/>
                <a:uLnTx/>
                <a:uFillTx/>
                <a:latin typeface="Arial"/>
                <a:ea typeface="+mn-ea"/>
                <a:cs typeface="Arial"/>
              </a:rPr>
              <a:t>c</a:t>
            </a:r>
            <a:r>
              <a:rPr kumimoji="0" sz="1500" b="0" i="0" u="none" strike="noStrike" kern="1200" cap="none" spc="-35" normalizeH="0" baseline="0" noProof="0" dirty="0" smtClean="0">
                <a:ln>
                  <a:noFill/>
                </a:ln>
                <a:solidFill>
                  <a:srgbClr val="333333"/>
                </a:solidFill>
                <a:effectLst/>
                <a:uLnTx/>
                <a:uFillTx/>
                <a:latin typeface="Arial"/>
                <a:ea typeface="+mn-ea"/>
                <a:cs typeface="Arial"/>
              </a:rPr>
              <a:t>l</a:t>
            </a:r>
            <a:r>
              <a:rPr kumimoji="0" sz="1500" b="0" i="0" u="none" strike="noStrike" kern="1200" cap="none" spc="-15" normalizeH="0" baseline="0" noProof="0" dirty="0" smtClean="0">
                <a:ln>
                  <a:noFill/>
                </a:ln>
                <a:solidFill>
                  <a:srgbClr val="333333"/>
                </a:solidFill>
                <a:effectLst/>
                <a:uLnTx/>
                <a:uFillTx/>
                <a:latin typeface="Arial"/>
                <a:ea typeface="+mn-ea"/>
                <a:cs typeface="Arial"/>
              </a:rPr>
              <a:t>eo</a:t>
            </a:r>
            <a:r>
              <a:rPr kumimoji="0" sz="1500" b="0" i="0" u="none" strike="noStrike" kern="1200" cap="none" spc="0" normalizeH="0" baseline="0" noProof="0" dirty="0" smtClean="0">
                <a:ln>
                  <a:noFill/>
                </a:ln>
                <a:solidFill>
                  <a:srgbClr val="333333"/>
                </a:solidFill>
                <a:effectLst/>
                <a:uLnTx/>
                <a:uFillTx/>
                <a:latin typeface="Arial"/>
                <a:ea typeface="+mn-ea"/>
                <a:cs typeface="Arial"/>
              </a:rPr>
              <a:t>sy</a:t>
            </a:r>
            <a:r>
              <a:rPr kumimoji="0" sz="1500" b="0" i="0" u="none" strike="noStrike" kern="1200" cap="none" spc="-90" normalizeH="0" baseline="0" noProof="0" dirty="0" smtClean="0">
                <a:ln>
                  <a:noFill/>
                </a:ln>
                <a:solidFill>
                  <a:srgbClr val="333333"/>
                </a:solidFill>
                <a:effectLst/>
                <a:uLnTx/>
                <a:uFillTx/>
                <a:latin typeface="Arial"/>
                <a:ea typeface="+mn-ea"/>
                <a:cs typeface="Arial"/>
              </a:rPr>
              <a:t>n</a:t>
            </a:r>
            <a:r>
              <a:rPr kumimoji="0" sz="1500" b="0" i="0" u="none" strike="noStrike" kern="1200" cap="none" spc="30" normalizeH="0" baseline="0" noProof="0" dirty="0" smtClean="0">
                <a:ln>
                  <a:noFill/>
                </a:ln>
                <a:solidFill>
                  <a:srgbClr val="333333"/>
                </a:solidFill>
                <a:effectLst/>
                <a:uLnTx/>
                <a:uFillTx/>
                <a:latin typeface="Arial"/>
                <a:ea typeface="+mn-ea"/>
                <a:cs typeface="Arial"/>
              </a:rPr>
              <a:t>t</a:t>
            </a:r>
            <a:r>
              <a:rPr kumimoji="0" sz="1500" b="0" i="0" u="none" strike="noStrike" kern="1200" cap="none" spc="-90" normalizeH="0" baseline="0" noProof="0" dirty="0" smtClean="0">
                <a:ln>
                  <a:noFill/>
                </a:ln>
                <a:solidFill>
                  <a:srgbClr val="333333"/>
                </a:solidFill>
                <a:effectLst/>
                <a:uLnTx/>
                <a:uFillTx/>
                <a:latin typeface="Arial"/>
                <a:ea typeface="+mn-ea"/>
                <a:cs typeface="Arial"/>
              </a:rPr>
              <a:t>h</a:t>
            </a:r>
            <a:r>
              <a:rPr kumimoji="0" sz="1500" b="0" i="0" u="none" strike="noStrike" kern="1200" cap="none" spc="-15" normalizeH="0" baseline="0" noProof="0" dirty="0" smtClean="0">
                <a:ln>
                  <a:noFill/>
                </a:ln>
                <a:solidFill>
                  <a:srgbClr val="333333"/>
                </a:solidFill>
                <a:effectLst/>
                <a:uLnTx/>
                <a:uFillTx/>
                <a:latin typeface="Arial"/>
                <a:ea typeface="+mn-ea"/>
                <a:cs typeface="Arial"/>
              </a:rPr>
              <a:t>e</a:t>
            </a:r>
            <a:r>
              <a:rPr kumimoji="0" sz="1500" b="0" i="0" u="none" strike="noStrike" kern="1200" cap="none" spc="0" normalizeH="0" baseline="0" noProof="0" dirty="0" smtClean="0">
                <a:ln>
                  <a:noFill/>
                </a:ln>
                <a:solidFill>
                  <a:srgbClr val="333333"/>
                </a:solidFill>
                <a:effectLst/>
                <a:uLnTx/>
                <a:uFillTx/>
                <a:latin typeface="Arial"/>
                <a:ea typeface="+mn-ea"/>
                <a:cs typeface="Arial"/>
              </a:rPr>
              <a:t>s</a:t>
            </a:r>
            <a:r>
              <a:rPr kumimoji="0" sz="1500" b="0" i="0" u="none" strike="noStrike" kern="1200" cap="none" spc="-35" normalizeH="0" baseline="0" noProof="0" dirty="0" smtClean="0">
                <a:ln>
                  <a:noFill/>
                </a:ln>
                <a:solidFill>
                  <a:srgbClr val="333333"/>
                </a:solidFill>
                <a:effectLst/>
                <a:uLnTx/>
                <a:uFillTx/>
                <a:latin typeface="Arial"/>
                <a:ea typeface="+mn-ea"/>
                <a:cs typeface="Arial"/>
              </a:rPr>
              <a:t>i</a:t>
            </a:r>
            <a:r>
              <a:rPr kumimoji="0" sz="1500" b="0" i="0" u="none" strike="noStrike" kern="1200" cap="none" spc="0" normalizeH="0" baseline="0" noProof="0" dirty="0" smtClean="0">
                <a:ln>
                  <a:noFill/>
                </a:ln>
                <a:solidFill>
                  <a:srgbClr val="333333"/>
                </a:solidFill>
                <a:effectLst/>
                <a:uLnTx/>
                <a:uFillTx/>
                <a:latin typeface="Arial"/>
                <a:ea typeface="+mn-ea"/>
                <a:cs typeface="Arial"/>
              </a:rPr>
              <a:t>s</a:t>
            </a:r>
            <a:r>
              <a:rPr kumimoji="0" lang="de-DE" sz="1500" b="0" i="0" u="none" strike="noStrike" kern="1200" cap="none" spc="0" normalizeH="0" baseline="0" noProof="0" dirty="0" smtClean="0">
                <a:ln>
                  <a:noFill/>
                </a:ln>
                <a:solidFill>
                  <a:srgbClr val="333333"/>
                </a:solidFill>
                <a:effectLst/>
                <a:uLnTx/>
                <a:uFillTx/>
                <a:latin typeface="Arial"/>
                <a:ea typeface="+mn-ea"/>
                <a:cs typeface="Arial"/>
              </a:rPr>
              <a:t> and abundancies of the heaviest elements gold, platinum and beyond </a:t>
            </a:r>
          </a:p>
          <a:p>
            <a:pPr marL="756285" marR="0" lvl="0" indent="-286385" algn="l" defTabSz="457200" rtl="0" eaLnBrk="1" fontAlgn="auto" latinLnBrk="0" hangingPunct="1">
              <a:lnSpc>
                <a:spcPts val="1775"/>
              </a:lnSpc>
              <a:spcBef>
                <a:spcPts val="0"/>
              </a:spcBef>
              <a:spcAft>
                <a:spcPts val="0"/>
              </a:spcAft>
              <a:buClr>
                <a:srgbClr val="FCBA62"/>
              </a:buClr>
              <a:buSzTx/>
              <a:buFont typeface="Wingdings"/>
              <a:buChar char=""/>
              <a:tabLst>
                <a:tab pos="756285" algn="l"/>
              </a:tabLst>
              <a:defRPr/>
            </a:pPr>
            <a:endParaRPr kumimoji="0" sz="1500" b="0" i="0" u="none" strike="noStrike" kern="1200" cap="none" spc="0" normalizeH="0" baseline="0" noProof="0" dirty="0">
              <a:ln>
                <a:noFill/>
              </a:ln>
              <a:solidFill>
                <a:prstClr val="black"/>
              </a:solidFill>
              <a:effectLst/>
              <a:uLnTx/>
              <a:uFillTx/>
              <a:latin typeface="Arial"/>
              <a:ea typeface="+mn-ea"/>
              <a:cs typeface="Arial"/>
            </a:endParaRPr>
          </a:p>
          <a:p>
            <a:pPr marL="355600" marR="0" lvl="0" indent="-342900" algn="l" defTabSz="457200" rtl="0" eaLnBrk="1" fontAlgn="auto" latinLnBrk="0" hangingPunct="1">
              <a:lnSpc>
                <a:spcPts val="2014"/>
              </a:lnSpc>
              <a:spcBef>
                <a:spcPts val="0"/>
              </a:spcBef>
              <a:spcAft>
                <a:spcPts val="0"/>
              </a:spcAft>
              <a:buClr>
                <a:srgbClr val="FCBA62"/>
              </a:buClr>
              <a:buSzTx/>
              <a:buFont typeface="Wingdings"/>
              <a:buChar char=""/>
              <a:tabLst>
                <a:tab pos="356235" algn="l"/>
              </a:tabLst>
              <a:defRPr/>
            </a:pPr>
            <a:r>
              <a:rPr kumimoji="0" sz="1700" b="0" i="0" u="none" strike="noStrike" kern="1200" cap="none" spc="-20" normalizeH="0" baseline="0" noProof="0" dirty="0">
                <a:ln>
                  <a:noFill/>
                </a:ln>
                <a:solidFill>
                  <a:srgbClr val="333333"/>
                </a:solidFill>
                <a:effectLst/>
                <a:uLnTx/>
                <a:uFillTx/>
                <a:latin typeface="Arial"/>
                <a:ea typeface="+mn-ea"/>
                <a:cs typeface="Arial"/>
              </a:rPr>
              <a:t>P</a:t>
            </a:r>
            <a:r>
              <a:rPr kumimoji="0" sz="1700" b="0" i="0" u="none" strike="noStrike" kern="1200" cap="none" spc="-85" normalizeH="0" baseline="0" noProof="0" dirty="0">
                <a:ln>
                  <a:noFill/>
                </a:ln>
                <a:solidFill>
                  <a:srgbClr val="333333"/>
                </a:solidFill>
                <a:effectLst/>
                <a:uLnTx/>
                <a:uFillTx/>
                <a:latin typeface="Arial"/>
                <a:ea typeface="+mn-ea"/>
                <a:cs typeface="Arial"/>
              </a:rPr>
              <a:t>l</a:t>
            </a:r>
            <a:r>
              <a:rPr kumimoji="0" sz="1700" b="0" i="0" u="none" strike="noStrike" kern="1200" cap="none" spc="15" normalizeH="0" baseline="0" noProof="0" dirty="0">
                <a:ln>
                  <a:noFill/>
                </a:ln>
                <a:solidFill>
                  <a:srgbClr val="333333"/>
                </a:solidFill>
                <a:effectLst/>
                <a:uLnTx/>
                <a:uFillTx/>
                <a:latin typeface="Arial"/>
                <a:ea typeface="+mn-ea"/>
                <a:cs typeface="Arial"/>
              </a:rPr>
              <a:t>a</a:t>
            </a:r>
            <a:r>
              <a:rPr kumimoji="0" sz="1700" b="0" i="0" u="none" strike="noStrike" kern="1200" cap="none" spc="35" normalizeH="0" baseline="0" noProof="0" dirty="0">
                <a:ln>
                  <a:noFill/>
                </a:ln>
                <a:solidFill>
                  <a:srgbClr val="333333"/>
                </a:solidFill>
                <a:effectLst/>
                <a:uLnTx/>
                <a:uFillTx/>
                <a:latin typeface="Arial"/>
                <a:ea typeface="+mn-ea"/>
                <a:cs typeface="Arial"/>
              </a:rPr>
              <a:t>s</a:t>
            </a:r>
            <a:r>
              <a:rPr kumimoji="0" sz="1700" b="0" i="0" u="none" strike="noStrike" kern="1200" cap="none" spc="-80" normalizeH="0" baseline="0" noProof="0" dirty="0">
                <a:ln>
                  <a:noFill/>
                </a:ln>
                <a:solidFill>
                  <a:srgbClr val="333333"/>
                </a:solidFill>
                <a:effectLst/>
                <a:uLnTx/>
                <a:uFillTx/>
                <a:latin typeface="Arial"/>
                <a:ea typeface="+mn-ea"/>
                <a:cs typeface="Arial"/>
              </a:rPr>
              <a:t>m</a:t>
            </a:r>
            <a:r>
              <a:rPr kumimoji="0" sz="1700" b="0" i="0" u="none" strike="noStrike" kern="1200" cap="none" spc="5" normalizeH="0" baseline="0" noProof="0" dirty="0">
                <a:ln>
                  <a:noFill/>
                </a:ln>
                <a:solidFill>
                  <a:srgbClr val="333333"/>
                </a:solidFill>
                <a:effectLst/>
                <a:uLnTx/>
                <a:uFillTx/>
                <a:latin typeface="Arial"/>
                <a:ea typeface="+mn-ea"/>
                <a:cs typeface="Arial"/>
              </a:rPr>
              <a:t>a</a:t>
            </a:r>
            <a:r>
              <a:rPr kumimoji="0" sz="1700" b="0" i="0" u="none" strike="noStrike" kern="1200" cap="none" spc="60" normalizeH="0" baseline="0" noProof="0" dirty="0">
                <a:ln>
                  <a:noFill/>
                </a:ln>
                <a:solidFill>
                  <a:srgbClr val="333333"/>
                </a:solidFill>
                <a:effectLst/>
                <a:uLnTx/>
                <a:uFillTx/>
                <a:latin typeface="Arial"/>
                <a:ea typeface="+mn-ea"/>
                <a:cs typeface="Arial"/>
              </a:rPr>
              <a:t> </a:t>
            </a:r>
            <a:r>
              <a:rPr kumimoji="0" sz="1700" b="0" i="0" u="none" strike="noStrike" kern="1200" cap="none" spc="15" normalizeH="0" baseline="0" noProof="0" dirty="0">
                <a:ln>
                  <a:noFill/>
                </a:ln>
                <a:solidFill>
                  <a:srgbClr val="333333"/>
                </a:solidFill>
                <a:effectLst/>
                <a:uLnTx/>
                <a:uFillTx/>
                <a:latin typeface="Arial"/>
                <a:ea typeface="+mn-ea"/>
                <a:cs typeface="Arial"/>
              </a:rPr>
              <a:t>a</a:t>
            </a:r>
            <a:r>
              <a:rPr kumimoji="0" sz="1700" b="0" i="0" u="none" strike="noStrike" kern="1200" cap="none" spc="-60" normalizeH="0" baseline="0" noProof="0" dirty="0">
                <a:ln>
                  <a:noFill/>
                </a:ln>
                <a:solidFill>
                  <a:srgbClr val="333333"/>
                </a:solidFill>
                <a:effectLst/>
                <a:uLnTx/>
                <a:uFillTx/>
                <a:latin typeface="Arial"/>
                <a:ea typeface="+mn-ea"/>
                <a:cs typeface="Arial"/>
              </a:rPr>
              <a:t>n</a:t>
            </a:r>
            <a:r>
              <a:rPr kumimoji="0" sz="1700" b="0" i="0" u="none" strike="noStrike" kern="1200" cap="none" spc="5" normalizeH="0" baseline="0" noProof="0" dirty="0">
                <a:ln>
                  <a:noFill/>
                </a:ln>
                <a:solidFill>
                  <a:srgbClr val="333333"/>
                </a:solidFill>
                <a:effectLst/>
                <a:uLnTx/>
                <a:uFillTx/>
                <a:latin typeface="Arial"/>
                <a:ea typeface="+mn-ea"/>
                <a:cs typeface="Arial"/>
              </a:rPr>
              <a:t>d</a:t>
            </a:r>
            <a:r>
              <a:rPr kumimoji="0" sz="1700" b="0" i="0" u="none" strike="noStrike" kern="1200" cap="none" spc="-10" normalizeH="0" baseline="0" noProof="0" dirty="0">
                <a:ln>
                  <a:noFill/>
                </a:ln>
                <a:solidFill>
                  <a:srgbClr val="333333"/>
                </a:solidFill>
                <a:effectLst/>
                <a:uLnTx/>
                <a:uFillTx/>
                <a:latin typeface="Arial"/>
                <a:ea typeface="+mn-ea"/>
                <a:cs typeface="Arial"/>
              </a:rPr>
              <a:t> </a:t>
            </a:r>
            <a:r>
              <a:rPr kumimoji="0" sz="1700" b="0" i="0" u="none" strike="noStrike" kern="1200" cap="none" spc="15" normalizeH="0" baseline="0" noProof="0" dirty="0">
                <a:ln>
                  <a:noFill/>
                </a:ln>
                <a:solidFill>
                  <a:srgbClr val="333333"/>
                </a:solidFill>
                <a:effectLst/>
                <a:uLnTx/>
                <a:uFillTx/>
                <a:latin typeface="Arial"/>
                <a:ea typeface="+mn-ea"/>
                <a:cs typeface="Arial"/>
              </a:rPr>
              <a:t>a</a:t>
            </a:r>
            <a:r>
              <a:rPr kumimoji="0" sz="1700" b="0" i="0" u="none" strike="noStrike" kern="1200" cap="none" spc="-35" normalizeH="0" baseline="0" noProof="0" dirty="0">
                <a:ln>
                  <a:noFill/>
                </a:ln>
                <a:solidFill>
                  <a:srgbClr val="333333"/>
                </a:solidFill>
                <a:effectLst/>
                <a:uLnTx/>
                <a:uFillTx/>
                <a:latin typeface="Arial"/>
                <a:ea typeface="+mn-ea"/>
                <a:cs typeface="Arial"/>
              </a:rPr>
              <a:t>t</a:t>
            </a:r>
            <a:r>
              <a:rPr kumimoji="0" sz="1700" b="0" i="0" u="none" strike="noStrike" kern="1200" cap="none" spc="15" normalizeH="0" baseline="0" noProof="0" dirty="0">
                <a:ln>
                  <a:noFill/>
                </a:ln>
                <a:solidFill>
                  <a:srgbClr val="333333"/>
                </a:solidFill>
                <a:effectLst/>
                <a:uLnTx/>
                <a:uFillTx/>
                <a:latin typeface="Arial"/>
                <a:ea typeface="+mn-ea"/>
                <a:cs typeface="Arial"/>
              </a:rPr>
              <a:t>o</a:t>
            </a:r>
            <a:r>
              <a:rPr kumimoji="0" sz="1700" b="0" i="0" u="none" strike="noStrike" kern="1200" cap="none" spc="-80" normalizeH="0" baseline="0" noProof="0" dirty="0">
                <a:ln>
                  <a:noFill/>
                </a:ln>
                <a:solidFill>
                  <a:srgbClr val="333333"/>
                </a:solidFill>
                <a:effectLst/>
                <a:uLnTx/>
                <a:uFillTx/>
                <a:latin typeface="Arial"/>
                <a:ea typeface="+mn-ea"/>
                <a:cs typeface="Arial"/>
              </a:rPr>
              <a:t>m</a:t>
            </a:r>
            <a:r>
              <a:rPr kumimoji="0" sz="1700" b="0" i="0" u="none" strike="noStrike" kern="1200" cap="none" spc="-10" normalizeH="0" baseline="0" noProof="0" dirty="0">
                <a:ln>
                  <a:noFill/>
                </a:ln>
                <a:solidFill>
                  <a:srgbClr val="333333"/>
                </a:solidFill>
                <a:effectLst/>
                <a:uLnTx/>
                <a:uFillTx/>
                <a:latin typeface="Arial"/>
                <a:ea typeface="+mn-ea"/>
                <a:cs typeface="Arial"/>
              </a:rPr>
              <a:t>i</a:t>
            </a:r>
            <a:r>
              <a:rPr kumimoji="0" sz="1700" b="0" i="0" u="none" strike="noStrike" kern="1200" cap="none" spc="5" normalizeH="0" baseline="0" noProof="0" dirty="0">
                <a:ln>
                  <a:noFill/>
                </a:ln>
                <a:solidFill>
                  <a:srgbClr val="333333"/>
                </a:solidFill>
                <a:effectLst/>
                <a:uLnTx/>
                <a:uFillTx/>
                <a:latin typeface="Arial"/>
                <a:ea typeface="+mn-ea"/>
                <a:cs typeface="Arial"/>
              </a:rPr>
              <a:t>c</a:t>
            </a:r>
            <a:r>
              <a:rPr kumimoji="0" sz="1700" b="0" i="0" u="none" strike="noStrike" kern="1200" cap="none" spc="10" normalizeH="0" baseline="0" noProof="0" dirty="0">
                <a:ln>
                  <a:noFill/>
                </a:ln>
                <a:solidFill>
                  <a:srgbClr val="333333"/>
                </a:solidFill>
                <a:effectLst/>
                <a:uLnTx/>
                <a:uFillTx/>
                <a:latin typeface="Arial"/>
                <a:ea typeface="+mn-ea"/>
                <a:cs typeface="Arial"/>
              </a:rPr>
              <a:t> </a:t>
            </a:r>
            <a:r>
              <a:rPr kumimoji="0" sz="1700" b="0" i="0" u="none" strike="noStrike" kern="1200" cap="none" spc="15" normalizeH="0" baseline="0" noProof="0" dirty="0">
                <a:ln>
                  <a:noFill/>
                </a:ln>
                <a:solidFill>
                  <a:srgbClr val="333333"/>
                </a:solidFill>
                <a:effectLst/>
                <a:uLnTx/>
                <a:uFillTx/>
                <a:latin typeface="Arial"/>
                <a:ea typeface="+mn-ea"/>
                <a:cs typeface="Arial"/>
              </a:rPr>
              <a:t>o</a:t>
            </a:r>
            <a:r>
              <a:rPr kumimoji="0" sz="1700" b="0" i="0" u="none" strike="noStrike" kern="1200" cap="none" spc="-60" normalizeH="0" baseline="0" noProof="0" dirty="0">
                <a:ln>
                  <a:noFill/>
                </a:ln>
                <a:solidFill>
                  <a:srgbClr val="333333"/>
                </a:solidFill>
                <a:effectLst/>
                <a:uLnTx/>
                <a:uFillTx/>
                <a:latin typeface="Arial"/>
                <a:ea typeface="+mn-ea"/>
                <a:cs typeface="Arial"/>
              </a:rPr>
              <a:t>p</a:t>
            </a:r>
            <a:r>
              <a:rPr kumimoji="0" sz="1700" b="0" i="0" u="none" strike="noStrike" kern="1200" cap="none" spc="15" normalizeH="0" baseline="0" noProof="0" dirty="0">
                <a:ln>
                  <a:noFill/>
                </a:ln>
                <a:solidFill>
                  <a:srgbClr val="333333"/>
                </a:solidFill>
                <a:effectLst/>
                <a:uLnTx/>
                <a:uFillTx/>
                <a:latin typeface="Arial"/>
                <a:ea typeface="+mn-ea"/>
                <a:cs typeface="Arial"/>
              </a:rPr>
              <a:t>a</a:t>
            </a:r>
            <a:r>
              <a:rPr kumimoji="0" sz="1700" b="0" i="0" u="none" strike="noStrike" kern="1200" cap="none" spc="35" normalizeH="0" baseline="0" noProof="0" dirty="0">
                <a:ln>
                  <a:noFill/>
                </a:ln>
                <a:solidFill>
                  <a:srgbClr val="333333"/>
                </a:solidFill>
                <a:effectLst/>
                <a:uLnTx/>
                <a:uFillTx/>
                <a:latin typeface="Arial"/>
                <a:ea typeface="+mn-ea"/>
                <a:cs typeface="Arial"/>
              </a:rPr>
              <a:t>c</a:t>
            </a:r>
            <a:r>
              <a:rPr kumimoji="0" sz="1700" b="0" i="0" u="none" strike="noStrike" kern="1200" cap="none" spc="-10" normalizeH="0" baseline="0" noProof="0" dirty="0">
                <a:ln>
                  <a:noFill/>
                </a:ln>
                <a:solidFill>
                  <a:srgbClr val="333333"/>
                </a:solidFill>
                <a:effectLst/>
                <a:uLnTx/>
                <a:uFillTx/>
                <a:latin typeface="Arial"/>
                <a:ea typeface="+mn-ea"/>
                <a:cs typeface="Arial"/>
              </a:rPr>
              <a:t>i</a:t>
            </a:r>
            <a:r>
              <a:rPr kumimoji="0" sz="1700" b="0" i="0" u="none" strike="noStrike" kern="1200" cap="none" spc="-35" normalizeH="0" baseline="0" noProof="0" dirty="0">
                <a:ln>
                  <a:noFill/>
                </a:ln>
                <a:solidFill>
                  <a:srgbClr val="333333"/>
                </a:solidFill>
                <a:effectLst/>
                <a:uLnTx/>
                <a:uFillTx/>
                <a:latin typeface="Arial"/>
                <a:ea typeface="+mn-ea"/>
                <a:cs typeface="Arial"/>
              </a:rPr>
              <a:t>t</a:t>
            </a:r>
            <a:r>
              <a:rPr kumimoji="0" sz="1700" b="0" i="0" u="none" strike="noStrike" kern="1200" cap="none" spc="-10" normalizeH="0" baseline="0" noProof="0" dirty="0">
                <a:ln>
                  <a:noFill/>
                </a:ln>
                <a:solidFill>
                  <a:srgbClr val="333333"/>
                </a:solidFill>
                <a:effectLst/>
                <a:uLnTx/>
                <a:uFillTx/>
                <a:latin typeface="Arial"/>
                <a:ea typeface="+mn-ea"/>
                <a:cs typeface="Arial"/>
              </a:rPr>
              <a:t>i</a:t>
            </a:r>
            <a:r>
              <a:rPr kumimoji="0" sz="1700" b="0" i="0" u="none" strike="noStrike" kern="1200" cap="none" spc="15" normalizeH="0" baseline="0" noProof="0" dirty="0">
                <a:ln>
                  <a:noFill/>
                </a:ln>
                <a:solidFill>
                  <a:srgbClr val="333333"/>
                </a:solidFill>
                <a:effectLst/>
                <a:uLnTx/>
                <a:uFillTx/>
                <a:latin typeface="Arial"/>
                <a:ea typeface="+mn-ea"/>
                <a:cs typeface="Arial"/>
              </a:rPr>
              <a:t>e</a:t>
            </a:r>
            <a:r>
              <a:rPr kumimoji="0" sz="1700" b="0" i="0" u="none" strike="noStrike" kern="1200" cap="none" spc="5" normalizeH="0" baseline="0" noProof="0" dirty="0">
                <a:ln>
                  <a:noFill/>
                </a:ln>
                <a:solidFill>
                  <a:srgbClr val="333333"/>
                </a:solidFill>
                <a:effectLst/>
                <a:uLnTx/>
                <a:uFillTx/>
                <a:latin typeface="Arial"/>
                <a:ea typeface="+mn-ea"/>
                <a:cs typeface="Arial"/>
              </a:rPr>
              <a:t>s</a:t>
            </a:r>
            <a:r>
              <a:rPr kumimoji="0" sz="1700" b="0" i="0" u="none" strike="noStrike" kern="1200" cap="none" spc="-65" normalizeH="0" baseline="0" noProof="0" dirty="0">
                <a:ln>
                  <a:noFill/>
                </a:ln>
                <a:solidFill>
                  <a:srgbClr val="333333"/>
                </a:solidFill>
                <a:effectLst/>
                <a:uLnTx/>
                <a:uFillTx/>
                <a:latin typeface="Arial"/>
                <a:ea typeface="+mn-ea"/>
                <a:cs typeface="Arial"/>
              </a:rPr>
              <a:t> </a:t>
            </a:r>
            <a:r>
              <a:rPr kumimoji="0" sz="1700" b="0" i="0" u="none" strike="noStrike" kern="1200" cap="none" spc="85" normalizeH="0" baseline="0" noProof="0" dirty="0">
                <a:ln>
                  <a:noFill/>
                </a:ln>
                <a:solidFill>
                  <a:srgbClr val="333333"/>
                </a:solidFill>
                <a:effectLst/>
                <a:uLnTx/>
                <a:uFillTx/>
                <a:latin typeface="Arial"/>
                <a:ea typeface="+mn-ea"/>
                <a:cs typeface="Arial"/>
              </a:rPr>
              <a:t>(</a:t>
            </a:r>
            <a:r>
              <a:rPr kumimoji="0" sz="1700" b="1" i="0" u="none" strike="noStrike" kern="1200" cap="none" spc="35" normalizeH="0" baseline="0" noProof="0" dirty="0">
                <a:ln>
                  <a:noFill/>
                </a:ln>
                <a:solidFill>
                  <a:srgbClr val="333333"/>
                </a:solidFill>
                <a:effectLst/>
                <a:uLnTx/>
                <a:uFillTx/>
                <a:latin typeface="Arial"/>
                <a:ea typeface="+mn-ea"/>
                <a:cs typeface="Arial"/>
              </a:rPr>
              <a:t>A</a:t>
            </a:r>
            <a:r>
              <a:rPr kumimoji="0" sz="1700" b="1" i="0" u="none" strike="noStrike" kern="1200" cap="none" spc="-20" normalizeH="0" baseline="0" noProof="0" dirty="0">
                <a:ln>
                  <a:noFill/>
                </a:ln>
                <a:solidFill>
                  <a:srgbClr val="333333"/>
                </a:solidFill>
                <a:effectLst/>
                <a:uLnTx/>
                <a:uFillTx/>
                <a:latin typeface="Arial"/>
                <a:ea typeface="+mn-ea"/>
                <a:cs typeface="Arial"/>
              </a:rPr>
              <a:t>P</a:t>
            </a:r>
            <a:r>
              <a:rPr kumimoji="0" sz="1700" b="1" i="0" u="none" strike="noStrike" kern="1200" cap="none" spc="-170" normalizeH="0" baseline="0" noProof="0" dirty="0">
                <a:ln>
                  <a:noFill/>
                </a:ln>
                <a:solidFill>
                  <a:srgbClr val="333333"/>
                </a:solidFill>
                <a:effectLst/>
                <a:uLnTx/>
                <a:uFillTx/>
                <a:latin typeface="Arial"/>
                <a:ea typeface="+mn-ea"/>
                <a:cs typeface="Arial"/>
              </a:rPr>
              <a:t>P</a:t>
            </a:r>
            <a:r>
              <a:rPr kumimoji="0" sz="1700" b="1" i="0" u="none" strike="noStrike" kern="1200" cap="none" spc="40" normalizeH="0" baseline="0" noProof="0" dirty="0">
                <a:ln>
                  <a:noFill/>
                </a:ln>
                <a:solidFill>
                  <a:srgbClr val="333333"/>
                </a:solidFill>
                <a:effectLst/>
                <a:uLnTx/>
                <a:uFillTx/>
                <a:latin typeface="Arial"/>
                <a:ea typeface="+mn-ea"/>
                <a:cs typeface="Arial"/>
              </a:rPr>
              <a:t>A</a:t>
            </a:r>
            <a:r>
              <a:rPr kumimoji="0" sz="1700" b="0" i="0" u="none" strike="noStrike" kern="1200" cap="none" spc="5" normalizeH="0" baseline="0" noProof="0" dirty="0">
                <a:ln>
                  <a:noFill/>
                </a:ln>
                <a:solidFill>
                  <a:srgbClr val="333333"/>
                </a:solidFill>
                <a:effectLst/>
                <a:uLnTx/>
                <a:uFillTx/>
                <a:latin typeface="Arial"/>
                <a:ea typeface="+mn-ea"/>
                <a:cs typeface="Arial"/>
              </a:rPr>
              <a:t>)</a:t>
            </a:r>
            <a:endParaRPr kumimoji="0" sz="1700" b="0" i="0" u="none" strike="noStrike" kern="1200" cap="none" spc="0" normalizeH="0" baseline="0" noProof="0" dirty="0">
              <a:ln>
                <a:noFill/>
              </a:ln>
              <a:solidFill>
                <a:prstClr val="black"/>
              </a:solidFill>
              <a:effectLst/>
              <a:uLnTx/>
              <a:uFillTx/>
              <a:latin typeface="Arial"/>
              <a:ea typeface="+mn-ea"/>
              <a:cs typeface="Arial"/>
            </a:endParaRPr>
          </a:p>
          <a:p>
            <a:pPr marL="756285" marR="0" lvl="1" indent="-286385" algn="l" defTabSz="457200" rtl="0" eaLnBrk="1" fontAlgn="auto" latinLnBrk="0" hangingPunct="1">
              <a:lnSpc>
                <a:spcPct val="100000"/>
              </a:lnSpc>
              <a:spcBef>
                <a:spcPts val="60"/>
              </a:spcBef>
              <a:spcAft>
                <a:spcPts val="0"/>
              </a:spcAft>
              <a:buClr>
                <a:srgbClr val="FCBA62"/>
              </a:buClr>
              <a:buSzTx/>
              <a:buFont typeface="Wingdings"/>
              <a:buChar char=""/>
              <a:tabLst>
                <a:tab pos="756285" algn="l"/>
              </a:tabLst>
              <a:defRPr/>
            </a:pPr>
            <a:r>
              <a:rPr kumimoji="0" sz="1600" b="0" i="0" u="none" strike="noStrike" kern="1200" cap="none" spc="-15" normalizeH="0" baseline="0" noProof="0" dirty="0" err="1" smtClean="0">
                <a:ln>
                  <a:noFill/>
                </a:ln>
                <a:solidFill>
                  <a:srgbClr val="333333"/>
                </a:solidFill>
                <a:effectLst/>
                <a:uLnTx/>
                <a:uFillTx/>
                <a:latin typeface="Arial"/>
                <a:ea typeface="+mn-ea"/>
                <a:cs typeface="Arial"/>
              </a:rPr>
              <a:t>K</a:t>
            </a:r>
            <a:r>
              <a:rPr kumimoji="0" sz="1600" b="0" i="0" u="none" strike="noStrike" kern="1200" cap="none" spc="20" normalizeH="0" baseline="0" noProof="0" dirty="0" err="1" smtClean="0">
                <a:ln>
                  <a:noFill/>
                </a:ln>
                <a:solidFill>
                  <a:srgbClr val="333333"/>
                </a:solidFill>
                <a:effectLst/>
                <a:uLnTx/>
                <a:uFillTx/>
                <a:latin typeface="Arial"/>
                <a:ea typeface="+mn-ea"/>
                <a:cs typeface="Arial"/>
              </a:rPr>
              <a:t>i</a:t>
            </a:r>
            <a:r>
              <a:rPr kumimoji="0" sz="1600" b="0" i="0" u="none" strike="noStrike" kern="1200" cap="none" spc="-55" normalizeH="0" baseline="0" noProof="0" dirty="0" err="1" smtClean="0">
                <a:ln>
                  <a:noFill/>
                </a:ln>
                <a:solidFill>
                  <a:srgbClr val="333333"/>
                </a:solidFill>
                <a:effectLst/>
                <a:uLnTx/>
                <a:uFillTx/>
                <a:latin typeface="Arial"/>
                <a:ea typeface="+mn-ea"/>
                <a:cs typeface="Arial"/>
              </a:rPr>
              <a:t>l</a:t>
            </a:r>
            <a:r>
              <a:rPr kumimoji="0" sz="1600" b="0" i="0" u="none" strike="noStrike" kern="1200" cap="none" spc="-30" normalizeH="0" baseline="0" noProof="0" dirty="0" err="1" smtClean="0">
                <a:ln>
                  <a:noFill/>
                </a:ln>
                <a:solidFill>
                  <a:srgbClr val="333333"/>
                </a:solidFill>
                <a:effectLst/>
                <a:uLnTx/>
                <a:uFillTx/>
                <a:latin typeface="Arial"/>
                <a:ea typeface="+mn-ea"/>
                <a:cs typeface="Arial"/>
              </a:rPr>
              <a:t>ono</a:t>
            </a:r>
            <a:r>
              <a:rPr kumimoji="0" sz="1600" b="0" i="0" u="none" strike="noStrike" kern="1200" cap="none" spc="-105" normalizeH="0" baseline="0" noProof="0" dirty="0" err="1" smtClean="0">
                <a:ln>
                  <a:noFill/>
                </a:ln>
                <a:solidFill>
                  <a:srgbClr val="333333"/>
                </a:solidFill>
                <a:effectLst/>
                <a:uLnTx/>
                <a:uFillTx/>
                <a:latin typeface="Arial"/>
                <a:ea typeface="+mn-ea"/>
                <a:cs typeface="Arial"/>
              </a:rPr>
              <a:t>v</a:t>
            </a:r>
            <a:r>
              <a:rPr kumimoji="0" sz="1600" b="0" i="0" u="none" strike="noStrike" kern="1200" cap="none" spc="10" normalizeH="0" baseline="0" noProof="0" dirty="0" err="1" smtClean="0">
                <a:ln>
                  <a:noFill/>
                </a:ln>
                <a:solidFill>
                  <a:srgbClr val="333333"/>
                </a:solidFill>
                <a:effectLst/>
                <a:uLnTx/>
                <a:uFillTx/>
                <a:latin typeface="Arial"/>
                <a:ea typeface="+mn-ea"/>
                <a:cs typeface="Arial"/>
              </a:rPr>
              <a:t>a</a:t>
            </a:r>
            <a:r>
              <a:rPr kumimoji="0" lang="de-DE" sz="1600" b="0" i="0" u="none" strike="noStrike" kern="1200" cap="none" spc="0" normalizeH="0" baseline="0" noProof="0" dirty="0">
                <a:ln>
                  <a:noFill/>
                </a:ln>
                <a:solidFill>
                  <a:srgbClr val="333333"/>
                </a:solidFill>
                <a:effectLst/>
                <a:uLnTx/>
                <a:uFillTx/>
                <a:latin typeface="Arial"/>
                <a:ea typeface="+mn-ea"/>
                <a:cs typeface="Arial"/>
              </a:rPr>
              <a:t> </a:t>
            </a:r>
            <a:r>
              <a:rPr kumimoji="0" sz="1600" b="0" i="0" u="none" strike="noStrike" kern="1200" cap="none" spc="-30" normalizeH="0" baseline="0" noProof="0" dirty="0" smtClean="0">
                <a:ln>
                  <a:noFill/>
                </a:ln>
                <a:solidFill>
                  <a:srgbClr val="333333"/>
                </a:solidFill>
                <a:effectLst/>
                <a:uLnTx/>
                <a:uFillTx/>
                <a:latin typeface="Arial"/>
                <a:ea typeface="+mn-ea"/>
                <a:cs typeface="Arial"/>
              </a:rPr>
              <a:t>e</a:t>
            </a:r>
            <a:r>
              <a:rPr kumimoji="0" sz="1600" b="0" i="0" u="none" strike="noStrike" kern="1200" cap="none" spc="-55" normalizeH="0" baseline="0" noProof="0" dirty="0" smtClean="0">
                <a:ln>
                  <a:noFill/>
                </a:ln>
                <a:solidFill>
                  <a:srgbClr val="333333"/>
                </a:solidFill>
                <a:effectLst/>
                <a:uLnTx/>
                <a:uFillTx/>
                <a:latin typeface="Arial"/>
                <a:ea typeface="+mn-ea"/>
                <a:cs typeface="Arial"/>
              </a:rPr>
              <a:t>l</a:t>
            </a:r>
            <a:r>
              <a:rPr kumimoji="0" sz="1600" b="0" i="0" u="none" strike="noStrike" kern="1200" cap="none" spc="-30" normalizeH="0" baseline="0" noProof="0" dirty="0" smtClean="0">
                <a:ln>
                  <a:noFill/>
                </a:ln>
                <a:solidFill>
                  <a:srgbClr val="333333"/>
                </a:solidFill>
                <a:effectLst/>
                <a:uLnTx/>
                <a:uFillTx/>
                <a:latin typeface="Arial"/>
                <a:ea typeface="+mn-ea"/>
                <a:cs typeface="Arial"/>
              </a:rPr>
              <a:t>e</a:t>
            </a:r>
            <a:r>
              <a:rPr kumimoji="0" sz="1600" b="0" i="0" u="none" strike="noStrike" kern="1200" cap="none" spc="40" normalizeH="0" baseline="0" noProof="0" dirty="0" smtClean="0">
                <a:ln>
                  <a:noFill/>
                </a:ln>
                <a:solidFill>
                  <a:srgbClr val="333333"/>
                </a:solidFill>
                <a:effectLst/>
                <a:uLnTx/>
                <a:uFillTx/>
                <a:latin typeface="Arial"/>
                <a:ea typeface="+mn-ea"/>
                <a:cs typeface="Arial"/>
              </a:rPr>
              <a:t>c</a:t>
            </a:r>
            <a:r>
              <a:rPr kumimoji="0" sz="1600" b="0" i="0" u="none" strike="noStrike" kern="1200" cap="none" spc="-50" normalizeH="0" baseline="0" noProof="0" dirty="0" smtClean="0">
                <a:ln>
                  <a:noFill/>
                </a:ln>
                <a:solidFill>
                  <a:srgbClr val="333333"/>
                </a:solidFill>
                <a:effectLst/>
                <a:uLnTx/>
                <a:uFillTx/>
                <a:latin typeface="Arial"/>
                <a:ea typeface="+mn-ea"/>
                <a:cs typeface="Arial"/>
              </a:rPr>
              <a:t>t</a:t>
            </a:r>
            <a:r>
              <a:rPr kumimoji="0" sz="1600" b="0" i="0" u="none" strike="noStrike" kern="1200" cap="none" spc="25" normalizeH="0" baseline="0" noProof="0" dirty="0" smtClean="0">
                <a:ln>
                  <a:noFill/>
                </a:ln>
                <a:solidFill>
                  <a:srgbClr val="333333"/>
                </a:solidFill>
                <a:effectLst/>
                <a:uLnTx/>
                <a:uFillTx/>
                <a:latin typeface="Arial"/>
                <a:ea typeface="+mn-ea"/>
                <a:cs typeface="Arial"/>
              </a:rPr>
              <a:t>r</a:t>
            </a:r>
            <a:r>
              <a:rPr kumimoji="0" sz="1600" b="0" i="0" u="none" strike="noStrike" kern="1200" cap="none" spc="-30" normalizeH="0" baseline="0" noProof="0" dirty="0" smtClean="0">
                <a:ln>
                  <a:noFill/>
                </a:ln>
                <a:solidFill>
                  <a:srgbClr val="333333"/>
                </a:solidFill>
                <a:effectLst/>
                <a:uLnTx/>
                <a:uFillTx/>
                <a:latin typeface="Arial"/>
                <a:ea typeface="+mn-ea"/>
                <a:cs typeface="Arial"/>
              </a:rPr>
              <a:t>o</a:t>
            </a:r>
            <a:r>
              <a:rPr kumimoji="0" sz="1600" b="0" i="0" u="none" strike="noStrike" kern="1200" cap="none" spc="5" normalizeH="0" baseline="0" noProof="0" dirty="0" smtClean="0">
                <a:ln>
                  <a:noFill/>
                </a:ln>
                <a:solidFill>
                  <a:srgbClr val="333333"/>
                </a:solidFill>
                <a:effectLst/>
                <a:uLnTx/>
                <a:uFillTx/>
                <a:latin typeface="Arial"/>
                <a:ea typeface="+mn-ea"/>
                <a:cs typeface="Arial"/>
              </a:rPr>
              <a:t>m</a:t>
            </a:r>
            <a:r>
              <a:rPr kumimoji="0" sz="1600" b="0" i="0" u="none" strike="noStrike" kern="1200" cap="none" spc="-30" normalizeH="0" baseline="0" noProof="0" dirty="0" smtClean="0">
                <a:ln>
                  <a:noFill/>
                </a:ln>
                <a:solidFill>
                  <a:srgbClr val="333333"/>
                </a:solidFill>
                <a:effectLst/>
                <a:uLnTx/>
                <a:uFillTx/>
                <a:latin typeface="Arial"/>
                <a:ea typeface="+mn-ea"/>
                <a:cs typeface="Arial"/>
              </a:rPr>
              <a:t>a</a:t>
            </a:r>
            <a:r>
              <a:rPr kumimoji="0" sz="1600" b="0" i="0" u="none" strike="noStrike" kern="1200" cap="none" spc="45" normalizeH="0" baseline="0" noProof="0" dirty="0" smtClean="0">
                <a:ln>
                  <a:noFill/>
                </a:ln>
                <a:solidFill>
                  <a:srgbClr val="333333"/>
                </a:solidFill>
                <a:effectLst/>
                <a:uLnTx/>
                <a:uFillTx/>
                <a:latin typeface="Arial"/>
                <a:ea typeface="+mn-ea"/>
                <a:cs typeface="Arial"/>
              </a:rPr>
              <a:t>gn</a:t>
            </a:r>
            <a:r>
              <a:rPr kumimoji="0" sz="1600" b="0" i="0" u="none" strike="noStrike" kern="1200" cap="none" spc="-30" normalizeH="0" baseline="0" noProof="0" dirty="0" smtClean="0">
                <a:ln>
                  <a:noFill/>
                </a:ln>
                <a:solidFill>
                  <a:srgbClr val="333333"/>
                </a:solidFill>
                <a:effectLst/>
                <a:uLnTx/>
                <a:uFillTx/>
                <a:latin typeface="Arial"/>
                <a:ea typeface="+mn-ea"/>
                <a:cs typeface="Arial"/>
              </a:rPr>
              <a:t>e</a:t>
            </a:r>
            <a:r>
              <a:rPr kumimoji="0" sz="1600" b="0" i="0" u="none" strike="noStrike" kern="1200" cap="none" spc="-50" normalizeH="0" baseline="0" noProof="0" dirty="0" smtClean="0">
                <a:ln>
                  <a:noFill/>
                </a:ln>
                <a:solidFill>
                  <a:srgbClr val="333333"/>
                </a:solidFill>
                <a:effectLst/>
                <a:uLnTx/>
                <a:uFillTx/>
                <a:latin typeface="Arial"/>
                <a:ea typeface="+mn-ea"/>
                <a:cs typeface="Arial"/>
              </a:rPr>
              <a:t>t</a:t>
            </a:r>
            <a:r>
              <a:rPr kumimoji="0" sz="1600" b="0" i="0" u="none" strike="noStrike" kern="1200" cap="none" spc="20" normalizeH="0" baseline="0" noProof="0" dirty="0" smtClean="0">
                <a:ln>
                  <a:noFill/>
                </a:ln>
                <a:solidFill>
                  <a:srgbClr val="333333"/>
                </a:solidFill>
                <a:effectLst/>
                <a:uLnTx/>
                <a:uFillTx/>
                <a:latin typeface="Arial"/>
                <a:ea typeface="+mn-ea"/>
                <a:cs typeface="Arial"/>
              </a:rPr>
              <a:t>i</a:t>
            </a:r>
            <a:r>
              <a:rPr kumimoji="0" sz="1600" b="0" i="0" u="none" strike="noStrike" kern="1200" cap="none" spc="10" normalizeH="0" baseline="0" noProof="0" dirty="0" smtClean="0">
                <a:ln>
                  <a:noFill/>
                </a:ln>
                <a:solidFill>
                  <a:srgbClr val="333333"/>
                </a:solidFill>
                <a:effectLst/>
                <a:uLnTx/>
                <a:uFillTx/>
                <a:latin typeface="Arial"/>
                <a:ea typeface="+mn-ea"/>
                <a:cs typeface="Arial"/>
              </a:rPr>
              <a:t>c</a:t>
            </a:r>
            <a:r>
              <a:rPr kumimoji="0" lang="de-DE" sz="1600" b="0" i="0" u="none" strike="noStrike" kern="1200" cap="none" spc="0" normalizeH="0" baseline="0" noProof="0" dirty="0" smtClean="0">
                <a:ln>
                  <a:noFill/>
                </a:ln>
                <a:solidFill>
                  <a:srgbClr val="333333"/>
                </a:solidFill>
                <a:effectLst/>
                <a:uLnTx/>
                <a:uFillTx/>
                <a:latin typeface="Arial"/>
                <a:ea typeface="+mn-ea"/>
                <a:cs typeface="Arial"/>
              </a:rPr>
              <a:t> </a:t>
            </a:r>
            <a:r>
              <a:rPr kumimoji="0" sz="1600" b="0" i="0" u="none" strike="noStrike" kern="1200" cap="none" spc="-50" normalizeH="0" baseline="0" noProof="0" dirty="0" smtClean="0">
                <a:ln>
                  <a:noFill/>
                </a:ln>
                <a:solidFill>
                  <a:srgbClr val="333333"/>
                </a:solidFill>
                <a:effectLst/>
                <a:uLnTx/>
                <a:uFillTx/>
                <a:latin typeface="Arial"/>
                <a:ea typeface="+mn-ea"/>
                <a:cs typeface="Arial"/>
              </a:rPr>
              <a:t>t</a:t>
            </a:r>
            <a:r>
              <a:rPr kumimoji="0" sz="1600" b="0" i="0" u="none" strike="noStrike" kern="1200" cap="none" spc="25" normalizeH="0" baseline="0" noProof="0" dirty="0" smtClean="0">
                <a:ln>
                  <a:noFill/>
                </a:ln>
                <a:solidFill>
                  <a:srgbClr val="333333"/>
                </a:solidFill>
                <a:effectLst/>
                <a:uLnTx/>
                <a:uFillTx/>
                <a:latin typeface="Arial"/>
                <a:ea typeface="+mn-ea"/>
                <a:cs typeface="Arial"/>
              </a:rPr>
              <a:t>r</a:t>
            </a:r>
            <a:r>
              <a:rPr kumimoji="0" sz="1600" b="0" i="0" u="none" strike="noStrike" kern="1200" cap="none" spc="-30" normalizeH="0" baseline="0" noProof="0" dirty="0" smtClean="0">
                <a:ln>
                  <a:noFill/>
                </a:ln>
                <a:solidFill>
                  <a:srgbClr val="333333"/>
                </a:solidFill>
                <a:effectLst/>
                <a:uLnTx/>
                <a:uFillTx/>
                <a:latin typeface="Arial"/>
                <a:ea typeface="+mn-ea"/>
                <a:cs typeface="Arial"/>
              </a:rPr>
              <a:t>ans</a:t>
            </a:r>
            <a:r>
              <a:rPr kumimoji="0" sz="1600" b="0" i="0" u="none" strike="noStrike" kern="1200" cap="none" spc="20" normalizeH="0" baseline="0" noProof="0" dirty="0" smtClean="0">
                <a:ln>
                  <a:noFill/>
                </a:ln>
                <a:solidFill>
                  <a:srgbClr val="333333"/>
                </a:solidFill>
                <a:effectLst/>
                <a:uLnTx/>
                <a:uFillTx/>
                <a:latin typeface="Arial"/>
                <a:ea typeface="+mn-ea"/>
                <a:cs typeface="Arial"/>
              </a:rPr>
              <a:t>i</a:t>
            </a:r>
            <a:r>
              <a:rPr kumimoji="0" sz="1600" b="0" i="0" u="none" strike="noStrike" kern="1200" cap="none" spc="-30" normalizeH="0" baseline="0" noProof="0" dirty="0" smtClean="0">
                <a:ln>
                  <a:noFill/>
                </a:ln>
                <a:solidFill>
                  <a:srgbClr val="333333"/>
                </a:solidFill>
                <a:effectLst/>
                <a:uLnTx/>
                <a:uFillTx/>
                <a:latin typeface="Arial"/>
                <a:ea typeface="+mn-ea"/>
                <a:cs typeface="Arial"/>
              </a:rPr>
              <a:t>en</a:t>
            </a:r>
            <a:r>
              <a:rPr kumimoji="0" sz="1600" b="0" i="0" u="none" strike="noStrike" kern="1200" cap="none" spc="5" normalizeH="0" baseline="0" noProof="0" dirty="0" smtClean="0">
                <a:ln>
                  <a:noFill/>
                </a:ln>
                <a:solidFill>
                  <a:srgbClr val="333333"/>
                </a:solidFill>
                <a:effectLst/>
                <a:uLnTx/>
                <a:uFillTx/>
                <a:latin typeface="Arial"/>
                <a:ea typeface="+mn-ea"/>
                <a:cs typeface="Arial"/>
              </a:rPr>
              <a:t>t</a:t>
            </a:r>
            <a:endParaRPr kumimoji="0" sz="1600" b="0" i="0" u="none" strike="noStrike" kern="1200" cap="none" spc="0" normalizeH="0" baseline="0" noProof="0" dirty="0">
              <a:ln>
                <a:noFill/>
              </a:ln>
              <a:solidFill>
                <a:prstClr val="black"/>
              </a:solidFill>
              <a:effectLst/>
              <a:uLnTx/>
              <a:uFillTx/>
              <a:latin typeface="Arial"/>
              <a:ea typeface="+mn-ea"/>
              <a:cs typeface="Arial"/>
            </a:endParaRPr>
          </a:p>
        </p:txBody>
      </p:sp>
      <p:pic>
        <p:nvPicPr>
          <p:cNvPr id="24" name="Picture 2" descr="C:\Users\gross\AppData\Local\Microsoft\Windows\Temporary Internet Files\Content.Outlook\HKTKM784\NeutronStarCollision_S.JPG"/>
          <p:cNvPicPr>
            <a:picLocks noChangeAspect="1" noChangeArrowheads="1"/>
          </p:cNvPicPr>
          <p:nvPr/>
        </p:nvPicPr>
        <p:blipFill rotWithShape="1">
          <a:blip r:embed="rId2">
            <a:extLst>
              <a:ext uri="{28A0092B-C50C-407E-A947-70E740481C1C}">
                <a14:useLocalDpi xmlns:a14="http://schemas.microsoft.com/office/drawing/2010/main" val="0"/>
              </a:ext>
            </a:extLst>
          </a:blip>
          <a:srcRect l="17885" r="-14637"/>
          <a:stretch/>
        </p:blipFill>
        <p:spPr bwMode="auto">
          <a:xfrm>
            <a:off x="467544" y="1938953"/>
            <a:ext cx="4492985" cy="3498846"/>
          </a:xfrm>
          <a:prstGeom prst="rect">
            <a:avLst/>
          </a:prstGeom>
          <a:noFill/>
          <a:extLst>
            <a:ext uri="{909E8E84-426E-40DD-AFC4-6F175D3DCCD1}">
              <a14:hiddenFill xmlns:a14="http://schemas.microsoft.com/office/drawing/2010/main">
                <a:solidFill>
                  <a:srgbClr val="FFFFFF"/>
                </a:solidFill>
              </a14:hiddenFill>
            </a:ext>
          </a:extLst>
        </p:spPr>
      </p:pic>
      <p:sp>
        <p:nvSpPr>
          <p:cNvPr id="25" name="Textfeld 24"/>
          <p:cNvSpPr txBox="1"/>
          <p:nvPr/>
        </p:nvSpPr>
        <p:spPr>
          <a:xfrm>
            <a:off x="1475656" y="1866945"/>
            <a:ext cx="3024336" cy="538609"/>
          </a:xfrm>
          <a:prstGeom prst="rect">
            <a:avLst/>
          </a:prstGeom>
        </p:spPr>
        <p:txBody>
          <a:bodyPr vert="horz"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smtClean="0">
                <a:ln>
                  <a:noFill/>
                </a:ln>
                <a:solidFill>
                  <a:prstClr val="white"/>
                </a:solidFill>
                <a:effectLst/>
                <a:uLnTx/>
                <a:uFillTx/>
                <a:latin typeface="Arial"/>
                <a:ea typeface="+mn-ea"/>
                <a:cs typeface="+mn-cs"/>
              </a:rPr>
              <a:t>Copyright: Dana </a:t>
            </a:r>
            <a:r>
              <a:rPr kumimoji="0" lang="de-DE" sz="1000" b="0" i="0" u="none" strike="noStrike" kern="1200" cap="none" spc="0" normalizeH="0" baseline="0" noProof="0" dirty="0">
                <a:ln>
                  <a:noFill/>
                </a:ln>
                <a:solidFill>
                  <a:prstClr val="white"/>
                </a:solidFill>
                <a:effectLst/>
                <a:uLnTx/>
                <a:uFillTx/>
                <a:latin typeface="Arial"/>
                <a:ea typeface="+mn-ea"/>
                <a:cs typeface="+mn-cs"/>
              </a:rPr>
              <a:t>Berry, </a:t>
            </a:r>
            <a:r>
              <a:rPr kumimoji="0" lang="de-DE" sz="1000" b="0" i="0" u="none" strike="noStrike" kern="1200" cap="none" spc="0" normalizeH="0" baseline="0" noProof="0" dirty="0" err="1">
                <a:ln>
                  <a:noFill/>
                </a:ln>
                <a:solidFill>
                  <a:prstClr val="white"/>
                </a:solidFill>
                <a:effectLst/>
                <a:uLnTx/>
                <a:uFillTx/>
                <a:latin typeface="Arial"/>
                <a:ea typeface="+mn-ea"/>
                <a:cs typeface="+mn-cs"/>
              </a:rPr>
              <a:t>SkyWorks</a:t>
            </a:r>
            <a:r>
              <a:rPr kumimoji="0" lang="de-DE" sz="1000" b="0" i="0" u="none" strike="noStrike" kern="1200" cap="none" spc="0" normalizeH="0" baseline="0" noProof="0" dirty="0">
                <a:ln>
                  <a:noFill/>
                </a:ln>
                <a:solidFill>
                  <a:prstClr val="white"/>
                </a:solidFill>
                <a:effectLst/>
                <a:uLnTx/>
                <a:uFillTx/>
                <a:latin typeface="Arial"/>
                <a:ea typeface="+mn-ea"/>
                <a:cs typeface="+mn-cs"/>
              </a:rPr>
              <a:t> Digital, </a:t>
            </a:r>
            <a:r>
              <a:rPr kumimoji="0" lang="de-DE" sz="1000" b="0" i="0" u="none" strike="noStrike" kern="1200" cap="none" spc="0" normalizeH="0" baseline="0" noProof="0" dirty="0" err="1">
                <a:ln>
                  <a:noFill/>
                </a:ln>
                <a:solidFill>
                  <a:prstClr val="white"/>
                </a:solidFill>
                <a:effectLst/>
                <a:uLnTx/>
                <a:uFillTx/>
                <a:latin typeface="Arial"/>
                <a:ea typeface="+mn-ea"/>
                <a:cs typeface="+mn-cs"/>
              </a:rPr>
              <a:t>Inc</a:t>
            </a:r>
            <a:endParaRPr kumimoji="0" lang="en-US" sz="10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Arial"/>
              <a:ea typeface="+mn-ea"/>
              <a:cs typeface="+mn-cs"/>
            </a:endParaRPr>
          </a:p>
        </p:txBody>
      </p:sp>
      <p:sp>
        <p:nvSpPr>
          <p:cNvPr id="26" name="Textfeld 25"/>
          <p:cNvSpPr txBox="1"/>
          <p:nvPr/>
        </p:nvSpPr>
        <p:spPr>
          <a:xfrm>
            <a:off x="4283968" y="1362889"/>
            <a:ext cx="4320480" cy="400110"/>
          </a:xfrm>
          <a:prstGeom prst="rect">
            <a:avLst/>
          </a:prstGeom>
        </p:spPr>
        <p:txBody>
          <a:bodyPr vert="horz"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FAIR Research Pillars</a:t>
            </a:r>
          </a:p>
        </p:txBody>
      </p:sp>
      <p:sp>
        <p:nvSpPr>
          <p:cNvPr id="4" name="Textfeld 3"/>
          <p:cNvSpPr txBox="1"/>
          <p:nvPr/>
        </p:nvSpPr>
        <p:spPr>
          <a:xfrm>
            <a:off x="180108" y="5765527"/>
            <a:ext cx="8712371" cy="707886"/>
          </a:xfrm>
          <a:prstGeom prst="rect">
            <a:avLst/>
          </a:prstGeom>
        </p:spPr>
        <p:txBody>
          <a:bodyPr vert="horz"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smtClean="0">
                <a:ln>
                  <a:noFill/>
                </a:ln>
                <a:solidFill>
                  <a:srgbClr val="1F497D"/>
                </a:solidFill>
                <a:effectLst/>
                <a:uLnTx/>
                <a:uFillTx/>
                <a:latin typeface="Arial"/>
                <a:ea typeface="+mn-ea"/>
                <a:cs typeface="+mn-cs"/>
              </a:rPr>
              <a:t>The FAIR experiments offer unique opportunities for studying and solving these</a:t>
            </a:r>
            <a:r>
              <a:rPr kumimoji="0" lang="en-US" sz="2000" b="1" i="0" u="sng" strike="noStrike" kern="1200" cap="none" spc="0" normalizeH="0" noProof="0" dirty="0" smtClean="0">
                <a:ln>
                  <a:noFill/>
                </a:ln>
                <a:solidFill>
                  <a:srgbClr val="1F497D"/>
                </a:solidFill>
                <a:effectLst/>
                <a:uLnTx/>
                <a:uFillTx/>
                <a:latin typeface="Arial"/>
                <a:ea typeface="+mn-ea"/>
                <a:cs typeface="+mn-cs"/>
              </a:rPr>
              <a:t> </a:t>
            </a:r>
            <a:r>
              <a:rPr kumimoji="0" lang="en-US" sz="2000" b="1" i="0" u="sng" strike="noStrike" kern="1200" cap="none" spc="0" normalizeH="0" baseline="0" noProof="0" dirty="0" smtClean="0">
                <a:ln>
                  <a:noFill/>
                </a:ln>
                <a:solidFill>
                  <a:srgbClr val="1F497D"/>
                </a:solidFill>
                <a:effectLst/>
                <a:uLnTx/>
                <a:uFillTx/>
                <a:latin typeface="Arial"/>
                <a:ea typeface="+mn-ea"/>
                <a:cs typeface="+mn-cs"/>
              </a:rPr>
              <a:t> fundamental questions!</a:t>
            </a:r>
          </a:p>
        </p:txBody>
      </p:sp>
      <p:sp>
        <p:nvSpPr>
          <p:cNvPr id="15" name="Foliennummernplatzhalter 1"/>
          <p:cNvSpPr txBox="1">
            <a:spLocks/>
          </p:cNvSpPr>
          <p:nvPr/>
        </p:nvSpPr>
        <p:spPr>
          <a:xfrm>
            <a:off x="7840000" y="6603149"/>
            <a:ext cx="1587801" cy="365125"/>
          </a:xfrm>
          <a:prstGeom prst="rect">
            <a:avLst/>
          </a:prstGeom>
        </p:spPr>
        <p:txBody>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0DCC8DDF-7ABC-9A4A-977E-E3234F04E4D4}" type="slidenum">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Titel 1"/>
          <p:cNvSpPr txBox="1">
            <a:spLocks/>
          </p:cNvSpPr>
          <p:nvPr/>
        </p:nvSpPr>
        <p:spPr>
          <a:xfrm>
            <a:off x="107504" y="354885"/>
            <a:ext cx="6942137" cy="648072"/>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sz="2400" b="1" kern="1200">
                <a:solidFill>
                  <a:srgbClr val="333333"/>
                </a:solidFill>
                <a:latin typeface="Calibri"/>
                <a:ea typeface="+mj-ea"/>
                <a:cs typeface="Calibri"/>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smtClean="0">
                <a:ln>
                  <a:noFill/>
                </a:ln>
                <a:solidFill>
                  <a:prstClr val="black"/>
                </a:solidFill>
                <a:effectLst/>
                <a:uLnTx/>
                <a:uFillTx/>
                <a:latin typeface="Arial" pitchFamily="34" charset="0"/>
                <a:ea typeface="+mj-ea"/>
                <a:cs typeface="Arial" pitchFamily="34" charset="0"/>
              </a:rPr>
              <a:t/>
            </a:r>
            <a:br>
              <a:rPr kumimoji="0" lang="en-US" altLang="en-US" sz="2800" b="1" i="0" u="none" strike="noStrike" kern="1200" cap="none" spc="0" normalizeH="0" baseline="0" noProof="0" dirty="0" smtClean="0">
                <a:ln>
                  <a:noFill/>
                </a:ln>
                <a:solidFill>
                  <a:prstClr val="black"/>
                </a:solidFill>
                <a:effectLst/>
                <a:uLnTx/>
                <a:uFillTx/>
                <a:latin typeface="Arial" pitchFamily="34" charset="0"/>
                <a:ea typeface="+mj-ea"/>
                <a:cs typeface="Arial" pitchFamily="34" charset="0"/>
              </a:rPr>
            </a:br>
            <a:r>
              <a:rPr kumimoji="0" lang="en-US" altLang="en-US" sz="2200" b="1" i="0" u="none" strike="noStrike" kern="1200" cap="none" spc="0" normalizeH="0" baseline="0" noProof="0" dirty="0" smtClean="0">
                <a:ln>
                  <a:noFill/>
                </a:ln>
                <a:solidFill>
                  <a:prstClr val="black"/>
                </a:solidFill>
                <a:effectLst/>
                <a:uLnTx/>
                <a:uFillTx/>
                <a:latin typeface="Arial" pitchFamily="34" charset="0"/>
                <a:ea typeface="+mj-ea"/>
                <a:cs typeface="Arial" pitchFamily="34" charset="0"/>
              </a:rPr>
              <a:t>Neutron Star Mergers and FAIR research …</a:t>
            </a:r>
            <a:endParaRPr kumimoji="0" lang="en-US" altLang="en-US" sz="2200" b="1" i="0" u="none" strike="noStrike" kern="1200" cap="none" spc="0" normalizeH="0" baseline="0" noProof="0" dirty="0">
              <a:ln>
                <a:noFill/>
              </a:ln>
              <a:solidFill>
                <a:prstClr val="black"/>
              </a:solidFill>
              <a:effectLst/>
              <a:uLnTx/>
              <a:uFillTx/>
              <a:latin typeface="Arial" pitchFamily="34" charset="0"/>
              <a:ea typeface="+mj-ea"/>
              <a:cs typeface="Arial" pitchFamily="34" charset="0"/>
            </a:endParaRPr>
          </a:p>
        </p:txBody>
      </p:sp>
    </p:spTree>
    <p:extLst>
      <p:ext uri="{BB962C8B-B14F-4D97-AF65-F5344CB8AC3E}">
        <p14:creationId xmlns:p14="http://schemas.microsoft.com/office/powerpoint/2010/main" val="2252821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652" y="303563"/>
            <a:ext cx="7042331" cy="978882"/>
          </a:xfrm>
          <a:noFill/>
          <a:ln w="9525">
            <a:noFill/>
            <a:miter lim="800000"/>
            <a:headEnd/>
            <a:tailEnd/>
          </a:ln>
        </p:spPr>
        <p:txBody>
          <a:bodyPr vert="horz" wrap="square" lIns="0" tIns="0" rIns="0" bIns="0" numCol="1" anchor="t" anchorCtr="0" compatLnSpc="1">
            <a:prstTxWarp prst="textNoShape">
              <a:avLst/>
            </a:prstTxWarp>
            <a:normAutofit/>
          </a:bodyPr>
          <a:lstStyle/>
          <a:p>
            <a:r>
              <a:rPr lang="de-DE" dirty="0" smtClean="0">
                <a:solidFill>
                  <a:schemeClr val="tx1"/>
                </a:solidFill>
                <a:latin typeface="+mj-lt"/>
              </a:rPr>
              <a:t>Status </a:t>
            </a:r>
            <a:r>
              <a:rPr lang="de-DE" dirty="0" err="1" smtClean="0">
                <a:solidFill>
                  <a:schemeClr val="tx1"/>
                </a:solidFill>
                <a:latin typeface="+mj-lt"/>
              </a:rPr>
              <a:t>of</a:t>
            </a:r>
            <a:r>
              <a:rPr lang="de-DE" dirty="0" smtClean="0">
                <a:solidFill>
                  <a:schemeClr val="tx1"/>
                </a:solidFill>
                <a:latin typeface="+mj-lt"/>
              </a:rPr>
              <a:t> FAIR: </a:t>
            </a:r>
            <a:r>
              <a:rPr lang="de-DE" dirty="0" err="1" smtClean="0">
                <a:solidFill>
                  <a:schemeClr val="tx1"/>
                </a:solidFill>
                <a:latin typeface="+mj-lt"/>
              </a:rPr>
              <a:t>Civil</a:t>
            </a:r>
            <a:r>
              <a:rPr lang="de-DE" dirty="0" smtClean="0">
                <a:solidFill>
                  <a:schemeClr val="tx1"/>
                </a:solidFill>
                <a:latin typeface="+mj-lt"/>
              </a:rPr>
              <a:t> </a:t>
            </a:r>
            <a:r>
              <a:rPr lang="de-DE" dirty="0">
                <a:solidFill>
                  <a:schemeClr val="tx1"/>
                </a:solidFill>
                <a:latin typeface="+mj-lt"/>
              </a:rPr>
              <a:t>Construction </a:t>
            </a:r>
            <a:br>
              <a:rPr lang="de-DE" dirty="0">
                <a:solidFill>
                  <a:schemeClr val="tx1"/>
                </a:solidFill>
                <a:latin typeface="+mj-lt"/>
              </a:rPr>
            </a:br>
            <a:r>
              <a:rPr lang="de-DE" sz="1900" dirty="0">
                <a:solidFill>
                  <a:schemeClr val="tx1"/>
                </a:solidFill>
                <a:latin typeface="+mj-lt"/>
              </a:rPr>
              <a:t>rapid progress since </a:t>
            </a:r>
            <a:r>
              <a:rPr lang="de-DE" sz="1900" dirty="0" err="1">
                <a:solidFill>
                  <a:schemeClr val="tx1"/>
                </a:solidFill>
                <a:latin typeface="+mj-lt"/>
              </a:rPr>
              <a:t>official</a:t>
            </a:r>
            <a:r>
              <a:rPr lang="de-DE" sz="1900" dirty="0">
                <a:solidFill>
                  <a:schemeClr val="tx1"/>
                </a:solidFill>
                <a:latin typeface="+mj-lt"/>
              </a:rPr>
              <a:t> </a:t>
            </a:r>
            <a:r>
              <a:rPr lang="de-DE" sz="1900" dirty="0" err="1">
                <a:solidFill>
                  <a:schemeClr val="tx1"/>
                </a:solidFill>
                <a:latin typeface="+mj-lt"/>
              </a:rPr>
              <a:t>start</a:t>
            </a:r>
            <a:r>
              <a:rPr lang="de-DE" sz="1900" dirty="0">
                <a:solidFill>
                  <a:schemeClr val="tx1"/>
                </a:solidFill>
                <a:latin typeface="+mj-lt"/>
              </a:rPr>
              <a:t> on 4th of July 2017 </a:t>
            </a:r>
          </a:p>
        </p:txBody>
      </p:sp>
      <p:sp>
        <p:nvSpPr>
          <p:cNvPr id="6" name="Slide Number Placeholder 5"/>
          <p:cNvSpPr>
            <a:spLocks noGrp="1"/>
          </p:cNvSpPr>
          <p:nvPr>
            <p:ph type="sldNum" sz="quarter" idx="4294967295"/>
          </p:nvPr>
        </p:nvSpPr>
        <p:spPr>
          <a:xfrm>
            <a:off x="8316913" y="6607175"/>
            <a:ext cx="728662" cy="250825"/>
          </a:xfrm>
          <a:prstGeom prst="rect">
            <a:avLst/>
          </a:prstGeom>
        </p:spPr>
        <p:txBody>
          <a:bodyPr/>
          <a:lstStyle/>
          <a:p>
            <a:pPr>
              <a:defRPr/>
            </a:pPr>
            <a:fld id="{B13E67DB-3F5A-400D-8115-4A6680BE68C1}" type="slidenum">
              <a:rPr lang="de-DE" smtClean="0"/>
              <a:pPr>
                <a:defRPr/>
              </a:pPr>
              <a:t>11</a:t>
            </a:fld>
            <a:endParaRPr lang="de-DE"/>
          </a:p>
        </p:txBody>
      </p:sp>
      <p:pic>
        <p:nvPicPr>
          <p:cNvPr id="9" name="Picture 2" descr="68b455e6-f356-4d2f-9386-d4837bb944b2@eurprd07"/>
          <p:cNvPicPr>
            <a:picLocks noChangeAspect="1" noChangeArrowheads="1"/>
          </p:cNvPicPr>
          <p:nvPr/>
        </p:nvPicPr>
        <p:blipFill rotWithShape="1">
          <a:blip r:embed="rId3">
            <a:extLst>
              <a:ext uri="{28A0092B-C50C-407E-A947-70E740481C1C}">
                <a14:useLocalDpi xmlns:a14="http://schemas.microsoft.com/office/drawing/2010/main" val="0"/>
              </a:ext>
            </a:extLst>
          </a:blip>
          <a:srcRect t="34920" b="34001"/>
          <a:stretch/>
        </p:blipFill>
        <p:spPr bwMode="auto">
          <a:xfrm>
            <a:off x="9391113" y="1033687"/>
            <a:ext cx="2195801" cy="12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36148ee9-c12e-4f81-9d45-290f97a11bf4@eurprd07"/>
          <p:cNvPicPr>
            <a:picLocks noChangeAspect="1" noChangeArrowheads="1"/>
          </p:cNvPicPr>
          <p:nvPr/>
        </p:nvPicPr>
        <p:blipFill rotWithShape="1">
          <a:blip r:embed="rId4">
            <a:extLst>
              <a:ext uri="{28A0092B-C50C-407E-A947-70E740481C1C}">
                <a14:useLocalDpi xmlns:a14="http://schemas.microsoft.com/office/drawing/2010/main" val="0"/>
              </a:ext>
            </a:extLst>
          </a:blip>
          <a:srcRect t="34320" b="35080"/>
          <a:stretch/>
        </p:blipFill>
        <p:spPr bwMode="auto">
          <a:xfrm>
            <a:off x="9457045" y="2624362"/>
            <a:ext cx="2232248" cy="1273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00efeef5-3423-4a9f-a058-4296f3b588c2@eurprd07"/>
          <p:cNvPicPr>
            <a:picLocks noChangeAspect="1" noChangeArrowheads="1"/>
          </p:cNvPicPr>
          <p:nvPr/>
        </p:nvPicPr>
        <p:blipFill rotWithShape="1">
          <a:blip r:embed="rId5">
            <a:extLst>
              <a:ext uri="{28A0092B-C50C-407E-A947-70E740481C1C}">
                <a14:useLocalDpi xmlns:a14="http://schemas.microsoft.com/office/drawing/2010/main" val="0"/>
              </a:ext>
            </a:extLst>
          </a:blip>
          <a:srcRect t="31440" b="32395"/>
          <a:stretch/>
        </p:blipFill>
        <p:spPr bwMode="auto">
          <a:xfrm>
            <a:off x="133490" y="4022621"/>
            <a:ext cx="4329878" cy="2499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fik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6116" y="4022621"/>
            <a:ext cx="4543937" cy="2499364"/>
          </a:xfrm>
          <a:prstGeom prst="rect">
            <a:avLst/>
          </a:prstGeom>
        </p:spPr>
      </p:pic>
      <p:pic>
        <p:nvPicPr>
          <p:cNvPr id="15" name="Grafik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567" y="1257004"/>
            <a:ext cx="4339293" cy="2414785"/>
          </a:xfrm>
          <a:prstGeom prst="rect">
            <a:avLst/>
          </a:prstGeom>
        </p:spPr>
      </p:pic>
      <p:pic>
        <p:nvPicPr>
          <p:cNvPr id="16" name="Grafik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26116" y="1257004"/>
            <a:ext cx="4543937" cy="2414785"/>
          </a:xfrm>
          <a:prstGeom prst="rect">
            <a:avLst/>
          </a:prstGeom>
        </p:spPr>
      </p:pic>
      <p:sp>
        <p:nvSpPr>
          <p:cNvPr id="19" name="Rectangle 9"/>
          <p:cNvSpPr>
            <a:spLocks noChangeArrowheads="1"/>
          </p:cNvSpPr>
          <p:nvPr/>
        </p:nvSpPr>
        <p:spPr bwMode="auto">
          <a:xfrm>
            <a:off x="132386" y="3346653"/>
            <a:ext cx="3156072" cy="323165"/>
          </a:xfrm>
          <a:prstGeom prst="rect">
            <a:avLst/>
          </a:prstGeom>
          <a:solidFill>
            <a:srgbClr val="A6A6A6"/>
          </a:solidFill>
          <a:ln w="9525">
            <a:noFill/>
            <a:miter lim="800000"/>
            <a:headEnd/>
            <a:tailEnd/>
          </a:ln>
        </p:spPr>
        <p:txBody>
          <a:bodyPr wrap="square">
            <a:spAutoFit/>
          </a:bodyPr>
          <a:lstStyle/>
          <a:p>
            <a:pPr fontAlgn="base">
              <a:spcBef>
                <a:spcPct val="0"/>
              </a:spcBef>
              <a:spcAft>
                <a:spcPct val="0"/>
              </a:spcAft>
              <a:defRPr/>
            </a:pPr>
            <a:r>
              <a:rPr lang="en-US" sz="1500" b="1" dirty="0" smtClean="0">
                <a:solidFill>
                  <a:srgbClr val="FFFFFF"/>
                </a:solidFill>
                <a:cs typeface="Arial" charset="0"/>
              </a:rPr>
              <a:t>Excavation SIS100 tunnel</a:t>
            </a:r>
          </a:p>
        </p:txBody>
      </p:sp>
      <p:sp>
        <p:nvSpPr>
          <p:cNvPr id="21" name="Rectangle 9"/>
          <p:cNvSpPr>
            <a:spLocks noChangeArrowheads="1"/>
          </p:cNvSpPr>
          <p:nvPr/>
        </p:nvSpPr>
        <p:spPr bwMode="auto">
          <a:xfrm>
            <a:off x="4507436" y="3693545"/>
            <a:ext cx="4582207" cy="276999"/>
          </a:xfrm>
          <a:prstGeom prst="rect">
            <a:avLst/>
          </a:prstGeom>
          <a:solidFill>
            <a:srgbClr val="A6A6A6"/>
          </a:solidFill>
          <a:ln w="9525">
            <a:noFill/>
            <a:miter lim="800000"/>
            <a:headEnd/>
            <a:tailEnd/>
          </a:ln>
        </p:spPr>
        <p:txBody>
          <a:bodyPr wrap="square">
            <a:spAutoFit/>
          </a:bodyPr>
          <a:lstStyle/>
          <a:p>
            <a:pPr fontAlgn="base">
              <a:spcBef>
                <a:spcPct val="0"/>
              </a:spcBef>
              <a:spcAft>
                <a:spcPct val="0"/>
              </a:spcAft>
              <a:defRPr/>
            </a:pPr>
            <a:r>
              <a:rPr lang="en-US" sz="1200" b="1" dirty="0" smtClean="0">
                <a:solidFill>
                  <a:srgbClr val="FFFFFF"/>
                </a:solidFill>
                <a:cs typeface="Arial" charset="0"/>
              </a:rPr>
              <a:t>Upgraded SIS18 completed ready for FAIR and FAIR phase 0</a:t>
            </a:r>
          </a:p>
        </p:txBody>
      </p:sp>
      <p:sp>
        <p:nvSpPr>
          <p:cNvPr id="22" name="Rectangle 9"/>
          <p:cNvSpPr>
            <a:spLocks noChangeArrowheads="1"/>
          </p:cNvSpPr>
          <p:nvPr/>
        </p:nvSpPr>
        <p:spPr bwMode="auto">
          <a:xfrm>
            <a:off x="4527810" y="6289424"/>
            <a:ext cx="4064401" cy="323165"/>
          </a:xfrm>
          <a:prstGeom prst="rect">
            <a:avLst/>
          </a:prstGeom>
          <a:solidFill>
            <a:srgbClr val="A6A6A6"/>
          </a:solidFill>
          <a:ln w="9525">
            <a:noFill/>
            <a:miter lim="800000"/>
            <a:headEnd/>
            <a:tailEnd/>
          </a:ln>
        </p:spPr>
        <p:txBody>
          <a:bodyPr wrap="square">
            <a:spAutoFit/>
          </a:bodyPr>
          <a:lstStyle/>
          <a:p>
            <a:pPr fontAlgn="base">
              <a:spcBef>
                <a:spcPct val="0"/>
              </a:spcBef>
              <a:spcAft>
                <a:spcPct val="0"/>
              </a:spcAft>
              <a:defRPr/>
            </a:pPr>
            <a:r>
              <a:rPr lang="en-US" sz="1500" b="1" dirty="0" smtClean="0">
                <a:solidFill>
                  <a:srgbClr val="FFFFFF"/>
                </a:solidFill>
                <a:cs typeface="Arial" charset="0"/>
              </a:rPr>
              <a:t>Start of concrete shell works for SIS100</a:t>
            </a:r>
          </a:p>
        </p:txBody>
      </p:sp>
      <p:sp>
        <p:nvSpPr>
          <p:cNvPr id="23" name="Rectangle 9"/>
          <p:cNvSpPr>
            <a:spLocks noChangeArrowheads="1"/>
          </p:cNvSpPr>
          <p:nvPr/>
        </p:nvSpPr>
        <p:spPr bwMode="auto">
          <a:xfrm>
            <a:off x="148617" y="6268882"/>
            <a:ext cx="4125928" cy="323165"/>
          </a:xfrm>
          <a:prstGeom prst="rect">
            <a:avLst/>
          </a:prstGeom>
          <a:solidFill>
            <a:srgbClr val="A6A6A6"/>
          </a:solidFill>
          <a:ln w="9525">
            <a:noFill/>
            <a:miter lim="800000"/>
            <a:headEnd/>
            <a:tailEnd/>
          </a:ln>
        </p:spPr>
        <p:txBody>
          <a:bodyPr wrap="square">
            <a:spAutoFit/>
          </a:bodyPr>
          <a:lstStyle/>
          <a:p>
            <a:pPr fontAlgn="base">
              <a:spcBef>
                <a:spcPct val="0"/>
              </a:spcBef>
              <a:spcAft>
                <a:spcPct val="0"/>
              </a:spcAft>
              <a:defRPr/>
            </a:pPr>
            <a:r>
              <a:rPr lang="en-US" sz="1500" b="1" dirty="0" smtClean="0">
                <a:solidFill>
                  <a:srgbClr val="FFFFFF"/>
                </a:solidFill>
                <a:cs typeface="Arial" charset="0"/>
              </a:rPr>
              <a:t>Excavation transfer building &amp; CBM cave </a:t>
            </a:r>
          </a:p>
        </p:txBody>
      </p:sp>
      <p:pic>
        <p:nvPicPr>
          <p:cNvPr id="3" name="Picture 2" descr="C:\Users\pgiubell\AppData\Local\Microsoft\Windows\Temporary Internet Files\Content.Outlook\TU1MQSWC\20180824_150222.jpe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51418" y="1257004"/>
            <a:ext cx="3728199" cy="4970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236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2"/>
          <p:cNvSpPr>
            <a:spLocks noGrp="1"/>
          </p:cNvSpPr>
          <p:nvPr>
            <p:ph type="sldNum" sz="quarter" idx="12"/>
          </p:nvPr>
        </p:nvSpPr>
        <p:spPr>
          <a:xfrm>
            <a:off x="7964992" y="6566931"/>
            <a:ext cx="74489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5CBDDA-5CCF-8748-8988-9DC6C8981774}" type="slidenum">
              <a:rPr kumimoji="0" lang="de-DE" sz="1000" b="0" i="0" u="none" strike="noStrike" kern="1200" cap="none" spc="0" normalizeH="0" baseline="0" noProof="0" smtClean="0">
                <a:ln>
                  <a:noFill/>
                </a:ln>
                <a:solidFill>
                  <a:srgbClr val="333333"/>
                </a:solidFill>
                <a:effectLst/>
                <a:uLnTx/>
                <a:uFillTx/>
                <a:latin typeface="Calibri"/>
                <a:ea typeface="+mn-ea"/>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de-DE" sz="1000" b="0" i="0" u="none" strike="noStrike" kern="1200" cap="none" spc="0" normalizeH="0" baseline="0" noProof="0" dirty="0">
              <a:ln>
                <a:noFill/>
              </a:ln>
              <a:solidFill>
                <a:srgbClr val="333333"/>
              </a:solidFill>
              <a:effectLst/>
              <a:uLnTx/>
              <a:uFillTx/>
              <a:latin typeface="Calibri"/>
              <a:ea typeface="+mn-ea"/>
            </a:endParaRPr>
          </a:p>
        </p:txBody>
      </p:sp>
      <p:sp>
        <p:nvSpPr>
          <p:cNvPr id="5" name="Inhaltsplatzhalter 2"/>
          <p:cNvSpPr txBox="1">
            <a:spLocks/>
          </p:cNvSpPr>
          <p:nvPr/>
        </p:nvSpPr>
        <p:spPr>
          <a:xfrm>
            <a:off x="251803" y="1202770"/>
            <a:ext cx="8892197" cy="5155397"/>
          </a:xfrm>
          <a:prstGeom prst="rect">
            <a:avLst/>
          </a:prstGeom>
        </p:spPr>
        <p:txBody>
          <a:bodyPr>
            <a:normAutofit/>
          </a:bodyPr>
          <a:lst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Calibri"/>
                <a:ea typeface="+mn-ea"/>
                <a:cs typeface="Calibri"/>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Calibri"/>
                <a:ea typeface="+mn-ea"/>
                <a:cs typeface="Calibri"/>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Calibri"/>
                <a:ea typeface="+mn-ea"/>
                <a:cs typeface="Calibri"/>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Calibri"/>
                <a:ea typeface="+mn-ea"/>
                <a:cs typeface="Calibri"/>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
                <a:srgbClr val="FDBB63"/>
              </a:buClr>
              <a:buSzTx/>
              <a:buFont typeface="Wingdings" charset="2"/>
              <a:buChar char="§"/>
              <a:tabLst/>
              <a:defRPr/>
            </a:pPr>
            <a:r>
              <a:rPr kumimoji="0" lang="en-US" sz="2300" b="0" i="0" u="none" strike="noStrike" kern="1200" cap="none" spc="0" normalizeH="0" baseline="0" noProof="0" dirty="0" smtClean="0">
                <a:ln>
                  <a:noFill/>
                </a:ln>
                <a:solidFill>
                  <a:srgbClr val="333333"/>
                </a:solidFill>
                <a:effectLst/>
                <a:uLnTx/>
                <a:uFillTx/>
                <a:latin typeface="Calibri" panose="020F0502020204030204" pitchFamily="34" charset="0"/>
                <a:ea typeface="+mn-ea"/>
              </a:rPr>
              <a:t>Serial production for major components for SIS 100 is progressing </a:t>
            </a:r>
            <a:br>
              <a:rPr kumimoji="0" lang="en-US" sz="2300" b="0" i="0" u="none" strike="noStrike" kern="1200" cap="none" spc="0" normalizeH="0" baseline="0" noProof="0" dirty="0" smtClean="0">
                <a:ln>
                  <a:noFill/>
                </a:ln>
                <a:solidFill>
                  <a:srgbClr val="333333"/>
                </a:solidFill>
                <a:effectLst/>
                <a:uLnTx/>
                <a:uFillTx/>
                <a:latin typeface="Calibri" panose="020F0502020204030204" pitchFamily="34" charset="0"/>
                <a:ea typeface="+mn-ea"/>
              </a:rPr>
            </a:br>
            <a:r>
              <a:rPr kumimoji="0" lang="en-US" sz="2300" b="0" i="0" u="none" strike="noStrike" kern="1200" cap="none" spc="0" normalizeH="0" baseline="0" noProof="0" dirty="0" smtClean="0">
                <a:ln>
                  <a:noFill/>
                </a:ln>
                <a:solidFill>
                  <a:srgbClr val="333333"/>
                </a:solidFill>
                <a:effectLst/>
                <a:uLnTx/>
                <a:uFillTx/>
                <a:latin typeface="Calibri" panose="020F0502020204030204" pitchFamily="34" charset="0"/>
                <a:ea typeface="+mn-ea"/>
              </a:rPr>
              <a:t>with one quarter of the dipole magnets already manufactured.</a:t>
            </a:r>
          </a:p>
        </p:txBody>
      </p:sp>
      <p:pic>
        <p:nvPicPr>
          <p:cNvPr id="6" name="Grafik 5" descr="H:\1_FAIRGSI$docu\1_Machines\2.8_SIS100\2.8.11_SIS100-Special_Installations\2.8.11.1 - Kryokollimator\Meetings\2017-03-21 - FOS2 Montagevorbereitung\Bilder\IMG_9320.JPG"/>
          <p:cNvPicPr/>
          <p:nvPr/>
        </p:nvPicPr>
        <p:blipFill rotWithShape="1">
          <a:blip r:embed="rId2" cstate="print">
            <a:extLst>
              <a:ext uri="{28A0092B-C50C-407E-A947-70E740481C1C}">
                <a14:useLocalDpi xmlns:a14="http://schemas.microsoft.com/office/drawing/2010/main"/>
              </a:ext>
            </a:extLst>
          </a:blip>
          <a:srcRect l="-3474" r="6794"/>
          <a:stretch/>
        </p:blipFill>
        <p:spPr bwMode="auto">
          <a:xfrm>
            <a:off x="3214500" y="2060730"/>
            <a:ext cx="2808000" cy="2161618"/>
          </a:xfrm>
          <a:prstGeom prst="rect">
            <a:avLst/>
          </a:prstGeom>
          <a:noFill/>
          <a:ln>
            <a:noFill/>
          </a:ln>
        </p:spPr>
      </p:pic>
      <p:pic>
        <p:nvPicPr>
          <p:cNvPr id="7" name="Grafik 6" descr="H:\1_FAIRGSI$docu\1_Machines\2.8_SIS100\2.8.2_SIS100-Magnets\2.8.12.14_QP-Units@JINR\06_Meetings\Steering Meetings\Steering_Meeting_20170725\IMG_20170621_090318.jpg"/>
          <p:cNvPicPr/>
          <p:nvPr/>
        </p:nvPicPr>
        <p:blipFill rotWithShape="1">
          <a:blip r:embed="rId3" cstate="print">
            <a:extLst>
              <a:ext uri="{28A0092B-C50C-407E-A947-70E740481C1C}">
                <a14:useLocalDpi xmlns:a14="http://schemas.microsoft.com/office/drawing/2010/main"/>
              </a:ext>
            </a:extLst>
          </a:blip>
          <a:srcRect l="-20018" r="20018"/>
          <a:stretch/>
        </p:blipFill>
        <p:spPr bwMode="auto">
          <a:xfrm>
            <a:off x="3420000" y="4363560"/>
            <a:ext cx="2601858" cy="2145772"/>
          </a:xfrm>
          <a:prstGeom prst="rect">
            <a:avLst/>
          </a:prstGeom>
          <a:noFill/>
          <a:ln>
            <a:noFill/>
          </a:ln>
        </p:spPr>
      </p:pic>
      <p:pic>
        <p:nvPicPr>
          <p:cNvPr id="8" name="Grafik 7" descr="H:\1_FAIRGSI$docu\1_Machines\2.8_SIS100\2.8.4_SIS100-Ring_RF\2.8.4.1_Acceleration_System\Miscellaneous\Fotos\220217\P2229771.JPG"/>
          <p:cNvPicPr/>
          <p:nvPr/>
        </p:nvPicPr>
        <p:blipFill rotWithShape="1">
          <a:blip r:embed="rId4" cstate="print">
            <a:extLst>
              <a:ext uri="{28A0092B-C50C-407E-A947-70E740481C1C}">
                <a14:useLocalDpi xmlns:a14="http://schemas.microsoft.com/office/drawing/2010/main"/>
              </a:ext>
            </a:extLst>
          </a:blip>
          <a:srcRect l="4288" r="6220"/>
          <a:stretch/>
        </p:blipFill>
        <p:spPr bwMode="auto">
          <a:xfrm>
            <a:off x="6185324" y="4347286"/>
            <a:ext cx="2814675" cy="2162045"/>
          </a:xfrm>
          <a:prstGeom prst="rect">
            <a:avLst/>
          </a:prstGeom>
          <a:noFill/>
          <a:ln>
            <a:noFill/>
          </a:ln>
        </p:spPr>
      </p:pic>
      <p:pic>
        <p:nvPicPr>
          <p:cNvPr id="9" name="Grafik 8" descr="H:\1_FAIRGSI$docu\1_Machines\2.8_SIS100\2.8.4_SIS100-Ring_RF\2.8.4.3_Bunch_Compressor\Miscellaneous\Fotos\130116\04_130116.jpg"/>
          <p:cNvPicPr/>
          <p:nvPr/>
        </p:nvPicPr>
        <p:blipFill rotWithShape="1">
          <a:blip r:embed="rId5" cstate="print">
            <a:extLst>
              <a:ext uri="{28A0092B-C50C-407E-A947-70E740481C1C}">
                <a14:useLocalDpi xmlns:a14="http://schemas.microsoft.com/office/drawing/2010/main"/>
              </a:ext>
            </a:extLst>
          </a:blip>
          <a:srcRect l="-3087" r="3087"/>
          <a:stretch/>
        </p:blipFill>
        <p:spPr bwMode="auto">
          <a:xfrm>
            <a:off x="153525" y="4356256"/>
            <a:ext cx="3667124" cy="2152649"/>
          </a:xfrm>
          <a:prstGeom prst="rect">
            <a:avLst/>
          </a:prstGeom>
          <a:noFill/>
          <a:ln>
            <a:noFill/>
          </a:ln>
        </p:spPr>
      </p:pic>
      <p:pic>
        <p:nvPicPr>
          <p:cNvPr id="10" name="Grafik 9" descr="H:\1_FAIRGSI$docu\1_Machines\2.8_SIS100\2.8.12_SIS100-Local_Cryogenics\2.8.12.5_ByPassLine&amp;EndBoxes\04_Quality_Assurance\1S4EYP\04_Delivery\FoS Arrival at GSI\1_070716.jpg"/>
          <p:cNvPicPr/>
          <p:nvPr/>
        </p:nvPicPr>
        <p:blipFill rotWithShape="1">
          <a:blip r:embed="rId6" cstate="print">
            <a:extLst>
              <a:ext uri="{28A0092B-C50C-407E-A947-70E740481C1C}">
                <a14:useLocalDpi xmlns:a14="http://schemas.microsoft.com/office/drawing/2010/main"/>
              </a:ext>
            </a:extLst>
          </a:blip>
          <a:srcRect l="-8897" r="11154"/>
          <a:stretch/>
        </p:blipFill>
        <p:spPr bwMode="auto">
          <a:xfrm>
            <a:off x="5868000" y="2060730"/>
            <a:ext cx="3132000" cy="2161619"/>
          </a:xfrm>
          <a:prstGeom prst="rect">
            <a:avLst/>
          </a:prstGeom>
          <a:noFill/>
          <a:ln>
            <a:noFill/>
          </a:ln>
        </p:spPr>
      </p:pic>
      <p:pic>
        <p:nvPicPr>
          <p:cNvPr id="11" name="Bild 9" descr="sis100-dipol-bn_sikler_03_k.jpg"/>
          <p:cNvPicPr>
            <a:picLocks noChangeAspect="1"/>
          </p:cNvPicPr>
          <p:nvPr/>
        </p:nvPicPr>
        <p:blipFill rotWithShape="1">
          <a:blip r:embed="rId7" cstate="print">
            <a:extLst>
              <a:ext uri="{28A0092B-C50C-407E-A947-70E740481C1C}">
                <a14:useLocalDpi xmlns:a14="http://schemas.microsoft.com/office/drawing/2010/main" val="0"/>
              </a:ext>
            </a:extLst>
          </a:blip>
          <a:srcRect l="-15440" t="22807" r="33960" b="13140"/>
          <a:stretch/>
        </p:blipFill>
        <p:spPr>
          <a:xfrm>
            <a:off x="-432000" y="2060730"/>
            <a:ext cx="3636000" cy="2145345"/>
          </a:xfrm>
          <a:prstGeom prst="rect">
            <a:avLst/>
          </a:prstGeom>
        </p:spPr>
      </p:pic>
      <p:sp>
        <p:nvSpPr>
          <p:cNvPr id="12" name="Rectangle 9"/>
          <p:cNvSpPr>
            <a:spLocks noChangeArrowheads="1"/>
          </p:cNvSpPr>
          <p:nvPr/>
        </p:nvSpPr>
        <p:spPr bwMode="auto">
          <a:xfrm>
            <a:off x="251802" y="3919162"/>
            <a:ext cx="2962698" cy="323165"/>
          </a:xfrm>
          <a:prstGeom prst="rect">
            <a:avLst/>
          </a:prstGeom>
          <a:solidFill>
            <a:srgbClr val="A6A6A6"/>
          </a:solidFill>
          <a:ln w="9525">
            <a:noFill/>
            <a:miter lim="800000"/>
            <a:headEnd/>
            <a:tailEnd/>
          </a:ln>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smtClean="0">
                <a:ln>
                  <a:noFill/>
                </a:ln>
                <a:solidFill>
                  <a:srgbClr val="FFFFFF"/>
                </a:solidFill>
                <a:effectLst/>
                <a:uLnTx/>
                <a:uFillTx/>
                <a:latin typeface="Arial"/>
                <a:ea typeface="+mn-ea"/>
                <a:cs typeface="Arial" charset="0"/>
              </a:rPr>
              <a:t>SIS100 Dipole Magnets</a:t>
            </a:r>
          </a:p>
        </p:txBody>
      </p:sp>
      <p:sp>
        <p:nvSpPr>
          <p:cNvPr id="13" name="Rectangle 9"/>
          <p:cNvSpPr>
            <a:spLocks noChangeArrowheads="1"/>
          </p:cNvSpPr>
          <p:nvPr/>
        </p:nvSpPr>
        <p:spPr bwMode="auto">
          <a:xfrm>
            <a:off x="3309082" y="3883795"/>
            <a:ext cx="2723917" cy="338554"/>
          </a:xfrm>
          <a:prstGeom prst="rect">
            <a:avLst/>
          </a:prstGeom>
          <a:solidFill>
            <a:schemeClr val="bg1">
              <a:lumMod val="65000"/>
            </a:schemeClr>
          </a:solidFill>
          <a:ln w="9525">
            <a:noFill/>
            <a:miter lim="800000"/>
            <a:headEnd/>
            <a:tailEnd/>
          </a:ln>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smtClean="0">
                <a:ln>
                  <a:noFill/>
                </a:ln>
                <a:solidFill>
                  <a:srgbClr val="FFFFFF"/>
                </a:solidFill>
                <a:effectLst/>
                <a:uLnTx/>
                <a:uFillTx/>
                <a:latin typeface="Arial"/>
                <a:ea typeface="+mn-ea"/>
                <a:cs typeface="Arial" charset="0"/>
              </a:rPr>
              <a:t>Cryo</a:t>
            </a:r>
            <a:r>
              <a:rPr kumimoji="0" lang="de-DE" sz="1600" b="1" i="0" u="none" strike="noStrike" kern="1200" cap="none" spc="0" normalizeH="0" baseline="0" noProof="0" dirty="0" smtClean="0">
                <a:ln>
                  <a:noFill/>
                </a:ln>
                <a:solidFill>
                  <a:srgbClr val="FFFFFF"/>
                </a:solidFill>
                <a:effectLst/>
                <a:uLnTx/>
                <a:uFillTx/>
                <a:latin typeface="Arial"/>
                <a:ea typeface="+mn-ea"/>
                <a:cs typeface="Arial" charset="0"/>
              </a:rPr>
              <a:t> Catcher</a:t>
            </a:r>
          </a:p>
        </p:txBody>
      </p:sp>
      <p:sp>
        <p:nvSpPr>
          <p:cNvPr id="14" name="Rectangle 9"/>
          <p:cNvSpPr>
            <a:spLocks noChangeArrowheads="1"/>
          </p:cNvSpPr>
          <p:nvPr/>
        </p:nvSpPr>
        <p:spPr bwMode="auto">
          <a:xfrm>
            <a:off x="3943691" y="6186543"/>
            <a:ext cx="2062744" cy="338554"/>
          </a:xfrm>
          <a:prstGeom prst="rect">
            <a:avLst/>
          </a:prstGeom>
          <a:solidFill>
            <a:srgbClr val="A6A6A6"/>
          </a:solidFill>
          <a:ln w="9525">
            <a:noFill/>
            <a:miter lim="800000"/>
            <a:headEnd/>
            <a:tailEnd/>
          </a:ln>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smtClean="0">
                <a:ln>
                  <a:noFill/>
                </a:ln>
                <a:solidFill>
                  <a:srgbClr val="FFFFFF"/>
                </a:solidFill>
                <a:effectLst/>
                <a:uLnTx/>
                <a:uFillTx/>
                <a:latin typeface="Arial"/>
                <a:ea typeface="+mn-ea"/>
                <a:cs typeface="Arial" charset="0"/>
              </a:rPr>
              <a:t>Quadrupole Unit</a:t>
            </a:r>
          </a:p>
        </p:txBody>
      </p:sp>
      <p:sp>
        <p:nvSpPr>
          <p:cNvPr id="15" name="Rectangle 9"/>
          <p:cNvSpPr>
            <a:spLocks noChangeArrowheads="1"/>
          </p:cNvSpPr>
          <p:nvPr/>
        </p:nvSpPr>
        <p:spPr bwMode="auto">
          <a:xfrm>
            <a:off x="251803" y="6186543"/>
            <a:ext cx="3568846" cy="338554"/>
          </a:xfrm>
          <a:prstGeom prst="rect">
            <a:avLst/>
          </a:prstGeom>
          <a:solidFill>
            <a:srgbClr val="A6A6A6"/>
          </a:solidFill>
          <a:ln w="9525">
            <a:noFill/>
            <a:miter lim="800000"/>
            <a:headEnd/>
            <a:tailEnd/>
          </a:ln>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smtClean="0">
                <a:ln>
                  <a:noFill/>
                </a:ln>
                <a:solidFill>
                  <a:srgbClr val="FFFFFF"/>
                </a:solidFill>
                <a:effectLst/>
                <a:uLnTx/>
                <a:uFillTx/>
                <a:latin typeface="Arial"/>
                <a:ea typeface="+mn-ea"/>
                <a:cs typeface="Arial" charset="0"/>
              </a:rPr>
              <a:t>Bunch</a:t>
            </a:r>
            <a:r>
              <a:rPr kumimoji="0" lang="de-DE" sz="1600" b="1" i="0" u="none" strike="noStrike" kern="1200" cap="none" spc="0" normalizeH="0" baseline="0" noProof="0" dirty="0" smtClean="0">
                <a:ln>
                  <a:noFill/>
                </a:ln>
                <a:solidFill>
                  <a:srgbClr val="FFFFFF"/>
                </a:solidFill>
                <a:effectLst/>
                <a:uLnTx/>
                <a:uFillTx/>
                <a:latin typeface="Arial"/>
                <a:ea typeface="+mn-ea"/>
                <a:cs typeface="Arial" charset="0"/>
              </a:rPr>
              <a:t> </a:t>
            </a:r>
            <a:r>
              <a:rPr kumimoji="0" lang="de-DE" sz="1600" b="1" i="0" u="none" strike="noStrike" kern="1200" cap="none" spc="0" normalizeH="0" baseline="0" noProof="0" dirty="0" err="1" smtClean="0">
                <a:ln>
                  <a:noFill/>
                </a:ln>
                <a:solidFill>
                  <a:srgbClr val="FFFFFF"/>
                </a:solidFill>
                <a:effectLst/>
                <a:uLnTx/>
                <a:uFillTx/>
                <a:latin typeface="Arial"/>
                <a:ea typeface="+mn-ea"/>
                <a:cs typeface="Arial" charset="0"/>
              </a:rPr>
              <a:t>Compressor</a:t>
            </a:r>
            <a:endParaRPr kumimoji="0" lang="de-DE" sz="1600" b="1" i="0" u="none" strike="noStrike" kern="1200" cap="none" spc="0" normalizeH="0" baseline="0" noProof="0" dirty="0" smtClean="0">
              <a:ln>
                <a:noFill/>
              </a:ln>
              <a:solidFill>
                <a:srgbClr val="FFFFFF"/>
              </a:solidFill>
              <a:effectLst/>
              <a:uLnTx/>
              <a:uFillTx/>
              <a:latin typeface="Arial"/>
              <a:ea typeface="+mn-ea"/>
              <a:cs typeface="Arial" charset="0"/>
            </a:endParaRPr>
          </a:p>
        </p:txBody>
      </p:sp>
      <p:sp>
        <p:nvSpPr>
          <p:cNvPr id="16" name="Rectangle 9"/>
          <p:cNvSpPr>
            <a:spLocks noChangeArrowheads="1"/>
          </p:cNvSpPr>
          <p:nvPr/>
        </p:nvSpPr>
        <p:spPr bwMode="auto">
          <a:xfrm>
            <a:off x="6172367" y="3903773"/>
            <a:ext cx="2827632" cy="338554"/>
          </a:xfrm>
          <a:prstGeom prst="rect">
            <a:avLst/>
          </a:prstGeom>
          <a:solidFill>
            <a:srgbClr val="A6A6A6"/>
          </a:solidFill>
          <a:ln w="9525">
            <a:noFill/>
            <a:miter lim="800000"/>
            <a:headEnd/>
            <a:tailEnd/>
          </a:ln>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smtClean="0">
                <a:ln>
                  <a:noFill/>
                </a:ln>
                <a:solidFill>
                  <a:srgbClr val="FFFFFF"/>
                </a:solidFill>
                <a:effectLst/>
                <a:uLnTx/>
                <a:uFillTx/>
                <a:latin typeface="Arial"/>
                <a:ea typeface="+mn-ea"/>
                <a:cs typeface="Arial" charset="0"/>
              </a:rPr>
              <a:t>Cryo</a:t>
            </a:r>
            <a:r>
              <a:rPr kumimoji="0" lang="de-DE" sz="1600" b="1" i="0" u="none" strike="noStrike" kern="1200" cap="none" spc="0" normalizeH="0" baseline="0" noProof="0" dirty="0" smtClean="0">
                <a:ln>
                  <a:noFill/>
                </a:ln>
                <a:solidFill>
                  <a:srgbClr val="FFFFFF"/>
                </a:solidFill>
                <a:effectLst/>
                <a:uLnTx/>
                <a:uFillTx/>
                <a:latin typeface="Arial"/>
                <a:ea typeface="+mn-ea"/>
                <a:cs typeface="Arial" charset="0"/>
              </a:rPr>
              <a:t>-Bypass Line</a:t>
            </a:r>
          </a:p>
        </p:txBody>
      </p:sp>
      <p:sp>
        <p:nvSpPr>
          <p:cNvPr id="17" name="Rectangle 9"/>
          <p:cNvSpPr>
            <a:spLocks noChangeArrowheads="1"/>
          </p:cNvSpPr>
          <p:nvPr/>
        </p:nvSpPr>
        <p:spPr bwMode="auto">
          <a:xfrm>
            <a:off x="6172366" y="6170351"/>
            <a:ext cx="2827633" cy="338554"/>
          </a:xfrm>
          <a:prstGeom prst="rect">
            <a:avLst/>
          </a:prstGeom>
          <a:solidFill>
            <a:srgbClr val="A6A6A6"/>
          </a:solidFill>
          <a:ln w="9525">
            <a:noFill/>
            <a:miter lim="800000"/>
            <a:headEnd/>
            <a:tailEnd/>
          </a:ln>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smtClean="0">
                <a:ln>
                  <a:noFill/>
                </a:ln>
                <a:solidFill>
                  <a:srgbClr val="FFFFFF"/>
                </a:solidFill>
                <a:effectLst/>
                <a:uLnTx/>
                <a:uFillTx/>
                <a:latin typeface="Arial"/>
                <a:ea typeface="+mn-ea"/>
                <a:cs typeface="Arial" charset="0"/>
              </a:rPr>
              <a:t>RF </a:t>
            </a:r>
            <a:r>
              <a:rPr kumimoji="0" lang="de-DE" sz="1600" b="1" i="0" u="none" strike="noStrike" kern="1200" cap="none" spc="0" normalizeH="0" baseline="0" noProof="0" dirty="0" err="1" smtClean="0">
                <a:ln>
                  <a:noFill/>
                </a:ln>
                <a:solidFill>
                  <a:srgbClr val="FFFFFF"/>
                </a:solidFill>
                <a:effectLst/>
                <a:uLnTx/>
                <a:uFillTx/>
                <a:latin typeface="Arial"/>
                <a:ea typeface="+mn-ea"/>
                <a:cs typeface="Arial" charset="0"/>
              </a:rPr>
              <a:t>Cavity</a:t>
            </a:r>
            <a:r>
              <a:rPr kumimoji="0" lang="de-DE" sz="1600" b="1" i="0" u="none" strike="noStrike" kern="1200" cap="none" spc="0" normalizeH="0" baseline="0" noProof="0" dirty="0" smtClean="0">
                <a:ln>
                  <a:noFill/>
                </a:ln>
                <a:solidFill>
                  <a:srgbClr val="FFFFFF"/>
                </a:solidFill>
                <a:effectLst/>
                <a:uLnTx/>
                <a:uFillTx/>
                <a:latin typeface="Arial"/>
                <a:ea typeface="+mn-ea"/>
                <a:cs typeface="Arial" charset="0"/>
              </a:rPr>
              <a:t> System</a:t>
            </a:r>
          </a:p>
        </p:txBody>
      </p:sp>
      <p:sp>
        <p:nvSpPr>
          <p:cNvPr id="19" name="Titel 1"/>
          <p:cNvSpPr>
            <a:spLocks noGrp="1"/>
          </p:cNvSpPr>
          <p:nvPr>
            <p:ph type="title"/>
          </p:nvPr>
        </p:nvSpPr>
        <p:spPr>
          <a:xfrm>
            <a:off x="104048" y="41565"/>
            <a:ext cx="6942137" cy="881934"/>
          </a:xfrm>
        </p:spPr>
        <p:txBody>
          <a:bodyPr>
            <a:noAutofit/>
          </a:bodyPr>
          <a:lstStyle/>
          <a:p>
            <a:r>
              <a:rPr lang="en-US" altLang="en-US" sz="2800" dirty="0" smtClean="0">
                <a:solidFill>
                  <a:schemeClr val="tx1"/>
                </a:solidFill>
                <a:latin typeface="Arial" pitchFamily="34" charset="0"/>
                <a:cs typeface="Arial" pitchFamily="34" charset="0"/>
              </a:rPr>
              <a:t/>
            </a:r>
            <a:br>
              <a:rPr lang="en-US" altLang="en-US" sz="2800" dirty="0" smtClean="0">
                <a:solidFill>
                  <a:schemeClr val="tx1"/>
                </a:solidFill>
                <a:latin typeface="Arial" pitchFamily="34" charset="0"/>
                <a:cs typeface="Arial" pitchFamily="34" charset="0"/>
              </a:rPr>
            </a:br>
            <a:r>
              <a:rPr lang="en-US" altLang="en-US" dirty="0">
                <a:solidFill>
                  <a:schemeClr val="tx1"/>
                </a:solidFill>
                <a:latin typeface="+mj-lt"/>
              </a:rPr>
              <a:t>Status of FAIR: </a:t>
            </a:r>
            <a:r>
              <a:rPr lang="en-US" altLang="en-US" dirty="0" smtClean="0">
                <a:solidFill>
                  <a:schemeClr val="tx1"/>
                </a:solidFill>
                <a:latin typeface="+mj-lt"/>
              </a:rPr>
              <a:t>accelerators:</a:t>
            </a:r>
            <a:r>
              <a:rPr lang="en-US" altLang="en-US" dirty="0">
                <a:solidFill>
                  <a:schemeClr val="tx1"/>
                </a:solidFill>
                <a:latin typeface="+mj-lt"/>
              </a:rPr>
              <a:t/>
            </a:r>
            <a:br>
              <a:rPr lang="en-US" altLang="en-US" dirty="0">
                <a:solidFill>
                  <a:schemeClr val="tx1"/>
                </a:solidFill>
                <a:latin typeface="+mj-lt"/>
              </a:rPr>
            </a:br>
            <a:r>
              <a:rPr lang="en-US" altLang="en-US" sz="2000" dirty="0" smtClean="0">
                <a:solidFill>
                  <a:schemeClr val="tx1"/>
                </a:solidFill>
                <a:latin typeface="Arial" pitchFamily="34" charset="0"/>
                <a:cs typeface="Arial" pitchFamily="34" charset="0"/>
              </a:rPr>
              <a:t>construction / procurement progresses well</a:t>
            </a:r>
          </a:p>
        </p:txBody>
      </p:sp>
    </p:spTree>
    <p:extLst>
      <p:ext uri="{BB962C8B-B14F-4D97-AF65-F5344CB8AC3E}">
        <p14:creationId xmlns:p14="http://schemas.microsoft.com/office/powerpoint/2010/main" val="38799517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p:cNvSpPr>
            <a:spLocks noGrp="1"/>
          </p:cNvSpPr>
          <p:nvPr>
            <p:ph type="title"/>
          </p:nvPr>
        </p:nvSpPr>
        <p:spPr>
          <a:xfrm>
            <a:off x="203481" y="274203"/>
            <a:ext cx="7104823" cy="648072"/>
          </a:xfrm>
        </p:spPr>
        <p:txBody>
          <a:bodyPr>
            <a:noAutofit/>
          </a:bodyPr>
          <a:lstStyle/>
          <a:p>
            <a:r>
              <a:rPr lang="en-US" altLang="en-US" sz="2800" dirty="0" smtClean="0">
                <a:solidFill>
                  <a:schemeClr val="tx1"/>
                </a:solidFill>
                <a:latin typeface="Arial" pitchFamily="34" charset="0"/>
                <a:cs typeface="Arial" pitchFamily="34" charset="0"/>
              </a:rPr>
              <a:t/>
            </a:r>
            <a:br>
              <a:rPr lang="en-US" altLang="en-US" sz="2800" dirty="0" smtClean="0">
                <a:solidFill>
                  <a:schemeClr val="tx1"/>
                </a:solidFill>
                <a:latin typeface="Arial" pitchFamily="34" charset="0"/>
                <a:cs typeface="Arial" pitchFamily="34" charset="0"/>
              </a:rPr>
            </a:br>
            <a:r>
              <a:rPr lang="en-US" altLang="en-US" sz="2000" dirty="0" smtClean="0">
                <a:solidFill>
                  <a:schemeClr val="tx1"/>
                </a:solidFill>
                <a:latin typeface="Arial" pitchFamily="34" charset="0"/>
                <a:cs typeface="Arial" pitchFamily="34" charset="0"/>
              </a:rPr>
              <a:t>First of Series of SIS100 Quadrupole Magnets successfully cold-tested at JINR…</a:t>
            </a:r>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9" y="1340769"/>
            <a:ext cx="4608512" cy="3068496"/>
          </a:xfrm>
          <a:prstGeom prst="rect">
            <a:avLst/>
          </a:prstGeom>
        </p:spPr>
      </p:pic>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9792" y="4077072"/>
            <a:ext cx="6156176" cy="2345503"/>
          </a:xfrm>
          <a:prstGeom prst="rect">
            <a:avLst/>
          </a:prstGeom>
        </p:spPr>
      </p:pic>
      <p:sp>
        <p:nvSpPr>
          <p:cNvPr id="5" name="Textfeld 4"/>
          <p:cNvSpPr txBox="1"/>
          <p:nvPr/>
        </p:nvSpPr>
        <p:spPr>
          <a:xfrm>
            <a:off x="755577" y="5733256"/>
            <a:ext cx="1944215" cy="646331"/>
          </a:xfrm>
          <a:prstGeom prst="rect">
            <a:avLst/>
          </a:prstGeom>
        </p:spPr>
        <p:txBody>
          <a:bodyPr vert="horz"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smtClean="0">
                <a:ln>
                  <a:noFill/>
                </a:ln>
                <a:solidFill>
                  <a:prstClr val="black"/>
                </a:solidFill>
                <a:effectLst/>
                <a:uLnTx/>
                <a:uFillTx/>
                <a:latin typeface="Arial"/>
                <a:ea typeface="+mn-ea"/>
                <a:cs typeface="+mn-cs"/>
              </a:rPr>
              <a:t>Cold</a:t>
            </a:r>
            <a:r>
              <a:rPr kumimoji="0" lang="de-DE" sz="1800" b="0" i="0" u="none" strike="noStrike" kern="1200" cap="none" spc="0" normalizeH="0" baseline="0" noProof="0" dirty="0" smtClean="0">
                <a:ln>
                  <a:noFill/>
                </a:ln>
                <a:solidFill>
                  <a:prstClr val="black"/>
                </a:solidFill>
                <a:effectLst/>
                <a:uLnTx/>
                <a:uFillTx/>
                <a:latin typeface="Arial"/>
                <a:ea typeface="+mn-ea"/>
                <a:cs typeface="+mn-cs"/>
              </a:rPr>
              <a:t>-Test Facility at JINR, </a:t>
            </a:r>
            <a:r>
              <a:rPr kumimoji="0" lang="de-DE" sz="1800" b="0" i="0" u="none" strike="noStrike" kern="1200" cap="none" spc="0" normalizeH="0" baseline="0" noProof="0" dirty="0" err="1" smtClean="0">
                <a:ln>
                  <a:noFill/>
                </a:ln>
                <a:solidFill>
                  <a:prstClr val="black"/>
                </a:solidFill>
                <a:effectLst/>
                <a:uLnTx/>
                <a:uFillTx/>
                <a:latin typeface="Arial"/>
                <a:ea typeface="+mn-ea"/>
                <a:cs typeface="+mn-cs"/>
              </a:rPr>
              <a:t>Dubna</a:t>
            </a:r>
            <a:endParaRPr kumimoji="0" lang="de-DE" sz="1800" b="0" i="0" u="none" strike="noStrike" kern="1200" cap="none" spc="0" normalizeH="0" baseline="0" noProof="0" dirty="0" smtClean="0">
              <a:ln>
                <a:noFill/>
              </a:ln>
              <a:solidFill>
                <a:prstClr val="black"/>
              </a:solidFill>
              <a:effectLst/>
              <a:uLnTx/>
              <a:uFillTx/>
              <a:latin typeface="Arial"/>
              <a:ea typeface="+mn-ea"/>
              <a:cs typeface="+mn-cs"/>
            </a:endParaRPr>
          </a:p>
        </p:txBody>
      </p:sp>
      <p:sp>
        <p:nvSpPr>
          <p:cNvPr id="11" name="Textfeld 10"/>
          <p:cNvSpPr txBox="1"/>
          <p:nvPr/>
        </p:nvSpPr>
        <p:spPr>
          <a:xfrm>
            <a:off x="5076056" y="1268760"/>
            <a:ext cx="3600400" cy="923330"/>
          </a:xfrm>
          <a:prstGeom prst="rect">
            <a:avLst/>
          </a:prstGeom>
        </p:spPr>
        <p:txBody>
          <a:bodyPr vert="horz"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SIS100 </a:t>
            </a:r>
            <a:r>
              <a:rPr kumimoji="0" lang="en-US" sz="1800" b="0" i="0" u="none" strike="noStrike" kern="1200" cap="none" spc="0" normalizeH="0" baseline="0" noProof="0" dirty="0">
                <a:ln>
                  <a:noFill/>
                </a:ln>
                <a:solidFill>
                  <a:prstClr val="black"/>
                </a:solidFill>
                <a:effectLst/>
                <a:uLnTx/>
                <a:uFillTx/>
                <a:latin typeface="Arial"/>
                <a:ea typeface="+mn-ea"/>
                <a:cs typeface="+mn-cs"/>
              </a:rPr>
              <a:t>quadrupole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unit mounted in the test cryostat </a:t>
            </a:r>
            <a:r>
              <a:rPr kumimoji="0" lang="en-US" sz="1800" b="0" i="0" u="none" strike="noStrike" kern="1200" cap="none" spc="0" normalizeH="0" baseline="0" noProof="0" dirty="0">
                <a:ln>
                  <a:noFill/>
                </a:ln>
                <a:solidFill>
                  <a:prstClr val="black"/>
                </a:solidFill>
                <a:effectLst/>
                <a:uLnTx/>
                <a:uFillTx/>
                <a:latin typeface="Arial"/>
                <a:ea typeface="+mn-ea"/>
                <a:cs typeface="+mn-cs"/>
              </a:rPr>
              <a:t>(blue</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 at JINR, </a:t>
            </a:r>
            <a:r>
              <a:rPr kumimoji="0" lang="en-US" sz="1800" b="0" i="0" u="none" strike="noStrike" kern="1200" cap="none" spc="0" normalizeH="0" baseline="0" noProof="0" dirty="0" err="1" smtClean="0">
                <a:ln>
                  <a:noFill/>
                </a:ln>
                <a:solidFill>
                  <a:prstClr val="black"/>
                </a:solidFill>
                <a:effectLst/>
                <a:uLnTx/>
                <a:uFillTx/>
                <a:latin typeface="Arial"/>
                <a:ea typeface="+mn-ea"/>
                <a:cs typeface="+mn-cs"/>
              </a:rPr>
              <a:t>Dubna</a:t>
            </a:r>
            <a:endParaRPr kumimoji="0" lang="de-DE" sz="1800" b="0" i="0" u="none" strike="noStrike" kern="1200" cap="none" spc="0" normalizeH="0" baseline="0" noProof="0" dirty="0" smtClean="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565246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DCIM\104_PANA\P1040825.JPG"/>
          <p:cNvPicPr>
            <a:picLocks noChangeArrowheads="1"/>
          </p:cNvPicPr>
          <p:nvPr/>
        </p:nvPicPr>
        <p:blipFill rotWithShape="1">
          <a:blip r:embed="rId2" cstate="print">
            <a:extLst>
              <a:ext uri="{28A0092B-C50C-407E-A947-70E740481C1C}">
                <a14:useLocalDpi xmlns:a14="http://schemas.microsoft.com/office/drawing/2010/main" val="0"/>
              </a:ext>
            </a:extLst>
          </a:blip>
          <a:srcRect l="23760" t="-1" b="-4219"/>
          <a:stretch/>
        </p:blipFill>
        <p:spPr bwMode="auto">
          <a:xfrm>
            <a:off x="726143" y="2949787"/>
            <a:ext cx="3870009" cy="38068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W:\Projekte\GSI\SMT\STF\VorbereitungHe-Anschlüsse\P104075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297" t="9199" r="-5652"/>
          <a:stretch/>
        </p:blipFill>
        <p:spPr bwMode="auto">
          <a:xfrm>
            <a:off x="4601277" y="1197997"/>
            <a:ext cx="4034368" cy="32237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DCIM\104_PANA\P104082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9915" y="1197998"/>
            <a:ext cx="3871362" cy="27957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W:\Projekte\GSI\SMT\PTF\KalteSpule_CERN\SchaftEnwicklung\Fotos\P104075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5365"/>
          <a:stretch/>
        </p:blipFill>
        <p:spPr bwMode="auto">
          <a:xfrm>
            <a:off x="4596153" y="3993776"/>
            <a:ext cx="3770552" cy="2762863"/>
          </a:xfrm>
          <a:prstGeom prst="rect">
            <a:avLst/>
          </a:prstGeom>
          <a:noFill/>
          <a:extLst>
            <a:ext uri="{909E8E84-426E-40DD-AFC4-6F175D3DCCD1}">
              <a14:hiddenFill xmlns:a14="http://schemas.microsoft.com/office/drawing/2010/main">
                <a:solidFill>
                  <a:srgbClr val="FFFFFF"/>
                </a:solidFill>
              </a14:hiddenFill>
            </a:ext>
          </a:extLst>
        </p:spPr>
      </p:pic>
      <p:sp>
        <p:nvSpPr>
          <p:cNvPr id="9" name="Titel 1"/>
          <p:cNvSpPr>
            <a:spLocks noGrp="1"/>
          </p:cNvSpPr>
          <p:nvPr>
            <p:ph type="title"/>
          </p:nvPr>
        </p:nvSpPr>
        <p:spPr>
          <a:xfrm>
            <a:off x="203481" y="274203"/>
            <a:ext cx="6942137" cy="648072"/>
          </a:xfrm>
        </p:spPr>
        <p:txBody>
          <a:bodyPr>
            <a:noAutofit/>
          </a:bodyPr>
          <a:lstStyle/>
          <a:p>
            <a:r>
              <a:rPr lang="en-US" altLang="en-US" sz="2800" dirty="0" smtClean="0">
                <a:solidFill>
                  <a:schemeClr val="tx1"/>
                </a:solidFill>
                <a:latin typeface="Arial" pitchFamily="34" charset="0"/>
                <a:cs typeface="Arial" pitchFamily="34" charset="0"/>
              </a:rPr>
              <a:t/>
            </a:r>
            <a:br>
              <a:rPr lang="en-US" altLang="en-US" sz="2800" dirty="0" smtClean="0">
                <a:solidFill>
                  <a:schemeClr val="tx1"/>
                </a:solidFill>
                <a:latin typeface="Arial" pitchFamily="34" charset="0"/>
                <a:cs typeface="Arial" pitchFamily="34" charset="0"/>
              </a:rPr>
            </a:br>
            <a:r>
              <a:rPr lang="en-US" altLang="en-US" dirty="0" smtClean="0">
                <a:solidFill>
                  <a:schemeClr val="tx1"/>
                </a:solidFill>
                <a:latin typeface="Arial" pitchFamily="34" charset="0"/>
                <a:cs typeface="Arial" pitchFamily="34" charset="0"/>
              </a:rPr>
              <a:t>24 SIS100 (of 120) dipole magnets have been </a:t>
            </a:r>
            <a:br>
              <a:rPr lang="en-US" altLang="en-US" dirty="0" smtClean="0">
                <a:solidFill>
                  <a:schemeClr val="tx1"/>
                </a:solidFill>
                <a:latin typeface="Arial" pitchFamily="34" charset="0"/>
                <a:cs typeface="Arial" pitchFamily="34" charset="0"/>
              </a:rPr>
            </a:br>
            <a:r>
              <a:rPr lang="en-US" altLang="en-US" dirty="0" smtClean="0">
                <a:solidFill>
                  <a:schemeClr val="tx1"/>
                </a:solidFill>
                <a:latin typeface="Arial" pitchFamily="34" charset="0"/>
                <a:cs typeface="Arial" pitchFamily="34" charset="0"/>
              </a:rPr>
              <a:t>delivered and are being cold-tested …</a:t>
            </a:r>
          </a:p>
        </p:txBody>
      </p:sp>
    </p:spTree>
    <p:extLst>
      <p:ext uri="{BB962C8B-B14F-4D97-AF65-F5344CB8AC3E}">
        <p14:creationId xmlns:p14="http://schemas.microsoft.com/office/powerpoint/2010/main" val="35836289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565" y="271335"/>
            <a:ext cx="5589595" cy="493369"/>
          </a:xfrm>
        </p:spPr>
        <p:txBody>
          <a:bodyPr>
            <a:normAutofit fontScale="90000"/>
          </a:bodyPr>
          <a:lstStyle/>
          <a:p>
            <a:r>
              <a:rPr lang="en-US" sz="2600" dirty="0" smtClean="0"/>
              <a:t/>
            </a:r>
            <a:br>
              <a:rPr lang="en-US" sz="2600" dirty="0" smtClean="0"/>
            </a:br>
            <a:r>
              <a:rPr lang="en-US" sz="2600" dirty="0" smtClean="0"/>
              <a:t>New CRYRING@GSI/FAIR</a:t>
            </a:r>
            <a:endParaRPr lang="en-US" sz="2600" dirty="0"/>
          </a:p>
        </p:txBody>
      </p:sp>
      <p:pic>
        <p:nvPicPr>
          <p:cNvPr id="5" name="Picture 4" descr="Cryring3D_withStudent.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14093" y="2708920"/>
            <a:ext cx="7873112" cy="4320480"/>
          </a:xfrm>
          <a:prstGeom prst="rect">
            <a:avLst/>
          </a:prstGeom>
        </p:spPr>
      </p:pic>
      <p:sp>
        <p:nvSpPr>
          <p:cNvPr id="7" name="Textfeld 6"/>
          <p:cNvSpPr txBox="1"/>
          <p:nvPr/>
        </p:nvSpPr>
        <p:spPr>
          <a:xfrm>
            <a:off x="5537527" y="3779748"/>
            <a:ext cx="3642985" cy="369332"/>
          </a:xfrm>
          <a:prstGeom prst="rect">
            <a:avLst/>
          </a:prstGeom>
          <a:solidFill>
            <a:schemeClr val="accent1">
              <a:alpha val="65000"/>
            </a:schemeClr>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smtClean="0">
                <a:ln>
                  <a:noFill/>
                </a:ln>
                <a:solidFill>
                  <a:prstClr val="white"/>
                </a:solidFill>
                <a:effectLst/>
                <a:uLnTx/>
                <a:uFillTx/>
                <a:latin typeface="Arial"/>
                <a:ea typeface="+mn-ea"/>
                <a:cs typeface="+mn-cs"/>
              </a:rPr>
              <a:t>View </a:t>
            </a:r>
            <a:r>
              <a:rPr kumimoji="0" lang="de-DE" sz="1800" b="0" i="0" u="none" strike="noStrike" kern="0" cap="none" spc="0" normalizeH="0" baseline="0" noProof="0" dirty="0" err="1" smtClean="0">
                <a:ln>
                  <a:noFill/>
                </a:ln>
                <a:solidFill>
                  <a:prstClr val="white"/>
                </a:solidFill>
                <a:effectLst/>
                <a:uLnTx/>
                <a:uFillTx/>
                <a:latin typeface="Arial"/>
                <a:ea typeface="+mn-ea"/>
                <a:cs typeface="+mn-cs"/>
              </a:rPr>
              <a:t>from</a:t>
            </a:r>
            <a:r>
              <a:rPr kumimoji="0" lang="de-DE" sz="1800" b="0" i="0" u="none" strike="noStrike" kern="0" cap="none" spc="0" normalizeH="0" baseline="0" noProof="0" dirty="0" smtClean="0">
                <a:ln>
                  <a:noFill/>
                </a:ln>
                <a:solidFill>
                  <a:prstClr val="white"/>
                </a:solidFill>
                <a:effectLst/>
                <a:uLnTx/>
                <a:uFillTx/>
                <a:latin typeface="Arial"/>
                <a:ea typeface="+mn-ea"/>
                <a:cs typeface="+mn-cs"/>
              </a:rPr>
              <a:t> </a:t>
            </a:r>
            <a:r>
              <a:rPr kumimoji="0" lang="de-DE" sz="1800" b="0" i="0" u="none" strike="noStrike" kern="0" cap="none" spc="0" normalizeH="0" baseline="0" noProof="0" dirty="0" err="1" smtClean="0">
                <a:ln>
                  <a:noFill/>
                </a:ln>
                <a:solidFill>
                  <a:prstClr val="white"/>
                </a:solidFill>
                <a:effectLst/>
                <a:uLnTx/>
                <a:uFillTx/>
                <a:latin typeface="Arial"/>
                <a:ea typeface="+mn-ea"/>
                <a:cs typeface="+mn-cs"/>
              </a:rPr>
              <a:t>local</a:t>
            </a:r>
            <a:r>
              <a:rPr kumimoji="0" lang="de-DE" sz="1800" b="0" i="0" u="none" strike="noStrike" kern="0" cap="none" spc="0" normalizeH="0" baseline="0" noProof="0" dirty="0" smtClean="0">
                <a:ln>
                  <a:noFill/>
                </a:ln>
                <a:solidFill>
                  <a:prstClr val="white"/>
                </a:solidFill>
                <a:effectLst/>
                <a:uLnTx/>
                <a:uFillTx/>
                <a:latin typeface="Arial"/>
                <a:ea typeface="+mn-ea"/>
                <a:cs typeface="+mn-cs"/>
              </a:rPr>
              <a:t> </a:t>
            </a:r>
            <a:r>
              <a:rPr kumimoji="0" lang="de-DE" sz="1800" b="0" i="0" u="none" strike="noStrike" kern="0" cap="none" spc="0" normalizeH="0" baseline="0" noProof="0" dirty="0" err="1" smtClean="0">
                <a:ln>
                  <a:noFill/>
                </a:ln>
                <a:solidFill>
                  <a:prstClr val="white"/>
                </a:solidFill>
                <a:effectLst/>
                <a:uLnTx/>
                <a:uFillTx/>
                <a:latin typeface="Arial"/>
                <a:ea typeface="+mn-ea"/>
                <a:cs typeface="+mn-cs"/>
              </a:rPr>
              <a:t>injector</a:t>
            </a:r>
            <a:r>
              <a:rPr kumimoji="0" lang="de-DE" sz="1800" b="0" i="0" u="none" strike="noStrike" kern="0" cap="none" spc="0" normalizeH="0" baseline="0" noProof="0" dirty="0" smtClean="0">
                <a:ln>
                  <a:noFill/>
                </a:ln>
                <a:solidFill>
                  <a:prstClr val="white"/>
                </a:solidFill>
                <a:effectLst/>
                <a:uLnTx/>
                <a:uFillTx/>
                <a:latin typeface="Arial"/>
                <a:ea typeface="+mn-ea"/>
                <a:cs typeface="+mn-cs"/>
              </a:rPr>
              <a:t> </a:t>
            </a:r>
            <a:r>
              <a:rPr kumimoji="0" lang="de-DE" sz="1800" b="0" i="0" u="none" strike="noStrike" kern="0" cap="none" spc="0" normalizeH="0" baseline="0" noProof="0" dirty="0" err="1" smtClean="0">
                <a:ln>
                  <a:noFill/>
                </a:ln>
                <a:solidFill>
                  <a:prstClr val="white"/>
                </a:solidFill>
                <a:effectLst/>
                <a:uLnTx/>
                <a:uFillTx/>
                <a:latin typeface="Arial"/>
                <a:ea typeface="+mn-ea"/>
                <a:cs typeface="+mn-cs"/>
              </a:rPr>
              <a:t>to</a:t>
            </a:r>
            <a:r>
              <a:rPr kumimoji="0" lang="de-DE" sz="1800" b="0" i="0" u="none" strike="noStrike" kern="0" cap="none" spc="0" normalizeH="0" baseline="0" noProof="0" dirty="0" smtClean="0">
                <a:ln>
                  <a:noFill/>
                </a:ln>
                <a:solidFill>
                  <a:prstClr val="white"/>
                </a:solidFill>
                <a:effectLst/>
                <a:uLnTx/>
                <a:uFillTx/>
                <a:latin typeface="Arial"/>
                <a:ea typeface="+mn-ea"/>
                <a:cs typeface="+mn-cs"/>
              </a:rPr>
              <a:t> </a:t>
            </a:r>
            <a:r>
              <a:rPr kumimoji="0" lang="de-DE" sz="1800" b="0" i="0" u="none" strike="noStrike" kern="0" cap="none" spc="0" normalizeH="0" baseline="0" noProof="0" dirty="0" err="1" smtClean="0">
                <a:ln>
                  <a:noFill/>
                </a:ln>
                <a:solidFill>
                  <a:prstClr val="white"/>
                </a:solidFill>
                <a:effectLst/>
                <a:uLnTx/>
                <a:uFillTx/>
                <a:latin typeface="Arial"/>
                <a:ea typeface="+mn-ea"/>
                <a:cs typeface="+mn-cs"/>
              </a:rPr>
              <a:t>the</a:t>
            </a:r>
            <a:r>
              <a:rPr kumimoji="0" lang="de-DE" sz="1800" b="0" i="0" u="none" strike="noStrike" kern="0" cap="none" spc="0" normalizeH="0" baseline="0" noProof="0" dirty="0" smtClean="0">
                <a:ln>
                  <a:noFill/>
                </a:ln>
                <a:solidFill>
                  <a:prstClr val="white"/>
                </a:solidFill>
                <a:effectLst/>
                <a:uLnTx/>
                <a:uFillTx/>
                <a:latin typeface="Arial"/>
                <a:ea typeface="+mn-ea"/>
                <a:cs typeface="+mn-cs"/>
              </a:rPr>
              <a:t> ring</a:t>
            </a:r>
            <a:endParaRPr kumimoji="0" lang="en-US" sz="1800" b="0" i="0" u="none" strike="noStrike" kern="0" cap="none" spc="0" normalizeH="0" baseline="0" noProof="0" dirty="0" smtClean="0">
              <a:ln>
                <a:noFill/>
              </a:ln>
              <a:solidFill>
                <a:prstClr val="white"/>
              </a:solidFill>
              <a:effectLst/>
              <a:uLnTx/>
              <a:uFillTx/>
              <a:latin typeface="Arial"/>
              <a:ea typeface="+mn-ea"/>
              <a:cs typeface="+mn-cs"/>
            </a:endParaRPr>
          </a:p>
        </p:txBody>
      </p:sp>
      <p:sp>
        <p:nvSpPr>
          <p:cNvPr id="3" name="Textfeld 2"/>
          <p:cNvSpPr txBox="1"/>
          <p:nvPr/>
        </p:nvSpPr>
        <p:spPr>
          <a:xfrm>
            <a:off x="467544" y="1732746"/>
            <a:ext cx="4320480" cy="400110"/>
          </a:xfrm>
          <a:prstGeom prst="rect">
            <a:avLst/>
          </a:prstGeom>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de-DE"/>
            </a:defPPr>
            <a:lvl1pPr marL="285750" indent="-285750" defTabSz="457200">
              <a:buFont typeface="Arial"/>
              <a:buChar char="•"/>
              <a:defRPr sz="2000">
                <a:solidFill>
                  <a:prstClr val="black"/>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smtClean="0">
                <a:ln>
                  <a:noFill/>
                </a:ln>
                <a:solidFill>
                  <a:prstClr val="black"/>
                </a:solidFill>
                <a:effectLst/>
                <a:uLnTx/>
                <a:uFillTx/>
                <a:latin typeface="Arial"/>
                <a:ea typeface="+mn-ea"/>
                <a:cs typeface="+mn-cs"/>
              </a:rPr>
              <a:t>ready for experiments and tests</a:t>
            </a: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8102" y="1149105"/>
            <a:ext cx="4202410" cy="265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oliennummernplatzhalter 2"/>
          <p:cNvSpPr>
            <a:spLocks noGrp="1"/>
          </p:cNvSpPr>
          <p:nvPr>
            <p:ph type="sldNum" sz="quarter" idx="12"/>
          </p:nvPr>
        </p:nvSpPr>
        <p:spPr>
          <a:xfrm>
            <a:off x="7964992" y="6566931"/>
            <a:ext cx="74489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5CBDDA-5CCF-8748-8988-9DC6C8981774}" type="slidenum">
              <a:rPr kumimoji="0" lang="de-DE" sz="1000" b="0" i="0" u="none" strike="noStrike" kern="1200" cap="none" spc="0" normalizeH="0" baseline="0" noProof="0" smtClean="0">
                <a:ln>
                  <a:noFill/>
                </a:ln>
                <a:solidFill>
                  <a:srgbClr val="333333"/>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1000" b="0" i="0" u="none" strike="noStrike" kern="1200" cap="none" spc="0" normalizeH="0" baseline="0" noProof="0">
              <a:ln>
                <a:noFill/>
              </a:ln>
              <a:solidFill>
                <a:srgbClr val="333333"/>
              </a:solidFill>
              <a:effectLst/>
              <a:uLnTx/>
              <a:uFillTx/>
              <a:latin typeface="Arial"/>
              <a:ea typeface="+mn-ea"/>
              <a:cs typeface="Arial"/>
            </a:endParaRPr>
          </a:p>
        </p:txBody>
      </p:sp>
    </p:spTree>
    <p:extLst>
      <p:ext uri="{BB962C8B-B14F-4D97-AF65-F5344CB8AC3E}">
        <p14:creationId xmlns:p14="http://schemas.microsoft.com/office/powerpoint/2010/main" val="37012429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hteck 31"/>
          <p:cNvSpPr/>
          <p:nvPr/>
        </p:nvSpPr>
        <p:spPr>
          <a:xfrm>
            <a:off x="0" y="1279308"/>
            <a:ext cx="9144000" cy="536603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el 1"/>
          <p:cNvSpPr>
            <a:spLocks noGrp="1"/>
          </p:cNvSpPr>
          <p:nvPr>
            <p:ph type="title"/>
          </p:nvPr>
        </p:nvSpPr>
        <p:spPr>
          <a:xfrm>
            <a:off x="291740" y="281338"/>
            <a:ext cx="6933116" cy="787557"/>
          </a:xfrm>
        </p:spPr>
        <p:txBody>
          <a:bodyPr>
            <a:normAutofit fontScale="90000"/>
          </a:bodyPr>
          <a:lstStyle/>
          <a:p>
            <a:r>
              <a:rPr lang="en-US" dirty="0" smtClean="0"/>
              <a:t/>
            </a:r>
            <a:br>
              <a:rPr lang="en-US" dirty="0" smtClean="0"/>
            </a:br>
            <a:r>
              <a:rPr lang="en-US" sz="2700" dirty="0" smtClean="0">
                <a:latin typeface="+mj-lt"/>
              </a:rPr>
              <a:t>Status of FAIR: experiments</a:t>
            </a:r>
            <a:r>
              <a:rPr lang="en-US" sz="2900" dirty="0" smtClean="0">
                <a:latin typeface="Calibri" panose="020F0502020204030204" pitchFamily="34" charset="0"/>
              </a:rPr>
              <a:t/>
            </a:r>
            <a:br>
              <a:rPr lang="en-US" sz="2900" dirty="0" smtClean="0">
                <a:latin typeface="Calibri" panose="020F0502020204030204" pitchFamily="34" charset="0"/>
              </a:rPr>
            </a:br>
            <a:r>
              <a:rPr lang="en-US" sz="2100" dirty="0" smtClean="0">
                <a:latin typeface="+mj-lt"/>
              </a:rPr>
              <a:t>detector R&amp;D and construction well on track …</a:t>
            </a:r>
            <a:endParaRPr lang="en-US" sz="2100" dirty="0">
              <a:latin typeface="+mj-lt"/>
            </a:endParaRPr>
          </a:p>
        </p:txBody>
      </p:sp>
      <p:pic>
        <p:nvPicPr>
          <p:cNvPr id="30" name="Grafik 29"/>
          <p:cNvPicPr/>
          <p:nvPr/>
        </p:nvPicPr>
        <p:blipFill>
          <a:blip r:embed="rId2" cstate="print">
            <a:extLst>
              <a:ext uri="{28A0092B-C50C-407E-A947-70E740481C1C}">
                <a14:useLocalDpi xmlns:a14="http://schemas.microsoft.com/office/drawing/2010/main"/>
              </a:ext>
            </a:extLst>
          </a:blip>
          <a:stretch>
            <a:fillRect/>
          </a:stretch>
        </p:blipFill>
        <p:spPr>
          <a:xfrm>
            <a:off x="566653" y="1256158"/>
            <a:ext cx="3889614" cy="2409824"/>
          </a:xfrm>
          <a:prstGeom prst="rect">
            <a:avLst/>
          </a:prstGeom>
        </p:spPr>
      </p:pic>
      <p:cxnSp>
        <p:nvCxnSpPr>
          <p:cNvPr id="5" name="Gerade Verbindung 4"/>
          <p:cNvCxnSpPr/>
          <p:nvPr/>
        </p:nvCxnSpPr>
        <p:spPr>
          <a:xfrm>
            <a:off x="4572000" y="1261638"/>
            <a:ext cx="0" cy="5069711"/>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Gerade Verbindung 7"/>
          <p:cNvCxnSpPr/>
          <p:nvPr/>
        </p:nvCxnSpPr>
        <p:spPr>
          <a:xfrm>
            <a:off x="208344" y="3738621"/>
            <a:ext cx="8588415" cy="11575"/>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extBox 2"/>
          <p:cNvSpPr txBox="1"/>
          <p:nvPr/>
        </p:nvSpPr>
        <p:spPr>
          <a:xfrm>
            <a:off x="128612" y="1264088"/>
            <a:ext cx="338554" cy="2267287"/>
          </a:xfrm>
          <a:prstGeom prst="rect">
            <a:avLst/>
          </a:prstGeom>
          <a:solidFill>
            <a:schemeClr val="bg1">
              <a:lumMod val="95000"/>
            </a:schemeClr>
          </a:solidFill>
        </p:spPr>
        <p:txBody>
          <a:bodyPr vert="horz" wrap="none" lIns="91440" tIns="45720" rIns="91440" bIns="45720" rtlCol="0" anchor="t">
            <a:spAutoFit/>
          </a:bodyPr>
          <a:lstStyle>
            <a:defPPr>
              <a:defRPr lang="de-DE"/>
            </a:defPPr>
            <a:lvl1pPr>
              <a:spcAft>
                <a:spcPts val="1200"/>
              </a:spcAft>
            </a:lvl1pPr>
          </a:lstStyle>
          <a:p>
            <a:pPr marL="0" marR="0" lvl="0" indent="0" algn="l" defTabSz="457200" rtl="0" eaLnBrk="1" fontAlgn="auto" latinLnBrk="0" hangingPunct="1">
              <a:lnSpc>
                <a:spcPct val="100000"/>
              </a:lnSpc>
              <a:spcBef>
                <a:spcPts val="1800"/>
              </a:spcBef>
              <a:spcAft>
                <a:spcPts val="1200"/>
              </a:spcAft>
              <a:buClrTx/>
              <a:buSzTx/>
              <a:buFontTx/>
              <a:buNone/>
              <a:tabLst/>
              <a:defRPr/>
            </a:pPr>
            <a:endParaRPr kumimoji="0" lang="en-GB" sz="1800" b="0" i="0" u="none" strike="noStrike" kern="1200" cap="none" spc="0" normalizeH="0" baseline="0" noProof="0" dirty="0" smtClean="0">
              <a:ln>
                <a:noFill/>
              </a:ln>
              <a:solidFill>
                <a:prstClr val="black"/>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70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Arial"/>
                <a:ea typeface="+mn-ea"/>
                <a:cs typeface="+mn-cs"/>
              </a:rPr>
              <a:t>A</a:t>
            </a: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7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P</a:t>
            </a:r>
          </a:p>
          <a:p>
            <a:pPr marL="0" marR="0" lvl="0" indent="0" algn="l" defTabSz="457200" rtl="0" eaLnBrk="1" fontAlgn="auto" latinLnBrk="0" hangingPunct="1">
              <a:lnSpc>
                <a:spcPct val="100000"/>
              </a:lnSpc>
              <a:spcBef>
                <a:spcPts val="0"/>
              </a:spcBef>
              <a:spcAft>
                <a:spcPts val="7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P</a:t>
            </a:r>
          </a:p>
          <a:p>
            <a:pPr marL="0" marR="0" lvl="0" indent="0" algn="l" defTabSz="457200" rtl="0" eaLnBrk="1" fontAlgn="auto" latinLnBrk="0" hangingPunct="1">
              <a:lnSpc>
                <a:spcPct val="100000"/>
              </a:lnSpc>
              <a:spcBef>
                <a:spcPts val="0"/>
              </a:spcBef>
              <a:spcAft>
                <a:spcPts val="70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Arial"/>
                <a:ea typeface="+mn-ea"/>
                <a:cs typeface="+mn-cs"/>
              </a:rPr>
              <a:t>A</a:t>
            </a:r>
          </a:p>
          <a:p>
            <a:pPr marL="0" marR="0" lvl="0" indent="0" algn="l" defTabSz="457200" rtl="0" eaLnBrk="1" fontAlgn="auto" latinLnBrk="0" hangingPunct="1">
              <a:lnSpc>
                <a:spcPct val="100000"/>
              </a:lnSpc>
              <a:spcBef>
                <a:spcPts val="0"/>
              </a:spcBef>
              <a:spcAft>
                <a:spcPts val="120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 name="Rectangle 10"/>
          <p:cNvSpPr>
            <a:spLocks noChangeArrowheads="1"/>
          </p:cNvSpPr>
          <p:nvPr/>
        </p:nvSpPr>
        <p:spPr bwMode="auto">
          <a:xfrm>
            <a:off x="92077" y="5259866"/>
            <a:ext cx="600075" cy="336550"/>
          </a:xfrm>
          <a:prstGeom prst="rect">
            <a:avLst/>
          </a:prstGeom>
          <a:noFill/>
          <a:ln w="9525">
            <a:noFill/>
            <a:miter lim="800000"/>
            <a:headEnd/>
            <a:tailEnd/>
          </a:ln>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a:ln>
                  <a:noFill/>
                </a:ln>
                <a:solidFill>
                  <a:srgbClr val="FFFFFF"/>
                </a:solidFill>
                <a:effectLst/>
                <a:uLnTx/>
                <a:uFillTx/>
                <a:latin typeface="Arial"/>
                <a:ea typeface="+mn-ea"/>
                <a:cs typeface="Arial" charset="0"/>
              </a:rPr>
              <a:t>TRD</a:t>
            </a:r>
            <a:endParaRPr kumimoji="0" lang="en-US" sz="16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7" name="Rectangle 12"/>
          <p:cNvSpPr>
            <a:spLocks noChangeArrowheads="1"/>
          </p:cNvSpPr>
          <p:nvPr/>
        </p:nvSpPr>
        <p:spPr bwMode="auto">
          <a:xfrm>
            <a:off x="2506464" y="4870856"/>
            <a:ext cx="792162" cy="336550"/>
          </a:xfrm>
          <a:prstGeom prst="rect">
            <a:avLst/>
          </a:prstGeom>
          <a:noFill/>
          <a:ln w="9525">
            <a:noFill/>
            <a:miter lim="800000"/>
            <a:headEnd/>
            <a:tailEnd/>
          </a:ln>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a:ln>
                  <a:noFill/>
                </a:ln>
                <a:solidFill>
                  <a:srgbClr val="FFFFFF"/>
                </a:solidFill>
                <a:effectLst/>
                <a:uLnTx/>
                <a:uFillTx/>
                <a:latin typeface="Arial"/>
                <a:ea typeface="+mn-ea"/>
                <a:cs typeface="Arial" charset="0"/>
              </a:rPr>
              <a:t>MUCH</a:t>
            </a:r>
            <a:endParaRPr kumimoji="0" lang="en-US" sz="1600" b="1" i="0" u="none" strike="noStrike" kern="1200" cap="none" spc="0" normalizeH="0" baseline="0" noProof="0" dirty="0">
              <a:ln>
                <a:noFill/>
              </a:ln>
              <a:solidFill>
                <a:srgbClr val="FFFFFF"/>
              </a:solidFill>
              <a:effectLst/>
              <a:uLnTx/>
              <a:uFillTx/>
              <a:latin typeface="Arial"/>
              <a:ea typeface="+mn-ea"/>
              <a:cs typeface="Arial" charset="0"/>
            </a:endParaRP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0080" y="3954721"/>
            <a:ext cx="3984473" cy="2353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
          <p:cNvSpPr txBox="1"/>
          <p:nvPr/>
        </p:nvSpPr>
        <p:spPr>
          <a:xfrm>
            <a:off x="4667937" y="3905113"/>
            <a:ext cx="351378" cy="2369880"/>
          </a:xfrm>
          <a:prstGeom prst="rect">
            <a:avLst/>
          </a:prstGeom>
          <a:solidFill>
            <a:schemeClr val="bg1">
              <a:lumMod val="95000"/>
            </a:schemeClr>
          </a:solidFill>
        </p:spPr>
        <p:txBody>
          <a:bodyPr vert="horz" wrap="none" lIns="91440" tIns="45720" rIns="91440" bIns="45720" rtlCol="0" anchor="t">
            <a:spAutoFit/>
          </a:bodyPr>
          <a:lstStyle/>
          <a:p>
            <a:pPr marL="0" marR="0" lvl="0" indent="0" algn="l" defTabSz="457200" rtl="0" eaLnBrk="1" fontAlgn="auto" latinLnBrk="0" hangingPunct="1">
              <a:lnSpc>
                <a:spcPct val="100000"/>
              </a:lnSpc>
              <a:spcBef>
                <a:spcPts val="1200"/>
              </a:spcBef>
              <a:spcAft>
                <a:spcPts val="110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Arial"/>
                <a:ea typeface="+mn-ea"/>
                <a:cs typeface="+mn-cs"/>
              </a:rPr>
              <a:t>P</a:t>
            </a:r>
          </a:p>
          <a:p>
            <a:pPr marL="0" marR="0" lvl="0" indent="0" algn="l" defTabSz="457200" rtl="0" eaLnBrk="1" fontAlgn="auto" latinLnBrk="0" hangingPunct="1">
              <a:lnSpc>
                <a:spcPct val="100000"/>
              </a:lnSpc>
              <a:spcBef>
                <a:spcPts val="0"/>
              </a:spcBef>
              <a:spcAft>
                <a:spcPts val="110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Arial"/>
                <a:ea typeface="+mn-ea"/>
                <a:cs typeface="+mn-cs"/>
              </a:rPr>
              <a:t>A</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Arial"/>
                <a:ea typeface="+mn-ea"/>
                <a:cs typeface="+mn-cs"/>
              </a:rPr>
              <a:t>N</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Arial"/>
                <a:ea typeface="+mn-ea"/>
                <a:cs typeface="+mn-cs"/>
              </a:rPr>
              <a:t>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Arial"/>
                <a:ea typeface="+mn-ea"/>
                <a:cs typeface="+mn-cs"/>
              </a:rPr>
              <a:t>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smtClean="0">
              <a:ln>
                <a:noFill/>
              </a:ln>
              <a:solidFill>
                <a:prstClr val="black"/>
              </a:solidFill>
              <a:effectLst/>
              <a:uLnTx/>
              <a:uFillTx/>
              <a:latin typeface="Arial"/>
              <a:ea typeface="+mn-ea"/>
              <a:cs typeface="+mn-cs"/>
            </a:endParaRPr>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8505" y="1267733"/>
            <a:ext cx="3926602" cy="2278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
          <p:cNvSpPr txBox="1"/>
          <p:nvPr/>
        </p:nvSpPr>
        <p:spPr>
          <a:xfrm>
            <a:off x="4679512" y="1266013"/>
            <a:ext cx="377026" cy="2246769"/>
          </a:xfrm>
          <a:prstGeom prst="rect">
            <a:avLst/>
          </a:prstGeom>
          <a:solidFill>
            <a:schemeClr val="bg1">
              <a:lumMod val="95000"/>
            </a:schemeClr>
          </a:solidFill>
        </p:spPr>
        <p:txBody>
          <a:bodyPr vert="horz" wrap="none" lIns="91440" tIns="45720" rIns="91440" bIns="45720" rtlCol="0" anchor="t">
            <a:spAutoFit/>
          </a:bodyPr>
          <a:lstStyle>
            <a:defPPr>
              <a:defRPr lang="de-DE"/>
            </a:defPPr>
            <a:lvl1pPr>
              <a:spcAft>
                <a:spcPts val="1200"/>
              </a:spcAft>
            </a:lvl1pPr>
          </a:lstStyle>
          <a:p>
            <a:pPr marL="0" marR="0" lvl="0" indent="0" algn="l" defTabSz="457200" rtl="0" eaLnBrk="1" fontAlgn="auto" latinLnBrk="0" hangingPunct="1">
              <a:lnSpc>
                <a:spcPct val="100000"/>
              </a:lnSpc>
              <a:spcBef>
                <a:spcPts val="1800"/>
              </a:spcBef>
              <a:spcAft>
                <a:spcPts val="1200"/>
              </a:spcAft>
              <a:buClrTx/>
              <a:buSzTx/>
              <a:buFontTx/>
              <a:buNone/>
              <a:tabLst/>
              <a:defRPr/>
            </a:pPr>
            <a:endParaRPr kumimoji="0" lang="en-GB" sz="1800" b="0" i="0" u="none" strike="noStrike" kern="1200" cap="none" spc="0" normalizeH="0" baseline="0" noProof="0" dirty="0" smtClean="0">
              <a:ln>
                <a:noFill/>
              </a:ln>
              <a:solidFill>
                <a:prstClr val="black"/>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180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Arial"/>
                <a:ea typeface="+mn-ea"/>
                <a:cs typeface="+mn-cs"/>
              </a:rPr>
              <a:t>C</a:t>
            </a: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180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Arial"/>
                <a:ea typeface="+mn-ea"/>
                <a:cs typeface="+mn-cs"/>
              </a:rPr>
              <a:t>B</a:t>
            </a: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Arial"/>
                <a:ea typeface="+mn-ea"/>
                <a:cs typeface="+mn-cs"/>
              </a:rPr>
              <a:t>M</a:t>
            </a: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120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41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653" y="3954721"/>
            <a:ext cx="3889613" cy="2297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2"/>
          <p:cNvSpPr txBox="1"/>
          <p:nvPr/>
        </p:nvSpPr>
        <p:spPr>
          <a:xfrm>
            <a:off x="120887" y="3988063"/>
            <a:ext cx="351378" cy="2267287"/>
          </a:xfrm>
          <a:prstGeom prst="rect">
            <a:avLst/>
          </a:prstGeom>
          <a:solidFill>
            <a:schemeClr val="bg1">
              <a:lumMod val="95000"/>
            </a:schemeClr>
          </a:solidFill>
        </p:spPr>
        <p:txBody>
          <a:bodyPr vert="horz" wrap="none" lIns="91440" tIns="45720" rIns="91440" bIns="45720" rtlCol="0" anchor="t">
            <a:spAutoFit/>
          </a:bodyPr>
          <a:lstStyle/>
          <a:p>
            <a:pPr marL="0" marR="0" lvl="0" indent="0" algn="l" defTabSz="457200" rtl="0" eaLnBrk="1" fontAlgn="auto" latinLnBrk="0" hangingPunct="1">
              <a:lnSpc>
                <a:spcPct val="100000"/>
              </a:lnSpc>
              <a:spcBef>
                <a:spcPts val="400"/>
              </a:spcBef>
              <a:spcAft>
                <a:spcPts val="40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Arial"/>
                <a:ea typeface="+mn-ea"/>
                <a:cs typeface="+mn-cs"/>
              </a:rPr>
              <a:t>N</a:t>
            </a:r>
          </a:p>
          <a:p>
            <a:pPr marL="0" marR="0" lvl="0" indent="0" algn="l" defTabSz="457200" rtl="0" eaLnBrk="1" fontAlgn="auto" latinLnBrk="0" hangingPunct="1">
              <a:lnSpc>
                <a:spcPct val="100000"/>
              </a:lnSpc>
              <a:spcBef>
                <a:spcPts val="400"/>
              </a:spcBef>
              <a:spcAft>
                <a:spcPts val="40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Arial"/>
                <a:ea typeface="+mn-ea"/>
                <a:cs typeface="+mn-cs"/>
              </a:rPr>
              <a:t>U</a:t>
            </a:r>
          </a:p>
          <a:p>
            <a:pPr marL="0" marR="0" lvl="0" indent="0" algn="l" defTabSz="457200" rtl="0" eaLnBrk="1" fontAlgn="auto" latinLnBrk="0" hangingPunct="1">
              <a:lnSpc>
                <a:spcPct val="100000"/>
              </a:lnSpc>
              <a:spcBef>
                <a:spcPts val="400"/>
              </a:spcBef>
              <a:spcAft>
                <a:spcPts val="40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Arial"/>
                <a:ea typeface="+mn-ea"/>
                <a:cs typeface="+mn-cs"/>
              </a:rPr>
              <a:t>S</a:t>
            </a:r>
          </a:p>
          <a:p>
            <a:pPr marL="0" marR="0" lvl="0" indent="0" algn="l" defTabSz="457200" rtl="0" eaLnBrk="1" fontAlgn="auto" latinLnBrk="0" hangingPunct="1">
              <a:lnSpc>
                <a:spcPct val="100000"/>
              </a:lnSpc>
              <a:spcBef>
                <a:spcPts val="400"/>
              </a:spcBef>
              <a:spcAft>
                <a:spcPts val="40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Arial"/>
                <a:ea typeface="+mn-ea"/>
                <a:cs typeface="+mn-cs"/>
              </a:rPr>
              <a:t>T</a:t>
            </a:r>
          </a:p>
          <a:p>
            <a:pPr marL="0" marR="0" lvl="0" indent="0" algn="l" defTabSz="457200" rtl="0" eaLnBrk="1" fontAlgn="auto" latinLnBrk="0" hangingPunct="1">
              <a:lnSpc>
                <a:spcPct val="100000"/>
              </a:lnSpc>
              <a:spcBef>
                <a:spcPts val="400"/>
              </a:spcBef>
              <a:spcAft>
                <a:spcPts val="40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Arial"/>
                <a:ea typeface="+mn-ea"/>
                <a:cs typeface="+mn-cs"/>
              </a:rPr>
              <a:t>A</a:t>
            </a:r>
          </a:p>
          <a:p>
            <a:pPr marL="0" marR="0" lvl="0" indent="0" algn="l" defTabSz="457200" rtl="0" eaLnBrk="1" fontAlgn="auto" latinLnBrk="0" hangingPunct="1">
              <a:lnSpc>
                <a:spcPct val="100000"/>
              </a:lnSpc>
              <a:spcBef>
                <a:spcPts val="400"/>
              </a:spcBef>
              <a:spcAft>
                <a:spcPts val="40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Arial"/>
                <a:ea typeface="+mn-ea"/>
                <a:cs typeface="+mn-cs"/>
              </a:rPr>
              <a:t>R</a:t>
            </a:r>
          </a:p>
        </p:txBody>
      </p:sp>
      <p:sp>
        <p:nvSpPr>
          <p:cNvPr id="16" name="Foliennummernplatzhalter 1"/>
          <p:cNvSpPr txBox="1">
            <a:spLocks/>
          </p:cNvSpPr>
          <p:nvPr/>
        </p:nvSpPr>
        <p:spPr>
          <a:xfrm>
            <a:off x="8044958" y="6618915"/>
            <a:ext cx="1587801" cy="365125"/>
          </a:xfrm>
          <a:prstGeom prst="rect">
            <a:avLst/>
          </a:prstGeom>
        </p:spPr>
        <p:txBody>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0DCC8DDF-7ABC-9A4A-977E-E3234F04E4D4}" type="slidenum">
              <a:rPr kumimoji="0" lang="de-DE" sz="11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16</a:t>
            </a:fld>
            <a:endParaRPr kumimoji="0" lang="de-DE" sz="11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156116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4294967295"/>
          </p:nvPr>
        </p:nvSpPr>
        <p:spPr>
          <a:xfrm>
            <a:off x="7964992" y="6552643"/>
            <a:ext cx="74489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636D52-6EBE-478E-A1F6-01BCE9CACF98}" type="slidenum">
              <a:rPr kumimoji="0" lang="de-DE" sz="1000" b="0" i="0" u="none" strike="noStrike" kern="1200" cap="none" spc="0" normalizeH="0" baseline="0" noProof="0" smtClean="0">
                <a:ln>
                  <a:noFill/>
                </a:ln>
                <a:solidFill>
                  <a:srgbClr val="333333"/>
                </a:solidFill>
                <a:effectLst/>
                <a:uLnTx/>
                <a:uFillTx/>
                <a:latin typeface="Calibri"/>
                <a:ea typeface="+mn-ea"/>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000" b="0" i="0" u="none" strike="noStrike" kern="1200" cap="none" spc="0" normalizeH="0" baseline="0" noProof="0" dirty="0">
              <a:ln>
                <a:noFill/>
              </a:ln>
              <a:solidFill>
                <a:srgbClr val="333333"/>
              </a:solidFill>
              <a:effectLst/>
              <a:uLnTx/>
              <a:uFillTx/>
              <a:latin typeface="Calibri"/>
              <a:ea typeface="+mn-ea"/>
            </a:endParaRPr>
          </a:p>
        </p:txBody>
      </p:sp>
      <p:sp>
        <p:nvSpPr>
          <p:cNvPr id="2" name="Textfeld 1"/>
          <p:cNvSpPr txBox="1"/>
          <p:nvPr/>
        </p:nvSpPr>
        <p:spPr>
          <a:xfrm>
            <a:off x="291740" y="1830052"/>
            <a:ext cx="8481511" cy="4616648"/>
          </a:xfrm>
          <a:prstGeom prst="rect">
            <a:avLst/>
          </a:prstGeom>
        </p:spPr>
        <p:txBody>
          <a:bodyPr vert="horz" wrap="square" lIns="91440" tIns="45720" rIns="91440" bIns="45720" rtlCol="0" anchor="t">
            <a:spAutoFit/>
          </a:bodyPr>
          <a:lstStyle/>
          <a:p>
            <a:pPr marL="457200" lvl="0" indent="-457200" defTabSz="914400">
              <a:spcAft>
                <a:spcPts val="600"/>
              </a:spcAft>
              <a:buClr>
                <a:srgbClr val="FFC000"/>
              </a:buClr>
              <a:buFont typeface="Wingdings" panose="05000000000000000000" pitchFamily="2" charset="2"/>
              <a:buChar char="§"/>
            </a:pPr>
            <a:r>
              <a:rPr lang="en-US" sz="2400" dirty="0">
                <a:solidFill>
                  <a:prstClr val="black"/>
                </a:solidFill>
                <a:latin typeface="Calibri" panose="020F0502020204030204" pitchFamily="34" charset="0"/>
              </a:rPr>
              <a:t>Working towards the c</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rPr>
              <a:t>ompletion</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rPr>
              <a:t> of FAIR </a:t>
            </a:r>
            <a:r>
              <a:rPr lang="en-US" sz="2400" dirty="0">
                <a:solidFill>
                  <a:prstClr val="black"/>
                </a:solidFill>
                <a:latin typeface="Calibri" panose="020F0502020204030204" pitchFamily="34" charset="0"/>
              </a:rPr>
              <a:t>by 2025</a:t>
            </a:r>
          </a:p>
          <a:p>
            <a:pPr marL="457200" lvl="0" indent="-457200" defTabSz="914400">
              <a:spcAft>
                <a:spcPts val="600"/>
              </a:spcAft>
              <a:buClr>
                <a:srgbClr val="FFC000"/>
              </a:buClr>
              <a:buFont typeface="Wingdings" panose="05000000000000000000" pitchFamily="2" charset="2"/>
              <a:buChar cha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rPr>
              <a:t>Major thrust is on construction of FAIR accelerators and experiments</a:t>
            </a:r>
          </a:p>
          <a:p>
            <a:pPr marL="457200" lvl="0" indent="-457200" defTabSz="914400">
              <a:spcAft>
                <a:spcPts val="600"/>
              </a:spcAft>
              <a:buClr>
                <a:srgbClr val="FFC000"/>
              </a:buClr>
              <a:buFont typeface="Wingdings" panose="05000000000000000000" pitchFamily="2" charset="2"/>
              <a:buChar cha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rPr>
              <a:t>But at the same time we pursue a staged approach to FAIR science and to the progressive commissioning of accelerators</a:t>
            </a:r>
            <a:r>
              <a:rPr kumimoji="0" lang="en-US" sz="2400" b="0" i="0" u="none" strike="noStrike" kern="1200" cap="none" spc="0" normalizeH="0" noProof="0" dirty="0">
                <a:ln>
                  <a:noFill/>
                </a:ln>
                <a:solidFill>
                  <a:prstClr val="black"/>
                </a:solidFill>
                <a:effectLst/>
                <a:uLnTx/>
                <a:uFillTx/>
                <a:latin typeface="Calibri" panose="020F0502020204030204" pitchFamily="34" charset="0"/>
              </a:rPr>
              <a:t> and detectors</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rPr>
              <a:t>:</a:t>
            </a:r>
          </a:p>
          <a:p>
            <a:pPr marL="914400" lvl="1" indent="-457200" defTabSz="914400">
              <a:spcAft>
                <a:spcPts val="600"/>
              </a:spcAft>
              <a:buClr>
                <a:srgbClr val="FFC000"/>
              </a:buClr>
              <a:buFont typeface="Wingdings" panose="05000000000000000000" pitchFamily="2" charset="2"/>
              <a:buChar char="§"/>
            </a:pPr>
            <a:r>
              <a:rPr kumimoji="0" lang="en-US" sz="2400" b="1" i="1" u="none" strike="noStrike" kern="1200" cap="none" spc="0" normalizeH="0" baseline="0" noProof="0" dirty="0">
                <a:ln>
                  <a:noFill/>
                </a:ln>
                <a:solidFill>
                  <a:prstClr val="black"/>
                </a:solidFill>
                <a:effectLst/>
                <a:uLnTx/>
                <a:uFillTx/>
                <a:latin typeface="Calibri" panose="020F0502020204030204" pitchFamily="34" charset="0"/>
              </a:rPr>
              <a:t>FAIR phase 0 : start in 2018/2019</a:t>
            </a:r>
          </a:p>
          <a:p>
            <a:pPr marL="914400" lvl="1" indent="-457200" defTabSz="914400">
              <a:spcAft>
                <a:spcPts val="600"/>
              </a:spcAft>
              <a:buClr>
                <a:srgbClr val="FFC000"/>
              </a:buClr>
              <a:buFont typeface="Wingdings" panose="05000000000000000000" pitchFamily="2" charset="2"/>
              <a:buChar char="§"/>
            </a:pPr>
            <a:r>
              <a:rPr lang="en-US" sz="2400" dirty="0">
                <a:solidFill>
                  <a:prstClr val="black"/>
                </a:solidFill>
                <a:latin typeface="Calibri" panose="020F0502020204030204" pitchFamily="34" charset="0"/>
              </a:rPr>
              <a:t>FAIR day 1/ phase 1 with FAIR accelerators progressively approaching design parameters</a:t>
            </a:r>
          </a:p>
          <a:p>
            <a:pPr marL="914400" lvl="1" indent="-457200" defTabSz="914400">
              <a:spcAft>
                <a:spcPts val="600"/>
              </a:spcAft>
              <a:buClr>
                <a:srgbClr val="FFC000"/>
              </a:buClr>
              <a:buFont typeface="Wingdings" panose="05000000000000000000" pitchFamily="2" charset="2"/>
              <a:buChar cha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rPr>
              <a:t>Full FAIR operation </a:t>
            </a:r>
          </a:p>
          <a:p>
            <a:pPr marL="914400" lvl="1" indent="-457200" defTabSz="914400">
              <a:spcAft>
                <a:spcPts val="600"/>
              </a:spcAft>
              <a:buClr>
                <a:srgbClr val="FFC000"/>
              </a:buClr>
              <a:buFont typeface="Wingdings" panose="05000000000000000000" pitchFamily="2" charset="2"/>
              <a:buChar cha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ndParaRPr>
          </a:p>
        </p:txBody>
      </p:sp>
      <p:sp>
        <p:nvSpPr>
          <p:cNvPr id="7" name="Titel 1"/>
          <p:cNvSpPr>
            <a:spLocks noGrp="1"/>
          </p:cNvSpPr>
          <p:nvPr>
            <p:ph type="title"/>
          </p:nvPr>
        </p:nvSpPr>
        <p:spPr>
          <a:xfrm>
            <a:off x="291740" y="281338"/>
            <a:ext cx="6933116" cy="787557"/>
          </a:xfrm>
        </p:spPr>
        <p:txBody>
          <a:bodyPr>
            <a:normAutofit fontScale="90000"/>
          </a:bodyPr>
          <a:lstStyle/>
          <a:p>
            <a:r>
              <a:rPr lang="en-US" dirty="0"/>
              <a:t/>
            </a:r>
            <a:br>
              <a:rPr lang="en-US" dirty="0"/>
            </a:br>
            <a:r>
              <a:rPr lang="en-US" sz="2900" dirty="0">
                <a:solidFill>
                  <a:schemeClr val="tx1"/>
                </a:solidFill>
                <a:latin typeface="+mj-lt"/>
              </a:rPr>
              <a:t>Schedule for Realizing FAIR</a:t>
            </a:r>
          </a:p>
        </p:txBody>
      </p:sp>
      <p:sp>
        <p:nvSpPr>
          <p:cNvPr id="3" name="Pfeil nach rechts 2"/>
          <p:cNvSpPr/>
          <p:nvPr/>
        </p:nvSpPr>
        <p:spPr>
          <a:xfrm>
            <a:off x="348315" y="2378820"/>
            <a:ext cx="412568" cy="243840"/>
          </a:xfrm>
          <a:prstGeom prst="right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8" name="Pfeil nach rechts 7"/>
          <p:cNvSpPr/>
          <p:nvPr/>
        </p:nvSpPr>
        <p:spPr>
          <a:xfrm>
            <a:off x="356074" y="3182867"/>
            <a:ext cx="412568" cy="243840"/>
          </a:xfrm>
          <a:prstGeom prst="right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Tree>
    <p:extLst>
      <p:ext uri="{BB962C8B-B14F-4D97-AF65-F5344CB8AC3E}">
        <p14:creationId xmlns:p14="http://schemas.microsoft.com/office/powerpoint/2010/main" val="42085168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5CBDDA-5CCF-8748-8988-9DC6C8981774}" type="slidenum">
              <a:rPr kumimoji="0" lang="de-DE" sz="1000" b="0" i="0" u="none" strike="noStrike" kern="1200" cap="none" spc="0" normalizeH="0" baseline="0" noProof="0" smtClean="0">
                <a:ln>
                  <a:noFill/>
                </a:ln>
                <a:solidFill>
                  <a:srgbClr val="333333"/>
                </a:solidFill>
                <a:effectLst/>
                <a:uLnTx/>
                <a:uFillTx/>
                <a:latin typeface="Calibri"/>
                <a:ea typeface="+mn-ea"/>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de-DE" sz="1000" b="0" i="0" u="none" strike="noStrike" kern="1200" cap="none" spc="0" normalizeH="0" baseline="0" noProof="0">
              <a:ln>
                <a:noFill/>
              </a:ln>
              <a:solidFill>
                <a:srgbClr val="333333"/>
              </a:solidFill>
              <a:effectLst/>
              <a:uLnTx/>
              <a:uFillTx/>
              <a:latin typeface="Calibri"/>
              <a:ea typeface="+mn-ea"/>
            </a:endParaRPr>
          </a:p>
        </p:txBody>
      </p:sp>
      <p:sp>
        <p:nvSpPr>
          <p:cNvPr id="4" name="Titel 1"/>
          <p:cNvSpPr>
            <a:spLocks noGrp="1"/>
          </p:cNvSpPr>
          <p:nvPr>
            <p:ph type="title"/>
          </p:nvPr>
        </p:nvSpPr>
        <p:spPr>
          <a:xfrm>
            <a:off x="366167" y="271463"/>
            <a:ext cx="6942137" cy="787400"/>
          </a:xfrm>
        </p:spPr>
        <p:txBody>
          <a:bodyPr>
            <a:noAutofit/>
          </a:bodyPr>
          <a:lstStyle/>
          <a:p>
            <a:r>
              <a:rPr lang="en-US" altLang="en-US" dirty="0">
                <a:solidFill>
                  <a:schemeClr val="tx1"/>
                </a:solidFill>
                <a:latin typeface="Calibri" panose="020F0502020204030204" pitchFamily="34" charset="0"/>
                <a:cs typeface="Arial" pitchFamily="34" charset="0"/>
              </a:rPr>
              <a:t/>
            </a:r>
            <a:br>
              <a:rPr lang="en-US" altLang="en-US" dirty="0">
                <a:solidFill>
                  <a:schemeClr val="tx1"/>
                </a:solidFill>
                <a:latin typeface="Calibri" panose="020F0502020204030204" pitchFamily="34" charset="0"/>
                <a:cs typeface="Arial" pitchFamily="34" charset="0"/>
              </a:rPr>
            </a:br>
            <a:r>
              <a:rPr lang="en-US" altLang="en-US" dirty="0">
                <a:solidFill>
                  <a:schemeClr val="tx1"/>
                </a:solidFill>
                <a:latin typeface="Calibri" panose="020F0502020204030204" pitchFamily="34" charset="0"/>
                <a:cs typeface="Arial" pitchFamily="34" charset="0"/>
              </a:rPr>
              <a:t>FAIR Phase-0 </a:t>
            </a:r>
            <a:br>
              <a:rPr lang="en-US" altLang="en-US" dirty="0">
                <a:solidFill>
                  <a:schemeClr val="tx1"/>
                </a:solidFill>
                <a:latin typeface="Calibri" panose="020F0502020204030204" pitchFamily="34" charset="0"/>
                <a:cs typeface="Arial" pitchFamily="34" charset="0"/>
              </a:rPr>
            </a:br>
            <a:r>
              <a:rPr lang="en-US" altLang="en-US" dirty="0">
                <a:solidFill>
                  <a:schemeClr val="tx1"/>
                </a:solidFill>
                <a:latin typeface="Calibri" panose="020F0502020204030204" pitchFamily="34" charset="0"/>
                <a:cs typeface="Arial" pitchFamily="34" charset="0"/>
              </a:rPr>
              <a:t>intermediate research program</a:t>
            </a:r>
          </a:p>
        </p:txBody>
      </p:sp>
      <p:sp>
        <p:nvSpPr>
          <p:cNvPr id="5" name="Inhaltsplatzhalter 3"/>
          <p:cNvSpPr txBox="1">
            <a:spLocks/>
          </p:cNvSpPr>
          <p:nvPr/>
        </p:nvSpPr>
        <p:spPr>
          <a:xfrm>
            <a:off x="-46300" y="1385327"/>
            <a:ext cx="5364088" cy="5400600"/>
          </a:xfrm>
          <a:prstGeom prst="rect">
            <a:avLst/>
          </a:prstGeom>
        </p:spPr>
        <p:txBody>
          <a:bodyPr>
            <a:normAutofit/>
          </a:bodyPr>
          <a:lst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66700" marR="0" lvl="0" indent="-266700" algn="l" defTabSz="457200" rtl="0" eaLnBrk="1" fontAlgn="auto" latinLnBrk="0" hangingPunct="1">
              <a:lnSpc>
                <a:spcPct val="100000"/>
              </a:lnSpc>
              <a:spcBef>
                <a:spcPts val="1200"/>
              </a:spcBef>
              <a:spcAft>
                <a:spcPts val="0"/>
              </a:spcAft>
              <a:buClr>
                <a:srgbClr val="FDBB63"/>
              </a:buClr>
              <a:buSzTx/>
              <a:buFont typeface="Wingdings" charset="2"/>
              <a:buChar char="§"/>
              <a:tabLst/>
              <a:defRPr/>
            </a:pPr>
            <a:r>
              <a:rPr kumimoji="0" lang="en-US" alt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itchFamily="34" charset="0"/>
              </a:rPr>
              <a:t>Objectives:</a:t>
            </a:r>
          </a:p>
          <a:p>
            <a:pPr marL="533400" marR="0" lvl="1" indent="-266700" algn="l" defTabSz="457200" rtl="0" eaLnBrk="1" fontAlgn="auto" latinLnBrk="0" hangingPunct="1">
              <a:lnSpc>
                <a:spcPct val="100000"/>
              </a:lnSpc>
              <a:spcBef>
                <a:spcPts val="600"/>
              </a:spcBef>
              <a:spcAft>
                <a:spcPts val="0"/>
              </a:spcAft>
              <a:buClr>
                <a:srgbClr val="FDBB63"/>
              </a:buClr>
              <a:buSzTx/>
              <a:buFont typeface="Wingdings" charset="2"/>
              <a:buChar char="§"/>
              <a:tabLst/>
              <a:defRPr/>
            </a:pPr>
            <a:r>
              <a:rPr kumimoji="0" lang="en-US" alt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itchFamily="34" charset="0"/>
              </a:rPr>
              <a:t>Commissioning of accelerators and </a:t>
            </a:r>
            <a:r>
              <a:rPr lang="en-US" altLang="en-US" sz="2200" dirty="0">
                <a:solidFill>
                  <a:prstClr val="black"/>
                </a:solidFill>
                <a:latin typeface="Calibri" panose="020F0502020204030204" pitchFamily="34" charset="0"/>
                <a:cs typeface="Arial" pitchFamily="34" charset="0"/>
              </a:rPr>
              <a:t>detectors</a:t>
            </a:r>
          </a:p>
          <a:p>
            <a:pPr marL="533400" marR="0" lvl="1" indent="-266700" algn="l" defTabSz="457200" rtl="0" eaLnBrk="1" fontAlgn="auto" latinLnBrk="0" hangingPunct="1">
              <a:lnSpc>
                <a:spcPct val="100000"/>
              </a:lnSpc>
              <a:spcBef>
                <a:spcPts val="600"/>
              </a:spcBef>
              <a:spcAft>
                <a:spcPts val="0"/>
              </a:spcAft>
              <a:buClr>
                <a:srgbClr val="FDBB63"/>
              </a:buClr>
              <a:buSzTx/>
              <a:buFont typeface="Wingdings" charset="2"/>
              <a:buChar char="§"/>
              <a:tabLst/>
              <a:defRPr/>
            </a:pPr>
            <a:r>
              <a:rPr kumimoji="0" lang="en-US" alt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itchFamily="34" charset="0"/>
              </a:rPr>
              <a:t>Forefront research by employing </a:t>
            </a:r>
            <a:br>
              <a:rPr kumimoji="0" lang="en-US" alt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itchFamily="34" charset="0"/>
              </a:rPr>
            </a:br>
            <a:r>
              <a:rPr kumimoji="0" lang="en-US" alt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itchFamily="34" charset="0"/>
              </a:rPr>
              <a:t>and testing new FAIR detectors </a:t>
            </a:r>
          </a:p>
          <a:p>
            <a:pPr marL="533400" marR="0" lvl="1" indent="-266700" algn="l" defTabSz="457200" rtl="0" eaLnBrk="1" fontAlgn="auto" latinLnBrk="0" hangingPunct="1">
              <a:lnSpc>
                <a:spcPct val="100000"/>
              </a:lnSpc>
              <a:spcBef>
                <a:spcPts val="600"/>
              </a:spcBef>
              <a:spcAft>
                <a:spcPts val="0"/>
              </a:spcAft>
              <a:buClr>
                <a:srgbClr val="FDBB63"/>
              </a:buClr>
              <a:buSzTx/>
              <a:buFont typeface="Wingdings" charset="2"/>
              <a:buChar char="§"/>
              <a:tabLst/>
              <a:defRPr/>
            </a:pPr>
            <a:r>
              <a:rPr kumimoji="0" lang="en-US" alt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itchFamily="34" charset="0"/>
              </a:rPr>
              <a:t>Exploiting upgraded GSI </a:t>
            </a:r>
            <a:br>
              <a:rPr kumimoji="0" lang="en-US" alt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itchFamily="34" charset="0"/>
              </a:rPr>
            </a:br>
            <a:r>
              <a:rPr kumimoji="0" lang="en-US" alt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itchFamily="34" charset="0"/>
              </a:rPr>
              <a:t>accelerator facilities incl. the</a:t>
            </a:r>
            <a:br>
              <a:rPr kumimoji="0" lang="en-US" alt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itchFamily="34" charset="0"/>
              </a:rPr>
            </a:br>
            <a:r>
              <a:rPr kumimoji="0" lang="en-US" altLang="en-US" sz="2200" b="0" i="0" u="none" strike="noStrike" kern="1200" cap="none" spc="0" normalizeH="0" baseline="0" noProof="0" dirty="0">
                <a:ln>
                  <a:noFill/>
                </a:ln>
                <a:solidFill>
                  <a:srgbClr val="00B050"/>
                </a:solidFill>
                <a:effectLst/>
                <a:uLnTx/>
                <a:uFillTx/>
                <a:latin typeface="Calibri" panose="020F0502020204030204" pitchFamily="34" charset="0"/>
                <a:ea typeface="+mn-ea"/>
                <a:cs typeface="Arial" pitchFamily="34" charset="0"/>
              </a:rPr>
              <a:t>newly installed CRYRING </a:t>
            </a:r>
          </a:p>
          <a:p>
            <a:pPr marL="533400" marR="0" lvl="1" indent="-266700" algn="l" defTabSz="457200" rtl="0" eaLnBrk="1" fontAlgn="auto" latinLnBrk="0" hangingPunct="1">
              <a:lnSpc>
                <a:spcPct val="100000"/>
              </a:lnSpc>
              <a:spcBef>
                <a:spcPts val="600"/>
              </a:spcBef>
              <a:spcAft>
                <a:spcPts val="0"/>
              </a:spcAft>
              <a:buClr>
                <a:srgbClr val="FDBB63"/>
              </a:buClr>
              <a:buSzTx/>
              <a:buFont typeface="Wingdings" charset="2"/>
              <a:buChar char="§"/>
              <a:tabLst/>
              <a:defRPr/>
            </a:pPr>
            <a:r>
              <a:rPr kumimoji="0" lang="en-US" alt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itchFamily="34" charset="0"/>
              </a:rPr>
              <a:t>Education of young scientists </a:t>
            </a:r>
          </a:p>
          <a:p>
            <a:pPr marL="533400" marR="0" lvl="1" indent="-266700" algn="l" defTabSz="457200" rtl="0" eaLnBrk="1" fontAlgn="auto" latinLnBrk="0" hangingPunct="1">
              <a:lnSpc>
                <a:spcPct val="100000"/>
              </a:lnSpc>
              <a:spcBef>
                <a:spcPts val="600"/>
              </a:spcBef>
              <a:spcAft>
                <a:spcPts val="0"/>
              </a:spcAft>
              <a:buClr>
                <a:srgbClr val="FDBB63"/>
              </a:buClr>
              <a:buSzTx/>
              <a:buFont typeface="Wingdings" charset="2"/>
              <a:buChar char="§"/>
              <a:tabLst/>
              <a:defRPr/>
            </a:pPr>
            <a:r>
              <a:rPr kumimoji="0" lang="en-US" alt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itchFamily="34" charset="0"/>
              </a:rPr>
              <a:t>Maintain and extend skills and </a:t>
            </a:r>
            <a:br>
              <a:rPr kumimoji="0" lang="en-US" alt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itchFamily="34" charset="0"/>
              </a:rPr>
            </a:br>
            <a:r>
              <a:rPr kumimoji="0" lang="en-US" alt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itchFamily="34" charset="0"/>
              </a:rPr>
              <a:t>expertise</a:t>
            </a:r>
          </a:p>
          <a:p>
            <a:pPr marL="533400" marR="0" lvl="1" indent="-266700" algn="l" defTabSz="457200" rtl="0" eaLnBrk="1" fontAlgn="auto" latinLnBrk="0" hangingPunct="1">
              <a:lnSpc>
                <a:spcPct val="100000"/>
              </a:lnSpc>
              <a:spcBef>
                <a:spcPts val="600"/>
              </a:spcBef>
              <a:spcAft>
                <a:spcPts val="0"/>
              </a:spcAft>
              <a:buClr>
                <a:srgbClr val="FDBB63"/>
              </a:buClr>
              <a:buSzTx/>
              <a:buFont typeface="Wingdings" charset="2"/>
              <a:buChar char="§"/>
              <a:tabLst/>
              <a:defRPr/>
            </a:pPr>
            <a:r>
              <a:rPr kumimoji="0" lang="en-US" alt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itchFamily="34" charset="0"/>
              </a:rPr>
              <a:t>Serve national and international </a:t>
            </a:r>
            <a:br>
              <a:rPr kumimoji="0" lang="en-US" alt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itchFamily="34" charset="0"/>
              </a:rPr>
            </a:br>
            <a:r>
              <a:rPr kumimoji="0" lang="en-US" alt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itchFamily="34" charset="0"/>
              </a:rPr>
              <a:t>user community</a:t>
            </a:r>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7663" y="1450447"/>
            <a:ext cx="3686477" cy="2325550"/>
          </a:xfrm>
          <a:prstGeom prst="rect">
            <a:avLst/>
          </a:prstGeom>
          <a:noFill/>
          <a:ln w="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Inhaltsplatzhalter 3"/>
          <p:cNvSpPr txBox="1">
            <a:spLocks/>
          </p:cNvSpPr>
          <p:nvPr/>
        </p:nvSpPr>
        <p:spPr>
          <a:xfrm>
            <a:off x="4597081" y="3919208"/>
            <a:ext cx="4546919" cy="2691142"/>
          </a:xfrm>
          <a:prstGeom prst="rect">
            <a:avLst/>
          </a:prstGeom>
        </p:spPr>
        <p:txBody>
          <a:bodyPr>
            <a:normAutofit/>
          </a:bodyPr>
          <a:lst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66700" marR="0" lvl="0" indent="-266700" algn="l" defTabSz="457200" rtl="0" eaLnBrk="1" fontAlgn="auto" latinLnBrk="0" hangingPunct="1">
              <a:lnSpc>
                <a:spcPct val="100000"/>
              </a:lnSpc>
              <a:spcBef>
                <a:spcPts val="300"/>
              </a:spcBef>
              <a:spcAft>
                <a:spcPts val="0"/>
              </a:spcAft>
              <a:buClr>
                <a:srgbClr val="FDBB63"/>
              </a:buClr>
              <a:buSzTx/>
              <a:buFont typeface="Wingdings" charset="2"/>
              <a:buChar char="§"/>
              <a:tabLst/>
              <a:defRPr/>
            </a:pPr>
            <a:r>
              <a:rPr kumimoji="0" lang="en-US" alt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itchFamily="34" charset="0"/>
              </a:rPr>
              <a:t>requires careful </a:t>
            </a:r>
            <a:r>
              <a:rPr kumimoji="0" lang="en-US" altLang="en-US" sz="2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itchFamily="34" charset="0"/>
              </a:rPr>
              <a:t>techn</a:t>
            </a:r>
            <a:r>
              <a:rPr kumimoji="0" lang="en-US" alt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itchFamily="34" charset="0"/>
              </a:rPr>
              <a:t>. preparation:</a:t>
            </a:r>
          </a:p>
          <a:p>
            <a:pPr marL="533400" marR="0" lvl="1" indent="-266700" algn="l" defTabSz="457200" rtl="0" eaLnBrk="1" fontAlgn="auto" latinLnBrk="0" hangingPunct="1">
              <a:lnSpc>
                <a:spcPct val="100000"/>
              </a:lnSpc>
              <a:spcBef>
                <a:spcPts val="300"/>
              </a:spcBef>
              <a:spcAft>
                <a:spcPts val="0"/>
              </a:spcAft>
              <a:buClr>
                <a:srgbClr val="FDBB63"/>
              </a:buClr>
              <a:buSzTx/>
              <a:buFont typeface="Wingdings" charset="2"/>
              <a:buChar char="§"/>
              <a:tabLst/>
              <a:defRPr/>
            </a:pPr>
            <a:r>
              <a:rPr kumimoji="0" lang="en-US" altLang="en-US"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itchFamily="34" charset="0"/>
              </a:rPr>
              <a:t>full re-commissioning of the</a:t>
            </a:r>
            <a:br>
              <a:rPr kumimoji="0" lang="en-US" altLang="en-US"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itchFamily="34" charset="0"/>
              </a:rPr>
            </a:br>
            <a:r>
              <a:rPr kumimoji="0" lang="en-US" altLang="en-US"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itchFamily="34" charset="0"/>
              </a:rPr>
              <a:t>UNILAC/SIS18/ESR complex</a:t>
            </a:r>
            <a:br>
              <a:rPr kumimoji="0" lang="en-US" altLang="en-US"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itchFamily="34" charset="0"/>
              </a:rPr>
            </a:br>
            <a:r>
              <a:rPr kumimoji="0" lang="en-US" altLang="en-US"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itchFamily="34" charset="0"/>
              </a:rPr>
              <a:t>incl. new controls </a:t>
            </a:r>
          </a:p>
          <a:p>
            <a:pPr marL="533400" marR="0" lvl="1" indent="-266700" algn="l" defTabSz="457200" rtl="0" eaLnBrk="1" fontAlgn="auto" latinLnBrk="0" hangingPunct="1">
              <a:lnSpc>
                <a:spcPct val="100000"/>
              </a:lnSpc>
              <a:spcBef>
                <a:spcPts val="300"/>
              </a:spcBef>
              <a:spcAft>
                <a:spcPts val="0"/>
              </a:spcAft>
              <a:buClr>
                <a:srgbClr val="FDBB63"/>
              </a:buClr>
              <a:buSzTx/>
              <a:buFont typeface="Wingdings" charset="2"/>
              <a:buChar char="§"/>
              <a:tabLst/>
              <a:defRPr/>
            </a:pPr>
            <a:r>
              <a:rPr kumimoji="0" lang="en-US" alt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itchFamily="34" charset="0"/>
              </a:rPr>
              <a:t>gradual implementation</a:t>
            </a:r>
          </a:p>
        </p:txBody>
      </p:sp>
      <p:cxnSp>
        <p:nvCxnSpPr>
          <p:cNvPr id="8" name="Gerader Verbinder 7"/>
          <p:cNvCxnSpPr/>
          <p:nvPr/>
        </p:nvCxnSpPr>
        <p:spPr>
          <a:xfrm>
            <a:off x="4597081" y="1450447"/>
            <a:ext cx="0" cy="4759853"/>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1573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989" y="271335"/>
            <a:ext cx="5584535" cy="787557"/>
          </a:xfrm>
        </p:spPr>
        <p:txBody>
          <a:bodyPr>
            <a:noAutofit/>
          </a:bodyPr>
          <a:lstStyle/>
          <a:p>
            <a:r>
              <a:rPr lang="en-GB" i="1" dirty="0"/>
              <a:t>Scientific</a:t>
            </a:r>
            <a:r>
              <a:rPr lang="en-GB" dirty="0"/>
              <a:t> Steps towards </a:t>
            </a:r>
            <a:br>
              <a:rPr lang="en-GB" dirty="0"/>
            </a:br>
            <a:r>
              <a:rPr lang="en-GB" dirty="0"/>
              <a:t>implementing FAIR Phase-0</a:t>
            </a:r>
          </a:p>
        </p:txBody>
      </p:sp>
      <p:sp>
        <p:nvSpPr>
          <p:cNvPr id="3" name="Content Placeholder 2"/>
          <p:cNvSpPr>
            <a:spLocks noGrp="1"/>
          </p:cNvSpPr>
          <p:nvPr>
            <p:ph idx="1"/>
          </p:nvPr>
        </p:nvSpPr>
        <p:spPr>
          <a:xfrm>
            <a:off x="150604" y="1439056"/>
            <a:ext cx="8742571" cy="5183010"/>
          </a:xfrm>
        </p:spPr>
        <p:txBody>
          <a:bodyPr>
            <a:normAutofit/>
          </a:bodyPr>
          <a:lstStyle/>
          <a:p>
            <a:pPr marL="676275" lvl="1" indent="-342900">
              <a:buFont typeface="Arial" charset="0"/>
              <a:buChar char="•"/>
            </a:pPr>
            <a:r>
              <a:rPr lang="en-GB" sz="2400" dirty="0"/>
              <a:t>Scientific programme and beam parameters defined, taking into account scientific and technical priorities of the FAIR Collaborations </a:t>
            </a:r>
          </a:p>
          <a:p>
            <a:pPr marL="676275" lvl="1" indent="-342900">
              <a:buFont typeface="Arial" charset="0"/>
              <a:buChar char="•"/>
            </a:pPr>
            <a:r>
              <a:rPr lang="en-GB" sz="2300" dirty="0"/>
              <a:t>110 days of beam time in 2018 planned, </a:t>
            </a:r>
            <a:br>
              <a:rPr lang="en-GB" sz="2300" dirty="0"/>
            </a:br>
            <a:r>
              <a:rPr lang="en-GB" sz="2300" dirty="0"/>
              <a:t>similar amount of beam time envisaged for 2019</a:t>
            </a:r>
          </a:p>
          <a:p>
            <a:pPr marL="676275" lvl="1" indent="-342900">
              <a:buFont typeface="Arial" charset="0"/>
              <a:buChar char="•"/>
            </a:pPr>
            <a:r>
              <a:rPr lang="en-GB" sz="2300" dirty="0"/>
              <a:t>‘Call for Proposals’ opened 2017 </a:t>
            </a:r>
          </a:p>
          <a:p>
            <a:pPr marL="676275" lvl="1" indent="-342900">
              <a:buFont typeface="Arial" charset="0"/>
              <a:buChar char="•"/>
            </a:pPr>
            <a:r>
              <a:rPr lang="en-GB" sz="2300" b="1" dirty="0"/>
              <a:t>Nearly 150 submitted experiment proposals by well over 1000 scientists “overbook” available beam time by a factor of 2-3</a:t>
            </a:r>
          </a:p>
          <a:p>
            <a:pPr marL="676275" lvl="1" indent="-342900">
              <a:buFont typeface="Arial" charset="0"/>
              <a:buChar char="•"/>
            </a:pPr>
            <a:r>
              <a:rPr lang="en-GB" sz="2300" dirty="0"/>
              <a:t>High-profile international Program Advisory Committees, Overall PAC chaired by </a:t>
            </a:r>
            <a:r>
              <a:rPr lang="en-GB" sz="2300" dirty="0" err="1"/>
              <a:t>Prof.</a:t>
            </a:r>
            <a:r>
              <a:rPr lang="en-GB" sz="2300" dirty="0"/>
              <a:t> Sydney </a:t>
            </a:r>
            <a:r>
              <a:rPr lang="en-GB" sz="2300" dirty="0" err="1"/>
              <a:t>Galès</a:t>
            </a:r>
            <a:r>
              <a:rPr lang="en-GB" sz="2300" dirty="0"/>
              <a:t> evaluated proposals (G-PAC meeting held on 19.-21. Sept. 2017)</a:t>
            </a:r>
            <a:endParaRPr lang="en-GB" sz="1800" dirty="0"/>
          </a:p>
          <a:p>
            <a:endParaRPr lang="en-GB" sz="1600" dirty="0"/>
          </a:p>
        </p:txBody>
      </p:sp>
      <p:sp>
        <p:nvSpPr>
          <p:cNvPr id="5" name="Slide Number Placeholder 4"/>
          <p:cNvSpPr>
            <a:spLocks noGrp="1"/>
          </p:cNvSpPr>
          <p:nvPr>
            <p:ph type="sldNum" sz="quarter" idx="4294967295"/>
          </p:nvPr>
        </p:nvSpPr>
        <p:spPr>
          <a:xfrm>
            <a:off x="8316913" y="6607175"/>
            <a:ext cx="728662" cy="2508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3E67DB-3F5A-400D-8115-4A6680BE68C1}" type="slidenum">
              <a:rPr kumimoji="0" lang="de-DE" sz="1000" b="0" i="0" u="none" strike="noStrike" kern="1200" cap="none" spc="0" normalizeH="0" baseline="0" noProof="0" smtClean="0">
                <a:ln>
                  <a:noFill/>
                </a:ln>
                <a:solidFill>
                  <a:srgbClr val="333333"/>
                </a:solidFill>
                <a:effectLst/>
                <a:uLnTx/>
                <a:uFillTx/>
                <a:latin typeface="Calibri"/>
                <a:ea typeface="+mn-ea"/>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de-DE" sz="1000" b="0" i="0" u="none" strike="noStrike" kern="1200" cap="none" spc="0" normalizeH="0" baseline="0" noProof="0">
              <a:ln>
                <a:noFill/>
              </a:ln>
              <a:solidFill>
                <a:srgbClr val="333333"/>
              </a:solidFill>
              <a:effectLst/>
              <a:uLnTx/>
              <a:uFillTx/>
              <a:latin typeface="Calibri"/>
              <a:ea typeface="+mn-ea"/>
            </a:endParaRPr>
          </a:p>
        </p:txBody>
      </p:sp>
    </p:spTree>
    <p:extLst>
      <p:ext uri="{BB962C8B-B14F-4D97-AF65-F5344CB8AC3E}">
        <p14:creationId xmlns:p14="http://schemas.microsoft.com/office/powerpoint/2010/main" val="40856705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547374" y="5644703"/>
            <a:ext cx="8114026" cy="1181100"/>
          </a:xfrm>
        </p:spPr>
        <p:txBody>
          <a:bodyPr>
            <a:normAutofit/>
          </a:bodyPr>
          <a:lstStyle/>
          <a:p>
            <a:r>
              <a:rPr lang="de-DE" dirty="0" err="1" smtClean="0"/>
              <a:t>Existing</a:t>
            </a:r>
            <a:r>
              <a:rPr lang="de-DE" dirty="0" smtClean="0"/>
              <a:t> </a:t>
            </a:r>
            <a:r>
              <a:rPr lang="de-DE" dirty="0" err="1" smtClean="0"/>
              <a:t>accelerator</a:t>
            </a:r>
            <a:r>
              <a:rPr lang="de-DE" dirty="0" smtClean="0"/>
              <a:t> </a:t>
            </a:r>
            <a:r>
              <a:rPr lang="de-DE" dirty="0" err="1" smtClean="0"/>
              <a:t>facility</a:t>
            </a:r>
            <a:r>
              <a:rPr lang="de-DE" dirty="0" smtClean="0"/>
              <a:t> </a:t>
            </a:r>
            <a:r>
              <a:rPr lang="de-DE" dirty="0" err="1" smtClean="0"/>
              <a:t>has</a:t>
            </a:r>
            <a:r>
              <a:rPr lang="de-DE" dirty="0" smtClean="0"/>
              <a:t> </a:t>
            </a:r>
            <a:r>
              <a:rPr lang="de-DE" dirty="0" err="1" smtClean="0"/>
              <a:t>been</a:t>
            </a:r>
            <a:r>
              <a:rPr lang="de-DE" dirty="0" smtClean="0"/>
              <a:t> </a:t>
            </a:r>
            <a:r>
              <a:rPr lang="de-DE" dirty="0" err="1" smtClean="0"/>
              <a:t>upgraded</a:t>
            </a:r>
            <a:r>
              <a:rPr lang="de-DE" dirty="0" smtClean="0"/>
              <a:t> </a:t>
            </a:r>
            <a:r>
              <a:rPr lang="de-DE" dirty="0" err="1" smtClean="0"/>
              <a:t>to</a:t>
            </a:r>
            <a:r>
              <a:rPr lang="de-DE" dirty="0" smtClean="0"/>
              <a:t> </a:t>
            </a:r>
            <a:r>
              <a:rPr lang="de-DE" dirty="0" err="1" smtClean="0"/>
              <a:t>serve</a:t>
            </a:r>
            <a:r>
              <a:rPr lang="de-DE" dirty="0" smtClean="0"/>
              <a:t> </a:t>
            </a:r>
            <a:r>
              <a:rPr lang="de-DE" dirty="0" err="1" smtClean="0"/>
              <a:t>as</a:t>
            </a:r>
            <a:r>
              <a:rPr lang="de-DE" dirty="0" smtClean="0"/>
              <a:t> </a:t>
            </a:r>
            <a:r>
              <a:rPr lang="de-DE" dirty="0" err="1" smtClean="0"/>
              <a:t>injector</a:t>
            </a:r>
            <a:r>
              <a:rPr lang="de-DE" dirty="0" smtClean="0"/>
              <a:t> </a:t>
            </a:r>
            <a:r>
              <a:rPr lang="de-DE" dirty="0" err="1" smtClean="0"/>
              <a:t>for</a:t>
            </a:r>
            <a:r>
              <a:rPr lang="de-DE" dirty="0" smtClean="0"/>
              <a:t> FAIR </a:t>
            </a:r>
            <a:r>
              <a:rPr lang="de-DE" dirty="0" err="1" smtClean="0"/>
              <a:t>and</a:t>
            </a:r>
            <a:r>
              <a:rPr lang="de-DE" dirty="0" smtClean="0"/>
              <a:t> – in </a:t>
            </a:r>
            <a:r>
              <a:rPr lang="de-DE" dirty="0" err="1" smtClean="0"/>
              <a:t>the</a:t>
            </a:r>
            <a:r>
              <a:rPr lang="de-DE" dirty="0" smtClean="0"/>
              <a:t> </a:t>
            </a:r>
            <a:r>
              <a:rPr lang="de-DE" dirty="0" err="1" smtClean="0"/>
              <a:t>meantime</a:t>
            </a:r>
            <a:r>
              <a:rPr lang="de-DE" dirty="0"/>
              <a:t> </a:t>
            </a:r>
            <a:r>
              <a:rPr lang="de-DE" dirty="0" smtClean="0"/>
              <a:t>– </a:t>
            </a:r>
            <a:r>
              <a:rPr lang="de-DE" dirty="0" err="1" smtClean="0"/>
              <a:t>for</a:t>
            </a:r>
            <a:r>
              <a:rPr lang="de-DE" dirty="0" smtClean="0"/>
              <a:t> FAIR </a:t>
            </a:r>
            <a:r>
              <a:rPr lang="de-DE" dirty="0" err="1" smtClean="0"/>
              <a:t>phase</a:t>
            </a:r>
            <a:r>
              <a:rPr lang="de-DE" dirty="0" smtClean="0"/>
              <a:t> 0</a:t>
            </a:r>
          </a:p>
          <a:p>
            <a:pPr lvl="1"/>
            <a:endParaRPr lang="de-DE" dirty="0"/>
          </a:p>
        </p:txBody>
      </p:sp>
      <p:sp>
        <p:nvSpPr>
          <p:cNvPr id="13" name="Titel 1"/>
          <p:cNvSpPr>
            <a:spLocks noGrp="1"/>
          </p:cNvSpPr>
          <p:nvPr>
            <p:ph type="title"/>
          </p:nvPr>
        </p:nvSpPr>
        <p:spPr>
          <a:xfrm>
            <a:off x="317790" y="280221"/>
            <a:ext cx="7253710" cy="787557"/>
          </a:xfrm>
        </p:spPr>
        <p:txBody>
          <a:bodyPr>
            <a:normAutofit fontScale="90000"/>
          </a:bodyPr>
          <a:lstStyle/>
          <a:p>
            <a:r>
              <a:rPr lang="de-DE" sz="3100" dirty="0" smtClean="0">
                <a:latin typeface="Calibri"/>
                <a:cs typeface="Calibri"/>
              </a:rPr>
              <a:t>GSI</a:t>
            </a:r>
            <a:r>
              <a:rPr lang="de-DE" sz="4000" dirty="0" smtClean="0">
                <a:latin typeface="Calibri"/>
                <a:cs typeface="Calibri"/>
              </a:rPr>
              <a:t> </a:t>
            </a:r>
            <a:r>
              <a:rPr lang="de-DE" dirty="0" smtClean="0">
                <a:latin typeface="Calibri"/>
                <a:cs typeface="Calibri"/>
              </a:rPr>
              <a:t>– </a:t>
            </a:r>
            <a:r>
              <a:rPr lang="de-DE" sz="2700" dirty="0" err="1" smtClean="0">
                <a:latin typeface="Calibri"/>
                <a:cs typeface="Calibri"/>
              </a:rPr>
              <a:t>Almost</a:t>
            </a:r>
            <a:r>
              <a:rPr lang="de-DE" sz="2700" dirty="0" smtClean="0">
                <a:latin typeface="Calibri"/>
                <a:cs typeface="Calibri"/>
              </a:rPr>
              <a:t> 50 </a:t>
            </a:r>
            <a:r>
              <a:rPr lang="de-DE" sz="2700" dirty="0" err="1" smtClean="0">
                <a:latin typeface="Calibri"/>
                <a:cs typeface="Calibri"/>
              </a:rPr>
              <a:t>Years</a:t>
            </a:r>
            <a:r>
              <a:rPr lang="de-DE" sz="2700" dirty="0" smtClean="0">
                <a:latin typeface="Calibri"/>
                <a:cs typeface="Calibri"/>
              </a:rPr>
              <a:t> </a:t>
            </a:r>
            <a:br>
              <a:rPr lang="de-DE" sz="2700" dirty="0" smtClean="0">
                <a:latin typeface="Calibri"/>
                <a:cs typeface="Calibri"/>
              </a:rPr>
            </a:br>
            <a:r>
              <a:rPr lang="de-DE" sz="2700" dirty="0" err="1" smtClean="0">
                <a:latin typeface="Calibri"/>
                <a:cs typeface="Calibri"/>
              </a:rPr>
              <a:t>of</a:t>
            </a:r>
            <a:r>
              <a:rPr lang="de-DE" sz="2700" dirty="0" smtClean="0">
                <a:latin typeface="Calibri"/>
                <a:cs typeface="Calibri"/>
              </a:rPr>
              <a:t> Scientific </a:t>
            </a:r>
            <a:r>
              <a:rPr lang="de-DE" sz="2700" dirty="0" err="1" smtClean="0">
                <a:latin typeface="Calibri"/>
                <a:cs typeface="Calibri"/>
              </a:rPr>
              <a:t>and</a:t>
            </a:r>
            <a:r>
              <a:rPr lang="de-DE" sz="2700" dirty="0" smtClean="0">
                <a:latin typeface="Calibri"/>
                <a:cs typeface="Calibri"/>
              </a:rPr>
              <a:t> Technical Competence</a:t>
            </a:r>
            <a:endParaRPr lang="de-DE" sz="2700" dirty="0">
              <a:latin typeface="Calibri"/>
              <a:cs typeface="Calibri"/>
            </a:endParaRPr>
          </a:p>
        </p:txBody>
      </p:sp>
      <p:pic>
        <p:nvPicPr>
          <p:cNvPr id="7" name="Picture 94"/>
          <p:cNvPicPr/>
          <p:nvPr/>
        </p:nvPicPr>
        <p:blipFill>
          <a:blip r:embed="rId3">
            <a:extLst>
              <a:ext uri="{28A0092B-C50C-407E-A947-70E740481C1C}">
                <a14:useLocalDpi xmlns:a14="http://schemas.microsoft.com/office/drawing/2010/main" val="0"/>
              </a:ext>
            </a:extLst>
          </a:blip>
          <a:stretch>
            <a:fillRect/>
          </a:stretch>
        </p:blipFill>
        <p:spPr>
          <a:xfrm>
            <a:off x="3806836" y="1654811"/>
            <a:ext cx="5325804" cy="3741120"/>
          </a:xfrm>
          <a:prstGeom prst="rect">
            <a:avLst/>
          </a:prstGeom>
          <a:solidFill>
            <a:schemeClr val="bg1">
              <a:lumMod val="85000"/>
            </a:schemeClr>
          </a:solidFill>
        </p:spPr>
      </p:pic>
      <p:sp>
        <p:nvSpPr>
          <p:cNvPr id="2" name="Textfeld 1"/>
          <p:cNvSpPr txBox="1"/>
          <p:nvPr/>
        </p:nvSpPr>
        <p:spPr>
          <a:xfrm rot="831508">
            <a:off x="6970491" y="3411212"/>
            <a:ext cx="667582" cy="400110"/>
          </a:xfrm>
          <a:prstGeom prst="rect">
            <a:avLst/>
          </a:prstGeom>
        </p:spPr>
        <p:txBody>
          <a:bodyPr vert="horz" wrap="square" lIns="91440" tIns="45720" rIns="91440" bIns="45720" rtlCol="0" anchor="t">
            <a:spAutoFit/>
          </a:bodyPr>
          <a:lstStyle/>
          <a:p>
            <a:pPr algn="ctr"/>
            <a:r>
              <a:rPr lang="en-US" sz="1000" dirty="0" smtClean="0"/>
              <a:t>Phelix</a:t>
            </a:r>
            <a:br>
              <a:rPr lang="en-US" sz="1000" dirty="0" smtClean="0"/>
            </a:br>
            <a:r>
              <a:rPr lang="en-US" sz="1000" dirty="0" smtClean="0"/>
              <a:t> Laser</a:t>
            </a:r>
          </a:p>
        </p:txBody>
      </p:sp>
      <p:sp>
        <p:nvSpPr>
          <p:cNvPr id="9" name="Textfeld 8"/>
          <p:cNvSpPr txBox="1"/>
          <p:nvPr/>
        </p:nvSpPr>
        <p:spPr>
          <a:xfrm rot="831508">
            <a:off x="6824738" y="4845721"/>
            <a:ext cx="865302" cy="230832"/>
          </a:xfrm>
          <a:prstGeom prst="rect">
            <a:avLst/>
          </a:prstGeom>
        </p:spPr>
        <p:txBody>
          <a:bodyPr vert="horz" wrap="square" lIns="91440" tIns="45720" rIns="91440" bIns="45720" rtlCol="0" anchor="t">
            <a:spAutoFit/>
          </a:bodyPr>
          <a:lstStyle/>
          <a:p>
            <a:pPr algn="ctr"/>
            <a:r>
              <a:rPr lang="en-US" sz="900" dirty="0" smtClean="0"/>
              <a:t>CRYRING</a:t>
            </a:r>
          </a:p>
        </p:txBody>
      </p:sp>
      <p:pic>
        <p:nvPicPr>
          <p:cNvPr id="6" name="Bild 5" descr="GSI-Linearbeschleuniger UNILAC_Alvarez.jpg"/>
          <p:cNvPicPr>
            <a:picLocks noChangeAspect="1"/>
          </p:cNvPicPr>
          <p:nvPr/>
        </p:nvPicPr>
        <p:blipFill rotWithShape="1">
          <a:blip r:embed="rId4">
            <a:extLst>
              <a:ext uri="{28A0092B-C50C-407E-A947-70E740481C1C}">
                <a14:useLocalDpi xmlns:a14="http://schemas.microsoft.com/office/drawing/2010/main" val="0"/>
              </a:ext>
            </a:extLst>
          </a:blip>
          <a:srcRect l="22687" t="20610" r="26914" b="5280"/>
          <a:stretch/>
        </p:blipFill>
        <p:spPr>
          <a:xfrm>
            <a:off x="-10632" y="1654811"/>
            <a:ext cx="3830158" cy="3741120"/>
          </a:xfrm>
          <a:prstGeom prst="rect">
            <a:avLst/>
          </a:prstGeom>
        </p:spPr>
      </p:pic>
      <p:sp>
        <p:nvSpPr>
          <p:cNvPr id="4" name="Foliennummernplatzhalter 3"/>
          <p:cNvSpPr>
            <a:spLocks noGrp="1"/>
          </p:cNvSpPr>
          <p:nvPr>
            <p:ph type="sldNum" sz="quarter" idx="4294967295"/>
          </p:nvPr>
        </p:nvSpPr>
        <p:spPr>
          <a:xfrm>
            <a:off x="7098998" y="6555851"/>
            <a:ext cx="1587801" cy="365125"/>
          </a:xfrm>
          <a:prstGeom prst="rect">
            <a:avLst/>
          </a:prstGeom>
        </p:spPr>
        <p:txBody>
          <a:bodyPr/>
          <a:lstStyle/>
          <a:p>
            <a:fld id="{0DCC8DDF-7ABC-9A4A-977E-E3234F04E4D4}" type="slidenum">
              <a:rPr lang="de-DE" smtClean="0"/>
              <a:pPr/>
              <a:t>2</a:t>
            </a:fld>
            <a:endParaRPr lang="de-DE" dirty="0"/>
          </a:p>
        </p:txBody>
      </p:sp>
    </p:spTree>
    <p:extLst>
      <p:ext uri="{BB962C8B-B14F-4D97-AF65-F5344CB8AC3E}">
        <p14:creationId xmlns:p14="http://schemas.microsoft.com/office/powerpoint/2010/main" val="134582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a:xfrm>
            <a:off x="7936416" y="6538355"/>
            <a:ext cx="744898" cy="365125"/>
          </a:xfrm>
        </p:spPr>
        <p:txBody>
          <a:bodyPr/>
          <a:lstStyle/>
          <a:p>
            <a:fld id="{125CBDDA-5CCF-8748-8988-9DC6C8981774}" type="slidenum">
              <a:rPr lang="de-DE" smtClean="0"/>
              <a:pPr/>
              <a:t>20</a:t>
            </a:fld>
            <a:endParaRPr lang="de-DE"/>
          </a:p>
        </p:txBody>
      </p:sp>
      <p:sp>
        <p:nvSpPr>
          <p:cNvPr id="2" name="Textfeld 1"/>
          <p:cNvSpPr txBox="1"/>
          <p:nvPr/>
        </p:nvSpPr>
        <p:spPr>
          <a:xfrm>
            <a:off x="179512" y="116632"/>
            <a:ext cx="6192688" cy="892552"/>
          </a:xfrm>
          <a:prstGeom prst="rect">
            <a:avLst/>
          </a:prstGeom>
        </p:spPr>
        <p:txBody>
          <a:bodyPr vert="horz" wrap="square" lIns="91440" tIns="45720" rIns="91440" bIns="45720" rtlCol="0" anchor="t">
            <a:spAutoFit/>
          </a:bodyPr>
          <a:lstStyle/>
          <a:p>
            <a:pPr defTabSz="914400"/>
            <a:r>
              <a:rPr lang="en-US" sz="2600" b="1" dirty="0">
                <a:solidFill>
                  <a:prstClr val="black"/>
                </a:solidFill>
              </a:rPr>
              <a:t>Evaluation of proposals for </a:t>
            </a:r>
            <a:br>
              <a:rPr lang="en-US" sz="2600" b="1" dirty="0">
                <a:solidFill>
                  <a:prstClr val="black"/>
                </a:solidFill>
              </a:rPr>
            </a:br>
            <a:r>
              <a:rPr lang="en-US" sz="2600" b="1" dirty="0">
                <a:solidFill>
                  <a:prstClr val="black"/>
                </a:solidFill>
              </a:rPr>
              <a:t>first FAIR Phase-0 Campaign 2018/19</a:t>
            </a:r>
          </a:p>
        </p:txBody>
      </p:sp>
      <p:sp>
        <p:nvSpPr>
          <p:cNvPr id="4" name="Textfeld 3"/>
          <p:cNvSpPr txBox="1"/>
          <p:nvPr/>
        </p:nvSpPr>
        <p:spPr>
          <a:xfrm>
            <a:off x="222944" y="1299040"/>
            <a:ext cx="7128792" cy="830997"/>
          </a:xfrm>
          <a:prstGeom prst="rect">
            <a:avLst/>
          </a:prstGeom>
        </p:spPr>
        <p:txBody>
          <a:bodyPr vert="horz" wrap="square" lIns="91440" tIns="45720" rIns="91440" bIns="45720" rtlCol="0" anchor="t">
            <a:spAutoFit/>
          </a:bodyPr>
          <a:lstStyle/>
          <a:p>
            <a:pPr defTabSz="914400"/>
            <a:r>
              <a:rPr lang="en-US" sz="2400" b="1" dirty="0">
                <a:solidFill>
                  <a:prstClr val="black"/>
                </a:solidFill>
              </a:rPr>
              <a:t>Results G-PAC (overall):  </a:t>
            </a:r>
          </a:p>
          <a:p>
            <a:pPr defTabSz="914400"/>
            <a:r>
              <a:rPr lang="en-US" sz="2400" b="1" dirty="0" err="1">
                <a:solidFill>
                  <a:prstClr val="black"/>
                </a:solidFill>
              </a:rPr>
              <a:t>beamtime</a:t>
            </a:r>
            <a:r>
              <a:rPr lang="en-US" sz="2400" b="1" dirty="0">
                <a:solidFill>
                  <a:prstClr val="black"/>
                </a:solidFill>
              </a:rPr>
              <a:t> recommendations in 8 h-shifts</a:t>
            </a:r>
          </a:p>
        </p:txBody>
      </p:sp>
      <p:graphicFrame>
        <p:nvGraphicFramePr>
          <p:cNvPr id="6" name="Objekt 5"/>
          <p:cNvGraphicFramePr>
            <a:graphicFrameLocks noChangeAspect="1"/>
          </p:cNvGraphicFramePr>
          <p:nvPr>
            <p:extLst/>
          </p:nvPr>
        </p:nvGraphicFramePr>
        <p:xfrm>
          <a:off x="654992" y="2243230"/>
          <a:ext cx="7854950" cy="3016250"/>
        </p:xfrm>
        <a:graphic>
          <a:graphicData uri="http://schemas.openxmlformats.org/presentationml/2006/ole">
            <mc:AlternateContent xmlns:mc="http://schemas.openxmlformats.org/markup-compatibility/2006">
              <mc:Choice xmlns:v="urn:schemas-microsoft-com:vml" Requires="v">
                <p:oleObj spid="_x0000_s5132" name="Arbeitsblatt" r:id="rId3" imgW="9418351" imgH="3611911" progId="Excel.Sheet.12">
                  <p:embed/>
                </p:oleObj>
              </mc:Choice>
              <mc:Fallback>
                <p:oleObj name="Arbeitsblatt" r:id="rId3" imgW="9418351" imgH="3611911" progId="Excel.Sheet.12">
                  <p:embed/>
                  <p:pic>
                    <p:nvPicPr>
                      <p:cNvPr id="0" name=""/>
                      <p:cNvPicPr/>
                      <p:nvPr/>
                    </p:nvPicPr>
                    <p:blipFill>
                      <a:blip r:embed="rId4"/>
                      <a:stretch>
                        <a:fillRect/>
                      </a:stretch>
                    </p:blipFill>
                    <p:spPr>
                      <a:xfrm>
                        <a:off x="654992" y="2243230"/>
                        <a:ext cx="7854950" cy="3016250"/>
                      </a:xfrm>
                      <a:prstGeom prst="rect">
                        <a:avLst/>
                      </a:prstGeom>
                    </p:spPr>
                  </p:pic>
                </p:oleObj>
              </mc:Fallback>
            </mc:AlternateContent>
          </a:graphicData>
        </a:graphic>
      </p:graphicFrame>
      <p:sp>
        <p:nvSpPr>
          <p:cNvPr id="5" name="Textfeld 4"/>
          <p:cNvSpPr txBox="1"/>
          <p:nvPr/>
        </p:nvSpPr>
        <p:spPr>
          <a:xfrm>
            <a:off x="3557591" y="5715002"/>
            <a:ext cx="1285875" cy="584775"/>
          </a:xfrm>
          <a:prstGeom prst="rect">
            <a:avLst/>
          </a:prstGeom>
        </p:spPr>
        <p:txBody>
          <a:bodyPr vert="horz" wrap="square" lIns="91440" tIns="45720" rIns="91440" bIns="45720" rtlCol="0" anchor="t">
            <a:spAutoFit/>
          </a:bodyPr>
          <a:lstStyle/>
          <a:p>
            <a:pPr algn="ctr"/>
            <a:r>
              <a:rPr lang="en-US" sz="1600" b="1" dirty="0"/>
              <a:t>Total </a:t>
            </a:r>
          </a:p>
          <a:p>
            <a:pPr algn="ctr"/>
            <a:r>
              <a:rPr lang="en-US" sz="1600" b="1" dirty="0"/>
              <a:t>requested</a:t>
            </a:r>
          </a:p>
        </p:txBody>
      </p:sp>
      <p:sp>
        <p:nvSpPr>
          <p:cNvPr id="7" name="Textfeld 6"/>
          <p:cNvSpPr txBox="1"/>
          <p:nvPr/>
        </p:nvSpPr>
        <p:spPr>
          <a:xfrm>
            <a:off x="5272078" y="5724522"/>
            <a:ext cx="1851049" cy="584775"/>
          </a:xfrm>
          <a:prstGeom prst="rect">
            <a:avLst/>
          </a:prstGeom>
        </p:spPr>
        <p:txBody>
          <a:bodyPr vert="horz" wrap="square" lIns="91440" tIns="45720" rIns="91440" bIns="45720" rtlCol="0" anchor="t">
            <a:spAutoFit/>
          </a:bodyPr>
          <a:lstStyle/>
          <a:p>
            <a:pPr algn="ctr"/>
            <a:r>
              <a:rPr lang="en-US" sz="1600" b="1" dirty="0"/>
              <a:t>Total </a:t>
            </a:r>
          </a:p>
          <a:p>
            <a:pPr algn="ctr"/>
            <a:r>
              <a:rPr lang="en-US" sz="1600" b="1" dirty="0"/>
              <a:t>recommended</a:t>
            </a:r>
          </a:p>
        </p:txBody>
      </p:sp>
      <p:sp>
        <p:nvSpPr>
          <p:cNvPr id="8" name="Pfeil nach unten 7"/>
          <p:cNvSpPr/>
          <p:nvPr/>
        </p:nvSpPr>
        <p:spPr>
          <a:xfrm rot="10800000">
            <a:off x="3956519" y="5329233"/>
            <a:ext cx="420694" cy="340219"/>
          </a:xfrm>
          <a:prstGeom prst="downArrow">
            <a:avLst/>
          </a:prstGeom>
          <a:solidFill>
            <a:srgbClr val="FFCCC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Pfeil nach unten 8"/>
          <p:cNvSpPr/>
          <p:nvPr/>
        </p:nvSpPr>
        <p:spPr>
          <a:xfrm rot="10800000">
            <a:off x="5994935" y="5338753"/>
            <a:ext cx="420694" cy="340219"/>
          </a:xfrm>
          <a:prstGeom prst="downArrow">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Textfeld 9"/>
          <p:cNvSpPr txBox="1"/>
          <p:nvPr/>
        </p:nvSpPr>
        <p:spPr>
          <a:xfrm>
            <a:off x="7237432" y="5705466"/>
            <a:ext cx="1966976" cy="830997"/>
          </a:xfrm>
          <a:prstGeom prst="rect">
            <a:avLst/>
          </a:prstGeom>
        </p:spPr>
        <p:txBody>
          <a:bodyPr vert="horz" wrap="square" lIns="91440" tIns="45720" rIns="91440" bIns="45720" rtlCol="0" anchor="t">
            <a:spAutoFit/>
          </a:bodyPr>
          <a:lstStyle/>
          <a:p>
            <a:pPr algn="ctr"/>
            <a:r>
              <a:rPr lang="en-US" sz="1600" b="1" dirty="0"/>
              <a:t>Total </a:t>
            </a:r>
          </a:p>
          <a:p>
            <a:pPr algn="ctr"/>
            <a:r>
              <a:rPr lang="en-US" sz="1600" b="1" dirty="0" err="1"/>
              <a:t>recomm</a:t>
            </a:r>
            <a:r>
              <a:rPr lang="en-US" sz="1600" b="1" dirty="0"/>
              <a:t>. plus “flexible reserve”</a:t>
            </a:r>
          </a:p>
        </p:txBody>
      </p:sp>
      <p:sp>
        <p:nvSpPr>
          <p:cNvPr id="11" name="Pfeil nach unten 10"/>
          <p:cNvSpPr/>
          <p:nvPr/>
        </p:nvSpPr>
        <p:spPr>
          <a:xfrm rot="10800000">
            <a:off x="8019063" y="5348273"/>
            <a:ext cx="420694" cy="340219"/>
          </a:xfrm>
          <a:prstGeom prst="downArrow">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3946678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rotWithShape="1">
          <a:blip r:embed="rId2">
            <a:extLst>
              <a:ext uri="{28A0092B-C50C-407E-A947-70E740481C1C}">
                <a14:useLocalDpi xmlns:a14="http://schemas.microsoft.com/office/drawing/2010/main" val="0"/>
              </a:ext>
            </a:extLst>
          </a:blip>
          <a:srcRect t="16190" r="959"/>
          <a:stretch/>
        </p:blipFill>
        <p:spPr>
          <a:xfrm>
            <a:off x="0" y="1382987"/>
            <a:ext cx="9144000" cy="5475013"/>
          </a:xfrm>
          <a:prstGeom prst="rect">
            <a:avLst/>
          </a:prstGeom>
        </p:spPr>
      </p:pic>
      <p:pic>
        <p:nvPicPr>
          <p:cNvPr id="4" name="Bild 2"/>
          <p:cNvPicPr>
            <a:picLocks noChangeAspect="1"/>
          </p:cNvPicPr>
          <p:nvPr/>
        </p:nvPicPr>
        <p:blipFill rotWithShape="1">
          <a:blip r:embed="rId2">
            <a:extLst>
              <a:ext uri="{28A0092B-C50C-407E-A947-70E740481C1C}">
                <a14:useLocalDpi xmlns:a14="http://schemas.microsoft.com/office/drawing/2010/main" val="0"/>
              </a:ext>
            </a:extLst>
          </a:blip>
          <a:srcRect r="23220" b="89059"/>
          <a:stretch/>
        </p:blipFill>
        <p:spPr>
          <a:xfrm>
            <a:off x="-1541483" y="107430"/>
            <a:ext cx="6368323" cy="642079"/>
          </a:xfrm>
          <a:prstGeom prst="rect">
            <a:avLst/>
          </a:prstGeom>
        </p:spPr>
      </p:pic>
    </p:spTree>
    <p:extLst>
      <p:ext uri="{BB962C8B-B14F-4D97-AF65-F5344CB8AC3E}">
        <p14:creationId xmlns:p14="http://schemas.microsoft.com/office/powerpoint/2010/main" val="32104633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1651820" y="1833454"/>
            <a:ext cx="5751871" cy="3868709"/>
          </a:xfrm>
          <a:prstGeom prst="rect">
            <a:avLst/>
          </a:prstGeom>
        </p:spPr>
      </p:pic>
      <p:sp>
        <p:nvSpPr>
          <p:cNvPr id="4" name="Rectangle 2"/>
          <p:cNvSpPr txBox="1">
            <a:spLocks noChangeArrowheads="1"/>
          </p:cNvSpPr>
          <p:nvPr/>
        </p:nvSpPr>
        <p:spPr>
          <a:xfrm>
            <a:off x="1230114" y="1197479"/>
            <a:ext cx="6595281" cy="535786"/>
          </a:xfrm>
          <a:prstGeom prst="rect">
            <a:avLst/>
          </a:prstGeom>
        </p:spPr>
        <p:txBody>
          <a:bodyPr/>
          <a:lstStyle>
            <a:lvl1pPr algn="ctr" defTabSz="457200" rtl="0" eaLnBrk="1" latinLnBrk="0" hangingPunct="1">
              <a:spcBef>
                <a:spcPct val="0"/>
              </a:spcBef>
              <a:buNone/>
              <a:defRPr sz="2400" b="1" kern="1200">
                <a:solidFill>
                  <a:srgbClr val="333333"/>
                </a:solidFill>
                <a:latin typeface="Arial"/>
                <a:ea typeface="+mj-ea"/>
                <a:cs typeface="Arial"/>
              </a:defRPr>
            </a:lvl1pPr>
          </a:lstStyle>
          <a:p>
            <a:r>
              <a:rPr lang="de-DE" altLang="de-DE" dirty="0">
                <a:solidFill>
                  <a:schemeClr val="tx1"/>
                </a:solidFill>
              </a:rPr>
              <a:t>Beam time </a:t>
            </a:r>
            <a:r>
              <a:rPr lang="de-DE" altLang="de-DE" dirty="0" err="1">
                <a:solidFill>
                  <a:schemeClr val="tx1"/>
                </a:solidFill>
              </a:rPr>
              <a:t>schedule</a:t>
            </a:r>
            <a:r>
              <a:rPr lang="de-DE" altLang="de-DE" dirty="0">
                <a:solidFill>
                  <a:schemeClr val="tx1"/>
                </a:solidFill>
              </a:rPr>
              <a:t> </a:t>
            </a:r>
            <a:r>
              <a:rPr lang="de-DE" altLang="de-DE" dirty="0" err="1">
                <a:solidFill>
                  <a:schemeClr val="tx1"/>
                </a:solidFill>
              </a:rPr>
              <a:t>foreseen</a:t>
            </a:r>
            <a:r>
              <a:rPr lang="de-DE" altLang="de-DE" dirty="0">
                <a:solidFill>
                  <a:schemeClr val="tx1"/>
                </a:solidFill>
              </a:rPr>
              <a:t> </a:t>
            </a:r>
            <a:r>
              <a:rPr lang="de-DE" altLang="de-DE" dirty="0" err="1">
                <a:solidFill>
                  <a:schemeClr val="tx1"/>
                </a:solidFill>
              </a:rPr>
              <a:t>for</a:t>
            </a:r>
            <a:r>
              <a:rPr lang="de-DE" altLang="de-DE" dirty="0">
                <a:solidFill>
                  <a:schemeClr val="tx1"/>
                </a:solidFill>
              </a:rPr>
              <a:t>  2018</a:t>
            </a:r>
          </a:p>
        </p:txBody>
      </p:sp>
    </p:spTree>
    <p:extLst>
      <p:ext uri="{BB962C8B-B14F-4D97-AF65-F5344CB8AC3E}">
        <p14:creationId xmlns:p14="http://schemas.microsoft.com/office/powerpoint/2010/main" val="38138364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9BB26D9-7939-8E48-9CB1-98662CF486FD}"/>
              </a:ext>
            </a:extLst>
          </p:cNvPr>
          <p:cNvSpPr txBox="1"/>
          <p:nvPr/>
        </p:nvSpPr>
        <p:spPr>
          <a:xfrm>
            <a:off x="191125" y="74016"/>
            <a:ext cx="5126636" cy="807913"/>
          </a:xfrm>
          <a:prstGeom prst="rect">
            <a:avLst/>
          </a:prstGeom>
        </p:spPr>
        <p:txBody>
          <a:bodyPr vert="horz" wrap="square" lIns="68580" tIns="34290" rIns="68580" bIns="34290" rtlCol="0" anchor="t">
            <a:spAutoFit/>
          </a:bodyPr>
          <a:lstStyle/>
          <a:p>
            <a:pPr algn="l"/>
            <a:r>
              <a:rPr lang="en-GB" sz="2400" b="1" dirty="0"/>
              <a:t>Accident: ER1 fire and RF ventilation contamination</a:t>
            </a:r>
          </a:p>
        </p:txBody>
      </p:sp>
      <p:pic>
        <p:nvPicPr>
          <p:cNvPr id="4" name="Grafik 3">
            <a:extLst>
              <a:ext uri="{FF2B5EF4-FFF2-40B4-BE49-F238E27FC236}">
                <a16:creationId xmlns:a16="http://schemas.microsoft.com/office/drawing/2014/main" id="{F2B07ACB-EE4A-0446-B8DE-97736D9028DE}"/>
              </a:ext>
            </a:extLst>
          </p:cNvPr>
          <p:cNvPicPr>
            <a:picLocks noChangeAspect="1"/>
          </p:cNvPicPr>
          <p:nvPr/>
        </p:nvPicPr>
        <p:blipFill>
          <a:blip r:embed="rId2"/>
          <a:stretch>
            <a:fillRect/>
          </a:stretch>
        </p:blipFill>
        <p:spPr>
          <a:xfrm>
            <a:off x="5275267" y="1469276"/>
            <a:ext cx="3842435" cy="2408837"/>
          </a:xfrm>
          <a:prstGeom prst="rect">
            <a:avLst/>
          </a:prstGeom>
        </p:spPr>
      </p:pic>
      <p:pic>
        <p:nvPicPr>
          <p:cNvPr id="6" name="Grafik 5">
            <a:extLst>
              <a:ext uri="{FF2B5EF4-FFF2-40B4-BE49-F238E27FC236}">
                <a16:creationId xmlns:a16="http://schemas.microsoft.com/office/drawing/2014/main" id="{55CF016F-278C-F64B-B9FC-B16FFD02C82F}"/>
              </a:ext>
            </a:extLst>
          </p:cNvPr>
          <p:cNvPicPr>
            <a:picLocks noChangeAspect="1"/>
          </p:cNvPicPr>
          <p:nvPr/>
        </p:nvPicPr>
        <p:blipFill>
          <a:blip r:embed="rId3"/>
          <a:stretch>
            <a:fillRect/>
          </a:stretch>
        </p:blipFill>
        <p:spPr>
          <a:xfrm>
            <a:off x="5275268" y="3849061"/>
            <a:ext cx="3842435" cy="2423690"/>
          </a:xfrm>
          <a:prstGeom prst="rect">
            <a:avLst/>
          </a:prstGeom>
        </p:spPr>
      </p:pic>
      <p:sp>
        <p:nvSpPr>
          <p:cNvPr id="7" name="Textfeld 6">
            <a:extLst>
              <a:ext uri="{FF2B5EF4-FFF2-40B4-BE49-F238E27FC236}">
                <a16:creationId xmlns:a16="http://schemas.microsoft.com/office/drawing/2014/main" id="{496B2D53-6A28-144D-BD13-C3169559C3E2}"/>
              </a:ext>
            </a:extLst>
          </p:cNvPr>
          <p:cNvSpPr txBox="1"/>
          <p:nvPr/>
        </p:nvSpPr>
        <p:spPr>
          <a:xfrm>
            <a:off x="7508983" y="6266768"/>
            <a:ext cx="1178849" cy="230832"/>
          </a:xfrm>
          <a:prstGeom prst="rect">
            <a:avLst/>
          </a:prstGeom>
        </p:spPr>
        <p:txBody>
          <a:bodyPr vert="horz" wrap="none" lIns="68580" tIns="34290" rIns="68580" bIns="34290" rtlCol="0" anchor="t">
            <a:spAutoFit/>
          </a:bodyPr>
          <a:lstStyle/>
          <a:p>
            <a:pPr algn="l"/>
            <a:r>
              <a:rPr lang="en-GB" sz="1050" dirty="0"/>
              <a:t>images: B. </a:t>
            </a:r>
            <a:r>
              <a:rPr lang="en-GB" sz="1050" dirty="0" err="1"/>
              <a:t>Schlitt</a:t>
            </a:r>
            <a:endParaRPr lang="en-GB" sz="1050" dirty="0"/>
          </a:p>
        </p:txBody>
      </p:sp>
      <p:sp>
        <p:nvSpPr>
          <p:cNvPr id="8" name="Rechteck 7">
            <a:extLst>
              <a:ext uri="{FF2B5EF4-FFF2-40B4-BE49-F238E27FC236}">
                <a16:creationId xmlns:a16="http://schemas.microsoft.com/office/drawing/2014/main" id="{21248918-1940-C74F-BE42-8D647E493026}"/>
              </a:ext>
            </a:extLst>
          </p:cNvPr>
          <p:cNvSpPr/>
          <p:nvPr/>
        </p:nvSpPr>
        <p:spPr>
          <a:xfrm>
            <a:off x="505918" y="1808521"/>
            <a:ext cx="4500797" cy="4517328"/>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214313" indent="-214313">
              <a:buFont typeface="Arial" panose="020B0604020202020204" pitchFamily="34" charset="0"/>
              <a:buChar char="•"/>
            </a:pPr>
            <a:r>
              <a:rPr lang="en-GB" dirty="0">
                <a:solidFill>
                  <a:schemeClr val="tx1"/>
                </a:solidFill>
              </a:rPr>
              <a:t>Fire in the ER1 transformer</a:t>
            </a:r>
          </a:p>
          <a:p>
            <a:pPr marL="214313" indent="-214313">
              <a:buFont typeface="Arial" panose="020B0604020202020204" pitchFamily="34" charset="0"/>
              <a:buChar char="•"/>
            </a:pPr>
            <a:r>
              <a:rPr lang="en-GB" dirty="0">
                <a:solidFill>
                  <a:schemeClr val="tx1"/>
                </a:solidFill>
              </a:rPr>
              <a:t>Power-off in the entire </a:t>
            </a:r>
            <a:r>
              <a:rPr lang="en-GB" dirty="0" err="1">
                <a:solidFill>
                  <a:schemeClr val="tx1"/>
                </a:solidFill>
              </a:rPr>
              <a:t>rf</a:t>
            </a:r>
            <a:r>
              <a:rPr lang="en-GB" dirty="0">
                <a:solidFill>
                  <a:schemeClr val="tx1"/>
                </a:solidFill>
              </a:rPr>
              <a:t> gallery</a:t>
            </a:r>
          </a:p>
          <a:p>
            <a:pPr marL="214313" indent="-214313">
              <a:buFont typeface="Arial" panose="020B0604020202020204" pitchFamily="34" charset="0"/>
              <a:buChar char="•"/>
            </a:pPr>
            <a:endParaRPr lang="en-GB" dirty="0">
              <a:solidFill>
                <a:schemeClr val="tx1"/>
              </a:solidFill>
            </a:endParaRPr>
          </a:p>
          <a:p>
            <a:pPr marL="214313" indent="-214313">
              <a:buFont typeface="Arial" panose="020B0604020202020204" pitchFamily="34" charset="0"/>
              <a:buChar char="•"/>
            </a:pPr>
            <a:endParaRPr lang="en-GB" dirty="0">
              <a:solidFill>
                <a:schemeClr val="tx1"/>
              </a:solidFill>
            </a:endParaRPr>
          </a:p>
          <a:p>
            <a:pPr marL="214313" indent="-214313">
              <a:buFont typeface="Arial" panose="020B0604020202020204" pitchFamily="34" charset="0"/>
              <a:buChar char="•"/>
            </a:pPr>
            <a:r>
              <a:rPr lang="en-GB" dirty="0">
                <a:solidFill>
                  <a:schemeClr val="tx1"/>
                </a:solidFill>
              </a:rPr>
              <a:t>Separation of the ER1 system</a:t>
            </a:r>
          </a:p>
          <a:p>
            <a:pPr marL="557213" lvl="1" indent="-214313">
              <a:buFont typeface="Arial" panose="020B0604020202020204" pitchFamily="34" charset="0"/>
              <a:buChar char="•"/>
            </a:pPr>
            <a:r>
              <a:rPr lang="en-GB" dirty="0">
                <a:solidFill>
                  <a:schemeClr val="tx1"/>
                </a:solidFill>
              </a:rPr>
              <a:t>No single gap resonators</a:t>
            </a:r>
          </a:p>
          <a:p>
            <a:pPr marL="214313" indent="-214313">
              <a:buFont typeface="Arial" panose="020B0604020202020204" pitchFamily="34" charset="0"/>
              <a:buChar char="•"/>
            </a:pPr>
            <a:endParaRPr lang="en-GB" dirty="0">
              <a:solidFill>
                <a:schemeClr val="tx1"/>
              </a:solidFill>
            </a:endParaRPr>
          </a:p>
          <a:p>
            <a:pPr marL="214313" indent="-214313">
              <a:buFont typeface="Arial" panose="020B0604020202020204" pitchFamily="34" charset="0"/>
              <a:buChar char="•"/>
            </a:pPr>
            <a:endParaRPr lang="en-GB" dirty="0">
              <a:solidFill>
                <a:schemeClr val="tx1"/>
              </a:solidFill>
            </a:endParaRPr>
          </a:p>
          <a:p>
            <a:pPr marL="214313" indent="-214313">
              <a:buFont typeface="Arial" panose="020B0604020202020204" pitchFamily="34" charset="0"/>
              <a:buChar char="•"/>
            </a:pPr>
            <a:r>
              <a:rPr lang="en-GB" dirty="0">
                <a:solidFill>
                  <a:schemeClr val="tx1"/>
                </a:solidFill>
              </a:rPr>
              <a:t>Cleaning of all amplifiers AND all transformers</a:t>
            </a:r>
          </a:p>
          <a:p>
            <a:pPr marL="557213" lvl="1" indent="-214313">
              <a:buFont typeface="Arial" panose="020B0604020202020204" pitchFamily="34" charset="0"/>
              <a:buChar char="•"/>
            </a:pPr>
            <a:r>
              <a:rPr lang="en-GB" dirty="0">
                <a:solidFill>
                  <a:schemeClr val="tx1"/>
                </a:solidFill>
              </a:rPr>
              <a:t>No </a:t>
            </a:r>
            <a:r>
              <a:rPr lang="en-GB" dirty="0" err="1">
                <a:solidFill>
                  <a:schemeClr val="tx1"/>
                </a:solidFill>
              </a:rPr>
              <a:t>rf</a:t>
            </a:r>
            <a:r>
              <a:rPr lang="en-GB" dirty="0">
                <a:solidFill>
                  <a:schemeClr val="tx1"/>
                </a:solidFill>
              </a:rPr>
              <a:t> operation until mid. Oct.</a:t>
            </a:r>
          </a:p>
          <a:p>
            <a:endParaRPr lang="en-GB" dirty="0">
              <a:solidFill>
                <a:schemeClr val="tx1"/>
              </a:solidFill>
            </a:endParaRPr>
          </a:p>
          <a:p>
            <a:pPr marL="214313" indent="-214313">
              <a:buFont typeface="Arial" panose="020B0604020202020204" pitchFamily="34" charset="0"/>
              <a:buChar char="•"/>
            </a:pPr>
            <a:endParaRPr lang="en-GB" dirty="0">
              <a:solidFill>
                <a:schemeClr val="tx1"/>
              </a:solidFill>
            </a:endParaRPr>
          </a:p>
        </p:txBody>
      </p:sp>
      <p:sp>
        <p:nvSpPr>
          <p:cNvPr id="10" name="Textfeld 9">
            <a:extLst>
              <a:ext uri="{FF2B5EF4-FFF2-40B4-BE49-F238E27FC236}">
                <a16:creationId xmlns:a16="http://schemas.microsoft.com/office/drawing/2014/main" id="{58B6A803-14A4-4940-8A12-EE9F4026F738}"/>
              </a:ext>
            </a:extLst>
          </p:cNvPr>
          <p:cNvSpPr txBox="1"/>
          <p:nvPr/>
        </p:nvSpPr>
        <p:spPr>
          <a:xfrm>
            <a:off x="516797" y="5213299"/>
            <a:ext cx="4276247" cy="715581"/>
          </a:xfrm>
          <a:prstGeom prst="rect">
            <a:avLst/>
          </a:prstGeom>
        </p:spPr>
        <p:txBody>
          <a:bodyPr vert="horz" wrap="square" lIns="68580" tIns="34290" rIns="68580" bIns="34290" rtlCol="0" anchor="t">
            <a:spAutoFit/>
          </a:bodyPr>
          <a:lstStyle/>
          <a:p>
            <a:pPr algn="l"/>
            <a:r>
              <a:rPr lang="en-GB" sz="2100" b="1" dirty="0">
                <a:sym typeface="Wingdings" pitchFamily="2" charset="2"/>
              </a:rPr>
              <a:t> </a:t>
            </a:r>
            <a:r>
              <a:rPr lang="en-GB" sz="2100" b="1" dirty="0"/>
              <a:t>No more physics beam time 2018</a:t>
            </a:r>
          </a:p>
        </p:txBody>
      </p:sp>
    </p:spTree>
    <p:extLst>
      <p:ext uri="{BB962C8B-B14F-4D97-AF65-F5344CB8AC3E}">
        <p14:creationId xmlns:p14="http://schemas.microsoft.com/office/powerpoint/2010/main" val="10491317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BF64064-899B-B44F-9F0A-D2F13EE373FB}"/>
              </a:ext>
            </a:extLst>
          </p:cNvPr>
          <p:cNvSpPr txBox="1"/>
          <p:nvPr/>
        </p:nvSpPr>
        <p:spPr>
          <a:xfrm>
            <a:off x="602207" y="103399"/>
            <a:ext cx="5693662" cy="438582"/>
          </a:xfrm>
          <a:prstGeom prst="rect">
            <a:avLst/>
          </a:prstGeom>
        </p:spPr>
        <p:txBody>
          <a:bodyPr vert="horz" wrap="square" lIns="68580" tIns="34290" rIns="68580" bIns="34290" rtlCol="0" anchor="t">
            <a:spAutoFit/>
          </a:bodyPr>
          <a:lstStyle/>
          <a:p>
            <a:pPr algn="l"/>
            <a:r>
              <a:rPr lang="en-GB" sz="2400" b="1" dirty="0"/>
              <a:t>Main other  challenges of the machine</a:t>
            </a:r>
          </a:p>
        </p:txBody>
      </p:sp>
      <p:sp>
        <p:nvSpPr>
          <p:cNvPr id="4" name="Rechteck 3">
            <a:extLst>
              <a:ext uri="{FF2B5EF4-FFF2-40B4-BE49-F238E27FC236}">
                <a16:creationId xmlns:a16="http://schemas.microsoft.com/office/drawing/2014/main" id="{6265B67D-0FF7-6049-9CEE-D9FED0B3F676}"/>
              </a:ext>
            </a:extLst>
          </p:cNvPr>
          <p:cNvSpPr/>
          <p:nvPr/>
        </p:nvSpPr>
        <p:spPr>
          <a:xfrm>
            <a:off x="1019330" y="1553691"/>
            <a:ext cx="3372787" cy="4483509"/>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r>
              <a:rPr lang="en-GB" b="1" dirty="0">
                <a:solidFill>
                  <a:schemeClr val="tx1"/>
                </a:solidFill>
              </a:rPr>
              <a:t>RFQ</a:t>
            </a:r>
          </a:p>
          <a:p>
            <a:pPr algn="ctr"/>
            <a:endParaRPr lang="en-GB" sz="1100" dirty="0">
              <a:solidFill>
                <a:schemeClr val="tx1"/>
              </a:solidFill>
            </a:endParaRPr>
          </a:p>
          <a:p>
            <a:pPr algn="ctr"/>
            <a:r>
              <a:rPr lang="en-GB" sz="1200" dirty="0">
                <a:solidFill>
                  <a:schemeClr val="tx1"/>
                </a:solidFill>
              </a:rPr>
              <a:t>Limited amplitude causes limitation of m/q</a:t>
            </a:r>
          </a:p>
          <a:p>
            <a:pPr algn="ctr"/>
            <a:endParaRPr lang="en-GB" sz="1600" dirty="0">
              <a:solidFill>
                <a:schemeClr val="tx1"/>
              </a:solidFill>
            </a:endParaRPr>
          </a:p>
          <a:p>
            <a:pPr marL="214313" indent="-214313" algn="ctr">
              <a:buFont typeface="Symbol" pitchFamily="2" charset="2"/>
              <a:buChar char="Þ"/>
            </a:pPr>
            <a:r>
              <a:rPr lang="en-GB" sz="1600" b="1" dirty="0">
                <a:solidFill>
                  <a:schemeClr val="tx1"/>
                </a:solidFill>
              </a:rPr>
              <a:t>Very heavy ions: No high intensity yet</a:t>
            </a:r>
          </a:p>
        </p:txBody>
      </p:sp>
      <p:sp>
        <p:nvSpPr>
          <p:cNvPr id="5" name="Rechteck 4">
            <a:extLst>
              <a:ext uri="{FF2B5EF4-FFF2-40B4-BE49-F238E27FC236}">
                <a16:creationId xmlns:a16="http://schemas.microsoft.com/office/drawing/2014/main" id="{720B545B-1EB1-7E45-B0EC-7D086FE678E0}"/>
              </a:ext>
            </a:extLst>
          </p:cNvPr>
          <p:cNvSpPr/>
          <p:nvPr/>
        </p:nvSpPr>
        <p:spPr>
          <a:xfrm>
            <a:off x="4817427" y="1579838"/>
            <a:ext cx="3382192" cy="4457362"/>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r>
              <a:rPr lang="en-GB" b="1" dirty="0">
                <a:solidFill>
                  <a:schemeClr val="tx1"/>
                </a:solidFill>
              </a:rPr>
              <a:t>New control system</a:t>
            </a:r>
          </a:p>
          <a:p>
            <a:pPr algn="ctr"/>
            <a:endParaRPr lang="en-GB" sz="5400" b="1" dirty="0">
              <a:solidFill>
                <a:schemeClr val="tx1"/>
              </a:solidFill>
            </a:endParaRPr>
          </a:p>
          <a:p>
            <a:pPr algn="ctr"/>
            <a:r>
              <a:rPr lang="en-GB" sz="1600" dirty="0">
                <a:solidFill>
                  <a:schemeClr val="tx1"/>
                </a:solidFill>
              </a:rPr>
              <a:t>FAIR control system not completed</a:t>
            </a:r>
          </a:p>
          <a:p>
            <a:pPr algn="ctr"/>
            <a:endParaRPr lang="en-GB" sz="1600" dirty="0">
              <a:solidFill>
                <a:schemeClr val="tx1"/>
              </a:solidFill>
            </a:endParaRPr>
          </a:p>
          <a:p>
            <a:pPr marL="214313" indent="-214313" algn="ctr">
              <a:buFont typeface="Symbol" pitchFamily="2" charset="2"/>
              <a:buChar char="Þ"/>
            </a:pPr>
            <a:r>
              <a:rPr lang="en-GB" sz="1600" b="1" dirty="0">
                <a:solidFill>
                  <a:schemeClr val="tx1"/>
                </a:solidFill>
              </a:rPr>
              <a:t>Complex operating</a:t>
            </a:r>
          </a:p>
          <a:p>
            <a:pPr marL="214313" indent="-214313" algn="ctr">
              <a:buFont typeface="Symbol" pitchFamily="2" charset="2"/>
              <a:buChar char="Þ"/>
            </a:pPr>
            <a:endParaRPr lang="en-GB" sz="1600" b="1" dirty="0">
              <a:solidFill>
                <a:schemeClr val="tx1"/>
              </a:solidFill>
            </a:endParaRPr>
          </a:p>
          <a:p>
            <a:pPr marL="214313" indent="-214313" algn="ctr">
              <a:buFont typeface="Symbol" pitchFamily="2" charset="2"/>
              <a:buChar char="Þ"/>
            </a:pPr>
            <a:r>
              <a:rPr lang="en-GB" sz="1600" b="1" dirty="0">
                <a:solidFill>
                  <a:schemeClr val="tx1"/>
                </a:solidFill>
              </a:rPr>
              <a:t>ESR not in operation</a:t>
            </a:r>
          </a:p>
          <a:p>
            <a:pPr marL="214313" indent="-214313" algn="ctr">
              <a:buFont typeface="Symbol" pitchFamily="2" charset="2"/>
              <a:buChar char="Þ"/>
            </a:pPr>
            <a:endParaRPr lang="en-GB" sz="1600" b="1" dirty="0">
              <a:solidFill>
                <a:schemeClr val="tx1"/>
              </a:solidFill>
            </a:endParaRPr>
          </a:p>
          <a:p>
            <a:pPr marL="214313" indent="-214313" algn="ctr">
              <a:buFont typeface="Symbol" pitchFamily="2" charset="2"/>
              <a:buChar char="Þ"/>
            </a:pPr>
            <a:r>
              <a:rPr lang="en-GB" sz="1600" b="1" dirty="0">
                <a:solidFill>
                  <a:schemeClr val="tx1"/>
                </a:solidFill>
              </a:rPr>
              <a:t>Still a lot commissioning needed</a:t>
            </a:r>
          </a:p>
          <a:p>
            <a:pPr marL="214313" indent="-214313" algn="ctr">
              <a:buFont typeface="Symbol" pitchFamily="2" charset="2"/>
              <a:buChar char="Þ"/>
            </a:pPr>
            <a:endParaRPr lang="en-GB" sz="1600" b="1" dirty="0">
              <a:solidFill>
                <a:schemeClr val="tx1"/>
              </a:solidFill>
            </a:endParaRPr>
          </a:p>
          <a:p>
            <a:pPr marL="214313" indent="-214313" algn="ctr">
              <a:buFont typeface="Symbol" pitchFamily="2" charset="2"/>
              <a:buChar char="Þ"/>
            </a:pPr>
            <a:r>
              <a:rPr lang="en-GB" sz="1600" b="1" dirty="0">
                <a:solidFill>
                  <a:schemeClr val="tx1"/>
                </a:solidFill>
              </a:rPr>
              <a:t>Limited parallel operation</a:t>
            </a:r>
          </a:p>
        </p:txBody>
      </p:sp>
      <p:pic>
        <p:nvPicPr>
          <p:cNvPr id="6" name="Picture 2" descr="R:\Bilder\2018-08-07 HSI RFQ\small\DSC_0952s.jpg">
            <a:extLst>
              <a:ext uri="{FF2B5EF4-FFF2-40B4-BE49-F238E27FC236}">
                <a16:creationId xmlns:a16="http://schemas.microsoft.com/office/drawing/2014/main" id="{DCF8FECC-E742-EE45-A544-D8F2E07BFC8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835"/>
          <a:stretch/>
        </p:blipFill>
        <p:spPr bwMode="auto">
          <a:xfrm>
            <a:off x="1480913" y="3007814"/>
            <a:ext cx="2561955" cy="16447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Bilder\2018-08-07 HSI RFQ\small\DSC_0907s.jpg">
            <a:extLst>
              <a:ext uri="{FF2B5EF4-FFF2-40B4-BE49-F238E27FC236}">
                <a16:creationId xmlns:a16="http://schemas.microsoft.com/office/drawing/2014/main" id="{57362DA6-E7D4-CC44-B325-8AC9FCAF869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7935" y="4702705"/>
            <a:ext cx="1578089" cy="10535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R:\Bilder\2018-08-07 HSI RFQ\small\DSC_0930s.jpg">
            <a:extLst>
              <a:ext uri="{FF2B5EF4-FFF2-40B4-BE49-F238E27FC236}">
                <a16:creationId xmlns:a16="http://schemas.microsoft.com/office/drawing/2014/main" id="{23214A02-421D-CF45-AC70-2FAC097C3CB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6175" y="4722089"/>
            <a:ext cx="1571507" cy="1049123"/>
          </a:xfrm>
          <a:prstGeom prst="rect">
            <a:avLst/>
          </a:prstGeom>
          <a:noFill/>
          <a:extLst>
            <a:ext uri="{909E8E84-426E-40DD-AFC4-6F175D3DCCD1}">
              <a14:hiddenFill xmlns:a14="http://schemas.microsoft.com/office/drawing/2010/main">
                <a:solidFill>
                  <a:srgbClr val="FFFFFF"/>
                </a:solidFill>
              </a14:hiddenFill>
            </a:ext>
          </a:extLst>
        </p:spPr>
      </p:pic>
      <p:sp>
        <p:nvSpPr>
          <p:cNvPr id="14" name="Textfeld 13">
            <a:extLst>
              <a:ext uri="{FF2B5EF4-FFF2-40B4-BE49-F238E27FC236}">
                <a16:creationId xmlns:a16="http://schemas.microsoft.com/office/drawing/2014/main" id="{DA57DF1D-F0A9-B646-99CE-0B5253CA830C}"/>
              </a:ext>
            </a:extLst>
          </p:cNvPr>
          <p:cNvSpPr txBox="1"/>
          <p:nvPr/>
        </p:nvSpPr>
        <p:spPr>
          <a:xfrm>
            <a:off x="1905063" y="5806368"/>
            <a:ext cx="1332811" cy="230832"/>
          </a:xfrm>
          <a:prstGeom prst="rect">
            <a:avLst/>
          </a:prstGeom>
        </p:spPr>
        <p:txBody>
          <a:bodyPr vert="horz" wrap="square" lIns="68580" tIns="34290" rIns="68580" bIns="34290" rtlCol="0" anchor="t">
            <a:spAutoFit/>
          </a:bodyPr>
          <a:lstStyle/>
          <a:p>
            <a:pPr algn="l"/>
            <a:r>
              <a:rPr lang="en-GB" sz="1050" dirty="0"/>
              <a:t>images: P. Gerhard</a:t>
            </a:r>
          </a:p>
        </p:txBody>
      </p:sp>
    </p:spTree>
    <p:extLst>
      <p:ext uri="{BB962C8B-B14F-4D97-AF65-F5344CB8AC3E}">
        <p14:creationId xmlns:p14="http://schemas.microsoft.com/office/powerpoint/2010/main" val="14217032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741" y="118078"/>
            <a:ext cx="6242342" cy="787557"/>
          </a:xfrm>
        </p:spPr>
        <p:txBody>
          <a:bodyPr anchor="ctr"/>
          <a:lstStyle/>
          <a:p>
            <a:r>
              <a:rPr lang="de-DE" dirty="0"/>
              <a:t>New Plan</a:t>
            </a:r>
          </a:p>
        </p:txBody>
      </p:sp>
      <p:sp>
        <p:nvSpPr>
          <p:cNvPr id="3" name="Content Placeholder 2"/>
          <p:cNvSpPr>
            <a:spLocks noGrp="1"/>
          </p:cNvSpPr>
          <p:nvPr>
            <p:ph idx="1"/>
          </p:nvPr>
        </p:nvSpPr>
        <p:spPr>
          <a:xfrm>
            <a:off x="127596" y="1918741"/>
            <a:ext cx="8849256" cy="4737698"/>
          </a:xfrm>
        </p:spPr>
        <p:txBody>
          <a:bodyPr>
            <a:normAutofit/>
          </a:bodyPr>
          <a:lstStyle/>
          <a:p>
            <a:r>
              <a:rPr lang="en-GB" dirty="0"/>
              <a:t>Following the interruption of the physics run due to the accident and the resulting extended downtime, new plans had to be developed. After a careful analysis of the damage and the situation, the machine operation strategy is to shift the two data taking periods foreseen for fall 2018 and fall 2019 by a few months. They now will be performed in early 2019 and early 2020 respectively, and commissioning time has been added for the accelerators in order to address some of the technical issues in an optimised way.</a:t>
            </a:r>
          </a:p>
          <a:p>
            <a:endParaRPr lang="de-DE" dirty="0">
              <a:solidFill>
                <a:srgbClr val="0000FF"/>
              </a:solidFill>
            </a:endParaRPr>
          </a:p>
        </p:txBody>
      </p:sp>
    </p:spTree>
    <p:extLst>
      <p:ext uri="{BB962C8B-B14F-4D97-AF65-F5344CB8AC3E}">
        <p14:creationId xmlns:p14="http://schemas.microsoft.com/office/powerpoint/2010/main" val="31399029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741" y="118078"/>
            <a:ext cx="6242342" cy="787557"/>
          </a:xfrm>
        </p:spPr>
        <p:txBody>
          <a:bodyPr anchor="ctr"/>
          <a:lstStyle/>
          <a:p>
            <a:r>
              <a:rPr lang="de-DE" dirty="0"/>
              <a:t>New Plan: Goals and boundary conditions</a:t>
            </a:r>
          </a:p>
        </p:txBody>
      </p:sp>
      <p:sp>
        <p:nvSpPr>
          <p:cNvPr id="3" name="Content Placeholder 2"/>
          <p:cNvSpPr>
            <a:spLocks noGrp="1"/>
          </p:cNvSpPr>
          <p:nvPr>
            <p:ph idx="1"/>
          </p:nvPr>
        </p:nvSpPr>
        <p:spPr>
          <a:xfrm>
            <a:off x="127596" y="1204877"/>
            <a:ext cx="8849256" cy="5451562"/>
          </a:xfrm>
        </p:spPr>
        <p:txBody>
          <a:bodyPr>
            <a:normAutofit fontScale="92500" lnSpcReduction="20000"/>
          </a:bodyPr>
          <a:lstStyle/>
          <a:p>
            <a:r>
              <a:rPr lang="de-DE" dirty="0">
                <a:solidFill>
                  <a:srgbClr val="0000FF"/>
                </a:solidFill>
              </a:rPr>
              <a:t>Engineering </a:t>
            </a:r>
            <a:r>
              <a:rPr lang="de-DE" dirty="0" err="1">
                <a:solidFill>
                  <a:srgbClr val="0000FF"/>
                </a:solidFill>
              </a:rPr>
              <a:t>run</a:t>
            </a:r>
            <a:r>
              <a:rPr lang="de-DE" dirty="0">
                <a:solidFill>
                  <a:srgbClr val="0000FF"/>
                </a:solidFill>
              </a:rPr>
              <a:t>: Nov. 2018 – </a:t>
            </a:r>
            <a:r>
              <a:rPr lang="de-DE" dirty="0" err="1">
                <a:solidFill>
                  <a:srgbClr val="0000FF"/>
                </a:solidFill>
              </a:rPr>
              <a:t>Dec</a:t>
            </a:r>
            <a:r>
              <a:rPr lang="de-DE" dirty="0">
                <a:solidFill>
                  <a:srgbClr val="0000FF"/>
                </a:solidFill>
              </a:rPr>
              <a:t>. 2018</a:t>
            </a:r>
          </a:p>
          <a:p>
            <a:pPr lvl="1"/>
            <a:r>
              <a:rPr lang="de-DE" dirty="0"/>
              <a:t>Goal: </a:t>
            </a:r>
            <a:r>
              <a:rPr lang="de-DE" dirty="0" err="1"/>
              <a:t>to</a:t>
            </a:r>
            <a:r>
              <a:rPr lang="de-DE" dirty="0"/>
              <a:t> </a:t>
            </a:r>
            <a:r>
              <a:rPr lang="de-DE" dirty="0" err="1"/>
              <a:t>establish</a:t>
            </a:r>
            <a:r>
              <a:rPr lang="de-DE" dirty="0"/>
              <a:t> </a:t>
            </a:r>
            <a:r>
              <a:rPr lang="de-DE" dirty="0" err="1"/>
              <a:t>basic</a:t>
            </a:r>
            <a:r>
              <a:rPr lang="de-DE" dirty="0"/>
              <a:t> </a:t>
            </a:r>
            <a:r>
              <a:rPr lang="de-DE" dirty="0" err="1"/>
              <a:t>operation</a:t>
            </a:r>
            <a:r>
              <a:rPr lang="de-DE" dirty="0"/>
              <a:t> </a:t>
            </a:r>
            <a:r>
              <a:rPr lang="de-DE" dirty="0" err="1"/>
              <a:t>conditions</a:t>
            </a:r>
            <a:r>
              <a:rPr lang="de-DE" dirty="0"/>
              <a:t> </a:t>
            </a:r>
            <a:r>
              <a:rPr lang="de-DE" dirty="0" err="1"/>
              <a:t>that</a:t>
            </a:r>
            <a:r>
              <a:rPr lang="de-DE" dirty="0"/>
              <a:t> </a:t>
            </a:r>
            <a:r>
              <a:rPr lang="de-DE" dirty="0" err="1"/>
              <a:t>are</a:t>
            </a:r>
            <a:r>
              <a:rPr lang="de-DE" dirty="0"/>
              <a:t> </a:t>
            </a:r>
            <a:r>
              <a:rPr lang="de-DE" dirty="0" err="1"/>
              <a:t>required</a:t>
            </a:r>
            <a:r>
              <a:rPr lang="de-DE" dirty="0"/>
              <a:t> </a:t>
            </a:r>
            <a:r>
              <a:rPr lang="de-DE" dirty="0" err="1"/>
              <a:t>for</a:t>
            </a:r>
            <a:r>
              <a:rPr lang="de-DE" dirty="0"/>
              <a:t> </a:t>
            </a:r>
            <a:r>
              <a:rPr lang="de-DE" dirty="0" err="1"/>
              <a:t>the</a:t>
            </a:r>
            <a:r>
              <a:rPr lang="de-DE" dirty="0"/>
              <a:t> </a:t>
            </a:r>
            <a:r>
              <a:rPr lang="de-DE" dirty="0" err="1"/>
              <a:t>Physics</a:t>
            </a:r>
            <a:r>
              <a:rPr lang="de-DE" dirty="0"/>
              <a:t> </a:t>
            </a:r>
            <a:r>
              <a:rPr lang="de-DE" dirty="0" err="1"/>
              <a:t>program</a:t>
            </a:r>
            <a:r>
              <a:rPr lang="de-DE" dirty="0"/>
              <a:t> in 2019</a:t>
            </a:r>
          </a:p>
          <a:p>
            <a:pPr lvl="1"/>
            <a:r>
              <a:rPr lang="de-DE" dirty="0" err="1"/>
              <a:t>boundary</a:t>
            </a:r>
            <a:r>
              <a:rPr lang="de-DE" dirty="0"/>
              <a:t> </a:t>
            </a:r>
            <a:r>
              <a:rPr lang="de-DE" dirty="0" err="1"/>
              <a:t>conditions</a:t>
            </a:r>
            <a:r>
              <a:rPr lang="de-DE" dirty="0"/>
              <a:t>:</a:t>
            </a:r>
          </a:p>
          <a:p>
            <a:pPr lvl="2"/>
            <a:r>
              <a:rPr lang="de-DE" dirty="0"/>
              <a:t>limited </a:t>
            </a:r>
            <a:r>
              <a:rPr lang="de-DE" dirty="0" err="1"/>
              <a:t>capabilities</a:t>
            </a:r>
            <a:r>
              <a:rPr lang="de-DE" dirty="0"/>
              <a:t> </a:t>
            </a:r>
            <a:r>
              <a:rPr lang="de-DE" dirty="0" err="1"/>
              <a:t>of</a:t>
            </a:r>
            <a:r>
              <a:rPr lang="de-DE" dirty="0"/>
              <a:t> </a:t>
            </a:r>
            <a:r>
              <a:rPr lang="de-DE" dirty="0" err="1"/>
              <a:t>new</a:t>
            </a:r>
            <a:r>
              <a:rPr lang="de-DE" dirty="0"/>
              <a:t> FAIR </a:t>
            </a:r>
            <a:r>
              <a:rPr lang="de-DE" dirty="0" err="1"/>
              <a:t>controls</a:t>
            </a:r>
            <a:r>
              <a:rPr lang="de-DE" dirty="0"/>
              <a:t> </a:t>
            </a:r>
          </a:p>
          <a:p>
            <a:pPr lvl="3"/>
            <a:r>
              <a:rPr lang="de-DE" dirty="0"/>
              <a:t>Not </a:t>
            </a:r>
            <a:r>
              <a:rPr lang="de-DE" dirty="0" err="1"/>
              <a:t>yet</a:t>
            </a:r>
            <a:r>
              <a:rPr lang="de-DE" dirty="0"/>
              <a:t> </a:t>
            </a:r>
            <a:r>
              <a:rPr lang="de-DE" dirty="0" err="1"/>
              <a:t>comprehensive</a:t>
            </a:r>
            <a:r>
              <a:rPr lang="de-DE" dirty="0"/>
              <a:t> </a:t>
            </a:r>
            <a:r>
              <a:rPr lang="de-DE" dirty="0" err="1"/>
              <a:t>tools</a:t>
            </a:r>
            <a:r>
              <a:rPr lang="de-DE" dirty="0"/>
              <a:t> </a:t>
            </a:r>
            <a:r>
              <a:rPr lang="de-DE" dirty="0" err="1"/>
              <a:t>including</a:t>
            </a:r>
            <a:r>
              <a:rPr lang="de-DE" dirty="0"/>
              <a:t> </a:t>
            </a:r>
            <a:r>
              <a:rPr lang="de-DE" dirty="0" err="1"/>
              <a:t>up</a:t>
            </a:r>
            <a:r>
              <a:rPr lang="de-DE" dirty="0"/>
              <a:t> </a:t>
            </a:r>
            <a:r>
              <a:rPr lang="de-DE" dirty="0" err="1"/>
              <a:t>to</a:t>
            </a:r>
            <a:r>
              <a:rPr lang="de-DE" dirty="0"/>
              <a:t> </a:t>
            </a:r>
            <a:r>
              <a:rPr lang="de-DE" dirty="0" err="1"/>
              <a:t>date</a:t>
            </a:r>
            <a:r>
              <a:rPr lang="de-DE" dirty="0"/>
              <a:t> </a:t>
            </a:r>
            <a:r>
              <a:rPr lang="de-DE" dirty="0" err="1"/>
              <a:t>lattice</a:t>
            </a:r>
            <a:r>
              <a:rPr lang="de-DE" dirty="0"/>
              <a:t> </a:t>
            </a:r>
            <a:r>
              <a:rPr lang="de-DE" dirty="0" err="1"/>
              <a:t>layouts</a:t>
            </a:r>
            <a:r>
              <a:rPr lang="de-DE" dirty="0"/>
              <a:t> </a:t>
            </a:r>
            <a:r>
              <a:rPr lang="de-DE" dirty="0" err="1"/>
              <a:t>for</a:t>
            </a:r>
            <a:r>
              <a:rPr lang="de-DE" dirty="0"/>
              <a:t> </a:t>
            </a:r>
            <a:r>
              <a:rPr lang="de-DE" dirty="0" err="1"/>
              <a:t>beamline</a:t>
            </a:r>
            <a:r>
              <a:rPr lang="de-DE" dirty="0"/>
              <a:t> </a:t>
            </a:r>
            <a:r>
              <a:rPr lang="de-DE" dirty="0" err="1"/>
              <a:t>tuning</a:t>
            </a:r>
            <a:endParaRPr lang="de-DE" dirty="0"/>
          </a:p>
          <a:p>
            <a:pPr lvl="3"/>
            <a:r>
              <a:rPr lang="de-DE" dirty="0" err="1"/>
              <a:t>no</a:t>
            </a:r>
            <a:r>
              <a:rPr lang="de-DE" dirty="0"/>
              <a:t> </a:t>
            </a:r>
            <a:r>
              <a:rPr lang="de-DE" dirty="0" err="1"/>
              <a:t>storage</a:t>
            </a:r>
            <a:r>
              <a:rPr lang="de-DE" dirty="0"/>
              <a:t> </a:t>
            </a:r>
            <a:r>
              <a:rPr lang="de-DE" dirty="0" err="1"/>
              <a:t>mode</a:t>
            </a:r>
            <a:r>
              <a:rPr lang="de-DE" dirty="0"/>
              <a:t> </a:t>
            </a:r>
            <a:r>
              <a:rPr lang="de-DE" dirty="0" err="1"/>
              <a:t>capabilities</a:t>
            </a:r>
            <a:r>
              <a:rPr lang="de-DE" dirty="0"/>
              <a:t> </a:t>
            </a:r>
            <a:r>
              <a:rPr lang="de-DE" dirty="0" err="1"/>
              <a:t>available</a:t>
            </a:r>
            <a:r>
              <a:rPr lang="de-DE" dirty="0"/>
              <a:t> </a:t>
            </a:r>
            <a:r>
              <a:rPr lang="de-DE" dirty="0" err="1"/>
              <a:t>for</a:t>
            </a:r>
            <a:r>
              <a:rPr lang="de-DE" dirty="0"/>
              <a:t> </a:t>
            </a:r>
            <a:r>
              <a:rPr lang="de-DE" dirty="0" err="1"/>
              <a:t>comprehensive</a:t>
            </a:r>
            <a:r>
              <a:rPr lang="de-DE" dirty="0"/>
              <a:t> ESR </a:t>
            </a:r>
            <a:r>
              <a:rPr lang="de-DE" dirty="0" err="1"/>
              <a:t>commissioning</a:t>
            </a:r>
            <a:endParaRPr lang="de-DE" dirty="0"/>
          </a:p>
          <a:p>
            <a:endParaRPr lang="de-DE" sz="600" dirty="0">
              <a:solidFill>
                <a:srgbClr val="0000FF"/>
              </a:solidFill>
            </a:endParaRPr>
          </a:p>
          <a:p>
            <a:r>
              <a:rPr lang="de-DE" dirty="0" err="1">
                <a:solidFill>
                  <a:srgbClr val="0000FF"/>
                </a:solidFill>
              </a:rPr>
              <a:t>Physics</a:t>
            </a:r>
            <a:r>
              <a:rPr lang="de-DE" dirty="0">
                <a:solidFill>
                  <a:srgbClr val="0000FF"/>
                </a:solidFill>
              </a:rPr>
              <a:t> </a:t>
            </a:r>
            <a:r>
              <a:rPr lang="de-DE" dirty="0" err="1">
                <a:solidFill>
                  <a:srgbClr val="0000FF"/>
                </a:solidFill>
              </a:rPr>
              <a:t>run</a:t>
            </a:r>
            <a:r>
              <a:rPr lang="de-DE" dirty="0">
                <a:solidFill>
                  <a:srgbClr val="0000FF"/>
                </a:solidFill>
              </a:rPr>
              <a:t>: March 2019 – April 2019</a:t>
            </a:r>
          </a:p>
          <a:p>
            <a:pPr lvl="1"/>
            <a:r>
              <a:rPr lang="de-DE" dirty="0"/>
              <a:t>Goal: </a:t>
            </a:r>
            <a:r>
              <a:rPr lang="de-DE" dirty="0" err="1"/>
              <a:t>to</a:t>
            </a:r>
            <a:r>
              <a:rPr lang="de-DE" dirty="0"/>
              <a:t> </a:t>
            </a:r>
            <a:r>
              <a:rPr lang="de-DE" dirty="0" err="1"/>
              <a:t>provide</a:t>
            </a:r>
            <a:r>
              <a:rPr lang="de-DE" dirty="0"/>
              <a:t> </a:t>
            </a:r>
            <a:r>
              <a:rPr lang="de-DE" dirty="0" err="1"/>
              <a:t>reliable</a:t>
            </a:r>
            <a:r>
              <a:rPr lang="de-DE" dirty="0"/>
              <a:t> </a:t>
            </a:r>
            <a:r>
              <a:rPr lang="de-DE" dirty="0" err="1"/>
              <a:t>operation</a:t>
            </a:r>
            <a:r>
              <a:rPr lang="de-DE" dirty="0"/>
              <a:t> </a:t>
            </a:r>
            <a:r>
              <a:rPr lang="de-DE" dirty="0" err="1"/>
              <a:t>for</a:t>
            </a:r>
            <a:r>
              <a:rPr lang="de-DE" dirty="0"/>
              <a:t> </a:t>
            </a:r>
            <a:r>
              <a:rPr lang="de-DE" dirty="0" err="1"/>
              <a:t>the</a:t>
            </a:r>
            <a:r>
              <a:rPr lang="de-DE" dirty="0"/>
              <a:t> </a:t>
            </a:r>
            <a:r>
              <a:rPr lang="de-DE" dirty="0" err="1"/>
              <a:t>scheduled</a:t>
            </a:r>
            <a:r>
              <a:rPr lang="de-DE" dirty="0"/>
              <a:t> </a:t>
            </a:r>
            <a:r>
              <a:rPr lang="de-DE" dirty="0" err="1"/>
              <a:t>Physics</a:t>
            </a:r>
            <a:r>
              <a:rPr lang="de-DE" dirty="0"/>
              <a:t> </a:t>
            </a:r>
            <a:r>
              <a:rPr lang="de-DE" dirty="0" err="1"/>
              <a:t>programs</a:t>
            </a:r>
            <a:endParaRPr lang="de-DE" dirty="0"/>
          </a:p>
          <a:p>
            <a:pPr lvl="1"/>
            <a:r>
              <a:rPr lang="de-DE" dirty="0" err="1"/>
              <a:t>boundary</a:t>
            </a:r>
            <a:r>
              <a:rPr lang="de-DE" dirty="0"/>
              <a:t> </a:t>
            </a:r>
            <a:r>
              <a:rPr lang="de-DE" dirty="0" err="1"/>
              <a:t>conditions</a:t>
            </a:r>
            <a:endParaRPr lang="de-DE" dirty="0"/>
          </a:p>
          <a:p>
            <a:pPr lvl="2"/>
            <a:r>
              <a:rPr lang="de-DE" dirty="0"/>
              <a:t>limited </a:t>
            </a:r>
            <a:r>
              <a:rPr lang="de-DE" dirty="0" err="1"/>
              <a:t>choice</a:t>
            </a:r>
            <a:r>
              <a:rPr lang="de-DE" dirty="0"/>
              <a:t> </a:t>
            </a:r>
            <a:r>
              <a:rPr lang="de-DE" dirty="0" err="1"/>
              <a:t>of</a:t>
            </a:r>
            <a:r>
              <a:rPr lang="de-DE" dirty="0"/>
              <a:t> heavy </a:t>
            </a:r>
            <a:r>
              <a:rPr lang="de-DE" dirty="0" err="1"/>
              <a:t>ions</a:t>
            </a:r>
            <a:r>
              <a:rPr lang="de-DE" dirty="0"/>
              <a:t> due </a:t>
            </a:r>
            <a:r>
              <a:rPr lang="de-DE" dirty="0" err="1"/>
              <a:t>to</a:t>
            </a:r>
            <a:r>
              <a:rPr lang="de-DE" dirty="0"/>
              <a:t> HSI RFQ </a:t>
            </a:r>
            <a:r>
              <a:rPr lang="de-DE" dirty="0" err="1"/>
              <a:t>technical</a:t>
            </a:r>
            <a:r>
              <a:rPr lang="de-DE" dirty="0"/>
              <a:t> </a:t>
            </a:r>
            <a:r>
              <a:rPr lang="de-DE" dirty="0" err="1"/>
              <a:t>limitation</a:t>
            </a:r>
            <a:endParaRPr lang="de-DE" dirty="0"/>
          </a:p>
          <a:p>
            <a:pPr lvl="2"/>
            <a:r>
              <a:rPr lang="de-DE" dirty="0" err="1"/>
              <a:t>No</a:t>
            </a:r>
            <a:r>
              <a:rPr lang="de-DE" dirty="0"/>
              <a:t> </a:t>
            </a:r>
            <a:r>
              <a:rPr lang="de-DE" dirty="0" err="1"/>
              <a:t>single</a:t>
            </a:r>
            <a:r>
              <a:rPr lang="de-DE" dirty="0"/>
              <a:t> </a:t>
            </a:r>
            <a:r>
              <a:rPr lang="de-DE" dirty="0" err="1"/>
              <a:t>gap</a:t>
            </a:r>
            <a:r>
              <a:rPr lang="de-DE" dirty="0"/>
              <a:t> </a:t>
            </a:r>
            <a:r>
              <a:rPr lang="de-DE" dirty="0" err="1"/>
              <a:t>resonators</a:t>
            </a:r>
            <a:r>
              <a:rPr lang="de-DE" dirty="0"/>
              <a:t> at </a:t>
            </a:r>
            <a:r>
              <a:rPr lang="de-DE" dirty="0" err="1"/>
              <a:t>the</a:t>
            </a:r>
            <a:r>
              <a:rPr lang="de-DE" dirty="0"/>
              <a:t> end </a:t>
            </a:r>
            <a:r>
              <a:rPr lang="de-DE" dirty="0" err="1"/>
              <a:t>of</a:t>
            </a:r>
            <a:r>
              <a:rPr lang="de-DE" dirty="0"/>
              <a:t> </a:t>
            </a:r>
            <a:r>
              <a:rPr lang="de-DE" dirty="0" err="1"/>
              <a:t>post</a:t>
            </a:r>
            <a:r>
              <a:rPr lang="de-DE" dirty="0"/>
              <a:t> </a:t>
            </a:r>
            <a:r>
              <a:rPr lang="de-DE" dirty="0" err="1"/>
              <a:t>striper</a:t>
            </a:r>
            <a:endParaRPr lang="de-DE" dirty="0"/>
          </a:p>
          <a:p>
            <a:pPr lvl="2"/>
            <a:r>
              <a:rPr lang="de-DE" dirty="0" err="1"/>
              <a:t>No</a:t>
            </a:r>
            <a:r>
              <a:rPr lang="de-DE" dirty="0"/>
              <a:t> parallel </a:t>
            </a:r>
            <a:r>
              <a:rPr lang="de-DE" dirty="0" err="1"/>
              <a:t>operation</a:t>
            </a:r>
            <a:r>
              <a:rPr lang="de-DE" dirty="0"/>
              <a:t> in </a:t>
            </a:r>
            <a:r>
              <a:rPr lang="de-DE" dirty="0" err="1"/>
              <a:t>planning</a:t>
            </a:r>
            <a:r>
              <a:rPr lang="de-DE" dirty="0"/>
              <a:t> </a:t>
            </a:r>
            <a:r>
              <a:rPr lang="de-DE" dirty="0" err="1"/>
              <a:t>to</a:t>
            </a:r>
            <a:r>
              <a:rPr lang="de-DE" dirty="0"/>
              <a:t> </a:t>
            </a:r>
            <a:r>
              <a:rPr lang="de-DE" dirty="0" err="1"/>
              <a:t>ensure</a:t>
            </a:r>
            <a:r>
              <a:rPr lang="de-DE" dirty="0"/>
              <a:t> </a:t>
            </a:r>
            <a:r>
              <a:rPr lang="de-DE" dirty="0" err="1"/>
              <a:t>reliability</a:t>
            </a:r>
            <a:endParaRPr lang="de-DE" dirty="0"/>
          </a:p>
          <a:p>
            <a:endParaRPr lang="de-DE" sz="600" dirty="0">
              <a:solidFill>
                <a:srgbClr val="0000FF"/>
              </a:solidFill>
            </a:endParaRPr>
          </a:p>
          <a:p>
            <a:r>
              <a:rPr lang="de-DE" dirty="0">
                <a:solidFill>
                  <a:srgbClr val="0000FF"/>
                </a:solidFill>
              </a:rPr>
              <a:t>Engineering </a:t>
            </a:r>
            <a:r>
              <a:rPr lang="de-DE" dirty="0" err="1">
                <a:solidFill>
                  <a:srgbClr val="0000FF"/>
                </a:solidFill>
              </a:rPr>
              <a:t>run</a:t>
            </a:r>
            <a:r>
              <a:rPr lang="de-DE" dirty="0">
                <a:solidFill>
                  <a:srgbClr val="0000FF"/>
                </a:solidFill>
              </a:rPr>
              <a:t>: Nov. 2019 – </a:t>
            </a:r>
            <a:r>
              <a:rPr lang="de-DE" dirty="0" err="1">
                <a:solidFill>
                  <a:srgbClr val="0000FF"/>
                </a:solidFill>
              </a:rPr>
              <a:t>Dec</a:t>
            </a:r>
            <a:r>
              <a:rPr lang="de-DE" dirty="0">
                <a:solidFill>
                  <a:srgbClr val="0000FF"/>
                </a:solidFill>
              </a:rPr>
              <a:t>. 2019</a:t>
            </a:r>
          </a:p>
          <a:p>
            <a:pPr lvl="1"/>
            <a:r>
              <a:rPr lang="de-DE" dirty="0"/>
              <a:t>Goal: 1) </a:t>
            </a:r>
            <a:r>
              <a:rPr lang="de-DE" dirty="0" err="1"/>
              <a:t>to</a:t>
            </a:r>
            <a:r>
              <a:rPr lang="de-DE" dirty="0"/>
              <a:t> </a:t>
            </a:r>
            <a:r>
              <a:rPr lang="de-DE" dirty="0" err="1"/>
              <a:t>establish</a:t>
            </a:r>
            <a:r>
              <a:rPr lang="de-DE" dirty="0"/>
              <a:t> ESR </a:t>
            </a:r>
            <a:r>
              <a:rPr lang="de-DE" dirty="0" err="1"/>
              <a:t>storage</a:t>
            </a:r>
            <a:r>
              <a:rPr lang="de-DE" dirty="0"/>
              <a:t> </a:t>
            </a:r>
            <a:r>
              <a:rPr lang="de-DE" dirty="0" err="1"/>
              <a:t>mode</a:t>
            </a:r>
            <a:r>
              <a:rPr lang="de-DE" dirty="0"/>
              <a:t> 2) </a:t>
            </a:r>
            <a:r>
              <a:rPr lang="de-DE" dirty="0" err="1"/>
              <a:t>to</a:t>
            </a:r>
            <a:r>
              <a:rPr lang="de-DE" dirty="0"/>
              <a:t> </a:t>
            </a:r>
            <a:r>
              <a:rPr lang="de-DE" dirty="0" err="1"/>
              <a:t>establish</a:t>
            </a:r>
            <a:r>
              <a:rPr lang="de-DE" dirty="0"/>
              <a:t> </a:t>
            </a:r>
            <a:r>
              <a:rPr lang="de-DE" dirty="0" err="1"/>
              <a:t>deceleration</a:t>
            </a:r>
            <a:r>
              <a:rPr lang="de-DE" dirty="0"/>
              <a:t> in ESR 3) </a:t>
            </a:r>
            <a:r>
              <a:rPr lang="de-DE" dirty="0" err="1"/>
              <a:t>to</a:t>
            </a:r>
            <a:r>
              <a:rPr lang="de-DE" dirty="0"/>
              <a:t> </a:t>
            </a:r>
            <a:r>
              <a:rPr lang="de-DE" dirty="0" err="1"/>
              <a:t>complete</a:t>
            </a:r>
            <a:r>
              <a:rPr lang="de-DE" dirty="0"/>
              <a:t> </a:t>
            </a:r>
            <a:r>
              <a:rPr lang="de-DE" dirty="0" err="1"/>
              <a:t>the</a:t>
            </a:r>
            <a:r>
              <a:rPr lang="de-DE" dirty="0"/>
              <a:t> </a:t>
            </a:r>
            <a:r>
              <a:rPr lang="de-DE" dirty="0" err="1"/>
              <a:t>comissioning</a:t>
            </a:r>
            <a:r>
              <a:rPr lang="de-DE" dirty="0"/>
              <a:t> </a:t>
            </a:r>
            <a:r>
              <a:rPr lang="de-DE" dirty="0" err="1"/>
              <a:t>of</a:t>
            </a:r>
            <a:r>
              <a:rPr lang="de-DE" dirty="0"/>
              <a:t> CRYRING </a:t>
            </a:r>
            <a:r>
              <a:rPr lang="de-DE" dirty="0" err="1"/>
              <a:t>with</a:t>
            </a:r>
            <a:r>
              <a:rPr lang="de-DE" dirty="0"/>
              <a:t> ESR beam</a:t>
            </a:r>
          </a:p>
          <a:p>
            <a:pPr lvl="1"/>
            <a:r>
              <a:rPr lang="de-DE" dirty="0" err="1"/>
              <a:t>newly</a:t>
            </a:r>
            <a:r>
              <a:rPr lang="de-DE" dirty="0"/>
              <a:t> </a:t>
            </a:r>
            <a:r>
              <a:rPr lang="de-DE" dirty="0" err="1"/>
              <a:t>introduced</a:t>
            </a:r>
            <a:r>
              <a:rPr lang="de-DE" dirty="0"/>
              <a:t> FAIR </a:t>
            </a:r>
            <a:r>
              <a:rPr lang="de-DE" dirty="0" err="1"/>
              <a:t>controls</a:t>
            </a:r>
            <a:r>
              <a:rPr lang="de-DE" dirty="0"/>
              <a:t> </a:t>
            </a:r>
            <a:r>
              <a:rPr lang="de-DE" dirty="0" err="1"/>
              <a:t>for</a:t>
            </a:r>
            <a:r>
              <a:rPr lang="de-DE" dirty="0"/>
              <a:t> ESR must </a:t>
            </a:r>
            <a:r>
              <a:rPr lang="de-DE" dirty="0" err="1"/>
              <a:t>allow</a:t>
            </a:r>
            <a:r>
              <a:rPr lang="de-DE" dirty="0"/>
              <a:t> </a:t>
            </a:r>
            <a:r>
              <a:rPr lang="de-DE" dirty="0" err="1"/>
              <a:t>storage</a:t>
            </a:r>
            <a:r>
              <a:rPr lang="de-DE" dirty="0"/>
              <a:t> </a:t>
            </a:r>
            <a:r>
              <a:rPr lang="de-DE" dirty="0" err="1"/>
              <a:t>mode</a:t>
            </a:r>
            <a:endParaRPr lang="de-DE" dirty="0"/>
          </a:p>
          <a:p>
            <a:pPr lvl="2"/>
            <a:r>
              <a:rPr lang="de-DE" dirty="0" err="1"/>
              <a:t>Expect</a:t>
            </a:r>
            <a:r>
              <a:rPr lang="de-DE" dirty="0"/>
              <a:t> </a:t>
            </a:r>
            <a:r>
              <a:rPr lang="de-DE" dirty="0" err="1"/>
              <a:t>to</a:t>
            </a:r>
            <a:r>
              <a:rPr lang="de-DE" dirty="0"/>
              <a:t> </a:t>
            </a:r>
            <a:r>
              <a:rPr lang="de-DE" dirty="0" err="1"/>
              <a:t>be</a:t>
            </a:r>
            <a:r>
              <a:rPr lang="de-DE" dirty="0"/>
              <a:t> </a:t>
            </a:r>
            <a:r>
              <a:rPr lang="de-DE" dirty="0" err="1"/>
              <a:t>available</a:t>
            </a:r>
            <a:r>
              <a:rPr lang="de-DE" dirty="0"/>
              <a:t> </a:t>
            </a:r>
            <a:r>
              <a:rPr lang="de-DE" dirty="0" err="1"/>
              <a:t>for</a:t>
            </a:r>
            <a:r>
              <a:rPr lang="de-DE" dirty="0"/>
              <a:t> </a:t>
            </a:r>
            <a:r>
              <a:rPr lang="de-DE" dirty="0" err="1"/>
              <a:t>commissioning</a:t>
            </a:r>
            <a:r>
              <a:rPr lang="de-DE" dirty="0"/>
              <a:t> </a:t>
            </a:r>
            <a:r>
              <a:rPr lang="de-DE" dirty="0" err="1"/>
              <a:t>no</a:t>
            </a:r>
            <a:r>
              <a:rPr lang="de-DE" dirty="0"/>
              <a:t> </a:t>
            </a:r>
            <a:r>
              <a:rPr lang="de-DE" dirty="0" err="1"/>
              <a:t>earlier</a:t>
            </a:r>
            <a:r>
              <a:rPr lang="de-DE" dirty="0"/>
              <a:t> </a:t>
            </a:r>
            <a:r>
              <a:rPr lang="de-DE" dirty="0" err="1"/>
              <a:t>than</a:t>
            </a:r>
            <a:r>
              <a:rPr lang="de-DE" dirty="0"/>
              <a:t> Sept. 2019</a:t>
            </a:r>
          </a:p>
        </p:txBody>
      </p:sp>
    </p:spTree>
    <p:extLst>
      <p:ext uri="{BB962C8B-B14F-4D97-AF65-F5344CB8AC3E}">
        <p14:creationId xmlns:p14="http://schemas.microsoft.com/office/powerpoint/2010/main" val="5603890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36" y="181457"/>
            <a:ext cx="9144000" cy="640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rot="356769">
            <a:off x="5260535" y="4410510"/>
            <a:ext cx="2475480" cy="400110"/>
          </a:xfrm>
          <a:prstGeom prst="rect">
            <a:avLst/>
          </a:prstGeom>
          <a:ln w="12700">
            <a:noFill/>
          </a:ln>
        </p:spPr>
        <p:txBody>
          <a:bodyPr vert="horz" wrap="square" lIns="91440" tIns="45720" rIns="91440" bIns="45720" rtlCol="0" anchor="t">
            <a:spAutoFit/>
          </a:bodyPr>
          <a:lstStyle/>
          <a:p>
            <a:pPr algn="l"/>
            <a:r>
              <a:rPr lang="de-DE" sz="2000" b="1" dirty="0">
                <a:solidFill>
                  <a:srgbClr val="00B0F0"/>
                </a:solidFill>
              </a:rPr>
              <a:t>Engineering </a:t>
            </a:r>
            <a:r>
              <a:rPr lang="de-DE" sz="2000" b="1" dirty="0" err="1">
                <a:solidFill>
                  <a:srgbClr val="00B0F0"/>
                </a:solidFill>
              </a:rPr>
              <a:t>run</a:t>
            </a:r>
            <a:endParaRPr lang="de-DE" sz="2000" b="1" dirty="0">
              <a:solidFill>
                <a:srgbClr val="00B0F0"/>
              </a:solidFill>
            </a:endParaRPr>
          </a:p>
        </p:txBody>
      </p:sp>
      <p:sp>
        <p:nvSpPr>
          <p:cNvPr id="12" name="TextBox 11"/>
          <p:cNvSpPr txBox="1"/>
          <p:nvPr/>
        </p:nvSpPr>
        <p:spPr>
          <a:xfrm>
            <a:off x="4251007" y="5475012"/>
            <a:ext cx="4873557" cy="1107996"/>
          </a:xfrm>
          <a:prstGeom prst="rect">
            <a:avLst/>
          </a:prstGeom>
          <a:solidFill>
            <a:schemeClr val="bg1"/>
          </a:solidFill>
        </p:spPr>
        <p:txBody>
          <a:bodyPr vert="horz" wrap="square" lIns="91440" tIns="45720" rIns="91440" bIns="45720" rtlCol="0" anchor="t">
            <a:spAutoFit/>
          </a:bodyPr>
          <a:lstStyle/>
          <a:p>
            <a:pPr algn="l"/>
            <a:r>
              <a:rPr lang="en-US" b="1" dirty="0">
                <a:solidFill>
                  <a:srgbClr val="FF0000"/>
                </a:solidFill>
              </a:rPr>
              <a:t>Main focus of the engineering run</a:t>
            </a:r>
          </a:p>
          <a:p>
            <a:pPr marL="285750" indent="-285750" algn="l">
              <a:buFont typeface="Arial" panose="020B0604020202020204" pitchFamily="34" charset="0"/>
              <a:buChar char="•"/>
            </a:pPr>
            <a:r>
              <a:rPr lang="de-DE" sz="1600" dirty="0" err="1"/>
              <a:t>establilsh</a:t>
            </a:r>
            <a:r>
              <a:rPr lang="de-DE" sz="1600" dirty="0"/>
              <a:t> </a:t>
            </a:r>
            <a:r>
              <a:rPr lang="de-DE" sz="1600" dirty="0" err="1"/>
              <a:t>slow</a:t>
            </a:r>
            <a:r>
              <a:rPr lang="de-DE" sz="1600" dirty="0"/>
              <a:t> </a:t>
            </a:r>
            <a:r>
              <a:rPr lang="de-DE" sz="1600" dirty="0" err="1"/>
              <a:t>extraction</a:t>
            </a:r>
            <a:r>
              <a:rPr lang="de-DE" sz="1600" dirty="0"/>
              <a:t> beam </a:t>
            </a:r>
            <a:r>
              <a:rPr lang="de-DE" sz="1600" dirty="0" err="1"/>
              <a:t>to</a:t>
            </a:r>
            <a:r>
              <a:rPr lang="de-DE" sz="1600" dirty="0"/>
              <a:t> HADES</a:t>
            </a:r>
            <a:endParaRPr lang="en-US" sz="1400" dirty="0"/>
          </a:p>
          <a:p>
            <a:pPr marL="285750" indent="-285750" algn="l">
              <a:buFont typeface="Arial" panose="020B0604020202020204" pitchFamily="34" charset="0"/>
              <a:buChar char="•"/>
            </a:pPr>
            <a:r>
              <a:rPr lang="de-DE" sz="1600" dirty="0" err="1"/>
              <a:t>start</a:t>
            </a:r>
            <a:r>
              <a:rPr lang="de-DE" sz="1600" dirty="0"/>
              <a:t> ESR </a:t>
            </a:r>
            <a:r>
              <a:rPr lang="de-DE" sz="1600" dirty="0" err="1"/>
              <a:t>commission</a:t>
            </a:r>
            <a:r>
              <a:rPr lang="de-DE" sz="1600" dirty="0"/>
              <a:t> </a:t>
            </a:r>
            <a:r>
              <a:rPr lang="de-DE" sz="1600" dirty="0" err="1"/>
              <a:t>controls</a:t>
            </a:r>
            <a:endParaRPr lang="en-US" sz="1600" b="1" dirty="0">
              <a:solidFill>
                <a:srgbClr val="0000FF"/>
              </a:solidFill>
            </a:endParaRPr>
          </a:p>
          <a:p>
            <a:pPr marL="285750" indent="-285750" algn="l">
              <a:buFont typeface="Arial" panose="020B0604020202020204" pitchFamily="34" charset="0"/>
              <a:buChar char="•"/>
            </a:pPr>
            <a:r>
              <a:rPr lang="de-DE" sz="1600" dirty="0"/>
              <a:t>FRS </a:t>
            </a:r>
            <a:r>
              <a:rPr lang="de-DE" sz="1600" dirty="0" err="1"/>
              <a:t>commissioning</a:t>
            </a:r>
            <a:r>
              <a:rPr lang="de-DE" sz="1600" dirty="0"/>
              <a:t>, </a:t>
            </a:r>
            <a:r>
              <a:rPr lang="de-DE" sz="1600" dirty="0" err="1"/>
              <a:t>mCBM</a:t>
            </a:r>
            <a:r>
              <a:rPr lang="de-DE" sz="1600" dirty="0"/>
              <a:t> </a:t>
            </a:r>
            <a:r>
              <a:rPr lang="de-DE" sz="1600" dirty="0" err="1"/>
              <a:t>detector</a:t>
            </a:r>
            <a:r>
              <a:rPr lang="de-DE" sz="1600" dirty="0"/>
              <a:t> </a:t>
            </a:r>
            <a:r>
              <a:rPr lang="de-DE" sz="1600" dirty="0" err="1"/>
              <a:t>setup</a:t>
            </a:r>
            <a:endParaRPr lang="en-US" sz="1600" dirty="0"/>
          </a:p>
        </p:txBody>
      </p:sp>
      <p:sp>
        <p:nvSpPr>
          <p:cNvPr id="2" name="Oval 1">
            <a:extLst>
              <a:ext uri="{FF2B5EF4-FFF2-40B4-BE49-F238E27FC236}">
                <a16:creationId xmlns:a16="http://schemas.microsoft.com/office/drawing/2014/main" id="{68655310-3323-254D-949D-F716761396DD}"/>
              </a:ext>
            </a:extLst>
          </p:cNvPr>
          <p:cNvSpPr/>
          <p:nvPr/>
        </p:nvSpPr>
        <p:spPr>
          <a:xfrm>
            <a:off x="7028597" y="1398545"/>
            <a:ext cx="2060812" cy="1180879"/>
          </a:xfrm>
          <a:prstGeom prst="ellipse">
            <a:avLst/>
          </a:prstGeom>
          <a:noFill/>
          <a:ln w="38100">
            <a:solidFill>
              <a:srgbClr val="00B05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6" name="Oval 5">
            <a:extLst>
              <a:ext uri="{FF2B5EF4-FFF2-40B4-BE49-F238E27FC236}">
                <a16:creationId xmlns:a16="http://schemas.microsoft.com/office/drawing/2014/main" id="{D74F170A-9D88-1943-9E27-793196EB217A}"/>
              </a:ext>
            </a:extLst>
          </p:cNvPr>
          <p:cNvSpPr/>
          <p:nvPr/>
        </p:nvSpPr>
        <p:spPr>
          <a:xfrm>
            <a:off x="222207" y="2712589"/>
            <a:ext cx="1396732" cy="1019961"/>
          </a:xfrm>
          <a:prstGeom prst="ellipse">
            <a:avLst/>
          </a:prstGeom>
          <a:noFill/>
          <a:ln w="38100">
            <a:solidFill>
              <a:srgbClr val="00B05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extLst>
      <p:ext uri="{BB962C8B-B14F-4D97-AF65-F5344CB8AC3E}">
        <p14:creationId xmlns:p14="http://schemas.microsoft.com/office/powerpoint/2010/main" val="22957578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17390"/>
            <a:ext cx="9147941" cy="6027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p:cNvSpPr txBox="1"/>
          <p:nvPr/>
        </p:nvSpPr>
        <p:spPr>
          <a:xfrm rot="356769">
            <a:off x="5260535" y="4595342"/>
            <a:ext cx="2475480" cy="400110"/>
          </a:xfrm>
          <a:prstGeom prst="rect">
            <a:avLst/>
          </a:prstGeom>
          <a:ln w="12700">
            <a:noFill/>
          </a:ln>
        </p:spPr>
        <p:txBody>
          <a:bodyPr vert="horz" wrap="square" lIns="91440" tIns="45720" rIns="91440" bIns="45720" rtlCol="0" anchor="t">
            <a:spAutoFit/>
          </a:bodyPr>
          <a:lstStyle/>
          <a:p>
            <a:pPr algn="l"/>
            <a:r>
              <a:rPr lang="de-DE" sz="2000" b="1" dirty="0">
                <a:solidFill>
                  <a:srgbClr val="00B0F0"/>
                </a:solidFill>
              </a:rPr>
              <a:t>Engineering </a:t>
            </a:r>
            <a:r>
              <a:rPr lang="de-DE" sz="2000" b="1" dirty="0" err="1">
                <a:solidFill>
                  <a:srgbClr val="00B0F0"/>
                </a:solidFill>
              </a:rPr>
              <a:t>run</a:t>
            </a:r>
            <a:endParaRPr lang="de-DE" sz="2000" b="1" dirty="0">
              <a:solidFill>
                <a:srgbClr val="00B0F0"/>
              </a:solidFill>
            </a:endParaRPr>
          </a:p>
        </p:txBody>
      </p:sp>
      <p:sp>
        <p:nvSpPr>
          <p:cNvPr id="24" name="TextBox 23"/>
          <p:cNvSpPr txBox="1"/>
          <p:nvPr/>
        </p:nvSpPr>
        <p:spPr>
          <a:xfrm>
            <a:off x="4251007" y="5475012"/>
            <a:ext cx="4873557" cy="1323439"/>
          </a:xfrm>
          <a:prstGeom prst="rect">
            <a:avLst/>
          </a:prstGeom>
          <a:solidFill>
            <a:schemeClr val="bg1"/>
          </a:solidFill>
        </p:spPr>
        <p:txBody>
          <a:bodyPr vert="horz" wrap="square" lIns="91440" tIns="45720" rIns="91440" bIns="45720" rtlCol="0" anchor="t">
            <a:spAutoFit/>
          </a:bodyPr>
          <a:lstStyle/>
          <a:p>
            <a:pPr algn="l"/>
            <a:r>
              <a:rPr lang="en-US" b="1" dirty="0">
                <a:solidFill>
                  <a:srgbClr val="FF0000"/>
                </a:solidFill>
              </a:rPr>
              <a:t>Planned shutdown major activities</a:t>
            </a:r>
          </a:p>
          <a:p>
            <a:pPr marL="285750" indent="-285750" algn="l">
              <a:buFont typeface="Arial" panose="020B0604020202020204" pitchFamily="34" charset="0"/>
              <a:buChar char="•"/>
            </a:pPr>
            <a:r>
              <a:rPr lang="en-US" sz="1600" dirty="0"/>
              <a:t>UNILAC HSI RFQ new electrodes</a:t>
            </a:r>
          </a:p>
          <a:p>
            <a:pPr marL="461963" lvl="1" indent="-173038">
              <a:buFont typeface="Arial" panose="020B0604020202020204" pitchFamily="34" charset="0"/>
              <a:buChar char="•"/>
            </a:pPr>
            <a:r>
              <a:rPr lang="en-US" sz="1400" dirty="0"/>
              <a:t>in progress. Expect installation ~mid 2019</a:t>
            </a:r>
          </a:p>
          <a:p>
            <a:pPr marL="285750" indent="-285750" algn="l">
              <a:buFont typeface="Arial" panose="020B0604020202020204" pitchFamily="34" charset="0"/>
              <a:buChar char="•"/>
            </a:pPr>
            <a:r>
              <a:rPr lang="en-US" sz="1600" dirty="0"/>
              <a:t>UNILAC UHV upgrade: full scale: </a:t>
            </a:r>
            <a:r>
              <a:rPr lang="en-US" sz="1600" b="1" dirty="0">
                <a:solidFill>
                  <a:srgbClr val="0000FF"/>
                </a:solidFill>
              </a:rPr>
              <a:t>8 month</a:t>
            </a:r>
          </a:p>
          <a:p>
            <a:pPr marL="285750" indent="-285750" algn="l">
              <a:buFont typeface="Arial" panose="020B0604020202020204" pitchFamily="34" charset="0"/>
              <a:buChar char="•"/>
            </a:pPr>
            <a:r>
              <a:rPr lang="en-US" sz="1600" dirty="0"/>
              <a:t>TGA fire protection renovation </a:t>
            </a:r>
          </a:p>
        </p:txBody>
      </p:sp>
    </p:spTree>
    <p:extLst>
      <p:ext uri="{BB962C8B-B14F-4D97-AF65-F5344CB8AC3E}">
        <p14:creationId xmlns:p14="http://schemas.microsoft.com/office/powerpoint/2010/main" val="7869001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125CBDDA-5CCF-8748-8988-9DC6C8981774}" type="slidenum">
              <a:rPr lang="de-DE" smtClean="0"/>
              <a:t>29</a:t>
            </a:fld>
            <a:endParaRPr lang="de-DE"/>
          </a:p>
        </p:txBody>
      </p:sp>
      <p:sp>
        <p:nvSpPr>
          <p:cNvPr id="13" name="Titel 1"/>
          <p:cNvSpPr>
            <a:spLocks noGrp="1"/>
          </p:cNvSpPr>
          <p:nvPr>
            <p:ph type="title"/>
          </p:nvPr>
        </p:nvSpPr>
        <p:spPr>
          <a:xfrm>
            <a:off x="539364" y="262199"/>
            <a:ext cx="5584535" cy="787557"/>
          </a:xfrm>
        </p:spPr>
        <p:txBody>
          <a:bodyPr>
            <a:normAutofit/>
          </a:bodyPr>
          <a:lstStyle/>
          <a:p>
            <a:r>
              <a:rPr lang="de-DE" sz="2800" dirty="0" smtClean="0"/>
              <a:t>FAIR 2025 </a:t>
            </a:r>
            <a:endParaRPr lang="de-DE" sz="2800" dirty="0"/>
          </a:p>
        </p:txBody>
      </p:sp>
      <p:pic>
        <p:nvPicPr>
          <p:cNvPr id="2" name="Bild 1" descr="FAIR_Fotomontage_2016.png"/>
          <p:cNvPicPr>
            <a:picLocks noChangeAspect="1"/>
          </p:cNvPicPr>
          <p:nvPr/>
        </p:nvPicPr>
        <p:blipFill rotWithShape="1">
          <a:blip r:embed="rId3">
            <a:extLst>
              <a:ext uri="{28A0092B-C50C-407E-A947-70E740481C1C}">
                <a14:useLocalDpi xmlns:a14="http://schemas.microsoft.com/office/drawing/2010/main" val="0"/>
              </a:ext>
            </a:extLst>
          </a:blip>
          <a:srcRect t="11118" b="-8739"/>
          <a:stretch/>
        </p:blipFill>
        <p:spPr>
          <a:xfrm>
            <a:off x="0" y="1165860"/>
            <a:ext cx="9144000" cy="6009542"/>
          </a:xfrm>
          <a:prstGeom prst="rect">
            <a:avLst/>
          </a:prstGeom>
        </p:spPr>
      </p:pic>
      <p:sp>
        <p:nvSpPr>
          <p:cNvPr id="12" name="Textfeld 11"/>
          <p:cNvSpPr txBox="1"/>
          <p:nvPr/>
        </p:nvSpPr>
        <p:spPr>
          <a:xfrm>
            <a:off x="6026047" y="5628621"/>
            <a:ext cx="2981260" cy="523220"/>
          </a:xfrm>
          <a:prstGeom prst="rect">
            <a:avLst/>
          </a:prstGeom>
        </p:spPr>
        <p:txBody>
          <a:bodyPr vert="horz" wrap="square" lIns="91440" tIns="45720" rIns="91440" bIns="45720" rtlCol="0" anchor="t">
            <a:spAutoFit/>
          </a:bodyPr>
          <a:lstStyle/>
          <a:p>
            <a:pPr algn="l"/>
            <a:r>
              <a:rPr lang="en-US" sz="2800" b="1" dirty="0" smtClean="0">
                <a:solidFill>
                  <a:schemeClr val="bg1"/>
                </a:solidFill>
              </a:rPr>
              <a:t>Thank You!</a:t>
            </a:r>
          </a:p>
        </p:txBody>
      </p:sp>
    </p:spTree>
    <p:extLst>
      <p:ext uri="{BB962C8B-B14F-4D97-AF65-F5344CB8AC3E}">
        <p14:creationId xmlns:p14="http://schemas.microsoft.com/office/powerpoint/2010/main" val="12770285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fad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0640" y="275235"/>
            <a:ext cx="7458692" cy="787557"/>
          </a:xfrm>
        </p:spPr>
        <p:txBody>
          <a:bodyPr>
            <a:normAutofit fontScale="90000"/>
          </a:bodyPr>
          <a:lstStyle/>
          <a:p>
            <a:r>
              <a:rPr lang="de-DE" sz="2700" dirty="0" smtClean="0">
                <a:latin typeface="Calibri"/>
                <a:cs typeface="Calibri"/>
              </a:rPr>
              <a:t>Research </a:t>
            </a:r>
            <a:r>
              <a:rPr lang="de-DE" sz="2700" dirty="0" err="1" smtClean="0">
                <a:latin typeface="Calibri"/>
                <a:cs typeface="Calibri"/>
              </a:rPr>
              <a:t>Infrastructures</a:t>
            </a:r>
            <a:r>
              <a:rPr lang="de-DE" sz="2700" dirty="0" smtClean="0">
                <a:latin typeface="Calibri"/>
                <a:cs typeface="Calibri"/>
              </a:rPr>
              <a:t> </a:t>
            </a:r>
            <a:r>
              <a:rPr lang="de-DE" sz="2700" dirty="0" err="1" smtClean="0">
                <a:latin typeface="Calibri"/>
                <a:cs typeface="Calibri"/>
              </a:rPr>
              <a:t>available</a:t>
            </a:r>
            <a:r>
              <a:rPr lang="de-DE" sz="2700" dirty="0" smtClean="0">
                <a:latin typeface="Calibri"/>
                <a:cs typeface="Calibri"/>
              </a:rPr>
              <a:t> at GSI</a:t>
            </a:r>
            <a:br>
              <a:rPr lang="de-DE" sz="2700" dirty="0" smtClean="0">
                <a:latin typeface="Calibri"/>
                <a:cs typeface="Calibri"/>
              </a:rPr>
            </a:br>
            <a:r>
              <a:rPr lang="de-DE" dirty="0" smtClean="0">
                <a:latin typeface="Calibri"/>
                <a:cs typeface="Calibri"/>
              </a:rPr>
              <a:t>- open </a:t>
            </a:r>
            <a:r>
              <a:rPr lang="de-DE" dirty="0" err="1" smtClean="0">
                <a:latin typeface="Calibri"/>
                <a:cs typeface="Calibri"/>
              </a:rPr>
              <a:t>to</a:t>
            </a:r>
            <a:r>
              <a:rPr lang="de-DE" dirty="0" smtClean="0">
                <a:latin typeface="Calibri"/>
                <a:cs typeface="Calibri"/>
              </a:rPr>
              <a:t> </a:t>
            </a:r>
            <a:r>
              <a:rPr lang="de-DE" dirty="0" err="1" smtClean="0">
                <a:latin typeface="Calibri"/>
                <a:cs typeface="Calibri"/>
              </a:rPr>
              <a:t>external</a:t>
            </a:r>
            <a:r>
              <a:rPr lang="de-DE" dirty="0" smtClean="0">
                <a:latin typeface="Calibri"/>
                <a:cs typeface="Calibri"/>
              </a:rPr>
              <a:t> </a:t>
            </a:r>
            <a:r>
              <a:rPr lang="de-DE" dirty="0" err="1" smtClean="0">
                <a:latin typeface="Calibri"/>
                <a:cs typeface="Calibri"/>
              </a:rPr>
              <a:t>users</a:t>
            </a:r>
            <a:r>
              <a:rPr lang="de-DE" dirty="0" smtClean="0">
                <a:latin typeface="Calibri"/>
                <a:cs typeface="Calibri"/>
              </a:rPr>
              <a:t>, in </a:t>
            </a:r>
            <a:r>
              <a:rPr lang="de-DE" dirty="0" err="1" smtClean="0">
                <a:latin typeface="Calibri"/>
                <a:cs typeface="Calibri"/>
              </a:rPr>
              <a:t>particular</a:t>
            </a:r>
            <a:r>
              <a:rPr lang="de-DE" dirty="0" smtClean="0">
                <a:latin typeface="Calibri"/>
                <a:cs typeface="Calibri"/>
              </a:rPr>
              <a:t> </a:t>
            </a:r>
            <a:r>
              <a:rPr lang="de-DE" dirty="0" err="1" smtClean="0">
                <a:latin typeface="Calibri"/>
                <a:cs typeface="Calibri"/>
              </a:rPr>
              <a:t>from</a:t>
            </a:r>
            <a:r>
              <a:rPr lang="de-DE" dirty="0" smtClean="0">
                <a:latin typeface="Calibri"/>
                <a:cs typeface="Calibri"/>
              </a:rPr>
              <a:t> univ.</a:t>
            </a:r>
            <a:endParaRPr lang="de-DE" dirty="0">
              <a:latin typeface="Calibri"/>
              <a:cs typeface="Calibri"/>
            </a:endParaRPr>
          </a:p>
        </p:txBody>
      </p:sp>
      <p:pic>
        <p:nvPicPr>
          <p:cNvPr id="4" name="Inhaltsplatzhalt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62" t="11875" r="48411" b="33880"/>
          <a:stretch/>
        </p:blipFill>
        <p:spPr>
          <a:xfrm>
            <a:off x="2454038" y="2191189"/>
            <a:ext cx="3917223" cy="3010279"/>
          </a:xfrm>
        </p:spPr>
      </p:pic>
      <p:pic>
        <p:nvPicPr>
          <p:cNvPr id="5" name="Bild 4"/>
          <p:cNvPicPr>
            <a:picLocks noChangeAspect="1"/>
          </p:cNvPicPr>
          <p:nvPr/>
        </p:nvPicPr>
        <p:blipFill rotWithShape="1">
          <a:blip r:embed="rId3">
            <a:extLst>
              <a:ext uri="{28A0092B-C50C-407E-A947-70E740481C1C}">
                <a14:useLocalDpi xmlns:a14="http://schemas.microsoft.com/office/drawing/2010/main" val="0"/>
              </a:ext>
            </a:extLst>
          </a:blip>
          <a:srcRect t="-3505" b="-326"/>
          <a:stretch/>
        </p:blipFill>
        <p:spPr>
          <a:xfrm>
            <a:off x="509314" y="2992774"/>
            <a:ext cx="1709442" cy="1785487"/>
          </a:xfrm>
          <a:prstGeom prst="rect">
            <a:avLst/>
          </a:prstGeom>
        </p:spPr>
      </p:pic>
      <p:pic>
        <p:nvPicPr>
          <p:cNvPr id="6" name="Bild 5"/>
          <p:cNvPicPr>
            <a:picLocks noChangeAspect="1"/>
          </p:cNvPicPr>
          <p:nvPr/>
        </p:nvPicPr>
        <p:blipFill rotWithShape="1">
          <a:blip r:embed="rId4">
            <a:extLst>
              <a:ext uri="{28A0092B-C50C-407E-A947-70E740481C1C}">
                <a14:useLocalDpi xmlns:a14="http://schemas.microsoft.com/office/drawing/2010/main" val="0"/>
              </a:ext>
            </a:extLst>
          </a:blip>
          <a:srcRect l="5189" r="5220"/>
          <a:stretch/>
        </p:blipFill>
        <p:spPr>
          <a:xfrm>
            <a:off x="494823" y="1385305"/>
            <a:ext cx="1707784" cy="1281056"/>
          </a:xfrm>
          <a:prstGeom prst="rect">
            <a:avLst/>
          </a:prstGeom>
        </p:spPr>
      </p:pic>
      <p:pic>
        <p:nvPicPr>
          <p:cNvPr id="7" name="Bild 6"/>
          <p:cNvPicPr>
            <a:picLocks noChangeAspect="1"/>
          </p:cNvPicPr>
          <p:nvPr/>
        </p:nvPicPr>
        <p:blipFill rotWithShape="1">
          <a:blip r:embed="rId5">
            <a:extLst>
              <a:ext uri="{28A0092B-C50C-407E-A947-70E740481C1C}">
                <a14:useLocalDpi xmlns:a14="http://schemas.microsoft.com/office/drawing/2010/main" val="0"/>
              </a:ext>
            </a:extLst>
          </a:blip>
          <a:srcRect t="10241" b="13427"/>
          <a:stretch/>
        </p:blipFill>
        <p:spPr>
          <a:xfrm>
            <a:off x="2494773" y="5087665"/>
            <a:ext cx="1880452" cy="1258800"/>
          </a:xfrm>
          <a:prstGeom prst="rect">
            <a:avLst/>
          </a:prstGeom>
        </p:spPr>
      </p:pic>
      <p:pic>
        <p:nvPicPr>
          <p:cNvPr id="8" name="Bild 7"/>
          <p:cNvPicPr>
            <a:picLocks noChangeAspect="1"/>
          </p:cNvPicPr>
          <p:nvPr/>
        </p:nvPicPr>
        <p:blipFill rotWithShape="1">
          <a:blip r:embed="rId6">
            <a:extLst>
              <a:ext uri="{28A0092B-C50C-407E-A947-70E740481C1C}">
                <a14:useLocalDpi xmlns:a14="http://schemas.microsoft.com/office/drawing/2010/main" val="0"/>
              </a:ext>
            </a:extLst>
          </a:blip>
          <a:srcRect r="7025"/>
          <a:stretch/>
        </p:blipFill>
        <p:spPr>
          <a:xfrm>
            <a:off x="4669658" y="1385305"/>
            <a:ext cx="1754506" cy="1254321"/>
          </a:xfrm>
          <a:prstGeom prst="rect">
            <a:avLst/>
          </a:prstGeom>
        </p:spPr>
      </p:pic>
      <p:pic>
        <p:nvPicPr>
          <p:cNvPr id="10" name="Bild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67032" y="5073547"/>
            <a:ext cx="2245456" cy="1258672"/>
          </a:xfrm>
          <a:prstGeom prst="rect">
            <a:avLst/>
          </a:prstGeom>
        </p:spPr>
      </p:pic>
      <p:pic>
        <p:nvPicPr>
          <p:cNvPr id="11" name="Bild 10"/>
          <p:cNvPicPr>
            <a:picLocks noChangeAspect="1"/>
          </p:cNvPicPr>
          <p:nvPr/>
        </p:nvPicPr>
        <p:blipFill rotWithShape="1">
          <a:blip r:embed="rId8">
            <a:extLst>
              <a:ext uri="{28A0092B-C50C-407E-A947-70E740481C1C}">
                <a14:useLocalDpi xmlns:a14="http://schemas.microsoft.com/office/drawing/2010/main" val="0"/>
              </a:ext>
            </a:extLst>
          </a:blip>
          <a:srcRect r="7072"/>
          <a:stretch/>
        </p:blipFill>
        <p:spPr>
          <a:xfrm>
            <a:off x="4621682" y="5087665"/>
            <a:ext cx="1783484" cy="1244458"/>
          </a:xfrm>
          <a:prstGeom prst="rect">
            <a:avLst/>
          </a:prstGeom>
        </p:spPr>
      </p:pic>
      <p:pic>
        <p:nvPicPr>
          <p:cNvPr id="12" name="Bild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8042" y="5106905"/>
            <a:ext cx="1709442" cy="1275207"/>
          </a:xfrm>
          <a:prstGeom prst="rect">
            <a:avLst/>
          </a:prstGeom>
        </p:spPr>
      </p:pic>
      <p:pic>
        <p:nvPicPr>
          <p:cNvPr id="13" name="Bild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77257" y="3336213"/>
            <a:ext cx="2246806" cy="1371674"/>
          </a:xfrm>
          <a:prstGeom prst="rect">
            <a:avLst/>
          </a:prstGeom>
        </p:spPr>
      </p:pic>
      <p:pic>
        <p:nvPicPr>
          <p:cNvPr id="14" name="Bild 13"/>
          <p:cNvPicPr>
            <a:picLocks noChangeAspect="1"/>
          </p:cNvPicPr>
          <p:nvPr/>
        </p:nvPicPr>
        <p:blipFill rotWithShape="1">
          <a:blip r:embed="rId11">
            <a:extLst>
              <a:ext uri="{28A0092B-C50C-407E-A947-70E740481C1C}">
                <a14:useLocalDpi xmlns:a14="http://schemas.microsoft.com/office/drawing/2010/main" val="0"/>
              </a:ext>
            </a:extLst>
          </a:blip>
          <a:srcRect r="9307"/>
          <a:stretch/>
        </p:blipFill>
        <p:spPr>
          <a:xfrm>
            <a:off x="6640397" y="1385305"/>
            <a:ext cx="2227001" cy="1634251"/>
          </a:xfrm>
          <a:prstGeom prst="rect">
            <a:avLst/>
          </a:prstGeom>
        </p:spPr>
      </p:pic>
      <p:sp>
        <p:nvSpPr>
          <p:cNvPr id="16" name="Textfeld 15"/>
          <p:cNvSpPr txBox="1"/>
          <p:nvPr/>
        </p:nvSpPr>
        <p:spPr>
          <a:xfrm>
            <a:off x="494823" y="2327807"/>
            <a:ext cx="1022135" cy="338554"/>
          </a:xfrm>
          <a:prstGeom prst="rect">
            <a:avLst/>
          </a:prstGeom>
          <a:solidFill>
            <a:srgbClr val="666666"/>
          </a:solidFill>
        </p:spPr>
        <p:txBody>
          <a:bodyPr vert="horz" wrap="none" lIns="91440" tIns="45720" rIns="91440" bIns="45720" rtlCol="0" anchor="t">
            <a:spAutoFit/>
          </a:bodyPr>
          <a:lstStyle/>
          <a:p>
            <a:r>
              <a:rPr lang="de-DE" sz="1600" b="1" dirty="0" smtClean="0">
                <a:solidFill>
                  <a:prstClr val="white"/>
                </a:solidFill>
                <a:latin typeface="Calibri"/>
                <a:cs typeface="Calibri"/>
              </a:rPr>
              <a:t>M-</a:t>
            </a:r>
            <a:r>
              <a:rPr lang="de-DE" sz="1600" b="1" dirty="0" err="1" smtClean="0">
                <a:solidFill>
                  <a:prstClr val="white"/>
                </a:solidFill>
                <a:latin typeface="Calibri"/>
                <a:cs typeface="Calibri"/>
              </a:rPr>
              <a:t>Branch</a:t>
            </a:r>
            <a:endParaRPr lang="de-DE" sz="1600" b="1" dirty="0" smtClean="0">
              <a:solidFill>
                <a:prstClr val="white"/>
              </a:solidFill>
              <a:latin typeface="Calibri"/>
              <a:cs typeface="Calibri"/>
            </a:endParaRPr>
          </a:p>
        </p:txBody>
      </p:sp>
      <p:sp>
        <p:nvSpPr>
          <p:cNvPr id="17" name="Textfeld 16"/>
          <p:cNvSpPr txBox="1"/>
          <p:nvPr/>
        </p:nvSpPr>
        <p:spPr>
          <a:xfrm>
            <a:off x="512724" y="4439707"/>
            <a:ext cx="828171" cy="338554"/>
          </a:xfrm>
          <a:prstGeom prst="rect">
            <a:avLst/>
          </a:prstGeom>
          <a:solidFill>
            <a:srgbClr val="666666"/>
          </a:solidFill>
        </p:spPr>
        <p:txBody>
          <a:bodyPr vert="horz" wrap="none" lIns="91440" tIns="45720" rIns="91440" bIns="45720" rtlCol="0" anchor="t">
            <a:spAutoFit/>
          </a:bodyPr>
          <a:lstStyle/>
          <a:p>
            <a:r>
              <a:rPr lang="de-DE" sz="1600" b="1" dirty="0" smtClean="0">
                <a:solidFill>
                  <a:prstClr val="white"/>
                </a:solidFill>
                <a:latin typeface="Calibri"/>
                <a:cs typeface="Calibri"/>
              </a:rPr>
              <a:t>UNILAC</a:t>
            </a:r>
          </a:p>
        </p:txBody>
      </p:sp>
      <p:sp>
        <p:nvSpPr>
          <p:cNvPr id="18" name="Textfeld 17"/>
          <p:cNvSpPr txBox="1"/>
          <p:nvPr/>
        </p:nvSpPr>
        <p:spPr>
          <a:xfrm>
            <a:off x="518042" y="6043558"/>
            <a:ext cx="748923" cy="338554"/>
          </a:xfrm>
          <a:prstGeom prst="rect">
            <a:avLst/>
          </a:prstGeom>
          <a:solidFill>
            <a:srgbClr val="666666"/>
          </a:solidFill>
        </p:spPr>
        <p:txBody>
          <a:bodyPr vert="horz" wrap="none" lIns="91440" tIns="45720" rIns="91440" bIns="45720" rtlCol="0" anchor="t">
            <a:spAutoFit/>
          </a:bodyPr>
          <a:lstStyle/>
          <a:p>
            <a:r>
              <a:rPr lang="de-DE" sz="1600" b="1" dirty="0" smtClean="0">
                <a:solidFill>
                  <a:prstClr val="white"/>
                </a:solidFill>
                <a:latin typeface="Calibri"/>
                <a:cs typeface="Calibri"/>
              </a:rPr>
              <a:t>TASCA</a:t>
            </a:r>
          </a:p>
        </p:txBody>
      </p:sp>
      <p:sp>
        <p:nvSpPr>
          <p:cNvPr id="20" name="Textfeld 19"/>
          <p:cNvSpPr txBox="1"/>
          <p:nvPr/>
        </p:nvSpPr>
        <p:spPr>
          <a:xfrm>
            <a:off x="2494773" y="6007911"/>
            <a:ext cx="574997" cy="338554"/>
          </a:xfrm>
          <a:prstGeom prst="rect">
            <a:avLst/>
          </a:prstGeom>
          <a:solidFill>
            <a:srgbClr val="666666"/>
          </a:solidFill>
        </p:spPr>
        <p:txBody>
          <a:bodyPr vert="horz" wrap="none" lIns="91440" tIns="45720" rIns="91440" bIns="45720" rtlCol="0" anchor="t">
            <a:spAutoFit/>
          </a:bodyPr>
          <a:lstStyle/>
          <a:p>
            <a:r>
              <a:rPr lang="de-DE" sz="1600" b="1" dirty="0" smtClean="0">
                <a:solidFill>
                  <a:prstClr val="white"/>
                </a:solidFill>
                <a:latin typeface="Calibri"/>
                <a:cs typeface="Calibri"/>
              </a:rPr>
              <a:t>SHIP</a:t>
            </a:r>
          </a:p>
        </p:txBody>
      </p:sp>
      <p:sp>
        <p:nvSpPr>
          <p:cNvPr id="21" name="Textfeld 20"/>
          <p:cNvSpPr txBox="1"/>
          <p:nvPr/>
        </p:nvSpPr>
        <p:spPr>
          <a:xfrm>
            <a:off x="6667032" y="5993665"/>
            <a:ext cx="800219" cy="338554"/>
          </a:xfrm>
          <a:prstGeom prst="rect">
            <a:avLst/>
          </a:prstGeom>
          <a:solidFill>
            <a:srgbClr val="666666"/>
          </a:solidFill>
        </p:spPr>
        <p:txBody>
          <a:bodyPr vert="horz" wrap="none" lIns="91440" tIns="45720" rIns="91440" bIns="45720" rtlCol="0" anchor="t">
            <a:spAutoFit/>
          </a:bodyPr>
          <a:lstStyle/>
          <a:p>
            <a:r>
              <a:rPr lang="de-DE" sz="1600" b="1" dirty="0" err="1" smtClean="0">
                <a:solidFill>
                  <a:prstClr val="white"/>
                </a:solidFill>
                <a:latin typeface="Calibri"/>
                <a:cs typeface="Calibri"/>
              </a:rPr>
              <a:t>Cryring</a:t>
            </a:r>
            <a:endParaRPr lang="de-DE" sz="1600" b="1" dirty="0" smtClean="0">
              <a:solidFill>
                <a:prstClr val="white"/>
              </a:solidFill>
              <a:latin typeface="Calibri"/>
              <a:cs typeface="Calibri"/>
            </a:endParaRPr>
          </a:p>
        </p:txBody>
      </p:sp>
      <p:sp>
        <p:nvSpPr>
          <p:cNvPr id="22" name="Textfeld 21"/>
          <p:cNvSpPr txBox="1"/>
          <p:nvPr/>
        </p:nvSpPr>
        <p:spPr>
          <a:xfrm>
            <a:off x="6665682" y="4369333"/>
            <a:ext cx="519193" cy="338554"/>
          </a:xfrm>
          <a:prstGeom prst="rect">
            <a:avLst/>
          </a:prstGeom>
          <a:solidFill>
            <a:srgbClr val="666666"/>
          </a:solidFill>
        </p:spPr>
        <p:txBody>
          <a:bodyPr vert="horz" wrap="none" lIns="91440" tIns="45720" rIns="91440" bIns="45720" rtlCol="0" anchor="t">
            <a:spAutoFit/>
          </a:bodyPr>
          <a:lstStyle/>
          <a:p>
            <a:r>
              <a:rPr lang="de-DE" sz="1600" b="1" dirty="0" smtClean="0">
                <a:solidFill>
                  <a:prstClr val="white"/>
                </a:solidFill>
                <a:latin typeface="Calibri"/>
                <a:cs typeface="Calibri"/>
              </a:rPr>
              <a:t>R3B</a:t>
            </a:r>
          </a:p>
        </p:txBody>
      </p:sp>
      <p:sp>
        <p:nvSpPr>
          <p:cNvPr id="23" name="Textfeld 22"/>
          <p:cNvSpPr txBox="1"/>
          <p:nvPr/>
        </p:nvSpPr>
        <p:spPr>
          <a:xfrm>
            <a:off x="6640397" y="2681002"/>
            <a:ext cx="774571" cy="338554"/>
          </a:xfrm>
          <a:prstGeom prst="rect">
            <a:avLst/>
          </a:prstGeom>
          <a:solidFill>
            <a:srgbClr val="666666"/>
          </a:solidFill>
        </p:spPr>
        <p:txBody>
          <a:bodyPr vert="horz" wrap="none" lIns="91440" tIns="45720" rIns="91440" bIns="45720" rtlCol="0" anchor="t">
            <a:spAutoFit/>
          </a:bodyPr>
          <a:lstStyle/>
          <a:p>
            <a:r>
              <a:rPr lang="de-DE" sz="1600" b="1" dirty="0" smtClean="0">
                <a:solidFill>
                  <a:prstClr val="white"/>
                </a:solidFill>
                <a:latin typeface="Calibri"/>
                <a:cs typeface="Calibri"/>
              </a:rPr>
              <a:t>HADES</a:t>
            </a:r>
          </a:p>
        </p:txBody>
      </p:sp>
      <p:sp>
        <p:nvSpPr>
          <p:cNvPr id="24" name="Textfeld 23"/>
          <p:cNvSpPr txBox="1"/>
          <p:nvPr/>
        </p:nvSpPr>
        <p:spPr>
          <a:xfrm>
            <a:off x="4633257" y="5993569"/>
            <a:ext cx="777877" cy="338554"/>
          </a:xfrm>
          <a:prstGeom prst="rect">
            <a:avLst/>
          </a:prstGeom>
          <a:solidFill>
            <a:srgbClr val="666666"/>
          </a:solidFill>
        </p:spPr>
        <p:txBody>
          <a:bodyPr vert="horz" wrap="none" lIns="91440" tIns="45720" rIns="91440" bIns="45720" rtlCol="0" anchor="t">
            <a:spAutoFit/>
          </a:bodyPr>
          <a:lstStyle/>
          <a:p>
            <a:r>
              <a:rPr lang="de-DE" sz="1600" b="1" dirty="0" smtClean="0">
                <a:solidFill>
                  <a:prstClr val="white"/>
                </a:solidFill>
                <a:latin typeface="Calibri"/>
                <a:cs typeface="Calibri"/>
              </a:rPr>
              <a:t>PHELIX</a:t>
            </a:r>
          </a:p>
        </p:txBody>
      </p:sp>
      <p:sp>
        <p:nvSpPr>
          <p:cNvPr id="25" name="Textfeld 24"/>
          <p:cNvSpPr txBox="1"/>
          <p:nvPr/>
        </p:nvSpPr>
        <p:spPr>
          <a:xfrm>
            <a:off x="4669658" y="2303354"/>
            <a:ext cx="497252" cy="338554"/>
          </a:xfrm>
          <a:prstGeom prst="rect">
            <a:avLst/>
          </a:prstGeom>
          <a:solidFill>
            <a:srgbClr val="666666"/>
          </a:solidFill>
        </p:spPr>
        <p:txBody>
          <a:bodyPr vert="horz" wrap="none" lIns="91440" tIns="45720" rIns="91440" bIns="45720" rtlCol="0" anchor="t">
            <a:spAutoFit/>
          </a:bodyPr>
          <a:lstStyle/>
          <a:p>
            <a:r>
              <a:rPr lang="de-DE" sz="1600" b="1" dirty="0" smtClean="0">
                <a:solidFill>
                  <a:prstClr val="white"/>
                </a:solidFill>
                <a:latin typeface="Calibri"/>
                <a:cs typeface="Calibri"/>
              </a:rPr>
              <a:t>ESR</a:t>
            </a:r>
          </a:p>
        </p:txBody>
      </p:sp>
      <p:sp>
        <p:nvSpPr>
          <p:cNvPr id="26" name="Textfeld 25"/>
          <p:cNvSpPr txBox="1"/>
          <p:nvPr/>
        </p:nvSpPr>
        <p:spPr>
          <a:xfrm rot="844950">
            <a:off x="3989283" y="3505069"/>
            <a:ext cx="607859" cy="230832"/>
          </a:xfrm>
          <a:prstGeom prst="rect">
            <a:avLst/>
          </a:prstGeom>
        </p:spPr>
        <p:txBody>
          <a:bodyPr vert="horz" wrap="none" lIns="91440" tIns="45720" rIns="91440" bIns="45720" rtlCol="0" anchor="t">
            <a:spAutoFit/>
          </a:bodyPr>
          <a:lstStyle/>
          <a:p>
            <a:r>
              <a:rPr lang="de-DE" sz="900" dirty="0" smtClean="0">
                <a:solidFill>
                  <a:prstClr val="black"/>
                </a:solidFill>
              </a:rPr>
              <a:t>UNILAC</a:t>
            </a:r>
          </a:p>
        </p:txBody>
      </p:sp>
      <p:sp>
        <p:nvSpPr>
          <p:cNvPr id="27" name="Textfeld 26"/>
          <p:cNvSpPr txBox="1"/>
          <p:nvPr/>
        </p:nvSpPr>
        <p:spPr>
          <a:xfrm>
            <a:off x="5478699" y="3105381"/>
            <a:ext cx="498855" cy="230832"/>
          </a:xfrm>
          <a:prstGeom prst="rect">
            <a:avLst/>
          </a:prstGeom>
        </p:spPr>
        <p:txBody>
          <a:bodyPr vert="horz" wrap="none" lIns="91440" tIns="45720" rIns="91440" bIns="45720" rtlCol="0" anchor="t">
            <a:spAutoFit/>
          </a:bodyPr>
          <a:lstStyle/>
          <a:p>
            <a:r>
              <a:rPr lang="de-DE" sz="900" smtClean="0">
                <a:solidFill>
                  <a:prstClr val="black"/>
                </a:solidFill>
              </a:rPr>
              <a:t>SIS18</a:t>
            </a:r>
            <a:endParaRPr lang="de-DE" sz="900" dirty="0" smtClean="0">
              <a:solidFill>
                <a:prstClr val="black"/>
              </a:solidFill>
            </a:endParaRPr>
          </a:p>
        </p:txBody>
      </p:sp>
      <p:sp>
        <p:nvSpPr>
          <p:cNvPr id="28" name="Textfeld 27"/>
          <p:cNvSpPr txBox="1"/>
          <p:nvPr/>
        </p:nvSpPr>
        <p:spPr>
          <a:xfrm>
            <a:off x="5133555" y="3919026"/>
            <a:ext cx="396262" cy="215444"/>
          </a:xfrm>
          <a:prstGeom prst="rect">
            <a:avLst/>
          </a:prstGeom>
        </p:spPr>
        <p:txBody>
          <a:bodyPr vert="horz" wrap="none" lIns="91440" tIns="45720" rIns="91440" bIns="45720" rtlCol="0" anchor="t">
            <a:spAutoFit/>
          </a:bodyPr>
          <a:lstStyle/>
          <a:p>
            <a:r>
              <a:rPr lang="de-DE" sz="800" dirty="0" smtClean="0">
                <a:solidFill>
                  <a:prstClr val="black"/>
                </a:solidFill>
              </a:rPr>
              <a:t>ESR</a:t>
            </a:r>
          </a:p>
        </p:txBody>
      </p:sp>
      <p:sp>
        <p:nvSpPr>
          <p:cNvPr id="3" name="Foliennummernplatzhalter 2"/>
          <p:cNvSpPr>
            <a:spLocks noGrp="1"/>
          </p:cNvSpPr>
          <p:nvPr>
            <p:ph type="sldNum" sz="quarter" idx="4294967295"/>
          </p:nvPr>
        </p:nvSpPr>
        <p:spPr>
          <a:xfrm>
            <a:off x="7098998" y="6555851"/>
            <a:ext cx="1587801" cy="365125"/>
          </a:xfrm>
          <a:prstGeom prst="rect">
            <a:avLst/>
          </a:prstGeom>
        </p:spPr>
        <p:txBody>
          <a:bodyPr/>
          <a:lstStyle/>
          <a:p>
            <a:fld id="{0DCC8DDF-7ABC-9A4A-977E-E3234F04E4D4}" type="slidenum">
              <a:rPr lang="de-DE" smtClean="0"/>
              <a:pPr/>
              <a:t>3</a:t>
            </a:fld>
            <a:endParaRPr lang="de-DE" dirty="0"/>
          </a:p>
        </p:txBody>
      </p:sp>
      <p:pic>
        <p:nvPicPr>
          <p:cNvPr id="2050" name="Picture 2" descr="Bildergebnis für gsi frs photo"/>
          <p:cNvPicPr>
            <a:picLocks noChangeAspect="1" noChangeArrowheads="1"/>
          </p:cNvPicPr>
          <p:nvPr/>
        </p:nvPicPr>
        <p:blipFill rotWithShape="1">
          <a:blip r:embed="rId12">
            <a:extLst>
              <a:ext uri="{28A0092B-C50C-407E-A947-70E740481C1C}">
                <a14:useLocalDpi xmlns:a14="http://schemas.microsoft.com/office/drawing/2010/main" val="0"/>
              </a:ext>
            </a:extLst>
          </a:blip>
          <a:srcRect l="10753" r="5406"/>
          <a:stretch/>
        </p:blipFill>
        <p:spPr bwMode="auto">
          <a:xfrm>
            <a:off x="2453100" y="1391186"/>
            <a:ext cx="1980000" cy="1248440"/>
          </a:xfrm>
          <a:prstGeom prst="rect">
            <a:avLst/>
          </a:prstGeom>
          <a:noFill/>
          <a:extLst>
            <a:ext uri="{909E8E84-426E-40DD-AFC4-6F175D3DCCD1}">
              <a14:hiddenFill xmlns:a14="http://schemas.microsoft.com/office/drawing/2010/main">
                <a:solidFill>
                  <a:srgbClr val="FFFFFF"/>
                </a:solidFill>
              </a14:hiddenFill>
            </a:ext>
          </a:extLst>
        </p:spPr>
      </p:pic>
      <p:sp>
        <p:nvSpPr>
          <p:cNvPr id="29" name="Textfeld 28"/>
          <p:cNvSpPr txBox="1"/>
          <p:nvPr/>
        </p:nvSpPr>
        <p:spPr>
          <a:xfrm>
            <a:off x="2507058" y="2270554"/>
            <a:ext cx="490455" cy="338554"/>
          </a:xfrm>
          <a:prstGeom prst="rect">
            <a:avLst/>
          </a:prstGeom>
          <a:solidFill>
            <a:srgbClr val="666666"/>
          </a:solidFill>
        </p:spPr>
        <p:txBody>
          <a:bodyPr vert="horz" wrap="none" lIns="91440" tIns="45720" rIns="91440" bIns="45720" rtlCol="0" anchor="t">
            <a:spAutoFit/>
          </a:bodyPr>
          <a:lstStyle/>
          <a:p>
            <a:r>
              <a:rPr lang="de-DE" sz="1600" b="1" dirty="0" smtClean="0">
                <a:solidFill>
                  <a:prstClr val="white"/>
                </a:solidFill>
                <a:latin typeface="Calibri"/>
                <a:cs typeface="Calibri"/>
              </a:rPr>
              <a:t>FRS</a:t>
            </a:r>
          </a:p>
        </p:txBody>
      </p:sp>
      <p:sp>
        <p:nvSpPr>
          <p:cNvPr id="30" name="Textfeld 29"/>
          <p:cNvSpPr txBox="1"/>
          <p:nvPr/>
        </p:nvSpPr>
        <p:spPr>
          <a:xfrm>
            <a:off x="5089180" y="4708051"/>
            <a:ext cx="657552" cy="215444"/>
          </a:xfrm>
          <a:prstGeom prst="rect">
            <a:avLst/>
          </a:prstGeom>
        </p:spPr>
        <p:txBody>
          <a:bodyPr vert="horz" wrap="none" lIns="91440" tIns="45720" rIns="91440" bIns="45720" rtlCol="0" anchor="t">
            <a:spAutoFit/>
          </a:bodyPr>
          <a:lstStyle/>
          <a:p>
            <a:r>
              <a:rPr lang="de-DE" sz="800" dirty="0" smtClean="0">
                <a:solidFill>
                  <a:prstClr val="black"/>
                </a:solidFill>
              </a:rPr>
              <a:t>CRYRING</a:t>
            </a:r>
          </a:p>
        </p:txBody>
      </p:sp>
    </p:spTree>
    <p:extLst>
      <p:ext uri="{BB962C8B-B14F-4D97-AF65-F5344CB8AC3E}">
        <p14:creationId xmlns:p14="http://schemas.microsoft.com/office/powerpoint/2010/main" val="29765886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1" descr="image04.jpeg"/>
          <p:cNvPicPr>
            <a:picLocks noChangeAspect="1"/>
          </p:cNvPicPr>
          <p:nvPr/>
        </p:nvPicPr>
        <p:blipFill rotWithShape="1">
          <a:blip r:embed="rId3">
            <a:extLst>
              <a:ext uri="{28A0092B-C50C-407E-A947-70E740481C1C}">
                <a14:useLocalDpi xmlns:a14="http://schemas.microsoft.com/office/drawing/2010/main" val="0"/>
              </a:ext>
            </a:extLst>
          </a:blip>
          <a:srcRect t="19441" b="367"/>
          <a:stretch/>
        </p:blipFill>
        <p:spPr bwMode="auto">
          <a:xfrm>
            <a:off x="1" y="1180233"/>
            <a:ext cx="9164638"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umsplatzhalter 4"/>
          <p:cNvSpPr>
            <a:spLocks noGrp="1"/>
          </p:cNvSpPr>
          <p:nvPr>
            <p:ph type="dt" sz="half" idx="2"/>
          </p:nvPr>
        </p:nvSpPr>
        <p:spPr>
          <a:xfrm>
            <a:off x="6853765" y="6417179"/>
            <a:ext cx="1179729"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smtClean="0">
                <a:ln>
                  <a:noFill/>
                </a:ln>
                <a:solidFill>
                  <a:prstClr val="black"/>
                </a:solidFill>
                <a:effectLst/>
                <a:uLnTx/>
                <a:uFillTx/>
                <a:latin typeface="Calibri"/>
                <a:ea typeface="+mn-ea"/>
              </a:rPr>
              <a:t>3 March 2017</a:t>
            </a:r>
            <a:endParaRPr kumimoji="0" lang="de-DE" sz="1000" b="0" i="0" u="none" strike="noStrike" kern="1200" cap="none" spc="0" normalizeH="0" baseline="0" noProof="0" dirty="0">
              <a:ln>
                <a:noFill/>
              </a:ln>
              <a:solidFill>
                <a:prstClr val="black"/>
              </a:solidFill>
              <a:effectLst/>
              <a:uLnTx/>
              <a:uFillTx/>
              <a:latin typeface="Calibri"/>
              <a:ea typeface="+mn-ea"/>
            </a:endParaRPr>
          </a:p>
        </p:txBody>
      </p:sp>
      <p:sp>
        <p:nvSpPr>
          <p:cNvPr id="10" name="Foliennummernplatzhalter 9"/>
          <p:cNvSpPr>
            <a:spLocks noGrp="1"/>
          </p:cNvSpPr>
          <p:nvPr>
            <p:ph type="sldNum" sz="quarter" idx="12"/>
          </p:nvPr>
        </p:nvSpPr>
        <p:spPr>
          <a:xfrm>
            <a:off x="8049657" y="6417179"/>
            <a:ext cx="74489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5CBDDA-5CCF-8748-8988-9DC6C8981774}" type="slidenum">
              <a:rPr kumimoji="0" lang="de-DE" sz="1000" b="0" i="0" u="none" strike="noStrike" kern="1200" cap="none" spc="0" normalizeH="0" baseline="0" noProof="0" smtClean="0">
                <a:ln>
                  <a:noFill/>
                </a:ln>
                <a:solidFill>
                  <a:srgbClr val="333333"/>
                </a:solidFill>
                <a:effectLst/>
                <a:uLnTx/>
                <a:uFillTx/>
                <a:latin typeface="Calibri"/>
                <a:ea typeface="+mn-ea"/>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de-DE" sz="1000" b="0" i="0" u="none" strike="noStrike" kern="1200" cap="none" spc="0" normalizeH="0" baseline="0" noProof="0">
              <a:ln>
                <a:noFill/>
              </a:ln>
              <a:solidFill>
                <a:srgbClr val="333333"/>
              </a:solidFill>
              <a:effectLst/>
              <a:uLnTx/>
              <a:uFillTx/>
              <a:latin typeface="Calibri"/>
              <a:ea typeface="+mn-ea"/>
            </a:endParaRPr>
          </a:p>
        </p:txBody>
      </p:sp>
      <p:sp>
        <p:nvSpPr>
          <p:cNvPr id="7" name="Textfeld 6"/>
          <p:cNvSpPr txBox="1"/>
          <p:nvPr/>
        </p:nvSpPr>
        <p:spPr>
          <a:xfrm>
            <a:off x="5697376" y="5226390"/>
            <a:ext cx="3304203" cy="1671227"/>
          </a:xfrm>
          <a:prstGeom prst="rect">
            <a:avLst/>
          </a:prstGeom>
          <a:solidFill>
            <a:schemeClr val="bg1"/>
          </a:solidFill>
        </p:spPr>
        <p:txBody>
          <a:bodyPr vert="horz" wrap="square" lIns="91440" tIns="45720" rIns="91440" bIns="45720" rtlCol="0" anchor="t">
            <a:spAutoFit/>
          </a:bodyPr>
          <a:lstStyle/>
          <a:p>
            <a:pPr marL="342900" marR="0" lvl="0" indent="-342900" algn="l" defTabSz="457200" rtl="0" eaLnBrk="1" fontAlgn="auto" latinLnBrk="0" hangingPunct="1">
              <a:lnSpc>
                <a:spcPct val="100000"/>
              </a:lnSpc>
              <a:spcBef>
                <a:spcPct val="20000"/>
              </a:spcBef>
              <a:spcAft>
                <a:spcPts val="0"/>
              </a:spcAft>
              <a:buClr>
                <a:srgbClr val="FDBB63"/>
              </a:buClr>
              <a:buSzTx/>
              <a:buFont typeface="Wingdings" charset="2"/>
              <a:buChar char="§"/>
              <a:tabLst/>
              <a:defRPr/>
            </a:pPr>
            <a:r>
              <a:rPr kumimoji="0" lang="en-US" sz="1900" b="1" i="0" u="none" strike="noStrike" kern="1200" cap="none" spc="0" normalizeH="0" baseline="0" noProof="0" dirty="0">
                <a:ln>
                  <a:noFill/>
                </a:ln>
                <a:solidFill>
                  <a:srgbClr val="000000"/>
                </a:solidFill>
                <a:effectLst/>
                <a:uLnTx/>
                <a:uFillTx/>
                <a:latin typeface="Calibri" charset="0"/>
                <a:ea typeface="+mn-ea"/>
                <a:cs typeface="Arial"/>
              </a:rPr>
              <a:t>ESFRI Landmark</a:t>
            </a:r>
          </a:p>
          <a:p>
            <a:pPr marL="342900" marR="0" lvl="0" indent="-342900" algn="l" defTabSz="457200" rtl="0" eaLnBrk="1" fontAlgn="auto" latinLnBrk="0" hangingPunct="1">
              <a:lnSpc>
                <a:spcPct val="100000"/>
              </a:lnSpc>
              <a:spcBef>
                <a:spcPct val="20000"/>
              </a:spcBef>
              <a:spcAft>
                <a:spcPts val="0"/>
              </a:spcAft>
              <a:buClr>
                <a:srgbClr val="FDBB63"/>
              </a:buClr>
              <a:buSzTx/>
              <a:buFont typeface="Wingdings" charset="2"/>
              <a:buChar char="§"/>
              <a:tabLst/>
              <a:defRPr/>
            </a:pPr>
            <a:r>
              <a:rPr kumimoji="0" lang="en-US" sz="1900" b="1" i="0" u="none" strike="noStrike" kern="1200" cap="none" spc="0" normalizeH="0" baseline="0" noProof="0" dirty="0">
                <a:ln>
                  <a:noFill/>
                </a:ln>
                <a:solidFill>
                  <a:srgbClr val="000000"/>
                </a:solidFill>
                <a:effectLst/>
                <a:uLnTx/>
                <a:uFillTx/>
                <a:latin typeface="Calibri" charset="0"/>
                <a:ea typeface="+mn-ea"/>
                <a:cs typeface="Arial"/>
              </a:rPr>
              <a:t>Top priority for European </a:t>
            </a:r>
            <a:br>
              <a:rPr kumimoji="0" lang="en-US" sz="1900" b="1" i="0" u="none" strike="noStrike" kern="1200" cap="none" spc="0" normalizeH="0" baseline="0" noProof="0" dirty="0">
                <a:ln>
                  <a:noFill/>
                </a:ln>
                <a:solidFill>
                  <a:srgbClr val="000000"/>
                </a:solidFill>
                <a:effectLst/>
                <a:uLnTx/>
                <a:uFillTx/>
                <a:latin typeface="Calibri" charset="0"/>
                <a:ea typeface="+mn-ea"/>
                <a:cs typeface="Arial"/>
              </a:rPr>
            </a:br>
            <a:r>
              <a:rPr kumimoji="0" lang="en-US" sz="1900" b="1" i="0" u="none" strike="noStrike" kern="1200" cap="none" spc="0" normalizeH="0" baseline="0" noProof="0" dirty="0">
                <a:ln>
                  <a:noFill/>
                </a:ln>
                <a:solidFill>
                  <a:srgbClr val="000000"/>
                </a:solidFill>
                <a:effectLst/>
                <a:uLnTx/>
                <a:uFillTx/>
                <a:latin typeface="Calibri" charset="0"/>
                <a:ea typeface="+mn-ea"/>
                <a:cs typeface="Arial"/>
              </a:rPr>
              <a:t>Nuclear Physics </a:t>
            </a:r>
            <a:r>
              <a:rPr kumimoji="0" lang="en-US" sz="1900" b="1" i="0" u="none" strike="noStrike" kern="1200" cap="none" spc="0" normalizeH="0" baseline="0" noProof="0" dirty="0" smtClean="0">
                <a:ln>
                  <a:noFill/>
                </a:ln>
                <a:solidFill>
                  <a:srgbClr val="000000"/>
                </a:solidFill>
                <a:effectLst/>
                <a:uLnTx/>
                <a:uFillTx/>
                <a:latin typeface="Calibri" charset="0"/>
                <a:ea typeface="+mn-ea"/>
                <a:cs typeface="Arial"/>
              </a:rPr>
              <a:t>Community</a:t>
            </a:r>
          </a:p>
          <a:p>
            <a:pPr marL="342900" marR="0" lvl="0" indent="-342900" algn="l" defTabSz="457200" rtl="0" eaLnBrk="1" fontAlgn="auto" latinLnBrk="0" hangingPunct="1">
              <a:lnSpc>
                <a:spcPct val="100000"/>
              </a:lnSpc>
              <a:spcBef>
                <a:spcPct val="20000"/>
              </a:spcBef>
              <a:spcAft>
                <a:spcPts val="0"/>
              </a:spcAft>
              <a:buClr>
                <a:srgbClr val="FDBB63"/>
              </a:buClr>
              <a:buSzTx/>
              <a:buFont typeface="Wingdings" charset="2"/>
              <a:buChar char="§"/>
              <a:tabLst/>
              <a:defRPr/>
            </a:pPr>
            <a:r>
              <a:rPr kumimoji="0" lang="en-US" sz="1900" b="1" i="0" u="none" strike="noStrike" kern="1200" cap="none" spc="0" normalizeH="0" baseline="0" noProof="0" dirty="0" smtClean="0">
                <a:ln>
                  <a:noFill/>
                </a:ln>
                <a:solidFill>
                  <a:srgbClr val="000000"/>
                </a:solidFill>
                <a:effectLst/>
                <a:uLnTx/>
                <a:uFillTx/>
                <a:latin typeface="Calibri" charset="0"/>
                <a:ea typeface="+mn-ea"/>
                <a:cs typeface="Arial"/>
              </a:rPr>
              <a:t>Driver for Innovation in Science and Technology</a:t>
            </a:r>
            <a:endParaRPr kumimoji="0" lang="en-US" sz="1900" b="1" i="0" u="none" strike="noStrike" kern="1200" cap="none" spc="0" normalizeH="0" baseline="0" noProof="0" dirty="0">
              <a:ln>
                <a:noFill/>
              </a:ln>
              <a:solidFill>
                <a:srgbClr val="000000"/>
              </a:solidFill>
              <a:effectLst/>
              <a:uLnTx/>
              <a:uFillTx/>
              <a:latin typeface="Calibri" charset="0"/>
              <a:ea typeface="+mn-ea"/>
              <a:cs typeface="Arial"/>
            </a:endParaRPr>
          </a:p>
        </p:txBody>
      </p:sp>
      <p:sp>
        <p:nvSpPr>
          <p:cNvPr id="8" name="Titel 1"/>
          <p:cNvSpPr txBox="1">
            <a:spLocks/>
          </p:cNvSpPr>
          <p:nvPr/>
        </p:nvSpPr>
        <p:spPr>
          <a:xfrm>
            <a:off x="375435" y="168813"/>
            <a:ext cx="6092535" cy="890080"/>
          </a:xfrm>
          <a:prstGeom prst="rect">
            <a:avLst/>
          </a:prstGeom>
        </p:spPr>
        <p:txBody>
          <a:bodyPr vert="horz" lIns="91440" tIns="45720" rIns="91440" bIns="45720" rtlCol="0" anchor="b" anchorCtr="0">
            <a:normAutofit fontScale="75000" lnSpcReduction="20000"/>
          </a:bodyPr>
          <a:lstStyle>
            <a:lvl1pPr algn="l" defTabSz="457200" rtl="0" eaLnBrk="1" latinLnBrk="0" hangingPunct="1">
              <a:spcBef>
                <a:spcPct val="0"/>
              </a:spcBef>
              <a:buNone/>
              <a:defRPr sz="2400" b="1" kern="1200">
                <a:solidFill>
                  <a:srgbClr val="333333"/>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sz="4800" b="1" i="0" u="none" strike="noStrike" kern="1200" cap="none" spc="0" normalizeH="0" baseline="0" noProof="0" dirty="0" smtClean="0">
                <a:ln>
                  <a:noFill/>
                </a:ln>
                <a:solidFill>
                  <a:srgbClr val="333333"/>
                </a:solidFill>
                <a:effectLst/>
                <a:uLnTx/>
                <a:uFillTx/>
                <a:latin typeface="Calibri"/>
                <a:ea typeface="+mj-ea"/>
                <a:cs typeface="Calibri"/>
              </a:rPr>
              <a:t>FAIR: </a:t>
            </a:r>
            <a:r>
              <a:rPr kumimoji="0" lang="de-DE" sz="3000" b="1" i="0" u="none" strike="noStrike" kern="1200" cap="none" spc="0" normalizeH="0" baseline="0" noProof="0" dirty="0" smtClean="0">
                <a:ln>
                  <a:noFill/>
                </a:ln>
                <a:solidFill>
                  <a:srgbClr val="333333"/>
                </a:solidFill>
                <a:effectLst/>
                <a:uLnTx/>
                <a:uFillTx/>
                <a:latin typeface="Calibri"/>
                <a:ea typeface="+mj-ea"/>
                <a:cs typeface="Calibri"/>
              </a:rPr>
              <a:t>Facility </a:t>
            </a:r>
            <a:r>
              <a:rPr kumimoji="0" lang="de-DE" sz="3000" b="1" i="0" u="none" strike="noStrike" kern="1200" cap="none" spc="0" normalizeH="0" baseline="0" noProof="0" dirty="0" err="1" smtClean="0">
                <a:ln>
                  <a:noFill/>
                </a:ln>
                <a:solidFill>
                  <a:srgbClr val="333333"/>
                </a:solidFill>
                <a:effectLst/>
                <a:uLnTx/>
                <a:uFillTx/>
                <a:latin typeface="Calibri"/>
                <a:ea typeface="+mj-ea"/>
                <a:cs typeface="Calibri"/>
              </a:rPr>
              <a:t>for</a:t>
            </a:r>
            <a:r>
              <a:rPr kumimoji="0" lang="de-DE" sz="3000" b="1" i="0" u="none" strike="noStrike" kern="1200" cap="none" spc="0" normalizeH="0" baseline="0" noProof="0" dirty="0" smtClean="0">
                <a:ln>
                  <a:noFill/>
                </a:ln>
                <a:solidFill>
                  <a:srgbClr val="333333"/>
                </a:solidFill>
                <a:effectLst/>
                <a:uLnTx/>
                <a:uFillTx/>
                <a:latin typeface="Calibri"/>
                <a:ea typeface="+mj-ea"/>
                <a:cs typeface="Calibri"/>
              </a:rPr>
              <a:t> Antiproton </a:t>
            </a:r>
            <a:r>
              <a:rPr kumimoji="0" lang="de-DE" sz="3000" b="1" i="0" u="none" strike="noStrike" kern="1200" cap="none" spc="0" normalizeH="0" baseline="0" noProof="0" dirty="0" err="1" smtClean="0">
                <a:ln>
                  <a:noFill/>
                </a:ln>
                <a:solidFill>
                  <a:srgbClr val="333333"/>
                </a:solidFill>
                <a:effectLst/>
                <a:uLnTx/>
                <a:uFillTx/>
                <a:latin typeface="Calibri"/>
                <a:ea typeface="+mj-ea"/>
                <a:cs typeface="Calibri"/>
              </a:rPr>
              <a:t>and</a:t>
            </a:r>
            <a:r>
              <a:rPr kumimoji="0" lang="de-DE" sz="3000" b="1" i="0" u="none" strike="noStrike" kern="1200" cap="none" spc="0" normalizeH="0" baseline="0" noProof="0" dirty="0" smtClean="0">
                <a:ln>
                  <a:noFill/>
                </a:ln>
                <a:solidFill>
                  <a:srgbClr val="333333"/>
                </a:solidFill>
                <a:effectLst/>
                <a:uLnTx/>
                <a:uFillTx/>
                <a:latin typeface="Calibri"/>
                <a:ea typeface="+mj-ea"/>
                <a:cs typeface="Calibri"/>
              </a:rPr>
              <a:t> Ion Research  </a:t>
            </a:r>
            <a:br>
              <a:rPr kumimoji="0" lang="de-DE" sz="3000" b="1" i="0" u="none" strike="noStrike" kern="1200" cap="none" spc="0" normalizeH="0" baseline="0" noProof="0" dirty="0" smtClean="0">
                <a:ln>
                  <a:noFill/>
                </a:ln>
                <a:solidFill>
                  <a:srgbClr val="333333"/>
                </a:solidFill>
                <a:effectLst/>
                <a:uLnTx/>
                <a:uFillTx/>
                <a:latin typeface="Calibri"/>
                <a:ea typeface="+mj-ea"/>
                <a:cs typeface="Calibri"/>
              </a:rPr>
            </a:br>
            <a:r>
              <a:rPr kumimoji="0" lang="mr-IN" sz="3000" b="1" i="0" u="none" strike="noStrike" kern="1200" cap="none" spc="0" normalizeH="0" baseline="0" noProof="0" dirty="0" smtClean="0">
                <a:ln>
                  <a:noFill/>
                </a:ln>
                <a:solidFill>
                  <a:srgbClr val="333333"/>
                </a:solidFill>
                <a:effectLst/>
                <a:uLnTx/>
                <a:uFillTx/>
                <a:latin typeface="Calibri"/>
                <a:ea typeface="+mj-ea"/>
                <a:cs typeface="Calibri"/>
              </a:rPr>
              <a:t>–</a:t>
            </a:r>
            <a:r>
              <a:rPr kumimoji="0" lang="de-DE" sz="3000" b="1" i="0" u="none" strike="noStrike" kern="1200" cap="none" spc="0" normalizeH="0" baseline="0" noProof="0" dirty="0" smtClean="0">
                <a:ln>
                  <a:noFill/>
                </a:ln>
                <a:solidFill>
                  <a:srgbClr val="333333"/>
                </a:solidFill>
                <a:effectLst/>
                <a:uLnTx/>
                <a:uFillTx/>
                <a:latin typeface="Calibri"/>
                <a:ea typeface="+mj-ea"/>
                <a:cs typeface="Calibri"/>
              </a:rPr>
              <a:t> A World-Wide Unique </a:t>
            </a:r>
            <a:r>
              <a:rPr kumimoji="0" lang="de-DE" sz="3000" b="1" i="0" u="none" strike="noStrike" kern="1200" cap="none" spc="0" normalizeH="0" baseline="0" noProof="0" dirty="0" err="1" smtClean="0">
                <a:ln>
                  <a:noFill/>
                </a:ln>
                <a:solidFill>
                  <a:srgbClr val="333333"/>
                </a:solidFill>
                <a:effectLst/>
                <a:uLnTx/>
                <a:uFillTx/>
                <a:latin typeface="Calibri"/>
                <a:ea typeface="+mj-ea"/>
                <a:cs typeface="Calibri"/>
              </a:rPr>
              <a:t>Accelerator</a:t>
            </a:r>
            <a:r>
              <a:rPr kumimoji="0" lang="de-DE" sz="3000" b="1" i="0" u="none" strike="noStrike" kern="1200" cap="none" spc="0" normalizeH="0" baseline="0" noProof="0" dirty="0" smtClean="0">
                <a:ln>
                  <a:noFill/>
                </a:ln>
                <a:solidFill>
                  <a:srgbClr val="333333"/>
                </a:solidFill>
                <a:effectLst/>
                <a:uLnTx/>
                <a:uFillTx/>
                <a:latin typeface="Calibri"/>
                <a:ea typeface="+mj-ea"/>
                <a:cs typeface="Calibri"/>
              </a:rPr>
              <a:t> Facility</a:t>
            </a:r>
            <a:endParaRPr kumimoji="0" lang="de-DE" sz="3000" b="1" i="0" u="none" strike="noStrike" kern="1200" cap="none" spc="0" normalizeH="0" baseline="0" noProof="0" dirty="0">
              <a:ln>
                <a:noFill/>
              </a:ln>
              <a:solidFill>
                <a:srgbClr val="333333"/>
              </a:solidFill>
              <a:effectLst/>
              <a:uLnTx/>
              <a:uFillTx/>
              <a:latin typeface="Calibri"/>
              <a:ea typeface="+mj-ea"/>
              <a:cs typeface="Calibri"/>
            </a:endParaRPr>
          </a:p>
        </p:txBody>
      </p:sp>
      <p:grpSp>
        <p:nvGrpSpPr>
          <p:cNvPr id="2" name="Gruppieren 1"/>
          <p:cNvGrpSpPr/>
          <p:nvPr/>
        </p:nvGrpSpPr>
        <p:grpSpPr>
          <a:xfrm>
            <a:off x="58453" y="6451567"/>
            <a:ext cx="5434378" cy="402999"/>
            <a:chOff x="175683" y="6455734"/>
            <a:chExt cx="5434378" cy="402999"/>
          </a:xfrm>
        </p:grpSpPr>
        <p:sp>
          <p:nvSpPr>
            <p:cNvPr id="9" name="Rectangle 13"/>
            <p:cNvSpPr>
              <a:spLocks/>
            </p:cNvSpPr>
            <p:nvPr/>
          </p:nvSpPr>
          <p:spPr bwMode="auto">
            <a:xfrm>
              <a:off x="4582427" y="6700436"/>
              <a:ext cx="49483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9200" bIns="0">
              <a:spAutoFit/>
            </a:bodyPr>
            <a:lstStyle>
              <a:lvl1pPr marL="381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1pPr>
              <a:lvl2pPr marL="742950" indent="-28575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2pPr>
              <a:lvl3pPr marL="11430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3pPr>
              <a:lvl4pPr marL="16002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4pPr>
              <a:lvl5pPr marL="20574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5pPr>
              <a:lvl6pPr marL="25146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6pPr>
              <a:lvl7pPr marL="29718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7pPr>
              <a:lvl8pPr marL="34290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8pPr>
              <a:lvl9pPr marL="38862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9pPr>
            </a:lstStyle>
            <a:p>
              <a:pPr marL="38100" marR="0" lvl="0" indent="0" algn="l" defTabSz="457200" rtl="0" eaLnBrk="1" fontAlgn="auto" latinLnBrk="0" hangingPunct="1">
                <a:lnSpc>
                  <a:spcPct val="100000"/>
                </a:lnSpc>
                <a:spcBef>
                  <a:spcPts val="563"/>
                </a:spcBef>
                <a:spcAft>
                  <a:spcPts val="0"/>
                </a:spcAft>
                <a:buClrTx/>
                <a:buSzTx/>
                <a:buFontTx/>
                <a:buNone/>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a:pPr>
              <a:r>
                <a:rPr kumimoji="0" lang="en-US" altLang="ru-RU" sz="900" b="0" i="0" u="none" strike="noStrike" kern="1200" cap="none" spc="0" normalizeH="0" baseline="0" noProof="0" dirty="0" smtClean="0">
                  <a:ln>
                    <a:noFill/>
                  </a:ln>
                  <a:solidFill>
                    <a:prstClr val="white"/>
                  </a:solidFill>
                  <a:effectLst/>
                  <a:uLnTx/>
                  <a:uFillTx/>
                  <a:latin typeface="Arial" pitchFamily="34" charset="0"/>
                  <a:ea typeface="MS PGothic" pitchFamily="34" charset="-128"/>
                  <a:cs typeface="+mn-cs"/>
                  <a:sym typeface="Arial" pitchFamily="34" charset="0"/>
                </a:rPr>
                <a:t>Sweden</a:t>
              </a:r>
            </a:p>
          </p:txBody>
        </p:sp>
        <p:sp>
          <p:nvSpPr>
            <p:cNvPr id="11" name="Rectangle 14"/>
            <p:cNvSpPr>
              <a:spLocks/>
            </p:cNvSpPr>
            <p:nvPr/>
          </p:nvSpPr>
          <p:spPr bwMode="auto">
            <a:xfrm>
              <a:off x="707442" y="6703611"/>
              <a:ext cx="43712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9200" bIns="0">
              <a:spAutoFit/>
            </a:bodyPr>
            <a:lstStyle>
              <a:lvl1pPr marL="381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1pPr>
              <a:lvl2pPr marL="742950" indent="-28575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2pPr>
              <a:lvl3pPr marL="11430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3pPr>
              <a:lvl4pPr marL="16002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4pPr>
              <a:lvl5pPr marL="20574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5pPr>
              <a:lvl6pPr marL="25146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6pPr>
              <a:lvl7pPr marL="29718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7pPr>
              <a:lvl8pPr marL="34290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8pPr>
              <a:lvl9pPr marL="38862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9pPr>
            </a:lstStyle>
            <a:p>
              <a:pPr marL="38100" marR="0" lvl="0" indent="0" algn="l" defTabSz="457200" rtl="0" eaLnBrk="1" fontAlgn="auto" latinLnBrk="0" hangingPunct="1">
                <a:lnSpc>
                  <a:spcPct val="100000"/>
                </a:lnSpc>
                <a:spcBef>
                  <a:spcPts val="563"/>
                </a:spcBef>
                <a:spcAft>
                  <a:spcPts val="0"/>
                </a:spcAft>
                <a:buClrTx/>
                <a:buSzTx/>
                <a:buFontTx/>
                <a:buNone/>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a:pPr>
              <a:r>
                <a:rPr kumimoji="0" lang="en-US" altLang="ru-RU" sz="900" b="0" i="0" u="none" strike="noStrike" kern="1200" cap="none" spc="0" normalizeH="0" baseline="0" noProof="0" dirty="0" smtClean="0">
                  <a:ln>
                    <a:noFill/>
                  </a:ln>
                  <a:solidFill>
                    <a:prstClr val="white"/>
                  </a:solidFill>
                  <a:effectLst/>
                  <a:uLnTx/>
                  <a:uFillTx/>
                  <a:latin typeface="Arial" pitchFamily="34" charset="0"/>
                  <a:ea typeface="MS PGothic" pitchFamily="34" charset="-128"/>
                  <a:cs typeface="+mn-cs"/>
                  <a:sym typeface="Arial" pitchFamily="34" charset="0"/>
                </a:rPr>
                <a:t>France</a:t>
              </a:r>
            </a:p>
          </p:txBody>
        </p:sp>
        <p:pic>
          <p:nvPicPr>
            <p:cNvPr id="12" name="Picture 15"/>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00596" y="6460723"/>
              <a:ext cx="358775" cy="242888"/>
            </a:xfrm>
            <a:prstGeom prst="rect">
              <a:avLst/>
            </a:prstGeom>
            <a:noFill/>
            <a:ln w="936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13" name="Rectangle 16"/>
            <p:cNvSpPr>
              <a:spLocks/>
            </p:cNvSpPr>
            <p:nvPr/>
          </p:nvSpPr>
          <p:spPr bwMode="auto">
            <a:xfrm>
              <a:off x="1909215" y="6703611"/>
              <a:ext cx="32812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9200" bIns="0">
              <a:spAutoFit/>
            </a:bodyPr>
            <a:lstStyle>
              <a:lvl1pPr marL="381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1pPr>
              <a:lvl2pPr marL="742950" indent="-28575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2pPr>
              <a:lvl3pPr marL="11430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3pPr>
              <a:lvl4pPr marL="16002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4pPr>
              <a:lvl5pPr marL="20574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5pPr>
              <a:lvl6pPr marL="25146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6pPr>
              <a:lvl7pPr marL="29718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7pPr>
              <a:lvl8pPr marL="34290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8pPr>
              <a:lvl9pPr marL="38862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9pPr>
            </a:lstStyle>
            <a:p>
              <a:pPr marL="38100" marR="0" lvl="0" indent="0" algn="l" defTabSz="457200" rtl="0" eaLnBrk="1" fontAlgn="auto" latinLnBrk="0" hangingPunct="1">
                <a:lnSpc>
                  <a:spcPct val="100000"/>
                </a:lnSpc>
                <a:spcBef>
                  <a:spcPts val="563"/>
                </a:spcBef>
                <a:spcAft>
                  <a:spcPts val="0"/>
                </a:spcAft>
                <a:buClrTx/>
                <a:buSzTx/>
                <a:buFontTx/>
                <a:buNone/>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a:pPr>
              <a:r>
                <a:rPr kumimoji="0" lang="en-US" altLang="ru-RU" sz="900" b="0" i="0" u="none" strike="noStrike" kern="1200" cap="none" spc="0" normalizeH="0" baseline="0" noProof="0" smtClean="0">
                  <a:ln>
                    <a:noFill/>
                  </a:ln>
                  <a:solidFill>
                    <a:prstClr val="white"/>
                  </a:solidFill>
                  <a:effectLst/>
                  <a:uLnTx/>
                  <a:uFillTx/>
                  <a:latin typeface="Arial" pitchFamily="34" charset="0"/>
                  <a:ea typeface="MS PGothic" pitchFamily="34" charset="-128"/>
                  <a:cs typeface="+mn-cs"/>
                  <a:sym typeface="Arial" pitchFamily="34" charset="0"/>
                </a:rPr>
                <a:t>India</a:t>
              </a:r>
            </a:p>
          </p:txBody>
        </p:sp>
        <p:pic>
          <p:nvPicPr>
            <p:cNvPr id="14" name="Picture 17"/>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6191" y="6460723"/>
              <a:ext cx="330200" cy="242888"/>
            </a:xfrm>
            <a:prstGeom prst="rect">
              <a:avLst/>
            </a:prstGeom>
            <a:noFill/>
            <a:ln w="936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15" name="Rectangle 18"/>
            <p:cNvSpPr>
              <a:spLocks/>
            </p:cNvSpPr>
            <p:nvPr/>
          </p:nvSpPr>
          <p:spPr bwMode="auto">
            <a:xfrm>
              <a:off x="175683" y="6702023"/>
              <a:ext cx="45636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9200" bIns="0">
              <a:spAutoFit/>
            </a:bodyPr>
            <a:lstStyle>
              <a:lvl1pPr marL="381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1pPr>
              <a:lvl2pPr marL="742950" indent="-28575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2pPr>
              <a:lvl3pPr marL="11430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3pPr>
              <a:lvl4pPr marL="16002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4pPr>
              <a:lvl5pPr marL="20574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5pPr>
              <a:lvl6pPr marL="25146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6pPr>
              <a:lvl7pPr marL="29718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7pPr>
              <a:lvl8pPr marL="34290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8pPr>
              <a:lvl9pPr marL="38862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9pPr>
            </a:lstStyle>
            <a:p>
              <a:pPr marL="38100" marR="0" lvl="0" indent="0" algn="l" defTabSz="457200" rtl="0" eaLnBrk="1" fontAlgn="auto" latinLnBrk="0" hangingPunct="1">
                <a:lnSpc>
                  <a:spcPct val="100000"/>
                </a:lnSpc>
                <a:spcBef>
                  <a:spcPts val="563"/>
                </a:spcBef>
                <a:spcAft>
                  <a:spcPts val="0"/>
                </a:spcAft>
                <a:buClrTx/>
                <a:buSzTx/>
                <a:buFontTx/>
                <a:buNone/>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a:pPr>
              <a:r>
                <a:rPr kumimoji="0" lang="en-US" altLang="ru-RU" sz="900" b="0" i="0" u="none" strike="noStrike" kern="1200" cap="none" spc="0" normalizeH="0" baseline="0" noProof="0" dirty="0" smtClean="0">
                  <a:ln>
                    <a:noFill/>
                  </a:ln>
                  <a:solidFill>
                    <a:prstClr val="white"/>
                  </a:solidFill>
                  <a:effectLst/>
                  <a:uLnTx/>
                  <a:uFillTx/>
                  <a:latin typeface="Arial" pitchFamily="34" charset="0"/>
                  <a:ea typeface="MS PGothic" pitchFamily="34" charset="-128"/>
                  <a:cs typeface="+mn-cs"/>
                  <a:sym typeface="Arial" pitchFamily="34" charset="0"/>
                </a:rPr>
                <a:t>Finland</a:t>
              </a:r>
            </a:p>
          </p:txBody>
        </p:sp>
        <p:pic>
          <p:nvPicPr>
            <p:cNvPr id="16" name="Picture 19"/>
            <p:cNvPicPr>
              <a:picLocks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76158" y="6460723"/>
              <a:ext cx="358775" cy="242888"/>
            </a:xfrm>
            <a:prstGeom prst="rect">
              <a:avLst/>
            </a:prstGeom>
            <a:noFill/>
            <a:ln w="936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17" name="Picture 20"/>
            <p:cNvPicPr>
              <a:picLocks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314564" y="6460723"/>
              <a:ext cx="400050" cy="242888"/>
            </a:xfrm>
            <a:prstGeom prst="rect">
              <a:avLst/>
            </a:prstGeom>
            <a:noFill/>
            <a:ln w="936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18" name="Rectangle 21"/>
            <p:cNvSpPr>
              <a:spLocks/>
            </p:cNvSpPr>
            <p:nvPr/>
          </p:nvSpPr>
          <p:spPr bwMode="auto">
            <a:xfrm>
              <a:off x="1231108" y="6703611"/>
              <a:ext cx="55254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9200" bIns="0">
              <a:spAutoFit/>
            </a:bodyPr>
            <a:lstStyle>
              <a:lvl1pPr marL="381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1pPr>
              <a:lvl2pPr marL="742950" indent="-28575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2pPr>
              <a:lvl3pPr marL="11430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3pPr>
              <a:lvl4pPr marL="16002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4pPr>
              <a:lvl5pPr marL="20574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5pPr>
              <a:lvl6pPr marL="25146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6pPr>
              <a:lvl7pPr marL="29718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7pPr>
              <a:lvl8pPr marL="34290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8pPr>
              <a:lvl9pPr marL="38862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9pPr>
            </a:lstStyle>
            <a:p>
              <a:pPr marL="38100" marR="0" lvl="0" indent="0" algn="l" defTabSz="457200" rtl="0" eaLnBrk="1" fontAlgn="auto" latinLnBrk="0" hangingPunct="1">
                <a:lnSpc>
                  <a:spcPct val="100000"/>
                </a:lnSpc>
                <a:spcBef>
                  <a:spcPts val="563"/>
                </a:spcBef>
                <a:spcAft>
                  <a:spcPts val="0"/>
                </a:spcAft>
                <a:buClrTx/>
                <a:buSzTx/>
                <a:buFontTx/>
                <a:buNone/>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a:pPr>
              <a:r>
                <a:rPr kumimoji="0" lang="en-US" altLang="ru-RU" sz="900" b="0" i="0" u="none" strike="noStrike" kern="1200" cap="none" spc="0" normalizeH="0" baseline="0" noProof="0" dirty="0" smtClean="0">
                  <a:ln>
                    <a:noFill/>
                  </a:ln>
                  <a:solidFill>
                    <a:prstClr val="white"/>
                  </a:solidFill>
                  <a:effectLst/>
                  <a:uLnTx/>
                  <a:uFillTx/>
                  <a:latin typeface="Arial" pitchFamily="34" charset="0"/>
                  <a:ea typeface="MS PGothic" pitchFamily="34" charset="-128"/>
                  <a:cs typeface="+mn-cs"/>
                  <a:sym typeface="Arial" pitchFamily="34" charset="0"/>
                </a:rPr>
                <a:t>Germany</a:t>
              </a:r>
            </a:p>
          </p:txBody>
        </p:sp>
        <p:pic>
          <p:nvPicPr>
            <p:cNvPr id="19" name="Picture 22"/>
            <p:cNvPicPr>
              <a:picLocks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469409" y="6460723"/>
              <a:ext cx="384175" cy="242888"/>
            </a:xfrm>
            <a:prstGeom prst="rect">
              <a:avLst/>
            </a:prstGeom>
            <a:noFill/>
            <a:ln w="936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0" name="Rectangle 23"/>
            <p:cNvSpPr>
              <a:spLocks/>
            </p:cNvSpPr>
            <p:nvPr/>
          </p:nvSpPr>
          <p:spPr bwMode="auto">
            <a:xfrm>
              <a:off x="2420878" y="6703611"/>
              <a:ext cx="43712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9200" bIns="0">
              <a:spAutoFit/>
            </a:bodyPr>
            <a:lstStyle>
              <a:lvl1pPr marL="381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1pPr>
              <a:lvl2pPr marL="742950" indent="-28575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2pPr>
              <a:lvl3pPr marL="11430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3pPr>
              <a:lvl4pPr marL="16002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4pPr>
              <a:lvl5pPr marL="20574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5pPr>
              <a:lvl6pPr marL="25146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6pPr>
              <a:lvl7pPr marL="29718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7pPr>
              <a:lvl8pPr marL="34290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8pPr>
              <a:lvl9pPr marL="38862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9pPr>
            </a:lstStyle>
            <a:p>
              <a:pPr marL="38100" marR="0" lvl="0" indent="0" algn="l" defTabSz="457200" rtl="0" eaLnBrk="1" fontAlgn="auto" latinLnBrk="0" hangingPunct="1">
                <a:lnSpc>
                  <a:spcPct val="100000"/>
                </a:lnSpc>
                <a:spcBef>
                  <a:spcPts val="563"/>
                </a:spcBef>
                <a:spcAft>
                  <a:spcPts val="0"/>
                </a:spcAft>
                <a:buClrTx/>
                <a:buSzTx/>
                <a:buFontTx/>
                <a:buNone/>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a:pPr>
              <a:r>
                <a:rPr kumimoji="0" lang="en-US" altLang="ru-RU" sz="900" b="0" i="0" u="none" strike="noStrike" kern="1200" cap="none" spc="0" normalizeH="0" baseline="0" noProof="0" smtClean="0">
                  <a:ln>
                    <a:noFill/>
                  </a:ln>
                  <a:solidFill>
                    <a:prstClr val="white"/>
                  </a:solidFill>
                  <a:effectLst/>
                  <a:uLnTx/>
                  <a:uFillTx/>
                  <a:latin typeface="Arial" pitchFamily="34" charset="0"/>
                  <a:ea typeface="MS PGothic" pitchFamily="34" charset="-128"/>
                  <a:cs typeface="+mn-cs"/>
                  <a:sym typeface="Arial" pitchFamily="34" charset="0"/>
                </a:rPr>
                <a:t>Poland</a:t>
              </a:r>
            </a:p>
          </p:txBody>
        </p:sp>
        <p:pic>
          <p:nvPicPr>
            <p:cNvPr id="23" name="Picture 26"/>
            <p:cNvPicPr>
              <a:picLocks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645996" y="6457548"/>
              <a:ext cx="384175" cy="242888"/>
            </a:xfrm>
            <a:prstGeom prst="rect">
              <a:avLst/>
            </a:prstGeom>
            <a:noFill/>
            <a:ln w="936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4" name="Rectangle 27"/>
            <p:cNvSpPr>
              <a:spLocks/>
            </p:cNvSpPr>
            <p:nvPr/>
          </p:nvSpPr>
          <p:spPr bwMode="auto">
            <a:xfrm>
              <a:off x="2966855" y="6703611"/>
              <a:ext cx="53972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9200" bIns="0">
              <a:spAutoFit/>
            </a:bodyPr>
            <a:lstStyle>
              <a:lvl1pPr marL="381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1pPr>
              <a:lvl2pPr marL="742950" indent="-28575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2pPr>
              <a:lvl3pPr marL="11430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3pPr>
              <a:lvl4pPr marL="16002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4pPr>
              <a:lvl5pPr marL="20574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5pPr>
              <a:lvl6pPr marL="25146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6pPr>
              <a:lvl7pPr marL="29718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7pPr>
              <a:lvl8pPr marL="34290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8pPr>
              <a:lvl9pPr marL="38862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9pPr>
            </a:lstStyle>
            <a:p>
              <a:pPr marL="38100" marR="0" lvl="0" indent="0" algn="l" defTabSz="457200" rtl="0" eaLnBrk="1" fontAlgn="auto" latinLnBrk="0" hangingPunct="1">
                <a:lnSpc>
                  <a:spcPct val="100000"/>
                </a:lnSpc>
                <a:spcBef>
                  <a:spcPts val="563"/>
                </a:spcBef>
                <a:spcAft>
                  <a:spcPts val="0"/>
                </a:spcAft>
                <a:buClrTx/>
                <a:buSzTx/>
                <a:buFontTx/>
                <a:buNone/>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a:pPr>
              <a:r>
                <a:rPr kumimoji="0" lang="en-US" altLang="ru-RU" sz="900" b="0" i="0" u="none" strike="noStrike" kern="1200" cap="none" spc="0" normalizeH="0" baseline="0" noProof="0" smtClean="0">
                  <a:ln>
                    <a:noFill/>
                  </a:ln>
                  <a:solidFill>
                    <a:prstClr val="white"/>
                  </a:solidFill>
                  <a:effectLst/>
                  <a:uLnTx/>
                  <a:uFillTx/>
                  <a:latin typeface="Arial" pitchFamily="34" charset="0"/>
                  <a:ea typeface="MS PGothic" pitchFamily="34" charset="-128"/>
                  <a:cs typeface="+mn-cs"/>
                  <a:sym typeface="Arial" pitchFamily="34" charset="0"/>
                </a:rPr>
                <a:t>Romania</a:t>
              </a:r>
            </a:p>
          </p:txBody>
        </p:sp>
        <p:pic>
          <p:nvPicPr>
            <p:cNvPr id="25" name="Picture 28"/>
            <p:cNvPicPr>
              <a:picLocks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581757" y="6459136"/>
              <a:ext cx="358775" cy="242887"/>
            </a:xfrm>
            <a:prstGeom prst="rect">
              <a:avLst/>
            </a:prstGeom>
            <a:noFill/>
            <a:ln w="936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6" name="Rectangle 29"/>
            <p:cNvSpPr>
              <a:spLocks/>
            </p:cNvSpPr>
            <p:nvPr/>
          </p:nvSpPr>
          <p:spPr bwMode="auto">
            <a:xfrm>
              <a:off x="3534814" y="6702023"/>
              <a:ext cx="43071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9200" bIns="0">
              <a:spAutoFit/>
            </a:bodyPr>
            <a:lstStyle>
              <a:lvl1pPr marL="381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1pPr>
              <a:lvl2pPr marL="742950" indent="-28575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2pPr>
              <a:lvl3pPr marL="11430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3pPr>
              <a:lvl4pPr marL="16002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4pPr>
              <a:lvl5pPr marL="20574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5pPr>
              <a:lvl6pPr marL="25146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6pPr>
              <a:lvl7pPr marL="29718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7pPr>
              <a:lvl8pPr marL="34290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8pPr>
              <a:lvl9pPr marL="38862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9pPr>
            </a:lstStyle>
            <a:p>
              <a:pPr marL="38100" marR="0" lvl="0" indent="0" algn="l" defTabSz="457200" rtl="0" eaLnBrk="1" fontAlgn="auto" latinLnBrk="0" hangingPunct="1">
                <a:lnSpc>
                  <a:spcPct val="100000"/>
                </a:lnSpc>
                <a:spcBef>
                  <a:spcPts val="563"/>
                </a:spcBef>
                <a:spcAft>
                  <a:spcPts val="0"/>
                </a:spcAft>
                <a:buClrTx/>
                <a:buSzTx/>
                <a:buFontTx/>
                <a:buNone/>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a:pPr>
              <a:r>
                <a:rPr kumimoji="0" lang="en-US" altLang="ru-RU" sz="900" b="0" i="0" u="none" strike="noStrike" kern="1200" cap="none" spc="0" normalizeH="0" baseline="0" noProof="0" smtClean="0">
                  <a:ln>
                    <a:noFill/>
                  </a:ln>
                  <a:solidFill>
                    <a:prstClr val="white"/>
                  </a:solidFill>
                  <a:effectLst/>
                  <a:uLnTx/>
                  <a:uFillTx/>
                  <a:latin typeface="Arial" pitchFamily="34" charset="0"/>
                  <a:ea typeface="MS PGothic" pitchFamily="34" charset="-128"/>
                  <a:cs typeface="+mn-cs"/>
                  <a:sym typeface="Arial" pitchFamily="34" charset="0"/>
                </a:rPr>
                <a:t>Russia</a:t>
              </a:r>
            </a:p>
          </p:txBody>
        </p:sp>
        <p:sp>
          <p:nvSpPr>
            <p:cNvPr id="27" name="Rectangle 30"/>
            <p:cNvSpPr>
              <a:spLocks/>
            </p:cNvSpPr>
            <p:nvPr/>
          </p:nvSpPr>
          <p:spPr bwMode="auto">
            <a:xfrm>
              <a:off x="4055391" y="6698848"/>
              <a:ext cx="52048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9200" bIns="0">
              <a:spAutoFit/>
            </a:bodyPr>
            <a:lstStyle>
              <a:lvl1pPr marL="381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1pPr>
              <a:lvl2pPr marL="742950" indent="-28575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2pPr>
              <a:lvl3pPr marL="11430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3pPr>
              <a:lvl4pPr marL="16002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4pPr>
              <a:lvl5pPr marL="20574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5pPr>
              <a:lvl6pPr marL="25146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6pPr>
              <a:lvl7pPr marL="29718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7pPr>
              <a:lvl8pPr marL="34290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8pPr>
              <a:lvl9pPr marL="38862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9pPr>
            </a:lstStyle>
            <a:p>
              <a:pPr marL="38100" marR="0" lvl="0" indent="0" algn="l" defTabSz="457200" rtl="0" eaLnBrk="1" fontAlgn="auto" latinLnBrk="0" hangingPunct="1">
                <a:lnSpc>
                  <a:spcPct val="100000"/>
                </a:lnSpc>
                <a:spcBef>
                  <a:spcPts val="563"/>
                </a:spcBef>
                <a:spcAft>
                  <a:spcPts val="0"/>
                </a:spcAft>
                <a:buClrTx/>
                <a:buSzTx/>
                <a:buFontTx/>
                <a:buNone/>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a:pPr>
              <a:r>
                <a:rPr kumimoji="0" lang="en-US" altLang="ru-RU" sz="900" b="0" i="0" u="none" strike="noStrike" kern="1200" cap="none" spc="0" normalizeH="0" baseline="0" noProof="0" smtClean="0">
                  <a:ln>
                    <a:noFill/>
                  </a:ln>
                  <a:solidFill>
                    <a:prstClr val="white"/>
                  </a:solidFill>
                  <a:effectLst/>
                  <a:uLnTx/>
                  <a:uFillTx/>
                  <a:latin typeface="Arial" pitchFamily="34" charset="0"/>
                  <a:ea typeface="MS PGothic" pitchFamily="34" charset="-128"/>
                  <a:cs typeface="+mn-cs"/>
                  <a:sym typeface="Arial" pitchFamily="34" charset="0"/>
                </a:rPr>
                <a:t>Slovenia</a:t>
              </a:r>
            </a:p>
          </p:txBody>
        </p:sp>
        <p:pic>
          <p:nvPicPr>
            <p:cNvPr id="28" name="Picture 31"/>
            <p:cNvPicPr>
              <a:picLocks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4140435" y="6460723"/>
              <a:ext cx="363537" cy="241300"/>
            </a:xfrm>
            <a:prstGeom prst="rect">
              <a:avLst/>
            </a:prstGeom>
            <a:noFill/>
            <a:ln w="9360" cap="rnd">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29" name="Picture 32"/>
            <p:cNvPicPr>
              <a:picLocks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3051899" y="6459136"/>
              <a:ext cx="363537" cy="242887"/>
            </a:xfrm>
            <a:prstGeom prst="rect">
              <a:avLst/>
            </a:prstGeom>
            <a:noFill/>
            <a:ln w="9360" cap="rnd">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31" name="Picture 34"/>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5165561" y="6455734"/>
              <a:ext cx="444500" cy="279400"/>
            </a:xfrm>
            <a:prstGeom prst="rect">
              <a:avLst/>
            </a:prstGeom>
            <a:noFill/>
            <a:ln w="3175">
              <a:solidFill>
                <a:schemeClr val="tx1"/>
              </a:solidFill>
              <a:round/>
              <a:headEnd/>
              <a:tailEnd/>
            </a:ln>
            <a:extLst>
              <a:ext uri="{909E8E84-426E-40DD-AFC4-6F175D3DCCD1}">
                <a14:hiddenFill xmlns:a14="http://schemas.microsoft.com/office/drawing/2010/main">
                  <a:solidFill>
                    <a:srgbClr val="FFFFFF"/>
                  </a:solidFill>
                </a14:hiddenFill>
              </a:ext>
            </a:extLst>
          </p:spPr>
        </p:pic>
        <p:sp>
          <p:nvSpPr>
            <p:cNvPr id="32" name="Rectangle 35"/>
            <p:cNvSpPr>
              <a:spLocks/>
            </p:cNvSpPr>
            <p:nvPr/>
          </p:nvSpPr>
          <p:spPr bwMode="auto">
            <a:xfrm>
              <a:off x="5258318" y="6720620"/>
              <a:ext cx="23812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9200" bIns="0">
              <a:spAutoFit/>
            </a:bodyPr>
            <a:lstStyle>
              <a:lvl1pPr marL="381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1pPr>
              <a:lvl2pPr marL="742950" indent="-28575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2pPr>
              <a:lvl3pPr marL="11430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3pPr>
              <a:lvl4pPr marL="16002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4pPr>
              <a:lvl5pPr marL="20574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5pPr>
              <a:lvl6pPr marL="25146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6pPr>
              <a:lvl7pPr marL="29718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7pPr>
              <a:lvl8pPr marL="34290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8pPr>
              <a:lvl9pPr marL="38862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9pPr>
            </a:lstStyle>
            <a:p>
              <a:pPr marL="38100" marR="0" lvl="0" indent="0" algn="l" defTabSz="457200" rtl="0" eaLnBrk="1" fontAlgn="auto" latinLnBrk="0" hangingPunct="1">
                <a:lnSpc>
                  <a:spcPct val="100000"/>
                </a:lnSpc>
                <a:spcBef>
                  <a:spcPts val="563"/>
                </a:spcBef>
                <a:spcAft>
                  <a:spcPts val="0"/>
                </a:spcAft>
                <a:buClrTx/>
                <a:buSzTx/>
                <a:buFontTx/>
                <a:buNone/>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a:pPr>
              <a:r>
                <a:rPr kumimoji="0" lang="en-US" altLang="ru-RU" sz="900" b="0" i="0" u="none" strike="noStrike" kern="1200" cap="none" spc="0" normalizeH="0" baseline="0" noProof="0" dirty="0" smtClean="0">
                  <a:ln>
                    <a:noFill/>
                  </a:ln>
                  <a:solidFill>
                    <a:prstClr val="white"/>
                  </a:solidFill>
                  <a:effectLst/>
                  <a:uLnTx/>
                  <a:uFillTx/>
                  <a:latin typeface="Arial" pitchFamily="34" charset="0"/>
                  <a:ea typeface="MS PGothic" pitchFamily="34" charset="-128"/>
                  <a:cs typeface="+mn-cs"/>
                  <a:sym typeface="Arial" pitchFamily="34" charset="0"/>
                </a:rPr>
                <a:t>UK</a:t>
              </a:r>
            </a:p>
          </p:txBody>
        </p:sp>
      </p:grpSp>
      <p:sp>
        <p:nvSpPr>
          <p:cNvPr id="30" name="Foliennummernplatzhalter 2"/>
          <p:cNvSpPr txBox="1">
            <a:spLocks/>
          </p:cNvSpPr>
          <p:nvPr/>
        </p:nvSpPr>
        <p:spPr>
          <a:xfrm>
            <a:off x="7964992" y="6781251"/>
            <a:ext cx="744898" cy="365125"/>
          </a:xfrm>
          <a:prstGeom prst="rect">
            <a:avLst/>
          </a:prstGeom>
        </p:spPr>
        <p:txBody>
          <a:bodyPr vert="horz" lIns="91440" tIns="45720" rIns="91440" bIns="45720" rtlCol="0" anchor="ctr"/>
          <a:lstStyle>
            <a:defPPr>
              <a:defRPr lang="de-DE"/>
            </a:defPPr>
            <a:lvl1pPr marL="0" algn="r" defTabSz="457200" rtl="0" eaLnBrk="1" latinLnBrk="0" hangingPunct="1">
              <a:defRPr sz="1000" kern="1200">
                <a:solidFill>
                  <a:srgbClr val="333333"/>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25CBDDA-5CCF-8748-8988-9DC6C8981774}" type="slidenum">
              <a:rPr kumimoji="0" lang="de-DE" sz="1000" b="0" i="0" u="none" strike="noStrike" kern="1200" cap="none" spc="0" normalizeH="0" baseline="0" noProof="0" smtClean="0">
                <a:ln>
                  <a:noFill/>
                </a:ln>
                <a:solidFill>
                  <a:srgbClr val="333333"/>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de-DE" sz="1000" b="0" i="0" u="none" strike="noStrike" kern="1200" cap="none" spc="0" normalizeH="0" baseline="0" noProof="0" dirty="0">
              <a:ln>
                <a:noFill/>
              </a:ln>
              <a:solidFill>
                <a:srgbClr val="333333"/>
              </a:solidFill>
              <a:effectLst/>
              <a:uLnTx/>
              <a:uFillTx/>
              <a:latin typeface="Arial"/>
              <a:ea typeface="+mn-ea"/>
              <a:cs typeface="Arial"/>
            </a:endParaRPr>
          </a:p>
        </p:txBody>
      </p:sp>
    </p:spTree>
    <p:extLst>
      <p:ext uri="{BB962C8B-B14F-4D97-AF65-F5344CB8AC3E}">
        <p14:creationId xmlns:p14="http://schemas.microsoft.com/office/powerpoint/2010/main" val="3682484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9690" y="271335"/>
            <a:ext cx="6648086" cy="787557"/>
          </a:xfrm>
        </p:spPr>
        <p:txBody>
          <a:bodyPr>
            <a:noAutofit/>
          </a:bodyPr>
          <a:lstStyle/>
          <a:p>
            <a:r>
              <a:rPr lang="de-DE" dirty="0" smtClean="0">
                <a:latin typeface="Calibri"/>
                <a:cs typeface="Calibri"/>
              </a:rPr>
              <a:t>FAIR: International </a:t>
            </a:r>
            <a:r>
              <a:rPr lang="de-DE" dirty="0" err="1" smtClean="0">
                <a:latin typeface="Calibri"/>
                <a:cs typeface="Calibri"/>
              </a:rPr>
              <a:t>Cooperation</a:t>
            </a:r>
            <a:endParaRPr lang="de-DE" dirty="0">
              <a:latin typeface="Calibri"/>
              <a:cs typeface="Calibri"/>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662" y="1430487"/>
            <a:ext cx="9050338" cy="370395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Inhaltsplatzhalter 2"/>
          <p:cNvSpPr>
            <a:spLocks noGrp="1"/>
          </p:cNvSpPr>
          <p:nvPr>
            <p:ph idx="1"/>
          </p:nvPr>
        </p:nvSpPr>
        <p:spPr>
          <a:xfrm>
            <a:off x="547374" y="5273040"/>
            <a:ext cx="8114026" cy="1181100"/>
          </a:xfrm>
        </p:spPr>
        <p:txBody>
          <a:bodyPr>
            <a:normAutofit/>
          </a:bodyPr>
          <a:lstStyle/>
          <a:p>
            <a:r>
              <a:rPr lang="de-DE" sz="2000" dirty="0" err="1" smtClean="0">
                <a:latin typeface="Calibri"/>
                <a:cs typeface="Calibri"/>
              </a:rPr>
              <a:t>Realization</a:t>
            </a:r>
            <a:r>
              <a:rPr lang="de-DE" sz="2000" dirty="0" smtClean="0">
                <a:latin typeface="Calibri"/>
                <a:cs typeface="Calibri"/>
              </a:rPr>
              <a:t> </a:t>
            </a:r>
            <a:r>
              <a:rPr lang="de-DE" sz="2000" dirty="0" err="1" smtClean="0">
                <a:latin typeface="Calibri"/>
                <a:cs typeface="Calibri"/>
              </a:rPr>
              <a:t>and</a:t>
            </a:r>
            <a:r>
              <a:rPr lang="de-DE" sz="2000" dirty="0" smtClean="0">
                <a:latin typeface="Calibri"/>
                <a:cs typeface="Calibri"/>
              </a:rPr>
              <a:t> </a:t>
            </a:r>
            <a:r>
              <a:rPr lang="de-DE" sz="2000" dirty="0" err="1" smtClean="0">
                <a:latin typeface="Calibri"/>
                <a:cs typeface="Calibri"/>
              </a:rPr>
              <a:t>operation</a:t>
            </a:r>
            <a:r>
              <a:rPr lang="de-DE" sz="2000" dirty="0" smtClean="0">
                <a:latin typeface="Calibri"/>
                <a:cs typeface="Calibri"/>
              </a:rPr>
              <a:t> </a:t>
            </a:r>
            <a:r>
              <a:rPr lang="de-DE" sz="2000" dirty="0" err="1" smtClean="0">
                <a:latin typeface="Calibri"/>
                <a:cs typeface="Calibri"/>
              </a:rPr>
              <a:t>of</a:t>
            </a:r>
            <a:r>
              <a:rPr lang="de-DE" sz="2000" dirty="0" smtClean="0">
                <a:latin typeface="Calibri"/>
                <a:cs typeface="Calibri"/>
              </a:rPr>
              <a:t> FAIR in </a:t>
            </a:r>
            <a:r>
              <a:rPr lang="de-DE" sz="2000" b="1" dirty="0" smtClean="0">
                <a:latin typeface="Calibri"/>
                <a:cs typeface="Calibri"/>
              </a:rPr>
              <a:t>international </a:t>
            </a:r>
            <a:r>
              <a:rPr lang="de-DE" sz="2000" b="1" dirty="0" err="1" smtClean="0">
                <a:latin typeface="Calibri"/>
                <a:cs typeface="Calibri"/>
              </a:rPr>
              <a:t>cooperation</a:t>
            </a:r>
            <a:endParaRPr lang="de-DE" sz="2000" b="1" dirty="0" smtClean="0">
              <a:latin typeface="Calibri"/>
              <a:cs typeface="Calibri"/>
            </a:endParaRPr>
          </a:p>
          <a:p>
            <a:r>
              <a:rPr lang="de-DE" sz="2000" b="1" dirty="0" err="1" smtClean="0">
                <a:latin typeface="Calibri"/>
                <a:cs typeface="Calibri"/>
              </a:rPr>
              <a:t>Nine</a:t>
            </a:r>
            <a:r>
              <a:rPr lang="de-DE" sz="2000" b="1" dirty="0" smtClean="0">
                <a:latin typeface="Calibri"/>
                <a:cs typeface="Calibri"/>
              </a:rPr>
              <a:t> international FAIR </a:t>
            </a:r>
            <a:r>
              <a:rPr lang="de-DE" sz="2000" b="1" dirty="0" err="1" smtClean="0">
                <a:latin typeface="Calibri"/>
                <a:cs typeface="Calibri"/>
              </a:rPr>
              <a:t>shareholders</a:t>
            </a:r>
            <a:endParaRPr lang="de-DE" sz="2000" b="1" dirty="0" smtClean="0">
              <a:latin typeface="Calibri"/>
              <a:cs typeface="Calibri"/>
            </a:endParaRPr>
          </a:p>
          <a:p>
            <a:r>
              <a:rPr lang="de-DE" sz="2000" dirty="0" err="1" smtClean="0">
                <a:latin typeface="Calibri"/>
                <a:cs typeface="Calibri"/>
              </a:rPr>
              <a:t>Participation</a:t>
            </a:r>
            <a:r>
              <a:rPr lang="de-DE" sz="2000" dirty="0" smtClean="0">
                <a:latin typeface="Calibri"/>
                <a:cs typeface="Calibri"/>
              </a:rPr>
              <a:t> </a:t>
            </a:r>
            <a:r>
              <a:rPr lang="de-DE" sz="2000" dirty="0" err="1" smtClean="0">
                <a:latin typeface="Calibri"/>
                <a:cs typeface="Calibri"/>
              </a:rPr>
              <a:t>of</a:t>
            </a:r>
            <a:r>
              <a:rPr lang="de-DE" sz="2000" dirty="0" smtClean="0">
                <a:latin typeface="Calibri"/>
                <a:cs typeface="Calibri"/>
              </a:rPr>
              <a:t> </a:t>
            </a:r>
            <a:r>
              <a:rPr lang="de-DE" sz="2000" b="1" dirty="0" smtClean="0">
                <a:latin typeface="Calibri"/>
                <a:cs typeface="Calibri"/>
              </a:rPr>
              <a:t>3.000 </a:t>
            </a:r>
            <a:r>
              <a:rPr lang="de-DE" sz="2000" b="1" dirty="0" err="1" smtClean="0">
                <a:latin typeface="Calibri"/>
                <a:cs typeface="Calibri"/>
              </a:rPr>
              <a:t>scientists</a:t>
            </a:r>
            <a:r>
              <a:rPr lang="de-DE" sz="2000" b="1" dirty="0" smtClean="0">
                <a:latin typeface="Calibri"/>
                <a:cs typeface="Calibri"/>
              </a:rPr>
              <a:t> </a:t>
            </a:r>
            <a:r>
              <a:rPr lang="de-DE" sz="2000" b="1" dirty="0" err="1" smtClean="0">
                <a:latin typeface="Calibri"/>
                <a:cs typeface="Calibri"/>
              </a:rPr>
              <a:t>from</a:t>
            </a:r>
            <a:r>
              <a:rPr lang="de-DE" sz="2000" b="1" dirty="0" smtClean="0">
                <a:latin typeface="Calibri"/>
                <a:cs typeface="Calibri"/>
              </a:rPr>
              <a:t> all </a:t>
            </a:r>
            <a:r>
              <a:rPr lang="de-DE" sz="2000" b="1" dirty="0" err="1" smtClean="0">
                <a:latin typeface="Calibri"/>
                <a:cs typeface="Calibri"/>
              </a:rPr>
              <a:t>continents</a:t>
            </a:r>
            <a:endParaRPr lang="de-DE" sz="2000" b="1" dirty="0" smtClean="0">
              <a:latin typeface="Calibri"/>
              <a:cs typeface="Calibri"/>
            </a:endParaRPr>
          </a:p>
          <a:p>
            <a:pPr marL="0" indent="0">
              <a:buNone/>
            </a:pPr>
            <a:endParaRPr lang="de-DE" sz="2000" dirty="0" smtClean="0">
              <a:latin typeface="Calibri"/>
              <a:cs typeface="Calibri"/>
            </a:endParaRPr>
          </a:p>
          <a:p>
            <a:pPr lvl="1"/>
            <a:endParaRPr lang="de-DE" dirty="0"/>
          </a:p>
        </p:txBody>
      </p:sp>
      <p:sp>
        <p:nvSpPr>
          <p:cNvPr id="4" name="Foliennummernplatzhalter 3"/>
          <p:cNvSpPr>
            <a:spLocks noGrp="1"/>
          </p:cNvSpPr>
          <p:nvPr>
            <p:ph type="sldNum" sz="quarter" idx="4294967295"/>
          </p:nvPr>
        </p:nvSpPr>
        <p:spPr>
          <a:xfrm>
            <a:off x="7098998" y="6555851"/>
            <a:ext cx="1587801" cy="365125"/>
          </a:xfrm>
          <a:prstGeom prst="rect">
            <a:avLst/>
          </a:prstGeom>
        </p:spPr>
        <p:txBody>
          <a:bodyPr/>
          <a:lstStyle/>
          <a:p>
            <a:fld id="{0DCC8DDF-7ABC-9A4A-977E-E3234F04E4D4}" type="slidenum">
              <a:rPr lang="de-DE" smtClean="0"/>
              <a:pPr/>
              <a:t>5</a:t>
            </a:fld>
            <a:endParaRPr lang="de-DE" dirty="0"/>
          </a:p>
        </p:txBody>
      </p:sp>
    </p:spTree>
    <p:extLst>
      <p:ext uri="{BB962C8B-B14F-4D97-AF65-F5344CB8AC3E}">
        <p14:creationId xmlns:p14="http://schemas.microsoft.com/office/powerpoint/2010/main" val="80236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6840" y="271335"/>
            <a:ext cx="5584535" cy="787557"/>
          </a:xfrm>
        </p:spPr>
        <p:txBody>
          <a:bodyPr/>
          <a:lstStyle/>
          <a:p>
            <a:r>
              <a:rPr lang="de-DE" dirty="0" smtClean="0">
                <a:latin typeface="Calibri" panose="020F0502020204030204" pitchFamily="34" charset="0"/>
              </a:rPr>
              <a:t>FAIR </a:t>
            </a:r>
            <a:r>
              <a:rPr lang="mr-IN" dirty="0" smtClean="0">
                <a:latin typeface="Calibri" panose="020F0502020204030204" pitchFamily="34" charset="0"/>
              </a:rPr>
              <a:t>–</a:t>
            </a:r>
            <a:r>
              <a:rPr lang="de-DE" dirty="0" smtClean="0">
                <a:latin typeface="Calibri" panose="020F0502020204030204" pitchFamily="34" charset="0"/>
              </a:rPr>
              <a:t> The </a:t>
            </a:r>
            <a:r>
              <a:rPr lang="de-DE" dirty="0" err="1" smtClean="0">
                <a:latin typeface="Calibri" panose="020F0502020204030204" pitchFamily="34" charset="0"/>
              </a:rPr>
              <a:t>Facility</a:t>
            </a:r>
            <a:endParaRPr lang="de-DE" dirty="0">
              <a:latin typeface="Calibri" panose="020F0502020204030204" pitchFamily="34" charset="0"/>
            </a:endParaRPr>
          </a:p>
        </p:txBody>
      </p:sp>
      <p:grpSp>
        <p:nvGrpSpPr>
          <p:cNvPr id="35" name="Gruppierung 34"/>
          <p:cNvGrpSpPr/>
          <p:nvPr/>
        </p:nvGrpSpPr>
        <p:grpSpPr>
          <a:xfrm>
            <a:off x="1095240" y="1181030"/>
            <a:ext cx="7614650" cy="5083980"/>
            <a:chOff x="825500" y="1247434"/>
            <a:chExt cx="7971034" cy="5326044"/>
          </a:xfrm>
        </p:grpSpPr>
        <p:pic>
          <p:nvPicPr>
            <p:cNvPr id="8" name="Bild 7" descr="FAIR-MSV_300dpi.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5500" y="1247434"/>
              <a:ext cx="7493000" cy="5326044"/>
            </a:xfrm>
            <a:prstGeom prst="rect">
              <a:avLst/>
            </a:prstGeom>
          </p:spPr>
        </p:pic>
        <p:sp>
          <p:nvSpPr>
            <p:cNvPr id="9" name="Textfeld 8"/>
            <p:cNvSpPr txBox="1"/>
            <p:nvPr/>
          </p:nvSpPr>
          <p:spPr>
            <a:xfrm>
              <a:off x="5816601" y="2146300"/>
              <a:ext cx="1498600" cy="483646"/>
            </a:xfrm>
            <a:prstGeom prst="rect">
              <a:avLst/>
            </a:prstGeom>
          </p:spPr>
          <p:txBody>
            <a:bodyPr vert="horz" wrap="square" lIns="91440" tIns="45720" rIns="91440" bIns="45720" rtlCol="0" anchor="t">
              <a:spAutoFit/>
            </a:bodyPr>
            <a:lstStyle/>
            <a:p>
              <a:pPr algn="ctr" defTabSz="457200"/>
              <a:r>
                <a:rPr lang="de-DE" sz="1200" dirty="0" smtClean="0">
                  <a:solidFill>
                    <a:prstClr val="black"/>
                  </a:solidFill>
                  <a:latin typeface="Calibri"/>
                  <a:cs typeface="Calibri"/>
                </a:rPr>
                <a:t>Ring </a:t>
              </a:r>
              <a:r>
                <a:rPr lang="de-DE" sz="1200" dirty="0" err="1" smtClean="0">
                  <a:solidFill>
                    <a:prstClr val="black"/>
                  </a:solidFill>
                  <a:latin typeface="Calibri"/>
                  <a:cs typeface="Calibri"/>
                </a:rPr>
                <a:t>accelerator</a:t>
              </a:r>
              <a:r>
                <a:rPr lang="de-DE" sz="1200" dirty="0" smtClean="0">
                  <a:solidFill>
                    <a:prstClr val="black"/>
                  </a:solidFill>
                  <a:latin typeface="Calibri"/>
                  <a:cs typeface="Calibri"/>
                </a:rPr>
                <a:t> SIS100</a:t>
              </a:r>
            </a:p>
          </p:txBody>
        </p:sp>
        <p:sp>
          <p:nvSpPr>
            <p:cNvPr id="10" name="Textfeld 9"/>
            <p:cNvSpPr txBox="1"/>
            <p:nvPr/>
          </p:nvSpPr>
          <p:spPr>
            <a:xfrm>
              <a:off x="7135090" y="3610272"/>
              <a:ext cx="1498600" cy="483646"/>
            </a:xfrm>
            <a:prstGeom prst="rect">
              <a:avLst/>
            </a:prstGeom>
          </p:spPr>
          <p:txBody>
            <a:bodyPr vert="horz" wrap="square" lIns="91440" tIns="45720" rIns="91440" bIns="45720" rtlCol="0" anchor="t">
              <a:spAutoFit/>
            </a:bodyPr>
            <a:lstStyle/>
            <a:p>
              <a:pPr defTabSz="457200"/>
              <a:r>
                <a:rPr lang="de-DE" sz="1200" dirty="0" err="1" smtClean="0">
                  <a:solidFill>
                    <a:prstClr val="black"/>
                  </a:solidFill>
                  <a:latin typeface="Calibri"/>
                  <a:cs typeface="Calibri"/>
                </a:rPr>
                <a:t>Production</a:t>
              </a:r>
              <a:r>
                <a:rPr lang="de-DE" sz="1200" dirty="0" smtClean="0">
                  <a:solidFill>
                    <a:prstClr val="black"/>
                  </a:solidFill>
                  <a:latin typeface="Calibri"/>
                  <a:cs typeface="Calibri"/>
                </a:rPr>
                <a:t> </a:t>
              </a:r>
              <a:r>
                <a:rPr lang="de-DE" sz="1200" dirty="0" err="1" smtClean="0">
                  <a:solidFill>
                    <a:prstClr val="black"/>
                  </a:solidFill>
                  <a:latin typeface="Calibri"/>
                  <a:cs typeface="Calibri"/>
                </a:rPr>
                <a:t>of</a:t>
              </a:r>
              <a:r>
                <a:rPr lang="de-DE" sz="1200" dirty="0" smtClean="0">
                  <a:solidFill>
                    <a:prstClr val="black"/>
                  </a:solidFill>
                  <a:latin typeface="Calibri"/>
                  <a:cs typeface="Calibri"/>
                </a:rPr>
                <a:t> </a:t>
              </a:r>
              <a:r>
                <a:rPr lang="de-DE" sz="1200" dirty="0" err="1" smtClean="0">
                  <a:solidFill>
                    <a:prstClr val="black"/>
                  </a:solidFill>
                  <a:latin typeface="Calibri"/>
                  <a:cs typeface="Calibri"/>
                </a:rPr>
                <a:t>new</a:t>
              </a:r>
              <a:r>
                <a:rPr lang="de-DE" sz="1200" dirty="0" smtClean="0">
                  <a:solidFill>
                    <a:prstClr val="black"/>
                  </a:solidFill>
                  <a:latin typeface="Calibri"/>
                  <a:cs typeface="Calibri"/>
                </a:rPr>
                <a:t> </a:t>
              </a:r>
              <a:r>
                <a:rPr lang="de-DE" sz="1200" dirty="0" err="1" smtClean="0">
                  <a:solidFill>
                    <a:prstClr val="black"/>
                  </a:solidFill>
                  <a:latin typeface="Calibri"/>
                  <a:cs typeface="Calibri"/>
                </a:rPr>
                <a:t>exotic</a:t>
              </a:r>
              <a:r>
                <a:rPr lang="de-DE" sz="1200" dirty="0" smtClean="0">
                  <a:solidFill>
                    <a:prstClr val="black"/>
                  </a:solidFill>
                  <a:latin typeface="Calibri"/>
                  <a:cs typeface="Calibri"/>
                </a:rPr>
                <a:t> </a:t>
              </a:r>
              <a:r>
                <a:rPr lang="de-DE" sz="1200" dirty="0" err="1" smtClean="0">
                  <a:solidFill>
                    <a:prstClr val="black"/>
                  </a:solidFill>
                  <a:latin typeface="Calibri"/>
                  <a:cs typeface="Calibri"/>
                </a:rPr>
                <a:t>nuclei</a:t>
              </a:r>
              <a:endParaRPr lang="de-DE" sz="1200" dirty="0" smtClean="0">
                <a:solidFill>
                  <a:prstClr val="black"/>
                </a:solidFill>
                <a:latin typeface="Calibri"/>
                <a:cs typeface="Calibri"/>
              </a:endParaRPr>
            </a:p>
          </p:txBody>
        </p:sp>
        <p:sp>
          <p:nvSpPr>
            <p:cNvPr id="11" name="Textfeld 10"/>
            <p:cNvSpPr txBox="1"/>
            <p:nvPr/>
          </p:nvSpPr>
          <p:spPr>
            <a:xfrm>
              <a:off x="7135090" y="4245272"/>
              <a:ext cx="1498600" cy="483646"/>
            </a:xfrm>
            <a:prstGeom prst="rect">
              <a:avLst/>
            </a:prstGeom>
          </p:spPr>
          <p:txBody>
            <a:bodyPr vert="horz" wrap="square" lIns="91440" tIns="45720" rIns="91440" bIns="45720" rtlCol="0" anchor="t">
              <a:spAutoFit/>
            </a:bodyPr>
            <a:lstStyle/>
            <a:p>
              <a:pPr defTabSz="457200"/>
              <a:r>
                <a:rPr lang="de-DE" sz="1200" dirty="0" err="1" smtClean="0">
                  <a:solidFill>
                    <a:prstClr val="black"/>
                  </a:solidFill>
                  <a:latin typeface="Calibri"/>
                  <a:cs typeface="Calibri"/>
                </a:rPr>
                <a:t>Production</a:t>
              </a:r>
              <a:r>
                <a:rPr lang="de-DE" sz="1200" dirty="0" smtClean="0">
                  <a:solidFill>
                    <a:prstClr val="black"/>
                  </a:solidFill>
                  <a:latin typeface="Calibri"/>
                  <a:cs typeface="Calibri"/>
                </a:rPr>
                <a:t> </a:t>
              </a:r>
              <a:r>
                <a:rPr lang="de-DE" sz="1200" dirty="0" err="1" smtClean="0">
                  <a:solidFill>
                    <a:prstClr val="black"/>
                  </a:solidFill>
                  <a:latin typeface="Calibri"/>
                  <a:cs typeface="Calibri"/>
                </a:rPr>
                <a:t>of</a:t>
              </a:r>
              <a:r>
                <a:rPr lang="de-DE" sz="1200" dirty="0" smtClean="0">
                  <a:solidFill>
                    <a:prstClr val="black"/>
                  </a:solidFill>
                  <a:latin typeface="Calibri"/>
                  <a:cs typeface="Calibri"/>
                </a:rPr>
                <a:t> </a:t>
              </a:r>
              <a:r>
                <a:rPr lang="de-DE" sz="1200" dirty="0" err="1" smtClean="0">
                  <a:solidFill>
                    <a:prstClr val="black"/>
                  </a:solidFill>
                  <a:latin typeface="Calibri"/>
                  <a:cs typeface="Calibri"/>
                </a:rPr>
                <a:t>antiprotons</a:t>
              </a:r>
              <a:endParaRPr lang="de-DE" sz="1200" dirty="0" smtClean="0">
                <a:solidFill>
                  <a:prstClr val="black"/>
                </a:solidFill>
                <a:latin typeface="Calibri"/>
                <a:cs typeface="Calibri"/>
              </a:endParaRPr>
            </a:p>
          </p:txBody>
        </p:sp>
        <p:sp>
          <p:nvSpPr>
            <p:cNvPr id="12" name="Textfeld 11"/>
            <p:cNvSpPr txBox="1"/>
            <p:nvPr/>
          </p:nvSpPr>
          <p:spPr>
            <a:xfrm>
              <a:off x="4760414" y="6053964"/>
              <a:ext cx="1498600" cy="451403"/>
            </a:xfrm>
            <a:prstGeom prst="rect">
              <a:avLst/>
            </a:prstGeom>
          </p:spPr>
          <p:txBody>
            <a:bodyPr vert="horz" wrap="square" lIns="91440" tIns="45720" rIns="91440" bIns="45720" rtlCol="0" anchor="t">
              <a:spAutoFit/>
            </a:bodyPr>
            <a:lstStyle/>
            <a:p>
              <a:pPr defTabSz="457200"/>
              <a:r>
                <a:rPr lang="de-DE" sz="1100" dirty="0" err="1" smtClean="0">
                  <a:solidFill>
                    <a:prstClr val="black"/>
                  </a:solidFill>
                </a:rPr>
                <a:t>Collector</a:t>
              </a:r>
              <a:r>
                <a:rPr lang="de-DE" sz="1100" dirty="0">
                  <a:solidFill>
                    <a:prstClr val="black"/>
                  </a:solidFill>
                </a:rPr>
                <a:t> </a:t>
              </a:r>
              <a:r>
                <a:rPr lang="de-DE" sz="1100" dirty="0" smtClean="0">
                  <a:solidFill>
                    <a:prstClr val="black"/>
                  </a:solidFill>
                </a:rPr>
                <a:t/>
              </a:r>
              <a:br>
                <a:rPr lang="de-DE" sz="1100" dirty="0" smtClean="0">
                  <a:solidFill>
                    <a:prstClr val="black"/>
                  </a:solidFill>
                </a:rPr>
              </a:br>
              <a:r>
                <a:rPr lang="de-DE" sz="1100" dirty="0" smtClean="0">
                  <a:solidFill>
                    <a:prstClr val="black"/>
                  </a:solidFill>
                </a:rPr>
                <a:t>ring CR</a:t>
              </a:r>
            </a:p>
          </p:txBody>
        </p:sp>
        <p:sp>
          <p:nvSpPr>
            <p:cNvPr id="13" name="Textfeld 12"/>
            <p:cNvSpPr txBox="1"/>
            <p:nvPr/>
          </p:nvSpPr>
          <p:spPr>
            <a:xfrm>
              <a:off x="4165601" y="3835568"/>
              <a:ext cx="1498600" cy="628740"/>
            </a:xfrm>
            <a:prstGeom prst="rect">
              <a:avLst/>
            </a:prstGeom>
          </p:spPr>
          <p:txBody>
            <a:bodyPr vert="horz" wrap="square" lIns="91440" tIns="45720" rIns="91440" bIns="45720" rtlCol="0" anchor="t">
              <a:spAutoFit/>
            </a:bodyPr>
            <a:lstStyle/>
            <a:p>
              <a:pPr defTabSz="457200"/>
              <a:r>
                <a:rPr lang="de-DE" sz="1100" dirty="0" smtClean="0">
                  <a:solidFill>
                    <a:prstClr val="black"/>
                  </a:solidFill>
                </a:rPr>
                <a:t>Antiproton </a:t>
              </a:r>
              <a:br>
                <a:rPr lang="de-DE" sz="1100" dirty="0" smtClean="0">
                  <a:solidFill>
                    <a:prstClr val="black"/>
                  </a:solidFill>
                </a:rPr>
              </a:br>
              <a:r>
                <a:rPr lang="de-DE" sz="1100" dirty="0" smtClean="0">
                  <a:solidFill>
                    <a:prstClr val="black"/>
                  </a:solidFill>
                </a:rPr>
                <a:t>ring</a:t>
              </a:r>
              <a:br>
                <a:rPr lang="de-DE" sz="1100" dirty="0" smtClean="0">
                  <a:solidFill>
                    <a:prstClr val="black"/>
                  </a:solidFill>
                </a:rPr>
              </a:br>
              <a:r>
                <a:rPr lang="de-DE" sz="1100" dirty="0" smtClean="0">
                  <a:solidFill>
                    <a:prstClr val="black"/>
                  </a:solidFill>
                </a:rPr>
                <a:t>HESR</a:t>
              </a:r>
            </a:p>
          </p:txBody>
        </p:sp>
        <p:sp>
          <p:nvSpPr>
            <p:cNvPr id="14" name="Textfeld 13"/>
            <p:cNvSpPr txBox="1"/>
            <p:nvPr/>
          </p:nvSpPr>
          <p:spPr>
            <a:xfrm>
              <a:off x="990600" y="2380565"/>
              <a:ext cx="1498600" cy="677105"/>
            </a:xfrm>
            <a:prstGeom prst="rect">
              <a:avLst/>
            </a:prstGeom>
          </p:spPr>
          <p:txBody>
            <a:bodyPr vert="horz" wrap="square" lIns="91440" tIns="45720" rIns="91440" bIns="45720" rtlCol="0" anchor="t">
              <a:spAutoFit/>
            </a:bodyPr>
            <a:lstStyle/>
            <a:p>
              <a:pPr defTabSz="457200"/>
              <a:r>
                <a:rPr lang="de-DE" sz="1200" dirty="0" smtClean="0">
                  <a:solidFill>
                    <a:prstClr val="black"/>
                  </a:solidFill>
                  <a:latin typeface="Calibri"/>
                  <a:cs typeface="Calibri"/>
                </a:rPr>
                <a:t>Linear </a:t>
              </a:r>
              <a:br>
                <a:rPr lang="de-DE" sz="1200" dirty="0" smtClean="0">
                  <a:solidFill>
                    <a:prstClr val="black"/>
                  </a:solidFill>
                  <a:latin typeface="Calibri"/>
                  <a:cs typeface="Calibri"/>
                </a:rPr>
              </a:br>
              <a:r>
                <a:rPr lang="de-DE" sz="1200" dirty="0" err="1" smtClean="0">
                  <a:solidFill>
                    <a:prstClr val="black"/>
                  </a:solidFill>
                  <a:latin typeface="Calibri"/>
                  <a:cs typeface="Calibri"/>
                </a:rPr>
                <a:t>accelerator</a:t>
              </a:r>
              <a:endParaRPr lang="de-DE" sz="1200" dirty="0" smtClean="0">
                <a:solidFill>
                  <a:prstClr val="black"/>
                </a:solidFill>
                <a:latin typeface="Calibri"/>
                <a:cs typeface="Calibri"/>
              </a:endParaRPr>
            </a:p>
            <a:p>
              <a:pPr defTabSz="457200"/>
              <a:endParaRPr lang="de-DE" sz="1200" dirty="0" smtClean="0">
                <a:solidFill>
                  <a:prstClr val="black"/>
                </a:solidFill>
              </a:endParaRPr>
            </a:p>
          </p:txBody>
        </p:sp>
        <p:sp>
          <p:nvSpPr>
            <p:cNvPr id="15" name="Textfeld 14"/>
            <p:cNvSpPr txBox="1"/>
            <p:nvPr/>
          </p:nvSpPr>
          <p:spPr>
            <a:xfrm>
              <a:off x="3746500" y="2142900"/>
              <a:ext cx="1498600" cy="677105"/>
            </a:xfrm>
            <a:prstGeom prst="rect">
              <a:avLst/>
            </a:prstGeom>
          </p:spPr>
          <p:txBody>
            <a:bodyPr vert="horz" wrap="square" lIns="91440" tIns="45720" rIns="91440" bIns="45720" rtlCol="0" anchor="t">
              <a:spAutoFit/>
            </a:bodyPr>
            <a:lstStyle/>
            <a:p>
              <a:pPr defTabSz="457200"/>
              <a:r>
                <a:rPr lang="de-DE" sz="1200" dirty="0" smtClean="0">
                  <a:solidFill>
                    <a:prstClr val="black"/>
                  </a:solidFill>
                  <a:latin typeface="Calibri"/>
                  <a:cs typeface="Calibri"/>
                </a:rPr>
                <a:t>Ring </a:t>
              </a:r>
              <a:r>
                <a:rPr lang="de-DE" sz="1200" dirty="0" err="1" smtClean="0">
                  <a:solidFill>
                    <a:prstClr val="black"/>
                  </a:solidFill>
                  <a:latin typeface="Calibri"/>
                  <a:cs typeface="Calibri"/>
                </a:rPr>
                <a:t>accelerator</a:t>
              </a:r>
              <a:r>
                <a:rPr lang="de-DE" sz="1200" dirty="0" smtClean="0">
                  <a:solidFill>
                    <a:prstClr val="black"/>
                  </a:solidFill>
                  <a:latin typeface="Calibri"/>
                  <a:cs typeface="Calibri"/>
                </a:rPr>
                <a:t/>
              </a:r>
              <a:br>
                <a:rPr lang="de-DE" sz="1200" dirty="0" smtClean="0">
                  <a:solidFill>
                    <a:prstClr val="black"/>
                  </a:solidFill>
                  <a:latin typeface="Calibri"/>
                  <a:cs typeface="Calibri"/>
                </a:rPr>
              </a:br>
              <a:r>
                <a:rPr lang="de-DE" sz="1200" dirty="0" smtClean="0">
                  <a:solidFill>
                    <a:prstClr val="black"/>
                  </a:solidFill>
                  <a:latin typeface="Calibri"/>
                  <a:cs typeface="Calibri"/>
                </a:rPr>
                <a:t>SIS18</a:t>
              </a:r>
            </a:p>
            <a:p>
              <a:pPr defTabSz="457200"/>
              <a:endParaRPr lang="de-DE" sz="1200" dirty="0" smtClean="0">
                <a:solidFill>
                  <a:prstClr val="black"/>
                </a:solidFill>
              </a:endParaRPr>
            </a:p>
          </p:txBody>
        </p:sp>
        <p:grpSp>
          <p:nvGrpSpPr>
            <p:cNvPr id="16" name="Gruppierung 21"/>
            <p:cNvGrpSpPr>
              <a:grpSpLocks/>
            </p:cNvGrpSpPr>
            <p:nvPr/>
          </p:nvGrpSpPr>
          <p:grpSpPr bwMode="auto">
            <a:xfrm>
              <a:off x="948055" y="4468657"/>
              <a:ext cx="982637" cy="348876"/>
              <a:chOff x="939426" y="4613032"/>
              <a:chExt cx="1202836" cy="355956"/>
            </a:xfrm>
          </p:grpSpPr>
          <p:sp>
            <p:nvSpPr>
              <p:cNvPr id="17" name="Textfeld 22"/>
              <p:cNvSpPr txBox="1">
                <a:spLocks noChangeArrowheads="1"/>
              </p:cNvSpPr>
              <p:nvPr/>
            </p:nvSpPr>
            <p:spPr bwMode="auto">
              <a:xfrm>
                <a:off x="939426" y="4689360"/>
                <a:ext cx="1202836" cy="279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charset="0"/>
                    <a:ea typeface="MS PGothic" charset="0"/>
                    <a:cs typeface="MS PGothic" charset="0"/>
                  </a:defRPr>
                </a:lvl1pPr>
                <a:lvl2pPr marL="742950" indent="-285750">
                  <a:defRPr sz="2400" u="sng">
                    <a:solidFill>
                      <a:schemeClr val="tx1"/>
                    </a:solidFill>
                    <a:latin typeface="Arial" charset="0"/>
                    <a:ea typeface="MS PGothic" charset="0"/>
                    <a:cs typeface="MS PGothic" charset="0"/>
                  </a:defRPr>
                </a:lvl2pPr>
                <a:lvl3pPr marL="1143000" indent="-228600">
                  <a:defRPr sz="2400" u="sng">
                    <a:solidFill>
                      <a:schemeClr val="tx1"/>
                    </a:solidFill>
                    <a:latin typeface="Arial" charset="0"/>
                    <a:ea typeface="MS PGothic" charset="0"/>
                    <a:cs typeface="MS PGothic" charset="0"/>
                  </a:defRPr>
                </a:lvl3pPr>
                <a:lvl4pPr marL="1600200" indent="-228600">
                  <a:defRPr sz="2400" u="sng">
                    <a:solidFill>
                      <a:schemeClr val="tx1"/>
                    </a:solidFill>
                    <a:latin typeface="Arial" charset="0"/>
                    <a:ea typeface="MS PGothic" charset="0"/>
                    <a:cs typeface="MS PGothic" charset="0"/>
                  </a:defRPr>
                </a:lvl4pPr>
                <a:lvl5pPr marL="2057400" indent="-228600">
                  <a:defRPr sz="2400" u="sng">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u="sng">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u="sng">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u="sng">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u="sng">
                    <a:solidFill>
                      <a:schemeClr val="tx1"/>
                    </a:solidFill>
                    <a:latin typeface="Arial" charset="0"/>
                    <a:ea typeface="MS PGothic" charset="0"/>
                    <a:cs typeface="MS PGothic" charset="0"/>
                  </a:defRPr>
                </a:lvl9pPr>
              </a:lstStyle>
              <a:p>
                <a:pPr defTabSz="457200"/>
                <a:r>
                  <a:rPr lang="en-US" sz="1100" u="none" dirty="0">
                    <a:solidFill>
                      <a:srgbClr val="000000"/>
                    </a:solidFill>
                    <a:cs typeface="Arial" charset="0"/>
                  </a:rPr>
                  <a:t>100 meters</a:t>
                </a:r>
              </a:p>
            </p:txBody>
          </p:sp>
          <p:grpSp>
            <p:nvGrpSpPr>
              <p:cNvPr id="18" name="Gruppierung 23"/>
              <p:cNvGrpSpPr>
                <a:grpSpLocks/>
              </p:cNvGrpSpPr>
              <p:nvPr/>
            </p:nvGrpSpPr>
            <p:grpSpPr bwMode="auto">
              <a:xfrm>
                <a:off x="985700" y="4613032"/>
                <a:ext cx="1056135" cy="147394"/>
                <a:chOff x="985700" y="4613032"/>
                <a:chExt cx="1056135" cy="147394"/>
              </a:xfrm>
            </p:grpSpPr>
            <p:cxnSp>
              <p:nvCxnSpPr>
                <p:cNvPr id="19" name="Gerade Verbindung 18"/>
                <p:cNvCxnSpPr/>
                <p:nvPr/>
              </p:nvCxnSpPr>
              <p:spPr>
                <a:xfrm>
                  <a:off x="991502" y="4685919"/>
                  <a:ext cx="1048388"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Gerade Verbindung 19"/>
                <p:cNvCxnSpPr/>
                <p:nvPr/>
              </p:nvCxnSpPr>
              <p:spPr>
                <a:xfrm>
                  <a:off x="985700" y="4613032"/>
                  <a:ext cx="0" cy="147394"/>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p:nvCxnSpPr>
              <p:spPr>
                <a:xfrm>
                  <a:off x="2041835" y="4613032"/>
                  <a:ext cx="0" cy="147394"/>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cxnSp>
          <p:nvCxnSpPr>
            <p:cNvPr id="23" name="Gerade Verbindung 22"/>
            <p:cNvCxnSpPr/>
            <p:nvPr/>
          </p:nvCxnSpPr>
          <p:spPr>
            <a:xfrm flipH="1">
              <a:off x="6350000" y="3835568"/>
              <a:ext cx="785090" cy="355433"/>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p:nvCxnSpPr>
          <p:spPr>
            <a:xfrm flipH="1">
              <a:off x="5334000" y="4495800"/>
              <a:ext cx="1801090" cy="609601"/>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32" name="Gruppierung 31"/>
            <p:cNvGrpSpPr/>
            <p:nvPr/>
          </p:nvGrpSpPr>
          <p:grpSpPr>
            <a:xfrm>
              <a:off x="6900064" y="5222901"/>
              <a:ext cx="1896470" cy="1257480"/>
              <a:chOff x="402230" y="5272500"/>
              <a:chExt cx="1896470" cy="1257480"/>
            </a:xfrm>
          </p:grpSpPr>
          <p:sp>
            <p:nvSpPr>
              <p:cNvPr id="27" name="Rechteck 26"/>
              <p:cNvSpPr>
                <a:spLocks/>
              </p:cNvSpPr>
              <p:nvPr/>
            </p:nvSpPr>
            <p:spPr>
              <a:xfrm>
                <a:off x="402230" y="5286865"/>
                <a:ext cx="255600" cy="255600"/>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a:solidFill>
                    <a:prstClr val="white"/>
                  </a:solidFill>
                </a:endParaRPr>
              </a:p>
            </p:txBody>
          </p:sp>
          <p:sp>
            <p:nvSpPr>
              <p:cNvPr id="28" name="Rechteck 27"/>
              <p:cNvSpPr>
                <a:spLocks/>
              </p:cNvSpPr>
              <p:nvPr/>
            </p:nvSpPr>
            <p:spPr>
              <a:xfrm>
                <a:off x="402230" y="5644697"/>
                <a:ext cx="255600" cy="255600"/>
              </a:xfrm>
              <a:prstGeom prst="rect">
                <a:avLst/>
              </a:prstGeom>
              <a:solidFill>
                <a:srgbClr val="B437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a:solidFill>
                    <a:prstClr val="white"/>
                  </a:solidFill>
                </a:endParaRPr>
              </a:p>
            </p:txBody>
          </p:sp>
          <p:sp>
            <p:nvSpPr>
              <p:cNvPr id="29" name="Rechteck 28"/>
              <p:cNvSpPr>
                <a:spLocks/>
              </p:cNvSpPr>
              <p:nvPr/>
            </p:nvSpPr>
            <p:spPr>
              <a:xfrm>
                <a:off x="402230" y="6002530"/>
                <a:ext cx="255600" cy="2556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a:solidFill>
                    <a:prstClr val="white"/>
                  </a:solidFill>
                </a:endParaRPr>
              </a:p>
            </p:txBody>
          </p:sp>
          <p:sp>
            <p:nvSpPr>
              <p:cNvPr id="31" name="Textfeld 30"/>
              <p:cNvSpPr txBox="1"/>
              <p:nvPr/>
            </p:nvSpPr>
            <p:spPr>
              <a:xfrm>
                <a:off x="800100" y="5272500"/>
                <a:ext cx="1498600" cy="1257480"/>
              </a:xfrm>
              <a:prstGeom prst="rect">
                <a:avLst/>
              </a:prstGeom>
            </p:spPr>
            <p:txBody>
              <a:bodyPr vert="horz" wrap="square" lIns="91440" tIns="45720" rIns="91440" bIns="45720" rtlCol="0" anchor="t">
                <a:spAutoFit/>
              </a:bodyPr>
              <a:lstStyle/>
              <a:p>
                <a:pPr defTabSz="457200"/>
                <a:r>
                  <a:rPr lang="de-DE" sz="1200" dirty="0" err="1" smtClean="0">
                    <a:solidFill>
                      <a:prstClr val="black"/>
                    </a:solidFill>
                    <a:latin typeface="Calibri"/>
                    <a:cs typeface="Calibri"/>
                  </a:rPr>
                  <a:t>Existing</a:t>
                </a:r>
                <a:r>
                  <a:rPr lang="de-DE" sz="1200" dirty="0" smtClean="0">
                    <a:solidFill>
                      <a:prstClr val="black"/>
                    </a:solidFill>
                    <a:latin typeface="Calibri"/>
                    <a:cs typeface="Calibri"/>
                  </a:rPr>
                  <a:t> </a:t>
                </a:r>
                <a:r>
                  <a:rPr lang="de-DE" sz="1200" dirty="0" err="1" smtClean="0">
                    <a:solidFill>
                      <a:prstClr val="black"/>
                    </a:solidFill>
                    <a:latin typeface="Calibri"/>
                    <a:cs typeface="Calibri"/>
                  </a:rPr>
                  <a:t>facility</a:t>
                </a:r>
                <a:r>
                  <a:rPr lang="de-DE" sz="1200" dirty="0" smtClean="0">
                    <a:solidFill>
                      <a:prstClr val="black"/>
                    </a:solidFill>
                    <a:latin typeface="Calibri"/>
                    <a:cs typeface="Calibri"/>
                  </a:rPr>
                  <a:t/>
                </a:r>
                <a:br>
                  <a:rPr lang="de-DE" sz="1200" dirty="0" smtClean="0">
                    <a:solidFill>
                      <a:prstClr val="black"/>
                    </a:solidFill>
                    <a:latin typeface="Calibri"/>
                    <a:cs typeface="Calibri"/>
                  </a:rPr>
                </a:br>
                <a:endParaRPr lang="de-DE" sz="1200" dirty="0" smtClean="0">
                  <a:solidFill>
                    <a:prstClr val="black"/>
                  </a:solidFill>
                  <a:latin typeface="Calibri"/>
                  <a:cs typeface="Calibri"/>
                </a:endParaRPr>
              </a:p>
              <a:p>
                <a:pPr defTabSz="457200"/>
                <a:r>
                  <a:rPr lang="de-DE" sz="1200" dirty="0" err="1" smtClean="0">
                    <a:solidFill>
                      <a:prstClr val="black"/>
                    </a:solidFill>
                    <a:latin typeface="Calibri"/>
                    <a:cs typeface="Calibri"/>
                  </a:rPr>
                  <a:t>Planned</a:t>
                </a:r>
                <a:r>
                  <a:rPr lang="de-DE" sz="1200" dirty="0" smtClean="0">
                    <a:solidFill>
                      <a:prstClr val="black"/>
                    </a:solidFill>
                    <a:latin typeface="Calibri"/>
                    <a:cs typeface="Calibri"/>
                  </a:rPr>
                  <a:t> </a:t>
                </a:r>
                <a:r>
                  <a:rPr lang="de-DE" sz="1200" dirty="0" err="1" smtClean="0">
                    <a:solidFill>
                      <a:prstClr val="black"/>
                    </a:solidFill>
                    <a:latin typeface="Calibri"/>
                    <a:cs typeface="Calibri"/>
                  </a:rPr>
                  <a:t>facility</a:t>
                </a:r>
                <a:r>
                  <a:rPr lang="de-DE" sz="1200" dirty="0" smtClean="0">
                    <a:solidFill>
                      <a:prstClr val="black"/>
                    </a:solidFill>
                    <a:latin typeface="Calibri"/>
                    <a:cs typeface="Calibri"/>
                  </a:rPr>
                  <a:t/>
                </a:r>
                <a:br>
                  <a:rPr lang="de-DE" sz="1200" dirty="0" smtClean="0">
                    <a:solidFill>
                      <a:prstClr val="black"/>
                    </a:solidFill>
                    <a:latin typeface="Calibri"/>
                    <a:cs typeface="Calibri"/>
                  </a:rPr>
                </a:br>
                <a:endParaRPr lang="de-DE" sz="1200" dirty="0" smtClean="0">
                  <a:solidFill>
                    <a:prstClr val="black"/>
                  </a:solidFill>
                  <a:latin typeface="Calibri"/>
                  <a:cs typeface="Calibri"/>
                </a:endParaRPr>
              </a:p>
              <a:p>
                <a:pPr defTabSz="457200"/>
                <a:r>
                  <a:rPr lang="de-DE" sz="1200" dirty="0" smtClean="0">
                    <a:solidFill>
                      <a:prstClr val="black"/>
                    </a:solidFill>
                    <a:latin typeface="Calibri"/>
                    <a:cs typeface="Calibri"/>
                  </a:rPr>
                  <a:t>Experiments</a:t>
                </a:r>
              </a:p>
              <a:p>
                <a:pPr defTabSz="457200"/>
                <a:endParaRPr lang="de-DE" sz="1200" dirty="0" smtClean="0">
                  <a:solidFill>
                    <a:prstClr val="black"/>
                  </a:solidFill>
                </a:endParaRPr>
              </a:p>
            </p:txBody>
          </p:sp>
        </p:grpSp>
      </p:grpSp>
      <p:sp>
        <p:nvSpPr>
          <p:cNvPr id="3" name="Textfeld 2"/>
          <p:cNvSpPr txBox="1"/>
          <p:nvPr/>
        </p:nvSpPr>
        <p:spPr>
          <a:xfrm>
            <a:off x="3301894" y="3461921"/>
            <a:ext cx="522788" cy="253916"/>
          </a:xfrm>
          <a:prstGeom prst="rect">
            <a:avLst/>
          </a:prstGeom>
        </p:spPr>
        <p:txBody>
          <a:bodyPr vert="horz" wrap="square" lIns="91440" tIns="45720" rIns="91440" bIns="45720" rtlCol="0" anchor="t">
            <a:spAutoFit/>
          </a:bodyPr>
          <a:lstStyle/>
          <a:p>
            <a:pPr algn="ctr"/>
            <a:r>
              <a:rPr lang="en-US" sz="1050" dirty="0" smtClean="0">
                <a:solidFill>
                  <a:prstClr val="black"/>
                </a:solidFill>
              </a:rPr>
              <a:t>ESR</a:t>
            </a:r>
          </a:p>
        </p:txBody>
      </p:sp>
      <p:sp>
        <p:nvSpPr>
          <p:cNvPr id="30" name="Textfeld 29"/>
          <p:cNvSpPr txBox="1"/>
          <p:nvPr/>
        </p:nvSpPr>
        <p:spPr>
          <a:xfrm>
            <a:off x="3131840" y="4293096"/>
            <a:ext cx="720080" cy="230832"/>
          </a:xfrm>
          <a:prstGeom prst="rect">
            <a:avLst/>
          </a:prstGeom>
        </p:spPr>
        <p:txBody>
          <a:bodyPr vert="horz" wrap="square" lIns="91440" tIns="45720" rIns="91440" bIns="45720" rtlCol="0" anchor="t">
            <a:spAutoFit/>
          </a:bodyPr>
          <a:lstStyle/>
          <a:p>
            <a:pPr algn="ctr"/>
            <a:r>
              <a:rPr lang="en-US" sz="900" dirty="0" smtClean="0">
                <a:solidFill>
                  <a:prstClr val="black"/>
                </a:solidFill>
              </a:rPr>
              <a:t>CRYRING</a:t>
            </a:r>
          </a:p>
        </p:txBody>
      </p:sp>
      <p:sp>
        <p:nvSpPr>
          <p:cNvPr id="33" name="Textfeld 32"/>
          <p:cNvSpPr txBox="1"/>
          <p:nvPr/>
        </p:nvSpPr>
        <p:spPr>
          <a:xfrm rot="717329">
            <a:off x="2295597" y="3121914"/>
            <a:ext cx="720080" cy="246221"/>
          </a:xfrm>
          <a:prstGeom prst="rect">
            <a:avLst/>
          </a:prstGeom>
        </p:spPr>
        <p:txBody>
          <a:bodyPr vert="horz" wrap="square" lIns="91440" tIns="45720" rIns="91440" bIns="45720" rtlCol="0" anchor="t">
            <a:spAutoFit/>
          </a:bodyPr>
          <a:lstStyle/>
          <a:p>
            <a:pPr algn="ctr"/>
            <a:r>
              <a:rPr lang="en-US" sz="1000" dirty="0" smtClean="0">
                <a:solidFill>
                  <a:prstClr val="black"/>
                </a:solidFill>
              </a:rPr>
              <a:t>UNILAC</a:t>
            </a:r>
          </a:p>
        </p:txBody>
      </p:sp>
      <p:sp>
        <p:nvSpPr>
          <p:cNvPr id="34" name="Textfeld 33"/>
          <p:cNvSpPr txBox="1"/>
          <p:nvPr/>
        </p:nvSpPr>
        <p:spPr>
          <a:xfrm>
            <a:off x="305560" y="4913683"/>
            <a:ext cx="3360394" cy="1477328"/>
          </a:xfrm>
          <a:prstGeom prst="rect">
            <a:avLst/>
          </a:prstGeom>
          <a:solidFill>
            <a:srgbClr val="FDBB63">
              <a:alpha val="52000"/>
            </a:srgbClr>
          </a:solidFill>
          <a:ln>
            <a:noFill/>
          </a:ln>
        </p:spPr>
        <p:txBody>
          <a:bodyPr vert="horz" wrap="square" lIns="91440" tIns="45720" rIns="91440" bIns="45720" rtlCol="0" anchor="t">
            <a:spAutoFit/>
          </a:bodyPr>
          <a:lstStyle/>
          <a:p>
            <a:pPr defTabSz="457200"/>
            <a:r>
              <a:rPr lang="en-US" b="1" dirty="0" smtClean="0">
                <a:solidFill>
                  <a:prstClr val="black"/>
                </a:solidFill>
                <a:latin typeface="Calibri"/>
                <a:cs typeface="Calibri"/>
              </a:rPr>
              <a:t>“Gain factors” rel. to GSI</a:t>
            </a:r>
          </a:p>
          <a:p>
            <a:pPr marL="285750" indent="-285750" defTabSz="457200">
              <a:buClr>
                <a:srgbClr val="F79646"/>
              </a:buClr>
              <a:buFont typeface="Arial" panose="020B0604020202020204" pitchFamily="34" charset="0"/>
              <a:buChar char="•"/>
            </a:pPr>
            <a:r>
              <a:rPr lang="en-US" b="1" dirty="0" smtClean="0">
                <a:solidFill>
                  <a:srgbClr val="FF0000"/>
                </a:solidFill>
                <a:latin typeface="Calibri"/>
                <a:cs typeface="Calibri"/>
              </a:rPr>
              <a:t>100 – 1000 x intensity</a:t>
            </a:r>
          </a:p>
          <a:p>
            <a:pPr marL="285750" indent="-285750" defTabSz="457200">
              <a:buClr>
                <a:srgbClr val="F79646"/>
              </a:buClr>
              <a:buFont typeface="Arial" panose="020B0604020202020204" pitchFamily="34" charset="0"/>
              <a:buChar char="•"/>
            </a:pPr>
            <a:r>
              <a:rPr lang="en-US" dirty="0" smtClean="0">
                <a:solidFill>
                  <a:prstClr val="black"/>
                </a:solidFill>
                <a:latin typeface="Calibri"/>
                <a:cs typeface="Calibri"/>
              </a:rPr>
              <a:t>10 x energy</a:t>
            </a:r>
          </a:p>
          <a:p>
            <a:pPr marL="285750" indent="-285750" defTabSz="457200">
              <a:buClr>
                <a:srgbClr val="F79646"/>
              </a:buClr>
              <a:buFont typeface="Arial" panose="020B0604020202020204" pitchFamily="34" charset="0"/>
              <a:buChar char="•"/>
            </a:pPr>
            <a:r>
              <a:rPr lang="en-US" dirty="0" smtClean="0">
                <a:solidFill>
                  <a:prstClr val="black"/>
                </a:solidFill>
                <a:latin typeface="Calibri"/>
                <a:cs typeface="Calibri"/>
              </a:rPr>
              <a:t>antiproton beams</a:t>
            </a:r>
          </a:p>
          <a:p>
            <a:pPr marL="285750" indent="-285750" defTabSz="457200">
              <a:buClr>
                <a:srgbClr val="F79646"/>
              </a:buClr>
              <a:buFont typeface="Arial" panose="020B0604020202020204" pitchFamily="34" charset="0"/>
              <a:buChar char="•"/>
            </a:pPr>
            <a:r>
              <a:rPr lang="en-US" dirty="0" smtClean="0">
                <a:solidFill>
                  <a:prstClr val="black"/>
                </a:solidFill>
                <a:latin typeface="Calibri"/>
                <a:cs typeface="Calibri"/>
              </a:rPr>
              <a:t>system of storage cooler rings</a:t>
            </a:r>
          </a:p>
        </p:txBody>
      </p:sp>
      <p:sp>
        <p:nvSpPr>
          <p:cNvPr id="4" name="Foliennummernplatzhalter 3"/>
          <p:cNvSpPr>
            <a:spLocks noGrp="1"/>
          </p:cNvSpPr>
          <p:nvPr>
            <p:ph type="sldNum" sz="quarter" idx="4294967295"/>
          </p:nvPr>
        </p:nvSpPr>
        <p:spPr>
          <a:xfrm>
            <a:off x="7098998" y="6555851"/>
            <a:ext cx="1587801" cy="365125"/>
          </a:xfrm>
          <a:prstGeom prst="rect">
            <a:avLst/>
          </a:prstGeom>
        </p:spPr>
        <p:txBody>
          <a:bodyPr/>
          <a:lstStyle/>
          <a:p>
            <a:fld id="{0DCC8DDF-7ABC-9A4A-977E-E3234F04E4D4}" type="slidenum">
              <a:rPr lang="de-DE" smtClean="0"/>
              <a:pPr/>
              <a:t>6</a:t>
            </a:fld>
            <a:endParaRPr lang="de-DE" dirty="0"/>
          </a:p>
        </p:txBody>
      </p:sp>
    </p:spTree>
    <p:extLst>
      <p:ext uri="{BB962C8B-B14F-4D97-AF65-F5344CB8AC3E}">
        <p14:creationId xmlns:p14="http://schemas.microsoft.com/office/powerpoint/2010/main" val="4271235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4294967295"/>
          </p:nvPr>
        </p:nvSpPr>
        <p:spPr>
          <a:xfrm>
            <a:off x="7956376" y="6686863"/>
            <a:ext cx="744898" cy="365125"/>
          </a:xfrm>
          <a:prstGeom prst="rect">
            <a:avLst/>
          </a:prstGeom>
        </p:spPr>
        <p:txBody>
          <a:bodyPr/>
          <a:lstStyle/>
          <a:p>
            <a:fld id="{125CBDDA-5CCF-8748-8988-9DC6C8981774}" type="slidenum">
              <a:rPr lang="de-DE" smtClean="0"/>
              <a:pPr/>
              <a:t>7</a:t>
            </a:fld>
            <a:endParaRPr lang="de-DE"/>
          </a:p>
        </p:txBody>
      </p:sp>
      <p:grpSp>
        <p:nvGrpSpPr>
          <p:cNvPr id="35" name="Gruppierung 34"/>
          <p:cNvGrpSpPr/>
          <p:nvPr/>
        </p:nvGrpSpPr>
        <p:grpSpPr>
          <a:xfrm>
            <a:off x="772011" y="1515891"/>
            <a:ext cx="7614650" cy="5083980"/>
            <a:chOff x="825500" y="1247434"/>
            <a:chExt cx="7971034" cy="5326044"/>
          </a:xfrm>
        </p:grpSpPr>
        <p:pic>
          <p:nvPicPr>
            <p:cNvPr id="8" name="Bild 7" descr="FAIR-MSV_300dpi.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5500" y="1247434"/>
              <a:ext cx="7493000" cy="5326044"/>
            </a:xfrm>
            <a:prstGeom prst="rect">
              <a:avLst/>
            </a:prstGeom>
          </p:spPr>
        </p:pic>
        <p:sp>
          <p:nvSpPr>
            <p:cNvPr id="9" name="Textfeld 8"/>
            <p:cNvSpPr txBox="1"/>
            <p:nvPr/>
          </p:nvSpPr>
          <p:spPr>
            <a:xfrm>
              <a:off x="5816601" y="2146300"/>
              <a:ext cx="1498600" cy="290188"/>
            </a:xfrm>
            <a:prstGeom prst="rect">
              <a:avLst/>
            </a:prstGeom>
          </p:spPr>
          <p:txBody>
            <a:bodyPr vert="horz" wrap="square" lIns="91440" tIns="45720" rIns="91440" bIns="45720" rtlCol="0" anchor="t">
              <a:spAutoFit/>
            </a:bodyPr>
            <a:lstStyle/>
            <a:p>
              <a:pPr algn="ctr" defTabSz="457200"/>
              <a:r>
                <a:rPr lang="de-DE" sz="1200" dirty="0" smtClean="0">
                  <a:solidFill>
                    <a:prstClr val="black"/>
                  </a:solidFill>
                  <a:latin typeface="Calibri"/>
                  <a:cs typeface="Calibri"/>
                </a:rPr>
                <a:t>SIS100</a:t>
              </a:r>
            </a:p>
          </p:txBody>
        </p:sp>
        <p:sp>
          <p:nvSpPr>
            <p:cNvPr id="11" name="Textfeld 10"/>
            <p:cNvSpPr txBox="1"/>
            <p:nvPr/>
          </p:nvSpPr>
          <p:spPr>
            <a:xfrm>
              <a:off x="7135090" y="4245272"/>
              <a:ext cx="1498600" cy="483646"/>
            </a:xfrm>
            <a:prstGeom prst="rect">
              <a:avLst/>
            </a:prstGeom>
          </p:spPr>
          <p:txBody>
            <a:bodyPr vert="horz" wrap="square" lIns="91440" tIns="45720" rIns="91440" bIns="45720" rtlCol="0" anchor="t">
              <a:spAutoFit/>
            </a:bodyPr>
            <a:lstStyle/>
            <a:p>
              <a:pPr defTabSz="457200"/>
              <a:r>
                <a:rPr lang="de-DE" sz="1200" dirty="0" err="1" smtClean="0">
                  <a:solidFill>
                    <a:prstClr val="black"/>
                  </a:solidFill>
                  <a:latin typeface="Calibri"/>
                  <a:cs typeface="Calibri"/>
                </a:rPr>
                <a:t>Production</a:t>
              </a:r>
              <a:r>
                <a:rPr lang="de-DE" sz="1200" dirty="0" smtClean="0">
                  <a:solidFill>
                    <a:prstClr val="black"/>
                  </a:solidFill>
                  <a:latin typeface="Calibri"/>
                  <a:cs typeface="Calibri"/>
                </a:rPr>
                <a:t> </a:t>
              </a:r>
              <a:r>
                <a:rPr lang="de-DE" sz="1200" dirty="0" err="1" smtClean="0">
                  <a:solidFill>
                    <a:prstClr val="black"/>
                  </a:solidFill>
                  <a:latin typeface="Calibri"/>
                  <a:cs typeface="Calibri"/>
                </a:rPr>
                <a:t>of</a:t>
              </a:r>
              <a:r>
                <a:rPr lang="de-DE" sz="1200" dirty="0" smtClean="0">
                  <a:solidFill>
                    <a:prstClr val="black"/>
                  </a:solidFill>
                  <a:latin typeface="Calibri"/>
                  <a:cs typeface="Calibri"/>
                </a:rPr>
                <a:t> </a:t>
              </a:r>
              <a:r>
                <a:rPr lang="de-DE" sz="1200" dirty="0" err="1" smtClean="0">
                  <a:solidFill>
                    <a:prstClr val="black"/>
                  </a:solidFill>
                  <a:latin typeface="Calibri"/>
                  <a:cs typeface="Calibri"/>
                </a:rPr>
                <a:t>antiprotons</a:t>
              </a:r>
              <a:endParaRPr lang="de-DE" sz="1200" dirty="0" smtClean="0">
                <a:solidFill>
                  <a:prstClr val="black"/>
                </a:solidFill>
                <a:latin typeface="Calibri"/>
                <a:cs typeface="Calibri"/>
              </a:endParaRPr>
            </a:p>
          </p:txBody>
        </p:sp>
        <p:grpSp>
          <p:nvGrpSpPr>
            <p:cNvPr id="16" name="Gruppierung 21"/>
            <p:cNvGrpSpPr>
              <a:grpSpLocks/>
            </p:cNvGrpSpPr>
            <p:nvPr/>
          </p:nvGrpSpPr>
          <p:grpSpPr bwMode="auto">
            <a:xfrm>
              <a:off x="1185069" y="4681537"/>
              <a:ext cx="725487" cy="542925"/>
              <a:chOff x="1229557" y="4830232"/>
              <a:chExt cx="888064" cy="553943"/>
            </a:xfrm>
          </p:grpSpPr>
          <p:sp>
            <p:nvSpPr>
              <p:cNvPr id="17" name="Textfeld 22"/>
              <p:cNvSpPr txBox="1">
                <a:spLocks noChangeArrowheads="1"/>
              </p:cNvSpPr>
              <p:nvPr/>
            </p:nvSpPr>
            <p:spPr bwMode="auto">
              <a:xfrm>
                <a:off x="1229557" y="4944975"/>
                <a:ext cx="888064" cy="43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charset="0"/>
                    <a:ea typeface="MS PGothic" charset="0"/>
                    <a:cs typeface="MS PGothic" charset="0"/>
                  </a:defRPr>
                </a:lvl1pPr>
                <a:lvl2pPr marL="742950" indent="-285750">
                  <a:defRPr sz="2400" u="sng">
                    <a:solidFill>
                      <a:schemeClr val="tx1"/>
                    </a:solidFill>
                    <a:latin typeface="Arial" charset="0"/>
                    <a:ea typeface="MS PGothic" charset="0"/>
                    <a:cs typeface="MS PGothic" charset="0"/>
                  </a:defRPr>
                </a:lvl2pPr>
                <a:lvl3pPr marL="1143000" indent="-228600">
                  <a:defRPr sz="2400" u="sng">
                    <a:solidFill>
                      <a:schemeClr val="tx1"/>
                    </a:solidFill>
                    <a:latin typeface="Arial" charset="0"/>
                    <a:ea typeface="MS PGothic" charset="0"/>
                    <a:cs typeface="MS PGothic" charset="0"/>
                  </a:defRPr>
                </a:lvl3pPr>
                <a:lvl4pPr marL="1600200" indent="-228600">
                  <a:defRPr sz="2400" u="sng">
                    <a:solidFill>
                      <a:schemeClr val="tx1"/>
                    </a:solidFill>
                    <a:latin typeface="Arial" charset="0"/>
                    <a:ea typeface="MS PGothic" charset="0"/>
                    <a:cs typeface="MS PGothic" charset="0"/>
                  </a:defRPr>
                </a:lvl4pPr>
                <a:lvl5pPr marL="2057400" indent="-228600">
                  <a:defRPr sz="2400" u="sng">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u="sng">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u="sng">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u="sng">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u="sng">
                    <a:solidFill>
                      <a:schemeClr val="tx1"/>
                    </a:solidFill>
                    <a:latin typeface="Arial" charset="0"/>
                    <a:ea typeface="MS PGothic" charset="0"/>
                    <a:cs typeface="MS PGothic" charset="0"/>
                  </a:defRPr>
                </a:lvl9pPr>
              </a:lstStyle>
              <a:p>
                <a:pPr defTabSz="457200"/>
                <a:r>
                  <a:rPr lang="en-US" sz="1100" u="none">
                    <a:solidFill>
                      <a:srgbClr val="000000"/>
                    </a:solidFill>
                    <a:cs typeface="Arial" charset="0"/>
                  </a:rPr>
                  <a:t>100 meters</a:t>
                </a:r>
              </a:p>
            </p:txBody>
          </p:sp>
          <p:grpSp>
            <p:nvGrpSpPr>
              <p:cNvPr id="18" name="Gruppierung 23"/>
              <p:cNvGrpSpPr>
                <a:grpSpLocks/>
              </p:cNvGrpSpPr>
              <p:nvPr/>
            </p:nvGrpSpPr>
            <p:grpSpPr bwMode="auto">
              <a:xfrm>
                <a:off x="1310629" y="4830232"/>
                <a:ext cx="732157" cy="148166"/>
                <a:chOff x="1310629" y="4830232"/>
                <a:chExt cx="732157" cy="148166"/>
              </a:xfrm>
            </p:grpSpPr>
            <p:cxnSp>
              <p:nvCxnSpPr>
                <p:cNvPr id="19" name="Gerade Verbindung 18"/>
                <p:cNvCxnSpPr/>
                <p:nvPr/>
              </p:nvCxnSpPr>
              <p:spPr>
                <a:xfrm>
                  <a:off x="1311174" y="4903119"/>
                  <a:ext cx="72871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Gerade Verbindung 19"/>
                <p:cNvCxnSpPr/>
                <p:nvPr/>
              </p:nvCxnSpPr>
              <p:spPr>
                <a:xfrm>
                  <a:off x="1311174" y="4830232"/>
                  <a:ext cx="0" cy="147394"/>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p:nvCxnSpPr>
              <p:spPr>
                <a:xfrm>
                  <a:off x="2041835" y="4830232"/>
                  <a:ext cx="0" cy="147394"/>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cxnSp>
          <p:nvCxnSpPr>
            <p:cNvPr id="23" name="Gerade Verbindung 22"/>
            <p:cNvCxnSpPr/>
            <p:nvPr/>
          </p:nvCxnSpPr>
          <p:spPr>
            <a:xfrm flipH="1">
              <a:off x="6350000" y="3835568"/>
              <a:ext cx="785090" cy="355433"/>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p:nvCxnSpPr>
          <p:spPr>
            <a:xfrm flipH="1">
              <a:off x="5334000" y="4495800"/>
              <a:ext cx="1801090" cy="609601"/>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 name="Textfeld 30"/>
            <p:cNvSpPr txBox="1"/>
            <p:nvPr/>
          </p:nvSpPr>
          <p:spPr>
            <a:xfrm>
              <a:off x="7297934" y="5222901"/>
              <a:ext cx="1498600" cy="1257480"/>
            </a:xfrm>
            <a:prstGeom prst="rect">
              <a:avLst/>
            </a:prstGeom>
          </p:spPr>
          <p:txBody>
            <a:bodyPr vert="horz" wrap="square" lIns="91440" tIns="45720" rIns="91440" bIns="45720" rtlCol="0" anchor="t">
              <a:spAutoFit/>
            </a:bodyPr>
            <a:lstStyle/>
            <a:p>
              <a:pPr defTabSz="457200"/>
              <a:r>
                <a:rPr lang="de-DE" sz="1200" dirty="0" err="1" smtClean="0">
                  <a:solidFill>
                    <a:prstClr val="black"/>
                  </a:solidFill>
                  <a:latin typeface="Calibri"/>
                  <a:cs typeface="Calibri"/>
                </a:rPr>
                <a:t>Existing</a:t>
              </a:r>
              <a:r>
                <a:rPr lang="de-DE" sz="1200" dirty="0" smtClean="0">
                  <a:solidFill>
                    <a:prstClr val="black"/>
                  </a:solidFill>
                  <a:latin typeface="Calibri"/>
                  <a:cs typeface="Calibri"/>
                </a:rPr>
                <a:t> </a:t>
              </a:r>
              <a:r>
                <a:rPr lang="de-DE" sz="1200" dirty="0" err="1" smtClean="0">
                  <a:solidFill>
                    <a:prstClr val="black"/>
                  </a:solidFill>
                  <a:latin typeface="Calibri"/>
                  <a:cs typeface="Calibri"/>
                </a:rPr>
                <a:t>facility</a:t>
              </a:r>
              <a:r>
                <a:rPr lang="de-DE" sz="1200" dirty="0" smtClean="0">
                  <a:solidFill>
                    <a:prstClr val="black"/>
                  </a:solidFill>
                  <a:latin typeface="Calibri"/>
                  <a:cs typeface="Calibri"/>
                </a:rPr>
                <a:t/>
              </a:r>
              <a:br>
                <a:rPr lang="de-DE" sz="1200" dirty="0" smtClean="0">
                  <a:solidFill>
                    <a:prstClr val="black"/>
                  </a:solidFill>
                  <a:latin typeface="Calibri"/>
                  <a:cs typeface="Calibri"/>
                </a:rPr>
              </a:br>
              <a:endParaRPr lang="de-DE" sz="1200" dirty="0" smtClean="0">
                <a:solidFill>
                  <a:prstClr val="black"/>
                </a:solidFill>
                <a:latin typeface="Calibri"/>
                <a:cs typeface="Calibri"/>
              </a:endParaRPr>
            </a:p>
            <a:p>
              <a:pPr defTabSz="457200"/>
              <a:r>
                <a:rPr lang="de-DE" sz="1200" dirty="0" err="1" smtClean="0">
                  <a:solidFill>
                    <a:prstClr val="black"/>
                  </a:solidFill>
                  <a:latin typeface="Calibri"/>
                  <a:cs typeface="Calibri"/>
                </a:rPr>
                <a:t>Planned</a:t>
              </a:r>
              <a:r>
                <a:rPr lang="de-DE" sz="1200" dirty="0" smtClean="0">
                  <a:solidFill>
                    <a:prstClr val="black"/>
                  </a:solidFill>
                  <a:latin typeface="Calibri"/>
                  <a:cs typeface="Calibri"/>
                </a:rPr>
                <a:t> </a:t>
              </a:r>
              <a:r>
                <a:rPr lang="de-DE" sz="1200" dirty="0" err="1" smtClean="0">
                  <a:solidFill>
                    <a:prstClr val="black"/>
                  </a:solidFill>
                  <a:latin typeface="Calibri"/>
                  <a:cs typeface="Calibri"/>
                </a:rPr>
                <a:t>facility</a:t>
              </a:r>
              <a:r>
                <a:rPr lang="de-DE" sz="1200" dirty="0" smtClean="0">
                  <a:solidFill>
                    <a:prstClr val="black"/>
                  </a:solidFill>
                  <a:latin typeface="Calibri"/>
                  <a:cs typeface="Calibri"/>
                </a:rPr>
                <a:t/>
              </a:r>
              <a:br>
                <a:rPr lang="de-DE" sz="1200" dirty="0" smtClean="0">
                  <a:solidFill>
                    <a:prstClr val="black"/>
                  </a:solidFill>
                  <a:latin typeface="Calibri"/>
                  <a:cs typeface="Calibri"/>
                </a:rPr>
              </a:br>
              <a:endParaRPr lang="de-DE" sz="1200" dirty="0" smtClean="0">
                <a:solidFill>
                  <a:prstClr val="black"/>
                </a:solidFill>
                <a:latin typeface="Calibri"/>
                <a:cs typeface="Calibri"/>
              </a:endParaRPr>
            </a:p>
            <a:p>
              <a:pPr defTabSz="457200"/>
              <a:r>
                <a:rPr lang="de-DE" sz="1200" dirty="0" smtClean="0">
                  <a:solidFill>
                    <a:prstClr val="black"/>
                  </a:solidFill>
                  <a:latin typeface="Calibri"/>
                  <a:cs typeface="Calibri"/>
                </a:rPr>
                <a:t>Experiments</a:t>
              </a:r>
            </a:p>
            <a:p>
              <a:pPr defTabSz="457200"/>
              <a:endParaRPr lang="de-DE" sz="1200" dirty="0" smtClean="0">
                <a:solidFill>
                  <a:prstClr val="black"/>
                </a:solidFill>
              </a:endParaRPr>
            </a:p>
          </p:txBody>
        </p:sp>
      </p:grpSp>
      <p:grpSp>
        <p:nvGrpSpPr>
          <p:cNvPr id="26" name="Group 7"/>
          <p:cNvGrpSpPr>
            <a:grpSpLocks/>
          </p:cNvGrpSpPr>
          <p:nvPr/>
        </p:nvGrpSpPr>
        <p:grpSpPr bwMode="auto">
          <a:xfrm>
            <a:off x="6049511" y="1147332"/>
            <a:ext cx="2914977" cy="2413137"/>
            <a:chOff x="8063267" y="206447"/>
            <a:chExt cx="2848520" cy="2624555"/>
          </a:xfrm>
        </p:grpSpPr>
        <p:sp>
          <p:nvSpPr>
            <p:cNvPr id="30" name="Rounded Rectangular Callout 21"/>
            <p:cNvSpPr/>
            <p:nvPr/>
          </p:nvSpPr>
          <p:spPr>
            <a:xfrm>
              <a:off x="8063267" y="206447"/>
              <a:ext cx="2848520" cy="2624555"/>
            </a:xfrm>
            <a:prstGeom prst="wedgeRoundRectCallout">
              <a:avLst>
                <a:gd name="adj1" fmla="val -36938"/>
                <a:gd name="adj2" fmla="val 80385"/>
                <a:gd name="adj3" fmla="val 16667"/>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endParaRPr lang="en-GB">
                <a:solidFill>
                  <a:prstClr val="black"/>
                </a:solidFill>
              </a:endParaRPr>
            </a:p>
          </p:txBody>
        </p:sp>
        <p:grpSp>
          <p:nvGrpSpPr>
            <p:cNvPr id="33" name="Group 6"/>
            <p:cNvGrpSpPr>
              <a:grpSpLocks/>
            </p:cNvGrpSpPr>
            <p:nvPr/>
          </p:nvGrpSpPr>
          <p:grpSpPr bwMode="auto">
            <a:xfrm>
              <a:off x="8263415" y="292504"/>
              <a:ext cx="2459454" cy="2378132"/>
              <a:chOff x="8263415" y="292504"/>
              <a:chExt cx="2459454" cy="2378132"/>
            </a:xfrm>
          </p:grpSpPr>
          <p:pic>
            <p:nvPicPr>
              <p:cNvPr id="34" name="Picture 16" descr="HadesCBM_wo_2008.jpg"/>
              <p:cNvPicPr>
                <a:picLocks noChangeAspect="1"/>
              </p:cNvPicPr>
              <p:nvPr/>
            </p:nvPicPr>
            <p:blipFill>
              <a:blip r:embed="rId3" cstate="print">
                <a:lum bright="10000"/>
                <a:extLst>
                  <a:ext uri="{28A0092B-C50C-407E-A947-70E740481C1C}">
                    <a14:useLocalDpi xmlns:a14="http://schemas.microsoft.com/office/drawing/2010/main" val="0"/>
                  </a:ext>
                </a:extLst>
              </a:blip>
              <a:srcRect l="1729" t="980" r="1109" b="1201"/>
              <a:stretch>
                <a:fillRect/>
              </a:stretch>
            </p:blipFill>
            <p:spPr bwMode="auto">
              <a:xfrm>
                <a:off x="8263415" y="292504"/>
                <a:ext cx="2459454" cy="2378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Box 13"/>
              <p:cNvSpPr txBox="1">
                <a:spLocks noChangeArrowheads="1"/>
              </p:cNvSpPr>
              <p:nvPr/>
            </p:nvSpPr>
            <p:spPr bwMode="auto">
              <a:xfrm>
                <a:off x="9793208" y="2242301"/>
                <a:ext cx="744680" cy="369723"/>
              </a:xfrm>
              <a:prstGeom prst="rect">
                <a:avLst/>
              </a:prstGeom>
              <a:noFill/>
              <a:ln w="9525">
                <a:noFill/>
                <a:miter lim="800000"/>
                <a:headEnd/>
                <a:tailEnd/>
              </a:ln>
              <a:effectLst/>
            </p:spPr>
            <p:txBody>
              <a:bodyPr wrap="none">
                <a:spAutoFit/>
              </a:bodyPr>
              <a:lstStyle/>
              <a:p>
                <a:pPr eaLnBrk="0" hangingPunct="0">
                  <a:defRPr/>
                </a:pPr>
                <a:r>
                  <a:rPr lang="de-DE" b="1" dirty="0">
                    <a:solidFill>
                      <a:srgbClr val="8064A2"/>
                    </a:solidFill>
                    <a:ea typeface="ＭＳ Ｐゴシック" charset="-128"/>
                    <a:cs typeface="Arial" charset="0"/>
                  </a:rPr>
                  <a:t>CBM</a:t>
                </a:r>
                <a:endParaRPr lang="de-DE" sz="1600" b="1" dirty="0">
                  <a:solidFill>
                    <a:srgbClr val="8064A2"/>
                  </a:solidFill>
                  <a:ea typeface="ＭＳ Ｐゴシック" charset="-128"/>
                  <a:cs typeface="Arial" charset="0"/>
                </a:endParaRPr>
              </a:p>
            </p:txBody>
          </p:sp>
        </p:grpSp>
      </p:grpSp>
      <p:sp>
        <p:nvSpPr>
          <p:cNvPr id="37" name="Rounded Rectangular Callout 1"/>
          <p:cNvSpPr/>
          <p:nvPr/>
        </p:nvSpPr>
        <p:spPr bwMode="auto">
          <a:xfrm>
            <a:off x="35496" y="4365309"/>
            <a:ext cx="3477407" cy="2061021"/>
          </a:xfrm>
          <a:prstGeom prst="wedgeRoundRectCallout">
            <a:avLst>
              <a:gd name="adj1" fmla="val 77826"/>
              <a:gd name="adj2" fmla="val -34978"/>
              <a:gd name="adj3" fmla="val 16667"/>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endParaRPr lang="en-GB">
              <a:solidFill>
                <a:prstClr val="black"/>
              </a:solidFill>
            </a:endParaRPr>
          </a:p>
        </p:txBody>
      </p:sp>
      <p:pic>
        <p:nvPicPr>
          <p:cNvPr id="38" name="Picture 18" descr="Panda_v912.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094" y="4507219"/>
            <a:ext cx="2947565" cy="1730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ounded Rectangular Callout 29"/>
          <p:cNvSpPr/>
          <p:nvPr/>
        </p:nvSpPr>
        <p:spPr bwMode="auto">
          <a:xfrm>
            <a:off x="6871508" y="3811628"/>
            <a:ext cx="2236996" cy="3024336"/>
          </a:xfrm>
          <a:prstGeom prst="wedgeRoundRectCallout">
            <a:avLst>
              <a:gd name="adj1" fmla="val -66850"/>
              <a:gd name="adj2" fmla="val -32492"/>
              <a:gd name="adj3" fmla="val 16667"/>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endParaRPr lang="en-GB">
              <a:solidFill>
                <a:prstClr val="black"/>
              </a:solidFill>
            </a:endParaRPr>
          </a:p>
        </p:txBody>
      </p:sp>
      <p:pic>
        <p:nvPicPr>
          <p:cNvPr id="40" name="Picture 5"/>
          <p:cNvPicPr>
            <a:picLocks noChangeAspect="1" noChangeArrowheads="1"/>
          </p:cNvPicPr>
          <p:nvPr/>
        </p:nvPicPr>
        <p:blipFill>
          <a:blip r:embed="rId5">
            <a:extLst>
              <a:ext uri="{28A0092B-C50C-407E-A947-70E740481C1C}">
                <a14:useLocalDpi xmlns:a14="http://schemas.microsoft.com/office/drawing/2010/main" val="0"/>
              </a:ext>
            </a:extLst>
          </a:blip>
          <a:srcRect l="1772" t="9734" r="1561" b="16251"/>
          <a:stretch>
            <a:fillRect/>
          </a:stretch>
        </p:blipFill>
        <p:spPr bwMode="auto">
          <a:xfrm rot="5400000">
            <a:off x="6781095" y="4756877"/>
            <a:ext cx="2933487" cy="119066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1" name="TextBox 40"/>
          <p:cNvSpPr txBox="1"/>
          <p:nvPr/>
        </p:nvSpPr>
        <p:spPr bwMode="auto">
          <a:xfrm>
            <a:off x="7910219" y="5055576"/>
            <a:ext cx="1054269" cy="584775"/>
          </a:xfrm>
          <a:prstGeom prst="rect">
            <a:avLst/>
          </a:prstGeom>
          <a:noFill/>
        </p:spPr>
        <p:txBody>
          <a:bodyPr>
            <a:spAutoFit/>
          </a:bodyPr>
          <a:lstStyle/>
          <a:p>
            <a:pPr algn="ctr">
              <a:defRPr/>
            </a:pPr>
            <a:r>
              <a:rPr lang="en-GB" sz="1600" b="1" i="1" dirty="0">
                <a:solidFill>
                  <a:srgbClr val="8064A2"/>
                </a:solidFill>
                <a:cs typeface="Arial" charset="0"/>
              </a:rPr>
              <a:t>Super-FRS</a:t>
            </a:r>
          </a:p>
        </p:txBody>
      </p:sp>
      <p:sp>
        <p:nvSpPr>
          <p:cNvPr id="42" name="Rounded Rectangular Callout 19"/>
          <p:cNvSpPr/>
          <p:nvPr/>
        </p:nvSpPr>
        <p:spPr bwMode="auto">
          <a:xfrm>
            <a:off x="293094" y="1066031"/>
            <a:ext cx="3190765" cy="1997625"/>
          </a:xfrm>
          <a:prstGeom prst="wedgeRoundRectCallout">
            <a:avLst>
              <a:gd name="adj1" fmla="val 62929"/>
              <a:gd name="adj2" fmla="val 117345"/>
              <a:gd name="adj3" fmla="val 16667"/>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endParaRPr lang="en-GB">
              <a:solidFill>
                <a:prstClr val="black"/>
              </a:solidFill>
            </a:endParaRPr>
          </a:p>
        </p:txBody>
      </p:sp>
      <p:sp>
        <p:nvSpPr>
          <p:cNvPr id="44" name="TextBox 18"/>
          <p:cNvSpPr txBox="1"/>
          <p:nvPr/>
        </p:nvSpPr>
        <p:spPr>
          <a:xfrm>
            <a:off x="2339752" y="2659500"/>
            <a:ext cx="936104" cy="369332"/>
          </a:xfrm>
          <a:prstGeom prst="rect">
            <a:avLst/>
          </a:prstGeom>
          <a:noFill/>
        </p:spPr>
        <p:txBody>
          <a:bodyPr wrap="square">
            <a:spAutoFit/>
          </a:bodyPr>
          <a:lstStyle/>
          <a:p>
            <a:pPr marL="360000" indent="-360000" fontAlgn="base">
              <a:spcBef>
                <a:spcPct val="0"/>
              </a:spcBef>
              <a:spcAft>
                <a:spcPct val="0"/>
              </a:spcAft>
              <a:defRPr/>
            </a:pPr>
            <a:r>
              <a:rPr lang="en-GB" b="1" dirty="0" smtClean="0">
                <a:solidFill>
                  <a:srgbClr val="604878"/>
                </a:solidFill>
                <a:latin typeface="Verdana"/>
                <a:cs typeface="Arial" charset="0"/>
              </a:rPr>
              <a:t>APPA</a:t>
            </a:r>
            <a:endParaRPr lang="en-GB" b="1" dirty="0">
              <a:solidFill>
                <a:srgbClr val="604878"/>
              </a:solidFill>
              <a:latin typeface="Verdana"/>
              <a:cs typeface="Arial" charset="0"/>
            </a:endParaRPr>
          </a:p>
        </p:txBody>
      </p:sp>
      <p:sp>
        <p:nvSpPr>
          <p:cNvPr id="45" name="TextBox 18"/>
          <p:cNvSpPr txBox="1"/>
          <p:nvPr/>
        </p:nvSpPr>
        <p:spPr>
          <a:xfrm>
            <a:off x="1952899" y="6012201"/>
            <a:ext cx="1215752" cy="369332"/>
          </a:xfrm>
          <a:prstGeom prst="rect">
            <a:avLst/>
          </a:prstGeom>
          <a:noFill/>
        </p:spPr>
        <p:txBody>
          <a:bodyPr wrap="square">
            <a:spAutoFit/>
          </a:bodyPr>
          <a:lstStyle/>
          <a:p>
            <a:pPr marL="360000" indent="-360000" fontAlgn="base">
              <a:spcBef>
                <a:spcPct val="0"/>
              </a:spcBef>
              <a:spcAft>
                <a:spcPct val="0"/>
              </a:spcAft>
              <a:defRPr/>
            </a:pPr>
            <a:r>
              <a:rPr lang="en-GB" b="1" dirty="0" smtClean="0">
                <a:solidFill>
                  <a:srgbClr val="4E8542"/>
                </a:solidFill>
                <a:latin typeface="Verdana"/>
                <a:cs typeface="Arial" charset="0"/>
              </a:rPr>
              <a:t>PANDA</a:t>
            </a:r>
            <a:endParaRPr lang="en-GB" b="1" dirty="0">
              <a:solidFill>
                <a:srgbClr val="4E8542"/>
              </a:solidFill>
              <a:latin typeface="Verdana"/>
              <a:cs typeface="Arial" charset="0"/>
            </a:endParaRPr>
          </a:p>
        </p:txBody>
      </p:sp>
      <p:sp>
        <p:nvSpPr>
          <p:cNvPr id="46" name="TextBox 18"/>
          <p:cNvSpPr txBox="1"/>
          <p:nvPr/>
        </p:nvSpPr>
        <p:spPr>
          <a:xfrm>
            <a:off x="6588224" y="4459700"/>
            <a:ext cx="1368152" cy="369332"/>
          </a:xfrm>
          <a:prstGeom prst="rect">
            <a:avLst/>
          </a:prstGeom>
          <a:noFill/>
        </p:spPr>
        <p:txBody>
          <a:bodyPr wrap="square">
            <a:spAutoFit/>
          </a:bodyPr>
          <a:lstStyle/>
          <a:p>
            <a:pPr marL="360000" indent="-360000" fontAlgn="base">
              <a:spcBef>
                <a:spcPct val="0"/>
              </a:spcBef>
              <a:spcAft>
                <a:spcPct val="0"/>
              </a:spcAft>
              <a:defRPr/>
            </a:pPr>
            <a:r>
              <a:rPr lang="en-GB" b="1" dirty="0" smtClean="0">
                <a:solidFill>
                  <a:srgbClr val="F07F09"/>
                </a:solidFill>
                <a:latin typeface="Verdana"/>
                <a:cs typeface="Arial" charset="0"/>
              </a:rPr>
              <a:t>NUSTAR</a:t>
            </a:r>
            <a:endParaRPr lang="en-GB" b="1" dirty="0">
              <a:solidFill>
                <a:srgbClr val="F07F09"/>
              </a:solidFill>
              <a:latin typeface="Verdana"/>
              <a:cs typeface="Arial" charset="0"/>
            </a:endParaRPr>
          </a:p>
        </p:txBody>
      </p:sp>
      <p:sp>
        <p:nvSpPr>
          <p:cNvPr id="47" name="Titel 1"/>
          <p:cNvSpPr>
            <a:spLocks noGrp="1"/>
          </p:cNvSpPr>
          <p:nvPr>
            <p:ph type="title"/>
          </p:nvPr>
        </p:nvSpPr>
        <p:spPr>
          <a:xfrm>
            <a:off x="342019" y="211882"/>
            <a:ext cx="8349295" cy="787557"/>
          </a:xfrm>
        </p:spPr>
        <p:txBody>
          <a:bodyPr>
            <a:normAutofit/>
          </a:bodyPr>
          <a:lstStyle/>
          <a:p>
            <a:r>
              <a:rPr lang="en-US" dirty="0" smtClean="0">
                <a:solidFill>
                  <a:schemeClr val="tx1"/>
                </a:solidFill>
                <a:latin typeface="Calibri" panose="020F0502020204030204" pitchFamily="34" charset="0"/>
              </a:rPr>
              <a:t>FAIR – four research pillars</a:t>
            </a:r>
            <a:endParaRPr lang="en-US" sz="2200" dirty="0">
              <a:solidFill>
                <a:schemeClr val="tx1"/>
              </a:solidFill>
              <a:latin typeface="Calibri" panose="020F0502020204030204" pitchFamily="34" charset="0"/>
            </a:endParaRPr>
          </a:p>
        </p:txBody>
      </p:sp>
      <p:pic>
        <p:nvPicPr>
          <p:cNvPr id="614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7350" y="1066031"/>
            <a:ext cx="2830514" cy="1953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Textfeld 47"/>
          <p:cNvSpPr txBox="1"/>
          <p:nvPr/>
        </p:nvSpPr>
        <p:spPr>
          <a:xfrm>
            <a:off x="3563888" y="4254709"/>
            <a:ext cx="1431598" cy="276999"/>
          </a:xfrm>
          <a:prstGeom prst="rect">
            <a:avLst/>
          </a:prstGeom>
        </p:spPr>
        <p:txBody>
          <a:bodyPr vert="horz" wrap="square" lIns="91440" tIns="45720" rIns="91440" bIns="45720" rtlCol="0" anchor="t">
            <a:spAutoFit/>
          </a:bodyPr>
          <a:lstStyle/>
          <a:p>
            <a:pPr algn="ctr" defTabSz="457200"/>
            <a:r>
              <a:rPr lang="de-DE" sz="1200" dirty="0" smtClean="0">
                <a:solidFill>
                  <a:prstClr val="black"/>
                </a:solidFill>
                <a:latin typeface="Calibri"/>
                <a:cs typeface="Calibri"/>
              </a:rPr>
              <a:t>HESR</a:t>
            </a:r>
          </a:p>
        </p:txBody>
      </p:sp>
    </p:spTree>
    <p:extLst>
      <p:ext uri="{BB962C8B-B14F-4D97-AF65-F5344CB8AC3E}">
        <p14:creationId xmlns:p14="http://schemas.microsoft.com/office/powerpoint/2010/main" val="2259773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3349" y="271335"/>
            <a:ext cx="6637049" cy="787557"/>
          </a:xfrm>
        </p:spPr>
        <p:txBody>
          <a:bodyPr>
            <a:noAutofit/>
          </a:bodyPr>
          <a:lstStyle/>
          <a:p>
            <a:r>
              <a:rPr lang="de-DE" dirty="0" smtClean="0">
                <a:latin typeface="Calibri" panose="020F0502020204030204" pitchFamily="34" charset="0"/>
              </a:rPr>
              <a:t>FAIR Research Pillars: </a:t>
            </a:r>
            <a:br>
              <a:rPr lang="de-DE" dirty="0" smtClean="0">
                <a:latin typeface="Calibri" panose="020F0502020204030204" pitchFamily="34" charset="0"/>
              </a:rPr>
            </a:br>
            <a:r>
              <a:rPr lang="de-DE" dirty="0" smtClean="0">
                <a:latin typeface="Calibri" panose="020F0502020204030204" pitchFamily="34" charset="0"/>
              </a:rPr>
              <a:t>- </a:t>
            </a:r>
            <a:r>
              <a:rPr lang="de-DE" sz="2200" dirty="0" smtClean="0">
                <a:latin typeface="Calibri" panose="020F0502020204030204" pitchFamily="34" charset="0"/>
              </a:rPr>
              <a:t>a </a:t>
            </a:r>
            <a:r>
              <a:rPr lang="de-DE" sz="2200" dirty="0" err="1" smtClean="0">
                <a:latin typeface="Calibri" panose="020F0502020204030204" pitchFamily="34" charset="0"/>
              </a:rPr>
              <a:t>fore</a:t>
            </a:r>
            <a:r>
              <a:rPr lang="de-DE" sz="2200" dirty="0" smtClean="0">
                <a:latin typeface="Calibri" panose="020F0502020204030204" pitchFamily="34" charset="0"/>
              </a:rPr>
              <a:t>-front </a:t>
            </a:r>
            <a:r>
              <a:rPr lang="de-DE" sz="2200" dirty="0" err="1" smtClean="0">
                <a:latin typeface="Calibri" panose="020F0502020204030204" pitchFamily="34" charset="0"/>
              </a:rPr>
              <a:t>scientific</a:t>
            </a:r>
            <a:r>
              <a:rPr lang="de-DE" sz="2200" dirty="0" smtClean="0">
                <a:latin typeface="Calibri" panose="020F0502020204030204" pitchFamily="34" charset="0"/>
              </a:rPr>
              <a:t> </a:t>
            </a:r>
            <a:r>
              <a:rPr lang="de-DE" sz="2200" dirty="0" err="1" smtClean="0">
                <a:latin typeface="Calibri" panose="020F0502020204030204" pitchFamily="34" charset="0"/>
              </a:rPr>
              <a:t>program</a:t>
            </a:r>
            <a:r>
              <a:rPr lang="de-DE" sz="2200" dirty="0" smtClean="0">
                <a:latin typeface="Calibri" panose="020F0502020204030204" pitchFamily="34" charset="0"/>
              </a:rPr>
              <a:t> in </a:t>
            </a:r>
            <a:r>
              <a:rPr lang="de-DE" sz="2200" dirty="0" err="1" smtClean="0">
                <a:latin typeface="Calibri" panose="020F0502020204030204" pitchFamily="34" charset="0"/>
              </a:rPr>
              <a:t>many</a:t>
            </a:r>
            <a:r>
              <a:rPr lang="de-DE" sz="2200" dirty="0" smtClean="0">
                <a:latin typeface="Calibri" panose="020F0502020204030204" pitchFamily="34" charset="0"/>
              </a:rPr>
              <a:t> </a:t>
            </a:r>
            <a:r>
              <a:rPr lang="de-DE" sz="2200" dirty="0" err="1" smtClean="0">
                <a:latin typeface="Calibri" panose="020F0502020204030204" pitchFamily="34" charset="0"/>
              </a:rPr>
              <a:t>areas</a:t>
            </a:r>
            <a:endParaRPr lang="de-DE" sz="2200" dirty="0">
              <a:latin typeface="Calibri" panose="020F0502020204030204" pitchFamily="34" charset="0"/>
            </a:endParaRPr>
          </a:p>
        </p:txBody>
      </p:sp>
      <p:sp>
        <p:nvSpPr>
          <p:cNvPr id="12" name="Textfeld 11"/>
          <p:cNvSpPr txBox="1"/>
          <p:nvPr/>
        </p:nvSpPr>
        <p:spPr>
          <a:xfrm>
            <a:off x="262375" y="1235894"/>
            <a:ext cx="8624450" cy="5319957"/>
          </a:xfrm>
          <a:prstGeom prst="rect">
            <a:avLst/>
          </a:prstGeom>
          <a:solidFill>
            <a:schemeClr val="bg1">
              <a:lumMod val="95000"/>
            </a:schemeClr>
          </a:solidFill>
        </p:spPr>
        <p:txBody>
          <a:bodyPr vert="horz" wrap="square" lIns="91440" tIns="45720" rIns="91440" bIns="45720" rtlCol="0" anchor="t">
            <a:noAutofit/>
          </a:bodyPr>
          <a:lstStyle/>
          <a:p>
            <a:pPr marL="2144713" indent="-166688" defTabSz="457200">
              <a:lnSpc>
                <a:spcPct val="110000"/>
              </a:lnSpc>
              <a:spcBef>
                <a:spcPct val="0"/>
              </a:spcBef>
              <a:spcAft>
                <a:spcPts val="300"/>
              </a:spcAft>
              <a:buClr>
                <a:srgbClr val="FDBB63"/>
              </a:buClr>
              <a:buFont typeface="Wingdings" charset="2"/>
              <a:buChar char="§"/>
            </a:pPr>
            <a:r>
              <a:rPr lang="de-DE" altLang="de-DE" sz="2200" dirty="0" err="1">
                <a:solidFill>
                  <a:prstClr val="black"/>
                </a:solidFill>
                <a:latin typeface="Calibri"/>
                <a:ea typeface="Arial Unicode MS" pitchFamily="34" charset="-128"/>
                <a:cs typeface="Calibri"/>
              </a:rPr>
              <a:t>Atomic</a:t>
            </a:r>
            <a:r>
              <a:rPr lang="de-DE" altLang="de-DE" sz="2200" dirty="0">
                <a:solidFill>
                  <a:prstClr val="black"/>
                </a:solidFill>
                <a:latin typeface="Calibri"/>
                <a:ea typeface="Arial Unicode MS" pitchFamily="34" charset="-128"/>
                <a:cs typeface="Calibri"/>
              </a:rPr>
              <a:t> </a:t>
            </a:r>
            <a:r>
              <a:rPr lang="de-DE" altLang="de-DE" sz="2200" dirty="0" err="1" smtClean="0">
                <a:solidFill>
                  <a:prstClr val="black"/>
                </a:solidFill>
                <a:latin typeface="Calibri"/>
                <a:ea typeface="Arial Unicode MS" pitchFamily="34" charset="-128"/>
                <a:cs typeface="Calibri"/>
              </a:rPr>
              <a:t>Physics</a:t>
            </a:r>
            <a:r>
              <a:rPr lang="de-DE" altLang="de-DE" sz="2200" dirty="0" smtClean="0">
                <a:solidFill>
                  <a:prstClr val="black"/>
                </a:solidFill>
                <a:latin typeface="Calibri"/>
                <a:ea typeface="Arial Unicode MS" pitchFamily="34" charset="-128"/>
                <a:cs typeface="Calibri"/>
              </a:rPr>
              <a:t> </a:t>
            </a:r>
            <a:r>
              <a:rPr lang="de-DE" altLang="de-DE" sz="2200" dirty="0" err="1" smtClean="0">
                <a:solidFill>
                  <a:prstClr val="black"/>
                </a:solidFill>
                <a:latin typeface="Calibri"/>
                <a:ea typeface="Arial Unicode MS" pitchFamily="34" charset="-128"/>
                <a:cs typeface="Calibri"/>
              </a:rPr>
              <a:t>and</a:t>
            </a:r>
            <a:r>
              <a:rPr lang="de-DE" altLang="de-DE" sz="2200" dirty="0" smtClean="0">
                <a:solidFill>
                  <a:prstClr val="black"/>
                </a:solidFill>
                <a:latin typeface="Calibri"/>
                <a:ea typeface="Arial Unicode MS" pitchFamily="34" charset="-128"/>
                <a:cs typeface="Calibri"/>
              </a:rPr>
              <a:t> Fundamental </a:t>
            </a:r>
            <a:r>
              <a:rPr lang="de-DE" altLang="de-DE" sz="2200" dirty="0" err="1" smtClean="0">
                <a:solidFill>
                  <a:prstClr val="black"/>
                </a:solidFill>
                <a:latin typeface="Calibri"/>
                <a:ea typeface="Arial Unicode MS" pitchFamily="34" charset="-128"/>
                <a:cs typeface="Calibri"/>
              </a:rPr>
              <a:t>Symmetries</a:t>
            </a:r>
            <a:r>
              <a:rPr lang="de-DE" altLang="de-DE" sz="2200" dirty="0" smtClean="0">
                <a:solidFill>
                  <a:prstClr val="black"/>
                </a:solidFill>
                <a:latin typeface="Calibri"/>
                <a:ea typeface="Arial Unicode MS" pitchFamily="34" charset="-128"/>
                <a:cs typeface="Calibri"/>
              </a:rPr>
              <a:t>,</a:t>
            </a:r>
          </a:p>
          <a:p>
            <a:pPr marL="2144713" indent="-166688" defTabSz="457200">
              <a:lnSpc>
                <a:spcPct val="110000"/>
              </a:lnSpc>
              <a:spcBef>
                <a:spcPct val="0"/>
              </a:spcBef>
              <a:spcAft>
                <a:spcPts val="300"/>
              </a:spcAft>
              <a:buClr>
                <a:srgbClr val="FDBB63"/>
              </a:buClr>
              <a:buFont typeface="Wingdings" charset="2"/>
              <a:buChar char="§"/>
            </a:pPr>
            <a:r>
              <a:rPr lang="de-DE" altLang="de-DE" sz="2200" dirty="0" smtClean="0">
                <a:solidFill>
                  <a:prstClr val="black"/>
                </a:solidFill>
                <a:latin typeface="Calibri"/>
                <a:ea typeface="Arial Unicode MS" pitchFamily="34" charset="-128"/>
                <a:cs typeface="Calibri"/>
              </a:rPr>
              <a:t>Plasma </a:t>
            </a:r>
            <a:r>
              <a:rPr lang="de-DE" altLang="de-DE" sz="2200" dirty="0" err="1" smtClean="0">
                <a:solidFill>
                  <a:prstClr val="black"/>
                </a:solidFill>
                <a:latin typeface="Calibri"/>
                <a:ea typeface="Arial Unicode MS" pitchFamily="34" charset="-128"/>
                <a:cs typeface="Calibri"/>
              </a:rPr>
              <a:t>Physics</a:t>
            </a:r>
            <a:r>
              <a:rPr lang="de-DE" altLang="de-DE" sz="2200" dirty="0" smtClean="0">
                <a:solidFill>
                  <a:prstClr val="black"/>
                </a:solidFill>
                <a:latin typeface="Calibri"/>
                <a:ea typeface="Arial Unicode MS" pitchFamily="34" charset="-128"/>
                <a:cs typeface="Calibri"/>
              </a:rPr>
              <a:t>,</a:t>
            </a:r>
          </a:p>
          <a:p>
            <a:pPr marL="2144713" indent="-166688" defTabSz="457200">
              <a:lnSpc>
                <a:spcPct val="110000"/>
              </a:lnSpc>
              <a:spcBef>
                <a:spcPct val="0"/>
              </a:spcBef>
              <a:spcAft>
                <a:spcPts val="300"/>
              </a:spcAft>
              <a:buClr>
                <a:srgbClr val="FDBB63"/>
              </a:buClr>
              <a:buFont typeface="Wingdings" charset="2"/>
              <a:buChar char="§"/>
            </a:pPr>
            <a:r>
              <a:rPr lang="de-DE" altLang="de-DE" sz="2200" dirty="0" smtClean="0">
                <a:solidFill>
                  <a:prstClr val="black"/>
                </a:solidFill>
                <a:latin typeface="Calibri"/>
                <a:ea typeface="Arial Unicode MS" pitchFamily="34" charset="-128"/>
                <a:cs typeface="Calibri"/>
              </a:rPr>
              <a:t>Materials Research,</a:t>
            </a:r>
            <a:endParaRPr lang="de-DE" altLang="de-DE" sz="2200" dirty="0">
              <a:solidFill>
                <a:prstClr val="black"/>
              </a:solidFill>
              <a:latin typeface="Calibri"/>
              <a:ea typeface="Arial Unicode MS" pitchFamily="34" charset="-128"/>
              <a:cs typeface="Calibri"/>
            </a:endParaRPr>
          </a:p>
          <a:p>
            <a:pPr marL="2144713" indent="-166688" defTabSz="457200">
              <a:lnSpc>
                <a:spcPct val="110000"/>
              </a:lnSpc>
              <a:spcBef>
                <a:spcPct val="0"/>
              </a:spcBef>
              <a:spcAft>
                <a:spcPts val="300"/>
              </a:spcAft>
              <a:buClr>
                <a:srgbClr val="FDBB63"/>
              </a:buClr>
              <a:buFont typeface="Wingdings" charset="2"/>
              <a:buChar char="§"/>
            </a:pPr>
            <a:r>
              <a:rPr lang="de-DE" altLang="de-DE" sz="2200" dirty="0" smtClean="0">
                <a:solidFill>
                  <a:prstClr val="black"/>
                </a:solidFill>
                <a:latin typeface="Calibri"/>
                <a:ea typeface="Arial Unicode MS" pitchFamily="34" charset="-128"/>
                <a:cs typeface="Calibri"/>
              </a:rPr>
              <a:t>Radiation </a:t>
            </a:r>
            <a:r>
              <a:rPr lang="de-DE" altLang="de-DE" sz="2200" dirty="0" err="1" smtClean="0">
                <a:solidFill>
                  <a:prstClr val="black"/>
                </a:solidFill>
                <a:latin typeface="Calibri"/>
                <a:ea typeface="Arial Unicode MS" pitchFamily="34" charset="-128"/>
                <a:cs typeface="Calibri"/>
              </a:rPr>
              <a:t>Biology</a:t>
            </a:r>
            <a:r>
              <a:rPr lang="de-DE" altLang="de-DE" sz="2200" dirty="0" smtClean="0">
                <a:solidFill>
                  <a:prstClr val="black"/>
                </a:solidFill>
                <a:latin typeface="Calibri"/>
                <a:ea typeface="Arial Unicode MS" pitchFamily="34" charset="-128"/>
                <a:cs typeface="Calibri"/>
              </a:rPr>
              <a:t>, </a:t>
            </a:r>
          </a:p>
          <a:p>
            <a:pPr marL="2144713" indent="-166688" defTabSz="457200">
              <a:lnSpc>
                <a:spcPct val="110000"/>
              </a:lnSpc>
              <a:spcBef>
                <a:spcPct val="0"/>
              </a:spcBef>
              <a:spcAft>
                <a:spcPts val="300"/>
              </a:spcAft>
              <a:buClr>
                <a:srgbClr val="FDBB63"/>
              </a:buClr>
              <a:buFont typeface="Wingdings" charset="2"/>
              <a:buChar char="§"/>
            </a:pPr>
            <a:r>
              <a:rPr lang="de-DE" altLang="de-DE" sz="2200" dirty="0" smtClean="0">
                <a:solidFill>
                  <a:prstClr val="black"/>
                </a:solidFill>
                <a:latin typeface="Calibri"/>
                <a:ea typeface="Arial Unicode MS" pitchFamily="34" charset="-128"/>
                <a:cs typeface="Calibri"/>
              </a:rPr>
              <a:t>Cancer </a:t>
            </a:r>
            <a:r>
              <a:rPr lang="de-DE" altLang="de-DE" sz="2200" dirty="0">
                <a:solidFill>
                  <a:prstClr val="black"/>
                </a:solidFill>
                <a:latin typeface="Calibri"/>
                <a:ea typeface="Arial Unicode MS" pitchFamily="34" charset="-128"/>
                <a:cs typeface="Calibri"/>
              </a:rPr>
              <a:t>Therapy with Ion </a:t>
            </a:r>
            <a:r>
              <a:rPr lang="de-DE" altLang="de-DE" sz="2200" dirty="0" smtClean="0">
                <a:solidFill>
                  <a:prstClr val="black"/>
                </a:solidFill>
                <a:latin typeface="Calibri"/>
                <a:ea typeface="Arial Unicode MS" pitchFamily="34" charset="-128"/>
                <a:cs typeface="Calibri"/>
              </a:rPr>
              <a:t>Beams / Space Research</a:t>
            </a:r>
            <a:endParaRPr lang="de-DE" altLang="de-DE" sz="2200" b="1" dirty="0" smtClean="0">
              <a:solidFill>
                <a:prstClr val="black"/>
              </a:solidFill>
              <a:latin typeface="Calibri"/>
              <a:ea typeface="Arial Unicode MS" pitchFamily="34" charset="-128"/>
              <a:cs typeface="Calibri"/>
            </a:endParaRPr>
          </a:p>
          <a:p>
            <a:pPr marL="2144713" indent="-166688" defTabSz="457200">
              <a:lnSpc>
                <a:spcPct val="110000"/>
              </a:lnSpc>
              <a:spcBef>
                <a:spcPts val="1200"/>
              </a:spcBef>
              <a:spcAft>
                <a:spcPts val="1200"/>
              </a:spcAft>
              <a:buClr>
                <a:srgbClr val="FDBB63"/>
              </a:buClr>
              <a:buFont typeface="Wingdings" charset="2"/>
              <a:buChar char="§"/>
            </a:pPr>
            <a:r>
              <a:rPr lang="de-DE" altLang="de-DE" sz="2200" dirty="0" err="1" smtClean="0">
                <a:solidFill>
                  <a:prstClr val="black"/>
                </a:solidFill>
                <a:latin typeface="Calibri"/>
                <a:ea typeface="Arial Unicode MS" pitchFamily="34" charset="-128"/>
                <a:cs typeface="Calibri"/>
              </a:rPr>
              <a:t>Dense</a:t>
            </a:r>
            <a:r>
              <a:rPr lang="de-DE" altLang="de-DE" sz="2200" dirty="0" smtClean="0">
                <a:solidFill>
                  <a:prstClr val="black"/>
                </a:solidFill>
                <a:latin typeface="Calibri"/>
                <a:ea typeface="Arial Unicode MS" pitchFamily="34" charset="-128"/>
                <a:cs typeface="Calibri"/>
              </a:rPr>
              <a:t> </a:t>
            </a:r>
            <a:r>
              <a:rPr lang="de-DE" altLang="de-DE" sz="2200" dirty="0" err="1" smtClean="0">
                <a:solidFill>
                  <a:prstClr val="black"/>
                </a:solidFill>
                <a:latin typeface="Calibri"/>
                <a:ea typeface="Arial Unicode MS" pitchFamily="34" charset="-128"/>
                <a:cs typeface="Calibri"/>
              </a:rPr>
              <a:t>and</a:t>
            </a:r>
            <a:r>
              <a:rPr lang="de-DE" altLang="de-DE" sz="2200" dirty="0" smtClean="0">
                <a:solidFill>
                  <a:prstClr val="black"/>
                </a:solidFill>
                <a:latin typeface="Calibri"/>
                <a:ea typeface="Arial Unicode MS" pitchFamily="34" charset="-128"/>
                <a:cs typeface="Calibri"/>
              </a:rPr>
              <a:t> Hot </a:t>
            </a:r>
            <a:r>
              <a:rPr lang="de-DE" altLang="de-DE" sz="2200" dirty="0" err="1" smtClean="0">
                <a:solidFill>
                  <a:prstClr val="black"/>
                </a:solidFill>
                <a:latin typeface="Calibri"/>
                <a:ea typeface="Arial Unicode MS" pitchFamily="34" charset="-128"/>
                <a:cs typeface="Calibri"/>
              </a:rPr>
              <a:t>Nuclear</a:t>
            </a:r>
            <a:r>
              <a:rPr lang="de-DE" altLang="de-DE" sz="2200" dirty="0" smtClean="0">
                <a:solidFill>
                  <a:prstClr val="black"/>
                </a:solidFill>
                <a:latin typeface="Calibri"/>
                <a:ea typeface="Arial Unicode MS" pitchFamily="34" charset="-128"/>
                <a:cs typeface="Calibri"/>
              </a:rPr>
              <a:t> Matter</a:t>
            </a:r>
          </a:p>
          <a:p>
            <a:pPr marL="2144713" indent="-166688" defTabSz="457200">
              <a:lnSpc>
                <a:spcPct val="110000"/>
              </a:lnSpc>
              <a:spcBef>
                <a:spcPts val="1800"/>
              </a:spcBef>
              <a:buClr>
                <a:srgbClr val="FDBB63"/>
              </a:buClr>
              <a:buFont typeface="Wingdings" charset="2"/>
              <a:buChar char="§"/>
            </a:pPr>
            <a:r>
              <a:rPr lang="de-DE" altLang="de-DE" sz="2200" dirty="0" err="1">
                <a:solidFill>
                  <a:prstClr val="black"/>
                </a:solidFill>
                <a:latin typeface="Calibri"/>
                <a:ea typeface="Arial Unicode MS" pitchFamily="34" charset="-128"/>
                <a:cs typeface="Calibri"/>
              </a:rPr>
              <a:t>Nuclear</a:t>
            </a:r>
            <a:r>
              <a:rPr lang="de-DE" altLang="de-DE" sz="2200" dirty="0">
                <a:solidFill>
                  <a:prstClr val="black"/>
                </a:solidFill>
                <a:latin typeface="Calibri"/>
                <a:ea typeface="Arial Unicode MS" pitchFamily="34" charset="-128"/>
                <a:cs typeface="Calibri"/>
              </a:rPr>
              <a:t> </a:t>
            </a:r>
            <a:r>
              <a:rPr lang="de-DE" altLang="de-DE" sz="2200" dirty="0" err="1">
                <a:solidFill>
                  <a:prstClr val="black"/>
                </a:solidFill>
                <a:latin typeface="Calibri"/>
                <a:ea typeface="Arial Unicode MS" pitchFamily="34" charset="-128"/>
                <a:cs typeface="Calibri"/>
              </a:rPr>
              <a:t>Structure</a:t>
            </a:r>
            <a:r>
              <a:rPr lang="de-DE" altLang="de-DE" sz="2200" dirty="0">
                <a:solidFill>
                  <a:prstClr val="black"/>
                </a:solidFill>
                <a:latin typeface="Calibri"/>
                <a:ea typeface="Arial Unicode MS" pitchFamily="34" charset="-128"/>
                <a:cs typeface="Calibri"/>
              </a:rPr>
              <a:t> </a:t>
            </a:r>
            <a:r>
              <a:rPr lang="de-DE" altLang="de-DE" sz="2200" dirty="0" err="1" smtClean="0">
                <a:solidFill>
                  <a:prstClr val="black"/>
                </a:solidFill>
                <a:latin typeface="Calibri"/>
                <a:ea typeface="Arial Unicode MS" pitchFamily="34" charset="-128"/>
                <a:cs typeface="Calibri"/>
              </a:rPr>
              <a:t>and</a:t>
            </a:r>
            <a:r>
              <a:rPr lang="de-DE" altLang="de-DE" sz="2200" dirty="0" smtClean="0">
                <a:solidFill>
                  <a:prstClr val="black"/>
                </a:solidFill>
                <a:latin typeface="Calibri"/>
                <a:ea typeface="Arial Unicode MS" pitchFamily="34" charset="-128"/>
                <a:cs typeface="Calibri"/>
              </a:rPr>
              <a:t> </a:t>
            </a:r>
            <a:r>
              <a:rPr lang="de-DE" altLang="de-DE" sz="2200" dirty="0" err="1" smtClean="0">
                <a:solidFill>
                  <a:prstClr val="black"/>
                </a:solidFill>
                <a:latin typeface="Calibri"/>
                <a:ea typeface="Arial Unicode MS" pitchFamily="34" charset="-128"/>
                <a:cs typeface="Calibri"/>
              </a:rPr>
              <a:t>Reaction</a:t>
            </a:r>
            <a:r>
              <a:rPr lang="de-DE" altLang="de-DE" sz="2200" dirty="0" smtClean="0">
                <a:solidFill>
                  <a:prstClr val="black"/>
                </a:solidFill>
                <a:latin typeface="Calibri"/>
                <a:ea typeface="Arial Unicode MS" pitchFamily="34" charset="-128"/>
                <a:cs typeface="Calibri"/>
              </a:rPr>
              <a:t> Studies </a:t>
            </a:r>
            <a:br>
              <a:rPr lang="de-DE" altLang="de-DE" sz="2200" dirty="0" smtClean="0">
                <a:solidFill>
                  <a:prstClr val="black"/>
                </a:solidFill>
                <a:latin typeface="Calibri"/>
                <a:ea typeface="Arial Unicode MS" pitchFamily="34" charset="-128"/>
                <a:cs typeface="Calibri"/>
              </a:rPr>
            </a:br>
            <a:r>
              <a:rPr lang="de-DE" altLang="de-DE" sz="2200" dirty="0" err="1" smtClean="0">
                <a:solidFill>
                  <a:prstClr val="black"/>
                </a:solidFill>
                <a:latin typeface="Calibri"/>
                <a:ea typeface="Arial Unicode MS" pitchFamily="34" charset="-128"/>
                <a:cs typeface="Calibri"/>
              </a:rPr>
              <a:t>with</a:t>
            </a:r>
            <a:r>
              <a:rPr lang="de-DE" altLang="de-DE" sz="2200" dirty="0" smtClean="0">
                <a:solidFill>
                  <a:prstClr val="black"/>
                </a:solidFill>
                <a:latin typeface="Calibri"/>
                <a:ea typeface="Arial Unicode MS" pitchFamily="34" charset="-128"/>
                <a:cs typeface="Calibri"/>
              </a:rPr>
              <a:t> </a:t>
            </a:r>
            <a:r>
              <a:rPr lang="de-DE" altLang="de-DE" sz="2200" dirty="0" err="1" smtClean="0">
                <a:solidFill>
                  <a:prstClr val="black"/>
                </a:solidFill>
                <a:latin typeface="Calibri"/>
                <a:ea typeface="Arial Unicode MS" pitchFamily="34" charset="-128"/>
                <a:cs typeface="Calibri"/>
              </a:rPr>
              <a:t>nuclei</a:t>
            </a:r>
            <a:r>
              <a:rPr lang="de-DE" altLang="de-DE" sz="2200" dirty="0" smtClean="0">
                <a:solidFill>
                  <a:prstClr val="black"/>
                </a:solidFill>
                <a:latin typeface="Calibri"/>
                <a:ea typeface="Arial Unicode MS" pitchFamily="34" charset="-128"/>
                <a:cs typeface="Calibri"/>
              </a:rPr>
              <a:t> </a:t>
            </a:r>
            <a:r>
              <a:rPr lang="de-DE" altLang="de-DE" sz="2200" dirty="0" err="1" smtClean="0">
                <a:solidFill>
                  <a:prstClr val="black"/>
                </a:solidFill>
                <a:latin typeface="Calibri"/>
                <a:ea typeface="Arial Unicode MS" pitchFamily="34" charset="-128"/>
                <a:cs typeface="Calibri"/>
              </a:rPr>
              <a:t>far</a:t>
            </a:r>
            <a:r>
              <a:rPr lang="de-DE" altLang="de-DE" sz="2200" dirty="0" smtClean="0">
                <a:solidFill>
                  <a:prstClr val="black"/>
                </a:solidFill>
                <a:latin typeface="Calibri"/>
                <a:ea typeface="Arial Unicode MS" pitchFamily="34" charset="-128"/>
                <a:cs typeface="Calibri"/>
              </a:rPr>
              <a:t> </a:t>
            </a:r>
            <a:r>
              <a:rPr lang="de-DE" altLang="de-DE" sz="2200" dirty="0">
                <a:solidFill>
                  <a:prstClr val="black"/>
                </a:solidFill>
                <a:latin typeface="Calibri"/>
                <a:ea typeface="Arial Unicode MS" pitchFamily="34" charset="-128"/>
                <a:cs typeface="Calibri"/>
              </a:rPr>
              <a:t>off </a:t>
            </a:r>
            <a:r>
              <a:rPr lang="de-DE" altLang="de-DE" sz="2200" dirty="0" err="1" smtClean="0">
                <a:solidFill>
                  <a:prstClr val="black"/>
                </a:solidFill>
                <a:latin typeface="Calibri"/>
                <a:ea typeface="Arial Unicode MS" pitchFamily="34" charset="-128"/>
                <a:cs typeface="Calibri"/>
              </a:rPr>
              <a:t>stability</a:t>
            </a:r>
            <a:r>
              <a:rPr lang="de-DE" altLang="de-DE" sz="2200" dirty="0" smtClean="0">
                <a:solidFill>
                  <a:prstClr val="black"/>
                </a:solidFill>
                <a:latin typeface="Calibri"/>
                <a:ea typeface="Arial Unicode MS" pitchFamily="34" charset="-128"/>
                <a:cs typeface="Calibri"/>
              </a:rPr>
              <a:t>,</a:t>
            </a:r>
          </a:p>
          <a:p>
            <a:pPr marL="2144713" indent="-166688" defTabSz="457200">
              <a:lnSpc>
                <a:spcPct val="110000"/>
              </a:lnSpc>
              <a:buClr>
                <a:srgbClr val="FDBB63"/>
              </a:buClr>
              <a:buFont typeface="Wingdings" charset="2"/>
              <a:buChar char="§"/>
            </a:pPr>
            <a:r>
              <a:rPr lang="de-DE" altLang="de-DE" sz="2200" dirty="0" err="1" smtClean="0">
                <a:solidFill>
                  <a:prstClr val="black"/>
                </a:solidFill>
                <a:latin typeface="Calibri"/>
                <a:ea typeface="Arial Unicode MS" pitchFamily="34" charset="-128"/>
                <a:cs typeface="Calibri"/>
              </a:rPr>
              <a:t>Physics</a:t>
            </a:r>
            <a:r>
              <a:rPr lang="de-DE" altLang="de-DE" sz="2200" dirty="0" smtClean="0">
                <a:solidFill>
                  <a:prstClr val="black"/>
                </a:solidFill>
                <a:latin typeface="Calibri"/>
                <a:ea typeface="Arial Unicode MS" pitchFamily="34" charset="-128"/>
                <a:cs typeface="Calibri"/>
              </a:rPr>
              <a:t> </a:t>
            </a:r>
            <a:r>
              <a:rPr lang="de-DE" altLang="de-DE" sz="2200" dirty="0" err="1">
                <a:solidFill>
                  <a:prstClr val="black"/>
                </a:solidFill>
                <a:latin typeface="Calibri"/>
                <a:ea typeface="Arial Unicode MS" pitchFamily="34" charset="-128"/>
                <a:cs typeface="Calibri"/>
              </a:rPr>
              <a:t>of</a:t>
            </a:r>
            <a:r>
              <a:rPr lang="de-DE" altLang="de-DE" sz="2200" dirty="0">
                <a:solidFill>
                  <a:prstClr val="black"/>
                </a:solidFill>
                <a:latin typeface="Calibri"/>
                <a:ea typeface="Arial Unicode MS" pitchFamily="34" charset="-128"/>
                <a:cs typeface="Calibri"/>
              </a:rPr>
              <a:t> Explosive </a:t>
            </a:r>
            <a:r>
              <a:rPr lang="de-DE" altLang="de-DE" sz="2200" dirty="0" err="1" smtClean="0">
                <a:solidFill>
                  <a:prstClr val="black"/>
                </a:solidFill>
                <a:latin typeface="Calibri"/>
                <a:ea typeface="Arial Unicode MS" pitchFamily="34" charset="-128"/>
                <a:cs typeface="Calibri"/>
              </a:rPr>
              <a:t>Nucleosynthesis</a:t>
            </a:r>
            <a:r>
              <a:rPr lang="de-DE" altLang="de-DE" sz="2200" dirty="0" smtClean="0">
                <a:solidFill>
                  <a:prstClr val="black"/>
                </a:solidFill>
                <a:latin typeface="Calibri"/>
                <a:ea typeface="Arial Unicode MS" pitchFamily="34" charset="-128"/>
                <a:cs typeface="Calibri"/>
              </a:rPr>
              <a:t> (</a:t>
            </a:r>
            <a:r>
              <a:rPr lang="de-DE" altLang="de-DE" sz="2200" dirty="0" err="1" smtClean="0">
                <a:solidFill>
                  <a:prstClr val="black"/>
                </a:solidFill>
                <a:latin typeface="Calibri"/>
                <a:ea typeface="Arial Unicode MS" pitchFamily="34" charset="-128"/>
                <a:cs typeface="Calibri"/>
              </a:rPr>
              <a:t>r</a:t>
            </a:r>
            <a:r>
              <a:rPr lang="de-DE" altLang="de-DE" sz="2200" dirty="0" err="1">
                <a:solidFill>
                  <a:prstClr val="black"/>
                </a:solidFill>
                <a:latin typeface="Calibri"/>
                <a:ea typeface="Arial Unicode MS" pitchFamily="34" charset="-128"/>
                <a:cs typeface="Calibri"/>
              </a:rPr>
              <a:t>-</a:t>
            </a:r>
            <a:r>
              <a:rPr lang="de-DE" altLang="de-DE" sz="2200" dirty="0" err="1" smtClean="0">
                <a:solidFill>
                  <a:prstClr val="black"/>
                </a:solidFill>
                <a:latin typeface="Calibri"/>
                <a:ea typeface="Arial Unicode MS" pitchFamily="34" charset="-128"/>
                <a:cs typeface="Calibri"/>
              </a:rPr>
              <a:t>process</a:t>
            </a:r>
            <a:r>
              <a:rPr lang="de-DE" altLang="de-DE" sz="2200" dirty="0">
                <a:solidFill>
                  <a:prstClr val="black"/>
                </a:solidFill>
                <a:latin typeface="Calibri"/>
                <a:ea typeface="Arial Unicode MS" pitchFamily="34" charset="-128"/>
                <a:cs typeface="Calibri"/>
              </a:rPr>
              <a:t>)</a:t>
            </a:r>
          </a:p>
          <a:p>
            <a:pPr marL="2144713" indent="-166688" defTabSz="457200">
              <a:lnSpc>
                <a:spcPct val="110000"/>
              </a:lnSpc>
              <a:spcBef>
                <a:spcPts val="1800"/>
              </a:spcBef>
              <a:spcAft>
                <a:spcPts val="1200"/>
              </a:spcAft>
              <a:buClr>
                <a:srgbClr val="FDBB63"/>
              </a:buClr>
              <a:buFont typeface="Wingdings" charset="2"/>
              <a:buChar char="§"/>
            </a:pPr>
            <a:r>
              <a:rPr lang="de-DE" altLang="de-DE" sz="2200" dirty="0" err="1">
                <a:solidFill>
                  <a:prstClr val="black"/>
                </a:solidFill>
                <a:latin typeface="Calibri"/>
                <a:ea typeface="Arial Unicode MS" pitchFamily="34" charset="-128"/>
                <a:cs typeface="Calibri"/>
              </a:rPr>
              <a:t>Hadron</a:t>
            </a:r>
            <a:r>
              <a:rPr lang="de-DE" altLang="de-DE" sz="2200" dirty="0">
                <a:solidFill>
                  <a:prstClr val="black"/>
                </a:solidFill>
                <a:latin typeface="Calibri"/>
                <a:ea typeface="Arial Unicode MS" pitchFamily="34" charset="-128"/>
                <a:cs typeface="Calibri"/>
              </a:rPr>
              <a:t> </a:t>
            </a:r>
            <a:r>
              <a:rPr lang="de-DE" altLang="de-DE" sz="2200" dirty="0" err="1">
                <a:solidFill>
                  <a:prstClr val="black"/>
                </a:solidFill>
                <a:latin typeface="Calibri"/>
                <a:ea typeface="Arial Unicode MS" pitchFamily="34" charset="-128"/>
                <a:cs typeface="Calibri"/>
              </a:rPr>
              <a:t>Structure</a:t>
            </a:r>
            <a:r>
              <a:rPr lang="de-DE" altLang="de-DE" sz="2200" dirty="0">
                <a:solidFill>
                  <a:prstClr val="black"/>
                </a:solidFill>
                <a:latin typeface="Calibri"/>
                <a:ea typeface="Arial Unicode MS" pitchFamily="34" charset="-128"/>
                <a:cs typeface="Calibri"/>
              </a:rPr>
              <a:t> &amp; Dynamics </a:t>
            </a:r>
            <a:r>
              <a:rPr lang="de-DE" altLang="de-DE" sz="2200" dirty="0" smtClean="0">
                <a:solidFill>
                  <a:prstClr val="black"/>
                </a:solidFill>
                <a:latin typeface="Calibri"/>
                <a:ea typeface="Arial Unicode MS" pitchFamily="34" charset="-128"/>
                <a:cs typeface="Calibri"/>
              </a:rPr>
              <a:t/>
            </a:r>
            <a:br>
              <a:rPr lang="de-DE" altLang="de-DE" sz="2200" dirty="0" smtClean="0">
                <a:solidFill>
                  <a:prstClr val="black"/>
                </a:solidFill>
                <a:latin typeface="Calibri"/>
                <a:ea typeface="Arial Unicode MS" pitchFamily="34" charset="-128"/>
                <a:cs typeface="Calibri"/>
              </a:rPr>
            </a:br>
            <a:r>
              <a:rPr lang="de-DE" altLang="de-DE" sz="2200" dirty="0" err="1" smtClean="0">
                <a:solidFill>
                  <a:prstClr val="black"/>
                </a:solidFill>
                <a:latin typeface="Calibri"/>
                <a:ea typeface="Arial Unicode MS" pitchFamily="34" charset="-128"/>
                <a:cs typeface="Calibri"/>
              </a:rPr>
              <a:t>with</a:t>
            </a:r>
            <a:r>
              <a:rPr lang="de-DE" altLang="de-DE" sz="2200" dirty="0" smtClean="0">
                <a:solidFill>
                  <a:prstClr val="black"/>
                </a:solidFill>
                <a:latin typeface="Calibri"/>
                <a:ea typeface="Arial Unicode MS" pitchFamily="34" charset="-128"/>
                <a:cs typeface="Calibri"/>
              </a:rPr>
              <a:t> </a:t>
            </a:r>
            <a:r>
              <a:rPr lang="de-DE" altLang="de-DE" sz="2200" dirty="0" err="1">
                <a:solidFill>
                  <a:prstClr val="black"/>
                </a:solidFill>
                <a:latin typeface="Calibri"/>
                <a:ea typeface="Arial Unicode MS" pitchFamily="34" charset="-128"/>
                <a:cs typeface="Calibri"/>
              </a:rPr>
              <a:t>cooled</a:t>
            </a:r>
            <a:r>
              <a:rPr lang="de-DE" altLang="de-DE" sz="2200" dirty="0">
                <a:solidFill>
                  <a:prstClr val="black"/>
                </a:solidFill>
                <a:latin typeface="Calibri"/>
                <a:ea typeface="Arial Unicode MS" pitchFamily="34" charset="-128"/>
                <a:cs typeface="Calibri"/>
              </a:rPr>
              <a:t> </a:t>
            </a:r>
            <a:r>
              <a:rPr lang="de-DE" altLang="de-DE" sz="2200" dirty="0" err="1">
                <a:solidFill>
                  <a:prstClr val="black"/>
                </a:solidFill>
                <a:latin typeface="Calibri"/>
                <a:ea typeface="Arial Unicode MS" pitchFamily="34" charset="-128"/>
                <a:cs typeface="Calibri"/>
              </a:rPr>
              <a:t>antiproton</a:t>
            </a:r>
            <a:r>
              <a:rPr lang="de-DE" altLang="de-DE" sz="2200" dirty="0">
                <a:solidFill>
                  <a:prstClr val="black"/>
                </a:solidFill>
                <a:latin typeface="Calibri"/>
                <a:ea typeface="Arial Unicode MS" pitchFamily="34" charset="-128"/>
                <a:cs typeface="Calibri"/>
              </a:rPr>
              <a:t> </a:t>
            </a:r>
            <a:r>
              <a:rPr lang="de-DE" altLang="de-DE" sz="2200" dirty="0" err="1">
                <a:solidFill>
                  <a:prstClr val="black"/>
                </a:solidFill>
                <a:latin typeface="Calibri"/>
                <a:ea typeface="Arial Unicode MS" pitchFamily="34" charset="-128"/>
                <a:cs typeface="Calibri"/>
              </a:rPr>
              <a:t>beams</a:t>
            </a:r>
            <a:endParaRPr lang="de-DE" altLang="de-DE" sz="2200" dirty="0">
              <a:solidFill>
                <a:prstClr val="black"/>
              </a:solidFill>
              <a:latin typeface="Calibri"/>
              <a:ea typeface="Arial Unicode MS" pitchFamily="34" charset="-128"/>
              <a:cs typeface="Calibri"/>
            </a:endParaRPr>
          </a:p>
        </p:txBody>
      </p:sp>
      <p:sp>
        <p:nvSpPr>
          <p:cNvPr id="14" name="Textfeld 13"/>
          <p:cNvSpPr txBox="1"/>
          <p:nvPr/>
        </p:nvSpPr>
        <p:spPr>
          <a:xfrm>
            <a:off x="579644" y="2119629"/>
            <a:ext cx="1152128" cy="461665"/>
          </a:xfrm>
          <a:prstGeom prst="rect">
            <a:avLst/>
          </a:prstGeom>
        </p:spPr>
        <p:txBody>
          <a:bodyPr vert="horz" wrap="square" lIns="91440" tIns="45720" rIns="91440" bIns="45720" rtlCol="0" anchor="t">
            <a:spAutoFit/>
          </a:bodyPr>
          <a:lstStyle/>
          <a:p>
            <a:pPr defTabSz="457200"/>
            <a:r>
              <a:rPr lang="en-US" sz="2400" b="1" dirty="0" smtClean="0">
                <a:solidFill>
                  <a:prstClr val="black"/>
                </a:solidFill>
                <a:latin typeface="Calibri"/>
                <a:cs typeface="Calibri"/>
              </a:rPr>
              <a:t>APPA</a:t>
            </a:r>
          </a:p>
        </p:txBody>
      </p:sp>
      <p:sp>
        <p:nvSpPr>
          <p:cNvPr id="15" name="Textfeld 14"/>
          <p:cNvSpPr txBox="1"/>
          <p:nvPr/>
        </p:nvSpPr>
        <p:spPr>
          <a:xfrm>
            <a:off x="555581" y="3429000"/>
            <a:ext cx="1691680" cy="461665"/>
          </a:xfrm>
          <a:prstGeom prst="rect">
            <a:avLst/>
          </a:prstGeom>
        </p:spPr>
        <p:txBody>
          <a:bodyPr vert="horz" wrap="square" lIns="91440" tIns="45720" rIns="91440" bIns="45720" rtlCol="0" anchor="t">
            <a:spAutoFit/>
          </a:bodyPr>
          <a:lstStyle/>
          <a:p>
            <a:pPr defTabSz="457200"/>
            <a:r>
              <a:rPr lang="en-US" sz="2400" b="1" dirty="0" smtClean="0">
                <a:solidFill>
                  <a:prstClr val="black"/>
                </a:solidFill>
                <a:latin typeface="Calibri"/>
                <a:cs typeface="Calibri"/>
              </a:rPr>
              <a:t>CBM</a:t>
            </a:r>
          </a:p>
        </p:txBody>
      </p:sp>
      <p:sp>
        <p:nvSpPr>
          <p:cNvPr id="16" name="Textfeld 15"/>
          <p:cNvSpPr txBox="1"/>
          <p:nvPr/>
        </p:nvSpPr>
        <p:spPr>
          <a:xfrm>
            <a:off x="555581" y="4417948"/>
            <a:ext cx="1691680" cy="461665"/>
          </a:xfrm>
          <a:prstGeom prst="rect">
            <a:avLst/>
          </a:prstGeom>
        </p:spPr>
        <p:txBody>
          <a:bodyPr vert="horz" wrap="square" lIns="91440" tIns="45720" rIns="91440" bIns="45720" rtlCol="0" anchor="t">
            <a:spAutoFit/>
          </a:bodyPr>
          <a:lstStyle/>
          <a:p>
            <a:pPr defTabSz="457200"/>
            <a:r>
              <a:rPr lang="en-US" sz="2400" b="1" dirty="0">
                <a:solidFill>
                  <a:prstClr val="black"/>
                </a:solidFill>
                <a:latin typeface="Calibri"/>
                <a:cs typeface="Calibri"/>
              </a:rPr>
              <a:t>NUSTAR</a:t>
            </a:r>
          </a:p>
        </p:txBody>
      </p:sp>
      <p:sp>
        <p:nvSpPr>
          <p:cNvPr id="17" name="Textfeld 16"/>
          <p:cNvSpPr txBox="1"/>
          <p:nvPr/>
        </p:nvSpPr>
        <p:spPr>
          <a:xfrm>
            <a:off x="555581" y="5607942"/>
            <a:ext cx="1691680" cy="461665"/>
          </a:xfrm>
          <a:prstGeom prst="rect">
            <a:avLst/>
          </a:prstGeom>
        </p:spPr>
        <p:txBody>
          <a:bodyPr vert="horz" wrap="square" lIns="91440" tIns="45720" rIns="91440" bIns="45720" rtlCol="0" anchor="t">
            <a:spAutoFit/>
          </a:bodyPr>
          <a:lstStyle/>
          <a:p>
            <a:pPr defTabSz="457200"/>
            <a:r>
              <a:rPr lang="en-US" sz="2400" b="1" dirty="0" smtClean="0">
                <a:solidFill>
                  <a:prstClr val="black"/>
                </a:solidFill>
                <a:latin typeface="Calibri"/>
                <a:cs typeface="Calibri"/>
              </a:rPr>
              <a:t>PANDA</a:t>
            </a:r>
          </a:p>
        </p:txBody>
      </p:sp>
      <p:sp>
        <p:nvSpPr>
          <p:cNvPr id="3" name="Foliennummernplatzhalter 2"/>
          <p:cNvSpPr>
            <a:spLocks noGrp="1"/>
          </p:cNvSpPr>
          <p:nvPr>
            <p:ph type="sldNum" sz="quarter" idx="4294967295"/>
          </p:nvPr>
        </p:nvSpPr>
        <p:spPr>
          <a:xfrm>
            <a:off x="7098998" y="6555851"/>
            <a:ext cx="1587801" cy="365125"/>
          </a:xfrm>
          <a:prstGeom prst="rect">
            <a:avLst/>
          </a:prstGeom>
        </p:spPr>
        <p:txBody>
          <a:bodyPr/>
          <a:lstStyle/>
          <a:p>
            <a:fld id="{0DCC8DDF-7ABC-9A4A-977E-E3234F04E4D4}" type="slidenum">
              <a:rPr lang="de-DE" smtClean="0"/>
              <a:pPr/>
              <a:t>8</a:t>
            </a:fld>
            <a:endParaRPr lang="de-DE" dirty="0"/>
          </a:p>
        </p:txBody>
      </p:sp>
    </p:spTree>
    <p:extLst>
      <p:ext uri="{BB962C8B-B14F-4D97-AF65-F5344CB8AC3E}">
        <p14:creationId xmlns:p14="http://schemas.microsoft.com/office/powerpoint/2010/main" val="339709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EDU Mit Beschriftung _engl.jpg"/>
          <p:cNvPicPr>
            <a:picLocks noChangeAspect="1"/>
          </p:cNvPicPr>
          <p:nvPr/>
        </p:nvPicPr>
        <p:blipFill rotWithShape="1">
          <a:blip r:embed="rId3" cstate="print">
            <a:alphaModFix amt="75000"/>
            <a:extLst>
              <a:ext uri="{28A0092B-C50C-407E-A947-70E740481C1C}">
                <a14:useLocalDpi xmlns:a14="http://schemas.microsoft.com/office/drawing/2010/main" val="0"/>
              </a:ext>
            </a:extLst>
          </a:blip>
          <a:srcRect b="3853"/>
          <a:stretch/>
        </p:blipFill>
        <p:spPr>
          <a:xfrm>
            <a:off x="9863748" y="1088740"/>
            <a:ext cx="4378766" cy="5400600"/>
          </a:xfrm>
          <a:prstGeom prst="rect">
            <a:avLst/>
          </a:prstGeom>
        </p:spPr>
      </p:pic>
      <p:sp>
        <p:nvSpPr>
          <p:cNvPr id="4" name="Foliennummernplatzhalter 3"/>
          <p:cNvSpPr>
            <a:spLocks noGrp="1"/>
          </p:cNvSpPr>
          <p:nvPr>
            <p:ph type="sldNum" sz="quarter" idx="4294967295"/>
          </p:nvPr>
        </p:nvSpPr>
        <p:spPr>
          <a:xfrm>
            <a:off x="7098998" y="6555851"/>
            <a:ext cx="1587801"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CC8DDF-7ABC-9A4A-977E-E3234F04E4D4}" type="slidenum">
              <a:rPr kumimoji="0" lang="de-DE" sz="1000" b="0" i="0" u="none" strike="noStrike" kern="1200" cap="none" spc="0" normalizeH="0" baseline="0" noProof="0" smtClean="0">
                <a:ln>
                  <a:noFill/>
                </a:ln>
                <a:solidFill>
                  <a:srgbClr val="333333"/>
                </a:solidFill>
                <a:effectLst/>
                <a:uLnTx/>
                <a:uFillTx/>
                <a:latin typeface="Calibri"/>
                <a:ea typeface="+mn-ea"/>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de-DE" sz="1000" b="0" i="0" u="none" strike="noStrike" kern="1200" cap="none" spc="0" normalizeH="0" baseline="0" noProof="0" dirty="0">
              <a:ln>
                <a:noFill/>
              </a:ln>
              <a:solidFill>
                <a:srgbClr val="333333"/>
              </a:solidFill>
              <a:effectLst/>
              <a:uLnTx/>
              <a:uFillTx/>
              <a:latin typeface="Calibri"/>
              <a:ea typeface="+mn-ea"/>
            </a:endParaRPr>
          </a:p>
        </p:txBody>
      </p:sp>
      <p:sp>
        <p:nvSpPr>
          <p:cNvPr id="18" name="Rechteck 5"/>
          <p:cNvSpPr/>
          <p:nvPr/>
        </p:nvSpPr>
        <p:spPr>
          <a:xfrm>
            <a:off x="-132346" y="3880205"/>
            <a:ext cx="3821194" cy="297779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9" name="Rechteck 28"/>
          <p:cNvSpPr/>
          <p:nvPr/>
        </p:nvSpPr>
        <p:spPr>
          <a:xfrm>
            <a:off x="-132347" y="1188744"/>
            <a:ext cx="3818957" cy="273700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object 9"/>
          <p:cNvSpPr/>
          <p:nvPr/>
        </p:nvSpPr>
        <p:spPr>
          <a:xfrm>
            <a:off x="292413" y="4014824"/>
            <a:ext cx="3296643" cy="2337795"/>
          </a:xfrm>
          <a:prstGeom prst="rect">
            <a:avLst/>
          </a:prstGeom>
          <a:blipFill>
            <a:blip r:embed="rId4"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3" name="Textfeld 32"/>
          <p:cNvSpPr txBox="1"/>
          <p:nvPr/>
        </p:nvSpPr>
        <p:spPr>
          <a:xfrm>
            <a:off x="313685" y="6330958"/>
            <a:ext cx="3230927" cy="338554"/>
          </a:xfrm>
          <a:prstGeom prst="rect">
            <a:avLst/>
          </a:prstGeom>
        </p:spPr>
        <p:txBody>
          <a:bodyPr vert="horz"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rPr>
              <a:t>Gravitational Wave Signal</a:t>
            </a:r>
          </a:p>
        </p:txBody>
      </p:sp>
      <p:sp>
        <p:nvSpPr>
          <p:cNvPr id="37" name="Textfeld 4"/>
          <p:cNvSpPr txBox="1"/>
          <p:nvPr/>
        </p:nvSpPr>
        <p:spPr>
          <a:xfrm>
            <a:off x="3676410" y="1052736"/>
            <a:ext cx="5467590" cy="5755422"/>
          </a:xfrm>
          <a:prstGeom prst="rect">
            <a:avLst/>
          </a:prstGeom>
          <a:solidFill>
            <a:srgbClr val="FDBB63"/>
          </a:solidFill>
        </p:spPr>
        <p:txBody>
          <a:bodyPr vert="horz"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smtClean="0">
              <a:ln>
                <a:noFill/>
              </a:ln>
              <a:solidFill>
                <a:prstClr val="black">
                  <a:lumMod val="95000"/>
                  <a:lumOff val="5000"/>
                </a:prstClr>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300"/>
              </a:spcAft>
              <a:buClrTx/>
              <a:buSzTx/>
              <a:buFontTx/>
              <a:buNone/>
              <a:tabLst/>
              <a:defRPr/>
            </a:pPr>
            <a:r>
              <a:rPr kumimoji="0" lang="en-US" sz="2000" b="1" i="0" u="none" strike="noStrike" kern="1200" cap="none" spc="0" normalizeH="0" baseline="0" noProof="0" dirty="0" smtClean="0">
                <a:ln>
                  <a:noFill/>
                </a:ln>
                <a:solidFill>
                  <a:prstClr val="black">
                    <a:lumMod val="95000"/>
                    <a:lumOff val="5000"/>
                  </a:prstClr>
                </a:solidFill>
                <a:effectLst/>
                <a:uLnTx/>
                <a:uFillTx/>
                <a:latin typeface="Arial"/>
                <a:ea typeface="+mn-ea"/>
                <a:cs typeface="+mn-cs"/>
              </a:rPr>
              <a:t>Theoretical  prediction by</a:t>
            </a:r>
            <a:br>
              <a:rPr kumimoji="0" lang="en-US" sz="2000" b="1" i="0" u="none" strike="noStrike" kern="1200" cap="none" spc="0" normalizeH="0" baseline="0" noProof="0" dirty="0" smtClean="0">
                <a:ln>
                  <a:noFill/>
                </a:ln>
                <a:solidFill>
                  <a:prstClr val="black">
                    <a:lumMod val="95000"/>
                    <a:lumOff val="5000"/>
                  </a:prstClr>
                </a:solidFill>
                <a:effectLst/>
                <a:uLnTx/>
                <a:uFillTx/>
                <a:latin typeface="Arial"/>
                <a:ea typeface="+mn-ea"/>
                <a:cs typeface="+mn-cs"/>
              </a:rPr>
            </a:br>
            <a:r>
              <a:rPr kumimoji="0" lang="en-US" sz="2000" b="1" i="0" u="none" strike="noStrike" kern="1200" cap="none" spc="0" normalizeH="0" baseline="0" noProof="0" dirty="0" smtClean="0">
                <a:ln>
                  <a:noFill/>
                </a:ln>
                <a:solidFill>
                  <a:prstClr val="black">
                    <a:lumMod val="95000"/>
                    <a:lumOff val="5000"/>
                  </a:prstClr>
                </a:solidFill>
                <a:effectLst/>
                <a:uLnTx/>
                <a:uFillTx/>
                <a:latin typeface="Arial"/>
                <a:ea typeface="+mn-ea"/>
                <a:cs typeface="+mn-cs"/>
              </a:rPr>
              <a:t>GSI researchers (2010):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 b="1" i="0" u="none" strike="noStrike" kern="1200" cap="none" spc="0" normalizeH="0" baseline="0" noProof="0" dirty="0">
              <a:ln>
                <a:noFill/>
              </a:ln>
              <a:solidFill>
                <a:prstClr val="black">
                  <a:lumMod val="95000"/>
                  <a:lumOff val="5000"/>
                </a:prstClr>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lumMod val="95000"/>
                    <a:lumOff val="5000"/>
                  </a:prstClr>
                </a:solidFill>
                <a:effectLst/>
                <a:uLnTx/>
                <a:uFillTx/>
                <a:latin typeface="Arial"/>
                <a:ea typeface="+mn-ea"/>
                <a:cs typeface="+mn-cs"/>
              </a:rPr>
              <a:t>Neutron star mergers are the astrophysical site of the r-process producing the very heavy elements like Pt, Au and beyond, </a:t>
            </a:r>
            <a:br>
              <a:rPr kumimoji="0" lang="en-US" sz="1800" b="0" i="0" u="none" strike="noStrike" kern="1200" cap="none" spc="0" normalizeH="0" baseline="0" noProof="0" dirty="0" smtClean="0">
                <a:ln>
                  <a:noFill/>
                </a:ln>
                <a:solidFill>
                  <a:prstClr val="black">
                    <a:lumMod val="95000"/>
                    <a:lumOff val="5000"/>
                  </a:prstClr>
                </a:solidFill>
                <a:effectLst/>
                <a:uLnTx/>
                <a:uFillTx/>
                <a:latin typeface="Arial"/>
                <a:ea typeface="+mn-ea"/>
                <a:cs typeface="+mn-cs"/>
              </a:rPr>
            </a:br>
            <a:r>
              <a:rPr kumimoji="0" lang="en-US" sz="1800" b="1" i="1" u="none" strike="noStrike" kern="1200" cap="none" spc="0" normalizeH="0" baseline="0" noProof="0" dirty="0" smtClean="0">
                <a:ln>
                  <a:noFill/>
                </a:ln>
                <a:solidFill>
                  <a:prstClr val="black">
                    <a:lumMod val="95000"/>
                    <a:lumOff val="5000"/>
                  </a:prstClr>
                </a:solidFill>
                <a:effectLst/>
                <a:uLnTx/>
                <a:uFillTx/>
                <a:latin typeface="Arial"/>
                <a:ea typeface="+mn-ea"/>
                <a:cs typeface="+mn-cs"/>
              </a:rPr>
              <a:t>thereby exhibiting a characteristic electromagnetic “</a:t>
            </a:r>
            <a:r>
              <a:rPr kumimoji="0" lang="en-US" sz="1800" b="1" i="1" u="none" strike="noStrike" kern="1200" cap="none" spc="0" normalizeH="0" baseline="0" noProof="0" dirty="0" err="1" smtClean="0">
                <a:ln>
                  <a:noFill/>
                </a:ln>
                <a:solidFill>
                  <a:prstClr val="black">
                    <a:lumMod val="95000"/>
                    <a:lumOff val="5000"/>
                  </a:prstClr>
                </a:solidFill>
                <a:effectLst/>
                <a:uLnTx/>
                <a:uFillTx/>
                <a:latin typeface="Arial"/>
                <a:ea typeface="+mn-ea"/>
                <a:cs typeface="+mn-cs"/>
              </a:rPr>
              <a:t>Kilonova</a:t>
            </a:r>
            <a:r>
              <a:rPr kumimoji="0" lang="en-US" sz="1800" b="1" i="1" u="none" strike="noStrike" kern="1200" cap="none" spc="0" normalizeH="0" baseline="0" noProof="0" dirty="0" smtClean="0">
                <a:ln>
                  <a:noFill/>
                </a:ln>
                <a:solidFill>
                  <a:prstClr val="black">
                    <a:lumMod val="95000"/>
                    <a:lumOff val="5000"/>
                  </a:prstClr>
                </a:solidFill>
                <a:effectLst/>
                <a:uLnTx/>
                <a:uFillTx/>
                <a:latin typeface="Arial"/>
                <a:ea typeface="+mn-ea"/>
                <a:cs typeface="+mn-cs"/>
              </a:rPr>
              <a:t>” signal.</a:t>
            </a:r>
            <a:br>
              <a:rPr kumimoji="0" lang="en-US" sz="1800" b="1" i="1" u="none" strike="noStrike" kern="1200" cap="none" spc="0" normalizeH="0" baseline="0" noProof="0" dirty="0" smtClean="0">
                <a:ln>
                  <a:noFill/>
                </a:ln>
                <a:solidFill>
                  <a:prstClr val="black">
                    <a:lumMod val="95000"/>
                    <a:lumOff val="5000"/>
                  </a:prstClr>
                </a:solidFill>
                <a:effectLst/>
                <a:uLnTx/>
                <a:uFillTx/>
                <a:latin typeface="Arial"/>
                <a:ea typeface="+mn-ea"/>
                <a:cs typeface="+mn-cs"/>
              </a:rPr>
            </a:br>
            <a:endParaRPr kumimoji="0" lang="en-US" sz="1100" b="1" i="1" u="none" strike="noStrike" kern="1200" cap="none" spc="0" normalizeH="0" baseline="0" noProof="0" dirty="0" smtClean="0">
              <a:ln>
                <a:noFill/>
              </a:ln>
              <a:solidFill>
                <a:prstClr val="black">
                  <a:lumMod val="95000"/>
                  <a:lumOff val="5000"/>
                </a:prstClr>
              </a:solidFill>
              <a:effectLst/>
              <a:uLnTx/>
              <a:uFillTx/>
              <a:latin typeface="Arial"/>
              <a:ea typeface="+mn-ea"/>
              <a:cs typeface="+mn-cs"/>
            </a:endParaRPr>
          </a:p>
          <a:p>
            <a:pPr marL="0" marR="0" lvl="0" indent="0" algn="ctr" defTabSz="457200" rtl="0" eaLnBrk="1" fontAlgn="auto" latinLnBrk="0" hangingPunct="1">
              <a:lnSpc>
                <a:spcPct val="100000"/>
              </a:lnSpc>
              <a:spcBef>
                <a:spcPts val="600"/>
              </a:spcBef>
              <a:spcAft>
                <a:spcPts val="300"/>
              </a:spcAft>
              <a:buClrTx/>
              <a:buSzTx/>
              <a:buFontTx/>
              <a:buNone/>
              <a:tabLst/>
              <a:defRPr/>
            </a:pPr>
            <a:r>
              <a:rPr kumimoji="0" lang="en-US" sz="2000" b="1" i="0" u="none" strike="noStrike" kern="1200" cap="none" spc="0" normalizeH="0" baseline="0" noProof="0" dirty="0" smtClean="0">
                <a:ln>
                  <a:noFill/>
                </a:ln>
                <a:solidFill>
                  <a:prstClr val="black">
                    <a:lumMod val="95000"/>
                    <a:lumOff val="5000"/>
                  </a:prstClr>
                </a:solidFill>
                <a:effectLst/>
                <a:uLnTx/>
                <a:uFillTx/>
                <a:latin typeface="Arial"/>
                <a:ea typeface="+mn-ea"/>
                <a:cs typeface="+mn-cs"/>
                <a:sym typeface="Wingdings" panose="05000000000000000000" pitchFamily="2" charset="2"/>
              </a:rPr>
              <a:t>Confirmation </a:t>
            </a:r>
            <a:r>
              <a:rPr kumimoji="0" lang="en-US" sz="2000" b="1" i="0" u="none" strike="noStrike" kern="1200" cap="none" spc="0" normalizeH="0" baseline="0" noProof="0" dirty="0">
                <a:ln>
                  <a:noFill/>
                </a:ln>
                <a:solidFill>
                  <a:prstClr val="black">
                    <a:lumMod val="95000"/>
                    <a:lumOff val="5000"/>
                  </a:prstClr>
                </a:solidFill>
                <a:effectLst/>
                <a:uLnTx/>
                <a:uFillTx/>
                <a:latin typeface="Arial"/>
                <a:ea typeface="+mn-ea"/>
                <a:cs typeface="+mn-cs"/>
                <a:sym typeface="Wingdings" panose="05000000000000000000" pitchFamily="2" charset="2"/>
              </a:rPr>
              <a:t>by </a:t>
            </a:r>
            <a:r>
              <a:rPr kumimoji="0" lang="en-US" sz="2000" b="1" i="0" u="none" strike="noStrike" kern="1200" cap="none" spc="0" normalizeH="0" baseline="0" noProof="0" dirty="0" err="1">
                <a:ln>
                  <a:noFill/>
                </a:ln>
                <a:solidFill>
                  <a:prstClr val="black">
                    <a:lumMod val="95000"/>
                    <a:lumOff val="5000"/>
                  </a:prstClr>
                </a:solidFill>
                <a:effectLst/>
                <a:uLnTx/>
                <a:uFillTx/>
                <a:latin typeface="Arial"/>
                <a:ea typeface="+mn-ea"/>
                <a:cs typeface="+mn-cs"/>
                <a:sym typeface="Wingdings" panose="05000000000000000000" pitchFamily="2" charset="2"/>
              </a:rPr>
              <a:t>Ligo</a:t>
            </a:r>
            <a:r>
              <a:rPr kumimoji="0" lang="en-US" sz="2000" b="1" i="0" u="none" strike="noStrike" kern="1200" cap="none" spc="0" normalizeH="0" baseline="0" noProof="0" dirty="0">
                <a:ln>
                  <a:noFill/>
                </a:ln>
                <a:solidFill>
                  <a:prstClr val="black">
                    <a:lumMod val="95000"/>
                    <a:lumOff val="5000"/>
                  </a:prstClr>
                </a:solidFill>
                <a:effectLst/>
                <a:uLnTx/>
                <a:uFillTx/>
                <a:latin typeface="Arial"/>
                <a:ea typeface="+mn-ea"/>
                <a:cs typeface="+mn-cs"/>
                <a:sym typeface="Wingdings" panose="05000000000000000000" pitchFamily="2" charset="2"/>
              </a:rPr>
              <a:t>, Virgo and other astronomer </a:t>
            </a:r>
            <a:r>
              <a:rPr kumimoji="0" lang="en-US" sz="2000" b="1" i="0" u="none" strike="noStrike" kern="1200" cap="none" spc="0" normalizeH="0" baseline="0" noProof="0" dirty="0" smtClean="0">
                <a:ln>
                  <a:noFill/>
                </a:ln>
                <a:solidFill>
                  <a:prstClr val="black">
                    <a:lumMod val="95000"/>
                    <a:lumOff val="5000"/>
                  </a:prstClr>
                </a:solidFill>
                <a:effectLst/>
                <a:uLnTx/>
                <a:uFillTx/>
                <a:latin typeface="Arial"/>
                <a:ea typeface="+mn-ea"/>
                <a:cs typeface="+mn-cs"/>
                <a:sym typeface="Wingdings" panose="05000000000000000000" pitchFamily="2" charset="2"/>
              </a:rPr>
              <a:t>groups (2017)</a:t>
            </a:r>
            <a:endParaRPr kumimoji="0" lang="en-US" sz="2000" b="1" i="0" u="none" strike="noStrike" kern="1200" cap="none" spc="0" normalizeH="0" baseline="0" noProof="0" dirty="0">
              <a:ln>
                <a:noFill/>
              </a:ln>
              <a:solidFill>
                <a:prstClr val="black">
                  <a:lumMod val="95000"/>
                  <a:lumOff val="5000"/>
                </a:prstClr>
              </a:solidFill>
              <a:effectLst/>
              <a:uLnTx/>
              <a:uFillTx/>
              <a:latin typeface="Arial"/>
              <a:ea typeface="+mn-ea"/>
              <a:cs typeface="+mn-cs"/>
              <a:sym typeface="Wingdings" panose="05000000000000000000" pitchFamily="2" charset="2"/>
            </a:endParaRPr>
          </a:p>
          <a:p>
            <a:pPr marL="92075"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95000"/>
                    <a:lumOff val="5000"/>
                  </a:prstClr>
                </a:solidFill>
                <a:effectLst/>
                <a:uLnTx/>
                <a:uFillTx/>
                <a:latin typeface="Arial"/>
                <a:ea typeface="+mn-ea"/>
                <a:cs typeface="+mn-cs"/>
                <a:sym typeface="Wingdings" panose="05000000000000000000" pitchFamily="2" charset="2"/>
              </a:rPr>
              <a:t>via detection </a:t>
            </a:r>
            <a:r>
              <a:rPr kumimoji="0" lang="en-US" sz="1800" b="0" i="0" u="none" strike="noStrike" kern="1200" cap="none" spc="0" normalizeH="0" baseline="0" noProof="0" dirty="0" smtClean="0">
                <a:ln>
                  <a:noFill/>
                </a:ln>
                <a:solidFill>
                  <a:prstClr val="black">
                    <a:lumMod val="95000"/>
                    <a:lumOff val="5000"/>
                  </a:prstClr>
                </a:solidFill>
                <a:effectLst/>
                <a:uLnTx/>
                <a:uFillTx/>
                <a:latin typeface="Arial"/>
                <a:ea typeface="+mn-ea"/>
                <a:cs typeface="+mn-cs"/>
              </a:rPr>
              <a:t>of </a:t>
            </a:r>
            <a:r>
              <a:rPr kumimoji="0" lang="en-US" sz="1800" b="0" i="0" u="none" strike="noStrike" kern="1200" cap="none" spc="0" normalizeH="0" baseline="0" noProof="0" dirty="0">
                <a:ln>
                  <a:noFill/>
                </a:ln>
                <a:solidFill>
                  <a:prstClr val="black">
                    <a:lumMod val="95000"/>
                    <a:lumOff val="5000"/>
                  </a:prstClr>
                </a:solidFill>
                <a:effectLst/>
                <a:uLnTx/>
                <a:uFillTx/>
                <a:latin typeface="Arial"/>
                <a:ea typeface="+mn-ea"/>
                <a:cs typeface="+mn-cs"/>
              </a:rPr>
              <a:t>both </a:t>
            </a:r>
            <a:endParaRPr kumimoji="0" lang="en-US" sz="1800" b="0" i="0" u="none" strike="noStrike" kern="1200" cap="none" spc="0" normalizeH="0" baseline="0" noProof="0" dirty="0" smtClean="0">
              <a:ln>
                <a:noFill/>
              </a:ln>
              <a:solidFill>
                <a:prstClr val="black">
                  <a:lumMod val="95000"/>
                  <a:lumOff val="5000"/>
                </a:prstClr>
              </a:solidFill>
              <a:effectLst/>
              <a:uLnTx/>
              <a:uFillTx/>
              <a:latin typeface="Arial"/>
              <a:ea typeface="+mn-ea"/>
              <a:cs typeface="+mn-cs"/>
            </a:endParaRPr>
          </a:p>
          <a:p>
            <a:pPr marL="92075"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prstClr val="black">
                    <a:lumMod val="95000"/>
                    <a:lumOff val="5000"/>
                  </a:prstClr>
                </a:solidFill>
                <a:effectLst/>
                <a:uLnTx/>
                <a:uFillTx/>
                <a:latin typeface="Arial"/>
                <a:ea typeface="+mn-ea"/>
                <a:cs typeface="+mn-cs"/>
              </a:rPr>
              <a:t>gravitational </a:t>
            </a:r>
            <a:r>
              <a:rPr kumimoji="0" lang="en-US" sz="1800" b="1" i="1" u="none" strike="noStrike" kern="1200" cap="none" spc="0" normalizeH="0" baseline="0" noProof="0" dirty="0">
                <a:ln>
                  <a:noFill/>
                </a:ln>
                <a:solidFill>
                  <a:prstClr val="black">
                    <a:lumMod val="95000"/>
                    <a:lumOff val="5000"/>
                  </a:prstClr>
                </a:solidFill>
                <a:effectLst/>
                <a:uLnTx/>
                <a:uFillTx/>
                <a:latin typeface="Arial"/>
                <a:ea typeface="+mn-ea"/>
                <a:cs typeface="+mn-cs"/>
              </a:rPr>
              <a:t>and electromagnetic waves emerging from such an event</a:t>
            </a:r>
            <a:r>
              <a:rPr kumimoji="0" lang="en-US" sz="1800" b="1" i="1" u="none" strike="noStrike" kern="1200" cap="none" spc="0" normalizeH="0" baseline="0" noProof="0" dirty="0" smtClean="0">
                <a:ln>
                  <a:noFill/>
                </a:ln>
                <a:solidFill>
                  <a:prstClr val="black">
                    <a:lumMod val="95000"/>
                    <a:lumOff val="5000"/>
                  </a:prstClr>
                </a:solidFill>
                <a:effectLst/>
                <a:uLnTx/>
                <a:uFillTx/>
                <a:latin typeface="Arial"/>
                <a:ea typeface="+mn-ea"/>
                <a:cs typeface="+mn-cs"/>
              </a:rPr>
              <a:t>.</a:t>
            </a:r>
            <a:r>
              <a:rPr kumimoji="0" lang="en-US" sz="1200" b="0" i="1" u="none" strike="noStrike" kern="1200" cap="none" spc="0" normalizeH="0" baseline="0" noProof="0" dirty="0" smtClean="0">
                <a:ln>
                  <a:noFill/>
                </a:ln>
                <a:solidFill>
                  <a:prstClr val="black">
                    <a:lumMod val="95000"/>
                    <a:lumOff val="5000"/>
                  </a:prstClr>
                </a:solidFill>
                <a:effectLst/>
                <a:uLnTx/>
                <a:uFillTx/>
                <a:latin typeface="Arial"/>
                <a:ea typeface="+mn-ea"/>
                <a:cs typeface="+mn-cs"/>
              </a:rPr>
              <a:t> </a:t>
            </a:r>
          </a:p>
          <a:p>
            <a:pPr marL="92075" marR="0" lvl="0" indent="0" algn="ctr" defTabSz="457200" rtl="0" eaLnBrk="1" fontAlgn="auto" latinLnBrk="0" hangingPunct="1">
              <a:lnSpc>
                <a:spcPct val="100000"/>
              </a:lnSpc>
              <a:spcBef>
                <a:spcPts val="600"/>
              </a:spcBef>
              <a:spcAft>
                <a:spcPts val="0"/>
              </a:spcAft>
              <a:buClrTx/>
              <a:buSzTx/>
              <a:buFontTx/>
              <a:buNone/>
              <a:tabLst/>
              <a:defRPr/>
            </a:pPr>
            <a:endParaRPr kumimoji="0" lang="en-US" sz="2000" b="1" i="1" u="none" strike="noStrike" kern="1200" cap="none" spc="0" normalizeH="0" baseline="0" noProof="0" dirty="0" smtClean="0">
              <a:ln>
                <a:noFill/>
              </a:ln>
              <a:solidFill>
                <a:prstClr val="black">
                  <a:lumMod val="95000"/>
                  <a:lumOff val="5000"/>
                </a:prstClr>
              </a:solidFill>
              <a:effectLst/>
              <a:uLnTx/>
              <a:uFillTx/>
              <a:latin typeface="Arial"/>
              <a:ea typeface="+mn-ea"/>
              <a:cs typeface="+mn-cs"/>
            </a:endParaRPr>
          </a:p>
          <a:p>
            <a:pPr marL="92075"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black">
                    <a:lumMod val="95000"/>
                    <a:lumOff val="5000"/>
                  </a:prstClr>
                </a:solidFill>
                <a:effectLst/>
                <a:uLnTx/>
                <a:uFillTx/>
                <a:latin typeface="Arial"/>
                <a:ea typeface="+mn-ea"/>
                <a:cs typeface="+mn-cs"/>
              </a:rPr>
              <a:t>FAIR </a:t>
            </a:r>
            <a:r>
              <a:rPr kumimoji="0" lang="en-US" sz="2200" b="1" i="0" u="none" strike="noStrike" kern="1200" cap="none" spc="0" normalizeH="0" baseline="0" noProof="0" dirty="0">
                <a:ln>
                  <a:noFill/>
                </a:ln>
                <a:solidFill>
                  <a:prstClr val="black">
                    <a:lumMod val="95000"/>
                    <a:lumOff val="5000"/>
                  </a:prstClr>
                </a:solidFill>
                <a:effectLst/>
                <a:uLnTx/>
                <a:uFillTx/>
                <a:latin typeface="Arial"/>
                <a:ea typeface="+mn-ea"/>
                <a:cs typeface="+mn-cs"/>
              </a:rPr>
              <a:t>was designed to </a:t>
            </a:r>
            <a:r>
              <a:rPr kumimoji="0" lang="en-US" sz="2200" b="1" i="0" u="none" strike="noStrike" kern="1200" cap="none" spc="0" normalizeH="0" baseline="0" noProof="0" dirty="0" smtClean="0">
                <a:ln>
                  <a:noFill/>
                </a:ln>
                <a:solidFill>
                  <a:prstClr val="black">
                    <a:lumMod val="95000"/>
                    <a:lumOff val="5000"/>
                  </a:prstClr>
                </a:solidFill>
                <a:effectLst/>
                <a:uLnTx/>
                <a:uFillTx/>
                <a:latin typeface="Arial"/>
                <a:ea typeface="+mn-ea"/>
                <a:cs typeface="+mn-cs"/>
              </a:rPr>
              <a:t>study the properties of neutron star matter and to trace back the production paths of the heavy elements!</a:t>
            </a:r>
            <a:endParaRPr kumimoji="0" lang="en-US" sz="2200" b="0" i="1" u="none" strike="noStrike" kern="1200" cap="none" spc="0" normalizeH="0" baseline="0" noProof="0" dirty="0">
              <a:ln>
                <a:noFill/>
              </a:ln>
              <a:solidFill>
                <a:prstClr val="black">
                  <a:lumMod val="95000"/>
                  <a:lumOff val="5000"/>
                </a:prstClr>
              </a:solidFill>
              <a:effectLst/>
              <a:uLnTx/>
              <a:uFillTx/>
              <a:latin typeface="Arial"/>
              <a:ea typeface="+mn-ea"/>
              <a:cs typeface="+mn-cs"/>
            </a:endParaRPr>
          </a:p>
        </p:txBody>
      </p:sp>
      <p:sp>
        <p:nvSpPr>
          <p:cNvPr id="16" name="object 4"/>
          <p:cNvSpPr/>
          <p:nvPr/>
        </p:nvSpPr>
        <p:spPr>
          <a:xfrm>
            <a:off x="176128" y="1222849"/>
            <a:ext cx="3482291" cy="2405702"/>
          </a:xfrm>
          <a:prstGeom prst="rect">
            <a:avLst/>
          </a:prstGeom>
          <a:blipFill>
            <a:blip r:embed="rId5"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Textfeld 30"/>
          <p:cNvSpPr txBox="1"/>
          <p:nvPr/>
        </p:nvSpPr>
        <p:spPr>
          <a:xfrm>
            <a:off x="197704" y="3580585"/>
            <a:ext cx="3472747" cy="369332"/>
          </a:xfrm>
          <a:prstGeom prst="rect">
            <a:avLst/>
          </a:prstGeom>
        </p:spPr>
        <p:txBody>
          <a:bodyPr vert="horz"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rPr>
              <a:t>Electromagnetic “</a:t>
            </a:r>
            <a:r>
              <a:rPr kumimoji="0" lang="en-US" sz="1800" b="0"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mn-cs"/>
              </a:rPr>
              <a:t>Kilonova</a:t>
            </a:r>
            <a:r>
              <a:rPr kumimoji="0" 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rPr>
              <a:t>” Signal</a:t>
            </a:r>
          </a:p>
        </p:txBody>
      </p:sp>
      <p:sp>
        <p:nvSpPr>
          <p:cNvPr id="20" name="object 8"/>
          <p:cNvSpPr txBox="1"/>
          <p:nvPr/>
        </p:nvSpPr>
        <p:spPr>
          <a:xfrm>
            <a:off x="824156" y="2070574"/>
            <a:ext cx="2073752" cy="359073"/>
          </a:xfrm>
          <a:prstGeom prst="rect">
            <a:avLst/>
          </a:prstGeom>
        </p:spPr>
        <p:txBody>
          <a:bodyPr vert="horz" wrap="square" lIns="0" tIns="0" rIns="0" bIns="0" rtlCol="0">
            <a:spAutoFit/>
          </a:bodyPr>
          <a:lstStyle/>
          <a:p>
            <a:pPr marL="12700" marR="0" lvl="0" indent="0" algn="l" defTabSz="457200" rtl="0" eaLnBrk="1" fontAlgn="auto" latinLnBrk="0" hangingPunct="1">
              <a:lnSpc>
                <a:spcPts val="1430"/>
              </a:lnSpc>
              <a:spcBef>
                <a:spcPts val="0"/>
              </a:spcBef>
              <a:spcAft>
                <a:spcPts val="0"/>
              </a:spcAft>
              <a:buClrTx/>
              <a:buSzTx/>
              <a:buFontTx/>
              <a:buNone/>
              <a:tabLst/>
              <a:defRPr/>
            </a:pPr>
            <a:r>
              <a:rPr kumimoji="0" sz="1200" b="0" i="0" u="none" strike="noStrike" kern="1200" cap="none" spc="-30" normalizeH="0" baseline="0" noProof="0" dirty="0" smtClean="0">
                <a:ln>
                  <a:noFill/>
                </a:ln>
                <a:solidFill>
                  <a:srgbClr val="0000CC"/>
                </a:solidFill>
                <a:effectLst/>
                <a:uLnTx/>
                <a:uFillTx/>
                <a:latin typeface="Arial"/>
                <a:ea typeface="+mn-ea"/>
                <a:cs typeface="Arial"/>
              </a:rPr>
              <a:t>M</a:t>
            </a:r>
            <a:r>
              <a:rPr kumimoji="0" sz="1200" b="0" i="0" u="none" strike="noStrike" kern="1200" cap="none" spc="5" normalizeH="0" baseline="0" noProof="0" dirty="0" smtClean="0">
                <a:ln>
                  <a:noFill/>
                </a:ln>
                <a:solidFill>
                  <a:srgbClr val="0000CC"/>
                </a:solidFill>
                <a:effectLst/>
                <a:uLnTx/>
                <a:uFillTx/>
                <a:latin typeface="Arial"/>
                <a:ea typeface="+mn-ea"/>
                <a:cs typeface="Arial"/>
              </a:rPr>
              <a:t>e</a:t>
            </a:r>
            <a:r>
              <a:rPr kumimoji="0" sz="1200" b="0" i="0" u="none" strike="noStrike" kern="1200" cap="none" spc="-35" normalizeH="0" baseline="0" noProof="0" dirty="0" smtClean="0">
                <a:ln>
                  <a:noFill/>
                </a:ln>
                <a:solidFill>
                  <a:srgbClr val="0000CC"/>
                </a:solidFill>
                <a:effectLst/>
                <a:uLnTx/>
                <a:uFillTx/>
                <a:latin typeface="Arial"/>
                <a:ea typeface="+mn-ea"/>
                <a:cs typeface="Arial"/>
              </a:rPr>
              <a:t>t</a:t>
            </a:r>
            <a:r>
              <a:rPr kumimoji="0" sz="1200" b="0" i="0" u="none" strike="noStrike" kern="1200" cap="none" spc="-80" normalizeH="0" baseline="0" noProof="0" dirty="0" smtClean="0">
                <a:ln>
                  <a:noFill/>
                </a:ln>
                <a:solidFill>
                  <a:srgbClr val="0000CC"/>
                </a:solidFill>
                <a:effectLst/>
                <a:uLnTx/>
                <a:uFillTx/>
                <a:latin typeface="Arial"/>
                <a:ea typeface="+mn-ea"/>
                <a:cs typeface="Arial"/>
              </a:rPr>
              <a:t>z</a:t>
            </a:r>
            <a:r>
              <a:rPr kumimoji="0" lang="de-DE" sz="1200" b="0" i="0" u="none" strike="noStrike" kern="1200" cap="none" spc="-80" normalizeH="0" baseline="0" noProof="0" dirty="0" smtClean="0">
                <a:ln>
                  <a:noFill/>
                </a:ln>
                <a:solidFill>
                  <a:srgbClr val="0000CC"/>
                </a:solidFill>
                <a:effectLst/>
                <a:uLnTx/>
                <a:uFillTx/>
                <a:latin typeface="Arial"/>
                <a:ea typeface="+mn-ea"/>
                <a:cs typeface="Arial"/>
              </a:rPr>
              <a:t>g</a:t>
            </a:r>
            <a:r>
              <a:rPr kumimoji="0" sz="1200" b="0" i="0" u="none" strike="noStrike" kern="1200" cap="none" spc="5" normalizeH="0" baseline="0" noProof="0" dirty="0" err="1" smtClean="0">
                <a:ln>
                  <a:noFill/>
                </a:ln>
                <a:solidFill>
                  <a:srgbClr val="0000CC"/>
                </a:solidFill>
                <a:effectLst/>
                <a:uLnTx/>
                <a:uFillTx/>
                <a:latin typeface="Arial"/>
                <a:ea typeface="+mn-ea"/>
                <a:cs typeface="Arial"/>
              </a:rPr>
              <a:t>e</a:t>
            </a:r>
            <a:r>
              <a:rPr kumimoji="0" sz="1200" b="0" i="0" u="none" strike="noStrike" kern="1200" cap="none" spc="-100" normalizeH="0" baseline="0" noProof="0" dirty="0" err="1" smtClean="0">
                <a:ln>
                  <a:noFill/>
                </a:ln>
                <a:solidFill>
                  <a:srgbClr val="0000CC"/>
                </a:solidFill>
                <a:effectLst/>
                <a:uLnTx/>
                <a:uFillTx/>
                <a:latin typeface="Arial"/>
                <a:ea typeface="+mn-ea"/>
                <a:cs typeface="Arial"/>
              </a:rPr>
              <a:t>r</a:t>
            </a:r>
            <a:r>
              <a:rPr kumimoji="0" sz="1200" b="0" i="0" u="none" strike="noStrike" kern="1200" cap="none" spc="0" normalizeH="0" baseline="0" noProof="0" dirty="0">
                <a:ln>
                  <a:noFill/>
                </a:ln>
                <a:solidFill>
                  <a:srgbClr val="0000CC"/>
                </a:solidFill>
                <a:effectLst/>
                <a:uLnTx/>
                <a:uFillTx/>
                <a:latin typeface="Arial"/>
                <a:ea typeface="+mn-ea"/>
                <a:cs typeface="Arial"/>
              </a:rPr>
              <a:t>,</a:t>
            </a:r>
            <a:r>
              <a:rPr kumimoji="0" sz="1200" b="0" i="0" u="none" strike="noStrike" kern="1200" cap="none" spc="155" normalizeH="0" baseline="0" noProof="0" dirty="0">
                <a:ln>
                  <a:noFill/>
                </a:ln>
                <a:solidFill>
                  <a:srgbClr val="0000CC"/>
                </a:solidFill>
                <a:effectLst/>
                <a:uLnTx/>
                <a:uFillTx/>
                <a:latin typeface="Arial"/>
                <a:ea typeface="+mn-ea"/>
                <a:cs typeface="Arial"/>
              </a:rPr>
              <a:t> </a:t>
            </a:r>
            <a:r>
              <a:rPr kumimoji="0" lang="de-DE" sz="1200" b="0" i="0" u="sng" strike="noStrike" kern="1200" cap="none" spc="-35" normalizeH="0" baseline="0" noProof="0" dirty="0" smtClean="0">
                <a:ln>
                  <a:noFill/>
                </a:ln>
                <a:solidFill>
                  <a:srgbClr val="0000CC"/>
                </a:solidFill>
                <a:effectLst/>
                <a:uLnTx/>
                <a:uFillTx/>
                <a:latin typeface="Arial"/>
                <a:ea typeface="+mn-ea"/>
                <a:cs typeface="Arial"/>
              </a:rPr>
              <a:t>Martinez-Pinedo, Arcones</a:t>
            </a:r>
            <a:r>
              <a:rPr kumimoji="0" lang="de-DE" sz="1200" b="0" i="0" u="none" strike="noStrike" kern="1200" cap="none" spc="-35" normalizeH="0" baseline="0" noProof="0" dirty="0" smtClean="0">
                <a:ln>
                  <a:noFill/>
                </a:ln>
                <a:solidFill>
                  <a:srgbClr val="0000CC"/>
                </a:solidFill>
                <a:effectLst/>
                <a:uLnTx/>
                <a:uFillTx/>
                <a:latin typeface="Arial"/>
                <a:ea typeface="+mn-ea"/>
                <a:cs typeface="Arial"/>
              </a:rPr>
              <a:t> </a:t>
            </a:r>
            <a:r>
              <a:rPr kumimoji="0" sz="1200" b="0" i="0" u="none" strike="noStrike" kern="1200" cap="none" spc="5" normalizeH="0" baseline="0" noProof="0" dirty="0" smtClean="0">
                <a:ln>
                  <a:noFill/>
                </a:ln>
                <a:solidFill>
                  <a:srgbClr val="0000CC"/>
                </a:solidFill>
                <a:effectLst/>
                <a:uLnTx/>
                <a:uFillTx/>
                <a:latin typeface="Arial"/>
                <a:ea typeface="+mn-ea"/>
                <a:cs typeface="Arial"/>
              </a:rPr>
              <a:t>e</a:t>
            </a:r>
            <a:r>
              <a:rPr kumimoji="0" sz="1200" b="0" i="0" u="none" strike="noStrike" kern="1200" cap="none" spc="0" normalizeH="0" baseline="0" noProof="0" dirty="0" smtClean="0">
                <a:ln>
                  <a:noFill/>
                </a:ln>
                <a:solidFill>
                  <a:srgbClr val="0000CC"/>
                </a:solidFill>
                <a:effectLst/>
                <a:uLnTx/>
                <a:uFillTx/>
                <a:latin typeface="Arial"/>
                <a:ea typeface="+mn-ea"/>
                <a:cs typeface="Arial"/>
              </a:rPr>
              <a:t>t</a:t>
            </a:r>
            <a:r>
              <a:rPr kumimoji="0" sz="1200" b="0" i="0" u="none" strike="noStrike" kern="1200" cap="none" spc="5" normalizeH="0" baseline="0" noProof="0" dirty="0" smtClean="0">
                <a:ln>
                  <a:noFill/>
                </a:ln>
                <a:solidFill>
                  <a:srgbClr val="0000CC"/>
                </a:solidFill>
                <a:effectLst/>
                <a:uLnTx/>
                <a:uFillTx/>
                <a:latin typeface="Arial"/>
                <a:ea typeface="+mn-ea"/>
                <a:cs typeface="Arial"/>
              </a:rPr>
              <a:t> a</a:t>
            </a:r>
            <a:r>
              <a:rPr kumimoji="0" sz="1200" b="0" i="0" u="none" strike="noStrike" kern="1200" cap="none" spc="-45" normalizeH="0" baseline="0" noProof="0" dirty="0" smtClean="0">
                <a:ln>
                  <a:noFill/>
                </a:ln>
                <a:solidFill>
                  <a:srgbClr val="0000CC"/>
                </a:solidFill>
                <a:effectLst/>
                <a:uLnTx/>
                <a:uFillTx/>
                <a:latin typeface="Arial"/>
                <a:ea typeface="+mn-ea"/>
                <a:cs typeface="Arial"/>
              </a:rPr>
              <a:t>l</a:t>
            </a:r>
            <a:r>
              <a:rPr kumimoji="0" lang="de-DE" sz="1200" b="0" i="0" u="none" strike="noStrike" kern="1200" cap="none" spc="0" normalizeH="0" baseline="0" noProof="0" dirty="0" smtClean="0">
                <a:ln>
                  <a:noFill/>
                </a:ln>
                <a:solidFill>
                  <a:srgbClr val="0000CC"/>
                </a:solidFill>
                <a:effectLst/>
                <a:uLnTx/>
                <a:uFillTx/>
                <a:latin typeface="Arial"/>
                <a:ea typeface="+mn-ea"/>
                <a:cs typeface="Arial"/>
              </a:rPr>
              <a:t>. (</a:t>
            </a:r>
            <a:r>
              <a:rPr kumimoji="0" sz="1200" b="0" i="0" u="none" strike="noStrike" kern="1200" cap="none" spc="5" normalizeH="0" baseline="0" noProof="0" dirty="0" smtClean="0">
                <a:ln>
                  <a:noFill/>
                </a:ln>
                <a:solidFill>
                  <a:srgbClr val="0000CC"/>
                </a:solidFill>
                <a:effectLst/>
                <a:uLnTx/>
                <a:uFillTx/>
                <a:latin typeface="Arial"/>
                <a:ea typeface="+mn-ea"/>
                <a:cs typeface="Arial"/>
              </a:rPr>
              <a:t>201</a:t>
            </a:r>
            <a:r>
              <a:rPr kumimoji="0" sz="1200" b="0" i="0" u="none" strike="noStrike" kern="1200" cap="none" spc="0" normalizeH="0" baseline="0" noProof="0" dirty="0" smtClean="0">
                <a:ln>
                  <a:noFill/>
                </a:ln>
                <a:solidFill>
                  <a:srgbClr val="0000CC"/>
                </a:solidFill>
                <a:effectLst/>
                <a:uLnTx/>
                <a:uFillTx/>
                <a:latin typeface="Arial"/>
                <a:ea typeface="+mn-ea"/>
                <a:cs typeface="Arial"/>
              </a:rPr>
              <a:t>0</a:t>
            </a:r>
            <a:r>
              <a:rPr kumimoji="0" lang="de-DE" sz="1200" b="0" i="0" u="none" strike="noStrike" kern="1200" cap="none" spc="0" normalizeH="0" baseline="0" noProof="0" dirty="0" smtClean="0">
                <a:ln>
                  <a:noFill/>
                </a:ln>
                <a:solidFill>
                  <a:srgbClr val="0000CC"/>
                </a:solidFill>
                <a:effectLst/>
                <a:uLnTx/>
                <a:uFillTx/>
                <a:latin typeface="Arial"/>
                <a:ea typeface="+mn-ea"/>
                <a:cs typeface="Arial"/>
              </a:rPr>
              <a:t>)</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cxnSp>
        <p:nvCxnSpPr>
          <p:cNvPr id="24" name="Gerade Verbindung mit Pfeil 8"/>
          <p:cNvCxnSpPr/>
          <p:nvPr/>
        </p:nvCxnSpPr>
        <p:spPr>
          <a:xfrm flipV="1">
            <a:off x="1349736" y="1676669"/>
            <a:ext cx="180020" cy="320986"/>
          </a:xfrm>
          <a:prstGeom prst="straightConnector1">
            <a:avLst/>
          </a:prstGeom>
          <a:ln>
            <a:solidFill>
              <a:schemeClr val="accent1"/>
            </a:solidFill>
            <a:tailEnd type="arrow"/>
          </a:ln>
          <a:effectLst/>
        </p:spPr>
        <p:style>
          <a:lnRef idx="2">
            <a:schemeClr val="accent1"/>
          </a:lnRef>
          <a:fillRef idx="0">
            <a:schemeClr val="accent1"/>
          </a:fillRef>
          <a:effectRef idx="1">
            <a:schemeClr val="accent1"/>
          </a:effectRef>
          <a:fontRef idx="minor">
            <a:schemeClr val="tx1"/>
          </a:fontRef>
        </p:style>
      </p:cxnSp>
      <p:sp>
        <p:nvSpPr>
          <p:cNvPr id="28" name="object 8"/>
          <p:cNvSpPr txBox="1"/>
          <p:nvPr/>
        </p:nvSpPr>
        <p:spPr>
          <a:xfrm>
            <a:off x="991834" y="2859359"/>
            <a:ext cx="3240360" cy="359073"/>
          </a:xfrm>
          <a:prstGeom prst="rect">
            <a:avLst/>
          </a:prstGeom>
        </p:spPr>
        <p:txBody>
          <a:bodyPr vert="horz" wrap="square" lIns="0" tIns="0" rIns="0" bIns="0" rtlCol="0">
            <a:spAutoFit/>
          </a:bodyPr>
          <a:lstStyle/>
          <a:p>
            <a:pPr marL="4763" marR="0" lvl="0" indent="0" algn="ctr" defTabSz="457200" rtl="0" eaLnBrk="1" fontAlgn="auto" latinLnBrk="0" hangingPunct="1">
              <a:lnSpc>
                <a:spcPts val="1430"/>
              </a:lnSpc>
              <a:spcBef>
                <a:spcPts val="865"/>
              </a:spcBef>
              <a:spcAft>
                <a:spcPts val="0"/>
              </a:spcAft>
              <a:buClrTx/>
              <a:buSzTx/>
              <a:buFontTx/>
              <a:buNone/>
              <a:tabLst/>
              <a:defRPr/>
            </a:pPr>
            <a:r>
              <a:rPr kumimoji="0" lang="fr-FR" sz="1200" b="0" i="0" u="none" strike="noStrike" kern="1200" cap="none" spc="30" normalizeH="0" baseline="0" noProof="0" dirty="0" err="1">
                <a:ln>
                  <a:noFill/>
                </a:ln>
                <a:solidFill>
                  <a:srgbClr val="FF0000"/>
                </a:solidFill>
                <a:effectLst/>
                <a:uLnTx/>
                <a:uFillTx/>
                <a:latin typeface="Arial"/>
                <a:ea typeface="+mn-ea"/>
                <a:cs typeface="Arial"/>
              </a:rPr>
              <a:t>C</a:t>
            </a:r>
            <a:r>
              <a:rPr kumimoji="0" lang="fr-FR" sz="1200" b="0" i="0" u="none" strike="noStrike" kern="1200" cap="none" spc="5" normalizeH="0" baseline="0" noProof="0" dirty="0" err="1">
                <a:ln>
                  <a:noFill/>
                </a:ln>
                <a:solidFill>
                  <a:srgbClr val="FF0000"/>
                </a:solidFill>
                <a:effectLst/>
                <a:uLnTx/>
                <a:uFillTx/>
                <a:latin typeface="Arial"/>
                <a:ea typeface="+mn-ea"/>
                <a:cs typeface="Arial"/>
              </a:rPr>
              <a:t>o</a:t>
            </a:r>
            <a:r>
              <a:rPr kumimoji="0" lang="fr-FR" sz="1200" b="0" i="0" u="none" strike="noStrike" kern="1200" cap="none" spc="-45" normalizeH="0" baseline="0" noProof="0" dirty="0" err="1">
                <a:ln>
                  <a:noFill/>
                </a:ln>
                <a:solidFill>
                  <a:srgbClr val="FF0000"/>
                </a:solidFill>
                <a:effectLst/>
                <a:uLnTx/>
                <a:uFillTx/>
                <a:latin typeface="Arial"/>
                <a:ea typeface="+mn-ea"/>
                <a:cs typeface="Arial"/>
              </a:rPr>
              <a:t>w</a:t>
            </a:r>
            <a:r>
              <a:rPr kumimoji="0" lang="fr-FR" sz="1200" b="0" i="0" u="none" strike="noStrike" kern="1200" cap="none" spc="5" normalizeH="0" baseline="0" noProof="0" dirty="0" err="1">
                <a:ln>
                  <a:noFill/>
                </a:ln>
                <a:solidFill>
                  <a:srgbClr val="FF0000"/>
                </a:solidFill>
                <a:effectLst/>
                <a:uLnTx/>
                <a:uFillTx/>
                <a:latin typeface="Arial"/>
                <a:ea typeface="+mn-ea"/>
                <a:cs typeface="Arial"/>
              </a:rPr>
              <a:t>pe</a:t>
            </a:r>
            <a:r>
              <a:rPr kumimoji="0" lang="fr-FR" sz="1200" b="0" i="0" u="none" strike="noStrike" kern="1200" cap="none" spc="-30" normalizeH="0" baseline="0" noProof="0" dirty="0" err="1">
                <a:ln>
                  <a:noFill/>
                </a:ln>
                <a:solidFill>
                  <a:srgbClr val="FF0000"/>
                </a:solidFill>
                <a:effectLst/>
                <a:uLnTx/>
                <a:uFillTx/>
                <a:latin typeface="Arial"/>
                <a:ea typeface="+mn-ea"/>
                <a:cs typeface="Arial"/>
              </a:rPr>
              <a:t>r</a:t>
            </a:r>
            <a:r>
              <a:rPr kumimoji="0" lang="fr-FR" sz="1200" b="0" i="0" u="none" strike="noStrike" kern="1200" cap="none" spc="-35" normalizeH="0" baseline="0" noProof="0" dirty="0" err="1">
                <a:ln>
                  <a:noFill/>
                </a:ln>
                <a:solidFill>
                  <a:srgbClr val="FF0000"/>
                </a:solidFill>
                <a:effectLst/>
                <a:uLnTx/>
                <a:uFillTx/>
                <a:latin typeface="Arial"/>
                <a:ea typeface="+mn-ea"/>
                <a:cs typeface="Arial"/>
              </a:rPr>
              <a:t>t</a:t>
            </a:r>
            <a:r>
              <a:rPr kumimoji="0" lang="fr-FR" sz="1200" b="0" i="0" u="none" strike="noStrike" kern="1200" cap="none" spc="-70" normalizeH="0" baseline="0" noProof="0" dirty="0" err="1">
                <a:ln>
                  <a:noFill/>
                </a:ln>
                <a:solidFill>
                  <a:srgbClr val="FF0000"/>
                </a:solidFill>
                <a:effectLst/>
                <a:uLnTx/>
                <a:uFillTx/>
                <a:latin typeface="Arial"/>
                <a:ea typeface="+mn-ea"/>
                <a:cs typeface="Arial"/>
              </a:rPr>
              <a:t>h</a:t>
            </a:r>
            <a:r>
              <a:rPr kumimoji="0" lang="fr-FR" sz="1200" b="0" i="0" u="none" strike="noStrike" kern="1200" cap="none" spc="-45" normalizeH="0" baseline="0" noProof="0" dirty="0" err="1">
                <a:ln>
                  <a:noFill/>
                </a:ln>
                <a:solidFill>
                  <a:srgbClr val="FF0000"/>
                </a:solidFill>
                <a:effectLst/>
                <a:uLnTx/>
                <a:uFillTx/>
                <a:latin typeface="Arial"/>
                <a:ea typeface="+mn-ea"/>
                <a:cs typeface="Arial"/>
              </a:rPr>
              <a:t>w</a:t>
            </a:r>
            <a:r>
              <a:rPr kumimoji="0" lang="fr-FR" sz="1200" b="0" i="0" u="none" strike="noStrike" kern="1200" cap="none" spc="5" normalizeH="0" baseline="0" noProof="0" dirty="0" err="1">
                <a:ln>
                  <a:noFill/>
                </a:ln>
                <a:solidFill>
                  <a:srgbClr val="FF0000"/>
                </a:solidFill>
                <a:effectLst/>
                <a:uLnTx/>
                <a:uFillTx/>
                <a:latin typeface="Arial"/>
                <a:ea typeface="+mn-ea"/>
                <a:cs typeface="Arial"/>
              </a:rPr>
              <a:t>a</a:t>
            </a:r>
            <a:r>
              <a:rPr kumimoji="0" lang="fr-FR" sz="1200" b="0" i="0" u="none" strike="noStrike" kern="1200" cap="none" spc="30" normalizeH="0" baseline="0" noProof="0" dirty="0" err="1">
                <a:ln>
                  <a:noFill/>
                </a:ln>
                <a:solidFill>
                  <a:srgbClr val="FF0000"/>
                </a:solidFill>
                <a:effectLst/>
                <a:uLnTx/>
                <a:uFillTx/>
                <a:latin typeface="Arial"/>
                <a:ea typeface="+mn-ea"/>
                <a:cs typeface="Arial"/>
              </a:rPr>
              <a:t>i</a:t>
            </a:r>
            <a:r>
              <a:rPr kumimoji="0" lang="fr-FR" sz="1200" b="0" i="0" u="none" strike="noStrike" kern="1200" cap="none" spc="-35" normalizeH="0" baseline="0" noProof="0" dirty="0" err="1">
                <a:ln>
                  <a:noFill/>
                </a:ln>
                <a:solidFill>
                  <a:srgbClr val="FF0000"/>
                </a:solidFill>
                <a:effectLst/>
                <a:uLnTx/>
                <a:uFillTx/>
                <a:latin typeface="Arial"/>
                <a:ea typeface="+mn-ea"/>
                <a:cs typeface="Arial"/>
              </a:rPr>
              <a:t>t</a:t>
            </a:r>
            <a:r>
              <a:rPr kumimoji="0" lang="fr-FR" sz="1200" b="0" i="0" u="none" strike="noStrike" kern="1200" cap="none" spc="5" normalizeH="0" baseline="0" noProof="0" dirty="0" err="1">
                <a:ln>
                  <a:noFill/>
                </a:ln>
                <a:solidFill>
                  <a:srgbClr val="FF0000"/>
                </a:solidFill>
                <a:effectLst/>
                <a:uLnTx/>
                <a:uFillTx/>
                <a:latin typeface="Arial"/>
                <a:ea typeface="+mn-ea"/>
                <a:cs typeface="Arial"/>
              </a:rPr>
              <a:t>e</a:t>
            </a:r>
            <a:r>
              <a:rPr kumimoji="0" lang="fr-FR" sz="1200" b="0" i="0" u="none" strike="noStrike" kern="1200" cap="none" spc="0" normalizeH="0" baseline="0" noProof="0" dirty="0">
                <a:ln>
                  <a:noFill/>
                </a:ln>
                <a:solidFill>
                  <a:srgbClr val="FF0000"/>
                </a:solidFill>
                <a:effectLst/>
                <a:uLnTx/>
                <a:uFillTx/>
                <a:latin typeface="Arial"/>
                <a:ea typeface="+mn-ea"/>
                <a:cs typeface="Arial"/>
              </a:rPr>
              <a:t>,</a:t>
            </a:r>
            <a:r>
              <a:rPr kumimoji="0" lang="fr-FR" sz="1200" b="0" i="0" u="none" strike="noStrike" kern="1200" cap="none" spc="80" normalizeH="0" baseline="0" noProof="0" dirty="0">
                <a:ln>
                  <a:noFill/>
                </a:ln>
                <a:solidFill>
                  <a:srgbClr val="FF0000"/>
                </a:solidFill>
                <a:effectLst/>
                <a:uLnTx/>
                <a:uFillTx/>
                <a:latin typeface="Arial"/>
                <a:ea typeface="+mn-ea"/>
                <a:cs typeface="Arial"/>
              </a:rPr>
              <a:t> </a:t>
            </a:r>
            <a:r>
              <a:rPr kumimoji="0" lang="fr-FR" sz="1200" b="0" i="0" u="none" strike="noStrike" kern="1200" cap="none" spc="5" normalizeH="0" baseline="0" noProof="0" dirty="0">
                <a:ln>
                  <a:noFill/>
                </a:ln>
                <a:solidFill>
                  <a:srgbClr val="FF0000"/>
                </a:solidFill>
                <a:effectLst/>
                <a:uLnTx/>
                <a:uFillTx/>
                <a:latin typeface="Arial"/>
                <a:ea typeface="+mn-ea"/>
                <a:cs typeface="Arial"/>
              </a:rPr>
              <a:t>e</a:t>
            </a:r>
            <a:r>
              <a:rPr kumimoji="0" lang="fr-FR" sz="1200" b="0" i="0" u="none" strike="noStrike" kern="1200" cap="none" spc="0" normalizeH="0" baseline="0" noProof="0" dirty="0">
                <a:ln>
                  <a:noFill/>
                </a:ln>
                <a:solidFill>
                  <a:srgbClr val="FF0000"/>
                </a:solidFill>
                <a:effectLst/>
                <a:uLnTx/>
                <a:uFillTx/>
                <a:latin typeface="Arial"/>
                <a:ea typeface="+mn-ea"/>
                <a:cs typeface="Arial"/>
              </a:rPr>
              <a:t>t</a:t>
            </a:r>
            <a:r>
              <a:rPr kumimoji="0" lang="fr-FR" sz="1200" b="0" i="0" u="none" strike="noStrike" kern="1200" cap="none" spc="5" normalizeH="0" baseline="0" noProof="0" dirty="0">
                <a:ln>
                  <a:noFill/>
                </a:ln>
                <a:solidFill>
                  <a:srgbClr val="FF0000"/>
                </a:solidFill>
                <a:effectLst/>
                <a:uLnTx/>
                <a:uFillTx/>
                <a:latin typeface="Arial"/>
                <a:ea typeface="+mn-ea"/>
                <a:cs typeface="Arial"/>
              </a:rPr>
              <a:t> </a:t>
            </a:r>
            <a:r>
              <a:rPr kumimoji="0" lang="fr-FR" sz="1200" b="0" i="0" u="none" strike="noStrike" kern="1200" cap="none" spc="5" normalizeH="0" baseline="0" noProof="0" dirty="0" smtClean="0">
                <a:ln>
                  <a:noFill/>
                </a:ln>
                <a:solidFill>
                  <a:srgbClr val="FF0000"/>
                </a:solidFill>
                <a:effectLst/>
                <a:uLnTx/>
                <a:uFillTx/>
                <a:latin typeface="Arial"/>
                <a:ea typeface="+mn-ea"/>
                <a:cs typeface="Arial"/>
              </a:rPr>
              <a:t>a</a:t>
            </a:r>
            <a:r>
              <a:rPr kumimoji="0" lang="fr-FR" sz="1200" b="0" i="0" u="none" strike="noStrike" kern="1200" cap="none" spc="0" normalizeH="0" baseline="0" noProof="0" dirty="0" smtClean="0">
                <a:ln>
                  <a:noFill/>
                </a:ln>
                <a:solidFill>
                  <a:srgbClr val="FF0000"/>
                </a:solidFill>
                <a:effectLst/>
                <a:uLnTx/>
                <a:uFillTx/>
                <a:latin typeface="Arial"/>
                <a:ea typeface="+mn-ea"/>
                <a:cs typeface="Arial"/>
              </a:rPr>
              <a:t>l.</a:t>
            </a:r>
            <a:r>
              <a:rPr kumimoji="0" lang="fr-FR" sz="1200" b="0" i="0" u="none" strike="noStrike" kern="1200" cap="none" spc="-5" normalizeH="0" baseline="0" noProof="0" dirty="0" smtClean="0">
                <a:ln>
                  <a:noFill/>
                </a:ln>
                <a:solidFill>
                  <a:srgbClr val="FF0000"/>
                </a:solidFill>
                <a:effectLst/>
                <a:uLnTx/>
                <a:uFillTx/>
                <a:latin typeface="Arial"/>
                <a:ea typeface="+mn-ea"/>
                <a:cs typeface="Arial"/>
              </a:rPr>
              <a:t> (</a:t>
            </a:r>
            <a:r>
              <a:rPr kumimoji="0" lang="fr-FR" sz="1200" b="0" i="0" u="none" strike="noStrike" kern="1200" cap="none" spc="5" normalizeH="0" baseline="0" noProof="0" dirty="0" smtClean="0">
                <a:ln>
                  <a:noFill/>
                </a:ln>
                <a:solidFill>
                  <a:srgbClr val="FF0000"/>
                </a:solidFill>
                <a:effectLst/>
                <a:uLnTx/>
                <a:uFillTx/>
                <a:latin typeface="Arial"/>
                <a:ea typeface="+mn-ea"/>
                <a:cs typeface="Arial"/>
              </a:rPr>
              <a:t>201</a:t>
            </a:r>
            <a:r>
              <a:rPr kumimoji="0" lang="fr-FR" sz="1200" b="0" i="0" u="none" strike="noStrike" kern="1200" cap="none" spc="0" normalizeH="0" baseline="0" noProof="0" dirty="0" smtClean="0">
                <a:ln>
                  <a:noFill/>
                </a:ln>
                <a:solidFill>
                  <a:srgbClr val="FF0000"/>
                </a:solidFill>
                <a:effectLst/>
                <a:uLnTx/>
                <a:uFillTx/>
                <a:latin typeface="Arial"/>
                <a:ea typeface="+mn-ea"/>
                <a:cs typeface="Arial"/>
              </a:rPr>
              <a:t>7)</a:t>
            </a:r>
            <a:endParaRPr kumimoji="0" lang="fr-FR" sz="1200" b="0" i="0" u="none" strike="noStrike" kern="1200" cap="none" spc="0" normalizeH="0" baseline="0" noProof="0" dirty="0">
              <a:ln>
                <a:noFill/>
              </a:ln>
              <a:solidFill>
                <a:prstClr val="black"/>
              </a:solidFill>
              <a:effectLst/>
              <a:uLnTx/>
              <a:uFillTx/>
              <a:latin typeface="Arial"/>
              <a:ea typeface="+mn-ea"/>
              <a:cs typeface="Arial"/>
            </a:endParaRPr>
          </a:p>
          <a:p>
            <a:pPr marL="4763" marR="0" lvl="0" indent="0" algn="ctr" defTabSz="457200" rtl="0" eaLnBrk="1" fontAlgn="auto" latinLnBrk="0" hangingPunct="1">
              <a:lnSpc>
                <a:spcPts val="1430"/>
              </a:lnSpc>
              <a:spcBef>
                <a:spcPts val="0"/>
              </a:spcBef>
              <a:spcAft>
                <a:spcPts val="0"/>
              </a:spcAft>
              <a:buClrTx/>
              <a:buSzTx/>
              <a:buFontTx/>
              <a:buNone/>
              <a:tabLst/>
              <a:defRPr/>
            </a:pPr>
            <a:r>
              <a:rPr kumimoji="0" lang="fr-FR" sz="1200" b="0" i="0" u="none" strike="noStrike" kern="1200" cap="none" spc="20" normalizeH="0" baseline="0" noProof="0" dirty="0" err="1">
                <a:ln>
                  <a:noFill/>
                </a:ln>
                <a:solidFill>
                  <a:srgbClr val="FF0000"/>
                </a:solidFill>
                <a:effectLst/>
                <a:uLnTx/>
                <a:uFillTx/>
                <a:latin typeface="Arial"/>
                <a:ea typeface="+mn-ea"/>
                <a:cs typeface="Arial"/>
              </a:rPr>
              <a:t>K</a:t>
            </a:r>
            <a:r>
              <a:rPr kumimoji="0" lang="fr-FR" sz="1200" b="0" i="0" u="none" strike="noStrike" kern="1200" cap="none" spc="30" normalizeH="0" baseline="0" noProof="0" dirty="0" err="1">
                <a:ln>
                  <a:noFill/>
                </a:ln>
                <a:solidFill>
                  <a:srgbClr val="FF0000"/>
                </a:solidFill>
                <a:effectLst/>
                <a:uLnTx/>
                <a:uFillTx/>
                <a:latin typeface="Arial"/>
                <a:ea typeface="+mn-ea"/>
                <a:cs typeface="Arial"/>
              </a:rPr>
              <a:t>i</a:t>
            </a:r>
            <a:r>
              <a:rPr kumimoji="0" lang="fr-FR" sz="1200" b="0" i="0" u="none" strike="noStrike" kern="1200" cap="none" spc="-45" normalizeH="0" baseline="0" noProof="0" dirty="0" err="1">
                <a:ln>
                  <a:noFill/>
                </a:ln>
                <a:solidFill>
                  <a:srgbClr val="FF0000"/>
                </a:solidFill>
                <a:effectLst/>
                <a:uLnTx/>
                <a:uFillTx/>
                <a:latin typeface="Arial"/>
                <a:ea typeface="+mn-ea"/>
                <a:cs typeface="Arial"/>
              </a:rPr>
              <a:t>l</a:t>
            </a:r>
            <a:r>
              <a:rPr kumimoji="0" lang="fr-FR" sz="1200" b="0" i="0" u="none" strike="noStrike" kern="1200" cap="none" spc="0" normalizeH="0" baseline="0" noProof="0" dirty="0" err="1">
                <a:ln>
                  <a:noFill/>
                </a:ln>
                <a:solidFill>
                  <a:srgbClr val="FF0000"/>
                </a:solidFill>
                <a:effectLst/>
                <a:uLnTx/>
                <a:uFillTx/>
                <a:latin typeface="Arial"/>
                <a:ea typeface="+mn-ea"/>
                <a:cs typeface="Arial"/>
              </a:rPr>
              <a:t>o</a:t>
            </a:r>
            <a:r>
              <a:rPr kumimoji="0" lang="fr-FR" sz="1200" b="0" i="0" u="none" strike="noStrike" kern="1200" cap="none" spc="-70" normalizeH="0" baseline="0" noProof="0" dirty="0" err="1">
                <a:ln>
                  <a:noFill/>
                </a:ln>
                <a:solidFill>
                  <a:srgbClr val="FF0000"/>
                </a:solidFill>
                <a:effectLst/>
                <a:uLnTx/>
                <a:uFillTx/>
                <a:latin typeface="Arial"/>
                <a:ea typeface="+mn-ea"/>
                <a:cs typeface="Arial"/>
              </a:rPr>
              <a:t>n</a:t>
            </a:r>
            <a:r>
              <a:rPr kumimoji="0" lang="fr-FR" sz="1200" b="0" i="0" u="none" strike="noStrike" kern="1200" cap="none" spc="0" normalizeH="0" baseline="0" noProof="0" dirty="0" err="1">
                <a:ln>
                  <a:noFill/>
                </a:ln>
                <a:solidFill>
                  <a:srgbClr val="FF0000"/>
                </a:solidFill>
                <a:effectLst/>
                <a:uLnTx/>
                <a:uFillTx/>
                <a:latin typeface="Arial"/>
                <a:ea typeface="+mn-ea"/>
                <a:cs typeface="Arial"/>
              </a:rPr>
              <a:t>o</a:t>
            </a:r>
            <a:r>
              <a:rPr kumimoji="0" lang="fr-FR" sz="1200" b="0" i="0" u="none" strike="noStrike" kern="1200" cap="none" spc="-80" normalizeH="0" baseline="0" noProof="0" dirty="0" err="1">
                <a:ln>
                  <a:noFill/>
                </a:ln>
                <a:solidFill>
                  <a:srgbClr val="FF0000"/>
                </a:solidFill>
                <a:effectLst/>
                <a:uLnTx/>
                <a:uFillTx/>
                <a:latin typeface="Arial"/>
                <a:ea typeface="+mn-ea"/>
                <a:cs typeface="Arial"/>
              </a:rPr>
              <a:t>v</a:t>
            </a:r>
            <a:r>
              <a:rPr kumimoji="0" lang="fr-FR" sz="1200" b="0" i="0" u="none" strike="noStrike" kern="1200" cap="none" spc="0" normalizeH="0" baseline="0" noProof="0" dirty="0" err="1">
                <a:ln>
                  <a:noFill/>
                </a:ln>
                <a:solidFill>
                  <a:srgbClr val="FF0000"/>
                </a:solidFill>
                <a:effectLst/>
                <a:uLnTx/>
                <a:uFillTx/>
                <a:latin typeface="Arial"/>
                <a:ea typeface="+mn-ea"/>
                <a:cs typeface="Arial"/>
              </a:rPr>
              <a:t>a</a:t>
            </a:r>
            <a:r>
              <a:rPr kumimoji="0" lang="fr-FR" sz="1200" b="0" i="0" u="none" strike="noStrike" kern="1200" cap="none" spc="55" normalizeH="0" baseline="0" noProof="0" dirty="0">
                <a:ln>
                  <a:noFill/>
                </a:ln>
                <a:solidFill>
                  <a:srgbClr val="FF0000"/>
                </a:solidFill>
                <a:effectLst/>
                <a:uLnTx/>
                <a:uFillTx/>
                <a:latin typeface="Arial"/>
                <a:ea typeface="+mn-ea"/>
                <a:cs typeface="Arial"/>
              </a:rPr>
              <a:t> </a:t>
            </a:r>
            <a:r>
              <a:rPr kumimoji="0" lang="fr-FR" sz="1200" b="0" i="0" u="none" strike="noStrike" kern="1200" cap="none" spc="0" normalizeH="0" baseline="0" noProof="0" dirty="0">
                <a:ln>
                  <a:noFill/>
                </a:ln>
                <a:solidFill>
                  <a:srgbClr val="FF0000"/>
                </a:solidFill>
                <a:effectLst/>
                <a:uLnTx/>
                <a:uFillTx/>
                <a:latin typeface="Arial"/>
                <a:ea typeface="+mn-ea"/>
                <a:cs typeface="Arial"/>
              </a:rPr>
              <a:t>obse</a:t>
            </a:r>
            <a:r>
              <a:rPr kumimoji="0" lang="fr-FR" sz="1200" b="0" i="0" u="none" strike="noStrike" kern="1200" cap="none" spc="-30" normalizeH="0" baseline="0" noProof="0" dirty="0">
                <a:ln>
                  <a:noFill/>
                </a:ln>
                <a:solidFill>
                  <a:srgbClr val="FF0000"/>
                </a:solidFill>
                <a:effectLst/>
                <a:uLnTx/>
                <a:uFillTx/>
                <a:latin typeface="Arial"/>
                <a:ea typeface="+mn-ea"/>
                <a:cs typeface="Arial"/>
              </a:rPr>
              <a:t>r</a:t>
            </a:r>
            <a:r>
              <a:rPr kumimoji="0" lang="fr-FR" sz="1200" b="0" i="0" u="none" strike="noStrike" kern="1200" cap="none" spc="-80" normalizeH="0" baseline="0" noProof="0" dirty="0">
                <a:ln>
                  <a:noFill/>
                </a:ln>
                <a:solidFill>
                  <a:srgbClr val="FF0000"/>
                </a:solidFill>
                <a:effectLst/>
                <a:uLnTx/>
                <a:uFillTx/>
                <a:latin typeface="Arial"/>
                <a:ea typeface="+mn-ea"/>
                <a:cs typeface="Arial"/>
              </a:rPr>
              <a:t>v</a:t>
            </a:r>
            <a:r>
              <a:rPr kumimoji="0" lang="fr-FR" sz="1200" b="0" i="0" u="none" strike="noStrike" kern="1200" cap="none" spc="0" normalizeH="0" baseline="0" noProof="0" dirty="0">
                <a:ln>
                  <a:noFill/>
                </a:ln>
                <a:solidFill>
                  <a:srgbClr val="FF0000"/>
                </a:solidFill>
                <a:effectLst/>
                <a:uLnTx/>
                <a:uFillTx/>
                <a:latin typeface="Arial"/>
                <a:ea typeface="+mn-ea"/>
                <a:cs typeface="Arial"/>
              </a:rPr>
              <a:t>a</a:t>
            </a:r>
            <a:r>
              <a:rPr kumimoji="0" lang="fr-FR" sz="1200" b="0" i="0" u="none" strike="noStrike" kern="1200" cap="none" spc="-35" normalizeH="0" baseline="0" noProof="0" dirty="0">
                <a:ln>
                  <a:noFill/>
                </a:ln>
                <a:solidFill>
                  <a:srgbClr val="FF0000"/>
                </a:solidFill>
                <a:effectLst/>
                <a:uLnTx/>
                <a:uFillTx/>
                <a:latin typeface="Arial"/>
                <a:ea typeface="+mn-ea"/>
                <a:cs typeface="Arial"/>
              </a:rPr>
              <a:t>t</a:t>
            </a:r>
            <a:r>
              <a:rPr kumimoji="0" lang="fr-FR" sz="1200" b="0" i="0" u="none" strike="noStrike" kern="1200" cap="none" spc="30" normalizeH="0" baseline="0" noProof="0" dirty="0">
                <a:ln>
                  <a:noFill/>
                </a:ln>
                <a:solidFill>
                  <a:srgbClr val="FF0000"/>
                </a:solidFill>
                <a:effectLst/>
                <a:uLnTx/>
                <a:uFillTx/>
                <a:latin typeface="Arial"/>
                <a:ea typeface="+mn-ea"/>
                <a:cs typeface="Arial"/>
              </a:rPr>
              <a:t>i</a:t>
            </a:r>
            <a:r>
              <a:rPr kumimoji="0" lang="fr-FR" sz="1200" b="0" i="0" u="none" strike="noStrike" kern="1200" cap="none" spc="0" normalizeH="0" baseline="0" noProof="0" dirty="0">
                <a:ln>
                  <a:noFill/>
                </a:ln>
                <a:solidFill>
                  <a:srgbClr val="FF0000"/>
                </a:solidFill>
                <a:effectLst/>
                <a:uLnTx/>
                <a:uFillTx/>
                <a:latin typeface="Arial"/>
                <a:ea typeface="+mn-ea"/>
                <a:cs typeface="Arial"/>
              </a:rPr>
              <a:t>o</a:t>
            </a:r>
            <a:r>
              <a:rPr kumimoji="0" lang="fr-FR" sz="1200" b="0" i="0" u="none" strike="noStrike" kern="1200" cap="none" spc="-70" normalizeH="0" baseline="0" noProof="0" dirty="0">
                <a:ln>
                  <a:noFill/>
                </a:ln>
                <a:solidFill>
                  <a:srgbClr val="FF0000"/>
                </a:solidFill>
                <a:effectLst/>
                <a:uLnTx/>
                <a:uFillTx/>
                <a:latin typeface="Arial"/>
                <a:ea typeface="+mn-ea"/>
                <a:cs typeface="Arial"/>
              </a:rPr>
              <a:t>n</a:t>
            </a:r>
            <a:r>
              <a:rPr kumimoji="0" lang="fr-FR" sz="1200" b="0" i="0" u="none" strike="noStrike" kern="1200" cap="none" spc="0" normalizeH="0" baseline="0" noProof="0" dirty="0">
                <a:ln>
                  <a:noFill/>
                </a:ln>
                <a:solidFill>
                  <a:srgbClr val="FF0000"/>
                </a:solidFill>
                <a:effectLst/>
                <a:uLnTx/>
                <a:uFillTx/>
                <a:latin typeface="Arial"/>
                <a:ea typeface="+mn-ea"/>
                <a:cs typeface="Arial"/>
              </a:rPr>
              <a:t>s</a:t>
            </a:r>
            <a:endParaRPr kumimoji="0" lang="fr-FR" sz="1200" b="0" i="0" u="none" strike="noStrike" kern="1200" cap="none" spc="0" normalizeH="0" baseline="0" noProof="0" dirty="0">
              <a:ln>
                <a:noFill/>
              </a:ln>
              <a:solidFill>
                <a:prstClr val="black"/>
              </a:solidFill>
              <a:effectLst/>
              <a:uLnTx/>
              <a:uFillTx/>
              <a:latin typeface="Arial"/>
              <a:ea typeface="+mn-ea"/>
              <a:cs typeface="Arial"/>
            </a:endParaRPr>
          </a:p>
        </p:txBody>
      </p:sp>
      <p:cxnSp>
        <p:nvCxnSpPr>
          <p:cNvPr id="30" name="Gerade Verbindung mit Pfeil 38"/>
          <p:cNvCxnSpPr/>
          <p:nvPr/>
        </p:nvCxnSpPr>
        <p:spPr>
          <a:xfrm flipV="1">
            <a:off x="2645880" y="2140761"/>
            <a:ext cx="252028" cy="544075"/>
          </a:xfrm>
          <a:prstGeom prst="straightConnector1">
            <a:avLst/>
          </a:prstGeom>
          <a:ln>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itel 1"/>
          <p:cNvSpPr>
            <a:spLocks noGrp="1"/>
          </p:cNvSpPr>
          <p:nvPr>
            <p:ph type="title"/>
          </p:nvPr>
        </p:nvSpPr>
        <p:spPr>
          <a:xfrm>
            <a:off x="114103" y="265179"/>
            <a:ext cx="7939652" cy="787557"/>
          </a:xfrm>
        </p:spPr>
        <p:txBody>
          <a:bodyPr>
            <a:noAutofit/>
          </a:bodyPr>
          <a:lstStyle/>
          <a:p>
            <a:r>
              <a:rPr lang="en-US" altLang="en-US" dirty="0" smtClean="0">
                <a:solidFill>
                  <a:prstClr val="black"/>
                </a:solidFill>
                <a:latin typeface="Arial" pitchFamily="34" charset="0"/>
                <a:cs typeface="Arial" pitchFamily="34" charset="0"/>
              </a:rPr>
              <a:t>Further push of FAIR science motivation</a:t>
            </a:r>
            <a:br>
              <a:rPr lang="en-US" altLang="en-US" dirty="0" smtClean="0">
                <a:solidFill>
                  <a:prstClr val="black"/>
                </a:solidFill>
                <a:latin typeface="Arial" pitchFamily="34" charset="0"/>
                <a:cs typeface="Arial" pitchFamily="34" charset="0"/>
              </a:rPr>
            </a:br>
            <a:r>
              <a:rPr lang="en-US" altLang="en-US" sz="2000" dirty="0" smtClean="0">
                <a:latin typeface="Calibri" panose="020F0502020204030204" pitchFamily="34" charset="0"/>
              </a:rPr>
              <a:t>… </a:t>
            </a:r>
            <a:r>
              <a:rPr lang="de-DE" sz="2000" dirty="0" err="1" smtClean="0">
                <a:latin typeface="Calibri" panose="020F0502020204030204" pitchFamily="34" charset="0"/>
              </a:rPr>
              <a:t>by</a:t>
            </a:r>
            <a:r>
              <a:rPr lang="de-DE" sz="2000" dirty="0" smtClean="0">
                <a:latin typeface="Calibri" panose="020F0502020204030204" pitchFamily="34" charset="0"/>
              </a:rPr>
              <a:t> multimessenger </a:t>
            </a:r>
            <a:r>
              <a:rPr lang="de-DE" sz="2000" dirty="0" err="1" smtClean="0">
                <a:latin typeface="Calibri" panose="020F0502020204030204" pitchFamily="34" charset="0"/>
              </a:rPr>
              <a:t>study</a:t>
            </a:r>
            <a:r>
              <a:rPr lang="de-DE" sz="2000" dirty="0" smtClean="0">
                <a:latin typeface="Calibri" panose="020F0502020204030204" pitchFamily="34" charset="0"/>
              </a:rPr>
              <a:t> </a:t>
            </a:r>
            <a:r>
              <a:rPr lang="de-DE" sz="2000" dirty="0" err="1" smtClean="0">
                <a:latin typeface="Calibri" panose="020F0502020204030204" pitchFamily="34" charset="0"/>
              </a:rPr>
              <a:t>of</a:t>
            </a:r>
            <a:r>
              <a:rPr lang="de-DE" sz="2000" dirty="0" smtClean="0">
                <a:latin typeface="Calibri" panose="020F0502020204030204" pitchFamily="34" charset="0"/>
              </a:rPr>
              <a:t> a </a:t>
            </a:r>
            <a:r>
              <a:rPr lang="de-DE" sz="2000" dirty="0" err="1" smtClean="0">
                <a:latin typeface="Calibri" panose="020F0502020204030204" pitchFamily="34" charset="0"/>
              </a:rPr>
              <a:t>neutron</a:t>
            </a:r>
            <a:r>
              <a:rPr lang="de-DE" sz="2000" dirty="0" smtClean="0">
                <a:latin typeface="Calibri" panose="020F0502020204030204" pitchFamily="34" charset="0"/>
              </a:rPr>
              <a:t>-star </a:t>
            </a:r>
            <a:r>
              <a:rPr lang="de-DE" sz="2000" dirty="0" err="1" smtClean="0">
                <a:latin typeface="Calibri" panose="020F0502020204030204" pitchFamily="34" charset="0"/>
              </a:rPr>
              <a:t>merger</a:t>
            </a:r>
            <a:r>
              <a:rPr lang="de-DE" sz="2000" dirty="0" smtClean="0">
                <a:latin typeface="Calibri" panose="020F0502020204030204" pitchFamily="34" charset="0"/>
              </a:rPr>
              <a:t> </a:t>
            </a:r>
            <a:br>
              <a:rPr lang="de-DE" sz="2000" dirty="0" smtClean="0">
                <a:latin typeface="Calibri" panose="020F0502020204030204" pitchFamily="34" charset="0"/>
              </a:rPr>
            </a:br>
            <a:r>
              <a:rPr lang="de-DE" sz="2000" dirty="0" smtClean="0">
                <a:latin typeface="Calibri" panose="020F0502020204030204" pitchFamily="34" charset="0"/>
              </a:rPr>
              <a:t>    last </a:t>
            </a:r>
            <a:r>
              <a:rPr lang="de-DE" sz="2000" dirty="0" err="1" smtClean="0">
                <a:latin typeface="Calibri" panose="020F0502020204030204" pitchFamily="34" charset="0"/>
              </a:rPr>
              <a:t>summer</a:t>
            </a:r>
            <a:r>
              <a:rPr lang="de-DE" sz="2000" dirty="0" smtClean="0">
                <a:latin typeface="Calibri" panose="020F0502020204030204" pitchFamily="34" charset="0"/>
              </a:rPr>
              <a:t> </a:t>
            </a:r>
            <a:r>
              <a:rPr lang="de-DE" sz="2000" dirty="0" err="1" smtClean="0">
                <a:latin typeface="Calibri" panose="020F0502020204030204" pitchFamily="34" charset="0"/>
              </a:rPr>
              <a:t>combined</a:t>
            </a:r>
            <a:r>
              <a:rPr lang="de-DE" sz="2000" dirty="0" smtClean="0">
                <a:latin typeface="Calibri" panose="020F0502020204030204" pitchFamily="34" charset="0"/>
              </a:rPr>
              <a:t> </a:t>
            </a:r>
            <a:r>
              <a:rPr lang="de-DE" sz="2000" dirty="0" err="1" smtClean="0">
                <a:latin typeface="Calibri" panose="020F0502020204030204" pitchFamily="34" charset="0"/>
              </a:rPr>
              <a:t>with</a:t>
            </a:r>
            <a:r>
              <a:rPr lang="de-DE" sz="2000" dirty="0" smtClean="0">
                <a:latin typeface="Calibri" panose="020F0502020204030204" pitchFamily="34" charset="0"/>
              </a:rPr>
              <a:t> </a:t>
            </a:r>
            <a:r>
              <a:rPr lang="de-DE" sz="2000" dirty="0" err="1" smtClean="0">
                <a:latin typeface="Calibri" panose="020F0502020204030204" pitchFamily="34" charset="0"/>
              </a:rPr>
              <a:t>theory</a:t>
            </a:r>
            <a:r>
              <a:rPr lang="de-DE" sz="2000" dirty="0" smtClean="0">
                <a:latin typeface="Calibri" panose="020F0502020204030204" pitchFamily="34" charset="0"/>
              </a:rPr>
              <a:t> &amp; </a:t>
            </a:r>
            <a:r>
              <a:rPr lang="de-DE" sz="2000" dirty="0" err="1" smtClean="0">
                <a:latin typeface="Calibri" panose="020F0502020204030204" pitchFamily="34" charset="0"/>
              </a:rPr>
              <a:t>simulations</a:t>
            </a:r>
            <a:endParaRPr lang="de-DE" sz="2000" i="1" dirty="0">
              <a:solidFill>
                <a:schemeClr val="tx2"/>
              </a:solidFill>
              <a:latin typeface="Calibri" panose="020F0502020204030204" pitchFamily="34" charset="0"/>
            </a:endParaRPr>
          </a:p>
        </p:txBody>
      </p:sp>
    </p:spTree>
    <p:extLst>
      <p:ext uri="{BB962C8B-B14F-4D97-AF65-F5344CB8AC3E}">
        <p14:creationId xmlns:p14="http://schemas.microsoft.com/office/powerpoint/2010/main" val="862472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fair-gsi-folienmaster_2016">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lstStyle>
        <a:defPPr algn="l">
          <a:defRPr dirty="0" smtClean="0"/>
        </a:defPPr>
      </a:lstStyle>
    </a:txDef>
  </a:objectDefaults>
  <a:extraClrSchemeLst/>
</a:theme>
</file>

<file path=ppt/theme/theme2.xml><?xml version="1.0" encoding="utf-8"?>
<a:theme xmlns:a="http://schemas.openxmlformats.org/drawingml/2006/main" name="2_fair-gsi-folienmaster_2016">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lstStyle>
        <a:defPPr algn="l">
          <a:defRPr dirty="0" smtClean="0"/>
        </a:defPPr>
      </a:lstStyle>
    </a:txDef>
  </a:objectDefaults>
  <a:extraClrSchemeLst/>
</a:theme>
</file>

<file path=ppt/theme/theme3.xml><?xml version="1.0" encoding="utf-8"?>
<a:theme xmlns:a="http://schemas.openxmlformats.org/drawingml/2006/main" name="2_gsi-folienmaster">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lstStyle>
        <a:defPPr algn="l">
          <a:defRPr dirty="0" smtClean="0"/>
        </a:defPPr>
      </a:lstStyle>
    </a:txDef>
  </a:objectDefaults>
  <a:extraClrSchemeLst/>
</a:theme>
</file>

<file path=ppt/theme/theme4.xml><?xml version="1.0" encoding="utf-8"?>
<a:theme xmlns:a="http://schemas.openxmlformats.org/drawingml/2006/main" name="Template_FAIR_Power_Point">
  <a:themeElements>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enutzerdefiniertes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fair-gsi-folienmaster_2016">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lstStyle>
        <a:defPPr algn="l">
          <a:defRPr dirty="0" smtClean="0"/>
        </a:defPPr>
      </a:lstStyle>
    </a:txDef>
  </a:objectDefaults>
  <a:extraClrSchemeLst/>
</a:theme>
</file>

<file path=ppt/theme/theme6.xml><?xml version="1.0" encoding="utf-8"?>
<a:theme xmlns:a="http://schemas.openxmlformats.org/drawingml/2006/main" name="fair-gsi-folienmaster_2017">
  <a:themeElements>
    <a:clrScheme name="Hyperion">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lstStyle>
        <a:defPPr algn="l">
          <a:defRPr dirty="0" smtClean="0"/>
        </a:defPPr>
      </a:lstStyle>
    </a:txDef>
  </a:objectDefaults>
  <a:extraClrSchemeLst/>
</a:theme>
</file>

<file path=ppt/theme/theme7.xml><?xml version="1.0" encoding="utf-8"?>
<a:theme xmlns:a="http://schemas.openxmlformats.org/drawingml/2006/main" name="Benutzerdefiniertes Design">
  <a:themeElements>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enutzerdefiniertes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0</TotalTime>
  <Words>1066</Words>
  <Application>Microsoft Office PowerPoint</Application>
  <PresentationFormat>Bildschirmpräsentation (4:3)</PresentationFormat>
  <Paragraphs>293</Paragraphs>
  <Slides>29</Slides>
  <Notes>8</Notes>
  <HiddenSlides>0</HiddenSlides>
  <MMClips>0</MMClips>
  <ScaleCrop>false</ScaleCrop>
  <HeadingPairs>
    <vt:vector size="8" baseType="variant">
      <vt:variant>
        <vt:lpstr>Verwendete Schriftarten</vt:lpstr>
      </vt:variant>
      <vt:variant>
        <vt:i4>9</vt:i4>
      </vt:variant>
      <vt:variant>
        <vt:lpstr>Design</vt:lpstr>
      </vt:variant>
      <vt:variant>
        <vt:i4>7</vt:i4>
      </vt:variant>
      <vt:variant>
        <vt:lpstr>Eingebettete OLE-Server</vt:lpstr>
      </vt:variant>
      <vt:variant>
        <vt:i4>2</vt:i4>
      </vt:variant>
      <vt:variant>
        <vt:lpstr>Folientitel</vt:lpstr>
      </vt:variant>
      <vt:variant>
        <vt:i4>29</vt:i4>
      </vt:variant>
    </vt:vector>
  </HeadingPairs>
  <TitlesOfParts>
    <vt:vector size="47" baseType="lpstr">
      <vt:lpstr>Arial Unicode MS</vt:lpstr>
      <vt:lpstr>ＭＳ Ｐゴシック</vt:lpstr>
      <vt:lpstr>ＭＳ Ｐゴシック</vt:lpstr>
      <vt:lpstr>Arial</vt:lpstr>
      <vt:lpstr>Arial Narrow</vt:lpstr>
      <vt:lpstr>Calibri</vt:lpstr>
      <vt:lpstr>Symbol</vt:lpstr>
      <vt:lpstr>Verdana</vt:lpstr>
      <vt:lpstr>Wingdings</vt:lpstr>
      <vt:lpstr>fair-gsi-folienmaster_2016</vt:lpstr>
      <vt:lpstr>2_fair-gsi-folienmaster_2016</vt:lpstr>
      <vt:lpstr>2_gsi-folienmaster</vt:lpstr>
      <vt:lpstr>Template_FAIR_Power_Point</vt:lpstr>
      <vt:lpstr>4_fair-gsi-folienmaster_2016</vt:lpstr>
      <vt:lpstr>fair-gsi-folienmaster_2017</vt:lpstr>
      <vt:lpstr>Benutzerdefiniertes Design</vt:lpstr>
      <vt:lpstr>Photo Editor Photo</vt:lpstr>
      <vt:lpstr>Arbeitsblatt</vt:lpstr>
      <vt:lpstr>PowerPoint-Präsentation</vt:lpstr>
      <vt:lpstr>GSI – Almost 50 Years  of Scientific and Technical Competence</vt:lpstr>
      <vt:lpstr>Research Infrastructures available at GSI - open to external users, in particular from univ.</vt:lpstr>
      <vt:lpstr>PowerPoint-Präsentation</vt:lpstr>
      <vt:lpstr>FAIR: International Cooperation</vt:lpstr>
      <vt:lpstr>FAIR – The Facility</vt:lpstr>
      <vt:lpstr>FAIR – four research pillars</vt:lpstr>
      <vt:lpstr>FAIR Research Pillars:  - a fore-front scientific program in many areas</vt:lpstr>
      <vt:lpstr>Further push of FAIR science motivation … by multimessenger study of a neutron-star merger      last summer combined with theory &amp; simulations</vt:lpstr>
      <vt:lpstr>PowerPoint-Präsentation</vt:lpstr>
      <vt:lpstr>Status of FAIR: Civil Construction  rapid progress since official start on 4th of July 2017 </vt:lpstr>
      <vt:lpstr> Status of FAIR: accelerators: construction / procurement progresses well</vt:lpstr>
      <vt:lpstr> First of Series of SIS100 Quadrupole Magnets successfully cold-tested at JINR…</vt:lpstr>
      <vt:lpstr> 24 SIS100 (of 120) dipole magnets have been  delivered and are being cold-tested …</vt:lpstr>
      <vt:lpstr> New CRYRING@GSI/FAIR</vt:lpstr>
      <vt:lpstr> Status of FAIR: experiments detector R&amp;D and construction well on track …</vt:lpstr>
      <vt:lpstr> Schedule for Realizing FAIR</vt:lpstr>
      <vt:lpstr> FAIR Phase-0  intermediate research program</vt:lpstr>
      <vt:lpstr>Scientific Steps towards  implementing FAIR Phase-0</vt:lpstr>
      <vt:lpstr>PowerPoint-Präsentation</vt:lpstr>
      <vt:lpstr>PowerPoint-Präsentation</vt:lpstr>
      <vt:lpstr>PowerPoint-Präsentation</vt:lpstr>
      <vt:lpstr>PowerPoint-Präsentation</vt:lpstr>
      <vt:lpstr>PowerPoint-Präsentation</vt:lpstr>
      <vt:lpstr>New Plan</vt:lpstr>
      <vt:lpstr>New Plan: Goals and boundary conditions</vt:lpstr>
      <vt:lpstr>PowerPoint-Präsentation</vt:lpstr>
      <vt:lpstr>PowerPoint-Präsentation</vt:lpstr>
      <vt:lpstr>FAIR 2025 </vt:lpstr>
    </vt:vector>
  </TitlesOfParts>
  <Company>GSI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Carola Pomplun</dc:creator>
  <cp:lastModifiedBy>Gross, Klaus-Dieter Dr.</cp:lastModifiedBy>
  <cp:revision>329</cp:revision>
  <dcterms:created xsi:type="dcterms:W3CDTF">2012-12-14T15:20:39Z</dcterms:created>
  <dcterms:modified xsi:type="dcterms:W3CDTF">2018-10-05T14:31:03Z</dcterms:modified>
</cp:coreProperties>
</file>