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5" r:id="rId8"/>
    <p:sldId id="263" r:id="rId9"/>
    <p:sldId id="264" r:id="rId10"/>
    <p:sldId id="266" r:id="rId11"/>
  </p:sldIdLst>
  <p:sldSz cx="12192000" cy="6858000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9D"/>
    <a:srgbClr val="F5A300"/>
    <a:srgbClr val="FDCA00"/>
    <a:srgbClr val="9C1C26"/>
    <a:srgbClr val="312C8C"/>
    <a:srgbClr val="000000"/>
    <a:srgbClr val="B5B5B5"/>
    <a:srgbClr val="E950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13" autoAdjust="0"/>
    <p:restoredTop sz="91188" autoAdjust="0"/>
  </p:normalViewPr>
  <p:slideViewPr>
    <p:cSldViewPr snapToObjects="1">
      <p:cViewPr varScale="1">
        <p:scale>
          <a:sx n="104" d="100"/>
          <a:sy n="104" d="100"/>
        </p:scale>
        <p:origin x="1230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avel\Desktop\TU%20Darmstadt\09.2018\Project%20pla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291475542678329"/>
          <c:y val="3.2986851150341522E-2"/>
          <c:w val="0.79884233776657243"/>
          <c:h val="0.9491810270436296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'План проекта и диаграмма Ганта'!$B$37</c:f>
              <c:strCache>
                <c:ptCount val="1"/>
                <c:pt idx="0">
                  <c:v>Starting month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'План проекта и диаграмма Ганта'!$A$38:$A$56</c:f>
              <c:strCache>
                <c:ptCount val="19"/>
                <c:pt idx="0">
                  <c:v>WP0 Data accumulation</c:v>
                </c:pt>
                <c:pt idx="1">
                  <c:v>Literature inspection, specification analysis</c:v>
                </c:pt>
                <c:pt idx="2">
                  <c:v>Assumed math model</c:v>
                </c:pt>
                <c:pt idx="3">
                  <c:v>Measurements with old equipment</c:v>
                </c:pt>
                <c:pt idx="4">
                  <c:v>Complete math model for researching circuit</c:v>
                </c:pt>
                <c:pt idx="5">
                  <c:v>Choise and order of the MOSFET for WP1</c:v>
                </c:pt>
                <c:pt idx="6">
                  <c:v>WP1 Endurance test</c:v>
                </c:pt>
                <c:pt idx="7">
                  <c:v>Stand for endurance test</c:v>
                </c:pt>
                <c:pt idx="8">
                  <c:v>Schematic and specification</c:v>
                </c:pt>
                <c:pt idx="9">
                  <c:v>PCB</c:v>
                </c:pt>
                <c:pt idx="10">
                  <c:v>Production</c:v>
                </c:pt>
                <c:pt idx="11">
                  <c:v>Testing in TU Darmstadt</c:v>
                </c:pt>
                <c:pt idx="12">
                  <c:v>Testing in GSI</c:v>
                </c:pt>
                <c:pt idx="13">
                  <c:v>WP2 Prototype development</c:v>
                </c:pt>
                <c:pt idx="14">
                  <c:v>Development of a HVFSS </c:v>
                </c:pt>
                <c:pt idx="15">
                  <c:v>Production of a HVFSS MARK 1</c:v>
                </c:pt>
                <c:pt idx="16">
                  <c:v>WP3 Release version development</c:v>
                </c:pt>
                <c:pt idx="17">
                  <c:v>Testing and upgrade of HVFSS </c:v>
                </c:pt>
                <c:pt idx="18">
                  <c:v>Production of a HVFSS MARK X(release)</c:v>
                </c:pt>
              </c:strCache>
            </c:strRef>
          </c:cat>
          <c:val>
            <c:numRef>
              <c:f>'План проекта и диаграмма Ганта'!$B$38:$B$56</c:f>
              <c:numCache>
                <c:formatCode>General</c:formatCode>
                <c:ptCount val="19"/>
                <c:pt idx="0">
                  <c:v>1</c:v>
                </c:pt>
                <c:pt idx="1">
                  <c:v>1</c:v>
                </c:pt>
                <c:pt idx="2">
                  <c:v>2.25</c:v>
                </c:pt>
                <c:pt idx="3">
                  <c:v>3.5</c:v>
                </c:pt>
                <c:pt idx="4">
                  <c:v>4.75</c:v>
                </c:pt>
                <c:pt idx="5">
                  <c:v>2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4</c:v>
                </c:pt>
                <c:pt idx="10">
                  <c:v>4.5</c:v>
                </c:pt>
                <c:pt idx="11">
                  <c:v>6</c:v>
                </c:pt>
                <c:pt idx="12">
                  <c:v>8</c:v>
                </c:pt>
                <c:pt idx="13">
                  <c:v>10</c:v>
                </c:pt>
                <c:pt idx="14">
                  <c:v>10</c:v>
                </c:pt>
                <c:pt idx="15">
                  <c:v>16</c:v>
                </c:pt>
                <c:pt idx="16">
                  <c:v>16</c:v>
                </c:pt>
                <c:pt idx="17">
                  <c:v>16</c:v>
                </c:pt>
                <c:pt idx="18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08-45B3-A633-F453210A03A8}"/>
            </c:ext>
          </c:extLst>
        </c:ser>
        <c:ser>
          <c:idx val="1"/>
          <c:order val="1"/>
          <c:tx>
            <c:v>Duration</c:v>
          </c:tx>
          <c:spPr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A508-45B3-A633-F453210A03A8}"/>
              </c:ext>
            </c:extLst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A508-45B3-A633-F453210A03A8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A508-45B3-A633-F453210A03A8}"/>
              </c:ext>
            </c:extLst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A508-45B3-A633-F453210A03A8}"/>
              </c:ext>
            </c:extLst>
          </c:dPt>
          <c:dPt>
            <c:idx val="4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A508-45B3-A633-F453210A03A8}"/>
              </c:ext>
            </c:extLst>
          </c:dPt>
          <c:dPt>
            <c:idx val="5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A508-45B3-A633-F453210A03A8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A508-45B3-A633-F453210A03A8}"/>
              </c:ext>
            </c:extLst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A508-45B3-A633-F453210A03A8}"/>
              </c:ext>
            </c:extLst>
          </c:dPt>
          <c:dPt>
            <c:idx val="8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A508-45B3-A633-F453210A03A8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A508-45B3-A633-F453210A03A8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6-A508-45B3-A633-F453210A03A8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8-A508-45B3-A633-F453210A03A8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A-A508-45B3-A633-F453210A03A8}"/>
              </c:ext>
            </c:extLst>
          </c:dPt>
          <c:dPt>
            <c:idx val="13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C-A508-45B3-A633-F453210A03A8}"/>
              </c:ext>
            </c:extLst>
          </c:dPt>
          <c:dPt>
            <c:idx val="14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E-A508-45B3-A633-F453210A03A8}"/>
              </c:ext>
            </c:extLst>
          </c:dPt>
          <c:dPt>
            <c:idx val="15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0-A508-45B3-A633-F453210A03A8}"/>
              </c:ext>
            </c:extLst>
          </c:dPt>
          <c:dPt>
            <c:idx val="16"/>
            <c:invertIfNegative val="0"/>
            <c:bubble3D val="0"/>
            <c:spPr>
              <a:solidFill>
                <a:srgbClr val="7030A0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2-A508-45B3-A633-F453210A03A8}"/>
              </c:ext>
            </c:extLst>
          </c:dPt>
          <c:dPt>
            <c:idx val="17"/>
            <c:invertIfNegative val="0"/>
            <c:bubble3D val="0"/>
            <c:spPr>
              <a:solidFill>
                <a:srgbClr val="7030A0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4-A508-45B3-A633-F453210A03A8}"/>
              </c:ext>
            </c:extLst>
          </c:dPt>
          <c:dPt>
            <c:idx val="18"/>
            <c:invertIfNegative val="0"/>
            <c:bubble3D val="0"/>
            <c:spPr>
              <a:solidFill>
                <a:srgbClr val="7030A0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6-A508-45B3-A633-F453210A03A8}"/>
              </c:ext>
            </c:extLst>
          </c:dPt>
          <c:cat>
            <c:strRef>
              <c:f>'План проекта и диаграмма Ганта'!$A$38:$A$56</c:f>
              <c:strCache>
                <c:ptCount val="19"/>
                <c:pt idx="0">
                  <c:v>WP0 Data accumulation</c:v>
                </c:pt>
                <c:pt idx="1">
                  <c:v>Literature inspection, specification analysis</c:v>
                </c:pt>
                <c:pt idx="2">
                  <c:v>Assumed math model</c:v>
                </c:pt>
                <c:pt idx="3">
                  <c:v>Measurements with old equipment</c:v>
                </c:pt>
                <c:pt idx="4">
                  <c:v>Complete math model for researching circuit</c:v>
                </c:pt>
                <c:pt idx="5">
                  <c:v>Choise and order of the MOSFET for WP1</c:v>
                </c:pt>
                <c:pt idx="6">
                  <c:v>WP1 Endurance test</c:v>
                </c:pt>
                <c:pt idx="7">
                  <c:v>Stand for endurance test</c:v>
                </c:pt>
                <c:pt idx="8">
                  <c:v>Schematic and specification</c:v>
                </c:pt>
                <c:pt idx="9">
                  <c:v>PCB</c:v>
                </c:pt>
                <c:pt idx="10">
                  <c:v>Production</c:v>
                </c:pt>
                <c:pt idx="11">
                  <c:v>Testing in TU Darmstadt</c:v>
                </c:pt>
                <c:pt idx="12">
                  <c:v>Testing in GSI</c:v>
                </c:pt>
                <c:pt idx="13">
                  <c:v>WP2 Prototype development</c:v>
                </c:pt>
                <c:pt idx="14">
                  <c:v>Development of a HVFSS </c:v>
                </c:pt>
                <c:pt idx="15">
                  <c:v>Production of a HVFSS MARK 1</c:v>
                </c:pt>
                <c:pt idx="16">
                  <c:v>WP3 Release version development</c:v>
                </c:pt>
                <c:pt idx="17">
                  <c:v>Testing and upgrade of HVFSS </c:v>
                </c:pt>
                <c:pt idx="18">
                  <c:v>Production of a HVFSS MARK X(release)</c:v>
                </c:pt>
              </c:strCache>
            </c:strRef>
          </c:cat>
          <c:val>
            <c:numRef>
              <c:f>'План проекта и диаграмма Ганта'!$C$38:$C$56</c:f>
              <c:numCache>
                <c:formatCode>General</c:formatCode>
                <c:ptCount val="19"/>
                <c:pt idx="0">
                  <c:v>6.25</c:v>
                </c:pt>
                <c:pt idx="1">
                  <c:v>1.25</c:v>
                </c:pt>
                <c:pt idx="2">
                  <c:v>1.25</c:v>
                </c:pt>
                <c:pt idx="3">
                  <c:v>1.25</c:v>
                </c:pt>
                <c:pt idx="4">
                  <c:v>2.5</c:v>
                </c:pt>
                <c:pt idx="5">
                  <c:v>3</c:v>
                </c:pt>
                <c:pt idx="6">
                  <c:v>7</c:v>
                </c:pt>
                <c:pt idx="7">
                  <c:v>3</c:v>
                </c:pt>
                <c:pt idx="8">
                  <c:v>1</c:v>
                </c:pt>
                <c:pt idx="9">
                  <c:v>0.5</c:v>
                </c:pt>
                <c:pt idx="10">
                  <c:v>1.5</c:v>
                </c:pt>
                <c:pt idx="11">
                  <c:v>2</c:v>
                </c:pt>
                <c:pt idx="12">
                  <c:v>2</c:v>
                </c:pt>
                <c:pt idx="13">
                  <c:v>12</c:v>
                </c:pt>
                <c:pt idx="14">
                  <c:v>6</c:v>
                </c:pt>
                <c:pt idx="15">
                  <c:v>6</c:v>
                </c:pt>
                <c:pt idx="16">
                  <c:v>12</c:v>
                </c:pt>
                <c:pt idx="17">
                  <c:v>6</c:v>
                </c:pt>
                <c:pt idx="18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7-A508-45B3-A633-F453210A03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241647672"/>
        <c:axId val="241648632"/>
      </c:barChart>
      <c:catAx>
        <c:axId val="241647672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1648632"/>
        <c:crosses val="autoZero"/>
        <c:auto val="1"/>
        <c:lblAlgn val="ctr"/>
        <c:lblOffset val="100"/>
        <c:noMultiLvlLbl val="0"/>
      </c:catAx>
      <c:valAx>
        <c:axId val="241648632"/>
        <c:scaling>
          <c:orientation val="minMax"/>
          <c:max val="29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164767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88824" y="420504"/>
            <a:ext cx="5356316" cy="4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000" tIns="0" rIns="0" bIns="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00"/>
              </a:lnSpc>
              <a:defRPr sz="1000" b="1">
                <a:latin typeface="Stafford" pitchFamily="2" charset="0"/>
              </a:defRPr>
            </a:lvl1pPr>
          </a:lstStyle>
          <a:p>
            <a:endParaRPr lang="de-DE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88825" y="9301054"/>
            <a:ext cx="1318623" cy="282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Stafford" pitchFamily="2" charset="0"/>
              </a:defRPr>
            </a:lvl1pPr>
          </a:lstStyle>
          <a:p>
            <a:fld id="{A32DC80D-291A-4ABB-A78B-0417274A267C}" type="datetime4">
              <a:rPr lang="de-DE"/>
              <a:pPr/>
              <a:t>26. September 2018</a:t>
            </a:fld>
            <a:endParaRPr lang="de-DE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507447" y="9301054"/>
            <a:ext cx="4424783" cy="282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Stafford" pitchFamily="2" charset="0"/>
              </a:defRPr>
            </a:lvl1pPr>
          </a:lstStyle>
          <a:p>
            <a:r>
              <a:rPr lang="de-DE"/>
              <a:t>|  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946393" y="9301054"/>
            <a:ext cx="664032" cy="282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Stafford" pitchFamily="2" charset="0"/>
              </a:defRPr>
            </a:lvl1pPr>
          </a:lstStyle>
          <a:p>
            <a:r>
              <a:rPr lang="de-DE"/>
              <a:t>|  </a:t>
            </a:r>
            <a:fld id="{C7CC2173-B0D1-45F1-9D54-E33B7353DA19}" type="slidenum">
              <a:rPr lang="de-DE"/>
              <a:pPr/>
              <a:t>‹#›</a:t>
            </a:fld>
            <a:endParaRPr lang="de-DE"/>
          </a:p>
        </p:txBody>
      </p:sp>
      <p:pic>
        <p:nvPicPr>
          <p:cNvPr id="50182" name="Picture 6" descr="tud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89906" y="391207"/>
            <a:ext cx="920519" cy="453247"/>
          </a:xfrm>
          <a:prstGeom prst="rect">
            <a:avLst/>
          </a:prstGeom>
          <a:noFill/>
        </p:spPr>
      </p:pic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188825" y="194742"/>
            <a:ext cx="6421600" cy="156827"/>
          </a:xfrm>
          <a:prstGeom prst="rect">
            <a:avLst/>
          </a:prstGeom>
          <a:solidFill>
            <a:srgbClr val="B5B5B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>
            <a:off x="188825" y="391207"/>
            <a:ext cx="6421600" cy="0"/>
          </a:xfrm>
          <a:prstGeom prst="line">
            <a:avLst/>
          </a:prstGeom>
          <a:noFill/>
          <a:ln w="1524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188825" y="9223501"/>
            <a:ext cx="6421600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>
            <a:off x="187252" y="844454"/>
            <a:ext cx="6421599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50070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5" name="Picture 13" descr="tud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82039" y="391207"/>
            <a:ext cx="926812" cy="456694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87251" y="9428583"/>
            <a:ext cx="1605007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00"/>
              </a:lnSpc>
              <a:defRPr sz="1000">
                <a:latin typeface="Stafford" pitchFamily="2" charset="0"/>
              </a:defRPr>
            </a:lvl1pPr>
          </a:lstStyle>
          <a:p>
            <a:fld id="{065B079B-E513-489A-8A1B-D7C78493EA86}" type="datetime4">
              <a:rPr lang="de-DE"/>
              <a:pPr/>
              <a:t>26. September 2018</a:t>
            </a:fld>
            <a:endParaRPr 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27038" y="1003300"/>
            <a:ext cx="5924550" cy="3333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88825" y="4651389"/>
            <a:ext cx="6420026" cy="4649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792258" y="9428583"/>
            <a:ext cx="4069164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00"/>
              </a:lnSpc>
              <a:defRPr sz="1000">
                <a:latin typeface="Stafford" pitchFamily="2" charset="0"/>
              </a:defRPr>
            </a:lvl1pPr>
          </a:lstStyle>
          <a:p>
            <a:r>
              <a:rPr lang="de-DE"/>
              <a:t>|  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61422" y="9428583"/>
            <a:ext cx="93468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ts val="1300"/>
              </a:lnSpc>
              <a:defRPr sz="1000">
                <a:latin typeface="Stafford" pitchFamily="2" charset="0"/>
              </a:defRPr>
            </a:lvl1pPr>
          </a:lstStyle>
          <a:p>
            <a:r>
              <a:rPr lang="de-DE"/>
              <a:t>|  </a:t>
            </a:r>
            <a:fld id="{C36AA9A4-5D0B-4134-89A6-D8B9DAA4F25C}" type="slidenum">
              <a:rPr lang="de-DE"/>
              <a:pPr/>
              <a:t>‹#›</a:t>
            </a:fld>
            <a:endParaRPr lang="de-DE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88824" y="420503"/>
            <a:ext cx="5356316" cy="427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8000" tIns="0" rIns="0" bIns="0" anchor="ctr"/>
          <a:lstStyle/>
          <a:p>
            <a:pPr>
              <a:lnSpc>
                <a:spcPts val="1300"/>
              </a:lnSpc>
            </a:pPr>
            <a:endParaRPr lang="de-DE" sz="1000" b="1">
              <a:latin typeface="Stafford" pitchFamily="2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188825" y="194742"/>
            <a:ext cx="6421600" cy="156827"/>
          </a:xfrm>
          <a:prstGeom prst="rect">
            <a:avLst/>
          </a:prstGeom>
          <a:solidFill>
            <a:srgbClr val="B5B5B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188825" y="391207"/>
            <a:ext cx="6421600" cy="0"/>
          </a:xfrm>
          <a:prstGeom prst="line">
            <a:avLst/>
          </a:prstGeom>
          <a:noFill/>
          <a:ln w="1524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188825" y="847900"/>
            <a:ext cx="6421600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188825" y="9428583"/>
            <a:ext cx="6421600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87252" y="4454924"/>
            <a:ext cx="6421599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678740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1pPr>
    <a:lvl2pPr marL="4572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2pPr>
    <a:lvl3pPr marL="9144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3pPr>
    <a:lvl4pPr marL="13716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4pPr>
    <a:lvl5pPr marL="18288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065B079B-E513-489A-8A1B-D7C78493EA86}" type="datetime4">
              <a:rPr lang="de-DE" smtClean="0"/>
              <a:pPr/>
              <a:t>26. September 2018</a:t>
            </a:fld>
            <a:endParaRPr lang="de-D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de-DE"/>
              <a:t>| 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de-DE"/>
              <a:t>|  </a:t>
            </a:r>
            <a:fld id="{C36AA9A4-5D0B-4134-89A6-D8B9DAA4F25C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3921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334434" y="368300"/>
            <a:ext cx="11523133" cy="2089150"/>
          </a:xfrm>
          <a:prstGeom prst="rect">
            <a:avLst/>
          </a:prstGeom>
          <a:solidFill>
            <a:srgbClr val="00689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78367" y="1449388"/>
            <a:ext cx="8856156" cy="944562"/>
          </a:xfrm>
        </p:spPr>
        <p:txBody>
          <a:bodyPr lIns="0" tIns="0" rIns="0" bIns="0"/>
          <a:lstStyle>
            <a:lvl1pPr marL="0" indent="0">
              <a:spcBef>
                <a:spcPct val="0"/>
              </a:spcBef>
              <a:buFont typeface="Wingdings" pitchFamily="2" charset="2"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87048" name="Rectangle 8"/>
          <p:cNvSpPr>
            <a:spLocks noChangeArrowheads="1"/>
          </p:cNvSpPr>
          <p:nvPr/>
        </p:nvSpPr>
        <p:spPr bwMode="auto">
          <a:xfrm>
            <a:off x="334434" y="196851"/>
            <a:ext cx="11523133" cy="144463"/>
          </a:xfrm>
          <a:prstGeom prst="rect">
            <a:avLst/>
          </a:prstGeom>
          <a:solidFill>
            <a:srgbClr val="00689D"/>
          </a:solidFill>
          <a:ln w="317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87049" name="Picture 9" descr="tud_logo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0161991" y="657226"/>
            <a:ext cx="1982681" cy="79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55" name="Line 15"/>
          <p:cNvSpPr>
            <a:spLocks noChangeShapeType="1"/>
          </p:cNvSpPr>
          <p:nvPr/>
        </p:nvSpPr>
        <p:spPr bwMode="auto">
          <a:xfrm>
            <a:off x="336551" y="6357958"/>
            <a:ext cx="11521016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87058" name="Rectangle 18"/>
          <p:cNvSpPr>
            <a:spLocks noChangeArrowheads="1"/>
          </p:cNvSpPr>
          <p:nvPr/>
        </p:nvSpPr>
        <p:spPr bwMode="auto">
          <a:xfrm>
            <a:off x="334434" y="360364"/>
            <a:ext cx="11521017" cy="142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87059" name="Rectangle 19"/>
          <p:cNvSpPr>
            <a:spLocks noChangeArrowheads="1"/>
          </p:cNvSpPr>
          <p:nvPr/>
        </p:nvSpPr>
        <p:spPr bwMode="auto">
          <a:xfrm>
            <a:off x="334434" y="2457450"/>
            <a:ext cx="11521017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6" name="Fußzeilenplatzhalter 3"/>
          <p:cNvSpPr txBox="1">
            <a:spLocks/>
          </p:cNvSpPr>
          <p:nvPr userDrawn="1"/>
        </p:nvSpPr>
        <p:spPr>
          <a:xfrm>
            <a:off x="336551" y="6489701"/>
            <a:ext cx="9601200" cy="231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E482C5-58E3-4583-8C64-AB4EA00E1990}" type="datetime1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26.09.2018</a:t>
            </a:fld>
            <a:r>
              <a: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| FB </a:t>
            </a: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 | Institute SRT / PE </a:t>
            </a:r>
            <a:r>
              <a: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| Referent | </a:t>
            </a: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	 </a:t>
            </a:r>
            <a:fld id="{8E9B2640-8CD7-45FF-9440-54608BC46479}" type="slidenum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6382322"/>
            <a:ext cx="522906" cy="45242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80001" y="1620001"/>
            <a:ext cx="9098092" cy="4479943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5" y="4406901"/>
            <a:ext cx="8561940" cy="13620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5" y="2906713"/>
            <a:ext cx="856194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78367" y="1592264"/>
            <a:ext cx="5513917" cy="4551381"/>
          </a:xfrm>
        </p:spPr>
        <p:txBody>
          <a:bodyPr/>
          <a:lstStyle>
            <a:lvl1pPr marL="0" indent="0"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81752" y="1592264"/>
            <a:ext cx="5473699" cy="4551381"/>
          </a:xfrm>
        </p:spPr>
        <p:txBody>
          <a:bodyPr/>
          <a:lstStyle>
            <a:lvl1pPr marL="0" indent="0"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43493" y="1620001"/>
            <a:ext cx="6667547" cy="45061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78368" y="1620001"/>
            <a:ext cx="4142317" cy="450616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478367" y="488950"/>
            <a:ext cx="9120000" cy="8382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1928802"/>
            <a:ext cx="7315200" cy="279877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emf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334434" y="368300"/>
            <a:ext cx="11523133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8367" y="488950"/>
            <a:ext cx="8856156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0000" y="1620000"/>
            <a:ext cx="8854523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334434" y="196851"/>
            <a:ext cx="11523133" cy="144463"/>
          </a:xfrm>
          <a:prstGeom prst="rect">
            <a:avLst/>
          </a:prstGeom>
          <a:solidFill>
            <a:srgbClr val="00689D"/>
          </a:solidFill>
          <a:ln w="317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pic>
        <p:nvPicPr>
          <p:cNvPr id="1033" name="Picture 9" descr="tud_logo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10128448" y="512763"/>
            <a:ext cx="1982681" cy="79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334434" y="1449388"/>
            <a:ext cx="11521017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334434" y="366714"/>
            <a:ext cx="11521017" cy="142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sp>
        <p:nvSpPr>
          <p:cNvPr id="11" name="Line 15"/>
          <p:cNvSpPr>
            <a:spLocks noChangeShapeType="1"/>
          </p:cNvSpPr>
          <p:nvPr userDrawn="1"/>
        </p:nvSpPr>
        <p:spPr bwMode="auto">
          <a:xfrm>
            <a:off x="336551" y="6357958"/>
            <a:ext cx="11521016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sp>
        <p:nvSpPr>
          <p:cNvPr id="13" name="Fußzeilenplatzhalter 3"/>
          <p:cNvSpPr txBox="1">
            <a:spLocks/>
          </p:cNvSpPr>
          <p:nvPr userDrawn="1"/>
        </p:nvSpPr>
        <p:spPr>
          <a:xfrm>
            <a:off x="336551" y="6489701"/>
            <a:ext cx="9601200" cy="231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E482C5-58E3-4583-8C64-AB4EA00E1990}" type="datetime1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26.09.2018</a:t>
            </a:fld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| FB 18 | Institute SRT / PE | Referent | 						 </a:t>
            </a:r>
            <a:fld id="{8E9B2640-8CD7-45FF-9440-54608BC46479}" type="slidenum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6382322"/>
            <a:ext cx="522906" cy="45242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179388" indent="-179388" algn="l" rtl="0" eaLnBrk="1" fontAlgn="base" hangingPunct="1">
        <a:lnSpc>
          <a:spcPct val="130000"/>
        </a:lnSpc>
        <a:spcBef>
          <a:spcPts val="200"/>
        </a:spcBef>
        <a:spcAft>
          <a:spcPts val="230"/>
        </a:spcAft>
        <a:buFont typeface="Wingdings" pitchFamily="2" charset="2"/>
        <a:buNone/>
        <a:defRPr sz="20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itchFamily="34" charset="0"/>
        </a:defRPr>
      </a:lvl1pPr>
      <a:lvl2pPr marL="179388" indent="-177800" algn="l" rtl="0" eaLnBrk="1" fontAlgn="base" hangingPunct="1">
        <a:lnSpc>
          <a:spcPct val="130000"/>
        </a:lnSpc>
        <a:spcBef>
          <a:spcPts val="200"/>
        </a:spcBef>
        <a:spcAft>
          <a:spcPts val="230"/>
        </a:spcAft>
        <a:buFont typeface="Wingdings" pitchFamily="2" charset="2"/>
        <a:buChar char="§"/>
        <a:defRPr sz="20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itchFamily="34" charset="0"/>
        </a:defRPr>
      </a:lvl2pPr>
      <a:lvl3pPr marL="538163" indent="-187325" algn="l" rtl="0" eaLnBrk="1" fontAlgn="base" hangingPunct="1">
        <a:lnSpc>
          <a:spcPct val="130000"/>
        </a:lnSpc>
        <a:spcBef>
          <a:spcPts val="200"/>
        </a:spcBef>
        <a:spcAft>
          <a:spcPts val="230"/>
        </a:spcAft>
        <a:buFont typeface="Wingdings" pitchFamily="2" charset="2"/>
        <a:buChar char="§"/>
        <a:defRPr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itchFamily="34" charset="0"/>
        </a:defRPr>
      </a:lvl3pPr>
      <a:lvl4pPr marL="717550" indent="-173038" algn="l" rtl="0" eaLnBrk="1" fontAlgn="base" hangingPunct="1">
        <a:lnSpc>
          <a:spcPct val="130000"/>
        </a:lnSpc>
        <a:spcBef>
          <a:spcPts val="200"/>
        </a:spcBef>
        <a:spcAft>
          <a:spcPts val="230"/>
        </a:spcAft>
        <a:buFont typeface="Wingdings" pitchFamily="2" charset="2"/>
        <a:buChar char="§"/>
        <a:defRPr sz="16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itchFamily="34" charset="0"/>
        </a:defRPr>
      </a:lvl4pPr>
      <a:lvl5pPr marL="908050" indent="-188913" algn="l" rtl="0" eaLnBrk="1" fontAlgn="base" hangingPunct="1">
        <a:lnSpc>
          <a:spcPct val="130000"/>
        </a:lnSpc>
        <a:spcBef>
          <a:spcPts val="200"/>
        </a:spcBef>
        <a:spcAft>
          <a:spcPts val="230"/>
        </a:spcAft>
        <a:buFont typeface="Wingdings" pitchFamily="2" charset="2"/>
        <a:buChar char="§"/>
        <a:defRPr sz="16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itchFamily="34" charset="0"/>
        </a:defRPr>
      </a:lvl5pPr>
      <a:lvl6pPr marL="13652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18224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22796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27368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Main </a:t>
            </a:r>
            <a:r>
              <a:rPr lang="de-DE" dirty="0" err="1"/>
              <a:t>purpose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HVFSS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High </a:t>
            </a:r>
            <a:r>
              <a:rPr lang="de-DE" dirty="0" err="1"/>
              <a:t>voltage</a:t>
            </a:r>
            <a:r>
              <a:rPr lang="de-DE" dirty="0"/>
              <a:t> fast </a:t>
            </a:r>
            <a:r>
              <a:rPr lang="de-DE" dirty="0" err="1"/>
              <a:t>semiconductor</a:t>
            </a:r>
            <a:r>
              <a:rPr lang="de-DE" dirty="0"/>
              <a:t> switch (HVFSS)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2B57FB2-F355-4442-992E-C0DF8FB83C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2623" y="1449388"/>
            <a:ext cx="1740899" cy="64807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BB1B8FD-D996-4789-A92D-CA3585065E4B}"/>
              </a:ext>
            </a:extLst>
          </p:cNvPr>
          <p:cNvSpPr txBox="1"/>
          <p:nvPr/>
        </p:nvSpPr>
        <p:spPr>
          <a:xfrm>
            <a:off x="522185" y="2386445"/>
            <a:ext cx="113968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Purpose</a:t>
            </a:r>
            <a:r>
              <a:rPr lang="de-DE" dirty="0"/>
              <a:t>: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reduce</a:t>
            </a:r>
            <a:r>
              <a:rPr lang="de-DE" dirty="0"/>
              <a:t> beam </a:t>
            </a:r>
            <a:r>
              <a:rPr lang="de-DE" dirty="0" err="1"/>
              <a:t>impidance</a:t>
            </a:r>
            <a:r>
              <a:rPr lang="de-DE" dirty="0"/>
              <a:t> </a:t>
            </a:r>
            <a:r>
              <a:rPr lang="de-DE" dirty="0" err="1"/>
              <a:t>while</a:t>
            </a:r>
            <a:r>
              <a:rPr lang="de-DE" dirty="0"/>
              <a:t> </a:t>
            </a:r>
            <a:r>
              <a:rPr lang="de-DE" dirty="0" err="1"/>
              <a:t>cavity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not </a:t>
            </a:r>
            <a:r>
              <a:rPr lang="de-DE" dirty="0" err="1"/>
              <a:t>used</a:t>
            </a:r>
            <a:r>
              <a:rPr lang="de-DE" dirty="0"/>
              <a:t>.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made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discharging</a:t>
            </a:r>
            <a:r>
              <a:rPr lang="de-DE" dirty="0"/>
              <a:t> </a:t>
            </a:r>
            <a:r>
              <a:rPr lang="de-DE" dirty="0" err="1"/>
              <a:t>cavity</a:t>
            </a:r>
            <a:r>
              <a:rPr lang="de-DE" dirty="0"/>
              <a:t> </a:t>
            </a:r>
            <a:r>
              <a:rPr lang="en-US" dirty="0"/>
              <a:t>gap </a:t>
            </a:r>
            <a:r>
              <a:rPr lang="de-DE" dirty="0" err="1"/>
              <a:t>voltage</a:t>
            </a:r>
            <a:r>
              <a:rPr lang="de-DE" dirty="0"/>
              <a:t>.</a:t>
            </a:r>
          </a:p>
          <a:p>
            <a:r>
              <a:rPr lang="de-DE" dirty="0"/>
              <a:t>Main </a:t>
            </a:r>
            <a:r>
              <a:rPr lang="de-DE" dirty="0" err="1"/>
              <a:t>task</a:t>
            </a:r>
            <a:r>
              <a:rPr lang="de-DE" dirty="0"/>
              <a:t>.</a:t>
            </a: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Provide </a:t>
            </a:r>
            <a:r>
              <a:rPr lang="en-US"/>
              <a:t>higher durability</a:t>
            </a: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Provide better stability</a:t>
            </a:r>
          </a:p>
          <a:p>
            <a:r>
              <a:rPr lang="en-US" dirty="0"/>
              <a:t>Expected result: </a:t>
            </a:r>
          </a:p>
          <a:p>
            <a:pPr marL="285750" indent="-285750">
              <a:buFontTx/>
              <a:buChar char="-"/>
            </a:pPr>
            <a:r>
              <a:rPr lang="en-US" dirty="0"/>
              <a:t>Replace with HVFSS slow Si semiconductor switches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AD3687-69C7-4CA0-B940-11FD4274A1A4}"/>
              </a:ext>
            </a:extLst>
          </p:cNvPr>
          <p:cNvSpPr txBox="1"/>
          <p:nvPr/>
        </p:nvSpPr>
        <p:spPr>
          <a:xfrm>
            <a:off x="522185" y="4005064"/>
            <a:ext cx="823811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Contents</a:t>
            </a:r>
            <a:r>
              <a:rPr lang="en-US" dirty="0"/>
              <a:t>:</a:t>
            </a:r>
          </a:p>
          <a:p>
            <a:pPr marL="285750" indent="-285750">
              <a:buFontTx/>
              <a:buChar char="-"/>
            </a:pPr>
            <a:r>
              <a:rPr lang="en-US" dirty="0"/>
              <a:t>Requirements for HVFSS</a:t>
            </a:r>
          </a:p>
          <a:p>
            <a:pPr marL="285750" indent="-285750">
              <a:buFontTx/>
              <a:buChar char="-"/>
            </a:pPr>
            <a:r>
              <a:rPr lang="en-US" dirty="0"/>
              <a:t>Basic schematic and working principals</a:t>
            </a:r>
          </a:p>
          <a:p>
            <a:pPr marL="285750" indent="-285750">
              <a:buFontTx/>
              <a:buChar char="-"/>
            </a:pPr>
            <a:r>
              <a:rPr lang="en-US" dirty="0"/>
              <a:t>Comparison of existing MOSFETs and a switch which are used right now</a:t>
            </a:r>
          </a:p>
          <a:p>
            <a:pPr marL="285750" indent="-285750">
              <a:buFontTx/>
              <a:buChar char="-"/>
            </a:pPr>
            <a:r>
              <a:rPr lang="en-US" dirty="0"/>
              <a:t>Three main challenges</a:t>
            </a:r>
          </a:p>
          <a:p>
            <a:pPr marL="285750" indent="-285750">
              <a:buFontTx/>
              <a:buChar char="-"/>
            </a:pPr>
            <a:r>
              <a:rPr lang="en-US" dirty="0"/>
              <a:t>Measurements for a WP0 and WP1</a:t>
            </a:r>
          </a:p>
          <a:p>
            <a:pPr marL="285750" indent="-285750">
              <a:buFontTx/>
              <a:buChar char="-"/>
            </a:pPr>
            <a:r>
              <a:rPr lang="en-US" dirty="0"/>
              <a:t>Working plan</a:t>
            </a:r>
          </a:p>
          <a:p>
            <a:pPr marL="285750" indent="-285750">
              <a:buFontTx/>
              <a:buChar char="-"/>
            </a:pPr>
            <a:r>
              <a:rPr lang="en-US" dirty="0"/>
              <a:t>Expected results for a WP0 and WP1</a:t>
            </a:r>
          </a:p>
          <a:p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822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47336C-72F0-4927-9835-56BFDBF7D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Used sources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D4D16F-6BE5-4032-9774-10515FA0DF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200" dirty="0"/>
              <a:t>1) Unit 4 - Lecture 9 RF-accelerators: RF-cavities</a:t>
            </a:r>
          </a:p>
          <a:p>
            <a:r>
              <a:rPr lang="en-US" sz="1200" dirty="0"/>
              <a:t>William A. Barletta Director, United States Particle Accelerator School Dept. of Physics, MIT</a:t>
            </a:r>
          </a:p>
          <a:p>
            <a:r>
              <a:rPr lang="en-US" sz="1200" dirty="0"/>
              <a:t>2) IEEE Transactions on Industrial Electronics ( Volume: 64, Issue: 10, Oct. 2017 ), A Compact Gate Control and Voltage-Balancing Circuit for Series-Connected </a:t>
            </a:r>
            <a:r>
              <a:rPr lang="en-US" sz="1200" dirty="0" err="1"/>
              <a:t>SiC</a:t>
            </a:r>
            <a:r>
              <a:rPr lang="en-US" sz="1200" dirty="0"/>
              <a:t> MOSFETs and Its Application in a DC Breaker, Yu Ren; Xu Yang; Fan Zhang; </a:t>
            </a:r>
            <a:r>
              <a:rPr lang="en-US" sz="1200" dirty="0" err="1"/>
              <a:t>Kangping</a:t>
            </a:r>
            <a:r>
              <a:rPr lang="en-US" sz="1200" dirty="0"/>
              <a:t> Wang;  Wenjie Chen; </a:t>
            </a:r>
            <a:r>
              <a:rPr lang="en-US" sz="1200" dirty="0" err="1"/>
              <a:t>Laili</a:t>
            </a:r>
            <a:r>
              <a:rPr lang="en-US" sz="1200" dirty="0"/>
              <a:t> Wang; </a:t>
            </a:r>
            <a:r>
              <a:rPr lang="en-US" sz="1200" dirty="0" err="1"/>
              <a:t>Yunqing</a:t>
            </a:r>
            <a:r>
              <a:rPr lang="en-US" sz="1200" dirty="0"/>
              <a:t> Pei.</a:t>
            </a:r>
          </a:p>
          <a:p>
            <a:r>
              <a:rPr lang="en-US" sz="1200" dirty="0"/>
              <a:t>3) International Journal of Advanced Research in Computer Science and Software Engineering, Radiation Effect on MOSFET at Deep Submicron Technology, Nisha, Rekha Yadav Department of Electronics and Communication Eng.</a:t>
            </a:r>
          </a:p>
          <a:p>
            <a:r>
              <a:rPr lang="en-US" sz="1200" dirty="0"/>
              <a:t>4) ETRI Journal, Volume 27, Number 4, August 2005, Radiation Effects on the Power MOSFET for space applications, Young Hwan </a:t>
            </a:r>
            <a:r>
              <a:rPr lang="en-US" sz="1200" dirty="0" err="1"/>
              <a:t>Lho</a:t>
            </a:r>
            <a:r>
              <a:rPr lang="en-US" sz="1200" dirty="0"/>
              <a:t>, Ki Yup Kim.</a:t>
            </a:r>
          </a:p>
          <a:p>
            <a:endParaRPr lang="en-US" sz="12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C12DC6B-6753-4C18-8C7B-57629BD80C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2623" y="1556792"/>
            <a:ext cx="1740899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697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for the switch	</a:t>
            </a:r>
            <a:endParaRPr lang="de-DE" dirty="0"/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A4AF5B3A-D1D4-46CA-BC84-ED888740F0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3467666"/>
              </p:ext>
            </p:extLst>
          </p:nvPr>
        </p:nvGraphicFramePr>
        <p:xfrm>
          <a:off x="1289836" y="1664806"/>
          <a:ext cx="8496943" cy="39204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48017">
                  <a:extLst>
                    <a:ext uri="{9D8B030D-6E8A-4147-A177-3AD203B41FA5}">
                      <a16:colId xmlns:a16="http://schemas.microsoft.com/office/drawing/2014/main" val="2407555284"/>
                    </a:ext>
                  </a:extLst>
                </a:gridCol>
                <a:gridCol w="4248926">
                  <a:extLst>
                    <a:ext uri="{9D8B030D-6E8A-4147-A177-3AD203B41FA5}">
                      <a16:colId xmlns:a16="http://schemas.microsoft.com/office/drawing/2014/main" val="3305247116"/>
                    </a:ext>
                  </a:extLst>
                </a:gridCol>
              </a:tblGrid>
              <a:tr h="39204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Parameter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Value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0649134"/>
                  </a:ext>
                </a:extLst>
              </a:tr>
              <a:tr h="39204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Impulse current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150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sz="1400" baseline="-25000" dirty="0" err="1">
                          <a:solidFill>
                            <a:schemeClr val="tx1"/>
                          </a:solidFill>
                          <a:effectLst/>
                        </a:rPr>
                        <a:t>peak</a:t>
                      </a:r>
                      <a:endParaRPr lang="en-US" sz="1100" baseline="-25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138877"/>
                  </a:ext>
                </a:extLst>
              </a:tr>
              <a:tr h="39204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Duration of one pulse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30 ns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3597898"/>
                  </a:ext>
                </a:extLst>
              </a:tr>
              <a:tr h="39204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Duration between pulses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30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ms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516873"/>
                  </a:ext>
                </a:extLst>
              </a:tr>
              <a:tr h="39204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OFF-capacitance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≤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100 pF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5718735"/>
                  </a:ext>
                </a:extLst>
              </a:tr>
              <a:tr h="39204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ON-impedance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≤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5 Ohm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799590"/>
                  </a:ext>
                </a:extLst>
              </a:tr>
              <a:tr h="39204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Radiation capability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2482152"/>
                  </a:ext>
                </a:extLst>
              </a:tr>
              <a:tr h="39204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EMV sustainability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8235617"/>
                  </a:ext>
                </a:extLst>
              </a:tr>
              <a:tr h="39204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Turn OFF and turn ON time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10 us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5762088"/>
                  </a:ext>
                </a:extLst>
              </a:tr>
              <a:tr h="39204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Off state blocking voltage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±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 kV; 50 kV p-p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5197820"/>
                  </a:ext>
                </a:extLst>
              </a:tr>
            </a:tbl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7201A71-9A87-46EF-8B4A-BA120D8A52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2623" y="1556792"/>
            <a:ext cx="1740899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79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A7E823-B5B0-4810-8B92-D6CAA9D91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Schematic for the bunch compressor and cavity	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352A9848-2FD3-4A9F-89DA-3E8AB71A0FB1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78367" y="1484784"/>
            <a:ext cx="6552728" cy="466113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A08607-D52F-40F9-A1E5-FA488F150C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2623" y="1556792"/>
            <a:ext cx="1740899" cy="648072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5DD3722-9A8C-4E06-8C97-2FA08D7663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57182" y="2748535"/>
            <a:ext cx="3679354" cy="189014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C02DE71-E9DA-4E18-912C-D61AB6018019}"/>
              </a:ext>
            </a:extLst>
          </p:cNvPr>
          <p:cNvSpPr txBox="1"/>
          <p:nvPr/>
        </p:nvSpPr>
        <p:spPr>
          <a:xfrm>
            <a:off x="6862935" y="4733679"/>
            <a:ext cx="3296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Working principle of the switch</a:t>
            </a:r>
          </a:p>
        </p:txBody>
      </p: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586C4ABB-3739-4167-AA27-214CC5C86764}"/>
              </a:ext>
            </a:extLst>
          </p:cNvPr>
          <p:cNvCxnSpPr>
            <a:cxnSpLocks/>
          </p:cNvCxnSpPr>
          <p:nvPr/>
        </p:nvCxnSpPr>
        <p:spPr>
          <a:xfrm>
            <a:off x="4079776" y="2340994"/>
            <a:ext cx="2677406" cy="87198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4893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B06BB1-B8EB-4F63-8D4B-B2799F822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comparison of existing WBG semiconductor devices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436893A1-AA2D-4CC4-BB56-CC920B7CF1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3252408"/>
              </p:ext>
            </p:extLst>
          </p:nvPr>
        </p:nvGraphicFramePr>
        <p:xfrm>
          <a:off x="1199455" y="1484784"/>
          <a:ext cx="7647369" cy="47945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8153">
                  <a:extLst>
                    <a:ext uri="{9D8B030D-6E8A-4147-A177-3AD203B41FA5}">
                      <a16:colId xmlns:a16="http://schemas.microsoft.com/office/drawing/2014/main" val="208973360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320665315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0645808"/>
                    </a:ext>
                  </a:extLst>
                </a:gridCol>
                <a:gridCol w="1452247">
                  <a:extLst>
                    <a:ext uri="{9D8B030D-6E8A-4147-A177-3AD203B41FA5}">
                      <a16:colId xmlns:a16="http://schemas.microsoft.com/office/drawing/2014/main" val="4290156645"/>
                    </a:ext>
                  </a:extLst>
                </a:gridCol>
                <a:gridCol w="1302119">
                  <a:extLst>
                    <a:ext uri="{9D8B030D-6E8A-4147-A177-3AD203B41FA5}">
                      <a16:colId xmlns:a16="http://schemas.microsoft.com/office/drawing/2014/main" val="2870669657"/>
                    </a:ext>
                  </a:extLst>
                </a:gridCol>
                <a:gridCol w="1220594">
                  <a:extLst>
                    <a:ext uri="{9D8B030D-6E8A-4147-A177-3AD203B41FA5}">
                      <a16:colId xmlns:a16="http://schemas.microsoft.com/office/drawing/2014/main" val="900704521"/>
                    </a:ext>
                  </a:extLst>
                </a:gridCol>
              </a:tblGrid>
              <a:tr h="60199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MOSFET/Parameter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SiC C2M0025120D Cree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SiC SCT50N120 ST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SiC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SCT50N120 Rohm semiconductor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</a:rPr>
                        <a:t>GaN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Half Bridge 1200V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VM40HB120D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Visic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Technologies</a:t>
                      </a:r>
                    </a:p>
                  </a:txBody>
                  <a:tcPr marL="59405" marR="594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</a:rPr>
                        <a:t>Behlke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HTS 301</a:t>
                      </a:r>
                      <a:b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Semiconductor switch(for comparison)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869552"/>
                  </a:ext>
                </a:extLst>
              </a:tr>
              <a:tr h="33499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Drain-Source voltage (</a:t>
                      </a:r>
                      <a:r>
                        <a:rPr lang="de-DE" sz="10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1200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1200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1200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1200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30000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957980"/>
                  </a:ext>
                </a:extLst>
              </a:tr>
              <a:tr h="33499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Drain current (const) (A)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90(25°C), 60(100°C)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65(25°C), 50(100°C)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68(25°C), ?(100°C)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80(25°C), 58(100°C)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1.52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468730"/>
                  </a:ext>
                </a:extLst>
              </a:tr>
              <a:tr h="33499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Drain current (pulse) (A)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250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130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160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180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004041"/>
                  </a:ext>
                </a:extLst>
              </a:tr>
              <a:tr h="33499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Gate Threshold Voltage (V)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2.0 – 4.0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1.8 – 3.0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1.6 – 4.0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275697"/>
                  </a:ext>
                </a:extLst>
              </a:tr>
              <a:tr h="5062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Drain-Source On-State Resistance (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</a:rPr>
                        <a:t>mΩ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25 – 34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(43 - 150°C)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52 – 69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(59 - 150°C)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45 – 56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(70 - 125°C)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(88 - 150°C)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185000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017656"/>
                  </a:ext>
                </a:extLst>
              </a:tr>
              <a:tr h="33499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Output Capacitance (pF)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220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170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137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140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241003"/>
                  </a:ext>
                </a:extLst>
              </a:tr>
              <a:tr h="33499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Turn-On Delay Time (ns)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14 (800 V 50 A)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Ntc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33 (400 V 18 A)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7.5 (800 V 32 A)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4108432"/>
                  </a:ext>
                </a:extLst>
              </a:tr>
              <a:tr h="163719">
                <a:tc>
                  <a:txBody>
                    <a:bodyPr/>
                    <a:lstStyle/>
                    <a:p>
                      <a:pPr algn="l">
                        <a:lnSpc>
                          <a:spcPts val="120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Rise Time (ns)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Roboto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32 (800 V 50 A)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Ntc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42 (400 V 18 A)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10 (800 V 32 A)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5750779"/>
                  </a:ext>
                </a:extLst>
              </a:tr>
              <a:tr h="33499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Turn-Off Delay Time (ns)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29 (800 V 50 A)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Ntc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94 (400 V 18 A)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36 (800 V 32 A)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500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868928"/>
                  </a:ext>
                </a:extLst>
              </a:tr>
              <a:tr h="16371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Fall Time (ns)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28 (800 V 50 A)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Ntc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28 (400 V 18 A)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4 (800 V 32 A)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178743"/>
                  </a:ext>
                </a:extLst>
              </a:tr>
              <a:tr h="4859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Gate-source leakage current (nA)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600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3-5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206433"/>
                  </a:ext>
                </a:extLst>
              </a:tr>
              <a:tr h="4859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Drain source leakage current (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</a:rPr>
                        <a:t>uA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2-100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1-100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1-10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300-700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05" marR="59405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310887"/>
                  </a:ext>
                </a:extLst>
              </a:tr>
            </a:tbl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7A8755D-4489-4D35-A347-25852ADD15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2623" y="1556792"/>
            <a:ext cx="1740899" cy="64807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0C27446-10E3-40AE-91B4-4455CFF923E9}"/>
              </a:ext>
            </a:extLst>
          </p:cNvPr>
          <p:cNvSpPr txBox="1"/>
          <p:nvPr/>
        </p:nvSpPr>
        <p:spPr>
          <a:xfrm>
            <a:off x="9334523" y="2708920"/>
            <a:ext cx="237810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Assuming parameters in datasheet are true, there are two devices suitable for this application. </a:t>
            </a:r>
          </a:p>
          <a:p>
            <a:r>
              <a:rPr lang="en-US" dirty="0"/>
              <a:t>First is </a:t>
            </a:r>
            <a:r>
              <a:rPr lang="en-US" dirty="0" err="1"/>
              <a:t>SiC</a:t>
            </a:r>
            <a:r>
              <a:rPr lang="en-US" dirty="0"/>
              <a:t> MOSFET produced by CREE and the second is </a:t>
            </a:r>
            <a:r>
              <a:rPr lang="en-US" dirty="0" err="1"/>
              <a:t>GaN</a:t>
            </a:r>
            <a:r>
              <a:rPr lang="en-US" dirty="0"/>
              <a:t> half bridge developed by </a:t>
            </a:r>
            <a:r>
              <a:rPr lang="en-US" dirty="0" err="1"/>
              <a:t>Visic</a:t>
            </a:r>
            <a:r>
              <a:rPr lang="en-US" dirty="0"/>
              <a:t> Technologies.</a:t>
            </a:r>
          </a:p>
        </p:txBody>
      </p:sp>
    </p:spTree>
    <p:extLst>
      <p:ext uri="{BB962C8B-B14F-4D97-AF65-F5344CB8AC3E}">
        <p14:creationId xmlns:p14="http://schemas.microsoft.com/office/powerpoint/2010/main" val="2365804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246DB8-9DCA-4479-951F-C53FA8A07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first challenge</a:t>
            </a:r>
            <a:r>
              <a:rPr lang="de-DE" dirty="0"/>
              <a:t>: Radiation</a:t>
            </a:r>
            <a:r>
              <a:rPr lang="en-US" dirty="0"/>
              <a:t>	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80F0D9-FC83-48A8-94BC-9E765506D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01" y="1591519"/>
            <a:ext cx="11376639" cy="477753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F3D9924-B264-412F-96BD-3CB1C85A831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57451" y="2068488"/>
            <a:ext cx="5494533" cy="3427048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6B400C5-D845-4882-BE4E-DBD7652147C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493265" y="2223304"/>
            <a:ext cx="4309110" cy="30956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880D989-7B82-43F2-A090-D873A1AD7B07}"/>
              </a:ext>
            </a:extLst>
          </p:cNvPr>
          <p:cNvSpPr txBox="1"/>
          <p:nvPr/>
        </p:nvSpPr>
        <p:spPr>
          <a:xfrm>
            <a:off x="1364809" y="5353387"/>
            <a:ext cx="4587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Increase of the sub-threshold current in a </a:t>
            </a:r>
          </a:p>
          <a:p>
            <a:r>
              <a:rPr lang="en-US" sz="1200" dirty="0"/>
              <a:t>n-channel transistor given by a decrease in the </a:t>
            </a:r>
          </a:p>
          <a:p>
            <a:r>
              <a:rPr lang="en-US" sz="1200" dirty="0"/>
              <a:t>threshold voltage and in the sub -threshold slope[3]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70C74F-8C59-4400-BD60-E7D66B0EC215}"/>
              </a:ext>
            </a:extLst>
          </p:cNvPr>
          <p:cNvSpPr txBox="1"/>
          <p:nvPr/>
        </p:nvSpPr>
        <p:spPr>
          <a:xfrm>
            <a:off x="6456040" y="5353387"/>
            <a:ext cx="4299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Threshold voltage characteristics of a MOSFET (100 V) </a:t>
            </a:r>
          </a:p>
          <a:p>
            <a:r>
              <a:rPr lang="en-US" sz="1200" dirty="0"/>
              <a:t>under a dose rate of 4.97 rad/s.[4]</a:t>
            </a:r>
          </a:p>
          <a:p>
            <a:endParaRPr lang="en-US" sz="1200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4FA29DC-3F01-4E93-913F-3947B110F6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2623" y="1556792"/>
            <a:ext cx="1740899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802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48C473-A872-4437-A5E0-04BBE60E4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206" y="463350"/>
            <a:ext cx="8856156" cy="838200"/>
          </a:xfrm>
        </p:spPr>
        <p:txBody>
          <a:bodyPr/>
          <a:lstStyle/>
          <a:p>
            <a:r>
              <a:rPr lang="en-US" dirty="0"/>
              <a:t>The second and third challenges: Impact of the LCR parameters of the circuit and drain-source voltage balancing.	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FE7AC9-7704-4A33-ABE3-2B3B2C3B4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Voltage balancing and impact of LCR parameters of the controlled circuit.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3004E88-C643-4062-8DC7-2714DE6405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2623" y="1556792"/>
            <a:ext cx="1740899" cy="648072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3C7756F-5288-4963-A3A3-83C9090200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2104" y="2225468"/>
            <a:ext cx="2229359" cy="334403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10A6452-4E3C-4F28-B105-26F5034DE43F}"/>
              </a:ext>
            </a:extLst>
          </p:cNvPr>
          <p:cNvSpPr txBox="1"/>
          <p:nvPr/>
        </p:nvSpPr>
        <p:spPr>
          <a:xfrm>
            <a:off x="630138" y="5713550"/>
            <a:ext cx="4408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Lumped circuit analogy</a:t>
            </a:r>
            <a:r>
              <a:rPr lang="ru-RU" sz="1200" dirty="0"/>
              <a:t> </a:t>
            </a:r>
            <a:r>
              <a:rPr lang="en-US" sz="1200" dirty="0"/>
              <a:t>and SPICE model of resonant cavity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FCA5FEE-926A-4A11-A821-2E6CA3F08B5D}"/>
              </a:ext>
            </a:extLst>
          </p:cNvPr>
          <p:cNvSpPr txBox="1"/>
          <p:nvPr/>
        </p:nvSpPr>
        <p:spPr>
          <a:xfrm>
            <a:off x="6307849" y="5569506"/>
            <a:ext cx="4468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Proposed series-connected </a:t>
            </a:r>
            <a:r>
              <a:rPr lang="en-US" sz="1200" dirty="0" err="1"/>
              <a:t>SiC</a:t>
            </a:r>
            <a:r>
              <a:rPr lang="en-US" sz="1200" dirty="0"/>
              <a:t> MOSFET topology. [2]</a:t>
            </a:r>
          </a:p>
          <a:p>
            <a:r>
              <a:rPr lang="en-US" sz="1200" dirty="0"/>
              <a:t>This image is an example of voltage balancing in DC-chopper. </a:t>
            </a:r>
            <a:endParaRPr lang="ru-RU" sz="12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8E54A54-4529-4733-A854-7E0E55DD5B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2892" y="2023383"/>
            <a:ext cx="3397777" cy="3580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142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FA2445-6057-4E30-A796-EE2228EB7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Measurements and needed data for development process	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69D2EF6-E271-4958-8D37-4013B3CE1E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2623" y="1556792"/>
            <a:ext cx="1740899" cy="64807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C3B6270-6598-4050-A2D4-6D1F155C91E4}"/>
              </a:ext>
            </a:extLst>
          </p:cNvPr>
          <p:cNvSpPr txBox="1"/>
          <p:nvPr/>
        </p:nvSpPr>
        <p:spPr>
          <a:xfrm>
            <a:off x="695400" y="1880828"/>
            <a:ext cx="332655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WP0 Data accumulation:</a:t>
            </a:r>
          </a:p>
          <a:p>
            <a:endParaRPr lang="en-US" dirty="0"/>
          </a:p>
          <a:p>
            <a:pPr lvl="0"/>
            <a:r>
              <a:rPr lang="en-US" dirty="0"/>
              <a:t>- LCR parameters of the circuit</a:t>
            </a:r>
          </a:p>
          <a:p>
            <a:pPr lvl="0"/>
            <a:r>
              <a:rPr lang="en-US" dirty="0"/>
              <a:t>- Voltage characteristics</a:t>
            </a:r>
          </a:p>
          <a:p>
            <a:pPr lvl="0"/>
            <a:r>
              <a:rPr lang="en-US" dirty="0"/>
              <a:t>- Operating frequency</a:t>
            </a:r>
          </a:p>
          <a:p>
            <a:pPr lvl="0"/>
            <a:r>
              <a:rPr lang="en-US" dirty="0"/>
              <a:t>- Resonant frequency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1D3F45-C4EE-43A1-99BB-8D039AB1FD7C}"/>
              </a:ext>
            </a:extLst>
          </p:cNvPr>
          <p:cNvSpPr txBox="1"/>
          <p:nvPr/>
        </p:nvSpPr>
        <p:spPr>
          <a:xfrm>
            <a:off x="5202312" y="1880828"/>
            <a:ext cx="445089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WP1 Endurance test</a:t>
            </a:r>
          </a:p>
          <a:p>
            <a:endParaRPr lang="en-US" b="1" dirty="0"/>
          </a:p>
          <a:p>
            <a:pPr lvl="0"/>
            <a:r>
              <a:rPr lang="en-US" dirty="0"/>
              <a:t>- Threshold voltage degradation over time</a:t>
            </a:r>
          </a:p>
          <a:p>
            <a:pPr lvl="0"/>
            <a:r>
              <a:rPr lang="en-US" dirty="0"/>
              <a:t>- Break down voltage decrease over time</a:t>
            </a:r>
          </a:p>
          <a:p>
            <a:pPr lvl="0"/>
            <a:r>
              <a:rPr lang="en-US" dirty="0"/>
              <a:t>- Leakage current</a:t>
            </a:r>
          </a:p>
          <a:p>
            <a:pPr lvl="0"/>
            <a:r>
              <a:rPr lang="en-US" dirty="0"/>
              <a:t>- Drain current</a:t>
            </a:r>
          </a:p>
          <a:p>
            <a:r>
              <a:rPr lang="en-US" dirty="0"/>
              <a:t>- Radiation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653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776B57-8EDE-4AC0-8797-D9BF97F2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plan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0BD3A34-3A1B-4C51-BC70-B3EAA8DF7A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2623" y="1556792"/>
            <a:ext cx="1740899" cy="64807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230CD01-7C0A-4ABD-BE68-C5EC6A51856A}"/>
              </a:ext>
            </a:extLst>
          </p:cNvPr>
          <p:cNvSpPr txBox="1"/>
          <p:nvPr/>
        </p:nvSpPr>
        <p:spPr>
          <a:xfrm>
            <a:off x="767408" y="1916832"/>
            <a:ext cx="578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WP0 – Yellow, WP1 – Green, WP2 – Red, WP3 - violet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B0FA4269-4A39-4964-BC02-1B56BF4556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0791286"/>
              </p:ext>
            </p:extLst>
          </p:nvPr>
        </p:nvGraphicFramePr>
        <p:xfrm>
          <a:off x="26260" y="2213671"/>
          <a:ext cx="11264420" cy="4113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83110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246234-7B65-42C2-9D7E-C0103B71B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	and expecting results for WP0 and WP1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DA739B-A0B1-4222-9ACA-62F6F60ADD30}"/>
              </a:ext>
            </a:extLst>
          </p:cNvPr>
          <p:cNvSpPr txBox="1"/>
          <p:nvPr/>
        </p:nvSpPr>
        <p:spPr>
          <a:xfrm>
            <a:off x="911424" y="1988840"/>
            <a:ext cx="482453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WP0 results:</a:t>
            </a:r>
          </a:p>
          <a:p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Math model for RF cavity</a:t>
            </a:r>
          </a:p>
          <a:p>
            <a:pPr marL="285750" indent="-285750">
              <a:buFontTx/>
              <a:buChar char="-"/>
            </a:pPr>
            <a:r>
              <a:rPr lang="en-US" dirty="0"/>
              <a:t>Assumption for a MOSFET parameters based on math model</a:t>
            </a:r>
          </a:p>
          <a:p>
            <a:pPr marL="285750" indent="-285750">
              <a:buFontTx/>
              <a:buChar char="-"/>
            </a:pPr>
            <a:r>
              <a:rPr lang="en-US" dirty="0"/>
              <a:t>Measured data</a:t>
            </a:r>
          </a:p>
          <a:p>
            <a:pPr marL="285750" indent="-285750">
              <a:buFontTx/>
              <a:buChar char="-"/>
            </a:pPr>
            <a:r>
              <a:rPr lang="en-US" dirty="0"/>
              <a:t>Choice of the existing MOSFET</a:t>
            </a:r>
          </a:p>
          <a:p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  <a:p>
            <a:endParaRPr lang="en-US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37B8D98-0F92-45B0-A010-64783869C9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2623" y="1556792"/>
            <a:ext cx="1740899" cy="64807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B5FCECE-1A0A-41C7-9FD9-5291D2EA6363}"/>
              </a:ext>
            </a:extLst>
          </p:cNvPr>
          <p:cNvSpPr txBox="1"/>
          <p:nvPr/>
        </p:nvSpPr>
        <p:spPr>
          <a:xfrm>
            <a:off x="5735958" y="1988840"/>
            <a:ext cx="468052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WP1 results:</a:t>
            </a:r>
          </a:p>
          <a:p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Schematic and PCB for a Endurance test stand</a:t>
            </a:r>
          </a:p>
          <a:p>
            <a:pPr marL="285750" indent="-285750">
              <a:buFontTx/>
              <a:buChar char="-"/>
            </a:pPr>
            <a:r>
              <a:rPr lang="en-US" dirty="0"/>
              <a:t>Stand must consist of Si MOSFET and </a:t>
            </a:r>
            <a:r>
              <a:rPr lang="en-US" dirty="0" err="1"/>
              <a:t>SiC</a:t>
            </a:r>
            <a:r>
              <a:rPr lang="en-US" dirty="0"/>
              <a:t> MOSFET, to compare their characteristics and breakdown voltages</a:t>
            </a:r>
          </a:p>
          <a:p>
            <a:pPr marL="285750" indent="-285750">
              <a:buFontTx/>
              <a:buChar char="-"/>
            </a:pPr>
            <a:r>
              <a:rPr lang="en-US" dirty="0"/>
              <a:t>Functional stand for endurance test</a:t>
            </a:r>
          </a:p>
          <a:p>
            <a:pPr marL="285750" indent="-285750">
              <a:buFontTx/>
              <a:buChar char="-"/>
            </a:pPr>
            <a:r>
              <a:rPr lang="en-US" dirty="0"/>
              <a:t>Test data from TU Darmstadt</a:t>
            </a:r>
          </a:p>
          <a:p>
            <a:pPr marL="285750" indent="-285750">
              <a:buFontTx/>
              <a:buChar char="-"/>
            </a:pPr>
            <a:r>
              <a:rPr lang="en-US" dirty="0"/>
              <a:t>Test data from GSI</a:t>
            </a:r>
          </a:p>
        </p:txBody>
      </p:sp>
    </p:spTree>
    <p:extLst>
      <p:ext uri="{BB962C8B-B14F-4D97-AF65-F5344CB8AC3E}">
        <p14:creationId xmlns:p14="http://schemas.microsoft.com/office/powerpoint/2010/main" val="3368599097"/>
      </p:ext>
    </p:extLst>
  </p:cSld>
  <p:clrMapOvr>
    <a:masterClrMapping/>
  </p:clrMapOvr>
</p:sld>
</file>

<file path=ppt/theme/theme1.xml><?xml version="1.0" encoding="utf-8"?>
<a:theme xmlns:a="http://schemas.openxmlformats.org/drawingml/2006/main" name="Präsentationsvorlage_BWL9">
  <a:themeElements>
    <a:clrScheme name="v1_TUD_Präsentation_r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1_TUD_Präsentation_r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1_TUD_Präsentation_r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RT-P.P_Vorlage" id="{A9EE6E87-30DA-4AEA-AC13-AA862AF79B22}" vid="{2C927C30-9751-444D-8B3A-98A9CCB2BFA2}"/>
    </a:ext>
  </a:ext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904</Words>
  <Application>Microsoft Office PowerPoint</Application>
  <PresentationFormat>Широкоэкранный</PresentationFormat>
  <Paragraphs>182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Arial</vt:lpstr>
      <vt:lpstr>Bitstream Charter</vt:lpstr>
      <vt:lpstr>Calibri</vt:lpstr>
      <vt:lpstr>Roboto</vt:lpstr>
      <vt:lpstr>Stafford</vt:lpstr>
      <vt:lpstr>Tahoma</vt:lpstr>
      <vt:lpstr>Times New Roman</vt:lpstr>
      <vt:lpstr>Wingdings</vt:lpstr>
      <vt:lpstr>Präsentationsvorlage_BWL9</vt:lpstr>
      <vt:lpstr>High voltage fast semiconductor switch (HVFSS)</vt:lpstr>
      <vt:lpstr>Requirements for the switch </vt:lpstr>
      <vt:lpstr>Schematic for the bunch compressor and cavity </vt:lpstr>
      <vt:lpstr>First comparison of existing WBG semiconductor devices</vt:lpstr>
      <vt:lpstr>The first challenge: Radiation </vt:lpstr>
      <vt:lpstr>The second and third challenges: Impact of the LCR parameters of the circuit and drain-source voltage balancing. </vt:lpstr>
      <vt:lpstr>Measurements and needed data for development process </vt:lpstr>
      <vt:lpstr>Working plan</vt:lpstr>
      <vt:lpstr>Conclusion and expecting results for WP0 and WP1</vt:lpstr>
      <vt:lpstr>Used 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Moritz Lohse</dc:creator>
  <cp:lastModifiedBy>Pavel Makin</cp:lastModifiedBy>
  <cp:revision>123</cp:revision>
  <cp:lastPrinted>2018-09-19T07:39:53Z</cp:lastPrinted>
  <dcterms:created xsi:type="dcterms:W3CDTF">2009-12-23T09:42:49Z</dcterms:created>
  <dcterms:modified xsi:type="dcterms:W3CDTF">2018-09-26T15:07:19Z</dcterms:modified>
</cp:coreProperties>
</file>