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1" r:id="rId2"/>
    <p:sldId id="262" r:id="rId3"/>
    <p:sldId id="259" r:id="rId4"/>
    <p:sldId id="260" r:id="rId5"/>
    <p:sldId id="263" r:id="rId6"/>
    <p:sldId id="265" r:id="rId7"/>
    <p:sldId id="264" r:id="rId8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A300"/>
    <a:srgbClr val="FDCA00"/>
    <a:srgbClr val="9C1C26"/>
    <a:srgbClr val="312C8C"/>
    <a:srgbClr val="000000"/>
    <a:srgbClr val="B5B5B5"/>
    <a:srgbClr val="E950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02" autoAdjust="0"/>
    <p:restoredTop sz="99781" autoAdjust="0"/>
  </p:normalViewPr>
  <p:slideViewPr>
    <p:cSldViewPr snapToObjects="1">
      <p:cViewPr varScale="1">
        <p:scale>
          <a:sx n="117" d="100"/>
          <a:sy n="117" d="100"/>
        </p:scale>
        <p:origin x="172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90500" y="387350"/>
            <a:ext cx="54038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1300"/>
              </a:lnSpc>
              <a:defRPr sz="1000" b="1">
                <a:latin typeface="Stafford" pitchFamily="2" charset="0"/>
              </a:defRPr>
            </a:lvl1pPr>
          </a:lstStyle>
          <a:p>
            <a:endParaRPr lang="de-DE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190500" y="8567738"/>
            <a:ext cx="13303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latin typeface="Stafford" pitchFamily="2" charset="0"/>
              </a:defRPr>
            </a:lvl1pPr>
          </a:lstStyle>
          <a:p>
            <a:fld id="{A32DC80D-291A-4ABB-A78B-0417274A267C}" type="datetime4">
              <a:rPr lang="de-DE"/>
              <a:pPr/>
              <a:t>27. September 2018</a:t>
            </a:fld>
            <a:endParaRPr lang="de-DE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520825" y="8567738"/>
            <a:ext cx="44640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latin typeface="Stafford" pitchFamily="2" charset="0"/>
              </a:defRPr>
            </a:lvl1pPr>
          </a:lstStyle>
          <a:p>
            <a:r>
              <a:rPr lang="de-DE"/>
              <a:t>|  </a:t>
            </a: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999163" y="8567738"/>
            <a:ext cx="6699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latin typeface="Stafford" pitchFamily="2" charset="0"/>
              </a:defRPr>
            </a:lvl1pPr>
          </a:lstStyle>
          <a:p>
            <a:r>
              <a:rPr lang="de-DE"/>
              <a:t>|  </a:t>
            </a:r>
            <a:fld id="{C7CC2173-B0D1-45F1-9D54-E33B7353DA19}" type="slidenum">
              <a:rPr lang="de-DE"/>
              <a:pPr/>
              <a:t>‹#›</a:t>
            </a:fld>
            <a:endParaRPr lang="de-DE"/>
          </a:p>
        </p:txBody>
      </p:sp>
      <p:pic>
        <p:nvPicPr>
          <p:cNvPr id="50182" name="Picture 6" descr="tud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0400" y="360363"/>
            <a:ext cx="928688" cy="417512"/>
          </a:xfrm>
          <a:prstGeom prst="rect">
            <a:avLst/>
          </a:prstGeom>
          <a:noFill/>
        </p:spPr>
      </p:pic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190500" y="179388"/>
            <a:ext cx="6478588" cy="144462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50184" name="Line 8"/>
          <p:cNvSpPr>
            <a:spLocks noChangeShapeType="1"/>
          </p:cNvSpPr>
          <p:nvPr/>
        </p:nvSpPr>
        <p:spPr bwMode="auto">
          <a:xfrm>
            <a:off x="190500" y="360363"/>
            <a:ext cx="6478588" cy="0"/>
          </a:xfrm>
          <a:prstGeom prst="line">
            <a:avLst/>
          </a:prstGeom>
          <a:noFill/>
          <a:ln w="1524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50185" name="Line 9"/>
          <p:cNvSpPr>
            <a:spLocks noChangeShapeType="1"/>
          </p:cNvSpPr>
          <p:nvPr/>
        </p:nvSpPr>
        <p:spPr bwMode="auto">
          <a:xfrm>
            <a:off x="190500" y="8496300"/>
            <a:ext cx="647858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50186" name="Line 10"/>
          <p:cNvSpPr>
            <a:spLocks noChangeShapeType="1"/>
          </p:cNvSpPr>
          <p:nvPr/>
        </p:nvSpPr>
        <p:spPr bwMode="auto">
          <a:xfrm>
            <a:off x="188913" y="777875"/>
            <a:ext cx="6478587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50070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 descr="tud_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32463" y="360363"/>
            <a:ext cx="935037" cy="420687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88913" y="8685213"/>
            <a:ext cx="1619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1300"/>
              </a:lnSpc>
              <a:defRPr sz="1000">
                <a:latin typeface="Stafford" pitchFamily="2" charset="0"/>
              </a:defRPr>
            </a:lvl1pPr>
          </a:lstStyle>
          <a:p>
            <a:fld id="{065B079B-E513-489A-8A1B-D7C78493EA86}" type="datetime4">
              <a:rPr lang="de-DE"/>
              <a:pPr/>
              <a:t>27. September 2018</a:t>
            </a:fld>
            <a:endParaRPr lang="de-DE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22388" y="923925"/>
            <a:ext cx="4194175" cy="30718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90500" y="4284663"/>
            <a:ext cx="6477000" cy="428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808163" y="8685213"/>
            <a:ext cx="4105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1300"/>
              </a:lnSpc>
              <a:defRPr sz="1000">
                <a:latin typeface="Stafford" pitchFamily="2" charset="0"/>
              </a:defRPr>
            </a:lvl1pPr>
          </a:lstStyle>
          <a:p>
            <a:r>
              <a:rPr lang="de-DE"/>
              <a:t>|  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913438" y="8685213"/>
            <a:ext cx="942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ts val="1300"/>
              </a:lnSpc>
              <a:defRPr sz="1000">
                <a:latin typeface="Stafford" pitchFamily="2" charset="0"/>
              </a:defRPr>
            </a:lvl1pPr>
          </a:lstStyle>
          <a:p>
            <a:r>
              <a:rPr lang="de-DE"/>
              <a:t>|  </a:t>
            </a:r>
            <a:fld id="{C36AA9A4-5D0B-4134-89A6-D8B9DAA4F25C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190500" y="387350"/>
            <a:ext cx="540385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8000" tIns="0" rIns="0" bIns="0" anchor="ctr"/>
          <a:lstStyle/>
          <a:p>
            <a:pPr>
              <a:lnSpc>
                <a:spcPts val="1300"/>
              </a:lnSpc>
            </a:pPr>
            <a:endParaRPr lang="de-DE" sz="1000" b="1">
              <a:latin typeface="Stafford" pitchFamily="2" charset="0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190500" y="179388"/>
            <a:ext cx="6478588" cy="144462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190500" y="360363"/>
            <a:ext cx="6478588" cy="0"/>
          </a:xfrm>
          <a:prstGeom prst="line">
            <a:avLst/>
          </a:prstGeom>
          <a:noFill/>
          <a:ln w="1524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083" name="Line 11"/>
          <p:cNvSpPr>
            <a:spLocks noChangeShapeType="1"/>
          </p:cNvSpPr>
          <p:nvPr/>
        </p:nvSpPr>
        <p:spPr bwMode="auto">
          <a:xfrm>
            <a:off x="190500" y="781050"/>
            <a:ext cx="647858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auto">
          <a:xfrm>
            <a:off x="190500" y="8685213"/>
            <a:ext cx="647858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086" name="Line 14"/>
          <p:cNvSpPr>
            <a:spLocks noChangeShapeType="1"/>
          </p:cNvSpPr>
          <p:nvPr/>
        </p:nvSpPr>
        <p:spPr bwMode="auto">
          <a:xfrm>
            <a:off x="188913" y="4103688"/>
            <a:ext cx="6478587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6787406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fontAlgn="base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+mn-ea"/>
        <a:cs typeface="+mn-cs"/>
      </a:defRPr>
    </a:lvl1pPr>
    <a:lvl2pPr marL="457200" algn="l" rtl="0" fontAlgn="base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+mn-ea"/>
        <a:cs typeface="+mn-cs"/>
      </a:defRPr>
    </a:lvl2pPr>
    <a:lvl3pPr marL="914400" algn="l" rtl="0" fontAlgn="base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+mn-ea"/>
        <a:cs typeface="+mn-cs"/>
      </a:defRPr>
    </a:lvl3pPr>
    <a:lvl4pPr marL="1371600" algn="l" rtl="0" fontAlgn="base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+mn-ea"/>
        <a:cs typeface="+mn-cs"/>
      </a:defRPr>
    </a:lvl4pPr>
    <a:lvl5pPr marL="1828800" algn="l" rtl="0" fontAlgn="base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250825" y="368300"/>
            <a:ext cx="8642350" cy="2089150"/>
          </a:xfrm>
          <a:prstGeom prst="rect">
            <a:avLst/>
          </a:prstGeom>
          <a:solidFill>
            <a:srgbClr val="9C1C2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58775" y="1449388"/>
            <a:ext cx="6642117" cy="944562"/>
          </a:xfrm>
        </p:spPr>
        <p:txBody>
          <a:bodyPr lIns="0" tIns="0" rIns="0" b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de-DE"/>
              <a:t>Click to edit Master subtitle style</a:t>
            </a:r>
            <a:endParaRPr lang="de-DE" dirty="0"/>
          </a:p>
        </p:txBody>
      </p:sp>
      <p:sp>
        <p:nvSpPr>
          <p:cNvPr id="87048" name="Rectangle 8"/>
          <p:cNvSpPr>
            <a:spLocks noChangeArrowheads="1"/>
          </p:cNvSpPr>
          <p:nvPr/>
        </p:nvSpPr>
        <p:spPr bwMode="auto">
          <a:xfrm>
            <a:off x="250825" y="196850"/>
            <a:ext cx="8642350" cy="144463"/>
          </a:xfrm>
          <a:prstGeom prst="rect">
            <a:avLst/>
          </a:prstGeom>
          <a:solidFill>
            <a:srgbClr val="9C1C26"/>
          </a:solidFill>
          <a:ln w="317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87049" name="Picture 9" descr="tud_logo"/>
          <p:cNvPicPr>
            <a:picLocks noChangeAspect="1" noChangeArrowheads="1"/>
          </p:cNvPicPr>
          <p:nvPr/>
        </p:nvPicPr>
        <p:blipFill>
          <a:blip r:embed="rId2" cstate="print"/>
          <a:srcRect r="5453"/>
          <a:stretch>
            <a:fillRect/>
          </a:stretch>
        </p:blipFill>
        <p:spPr bwMode="auto">
          <a:xfrm>
            <a:off x="7172325" y="657225"/>
            <a:ext cx="187325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55" name="Line 15"/>
          <p:cNvSpPr>
            <a:spLocks noChangeShapeType="1"/>
          </p:cNvSpPr>
          <p:nvPr/>
        </p:nvSpPr>
        <p:spPr bwMode="auto">
          <a:xfrm>
            <a:off x="252413" y="6357958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87058" name="Rectangle 18"/>
          <p:cNvSpPr>
            <a:spLocks noChangeArrowheads="1"/>
          </p:cNvSpPr>
          <p:nvPr/>
        </p:nvSpPr>
        <p:spPr bwMode="auto">
          <a:xfrm>
            <a:off x="250825" y="360363"/>
            <a:ext cx="8640763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87059" name="Rectangle 19"/>
          <p:cNvSpPr>
            <a:spLocks noChangeArrowheads="1"/>
          </p:cNvSpPr>
          <p:nvPr/>
        </p:nvSpPr>
        <p:spPr bwMode="auto">
          <a:xfrm>
            <a:off x="250825" y="2457450"/>
            <a:ext cx="8640763" cy="79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Click to edit Master title style</a:t>
            </a:r>
            <a:endParaRPr lang="de-DE" dirty="0"/>
          </a:p>
        </p:txBody>
      </p:sp>
      <p:sp>
        <p:nvSpPr>
          <p:cNvPr id="15" name="Fußzeilenplatzhalter 3"/>
          <p:cNvSpPr txBox="1">
            <a:spLocks/>
          </p:cNvSpPr>
          <p:nvPr userDrawn="1"/>
        </p:nvSpPr>
        <p:spPr>
          <a:xfrm>
            <a:off x="252413" y="6489700"/>
            <a:ext cx="7200900" cy="231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E482C5-58E3-4583-8C64-AB4EA00E1990}" type="datetime1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27.09.18</a:t>
            </a:fld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  |  Fachbereich 18  |  Institut TEMF  |  Prof. Oliver Boine-Frankenheim  |  </a:t>
            </a:r>
            <a:fld id="{8E9B2640-8CD7-45FF-9440-54608BC46479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Tahom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Tahoma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000" y="1620000"/>
            <a:ext cx="6823569" cy="4479943"/>
          </a:xfrm>
        </p:spPr>
        <p:txBody>
          <a:bodyPr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6421455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de-DE"/>
              <a:t>Click to edit Master title style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642145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58775" y="1592263"/>
            <a:ext cx="4135438" cy="4551381"/>
          </a:xfrm>
        </p:spPr>
        <p:txBody>
          <a:bodyPr/>
          <a:lstStyle>
            <a:lvl1pPr marL="0" indent="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86314" y="1592263"/>
            <a:ext cx="4105274" cy="4551381"/>
          </a:xfrm>
        </p:spPr>
        <p:txBody>
          <a:bodyPr/>
          <a:lstStyle>
            <a:lvl1pPr marL="0" indent="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57620" y="1620000"/>
            <a:ext cx="5000660" cy="45061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58776" y="1620000"/>
            <a:ext cx="3106738" cy="45061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40000" cy="838200"/>
          </a:xfrm>
        </p:spPr>
        <p:txBody>
          <a:bodyPr/>
          <a:lstStyle/>
          <a:p>
            <a:r>
              <a:rPr lang="de-DE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928801"/>
            <a:ext cx="5486400" cy="27987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Drag picture to placeholder or click icon to add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250825" y="368300"/>
            <a:ext cx="864235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latin typeface="+mn-lt"/>
              <a:cs typeface="Tahoma" pitchFamily="34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488950"/>
            <a:ext cx="664211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1620000"/>
            <a:ext cx="664089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250825" y="196850"/>
            <a:ext cx="8642350" cy="144463"/>
          </a:xfrm>
          <a:prstGeom prst="rect">
            <a:avLst/>
          </a:prstGeom>
          <a:solidFill>
            <a:srgbClr val="9C1C26"/>
          </a:solidFill>
          <a:ln w="3175">
            <a:noFill/>
            <a:miter lim="800000"/>
            <a:headEnd/>
            <a:tailEnd/>
          </a:ln>
        </p:spPr>
        <p:txBody>
          <a:bodyPr/>
          <a:lstStyle/>
          <a:p>
            <a:endParaRPr lang="de-DE">
              <a:latin typeface="+mn-lt"/>
              <a:cs typeface="Tahoma" pitchFamily="34" charset="0"/>
            </a:endParaRPr>
          </a:p>
        </p:txBody>
      </p:sp>
      <p:pic>
        <p:nvPicPr>
          <p:cNvPr id="1033" name="Picture 9" descr="tud_logo"/>
          <p:cNvPicPr>
            <a:picLocks noChangeAspect="1" noChangeArrowheads="1"/>
          </p:cNvPicPr>
          <p:nvPr/>
        </p:nvPicPr>
        <p:blipFill>
          <a:blip r:embed="rId10" cstate="print"/>
          <a:srcRect r="5453"/>
          <a:stretch>
            <a:fillRect/>
          </a:stretch>
        </p:blipFill>
        <p:spPr bwMode="auto">
          <a:xfrm>
            <a:off x="7167563" y="512763"/>
            <a:ext cx="18732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8" name="Line 14"/>
          <p:cNvSpPr>
            <a:spLocks noChangeShapeType="1"/>
          </p:cNvSpPr>
          <p:nvPr/>
        </p:nvSpPr>
        <p:spPr bwMode="auto">
          <a:xfrm>
            <a:off x="250825" y="1449388"/>
            <a:ext cx="8640763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>
              <a:latin typeface="+mn-lt"/>
              <a:cs typeface="Tahoma" pitchFamily="34" charset="0"/>
            </a:endParaRPr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250825" y="366713"/>
            <a:ext cx="8640763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>
              <a:latin typeface="+mn-lt"/>
              <a:cs typeface="Tahoma" pitchFamily="34" charset="0"/>
            </a:endParaRPr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auto">
          <a:xfrm>
            <a:off x="252413" y="6357958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>
              <a:latin typeface="+mn-lt"/>
              <a:cs typeface="Tahoma" pitchFamily="34" charset="0"/>
            </a:endParaRPr>
          </a:p>
        </p:txBody>
      </p:sp>
      <p:sp>
        <p:nvSpPr>
          <p:cNvPr id="13" name="Fußzeilenplatzhalter 3"/>
          <p:cNvSpPr txBox="1">
            <a:spLocks/>
          </p:cNvSpPr>
          <p:nvPr/>
        </p:nvSpPr>
        <p:spPr>
          <a:xfrm>
            <a:off x="252412" y="6489700"/>
            <a:ext cx="8136011" cy="231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E482C5-58E3-4583-8C64-AB4EA00E1990}" type="datetime1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27.09.18</a:t>
            </a:fld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  |  Institut TEMF  |  Fachgebiet Beschleunigerphysik  |  Prof. Oliver Boine-Frankenheim  |  </a:t>
            </a:r>
            <a:fld id="{8E9B2640-8CD7-45FF-9440-54608BC46479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Tahom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Tahom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n-lt"/>
          <a:ea typeface="+mj-ea"/>
          <a:cs typeface="Tahoma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179388" indent="-179388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None/>
        <a:defRPr sz="200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9388" indent="-177800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Tahoma" pitchFamily="34" charset="0"/>
        </a:defRPr>
      </a:lvl2pPr>
      <a:lvl3pPr marL="538163" indent="-187325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cs typeface="Tahoma" pitchFamily="34" charset="0"/>
        </a:defRPr>
      </a:lvl3pPr>
      <a:lvl4pPr marL="717550" indent="-173038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cs typeface="Tahoma" pitchFamily="34" charset="0"/>
        </a:defRPr>
      </a:lvl4pPr>
      <a:lvl5pPr marL="908050" indent="-188913" algn="l" rtl="0" eaLnBrk="1" fontAlgn="base" hangingPunct="1">
        <a:lnSpc>
          <a:spcPct val="130000"/>
        </a:lnSpc>
        <a:spcBef>
          <a:spcPts val="200"/>
        </a:spcBef>
        <a:spcAft>
          <a:spcPts val="23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cs typeface="Tahoma" pitchFamily="34" charset="0"/>
        </a:defRPr>
      </a:lvl5pPr>
      <a:lvl6pPr marL="13652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8224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2796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7368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4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3.jpeg"/><Relationship Id="rId5" Type="http://schemas.openxmlformats.org/officeDocument/2006/relationships/image" Target="../media/image8.jpeg"/><Relationship Id="rId10" Type="http://schemas.openxmlformats.org/officeDocument/2006/relationships/hyperlink" Target="https://de.wikipedia.org/wiki/Ingo_Hofmann" TargetMode="External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22.jpg"/><Relationship Id="rId7" Type="http://schemas.openxmlformats.org/officeDocument/2006/relationships/image" Target="../media/image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2902A7A-D666-9D48-8A6F-0D849989E7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321" y="1124744"/>
            <a:ext cx="6642117" cy="944562"/>
          </a:xfrm>
        </p:spPr>
        <p:txBody>
          <a:bodyPr/>
          <a:lstStyle/>
          <a:p>
            <a:r>
              <a:rPr lang="de-DE" dirty="0"/>
              <a:t>Institut Theorie Elektromagnetischer Felder (TEMF)</a:t>
            </a:r>
          </a:p>
          <a:p>
            <a:r>
              <a:rPr lang="de-DE" dirty="0"/>
              <a:t>Fachbereich Elektrotechnik und IT </a:t>
            </a:r>
          </a:p>
          <a:p>
            <a:r>
              <a:rPr lang="de-DE" dirty="0"/>
              <a:t>Oliver Boine-Frankenheim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2275985-F423-E147-983A-7F786931A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Fachgebiet Beschleunigerphysik</a:t>
            </a:r>
          </a:p>
        </p:txBody>
      </p:sp>
      <p:pic>
        <p:nvPicPr>
          <p:cNvPr id="5" name="Picture 24" descr="E:\Dokumente\_aktuell_\TEMF Gebäude Hintergrund.jpg">
            <a:extLst>
              <a:ext uri="{FF2B5EF4-FFF2-40B4-BE49-F238E27FC236}">
                <a16:creationId xmlns:a16="http://schemas.microsoft.com/office/drawing/2014/main" id="{CED755EE-2863-6047-912A-F2E9A6252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0" r="2411" b="745"/>
          <a:stretch>
            <a:fillRect/>
          </a:stretch>
        </p:blipFill>
        <p:spPr bwMode="auto">
          <a:xfrm>
            <a:off x="250825" y="2465388"/>
            <a:ext cx="8642350" cy="402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://www.bp.tu-darmstadt.de/media/bp/BP_182x0.png">
            <a:extLst>
              <a:ext uri="{FF2B5EF4-FFF2-40B4-BE49-F238E27FC236}">
                <a16:creationId xmlns:a16="http://schemas.microsoft.com/office/drawing/2014/main" id="{4FA405A5-BF10-0A48-9D81-197E9B550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36912"/>
            <a:ext cx="17335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6666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CCB7EA-DB27-A947-A79E-F9279369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979" y="459599"/>
            <a:ext cx="7051344" cy="812545"/>
          </a:xfrm>
        </p:spPr>
        <p:txBody>
          <a:bodyPr/>
          <a:lstStyle/>
          <a:p>
            <a:r>
              <a:rPr lang="de-DE" dirty="0"/>
              <a:t>Mitarbeiter am Fachgebiet Beschleunigerphysik</a:t>
            </a:r>
          </a:p>
        </p:txBody>
      </p:sp>
      <p:pic>
        <p:nvPicPr>
          <p:cNvPr id="5" name="Grafik 6">
            <a:extLst>
              <a:ext uri="{FF2B5EF4-FFF2-40B4-BE49-F238E27FC236}">
                <a16:creationId xmlns:a16="http://schemas.microsoft.com/office/drawing/2014/main" id="{15C73206-07CD-1A47-B585-01611F7CD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383" y="4023034"/>
            <a:ext cx="9461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7">
            <a:extLst>
              <a:ext uri="{FF2B5EF4-FFF2-40B4-BE49-F238E27FC236}">
                <a16:creationId xmlns:a16="http://schemas.microsoft.com/office/drawing/2014/main" id="{12C7776E-50A7-074E-84B7-B68FDB28E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13" y="1898850"/>
            <a:ext cx="8382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8">
            <a:extLst>
              <a:ext uri="{FF2B5EF4-FFF2-40B4-BE49-F238E27FC236}">
                <a16:creationId xmlns:a16="http://schemas.microsoft.com/office/drawing/2014/main" id="{0C49FB25-7C5F-4244-A485-6F9776E1C9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013" y="1919488"/>
            <a:ext cx="10763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9">
            <a:extLst>
              <a:ext uri="{FF2B5EF4-FFF2-40B4-BE49-F238E27FC236}">
                <a16:creationId xmlns:a16="http://schemas.microsoft.com/office/drawing/2014/main" id="{36D3A3C1-F52F-2143-8D8E-6B7D739E7F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456" y="1939499"/>
            <a:ext cx="9112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10">
            <a:extLst>
              <a:ext uri="{FF2B5EF4-FFF2-40B4-BE49-F238E27FC236}">
                <a16:creationId xmlns:a16="http://schemas.microsoft.com/office/drawing/2014/main" id="{1A4D45EA-7D87-F14C-B71E-A3190A6963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200" y="1943300"/>
            <a:ext cx="944563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11">
            <a:extLst>
              <a:ext uri="{FF2B5EF4-FFF2-40B4-BE49-F238E27FC236}">
                <a16:creationId xmlns:a16="http://schemas.microsoft.com/office/drawing/2014/main" id="{2AEF1048-B4F9-D84F-B642-33B31F3C3C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70" y="4018398"/>
            <a:ext cx="968375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3">
            <a:extLst>
              <a:ext uri="{FF2B5EF4-FFF2-40B4-BE49-F238E27FC236}">
                <a16:creationId xmlns:a16="http://schemas.microsoft.com/office/drawing/2014/main" id="{BFB8F45B-FC79-674C-9867-47DB44AC3F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763" y="1940293"/>
            <a:ext cx="942975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14">
            <a:extLst>
              <a:ext uri="{FF2B5EF4-FFF2-40B4-BE49-F238E27FC236}">
                <a16:creationId xmlns:a16="http://schemas.microsoft.com/office/drawing/2014/main" id="{0EC2CF58-EEAB-2E49-975A-1BAF81E106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422" y="1901620"/>
            <a:ext cx="981075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feld 17">
            <a:extLst>
              <a:ext uri="{FF2B5EF4-FFF2-40B4-BE49-F238E27FC236}">
                <a16:creationId xmlns:a16="http://schemas.microsoft.com/office/drawing/2014/main" id="{65F87484-DE04-6E40-B100-BABBE3578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312" y="1534877"/>
            <a:ext cx="13260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en-US" dirty="0"/>
              <a:t>2 </a:t>
            </a:r>
            <a:r>
              <a:rPr lang="de-DE" altLang="en-US" dirty="0" err="1"/>
              <a:t>Postdocs</a:t>
            </a:r>
            <a:endParaRPr lang="de-DE" altLang="en-US" dirty="0"/>
          </a:p>
        </p:txBody>
      </p:sp>
      <p:sp>
        <p:nvSpPr>
          <p:cNvPr id="17" name="Textfeld 19">
            <a:extLst>
              <a:ext uri="{FF2B5EF4-FFF2-40B4-BE49-F238E27FC236}">
                <a16:creationId xmlns:a16="http://schemas.microsoft.com/office/drawing/2014/main" id="{C3BFA5C6-14B0-B141-949C-1199C33D6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1240" y="4185879"/>
            <a:ext cx="15700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en-US" dirty="0"/>
              <a:t>2 externe </a:t>
            </a:r>
          </a:p>
          <a:p>
            <a:pPr eaLnBrk="1" hangingPunct="1"/>
            <a:r>
              <a:rPr lang="de-DE" altLang="en-US" dirty="0"/>
              <a:t>Doktoranden </a:t>
            </a:r>
          </a:p>
          <a:p>
            <a:pPr eaLnBrk="1" hangingPunct="1"/>
            <a:r>
              <a:rPr lang="de-DE" altLang="en-US" dirty="0"/>
              <a:t>(CERN):</a:t>
            </a:r>
          </a:p>
        </p:txBody>
      </p:sp>
      <p:sp>
        <p:nvSpPr>
          <p:cNvPr id="18" name="Textfeld 20">
            <a:extLst>
              <a:ext uri="{FF2B5EF4-FFF2-40B4-BE49-F238E27FC236}">
                <a16:creationId xmlns:a16="http://schemas.microsoft.com/office/drawing/2014/main" id="{5DCABE98-6120-E648-9B13-C2A482A7B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7051" y="1534877"/>
            <a:ext cx="16979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en-US" dirty="0"/>
              <a:t>5 Doktoranden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DE7E276-2154-EC48-8FF5-F1CFE83DD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4563" y="3159325"/>
            <a:ext cx="12319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en-US" sz="1400"/>
              <a:t>William Stem</a:t>
            </a:r>
          </a:p>
        </p:txBody>
      </p:sp>
      <p:sp>
        <p:nvSpPr>
          <p:cNvPr id="20" name="Textfeld 22">
            <a:extLst>
              <a:ext uri="{FF2B5EF4-FFF2-40B4-BE49-F238E27FC236}">
                <a16:creationId xmlns:a16="http://schemas.microsoft.com/office/drawing/2014/main" id="{8A996E42-9505-5F43-B0DD-D4E6EAE8F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488" y="3159325"/>
            <a:ext cx="1616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en-US" sz="1400"/>
              <a:t>Uwe Niedermayer</a:t>
            </a:r>
          </a:p>
        </p:txBody>
      </p:sp>
      <p:sp>
        <p:nvSpPr>
          <p:cNvPr id="21" name="Textfeld 21">
            <a:extLst>
              <a:ext uri="{FF2B5EF4-FFF2-40B4-BE49-F238E27FC236}">
                <a16:creationId xmlns:a16="http://schemas.microsoft.com/office/drawing/2014/main" id="{2F583F48-E5AC-3149-A086-8A3FF9161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8575" y="3174102"/>
            <a:ext cx="1579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i-FI" altLang="en-US" sz="1400" dirty="0"/>
              <a:t>Daria </a:t>
            </a:r>
            <a:r>
              <a:rPr lang="fi-FI" altLang="en-US" sz="1400" dirty="0" err="1"/>
              <a:t>Astapovych</a:t>
            </a:r>
            <a:endParaRPr lang="de-DE" altLang="en-US" sz="1400" dirty="0"/>
          </a:p>
        </p:txBody>
      </p:sp>
      <p:pic>
        <p:nvPicPr>
          <p:cNvPr id="22" name="Grafik 24">
            <a:hlinkClick r:id="rId10"/>
            <a:extLst>
              <a:ext uri="{FF2B5EF4-FFF2-40B4-BE49-F238E27FC236}">
                <a16:creationId xmlns:a16="http://schemas.microsoft.com/office/drawing/2014/main" id="{C71A6D46-2AE6-8F48-9528-88A2064754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40" y="4054159"/>
            <a:ext cx="10414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feld 25">
            <a:extLst>
              <a:ext uri="{FF2B5EF4-FFF2-40B4-BE49-F238E27FC236}">
                <a16:creationId xmlns:a16="http://schemas.microsoft.com/office/drawing/2014/main" id="{8DE9F7D2-FBF5-9F48-9A93-8F6026742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861" y="3684827"/>
            <a:ext cx="24416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en-US" dirty="0"/>
              <a:t>1 Gastwissenschaftler</a:t>
            </a:r>
          </a:p>
        </p:txBody>
      </p:sp>
      <p:sp>
        <p:nvSpPr>
          <p:cNvPr id="24" name="Textfeld 26">
            <a:extLst>
              <a:ext uri="{FF2B5EF4-FFF2-40B4-BE49-F238E27FC236}">
                <a16:creationId xmlns:a16="http://schemas.microsoft.com/office/drawing/2014/main" id="{AE8C85A7-1E14-EC4E-916E-58B7C8B7B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302" y="5305109"/>
            <a:ext cx="1308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en-US" sz="1400"/>
              <a:t>Ingo Hofmann</a:t>
            </a:r>
          </a:p>
        </p:txBody>
      </p:sp>
      <p:sp>
        <p:nvSpPr>
          <p:cNvPr id="27" name="Textfeld 21">
            <a:extLst>
              <a:ext uri="{FF2B5EF4-FFF2-40B4-BE49-F238E27FC236}">
                <a16:creationId xmlns:a16="http://schemas.microsoft.com/office/drawing/2014/main" id="{32728531-479A-DA46-8314-631567500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0038" y="3181550"/>
            <a:ext cx="12207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i-FI" altLang="en-US" sz="1400"/>
              <a:t>Aamna Khan</a:t>
            </a:r>
            <a:endParaRPr lang="de-DE" altLang="en-US" sz="1400"/>
          </a:p>
        </p:txBody>
      </p:sp>
      <p:sp>
        <p:nvSpPr>
          <p:cNvPr id="28" name="Textfeld 21">
            <a:extLst>
              <a:ext uri="{FF2B5EF4-FFF2-40B4-BE49-F238E27FC236}">
                <a16:creationId xmlns:a16="http://schemas.microsoft.com/office/drawing/2014/main" id="{7C94F3F2-BAE1-194D-A83B-8BD8D9A06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525" y="3163683"/>
            <a:ext cx="1579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i-FI" altLang="en-US" sz="1400" dirty="0"/>
              <a:t>Erika </a:t>
            </a:r>
            <a:r>
              <a:rPr lang="fi-FI" altLang="en-US" sz="1400" dirty="0" err="1"/>
              <a:t>Kazantseva</a:t>
            </a:r>
            <a:endParaRPr lang="de-DE" altLang="en-US" sz="1400" dirty="0"/>
          </a:p>
        </p:txBody>
      </p:sp>
      <p:sp>
        <p:nvSpPr>
          <p:cNvPr id="30" name="Textfeld 21">
            <a:extLst>
              <a:ext uri="{FF2B5EF4-FFF2-40B4-BE49-F238E27FC236}">
                <a16:creationId xmlns:a16="http://schemas.microsoft.com/office/drawing/2014/main" id="{7C9270DE-DF37-834D-9F90-9E8C53B5D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0201" y="3154732"/>
            <a:ext cx="1333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i-FI" altLang="en-US" sz="1400" dirty="0" err="1"/>
              <a:t>Yuan</a:t>
            </a:r>
            <a:r>
              <a:rPr lang="fi-FI" altLang="en-US" sz="1400" dirty="0"/>
              <a:t> </a:t>
            </a:r>
            <a:r>
              <a:rPr lang="fi-FI" altLang="en-US" sz="1400" dirty="0" err="1"/>
              <a:t>Yaoshuo</a:t>
            </a:r>
            <a:endParaRPr lang="de-DE" altLang="en-US" sz="1400" dirty="0"/>
          </a:p>
        </p:txBody>
      </p:sp>
      <p:sp>
        <p:nvSpPr>
          <p:cNvPr id="32" name="Textfeld 21">
            <a:extLst>
              <a:ext uri="{FF2B5EF4-FFF2-40B4-BE49-F238E27FC236}">
                <a16:creationId xmlns:a16="http://schemas.microsoft.com/office/drawing/2014/main" id="{9488B385-A1F1-4E48-804D-CD3E27627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7024" y="5355544"/>
            <a:ext cx="1500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i-FI" altLang="en-US" sz="1400" dirty="0"/>
              <a:t>Andrea </a:t>
            </a:r>
            <a:r>
              <a:rPr lang="fi-FI" altLang="en-US" sz="1400" dirty="0" err="1"/>
              <a:t>Pasarelli</a:t>
            </a:r>
            <a:endParaRPr lang="de-DE" altLang="en-US" sz="1400" dirty="0"/>
          </a:p>
        </p:txBody>
      </p:sp>
      <p:sp>
        <p:nvSpPr>
          <p:cNvPr id="33" name="Textfeld 21">
            <a:extLst>
              <a:ext uri="{FF2B5EF4-FFF2-40B4-BE49-F238E27FC236}">
                <a16:creationId xmlns:a16="http://schemas.microsoft.com/office/drawing/2014/main" id="{97EECAFC-0500-5D4E-A526-1C151E8C5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138" y="5355543"/>
            <a:ext cx="1216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i-FI" altLang="en-US" sz="1400" dirty="0" err="1"/>
              <a:t>Tatiana</a:t>
            </a:r>
            <a:r>
              <a:rPr lang="fi-FI" altLang="en-US" sz="1400" dirty="0"/>
              <a:t> </a:t>
            </a:r>
            <a:r>
              <a:rPr lang="fi-FI" altLang="en-US" sz="1400" dirty="0" err="1"/>
              <a:t>Rijoff</a:t>
            </a:r>
            <a:endParaRPr lang="de-DE" altLang="en-US" sz="1400" dirty="0"/>
          </a:p>
        </p:txBody>
      </p:sp>
      <p:sp>
        <p:nvSpPr>
          <p:cNvPr id="34" name="Textfeld 1">
            <a:extLst>
              <a:ext uri="{FF2B5EF4-FFF2-40B4-BE49-F238E27FC236}">
                <a16:creationId xmlns:a16="http://schemas.microsoft.com/office/drawing/2014/main" id="{EB8F0AFC-350F-1C44-96FB-523E6E986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8460" y="5982074"/>
            <a:ext cx="59811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 dirty="0"/>
              <a:t>+ 3 Bachelor- und </a:t>
            </a:r>
            <a:r>
              <a:rPr lang="en-US" altLang="de-DE" dirty="0" err="1"/>
              <a:t>Masterstudenten</a:t>
            </a:r>
            <a:r>
              <a:rPr lang="en-US" altLang="de-DE" dirty="0"/>
              <a:t> (</a:t>
            </a:r>
            <a:r>
              <a:rPr lang="en-US" altLang="de-DE" dirty="0" err="1"/>
              <a:t>davon</a:t>
            </a:r>
            <a:r>
              <a:rPr lang="en-US" altLang="de-DE" dirty="0"/>
              <a:t> 2 </a:t>
            </a:r>
            <a:r>
              <a:rPr lang="en-US" altLang="de-DE" dirty="0" err="1"/>
              <a:t>mit</a:t>
            </a:r>
            <a:r>
              <a:rPr lang="en-US" altLang="de-DE" dirty="0"/>
              <a:t> GSI !)  </a:t>
            </a:r>
            <a:r>
              <a:rPr lang="en-US" altLang="de-DE" sz="1600" dirty="0"/>
              <a:t> </a:t>
            </a:r>
          </a:p>
        </p:txBody>
      </p:sp>
      <p:pic>
        <p:nvPicPr>
          <p:cNvPr id="36" name="Grafik 35">
            <a:extLst>
              <a:ext uri="{FF2B5EF4-FFF2-40B4-BE49-F238E27FC236}">
                <a16:creationId xmlns:a16="http://schemas.microsoft.com/office/drawing/2014/main" id="{3E6DFAD4-45C4-2F48-951D-835B6C0A01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3422" y="3953820"/>
            <a:ext cx="886804" cy="1332000"/>
          </a:xfrm>
          <a:prstGeom prst="rect">
            <a:avLst/>
          </a:prstGeom>
        </p:spPr>
      </p:pic>
      <p:sp>
        <p:nvSpPr>
          <p:cNvPr id="37" name="Textfeld 21">
            <a:extLst>
              <a:ext uri="{FF2B5EF4-FFF2-40B4-BE49-F238E27FC236}">
                <a16:creationId xmlns:a16="http://schemas.microsoft.com/office/drawing/2014/main" id="{FCF506B6-7EE0-3743-82ED-E9EDA04BA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0695" y="5337661"/>
            <a:ext cx="12298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i-FI" altLang="en-US" sz="1400" dirty="0" err="1"/>
              <a:t>Thilo</a:t>
            </a:r>
            <a:r>
              <a:rPr lang="fi-FI" altLang="en-US" sz="1400" dirty="0"/>
              <a:t> </a:t>
            </a:r>
            <a:r>
              <a:rPr lang="fi-FI" altLang="en-US" sz="1400" dirty="0" err="1"/>
              <a:t>Egenolf</a:t>
            </a:r>
            <a:endParaRPr lang="de-DE" altLang="en-US" sz="1400" dirty="0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D4C849A2-F4F3-BD4C-82DE-E2893717F0D2}"/>
              </a:ext>
            </a:extLst>
          </p:cNvPr>
          <p:cNvSpPr txBox="1"/>
          <p:nvPr/>
        </p:nvSpPr>
        <p:spPr>
          <a:xfrm>
            <a:off x="3346678" y="3414209"/>
            <a:ext cx="901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(mit GSI)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F1B0FC6B-AD4F-5C4F-98CA-4E18E7C1EB53}"/>
              </a:ext>
            </a:extLst>
          </p:cNvPr>
          <p:cNvSpPr txBox="1"/>
          <p:nvPr/>
        </p:nvSpPr>
        <p:spPr>
          <a:xfrm>
            <a:off x="4725888" y="3389739"/>
            <a:ext cx="1904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(mit GSI: </a:t>
            </a:r>
          </a:p>
          <a:p>
            <a:r>
              <a:rPr lang="de-DE" sz="1400" dirty="0"/>
              <a:t>Stipendienprogramm)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DC270F03-E44D-CD4F-953B-CBD75553684C}"/>
              </a:ext>
            </a:extLst>
          </p:cNvPr>
          <p:cNvSpPr txBox="1"/>
          <p:nvPr/>
        </p:nvSpPr>
        <p:spPr>
          <a:xfrm>
            <a:off x="942641" y="5569495"/>
            <a:ext cx="901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(mit GSI)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F868AAD0-42BE-7A40-8F17-E54B2296D106}"/>
              </a:ext>
            </a:extLst>
          </p:cNvPr>
          <p:cNvSpPr txBox="1"/>
          <p:nvPr/>
        </p:nvSpPr>
        <p:spPr>
          <a:xfrm>
            <a:off x="1884987" y="3369981"/>
            <a:ext cx="901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(mit GSI)</a:t>
            </a:r>
          </a:p>
        </p:txBody>
      </p:sp>
    </p:spTree>
    <p:extLst>
      <p:ext uri="{BB962C8B-B14F-4D97-AF65-F5344CB8AC3E}">
        <p14:creationId xmlns:p14="http://schemas.microsoft.com/office/powerpoint/2010/main" val="1357172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330" y="476672"/>
            <a:ext cx="7056784" cy="805245"/>
          </a:xfrm>
        </p:spPr>
        <p:txBody>
          <a:bodyPr/>
          <a:lstStyle/>
          <a:p>
            <a:r>
              <a:rPr lang="en-US" dirty="0"/>
              <a:t>GSI </a:t>
            </a:r>
            <a:r>
              <a:rPr lang="en-US" dirty="0" err="1"/>
              <a:t>Kooperationsprojekte</a:t>
            </a:r>
            <a:r>
              <a:rPr lang="en-US" dirty="0"/>
              <a:t> (</a:t>
            </a:r>
            <a:r>
              <a:rPr lang="en-US" dirty="0" err="1"/>
              <a:t>FuE</a:t>
            </a:r>
            <a:r>
              <a:rPr lang="en-US" dirty="0"/>
              <a:t> </a:t>
            </a:r>
            <a:r>
              <a:rPr lang="en-US" dirty="0" err="1"/>
              <a:t>Beschleuniger</a:t>
            </a:r>
            <a:r>
              <a:rPr lang="en-US" dirty="0"/>
              <a:t>)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870F2BCB-1285-F744-BAED-CCDBEE570912}"/>
              </a:ext>
            </a:extLst>
          </p:cNvPr>
          <p:cNvSpPr txBox="1"/>
          <p:nvPr/>
        </p:nvSpPr>
        <p:spPr>
          <a:xfrm>
            <a:off x="123582" y="1484784"/>
            <a:ext cx="8674169" cy="372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In 2017 mit GSI abgeschlossene Arbeiten:</a:t>
            </a:r>
          </a:p>
          <a:p>
            <a:endParaRPr lang="de-DE" dirty="0"/>
          </a:p>
          <a:p>
            <a:r>
              <a:rPr lang="de-DE" dirty="0"/>
              <a:t>1</a:t>
            </a:r>
            <a:r>
              <a:rPr lang="en-US" dirty="0"/>
              <a:t>. ﻿Cooling rates and intensity limitations for laser-cooled ions at relativistic energies</a:t>
            </a:r>
          </a:p>
          <a:p>
            <a:endParaRPr lang="en-US" dirty="0"/>
          </a:p>
          <a:p>
            <a:r>
              <a:rPr lang="en-US" dirty="0"/>
              <a:t>2. Simulation of Gas and Plasma Charge Strippers</a:t>
            </a:r>
          </a:p>
          <a:p>
            <a:endParaRPr lang="en-US" dirty="0"/>
          </a:p>
          <a:p>
            <a:r>
              <a:rPr lang="en-US" b="1" dirty="0" err="1"/>
              <a:t>Laufende</a:t>
            </a:r>
            <a:r>
              <a:rPr lang="en-US" b="1" dirty="0"/>
              <a:t> </a:t>
            </a:r>
            <a:r>
              <a:rPr lang="en-US" b="1" dirty="0" err="1"/>
              <a:t>Arbeiten</a:t>
            </a:r>
            <a:r>
              <a:rPr lang="en-US" b="1" dirty="0"/>
              <a:t> </a:t>
            </a:r>
            <a:r>
              <a:rPr lang="en-US" b="1" dirty="0" err="1"/>
              <a:t>über</a:t>
            </a:r>
            <a:r>
              <a:rPr lang="en-US" b="1" dirty="0"/>
              <a:t> </a:t>
            </a:r>
            <a:r>
              <a:rPr lang="en-US" b="1" dirty="0" err="1"/>
              <a:t>FuE</a:t>
            </a:r>
            <a:r>
              <a:rPr lang="en-US" b="1" dirty="0"/>
              <a:t> </a:t>
            </a:r>
            <a:r>
              <a:rPr lang="en-US" b="1" dirty="0" err="1"/>
              <a:t>Beschleuniger</a:t>
            </a:r>
            <a:r>
              <a:rPr lang="en-US" b="1" dirty="0"/>
              <a:t>:</a:t>
            </a:r>
          </a:p>
          <a:p>
            <a:endParaRPr lang="en-US" dirty="0"/>
          </a:p>
          <a:p>
            <a:r>
              <a:rPr lang="en-US" dirty="0"/>
              <a:t>1. Space charge compensation in synchrotrons (Will Stem, </a:t>
            </a:r>
            <a:r>
              <a:rPr lang="en-US" dirty="0" err="1"/>
              <a:t>bis</a:t>
            </a:r>
            <a:r>
              <a:rPr lang="en-US" dirty="0"/>
              <a:t> </a:t>
            </a:r>
            <a:r>
              <a:rPr lang="en-US" dirty="0" err="1"/>
              <a:t>Dez</a:t>
            </a:r>
            <a:r>
              <a:rPr lang="en-US" dirty="0"/>
              <a:t> 2018)</a:t>
            </a:r>
          </a:p>
          <a:p>
            <a:endParaRPr lang="en-US" dirty="0"/>
          </a:p>
          <a:p>
            <a:r>
              <a:rPr lang="en-US" dirty="0"/>
              <a:t>2. Fields and transfer maps for the </a:t>
            </a:r>
            <a:r>
              <a:rPr lang="en-US" dirty="0" err="1"/>
              <a:t>SuperFRS</a:t>
            </a:r>
            <a:r>
              <a:rPr lang="en-US" dirty="0"/>
              <a:t> (Erika </a:t>
            </a:r>
            <a:r>
              <a:rPr lang="en-US" dirty="0" err="1"/>
              <a:t>Kazantseva</a:t>
            </a:r>
            <a:r>
              <a:rPr lang="en-US" dirty="0"/>
              <a:t>, </a:t>
            </a:r>
            <a:r>
              <a:rPr lang="en-US" dirty="0" err="1"/>
              <a:t>bis</a:t>
            </a:r>
            <a:r>
              <a:rPr lang="en-US" dirty="0"/>
              <a:t> Ende 2019)</a:t>
            </a:r>
          </a:p>
          <a:p>
            <a:endParaRPr lang="en-US" dirty="0"/>
          </a:p>
          <a:p>
            <a:r>
              <a:rPr lang="de-DE" b="1" dirty="0"/>
              <a:t>            </a:t>
            </a:r>
            <a:r>
              <a:rPr lang="de-DE" sz="2000" b="1" dirty="0"/>
              <a:t>Fortsetzung/Abschluss von BMBF geförderten Projekten 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8B613A-A783-0A49-9486-1A6FCEA92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232" y="2636912"/>
            <a:ext cx="1475485" cy="82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B52A95-2566-424C-9D12-03FD4F7BCBB2}"/>
              </a:ext>
            </a:extLst>
          </p:cNvPr>
          <p:cNvSpPr/>
          <p:nvPr/>
        </p:nvSpPr>
        <p:spPr>
          <a:xfrm>
            <a:off x="123582" y="5411747"/>
            <a:ext cx="90204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/>
              <a:t>Laufende Arbeit aus Strategische Forschungskooperation (Stipendien)</a:t>
            </a:r>
          </a:p>
          <a:p>
            <a:endParaRPr lang="de-DE" dirty="0"/>
          </a:p>
          <a:p>
            <a:r>
              <a:rPr lang="de-DE" dirty="0"/>
              <a:t>3. High </a:t>
            </a:r>
            <a:r>
              <a:rPr lang="de-DE" dirty="0" err="1"/>
              <a:t>intensity</a:t>
            </a:r>
            <a:r>
              <a:rPr lang="de-DE" dirty="0"/>
              <a:t> beam </a:t>
            </a:r>
            <a:r>
              <a:rPr lang="de-DE" dirty="0" err="1"/>
              <a:t>dynamics</a:t>
            </a:r>
            <a:r>
              <a:rPr lang="de-DE" dirty="0"/>
              <a:t> in </a:t>
            </a:r>
            <a:r>
              <a:rPr lang="de-DE" dirty="0" err="1"/>
              <a:t>synchrotrons</a:t>
            </a:r>
            <a:r>
              <a:rPr lang="de-DE" dirty="0"/>
              <a:t> (Yuan </a:t>
            </a:r>
            <a:r>
              <a:rPr lang="de-DE" dirty="0" err="1"/>
              <a:t>Yaoshuo</a:t>
            </a:r>
            <a:r>
              <a:rPr lang="de-DE" dirty="0"/>
              <a:t>, bis Okt 2018)</a:t>
            </a:r>
          </a:p>
        </p:txBody>
      </p:sp>
    </p:spTree>
    <p:extLst>
      <p:ext uri="{BB962C8B-B14F-4D97-AF65-F5344CB8AC3E}">
        <p14:creationId xmlns:p14="http://schemas.microsoft.com/office/powerpoint/2010/main" val="29817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42E2C-029C-EB4F-AB25-F0FCFDB09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623792"/>
            <a:ext cx="7757726" cy="864096"/>
          </a:xfrm>
        </p:spPr>
        <p:txBody>
          <a:bodyPr/>
          <a:lstStyle/>
          <a:p>
            <a:r>
              <a:rPr lang="de-DE" dirty="0"/>
              <a:t> </a:t>
            </a:r>
            <a:r>
              <a:rPr lang="de-DE" dirty="0" err="1"/>
              <a:t>Accurate</a:t>
            </a:r>
            <a:r>
              <a:rPr lang="de-DE" dirty="0"/>
              <a:t> </a:t>
            </a:r>
            <a:r>
              <a:rPr lang="en-US" dirty="0"/>
              <a:t>transfer maps for the </a:t>
            </a:r>
            <a:r>
              <a:rPr lang="en-US" dirty="0" err="1"/>
              <a:t>SuperFRS</a:t>
            </a:r>
            <a:br>
              <a:rPr lang="en-US" dirty="0"/>
            </a:br>
            <a:endParaRPr lang="de-DE" dirty="0"/>
          </a:p>
        </p:txBody>
      </p:sp>
      <p:pic>
        <p:nvPicPr>
          <p:cNvPr id="4" name="Grafik 14">
            <a:extLst>
              <a:ext uri="{FF2B5EF4-FFF2-40B4-BE49-F238E27FC236}">
                <a16:creationId xmlns:a16="http://schemas.microsoft.com/office/drawing/2014/main" id="{510EA4AD-5888-B44A-A79F-71B0CB298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547270"/>
            <a:ext cx="981075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21">
            <a:extLst>
              <a:ext uri="{FF2B5EF4-FFF2-40B4-BE49-F238E27FC236}">
                <a16:creationId xmlns:a16="http://schemas.microsoft.com/office/drawing/2014/main" id="{076BC104-B1F2-E543-AAA0-6CFB44D6B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4438" y="2806158"/>
            <a:ext cx="1579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i-FI" altLang="en-US" sz="1400" dirty="0"/>
              <a:t>Erika </a:t>
            </a:r>
            <a:r>
              <a:rPr lang="fi-FI" altLang="en-US" sz="1400" dirty="0" err="1"/>
              <a:t>Kazantseva</a:t>
            </a:r>
            <a:endParaRPr lang="de-DE" altLang="en-US" sz="14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D0641F6-92D2-C445-B2D0-C30549435F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78" y="3226951"/>
            <a:ext cx="1711200" cy="1656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52AE1D9-369F-154A-849F-D8EE3F2823CC}"/>
              </a:ext>
            </a:extLst>
          </p:cNvPr>
          <p:cNvGrpSpPr/>
          <p:nvPr/>
        </p:nvGrpSpPr>
        <p:grpSpPr>
          <a:xfrm>
            <a:off x="173967" y="4660725"/>
            <a:ext cx="5351783" cy="1682293"/>
            <a:chOff x="173967" y="4660725"/>
            <a:chExt cx="5351783" cy="1682293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F31AC394-D743-3140-BF20-EC8EB074D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67" y="4660725"/>
              <a:ext cx="5351783" cy="162000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A8DA33F-2970-F949-A0C3-E360F5CA0F3F}"/>
                </a:ext>
              </a:extLst>
            </p:cNvPr>
            <p:cNvSpPr txBox="1"/>
            <p:nvPr/>
          </p:nvSpPr>
          <p:spPr>
            <a:xfrm>
              <a:off x="2090676" y="5973686"/>
              <a:ext cx="1518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Preseparator</a:t>
              </a:r>
              <a:endParaRPr lang="de-DE" dirty="0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703F203-5C2D-214E-B225-7FFC9F2B9FA1}"/>
              </a:ext>
            </a:extLst>
          </p:cNvPr>
          <p:cNvSpPr/>
          <p:nvPr/>
        </p:nvSpPr>
        <p:spPr>
          <a:xfrm>
            <a:off x="84762" y="1442075"/>
            <a:ext cx="4572000" cy="17029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dirty="0"/>
              <a:t>B-field from simulation/measurements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dirty="0"/>
              <a:t>Determine reference trajectory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dirty="0"/>
              <a:t>Smooth description of B-field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dirty="0"/>
              <a:t>Transfer maps (arbitrary order !)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478639-806D-994B-87FB-21C14526F7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727" y="1547270"/>
            <a:ext cx="2469154" cy="43210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08DF33-EE31-8D47-8674-C273A433A0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676" y="3138783"/>
            <a:ext cx="1922516" cy="147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97DD87-663A-F040-B3EC-26D240241A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" y="1487888"/>
            <a:ext cx="7389476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99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55E6D6-DA66-0243-A206-40061BE65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76672"/>
            <a:ext cx="6642117" cy="838200"/>
          </a:xfrm>
        </p:spPr>
        <p:txBody>
          <a:bodyPr/>
          <a:lstStyle/>
          <a:p>
            <a:r>
              <a:rPr lang="de-DE" dirty="0"/>
              <a:t>Space </a:t>
            </a:r>
            <a:r>
              <a:rPr lang="de-DE" dirty="0" err="1"/>
              <a:t>charge</a:t>
            </a:r>
            <a:r>
              <a:rPr lang="de-DE" dirty="0"/>
              <a:t> </a:t>
            </a:r>
            <a:r>
              <a:rPr lang="de-DE" dirty="0" err="1"/>
              <a:t>compensation</a:t>
            </a:r>
            <a:r>
              <a:rPr lang="de-DE" dirty="0"/>
              <a:t> in </a:t>
            </a:r>
            <a:r>
              <a:rPr lang="de-DE" dirty="0" err="1"/>
              <a:t>synchrotrons</a:t>
            </a:r>
            <a:endParaRPr lang="de-DE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176B6E8-BA6A-014F-A011-51BE113725CE}"/>
              </a:ext>
            </a:extLst>
          </p:cNvPr>
          <p:cNvGrpSpPr/>
          <p:nvPr/>
        </p:nvGrpSpPr>
        <p:grpSpPr>
          <a:xfrm>
            <a:off x="5637936" y="1557318"/>
            <a:ext cx="3326552" cy="4798005"/>
            <a:chOff x="5637936" y="1557318"/>
            <a:chExt cx="3326552" cy="479800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92E0323-FC80-0647-AF8E-0A481C0A40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46550" y="1877543"/>
              <a:ext cx="1807163" cy="1692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A3E260E-95CB-1841-9FA0-5C567D789B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1486" y="1557318"/>
              <a:ext cx="149456" cy="612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7C76911-DE8E-5E4A-A1EF-411D0760778D}"/>
                </a:ext>
              </a:extLst>
            </p:cNvPr>
            <p:cNvSpPr>
              <a:spLocks noChangeAspect="1"/>
            </p:cNvSpPr>
            <p:nvPr/>
          </p:nvSpPr>
          <p:spPr>
            <a:xfrm rot="7374856">
              <a:off x="8083375" y="2755265"/>
              <a:ext cx="149456" cy="612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8BCB1EF-78B6-914C-A29A-1230A6B2459E}"/>
                </a:ext>
              </a:extLst>
            </p:cNvPr>
            <p:cNvSpPr>
              <a:spLocks noChangeAspect="1"/>
            </p:cNvSpPr>
            <p:nvPr/>
          </p:nvSpPr>
          <p:spPr>
            <a:xfrm rot="3144110">
              <a:off x="6533289" y="2858014"/>
              <a:ext cx="149456" cy="6120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118C91D-C18C-E743-A7A2-F787C4703E8D}"/>
                </a:ext>
              </a:extLst>
            </p:cNvPr>
            <p:cNvSpPr txBox="1"/>
            <p:nvPr/>
          </p:nvSpPr>
          <p:spPr>
            <a:xfrm>
              <a:off x="6855262" y="2216281"/>
              <a:ext cx="14943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SIS18 </a:t>
              </a:r>
              <a:r>
                <a:rPr lang="de-DE" dirty="0" err="1"/>
                <a:t>with</a:t>
              </a:r>
              <a:r>
                <a:rPr lang="de-DE" dirty="0"/>
                <a:t> </a:t>
              </a:r>
            </a:p>
            <a:p>
              <a:r>
                <a:rPr lang="de-DE" dirty="0"/>
                <a:t>N</a:t>
              </a:r>
              <a:r>
                <a:rPr lang="de-DE" baseline="-25000" dirty="0"/>
                <a:t>e</a:t>
              </a:r>
              <a:r>
                <a:rPr lang="de-DE" dirty="0"/>
                <a:t>=3 </a:t>
              </a:r>
              <a:r>
                <a:rPr lang="de-DE" dirty="0" err="1"/>
                <a:t>lenses</a:t>
              </a:r>
              <a:r>
                <a:rPr lang="de-DE" dirty="0"/>
                <a:t> 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41B89AB-7DFC-8344-950A-D85B156DF4A3}"/>
                </a:ext>
              </a:extLst>
            </p:cNvPr>
            <p:cNvGrpSpPr/>
            <p:nvPr/>
          </p:nvGrpSpPr>
          <p:grpSpPr>
            <a:xfrm>
              <a:off x="5821502" y="3807646"/>
              <a:ext cx="2959182" cy="2113191"/>
              <a:chOff x="4295710" y="3368112"/>
              <a:chExt cx="2959182" cy="2113191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BA4ABCBE-EA3A-1340-8F3B-A2D3F866B5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79720" y="4521303"/>
                <a:ext cx="858000" cy="396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accent3">
                      <a:lumMod val="89000"/>
                    </a:schemeClr>
                  </a:gs>
                  <a:gs pos="100000">
                    <a:schemeClr val="accent3">
                      <a:lumMod val="89000"/>
                    </a:schemeClr>
                  </a:gs>
                  <a:gs pos="100000">
                    <a:schemeClr val="accent3">
                      <a:lumMod val="89000"/>
                    </a:schemeClr>
                  </a:gs>
                  <a:gs pos="0">
                    <a:srgbClr val="FF0000"/>
                  </a:gs>
                  <a:gs pos="44000">
                    <a:srgbClr val="FDCA00"/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" name="Text Box 36">
                <a:extLst>
                  <a:ext uri="{FF2B5EF4-FFF2-40B4-BE49-F238E27FC236}">
                    <a16:creationId xmlns:a16="http://schemas.microsoft.com/office/drawing/2014/main" id="{9F42FF09-90F1-F849-B5B7-39C1E54E41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89720" y="4630569"/>
                <a:ext cx="37382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dirty="0"/>
                  <a:t>a</a:t>
                </a:r>
                <a:r>
                  <a:rPr lang="en-US" sz="1600" baseline="-25000" dirty="0"/>
                  <a:t>e</a:t>
                </a:r>
                <a:endParaRPr lang="en-US" sz="1600" dirty="0"/>
              </a:p>
            </p:txBody>
          </p:sp>
          <p:sp>
            <p:nvSpPr>
              <p:cNvPr id="16" name="Text Box 26">
                <a:extLst>
                  <a:ext uri="{FF2B5EF4-FFF2-40B4-BE49-F238E27FC236}">
                    <a16:creationId xmlns:a16="http://schemas.microsoft.com/office/drawing/2014/main" id="{E58B8EDC-9CA7-9A4C-A088-2F9FD6B7F9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67634" y="4392444"/>
                <a:ext cx="28725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de-DE" sz="1600" dirty="0"/>
                  <a:t>x</a:t>
                </a:r>
              </a:p>
            </p:txBody>
          </p:sp>
          <p:sp>
            <p:nvSpPr>
              <p:cNvPr id="17" name="Line 27">
                <a:extLst>
                  <a:ext uri="{FF2B5EF4-FFF2-40B4-BE49-F238E27FC236}">
                    <a16:creationId xmlns:a16="http://schemas.microsoft.com/office/drawing/2014/main" id="{DAF0D41B-C079-DF40-A980-3FA7363886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08720" y="4706769"/>
                <a:ext cx="160020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Line 28">
                <a:extLst>
                  <a:ext uri="{FF2B5EF4-FFF2-40B4-BE49-F238E27FC236}">
                    <a16:creationId xmlns:a16="http://schemas.microsoft.com/office/drawing/2014/main" id="{B896F3F4-3A32-094D-A27A-B10E3DF5B3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508720" y="3563769"/>
                <a:ext cx="0" cy="11430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Line 29">
                <a:extLst>
                  <a:ext uri="{FF2B5EF4-FFF2-40B4-BE49-F238E27FC236}">
                    <a16:creationId xmlns:a16="http://schemas.microsoft.com/office/drawing/2014/main" id="{55D18500-EC2F-0746-8B3A-94070EA35B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508720" y="3944769"/>
                <a:ext cx="533400" cy="762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87D52FAB-41EE-4347-8CA1-8A2DFAC982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2121" y="3944769"/>
                <a:ext cx="685800" cy="7620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92" y="336"/>
                  </a:cxn>
                  <a:cxn ang="0">
                    <a:pos x="432" y="480"/>
                  </a:cxn>
                </a:cxnLst>
                <a:rect l="0" t="0" r="r" b="b"/>
                <a:pathLst>
                  <a:path w="432" h="480">
                    <a:moveTo>
                      <a:pt x="0" y="0"/>
                    </a:moveTo>
                    <a:cubicBezTo>
                      <a:pt x="60" y="128"/>
                      <a:pt x="120" y="256"/>
                      <a:pt x="192" y="336"/>
                    </a:cubicBezTo>
                    <a:cubicBezTo>
                      <a:pt x="264" y="416"/>
                      <a:pt x="348" y="448"/>
                      <a:pt x="432" y="4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Text Box 31">
                <a:extLst>
                  <a:ext uri="{FF2B5EF4-FFF2-40B4-BE49-F238E27FC236}">
                    <a16:creationId xmlns:a16="http://schemas.microsoft.com/office/drawing/2014/main" id="{0F72049E-5ABE-6F41-80D4-81690A0CED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61395" y="3368112"/>
                <a:ext cx="38985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de-DE" sz="1600" dirty="0"/>
                  <a:t>E</a:t>
                </a:r>
                <a:r>
                  <a:rPr lang="de-DE" sz="1600" baseline="-25000" dirty="0"/>
                  <a:t>x</a:t>
                </a:r>
                <a:endParaRPr lang="de-DE" sz="1600" dirty="0"/>
              </a:p>
            </p:txBody>
          </p:sp>
          <p:sp>
            <p:nvSpPr>
              <p:cNvPr id="22" name="Line 35">
                <a:extLst>
                  <a:ext uri="{FF2B5EF4-FFF2-40B4-BE49-F238E27FC236}">
                    <a16:creationId xmlns:a16="http://schemas.microsoft.com/office/drawing/2014/main" id="{228A43DD-959F-6B43-B162-207B2E4F63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042120" y="3563769"/>
                <a:ext cx="0" cy="114300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Line 29">
                <a:extLst>
                  <a:ext uri="{FF2B5EF4-FFF2-40B4-BE49-F238E27FC236}">
                    <a16:creationId xmlns:a16="http://schemas.microsoft.com/office/drawing/2014/main" id="{4BF4721A-2928-CF45-985E-8D58EDA482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83259" y="4706769"/>
                <a:ext cx="533400" cy="762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2F94EF64-DF74-3E45-BF75-29A01FB714E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4295710" y="4719303"/>
                <a:ext cx="685800" cy="7620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92" y="336"/>
                  </a:cxn>
                  <a:cxn ang="0">
                    <a:pos x="432" y="480"/>
                  </a:cxn>
                </a:cxnLst>
                <a:rect l="0" t="0" r="r" b="b"/>
                <a:pathLst>
                  <a:path w="432" h="480">
                    <a:moveTo>
                      <a:pt x="0" y="0"/>
                    </a:moveTo>
                    <a:cubicBezTo>
                      <a:pt x="60" y="128"/>
                      <a:pt x="120" y="256"/>
                      <a:pt x="192" y="336"/>
                    </a:cubicBezTo>
                    <a:cubicBezTo>
                      <a:pt x="264" y="416"/>
                      <a:pt x="348" y="448"/>
                      <a:pt x="432" y="4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06AA90C-DEE3-FB45-AF28-B5AA356FF315}"/>
                </a:ext>
              </a:extLst>
            </p:cNvPr>
            <p:cNvSpPr txBox="1"/>
            <p:nvPr/>
          </p:nvSpPr>
          <p:spPr>
            <a:xfrm>
              <a:off x="5637936" y="5985991"/>
              <a:ext cx="3326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(</a:t>
              </a:r>
              <a:r>
                <a:rPr lang="de-DE" dirty="0" err="1"/>
                <a:t>Local</a:t>
              </a:r>
              <a:r>
                <a:rPr lang="de-DE" dirty="0"/>
                <a:t>) linear beam-beam kick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2674D39-09AA-F141-980F-CEFF0A841EDE}"/>
                </a:ext>
              </a:extLst>
            </p:cNvPr>
            <p:cNvCxnSpPr/>
            <p:nvPr/>
          </p:nvCxnSpPr>
          <p:spPr>
            <a:xfrm flipH="1">
              <a:off x="7852523" y="3224621"/>
              <a:ext cx="305580" cy="1285974"/>
            </a:xfrm>
            <a:prstGeom prst="straightConnector1">
              <a:avLst/>
            </a:prstGeom>
            <a:ln w="22225">
              <a:solidFill>
                <a:srgbClr val="00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C8DB8F1-36B7-CF4F-B52E-3BD3673F083E}"/>
                </a:ext>
              </a:extLst>
            </p:cNvPr>
            <p:cNvSpPr/>
            <p:nvPr/>
          </p:nvSpPr>
          <p:spPr>
            <a:xfrm rot="17542065">
              <a:off x="6395770" y="2068471"/>
              <a:ext cx="216263" cy="658763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229A471-FC6C-8D4B-AD1B-E2C74BFC96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69739" y="1933093"/>
              <a:ext cx="190957" cy="368741"/>
            </a:xfrm>
            <a:prstGeom prst="straightConnector1">
              <a:avLst/>
            </a:prstGeom>
            <a:ln w="22225">
              <a:solidFill>
                <a:srgbClr val="FF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54FAE34-A1D6-2C43-ADFD-23DE25C6DF0A}"/>
                </a:ext>
              </a:extLst>
            </p:cNvPr>
            <p:cNvSpPr txBox="1"/>
            <p:nvPr/>
          </p:nvSpPr>
          <p:spPr>
            <a:xfrm>
              <a:off x="5808077" y="2420376"/>
              <a:ext cx="74251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/>
                <a:t>Bunch</a:t>
              </a:r>
              <a:r>
                <a:rPr lang="de-DE" sz="1400" dirty="0"/>
                <a:t> </a:t>
              </a:r>
            </a:p>
            <a:p>
              <a:r>
                <a:rPr lang="de-DE" sz="1400" dirty="0" err="1"/>
                <a:t>center</a:t>
              </a:r>
              <a:r>
                <a:rPr lang="de-DE" sz="1400" dirty="0"/>
                <a:t> </a:t>
              </a:r>
            </a:p>
            <a:p>
              <a:r>
                <a:rPr lang="de-DE" sz="1400" dirty="0"/>
                <a:t>slice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9076CDC-248C-924C-A3E1-900D18BCFE09}"/>
                </a:ext>
              </a:extLst>
            </p:cNvPr>
            <p:cNvSpPr txBox="1"/>
            <p:nvPr/>
          </p:nvSpPr>
          <p:spPr>
            <a:xfrm>
              <a:off x="7973511" y="1696365"/>
              <a:ext cx="9909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2D </a:t>
              </a:r>
              <a:r>
                <a:rPr lang="de-DE" sz="1400" dirty="0" err="1"/>
                <a:t>space</a:t>
              </a:r>
              <a:r>
                <a:rPr lang="de-DE" sz="1400" dirty="0"/>
                <a:t> </a:t>
              </a:r>
            </a:p>
            <a:p>
              <a:r>
                <a:rPr lang="de-DE" sz="1400" dirty="0" err="1"/>
                <a:t>charge</a:t>
              </a:r>
              <a:endParaRPr lang="de-DE" sz="1400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9C4F44A-4A28-614A-B4A2-0B6B998CFBC0}"/>
              </a:ext>
            </a:extLst>
          </p:cNvPr>
          <p:cNvGrpSpPr/>
          <p:nvPr/>
        </p:nvGrpSpPr>
        <p:grpSpPr>
          <a:xfrm>
            <a:off x="88329" y="1470382"/>
            <a:ext cx="4846620" cy="4849956"/>
            <a:chOff x="88329" y="1470382"/>
            <a:chExt cx="4846620" cy="4849956"/>
          </a:xfrm>
        </p:grpSpPr>
        <p:pic>
          <p:nvPicPr>
            <p:cNvPr id="7" name="Picture 2" descr="http://web-docs.gsi.de/~stoe_exp/laboratory/environment/ecooler/esr_electron_cooler.jpg">
              <a:extLst>
                <a:ext uri="{FF2B5EF4-FFF2-40B4-BE49-F238E27FC236}">
                  <a16:creationId xmlns:a16="http://schemas.microsoft.com/office/drawing/2014/main" id="{BFBDE2E2-82B9-7A42-A896-D865199B5E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110" y="2900338"/>
              <a:ext cx="4535839" cy="34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4EDE6C8-A013-3D4C-B90F-81778FCA7CF6}"/>
                </a:ext>
              </a:extLst>
            </p:cNvPr>
            <p:cNvSpPr txBox="1"/>
            <p:nvPr/>
          </p:nvSpPr>
          <p:spPr>
            <a:xfrm>
              <a:off x="88329" y="1470382"/>
              <a:ext cx="4493538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err="1"/>
                <a:t>Pulsed</a:t>
              </a:r>
              <a:r>
                <a:rPr lang="de-DE" b="1" dirty="0"/>
                <a:t> </a:t>
              </a:r>
              <a:r>
                <a:rPr lang="de-DE" b="1" dirty="0" err="1"/>
                <a:t>electron</a:t>
              </a:r>
              <a:r>
                <a:rPr lang="de-DE" b="1" dirty="0"/>
                <a:t> </a:t>
              </a:r>
              <a:r>
                <a:rPr lang="de-DE" b="1" dirty="0" err="1"/>
                <a:t>lens</a:t>
              </a:r>
              <a:r>
                <a:rPr lang="de-DE" b="1" dirty="0"/>
                <a:t>:</a:t>
              </a:r>
            </a:p>
            <a:p>
              <a:r>
                <a:rPr lang="de-DE" dirty="0"/>
                <a:t>Peak </a:t>
              </a:r>
              <a:r>
                <a:rPr lang="de-DE" dirty="0" err="1"/>
                <a:t>current</a:t>
              </a:r>
              <a:r>
                <a:rPr lang="de-DE" dirty="0"/>
                <a:t>: 10 A</a:t>
              </a:r>
            </a:p>
            <a:p>
              <a:r>
                <a:rPr lang="de-DE" dirty="0"/>
                <a:t>Modulation band </a:t>
              </a:r>
              <a:r>
                <a:rPr lang="de-DE" dirty="0" err="1"/>
                <a:t>width</a:t>
              </a:r>
              <a:r>
                <a:rPr lang="de-DE" dirty="0"/>
                <a:t>: 5 MHz</a:t>
              </a:r>
            </a:p>
            <a:p>
              <a:r>
                <a:rPr lang="de-DE" dirty="0"/>
                <a:t>Prototype </a:t>
              </a:r>
              <a:r>
                <a:rPr lang="de-DE" dirty="0" err="1"/>
                <a:t>gun</a:t>
              </a:r>
              <a:r>
                <a:rPr lang="de-DE" dirty="0"/>
                <a:t> </a:t>
              </a:r>
              <a:r>
                <a:rPr lang="de-DE" dirty="0" err="1"/>
                <a:t>development</a:t>
              </a:r>
              <a:r>
                <a:rPr lang="de-DE" dirty="0"/>
                <a:t> </a:t>
              </a:r>
              <a:r>
                <a:rPr lang="de-DE" dirty="0" err="1"/>
                <a:t>within</a:t>
              </a:r>
              <a:r>
                <a:rPr lang="de-DE" dirty="0"/>
                <a:t> </a:t>
              </a:r>
            </a:p>
            <a:p>
              <a:r>
                <a:rPr lang="de-DE" dirty="0"/>
                <a:t>ARIES (WP16): CERN, GSI, Uni Frankfurt</a:t>
              </a:r>
            </a:p>
            <a:p>
              <a:endParaRPr lang="de-DE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C417394-6ABA-2345-AB27-E125E31A1D8A}"/>
              </a:ext>
            </a:extLst>
          </p:cNvPr>
          <p:cNvGrpSpPr/>
          <p:nvPr/>
        </p:nvGrpSpPr>
        <p:grpSpPr>
          <a:xfrm>
            <a:off x="363867" y="2141237"/>
            <a:ext cx="4800000" cy="3767066"/>
            <a:chOff x="304313" y="2423765"/>
            <a:chExt cx="4800000" cy="3767066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7862EE4-D0F6-AC43-B096-588A80381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313" y="2590831"/>
              <a:ext cx="4800000" cy="360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7E2D5EC-0384-3144-8408-5BB735EEA3A3}"/>
                    </a:ext>
                  </a:extLst>
                </p:cNvPr>
                <p:cNvSpPr txBox="1"/>
                <p:nvPr/>
              </p:nvSpPr>
              <p:spPr>
                <a:xfrm>
                  <a:off x="802863" y="2676158"/>
                  <a:ext cx="3513782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dirty="0"/>
                    <a:t>Emittance </a:t>
                  </a:r>
                  <a:r>
                    <a:rPr lang="de-DE" dirty="0" err="1"/>
                    <a:t>growth</a:t>
                  </a:r>
                  <a:r>
                    <a:rPr lang="de-DE" dirty="0"/>
                    <a:t> </a:t>
                  </a:r>
                  <a:r>
                    <a:rPr lang="de-DE" dirty="0" err="1"/>
                    <a:t>for</a:t>
                  </a:r>
                  <a:r>
                    <a:rPr lang="de-DE" dirty="0"/>
                    <a:t> different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endParaRPr lang="de-DE" b="0" dirty="0"/>
                </a:p>
                <a:p>
                  <a:r>
                    <a:rPr lang="de-DE" dirty="0"/>
                    <a:t>  </a:t>
                  </a: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7E2D5EC-0384-3144-8408-5BB735EEA3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2863" y="2676158"/>
                  <a:ext cx="3513782" cy="646331"/>
                </a:xfrm>
                <a:prstGeom prst="rect">
                  <a:avLst/>
                </a:prstGeom>
                <a:blipFill>
                  <a:blip r:embed="rId4"/>
                  <a:stretch>
                    <a:fillRect l="-1439" t="-192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F1C0535-F334-DB46-BA6C-71955A23B7EB}"/>
                    </a:ext>
                  </a:extLst>
                </p:cNvPr>
                <p:cNvSpPr txBox="1"/>
                <p:nvPr/>
              </p:nvSpPr>
              <p:spPr>
                <a:xfrm>
                  <a:off x="1007623" y="2441367"/>
                  <a:ext cx="1807803" cy="29892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=−0.2/0.4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F1C0535-F334-DB46-BA6C-71955A23B7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7623" y="2441367"/>
                  <a:ext cx="1807803" cy="298928"/>
                </a:xfrm>
                <a:prstGeom prst="rect">
                  <a:avLst/>
                </a:prstGeom>
                <a:blipFill>
                  <a:blip r:embed="rId5"/>
                  <a:stretch>
                    <a:fillRect l="-2113" r="-2113" b="-2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39587608-808C-E945-B2C1-AFA647E49457}"/>
                    </a:ext>
                  </a:extLst>
                </p:cNvPr>
                <p:cNvSpPr txBox="1"/>
                <p:nvPr/>
              </p:nvSpPr>
              <p:spPr>
                <a:xfrm>
                  <a:off x="3104382" y="2423765"/>
                  <a:ext cx="86619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=0.5 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39587608-808C-E945-B2C1-AFA647E494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04382" y="2423765"/>
                  <a:ext cx="866199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1449" r="-8696" b="-40909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50E520C-60E3-7945-A3EE-E916670D947F}"/>
              </a:ext>
            </a:extLst>
          </p:cNvPr>
          <p:cNvGrpSpPr/>
          <p:nvPr/>
        </p:nvGrpSpPr>
        <p:grpSpPr>
          <a:xfrm>
            <a:off x="4773599" y="1463179"/>
            <a:ext cx="2296155" cy="1325027"/>
            <a:chOff x="4484702" y="1446447"/>
            <a:chExt cx="2296155" cy="1325027"/>
          </a:xfrm>
        </p:grpSpPr>
        <p:pic>
          <p:nvPicPr>
            <p:cNvPr id="4" name="Grafik 8">
              <a:extLst>
                <a:ext uri="{FF2B5EF4-FFF2-40B4-BE49-F238E27FC236}">
                  <a16:creationId xmlns:a16="http://schemas.microsoft.com/office/drawing/2014/main" id="{290C6035-1809-A243-B1B1-756480B91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4702" y="1510999"/>
              <a:ext cx="1076325" cy="126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836B428B-40ED-A84A-B2D0-DBE839D62C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48957" y="1446447"/>
              <a:ext cx="1231900" cy="306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en-US" sz="1400" dirty="0"/>
                <a:t>William </a:t>
              </a:r>
              <a:r>
                <a:rPr lang="de-DE" altLang="en-US" sz="1400" dirty="0" err="1"/>
                <a:t>Stem</a:t>
              </a:r>
              <a:endParaRPr lang="de-DE" altLang="en-US" sz="1400" dirty="0"/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E884493C-2354-3A46-AD64-7D9136739A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6" y="1470382"/>
            <a:ext cx="8865902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53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076C7-F146-424F-B389-9DEAC99C3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11" y="476672"/>
            <a:ext cx="7093545" cy="923826"/>
          </a:xfrm>
        </p:spPr>
        <p:txBody>
          <a:bodyPr/>
          <a:lstStyle/>
          <a:p>
            <a:r>
              <a:rPr lang="de-DE" dirty="0"/>
              <a:t>High </a:t>
            </a:r>
            <a:r>
              <a:rPr lang="de-DE" dirty="0" err="1"/>
              <a:t>intensity</a:t>
            </a:r>
            <a:r>
              <a:rPr lang="de-DE" dirty="0"/>
              <a:t> beam </a:t>
            </a:r>
            <a:r>
              <a:rPr lang="de-DE" dirty="0" err="1"/>
              <a:t>dynamics</a:t>
            </a:r>
            <a:r>
              <a:rPr lang="de-DE" dirty="0"/>
              <a:t> in </a:t>
            </a:r>
            <a:r>
              <a:rPr lang="de-DE" dirty="0" err="1"/>
              <a:t>synchrotrons</a:t>
            </a:r>
            <a:endParaRPr lang="de-DE" dirty="0"/>
          </a:p>
        </p:txBody>
      </p:sp>
      <p:pic>
        <p:nvPicPr>
          <p:cNvPr id="4" name="Grafik 9">
            <a:extLst>
              <a:ext uri="{FF2B5EF4-FFF2-40B4-BE49-F238E27FC236}">
                <a16:creationId xmlns:a16="http://schemas.microsoft.com/office/drawing/2014/main" id="{D927EA84-91B8-C146-BBA7-99A3BC5E2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11" y="1583558"/>
            <a:ext cx="9112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21">
            <a:extLst>
              <a:ext uri="{FF2B5EF4-FFF2-40B4-BE49-F238E27FC236}">
                <a16:creationId xmlns:a16="http://schemas.microsoft.com/office/drawing/2014/main" id="{63387A77-78BF-EB48-99F9-72AFF454D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73" y="2844033"/>
            <a:ext cx="1333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i-FI" altLang="en-US" sz="1400" dirty="0" err="1"/>
              <a:t>Yuan</a:t>
            </a:r>
            <a:r>
              <a:rPr lang="fi-FI" altLang="en-US" sz="1400" dirty="0"/>
              <a:t> </a:t>
            </a:r>
            <a:r>
              <a:rPr lang="fi-FI" altLang="en-US" sz="1400" dirty="0" err="1"/>
              <a:t>Yaoshuo</a:t>
            </a:r>
            <a:endParaRPr lang="de-DE" altLang="en-US" sz="1400" dirty="0"/>
          </a:p>
        </p:txBody>
      </p:sp>
      <p:sp>
        <p:nvSpPr>
          <p:cNvPr id="6" name="Textfeld 39">
            <a:extLst>
              <a:ext uri="{FF2B5EF4-FFF2-40B4-BE49-F238E27FC236}">
                <a16:creationId xmlns:a16="http://schemas.microsoft.com/office/drawing/2014/main" id="{6A4035BF-EEBC-3249-87D4-AEEA40CC9638}"/>
              </a:ext>
            </a:extLst>
          </p:cNvPr>
          <p:cNvSpPr txBox="1"/>
          <p:nvPr/>
        </p:nvSpPr>
        <p:spPr>
          <a:xfrm>
            <a:off x="-45554" y="3124105"/>
            <a:ext cx="2105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(Stipendienprogramm)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1183E8-BC31-784C-B1F3-48691CC8F6BB}"/>
              </a:ext>
            </a:extLst>
          </p:cNvPr>
          <p:cNvSpPr txBox="1"/>
          <p:nvPr/>
        </p:nvSpPr>
        <p:spPr>
          <a:xfrm>
            <a:off x="1443352" y="1489376"/>
            <a:ext cx="501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3D </a:t>
            </a:r>
            <a:r>
              <a:rPr lang="de-DE" dirty="0" err="1"/>
              <a:t>simulations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bunch</a:t>
            </a:r>
            <a:r>
              <a:rPr lang="de-DE" dirty="0"/>
              <a:t> </a:t>
            </a:r>
            <a:r>
              <a:rPr lang="de-DE" dirty="0" err="1"/>
              <a:t>compression</a:t>
            </a:r>
            <a:r>
              <a:rPr lang="de-DE" dirty="0"/>
              <a:t> in SIS18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7381E8-2946-174A-8C2B-36D5BF81D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900" y="1965977"/>
            <a:ext cx="3175000" cy="3098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32EF566-FFD2-024B-864A-9AFEE330EF6A}"/>
              </a:ext>
            </a:extLst>
          </p:cNvPr>
          <p:cNvSpPr/>
          <p:nvPr/>
        </p:nvSpPr>
        <p:spPr>
          <a:xfrm>
            <a:off x="5364088" y="2060848"/>
            <a:ext cx="3779912" cy="2880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1) Y. Yuan, O. Boine-Frankenheim, I. Hofmann </a:t>
            </a:r>
            <a:br>
              <a:rPr lang="de-DE" sz="1200" dirty="0"/>
            </a:br>
            <a:r>
              <a:rPr lang="de-DE" sz="1200" b="1" i="1" dirty="0" err="1">
                <a:solidFill>
                  <a:srgbClr val="000000"/>
                </a:solidFill>
                <a:latin typeface="Helvetica" pitchFamily="2" charset="0"/>
              </a:rPr>
              <a:t>Intensity</a:t>
            </a:r>
            <a:r>
              <a:rPr lang="de-DE" sz="1200" b="1" i="1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de-DE" sz="1200" b="1" i="1" dirty="0" err="1">
                <a:solidFill>
                  <a:srgbClr val="000000"/>
                </a:solidFill>
                <a:latin typeface="Helvetica" pitchFamily="2" charset="0"/>
              </a:rPr>
              <a:t>limitations</a:t>
            </a:r>
            <a:r>
              <a:rPr lang="de-DE" sz="1200" b="1" i="1" dirty="0">
                <a:solidFill>
                  <a:srgbClr val="000000"/>
                </a:solidFill>
                <a:latin typeface="Helvetica" pitchFamily="2" charset="0"/>
              </a:rPr>
              <a:t> due </a:t>
            </a:r>
            <a:r>
              <a:rPr lang="de-DE" sz="1200" b="1" i="1" dirty="0" err="1">
                <a:solidFill>
                  <a:srgbClr val="000000"/>
                </a:solidFill>
                <a:latin typeface="Helvetica" pitchFamily="2" charset="0"/>
              </a:rPr>
              <a:t>to</a:t>
            </a:r>
            <a:r>
              <a:rPr lang="de-DE" sz="1200" b="1" i="1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de-DE" sz="1200" b="1" i="1" dirty="0" err="1">
                <a:solidFill>
                  <a:srgbClr val="000000"/>
                </a:solidFill>
                <a:latin typeface="Helvetica" pitchFamily="2" charset="0"/>
              </a:rPr>
              <a:t>space</a:t>
            </a:r>
            <a:r>
              <a:rPr lang="de-DE" sz="1200" b="1" i="1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de-DE" sz="1200" b="1" i="1" dirty="0" err="1">
                <a:solidFill>
                  <a:srgbClr val="000000"/>
                </a:solidFill>
                <a:latin typeface="Helvetica" pitchFamily="2" charset="0"/>
              </a:rPr>
              <a:t>charge</a:t>
            </a:r>
            <a:r>
              <a:rPr lang="de-DE" sz="1200" b="1" i="1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de-DE" sz="1200" b="1" i="1" dirty="0" err="1">
                <a:solidFill>
                  <a:srgbClr val="000000"/>
                </a:solidFill>
                <a:latin typeface="Helvetica" pitchFamily="2" charset="0"/>
              </a:rPr>
              <a:t>for</a:t>
            </a:r>
            <a:r>
              <a:rPr lang="de-DE" sz="1200" b="1" i="1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de-DE" sz="1200" b="1" i="1" dirty="0" err="1">
                <a:solidFill>
                  <a:srgbClr val="000000"/>
                </a:solidFill>
                <a:latin typeface="Helvetica" pitchFamily="2" charset="0"/>
              </a:rPr>
              <a:t>bunch</a:t>
            </a:r>
            <a:r>
              <a:rPr lang="de-DE" sz="1200" b="1" i="1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de-DE" sz="1200" b="1" i="1" dirty="0" err="1">
                <a:solidFill>
                  <a:srgbClr val="000000"/>
                </a:solidFill>
                <a:latin typeface="Helvetica" pitchFamily="2" charset="0"/>
              </a:rPr>
              <a:t>compression</a:t>
            </a:r>
            <a:r>
              <a:rPr lang="de-DE" sz="1200" b="1" i="1" dirty="0">
                <a:solidFill>
                  <a:srgbClr val="000000"/>
                </a:solidFill>
                <a:latin typeface="Helvetica" pitchFamily="2" charset="0"/>
              </a:rPr>
              <a:t> in </a:t>
            </a:r>
            <a:r>
              <a:rPr lang="de-DE" sz="1200" b="1" i="1" dirty="0" err="1">
                <a:solidFill>
                  <a:srgbClr val="000000"/>
                </a:solidFill>
                <a:latin typeface="Helvetica" pitchFamily="2" charset="0"/>
              </a:rPr>
              <a:t>synchrotrons</a:t>
            </a:r>
            <a:r>
              <a:rPr lang="de-DE" sz="1200" b="1" i="1" dirty="0">
                <a:solidFill>
                  <a:srgbClr val="000000"/>
                </a:solidFill>
                <a:latin typeface="Helvetica" pitchFamily="2" charset="0"/>
              </a:rPr>
              <a:t> </a:t>
            </a:r>
            <a:br>
              <a:rPr lang="de-DE" sz="1200" b="1" i="1" dirty="0"/>
            </a:b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Phys. </a:t>
            </a:r>
            <a:r>
              <a:rPr lang="de-DE" sz="1200" dirty="0" err="1">
                <a:solidFill>
                  <a:srgbClr val="000000"/>
                </a:solidFill>
                <a:latin typeface="Helvetica" pitchFamily="2" charset="0"/>
              </a:rPr>
              <a:t>Rev</a:t>
            </a: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. Accel. </a:t>
            </a:r>
            <a:r>
              <a:rPr lang="de-DE" sz="1200" dirty="0" err="1">
                <a:solidFill>
                  <a:srgbClr val="000000"/>
                </a:solidFill>
                <a:latin typeface="Helvetica" pitchFamily="2" charset="0"/>
              </a:rPr>
              <a:t>Beams</a:t>
            </a: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 21, 074201 (2018)</a:t>
            </a:r>
            <a:br>
              <a:rPr lang="de-DE" sz="1200" dirty="0"/>
            </a:br>
            <a:br>
              <a:rPr lang="de-DE" sz="1200" dirty="0"/>
            </a:b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2) Y. Yuan, O. Boine-Frankenheim, I. Hofmann </a:t>
            </a:r>
            <a:br>
              <a:rPr lang="de-DE" sz="1200" dirty="0"/>
            </a:br>
            <a:r>
              <a:rPr lang="de-DE" sz="1200" i="1" dirty="0">
                <a:solidFill>
                  <a:srgbClr val="000000"/>
                </a:solidFill>
                <a:latin typeface="Helvetica" pitchFamily="2" charset="0"/>
              </a:rPr>
              <a:t>Modeling </a:t>
            </a:r>
            <a:r>
              <a:rPr lang="de-DE" sz="1200" i="1" dirty="0" err="1">
                <a:solidFill>
                  <a:srgbClr val="000000"/>
                </a:solidFill>
                <a:latin typeface="Helvetica" pitchFamily="2" charset="0"/>
              </a:rPr>
              <a:t>of</a:t>
            </a:r>
            <a:r>
              <a:rPr lang="de-DE" sz="1200" i="1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de-DE" sz="1200" i="1" dirty="0" err="1">
                <a:solidFill>
                  <a:srgbClr val="000000"/>
                </a:solidFill>
                <a:latin typeface="Helvetica" pitchFamily="2" charset="0"/>
              </a:rPr>
              <a:t>second</a:t>
            </a:r>
            <a:r>
              <a:rPr lang="de-DE" sz="1200" i="1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de-DE" sz="1200" i="1" dirty="0" err="1">
                <a:solidFill>
                  <a:srgbClr val="000000"/>
                </a:solidFill>
                <a:latin typeface="Helvetica" pitchFamily="2" charset="0"/>
              </a:rPr>
              <a:t>order</a:t>
            </a:r>
            <a:r>
              <a:rPr lang="de-DE" sz="1200" i="1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de-DE" sz="1200" i="1" dirty="0" err="1">
                <a:solidFill>
                  <a:srgbClr val="000000"/>
                </a:solidFill>
                <a:latin typeface="Helvetica" pitchFamily="2" charset="0"/>
              </a:rPr>
              <a:t>space</a:t>
            </a:r>
            <a:r>
              <a:rPr lang="de-DE" sz="1200" i="1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de-DE" sz="1200" i="1" dirty="0" err="1">
                <a:solidFill>
                  <a:srgbClr val="000000"/>
                </a:solidFill>
                <a:latin typeface="Helvetica" pitchFamily="2" charset="0"/>
              </a:rPr>
              <a:t>charge</a:t>
            </a:r>
            <a:r>
              <a:rPr lang="de-DE" sz="1200" i="1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de-DE" sz="1200" i="1" dirty="0" err="1">
                <a:solidFill>
                  <a:srgbClr val="000000"/>
                </a:solidFill>
                <a:latin typeface="Helvetica" pitchFamily="2" charset="0"/>
              </a:rPr>
              <a:t>driven</a:t>
            </a:r>
            <a:r>
              <a:rPr lang="de-DE" sz="1200" i="1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de-DE" sz="1200" i="1" dirty="0" err="1">
                <a:solidFill>
                  <a:srgbClr val="000000"/>
                </a:solidFill>
                <a:latin typeface="Helvetica" pitchFamily="2" charset="0"/>
              </a:rPr>
              <a:t>coherent</a:t>
            </a:r>
            <a:r>
              <a:rPr lang="de-DE" sz="1200" i="1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de-DE" sz="1200" i="1" dirty="0" err="1">
                <a:solidFill>
                  <a:srgbClr val="000000"/>
                </a:solidFill>
                <a:latin typeface="Helvetica" pitchFamily="2" charset="0"/>
              </a:rPr>
              <a:t>sum</a:t>
            </a:r>
            <a:r>
              <a:rPr lang="de-DE" sz="1200" i="1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de-DE" sz="1200" i="1" dirty="0" err="1">
                <a:solidFill>
                  <a:srgbClr val="000000"/>
                </a:solidFill>
                <a:latin typeface="Helvetica" pitchFamily="2" charset="0"/>
              </a:rPr>
              <a:t>and</a:t>
            </a:r>
            <a:r>
              <a:rPr lang="de-DE" sz="1200" i="1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de-DE" sz="1200" i="1" dirty="0" err="1">
                <a:solidFill>
                  <a:srgbClr val="000000"/>
                </a:solidFill>
                <a:latin typeface="Helvetica" pitchFamily="2" charset="0"/>
              </a:rPr>
              <a:t>difference</a:t>
            </a:r>
            <a:r>
              <a:rPr lang="de-DE" sz="1200" i="1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de-DE" sz="1200" i="1" dirty="0" err="1">
                <a:solidFill>
                  <a:srgbClr val="000000"/>
                </a:solidFill>
                <a:latin typeface="Helvetica" pitchFamily="2" charset="0"/>
              </a:rPr>
              <a:t>instabilities</a:t>
            </a: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 </a:t>
            </a:r>
            <a:br>
              <a:rPr lang="de-DE" sz="1200" dirty="0"/>
            </a:b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Phys. </a:t>
            </a:r>
            <a:r>
              <a:rPr lang="de-DE" sz="1200" dirty="0" err="1">
                <a:solidFill>
                  <a:srgbClr val="000000"/>
                </a:solidFill>
                <a:latin typeface="Helvetica" pitchFamily="2" charset="0"/>
              </a:rPr>
              <a:t>Rev</a:t>
            </a: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. Accel. </a:t>
            </a:r>
            <a:r>
              <a:rPr lang="de-DE" sz="1200" dirty="0" err="1">
                <a:solidFill>
                  <a:srgbClr val="000000"/>
                </a:solidFill>
                <a:latin typeface="Helvetica" pitchFamily="2" charset="0"/>
              </a:rPr>
              <a:t>Beams</a:t>
            </a: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 20, 104201 (2017)</a:t>
            </a:r>
            <a:br>
              <a:rPr lang="de-DE" sz="1200" dirty="0"/>
            </a:br>
            <a:br>
              <a:rPr lang="de-DE" sz="1200" dirty="0"/>
            </a:b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3) Y. Yuan, O. Boine-Frankenheim, G. </a:t>
            </a:r>
            <a:r>
              <a:rPr lang="de-DE" sz="1200" dirty="0" err="1">
                <a:solidFill>
                  <a:srgbClr val="000000"/>
                </a:solidFill>
                <a:latin typeface="Helvetica" pitchFamily="2" charset="0"/>
              </a:rPr>
              <a:t>Franchetti</a:t>
            </a: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, I. Hofmann </a:t>
            </a:r>
            <a:br>
              <a:rPr lang="de-DE" sz="1200" dirty="0"/>
            </a:br>
            <a:r>
              <a:rPr lang="de-DE" sz="1200" i="1" dirty="0">
                <a:solidFill>
                  <a:srgbClr val="000000"/>
                </a:solidFill>
                <a:latin typeface="Helvetica" pitchFamily="2" charset="0"/>
              </a:rPr>
              <a:t>Dispersion-</a:t>
            </a:r>
            <a:r>
              <a:rPr lang="de-DE" sz="1200" i="1" dirty="0" err="1">
                <a:solidFill>
                  <a:srgbClr val="000000"/>
                </a:solidFill>
                <a:latin typeface="Helvetica" pitchFamily="2" charset="0"/>
              </a:rPr>
              <a:t>induced</a:t>
            </a:r>
            <a:r>
              <a:rPr lang="de-DE" sz="1200" i="1" dirty="0">
                <a:solidFill>
                  <a:srgbClr val="000000"/>
                </a:solidFill>
                <a:latin typeface="Helvetica" pitchFamily="2" charset="0"/>
              </a:rPr>
              <a:t> beam </a:t>
            </a:r>
            <a:r>
              <a:rPr lang="de-DE" sz="1200" i="1" dirty="0" err="1">
                <a:solidFill>
                  <a:srgbClr val="000000"/>
                </a:solidFill>
                <a:latin typeface="Helvetica" pitchFamily="2" charset="0"/>
              </a:rPr>
              <a:t>instability</a:t>
            </a:r>
            <a:r>
              <a:rPr lang="de-DE" sz="1200" i="1" dirty="0">
                <a:solidFill>
                  <a:srgbClr val="000000"/>
                </a:solidFill>
                <a:latin typeface="Helvetica" pitchFamily="2" charset="0"/>
              </a:rPr>
              <a:t> in </a:t>
            </a:r>
            <a:r>
              <a:rPr lang="de-DE" sz="1200" i="1" dirty="0" err="1">
                <a:solidFill>
                  <a:srgbClr val="000000"/>
                </a:solidFill>
                <a:latin typeface="Helvetica" pitchFamily="2" charset="0"/>
              </a:rPr>
              <a:t>circular</a:t>
            </a:r>
            <a:r>
              <a:rPr lang="de-DE" sz="1200" i="1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de-DE" sz="1200" i="1" dirty="0" err="1">
                <a:solidFill>
                  <a:srgbClr val="000000"/>
                </a:solidFill>
                <a:latin typeface="Helvetica" pitchFamily="2" charset="0"/>
              </a:rPr>
              <a:t>accelerator</a:t>
            </a:r>
            <a:r>
              <a:rPr lang="de-DE" sz="1200" dirty="0" err="1">
                <a:solidFill>
                  <a:srgbClr val="000000"/>
                </a:solidFill>
                <a:latin typeface="Helvetica" pitchFamily="2" charset="0"/>
              </a:rPr>
              <a:t>s</a:t>
            </a: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 </a:t>
            </a:r>
            <a:br>
              <a:rPr lang="de-DE" sz="1200" dirty="0"/>
            </a:b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Phys. </a:t>
            </a:r>
            <a:r>
              <a:rPr lang="de-DE" sz="1200" dirty="0" err="1">
                <a:solidFill>
                  <a:srgbClr val="000000"/>
                </a:solidFill>
                <a:latin typeface="Helvetica" pitchFamily="2" charset="0"/>
              </a:rPr>
              <a:t>Rev</a:t>
            </a: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. </a:t>
            </a:r>
            <a:r>
              <a:rPr lang="de-DE" sz="1200" dirty="0" err="1">
                <a:solidFill>
                  <a:srgbClr val="000000"/>
                </a:solidFill>
                <a:latin typeface="Helvetica" pitchFamily="2" charset="0"/>
              </a:rPr>
              <a:t>Lett</a:t>
            </a:r>
            <a:r>
              <a:rPr lang="de-DE" sz="1200" dirty="0">
                <a:solidFill>
                  <a:srgbClr val="000000"/>
                </a:solidFill>
                <a:latin typeface="Helvetica" pitchFamily="2" charset="0"/>
              </a:rPr>
              <a:t>. 118, 154801 (2017)</a:t>
            </a:r>
            <a:endParaRPr lang="de-DE" sz="12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3F417C5-1409-514F-889B-BB4DA2238F2B}"/>
              </a:ext>
            </a:extLst>
          </p:cNvPr>
          <p:cNvGrpSpPr/>
          <p:nvPr/>
        </p:nvGrpSpPr>
        <p:grpSpPr>
          <a:xfrm>
            <a:off x="92273" y="3858777"/>
            <a:ext cx="5752896" cy="2412000"/>
            <a:chOff x="92273" y="3858777"/>
            <a:chExt cx="5752896" cy="2412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FAA5902-E132-5E4F-B431-0B0968B52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73" y="3858777"/>
              <a:ext cx="3243016" cy="2412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45652E9-A759-CB40-B4B6-AA21EEAC943E}"/>
                </a:ext>
              </a:extLst>
            </p:cNvPr>
            <p:cNvSpPr txBox="1"/>
            <p:nvPr/>
          </p:nvSpPr>
          <p:spPr>
            <a:xfrm>
              <a:off x="3369298" y="5901445"/>
              <a:ext cx="24758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IPAC18 </a:t>
              </a:r>
              <a:r>
                <a:rPr lang="de-DE" dirty="0" err="1"/>
                <a:t>student</a:t>
              </a:r>
              <a:r>
                <a:rPr lang="de-DE" dirty="0"/>
                <a:t> </a:t>
              </a:r>
              <a:r>
                <a:rPr lang="de-DE" dirty="0" err="1"/>
                <a:t>award</a:t>
              </a:r>
              <a:endParaRPr lang="de-DE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3B2B0F1D-FFB3-0347-9E64-1EBF3C276C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03" y="2610000"/>
            <a:ext cx="9176977" cy="42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2FEE72-C97E-B046-961F-CEF563C37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Ausblick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3B26F5-D3FE-4348-AC90-C5718C02FB76}"/>
              </a:ext>
            </a:extLst>
          </p:cNvPr>
          <p:cNvSpPr txBox="1"/>
          <p:nvPr/>
        </p:nvSpPr>
        <p:spPr>
          <a:xfrm>
            <a:off x="80298" y="2867379"/>
            <a:ext cx="89407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Strahlintensitätseffekte im SIS100</a:t>
            </a:r>
          </a:p>
          <a:p>
            <a:r>
              <a:rPr lang="de-DE" dirty="0"/>
              <a:t>- Modellierung, 3D Simulation realistischer Zyklen, SIS18 Messungen (Yuan </a:t>
            </a:r>
            <a:r>
              <a:rPr lang="de-DE" dirty="0" err="1"/>
              <a:t>Yaoshuo</a:t>
            </a:r>
            <a:r>
              <a:rPr lang="de-DE" dirty="0"/>
              <a:t>)</a:t>
            </a:r>
          </a:p>
          <a:p>
            <a:r>
              <a:rPr lang="de-DE" dirty="0"/>
              <a:t> </a:t>
            </a:r>
          </a:p>
          <a:p>
            <a:endParaRPr lang="de-DE" dirty="0"/>
          </a:p>
          <a:p>
            <a:r>
              <a:rPr lang="de-DE" b="1" dirty="0"/>
              <a:t>Langsame Extraktion (Optimierung der Strahlqualität):</a:t>
            </a:r>
          </a:p>
          <a:p>
            <a:pPr marL="285750" indent="-285750">
              <a:buFontTx/>
              <a:buChar char="-"/>
            </a:pPr>
            <a:r>
              <a:rPr lang="de-DE" dirty="0"/>
              <a:t>Robuste Verfahren: Fortsetzung der Arbeit für HIT mit GSI </a:t>
            </a:r>
          </a:p>
          <a:p>
            <a:pPr marL="285750" indent="-285750">
              <a:buFontTx/>
              <a:buChar char="-"/>
            </a:pPr>
            <a:r>
              <a:rPr lang="de-DE" dirty="0"/>
              <a:t>Analyse der Transferfunktion: Stromrichter -&gt; Magnetfeld -&gt; Strahl</a:t>
            </a:r>
          </a:p>
          <a:p>
            <a:endParaRPr lang="de-DE" dirty="0"/>
          </a:p>
          <a:p>
            <a:endParaRPr lang="de-DE" dirty="0"/>
          </a:p>
          <a:p>
            <a:r>
              <a:rPr lang="de-DE" b="1" dirty="0"/>
              <a:t>Autonomer Beschleuniger</a:t>
            </a:r>
          </a:p>
          <a:p>
            <a:r>
              <a:rPr lang="de-DE" dirty="0"/>
              <a:t>- Unterstützung der Arbeiten von Sabrina Appel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9149524-7BE2-5F4B-B80B-4E34BD545E8A}"/>
              </a:ext>
            </a:extLst>
          </p:cNvPr>
          <p:cNvGrpSpPr/>
          <p:nvPr/>
        </p:nvGrpSpPr>
        <p:grpSpPr>
          <a:xfrm>
            <a:off x="7452320" y="3645024"/>
            <a:ext cx="1428596" cy="1665332"/>
            <a:chOff x="7402753" y="4225098"/>
            <a:chExt cx="1428596" cy="16653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9B8CC41-69A2-2B40-BED6-B43298FF9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1051" y="4225098"/>
              <a:ext cx="972000" cy="1296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048515-56C6-8241-B784-9B4BE5917C43}"/>
                </a:ext>
              </a:extLst>
            </p:cNvPr>
            <p:cNvSpPr txBox="1"/>
            <p:nvPr/>
          </p:nvSpPr>
          <p:spPr>
            <a:xfrm>
              <a:off x="7402753" y="5521098"/>
              <a:ext cx="14285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Fiona Faber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5C1571F-F5A7-484A-9D79-01BC6BBD9450}"/>
              </a:ext>
            </a:extLst>
          </p:cNvPr>
          <p:cNvSpPr txBox="1"/>
          <p:nvPr/>
        </p:nvSpPr>
        <p:spPr>
          <a:xfrm>
            <a:off x="32318" y="1605818"/>
            <a:ext cx="8956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In 2019: </a:t>
            </a:r>
            <a:r>
              <a:rPr lang="de-DE" dirty="0"/>
              <a:t>Optimierung SFRS und Auswertung CERN Feldmessungen (E. </a:t>
            </a:r>
            <a:r>
              <a:rPr lang="de-DE" dirty="0" err="1"/>
              <a:t>Kazantseva</a:t>
            </a:r>
            <a:r>
              <a:rPr lang="de-DE" dirty="0"/>
              <a:t>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6750B7-553F-F34D-85C9-BABBC2CB5161}"/>
              </a:ext>
            </a:extLst>
          </p:cNvPr>
          <p:cNvSpPr txBox="1"/>
          <p:nvPr/>
        </p:nvSpPr>
        <p:spPr>
          <a:xfrm>
            <a:off x="19472" y="2253818"/>
            <a:ext cx="4014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Weitere mögliche Projekte mit GSI:</a:t>
            </a:r>
          </a:p>
        </p:txBody>
      </p:sp>
    </p:spTree>
    <p:extLst>
      <p:ext uri="{BB962C8B-B14F-4D97-AF65-F5344CB8AC3E}">
        <p14:creationId xmlns:p14="http://schemas.microsoft.com/office/powerpoint/2010/main" val="90462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theme/theme1.xml><?xml version="1.0" encoding="utf-8"?>
<a:theme xmlns:a="http://schemas.openxmlformats.org/drawingml/2006/main" name="TU_Praesentation_2010_2">
  <a:themeElements>
    <a:clrScheme name="v1_TUD_Präsentation_r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1_TUD_Präsentation_r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1_TUD_Präsentation_r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TU_Praesentation_2010_2.pptx</Template>
  <TotalTime>273</TotalTime>
  <Words>328</Words>
  <Application>Microsoft Macintosh PowerPoint</Application>
  <PresentationFormat>On-screen Show (4:3)</PresentationFormat>
  <Paragraphs>94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Bitstream Charter</vt:lpstr>
      <vt:lpstr>Cambria Math</vt:lpstr>
      <vt:lpstr>Helvetica</vt:lpstr>
      <vt:lpstr>Stafford</vt:lpstr>
      <vt:lpstr>Tahoma</vt:lpstr>
      <vt:lpstr>Wingdings</vt:lpstr>
      <vt:lpstr>TU_Praesentation_2010_2</vt:lpstr>
      <vt:lpstr>Fachgebiet Beschleunigerphysik</vt:lpstr>
      <vt:lpstr>Mitarbeiter am Fachgebiet Beschleunigerphysik</vt:lpstr>
      <vt:lpstr>GSI Kooperationsprojekte (FuE Beschleuniger)</vt:lpstr>
      <vt:lpstr> Accurate transfer maps for the SuperFRS </vt:lpstr>
      <vt:lpstr>Space charge compensation in synchrotrons</vt:lpstr>
      <vt:lpstr>High intensity beam dynamics in synchrotrons</vt:lpstr>
      <vt:lpstr>Ausblick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Moritz Lohse</dc:creator>
  <cp:lastModifiedBy>Oliver Boine-Frankenheim</cp:lastModifiedBy>
  <cp:revision>234</cp:revision>
  <cp:lastPrinted>2014-09-06T11:41:37Z</cp:lastPrinted>
  <dcterms:created xsi:type="dcterms:W3CDTF">2009-12-23T09:42:49Z</dcterms:created>
  <dcterms:modified xsi:type="dcterms:W3CDTF">2018-09-27T08:33:11Z</dcterms:modified>
</cp:coreProperties>
</file>