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31" r:id="rId3"/>
    <p:sldId id="326" r:id="rId4"/>
    <p:sldId id="330" r:id="rId5"/>
    <p:sldId id="332" r:id="rId6"/>
    <p:sldId id="327" r:id="rId7"/>
    <p:sldId id="333" r:id="rId8"/>
    <p:sldId id="328" r:id="rId9"/>
    <p:sldId id="273" r:id="rId10"/>
    <p:sldId id="299" r:id="rId11"/>
  </p:sldIdLst>
  <p:sldSz cx="9144000" cy="6858000" type="screen4x3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99"/>
    <a:srgbClr val="CCFFFF"/>
    <a:srgbClr val="CCECFF"/>
    <a:srgbClr val="008000"/>
    <a:srgbClr val="0000FF"/>
    <a:srgbClr val="FF0000"/>
    <a:srgbClr val="CCCCFF"/>
    <a:srgbClr val="ADAD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194" autoAdjust="0"/>
  </p:normalViewPr>
  <p:slideViewPr>
    <p:cSldViewPr snapToGrid="0" snapToObjects="1">
      <p:cViewPr varScale="1">
        <p:scale>
          <a:sx n="105" d="100"/>
          <a:sy n="105" d="100"/>
        </p:scale>
        <p:origin x="-1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-3348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14.08.2018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14.08.2018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55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90000"/>
            <a:ext cx="6408000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097981" y="6616085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Gerald Schreiber, Linac RF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5987127" y="6617386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August 8th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, 2018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16212" y="6618157"/>
            <a:ext cx="57849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DBD4-DE89-400E-8E7E-DF43B8425A75}" type="slidenum">
              <a:rPr lang="de-DE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4097981" y="6616085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Gerald Schreiber, Linac RF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987127" y="6617386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February 9th, 2018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16212" y="6618157"/>
            <a:ext cx="57849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DBD4-DE89-400E-8E7E-DF43B8425A75}" type="slidenum">
              <a:rPr lang="de-DE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4097981" y="6616085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Gerald Schreiber, Linac RF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987127" y="6617386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February 9th, 2018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212" y="6618157"/>
            <a:ext cx="57849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DBD4-DE89-400E-8E7E-DF43B8425A75}" type="slidenum">
              <a:rPr lang="de-DE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08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3" y="88340"/>
            <a:ext cx="6408000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097981" y="6616085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Gerald Schreiber, Linac RF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987127" y="6617386"/>
            <a:ext cx="197142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February 9th, 2018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416212" y="6618157"/>
            <a:ext cx="57849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8DBD4-DE89-400E-8E7E-DF43B8425A75}" type="slidenum">
              <a:rPr lang="de-DE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90000"/>
            <a:ext cx="6408000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4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432000" y="2391302"/>
            <a:ext cx="8279999" cy="1643527"/>
          </a:xfrm>
          <a:noFill/>
        </p:spPr>
        <p:txBody>
          <a:bodyPr wrap="square" anchor="ctr" anchorCtr="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  <a:t>“</a:t>
            </a:r>
            <a:r>
              <a:rPr lang="en-US" altLang="de-DE" sz="2800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  <a:t>Wiederinbetriebnahme</a:t>
            </a:r>
            <a: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  <a:t>”</a:t>
            </a:r>
            <a:b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</a:br>
            <a: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  <a:t>RF Gallery w/o ER1</a:t>
            </a:r>
            <a:b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</a:br>
            <a:r>
              <a:rPr lang="en-US" altLang="de-DE" sz="280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j-cs"/>
              </a:rPr>
              <a:t>- Status -</a:t>
            </a:r>
            <a:endParaRPr lang="de-DE" sz="2800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+mj-cs"/>
            </a:endParaRPr>
          </a:p>
        </p:txBody>
      </p:sp>
      <p:sp>
        <p:nvSpPr>
          <p:cNvPr id="6" name="Untertitel 2"/>
          <p:cNvSpPr>
            <a:spLocks noGrp="1"/>
          </p:cNvSpPr>
          <p:nvPr>
            <p:ph type="subTitle" idx="1"/>
          </p:nvPr>
        </p:nvSpPr>
        <p:spPr>
          <a:xfrm>
            <a:off x="508912" y="3948508"/>
            <a:ext cx="8280000" cy="2031325"/>
          </a:xfrm>
          <a:noFill/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August 14th, 2018</a:t>
            </a:r>
          </a:p>
          <a:p>
            <a:endParaRPr lang="en-US" sz="1800" b="1" dirty="0" smtClean="0">
              <a:solidFill>
                <a:srgbClr val="0000FF"/>
              </a:solidFill>
            </a:endParaRPr>
          </a:p>
          <a:p>
            <a:r>
              <a:rPr lang="en-US" sz="1800" b="1" dirty="0" smtClean="0">
                <a:solidFill>
                  <a:srgbClr val="0000FF"/>
                </a:solidFill>
              </a:rPr>
              <a:t>Bernhard Schlitt,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Gerald Schreiber, 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Linac RF Department</a:t>
            </a:r>
          </a:p>
          <a:p>
            <a:r>
              <a:rPr lang="en-US" sz="1800" b="1" dirty="0" smtClean="0">
                <a:solidFill>
                  <a:srgbClr val="0000FF"/>
                </a:solidFill>
              </a:rPr>
              <a:t>GSI, Darmstadt, Germany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6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Autofit/>
          </a:bodyPr>
          <a:lstStyle/>
          <a:p>
            <a:r>
              <a:rPr lang="de-DE" altLang="de-DE" dirty="0" smtClean="0"/>
              <a:t>UNILAC RF Gallery</a:t>
            </a:r>
            <a:endParaRPr lang="de-DE" alt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9" y="3021128"/>
            <a:ext cx="2592509" cy="34545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49" y="3021127"/>
            <a:ext cx="2592511" cy="345451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57" y="3021128"/>
            <a:ext cx="2590889" cy="345451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47686" y="5956421"/>
            <a:ext cx="1640792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400" dirty="0" smtClean="0"/>
              <a:t>1.6 MW HPA (5 x)</a:t>
            </a:r>
          </a:p>
          <a:p>
            <a:pPr algn="r"/>
            <a:r>
              <a:rPr lang="de-DE" sz="1400" dirty="0" smtClean="0"/>
              <a:t>@ Alvarez DTL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495088" y="6171864"/>
            <a:ext cx="136055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400" dirty="0" smtClean="0"/>
              <a:t>160 kW Driver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636326" y="5952427"/>
            <a:ext cx="218293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1400" dirty="0" smtClean="0"/>
              <a:t>Single Gap Resonators</a:t>
            </a:r>
            <a:br>
              <a:rPr lang="en-US" sz="1400" dirty="0" smtClean="0"/>
            </a:br>
            <a:r>
              <a:rPr lang="en-US" sz="1400" dirty="0" smtClean="0"/>
              <a:t>(not needed for FAIR op.</a:t>
            </a:r>
            <a:r>
              <a:rPr lang="de-DE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95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„Wiederinbetriebnahme“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en-US" dirty="0" smtClean="0"/>
              <a:t>Availability of air cooling system</a:t>
            </a:r>
          </a:p>
          <a:p>
            <a:r>
              <a:rPr lang="en-US" dirty="0" smtClean="0"/>
              <a:t>Switch-on of all HV power supplies and RF amplifiers (damage-check)</a:t>
            </a:r>
          </a:p>
          <a:p>
            <a:r>
              <a:rPr lang="en-US" dirty="0" smtClean="0"/>
              <a:t>Reconditioning/Retuning of RF systems</a:t>
            </a:r>
          </a:p>
          <a:p>
            <a:r>
              <a:rPr lang="en-US" dirty="0" smtClean="0"/>
              <a:t>Reconditioning of UNILAC RF </a:t>
            </a:r>
            <a:r>
              <a:rPr lang="en-US" dirty="0" err="1" smtClean="0"/>
              <a:t>cavitities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00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Air </a:t>
            </a:r>
            <a:r>
              <a:rPr lang="de-DE" dirty="0" err="1" smtClean="0"/>
              <a:t>Cooling</a:t>
            </a:r>
            <a:r>
              <a:rPr lang="de-DE" dirty="0" smtClean="0"/>
              <a:t> System (I)</a:t>
            </a:r>
            <a:endParaRPr lang="de-DE" dirty="0"/>
          </a:p>
        </p:txBody>
      </p:sp>
      <p:pic>
        <p:nvPicPr>
          <p:cNvPr id="1026" name="Picture 2" descr="W:\Teilgruppe 1\Dokumentation\HF-Galerie\Lueftungsanlage\LA16_neu_2017\2018-08_Verschmutzungen\WP_20180807_12_54_26_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792585"/>
            <a:ext cx="8259708" cy="46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5925" y="1320800"/>
            <a:ext cx="851025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pieces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RF </a:t>
            </a:r>
            <a:r>
              <a:rPr lang="de-DE" b="1" dirty="0" smtClean="0"/>
              <a:t>high </a:t>
            </a:r>
            <a:r>
              <a:rPr lang="de-DE" b="1" dirty="0" err="1" smtClean="0"/>
              <a:t>voltage</a:t>
            </a:r>
            <a:r>
              <a:rPr lang="de-DE" b="1" dirty="0" smtClean="0"/>
              <a:t> power </a:t>
            </a:r>
            <a:r>
              <a:rPr lang="de-DE" b="1" dirty="0" err="1" smtClean="0"/>
              <a:t>supplies</a:t>
            </a:r>
            <a:r>
              <a:rPr lang="de-DE" b="1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smtClean="0"/>
              <a:t>Alvarez </a:t>
            </a:r>
            <a:r>
              <a:rPr lang="de-DE" b="1" dirty="0" err="1" smtClean="0"/>
              <a:t>amplifiers</a:t>
            </a:r>
            <a:r>
              <a:rPr lang="de-DE" b="1" dirty="0" smtClean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068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Air </a:t>
            </a:r>
            <a:r>
              <a:rPr lang="de-DE" dirty="0" err="1"/>
              <a:t>Cooling</a:t>
            </a:r>
            <a:r>
              <a:rPr lang="de-DE" dirty="0"/>
              <a:t> System (</a:t>
            </a:r>
            <a:r>
              <a:rPr lang="de-DE" dirty="0" smtClean="0"/>
              <a:t>II)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17283" y="1320800"/>
            <a:ext cx="862826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pieces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–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amplifiers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HV PS (incl. ER1!)</a:t>
            </a:r>
          </a:p>
        </p:txBody>
      </p:sp>
      <p:pic>
        <p:nvPicPr>
          <p:cNvPr id="2051" name="Picture 3" descr="W:\Teilgruppe 1\Dokumentation\HF-Galerie\Lueftungsanlage\LA16_neu_2017\2018-08_Verschmutzungen\WP_20180809_13_26_59_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" y="1790138"/>
            <a:ext cx="8384294" cy="471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Air </a:t>
            </a:r>
            <a:r>
              <a:rPr lang="de-DE" dirty="0" err="1"/>
              <a:t>Cooling</a:t>
            </a:r>
            <a:r>
              <a:rPr lang="de-DE" dirty="0"/>
              <a:t> System (</a:t>
            </a:r>
            <a:r>
              <a:rPr lang="de-DE" dirty="0" smtClean="0"/>
              <a:t>III)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952500" y="1320800"/>
            <a:ext cx="78930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Metal</a:t>
            </a:r>
            <a:r>
              <a:rPr lang="de-DE" dirty="0" smtClean="0"/>
              <a:t> </a:t>
            </a:r>
            <a:r>
              <a:rPr lang="de-DE" dirty="0" err="1" smtClean="0"/>
              <a:t>pieces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– „Technikzentrale“ (UNILAC </a:t>
            </a:r>
            <a:r>
              <a:rPr lang="de-DE" dirty="0" err="1" smtClean="0"/>
              <a:t>roof</a:t>
            </a:r>
            <a:r>
              <a:rPr lang="de-DE" dirty="0" smtClean="0"/>
              <a:t>)</a:t>
            </a:r>
          </a:p>
        </p:txBody>
      </p:sp>
      <p:pic>
        <p:nvPicPr>
          <p:cNvPr id="3074" name="Picture 2" descr="W:\Teilgruppe 1\Dokumentation\HF-Galerie\Lueftungsanlage\LA16_neu_2017\2018-08_Verschmutzungen\2018-08-06_Notiz_Schernes\DSC_2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759347"/>
            <a:ext cx="4063296" cy="22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7" y="3816549"/>
            <a:ext cx="5827713" cy="268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79" y="2434056"/>
            <a:ext cx="4868822" cy="240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2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1303700"/>
            <a:ext cx="8585199" cy="52600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Pre-cleaning of surrounded area finished, Fr, 20th July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Disassembly of Air Cooling System (GA, J. Dreger), Mo/Thu, 23rd/24th July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First Swab/Smear tests (</a:t>
            </a:r>
            <a:r>
              <a:rPr lang="en-US" sz="1800" dirty="0" err="1" smtClean="0"/>
              <a:t>Wisch</a:t>
            </a:r>
            <a:r>
              <a:rPr lang="en-US" sz="1800" dirty="0" smtClean="0"/>
              <a:t>-/</a:t>
            </a:r>
            <a:r>
              <a:rPr lang="en-US" sz="1800" dirty="0" err="1" smtClean="0"/>
              <a:t>Abklatschtests</a:t>
            </a:r>
            <a:r>
              <a:rPr lang="en-US" sz="1800" dirty="0" smtClean="0"/>
              <a:t> by DACORD, </a:t>
            </a:r>
            <a:r>
              <a:rPr lang="en-US" sz="1800" dirty="0" err="1" smtClean="0"/>
              <a:t>Schnelltest</a:t>
            </a:r>
            <a:r>
              <a:rPr lang="en-US" sz="1800" dirty="0" smtClean="0"/>
              <a:t>), Wed, 25th July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Dry ice cleaning (CO2) ER1 power supply: 26th / 27th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Again more dirt in the area -&gt; more cleaning required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B050"/>
                </a:solidFill>
              </a:rPr>
              <a:t>complete RF gallery cleaned in week 32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Further swab tests at RF gallery by </a:t>
            </a:r>
            <a:r>
              <a:rPr lang="en-US" sz="1800" dirty="0" err="1"/>
              <a:t>SiSt</a:t>
            </a:r>
            <a:r>
              <a:rPr lang="en-US" sz="1800" dirty="0"/>
              <a:t>, </a:t>
            </a:r>
            <a:r>
              <a:rPr lang="en-US" sz="1800" dirty="0" smtClean="0"/>
              <a:t>Wed, </a:t>
            </a:r>
            <a:r>
              <a:rPr lang="en-US" sz="1800" dirty="0"/>
              <a:t>1st </a:t>
            </a:r>
            <a:r>
              <a:rPr lang="en-US" sz="1800" dirty="0" smtClean="0"/>
              <a:t>August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final </a:t>
            </a:r>
            <a:r>
              <a:rPr lang="en-US" sz="1800" dirty="0" smtClean="0">
                <a:solidFill>
                  <a:srgbClr val="FF0000"/>
                </a:solidFill>
              </a:rPr>
              <a:t>report not yet received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Disconnection / separation </a:t>
            </a:r>
            <a:r>
              <a:rPr lang="en-US" sz="1800" dirty="0" smtClean="0"/>
              <a:t>of ER1 air cooling system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Air cooling ducts above ER1 cleaned (</a:t>
            </a:r>
            <a:r>
              <a:rPr lang="en-US" sz="1800" dirty="0" err="1" smtClean="0"/>
              <a:t>Ruß</a:t>
            </a:r>
            <a:r>
              <a:rPr lang="en-US" sz="1800" dirty="0" smtClean="0"/>
              <a:t>)</a:t>
            </a:r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0350" y="1303700"/>
            <a:ext cx="8585199" cy="52600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Cleaning </a:t>
            </a:r>
            <a:r>
              <a:rPr lang="en-US" sz="1800" dirty="0">
                <a:solidFill>
                  <a:srgbClr val="FF0000"/>
                </a:solidFill>
              </a:rPr>
              <a:t>of </a:t>
            </a:r>
            <a:r>
              <a:rPr lang="en-US" sz="1800" dirty="0" smtClean="0">
                <a:solidFill>
                  <a:srgbClr val="FF0000"/>
                </a:solidFill>
              </a:rPr>
              <a:t>complete air </a:t>
            </a:r>
            <a:r>
              <a:rPr lang="en-US" sz="1800" dirty="0">
                <a:solidFill>
                  <a:srgbClr val="FF0000"/>
                </a:solidFill>
              </a:rPr>
              <a:t>cooling </a:t>
            </a:r>
            <a:r>
              <a:rPr lang="en-US" sz="1800" dirty="0" smtClean="0">
                <a:solidFill>
                  <a:srgbClr val="FF0000"/>
                </a:solidFill>
              </a:rPr>
              <a:t>ducts </a:t>
            </a:r>
            <a:r>
              <a:rPr lang="en-US" sz="1800" dirty="0">
                <a:solidFill>
                  <a:srgbClr val="FF0000"/>
                </a:solidFill>
              </a:rPr>
              <a:t>(metal pieces) </a:t>
            </a:r>
            <a:r>
              <a:rPr lang="en-US" sz="1800" dirty="0" smtClean="0">
                <a:solidFill>
                  <a:srgbClr val="FF0000"/>
                </a:solidFill>
              </a:rPr>
              <a:t>at RF gallery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by GA &amp; external company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Air cooling: Replacement of flexible tube connections due to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contamination with metal pieces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Inspection &amp; cleaning of RF amplifiers (metal pieces)</a:t>
            </a:r>
          </a:p>
          <a:p>
            <a:r>
              <a:rPr lang="en-US" sz="1800" dirty="0" smtClean="0"/>
              <a:t>Restart air cooling</a:t>
            </a:r>
          </a:p>
          <a:p>
            <a:r>
              <a:rPr lang="en-US" sz="1800" dirty="0" smtClean="0"/>
              <a:t>Restart RF systems</a:t>
            </a:r>
            <a:endParaRPr lang="en-US" sz="1800" dirty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Preleminary</a:t>
            </a:r>
            <a:r>
              <a:rPr lang="de-DE" dirty="0" smtClean="0"/>
              <a:t> Schedule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348304"/>
            <a:ext cx="8212138" cy="472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>
          <a:xfrm rot="16200000">
            <a:off x="3932237" y="3795711"/>
            <a:ext cx="1774825" cy="33655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245100" y="3016250"/>
            <a:ext cx="34925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29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-8709" y="3098160"/>
            <a:ext cx="914400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3600" dirty="0" err="1" smtClean="0"/>
              <a:t>Thank</a:t>
            </a:r>
            <a:r>
              <a:rPr lang="de-DE" sz="3600" dirty="0" smtClean="0"/>
              <a:t> </a:t>
            </a:r>
            <a:r>
              <a:rPr lang="de-DE" sz="3600" dirty="0" err="1" smtClean="0"/>
              <a:t>You</a:t>
            </a:r>
            <a:r>
              <a:rPr lang="de-DE" sz="36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8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220</Words>
  <Application>Microsoft Office PowerPoint</Application>
  <PresentationFormat>Bildschirmpräsentation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gsi-folienmaster-2014-II</vt:lpstr>
      <vt:lpstr>“Wiederinbetriebnahme” RF Gallery w/o ER1 - Status -</vt:lpstr>
      <vt:lpstr>„Wiederinbetriebnahme“</vt:lpstr>
      <vt:lpstr>Air Cooling System (I)</vt:lpstr>
      <vt:lpstr>Air Cooling System (II)</vt:lpstr>
      <vt:lpstr>Air Cooling System (III)</vt:lpstr>
      <vt:lpstr>Status</vt:lpstr>
      <vt:lpstr>Status</vt:lpstr>
      <vt:lpstr>Preleminary Schedule</vt:lpstr>
      <vt:lpstr>PowerPoint-Präsentation</vt:lpstr>
      <vt:lpstr>UNILAC RF Gallery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G.Schreiber@gsi.de</dc:creator>
  <cp:lastModifiedBy>Schlitt, Bernhard Dr.</cp:lastModifiedBy>
  <cp:revision>447</cp:revision>
  <cp:lastPrinted>2018-03-23T16:07:20Z</cp:lastPrinted>
  <dcterms:created xsi:type="dcterms:W3CDTF">2014-07-28T15:54:31Z</dcterms:created>
  <dcterms:modified xsi:type="dcterms:W3CDTF">2018-08-14T11:50:01Z</dcterms:modified>
</cp:coreProperties>
</file>