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handoutMasterIdLst>
    <p:handoutMasterId r:id="rId4"/>
  </p:handoutMasterIdLst>
  <p:sldIdLst>
    <p:sldId id="257" r:id="rId2"/>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666666"/>
    <a:srgbClr val="EAEAEA"/>
    <a:srgbClr val="FDBB6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autoAdjust="0"/>
    <p:restoredTop sz="94655" autoAdjust="0"/>
  </p:normalViewPr>
  <p:slideViewPr>
    <p:cSldViewPr snapToGrid="0" snapToObjects="1">
      <p:cViewPr varScale="1">
        <p:scale>
          <a:sx n="169" d="100"/>
          <a:sy n="169" d="100"/>
        </p:scale>
        <p:origin x="-183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851660-0934-124D-A4B3-496C7F320307}" type="datetimeFigureOut">
              <a:rPr lang="de-DE" smtClean="0"/>
              <a:t>31.07.2018</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A3EDE-7EBB-0F4A-80C2-34DB9D2E2ED3}" type="slidenum">
              <a:rPr lang="de-DE" smtClean="0"/>
              <a:t>‹Nr.›</a:t>
            </a:fld>
            <a:endParaRPr lang="de-DE"/>
          </a:p>
        </p:txBody>
      </p:sp>
    </p:spTree>
    <p:extLst>
      <p:ext uri="{BB962C8B-B14F-4D97-AF65-F5344CB8AC3E}">
        <p14:creationId xmlns:p14="http://schemas.microsoft.com/office/powerpoint/2010/main" val="1028215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C828EF-C252-394A-93BF-1C478CFA0896}" type="datetimeFigureOut">
              <a:rPr lang="de-DE" smtClean="0"/>
              <a:t>31.07.2018</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AE02386-BEE7-5D4D-B4E7-4BB579C47884}" type="slidenum">
              <a:rPr lang="de-DE" smtClean="0"/>
              <a:t>‹Nr.›</a:t>
            </a:fld>
            <a:endParaRPr lang="de-DE"/>
          </a:p>
        </p:txBody>
      </p:sp>
    </p:spTree>
    <p:extLst>
      <p:ext uri="{BB962C8B-B14F-4D97-AF65-F5344CB8AC3E}">
        <p14:creationId xmlns:p14="http://schemas.microsoft.com/office/powerpoint/2010/main" val="332901983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6" name="Grafik 5">
            <a:extLst>
              <a:ext uri="{FF2B5EF4-FFF2-40B4-BE49-F238E27FC236}">
                <a16:creationId xmlns="" xmlns:a16="http://schemas.microsoft.com/office/drawing/2014/main" id="{CBAD649B-0CA5-5745-AC6A-2463BE00EB2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546754" y="1212688"/>
            <a:ext cx="8427665" cy="5357794"/>
          </a:xfrm>
          <a:prstGeom prst="rect">
            <a:avLst/>
          </a:prstGeom>
        </p:spPr>
      </p:pic>
      <p:sp>
        <p:nvSpPr>
          <p:cNvPr id="2" name="Titel 1"/>
          <p:cNvSpPr>
            <a:spLocks noGrp="1"/>
          </p:cNvSpPr>
          <p:nvPr>
            <p:ph type="ctrTitle"/>
          </p:nvPr>
        </p:nvSpPr>
        <p:spPr>
          <a:xfrm>
            <a:off x="1251563" y="3650764"/>
            <a:ext cx="6607516" cy="779866"/>
          </a:xfrm>
        </p:spPr>
        <p:txBody>
          <a:bodyPr anchor="b" anchorCtr="0">
            <a:noAutofit/>
          </a:bodyPr>
          <a:lstStyle>
            <a:lvl1pPr algn="ctr">
              <a:defRPr sz="3600">
                <a:solidFill>
                  <a:srgbClr val="333333"/>
                </a:solidFill>
              </a:defRPr>
            </a:lvl1pPr>
          </a:lstStyle>
          <a:p>
            <a:r>
              <a:rPr lang="de-DE" smtClean="0"/>
              <a:t>Titelmasterformat durch Klicken bearbeiten</a:t>
            </a:r>
            <a:endParaRPr lang="de-DE" dirty="0"/>
          </a:p>
        </p:txBody>
      </p:sp>
      <p:sp>
        <p:nvSpPr>
          <p:cNvPr id="3" name="Untertitel 2"/>
          <p:cNvSpPr>
            <a:spLocks noGrp="1"/>
          </p:cNvSpPr>
          <p:nvPr>
            <p:ph type="subTitle" idx="1"/>
          </p:nvPr>
        </p:nvSpPr>
        <p:spPr>
          <a:xfrm>
            <a:off x="1371600" y="4430630"/>
            <a:ext cx="6400800" cy="584660"/>
          </a:xfrm>
        </p:spPr>
        <p:txBody>
          <a:bodyPr>
            <a:normAutofit/>
          </a:bodyPr>
          <a:lstStyle>
            <a:lvl1pPr marL="0" indent="0" algn="ctr">
              <a:buNone/>
              <a:defRPr sz="2000">
                <a:solidFill>
                  <a:srgbClr val="66666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dirty="0"/>
          </a:p>
        </p:txBody>
      </p:sp>
      <p:sp>
        <p:nvSpPr>
          <p:cNvPr id="13" name="Rechteck 12"/>
          <p:cNvSpPr/>
          <p:nvPr userDrawn="1"/>
        </p:nvSpPr>
        <p:spPr>
          <a:xfrm>
            <a:off x="404091" y="6650182"/>
            <a:ext cx="3371273" cy="207818"/>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0993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22565" y="271335"/>
            <a:ext cx="5584535" cy="787557"/>
          </a:xfrm>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6" name="Foliennummernplatzhalter 5"/>
          <p:cNvSpPr>
            <a:spLocks noGrp="1"/>
          </p:cNvSpPr>
          <p:nvPr>
            <p:ph type="sldNum" sz="quarter" idx="12"/>
          </p:nvPr>
        </p:nvSpPr>
        <p:spPr/>
        <p:txBody>
          <a:bodyPr/>
          <a:lstStyle/>
          <a:p>
            <a:fld id="{125CBDDA-5CCF-8748-8988-9DC6C8981774}" type="slidenum">
              <a:rPr lang="de-DE" smtClean="0"/>
              <a:t>‹Nr.›</a:t>
            </a:fld>
            <a:endParaRPr lang="de-DE"/>
          </a:p>
        </p:txBody>
      </p:sp>
      <p:sp>
        <p:nvSpPr>
          <p:cNvPr id="5" name="Datumsplatzhalter 4"/>
          <p:cNvSpPr>
            <a:spLocks noGrp="1"/>
          </p:cNvSpPr>
          <p:nvPr>
            <p:ph type="dt" sz="half" idx="2"/>
          </p:nvPr>
        </p:nvSpPr>
        <p:spPr>
          <a:xfrm>
            <a:off x="7123544" y="6552643"/>
            <a:ext cx="825285" cy="365125"/>
          </a:xfrm>
          <a:prstGeom prst="rect">
            <a:avLst/>
          </a:prstGeom>
        </p:spPr>
        <p:txBody>
          <a:bodyPr vert="horz" lIns="91440" tIns="45720" rIns="91440" bIns="45720" rtlCol="0" anchor="ctr"/>
          <a:lstStyle>
            <a:lvl1pPr algn="r">
              <a:defRPr sz="1000">
                <a:solidFill>
                  <a:schemeClr val="tx1"/>
                </a:solidFill>
              </a:defRPr>
            </a:lvl1pPr>
          </a:lstStyle>
          <a:p>
            <a:r>
              <a:rPr lang="de-DE"/>
              <a:t>31.03.14</a:t>
            </a:r>
            <a:endParaRPr lang="de-DE" dirty="0"/>
          </a:p>
        </p:txBody>
      </p:sp>
      <p:sp>
        <p:nvSpPr>
          <p:cNvPr id="8" name="Fußzeilenplatzhalter 7"/>
          <p:cNvSpPr>
            <a:spLocks noGrp="1"/>
          </p:cNvSpPr>
          <p:nvPr>
            <p:ph type="ftr" sz="quarter" idx="3"/>
          </p:nvPr>
        </p:nvSpPr>
        <p:spPr>
          <a:xfrm>
            <a:off x="3962400" y="6560611"/>
            <a:ext cx="3136599" cy="357157"/>
          </a:xfrm>
          <a:prstGeom prst="rect">
            <a:avLst/>
          </a:prstGeom>
        </p:spPr>
        <p:txBody>
          <a:bodyPr vert="horz" lIns="91440" tIns="45720" rIns="91440" bIns="45720" rtlCol="0" anchor="ctr"/>
          <a:lstStyle>
            <a:lvl1pPr algn="ctr">
              <a:defRPr sz="100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947664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4" name="Inhaltsplatzhalter 3"/>
          <p:cNvSpPr>
            <a:spLocks noGrp="1"/>
          </p:cNvSpPr>
          <p:nvPr>
            <p:ph sz="half" idx="2"/>
          </p:nvPr>
        </p:nvSpPr>
        <p:spPr>
          <a:xfrm>
            <a:off x="4648200" y="1600200"/>
            <a:ext cx="4038600" cy="4525963"/>
          </a:xfrm>
        </p:spPr>
        <p:txBody>
          <a:bodyPr/>
          <a:lstStyle>
            <a:lvl1pPr>
              <a:defRPr sz="24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a:p>
        </p:txBody>
      </p:sp>
      <p:sp>
        <p:nvSpPr>
          <p:cNvPr id="7" name="Foliennummernplatzhalter 6"/>
          <p:cNvSpPr>
            <a:spLocks noGrp="1"/>
          </p:cNvSpPr>
          <p:nvPr>
            <p:ph type="sldNum" sz="quarter" idx="12"/>
          </p:nvPr>
        </p:nvSpPr>
        <p:spPr/>
        <p:txBody>
          <a:bodyPr/>
          <a:lstStyle/>
          <a:p>
            <a:fld id="{125CBDDA-5CCF-8748-8988-9DC6C8981774}" type="slidenum">
              <a:rPr lang="de-DE" smtClean="0"/>
              <a:t>‹Nr.›</a:t>
            </a:fld>
            <a:endParaRPr lang="de-DE"/>
          </a:p>
        </p:txBody>
      </p:sp>
      <p:sp>
        <p:nvSpPr>
          <p:cNvPr id="6" name="Datumsplatzhalter 4"/>
          <p:cNvSpPr>
            <a:spLocks noGrp="1"/>
          </p:cNvSpPr>
          <p:nvPr>
            <p:ph type="dt" sz="half" idx="13"/>
          </p:nvPr>
        </p:nvSpPr>
        <p:spPr>
          <a:xfrm>
            <a:off x="7098998" y="6552643"/>
            <a:ext cx="849831" cy="365125"/>
          </a:xfrm>
          <a:prstGeom prst="rect">
            <a:avLst/>
          </a:prstGeom>
        </p:spPr>
        <p:txBody>
          <a:bodyPr vert="horz" lIns="91440" tIns="45720" rIns="91440" bIns="45720" rtlCol="0" anchor="ctr"/>
          <a:lstStyle>
            <a:lvl1pPr algn="r">
              <a:defRPr sz="1000">
                <a:solidFill>
                  <a:schemeClr val="tx1"/>
                </a:solidFill>
              </a:defRPr>
            </a:lvl1pPr>
          </a:lstStyle>
          <a:p>
            <a:r>
              <a:rPr lang="de-DE"/>
              <a:t>31.03.14</a:t>
            </a:r>
            <a:endParaRPr lang="de-DE" dirty="0"/>
          </a:p>
        </p:txBody>
      </p:sp>
      <p:sp>
        <p:nvSpPr>
          <p:cNvPr id="9" name="Fußzeilenplatzhalter 7"/>
          <p:cNvSpPr>
            <a:spLocks noGrp="1"/>
          </p:cNvSpPr>
          <p:nvPr>
            <p:ph type="ftr" sz="quarter" idx="3"/>
          </p:nvPr>
        </p:nvSpPr>
        <p:spPr>
          <a:xfrm>
            <a:off x="3962400" y="6560611"/>
            <a:ext cx="3136599" cy="357157"/>
          </a:xfrm>
          <a:prstGeom prst="rect">
            <a:avLst/>
          </a:prstGeom>
        </p:spPr>
        <p:txBody>
          <a:bodyPr vert="horz" lIns="91440" tIns="45720" rIns="91440" bIns="45720" rtlCol="0" anchor="ctr"/>
          <a:lstStyle>
            <a:lvl1pPr algn="ctr">
              <a:defRPr sz="100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2866025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5" name="Foliennummernplatzhalter 4"/>
          <p:cNvSpPr>
            <a:spLocks noGrp="1"/>
          </p:cNvSpPr>
          <p:nvPr>
            <p:ph type="sldNum" sz="quarter" idx="12"/>
          </p:nvPr>
        </p:nvSpPr>
        <p:spPr/>
        <p:txBody>
          <a:bodyPr/>
          <a:lstStyle/>
          <a:p>
            <a:fld id="{125CBDDA-5CCF-8748-8988-9DC6C8981774}" type="slidenum">
              <a:rPr lang="de-DE" smtClean="0"/>
              <a:t>‹Nr.›</a:t>
            </a:fld>
            <a:endParaRPr lang="de-DE"/>
          </a:p>
        </p:txBody>
      </p:sp>
      <p:sp>
        <p:nvSpPr>
          <p:cNvPr id="4" name="Datumsplatzhalter 4"/>
          <p:cNvSpPr>
            <a:spLocks noGrp="1"/>
          </p:cNvSpPr>
          <p:nvPr>
            <p:ph type="dt" sz="half" idx="2"/>
          </p:nvPr>
        </p:nvSpPr>
        <p:spPr>
          <a:xfrm>
            <a:off x="7098998" y="6552643"/>
            <a:ext cx="849831" cy="365125"/>
          </a:xfrm>
          <a:prstGeom prst="rect">
            <a:avLst/>
          </a:prstGeom>
        </p:spPr>
        <p:txBody>
          <a:bodyPr vert="horz" lIns="91440" tIns="45720" rIns="91440" bIns="45720" rtlCol="0" anchor="ctr"/>
          <a:lstStyle>
            <a:lvl1pPr algn="r">
              <a:defRPr sz="1000">
                <a:solidFill>
                  <a:schemeClr val="tx1"/>
                </a:solidFill>
              </a:defRPr>
            </a:lvl1pPr>
          </a:lstStyle>
          <a:p>
            <a:r>
              <a:rPr lang="de-DE"/>
              <a:t>31.03.14</a:t>
            </a:r>
            <a:endParaRPr lang="de-DE" dirty="0"/>
          </a:p>
        </p:txBody>
      </p:sp>
      <p:sp>
        <p:nvSpPr>
          <p:cNvPr id="7" name="Fußzeilenplatzhalter 7"/>
          <p:cNvSpPr>
            <a:spLocks noGrp="1"/>
          </p:cNvSpPr>
          <p:nvPr>
            <p:ph type="ftr" sz="quarter" idx="3"/>
          </p:nvPr>
        </p:nvSpPr>
        <p:spPr>
          <a:xfrm>
            <a:off x="3962400" y="6560611"/>
            <a:ext cx="3136599" cy="357157"/>
          </a:xfrm>
          <a:prstGeom prst="rect">
            <a:avLst/>
          </a:prstGeom>
        </p:spPr>
        <p:txBody>
          <a:bodyPr vert="horz" lIns="91440" tIns="45720" rIns="91440" bIns="45720" rtlCol="0" anchor="ctr"/>
          <a:lstStyle>
            <a:lvl1pPr algn="ctr">
              <a:defRPr sz="100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388979241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hteck 9"/>
          <p:cNvSpPr/>
          <p:nvPr/>
        </p:nvSpPr>
        <p:spPr>
          <a:xfrm>
            <a:off x="0" y="6612411"/>
            <a:ext cx="9144000" cy="255600"/>
          </a:xfrm>
          <a:prstGeom prst="rect">
            <a:avLst/>
          </a:prstGeom>
          <a:solidFill>
            <a:srgbClr val="EAEA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platzhalter 2"/>
          <p:cNvSpPr>
            <a:spLocks noGrp="1"/>
          </p:cNvSpPr>
          <p:nvPr>
            <p:ph type="body" idx="1"/>
          </p:nvPr>
        </p:nvSpPr>
        <p:spPr>
          <a:xfrm>
            <a:off x="422565" y="1450685"/>
            <a:ext cx="8211834" cy="4903585"/>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oliennummernplatzhalter 5"/>
          <p:cNvSpPr>
            <a:spLocks noGrp="1"/>
          </p:cNvSpPr>
          <p:nvPr>
            <p:ph type="sldNum" sz="quarter" idx="4"/>
          </p:nvPr>
        </p:nvSpPr>
        <p:spPr>
          <a:xfrm>
            <a:off x="7964992" y="6552643"/>
            <a:ext cx="744898" cy="365125"/>
          </a:xfrm>
          <a:prstGeom prst="rect">
            <a:avLst/>
          </a:prstGeom>
        </p:spPr>
        <p:txBody>
          <a:bodyPr vert="horz" lIns="91440" tIns="45720" rIns="91440" bIns="45720" rtlCol="0" anchor="ctr"/>
          <a:lstStyle>
            <a:lvl1pPr algn="r">
              <a:defRPr sz="1000">
                <a:solidFill>
                  <a:srgbClr val="333333"/>
                </a:solidFill>
                <a:latin typeface="Arial"/>
                <a:cs typeface="Arial"/>
              </a:defRPr>
            </a:lvl1pPr>
          </a:lstStyle>
          <a:p>
            <a:fld id="{125CBDDA-5CCF-8748-8988-9DC6C8981774}" type="slidenum">
              <a:rPr lang="de-DE" smtClean="0"/>
              <a:pPr/>
              <a:t>‹Nr.›</a:t>
            </a:fld>
            <a:endParaRPr lang="de-DE" dirty="0"/>
          </a:p>
        </p:txBody>
      </p:sp>
      <p:pic>
        <p:nvPicPr>
          <p:cNvPr id="7" name="Bild 6" descr="GSI_Logo_rgb.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18399" y="583587"/>
            <a:ext cx="1129081" cy="376361"/>
          </a:xfrm>
          <a:prstGeom prst="rect">
            <a:avLst/>
          </a:prstGeom>
        </p:spPr>
      </p:pic>
      <p:cxnSp>
        <p:nvCxnSpPr>
          <p:cNvPr id="9" name="Gerade Verbindung 8"/>
          <p:cNvCxnSpPr/>
          <p:nvPr/>
        </p:nvCxnSpPr>
        <p:spPr>
          <a:xfrm>
            <a:off x="0" y="1068273"/>
            <a:ext cx="9144000" cy="0"/>
          </a:xfrm>
          <a:prstGeom prst="line">
            <a:avLst/>
          </a:prstGeom>
          <a:ln w="254000">
            <a:solidFill>
              <a:srgbClr val="EAEAEA"/>
            </a:solidFill>
          </a:ln>
          <a:effectLst/>
        </p:spPr>
        <p:style>
          <a:lnRef idx="2">
            <a:schemeClr val="accent1"/>
          </a:lnRef>
          <a:fillRef idx="0">
            <a:schemeClr val="accent1"/>
          </a:fillRef>
          <a:effectRef idx="1">
            <a:schemeClr val="accent1"/>
          </a:effectRef>
          <a:fontRef idx="minor">
            <a:schemeClr val="tx1"/>
          </a:fontRef>
        </p:style>
      </p:cxnSp>
      <p:sp>
        <p:nvSpPr>
          <p:cNvPr id="11" name="Textfeld 10"/>
          <p:cNvSpPr txBox="1"/>
          <p:nvPr/>
        </p:nvSpPr>
        <p:spPr>
          <a:xfrm>
            <a:off x="435267" y="6616075"/>
            <a:ext cx="3527133" cy="246221"/>
          </a:xfrm>
          <a:prstGeom prst="rect">
            <a:avLst/>
          </a:prstGeom>
          <a:noFill/>
        </p:spPr>
        <p:txBody>
          <a:bodyPr wrap="square" rtlCol="0" anchor="ctr">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de-DE" sz="1000" dirty="0">
                <a:solidFill>
                  <a:srgbClr val="333333"/>
                </a:solidFill>
                <a:latin typeface="Arial"/>
                <a:cs typeface="Arial"/>
              </a:rPr>
              <a:t>GSI Helmholtzzentrum für Schwerionenforschung GmbH</a:t>
            </a:r>
          </a:p>
        </p:txBody>
      </p:sp>
      <p:sp>
        <p:nvSpPr>
          <p:cNvPr id="2" name="Titelplatzhalter 1"/>
          <p:cNvSpPr>
            <a:spLocks noGrp="1"/>
          </p:cNvSpPr>
          <p:nvPr>
            <p:ph type="title"/>
          </p:nvPr>
        </p:nvSpPr>
        <p:spPr>
          <a:xfrm>
            <a:off x="422565" y="270000"/>
            <a:ext cx="5584535" cy="787557"/>
          </a:xfrm>
          <a:prstGeom prst="rect">
            <a:avLst/>
          </a:prstGeom>
        </p:spPr>
        <p:txBody>
          <a:bodyPr vert="horz" lIns="91440" tIns="45720" rIns="91440" bIns="45720" rtlCol="0" anchor="b" anchorCtr="0">
            <a:normAutofit/>
          </a:bodyPr>
          <a:lstStyle/>
          <a:p>
            <a:r>
              <a:rPr lang="de-DE" dirty="0"/>
              <a:t>Mastertitelformat bearbeiten</a:t>
            </a:r>
          </a:p>
        </p:txBody>
      </p:sp>
      <p:sp>
        <p:nvSpPr>
          <p:cNvPr id="4" name="Rechteck 3"/>
          <p:cNvSpPr>
            <a:spLocks/>
          </p:cNvSpPr>
          <p:nvPr/>
        </p:nvSpPr>
        <p:spPr>
          <a:xfrm>
            <a:off x="-1" y="939485"/>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Rechteck 11"/>
          <p:cNvSpPr>
            <a:spLocks/>
          </p:cNvSpPr>
          <p:nvPr/>
        </p:nvSpPr>
        <p:spPr>
          <a:xfrm>
            <a:off x="-1" y="6609871"/>
            <a:ext cx="255600" cy="255600"/>
          </a:xfrm>
          <a:prstGeom prst="rect">
            <a:avLst/>
          </a:prstGeom>
          <a:solidFill>
            <a:srgbClr val="FDBB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 name="Datumsplatzhalter 4"/>
          <p:cNvSpPr>
            <a:spLocks noGrp="1"/>
          </p:cNvSpPr>
          <p:nvPr>
            <p:ph type="dt" sz="half" idx="2"/>
          </p:nvPr>
        </p:nvSpPr>
        <p:spPr>
          <a:xfrm>
            <a:off x="7100456" y="6552643"/>
            <a:ext cx="848374" cy="365125"/>
          </a:xfrm>
          <a:prstGeom prst="rect">
            <a:avLst/>
          </a:prstGeom>
        </p:spPr>
        <p:txBody>
          <a:bodyPr vert="horz" lIns="91440" tIns="45720" rIns="91440" bIns="45720" rtlCol="0" anchor="ctr"/>
          <a:lstStyle>
            <a:lvl1pPr algn="r">
              <a:defRPr sz="1000">
                <a:solidFill>
                  <a:srgbClr val="333333"/>
                </a:solidFill>
              </a:defRPr>
            </a:lvl1pPr>
          </a:lstStyle>
          <a:p>
            <a:r>
              <a:rPr lang="de-DE"/>
              <a:t>31.03.14</a:t>
            </a:r>
            <a:endParaRPr lang="de-DE" dirty="0"/>
          </a:p>
        </p:txBody>
      </p:sp>
      <p:sp>
        <p:nvSpPr>
          <p:cNvPr id="8" name="Fußzeilenplatzhalter 7"/>
          <p:cNvSpPr>
            <a:spLocks noGrp="1"/>
          </p:cNvSpPr>
          <p:nvPr>
            <p:ph type="ftr" sz="quarter" idx="3"/>
          </p:nvPr>
        </p:nvSpPr>
        <p:spPr>
          <a:xfrm>
            <a:off x="3962400" y="6560611"/>
            <a:ext cx="3136599" cy="357157"/>
          </a:xfrm>
          <a:prstGeom prst="rect">
            <a:avLst/>
          </a:prstGeom>
        </p:spPr>
        <p:txBody>
          <a:bodyPr vert="horz" lIns="91440" tIns="45720" rIns="91440" bIns="45720" rtlCol="0" anchor="ctr"/>
          <a:lstStyle>
            <a:lvl1pPr algn="ctr">
              <a:defRPr sz="1000">
                <a:solidFill>
                  <a:srgbClr val="333333"/>
                </a:solidFill>
              </a:defRPr>
            </a:lvl1pPr>
          </a:lstStyle>
          <a:p>
            <a:pPr algn="l"/>
            <a:r>
              <a:rPr lang="de-DE"/>
              <a:t>Name/Vortragstitel</a:t>
            </a:r>
            <a:endParaRPr lang="de-DE" dirty="0"/>
          </a:p>
        </p:txBody>
      </p:sp>
    </p:spTree>
    <p:extLst>
      <p:ext uri="{BB962C8B-B14F-4D97-AF65-F5344CB8AC3E}">
        <p14:creationId xmlns:p14="http://schemas.microsoft.com/office/powerpoint/2010/main" val="2901886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sldNum="0" hdr="0" ftr="0" dt="0"/>
  <p:txStyles>
    <p:titleStyle>
      <a:lvl1pPr algn="l" defTabSz="457200" rtl="0" eaLnBrk="1" latinLnBrk="0" hangingPunct="1">
        <a:spcBef>
          <a:spcPct val="0"/>
        </a:spcBef>
        <a:buNone/>
        <a:defRPr sz="2400" b="1" kern="1200">
          <a:solidFill>
            <a:srgbClr val="333333"/>
          </a:solidFill>
          <a:latin typeface="Arial"/>
          <a:ea typeface="+mj-ea"/>
          <a:cs typeface="Arial"/>
        </a:defRPr>
      </a:lvl1pPr>
    </p:titleStyle>
    <p:bodyStyle>
      <a:lvl1pPr marL="342900" indent="-342900" algn="l" defTabSz="457200" rtl="0" eaLnBrk="1" latinLnBrk="0" hangingPunct="1">
        <a:spcBef>
          <a:spcPct val="20000"/>
        </a:spcBef>
        <a:buClr>
          <a:srgbClr val="FDBB63"/>
        </a:buClr>
        <a:buFont typeface="Wingdings" charset="2"/>
        <a:buChar char="§"/>
        <a:defRPr sz="2400" kern="1200">
          <a:solidFill>
            <a:srgbClr val="333333"/>
          </a:solidFill>
          <a:latin typeface="Arial"/>
          <a:ea typeface="+mn-ea"/>
          <a:cs typeface="Arial"/>
        </a:defRPr>
      </a:lvl1pPr>
      <a:lvl2pPr marL="742950" indent="-285750" algn="l" defTabSz="457200" rtl="0" eaLnBrk="1" latinLnBrk="0" hangingPunct="1">
        <a:spcBef>
          <a:spcPct val="20000"/>
        </a:spcBef>
        <a:buClr>
          <a:srgbClr val="FDBB63"/>
        </a:buClr>
        <a:buFont typeface="Wingdings" charset="2"/>
        <a:buChar char="§"/>
        <a:defRPr sz="2000" kern="1200">
          <a:solidFill>
            <a:srgbClr val="333333"/>
          </a:solidFill>
          <a:latin typeface="Arial"/>
          <a:ea typeface="+mn-ea"/>
          <a:cs typeface="Arial"/>
        </a:defRPr>
      </a:lvl2pPr>
      <a:lvl3pPr marL="1143000" indent="-228600" algn="l" defTabSz="457200" rtl="0" eaLnBrk="1" latinLnBrk="0" hangingPunct="1">
        <a:spcBef>
          <a:spcPct val="20000"/>
        </a:spcBef>
        <a:buClr>
          <a:srgbClr val="FDBB63"/>
        </a:buClr>
        <a:buFont typeface="Wingdings" charset="2"/>
        <a:buChar char="§"/>
        <a:defRPr sz="1800" kern="1200">
          <a:solidFill>
            <a:srgbClr val="333333"/>
          </a:solidFill>
          <a:latin typeface="Arial"/>
          <a:ea typeface="+mn-ea"/>
          <a:cs typeface="Arial"/>
        </a:defRPr>
      </a:lvl3pPr>
      <a:lvl4pPr marL="1600200" indent="-228600" algn="l" defTabSz="457200" rtl="0" eaLnBrk="1" latinLnBrk="0" hangingPunct="1">
        <a:spcBef>
          <a:spcPct val="20000"/>
        </a:spcBef>
        <a:buClr>
          <a:srgbClr val="FDBB63"/>
        </a:buClr>
        <a:buFont typeface="Wingdings" charset="2"/>
        <a:buChar char="§"/>
        <a:defRPr sz="1600" kern="1200">
          <a:solidFill>
            <a:srgbClr val="333333"/>
          </a:solidFill>
          <a:latin typeface="Arial"/>
          <a:ea typeface="+mn-ea"/>
          <a:cs typeface="Arial"/>
        </a:defRPr>
      </a:lvl4pPr>
      <a:lvl5pPr marL="2057400" indent="-228600" algn="l" defTabSz="457200" rtl="0" eaLnBrk="1" latinLnBrk="0" hangingPunct="1">
        <a:spcBef>
          <a:spcPct val="20000"/>
        </a:spcBef>
        <a:buClr>
          <a:srgbClr val="FDBB63"/>
        </a:buClr>
        <a:buFont typeface="Wingdings" charset="2"/>
        <a:buChar char="§"/>
        <a:defRPr sz="1400" kern="1200">
          <a:solidFill>
            <a:srgbClr val="33333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Shutdown </a:t>
            </a:r>
            <a:r>
              <a:rPr lang="en-US" dirty="0"/>
              <a:t>status report </a:t>
            </a:r>
            <a:endParaRPr lang="de-DE" dirty="0"/>
          </a:p>
        </p:txBody>
      </p:sp>
      <p:sp>
        <p:nvSpPr>
          <p:cNvPr id="3" name="Inhaltsplatzhalter 2"/>
          <p:cNvSpPr>
            <a:spLocks noGrp="1"/>
          </p:cNvSpPr>
          <p:nvPr>
            <p:ph idx="1"/>
          </p:nvPr>
        </p:nvSpPr>
        <p:spPr/>
        <p:txBody>
          <a:bodyPr>
            <a:noAutofit/>
          </a:bodyPr>
          <a:lstStyle/>
          <a:p>
            <a:pPr lvl="0"/>
            <a:r>
              <a:rPr lang="en-US" sz="1400" dirty="0" smtClean="0"/>
              <a:t>After fire incident on HF gallery, planned shutdown started early and should have ended today.</a:t>
            </a:r>
          </a:p>
          <a:p>
            <a:pPr lvl="0"/>
            <a:r>
              <a:rPr lang="en-US" sz="1400" dirty="0" smtClean="0"/>
              <a:t>At SIS and HEST, an additional dry run was scheduled for this week.</a:t>
            </a:r>
          </a:p>
          <a:p>
            <a:r>
              <a:rPr lang="en-US" sz="1400" dirty="0" smtClean="0"/>
              <a:t>Planned Tasks by EPS, GA and ACS have been completed.</a:t>
            </a:r>
          </a:p>
          <a:p>
            <a:r>
              <a:rPr lang="en-US" sz="1400" dirty="0" smtClean="0"/>
              <a:t>Some remaining tasks of GAF in the SIS- and HEST tunnels have been completed. However the new fire protection system is not yet operational. Further work is scheduled for 2019.</a:t>
            </a:r>
          </a:p>
          <a:p>
            <a:r>
              <a:rPr lang="en-US" sz="1400" dirty="0" smtClean="0"/>
              <a:t>Cleaning at the RF Gallery is on track.</a:t>
            </a:r>
          </a:p>
          <a:p>
            <a:r>
              <a:rPr lang="en-US" sz="1400" dirty="0" smtClean="0"/>
              <a:t>There are no tasks scheduled, that cannot be interrupted on short notice to start RF commissioning.</a:t>
            </a:r>
          </a:p>
          <a:p>
            <a:r>
              <a:rPr lang="en-US" sz="1400" dirty="0" smtClean="0"/>
              <a:t>Drying of the nitrogen supply lines is ongoing. There was an incident in the compressed air distribution: two of four compressors were on fault, which lead to several outages on the campus.</a:t>
            </a:r>
          </a:p>
          <a:p>
            <a:pPr marL="400050" lvl="1" indent="0">
              <a:buNone/>
            </a:pPr>
            <a:r>
              <a:rPr lang="de-DE" sz="1000" i="1" dirty="0" smtClean="0"/>
              <a:t>Beim Spülen der Stickstoffleitungen mit Pressluft gingen in der Drucklufterzeugungsanlage LD01 in der EZ zwei geregelte Kompressoren in Störung. Die beiden in Betrieb verbliebenen festen Kompressoren waren zeitweise nicht ausreichend und es kam GSI-weit zu Anlagenstörungen und –ausfällen wegen Druckluftmangel.</a:t>
            </a:r>
          </a:p>
          <a:p>
            <a:r>
              <a:rPr lang="en-US" sz="1400" dirty="0" smtClean="0"/>
              <a:t>At SIS, TRI is still working on a fire protection cover of the dipoles </a:t>
            </a:r>
            <a:br>
              <a:rPr lang="en-US" sz="1400" dirty="0" smtClean="0"/>
            </a:br>
            <a:r>
              <a:rPr lang="en-US" sz="1400" dirty="0" smtClean="0"/>
              <a:t>  </a:t>
            </a:r>
            <a:r>
              <a:rPr lang="de-DE" sz="1100" i="1" dirty="0" smtClean="0"/>
              <a:t>Brandschutzabdeckungen SIS-Dipole (1x als Beispiel) </a:t>
            </a:r>
            <a:endParaRPr lang="de-DE" sz="1400" i="1" dirty="0" smtClean="0"/>
          </a:p>
          <a:p>
            <a:r>
              <a:rPr lang="en-US" sz="1400" dirty="0" smtClean="0"/>
              <a:t>Repair of the h=2 unit BE5 was rescheduled for next week.</a:t>
            </a:r>
          </a:p>
          <a:p>
            <a:r>
              <a:rPr lang="en-US" sz="1400" dirty="0" smtClean="0"/>
              <a:t>At ESR, bake-out is ongoing. Commissioning without beam is scheduled to start August 10th.</a:t>
            </a:r>
          </a:p>
          <a:p>
            <a:r>
              <a:rPr lang="en-US" sz="1400" dirty="0" smtClean="0"/>
              <a:t>Preparation </a:t>
            </a:r>
            <a:r>
              <a:rPr lang="en-US" sz="1400" smtClean="0"/>
              <a:t>of beam time </a:t>
            </a:r>
            <a:r>
              <a:rPr lang="en-US" sz="1400" dirty="0" err="1" smtClean="0"/>
              <a:t>CryRing</a:t>
            </a:r>
            <a:r>
              <a:rPr lang="en-US" sz="1400" dirty="0" smtClean="0"/>
              <a:t> is on track. Bake-out will start this Friday. Critical part is the adaption of the LSA model. </a:t>
            </a:r>
            <a:endParaRPr lang="en-US" sz="1400" dirty="0"/>
          </a:p>
        </p:txBody>
      </p:sp>
    </p:spTree>
    <p:extLst>
      <p:ext uri="{BB962C8B-B14F-4D97-AF65-F5344CB8AC3E}">
        <p14:creationId xmlns:p14="http://schemas.microsoft.com/office/powerpoint/2010/main" val="290044209"/>
      </p:ext>
    </p:extLst>
  </p:cSld>
  <p:clrMapOvr>
    <a:masterClrMapping/>
  </p:clrMapOvr>
</p:sld>
</file>

<file path=ppt/theme/theme1.xml><?xml version="1.0" encoding="utf-8"?>
<a:theme xmlns:a="http://schemas.openxmlformats.org/drawingml/2006/main" name="gsi-folienmaster_2018">
  <a:themeElements>
    <a:clrScheme name="Benutzerdefiniert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66666"/>
      </a:hlink>
      <a:folHlink>
        <a:srgbClr val="800080"/>
      </a:folHlink>
    </a:clrScheme>
    <a:fontScheme name="Office Klassisch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DBB63"/>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t"/>
      <a:lstStyle>
        <a:defPPr algn="l">
          <a:defRPr dirty="0" smtClean="0"/>
        </a:defPPr>
      </a:lstStyle>
    </a:txDef>
  </a:objectDefaults>
  <a:extraClrSchemeLst/>
  <a:extLst>
    <a:ext uri="{05A4C25C-085E-4340-85A3-A5531E510DB2}">
      <thm15:themeFamily xmlns="" xmlns:thm15="http://schemas.microsoft.com/office/thememl/2012/main" name="Präsentation4" id="{F395C2AE-BE17-204E-B78B-80960EBFEC08}" vid="{0D7BF73E-5158-474F-A29B-4B67545AFA3C}"/>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gsi-folienmaster_2018</Template>
  <TotalTime>0</TotalTime>
  <Words>201</Words>
  <Application>Microsoft Office PowerPoint</Application>
  <PresentationFormat>Bildschirmpräsentation (4:3)</PresentationFormat>
  <Paragraphs>13</Paragraphs>
  <Slides>1</Slides>
  <Notes>0</Notes>
  <HiddenSlides>0</HiddenSlides>
  <MMClips>0</MMClips>
  <ScaleCrop>false</ScaleCrop>
  <HeadingPairs>
    <vt:vector size="4" baseType="variant">
      <vt:variant>
        <vt:lpstr>Design</vt:lpstr>
      </vt:variant>
      <vt:variant>
        <vt:i4>1</vt:i4>
      </vt:variant>
      <vt:variant>
        <vt:lpstr>Folientitel</vt:lpstr>
      </vt:variant>
      <vt:variant>
        <vt:i4>1</vt:i4>
      </vt:variant>
    </vt:vector>
  </HeadingPairs>
  <TitlesOfParts>
    <vt:vector size="2" baseType="lpstr">
      <vt:lpstr>gsi-folienmaster_2018</vt:lpstr>
      <vt:lpstr>Shutdown status report </vt:lpstr>
    </vt:vector>
  </TitlesOfParts>
  <Company>GSI Helmholzzentrum für Schwerionenforschung 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Machine Meeting</dc:title>
  <dc:creator>Vossberg, Markus</dc:creator>
  <cp:lastModifiedBy>Schuett, Petra Dr.</cp:lastModifiedBy>
  <cp:revision>7</cp:revision>
  <dcterms:created xsi:type="dcterms:W3CDTF">2018-07-17T10:28:13Z</dcterms:created>
  <dcterms:modified xsi:type="dcterms:W3CDTF">2018-07-31T10:42:10Z</dcterms:modified>
</cp:coreProperties>
</file>