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42" r:id="rId4"/>
    <p:sldId id="554" r:id="rId5"/>
    <p:sldId id="555" r:id="rId6"/>
    <p:sldId id="556" r:id="rId7"/>
    <p:sldId id="569" r:id="rId8"/>
    <p:sldId id="574" r:id="rId9"/>
    <p:sldId id="577" r:id="rId10"/>
    <p:sldId id="578" r:id="rId11"/>
    <p:sldId id="579" r:id="rId12"/>
    <p:sldId id="491" r:id="rId13"/>
    <p:sldId id="580" r:id="rId14"/>
    <p:sldId id="282" r:id="rId15"/>
    <p:sldId id="581" r:id="rId16"/>
    <p:sldId id="582" r:id="rId17"/>
    <p:sldId id="583" r:id="rId18"/>
    <p:sldId id="263" r:id="rId19"/>
    <p:sldId id="584" r:id="rId20"/>
    <p:sldId id="283" r:id="rId21"/>
    <p:sldId id="280" r:id="rId22"/>
    <p:sldId id="270" r:id="rId23"/>
    <p:sldId id="284" r:id="rId24"/>
    <p:sldId id="289" r:id="rId25"/>
    <p:sldId id="264" r:id="rId26"/>
    <p:sldId id="290" r:id="rId27"/>
    <p:sldId id="291" r:id="rId28"/>
    <p:sldId id="265" r:id="rId29"/>
    <p:sldId id="266" r:id="rId30"/>
    <p:sldId id="267" r:id="rId31"/>
    <p:sldId id="268" r:id="rId32"/>
    <p:sldId id="269" r:id="rId3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pos="2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>
      <p:cViewPr varScale="1">
        <p:scale>
          <a:sx n="90" d="100"/>
          <a:sy n="90" d="100"/>
        </p:scale>
        <p:origin x="232" y="616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42D32C-E9FF-E944-9D44-818ADE8988E4}" type="datetimeFigureOut">
              <a:rPr lang="de-DE"/>
              <a:pPr>
                <a:defRPr/>
              </a:pPr>
              <a:t>18.09.18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99927C-6795-8B4D-B2A2-56CAD0A5AB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CFDBA6-0E20-9544-81CF-9F374FAEC1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185A26-5351-854D-8B58-771D7892F3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6C88F7-AEC5-384B-AE90-7BE4AFF8D0B7}" type="datetimeFigureOut">
              <a:rPr lang="de-DE"/>
              <a:pPr>
                <a:defRPr/>
              </a:pPr>
              <a:t>18.09.18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26D376CB-DB14-0C4D-92BD-DA674752A1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2C28A30B-1207-034C-B697-6924FE12C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373751-9AC7-6645-9AC4-8808CA46E9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0DF8E0-E3D8-1948-947A-0004ABD53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6C6329-6810-6C42-A54E-F39ACF139E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>
            <a:extLst>
              <a:ext uri="{FF2B5EF4-FFF2-40B4-BE49-F238E27FC236}">
                <a16:creationId xmlns:a16="http://schemas.microsoft.com/office/drawing/2014/main" id="{2919E618-75A4-464F-9D20-3B97F5D0E4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izenplatzhalter 2">
            <a:extLst>
              <a:ext uri="{FF2B5EF4-FFF2-40B4-BE49-F238E27FC236}">
                <a16:creationId xmlns:a16="http://schemas.microsoft.com/office/drawing/2014/main" id="{8FABBA67-F150-7044-B87C-F259C5A748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8435" name="Foliennummernplatzhalter 3">
            <a:extLst>
              <a:ext uri="{FF2B5EF4-FFF2-40B4-BE49-F238E27FC236}">
                <a16:creationId xmlns:a16="http://schemas.microsoft.com/office/drawing/2014/main" id="{B8726B8E-924D-7345-8669-A63DBF151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DF7932-15A9-E14D-94B8-692041646584}" type="slidenum">
              <a:rPr lang="de-DE" altLang="de-DE" smtClean="0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altLang="de-DE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final </a:t>
            </a:r>
            <a:r>
              <a:rPr lang="de-DE" dirty="0" err="1"/>
              <a:t>wedge</a:t>
            </a:r>
            <a:r>
              <a:rPr lang="de-DE" baseline="0" dirty="0"/>
              <a:t> </a:t>
            </a:r>
            <a:r>
              <a:rPr lang="de-DE" baseline="0" dirty="0" err="1"/>
              <a:t>sensor</a:t>
            </a:r>
            <a:r>
              <a:rPr lang="de-DE" baseline="0" dirty="0"/>
              <a:t> </a:t>
            </a:r>
            <a:r>
              <a:rPr lang="de-DE" baseline="0" dirty="0" err="1"/>
              <a:t>pith</a:t>
            </a:r>
            <a:r>
              <a:rPr lang="de-DE" baseline="0" dirty="0"/>
              <a:t> 45 </a:t>
            </a:r>
            <a:r>
              <a:rPr lang="de-DE" baseline="0" dirty="0" err="1"/>
              <a:t>mu</a:t>
            </a:r>
            <a:r>
              <a:rPr lang="de-DE" baseline="0" dirty="0"/>
              <a:t> m jeder zweite wird gelesen </a:t>
            </a:r>
          </a:p>
          <a:p>
            <a:r>
              <a:rPr lang="de-DE" baseline="0" dirty="0"/>
              <a:t>bei 67,5 wird jeder streifen gelesen </a:t>
            </a:r>
          </a:p>
          <a:p>
            <a:r>
              <a:rPr lang="de-DE" baseline="0" dirty="0" err="1"/>
              <a:t>barrel</a:t>
            </a:r>
            <a:r>
              <a:rPr lang="de-DE" baseline="0" dirty="0"/>
              <a:t> </a:t>
            </a:r>
            <a:r>
              <a:rPr lang="de-DE" baseline="0" dirty="0" err="1"/>
              <a:t>sensor</a:t>
            </a:r>
            <a:r>
              <a:rPr lang="de-DE" baseline="0" dirty="0"/>
              <a:t> final 65 </a:t>
            </a:r>
            <a:r>
              <a:rPr lang="de-DE" baseline="0" dirty="0" err="1"/>
              <a:t>mu</a:t>
            </a:r>
            <a:r>
              <a:rPr lang="de-DE" baseline="0" dirty="0"/>
              <a:t> m aber jeder zweite </a:t>
            </a:r>
            <a:r>
              <a:rPr lang="de-DE" baseline="0"/>
              <a:t>wird gelesen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F8F06-98A6-2D4C-B914-02D55C485AA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354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! APV 25 </a:t>
            </a:r>
            <a:r>
              <a:rPr lang="de-DE" dirty="0" err="1"/>
              <a:t>messungen</a:t>
            </a:r>
            <a:r>
              <a:rPr lang="de-DE" dirty="0"/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F8F06-98A6-2D4C-B914-02D55C485AA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85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minimum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hits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required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obtain</a:t>
            </a:r>
            <a:r>
              <a:rPr lang="de-DE" baseline="0" dirty="0"/>
              <a:t> a </a:t>
            </a:r>
            <a:r>
              <a:rPr lang="de-DE" baseline="0" dirty="0" err="1"/>
              <a:t>good</a:t>
            </a:r>
            <a:r>
              <a:rPr lang="de-DE" baseline="0" dirty="0"/>
              <a:t> </a:t>
            </a:r>
            <a:r>
              <a:rPr lang="de-DE" baseline="0" dirty="0" err="1"/>
              <a:t>tracking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. </a:t>
            </a:r>
          </a:p>
          <a:p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detector</a:t>
            </a:r>
            <a:r>
              <a:rPr lang="de-DE" baseline="0" dirty="0"/>
              <a:t> </a:t>
            </a:r>
            <a:r>
              <a:rPr lang="de-DE" baseline="0" dirty="0" err="1"/>
              <a:t>geometry</a:t>
            </a:r>
            <a:r>
              <a:rPr lang="de-DE" baseline="0" dirty="0"/>
              <a:t> was </a:t>
            </a:r>
            <a:r>
              <a:rPr lang="de-DE" baseline="0" dirty="0" err="1"/>
              <a:t>optimizes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aim</a:t>
            </a:r>
            <a:r>
              <a:rPr lang="de-DE" baseline="0" dirty="0"/>
              <a:t> a </a:t>
            </a:r>
            <a:r>
              <a:rPr lang="de-DE" baseline="0" dirty="0" err="1"/>
              <a:t>minimum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4 </a:t>
            </a:r>
            <a:r>
              <a:rPr lang="de-DE" baseline="0" dirty="0" err="1"/>
              <a:t>hits</a:t>
            </a:r>
            <a:r>
              <a:rPr lang="de-DE" baseline="0" dirty="0"/>
              <a:t> per </a:t>
            </a:r>
            <a:r>
              <a:rPr lang="de-DE" baseline="0" dirty="0" err="1"/>
              <a:t>track</a:t>
            </a:r>
            <a:r>
              <a:rPr lang="de-DE" baseline="0" dirty="0"/>
              <a:t>. </a:t>
            </a:r>
          </a:p>
          <a:p>
            <a:endParaRPr lang="de-DE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simulation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fixed</a:t>
            </a:r>
            <a:r>
              <a:rPr lang="de-DE" baseline="0" dirty="0"/>
              <a:t> </a:t>
            </a:r>
            <a:r>
              <a:rPr lang="de-DE" baseline="0" dirty="0" err="1"/>
              <a:t>momentum</a:t>
            </a:r>
            <a:r>
              <a:rPr lang="de-DE" baseline="0" dirty="0"/>
              <a:t>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isotropically</a:t>
            </a:r>
            <a:r>
              <a:rPr lang="de-DE" baseline="0" dirty="0"/>
              <a:t> </a:t>
            </a:r>
            <a:r>
              <a:rPr lang="de-DE" baseline="0" dirty="0" err="1"/>
              <a:t>emitted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detector</a:t>
            </a:r>
            <a:r>
              <a:rPr lang="de-DE" baseline="0" dirty="0"/>
              <a:t>. 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hits</a:t>
            </a:r>
            <a:r>
              <a:rPr lang="de-DE" dirty="0"/>
              <a:t> per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acheived</a:t>
            </a:r>
            <a:r>
              <a:rPr lang="de-DE" dirty="0"/>
              <a:t> in a large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solid</a:t>
            </a:r>
            <a:r>
              <a:rPr lang="de-DE" baseline="0" dirty="0"/>
              <a:t> angle. </a:t>
            </a:r>
          </a:p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F8F06-98A6-2D4C-B914-02D55C485AA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91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3E60C-DB3E-491D-85FF-8353CE53B543}" type="slidenum">
              <a:rPr lang="en-GB"/>
              <a:pPr/>
              <a:t>4</a:t>
            </a:fld>
            <a:endParaRPr lang="en-GB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9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97D10-9CB8-4B5B-B2BC-FF801B55F052}" type="slidenum">
              <a:rPr lang="en-GB"/>
              <a:pPr/>
              <a:t>5</a:t>
            </a:fld>
            <a:endParaRPr lang="en-GB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9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853F1-A405-4483-95A3-90C2A0032ED5}" type="slidenum">
              <a:rPr lang="en-GB"/>
              <a:pPr/>
              <a:t>6</a:t>
            </a:fld>
            <a:endParaRPr lang="en-GB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B5326-489A-4E6A-AA37-C4043397294C}" type="slidenum">
              <a:rPr lang="en-GB"/>
              <a:pPr/>
              <a:t>7</a:t>
            </a:fld>
            <a:endParaRPr lang="en-GB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7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1B881-D79C-4913-A231-3EB5BFC80C2E}" type="slidenum">
              <a:rPr lang="en-GB"/>
              <a:pPr/>
              <a:t>8</a:t>
            </a:fld>
            <a:endParaRPr lang="en-GB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88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CF30A-872F-4E45-84D0-CAAE4D712FDB}" type="slidenum">
              <a:rPr lang="en-GB"/>
              <a:pPr/>
              <a:t>9</a:t>
            </a:fld>
            <a:endParaRPr lang="en-GB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4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F227ED-E5F7-4E9F-9193-A17D7E41F29D}" type="slidenum">
              <a:rPr lang="en-GB"/>
              <a:pPr/>
              <a:t>10</a:t>
            </a:fld>
            <a:endParaRPr lang="en-GB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32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B4D1A-BC01-4708-BBEE-2E0E4DA205CB}" type="slidenum">
              <a:rPr lang="en-GB"/>
              <a:pPr/>
              <a:t>11</a:t>
            </a:fld>
            <a:endParaRPr lang="en-GB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5588" cy="3716338"/>
          </a:xfrm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7071"/>
            <a:ext cx="5435600" cy="445597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7066ED02-E64B-3642-89AD-98AB77483E0E}"/>
              </a:ext>
            </a:extLst>
          </p:cNvPr>
          <p:cNvSpPr/>
          <p:nvPr userDrawn="1"/>
        </p:nvSpPr>
        <p:spPr>
          <a:xfrm>
            <a:off x="0" y="341313"/>
            <a:ext cx="12192000" cy="506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7A86988F-905E-754B-94DE-4DADA3C033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2ED53D58-5340-1C48-9D98-65E6F17068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200" b="1" cap="none" spc="0" baseline="0">
                <a:solidFill>
                  <a:srgbClr val="ADBDE3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89510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16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40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34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35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044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745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563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1863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959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29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CBBC083-2651-DF4B-B17A-633BBEBB3027}"/>
              </a:ext>
            </a:extLst>
          </p:cNvPr>
          <p:cNvSpPr/>
          <p:nvPr userDrawn="1"/>
        </p:nvSpPr>
        <p:spPr>
          <a:xfrm>
            <a:off x="0" y="3429000"/>
            <a:ext cx="12192000" cy="197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EA7AD7BE-5A97-D941-8651-9BBE616DC4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05C88F42-44CE-754D-8E95-FBE5F9D239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Masteritelformat</a:t>
            </a:r>
            <a:r>
              <a:rPr lang="de-DE" dirty="0"/>
              <a:t>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079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DPG Frühjahrstagung 2015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 userDrawn="1">
            <p:extLst/>
          </p:nvPr>
        </p:nvGraphicFramePr>
        <p:xfrm>
          <a:off x="7777692" y="209159"/>
          <a:ext cx="191981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Bitmap" r:id="rId3" imgW="1905266" imgH="457143" progId="PBrush">
                  <p:embed/>
                </p:oleObj>
              </mc:Choice>
              <mc:Fallback>
                <p:oleObj name="Bitmap" r:id="rId3" imgW="1905266" imgH="457143" progId="PBrush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692" y="209159"/>
                        <a:ext cx="191981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309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16">
            <a:extLst>
              <a:ext uri="{FF2B5EF4-FFF2-40B4-BE49-F238E27FC236}">
                <a16:creationId xmlns:a16="http://schemas.microsoft.com/office/drawing/2014/main" id="{A22857D7-13F8-CE43-A417-9EE2410E0F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D80C-FD01-6046-A50F-44D277A8B90A}" type="datetime3">
              <a:rPr lang="de-DE"/>
              <a:pPr>
                <a:defRPr/>
              </a:pPr>
              <a:t>18/09/2018</a:t>
            </a:fld>
            <a:endParaRPr lang="de-DE" dirty="0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2555C067-3DD5-F041-B172-0A2711A68B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231DDBB4-4F85-1C43-B18D-2EE6B53F444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108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49062FA8-14B3-344F-8146-34B3A894FA8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F028-08DD-AA45-A685-F33A665C9B11}" type="datetime3">
              <a:rPr lang="de-DE"/>
              <a:pPr>
                <a:defRPr/>
              </a:pPr>
              <a:t>18/09/2018</a:t>
            </a:fld>
            <a:endParaRPr lang="de-DE" dirty="0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D7844540-8B13-9D4F-96F2-81777CC1CC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730D77A8-95AD-324E-8925-5A74C11472C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41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5213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052737"/>
            <a:ext cx="11449050" cy="4724662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0"/>
              </a:spcAft>
              <a:defRPr sz="2000"/>
            </a:lvl2pPr>
            <a:lvl3pPr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spcBef>
                <a:spcPts val="600"/>
              </a:spcBef>
              <a:spcAft>
                <a:spcPts val="0"/>
              </a:spcAft>
              <a:defRPr sz="1600"/>
            </a:lvl4pPr>
            <a:lvl5pPr>
              <a:spcBef>
                <a:spcPts val="6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16">
            <a:extLst>
              <a:ext uri="{FF2B5EF4-FFF2-40B4-BE49-F238E27FC236}">
                <a16:creationId xmlns:a16="http://schemas.microsoft.com/office/drawing/2014/main" id="{0F2BA828-5293-2645-86E1-2C062516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A8A3F-00EC-5943-91A9-0791F6B965AD}" type="datetime3">
              <a:rPr lang="de-DE"/>
              <a:pPr>
                <a:defRPr/>
              </a:pPr>
              <a:t>18/09/2018</a:t>
            </a:fld>
            <a:endParaRPr lang="de-DE" dirty="0"/>
          </a:p>
        </p:txBody>
      </p:sp>
      <p:sp>
        <p:nvSpPr>
          <p:cNvPr id="5" name="Foliennummernplatzhalter 17">
            <a:extLst>
              <a:ext uri="{FF2B5EF4-FFF2-40B4-BE49-F238E27FC236}">
                <a16:creationId xmlns:a16="http://schemas.microsoft.com/office/drawing/2014/main" id="{AEF93EF0-F72B-3543-9367-94127AB851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AB21593-7056-FB43-9006-16B02D8F757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653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066801"/>
            <a:ext cx="109728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FDBB-4774-4268-B814-CE1A967463A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1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6E3A-5313-4D4B-959A-EB2AF5FF06E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3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E3383D-666E-AA48-9899-B1FA8A7B3F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2500F2AB-CADB-3A48-9FAA-E945880181B2}" type="datetime3">
              <a:rPr lang="de-DE" smtClean="0"/>
              <a:pPr>
                <a:defRPr/>
              </a:pPr>
              <a:t>18/09/2018</a:t>
            </a:fld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99819AC-0415-E04D-A8DC-764EF603B9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E1EEDED2-B5A9-A14B-8D76-9AA5D37B309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8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94523E-C9AF-E041-AFE9-136D93FA58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2500F2AB-CADB-3A48-9FAA-E945880181B2}" type="datetime3">
              <a:rPr lang="de-DE" smtClean="0"/>
              <a:pPr>
                <a:defRPr/>
              </a:pPr>
              <a:t>18/09/2018</a:t>
            </a:fld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115650F-79DB-C949-8266-02F7F40962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E1EEDED2-B5A9-A14B-8D76-9AA5D37B309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546C4126-2639-FA4F-B10D-086E95AA2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563688"/>
            <a:ext cx="114490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4B11-5607-3A44-830D-5435729E2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381750"/>
            <a:ext cx="1600200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2500F2AB-CADB-3A48-9FAA-E945880181B2}" type="datetime3">
              <a:rPr lang="de-DE"/>
              <a:pPr>
                <a:defRPr/>
              </a:pPr>
              <a:t>18/09/2018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F20CB-710E-3247-9810-795610256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E1EEDED2-B5A9-A14B-8D76-9AA5D37B309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17CA1-F462-3942-8BCD-1856F87D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3850"/>
            <a:ext cx="11449050" cy="1125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030" name="Grafik 12">
            <a:extLst>
              <a:ext uri="{FF2B5EF4-FFF2-40B4-BE49-F238E27FC236}">
                <a16:creationId xmlns:a16="http://schemas.microsoft.com/office/drawing/2014/main" id="{D1630ED3-7ACB-1B40-8C0B-D3DEA11E52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Grafik 13">
            <a:extLst>
              <a:ext uri="{FF2B5EF4-FFF2-40B4-BE49-F238E27FC236}">
                <a16:creationId xmlns:a16="http://schemas.microsoft.com/office/drawing/2014/main" id="{E3DE9012-8646-F647-A604-5B8DCCA684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24613"/>
            <a:ext cx="23050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8287C36E-E8FB-DF42-B977-D8479A783E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323850"/>
            <a:ext cx="2413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hf hdr="0" ftr="0"/>
  <p:txStyles>
    <p:titleStyle>
      <a:lvl1pPr algn="l" rtl="0" eaLnBrk="0" fontAlgn="base" hangingPunct="0">
        <a:lnSpc>
          <a:spcPct val="114000"/>
        </a:lnSpc>
        <a:spcBef>
          <a:spcPct val="0"/>
        </a:spcBef>
        <a:spcAft>
          <a:spcPct val="0"/>
        </a:spcAft>
        <a:defRPr sz="3200" b="1" kern="1200" spc="1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ts val="1200"/>
        </a:spcBef>
        <a:spcAft>
          <a:spcPct val="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rtl="0" eaLnBrk="0" fontAlgn="base" hangingPunct="0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rtl="0" eaLnBrk="0" fontAlgn="base" hangingPunct="0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rtl="0" eaLnBrk="0" fontAlgn="base" hangingPunct="0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rtl="0" eaLnBrk="0" fontAlgn="base" hangingPunct="0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w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>
            <a:extLst>
              <a:ext uri="{FF2B5EF4-FFF2-40B4-BE49-F238E27FC236}">
                <a16:creationId xmlns:a16="http://schemas.microsoft.com/office/drawing/2014/main" id="{09E37479-4FC3-6C4C-A279-58C5BE2F21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31838" y="536575"/>
            <a:ext cx="10728325" cy="6238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de-DE"/>
              <a:t>Micro Vertex Detector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606B86-09EB-D142-BC61-9C837F947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44750"/>
            <a:ext cx="10728325" cy="5159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15.2.2018	Tobias </a:t>
            </a:r>
            <a:r>
              <a:rPr lang="en-US" dirty="0" err="1"/>
              <a:t>Stockmanns</a:t>
            </a:r>
            <a:endParaRPr lang="en-US" dirty="0"/>
          </a:p>
        </p:txBody>
      </p:sp>
      <p:sp>
        <p:nvSpPr>
          <p:cNvPr id="10243" name="Textplatzhalter 3">
            <a:extLst>
              <a:ext uri="{FF2B5EF4-FFF2-40B4-BE49-F238E27FC236}">
                <a16:creationId xmlns:a16="http://schemas.microsoft.com/office/drawing/2014/main" id="{0467AE2D-812A-6A46-B4D3-54D3E402F200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731838" y="1089025"/>
            <a:ext cx="10728325" cy="7270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/>
              <a:t>Tracking</a:t>
            </a:r>
          </a:p>
        </p:txBody>
      </p:sp>
      <p:sp>
        <p:nvSpPr>
          <p:cNvPr id="10244" name="Textplatzhalter 4">
            <a:extLst>
              <a:ext uri="{FF2B5EF4-FFF2-40B4-BE49-F238E27FC236}">
                <a16:creationId xmlns:a16="http://schemas.microsoft.com/office/drawing/2014/main" id="{99A838C2-6D6B-1B43-B511-66A388E8940B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358775" y="6423025"/>
            <a:ext cx="2305050" cy="119063"/>
          </a:xfrm>
          <a:blipFill dpi="0" rotWithShape="1">
            <a:srcRect/>
          </a:blipFill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301070"/>
            <a:ext cx="8459787" cy="658812"/>
          </a:xfrm>
        </p:spPr>
        <p:txBody>
          <a:bodyPr/>
          <a:lstStyle/>
          <a:p>
            <a:r>
              <a:rPr lang="en-US" sz="3200" dirty="0">
                <a:sym typeface="Symbol" pitchFamily="18" charset="2"/>
              </a:rPr>
              <a:t> - distribution for position-interpolation</a:t>
            </a:r>
          </a:p>
        </p:txBody>
      </p:sp>
      <p:pic>
        <p:nvPicPr>
          <p:cNvPr id="281603" name="Picture 3" descr="treis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3389" y="2686050"/>
            <a:ext cx="459422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4" name="Picture 4" descr="treis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4563" y="3255964"/>
            <a:ext cx="4500562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2619376" y="1638300"/>
            <a:ext cx="1912703" cy="36933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 = Q</a:t>
            </a:r>
            <a:r>
              <a:rPr lang="en-US" b="1" baseline="-250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L</a:t>
            </a:r>
            <a:r>
              <a:rPr lang="en-US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/(Q</a:t>
            </a:r>
            <a:r>
              <a:rPr lang="en-US" b="1" baseline="-250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R</a:t>
            </a:r>
            <a:r>
              <a:rPr lang="en-US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+Q</a:t>
            </a:r>
            <a:r>
              <a:rPr lang="en-US" b="1" baseline="-250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L</a:t>
            </a:r>
            <a:r>
              <a:rPr lang="en-US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6672263" y="1089025"/>
            <a:ext cx="3744912" cy="1477328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simple expectation:</a:t>
            </a:r>
          </a:p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x = </a:t>
            </a:r>
            <a:r>
              <a:rPr lang="el-GR">
                <a:latin typeface="Lucida Sans Unicode" pitchFamily="34" charset="0"/>
                <a:cs typeface="Lucida Sans Unicode" pitchFamily="34" charset="0"/>
              </a:rPr>
              <a:t>η</a:t>
            </a:r>
            <a:r>
              <a:rPr lang="en-GB">
                <a:latin typeface="Lucida Sans Unicode" pitchFamily="34" charset="0"/>
              </a:rPr>
              <a:t>*d </a:t>
            </a:r>
          </a:p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not quite correct, use more complex function:</a:t>
            </a:r>
          </a:p>
        </p:txBody>
      </p:sp>
    </p:spTree>
    <p:extLst>
      <p:ext uri="{BB962C8B-B14F-4D97-AF65-F5344CB8AC3E}">
        <p14:creationId xmlns:p14="http://schemas.microsoft.com/office/powerpoint/2010/main" val="1551720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ym typeface="Symbol" pitchFamily="18" charset="2"/>
              </a:rPr>
              <a:t> - distribution for position-interpolation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1D5B77-16AA-BA4B-9074-305E98271E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54665" name="Picture 9" descr="et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t="9175" b="3717"/>
          <a:stretch>
            <a:fillRect/>
          </a:stretch>
        </p:blipFill>
        <p:spPr>
          <a:xfrm rot="21480000">
            <a:off x="2421731" y="3898631"/>
            <a:ext cx="5672137" cy="2700337"/>
          </a:xfrm>
          <a:noFill/>
          <a:ln/>
        </p:spPr>
      </p:pic>
      <p:pic>
        <p:nvPicPr>
          <p:cNvPr id="454662" name="Picture 6" descr="treis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5275" y="1233489"/>
            <a:ext cx="484505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4663" name="Text Box 7"/>
          <p:cNvSpPr txBox="1">
            <a:spLocks noChangeArrowheads="1"/>
          </p:cNvSpPr>
          <p:nvPr/>
        </p:nvSpPr>
        <p:spPr bwMode="auto">
          <a:xfrm>
            <a:off x="2424114" y="981075"/>
            <a:ext cx="77755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sz="1600">
                <a:latin typeface="Lucida Sans Unicode" pitchFamily="34" charset="0"/>
                <a:sym typeface="Symbol" pitchFamily="18" charset="2"/>
              </a:rPr>
              <a:t>ideally </a:t>
            </a:r>
            <a:r>
              <a:rPr lang="en-US" sz="1600">
                <a:latin typeface="Lucida Sans Unicode" pitchFamily="34" charset="0"/>
                <a:sym typeface="Wingdings" pitchFamily="2" charset="2"/>
              </a:rPr>
              <a:t> symmetric     but: parasitic capacitances and r/o specifics</a:t>
            </a:r>
            <a:endParaRPr lang="en-US" sz="1600">
              <a:latin typeface="Lucida Sans Unicode" pitchFamily="34" charset="0"/>
              <a:sym typeface="Symbol" pitchFamily="18" charset="2"/>
            </a:endParaRPr>
          </a:p>
        </p:txBody>
      </p:sp>
      <p:sp>
        <p:nvSpPr>
          <p:cNvPr id="454664" name="Text Box 8"/>
          <p:cNvSpPr txBox="1">
            <a:spLocks noChangeArrowheads="1"/>
          </p:cNvSpPr>
          <p:nvPr/>
        </p:nvSpPr>
        <p:spPr bwMode="auto">
          <a:xfrm>
            <a:off x="2459039" y="3632200"/>
            <a:ext cx="777557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sz="16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intermediate strips </a:t>
            </a:r>
            <a:r>
              <a:rPr lang="en-US" sz="1600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</a:t>
            </a:r>
            <a:r>
              <a:rPr lang="en-US" sz="16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 intermediate “structure” in </a:t>
            </a:r>
            <a:r>
              <a:rPr lang="el-GR" sz="1600">
                <a:solidFill>
                  <a:srgbClr val="0000FF"/>
                </a:solidFill>
                <a:latin typeface="Lucida Sans Unicode" pitchFamily="34" charset="0"/>
                <a:cs typeface="Lucida Sans Unicode" pitchFamily="34" charset="0"/>
                <a:sym typeface="Symbol" pitchFamily="18" charset="2"/>
              </a:rPr>
              <a:t>η</a:t>
            </a:r>
          </a:p>
        </p:txBody>
      </p:sp>
    </p:spTree>
    <p:extLst>
      <p:ext uri="{BB962C8B-B14F-4D97-AF65-F5344CB8AC3E}">
        <p14:creationId xmlns:p14="http://schemas.microsoft.com/office/powerpoint/2010/main" val="246881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B281ED97-FA12-E84F-858A-63E5EB93E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323850"/>
            <a:ext cx="11449050" cy="635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/>
              <a:t>MVD</a:t>
            </a:r>
          </a:p>
        </p:txBody>
      </p:sp>
      <p:sp>
        <p:nvSpPr>
          <p:cNvPr id="19458" name="Inhaltsplatzhalter 2">
            <a:extLst>
              <a:ext uri="{FF2B5EF4-FFF2-40B4-BE49-F238E27FC236}">
                <a16:creationId xmlns:a16="http://schemas.microsoft.com/office/drawing/2014/main" id="{FA6C738C-627A-1D43-9E1F-E078A9D2BA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5" y="1052513"/>
            <a:ext cx="11449050" cy="4724400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 sz="1600" dirty="0"/>
              <a:t>Barrel: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2 pixel layers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2 strip layers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 dirty="0"/>
              <a:t>Forward: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4 pixel layers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2 mixed layers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 dirty="0"/>
              <a:t>Thickness: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100 µm pixel</a:t>
            </a:r>
          </a:p>
          <a:p>
            <a:pPr lvl="1" eaLnBrk="1" hangingPunct="1">
              <a:spcAft>
                <a:spcPct val="0"/>
              </a:spcAft>
            </a:pPr>
            <a:r>
              <a:rPr lang="en-US" altLang="de-DE" sz="1600" dirty="0"/>
              <a:t>280 µm strips</a:t>
            </a:r>
          </a:p>
          <a:p>
            <a:pPr marL="215900" lvl="1" indent="0" eaLnBrk="1" hangingPunct="1">
              <a:spcAft>
                <a:spcPct val="0"/>
              </a:spcAft>
              <a:buNone/>
            </a:pPr>
            <a:endParaRPr lang="en-US" altLang="de-DE" sz="1600" dirty="0"/>
          </a:p>
        </p:txBody>
      </p:sp>
      <p:sp>
        <p:nvSpPr>
          <p:cNvPr id="19459" name="Datumsplatzhalter 3">
            <a:extLst>
              <a:ext uri="{FF2B5EF4-FFF2-40B4-BE49-F238E27FC236}">
                <a16:creationId xmlns:a16="http://schemas.microsoft.com/office/drawing/2014/main" id="{442CEF26-3E2F-D644-BE36-E2AC418EBD3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BC711D-9EB3-0F45-9E60-985CC072D97D}" type="datetime3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18/09/2018</a:t>
            </a:fld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19460" name="Foliennummernplatzhalter 4">
            <a:extLst>
              <a:ext uri="{FF2B5EF4-FFF2-40B4-BE49-F238E27FC236}">
                <a16:creationId xmlns:a16="http://schemas.microsoft.com/office/drawing/2014/main" id="{F93ED98A-EFC3-C64A-89A0-1ACF7A3BCA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chemeClr val="accent1"/>
                </a:solidFill>
              </a:rPr>
              <a:t>Seite </a:t>
            </a:r>
            <a:fld id="{DDF51B64-6F62-E94F-A3AF-40B4A39D70F3}" type="slidenum">
              <a:rPr lang="de-DE" altLang="de-DE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altLang="de-DE">
              <a:solidFill>
                <a:schemeClr val="accent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4558ECE-D62E-9941-B6BD-7112BA5D5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1322388"/>
            <a:ext cx="543877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1E4F9CB7-72EE-9748-95A9-CF063A1428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4377C2FD-A893-B041-8701-32BFA78F6A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Untertitel 16">
            <a:extLst>
              <a:ext uri="{FF2B5EF4-FFF2-40B4-BE49-F238E27FC236}">
                <a16:creationId xmlns:a16="http://schemas.microsoft.com/office/drawing/2014/main" id="{BA7DDC0B-566F-5249-9568-C595025C3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e-DE" sz="4400" i="1" dirty="0">
                <a:latin typeface="+mn-lt"/>
                <a:cs typeface="Avenir Heavy"/>
              </a:rPr>
              <a:t>MVD Pixel Part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AF25A513-9EAD-E049-A97D-53CA43B81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81750"/>
            <a:ext cx="1600200" cy="220663"/>
          </a:xfrm>
        </p:spPr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</p:spPr>
        <p:txBody>
          <a:bodyPr/>
          <a:lstStyle/>
          <a:p>
            <a:fld id="{F0493C83-AEDE-BB49-81BD-4EAC7E89FCD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69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0425B690-E5E1-D64E-AC88-89775876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Pixel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5"/>
          <a:stretch/>
        </p:blipFill>
        <p:spPr bwMode="auto">
          <a:xfrm>
            <a:off x="2332226" y="1825172"/>
            <a:ext cx="378945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6"/>
          <a:stretch/>
        </p:blipFill>
        <p:spPr bwMode="auto">
          <a:xfrm>
            <a:off x="6751704" y="1825172"/>
            <a:ext cx="354643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454432" y="5596989"/>
            <a:ext cx="33822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49491" y="55844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6.8 cm </a:t>
            </a:r>
          </a:p>
        </p:txBody>
      </p:sp>
    </p:spTree>
    <p:extLst>
      <p:ext uri="{BB962C8B-B14F-4D97-AF65-F5344CB8AC3E}">
        <p14:creationId xmlns:p14="http://schemas.microsoft.com/office/powerpoint/2010/main" val="414718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8D7D0-43E9-F14E-9461-F1CCDDF6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Pixel Sensors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0BAD67-FDF7-1341-B884-81639D319C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15</a:t>
            </a:fld>
            <a:endParaRPr lang="de-DE"/>
          </a:p>
        </p:txBody>
      </p:sp>
      <p:pic>
        <p:nvPicPr>
          <p:cNvPr id="5" name="Picture 2" descr="C:\Users\Tobias Stockmanns\Documents\Verwaltung\MVD_TDR\pixelpart\pictures\wafer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01967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412741" y="3882093"/>
            <a:ext cx="4276366" cy="2899268"/>
            <a:chOff x="3636096" y="2297524"/>
            <a:chExt cx="4276366" cy="2899268"/>
          </a:xfrm>
        </p:grpSpPr>
        <p:cxnSp>
          <p:nvCxnSpPr>
            <p:cNvPr id="6" name="Gerade Verbindung 7"/>
            <p:cNvCxnSpPr/>
            <p:nvPr/>
          </p:nvCxnSpPr>
          <p:spPr>
            <a:xfrm flipV="1">
              <a:off x="3816116" y="2297524"/>
              <a:ext cx="4089474" cy="1271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4"/>
            <p:cNvCxnSpPr/>
            <p:nvPr/>
          </p:nvCxnSpPr>
          <p:spPr>
            <a:xfrm flipV="1">
              <a:off x="3636096" y="2297524"/>
              <a:ext cx="1469144" cy="1271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7"/>
            <p:cNvCxnSpPr/>
            <p:nvPr/>
          </p:nvCxnSpPr>
          <p:spPr>
            <a:xfrm>
              <a:off x="3816116" y="3748992"/>
              <a:ext cx="4089474" cy="1444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1"/>
            <p:cNvCxnSpPr/>
            <p:nvPr/>
          </p:nvCxnSpPr>
          <p:spPr>
            <a:xfrm>
              <a:off x="3636096" y="3748992"/>
              <a:ext cx="1469144" cy="1444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112" y="2301192"/>
              <a:ext cx="280035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hteck 25"/>
            <p:cNvSpPr/>
            <p:nvPr/>
          </p:nvSpPr>
          <p:spPr>
            <a:xfrm>
              <a:off x="5112112" y="2297524"/>
              <a:ext cx="2793478" cy="2895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2"/>
            <p:cNvSpPr/>
            <p:nvPr/>
          </p:nvSpPr>
          <p:spPr>
            <a:xfrm>
              <a:off x="3636096" y="3568972"/>
              <a:ext cx="180020" cy="1800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feld 6"/>
          <p:cNvSpPr txBox="1"/>
          <p:nvPr/>
        </p:nvSpPr>
        <p:spPr>
          <a:xfrm>
            <a:off x="2200276" y="1284944"/>
            <a:ext cx="406072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Epitaxial Silicon Sensor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100 µm thickness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Pixel dimensions 100 µm x 100 µm</a:t>
            </a:r>
          </a:p>
        </p:txBody>
      </p:sp>
      <p:pic>
        <p:nvPicPr>
          <p:cNvPr id="19" name="Picture 2" descr="C:\Users\Tobias Stockmanns\Documents\Verwaltung\MVD_TDR\pixelpart\pictures\hybr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50" y="918644"/>
            <a:ext cx="3419296" cy="25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6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36B3C-4E65-674C-98BA-0C4A39D2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Pixel Front End Electronics – </a:t>
            </a:r>
            <a:r>
              <a:rPr lang="de-DE" dirty="0" err="1"/>
              <a:t>ToPix</a:t>
            </a:r>
            <a:r>
              <a:rPr lang="de-DE" dirty="0"/>
              <a:t>  </a:t>
            </a: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2907032" y="6177830"/>
            <a:ext cx="1600200" cy="220663"/>
          </a:xfrm>
        </p:spPr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Picture 1" descr="ToPiX_v4_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69" y="908720"/>
            <a:ext cx="2641046" cy="50724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80853" y="6130283"/>
            <a:ext cx="2425350" cy="6110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Floorplan</a:t>
            </a:r>
            <a:r>
              <a:rPr lang="de-DE" sz="1600" dirty="0"/>
              <a:t> ToPix 4</a:t>
            </a:r>
          </a:p>
          <a:p>
            <a:pPr algn="ctr"/>
            <a:r>
              <a:rPr lang="de-DE" sz="1600" dirty="0" err="1"/>
              <a:t>Reduced</a:t>
            </a:r>
            <a:r>
              <a:rPr lang="de-DE" sz="1600" dirty="0"/>
              <a:t> Size Prototype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37131" y="2144411"/>
            <a:ext cx="4009584" cy="2188840"/>
            <a:chOff x="506083" y="4256199"/>
            <a:chExt cx="4009584" cy="21888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15769" t="40456" r="29094" b="4911"/>
            <a:stretch/>
          </p:blipFill>
          <p:spPr>
            <a:xfrm>
              <a:off x="676275" y="4256199"/>
              <a:ext cx="3534429" cy="21888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6083" y="6066160"/>
              <a:ext cx="150554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leading</a:t>
              </a:r>
              <a:r>
                <a:rPr lang="de-DE" dirty="0"/>
                <a:t> </a:t>
              </a:r>
              <a:r>
                <a:rPr lang="de-DE" dirty="0" err="1"/>
                <a:t>edge</a:t>
              </a:r>
              <a:endParaRPr lang="de-DE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2159" y="6066160"/>
              <a:ext cx="1441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trailing</a:t>
              </a:r>
              <a:r>
                <a:rPr lang="de-DE" dirty="0"/>
                <a:t> </a:t>
              </a:r>
              <a:r>
                <a:rPr lang="de-DE" dirty="0" err="1"/>
                <a:t>edge</a:t>
              </a:r>
              <a:endParaRPr lang="de-DE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82023" y="5222868"/>
              <a:ext cx="113364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threshold</a:t>
              </a:r>
              <a:endParaRPr lang="de-DE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32750" y="5655199"/>
              <a:ext cx="704798" cy="31509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ToT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43472" y="942104"/>
            <a:ext cx="5635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de-DE" dirty="0"/>
              <a:t>ToPix – Torino Pixel ASIC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de-DE" dirty="0"/>
              <a:t>Charge </a:t>
            </a:r>
            <a:r>
              <a:rPr lang="de-DE" dirty="0" err="1"/>
              <a:t>measurement</a:t>
            </a:r>
            <a:r>
              <a:rPr lang="de-DE" dirty="0"/>
              <a:t>: time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threshold</a:t>
            </a:r>
            <a:r>
              <a:rPr lang="de-DE" dirty="0"/>
              <a:t> (ToT) 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de-DE" dirty="0"/>
              <a:t>CMOS 130 </a:t>
            </a:r>
            <a:r>
              <a:rPr lang="en-US" dirty="0"/>
              <a:t>nm technology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de-DE" dirty="0" err="1"/>
              <a:t>Recent</a:t>
            </a:r>
            <a:r>
              <a:rPr lang="de-DE" dirty="0"/>
              <a:t> prototype (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): ToPix 4 (640 </a:t>
            </a:r>
            <a:r>
              <a:rPr lang="de-DE" dirty="0" err="1"/>
              <a:t>pixels</a:t>
            </a:r>
            <a:r>
              <a:rPr lang="de-DE" dirty="0"/>
              <a:t>) 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82416"/>
              </p:ext>
            </p:extLst>
          </p:nvPr>
        </p:nvGraphicFramePr>
        <p:xfrm>
          <a:off x="1604735" y="4385953"/>
          <a:ext cx="3819144" cy="1864086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90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9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Input </a:t>
                      </a:r>
                      <a:r>
                        <a:rPr lang="de-DE" sz="1200" dirty="0" err="1"/>
                        <a:t>charge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range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50 </a:t>
                      </a:r>
                      <a:r>
                        <a:rPr lang="de-DE" sz="1200" dirty="0" err="1"/>
                        <a:t>fC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Input </a:t>
                      </a:r>
                      <a:r>
                        <a:rPr lang="de-DE" sz="1200" dirty="0" err="1"/>
                        <a:t>channels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12,760 </a:t>
                      </a:r>
                      <a:r>
                        <a:rPr lang="de-DE" sz="1200" dirty="0" err="1"/>
                        <a:t>pixels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Max </a:t>
                      </a:r>
                      <a:r>
                        <a:rPr lang="de-DE" sz="1200" dirty="0" err="1"/>
                        <a:t>event</a:t>
                      </a:r>
                      <a:r>
                        <a:rPr lang="de-DE" sz="1200" baseline="0" dirty="0"/>
                        <a:t> rate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6.1 x 10</a:t>
                      </a:r>
                      <a:r>
                        <a:rPr lang="de-DE" sz="1200" baseline="30000" dirty="0"/>
                        <a:t>6 </a:t>
                      </a:r>
                      <a:r>
                        <a:rPr lang="de-DE" sz="1200" baseline="0" dirty="0"/>
                        <a:t>Hits/s/cm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Power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consumption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&lt;</a:t>
                      </a:r>
                      <a:r>
                        <a:rPr lang="de-DE" sz="1200" baseline="0" dirty="0"/>
                        <a:t> 800 mW/cm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Charge </a:t>
                      </a:r>
                      <a:r>
                        <a:rPr lang="de-DE" sz="1200" dirty="0" err="1"/>
                        <a:t>resolution</a:t>
                      </a:r>
                      <a:r>
                        <a:rPr lang="de-DE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 </a:t>
                      </a:r>
                      <a:r>
                        <a:rPr lang="de-DE" sz="1200" dirty="0" err="1"/>
                        <a:t>bit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681">
                <a:tc>
                  <a:txBody>
                    <a:bodyPr/>
                    <a:lstStyle/>
                    <a:p>
                      <a:r>
                        <a:rPr lang="de-DE" sz="1200" dirty="0"/>
                        <a:t>Radiation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&lt;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dirty="0"/>
                        <a:t>100 </a:t>
                      </a:r>
                      <a:r>
                        <a:rPr lang="de-DE" sz="1200" dirty="0" err="1"/>
                        <a:t>kGy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goal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33845" y="2575119"/>
            <a:ext cx="369332" cy="1400471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preamplifier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-output</a:t>
            </a:r>
          </a:p>
        </p:txBody>
      </p:sp>
    </p:spTree>
    <p:extLst>
      <p:ext uri="{BB962C8B-B14F-4D97-AF65-F5344CB8AC3E}">
        <p14:creationId xmlns:p14="http://schemas.microsoft.com/office/powerpoint/2010/main" val="1503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_Gianni(1) (verschoben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34251" r="34166" b="6313"/>
          <a:stretch/>
        </p:blipFill>
        <p:spPr>
          <a:xfrm>
            <a:off x="6168008" y="916788"/>
            <a:ext cx="4067940" cy="2925158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B1D74E5-BFDE-7747-9A6A-8A11DD13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ToPix</a:t>
            </a:r>
            <a:r>
              <a:rPr lang="de-DE" dirty="0"/>
              <a:t> 4 </a:t>
            </a:r>
            <a:r>
              <a:rPr lang="de-DE" dirty="0" err="1"/>
              <a:t>Measurements</a:t>
            </a:r>
            <a:r>
              <a:rPr lang="de-DE" dirty="0"/>
              <a:t>: Lab</a:t>
            </a: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17</a:t>
            </a:fld>
            <a:endParaRPr lang="de-DE"/>
          </a:p>
        </p:txBody>
      </p:sp>
      <p:pic>
        <p:nvPicPr>
          <p:cNvPr id="2" name="Picture 1" descr="1._Gianni(1) (verschoben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33848" r="2171" b="10947"/>
          <a:stretch/>
        </p:blipFill>
        <p:spPr>
          <a:xfrm>
            <a:off x="2244000" y="1141312"/>
            <a:ext cx="2993510" cy="2707173"/>
          </a:xfrm>
          <a:prstGeom prst="rect">
            <a:avLst/>
          </a:prstGeom>
        </p:spPr>
      </p:pic>
      <p:pic>
        <p:nvPicPr>
          <p:cNvPr id="7" name="Picture 6" descr="1._Gianni(1) (verschoben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34251" r="51990" b="11954"/>
          <a:stretch/>
        </p:blipFill>
        <p:spPr>
          <a:xfrm>
            <a:off x="2229138" y="3891790"/>
            <a:ext cx="3037235" cy="2768287"/>
          </a:xfrm>
          <a:prstGeom prst="rect">
            <a:avLst/>
          </a:prstGeom>
        </p:spPr>
      </p:pic>
      <p:pic>
        <p:nvPicPr>
          <p:cNvPr id="9" name="Picture 8" descr="1._Gianni(1) (verschoben)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8" t="33445" r="1114" b="11552"/>
          <a:stretch/>
        </p:blipFill>
        <p:spPr>
          <a:xfrm>
            <a:off x="6378592" y="3962978"/>
            <a:ext cx="3382499" cy="29224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8143" y="1025871"/>
            <a:ext cx="1525984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ToT-</a:t>
            </a:r>
            <a:r>
              <a:rPr lang="de-DE" sz="1600" dirty="0" err="1"/>
              <a:t>Linearity</a:t>
            </a:r>
            <a:endParaRPr lang="de-DE" sz="1600" dirty="0"/>
          </a:p>
        </p:txBody>
      </p:sp>
      <p:sp>
        <p:nvSpPr>
          <p:cNvPr id="12" name="Rectangle 11"/>
          <p:cNvSpPr/>
          <p:nvPr/>
        </p:nvSpPr>
        <p:spPr>
          <a:xfrm>
            <a:off x="3097005" y="3799069"/>
            <a:ext cx="1525984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S-</a:t>
            </a:r>
            <a:r>
              <a:rPr lang="de-DE" sz="1600" dirty="0" err="1"/>
              <a:t>Curve</a:t>
            </a:r>
            <a:r>
              <a:rPr lang="de-DE" sz="1600" dirty="0"/>
              <a:t> Sigma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24364" y="799062"/>
            <a:ext cx="2110327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Power </a:t>
            </a:r>
            <a:r>
              <a:rPr lang="de-DE" sz="1600" dirty="0" err="1"/>
              <a:t>consumption</a:t>
            </a:r>
            <a:endParaRPr lang="de-DE" sz="1600" dirty="0"/>
          </a:p>
        </p:txBody>
      </p:sp>
      <p:sp>
        <p:nvSpPr>
          <p:cNvPr id="14" name="Rectangle 13"/>
          <p:cNvSpPr/>
          <p:nvPr/>
        </p:nvSpPr>
        <p:spPr>
          <a:xfrm>
            <a:off x="6946885" y="3860889"/>
            <a:ext cx="2110327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Radiation </a:t>
            </a:r>
            <a:r>
              <a:rPr lang="de-DE" sz="1600" dirty="0" err="1"/>
              <a:t>Hardness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66390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eading_vs_trai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70" y="1334313"/>
            <a:ext cx="3582200" cy="243445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A6814399-03F0-E04F-A51F-FECFC76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ToPix</a:t>
            </a:r>
            <a:r>
              <a:rPr lang="de-DE" dirty="0"/>
              <a:t> 4 </a:t>
            </a:r>
            <a:r>
              <a:rPr lang="de-DE" dirty="0" err="1"/>
              <a:t>Measurements</a:t>
            </a:r>
            <a:r>
              <a:rPr lang="de-DE" dirty="0"/>
              <a:t>: </a:t>
            </a:r>
            <a:r>
              <a:rPr lang="de-DE" dirty="0" err="1"/>
              <a:t>Testbeam</a:t>
            </a:r>
            <a:endParaRPr lang="de-DE" dirty="0"/>
          </a:p>
        </p:txBody>
      </p:sp>
      <p:sp>
        <p:nvSpPr>
          <p:cNvPr id="19" name="Content Placeholder 1"/>
          <p:cNvSpPr>
            <a:spLocks noGrp="1"/>
          </p:cNvSpPr>
          <p:nvPr>
            <p:ph type="body" sz="quarter" idx="15"/>
          </p:nvPr>
        </p:nvSpPr>
        <p:spPr>
          <a:xfrm>
            <a:off x="371476" y="1157222"/>
            <a:ext cx="11449049" cy="509994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Test beam measurement with ToPix beam telescope with protons @ COSY</a:t>
            </a:r>
          </a:p>
          <a:p>
            <a:pPr>
              <a:buFont typeface="Arial"/>
              <a:buChar char="•"/>
            </a:pP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beam</a:t>
            </a:r>
            <a:r>
              <a:rPr lang="en-US" baseline="-25000" dirty="0">
                <a:latin typeface="+mn-lt"/>
              </a:rPr>
              <a:t> = </a:t>
            </a:r>
            <a:r>
              <a:rPr lang="en-US" dirty="0">
                <a:latin typeface="+mn-lt"/>
              </a:rPr>
              <a:t>2.95 GeV/c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Successful measurements with ToPix 4 prototype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40821" y="3945859"/>
            <a:ext cx="3245166" cy="2723776"/>
            <a:chOff x="2342445" y="2420534"/>
            <a:chExt cx="4712721" cy="4127021"/>
          </a:xfrm>
        </p:grpSpPr>
        <p:pic>
          <p:nvPicPr>
            <p:cNvPr id="4" name="Picture 3" descr="testbeam_setup_cos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445" y="2420534"/>
              <a:ext cx="4712721" cy="412702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43778" y="4176889"/>
              <a:ext cx="592666" cy="1270000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342445" y="4840111"/>
              <a:ext cx="1467555" cy="14111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399844" y="2681111"/>
              <a:ext cx="1315155" cy="1027289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97089" y="2681111"/>
              <a:ext cx="1202856" cy="62088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/>
                <a:t>Readout</a:t>
              </a:r>
              <a:endParaRPr lang="de-DE" sz="1400" dirty="0"/>
            </a:p>
            <a:p>
              <a:pPr algn="ctr"/>
              <a:r>
                <a:rPr lang="de-DE" sz="1400" dirty="0"/>
                <a:t>Board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7552" y="5559779"/>
              <a:ext cx="1385712" cy="42051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/>
                <a:t>ToPix 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1566" y="4947357"/>
              <a:ext cx="1057944" cy="42051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/>
                <a:t>Beam</a:t>
              </a:r>
            </a:p>
          </p:txBody>
        </p:sp>
      </p:grpSp>
      <p:pic>
        <p:nvPicPr>
          <p:cNvPr id="2" name="Picture 1" descr="2014-10-26-22-30-15_50_MHz-hHitDistribution_fe1_withoutlabe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r="5871"/>
          <a:stretch/>
        </p:blipFill>
        <p:spPr>
          <a:xfrm>
            <a:off x="301544" y="3696842"/>
            <a:ext cx="3727315" cy="2274192"/>
          </a:xfrm>
          <a:prstGeom prst="rect">
            <a:avLst/>
          </a:prstGeom>
        </p:spPr>
      </p:pic>
      <p:pic>
        <p:nvPicPr>
          <p:cNvPr id="15" name="Picture 14" descr="2014-10-27-00-11-29_50_MHz-hHitmap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52" y="2669440"/>
            <a:ext cx="2226739" cy="34477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46798" y="2622666"/>
            <a:ext cx="1525984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Hitmap</a:t>
            </a:r>
            <a:endParaRPr lang="de-DE" dirty="0"/>
          </a:p>
        </p:txBody>
      </p:sp>
      <p:sp>
        <p:nvSpPr>
          <p:cNvPr id="21" name="Rectangle 20"/>
          <p:cNvSpPr/>
          <p:nvPr/>
        </p:nvSpPr>
        <p:spPr>
          <a:xfrm>
            <a:off x="9136125" y="1182793"/>
            <a:ext cx="2591439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Leading</a:t>
            </a:r>
            <a:r>
              <a:rPr lang="de-DE" sz="1600" dirty="0"/>
              <a:t> vs. </a:t>
            </a:r>
            <a:r>
              <a:rPr lang="de-DE" sz="1600" dirty="0" err="1"/>
              <a:t>Trailing</a:t>
            </a:r>
            <a:r>
              <a:rPr lang="de-DE" sz="1600" dirty="0"/>
              <a:t> Edge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9530" y="3415007"/>
            <a:ext cx="2924484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Hit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10865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D7DF522-4A76-0748-A3B4-9627772004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61C01D-0EF0-0B44-BC78-3F942574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F28AEBD4-2BA6-4E46-A5B5-BAB87C5BB3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e-DE" sz="4400" i="1" dirty="0">
                <a:latin typeface="+mn-lt"/>
                <a:cs typeface="Avenir Heavy"/>
              </a:rPr>
              <a:t>MVD Strip Part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29FDD3D-3B71-DC40-A618-65F6AE14B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</p:spPr>
        <p:txBody>
          <a:bodyPr/>
          <a:lstStyle/>
          <a:p>
            <a:fld id="{F0493C83-AEDE-BB49-81BD-4EAC7E89FCD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75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el 6">
            <a:extLst>
              <a:ext uri="{FF2B5EF4-FFF2-40B4-BE49-F238E27FC236}">
                <a16:creationId xmlns:a16="http://schemas.microsoft.com/office/drawing/2014/main" id="{E1CECD56-207C-EC4C-960B-C503F0FB8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/>
              <a:t>Mean dE/dx</a:t>
            </a:r>
          </a:p>
        </p:txBody>
      </p:sp>
      <p:sp>
        <p:nvSpPr>
          <p:cNvPr id="11266" name="Textplatzhalter 7">
            <a:extLst>
              <a:ext uri="{FF2B5EF4-FFF2-40B4-BE49-F238E27FC236}">
                <a16:creationId xmlns:a16="http://schemas.microsoft.com/office/drawing/2014/main" id="{98D83EFD-0106-B14D-8F54-B831CF2DDEDF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>
          <a:xfrm>
            <a:off x="358775" y="938213"/>
            <a:ext cx="11449050" cy="511175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/>
              <a:t>Bethe-Bloch Formula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DE5133DD-A145-8440-AD6D-AD14DDA7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341438"/>
            <a:ext cx="69532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feld 8">
            <a:extLst>
              <a:ext uri="{FF2B5EF4-FFF2-40B4-BE49-F238E27FC236}">
                <a16:creationId xmlns:a16="http://schemas.microsoft.com/office/drawing/2014/main" id="{86A978C9-4D3B-C24E-8D8D-B9BB0043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1449388"/>
            <a:ext cx="2857501" cy="584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1600">
                <a:ea typeface="ＭＳ Ｐゴシック" panose="020B0600070205080204" pitchFamily="34" charset="-128"/>
              </a:rPr>
              <a:t>electronic stopping power ~ </a:t>
            </a: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</a:t>
            </a:r>
          </a:p>
          <a:p>
            <a:pPr algn="ctr" eaLnBrk="1" hangingPunct="1"/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non-ionizing interactions</a:t>
            </a:r>
            <a:endParaRPr lang="en-US" altLang="de-DE" sz="1600">
              <a:ea typeface="ＭＳ Ｐゴシック" panose="020B0600070205080204" pitchFamily="34" charset="-128"/>
            </a:endParaRPr>
          </a:p>
        </p:txBody>
      </p:sp>
      <p:sp>
        <p:nvSpPr>
          <p:cNvPr id="11269" name="Textfeld 9">
            <a:extLst>
              <a:ext uri="{FF2B5EF4-FFF2-40B4-BE49-F238E27FC236}">
                <a16:creationId xmlns:a16="http://schemas.microsoft.com/office/drawing/2014/main" id="{B2280212-1E7C-E746-821C-C7A4820F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438" y="1474788"/>
            <a:ext cx="1598612" cy="33813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1600">
                <a:ea typeface="ＭＳ Ｐゴシック" panose="020B0600070205080204" pitchFamily="34" charset="-128"/>
              </a:rPr>
              <a:t>bremsstrahlung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5EFFD0C-11F4-2E4A-9DFD-FD42D1722FB1}"/>
              </a:ext>
            </a:extLst>
          </p:cNvPr>
          <p:cNvCxnSpPr>
            <a:cxnSpLocks/>
          </p:cNvCxnSpPr>
          <p:nvPr/>
        </p:nvCxnSpPr>
        <p:spPr>
          <a:xfrm>
            <a:off x="2855913" y="1851025"/>
            <a:ext cx="346075" cy="2524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FBD988-F735-1248-BB6C-52EAF6E98CE9}"/>
              </a:ext>
            </a:extLst>
          </p:cNvPr>
          <p:cNvCxnSpPr>
            <a:cxnSpLocks/>
          </p:cNvCxnSpPr>
          <p:nvPr/>
        </p:nvCxnSpPr>
        <p:spPr>
          <a:xfrm flipH="1">
            <a:off x="8078788" y="1658938"/>
            <a:ext cx="990600" cy="596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Textfeld 15">
            <a:extLst>
              <a:ext uri="{FF2B5EF4-FFF2-40B4-BE49-F238E27FC236}">
                <a16:creationId xmlns:a16="http://schemas.microsoft.com/office/drawing/2014/main" id="{22ED3F01-97B4-ED4F-A67D-4AFDEEAF2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9388" y="2701925"/>
            <a:ext cx="1671637" cy="584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1600">
                <a:ea typeface="ＭＳ Ｐゴシック" panose="020B0600070205080204" pitchFamily="34" charset="-128"/>
              </a:rPr>
              <a:t>(Fermi-)Plateau</a:t>
            </a:r>
          </a:p>
          <a:p>
            <a:pPr algn="ctr" eaLnBrk="1" hangingPunct="1"/>
            <a:r>
              <a:rPr lang="en-US" altLang="de-DE" sz="1600">
                <a:ea typeface="ＭＳ Ｐゴシック" panose="020B0600070205080204" pitchFamily="34" charset="-128"/>
              </a:rPr>
              <a:t>Rise: T</a:t>
            </a:r>
            <a:r>
              <a:rPr lang="en-US" altLang="de-DE" sz="1600" baseline="-25000">
                <a:ea typeface="ＭＳ Ｐゴシック" panose="020B0600070205080204" pitchFamily="34" charset="-128"/>
              </a:rPr>
              <a:t>max</a:t>
            </a:r>
            <a:r>
              <a:rPr lang="en-US" altLang="de-DE" sz="1600">
                <a:ea typeface="ＭＳ Ｐゴシック" panose="020B0600070205080204" pitchFamily="34" charset="-128"/>
              </a:rPr>
              <a:t> ~ </a:t>
            </a: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</a:t>
            </a:r>
            <a:r>
              <a:rPr lang="en-US" altLang="de-DE" sz="1600" baseline="30000">
                <a:ea typeface="ＭＳ Ｐゴシック" panose="020B0600070205080204" pitchFamily="34" charset="-128"/>
                <a:sym typeface="Symbol" pitchFamily="2" charset="2"/>
              </a:rPr>
              <a:t>2</a:t>
            </a: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</a:t>
            </a:r>
            <a:r>
              <a:rPr lang="en-US" altLang="de-DE" sz="1600" baseline="30000">
                <a:ea typeface="ＭＳ Ｐゴシック" panose="020B0600070205080204" pitchFamily="34" charset="-128"/>
                <a:sym typeface="Symbol" pitchFamily="2" charset="2"/>
              </a:rPr>
              <a:t>2</a:t>
            </a:r>
            <a:endParaRPr lang="en-US" altLang="de-DE" sz="1600" baseline="30000">
              <a:ea typeface="ＭＳ Ｐゴシック" panose="020B0600070205080204" pitchFamily="34" charset="-128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627BB1E-BA8B-8043-A836-4D9F60ECE2DF}"/>
              </a:ext>
            </a:extLst>
          </p:cNvPr>
          <p:cNvCxnSpPr/>
          <p:nvPr/>
        </p:nvCxnSpPr>
        <p:spPr>
          <a:xfrm rot="10800000" flipV="1">
            <a:off x="8383588" y="3322638"/>
            <a:ext cx="6858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Textfeld 19">
            <a:extLst>
              <a:ext uri="{FF2B5EF4-FFF2-40B4-BE49-F238E27FC236}">
                <a16:creationId xmlns:a16="http://schemas.microsoft.com/office/drawing/2014/main" id="{9C32142B-C00B-4E40-8289-E817CBDAC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788" y="3779838"/>
            <a:ext cx="612775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anose="020B0600070205080204" pitchFamily="34" charset="-128"/>
              </a:rPr>
              <a:t>const</a:t>
            </a:r>
          </a:p>
        </p:txBody>
      </p:sp>
      <p:sp>
        <p:nvSpPr>
          <p:cNvPr id="11275" name="Textfeld 20">
            <a:extLst>
              <a:ext uri="{FF2B5EF4-FFF2-40B4-BE49-F238E27FC236}">
                <a16:creationId xmlns:a16="http://schemas.microsoft.com/office/drawing/2014/main" id="{A9A8F7ED-A073-C444-9336-AA2E85C7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588" y="4313238"/>
            <a:ext cx="6985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anose="020B0600070205080204" pitchFamily="34" charset="-128"/>
              </a:rPr>
              <a:t>~ ln </a:t>
            </a:r>
            <a:r>
              <a:rPr lang="en-US" altLang="de-DE" sz="1400">
                <a:ea typeface="ＭＳ Ｐゴシック" panose="020B0600070205080204" pitchFamily="34" charset="-128"/>
                <a:sym typeface="Symbol" pitchFamily="2" charset="2"/>
              </a:rPr>
              <a:t></a:t>
            </a:r>
            <a:endParaRPr lang="en-US" altLang="de-DE" sz="1400">
              <a:ea typeface="ＭＳ Ｐゴシック" panose="020B0600070205080204" pitchFamily="34" charset="-128"/>
            </a:endParaRPr>
          </a:p>
        </p:txBody>
      </p:sp>
      <p:sp>
        <p:nvSpPr>
          <p:cNvPr id="11276" name="Textfeld 21">
            <a:extLst>
              <a:ext uri="{FF2B5EF4-FFF2-40B4-BE49-F238E27FC236}">
                <a16:creationId xmlns:a16="http://schemas.microsoft.com/office/drawing/2014/main" id="{A14F775B-F59E-134C-BFDC-08117B17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8" y="2636838"/>
            <a:ext cx="652462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>
                <a:ea typeface="ＭＳ Ｐゴシック" panose="020B0600070205080204" pitchFamily="34" charset="-128"/>
              </a:rPr>
              <a:t>~ 1/</a:t>
            </a:r>
            <a:r>
              <a:rPr lang="en-US" altLang="de-DE" sz="1400">
                <a:ea typeface="ＭＳ Ｐゴシック" panose="020B0600070205080204" pitchFamily="34" charset="-128"/>
                <a:sym typeface="Symbol" pitchFamily="2" charset="2"/>
              </a:rPr>
              <a:t></a:t>
            </a:r>
            <a:r>
              <a:rPr lang="en-US" altLang="de-DE" sz="1400" baseline="30000">
                <a:ea typeface="ＭＳ Ｐゴシック" panose="020B0600070205080204" pitchFamily="34" charset="-128"/>
                <a:sym typeface="Symbol" pitchFamily="2" charset="2"/>
              </a:rPr>
              <a:t>2</a:t>
            </a:r>
            <a:endParaRPr lang="en-US" altLang="de-DE" sz="1400" baseline="30000">
              <a:ea typeface="ＭＳ Ｐゴシック" panose="020B0600070205080204" pitchFamily="34" charset="-128"/>
            </a:endParaRPr>
          </a:p>
        </p:txBody>
      </p:sp>
      <p:sp>
        <p:nvSpPr>
          <p:cNvPr id="11277" name="Textfeld 22">
            <a:extLst>
              <a:ext uri="{FF2B5EF4-FFF2-40B4-BE49-F238E27FC236}">
                <a16:creationId xmlns:a16="http://schemas.microsoft.com/office/drawing/2014/main" id="{09DD39C3-4FAF-DA43-91AF-A8D99C030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5608638"/>
            <a:ext cx="3810000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>
                <a:ea typeface="ＭＳ Ｐゴシック" panose="020B0600070205080204" pitchFamily="34" charset="-128"/>
              </a:rPr>
              <a:t>Minimum at </a:t>
            </a: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  3.0 – 3.5</a:t>
            </a:r>
            <a:b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</a:br>
            <a:r>
              <a:rPr lang="en-US" altLang="de-DE" sz="1600">
                <a:ea typeface="ＭＳ Ｐゴシック" panose="020B0600070205080204" pitchFamily="34" charset="-128"/>
                <a:sym typeface="Wingdings" pitchFamily="2" charset="2"/>
              </a:rPr>
              <a:t> minimum ionizing particle (MIP)</a:t>
            </a:r>
            <a:endParaRPr lang="en-US" altLang="de-DE" sz="1600">
              <a:ea typeface="ＭＳ Ｐゴシック" panose="020B0600070205080204" pitchFamily="34" charset="-128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5CA0FE8-2731-E74E-B35B-25EA0C2C548D}"/>
              </a:ext>
            </a:extLst>
          </p:cNvPr>
          <p:cNvCxnSpPr/>
          <p:nvPr/>
        </p:nvCxnSpPr>
        <p:spPr>
          <a:xfrm rot="5400000" flipH="1" flipV="1">
            <a:off x="4116388" y="4618038"/>
            <a:ext cx="1143000" cy="838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79" name="Object 3">
            <a:extLst>
              <a:ext uri="{FF2B5EF4-FFF2-40B4-BE49-F238E27FC236}">
                <a16:creationId xmlns:a16="http://schemas.microsoft.com/office/drawing/2014/main" id="{E03C86F1-07D3-144D-B9C1-3415BC898B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75138" y="5962650"/>
          <a:ext cx="4872037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Formel" r:id="rId4" imgW="79578200" imgH="11112500" progId="Equation.3">
                  <p:embed/>
                </p:oleObj>
              </mc:Choice>
              <mc:Fallback>
                <p:oleObj name="Formel" r:id="rId4" imgW="79578200" imgH="11112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138" y="5962650"/>
                        <a:ext cx="4872037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1C16F2-C34D-564E-96D7-8D0AE408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Strip Part – Design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8" descr="layout-strip-compon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8" y="986890"/>
            <a:ext cx="7634522" cy="3020127"/>
          </a:xfrm>
          <a:prstGeom prst="rect">
            <a:avLst/>
          </a:prstGeom>
        </p:spPr>
      </p:pic>
      <p:pic>
        <p:nvPicPr>
          <p:cNvPr id="11" name="Picture 10" descr="layout-stri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29" y="3996578"/>
            <a:ext cx="7452696" cy="2359772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39269F-3A6F-8440-91DE-84DA5AE137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71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ublestav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3984" r="3762"/>
          <a:stretch/>
        </p:blipFill>
        <p:spPr>
          <a:xfrm>
            <a:off x="1867750" y="935456"/>
            <a:ext cx="4640632" cy="2832846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FF8A891-B702-9A45-837D-2BE7DB51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 Part – Module Design </a:t>
            </a:r>
            <a:br>
              <a:rPr lang="en-US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2826227" y="1677695"/>
            <a:ext cx="74732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Sensors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46096" y="1954693"/>
            <a:ext cx="79692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69235" y="1065362"/>
            <a:ext cx="105189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/>
                </a:solidFill>
              </a:rPr>
              <a:t>Cooling</a:t>
            </a:r>
            <a:r>
              <a:rPr lang="de-DE" sz="1200" dirty="0">
                <a:solidFill>
                  <a:schemeClr val="tx1"/>
                </a:solidFill>
              </a:rPr>
              <a:t> Pipe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6570298" y="1342360"/>
            <a:ext cx="824882" cy="677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4174382" y="1342361"/>
            <a:ext cx="517980" cy="602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3622061" y="4094404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foam</a:t>
            </a:r>
            <a:r>
              <a:rPr lang="de-DE" dirty="0"/>
              <a:t>: </a:t>
            </a:r>
            <a:r>
              <a:rPr lang="de-DE" dirty="0" err="1"/>
              <a:t>POCOFoam</a:t>
            </a:r>
            <a:r>
              <a:rPr lang="de-DE" dirty="0"/>
              <a:t>® </a:t>
            </a:r>
            <a:r>
              <a:rPr lang="de-DE" dirty="0" err="1"/>
              <a:t>or</a:t>
            </a:r>
            <a:r>
              <a:rPr lang="de-DE" dirty="0"/>
              <a:t> HTC</a:t>
            </a:r>
          </a:p>
          <a:p>
            <a:r>
              <a:rPr lang="de-DE" dirty="0" err="1"/>
              <a:t>for</a:t>
            </a:r>
            <a:r>
              <a:rPr lang="de-DE" dirty="0"/>
              <a:t> thermal </a:t>
            </a:r>
            <a:r>
              <a:rPr lang="de-DE" dirty="0" err="1"/>
              <a:t>management</a:t>
            </a:r>
            <a:r>
              <a:rPr lang="de-DE" dirty="0"/>
              <a:t>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412273" y="1765406"/>
            <a:ext cx="4192654" cy="2113846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803515" y="4915494"/>
            <a:ext cx="4052409" cy="1539068"/>
            <a:chOff x="3395472" y="4062687"/>
            <a:chExt cx="5248656" cy="1993392"/>
          </a:xfrm>
        </p:grpSpPr>
        <p:pic>
          <p:nvPicPr>
            <p:cNvPr id="7" name="Picture 6" descr="Cap4_Hybrid-2D-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472" y="4062687"/>
              <a:ext cx="5248656" cy="1993392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5303848" y="4928697"/>
              <a:ext cx="45755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237146" y="4627151"/>
              <a:ext cx="608741" cy="318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2mm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87523" y="1065362"/>
            <a:ext cx="11737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Front-end </a:t>
            </a:r>
            <a:r>
              <a:rPr lang="de-DE" sz="1200" dirty="0" err="1">
                <a:solidFill>
                  <a:schemeClr val="tx1"/>
                </a:solidFill>
              </a:rPr>
              <a:t>chip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9982110">
            <a:off x="4331540" y="276742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31.3 cm</a:t>
            </a:r>
          </a:p>
        </p:txBody>
      </p:sp>
      <p:pic>
        <p:nvPicPr>
          <p:cNvPr id="38" name="Immagine 18" descr="stav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9370" r="4874" b="51093"/>
          <a:stretch/>
        </p:blipFill>
        <p:spPr bwMode="auto">
          <a:xfrm>
            <a:off x="1803514" y="3913610"/>
            <a:ext cx="4368988" cy="9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734200" y="1612915"/>
            <a:ext cx="116249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Cable </a:t>
            </a:r>
            <a:r>
              <a:rPr lang="de-DE" sz="1200" dirty="0" err="1">
                <a:solidFill>
                  <a:schemeClr val="tx1"/>
                </a:solidFill>
              </a:rPr>
              <a:t>channel</a:t>
            </a:r>
            <a:endParaRPr lang="de-DE" sz="1200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6432576" y="1682370"/>
            <a:ext cx="301624" cy="690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671956" y="1930567"/>
            <a:ext cx="150554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Hybrid flexible PCB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308592" y="2225884"/>
            <a:ext cx="1208284" cy="444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570299" y="1751414"/>
            <a:ext cx="4158029" cy="4914416"/>
            <a:chOff x="457200" y="939800"/>
            <a:chExt cx="5058359" cy="5978525"/>
          </a:xfrm>
        </p:grpSpPr>
        <p:pic>
          <p:nvPicPr>
            <p:cNvPr id="5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39800"/>
              <a:ext cx="3441700" cy="597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8"/>
            <p:cNvSpPr>
              <a:spLocks noChangeArrowheads="1"/>
            </p:cNvSpPr>
            <p:nvPr/>
          </p:nvSpPr>
          <p:spPr bwMode="auto">
            <a:xfrm>
              <a:off x="3063875" y="3951288"/>
              <a:ext cx="1466323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84150" lvl="1" indent="-173038">
                <a:spcBef>
                  <a:spcPct val="20000"/>
                </a:spcBef>
              </a:pPr>
              <a:r>
                <a:rPr lang="en-US" sz="1600" b="1" dirty="0">
                  <a:cs typeface="Calibri" charset="0"/>
                </a:rPr>
                <a:t>Sensor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55" name="Connettore 2 15"/>
            <p:cNvCxnSpPr>
              <a:stCxn id="54" idx="1"/>
            </p:cNvCxnSpPr>
            <p:nvPr/>
          </p:nvCxnSpPr>
          <p:spPr>
            <a:xfrm flipH="1" flipV="1">
              <a:off x="1724025" y="3302001"/>
              <a:ext cx="1339850" cy="895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3352799" y="2819400"/>
              <a:ext cx="216276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6350" lvl="1" indent="-6350">
                <a:spcBef>
                  <a:spcPct val="20000"/>
                </a:spcBef>
              </a:pPr>
              <a:r>
                <a:rPr lang="it-IT" sz="1600" b="1" dirty="0">
                  <a:cs typeface="Calibri" charset="0"/>
                </a:rPr>
                <a:t>C</a:t>
              </a:r>
              <a:r>
                <a:rPr lang="en-US" sz="1600" b="1" dirty="0">
                  <a:cs typeface="Calibri" charset="0"/>
                </a:rPr>
                <a:t>hip support: carbon foam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57" name="Connettore 2 17"/>
            <p:cNvCxnSpPr/>
            <p:nvPr/>
          </p:nvCxnSpPr>
          <p:spPr>
            <a:xfrm rot="10800000">
              <a:off x="2873375" y="2376488"/>
              <a:ext cx="1046163" cy="4429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8"/>
            <p:cNvSpPr>
              <a:spLocks noChangeArrowheads="1"/>
            </p:cNvSpPr>
            <p:nvPr/>
          </p:nvSpPr>
          <p:spPr bwMode="auto">
            <a:xfrm>
              <a:off x="3419475" y="1676402"/>
              <a:ext cx="1752600" cy="52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6350" lvl="1" indent="-6350">
                <a:spcBef>
                  <a:spcPct val="20000"/>
                </a:spcBef>
              </a:pPr>
              <a:r>
                <a:rPr lang="en-US" sz="1600" b="1" dirty="0">
                  <a:cs typeface="Calibri" charset="0"/>
                </a:rPr>
                <a:t>Cooling pipe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59" name="Connettore 2 21"/>
            <p:cNvCxnSpPr/>
            <p:nvPr/>
          </p:nvCxnSpPr>
          <p:spPr>
            <a:xfrm rot="10800000" flipV="1">
              <a:off x="3352800" y="2057400"/>
              <a:ext cx="479425" cy="317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8"/>
            <p:cNvSpPr>
              <a:spLocks noChangeArrowheads="1"/>
            </p:cNvSpPr>
            <p:nvPr/>
          </p:nvSpPr>
          <p:spPr bwMode="auto">
            <a:xfrm>
              <a:off x="3108325" y="1206499"/>
              <a:ext cx="1752600" cy="469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6350" lvl="1" indent="-6350">
                <a:spcBef>
                  <a:spcPct val="20000"/>
                </a:spcBef>
              </a:pPr>
              <a:r>
                <a:rPr lang="en-US" sz="1600" b="1" dirty="0">
                  <a:cs typeface="Calibri" charset="0"/>
                </a:rPr>
                <a:t>Flex PCB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61" name="Connettore 2 26"/>
            <p:cNvCxnSpPr/>
            <p:nvPr/>
          </p:nvCxnSpPr>
          <p:spPr>
            <a:xfrm rot="10800000" flipV="1">
              <a:off x="2460625" y="1587500"/>
              <a:ext cx="1060450" cy="317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>
              <a:off x="2608261" y="4443413"/>
              <a:ext cx="256381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6350" lvl="1" indent="-6350">
                <a:spcBef>
                  <a:spcPct val="20000"/>
                </a:spcBef>
              </a:pPr>
              <a:r>
                <a:rPr lang="en-US" sz="1600" b="1" dirty="0">
                  <a:cs typeface="Calibri" charset="0"/>
                </a:rPr>
                <a:t>Sensor Frame: CFRP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63" name="Connettore 2 29"/>
            <p:cNvCxnSpPr/>
            <p:nvPr/>
          </p:nvCxnSpPr>
          <p:spPr>
            <a:xfrm rot="10800000" flipV="1">
              <a:off x="2127250" y="4724400"/>
              <a:ext cx="481013" cy="2254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8"/>
            <p:cNvSpPr>
              <a:spLocks noChangeArrowheads="1"/>
            </p:cNvSpPr>
            <p:nvPr/>
          </p:nvSpPr>
          <p:spPr bwMode="auto">
            <a:xfrm>
              <a:off x="3144838" y="3575050"/>
              <a:ext cx="2370721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6350" lvl="1" indent="-6350">
                <a:spcBef>
                  <a:spcPct val="20000"/>
                </a:spcBef>
              </a:pPr>
              <a:r>
                <a:rPr lang="en-US" sz="1600" b="1" dirty="0">
                  <a:cs typeface="Calibri" charset="0"/>
                </a:rPr>
                <a:t>Readout chips</a:t>
              </a:r>
              <a:endParaRPr lang="en-US" sz="1600" dirty="0">
                <a:cs typeface="Calibri" charset="0"/>
              </a:endParaRPr>
            </a:p>
          </p:txBody>
        </p:sp>
        <p:cxnSp>
          <p:nvCxnSpPr>
            <p:cNvPr id="65" name="Connettore 2 37"/>
            <p:cNvCxnSpPr/>
            <p:nvPr/>
          </p:nvCxnSpPr>
          <p:spPr>
            <a:xfrm rot="16200000" flipV="1">
              <a:off x="2127250" y="2376488"/>
              <a:ext cx="1225550" cy="12255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2 40"/>
            <p:cNvCxnSpPr/>
            <p:nvPr/>
          </p:nvCxnSpPr>
          <p:spPr>
            <a:xfrm rot="10800000" flipV="1">
              <a:off x="1143000" y="1587500"/>
              <a:ext cx="2378075" cy="317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6579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DDD7C077-0146-0648-916C-B66751DD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Strip Sensors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22</a:t>
            </a:fld>
            <a:endParaRPr lang="de-DE"/>
          </a:p>
        </p:txBody>
      </p:sp>
      <p:grpSp>
        <p:nvGrpSpPr>
          <p:cNvPr id="12" name="Group 11"/>
          <p:cNvGrpSpPr/>
          <p:nvPr/>
        </p:nvGrpSpPr>
        <p:grpSpPr>
          <a:xfrm>
            <a:off x="2703167" y="1297284"/>
            <a:ext cx="4368689" cy="3966515"/>
            <a:chOff x="374010" y="1159809"/>
            <a:chExt cx="5400600" cy="49034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10" y="1159809"/>
              <a:ext cx="5400600" cy="4903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Gerade Verbindung mit Pfeil 7"/>
            <p:cNvCxnSpPr/>
            <p:nvPr/>
          </p:nvCxnSpPr>
          <p:spPr>
            <a:xfrm flipH="1">
              <a:off x="1454129" y="2239928"/>
              <a:ext cx="144016" cy="280682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9"/>
            <p:cNvSpPr txBox="1"/>
            <p:nvPr/>
          </p:nvSpPr>
          <p:spPr>
            <a:xfrm rot="16383806">
              <a:off x="1255057" y="3265528"/>
              <a:ext cx="846558" cy="4565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6 cm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Gerade Verbindung mit Pfeil 15"/>
            <p:cNvCxnSpPr/>
            <p:nvPr/>
          </p:nvCxnSpPr>
          <p:spPr>
            <a:xfrm flipH="1">
              <a:off x="1454129" y="4400168"/>
              <a:ext cx="18002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18"/>
            <p:cNvSpPr txBox="1"/>
            <p:nvPr/>
          </p:nvSpPr>
          <p:spPr>
            <a:xfrm>
              <a:off x="1916366" y="4404597"/>
              <a:ext cx="1084354" cy="4565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3.5 cm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wedge_sens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94" y="1342638"/>
            <a:ext cx="2563920" cy="4388932"/>
          </a:xfrm>
          <a:prstGeom prst="rect">
            <a:avLst/>
          </a:prstGeom>
        </p:spPr>
      </p:pic>
      <p:cxnSp>
        <p:nvCxnSpPr>
          <p:cNvPr id="17" name="Gerade Verbindung mit Pfeil 15"/>
          <p:cNvCxnSpPr/>
          <p:nvPr/>
        </p:nvCxnSpPr>
        <p:spPr>
          <a:xfrm flipH="1">
            <a:off x="9675387" y="5841797"/>
            <a:ext cx="154574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8"/>
          <p:cNvSpPr txBox="1"/>
          <p:nvPr/>
        </p:nvSpPr>
        <p:spPr>
          <a:xfrm>
            <a:off x="11334276" y="5721707"/>
            <a:ext cx="87716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2.2 cm</a:t>
            </a:r>
            <a:endParaRPr lang="en-US" dirty="0"/>
          </a:p>
        </p:txBody>
      </p:sp>
      <p:cxnSp>
        <p:nvCxnSpPr>
          <p:cNvPr id="21" name="Gerade Verbindung mit Pfeil 15"/>
          <p:cNvCxnSpPr/>
          <p:nvPr/>
        </p:nvCxnSpPr>
        <p:spPr>
          <a:xfrm flipH="1">
            <a:off x="9258850" y="1232142"/>
            <a:ext cx="249147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18"/>
          <p:cNvSpPr txBox="1"/>
          <p:nvPr/>
        </p:nvSpPr>
        <p:spPr>
          <a:xfrm>
            <a:off x="10051410" y="803948"/>
            <a:ext cx="87716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3.7 cm</a:t>
            </a:r>
            <a:endParaRPr lang="en-US" dirty="0"/>
          </a:p>
        </p:txBody>
      </p:sp>
      <p:cxnSp>
        <p:nvCxnSpPr>
          <p:cNvPr id="24" name="Gerade Verbindung mit Pfeil 15"/>
          <p:cNvCxnSpPr>
            <a:stCxn id="16" idx="2"/>
            <a:endCxn id="16" idx="0"/>
          </p:cNvCxnSpPr>
          <p:nvPr/>
        </p:nvCxnSpPr>
        <p:spPr>
          <a:xfrm flipV="1">
            <a:off x="10488054" y="1342638"/>
            <a:ext cx="0" cy="438893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18"/>
          <p:cNvSpPr txBox="1"/>
          <p:nvPr/>
        </p:nvSpPr>
        <p:spPr>
          <a:xfrm>
            <a:off x="10543431" y="2829497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5.7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feld 14"/>
          <p:cNvSpPr txBox="1"/>
          <p:nvPr/>
        </p:nvSpPr>
        <p:spPr>
          <a:xfrm>
            <a:off x="60615" y="4386636"/>
            <a:ext cx="2922595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Barrel Sensor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/>
              <a:t>Thickness</a:t>
            </a:r>
            <a:r>
              <a:rPr lang="de-DE" dirty="0"/>
              <a:t> 285 µm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896 x 512 </a:t>
            </a:r>
            <a:r>
              <a:rPr lang="de-DE" dirty="0" err="1"/>
              <a:t>strips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65 µm </a:t>
            </a:r>
            <a:r>
              <a:rPr lang="de-DE" dirty="0" err="1"/>
              <a:t>pitch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2nd </a:t>
            </a:r>
            <a:r>
              <a:rPr lang="de-DE" dirty="0" err="1"/>
              <a:t>strip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90° </a:t>
            </a:r>
            <a:r>
              <a:rPr lang="de-DE" dirty="0" err="1"/>
              <a:t>stereo</a:t>
            </a:r>
            <a:r>
              <a:rPr lang="de-DE" dirty="0"/>
              <a:t> angle</a:t>
            </a:r>
          </a:p>
        </p:txBody>
      </p:sp>
      <p:sp>
        <p:nvSpPr>
          <p:cNvPr id="28" name="Textfeld 14"/>
          <p:cNvSpPr txBox="1"/>
          <p:nvPr/>
        </p:nvSpPr>
        <p:spPr>
          <a:xfrm>
            <a:off x="6480953" y="5103674"/>
            <a:ext cx="2922595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err="1"/>
              <a:t>Wedge</a:t>
            </a:r>
            <a:r>
              <a:rPr lang="de-DE" dirty="0"/>
              <a:t> Sensor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/>
              <a:t>Thickness</a:t>
            </a:r>
            <a:r>
              <a:rPr lang="de-DE" dirty="0"/>
              <a:t> 285 µm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768 </a:t>
            </a:r>
            <a:r>
              <a:rPr lang="de-DE" dirty="0" err="1"/>
              <a:t>strips</a:t>
            </a:r>
            <a:r>
              <a:rPr lang="de-DE" dirty="0"/>
              <a:t> per </a:t>
            </a:r>
            <a:r>
              <a:rPr lang="de-DE" dirty="0" err="1"/>
              <a:t>side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45 µm </a:t>
            </a:r>
            <a:r>
              <a:rPr lang="de-DE" dirty="0" err="1"/>
              <a:t>pitch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2nd </a:t>
            </a:r>
            <a:r>
              <a:rPr lang="de-DE" dirty="0" err="1"/>
              <a:t>strip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15° </a:t>
            </a:r>
            <a:r>
              <a:rPr lang="de-DE" dirty="0" err="1"/>
              <a:t>stereo</a:t>
            </a:r>
            <a:r>
              <a:rPr lang="de-DE" dirty="0"/>
              <a:t> angle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5E9A7BF-230C-8E41-A486-A7DF537A9B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395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68599" y="242849"/>
            <a:ext cx="684402" cy="29372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3C1229-CEF1-4E4D-9906-A3C30ADF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Measurements</a:t>
            </a:r>
            <a:r>
              <a:rPr lang="de-DE" dirty="0"/>
              <a:t> Disk Prototype</a:t>
            </a: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6"/>
          </p:nvPr>
        </p:nvSpPr>
        <p:spPr>
          <a:xfrm>
            <a:off x="2118386" y="6386738"/>
            <a:ext cx="1600200" cy="220663"/>
          </a:xfrm>
        </p:spPr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>
          <a:xfrm>
            <a:off x="5063493" y="6437899"/>
            <a:ext cx="720725" cy="220663"/>
          </a:xfrm>
        </p:spPr>
        <p:txBody>
          <a:bodyPr/>
          <a:lstStyle/>
          <a:p>
            <a:fld id="{F0493C83-AEDE-BB49-81BD-4EAC7E89FCD7}" type="slidenum">
              <a:rPr lang="de-DE" smtClean="0"/>
              <a:t>23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5" descr="correlation_broad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13" y="4391228"/>
            <a:ext cx="2489020" cy="2466772"/>
          </a:xfrm>
          <a:prstGeom prst="rect">
            <a:avLst/>
          </a:prstGeom>
        </p:spPr>
      </p:pic>
      <p:pic>
        <p:nvPicPr>
          <p:cNvPr id="7" name="Picture 6" descr="CV_f14_b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1" y="1727740"/>
            <a:ext cx="3083680" cy="2297867"/>
          </a:xfrm>
          <a:prstGeom prst="rect">
            <a:avLst/>
          </a:prstGeom>
        </p:spPr>
      </p:pic>
      <p:pic>
        <p:nvPicPr>
          <p:cNvPr id="9" name="Picture 8" descr="hitmap_expor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66" y="-280844"/>
            <a:ext cx="3281154" cy="46432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1906" y="1235067"/>
            <a:ext cx="2866571" cy="417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Lab </a:t>
            </a:r>
            <a:r>
              <a:rPr lang="de-DE" dirty="0" err="1"/>
              <a:t>measurements</a:t>
            </a:r>
            <a:endParaRPr lang="de-DE" dirty="0"/>
          </a:p>
        </p:txBody>
      </p:sp>
      <p:pic>
        <p:nvPicPr>
          <p:cNvPr id="4" name="Picture 3" descr="dariusch_RUB_Seminar (verschoben)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19948" r="70258" b="12148"/>
          <a:stretch/>
        </p:blipFill>
        <p:spPr>
          <a:xfrm>
            <a:off x="4540182" y="1177564"/>
            <a:ext cx="1999559" cy="46525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36093" y="4029165"/>
            <a:ext cx="3732492" cy="4172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Test beam, </a:t>
            </a:r>
            <a:r>
              <a:rPr lang="de-DE" sz="1600" dirty="0" err="1"/>
              <a:t>p</a:t>
            </a:r>
            <a:r>
              <a:rPr lang="de-DE" sz="1600" baseline="-25000" dirty="0" err="1"/>
              <a:t>beam</a:t>
            </a:r>
            <a:r>
              <a:rPr lang="de-DE" sz="1600" dirty="0"/>
              <a:t> = 0.8 GeV/c Protons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62620" y="2099399"/>
            <a:ext cx="111819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APV25 Front End</a:t>
            </a:r>
          </a:p>
        </p:txBody>
      </p:sp>
      <p:pic>
        <p:nvPicPr>
          <p:cNvPr id="5" name="Picture 4" descr="CL_TB_expor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1" y="4019823"/>
            <a:ext cx="3362600" cy="28585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92485" y="5854558"/>
            <a:ext cx="3087991" cy="798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Prototype </a:t>
            </a:r>
            <a:r>
              <a:rPr lang="de-DE" sz="2400" dirty="0" err="1"/>
              <a:t>successfully</a:t>
            </a:r>
            <a:r>
              <a:rPr lang="de-DE" sz="2400" dirty="0"/>
              <a:t> </a:t>
            </a:r>
            <a:r>
              <a:rPr lang="de-DE" sz="2400" dirty="0" err="1"/>
              <a:t>tested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62771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2E641-8539-EA4E-A067-2CA64218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Barrel Prototype</a:t>
            </a: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23.03.2015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493C83-AEDE-BB49-81BD-4EAC7E89FCD7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Picture 1" descr="panda-mvd-hgz2_zaunick_dpg_2014 (verschoben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6696" r="52292" b="42579"/>
          <a:stretch/>
        </p:blipFill>
        <p:spPr>
          <a:xfrm>
            <a:off x="2075066" y="1047373"/>
            <a:ext cx="4031022" cy="2790623"/>
          </a:xfrm>
          <a:prstGeom prst="rect">
            <a:avLst/>
          </a:prstGeom>
        </p:spPr>
      </p:pic>
      <p:pic>
        <p:nvPicPr>
          <p:cNvPr id="7" name="Picture 6" descr="panda-mvd-hgz2_zaunick_dpg_2014 (verschoben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57421" r="60596" b="1909"/>
          <a:stretch/>
        </p:blipFill>
        <p:spPr>
          <a:xfrm>
            <a:off x="2075067" y="3294022"/>
            <a:ext cx="3772735" cy="3173401"/>
          </a:xfrm>
          <a:prstGeom prst="rect">
            <a:avLst/>
          </a:prstGeom>
        </p:spPr>
      </p:pic>
      <p:pic>
        <p:nvPicPr>
          <p:cNvPr id="8" name="Picture 7" descr="panda-mvd-hgz2_zaunick_dpg_2014 (verschoben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5" t="37794" r="3830" b="84"/>
          <a:stretch/>
        </p:blipFill>
        <p:spPr>
          <a:xfrm>
            <a:off x="6134826" y="1054568"/>
            <a:ext cx="4182876" cy="4256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6400" y="5330598"/>
            <a:ext cx="4771601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aseline="30000" dirty="0"/>
              <a:t>Flex-PA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squared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sensor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assembled</a:t>
            </a:r>
            <a:r>
              <a:rPr lang="de-DE" sz="2400" baseline="30000" dirty="0"/>
              <a:t> on a </a:t>
            </a:r>
            <a:r>
              <a:rPr lang="de-DE" sz="2400" baseline="30000" dirty="0" err="1"/>
              <a:t>test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board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and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successfully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tested</a:t>
            </a:r>
            <a:r>
              <a:rPr lang="de-DE" sz="2400" baseline="30000" dirty="0"/>
              <a:t> </a:t>
            </a:r>
            <a:r>
              <a:rPr lang="de-DE" sz="2400" baseline="30000" dirty="0" err="1"/>
              <a:t>at</a:t>
            </a:r>
            <a:r>
              <a:rPr lang="de-DE" sz="2400" baseline="30000" dirty="0"/>
              <a:t> SPS, CERN</a:t>
            </a:r>
          </a:p>
          <a:p>
            <a:pPr algn="ctr"/>
            <a:r>
              <a:rPr lang="de-DE" sz="2400" baseline="30000" dirty="0"/>
              <a:t>(September 2012)</a:t>
            </a:r>
            <a:endParaRPr lang="de-DE" sz="2400" dirty="0"/>
          </a:p>
        </p:txBody>
      </p:sp>
      <p:sp>
        <p:nvSpPr>
          <p:cNvPr id="10" name="Rectangle 9"/>
          <p:cNvSpPr/>
          <p:nvPr/>
        </p:nvSpPr>
        <p:spPr>
          <a:xfrm>
            <a:off x="8077201" y="1054567"/>
            <a:ext cx="2315373" cy="10390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3.5 x 3.5 cm</a:t>
            </a:r>
            <a:r>
              <a:rPr lang="de-DE" baseline="30000" dirty="0"/>
              <a:t>2</a:t>
            </a:r>
            <a:r>
              <a:rPr lang="de-DE" dirty="0"/>
              <a:t> PANDA </a:t>
            </a:r>
            <a:r>
              <a:rPr lang="de-DE" dirty="0" err="1"/>
              <a:t>fullsize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S2 (@130 µm </a:t>
            </a:r>
            <a:r>
              <a:rPr lang="de-DE" dirty="0" err="1"/>
              <a:t>r</a:t>
            </a:r>
            <a:r>
              <a:rPr lang="de-DE" dirty="0"/>
              <a:t>/o)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323467" y="2119265"/>
            <a:ext cx="256585" cy="44627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2216" y="3084782"/>
            <a:ext cx="1525984" cy="3896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Hitmap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999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pic>
        <p:nvPicPr>
          <p:cNvPr id="4" name="Inhaltsplatzhalter 3" descr="MVD_Full_Fron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t="2236" r="18380" b="2236"/>
          <a:stretch/>
        </p:blipFill>
        <p:spPr>
          <a:xfrm>
            <a:off x="7368076" y="980728"/>
            <a:ext cx="3163092" cy="3600400"/>
          </a:xfrm>
        </p:spPr>
      </p:pic>
      <p:pic>
        <p:nvPicPr>
          <p:cNvPr id="5" name="Bild 4" descr="MVD_Full_Si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t="24771" b="24149"/>
          <a:stretch/>
        </p:blipFill>
        <p:spPr>
          <a:xfrm>
            <a:off x="2351584" y="980729"/>
            <a:ext cx="4896544" cy="23108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07568" y="4869161"/>
            <a:ext cx="5455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Full geometry description of all components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Slightly outdated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Contains all materials in a (semi)realistic manner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CAD design of MVD not finished</a:t>
            </a:r>
          </a:p>
        </p:txBody>
      </p:sp>
    </p:spTree>
    <p:extLst>
      <p:ext uri="{BB962C8B-B14F-4D97-AF65-F5344CB8AC3E}">
        <p14:creationId xmlns:p14="http://schemas.microsoft.com/office/powerpoint/2010/main" val="253343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7A0A2-1570-7A4B-8876-7C9E71FC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</a:t>
            </a:r>
            <a:r>
              <a:rPr lang="de-DE" dirty="0" err="1"/>
              <a:t>Coverage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B68230-E77A-F645-BC5C-D2285313DA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23.03.2015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5714" name="Picture 2" descr="C:\Users\Tobias Stockmanns\Documents\Verwaltung\MVD_TDR\simulations\pictures\pic-DetSim-Coverage_2D_intr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2"/>
          <a:stretch/>
        </p:blipFill>
        <p:spPr bwMode="auto">
          <a:xfrm>
            <a:off x="767408" y="1148292"/>
            <a:ext cx="4242273" cy="413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 descr="C:\Users\Tobias Stockmanns\Documents\Verwaltung\MVD_TDR\simulations\pictures\pic-DetSim-Coverage_HitCou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51" y="980728"/>
            <a:ext cx="3042196" cy="23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51" y="3765492"/>
            <a:ext cx="34716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257" y="5228168"/>
            <a:ext cx="3685309" cy="4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38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D48CB-EC86-9F4C-9AF7-A4CDC5FC6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Radiation </a:t>
            </a:r>
            <a:r>
              <a:rPr lang="de-DE" dirty="0" err="1"/>
              <a:t>Length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23.03.2015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83" y="903213"/>
            <a:ext cx="3404617" cy="536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r="43247"/>
          <a:stretch/>
        </p:blipFill>
        <p:spPr bwMode="auto">
          <a:xfrm>
            <a:off x="695400" y="3073731"/>
            <a:ext cx="4355975" cy="314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011633" y="1199907"/>
            <a:ext cx="4573058" cy="18738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Tx/>
              <a:buNone/>
              <a:defRPr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de-DE" sz="2400" dirty="0">
                <a:latin typeface="+mn-lt"/>
              </a:rPr>
              <a:t>&lt; 10 % </a:t>
            </a:r>
            <a:r>
              <a:rPr lang="de-DE" sz="2400" dirty="0" err="1">
                <a:latin typeface="+mn-lt"/>
              </a:rPr>
              <a:t>for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most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Θ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angles</a:t>
            </a:r>
            <a:endParaRPr lang="de-DE" sz="2400" dirty="0"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>
                <a:latin typeface="+mn-lt"/>
              </a:rPr>
              <a:t>Main </a:t>
            </a:r>
            <a:r>
              <a:rPr lang="de-DE" sz="2400" dirty="0" err="1">
                <a:latin typeface="+mn-lt"/>
              </a:rPr>
              <a:t>contributions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from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cables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and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support</a:t>
            </a:r>
            <a:endParaRPr lang="en-US" sz="2400" dirty="0"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70270" y="2880047"/>
            <a:ext cx="707331" cy="3041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20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Parameterizes charge cloud effect</a:t>
            </a:r>
          </a:p>
          <a:p>
            <a:pPr>
              <a:buFont typeface="Arial"/>
              <a:buChar char="•"/>
            </a:pPr>
            <a:r>
              <a:rPr lang="en-US" dirty="0"/>
              <a:t>Splits charge to adjacent pixels / strips according to path of particle and diffusion</a:t>
            </a:r>
          </a:p>
          <a:p>
            <a:pPr>
              <a:buFont typeface="Arial"/>
              <a:buChar char="•"/>
            </a:pPr>
            <a:r>
              <a:rPr lang="en-US" dirty="0"/>
              <a:t>Data format matches with electronics</a:t>
            </a:r>
          </a:p>
          <a:p>
            <a:pPr>
              <a:buFont typeface="Arial"/>
              <a:buChar char="•"/>
            </a:pPr>
            <a:r>
              <a:rPr lang="en-US" dirty="0"/>
              <a:t>Pixel digitization matches with ASIC (</a:t>
            </a:r>
            <a:r>
              <a:rPr lang="en-US" dirty="0" err="1"/>
              <a:t>ToPix</a:t>
            </a:r>
            <a:r>
              <a:rPr lang="en-US" dirty="0"/>
              <a:t>)</a:t>
            </a:r>
          </a:p>
          <a:p>
            <a:pPr>
              <a:buFont typeface="Arial"/>
              <a:buChar char="•"/>
            </a:pPr>
            <a:r>
              <a:rPr lang="en-US" dirty="0"/>
              <a:t>Strip digitization works like pixel digitization. Adoption to strip ASIC (PASTA) still has to be done</a:t>
            </a:r>
          </a:p>
          <a:p>
            <a:pPr lvl="1">
              <a:buFont typeface="Arial"/>
              <a:buChar char="•"/>
            </a:pPr>
            <a:r>
              <a:rPr lang="en-US" dirty="0"/>
              <a:t>Strip ASIC has a much higher time resolution but not clear if it can be used in combination with silicon sensor</a:t>
            </a:r>
          </a:p>
          <a:p>
            <a:pPr lvl="1">
              <a:buFont typeface="Arial"/>
              <a:buChar char="•"/>
            </a:pPr>
            <a:r>
              <a:rPr lang="en-US" dirty="0"/>
              <a:t>Pile-up behavior different</a:t>
            </a:r>
          </a:p>
        </p:txBody>
      </p:sp>
    </p:spTree>
    <p:extLst>
      <p:ext uri="{BB962C8B-B14F-4D97-AF65-F5344CB8AC3E}">
        <p14:creationId xmlns:p14="http://schemas.microsoft.com/office/powerpoint/2010/main" val="658667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Pixel and Strip </a:t>
            </a:r>
            <a:r>
              <a:rPr lang="en-US" dirty="0" err="1"/>
              <a:t>Clusterization</a:t>
            </a:r>
            <a:r>
              <a:rPr lang="en-US" dirty="0"/>
              <a:t>: Search for nearest neighbors</a:t>
            </a:r>
          </a:p>
          <a:p>
            <a:pPr>
              <a:buFont typeface="Arial"/>
              <a:buChar char="•"/>
            </a:pPr>
            <a:r>
              <a:rPr lang="en-US" dirty="0"/>
              <a:t>Strip matching of top and bottom cluster taking charge information into account</a:t>
            </a:r>
          </a:p>
          <a:p>
            <a:pPr>
              <a:buFont typeface="Arial"/>
              <a:buChar char="•"/>
            </a:pPr>
            <a:r>
              <a:rPr lang="en-US" dirty="0"/>
              <a:t>Space point reconstruction based on different algorithms:</a:t>
            </a:r>
          </a:p>
          <a:p>
            <a:pPr lvl="1">
              <a:buFont typeface="Arial"/>
              <a:buChar char="•"/>
            </a:pPr>
            <a:r>
              <a:rPr lang="en-US" dirty="0"/>
              <a:t>Geometrical mean</a:t>
            </a:r>
          </a:p>
          <a:p>
            <a:pPr lvl="1">
              <a:buFont typeface="Arial"/>
              <a:buChar char="•"/>
            </a:pPr>
            <a:r>
              <a:rPr lang="en-US" dirty="0"/>
              <a:t>Eta distribution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Noise reduction by cutting on charge measurement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Comparison with test beam data done </a:t>
            </a:r>
          </a:p>
        </p:txBody>
      </p:sp>
      <p:grpSp>
        <p:nvGrpSpPr>
          <p:cNvPr id="24" name="Gruppierung 23"/>
          <p:cNvGrpSpPr/>
          <p:nvPr/>
        </p:nvGrpSpPr>
        <p:grpSpPr>
          <a:xfrm>
            <a:off x="7896200" y="4149081"/>
            <a:ext cx="2491184" cy="2183285"/>
            <a:chOff x="928688" y="1143000"/>
            <a:chExt cx="6357937" cy="5572125"/>
          </a:xfrm>
        </p:grpSpPr>
        <p:sp>
          <p:nvSpPr>
            <p:cNvPr id="4" name="Rechteck 27"/>
            <p:cNvSpPr>
              <a:spLocks noChangeArrowheads="1"/>
            </p:cNvSpPr>
            <p:nvPr/>
          </p:nvSpPr>
          <p:spPr bwMode="auto">
            <a:xfrm>
              <a:off x="3214688" y="3571875"/>
              <a:ext cx="1357312" cy="12144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3214688" y="2357438"/>
              <a:ext cx="1357312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4572000" y="2357438"/>
              <a:ext cx="1357313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3214688" y="4786313"/>
              <a:ext cx="1357312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1857375" y="4786313"/>
              <a:ext cx="1357313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9" name="Rechteck 33"/>
            <p:cNvSpPr>
              <a:spLocks noChangeArrowheads="1"/>
            </p:cNvSpPr>
            <p:nvPr/>
          </p:nvSpPr>
          <p:spPr bwMode="auto">
            <a:xfrm>
              <a:off x="1857375" y="3571875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hteck 34"/>
            <p:cNvSpPr>
              <a:spLocks noChangeArrowheads="1"/>
            </p:cNvSpPr>
            <p:nvPr/>
          </p:nvSpPr>
          <p:spPr bwMode="auto">
            <a:xfrm>
              <a:off x="1857375" y="2357438"/>
              <a:ext cx="1357313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hteck 35"/>
            <p:cNvSpPr>
              <a:spLocks noChangeArrowheads="1"/>
            </p:cNvSpPr>
            <p:nvPr/>
          </p:nvSpPr>
          <p:spPr bwMode="auto">
            <a:xfrm>
              <a:off x="4572000" y="4786313"/>
              <a:ext cx="1357313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hteck 36"/>
            <p:cNvSpPr>
              <a:spLocks noChangeArrowheads="1"/>
            </p:cNvSpPr>
            <p:nvPr/>
          </p:nvSpPr>
          <p:spPr bwMode="auto">
            <a:xfrm>
              <a:off x="5929313" y="2357438"/>
              <a:ext cx="1357312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Rechteck 37"/>
            <p:cNvSpPr>
              <a:spLocks noChangeArrowheads="1"/>
            </p:cNvSpPr>
            <p:nvPr/>
          </p:nvSpPr>
          <p:spPr bwMode="auto">
            <a:xfrm>
              <a:off x="5929313" y="3571875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hteck 38"/>
            <p:cNvSpPr>
              <a:spLocks noChangeArrowheads="1"/>
            </p:cNvSpPr>
            <p:nvPr/>
          </p:nvSpPr>
          <p:spPr bwMode="auto">
            <a:xfrm>
              <a:off x="5929313" y="4786313"/>
              <a:ext cx="1357312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Rechteck 39"/>
            <p:cNvSpPr>
              <a:spLocks noChangeArrowheads="1"/>
            </p:cNvSpPr>
            <p:nvPr/>
          </p:nvSpPr>
          <p:spPr bwMode="auto">
            <a:xfrm>
              <a:off x="1857375" y="1143000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hteck 40"/>
            <p:cNvSpPr>
              <a:spLocks noChangeArrowheads="1"/>
            </p:cNvSpPr>
            <p:nvPr/>
          </p:nvSpPr>
          <p:spPr bwMode="auto">
            <a:xfrm>
              <a:off x="3214688" y="1143000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hteck 41"/>
            <p:cNvSpPr>
              <a:spLocks noChangeArrowheads="1"/>
            </p:cNvSpPr>
            <p:nvPr/>
          </p:nvSpPr>
          <p:spPr bwMode="auto">
            <a:xfrm>
              <a:off x="4572000" y="1143000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hteck 42"/>
            <p:cNvSpPr>
              <a:spLocks noChangeArrowheads="1"/>
            </p:cNvSpPr>
            <p:nvPr/>
          </p:nvSpPr>
          <p:spPr bwMode="auto">
            <a:xfrm>
              <a:off x="5929313" y="1143000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Ellipse 43"/>
            <p:cNvSpPr/>
            <p:nvPr/>
          </p:nvSpPr>
          <p:spPr bwMode="auto">
            <a:xfrm>
              <a:off x="2357438" y="2643188"/>
              <a:ext cx="3143250" cy="3143250"/>
            </a:xfrm>
            <a:prstGeom prst="ellipse">
              <a:avLst/>
            </a:prstGeom>
            <a:noFill/>
            <a:ln w="28575">
              <a:solidFill>
                <a:schemeClr val="bg2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Ellipse 44"/>
            <p:cNvSpPr/>
            <p:nvPr/>
          </p:nvSpPr>
          <p:spPr bwMode="auto">
            <a:xfrm>
              <a:off x="2357438" y="1357313"/>
              <a:ext cx="3143250" cy="3143250"/>
            </a:xfrm>
            <a:prstGeom prst="ellipse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Ellipse 45"/>
            <p:cNvSpPr/>
            <p:nvPr/>
          </p:nvSpPr>
          <p:spPr bwMode="auto">
            <a:xfrm>
              <a:off x="2357438" y="3571875"/>
              <a:ext cx="3143250" cy="3143250"/>
            </a:xfrm>
            <a:prstGeom prst="ellipse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Ellipse 47"/>
            <p:cNvSpPr/>
            <p:nvPr/>
          </p:nvSpPr>
          <p:spPr bwMode="auto">
            <a:xfrm>
              <a:off x="3643313" y="1357313"/>
              <a:ext cx="3143250" cy="3143250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Ellipse 48"/>
            <p:cNvSpPr/>
            <p:nvPr/>
          </p:nvSpPr>
          <p:spPr bwMode="auto">
            <a:xfrm>
              <a:off x="928688" y="3571875"/>
              <a:ext cx="3143250" cy="3143250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72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>
            <a:extLst>
              <a:ext uri="{FF2B5EF4-FFF2-40B4-BE49-F238E27FC236}">
                <a16:creationId xmlns:a16="http://schemas.microsoft.com/office/drawing/2014/main" id="{D63B215D-8ACC-F341-9962-A1E3D0C20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323850"/>
            <a:ext cx="11449050" cy="635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>
                <a:ea typeface="ＭＳ Ｐゴシック" panose="020B0600070205080204" pitchFamily="34" charset="-128"/>
              </a:rPr>
              <a:t>Energy loss distribution (straggling)</a:t>
            </a:r>
          </a:p>
        </p:txBody>
      </p:sp>
      <p:sp>
        <p:nvSpPr>
          <p:cNvPr id="17410" name="Inhaltsplatzhalter 2">
            <a:extLst>
              <a:ext uri="{FF2B5EF4-FFF2-40B4-BE49-F238E27FC236}">
                <a16:creationId xmlns:a16="http://schemas.microsoft.com/office/drawing/2014/main" id="{44DB1A50-685F-A943-B7C9-C2114A83DF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475" y="1052513"/>
            <a:ext cx="11449050" cy="4724400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</a:rPr>
              <a:t>Energy loss is a statistical process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</a:rPr>
              <a:t>Distribution function is asymmetric for small absorbers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</a:rPr>
              <a:t>For thick absorbers the distribution becomes Gaussian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</a:rPr>
              <a:t>Collisions with small dE more probable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</a:rPr>
              <a:t>large dE rare </a:t>
            </a:r>
            <a:r>
              <a:rPr lang="en-US" altLang="de-DE" sz="1600">
                <a:ea typeface="ＭＳ Ｐゴシック" panose="020B0600070205080204" pitchFamily="34" charset="-128"/>
                <a:sym typeface="Wingdings" pitchFamily="2" charset="2"/>
              </a:rPr>
              <a:t> electrons with large energy (keV) are called </a:t>
            </a: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-electrons (or –rays)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600">
                <a:ea typeface="ＭＳ Ｐゴシック" panose="020B0600070205080204" pitchFamily="34" charset="-128"/>
                <a:sym typeface="Symbol" pitchFamily="2" charset="2"/>
              </a:rPr>
              <a:t>-electrons have enough energy for their own ionization trace</a:t>
            </a:r>
            <a:endParaRPr lang="en-US" altLang="de-DE" sz="1600">
              <a:ea typeface="ＭＳ Ｐゴシック" panose="020B0600070205080204" pitchFamily="34" charset="-128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8CFA000-D912-4840-B054-0FA9AB56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1393825"/>
            <a:ext cx="2212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777B0628-845E-9542-8490-D034B853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284538"/>
            <a:ext cx="4233863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D807761-D6EF-FE4A-8E48-8EBDC1A7AF0A}"/>
              </a:ext>
            </a:extLst>
          </p:cNvPr>
          <p:cNvSpPr txBox="1">
            <a:spLocks/>
          </p:cNvSpPr>
          <p:nvPr/>
        </p:nvSpPr>
        <p:spPr bwMode="auto">
          <a:xfrm>
            <a:off x="6324600" y="3733800"/>
            <a:ext cx="4038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>
                <a:latin typeface="+mn-lt"/>
              </a:rPr>
              <a:t>Parameterized via asymmetric Landau(-</a:t>
            </a:r>
            <a:r>
              <a:rPr lang="en-US" kern="0" err="1">
                <a:latin typeface="+mn-lt"/>
              </a:rPr>
              <a:t>Vavilov</a:t>
            </a:r>
            <a:r>
              <a:rPr lang="en-US" kern="0">
                <a:latin typeface="+mn-lt"/>
              </a:rPr>
              <a:t>) distribution 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E9688ABF-D396-2341-B9EE-4F726144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49750"/>
            <a:ext cx="22288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MVD fully supports time based simulation</a:t>
            </a:r>
          </a:p>
          <a:p>
            <a:pPr>
              <a:buFont typeface="Arial"/>
              <a:buChar char="•"/>
            </a:pPr>
            <a:r>
              <a:rPr lang="en-US" dirty="0"/>
              <a:t>Pile-up is handled in a parametric way in the pixel part matching with the </a:t>
            </a:r>
            <a:r>
              <a:rPr lang="en-US" dirty="0" err="1"/>
              <a:t>ToPix</a:t>
            </a:r>
            <a:r>
              <a:rPr lang="en-US" dirty="0"/>
              <a:t> ASIC</a:t>
            </a:r>
          </a:p>
          <a:p>
            <a:pPr lvl="1">
              <a:buFont typeface="Arial"/>
              <a:buChar char="•"/>
            </a:pPr>
            <a:r>
              <a:rPr lang="en-US" dirty="0"/>
              <a:t>first hit is measured</a:t>
            </a:r>
          </a:p>
          <a:p>
            <a:pPr lvl="1">
              <a:buFont typeface="Arial"/>
              <a:buChar char="•"/>
            </a:pPr>
            <a:r>
              <a:rPr lang="en-US" dirty="0" err="1"/>
              <a:t>ToT</a:t>
            </a:r>
            <a:r>
              <a:rPr lang="en-US" dirty="0"/>
              <a:t> is enlarged (wrong charge measurement)</a:t>
            </a:r>
          </a:p>
          <a:p>
            <a:pPr lvl="1">
              <a:buFont typeface="Arial"/>
              <a:buChar char="•"/>
            </a:pPr>
            <a:r>
              <a:rPr lang="en-US" dirty="0"/>
              <a:t>second hit is lost</a:t>
            </a:r>
          </a:p>
          <a:p>
            <a:pPr>
              <a:buFont typeface="Arial"/>
              <a:buChar char="•"/>
            </a:pPr>
            <a:r>
              <a:rPr lang="en-US" dirty="0"/>
              <a:t>TOAST features are not implemented (Strips behave as pixel)</a:t>
            </a:r>
          </a:p>
          <a:p>
            <a:pPr>
              <a:buFont typeface="Arial"/>
              <a:buChar char="•"/>
            </a:pPr>
            <a:r>
              <a:rPr lang="en-US" dirty="0"/>
              <a:t>Reconstruction steps</a:t>
            </a:r>
          </a:p>
          <a:p>
            <a:pPr lvl="1">
              <a:buFont typeface="Arial"/>
              <a:buChar char="•"/>
            </a:pPr>
            <a:r>
              <a:rPr lang="en-US" dirty="0"/>
              <a:t>Hit sorting by time stamps</a:t>
            </a:r>
          </a:p>
          <a:p>
            <a:pPr lvl="1">
              <a:buFont typeface="Arial"/>
              <a:buChar char="•"/>
            </a:pPr>
            <a:r>
              <a:rPr lang="en-US" dirty="0"/>
              <a:t>Time-gap event building</a:t>
            </a:r>
          </a:p>
          <a:p>
            <a:pPr lvl="1">
              <a:buFont typeface="Arial"/>
              <a:buChar char="•"/>
            </a:pPr>
            <a:r>
              <a:rPr lang="en-US" dirty="0"/>
              <a:t>Event based reconstruction steps</a:t>
            </a:r>
          </a:p>
        </p:txBody>
      </p:sp>
    </p:spTree>
    <p:extLst>
      <p:ext uri="{BB962C8B-B14F-4D97-AF65-F5344CB8AC3E}">
        <p14:creationId xmlns:p14="http://schemas.microsoft.com/office/powerpoint/2010/main" val="132416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Analysis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Different test beam analysis software exist</a:t>
            </a:r>
          </a:p>
          <a:p>
            <a:pPr lvl="1">
              <a:buFont typeface="Arial"/>
              <a:buChar char="•"/>
            </a:pPr>
            <a:r>
              <a:rPr lang="en-US" dirty="0"/>
              <a:t>Stand alone pixel and strip software</a:t>
            </a:r>
          </a:p>
          <a:p>
            <a:pPr lvl="1">
              <a:buFont typeface="Arial"/>
              <a:buChar char="•"/>
            </a:pPr>
            <a:r>
              <a:rPr lang="en-US" dirty="0" err="1"/>
              <a:t>PandaRoot</a:t>
            </a:r>
            <a:r>
              <a:rPr lang="en-US" dirty="0"/>
              <a:t> based reconstruction for pixel and strip</a:t>
            </a:r>
          </a:p>
          <a:p>
            <a:pPr lvl="1">
              <a:buFont typeface="Arial"/>
              <a:buChar char="•"/>
            </a:pPr>
            <a:r>
              <a:rPr lang="en-US" dirty="0" err="1"/>
              <a:t>FairMQ</a:t>
            </a:r>
            <a:r>
              <a:rPr lang="en-US" dirty="0"/>
              <a:t> based online reconstruction of pixel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Cross-check between simulation and measured data still missing</a:t>
            </a:r>
          </a:p>
        </p:txBody>
      </p:sp>
    </p:spTree>
    <p:extLst>
      <p:ext uri="{BB962C8B-B14F-4D97-AF65-F5344CB8AC3E}">
        <p14:creationId xmlns:p14="http://schemas.microsoft.com/office/powerpoint/2010/main" val="160146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points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Open issues in MVD:</a:t>
            </a:r>
          </a:p>
          <a:p>
            <a:pPr lvl="1">
              <a:buFont typeface="Arial"/>
              <a:buChar char="•"/>
            </a:pPr>
            <a:r>
              <a:rPr lang="en-US" dirty="0"/>
              <a:t>Update of geometry (medium)</a:t>
            </a:r>
          </a:p>
          <a:p>
            <a:pPr lvl="1">
              <a:buFont typeface="Arial"/>
              <a:buChar char="•"/>
            </a:pPr>
            <a:r>
              <a:rPr lang="en-US" dirty="0"/>
              <a:t>Implementation of TOAST features (high)</a:t>
            </a:r>
          </a:p>
          <a:p>
            <a:pPr lvl="1">
              <a:buFont typeface="Arial"/>
              <a:buChar char="•"/>
            </a:pPr>
            <a:r>
              <a:rPr lang="en-US" dirty="0"/>
              <a:t>Comparison of test beam data with simulated data in </a:t>
            </a:r>
            <a:r>
              <a:rPr lang="en-US" dirty="0" err="1"/>
              <a:t>PandaRoot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Refactoring and clean up of code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Manpower needed: 2 FTE years (depending on skill)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Manpower available: 0.2 FTE per year</a:t>
            </a:r>
          </a:p>
        </p:txBody>
      </p:sp>
    </p:spTree>
    <p:extLst>
      <p:ext uri="{BB962C8B-B14F-4D97-AF65-F5344CB8AC3E}">
        <p14:creationId xmlns:p14="http://schemas.microsoft.com/office/powerpoint/2010/main" val="267044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 - junction</a:t>
            </a:r>
          </a:p>
        </p:txBody>
      </p:sp>
      <p:pic>
        <p:nvPicPr>
          <p:cNvPr id="246790" name="Picture 6" descr="HS5ClipImage_3fc0af8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rcRect b="11640"/>
          <a:stretch>
            <a:fillRect/>
          </a:stretch>
        </p:blipFill>
        <p:spPr bwMode="auto">
          <a:xfrm>
            <a:off x="6629401" y="1447801"/>
            <a:ext cx="3640137" cy="3627437"/>
          </a:xfrm>
          <a:prstGeom prst="rect">
            <a:avLst/>
          </a:prstGeom>
          <a:noFill/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2133600" y="990600"/>
            <a:ext cx="3562350" cy="5773738"/>
            <a:chOff x="319" y="188"/>
            <a:chExt cx="2405" cy="407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" y="188"/>
              <a:ext cx="2405" cy="40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977" y="302"/>
              <a:ext cx="211" cy="2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941" y="287"/>
              <a:ext cx="211" cy="2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Times New Roman" pitchFamily="18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93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HS5ClipImage_3fc1d0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BF5"/>
              </a:clrFrom>
              <a:clrTo>
                <a:srgbClr val="FAFB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1" y="1677988"/>
            <a:ext cx="3381375" cy="4883150"/>
          </a:xfrm>
          <a:prstGeom prst="rect">
            <a:avLst/>
          </a:prstGeom>
          <a:noFill/>
        </p:spPr>
      </p:pic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 junction as particle detector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1892301" y="2636838"/>
            <a:ext cx="1719263" cy="3668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>
                <a:latin typeface="Lucida Sans Unicode" pitchFamily="34" charset="0"/>
                <a:sym typeface="Symbol" pitchFamily="18" charset="2"/>
              </a:rPr>
              <a:t>Space charge </a:t>
            </a:r>
          </a:p>
          <a:p>
            <a:pPr marL="381000" indent="-381000">
              <a:spcBef>
                <a:spcPct val="20000"/>
              </a:spcBef>
            </a:pPr>
            <a:r>
              <a:rPr lang="en-US">
                <a:latin typeface="Lucida Sans Unicode" pitchFamily="34" charset="0"/>
                <a:sym typeface="Symbol" pitchFamily="18" charset="2"/>
              </a:rPr>
              <a:t>region</a:t>
            </a: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r>
              <a:rPr lang="en-US">
                <a:latin typeface="Lucida Sans Unicode" pitchFamily="34" charset="0"/>
                <a:sym typeface="Symbol" pitchFamily="18" charset="2"/>
              </a:rPr>
              <a:t>Electric field</a:t>
            </a: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endParaRPr lang="en-US">
              <a:latin typeface="Lucida Sans Unicode" pitchFamily="34" charset="0"/>
              <a:sym typeface="Symbol" pitchFamily="18" charset="2"/>
            </a:endParaRPr>
          </a:p>
          <a:p>
            <a:pPr marL="381000" indent="-381000">
              <a:spcBef>
                <a:spcPct val="20000"/>
              </a:spcBef>
            </a:pPr>
            <a:r>
              <a:rPr lang="en-US">
                <a:latin typeface="Lucida Sans Unicode" pitchFamily="34" charset="0"/>
                <a:sym typeface="Symbol" pitchFamily="18" charset="2"/>
              </a:rPr>
              <a:t>Potential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5943600" y="4495800"/>
            <a:ext cx="29210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!!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6705601" y="944564"/>
            <a:ext cx="3844925" cy="1246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dirty="0">
                <a:solidFill>
                  <a:srgbClr val="0000FF"/>
                </a:solidFill>
                <a:latin typeface="+mn-lt"/>
                <a:sym typeface="Symbol" pitchFamily="18" charset="2"/>
              </a:rPr>
              <a:t>thin, highly doped p</a:t>
            </a:r>
            <a:r>
              <a:rPr lang="en-US" baseline="30000" dirty="0">
                <a:solidFill>
                  <a:srgbClr val="0000FF"/>
                </a:solidFill>
                <a:latin typeface="+mn-lt"/>
                <a:sym typeface="Symbol" pitchFamily="18" charset="2"/>
              </a:rPr>
              <a:t>+</a:t>
            </a:r>
            <a:r>
              <a:rPr lang="en-US" dirty="0">
                <a:solidFill>
                  <a:srgbClr val="0000FF"/>
                </a:solidFill>
                <a:latin typeface="+mn-lt"/>
                <a:sym typeface="Symbol" pitchFamily="18" charset="2"/>
              </a:rPr>
              <a:t> (~10</a:t>
            </a:r>
            <a:r>
              <a:rPr lang="en-US" baseline="30000" dirty="0">
                <a:solidFill>
                  <a:srgbClr val="0000FF"/>
                </a:solidFill>
                <a:latin typeface="+mn-lt"/>
                <a:sym typeface="Symbol" pitchFamily="18" charset="2"/>
              </a:rPr>
              <a:t>19</a:t>
            </a:r>
            <a:r>
              <a:rPr lang="en-US" dirty="0">
                <a:solidFill>
                  <a:srgbClr val="0000FF"/>
                </a:solidFill>
                <a:latin typeface="+mn-lt"/>
                <a:sym typeface="Symbol" pitchFamily="18" charset="2"/>
              </a:rPr>
              <a:t> cm</a:t>
            </a:r>
            <a:r>
              <a:rPr lang="en-US" baseline="30000" dirty="0">
                <a:solidFill>
                  <a:srgbClr val="0000FF"/>
                </a:solidFill>
                <a:latin typeface="+mn-lt"/>
                <a:sym typeface="Symbol" pitchFamily="18" charset="2"/>
              </a:rPr>
              <a:t>-3</a:t>
            </a:r>
            <a:r>
              <a:rPr lang="en-US" dirty="0">
                <a:solidFill>
                  <a:srgbClr val="0000FF"/>
                </a:solidFill>
                <a:latin typeface="+mn-lt"/>
                <a:sym typeface="Symbol" pitchFamily="18" charset="2"/>
              </a:rPr>
              <a:t>) layer </a:t>
            </a:r>
          </a:p>
          <a:p>
            <a:pPr marL="381000" indent="-381000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latin typeface="+mn-lt"/>
                <a:sym typeface="Symbol" pitchFamily="18" charset="2"/>
              </a:rPr>
              <a:t>on lightly doped n</a:t>
            </a:r>
            <a:r>
              <a:rPr lang="en-US" baseline="30000" dirty="0">
                <a:solidFill>
                  <a:srgbClr val="FF0000"/>
                </a:solidFill>
                <a:latin typeface="+mn-lt"/>
                <a:sym typeface="Symbol" pitchFamily="18" charset="2"/>
              </a:rPr>
              <a:t>-</a:t>
            </a:r>
            <a:r>
              <a:rPr lang="en-US" dirty="0">
                <a:solidFill>
                  <a:srgbClr val="FF0000"/>
                </a:solidFill>
                <a:latin typeface="+mn-lt"/>
                <a:sym typeface="Symbol" pitchFamily="18" charset="2"/>
              </a:rPr>
              <a:t> (~10</a:t>
            </a:r>
            <a:r>
              <a:rPr lang="en-US" baseline="30000" dirty="0">
                <a:solidFill>
                  <a:srgbClr val="FF0000"/>
                </a:solidFill>
                <a:latin typeface="+mn-lt"/>
                <a:sym typeface="Symbol" pitchFamily="18" charset="2"/>
              </a:rPr>
              <a:t>12 </a:t>
            </a:r>
            <a:r>
              <a:rPr lang="en-US" dirty="0">
                <a:solidFill>
                  <a:srgbClr val="FF0000"/>
                </a:solidFill>
                <a:latin typeface="+mn-lt"/>
                <a:sym typeface="Symbol" pitchFamily="18" charset="2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+mn-lt"/>
                <a:sym typeface="Symbol" pitchFamily="18" charset="2"/>
              </a:rPr>
              <a:t>-3</a:t>
            </a:r>
            <a:r>
              <a:rPr lang="en-US" dirty="0">
                <a:solidFill>
                  <a:srgbClr val="FF0000"/>
                </a:solidFill>
                <a:latin typeface="+mn-lt"/>
                <a:sym typeface="Symbol" pitchFamily="18" charset="2"/>
              </a:rPr>
              <a:t>) substrate </a:t>
            </a:r>
          </a:p>
        </p:txBody>
      </p:sp>
      <p:sp>
        <p:nvSpPr>
          <p:cNvPr id="248841" name="Text Box 9" descr="Diagonal hell nach unten"/>
          <p:cNvSpPr txBox="1">
            <a:spLocks noChangeArrowheads="1"/>
          </p:cNvSpPr>
          <p:nvPr/>
        </p:nvSpPr>
        <p:spPr bwMode="auto">
          <a:xfrm>
            <a:off x="3695701" y="1736725"/>
            <a:ext cx="612775" cy="336550"/>
          </a:xfrm>
          <a:prstGeom prst="rect">
            <a:avLst/>
          </a:prstGeom>
          <a:pattFill prst="ltDnDiag">
            <a:fgClr>
              <a:srgbClr val="0000FF"/>
            </a:fgClr>
            <a:bgClr>
              <a:schemeClr val="bg1"/>
            </a:bgClr>
          </a:pattFill>
          <a:ln w="25400">
            <a:noFill/>
            <a:miter lim="800000"/>
            <a:headEnd type="none" w="lg" len="med"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FF"/>
                </a:solidFill>
              </a:rPr>
              <a:t>p</a:t>
            </a:r>
            <a:r>
              <a:rPr lang="en-GB" sz="1600" b="1" baseline="3000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48842" name="Text Box 10" descr="Diagonal hell nach oben"/>
          <p:cNvSpPr txBox="1">
            <a:spLocks noChangeArrowheads="1"/>
          </p:cNvSpPr>
          <p:nvPr/>
        </p:nvSpPr>
        <p:spPr bwMode="auto">
          <a:xfrm>
            <a:off x="5353050" y="1736725"/>
            <a:ext cx="611188" cy="336550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 w="25400">
            <a:noFill/>
            <a:miter lim="800000"/>
            <a:headEnd type="none" w="lg" len="med"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</a:rPr>
              <a:t>n</a:t>
            </a:r>
            <a:r>
              <a:rPr lang="en-GB" sz="1600" b="1" baseline="3000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48843" name="Rectangle 11"/>
          <p:cNvSpPr>
            <a:spLocks noChangeArrowheads="1"/>
          </p:cNvSpPr>
          <p:nvPr/>
        </p:nvSpPr>
        <p:spPr bwMode="auto">
          <a:xfrm>
            <a:off x="4308476" y="1736725"/>
            <a:ext cx="1044575" cy="323850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 type="none" w="lg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8844" name="Rectangle 12"/>
          <p:cNvSpPr>
            <a:spLocks noChangeArrowheads="1"/>
          </p:cNvSpPr>
          <p:nvPr/>
        </p:nvSpPr>
        <p:spPr bwMode="auto">
          <a:xfrm>
            <a:off x="4237039" y="1736725"/>
            <a:ext cx="71437" cy="323850"/>
          </a:xfrm>
          <a:prstGeom prst="rect">
            <a:avLst/>
          </a:prstGeom>
          <a:solidFill>
            <a:srgbClr val="0000FF"/>
          </a:solidFill>
          <a:ln w="25400">
            <a:noFill/>
            <a:miter lim="800000"/>
            <a:headEnd type="none" w="lg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6858000" y="2667000"/>
          <a:ext cx="134352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Formel" r:id="rId5" imgW="850531" imgH="241195" progId="Equation.3">
                  <p:embed/>
                </p:oleObj>
              </mc:Choice>
              <mc:Fallback>
                <p:oleObj name="Formel" r:id="rId5" imgW="850531" imgH="241195" progId="Equation.3">
                  <p:embed/>
                  <p:pic>
                    <p:nvPicPr>
                      <p:cNvPr id="13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667000"/>
                        <a:ext cx="1343526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3" name="Object 3"/>
          <p:cNvGraphicFramePr>
            <a:graphicFrameLocks noChangeAspect="1"/>
          </p:cNvGraphicFramePr>
          <p:nvPr/>
        </p:nvGraphicFramePr>
        <p:xfrm>
          <a:off x="6858000" y="3276600"/>
          <a:ext cx="12842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Formel" r:id="rId7" imgW="812447" imgH="393529" progId="Equation.3">
                  <p:embed/>
                </p:oleObj>
              </mc:Choice>
              <mc:Fallback>
                <p:oleObj name="Formel" r:id="rId7" imgW="812447" imgH="393529" progId="Equation.3">
                  <p:embed/>
                  <p:pic>
                    <p:nvPicPr>
                      <p:cNvPr id="7680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276600"/>
                        <a:ext cx="1284288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4" name="Object 4"/>
          <p:cNvGraphicFramePr>
            <a:graphicFrameLocks noChangeAspect="1"/>
          </p:cNvGraphicFramePr>
          <p:nvPr/>
        </p:nvGraphicFramePr>
        <p:xfrm>
          <a:off x="6324600" y="4038600"/>
          <a:ext cx="4133850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Formel" r:id="rId9" imgW="2616200" imgH="838200" progId="Equation.3">
                  <p:embed/>
                </p:oleObj>
              </mc:Choice>
              <mc:Fallback>
                <p:oleObj name="Formel" r:id="rId9" imgW="2616200" imgH="838200" progId="Equation.3">
                  <p:embed/>
                  <p:pic>
                    <p:nvPicPr>
                      <p:cNvPr id="7680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038600"/>
                        <a:ext cx="4133850" cy="1327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05" name="Object 5"/>
          <p:cNvGraphicFramePr>
            <a:graphicFrameLocks noChangeAspect="1"/>
          </p:cNvGraphicFramePr>
          <p:nvPr/>
        </p:nvGraphicFramePr>
        <p:xfrm>
          <a:off x="6605588" y="5899150"/>
          <a:ext cx="23050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Formel" r:id="rId11" imgW="1459866" imgH="393529" progId="Equation.3">
                  <p:embed/>
                </p:oleObj>
              </mc:Choice>
              <mc:Fallback>
                <p:oleObj name="Formel" r:id="rId11" imgW="1459866" imgH="393529" progId="Equation.3">
                  <p:embed/>
                  <p:pic>
                    <p:nvPicPr>
                      <p:cNvPr id="7680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588" y="5899150"/>
                        <a:ext cx="230505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8458200" y="26670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neutrality cond.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610601" y="33528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Maxwell</a:t>
            </a:r>
          </a:p>
        </p:txBody>
      </p:sp>
    </p:spTree>
    <p:extLst>
      <p:ext uri="{BB962C8B-B14F-4D97-AF65-F5344CB8AC3E}">
        <p14:creationId xmlns:p14="http://schemas.microsoft.com/office/powerpoint/2010/main" val="170895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HS5ClipImage_3fc1d5c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4E5DF"/>
              </a:clrFrom>
              <a:clrTo>
                <a:srgbClr val="E4E5D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9289" y="1446214"/>
            <a:ext cx="5348287" cy="5411787"/>
          </a:xfrm>
          <a:prstGeom prst="rect">
            <a:avLst/>
          </a:prstGeom>
          <a:noFill/>
        </p:spPr>
      </p:pic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500" y="277813"/>
            <a:ext cx="8459787" cy="658812"/>
          </a:xfrm>
        </p:spPr>
        <p:txBody>
          <a:bodyPr/>
          <a:lstStyle/>
          <a:p>
            <a:r>
              <a:rPr lang="en-US" dirty="0" err="1"/>
              <a:t>pn</a:t>
            </a:r>
            <a:r>
              <a:rPr lang="en-US" dirty="0"/>
              <a:t> junction under reverse bias (</a:t>
            </a:r>
            <a:r>
              <a:rPr lang="en-US" dirty="0" err="1"/>
              <a:t>V</a:t>
            </a:r>
            <a:r>
              <a:rPr lang="en-US" baseline="-25000" dirty="0" err="1"/>
              <a:t>ext</a:t>
            </a:r>
            <a:r>
              <a:rPr lang="en-US" dirty="0"/>
              <a:t>) 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1884363" y="938213"/>
            <a:ext cx="8095486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1. V</a:t>
            </a:r>
            <a:r>
              <a:rPr lang="en-US" sz="2000" b="1" baseline="-250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bi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 V</a:t>
            </a:r>
            <a:r>
              <a:rPr lang="en-US" sz="2000" b="1" baseline="-25000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bi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 + V</a:t>
            </a:r>
            <a:r>
              <a:rPr lang="en-US" sz="2000" b="1" baseline="-25000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ext          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2. no thermal equilibrium =&gt; E</a:t>
            </a:r>
            <a:r>
              <a:rPr lang="en-US" sz="2000" b="1" baseline="-25000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Wingdings" pitchFamily="2" charset="2"/>
              </a:rPr>
              <a:t>(n) 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 E</a:t>
            </a:r>
            <a:r>
              <a:rPr lang="en-US" sz="2000" b="1" baseline="-25000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F</a:t>
            </a:r>
            <a:r>
              <a:rPr lang="en-US" sz="2000" b="1">
                <a:solidFill>
                  <a:srgbClr val="0000FF"/>
                </a:solidFill>
                <a:latin typeface="Lucida Sans Unicode" pitchFamily="34" charset="0"/>
                <a:sym typeface="Symbol" pitchFamily="18" charset="2"/>
              </a:rPr>
              <a:t>(p)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696200" y="2438400"/>
            <a:ext cx="2665412" cy="1827212"/>
            <a:chOff x="4059" y="1009"/>
            <a:chExt cx="1679" cy="1151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59" y="1389"/>
              <a:ext cx="1679" cy="7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450" y="1739"/>
              <a:ext cx="48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latin typeface="Times New Roman" pitchFamily="18" charset="0"/>
                </a:rPr>
                <a:t>p	n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4360" y="1009"/>
              <a:ext cx="1088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latin typeface="Times New Roman" pitchFamily="18" charset="0"/>
                </a:rPr>
                <a:t>Hole         Electron</a:t>
              </a:r>
            </a:p>
            <a:p>
              <a:r>
                <a:rPr lang="en-GB" sz="1600">
                  <a:latin typeface="Times New Roman" pitchFamily="18" charset="0"/>
                </a:rPr>
                <a:t>current      current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7696200" y="4724401"/>
            <a:ext cx="2711450" cy="1782763"/>
            <a:chOff x="4019" y="2248"/>
            <a:chExt cx="1708" cy="1123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19" y="2587"/>
              <a:ext cx="1708" cy="7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516" y="2934"/>
              <a:ext cx="48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>
                  <a:latin typeface="Times New Roman" pitchFamily="18" charset="0"/>
                </a:rPr>
                <a:t>p	n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551" y="2248"/>
              <a:ext cx="622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600">
                  <a:latin typeface="Times New Roman" pitchFamily="18" charset="0"/>
                </a:rPr>
                <a:t>Depletion</a:t>
              </a:r>
            </a:p>
            <a:p>
              <a:pPr algn="ctr"/>
              <a:r>
                <a:rPr lang="en-GB" sz="1600">
                  <a:latin typeface="Times New Roman" pitchFamily="18" charset="0"/>
                </a:rPr>
                <a:t>region</a:t>
              </a:r>
            </a:p>
          </p:txBody>
        </p:sp>
      </p:grpSp>
      <p:sp>
        <p:nvSpPr>
          <p:cNvPr id="16" name="Rechteck 15"/>
          <p:cNvSpPr/>
          <p:nvPr/>
        </p:nvSpPr>
        <p:spPr>
          <a:xfrm>
            <a:off x="4343401" y="2667000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  <a:sym typeface="Symbol" pitchFamily="18" charset="2"/>
              </a:rPr>
              <a:t>no bias</a:t>
            </a:r>
          </a:p>
        </p:txBody>
      </p:sp>
      <p:sp>
        <p:nvSpPr>
          <p:cNvPr id="17" name="Rechteck 16"/>
          <p:cNvSpPr/>
          <p:nvPr/>
        </p:nvSpPr>
        <p:spPr>
          <a:xfrm>
            <a:off x="4114800" y="4495800"/>
            <a:ext cx="15856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Lucida Sans Unicode" pitchFamily="34" charset="0"/>
                <a:sym typeface="Symbol" pitchFamily="18" charset="2"/>
              </a:rPr>
              <a:t>forward bias</a:t>
            </a:r>
          </a:p>
        </p:txBody>
      </p:sp>
      <p:sp>
        <p:nvSpPr>
          <p:cNvPr id="18" name="Rechteck 17"/>
          <p:cNvSpPr/>
          <p:nvPr/>
        </p:nvSpPr>
        <p:spPr>
          <a:xfrm>
            <a:off x="4114800" y="6477000"/>
            <a:ext cx="15311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81000" indent="-381000"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  <a:sym typeface="Symbol" pitchFamily="18" charset="2"/>
              </a:rPr>
              <a:t>reverse bias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296400" y="4267200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Symbol"/>
              </a:rPr>
              <a:t>Depl</a:t>
            </a:r>
            <a:r>
              <a:rPr lang="en-US" dirty="0">
                <a:sym typeface="Symbol"/>
              </a:rPr>
              <a:t>.  I 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9296400" y="6443246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Symbol"/>
              </a:rPr>
              <a:t>Depl</a:t>
            </a:r>
            <a:r>
              <a:rPr lang="en-US" dirty="0">
                <a:sym typeface="Symbol"/>
              </a:rPr>
              <a:t>.  I 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sided processing </a:t>
            </a:r>
          </a:p>
        </p:txBody>
      </p:sp>
      <p:pic>
        <p:nvPicPr>
          <p:cNvPr id="279555" name="Picture 3" descr="HS5ClipImage_3fc1bd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1039814"/>
            <a:ext cx="6648450" cy="2676525"/>
          </a:xfrm>
          <a:prstGeom prst="rect">
            <a:avLst/>
          </a:prstGeom>
          <a:noFill/>
        </p:spPr>
      </p:pic>
      <p:pic>
        <p:nvPicPr>
          <p:cNvPr id="279556" name="Picture 4" descr="HS5ClipImage_3fc1bd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451" y="3998914"/>
            <a:ext cx="6697663" cy="2382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054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do-seitiger-si-streifendete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 l="23007" t="13039" r="19821"/>
          <a:stretch>
            <a:fillRect/>
          </a:stretch>
        </p:blipFill>
        <p:spPr bwMode="auto">
          <a:xfrm>
            <a:off x="4908550" y="1089026"/>
            <a:ext cx="3132138" cy="5516563"/>
          </a:xfrm>
          <a:prstGeom prst="rect">
            <a:avLst/>
          </a:prstGeom>
          <a:noFill/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 sided microstrip detector</a:t>
            </a: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2459039" y="1484313"/>
            <a:ext cx="1836737" cy="369332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top side</a:t>
            </a: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2459039" y="4808538"/>
            <a:ext cx="2124075" cy="369332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bottom side</a:t>
            </a: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8256589" y="3141663"/>
            <a:ext cx="1836737" cy="369332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bias strips</a:t>
            </a:r>
          </a:p>
        </p:txBody>
      </p:sp>
      <p:sp>
        <p:nvSpPr>
          <p:cNvPr id="326663" name="Line 7"/>
          <p:cNvSpPr>
            <a:spLocks noChangeShapeType="1"/>
          </p:cNvSpPr>
          <p:nvPr/>
        </p:nvSpPr>
        <p:spPr bwMode="auto">
          <a:xfrm flipH="1">
            <a:off x="6348413" y="3500439"/>
            <a:ext cx="1943100" cy="828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6664" name="Line 8"/>
          <p:cNvSpPr>
            <a:spLocks noChangeShapeType="1"/>
          </p:cNvSpPr>
          <p:nvPr/>
        </p:nvSpPr>
        <p:spPr bwMode="auto">
          <a:xfrm flipH="1" flipV="1">
            <a:off x="7572375" y="1989138"/>
            <a:ext cx="719138" cy="1079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>
            <a:off x="1992314" y="5842000"/>
            <a:ext cx="2808287" cy="369332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CC66"/>
                </a:solidFill>
                <a:latin typeface="Lucida Sans Unicode" pitchFamily="34" charset="0"/>
              </a:rPr>
              <a:t>p-type insulation</a:t>
            </a:r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 flipV="1">
            <a:off x="4727576" y="5913438"/>
            <a:ext cx="468313" cy="21590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 type="none" w="lg" len="med"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6667" name="Text Box 11"/>
          <p:cNvSpPr txBox="1">
            <a:spLocks noChangeArrowheads="1"/>
          </p:cNvSpPr>
          <p:nvPr/>
        </p:nvSpPr>
        <p:spPr bwMode="auto">
          <a:xfrm>
            <a:off x="1955801" y="2960688"/>
            <a:ext cx="2627313" cy="369332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Lucida Sans Unicode" pitchFamily="34" charset="0"/>
              </a:rPr>
              <a:t>read-out strips</a:t>
            </a:r>
          </a:p>
        </p:txBody>
      </p:sp>
      <p:sp>
        <p:nvSpPr>
          <p:cNvPr id="326668" name="Line 12"/>
          <p:cNvSpPr>
            <a:spLocks noChangeShapeType="1"/>
          </p:cNvSpPr>
          <p:nvPr/>
        </p:nvSpPr>
        <p:spPr bwMode="auto">
          <a:xfrm flipV="1">
            <a:off x="4403725" y="2384426"/>
            <a:ext cx="971550" cy="612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6669" name="Line 13"/>
          <p:cNvSpPr>
            <a:spLocks noChangeShapeType="1"/>
          </p:cNvSpPr>
          <p:nvPr/>
        </p:nvSpPr>
        <p:spPr bwMode="auto">
          <a:xfrm>
            <a:off x="4367214" y="3357563"/>
            <a:ext cx="1044575" cy="13319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lg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Capacitive charge division</a:t>
            </a:r>
          </a:p>
        </p:txBody>
      </p:sp>
      <p:pic>
        <p:nvPicPr>
          <p:cNvPr id="448523" name="Picture 11" descr="kapazitive-kopplun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1480000">
            <a:off x="2209800" y="1989138"/>
            <a:ext cx="3810000" cy="3270250"/>
          </a:xfrm>
          <a:noFill/>
          <a:ln/>
        </p:spPr>
      </p:pic>
      <p:pic>
        <p:nvPicPr>
          <p:cNvPr id="448524" name="Picture 12" descr="kapazitive-kopplun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1480000">
            <a:off x="6172200" y="2073276"/>
            <a:ext cx="3810000" cy="3287713"/>
          </a:xfrm>
          <a:noFill/>
          <a:ln/>
        </p:spPr>
      </p:pic>
      <p:sp>
        <p:nvSpPr>
          <p:cNvPr id="448525" name="Text Box 13"/>
          <p:cNvSpPr txBox="1">
            <a:spLocks noChangeArrowheads="1"/>
          </p:cNvSpPr>
          <p:nvPr/>
        </p:nvSpPr>
        <p:spPr bwMode="auto">
          <a:xfrm>
            <a:off x="3108326" y="4976814"/>
            <a:ext cx="1439863" cy="701675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Lucida Sans Unicode" pitchFamily="34" charset="0"/>
              </a:rPr>
              <a:t>incoming particle</a:t>
            </a:r>
            <a:endParaRPr lang="en-GB" sz="2000">
              <a:latin typeface="Lucida Sans Unicode" pitchFamily="34" charset="0"/>
            </a:endParaRPr>
          </a:p>
        </p:txBody>
      </p:sp>
      <p:sp>
        <p:nvSpPr>
          <p:cNvPr id="448526" name="Text Box 14"/>
          <p:cNvSpPr txBox="1">
            <a:spLocks noChangeArrowheads="1"/>
          </p:cNvSpPr>
          <p:nvPr/>
        </p:nvSpPr>
        <p:spPr bwMode="auto">
          <a:xfrm>
            <a:off x="7104063" y="4976814"/>
            <a:ext cx="1439862" cy="701675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Lucida Sans Unicode" pitchFamily="34" charset="0"/>
              </a:rPr>
              <a:t>incoming particle</a:t>
            </a:r>
            <a:endParaRPr lang="en-GB" sz="2000">
              <a:latin typeface="Lucida Sans Unicode" pitchFamily="34" charset="0"/>
            </a:endParaRPr>
          </a:p>
        </p:txBody>
      </p:sp>
      <p:sp>
        <p:nvSpPr>
          <p:cNvPr id="448527" name="Text Box 15"/>
          <p:cNvSpPr txBox="1">
            <a:spLocks noChangeArrowheads="1"/>
          </p:cNvSpPr>
          <p:nvPr/>
        </p:nvSpPr>
        <p:spPr bwMode="auto">
          <a:xfrm>
            <a:off x="4979988" y="5697539"/>
            <a:ext cx="1439862" cy="701675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Lucida Sans Unicode" pitchFamily="34" charset="0"/>
              </a:rPr>
              <a:t>intermed. strip</a:t>
            </a:r>
            <a:endParaRPr lang="en-GB" sz="2000">
              <a:solidFill>
                <a:srgbClr val="0000FF"/>
              </a:solidFill>
              <a:latin typeface="Lucida Sans Unicode" pitchFamily="34" charset="0"/>
            </a:endParaRPr>
          </a:p>
        </p:txBody>
      </p:sp>
      <p:sp>
        <p:nvSpPr>
          <p:cNvPr id="448528" name="Line 16"/>
          <p:cNvSpPr>
            <a:spLocks noChangeShapeType="1"/>
          </p:cNvSpPr>
          <p:nvPr/>
        </p:nvSpPr>
        <p:spPr bwMode="auto">
          <a:xfrm flipV="1">
            <a:off x="6132513" y="3897313"/>
            <a:ext cx="1835150" cy="176371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8529" name="Text Box 17"/>
          <p:cNvSpPr txBox="1">
            <a:spLocks noChangeArrowheads="1"/>
          </p:cNvSpPr>
          <p:nvPr/>
        </p:nvSpPr>
        <p:spPr bwMode="auto">
          <a:xfrm>
            <a:off x="5375275" y="2060576"/>
            <a:ext cx="1511300" cy="1192213"/>
          </a:xfrm>
          <a:prstGeom prst="rect">
            <a:avLst/>
          </a:prstGeom>
          <a:noFill/>
          <a:ln w="25400">
            <a:noFill/>
            <a:miter lim="800000"/>
            <a:headEnd type="none" w="lg" len="med"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Lucida Sans Unicode" pitchFamily="34" charset="0"/>
              </a:rPr>
              <a:t>read Q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FF0000"/>
              </a:solidFill>
              <a:latin typeface="Lucida Sans Unicode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Lucida Sans Unicode" pitchFamily="34" charset="0"/>
              </a:rPr>
              <a:t>collected Q</a:t>
            </a:r>
            <a:endParaRPr lang="en-GB">
              <a:solidFill>
                <a:srgbClr val="FF0000"/>
              </a:solidFill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07528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verviewComputingStatus" id="{032D8FD5-628F-9847-99D5-F87016C1A95E}" vid="{A1F024E6-AF2A-C24A-ABD2-C59C0E59BF3A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1111</Words>
  <Application>Microsoft Macintosh PowerPoint</Application>
  <PresentationFormat>Breitbild</PresentationFormat>
  <Paragraphs>285</Paragraphs>
  <Slides>32</Slides>
  <Notes>12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ＭＳ Ｐゴシック</vt:lpstr>
      <vt:lpstr>Arial</vt:lpstr>
      <vt:lpstr>Avenir Heavy</vt:lpstr>
      <vt:lpstr>Calibri</vt:lpstr>
      <vt:lpstr>Comic Sans MS</vt:lpstr>
      <vt:lpstr>Lucida Sans Unicode</vt:lpstr>
      <vt:lpstr>Symbol</vt:lpstr>
      <vt:lpstr>Times New Roman</vt:lpstr>
      <vt:lpstr>Wingdings</vt:lpstr>
      <vt:lpstr>Jülich</vt:lpstr>
      <vt:lpstr>Bitmap</vt:lpstr>
      <vt:lpstr>Formel</vt:lpstr>
      <vt:lpstr>Micro Vertex Detector</vt:lpstr>
      <vt:lpstr>Mean dE/dx</vt:lpstr>
      <vt:lpstr>Energy loss distribution (straggling)</vt:lpstr>
      <vt:lpstr>pn - junction</vt:lpstr>
      <vt:lpstr>pn junction as particle detector</vt:lpstr>
      <vt:lpstr>pn junction under reverse bias (Vext) </vt:lpstr>
      <vt:lpstr>Single sided processing </vt:lpstr>
      <vt:lpstr>Double sided microstrip detector</vt:lpstr>
      <vt:lpstr>Capacitive charge division</vt:lpstr>
      <vt:lpstr> - distribution for position-interpolation</vt:lpstr>
      <vt:lpstr> - distribution for position-interpolation</vt:lpstr>
      <vt:lpstr>MVD</vt:lpstr>
      <vt:lpstr>PowerPoint-Präsentation</vt:lpstr>
      <vt:lpstr>Pixel Modules</vt:lpstr>
      <vt:lpstr>Pixel Sensors</vt:lpstr>
      <vt:lpstr>Pixel Front End Electronics – ToPix   </vt:lpstr>
      <vt:lpstr>ToPix 4 Measurements: Lab </vt:lpstr>
      <vt:lpstr>ToPix 4 Measurements: Testbeam</vt:lpstr>
      <vt:lpstr>PowerPoint-Präsentation</vt:lpstr>
      <vt:lpstr>Strip Part – Design Concept</vt:lpstr>
      <vt:lpstr>Strip Part – Module Design  </vt:lpstr>
      <vt:lpstr>Strip Sensors</vt:lpstr>
      <vt:lpstr>Measurements Disk Prototype </vt:lpstr>
      <vt:lpstr>Barrel Prototype </vt:lpstr>
      <vt:lpstr>Geometry</vt:lpstr>
      <vt:lpstr>Angular Coverage</vt:lpstr>
      <vt:lpstr>Radiation Length</vt:lpstr>
      <vt:lpstr>Digitization</vt:lpstr>
      <vt:lpstr>Reconstruction</vt:lpstr>
      <vt:lpstr>Time-Based Simulation</vt:lpstr>
      <vt:lpstr>Test Beam Analysis</vt:lpstr>
      <vt:lpstr>General points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Microsoft Office-Benutzer</dc:creator>
  <cp:lastModifiedBy>Microsoft Office User</cp:lastModifiedBy>
  <cp:revision>94</cp:revision>
  <cp:lastPrinted>2018-02-07T09:28:12Z</cp:lastPrinted>
  <dcterms:created xsi:type="dcterms:W3CDTF">2018-02-05T12:30:27Z</dcterms:created>
  <dcterms:modified xsi:type="dcterms:W3CDTF">2018-09-18T09:29:04Z</dcterms:modified>
</cp:coreProperties>
</file>