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258" r:id="rId2"/>
    <p:sldId id="272" r:id="rId3"/>
    <p:sldId id="273" r:id="rId4"/>
    <p:sldId id="274" r:id="rId5"/>
    <p:sldId id="268" r:id="rId6"/>
    <p:sldId id="270" r:id="rId7"/>
    <p:sldId id="256" r:id="rId8"/>
    <p:sldId id="257" r:id="rId9"/>
    <p:sldId id="271"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FE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59"/>
    <p:restoredTop sz="94604"/>
  </p:normalViewPr>
  <p:slideViewPr>
    <p:cSldViewPr snapToGrid="0" snapToObjects="1">
      <p:cViewPr varScale="1">
        <p:scale>
          <a:sx n="85" d="100"/>
          <a:sy n="85" d="100"/>
        </p:scale>
        <p:origin x="181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0B2940-B2D9-5E4B-AABF-CBAACFB617F9}" type="datetimeFigureOut">
              <a:rPr lang="en-US" smtClean="0"/>
              <a:t>10/12/18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13A0C6-FA94-BC48-82C8-4C2AB753061A}" type="slidenum">
              <a:rPr lang="en-US" smtClean="0"/>
              <a:t>‹#›</a:t>
            </a:fld>
            <a:endParaRPr lang="en-US"/>
          </a:p>
        </p:txBody>
      </p:sp>
    </p:spTree>
    <p:extLst>
      <p:ext uri="{BB962C8B-B14F-4D97-AF65-F5344CB8AC3E}">
        <p14:creationId xmlns:p14="http://schemas.microsoft.com/office/powerpoint/2010/main" val="28060254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6046D9-573F-CC4F-841B-897A1279B6F3}" type="datetimeFigureOut">
              <a:rPr lang="en-US" smtClean="0"/>
              <a:t>10/12/18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B65A1F-EF72-4B4F-9961-ECF49D4FE2A4}" type="slidenum">
              <a:rPr lang="en-US" smtClean="0"/>
              <a:t>‹#›</a:t>
            </a:fld>
            <a:endParaRPr lang="en-US"/>
          </a:p>
        </p:txBody>
      </p:sp>
    </p:spTree>
    <p:extLst>
      <p:ext uri="{BB962C8B-B14F-4D97-AF65-F5344CB8AC3E}">
        <p14:creationId xmlns:p14="http://schemas.microsoft.com/office/powerpoint/2010/main" val="12664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l-P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Click to edit Master subtitle style</a:t>
            </a:r>
            <a:endParaRPr lang="en-US"/>
          </a:p>
        </p:txBody>
      </p:sp>
      <p:sp>
        <p:nvSpPr>
          <p:cNvPr id="4" name="Date Placeholder 3"/>
          <p:cNvSpPr>
            <a:spLocks noGrp="1"/>
          </p:cNvSpPr>
          <p:nvPr>
            <p:ph type="dt" sz="half" idx="10"/>
          </p:nvPr>
        </p:nvSpPr>
        <p:spPr/>
        <p:txBody>
          <a:bodyPr/>
          <a:lstStyle/>
          <a:p>
            <a:fld id="{20B8FD1D-0591-1041-AA1B-20EC7371725F}" type="datetime1">
              <a:rPr lang="en-US" smtClean="0"/>
              <a:t>10/12/18</a:t>
            </a:fld>
            <a:endParaRPr lang="en-US"/>
          </a:p>
        </p:txBody>
      </p:sp>
      <p:sp>
        <p:nvSpPr>
          <p:cNvPr id="5" name="Footer Placeholder 4"/>
          <p:cNvSpPr>
            <a:spLocks noGrp="1"/>
          </p:cNvSpPr>
          <p:nvPr>
            <p:ph type="ftr" sz="quarter" idx="11"/>
          </p:nvPr>
        </p:nvSpPr>
        <p:spPr/>
        <p:txBody>
          <a:bodyPr/>
          <a:lstStyle/>
          <a:p>
            <a:r>
              <a:rPr lang="en-US"/>
              <a:t>W. Nazarewicz, ISNET 6, TUD 2018</a:t>
            </a:r>
          </a:p>
        </p:txBody>
      </p:sp>
      <p:sp>
        <p:nvSpPr>
          <p:cNvPr id="6" name="Slide Number Placeholder 5"/>
          <p:cNvSpPr>
            <a:spLocks noGrp="1"/>
          </p:cNvSpPr>
          <p:nvPr>
            <p:ph type="sldNum" sz="quarter" idx="12"/>
          </p:nvPr>
        </p:nvSpPr>
        <p:spPr/>
        <p:txBody>
          <a:bodyPr/>
          <a:lstStyle/>
          <a:p>
            <a:fld id="{430023EF-A79C-8147-82DB-3EFB78F851C7}" type="slidenum">
              <a:rPr lang="en-US" smtClean="0"/>
              <a:t>‹#›</a:t>
            </a:fld>
            <a:endParaRPr lang="en-US"/>
          </a:p>
        </p:txBody>
      </p:sp>
    </p:spTree>
    <p:extLst>
      <p:ext uri="{BB962C8B-B14F-4D97-AF65-F5344CB8AC3E}">
        <p14:creationId xmlns:p14="http://schemas.microsoft.com/office/powerpoint/2010/main" val="309082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endParaRPr lang="en-US"/>
          </a:p>
        </p:txBody>
      </p:sp>
      <p:sp>
        <p:nvSpPr>
          <p:cNvPr id="3" name="Content Placeholder 2"/>
          <p:cNvSpPr>
            <a:spLocks noGrp="1"/>
          </p:cNvSpPr>
          <p:nvPr>
            <p:ph idx="1"/>
          </p:nvPr>
        </p:nvSpPr>
        <p:spPr/>
        <p:txBody>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Date Placeholder 3"/>
          <p:cNvSpPr>
            <a:spLocks noGrp="1"/>
          </p:cNvSpPr>
          <p:nvPr>
            <p:ph type="dt" sz="half" idx="10"/>
          </p:nvPr>
        </p:nvSpPr>
        <p:spPr/>
        <p:txBody>
          <a:bodyPr/>
          <a:lstStyle/>
          <a:p>
            <a:fld id="{3AE6A667-F43B-7044-8CB1-2F155D0988A2}" type="datetime1">
              <a:rPr lang="en-US" smtClean="0"/>
              <a:t>10/12/18</a:t>
            </a:fld>
            <a:endParaRPr lang="en-US"/>
          </a:p>
        </p:txBody>
      </p:sp>
      <p:sp>
        <p:nvSpPr>
          <p:cNvPr id="5" name="Footer Placeholder 4"/>
          <p:cNvSpPr>
            <a:spLocks noGrp="1"/>
          </p:cNvSpPr>
          <p:nvPr>
            <p:ph type="ftr" sz="quarter" idx="11"/>
          </p:nvPr>
        </p:nvSpPr>
        <p:spPr/>
        <p:txBody>
          <a:bodyPr/>
          <a:lstStyle/>
          <a:p>
            <a:r>
              <a:rPr lang="en-US"/>
              <a:t>W. Nazarewicz, ISNET 6, TUD 2018</a:t>
            </a:r>
          </a:p>
        </p:txBody>
      </p:sp>
      <p:sp>
        <p:nvSpPr>
          <p:cNvPr id="6" name="Slide Number Placeholder 5"/>
          <p:cNvSpPr>
            <a:spLocks noGrp="1"/>
          </p:cNvSpPr>
          <p:nvPr>
            <p:ph type="sldNum" sz="quarter" idx="12"/>
          </p:nvPr>
        </p:nvSpPr>
        <p:spPr/>
        <p:txBody>
          <a:bodyPr/>
          <a:lstStyle/>
          <a:p>
            <a:fld id="{430023EF-A79C-8147-82DB-3EFB78F851C7}" type="slidenum">
              <a:rPr lang="en-US" smtClean="0"/>
              <a:t>‹#›</a:t>
            </a:fld>
            <a:endParaRPr lang="en-US"/>
          </a:p>
        </p:txBody>
      </p:sp>
    </p:spTree>
    <p:extLst>
      <p:ext uri="{BB962C8B-B14F-4D97-AF65-F5344CB8AC3E}">
        <p14:creationId xmlns:p14="http://schemas.microsoft.com/office/powerpoint/2010/main" val="3985417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5A2A9-7400-4642-AB94-19909F5CBD26}" type="datetime1">
              <a:rPr lang="en-US" smtClean="0"/>
              <a:t>10/12/18</a:t>
            </a:fld>
            <a:endParaRPr lang="en-US"/>
          </a:p>
        </p:txBody>
      </p:sp>
      <p:sp>
        <p:nvSpPr>
          <p:cNvPr id="5" name="Footer Placeholder 4"/>
          <p:cNvSpPr>
            <a:spLocks noGrp="1"/>
          </p:cNvSpPr>
          <p:nvPr>
            <p:ph type="ftr" sz="quarter" idx="3"/>
          </p:nvPr>
        </p:nvSpPr>
        <p:spPr>
          <a:xfrm>
            <a:off x="3124200" y="652798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 Nazarewicz, ISNET 6, TUD 2018</a:t>
            </a:r>
          </a:p>
        </p:txBody>
      </p:sp>
      <p:sp>
        <p:nvSpPr>
          <p:cNvPr id="6" name="Slide Number Placeholder 5"/>
          <p:cNvSpPr>
            <a:spLocks noGrp="1"/>
          </p:cNvSpPr>
          <p:nvPr>
            <p:ph type="sldNum" sz="quarter" idx="4"/>
          </p:nvPr>
        </p:nvSpPr>
        <p:spPr>
          <a:xfrm>
            <a:off x="6553200" y="652798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023EF-A79C-8147-82DB-3EFB78F851C7}" type="slidenum">
              <a:rPr lang="en-US" smtClean="0"/>
              <a:t>‹#›</a:t>
            </a:fld>
            <a:endParaRPr lang="en-US"/>
          </a:p>
        </p:txBody>
      </p:sp>
    </p:spTree>
    <p:extLst>
      <p:ext uri="{BB962C8B-B14F-4D97-AF65-F5344CB8AC3E}">
        <p14:creationId xmlns:p14="http://schemas.microsoft.com/office/powerpoint/2010/main" val="2404236456"/>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7"/>
            <a:ext cx="9144000" cy="6858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sp>
        <p:nvSpPr>
          <p:cNvPr id="29698" name="Rectangle 3"/>
          <p:cNvSpPr>
            <a:spLocks noChangeArrowheads="1"/>
          </p:cNvSpPr>
          <p:nvPr/>
        </p:nvSpPr>
        <p:spPr bwMode="auto">
          <a:xfrm>
            <a:off x="203201" y="76200"/>
            <a:ext cx="8674100" cy="1292662"/>
          </a:xfrm>
          <a:prstGeom prst="rect">
            <a:avLst/>
          </a:prstGeom>
          <a:noFill/>
          <a:ln w="9525">
            <a:noFill/>
            <a:miter lim="800000"/>
            <a:headEnd/>
            <a:tailEnd/>
          </a:ln>
        </p:spPr>
        <p:txBody>
          <a:bodyPr wrap="square">
            <a:prstTxWarp prst="textNoShape">
              <a:avLst/>
            </a:prstTxWarp>
            <a:spAutoFit/>
          </a:bodyPr>
          <a:lstStyle/>
          <a:p>
            <a:pPr algn="ctr" defTabSz="914400" fontAlgn="base">
              <a:spcBef>
                <a:spcPct val="0"/>
              </a:spcBef>
              <a:spcAft>
                <a:spcPct val="0"/>
              </a:spcAft>
            </a:pPr>
            <a:r>
              <a:rPr lang="en-US" sz="2400" dirty="0">
                <a:solidFill>
                  <a:srgbClr val="FFFF00"/>
                </a:solidFill>
                <a:latin typeface="Arial" charset="0"/>
                <a:ea typeface="ＭＳ Ｐゴシック" charset="-128"/>
                <a:cs typeface="ＭＳ Ｐゴシック" charset="-128"/>
              </a:rPr>
              <a:t>Extrapolations with Bayesian machine learning</a:t>
            </a:r>
          </a:p>
          <a:p>
            <a:pPr algn="ctr" defTabSz="914400" fontAlgn="base">
              <a:spcBef>
                <a:spcPct val="0"/>
              </a:spcBef>
              <a:spcAft>
                <a:spcPct val="0"/>
              </a:spcAft>
            </a:pPr>
            <a:r>
              <a:rPr lang="en-US" dirty="0" err="1">
                <a:solidFill>
                  <a:srgbClr val="FFFFFF"/>
                </a:solidFill>
                <a:latin typeface="Comic Sans MS" charset="0"/>
                <a:ea typeface="ＭＳ Ｐゴシック" charset="-128"/>
                <a:cs typeface="ＭＳ Ｐゴシック" charset="-128"/>
              </a:rPr>
              <a:t>Witold</a:t>
            </a:r>
            <a:r>
              <a:rPr lang="en-US" dirty="0">
                <a:solidFill>
                  <a:srgbClr val="FFFFFF"/>
                </a:solidFill>
                <a:latin typeface="Comic Sans MS" charset="0"/>
                <a:ea typeface="ＭＳ Ｐゴシック" charset="-128"/>
                <a:cs typeface="ＭＳ Ｐゴシック" charset="-128"/>
              </a:rPr>
              <a:t> Nazarewicz (FRIB/MSU)</a:t>
            </a:r>
            <a:endParaRPr lang="en-US" dirty="0">
              <a:solidFill>
                <a:schemeClr val="bg1"/>
              </a:solidFill>
              <a:latin typeface="Comic Sans MS" charset="0"/>
              <a:ea typeface="ＭＳ Ｐゴシック" charset="-128"/>
              <a:cs typeface="ＭＳ Ｐゴシック" charset="-128"/>
            </a:endParaRPr>
          </a:p>
          <a:p>
            <a:pPr algn="ctr" defTabSz="914400" fontAlgn="base">
              <a:spcBef>
                <a:spcPct val="0"/>
              </a:spcBef>
              <a:spcAft>
                <a:spcPct val="0"/>
              </a:spcAft>
            </a:pPr>
            <a:r>
              <a:rPr lang="en-US" dirty="0">
                <a:solidFill>
                  <a:schemeClr val="bg1"/>
                </a:solidFill>
              </a:rPr>
              <a:t>Uncertainty Quantification at the Extremes (ISNET-6)</a:t>
            </a:r>
          </a:p>
          <a:p>
            <a:pPr algn="ctr" defTabSz="914400" fontAlgn="base">
              <a:spcBef>
                <a:spcPct val="0"/>
              </a:spcBef>
              <a:spcAft>
                <a:spcPct val="0"/>
              </a:spcAft>
            </a:pPr>
            <a:r>
              <a:rPr lang="en-US" dirty="0">
                <a:solidFill>
                  <a:schemeClr val="bg1"/>
                </a:solidFill>
              </a:rPr>
              <a:t>Oct 8 - 12, 2018, TU Darmstadt</a:t>
            </a:r>
            <a:endParaRPr lang="en-US" dirty="0">
              <a:solidFill>
                <a:srgbClr val="FFFFFF"/>
              </a:solidFill>
              <a:latin typeface="Arial" charset="0"/>
              <a:ea typeface="ＭＳ Ｐゴシック" charset="-128"/>
              <a:cs typeface="ＭＳ Ｐゴシック" charset="-128"/>
            </a:endParaRPr>
          </a:p>
        </p:txBody>
      </p:sp>
      <p:sp>
        <p:nvSpPr>
          <p:cNvPr id="4" name="TextBox 3"/>
          <p:cNvSpPr txBox="1"/>
          <p:nvPr/>
        </p:nvSpPr>
        <p:spPr>
          <a:xfrm>
            <a:off x="4871803" y="5519143"/>
            <a:ext cx="4005499" cy="1200329"/>
          </a:xfrm>
          <a:prstGeom prst="rect">
            <a:avLst/>
          </a:prstGeom>
          <a:noFill/>
        </p:spPr>
        <p:txBody>
          <a:bodyPr wrap="square" rtlCol="0">
            <a:spAutoFit/>
          </a:bodyPr>
          <a:lstStyle/>
          <a:p>
            <a:pPr marL="236538" indent="-236538" fontAlgn="base">
              <a:spcBef>
                <a:spcPct val="0"/>
              </a:spcBef>
              <a:spcAft>
                <a:spcPct val="0"/>
              </a:spcAft>
              <a:buFont typeface="Arial"/>
              <a:buChar char="•"/>
            </a:pPr>
            <a:r>
              <a:rPr lang="en-US" dirty="0">
                <a:solidFill>
                  <a:srgbClr val="FEFF7B"/>
                </a:solidFill>
                <a:latin typeface="Arial" charset="0"/>
                <a:ea typeface="ＭＳ Ｐゴシック" charset="-128"/>
                <a:cs typeface="ＭＳ Ｐゴシック" charset="-128"/>
              </a:rPr>
              <a:t>Bayesian extrapolations, examples</a:t>
            </a:r>
          </a:p>
          <a:p>
            <a:pPr marL="236538" indent="-236538" fontAlgn="base">
              <a:spcBef>
                <a:spcPct val="0"/>
              </a:spcBef>
              <a:spcAft>
                <a:spcPct val="0"/>
              </a:spcAft>
              <a:buFont typeface="Arial"/>
              <a:buChar char="•"/>
            </a:pPr>
            <a:r>
              <a:rPr lang="en-US" dirty="0">
                <a:solidFill>
                  <a:srgbClr val="FEFF7B"/>
                </a:solidFill>
                <a:latin typeface="Arial" charset="0"/>
                <a:ea typeface="ＭＳ Ｐゴシック" charset="-128"/>
                <a:cs typeface="ＭＳ Ｐゴシック" charset="-128"/>
              </a:rPr>
              <a:t>Bayesian Model Selection and Averaging</a:t>
            </a:r>
          </a:p>
          <a:p>
            <a:pPr marL="236538" indent="-236538" fontAlgn="base">
              <a:spcBef>
                <a:spcPct val="0"/>
              </a:spcBef>
              <a:spcAft>
                <a:spcPct val="0"/>
              </a:spcAft>
              <a:buFont typeface="Arial"/>
              <a:buChar char="•"/>
            </a:pPr>
            <a:r>
              <a:rPr lang="en-US" dirty="0">
                <a:solidFill>
                  <a:srgbClr val="FEFF7B"/>
                </a:solidFill>
                <a:latin typeface="Arial" charset="0"/>
                <a:ea typeface="ＭＳ Ｐゴシック" charset="-128"/>
                <a:cs typeface="ＭＳ Ｐゴシック" charset="-128"/>
              </a:rPr>
              <a:t>Perspective</a:t>
            </a:r>
          </a:p>
        </p:txBody>
      </p:sp>
      <p:pic>
        <p:nvPicPr>
          <p:cNvPr id="5" name="Picture 4"/>
          <p:cNvPicPr>
            <a:picLocks noChangeAspect="1"/>
          </p:cNvPicPr>
          <p:nvPr/>
        </p:nvPicPr>
        <p:blipFill>
          <a:blip r:embed="rId3"/>
          <a:stretch>
            <a:fillRect/>
          </a:stretch>
        </p:blipFill>
        <p:spPr>
          <a:xfrm>
            <a:off x="208626" y="2230376"/>
            <a:ext cx="2949447" cy="3210438"/>
          </a:xfrm>
          <a:prstGeom prst="rect">
            <a:avLst/>
          </a:prstGeom>
          <a:ln>
            <a:solidFill>
              <a:schemeClr val="accent3">
                <a:lumMod val="75000"/>
              </a:schemeClr>
            </a:solidFill>
          </a:ln>
        </p:spPr>
      </p:pic>
      <p:sp>
        <p:nvSpPr>
          <p:cNvPr id="2" name="Footer Placeholder 1"/>
          <p:cNvSpPr>
            <a:spLocks noGrp="1"/>
          </p:cNvSpPr>
          <p:nvPr>
            <p:ph type="ftr" sz="quarter" idx="11"/>
          </p:nvPr>
        </p:nvSpPr>
        <p:spPr/>
        <p:txBody>
          <a:bodyPr/>
          <a:lstStyle/>
          <a:p>
            <a:pPr>
              <a:defRPr/>
            </a:pPr>
            <a:r>
              <a:rPr lang="en-US">
                <a:solidFill>
                  <a:srgbClr val="000000"/>
                </a:solidFill>
              </a:rPr>
              <a:t>W. Nazarewicz, ISNET 6, TUD 2018</a:t>
            </a:r>
            <a:endParaRPr lang="en-US" dirty="0">
              <a:solidFill>
                <a:srgbClr val="000000"/>
              </a:solidFill>
            </a:endParaRPr>
          </a:p>
        </p:txBody>
      </p:sp>
      <p:sp>
        <p:nvSpPr>
          <p:cNvPr id="3" name="Slide Number Placeholder 2"/>
          <p:cNvSpPr>
            <a:spLocks noGrp="1"/>
          </p:cNvSpPr>
          <p:nvPr>
            <p:ph type="sldNum" sz="quarter" idx="12"/>
          </p:nvPr>
        </p:nvSpPr>
        <p:spPr/>
        <p:txBody>
          <a:bodyPr/>
          <a:lstStyle/>
          <a:p>
            <a:fld id="{430023EF-A79C-8147-82DB-3EFB78F851C7}" type="slidenum">
              <a:rPr lang="en-US" smtClean="0"/>
              <a:t>1</a:t>
            </a:fld>
            <a:endParaRPr lang="en-US"/>
          </a:p>
        </p:txBody>
      </p:sp>
      <p:pic>
        <p:nvPicPr>
          <p:cNvPr id="8" name="Picture 7" descr="accuracy precision-WN.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50448" y="4276772"/>
            <a:ext cx="2082251" cy="2388181"/>
          </a:xfrm>
          <a:prstGeom prst="rect">
            <a:avLst/>
          </a:prstGeom>
          <a:solidFill>
            <a:srgbClr val="FFFFFF"/>
          </a:solidFill>
          <a:ln>
            <a:solidFill>
              <a:schemeClr val="bg2">
                <a:lumMod val="25000"/>
              </a:schemeClr>
            </a:solidFill>
          </a:ln>
          <a:extLst/>
        </p:spPr>
      </p:pic>
    </p:spTree>
    <p:extLst>
      <p:ext uri="{BB962C8B-B14F-4D97-AF65-F5344CB8AC3E}">
        <p14:creationId xmlns:p14="http://schemas.microsoft.com/office/powerpoint/2010/main" val="1860183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BAB03BB-5B20-3446-9763-B6BC16F24D77}"/>
              </a:ext>
            </a:extLst>
          </p:cNvPr>
          <p:cNvPicPr>
            <a:picLocks noChangeAspect="1"/>
          </p:cNvPicPr>
          <p:nvPr/>
        </p:nvPicPr>
        <p:blipFill>
          <a:blip r:embed="rId2"/>
          <a:stretch>
            <a:fillRect/>
          </a:stretch>
        </p:blipFill>
        <p:spPr>
          <a:xfrm>
            <a:off x="4397361" y="2850778"/>
            <a:ext cx="4509970" cy="3406812"/>
          </a:xfrm>
          <a:prstGeom prst="rect">
            <a:avLst/>
          </a:prstGeom>
        </p:spPr>
      </p:pic>
      <p:pic>
        <p:nvPicPr>
          <p:cNvPr id="13" name="Picture 12">
            <a:extLst>
              <a:ext uri="{FF2B5EF4-FFF2-40B4-BE49-F238E27FC236}">
                <a16:creationId xmlns:a16="http://schemas.microsoft.com/office/drawing/2014/main" id="{4536421E-4F14-4D4D-9BC1-BD4112E3B569}"/>
              </a:ext>
            </a:extLst>
          </p:cNvPr>
          <p:cNvPicPr>
            <a:picLocks noChangeAspect="1"/>
          </p:cNvPicPr>
          <p:nvPr/>
        </p:nvPicPr>
        <p:blipFill>
          <a:blip r:embed="rId3"/>
          <a:stretch>
            <a:fillRect/>
          </a:stretch>
        </p:blipFill>
        <p:spPr>
          <a:xfrm>
            <a:off x="172122" y="623945"/>
            <a:ext cx="4122100" cy="5932842"/>
          </a:xfrm>
          <a:prstGeom prst="rect">
            <a:avLst/>
          </a:prstGeom>
        </p:spPr>
      </p:pic>
      <p:sp>
        <p:nvSpPr>
          <p:cNvPr id="14" name="TextBox 13">
            <a:extLst>
              <a:ext uri="{FF2B5EF4-FFF2-40B4-BE49-F238E27FC236}">
                <a16:creationId xmlns:a16="http://schemas.microsoft.com/office/drawing/2014/main" id="{BDC2AC0B-4006-114D-A03D-87EF31207C12}"/>
              </a:ext>
            </a:extLst>
          </p:cNvPr>
          <p:cNvSpPr txBox="1"/>
          <p:nvPr/>
        </p:nvSpPr>
        <p:spPr>
          <a:xfrm>
            <a:off x="4826365" y="287031"/>
            <a:ext cx="3651962" cy="954107"/>
          </a:xfrm>
          <a:prstGeom prst="rect">
            <a:avLst/>
          </a:prstGeom>
          <a:noFill/>
        </p:spPr>
        <p:txBody>
          <a:bodyPr wrap="none" rtlCol="0">
            <a:spAutoFit/>
          </a:bodyPr>
          <a:lstStyle/>
          <a:p>
            <a:r>
              <a:rPr lang="en-US" sz="2800" dirty="0">
                <a:solidFill>
                  <a:srgbClr val="000090"/>
                </a:solidFill>
              </a:rPr>
              <a:t>Next : </a:t>
            </a:r>
            <a:r>
              <a:rPr lang="en-US" sz="2800" dirty="0">
                <a:solidFill>
                  <a:srgbClr val="000090"/>
                </a:solidFill>
                <a:latin typeface="Symbol" pitchFamily="2" charset="2"/>
              </a:rPr>
              <a:t>a</a:t>
            </a:r>
            <a:r>
              <a:rPr lang="en-US" sz="2800" dirty="0">
                <a:solidFill>
                  <a:srgbClr val="000090"/>
                </a:solidFill>
              </a:rPr>
              <a:t>-decay </a:t>
            </a:r>
            <a:r>
              <a:rPr lang="en-US" sz="2800" i="1" dirty="0">
                <a:solidFill>
                  <a:srgbClr val="000090"/>
                </a:solidFill>
              </a:rPr>
              <a:t>Q</a:t>
            </a:r>
            <a:r>
              <a:rPr lang="en-US" sz="2800" dirty="0">
                <a:solidFill>
                  <a:srgbClr val="000090"/>
                </a:solidFill>
              </a:rPr>
              <a:t>-values</a:t>
            </a:r>
          </a:p>
          <a:p>
            <a:pPr algn="ctr"/>
            <a:r>
              <a:rPr lang="en-US" sz="2800" dirty="0">
                <a:solidFill>
                  <a:srgbClr val="000090"/>
                </a:solidFill>
              </a:rPr>
              <a:t>(with E. Olsen)</a:t>
            </a:r>
          </a:p>
        </p:txBody>
      </p:sp>
      <p:sp>
        <p:nvSpPr>
          <p:cNvPr id="15" name="Footer Placeholder 14">
            <a:extLst>
              <a:ext uri="{FF2B5EF4-FFF2-40B4-BE49-F238E27FC236}">
                <a16:creationId xmlns:a16="http://schemas.microsoft.com/office/drawing/2014/main" id="{81DFC3AD-9348-9F46-8FB4-4D6C8D22C750}"/>
              </a:ext>
            </a:extLst>
          </p:cNvPr>
          <p:cNvSpPr>
            <a:spLocks noGrp="1"/>
          </p:cNvSpPr>
          <p:nvPr>
            <p:ph type="ftr" sz="quarter" idx="11"/>
          </p:nvPr>
        </p:nvSpPr>
        <p:spPr/>
        <p:txBody>
          <a:bodyPr/>
          <a:lstStyle/>
          <a:p>
            <a:r>
              <a:rPr lang="en-US"/>
              <a:t>W. Nazarewicz, ISNET 6, TUD 2018</a:t>
            </a:r>
          </a:p>
        </p:txBody>
      </p:sp>
      <p:sp>
        <p:nvSpPr>
          <p:cNvPr id="16" name="Slide Number Placeholder 15">
            <a:extLst>
              <a:ext uri="{FF2B5EF4-FFF2-40B4-BE49-F238E27FC236}">
                <a16:creationId xmlns:a16="http://schemas.microsoft.com/office/drawing/2014/main" id="{DEC8C13E-84B8-1C4B-9C5C-B72D2A06E769}"/>
              </a:ext>
            </a:extLst>
          </p:cNvPr>
          <p:cNvSpPr>
            <a:spLocks noGrp="1"/>
          </p:cNvSpPr>
          <p:nvPr>
            <p:ph type="sldNum" sz="quarter" idx="12"/>
          </p:nvPr>
        </p:nvSpPr>
        <p:spPr/>
        <p:txBody>
          <a:bodyPr/>
          <a:lstStyle/>
          <a:p>
            <a:fld id="{430023EF-A79C-8147-82DB-3EFB78F851C7}" type="slidenum">
              <a:rPr lang="en-US" smtClean="0"/>
              <a:t>2</a:t>
            </a:fld>
            <a:endParaRPr lang="en-US"/>
          </a:p>
        </p:txBody>
      </p:sp>
    </p:spTree>
    <p:extLst>
      <p:ext uri="{BB962C8B-B14F-4D97-AF65-F5344CB8AC3E}">
        <p14:creationId xmlns:p14="http://schemas.microsoft.com/office/powerpoint/2010/main" val="4048650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18F387-210C-2E42-9EF8-BA6AF43AAB69}"/>
              </a:ext>
            </a:extLst>
          </p:cNvPr>
          <p:cNvSpPr>
            <a:spLocks noGrp="1"/>
          </p:cNvSpPr>
          <p:nvPr>
            <p:ph type="ftr" sz="quarter" idx="11"/>
          </p:nvPr>
        </p:nvSpPr>
        <p:spPr/>
        <p:txBody>
          <a:bodyPr/>
          <a:lstStyle/>
          <a:p>
            <a:r>
              <a:rPr lang="en-US"/>
              <a:t>W. Nazarewicz, ISNET 6, TUD 2018</a:t>
            </a:r>
          </a:p>
        </p:txBody>
      </p:sp>
      <p:sp>
        <p:nvSpPr>
          <p:cNvPr id="5" name="Slide Number Placeholder 4">
            <a:extLst>
              <a:ext uri="{FF2B5EF4-FFF2-40B4-BE49-F238E27FC236}">
                <a16:creationId xmlns:a16="http://schemas.microsoft.com/office/drawing/2014/main" id="{68C1DDBA-A8F2-6843-8EAE-8C97828DB1C7}"/>
              </a:ext>
            </a:extLst>
          </p:cNvPr>
          <p:cNvSpPr>
            <a:spLocks noGrp="1"/>
          </p:cNvSpPr>
          <p:nvPr>
            <p:ph type="sldNum" sz="quarter" idx="12"/>
          </p:nvPr>
        </p:nvSpPr>
        <p:spPr/>
        <p:txBody>
          <a:bodyPr/>
          <a:lstStyle/>
          <a:p>
            <a:fld id="{430023EF-A79C-8147-82DB-3EFB78F851C7}" type="slidenum">
              <a:rPr lang="en-US" smtClean="0"/>
              <a:t>3</a:t>
            </a:fld>
            <a:endParaRPr lang="en-US"/>
          </a:p>
        </p:txBody>
      </p:sp>
      <p:sp>
        <p:nvSpPr>
          <p:cNvPr id="6" name="TextBox 5">
            <a:extLst>
              <a:ext uri="{FF2B5EF4-FFF2-40B4-BE49-F238E27FC236}">
                <a16:creationId xmlns:a16="http://schemas.microsoft.com/office/drawing/2014/main" id="{87B03A79-B14A-D848-9A4D-651A70B487E9}"/>
              </a:ext>
            </a:extLst>
          </p:cNvPr>
          <p:cNvSpPr txBox="1"/>
          <p:nvPr/>
        </p:nvSpPr>
        <p:spPr>
          <a:xfrm>
            <a:off x="544821" y="170260"/>
            <a:ext cx="8448572" cy="954107"/>
          </a:xfrm>
          <a:prstGeom prst="rect">
            <a:avLst/>
          </a:prstGeom>
          <a:noFill/>
        </p:spPr>
        <p:txBody>
          <a:bodyPr wrap="square" rtlCol="0">
            <a:spAutoFit/>
          </a:bodyPr>
          <a:lstStyle/>
          <a:p>
            <a:pPr algn="ctr"/>
            <a:r>
              <a:rPr lang="en-US" sz="2800" dirty="0">
                <a:solidFill>
                  <a:srgbClr val="000090"/>
                </a:solidFill>
              </a:rPr>
              <a:t>Next : Quantified predictions for r-process network simulations</a:t>
            </a:r>
          </a:p>
        </p:txBody>
      </p:sp>
      <p:sp>
        <p:nvSpPr>
          <p:cNvPr id="11" name="Rectangle 10">
            <a:extLst>
              <a:ext uri="{FF2B5EF4-FFF2-40B4-BE49-F238E27FC236}">
                <a16:creationId xmlns:a16="http://schemas.microsoft.com/office/drawing/2014/main" id="{0D4B78C6-D4A4-EC44-ABE7-8188C93F6F0A}"/>
              </a:ext>
            </a:extLst>
          </p:cNvPr>
          <p:cNvSpPr/>
          <p:nvPr/>
        </p:nvSpPr>
        <p:spPr>
          <a:xfrm>
            <a:off x="2825573" y="2658848"/>
            <a:ext cx="4138312"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Léo’s talk: </a:t>
            </a:r>
            <a:r>
              <a:rPr lang="en-US" i="1" dirty="0" err="1">
                <a:latin typeface="Arial" panose="020B0604020202020204" pitchFamily="34" charset="0"/>
                <a:cs typeface="Arial" panose="020B0604020202020204" pitchFamily="34" charset="0"/>
              </a:rPr>
              <a:t>p</a:t>
            </a:r>
            <a:r>
              <a:rPr lang="en-US" baseline="-25000" dirty="0" err="1">
                <a:latin typeface="Arial" panose="020B0604020202020204" pitchFamily="34" charset="0"/>
                <a:cs typeface="Arial" panose="020B0604020202020204" pitchFamily="34" charset="0"/>
              </a:rPr>
              <a:t>ex</a:t>
            </a:r>
            <a:r>
              <a:rPr lang="en-US" dirty="0">
                <a:latin typeface="Arial" panose="020B0604020202020204" pitchFamily="34" charset="0"/>
                <a:cs typeface="Arial" panose="020B0604020202020204" pitchFamily="34" charset="0"/>
              </a:rPr>
              <a:t> in the nuclear landscape</a:t>
            </a:r>
            <a:endParaRPr lang="en-US" dirty="0"/>
          </a:p>
        </p:txBody>
      </p:sp>
      <p:sp>
        <p:nvSpPr>
          <p:cNvPr id="14" name="TextBox 13">
            <a:extLst>
              <a:ext uri="{FF2B5EF4-FFF2-40B4-BE49-F238E27FC236}">
                <a16:creationId xmlns:a16="http://schemas.microsoft.com/office/drawing/2014/main" id="{BBE4C3CB-3C2D-FD42-A78B-2AA9C870C4D2}"/>
              </a:ext>
            </a:extLst>
          </p:cNvPr>
          <p:cNvSpPr txBox="1"/>
          <p:nvPr/>
        </p:nvSpPr>
        <p:spPr>
          <a:xfrm>
            <a:off x="147455" y="1049061"/>
            <a:ext cx="8996545"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Mass table with covariances (to compute quantified mass differences; Q-values)</a:t>
            </a:r>
          </a:p>
          <a:p>
            <a:pPr marL="342900" indent="-342900">
              <a:buFont typeface="Arial" panose="020B0604020202020204" pitchFamily="34" charset="0"/>
              <a:buChar char="•"/>
            </a:pPr>
            <a:r>
              <a:rPr lang="en-US" sz="2000" dirty="0"/>
              <a:t>Beta-decay and neutron capture rates</a:t>
            </a:r>
          </a:p>
          <a:p>
            <a:pPr marL="342900" indent="-342900">
              <a:buFont typeface="Arial" panose="020B0604020202020204" pitchFamily="34" charset="0"/>
              <a:buChar char="•"/>
            </a:pPr>
            <a:r>
              <a:rPr lang="en-US" sz="2000" dirty="0"/>
              <a:t>Fission yields</a:t>
            </a:r>
          </a:p>
          <a:p>
            <a:pPr marL="342900" indent="-342900">
              <a:buFont typeface="Arial" panose="020B0604020202020204" pitchFamily="34" charset="0"/>
              <a:buChar char="•"/>
            </a:pPr>
            <a:r>
              <a:rPr lang="en-US" sz="2000" dirty="0"/>
              <a:t>Goal: several quantified input sets allowing Bayesian model mixing (first step: UNEDF0 and SV-min, </a:t>
            </a:r>
            <a:r>
              <a:rPr lang="en-US" sz="2000" dirty="0" err="1"/>
              <a:t>Vojtech’s</a:t>
            </a:r>
            <a:r>
              <a:rPr lang="en-US" sz="2000" dirty="0"/>
              <a:t> talk)</a:t>
            </a:r>
          </a:p>
        </p:txBody>
      </p:sp>
      <p:pic>
        <p:nvPicPr>
          <p:cNvPr id="3" name="Picture 2">
            <a:extLst>
              <a:ext uri="{FF2B5EF4-FFF2-40B4-BE49-F238E27FC236}">
                <a16:creationId xmlns:a16="http://schemas.microsoft.com/office/drawing/2014/main" id="{AE101F7D-638E-2E45-B179-A7D74473AE06}"/>
              </a:ext>
            </a:extLst>
          </p:cNvPr>
          <p:cNvPicPr>
            <a:picLocks noChangeAspect="1"/>
          </p:cNvPicPr>
          <p:nvPr/>
        </p:nvPicPr>
        <p:blipFill>
          <a:blip r:embed="rId2"/>
          <a:stretch>
            <a:fillRect/>
          </a:stretch>
        </p:blipFill>
        <p:spPr>
          <a:xfrm>
            <a:off x="0" y="2971954"/>
            <a:ext cx="9144000" cy="3672212"/>
          </a:xfrm>
          <a:prstGeom prst="rect">
            <a:avLst/>
          </a:prstGeom>
        </p:spPr>
      </p:pic>
    </p:spTree>
    <p:extLst>
      <p:ext uri="{BB962C8B-B14F-4D97-AF65-F5344CB8AC3E}">
        <p14:creationId xmlns:p14="http://schemas.microsoft.com/office/powerpoint/2010/main" val="49589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18F387-210C-2E42-9EF8-BA6AF43AAB69}"/>
              </a:ext>
            </a:extLst>
          </p:cNvPr>
          <p:cNvSpPr>
            <a:spLocks noGrp="1"/>
          </p:cNvSpPr>
          <p:nvPr>
            <p:ph type="ftr" sz="quarter" idx="11"/>
          </p:nvPr>
        </p:nvSpPr>
        <p:spPr/>
        <p:txBody>
          <a:bodyPr/>
          <a:lstStyle/>
          <a:p>
            <a:r>
              <a:rPr lang="en-US"/>
              <a:t>W. Nazarewicz, ISNET 6, TUD 2018</a:t>
            </a:r>
          </a:p>
        </p:txBody>
      </p:sp>
      <p:sp>
        <p:nvSpPr>
          <p:cNvPr id="5" name="Slide Number Placeholder 4">
            <a:extLst>
              <a:ext uri="{FF2B5EF4-FFF2-40B4-BE49-F238E27FC236}">
                <a16:creationId xmlns:a16="http://schemas.microsoft.com/office/drawing/2014/main" id="{68C1DDBA-A8F2-6843-8EAE-8C97828DB1C7}"/>
              </a:ext>
            </a:extLst>
          </p:cNvPr>
          <p:cNvSpPr>
            <a:spLocks noGrp="1"/>
          </p:cNvSpPr>
          <p:nvPr>
            <p:ph type="sldNum" sz="quarter" idx="12"/>
          </p:nvPr>
        </p:nvSpPr>
        <p:spPr/>
        <p:txBody>
          <a:bodyPr/>
          <a:lstStyle/>
          <a:p>
            <a:fld id="{430023EF-A79C-8147-82DB-3EFB78F851C7}" type="slidenum">
              <a:rPr lang="en-US" smtClean="0"/>
              <a:t>4</a:t>
            </a:fld>
            <a:endParaRPr lang="en-US"/>
          </a:p>
        </p:txBody>
      </p:sp>
      <p:sp>
        <p:nvSpPr>
          <p:cNvPr id="6" name="TextBox 5">
            <a:extLst>
              <a:ext uri="{FF2B5EF4-FFF2-40B4-BE49-F238E27FC236}">
                <a16:creationId xmlns:a16="http://schemas.microsoft.com/office/drawing/2014/main" id="{87B03A79-B14A-D848-9A4D-651A70B487E9}"/>
              </a:ext>
            </a:extLst>
          </p:cNvPr>
          <p:cNvSpPr txBox="1"/>
          <p:nvPr/>
        </p:nvSpPr>
        <p:spPr>
          <a:xfrm>
            <a:off x="1803466" y="137987"/>
            <a:ext cx="6058582" cy="954107"/>
          </a:xfrm>
          <a:prstGeom prst="rect">
            <a:avLst/>
          </a:prstGeom>
          <a:noFill/>
        </p:spPr>
        <p:txBody>
          <a:bodyPr wrap="none" rtlCol="0">
            <a:spAutoFit/>
          </a:bodyPr>
          <a:lstStyle/>
          <a:p>
            <a:r>
              <a:rPr lang="en-US" sz="2800" dirty="0">
                <a:solidFill>
                  <a:srgbClr val="000090"/>
                </a:solidFill>
              </a:rPr>
              <a:t>Next : production cross sections for FRIB</a:t>
            </a:r>
          </a:p>
          <a:p>
            <a:pPr algn="ctr"/>
            <a:r>
              <a:rPr lang="en-US" sz="2800" dirty="0">
                <a:solidFill>
                  <a:srgbClr val="000090"/>
                </a:solidFill>
              </a:rPr>
              <a:t>(with O. Tarasov)</a:t>
            </a:r>
          </a:p>
        </p:txBody>
      </p:sp>
      <p:pic>
        <p:nvPicPr>
          <p:cNvPr id="8" name="Picture 7">
            <a:extLst>
              <a:ext uri="{FF2B5EF4-FFF2-40B4-BE49-F238E27FC236}">
                <a16:creationId xmlns:a16="http://schemas.microsoft.com/office/drawing/2014/main" id="{EB3669A8-6A70-B54B-8EC0-1AFF26447119}"/>
              </a:ext>
            </a:extLst>
          </p:cNvPr>
          <p:cNvPicPr>
            <a:picLocks noChangeAspect="1"/>
          </p:cNvPicPr>
          <p:nvPr/>
        </p:nvPicPr>
        <p:blipFill>
          <a:blip r:embed="rId2"/>
          <a:stretch>
            <a:fillRect/>
          </a:stretch>
        </p:blipFill>
        <p:spPr>
          <a:xfrm>
            <a:off x="871369" y="1044466"/>
            <a:ext cx="7616414" cy="5531143"/>
          </a:xfrm>
          <a:prstGeom prst="rect">
            <a:avLst/>
          </a:prstGeom>
        </p:spPr>
      </p:pic>
    </p:spTree>
    <p:extLst>
      <p:ext uri="{BB962C8B-B14F-4D97-AF65-F5344CB8AC3E}">
        <p14:creationId xmlns:p14="http://schemas.microsoft.com/office/powerpoint/2010/main" val="2544978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3"/>
          <p:cNvSpPr txBox="1">
            <a:spLocks noChangeArrowheads="1"/>
          </p:cNvSpPr>
          <p:nvPr/>
        </p:nvSpPr>
        <p:spPr bwMode="auto">
          <a:xfrm>
            <a:off x="141805" y="461905"/>
            <a:ext cx="8860390" cy="4955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0" hangingPunct="0">
              <a:defRPr/>
            </a:pPr>
            <a:r>
              <a:rPr lang="en-US" sz="3200" dirty="0">
                <a:solidFill>
                  <a:srgbClr val="FF0000"/>
                </a:solidFill>
              </a:rPr>
              <a:t>Naïve nuclear theorist’s approach to a systematic (model) error estimate:</a:t>
            </a:r>
            <a:endParaRPr lang="en-US" sz="2800" dirty="0">
              <a:solidFill>
                <a:srgbClr val="000000"/>
              </a:solidFill>
            </a:endParaRPr>
          </a:p>
          <a:p>
            <a:pPr defTabSz="914400" eaLnBrk="0" hangingPunct="0">
              <a:defRPr/>
            </a:pPr>
            <a:endParaRPr lang="en-US" sz="2800" dirty="0">
              <a:solidFill>
                <a:srgbClr val="000000"/>
              </a:solidFill>
            </a:endParaRPr>
          </a:p>
          <a:p>
            <a:pPr marL="457200" indent="-457200" defTabSz="914400" eaLnBrk="0" hangingPunct="0">
              <a:buFont typeface="Arial"/>
              <a:buChar char="•"/>
              <a:defRPr/>
            </a:pPr>
            <a:r>
              <a:rPr lang="en-US" sz="2800" dirty="0">
                <a:solidFill>
                  <a:srgbClr val="000000"/>
                </a:solidFill>
              </a:rPr>
              <a:t>Take a set of </a:t>
            </a:r>
            <a:r>
              <a:rPr lang="en-US" sz="2800" i="1" dirty="0">
                <a:solidFill>
                  <a:srgbClr val="000000"/>
                </a:solidFill>
              </a:rPr>
              <a:t>reasonable</a:t>
            </a:r>
            <a:r>
              <a:rPr lang="en-US" sz="2800" dirty="0">
                <a:solidFill>
                  <a:srgbClr val="000000"/>
                </a:solidFill>
              </a:rPr>
              <a:t> global models </a:t>
            </a:r>
            <a:r>
              <a:rPr lang="en-US" sz="2800" i="1" dirty="0">
                <a:solidFill>
                  <a:srgbClr val="000000"/>
                </a:solidFill>
              </a:rPr>
              <a:t>M</a:t>
            </a:r>
            <a:r>
              <a:rPr lang="en-US" sz="2800" i="1" baseline="-25000" dirty="0">
                <a:solidFill>
                  <a:srgbClr val="000000"/>
                </a:solidFill>
              </a:rPr>
              <a:t>i</a:t>
            </a:r>
            <a:r>
              <a:rPr lang="en-US" sz="2800" dirty="0">
                <a:solidFill>
                  <a:srgbClr val="000000"/>
                </a:solidFill>
              </a:rPr>
              <a:t>, hopefully based on different assumptions/formalism, that satisfy basic theoretical requirements (here comes the expert belief thing)</a:t>
            </a:r>
            <a:endParaRPr lang="en-US" sz="2800" i="1" dirty="0">
              <a:solidFill>
                <a:srgbClr val="000000"/>
              </a:solidFill>
            </a:endParaRPr>
          </a:p>
          <a:p>
            <a:pPr marL="457200" indent="-457200" defTabSz="914400" eaLnBrk="0" hangingPunct="0">
              <a:buFont typeface="Arial"/>
              <a:buChar char="•"/>
              <a:defRPr/>
            </a:pPr>
            <a:r>
              <a:rPr lang="en-US" sz="2800" dirty="0">
                <a:solidFill>
                  <a:srgbClr val="000000"/>
                </a:solidFill>
              </a:rPr>
              <a:t>Make predictions: </a:t>
            </a:r>
            <a:r>
              <a:rPr lang="en-US" sz="2800" i="1" dirty="0">
                <a:solidFill>
                  <a:srgbClr val="000000"/>
                </a:solidFill>
              </a:rPr>
              <a:t>E(</a:t>
            </a:r>
            <a:r>
              <a:rPr lang="en-US" sz="2800" i="1" dirty="0" err="1">
                <a:solidFill>
                  <a:srgbClr val="000000"/>
                </a:solidFill>
              </a:rPr>
              <a:t>y;M</a:t>
            </a:r>
            <a:r>
              <a:rPr lang="en-US" sz="2800" i="1" baseline="-25000" dirty="0" err="1">
                <a:solidFill>
                  <a:srgbClr val="000000"/>
                </a:solidFill>
              </a:rPr>
              <a:t>i</a:t>
            </a:r>
            <a:r>
              <a:rPr lang="en-US" sz="2800" i="1" dirty="0">
                <a:solidFill>
                  <a:srgbClr val="000000"/>
                </a:solidFill>
              </a:rPr>
              <a:t>)=</a:t>
            </a:r>
            <a:r>
              <a:rPr lang="en-US" sz="2800" i="1" dirty="0" err="1">
                <a:solidFill>
                  <a:srgbClr val="000000"/>
                </a:solidFill>
              </a:rPr>
              <a:t>y</a:t>
            </a:r>
            <a:r>
              <a:rPr lang="en-US" sz="2800" i="1" baseline="-25000" dirty="0" err="1">
                <a:solidFill>
                  <a:srgbClr val="000000"/>
                </a:solidFill>
              </a:rPr>
              <a:t>i</a:t>
            </a:r>
            <a:endParaRPr lang="en-US" sz="2800" i="1" baseline="-25000" dirty="0">
              <a:solidFill>
                <a:srgbClr val="000000"/>
              </a:solidFill>
            </a:endParaRPr>
          </a:p>
          <a:p>
            <a:pPr marL="457200" indent="-457200" defTabSz="914400" eaLnBrk="0" hangingPunct="0">
              <a:buFont typeface="Arial"/>
              <a:buChar char="•"/>
              <a:defRPr/>
            </a:pPr>
            <a:r>
              <a:rPr lang="en-US" sz="2800" dirty="0">
                <a:solidFill>
                  <a:srgbClr val="000000"/>
                </a:solidFill>
              </a:rPr>
              <a:t>Compute average and variation within this set</a:t>
            </a:r>
          </a:p>
          <a:p>
            <a:pPr marL="457200" indent="-457200" defTabSz="914400" eaLnBrk="0" hangingPunct="0">
              <a:buFont typeface="Arial"/>
              <a:buChar char="•"/>
              <a:defRPr/>
            </a:pPr>
            <a:r>
              <a:rPr lang="en-US" sz="2800" dirty="0">
                <a:solidFill>
                  <a:srgbClr val="000000"/>
                </a:solidFill>
              </a:rPr>
              <a:t>Compute </a:t>
            </a:r>
            <a:r>
              <a:rPr lang="en-US" sz="2800" dirty="0" err="1">
                <a:solidFill>
                  <a:srgbClr val="000000"/>
                </a:solidFill>
              </a:rPr>
              <a:t>rms</a:t>
            </a:r>
            <a:r>
              <a:rPr lang="en-US" sz="2800" dirty="0">
                <a:solidFill>
                  <a:srgbClr val="000000"/>
                </a:solidFill>
              </a:rPr>
              <a:t> deviation from existing experimental data. </a:t>
            </a:r>
          </a:p>
        </p:txBody>
      </p:sp>
      <p:sp>
        <p:nvSpPr>
          <p:cNvPr id="2" name="Footer Placeholder 1"/>
          <p:cNvSpPr>
            <a:spLocks noGrp="1"/>
          </p:cNvSpPr>
          <p:nvPr>
            <p:ph type="ftr" sz="quarter" idx="11"/>
          </p:nvPr>
        </p:nvSpPr>
        <p:spPr/>
        <p:txBody>
          <a:bodyPr/>
          <a:lstStyle/>
          <a:p>
            <a:r>
              <a:rPr lang="en-US"/>
              <a:t>W. Nazarewicz, ISNET 6, TUD 2018</a:t>
            </a:r>
          </a:p>
        </p:txBody>
      </p:sp>
      <p:sp>
        <p:nvSpPr>
          <p:cNvPr id="3" name="Slide Number Placeholder 2"/>
          <p:cNvSpPr>
            <a:spLocks noGrp="1"/>
          </p:cNvSpPr>
          <p:nvPr>
            <p:ph type="sldNum" sz="quarter" idx="12"/>
          </p:nvPr>
        </p:nvSpPr>
        <p:spPr/>
        <p:txBody>
          <a:bodyPr/>
          <a:lstStyle/>
          <a:p>
            <a:fld id="{430023EF-A79C-8147-82DB-3EFB78F851C7}" type="slidenum">
              <a:rPr lang="en-US" smtClean="0"/>
              <a:t>5</a:t>
            </a:fld>
            <a:endParaRPr lang="en-US"/>
          </a:p>
        </p:txBody>
      </p:sp>
      <p:sp>
        <p:nvSpPr>
          <p:cNvPr id="4" name="Rectangle 3"/>
          <p:cNvSpPr/>
          <p:nvPr/>
        </p:nvSpPr>
        <p:spPr>
          <a:xfrm>
            <a:off x="3763300" y="5752396"/>
            <a:ext cx="4512999" cy="646331"/>
          </a:xfrm>
          <a:prstGeom prst="rect">
            <a:avLst/>
          </a:prstGeom>
        </p:spPr>
        <p:txBody>
          <a:bodyPr wrap="none">
            <a:spAutoFit/>
          </a:bodyPr>
          <a:lstStyle/>
          <a:p>
            <a:pPr defTabSz="914400" eaLnBrk="0" hangingPunct="0">
              <a:defRPr/>
            </a:pPr>
            <a:r>
              <a:rPr lang="en-US" sz="3600" dirty="0">
                <a:solidFill>
                  <a:srgbClr val="000090"/>
                </a:solidFill>
              </a:rPr>
              <a:t>Can we do better? Yes!</a:t>
            </a:r>
          </a:p>
        </p:txBody>
      </p:sp>
    </p:spTree>
    <p:extLst>
      <p:ext uri="{BB962C8B-B14F-4D97-AF65-F5344CB8AC3E}">
        <p14:creationId xmlns:p14="http://schemas.microsoft.com/office/powerpoint/2010/main" val="183986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W. Nazarewicz, ISNET 6, TUD 2018</a:t>
            </a:r>
          </a:p>
        </p:txBody>
      </p:sp>
      <p:sp>
        <p:nvSpPr>
          <p:cNvPr id="5" name="Slide Number Placeholder 4"/>
          <p:cNvSpPr>
            <a:spLocks noGrp="1"/>
          </p:cNvSpPr>
          <p:nvPr>
            <p:ph type="sldNum" sz="quarter" idx="12"/>
          </p:nvPr>
        </p:nvSpPr>
        <p:spPr/>
        <p:txBody>
          <a:bodyPr/>
          <a:lstStyle/>
          <a:p>
            <a:fld id="{430023EF-A79C-8147-82DB-3EFB78F851C7}" type="slidenum">
              <a:rPr lang="en-US" smtClean="0"/>
              <a:t>6</a:t>
            </a:fld>
            <a:endParaRPr lang="en-US"/>
          </a:p>
        </p:txBody>
      </p:sp>
      <p:sp>
        <p:nvSpPr>
          <p:cNvPr id="6" name="TextBox 5"/>
          <p:cNvSpPr txBox="1"/>
          <p:nvPr/>
        </p:nvSpPr>
        <p:spPr>
          <a:xfrm>
            <a:off x="3288413" y="93605"/>
            <a:ext cx="2792676" cy="523220"/>
          </a:xfrm>
          <a:prstGeom prst="rect">
            <a:avLst/>
          </a:prstGeom>
          <a:noFill/>
        </p:spPr>
        <p:txBody>
          <a:bodyPr wrap="none" rtlCol="0">
            <a:spAutoFit/>
          </a:bodyPr>
          <a:lstStyle/>
          <a:p>
            <a:r>
              <a:rPr lang="en-US" sz="2800" dirty="0">
                <a:solidFill>
                  <a:srgbClr val="000090"/>
                </a:solidFill>
              </a:rPr>
              <a:t>What is required?</a:t>
            </a:r>
          </a:p>
        </p:txBody>
      </p:sp>
      <p:sp>
        <p:nvSpPr>
          <p:cNvPr id="7" name="TextBox 6"/>
          <p:cNvSpPr txBox="1"/>
          <p:nvPr/>
        </p:nvSpPr>
        <p:spPr>
          <a:xfrm>
            <a:off x="429529" y="616825"/>
            <a:ext cx="8284941" cy="2308324"/>
          </a:xfrm>
          <a:prstGeom prst="rect">
            <a:avLst/>
          </a:prstGeom>
          <a:noFill/>
        </p:spPr>
        <p:txBody>
          <a:bodyPr wrap="square" rtlCol="0">
            <a:spAutoFit/>
          </a:bodyPr>
          <a:lstStyle/>
          <a:p>
            <a:pPr marL="285750" indent="-285750">
              <a:buFont typeface="Arial"/>
              <a:buChar char="•"/>
            </a:pPr>
            <a:r>
              <a:rPr lang="en-US" sz="2400" dirty="0"/>
              <a:t>Common dataset </a:t>
            </a:r>
            <a:r>
              <a:rPr lang="en-US" sz="2400" i="1" dirty="0">
                <a:latin typeface="Times New Roman"/>
                <a:cs typeface="Times New Roman"/>
              </a:rPr>
              <a:t>Y</a:t>
            </a:r>
            <a:r>
              <a:rPr lang="en-US" sz="2400" dirty="0"/>
              <a:t> (as large as possible) needs to be defined</a:t>
            </a:r>
          </a:p>
          <a:p>
            <a:pPr marL="285750" indent="-285750">
              <a:buFont typeface="Arial"/>
              <a:buChar char="•"/>
            </a:pPr>
            <a:r>
              <a:rPr lang="en-US" sz="2400" dirty="0"/>
              <a:t>Statistical analysis for individual models needs to be carried out (parameter posteriors determined)</a:t>
            </a:r>
          </a:p>
          <a:p>
            <a:pPr marL="285750" indent="-285750">
              <a:buFont typeface="Arial"/>
              <a:buChar char="•"/>
            </a:pPr>
            <a:r>
              <a:rPr lang="en-US" sz="2400" dirty="0"/>
              <a:t>Individual model predictions carried out, including statistical uncertainties</a:t>
            </a:r>
          </a:p>
          <a:p>
            <a:pPr marL="285750" indent="-285750">
              <a:buFont typeface="Arial"/>
              <a:buChar char="•"/>
            </a:pPr>
            <a:r>
              <a:rPr lang="en-US" sz="2400" dirty="0"/>
              <a:t>Decision should be made on the prior model probability </a:t>
            </a:r>
            <a:r>
              <a:rPr lang="en-US" sz="2400" i="1" dirty="0">
                <a:latin typeface="Times New Roman"/>
                <a:cs typeface="Times New Roman"/>
              </a:rPr>
              <a:t>p(M</a:t>
            </a:r>
            <a:r>
              <a:rPr lang="en-US" sz="2400" i="1" baseline="-25000" dirty="0">
                <a:latin typeface="Times New Roman"/>
                <a:cs typeface="Times New Roman"/>
              </a:rPr>
              <a:t>k</a:t>
            </a:r>
            <a:r>
              <a:rPr lang="en-US" sz="2400" i="1" dirty="0">
                <a:latin typeface="Times New Roman"/>
                <a:cs typeface="Times New Roman"/>
              </a:rPr>
              <a:t>)</a:t>
            </a:r>
          </a:p>
        </p:txBody>
      </p:sp>
      <p:grpSp>
        <p:nvGrpSpPr>
          <p:cNvPr id="8" name="Group 7">
            <a:extLst>
              <a:ext uri="{FF2B5EF4-FFF2-40B4-BE49-F238E27FC236}">
                <a16:creationId xmlns:a16="http://schemas.microsoft.com/office/drawing/2014/main" id="{4662EEA9-FAD6-BE4A-AF14-78B78594A5F1}"/>
              </a:ext>
            </a:extLst>
          </p:cNvPr>
          <p:cNvGrpSpPr/>
          <p:nvPr/>
        </p:nvGrpSpPr>
        <p:grpSpPr>
          <a:xfrm>
            <a:off x="2260175" y="3083896"/>
            <a:ext cx="4849151" cy="3285337"/>
            <a:chOff x="287867" y="592667"/>
            <a:chExt cx="8551333" cy="5793593"/>
          </a:xfrm>
        </p:grpSpPr>
        <p:sp>
          <p:nvSpPr>
            <p:cNvPr id="9" name="Rounded Rectangle 8">
              <a:extLst>
                <a:ext uri="{FF2B5EF4-FFF2-40B4-BE49-F238E27FC236}">
                  <a16:creationId xmlns:a16="http://schemas.microsoft.com/office/drawing/2014/main" id="{D1F766C5-BBBA-784D-8539-FC06063F74B9}"/>
                </a:ext>
              </a:extLst>
            </p:cNvPr>
            <p:cNvSpPr/>
            <p:nvPr/>
          </p:nvSpPr>
          <p:spPr bwMode="auto">
            <a:xfrm>
              <a:off x="287867" y="592667"/>
              <a:ext cx="8551333" cy="5763683"/>
            </a:xfrm>
            <a:prstGeom prst="roundRect">
              <a:avLst/>
            </a:prstGeom>
            <a:solidFill>
              <a:srgbClr val="E2FE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1050" dirty="0">
                <a:solidFill>
                  <a:srgbClr val="000000"/>
                </a:solidFill>
                <a:latin typeface="Comic Sans MS" pitchFamily="-112" charset="0"/>
                <a:ea typeface="ＭＳ Ｐゴシック" pitchFamily="-112" charset="-128"/>
                <a:cs typeface="ＭＳ Ｐゴシック" pitchFamily="-112" charset="-128"/>
              </a:endParaRPr>
            </a:p>
          </p:txBody>
        </p:sp>
        <p:sp>
          <p:nvSpPr>
            <p:cNvPr id="10" name="Oval 9">
              <a:extLst>
                <a:ext uri="{FF2B5EF4-FFF2-40B4-BE49-F238E27FC236}">
                  <a16:creationId xmlns:a16="http://schemas.microsoft.com/office/drawing/2014/main" id="{626B8080-2346-A54E-854A-A637501BAFBE}"/>
                </a:ext>
              </a:extLst>
            </p:cNvPr>
            <p:cNvSpPr/>
            <p:nvPr/>
          </p:nvSpPr>
          <p:spPr bwMode="auto">
            <a:xfrm>
              <a:off x="3911175" y="1066800"/>
              <a:ext cx="1709100" cy="3804127"/>
            </a:xfrm>
            <a:prstGeom prst="ellipse">
              <a:avLst/>
            </a:prstGeom>
            <a:solidFill>
              <a:srgbClr val="99D825">
                <a:alpha val="1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1050">
                <a:solidFill>
                  <a:srgbClr val="000000"/>
                </a:solidFill>
                <a:latin typeface="Comic Sans MS" pitchFamily="-112" charset="0"/>
                <a:ea typeface="ＭＳ Ｐゴシック" pitchFamily="-112" charset="-128"/>
                <a:cs typeface="ＭＳ Ｐゴシック" pitchFamily="-112" charset="-128"/>
              </a:endParaRPr>
            </a:p>
          </p:txBody>
        </p:sp>
        <p:sp>
          <p:nvSpPr>
            <p:cNvPr id="11" name="Oval 10">
              <a:extLst>
                <a:ext uri="{FF2B5EF4-FFF2-40B4-BE49-F238E27FC236}">
                  <a16:creationId xmlns:a16="http://schemas.microsoft.com/office/drawing/2014/main" id="{347268EC-18EE-7749-B29C-F713C977073C}"/>
                </a:ext>
              </a:extLst>
            </p:cNvPr>
            <p:cNvSpPr/>
            <p:nvPr/>
          </p:nvSpPr>
          <p:spPr bwMode="auto">
            <a:xfrm rot="1905829">
              <a:off x="4683023" y="1342461"/>
              <a:ext cx="1709100" cy="3804127"/>
            </a:xfrm>
            <a:prstGeom prst="ellipse">
              <a:avLst/>
            </a:prstGeom>
            <a:solidFill>
              <a:schemeClr val="accent1">
                <a:alpha val="1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1050">
                <a:solidFill>
                  <a:srgbClr val="000000"/>
                </a:solidFill>
                <a:latin typeface="Comic Sans MS" pitchFamily="-112" charset="0"/>
                <a:ea typeface="ＭＳ Ｐゴシック" pitchFamily="-112" charset="-128"/>
                <a:cs typeface="ＭＳ Ｐゴシック" pitchFamily="-112" charset="-128"/>
              </a:endParaRPr>
            </a:p>
          </p:txBody>
        </p:sp>
        <p:sp>
          <p:nvSpPr>
            <p:cNvPr id="12" name="Oval 11">
              <a:extLst>
                <a:ext uri="{FF2B5EF4-FFF2-40B4-BE49-F238E27FC236}">
                  <a16:creationId xmlns:a16="http://schemas.microsoft.com/office/drawing/2014/main" id="{F17C6FD3-7B02-E149-A8D7-4C9FEBB6C090}"/>
                </a:ext>
              </a:extLst>
            </p:cNvPr>
            <p:cNvSpPr/>
            <p:nvPr/>
          </p:nvSpPr>
          <p:spPr bwMode="auto">
            <a:xfrm rot="5400000">
              <a:off x="4931120" y="1893786"/>
              <a:ext cx="1709099" cy="3804127"/>
            </a:xfrm>
            <a:prstGeom prst="ellipse">
              <a:avLst/>
            </a:prstGeom>
            <a:solidFill>
              <a:schemeClr val="accent1">
                <a:alpha val="1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1050">
                <a:solidFill>
                  <a:srgbClr val="000000"/>
                </a:solidFill>
                <a:latin typeface="Comic Sans MS" pitchFamily="-112" charset="0"/>
                <a:ea typeface="ＭＳ Ｐゴシック" pitchFamily="-112" charset="-128"/>
                <a:cs typeface="ＭＳ Ｐゴシック" pitchFamily="-112" charset="-128"/>
              </a:endParaRPr>
            </a:p>
          </p:txBody>
        </p:sp>
        <p:sp>
          <p:nvSpPr>
            <p:cNvPr id="13" name="Oval 12">
              <a:extLst>
                <a:ext uri="{FF2B5EF4-FFF2-40B4-BE49-F238E27FC236}">
                  <a16:creationId xmlns:a16="http://schemas.microsoft.com/office/drawing/2014/main" id="{BFEF1EB6-D3B4-9741-B2E4-70509AABAB53}"/>
                </a:ext>
              </a:extLst>
            </p:cNvPr>
            <p:cNvSpPr/>
            <p:nvPr/>
          </p:nvSpPr>
          <p:spPr bwMode="auto">
            <a:xfrm rot="12705829">
              <a:off x="3715266" y="2428081"/>
              <a:ext cx="1709100" cy="3804127"/>
            </a:xfrm>
            <a:prstGeom prst="ellipse">
              <a:avLst/>
            </a:prstGeom>
            <a:solidFill>
              <a:srgbClr val="FFFF00">
                <a:alpha val="1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1050">
                <a:solidFill>
                  <a:srgbClr val="000000"/>
                </a:solidFill>
                <a:latin typeface="Comic Sans MS" pitchFamily="-112" charset="0"/>
                <a:ea typeface="ＭＳ Ｐゴシック" pitchFamily="-112" charset="-128"/>
                <a:cs typeface="ＭＳ Ｐゴシック" pitchFamily="-112" charset="-128"/>
              </a:endParaRPr>
            </a:p>
          </p:txBody>
        </p:sp>
        <p:sp>
          <p:nvSpPr>
            <p:cNvPr id="14" name="Oval 13">
              <a:extLst>
                <a:ext uri="{FF2B5EF4-FFF2-40B4-BE49-F238E27FC236}">
                  <a16:creationId xmlns:a16="http://schemas.microsoft.com/office/drawing/2014/main" id="{1FF3420A-9FAA-D94C-ACC8-44AF9C6A92F8}"/>
                </a:ext>
              </a:extLst>
            </p:cNvPr>
            <p:cNvSpPr/>
            <p:nvPr/>
          </p:nvSpPr>
          <p:spPr bwMode="auto">
            <a:xfrm rot="16200000">
              <a:off x="3467169" y="1876756"/>
              <a:ext cx="1709099" cy="3804127"/>
            </a:xfrm>
            <a:prstGeom prst="ellipse">
              <a:avLst/>
            </a:prstGeom>
            <a:solidFill>
              <a:srgbClr val="3366FF">
                <a:alpha val="1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1050">
                <a:solidFill>
                  <a:srgbClr val="000000"/>
                </a:solidFill>
                <a:latin typeface="Comic Sans MS" pitchFamily="-112" charset="0"/>
                <a:ea typeface="ＭＳ Ｐゴシック" pitchFamily="-112" charset="-128"/>
                <a:cs typeface="ＭＳ Ｐゴシック" pitchFamily="-112" charset="-128"/>
              </a:endParaRPr>
            </a:p>
          </p:txBody>
        </p:sp>
        <p:sp>
          <p:nvSpPr>
            <p:cNvPr id="15" name="Oval 14">
              <a:extLst>
                <a:ext uri="{FF2B5EF4-FFF2-40B4-BE49-F238E27FC236}">
                  <a16:creationId xmlns:a16="http://schemas.microsoft.com/office/drawing/2014/main" id="{E1B591CB-6278-B947-9F16-60C8A3579B9E}"/>
                </a:ext>
              </a:extLst>
            </p:cNvPr>
            <p:cNvSpPr/>
            <p:nvPr/>
          </p:nvSpPr>
          <p:spPr bwMode="auto">
            <a:xfrm rot="18249731">
              <a:off x="3292678" y="1382065"/>
              <a:ext cx="2505031" cy="3804127"/>
            </a:xfrm>
            <a:prstGeom prst="ellipse">
              <a:avLst/>
            </a:prstGeom>
            <a:solidFill>
              <a:schemeClr val="accent1">
                <a:alpha val="1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1050">
                <a:solidFill>
                  <a:srgbClr val="000000"/>
                </a:solidFill>
                <a:latin typeface="Comic Sans MS" pitchFamily="-112" charset="0"/>
                <a:ea typeface="ＭＳ Ｐゴシック" pitchFamily="-112" charset="-128"/>
                <a:cs typeface="ＭＳ Ｐゴシック" pitchFamily="-112" charset="-128"/>
              </a:endParaRPr>
            </a:p>
          </p:txBody>
        </p:sp>
        <p:sp>
          <p:nvSpPr>
            <p:cNvPr id="16" name="Oval 15">
              <a:extLst>
                <a:ext uri="{FF2B5EF4-FFF2-40B4-BE49-F238E27FC236}">
                  <a16:creationId xmlns:a16="http://schemas.microsoft.com/office/drawing/2014/main" id="{71B274F8-7CCA-EC4B-89CF-A70744F2D173}"/>
                </a:ext>
              </a:extLst>
            </p:cNvPr>
            <p:cNvSpPr/>
            <p:nvPr/>
          </p:nvSpPr>
          <p:spPr bwMode="auto">
            <a:xfrm rot="7449731">
              <a:off x="4309679" y="2388477"/>
              <a:ext cx="2505031" cy="3804127"/>
            </a:xfrm>
            <a:prstGeom prst="ellipse">
              <a:avLst/>
            </a:prstGeom>
            <a:solidFill>
              <a:srgbClr val="FF0000">
                <a:alpha val="17000"/>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1050">
                <a:solidFill>
                  <a:srgbClr val="000000"/>
                </a:solidFill>
                <a:latin typeface="Comic Sans MS" pitchFamily="-112" charset="0"/>
                <a:ea typeface="ＭＳ Ｐゴシック" pitchFamily="-112" charset="-128"/>
                <a:cs typeface="ＭＳ Ｐゴシック" pitchFamily="-112" charset="-128"/>
              </a:endParaRPr>
            </a:p>
          </p:txBody>
        </p:sp>
        <p:sp>
          <p:nvSpPr>
            <p:cNvPr id="17" name="TextBox 16">
              <a:extLst>
                <a:ext uri="{FF2B5EF4-FFF2-40B4-BE49-F238E27FC236}">
                  <a16:creationId xmlns:a16="http://schemas.microsoft.com/office/drawing/2014/main" id="{1E7FB9D3-6023-4445-B493-12103C1B324D}"/>
                </a:ext>
              </a:extLst>
            </p:cNvPr>
            <p:cNvSpPr txBox="1"/>
            <p:nvPr/>
          </p:nvSpPr>
          <p:spPr>
            <a:xfrm>
              <a:off x="5926665" y="5170312"/>
              <a:ext cx="724240" cy="651306"/>
            </a:xfrm>
            <a:prstGeom prst="rect">
              <a:avLst/>
            </a:prstGeom>
            <a:noFill/>
          </p:spPr>
          <p:txBody>
            <a:bodyPr wrap="none" rtlCol="0">
              <a:spAutoFit/>
            </a:bodyPr>
            <a:lstStyle/>
            <a:p>
              <a:pPr fontAlgn="base">
                <a:spcBef>
                  <a:spcPct val="0"/>
                </a:spcBef>
                <a:spcAft>
                  <a:spcPct val="0"/>
                </a:spcAft>
              </a:pPr>
              <a:r>
                <a:rPr lang="en-US" i="1" dirty="0" err="1">
                  <a:solidFill>
                    <a:srgbClr val="FF0000"/>
                  </a:solidFill>
                  <a:latin typeface="Times New Roman"/>
                  <a:ea typeface="ＭＳ Ｐゴシック" charset="-128"/>
                  <a:cs typeface="Times New Roman"/>
                </a:rPr>
                <a:t>Y</a:t>
              </a:r>
              <a:r>
                <a:rPr lang="en-US" i="1" baseline="-25000" dirty="0" err="1">
                  <a:solidFill>
                    <a:srgbClr val="FF0000"/>
                  </a:solidFill>
                  <a:latin typeface="Symbol" charset="2"/>
                  <a:ea typeface="ＭＳ Ｐゴシック" charset="-128"/>
                  <a:cs typeface="Symbol" charset="2"/>
                </a:rPr>
                <a:t>a</a:t>
              </a:r>
              <a:endParaRPr lang="en-US" i="1" baseline="-25000" dirty="0">
                <a:solidFill>
                  <a:srgbClr val="FF0000"/>
                </a:solidFill>
                <a:latin typeface="Symbol" charset="2"/>
                <a:ea typeface="ＭＳ Ｐゴシック" charset="-128"/>
                <a:cs typeface="Symbol" charset="2"/>
              </a:endParaRPr>
            </a:p>
          </p:txBody>
        </p:sp>
        <p:pic>
          <p:nvPicPr>
            <p:cNvPr id="18" name="Picture 17">
              <a:extLst>
                <a:ext uri="{FF2B5EF4-FFF2-40B4-BE49-F238E27FC236}">
                  <a16:creationId xmlns:a16="http://schemas.microsoft.com/office/drawing/2014/main" id="{D1542120-C681-5549-B2FE-F9ED905AF791}"/>
                </a:ext>
              </a:extLst>
            </p:cNvPr>
            <p:cNvPicPr>
              <a:picLocks noChangeAspect="1"/>
            </p:cNvPicPr>
            <p:nvPr/>
          </p:nvPicPr>
          <p:blipFill>
            <a:blip r:embed="rId2"/>
            <a:stretch>
              <a:fillRect/>
            </a:stretch>
          </p:blipFill>
          <p:spPr>
            <a:xfrm>
              <a:off x="5729104" y="4831459"/>
              <a:ext cx="1381984" cy="375539"/>
            </a:xfrm>
            <a:prstGeom prst="rect">
              <a:avLst/>
            </a:prstGeom>
          </p:spPr>
        </p:pic>
        <p:sp>
          <p:nvSpPr>
            <p:cNvPr id="19" name="Oval 18">
              <a:extLst>
                <a:ext uri="{FF2B5EF4-FFF2-40B4-BE49-F238E27FC236}">
                  <a16:creationId xmlns:a16="http://schemas.microsoft.com/office/drawing/2014/main" id="{A4E5898F-5B34-B74E-8FF5-18F623A61362}"/>
                </a:ext>
              </a:extLst>
            </p:cNvPr>
            <p:cNvSpPr/>
            <p:nvPr/>
          </p:nvSpPr>
          <p:spPr bwMode="auto">
            <a:xfrm rot="14131084">
              <a:off x="507861" y="1131027"/>
              <a:ext cx="1833998" cy="2197500"/>
            </a:xfrm>
            <a:prstGeom prst="ellipse">
              <a:avLst/>
            </a:prstGeom>
            <a:solidFill>
              <a:srgbClr val="0000FF">
                <a:alpha val="1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1050">
                <a:solidFill>
                  <a:srgbClr val="000000"/>
                </a:solidFill>
                <a:latin typeface="Comic Sans MS" pitchFamily="-112" charset="0"/>
                <a:ea typeface="ＭＳ Ｐゴシック" pitchFamily="-112" charset="-128"/>
                <a:cs typeface="ＭＳ Ｐゴシック" pitchFamily="-112" charset="-128"/>
              </a:endParaRPr>
            </a:p>
          </p:txBody>
        </p:sp>
        <p:sp>
          <p:nvSpPr>
            <p:cNvPr id="20" name="TextBox 19">
              <a:extLst>
                <a:ext uri="{FF2B5EF4-FFF2-40B4-BE49-F238E27FC236}">
                  <a16:creationId xmlns:a16="http://schemas.microsoft.com/office/drawing/2014/main" id="{829D6666-17A1-8A4C-8BF7-EF10BC64434B}"/>
                </a:ext>
              </a:extLst>
            </p:cNvPr>
            <p:cNvSpPr txBox="1"/>
            <p:nvPr/>
          </p:nvSpPr>
          <p:spPr>
            <a:xfrm>
              <a:off x="4480549" y="5789230"/>
              <a:ext cx="3822464" cy="597030"/>
            </a:xfrm>
            <a:prstGeom prst="rect">
              <a:avLst/>
            </a:prstGeom>
            <a:noFill/>
          </p:spPr>
          <p:txBody>
            <a:bodyPr wrap="none" rtlCol="0">
              <a:spAutoFit/>
            </a:bodyPr>
            <a:lstStyle/>
            <a:p>
              <a:pPr fontAlgn="base">
                <a:spcBef>
                  <a:spcPct val="0"/>
                </a:spcBef>
                <a:spcAft>
                  <a:spcPct val="0"/>
                </a:spcAft>
              </a:pPr>
              <a:r>
                <a:rPr lang="en-US" sz="1600" dirty="0">
                  <a:solidFill>
                    <a:srgbClr val="FF0000"/>
                  </a:solidFill>
                  <a:latin typeface="Arial" charset="0"/>
                  <a:ea typeface="ＭＳ Ｐゴシック" charset="-128"/>
                  <a:cs typeface="ＭＳ Ｐゴシック" charset="-128"/>
                </a:rPr>
                <a:t>set of observables </a:t>
              </a:r>
              <a:r>
                <a:rPr lang="en-US" sz="1600" i="1" dirty="0" err="1">
                  <a:solidFill>
                    <a:srgbClr val="FF0000"/>
                  </a:solidFill>
                  <a:latin typeface="Times New Roman"/>
                  <a:ea typeface="ＭＳ Ｐゴシック" charset="-128"/>
                  <a:cs typeface="Times New Roman"/>
                </a:rPr>
                <a:t>Y</a:t>
              </a:r>
              <a:r>
                <a:rPr lang="en-US" sz="1600" i="1" baseline="-25000" dirty="0" err="1">
                  <a:solidFill>
                    <a:srgbClr val="FF0000"/>
                  </a:solidFill>
                  <a:latin typeface="Times New Roman"/>
                  <a:ea typeface="ＭＳ Ｐゴシック" charset="-128"/>
                  <a:cs typeface="Times New Roman"/>
                </a:rPr>
                <a:t>tot</a:t>
              </a:r>
              <a:endParaRPr lang="en-US" sz="1600" i="1" baseline="-25000" dirty="0">
                <a:solidFill>
                  <a:srgbClr val="FF0000"/>
                </a:solidFill>
                <a:latin typeface="Times New Roman"/>
                <a:ea typeface="ＭＳ Ｐゴシック" charset="-128"/>
                <a:cs typeface="Times New Roman"/>
              </a:endParaRPr>
            </a:p>
          </p:txBody>
        </p:sp>
        <p:sp>
          <p:nvSpPr>
            <p:cNvPr id="21" name="TextBox 20">
              <a:extLst>
                <a:ext uri="{FF2B5EF4-FFF2-40B4-BE49-F238E27FC236}">
                  <a16:creationId xmlns:a16="http://schemas.microsoft.com/office/drawing/2014/main" id="{94963795-87AD-1B43-A02A-F06C65573F96}"/>
                </a:ext>
              </a:extLst>
            </p:cNvPr>
            <p:cNvSpPr txBox="1"/>
            <p:nvPr/>
          </p:nvSpPr>
          <p:spPr>
            <a:xfrm>
              <a:off x="4465947" y="1179654"/>
              <a:ext cx="749679" cy="597030"/>
            </a:xfrm>
            <a:prstGeom prst="rect">
              <a:avLst/>
            </a:prstGeom>
            <a:noFill/>
          </p:spPr>
          <p:txBody>
            <a:bodyPr wrap="none" rtlCol="0">
              <a:spAutoFit/>
            </a:bodyPr>
            <a:lstStyle/>
            <a:p>
              <a:r>
                <a:rPr lang="en-US" sz="1600" i="1" dirty="0">
                  <a:latin typeface="Times New Roman"/>
                  <a:cs typeface="Times New Roman"/>
                </a:rPr>
                <a:t>M</a:t>
              </a:r>
              <a:r>
                <a:rPr lang="en-US" sz="1600" i="1" baseline="-25000" dirty="0">
                  <a:latin typeface="Times New Roman"/>
                  <a:cs typeface="Times New Roman"/>
                </a:rPr>
                <a:t>1</a:t>
              </a:r>
            </a:p>
          </p:txBody>
        </p:sp>
        <p:sp>
          <p:nvSpPr>
            <p:cNvPr id="22" name="TextBox 21">
              <a:extLst>
                <a:ext uri="{FF2B5EF4-FFF2-40B4-BE49-F238E27FC236}">
                  <a16:creationId xmlns:a16="http://schemas.microsoft.com/office/drawing/2014/main" id="{512CA045-C829-1A40-9B68-91AB8EFC2A7F}"/>
                </a:ext>
              </a:extLst>
            </p:cNvPr>
            <p:cNvSpPr txBox="1"/>
            <p:nvPr/>
          </p:nvSpPr>
          <p:spPr>
            <a:xfrm>
              <a:off x="5876228" y="1790895"/>
              <a:ext cx="749679" cy="597030"/>
            </a:xfrm>
            <a:prstGeom prst="rect">
              <a:avLst/>
            </a:prstGeom>
            <a:noFill/>
          </p:spPr>
          <p:txBody>
            <a:bodyPr wrap="none" rtlCol="0">
              <a:spAutoFit/>
            </a:bodyPr>
            <a:lstStyle/>
            <a:p>
              <a:r>
                <a:rPr lang="en-US" sz="1600" i="1" dirty="0">
                  <a:latin typeface="Times New Roman"/>
                  <a:cs typeface="Times New Roman"/>
                </a:rPr>
                <a:t>M</a:t>
              </a:r>
              <a:r>
                <a:rPr lang="en-US" sz="1600" i="1" baseline="-25000" dirty="0">
                  <a:latin typeface="Times New Roman"/>
                  <a:cs typeface="Times New Roman"/>
                </a:rPr>
                <a:t>2</a:t>
              </a:r>
            </a:p>
          </p:txBody>
        </p:sp>
        <p:sp>
          <p:nvSpPr>
            <p:cNvPr id="23" name="TextBox 22">
              <a:extLst>
                <a:ext uri="{FF2B5EF4-FFF2-40B4-BE49-F238E27FC236}">
                  <a16:creationId xmlns:a16="http://schemas.microsoft.com/office/drawing/2014/main" id="{F75F8EED-678F-6F47-91F5-BD15FC2F4131}"/>
                </a:ext>
              </a:extLst>
            </p:cNvPr>
            <p:cNvSpPr txBox="1"/>
            <p:nvPr/>
          </p:nvSpPr>
          <p:spPr>
            <a:xfrm>
              <a:off x="6917862" y="3488267"/>
              <a:ext cx="749679" cy="597030"/>
            </a:xfrm>
            <a:prstGeom prst="rect">
              <a:avLst/>
            </a:prstGeom>
            <a:noFill/>
          </p:spPr>
          <p:txBody>
            <a:bodyPr wrap="none" rtlCol="0">
              <a:spAutoFit/>
            </a:bodyPr>
            <a:lstStyle/>
            <a:p>
              <a:r>
                <a:rPr lang="en-US" sz="1600" i="1" dirty="0">
                  <a:latin typeface="Times New Roman"/>
                  <a:cs typeface="Times New Roman"/>
                </a:rPr>
                <a:t>M</a:t>
              </a:r>
              <a:r>
                <a:rPr lang="en-US" sz="1600" i="1" baseline="-25000" dirty="0">
                  <a:latin typeface="Times New Roman"/>
                  <a:cs typeface="Times New Roman"/>
                </a:rPr>
                <a:t>3</a:t>
              </a:r>
            </a:p>
          </p:txBody>
        </p:sp>
        <p:sp>
          <p:nvSpPr>
            <p:cNvPr id="24" name="TextBox 23">
              <a:extLst>
                <a:ext uri="{FF2B5EF4-FFF2-40B4-BE49-F238E27FC236}">
                  <a16:creationId xmlns:a16="http://schemas.microsoft.com/office/drawing/2014/main" id="{1051EB3F-D01D-2349-BD77-1D3F82BD3C3D}"/>
                </a:ext>
              </a:extLst>
            </p:cNvPr>
            <p:cNvSpPr txBox="1"/>
            <p:nvPr/>
          </p:nvSpPr>
          <p:spPr>
            <a:xfrm>
              <a:off x="5021231" y="5002469"/>
              <a:ext cx="780776" cy="597030"/>
            </a:xfrm>
            <a:prstGeom prst="rect">
              <a:avLst/>
            </a:prstGeom>
            <a:noFill/>
          </p:spPr>
          <p:txBody>
            <a:bodyPr wrap="none" rtlCol="0">
              <a:spAutoFit/>
            </a:bodyPr>
            <a:lstStyle/>
            <a:p>
              <a:r>
                <a:rPr lang="en-US" sz="1600" i="1" dirty="0">
                  <a:latin typeface="Times New Roman"/>
                  <a:cs typeface="Times New Roman"/>
                </a:rPr>
                <a:t>M</a:t>
              </a:r>
              <a:r>
                <a:rPr lang="en-US" sz="1600" i="1" baseline="-25000" dirty="0">
                  <a:latin typeface="Symbol" charset="2"/>
                  <a:cs typeface="Symbol" charset="2"/>
                </a:rPr>
                <a:t>a</a:t>
              </a:r>
            </a:p>
          </p:txBody>
        </p:sp>
        <p:sp>
          <p:nvSpPr>
            <p:cNvPr id="25" name="TextBox 24">
              <a:extLst>
                <a:ext uri="{FF2B5EF4-FFF2-40B4-BE49-F238E27FC236}">
                  <a16:creationId xmlns:a16="http://schemas.microsoft.com/office/drawing/2014/main" id="{3BAE74B6-09A1-2649-ADA1-B8C72C2289F0}"/>
                </a:ext>
              </a:extLst>
            </p:cNvPr>
            <p:cNvSpPr txBox="1"/>
            <p:nvPr/>
          </p:nvSpPr>
          <p:spPr>
            <a:xfrm>
              <a:off x="1083790" y="1593664"/>
              <a:ext cx="1114344" cy="597030"/>
            </a:xfrm>
            <a:prstGeom prst="rect">
              <a:avLst/>
            </a:prstGeom>
            <a:noFill/>
          </p:spPr>
          <p:txBody>
            <a:bodyPr wrap="none" rtlCol="0">
              <a:spAutoFit/>
            </a:bodyPr>
            <a:lstStyle/>
            <a:p>
              <a:r>
                <a:rPr lang="en-US" sz="1600" i="1" dirty="0">
                  <a:latin typeface="Times New Roman"/>
                  <a:cs typeface="Times New Roman"/>
                </a:rPr>
                <a:t>M</a:t>
              </a:r>
              <a:r>
                <a:rPr lang="en-US" sz="1600" i="1" baseline="-25000" dirty="0">
                  <a:latin typeface="Times New Roman"/>
                  <a:cs typeface="Times New Roman"/>
                </a:rPr>
                <a:t>1271</a:t>
              </a:r>
            </a:p>
          </p:txBody>
        </p:sp>
        <p:sp>
          <p:nvSpPr>
            <p:cNvPr id="26" name="TextBox 25">
              <a:extLst>
                <a:ext uri="{FF2B5EF4-FFF2-40B4-BE49-F238E27FC236}">
                  <a16:creationId xmlns:a16="http://schemas.microsoft.com/office/drawing/2014/main" id="{9773213F-82CF-8548-BB6C-DCCD46A7B0AE}"/>
                </a:ext>
              </a:extLst>
            </p:cNvPr>
            <p:cNvSpPr txBox="1"/>
            <p:nvPr/>
          </p:nvSpPr>
          <p:spPr>
            <a:xfrm>
              <a:off x="4622799" y="3488267"/>
              <a:ext cx="551800" cy="651306"/>
            </a:xfrm>
            <a:prstGeom prst="rect">
              <a:avLst/>
            </a:prstGeom>
            <a:noFill/>
          </p:spPr>
          <p:txBody>
            <a:bodyPr wrap="none" rtlCol="0">
              <a:spAutoFit/>
            </a:bodyPr>
            <a:lstStyle/>
            <a:p>
              <a:pPr fontAlgn="base">
                <a:spcBef>
                  <a:spcPct val="0"/>
                </a:spcBef>
                <a:spcAft>
                  <a:spcPct val="0"/>
                </a:spcAft>
              </a:pPr>
              <a:r>
                <a:rPr lang="en-US" i="1" dirty="0">
                  <a:solidFill>
                    <a:srgbClr val="FF0000"/>
                  </a:solidFill>
                  <a:latin typeface="Times New Roman"/>
                  <a:ea typeface="ＭＳ Ｐゴシック" charset="-128"/>
                  <a:cs typeface="Times New Roman"/>
                </a:rPr>
                <a:t>Y</a:t>
              </a:r>
              <a:endParaRPr lang="en-US" i="1" baseline="-25000" dirty="0">
                <a:solidFill>
                  <a:srgbClr val="FF0000"/>
                </a:solidFill>
                <a:latin typeface="Times New Roman"/>
                <a:ea typeface="ＭＳ Ｐゴシック" charset="-128"/>
                <a:cs typeface="Times New Roman"/>
              </a:endParaRPr>
            </a:p>
          </p:txBody>
        </p:sp>
        <p:sp>
          <p:nvSpPr>
            <p:cNvPr id="27" name="TextBox 26">
              <a:extLst>
                <a:ext uri="{FF2B5EF4-FFF2-40B4-BE49-F238E27FC236}">
                  <a16:creationId xmlns:a16="http://schemas.microsoft.com/office/drawing/2014/main" id="{C23B9DF4-C76E-E946-82F7-5BDBD73DB80B}"/>
                </a:ext>
              </a:extLst>
            </p:cNvPr>
            <p:cNvSpPr txBox="1"/>
            <p:nvPr/>
          </p:nvSpPr>
          <p:spPr>
            <a:xfrm>
              <a:off x="589191" y="5231868"/>
              <a:ext cx="2245083" cy="651306"/>
            </a:xfrm>
            <a:prstGeom prst="rect">
              <a:avLst/>
            </a:prstGeom>
            <a:noFill/>
          </p:spPr>
          <p:txBody>
            <a:bodyPr wrap="none" rtlCol="0">
              <a:spAutoFit/>
            </a:bodyPr>
            <a:lstStyle/>
            <a:p>
              <a:pPr fontAlgn="base">
                <a:spcBef>
                  <a:spcPct val="0"/>
                </a:spcBef>
                <a:spcAft>
                  <a:spcPct val="0"/>
                </a:spcAft>
              </a:pPr>
              <a:r>
                <a:rPr lang="en-US" i="1" dirty="0">
                  <a:solidFill>
                    <a:srgbClr val="FF0000"/>
                  </a:solidFill>
                  <a:latin typeface="Times New Roman"/>
                  <a:ea typeface="ＭＳ Ｐゴシック" charset="-128"/>
                  <a:cs typeface="Times New Roman"/>
                </a:rPr>
                <a:t>Y </a:t>
              </a:r>
              <a:r>
                <a:rPr lang="en-US" i="1" dirty="0">
                  <a:solidFill>
                    <a:srgbClr val="FF0000"/>
                  </a:solidFill>
                  <a:latin typeface="Symbol" charset="2"/>
                  <a:ea typeface="ＭＳ Ｐゴシック" charset="-128"/>
                  <a:cs typeface="Symbol" charset="2"/>
                </a:rPr>
                <a:t>⊂</a:t>
              </a:r>
              <a:r>
                <a:rPr lang="en-US" i="1" dirty="0" err="1">
                  <a:solidFill>
                    <a:srgbClr val="FF0000"/>
                  </a:solidFill>
                  <a:latin typeface="Times New Roman"/>
                  <a:ea typeface="ＭＳ Ｐゴシック" charset="-128"/>
                  <a:cs typeface="Times New Roman"/>
                </a:rPr>
                <a:t>Y</a:t>
              </a:r>
              <a:r>
                <a:rPr lang="en-US" i="1" baseline="-25000" dirty="0" err="1">
                  <a:solidFill>
                    <a:srgbClr val="FF0000"/>
                  </a:solidFill>
                  <a:latin typeface="Symbol" charset="2"/>
                  <a:ea typeface="ＭＳ Ｐゴシック" charset="-128"/>
                  <a:cs typeface="Symbol" charset="2"/>
                </a:rPr>
                <a:t>a</a:t>
              </a:r>
              <a:r>
                <a:rPr lang="en-US" i="1" baseline="-25000" dirty="0">
                  <a:solidFill>
                    <a:srgbClr val="FF0000"/>
                  </a:solidFill>
                  <a:latin typeface="Symbol" charset="2"/>
                  <a:ea typeface="ＭＳ Ｐゴシック" charset="-128"/>
                  <a:cs typeface="Symbol" charset="2"/>
                </a:rPr>
                <a:t> </a:t>
              </a:r>
              <a:r>
                <a:rPr lang="en-US" i="1" dirty="0">
                  <a:solidFill>
                    <a:srgbClr val="FF0000"/>
                  </a:solidFill>
                  <a:latin typeface="Symbol" charset="2"/>
                  <a:ea typeface="ＭＳ Ｐゴシック" charset="-128"/>
                  <a:cs typeface="Symbol" charset="2"/>
                </a:rPr>
                <a:t>⊂</a:t>
              </a:r>
              <a:r>
                <a:rPr lang="en-US" i="1" dirty="0" err="1">
                  <a:solidFill>
                    <a:srgbClr val="FF0000"/>
                  </a:solidFill>
                  <a:latin typeface="Times New Roman"/>
                  <a:ea typeface="ＭＳ Ｐゴシック" charset="-128"/>
                  <a:cs typeface="Times New Roman"/>
                </a:rPr>
                <a:t>Y</a:t>
              </a:r>
              <a:r>
                <a:rPr lang="en-US" i="1" baseline="-25000" dirty="0" err="1">
                  <a:solidFill>
                    <a:srgbClr val="FF0000"/>
                  </a:solidFill>
                  <a:latin typeface="Times New Roman"/>
                  <a:ea typeface="ＭＳ Ｐゴシック" charset="-128"/>
                  <a:cs typeface="Times New Roman"/>
                </a:rPr>
                <a:t>tot</a:t>
              </a:r>
              <a:endParaRPr lang="en-US" i="1" baseline="-25000" dirty="0">
                <a:solidFill>
                  <a:srgbClr val="FF0000"/>
                </a:solidFill>
                <a:latin typeface="Times New Roman"/>
                <a:ea typeface="ＭＳ Ｐゴシック" charset="-128"/>
                <a:cs typeface="Times New Roman"/>
              </a:endParaRPr>
            </a:p>
          </p:txBody>
        </p:sp>
      </p:grpSp>
    </p:spTree>
    <p:extLst>
      <p:ext uri="{BB962C8B-B14F-4D97-AF65-F5344CB8AC3E}">
        <p14:creationId xmlns:p14="http://schemas.microsoft.com/office/powerpoint/2010/main" val="1490036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27634" y="25351"/>
            <a:ext cx="4354077" cy="461665"/>
          </a:xfrm>
          <a:prstGeom prst="rect">
            <a:avLst/>
          </a:prstGeom>
          <a:noFill/>
        </p:spPr>
        <p:txBody>
          <a:bodyPr wrap="none" rtlCol="0">
            <a:spAutoFit/>
          </a:bodyPr>
          <a:lstStyle/>
          <a:p>
            <a:r>
              <a:rPr lang="en-US" sz="2400" dirty="0">
                <a:solidFill>
                  <a:srgbClr val="000090"/>
                </a:solidFill>
              </a:rPr>
              <a:t>Bayesian Model Averaging (BMA)</a:t>
            </a:r>
          </a:p>
        </p:txBody>
      </p:sp>
      <p:sp>
        <p:nvSpPr>
          <p:cNvPr id="8" name="Line Callout 2 7"/>
          <p:cNvSpPr/>
          <p:nvPr/>
        </p:nvSpPr>
        <p:spPr>
          <a:xfrm>
            <a:off x="1505301" y="2081475"/>
            <a:ext cx="1307398" cy="585249"/>
          </a:xfrm>
          <a:prstGeom prst="borderCallout2">
            <a:avLst>
              <a:gd name="adj1" fmla="val -2526"/>
              <a:gd name="adj2" fmla="val 70714"/>
              <a:gd name="adj3" fmla="val -47208"/>
              <a:gd name="adj4" fmla="val 90953"/>
              <a:gd name="adj5" fmla="val -104521"/>
              <a:gd name="adj6" fmla="val 91428"/>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quantity of interest</a:t>
            </a:r>
          </a:p>
        </p:txBody>
      </p:sp>
      <p:sp>
        <p:nvSpPr>
          <p:cNvPr id="9" name="Line Callout 2 8"/>
          <p:cNvSpPr/>
          <p:nvPr/>
        </p:nvSpPr>
        <p:spPr>
          <a:xfrm>
            <a:off x="3014905" y="2126404"/>
            <a:ext cx="1617019" cy="800189"/>
          </a:xfrm>
          <a:prstGeom prst="borderCallout2">
            <a:avLst>
              <a:gd name="adj1" fmla="val -2526"/>
              <a:gd name="adj2" fmla="val 44533"/>
              <a:gd name="adj3" fmla="val -40983"/>
              <a:gd name="adj4" fmla="val 9331"/>
              <a:gd name="adj5" fmla="val -87404"/>
              <a:gd name="adj6" fmla="val -205"/>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a:solidFill>
                  <a:schemeClr val="tx1"/>
                </a:solidFill>
              </a:rPr>
              <a:t>observables</a:t>
            </a:r>
            <a:endParaRPr lang="en-US" dirty="0">
              <a:solidFill>
                <a:schemeClr val="tx1"/>
              </a:solidFill>
            </a:endParaRPr>
          </a:p>
          <a:p>
            <a:r>
              <a:rPr lang="en-US" dirty="0">
                <a:solidFill>
                  <a:schemeClr val="tx1"/>
                </a:solidFill>
              </a:rPr>
              <a:t>(data)</a:t>
            </a:r>
          </a:p>
        </p:txBody>
      </p:sp>
      <p:sp>
        <p:nvSpPr>
          <p:cNvPr id="10" name="Line Callout 2 9"/>
          <p:cNvSpPr/>
          <p:nvPr/>
        </p:nvSpPr>
        <p:spPr>
          <a:xfrm>
            <a:off x="197903" y="700033"/>
            <a:ext cx="1307398" cy="926819"/>
          </a:xfrm>
          <a:prstGeom prst="borderCallout2">
            <a:avLst>
              <a:gd name="adj1" fmla="val 76742"/>
              <a:gd name="adj2" fmla="val 100238"/>
              <a:gd name="adj3" fmla="val 71023"/>
              <a:gd name="adj4" fmla="val 129048"/>
              <a:gd name="adj5" fmla="val 63421"/>
              <a:gd name="adj6" fmla="val 146666"/>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posterior distribution given data</a:t>
            </a:r>
          </a:p>
        </p:txBody>
      </p:sp>
      <p:sp>
        <p:nvSpPr>
          <p:cNvPr id="11" name="Line Callout 2 10"/>
          <p:cNvSpPr/>
          <p:nvPr/>
        </p:nvSpPr>
        <p:spPr>
          <a:xfrm>
            <a:off x="7165785" y="515617"/>
            <a:ext cx="1307398" cy="585249"/>
          </a:xfrm>
          <a:prstGeom prst="borderCallout2">
            <a:avLst>
              <a:gd name="adj1" fmla="val 21714"/>
              <a:gd name="adj2" fmla="val -242"/>
              <a:gd name="adj3" fmla="val 21852"/>
              <a:gd name="adj4" fmla="val -139176"/>
              <a:gd name="adj5" fmla="val 84800"/>
              <a:gd name="adj6" fmla="val -169880"/>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models considered</a:t>
            </a:r>
          </a:p>
        </p:txBody>
      </p:sp>
      <p:sp>
        <p:nvSpPr>
          <p:cNvPr id="12" name="Line Callout 2 11"/>
          <p:cNvSpPr/>
          <p:nvPr/>
        </p:nvSpPr>
        <p:spPr>
          <a:xfrm>
            <a:off x="6881711" y="2181541"/>
            <a:ext cx="1307398" cy="926819"/>
          </a:xfrm>
          <a:prstGeom prst="borderCallout2">
            <a:avLst>
              <a:gd name="adj1" fmla="val -2526"/>
              <a:gd name="adj2" fmla="val 24048"/>
              <a:gd name="adj3" fmla="val -44521"/>
              <a:gd name="adj4" fmla="val 22381"/>
              <a:gd name="adj5" fmla="val -78993"/>
              <a:gd name="adj6" fmla="val -36191"/>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posterior probability of a model</a:t>
            </a:r>
          </a:p>
        </p:txBody>
      </p:sp>
      <p:sp>
        <p:nvSpPr>
          <p:cNvPr id="14" name="Rectangle 13"/>
          <p:cNvSpPr/>
          <p:nvPr/>
        </p:nvSpPr>
        <p:spPr>
          <a:xfrm>
            <a:off x="297515" y="3262531"/>
            <a:ext cx="2987020" cy="707886"/>
          </a:xfrm>
          <a:prstGeom prst="rect">
            <a:avLst/>
          </a:prstGeom>
        </p:spPr>
        <p:txBody>
          <a:bodyPr wrap="square">
            <a:spAutoFit/>
          </a:bodyPr>
          <a:lstStyle/>
          <a:p>
            <a:r>
              <a:rPr lang="en-US" sz="2000" dirty="0"/>
              <a:t>The posterior probability for the model </a:t>
            </a:r>
            <a:r>
              <a:rPr lang="en-US" sz="2000" i="1" dirty="0">
                <a:latin typeface="Times New Roman"/>
                <a:cs typeface="Times New Roman"/>
              </a:rPr>
              <a:t>M</a:t>
            </a:r>
            <a:r>
              <a:rPr lang="en-US" sz="2000" i="1" baseline="-25000" dirty="0">
                <a:latin typeface="Times New Roman"/>
                <a:cs typeface="Times New Roman"/>
              </a:rPr>
              <a:t>k</a:t>
            </a:r>
          </a:p>
        </p:txBody>
      </p:sp>
      <p:sp>
        <p:nvSpPr>
          <p:cNvPr id="16" name="Rectangle 15"/>
          <p:cNvSpPr/>
          <p:nvPr/>
        </p:nvSpPr>
        <p:spPr>
          <a:xfrm>
            <a:off x="2624610" y="4376940"/>
            <a:ext cx="5848573" cy="400110"/>
          </a:xfrm>
          <a:prstGeom prst="rect">
            <a:avLst/>
          </a:prstGeom>
        </p:spPr>
        <p:txBody>
          <a:bodyPr wrap="square">
            <a:spAutoFit/>
          </a:bodyPr>
          <a:lstStyle/>
          <a:p>
            <a:r>
              <a:rPr lang="en-US" sz="2000" dirty="0"/>
              <a:t>prior probability that the model </a:t>
            </a:r>
            <a:r>
              <a:rPr lang="en-US" sz="2000" i="1" dirty="0">
                <a:latin typeface="Times New Roman"/>
                <a:cs typeface="Times New Roman"/>
              </a:rPr>
              <a:t>M</a:t>
            </a:r>
            <a:r>
              <a:rPr lang="en-US" sz="2000" i="1" baseline="-25000" dirty="0">
                <a:latin typeface="Times New Roman"/>
                <a:cs typeface="Times New Roman"/>
              </a:rPr>
              <a:t>k </a:t>
            </a:r>
            <a:r>
              <a:rPr lang="en-US" sz="2000" dirty="0"/>
              <a:t>is true (!!!)</a:t>
            </a:r>
            <a:endParaRPr lang="en-US" sz="2000" i="1" baseline="-25000" dirty="0">
              <a:latin typeface="Times New Roman"/>
              <a:cs typeface="Times New Roman"/>
            </a:endParaRPr>
          </a:p>
        </p:txBody>
      </p:sp>
      <p:sp>
        <p:nvSpPr>
          <p:cNvPr id="21" name="Line Callout 2 20"/>
          <p:cNvSpPr/>
          <p:nvPr/>
        </p:nvSpPr>
        <p:spPr>
          <a:xfrm>
            <a:off x="100927" y="5784533"/>
            <a:ext cx="2426707" cy="977631"/>
          </a:xfrm>
          <a:prstGeom prst="borderCallout2">
            <a:avLst>
              <a:gd name="adj1" fmla="val -98"/>
              <a:gd name="adj2" fmla="val 23269"/>
              <a:gd name="adj3" fmla="val -41637"/>
              <a:gd name="adj4" fmla="val 38378"/>
              <a:gd name="adj5" fmla="val -47883"/>
              <a:gd name="adj6" fmla="val 88328"/>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marginal density of the data; integrated likelihood of model </a:t>
            </a:r>
            <a:r>
              <a:rPr lang="en-US" i="1" dirty="0">
                <a:solidFill>
                  <a:schemeClr val="tx1"/>
                </a:solidFill>
                <a:latin typeface="Times New Roman"/>
                <a:cs typeface="Times New Roman"/>
              </a:rPr>
              <a:t>M</a:t>
            </a:r>
            <a:r>
              <a:rPr lang="en-US" i="1" baseline="-25000" dirty="0">
                <a:solidFill>
                  <a:schemeClr val="tx1"/>
                </a:solidFill>
                <a:latin typeface="Times New Roman"/>
                <a:cs typeface="Times New Roman"/>
              </a:rPr>
              <a:t>k</a:t>
            </a:r>
          </a:p>
        </p:txBody>
      </p:sp>
      <p:sp>
        <p:nvSpPr>
          <p:cNvPr id="23" name="Line Callout 2 22"/>
          <p:cNvSpPr/>
          <p:nvPr/>
        </p:nvSpPr>
        <p:spPr>
          <a:xfrm>
            <a:off x="4263029" y="6064178"/>
            <a:ext cx="1165783" cy="564531"/>
          </a:xfrm>
          <a:prstGeom prst="borderCallout2">
            <a:avLst>
              <a:gd name="adj1" fmla="val -2526"/>
              <a:gd name="adj2" fmla="val 44533"/>
              <a:gd name="adj3" fmla="val -40983"/>
              <a:gd name="adj4" fmla="val 9331"/>
              <a:gd name="adj5" fmla="val -98433"/>
              <a:gd name="adj6" fmla="val 9408"/>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likelihood</a:t>
            </a:r>
          </a:p>
        </p:txBody>
      </p:sp>
      <p:sp>
        <p:nvSpPr>
          <p:cNvPr id="24" name="Line Callout 2 23"/>
          <p:cNvSpPr/>
          <p:nvPr/>
        </p:nvSpPr>
        <p:spPr>
          <a:xfrm>
            <a:off x="5978341" y="6043460"/>
            <a:ext cx="1841143" cy="564531"/>
          </a:xfrm>
          <a:prstGeom prst="borderCallout2">
            <a:avLst>
              <a:gd name="adj1" fmla="val -2526"/>
              <a:gd name="adj2" fmla="val 44533"/>
              <a:gd name="adj3" fmla="val -40983"/>
              <a:gd name="adj4" fmla="val 9331"/>
              <a:gd name="adj5" fmla="val -98433"/>
              <a:gd name="adj6" fmla="val 9408"/>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prior distribution of parameters</a:t>
            </a:r>
          </a:p>
        </p:txBody>
      </p:sp>
      <p:pic>
        <p:nvPicPr>
          <p:cNvPr id="2" name="Picture 1"/>
          <p:cNvPicPr>
            <a:picLocks noChangeAspect="1"/>
          </p:cNvPicPr>
          <p:nvPr/>
        </p:nvPicPr>
        <p:blipFill>
          <a:blip r:embed="rId2"/>
          <a:stretch>
            <a:fillRect/>
          </a:stretch>
        </p:blipFill>
        <p:spPr>
          <a:xfrm>
            <a:off x="2374900" y="808242"/>
            <a:ext cx="4381500" cy="901700"/>
          </a:xfrm>
          <a:prstGeom prst="rect">
            <a:avLst/>
          </a:prstGeom>
        </p:spPr>
      </p:pic>
      <p:sp>
        <p:nvSpPr>
          <p:cNvPr id="25" name="Line Callout 2 24"/>
          <p:cNvSpPr/>
          <p:nvPr/>
        </p:nvSpPr>
        <p:spPr>
          <a:xfrm>
            <a:off x="4866513" y="1703472"/>
            <a:ext cx="1889887" cy="860487"/>
          </a:xfrm>
          <a:prstGeom prst="borderCallout2">
            <a:avLst>
              <a:gd name="adj1" fmla="val 21714"/>
              <a:gd name="adj2" fmla="val -242"/>
              <a:gd name="adj3" fmla="val 19824"/>
              <a:gd name="adj4" fmla="val -14821"/>
              <a:gd name="adj5" fmla="val -42978"/>
              <a:gd name="adj6" fmla="val -31080"/>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Posterior distribution of </a:t>
            </a:r>
            <a:r>
              <a:rPr lang="en-US" i="1" dirty="0">
                <a:solidFill>
                  <a:schemeClr val="tx1"/>
                </a:solidFill>
                <a:latin typeface="Times New Roman"/>
                <a:cs typeface="Times New Roman"/>
              </a:rPr>
              <a:t>y</a:t>
            </a:r>
            <a:r>
              <a:rPr lang="en-US" dirty="0">
                <a:solidFill>
                  <a:schemeClr val="tx1"/>
                </a:solidFill>
              </a:rPr>
              <a:t> under each model</a:t>
            </a:r>
          </a:p>
        </p:txBody>
      </p:sp>
      <p:pic>
        <p:nvPicPr>
          <p:cNvPr id="5" name="Picture 4"/>
          <p:cNvPicPr>
            <a:picLocks noChangeAspect="1"/>
          </p:cNvPicPr>
          <p:nvPr/>
        </p:nvPicPr>
        <p:blipFill>
          <a:blip r:embed="rId3"/>
          <a:stretch>
            <a:fillRect/>
          </a:stretch>
        </p:blipFill>
        <p:spPr>
          <a:xfrm>
            <a:off x="1766303" y="4459550"/>
            <a:ext cx="825500" cy="317500"/>
          </a:xfrm>
          <a:prstGeom prst="rect">
            <a:avLst/>
          </a:prstGeom>
        </p:spPr>
      </p:pic>
      <p:pic>
        <p:nvPicPr>
          <p:cNvPr id="6" name="Picture 5"/>
          <p:cNvPicPr>
            <a:picLocks noChangeAspect="1"/>
          </p:cNvPicPr>
          <p:nvPr/>
        </p:nvPicPr>
        <p:blipFill>
          <a:blip r:embed="rId4"/>
          <a:stretch>
            <a:fillRect/>
          </a:stretch>
        </p:blipFill>
        <p:spPr>
          <a:xfrm>
            <a:off x="3216095" y="3321881"/>
            <a:ext cx="4267200" cy="812800"/>
          </a:xfrm>
          <a:prstGeom prst="rect">
            <a:avLst/>
          </a:prstGeom>
        </p:spPr>
      </p:pic>
      <p:pic>
        <p:nvPicPr>
          <p:cNvPr id="7" name="Picture 6"/>
          <p:cNvPicPr>
            <a:picLocks noChangeAspect="1"/>
          </p:cNvPicPr>
          <p:nvPr/>
        </p:nvPicPr>
        <p:blipFill>
          <a:blip r:embed="rId5"/>
          <a:stretch>
            <a:fillRect/>
          </a:stretch>
        </p:blipFill>
        <p:spPr>
          <a:xfrm>
            <a:off x="2327095" y="4961589"/>
            <a:ext cx="5156200" cy="685800"/>
          </a:xfrm>
          <a:prstGeom prst="rect">
            <a:avLst/>
          </a:prstGeom>
        </p:spPr>
      </p:pic>
    </p:spTree>
    <p:extLst>
      <p:ext uri="{BB962C8B-B14F-4D97-AF65-F5344CB8AC3E}">
        <p14:creationId xmlns:p14="http://schemas.microsoft.com/office/powerpoint/2010/main" val="4075267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5984" y="105523"/>
            <a:ext cx="5746610" cy="523220"/>
          </a:xfrm>
          <a:prstGeom prst="rect">
            <a:avLst/>
          </a:prstGeom>
          <a:noFill/>
        </p:spPr>
        <p:txBody>
          <a:bodyPr wrap="none" rtlCol="0">
            <a:spAutoFit/>
          </a:bodyPr>
          <a:lstStyle/>
          <a:p>
            <a:r>
              <a:rPr lang="en-US" sz="2800" dirty="0">
                <a:solidFill>
                  <a:srgbClr val="000090"/>
                </a:solidFill>
              </a:rPr>
              <a:t>Model selection and Bayes Factor (BF)</a:t>
            </a:r>
          </a:p>
        </p:txBody>
      </p:sp>
      <p:pic>
        <p:nvPicPr>
          <p:cNvPr id="6" name="Picture 5"/>
          <p:cNvPicPr>
            <a:picLocks noChangeAspect="1"/>
          </p:cNvPicPr>
          <p:nvPr/>
        </p:nvPicPr>
        <p:blipFill>
          <a:blip r:embed="rId2"/>
          <a:stretch>
            <a:fillRect/>
          </a:stretch>
        </p:blipFill>
        <p:spPr>
          <a:xfrm>
            <a:off x="3244837" y="848815"/>
            <a:ext cx="2437390" cy="859080"/>
          </a:xfrm>
          <a:prstGeom prst="rect">
            <a:avLst/>
          </a:prstGeom>
        </p:spPr>
      </p:pic>
      <p:sp>
        <p:nvSpPr>
          <p:cNvPr id="7" name="Rectangle 6"/>
          <p:cNvSpPr/>
          <p:nvPr/>
        </p:nvSpPr>
        <p:spPr>
          <a:xfrm>
            <a:off x="534130" y="1844925"/>
            <a:ext cx="8368028" cy="369332"/>
          </a:xfrm>
          <a:prstGeom prst="rect">
            <a:avLst/>
          </a:prstGeom>
        </p:spPr>
        <p:txBody>
          <a:bodyPr wrap="square">
            <a:spAutoFit/>
          </a:bodyPr>
          <a:lstStyle/>
          <a:p>
            <a:r>
              <a:rPr lang="en-US" dirty="0"/>
              <a:t>BF an be used to decide which of two models is more likely given a result </a:t>
            </a:r>
            <a:r>
              <a:rPr lang="en-US" i="1" dirty="0">
                <a:latin typeface="Times New Roman"/>
                <a:cs typeface="Times New Roman"/>
              </a:rPr>
              <a:t>y</a:t>
            </a:r>
            <a:r>
              <a:rPr lang="en-US" dirty="0"/>
              <a:t>.</a:t>
            </a:r>
          </a:p>
        </p:txBody>
      </p:sp>
      <p:sp>
        <p:nvSpPr>
          <p:cNvPr id="8" name="Rectangle 7"/>
          <p:cNvSpPr/>
          <p:nvPr/>
        </p:nvSpPr>
        <p:spPr>
          <a:xfrm>
            <a:off x="676565" y="3303980"/>
            <a:ext cx="4156494" cy="369332"/>
          </a:xfrm>
          <a:prstGeom prst="rect">
            <a:avLst/>
          </a:prstGeom>
        </p:spPr>
        <p:txBody>
          <a:bodyPr wrap="none">
            <a:spAutoFit/>
          </a:bodyPr>
          <a:lstStyle/>
          <a:p>
            <a:r>
              <a:rPr lang="en-US" dirty="0"/>
              <a:t>The posterior mean and variance of </a:t>
            </a:r>
            <a:r>
              <a:rPr lang="en-US" i="1" dirty="0">
                <a:latin typeface="Times New Roman"/>
                <a:cs typeface="Times New Roman"/>
              </a:rPr>
              <a:t>y </a:t>
            </a:r>
            <a:r>
              <a:rPr lang="en-US" dirty="0"/>
              <a:t>are:</a:t>
            </a:r>
          </a:p>
        </p:txBody>
      </p:sp>
      <p:pic>
        <p:nvPicPr>
          <p:cNvPr id="10" name="Picture 9"/>
          <p:cNvPicPr>
            <a:picLocks noChangeAspect="1"/>
          </p:cNvPicPr>
          <p:nvPr/>
        </p:nvPicPr>
        <p:blipFill>
          <a:blip r:embed="rId3"/>
          <a:stretch>
            <a:fillRect/>
          </a:stretch>
        </p:blipFill>
        <p:spPr>
          <a:xfrm>
            <a:off x="1741319" y="3745776"/>
            <a:ext cx="3079033" cy="1115364"/>
          </a:xfrm>
          <a:prstGeom prst="rect">
            <a:avLst/>
          </a:prstGeom>
        </p:spPr>
      </p:pic>
      <p:pic>
        <p:nvPicPr>
          <p:cNvPr id="11" name="Picture 10"/>
          <p:cNvPicPr>
            <a:picLocks noChangeAspect="1"/>
          </p:cNvPicPr>
          <p:nvPr/>
        </p:nvPicPr>
        <p:blipFill>
          <a:blip r:embed="rId4"/>
          <a:stretch>
            <a:fillRect/>
          </a:stretch>
        </p:blipFill>
        <p:spPr>
          <a:xfrm>
            <a:off x="1741319" y="4920496"/>
            <a:ext cx="6503672" cy="1115364"/>
          </a:xfrm>
          <a:prstGeom prst="rect">
            <a:avLst/>
          </a:prstGeom>
        </p:spPr>
      </p:pic>
      <p:sp>
        <p:nvSpPr>
          <p:cNvPr id="12" name="TextBox 11"/>
          <p:cNvSpPr txBox="1"/>
          <p:nvPr/>
        </p:nvSpPr>
        <p:spPr>
          <a:xfrm>
            <a:off x="3640314" y="2763133"/>
            <a:ext cx="2113103" cy="523220"/>
          </a:xfrm>
          <a:prstGeom prst="rect">
            <a:avLst/>
          </a:prstGeom>
          <a:noFill/>
        </p:spPr>
        <p:txBody>
          <a:bodyPr wrap="none" rtlCol="0">
            <a:spAutoFit/>
          </a:bodyPr>
          <a:lstStyle/>
          <a:p>
            <a:r>
              <a:rPr lang="en-US" sz="2800" dirty="0">
                <a:solidFill>
                  <a:srgbClr val="000090"/>
                </a:solidFill>
              </a:rPr>
              <a:t>The outcome</a:t>
            </a:r>
          </a:p>
        </p:txBody>
      </p:sp>
      <p:sp>
        <p:nvSpPr>
          <p:cNvPr id="2" name="Footer Placeholder 1"/>
          <p:cNvSpPr>
            <a:spLocks noGrp="1"/>
          </p:cNvSpPr>
          <p:nvPr>
            <p:ph type="ftr" sz="quarter" idx="11"/>
          </p:nvPr>
        </p:nvSpPr>
        <p:spPr/>
        <p:txBody>
          <a:bodyPr/>
          <a:lstStyle/>
          <a:p>
            <a:r>
              <a:rPr lang="en-US"/>
              <a:t>W. Nazarewicz, ISNET 6, TUD 2018</a:t>
            </a:r>
          </a:p>
        </p:txBody>
      </p:sp>
      <p:sp>
        <p:nvSpPr>
          <p:cNvPr id="3" name="Slide Number Placeholder 2"/>
          <p:cNvSpPr>
            <a:spLocks noGrp="1"/>
          </p:cNvSpPr>
          <p:nvPr>
            <p:ph type="sldNum" sz="quarter" idx="12"/>
          </p:nvPr>
        </p:nvSpPr>
        <p:spPr/>
        <p:txBody>
          <a:bodyPr/>
          <a:lstStyle/>
          <a:p>
            <a:fld id="{430023EF-A79C-8147-82DB-3EFB78F851C7}" type="slidenum">
              <a:rPr lang="en-US" smtClean="0"/>
              <a:t>8</a:t>
            </a:fld>
            <a:endParaRPr lang="en-US"/>
          </a:p>
        </p:txBody>
      </p:sp>
    </p:spTree>
    <p:extLst>
      <p:ext uri="{BB962C8B-B14F-4D97-AF65-F5344CB8AC3E}">
        <p14:creationId xmlns:p14="http://schemas.microsoft.com/office/powerpoint/2010/main" val="651259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W. Nazarewicz, ISNET 6, TUD 2018</a:t>
            </a:r>
          </a:p>
        </p:txBody>
      </p:sp>
      <p:sp>
        <p:nvSpPr>
          <p:cNvPr id="5" name="Slide Number Placeholder 4"/>
          <p:cNvSpPr>
            <a:spLocks noGrp="1"/>
          </p:cNvSpPr>
          <p:nvPr>
            <p:ph type="sldNum" sz="quarter" idx="12"/>
          </p:nvPr>
        </p:nvSpPr>
        <p:spPr/>
        <p:txBody>
          <a:bodyPr/>
          <a:lstStyle/>
          <a:p>
            <a:fld id="{430023EF-A79C-8147-82DB-3EFB78F851C7}" type="slidenum">
              <a:rPr lang="en-US" smtClean="0"/>
              <a:t>9</a:t>
            </a:fld>
            <a:endParaRPr lang="en-US" dirty="0"/>
          </a:p>
        </p:txBody>
      </p:sp>
      <p:sp>
        <p:nvSpPr>
          <p:cNvPr id="6" name="Rectangle 5"/>
          <p:cNvSpPr/>
          <p:nvPr/>
        </p:nvSpPr>
        <p:spPr>
          <a:xfrm>
            <a:off x="93251" y="517710"/>
            <a:ext cx="8880124" cy="5632311"/>
          </a:xfrm>
          <a:prstGeom prst="rect">
            <a:avLst/>
          </a:prstGeom>
        </p:spPr>
        <p:txBody>
          <a:bodyPr wrap="square">
            <a:spAutoFit/>
          </a:bodyPr>
          <a:lstStyle/>
          <a:p>
            <a:r>
              <a:rPr lang="en-US" sz="2000" dirty="0"/>
              <a:t>When faced with several candidate models, the analyst can either choose one model or average over the models. Bayesian methods provide a set of tools for these problems. Bayesian methods also give us a numerical measure of the relative evidence in favor of competing theories. </a:t>
            </a:r>
          </a:p>
          <a:p>
            <a:pPr marL="285750" indent="-285750">
              <a:buFont typeface="Arial"/>
              <a:buChar char="•"/>
            </a:pPr>
            <a:r>
              <a:rPr lang="en-US" sz="2000" i="1" dirty="0"/>
              <a:t>Model selection </a:t>
            </a:r>
            <a:r>
              <a:rPr lang="en-US" sz="2000" dirty="0"/>
              <a:t>refers to the problem of using the data to select one model from the list of candidate models. </a:t>
            </a:r>
            <a:r>
              <a:rPr lang="en-US" sz="2000" i="1" dirty="0"/>
              <a:t>Model averaging </a:t>
            </a:r>
            <a:r>
              <a:rPr lang="en-US" sz="2000" dirty="0"/>
              <a:t>refers to the process of estimating some quantity under each model and then averaging the estimates according to how likely each model is.</a:t>
            </a:r>
          </a:p>
          <a:p>
            <a:pPr marL="285750" indent="-285750">
              <a:buFont typeface="Arial"/>
              <a:buChar char="•"/>
            </a:pPr>
            <a:r>
              <a:rPr lang="en-US" sz="2000" dirty="0"/>
              <a:t>Bayesian model selection and model averaging is a conceptually simple, unified approach.  An intrinsic Bayes factor might also be a useful approach. </a:t>
            </a:r>
          </a:p>
          <a:p>
            <a:pPr marL="285750" indent="-285750">
              <a:buFont typeface="Arial"/>
              <a:buChar char="•"/>
            </a:pPr>
            <a:r>
              <a:rPr lang="en-US" sz="2000" i="1" dirty="0"/>
              <a:t>There is no need to choose one model</a:t>
            </a:r>
            <a:r>
              <a:rPr lang="en-US" sz="2000" dirty="0"/>
              <a:t>. It is possible to average the predictions from several models. </a:t>
            </a:r>
          </a:p>
          <a:p>
            <a:pPr marL="285750" indent="-285750">
              <a:buFont typeface="Arial"/>
              <a:buChar char="•"/>
            </a:pPr>
            <a:r>
              <a:rPr lang="en-US" sz="2000" dirty="0"/>
              <a:t>Simulation methods make it feasible to compute posterior probabilities in many problems. </a:t>
            </a:r>
          </a:p>
          <a:p>
            <a:r>
              <a:rPr lang="en-US" sz="2000" dirty="0"/>
              <a:t>It should be emphasized that BMA should not be used as an excuse for poor science... BMA is useful after careful scientific analysis of the problem at hand. Indeed, BMA offers one more tool in the toolbox of applied statisticians for improved data analysis and interpretation.</a:t>
            </a:r>
          </a:p>
        </p:txBody>
      </p:sp>
      <p:sp>
        <p:nvSpPr>
          <p:cNvPr id="7" name="TextBox 6"/>
          <p:cNvSpPr txBox="1"/>
          <p:nvPr/>
        </p:nvSpPr>
        <p:spPr>
          <a:xfrm>
            <a:off x="118690" y="16494"/>
            <a:ext cx="4066137" cy="461665"/>
          </a:xfrm>
          <a:prstGeom prst="rect">
            <a:avLst/>
          </a:prstGeom>
          <a:noFill/>
        </p:spPr>
        <p:txBody>
          <a:bodyPr wrap="none" rtlCol="0">
            <a:spAutoFit/>
          </a:bodyPr>
          <a:lstStyle/>
          <a:p>
            <a:r>
              <a:rPr lang="en-US" sz="2400" dirty="0">
                <a:solidFill>
                  <a:srgbClr val="0000FF"/>
                </a:solidFill>
              </a:rPr>
              <a:t>From </a:t>
            </a:r>
            <a:r>
              <a:rPr lang="en-US" sz="2400" dirty="0" err="1">
                <a:solidFill>
                  <a:srgbClr val="0000FF"/>
                </a:solidFill>
              </a:rPr>
              <a:t>Hoeting</a:t>
            </a:r>
            <a:r>
              <a:rPr lang="en-US" sz="2400" dirty="0">
                <a:solidFill>
                  <a:srgbClr val="0000FF"/>
                </a:solidFill>
              </a:rPr>
              <a:t> and Wasserman:</a:t>
            </a:r>
          </a:p>
        </p:txBody>
      </p:sp>
    </p:spTree>
    <p:extLst>
      <p:ext uri="{BB962C8B-B14F-4D97-AF65-F5344CB8AC3E}">
        <p14:creationId xmlns:p14="http://schemas.microsoft.com/office/powerpoint/2010/main" val="672649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625</TotalTime>
  <Words>653</Words>
  <Application>Microsoft Macintosh PowerPoint</Application>
  <PresentationFormat>On-screen Show (4:3)</PresentationFormat>
  <Paragraphs>78</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ＭＳ Ｐゴシック</vt:lpstr>
      <vt:lpstr>Arial</vt:lpstr>
      <vt:lpstr>Calibri</vt:lpstr>
      <vt:lpstr>Comic Sans MS</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MSU</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Witold Nazarewicz</dc:creator>
  <cp:keywords/>
  <dc:description/>
  <cp:lastModifiedBy>Witek Nazarewicz</cp:lastModifiedBy>
  <cp:revision>59</cp:revision>
  <dcterms:created xsi:type="dcterms:W3CDTF">2017-01-17T11:14:27Z</dcterms:created>
  <dcterms:modified xsi:type="dcterms:W3CDTF">2018-10-12T10:02:59Z</dcterms:modified>
  <cp:category/>
</cp:coreProperties>
</file>