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452" r:id="rId2"/>
    <p:sldId id="388" r:id="rId3"/>
    <p:sldId id="453" r:id="rId4"/>
    <p:sldId id="454" r:id="rId5"/>
    <p:sldId id="455" r:id="rId6"/>
    <p:sldId id="456" r:id="rId7"/>
    <p:sldId id="335" r:id="rId8"/>
    <p:sldId id="393" r:id="rId9"/>
    <p:sldId id="440" r:id="rId10"/>
    <p:sldId id="341" r:id="rId11"/>
    <p:sldId id="320" r:id="rId12"/>
    <p:sldId id="445" r:id="rId13"/>
    <p:sldId id="441" r:id="rId14"/>
    <p:sldId id="442" r:id="rId15"/>
    <p:sldId id="443" r:id="rId16"/>
    <p:sldId id="301" r:id="rId17"/>
    <p:sldId id="451" r:id="rId18"/>
    <p:sldId id="426" r:id="rId19"/>
    <p:sldId id="444" r:id="rId20"/>
    <p:sldId id="327" r:id="rId21"/>
    <p:sldId id="294" r:id="rId22"/>
    <p:sldId id="340" r:id="rId23"/>
    <p:sldId id="339" r:id="rId24"/>
    <p:sldId id="293" r:id="rId25"/>
    <p:sldId id="446" r:id="rId26"/>
    <p:sldId id="447" r:id="rId27"/>
    <p:sldId id="256" r:id="rId28"/>
    <p:sldId id="448" r:id="rId29"/>
    <p:sldId id="410" r:id="rId30"/>
    <p:sldId id="411" r:id="rId31"/>
    <p:sldId id="412" r:id="rId32"/>
    <p:sldId id="413" r:id="rId33"/>
    <p:sldId id="414" r:id="rId34"/>
    <p:sldId id="394" r:id="rId35"/>
    <p:sldId id="398" r:id="rId36"/>
    <p:sldId id="400" r:id="rId37"/>
    <p:sldId id="262" r:id="rId38"/>
    <p:sldId id="286" r:id="rId39"/>
    <p:sldId id="284" r:id="rId40"/>
    <p:sldId id="296" r:id="rId41"/>
    <p:sldId id="280" r:id="rId42"/>
    <p:sldId id="281" r:id="rId43"/>
    <p:sldId id="282" r:id="rId44"/>
    <p:sldId id="278" r:id="rId45"/>
    <p:sldId id="450" r:id="rId46"/>
    <p:sldId id="283" r:id="rId47"/>
    <p:sldId id="449" r:id="rId48"/>
    <p:sldId id="317" r:id="rId49"/>
    <p:sldId id="266" r:id="rId50"/>
    <p:sldId id="287" r:id="rId51"/>
    <p:sldId id="276" r:id="rId52"/>
    <p:sldId id="279" r:id="rId53"/>
    <p:sldId id="272" r:id="rId54"/>
    <p:sldId id="268" r:id="rId55"/>
    <p:sldId id="270" r:id="rId56"/>
    <p:sldId id="297" r:id="rId57"/>
    <p:sldId id="298" r:id="rId58"/>
    <p:sldId id="264" r:id="rId59"/>
    <p:sldId id="299" r:id="rId60"/>
    <p:sldId id="300" r:id="rId61"/>
    <p:sldId id="25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D70B"/>
    <a:srgbClr val="033299"/>
    <a:srgbClr val="FC631D"/>
    <a:srgbClr val="FC4E56"/>
    <a:srgbClr val="FC4523"/>
    <a:srgbClr val="38BAFF"/>
    <a:srgbClr val="3AFD84"/>
    <a:srgbClr val="1C6D3C"/>
    <a:srgbClr val="FC00F0"/>
    <a:srgbClr val="548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7"/>
    <p:restoredTop sz="83740"/>
  </p:normalViewPr>
  <p:slideViewPr>
    <p:cSldViewPr snapToGrid="0" snapToObjects="1">
      <p:cViewPr varScale="1">
        <p:scale>
          <a:sx n="68" d="100"/>
          <a:sy n="68" d="100"/>
        </p:scale>
        <p:origin x="2352" y="208"/>
      </p:cViewPr>
      <p:guideLst>
        <p:guide orient="horz" pos="2160"/>
        <p:guide pos="2880"/>
      </p:guideLst>
    </p:cSldViewPr>
  </p:slideViewPr>
  <p:outlineViewPr>
    <p:cViewPr>
      <p:scale>
        <a:sx n="33" d="100"/>
        <a:sy n="33" d="100"/>
      </p:scale>
      <p:origin x="0" y="-6824"/>
    </p:cViewPr>
  </p:outlineViewPr>
  <p:notesTextViewPr>
    <p:cViewPr>
      <p:scale>
        <a:sx n="100" d="100"/>
        <a:sy n="100" d="100"/>
      </p:scale>
      <p:origin x="0" y="0"/>
    </p:cViewPr>
  </p:notesTextViewPr>
  <p:sorterViewPr>
    <p:cViewPr>
      <p:scale>
        <a:sx n="65" d="100"/>
        <a:sy n="65" d="100"/>
      </p:scale>
      <p:origin x="0" y="0"/>
    </p:cViewPr>
  </p:sorterViewPr>
  <p:notesViewPr>
    <p:cSldViewPr snapToGrid="0" snapToObjects="1">
      <p:cViewPr varScale="1">
        <p:scale>
          <a:sx n="63" d="100"/>
          <a:sy n="63" d="100"/>
        </p:scale>
        <p:origin x="376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4-20T04:12:46.995" idx="1">
    <p:pos x="5646" y="3218"/>
    <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602787-AE4C-4EB7-8737-4B9123911979}" type="datetimeFigureOut">
              <a:rPr lang="en-US" smtClean="0"/>
              <a:t>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E12EB-0EA9-43F8-AA8A-DE53F93F91E0}" type="slidenum">
              <a:rPr lang="en-US" smtClean="0"/>
              <a:t>‹#›</a:t>
            </a:fld>
            <a:endParaRPr lang="en-US"/>
          </a:p>
        </p:txBody>
      </p:sp>
    </p:spTree>
    <p:extLst>
      <p:ext uri="{BB962C8B-B14F-4D97-AF65-F5344CB8AC3E}">
        <p14:creationId xmlns:p14="http://schemas.microsoft.com/office/powerpoint/2010/main" val="89717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invitation to </a:t>
            </a:r>
            <a:r>
              <a:rPr lang="en-US" b="1" dirty="0"/>
              <a:t>EMMI Days!….</a:t>
            </a:r>
            <a:r>
              <a:rPr lang="en-US" dirty="0"/>
              <a:t>it is a Pleasure to be here …</a:t>
            </a:r>
            <a:endParaRPr lang="en-US" b="1" dirty="0"/>
          </a:p>
          <a:p>
            <a:r>
              <a:rPr lang="en-US" b="1" dirty="0"/>
              <a:t>Our century is young…but the the observation of gravitational waves from a merger with the simultaneous measurement</a:t>
            </a:r>
          </a:p>
          <a:p>
            <a:r>
              <a:rPr lang="en-US" b="1" dirty="0"/>
              <a:t>Of the light…may turn out to be one of the greatest discoveries of the century….science media…public media…even the business media was interested!</a:t>
            </a:r>
          </a:p>
          <a:p>
            <a:r>
              <a:rPr lang="en-US" b="1" dirty="0"/>
              <a:t>Solar masses of Gold! </a:t>
            </a:r>
          </a:p>
        </p:txBody>
      </p:sp>
      <p:sp>
        <p:nvSpPr>
          <p:cNvPr id="4" name="Slide Number Placeholder 3"/>
          <p:cNvSpPr>
            <a:spLocks noGrp="1"/>
          </p:cNvSpPr>
          <p:nvPr>
            <p:ph type="sldNum" sz="quarter" idx="5"/>
          </p:nvPr>
        </p:nvSpPr>
        <p:spPr/>
        <p:txBody>
          <a:bodyPr/>
          <a:lstStyle/>
          <a:p>
            <a:fld id="{193E12EB-0EA9-43F8-AA8A-DE53F93F91E0}" type="slidenum">
              <a:rPr lang="en-US" smtClean="0"/>
              <a:t>2</a:t>
            </a:fld>
            <a:endParaRPr lang="en-US"/>
          </a:p>
        </p:txBody>
      </p:sp>
    </p:spTree>
    <p:extLst>
      <p:ext uri="{BB962C8B-B14F-4D97-AF65-F5344CB8AC3E}">
        <p14:creationId xmlns:p14="http://schemas.microsoft.com/office/powerpoint/2010/main" val="1717413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CROSS SECTIONS….</a:t>
            </a:r>
          </a:p>
        </p:txBody>
      </p:sp>
      <p:sp>
        <p:nvSpPr>
          <p:cNvPr id="4" name="Slide Number Placeholder 3"/>
          <p:cNvSpPr>
            <a:spLocks noGrp="1"/>
          </p:cNvSpPr>
          <p:nvPr>
            <p:ph type="sldNum" sz="quarter" idx="10"/>
          </p:nvPr>
        </p:nvSpPr>
        <p:spPr/>
        <p:txBody>
          <a:bodyPr/>
          <a:lstStyle/>
          <a:p>
            <a:fld id="{3A0B1DDB-F951-7D46-9471-D9570C8BCE50}" type="slidenum">
              <a:rPr lang="en-US" smtClean="0"/>
              <a:t>15</a:t>
            </a:fld>
            <a:endParaRPr lang="en-US"/>
          </a:p>
        </p:txBody>
      </p:sp>
    </p:spTree>
    <p:extLst>
      <p:ext uri="{BB962C8B-B14F-4D97-AF65-F5344CB8AC3E}">
        <p14:creationId xmlns:p14="http://schemas.microsoft.com/office/powerpoint/2010/main" val="351267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dirty="0">
              <a:ea typeface="ＭＳ Ｐゴシック" pitchFamily="34" charset="-128"/>
            </a:endParaRPr>
          </a:p>
        </p:txBody>
      </p:sp>
      <p:sp>
        <p:nvSpPr>
          <p:cNvPr id="51203" name="Footer Placeholder 4"/>
          <p:cNvSpPr>
            <a:spLocks noGrp="1"/>
          </p:cNvSpPr>
          <p:nvPr>
            <p:ph type="ftr" sz="quarter" idx="4"/>
          </p:nvPr>
        </p:nvSpPr>
        <p:spPr>
          <a:noFill/>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259481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Nuclear Physics is imbedded in the observed abundances of the elements</a:t>
            </a:r>
            <a:r>
              <a:rPr lang="en-US" dirty="0"/>
              <a:t>…..</a:t>
            </a:r>
            <a:r>
              <a:rPr lang="en-US" b="1" dirty="0"/>
              <a:t>history of the universe….nuclear physics + astrophysics give us the observed abundances </a:t>
            </a:r>
            <a:r>
              <a:rPr lang="en-US" dirty="0"/>
              <a:t>….Binding Energy per nucleon …..stars…..neutron capture processes…. </a:t>
            </a:r>
            <a:r>
              <a:rPr lang="en-US" b="1" dirty="0"/>
              <a:t>Slow and fast….</a:t>
            </a:r>
          </a:p>
        </p:txBody>
      </p:sp>
      <p:sp>
        <p:nvSpPr>
          <p:cNvPr id="4" name="Slide Number Placeholder 3"/>
          <p:cNvSpPr>
            <a:spLocks noGrp="1"/>
          </p:cNvSpPr>
          <p:nvPr>
            <p:ph type="sldNum" sz="quarter" idx="10"/>
          </p:nvPr>
        </p:nvSpPr>
        <p:spPr/>
        <p:txBody>
          <a:bodyPr/>
          <a:lstStyle/>
          <a:p>
            <a:fld id="{16CF15BC-2D91-7A4A-A402-1602D28C7B49}" type="slidenum">
              <a:rPr lang="en-US" smtClean="0"/>
              <a:t>19</a:t>
            </a:fld>
            <a:endParaRPr lang="en-US"/>
          </a:p>
        </p:txBody>
      </p:sp>
    </p:spTree>
    <p:extLst>
      <p:ext uri="{BB962C8B-B14F-4D97-AF65-F5344CB8AC3E}">
        <p14:creationId xmlns:p14="http://schemas.microsoft.com/office/powerpoint/2010/main" val="1792019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a:latin typeface="Calibri" charset="0"/>
              </a:rPr>
              <a:t>We had two popular scenarios…the issues were we know what physics has to take place! Neutron capture processes….</a:t>
            </a:r>
          </a:p>
          <a:p>
            <a:r>
              <a:rPr lang="en-US" baseline="0" dirty="0">
                <a:latin typeface="Calibri" charset="0"/>
              </a:rPr>
              <a:t>Core collapse supernovae…did not get up to the actinides…ran out of neutrons</a:t>
            </a:r>
          </a:p>
          <a:p>
            <a:r>
              <a:rPr lang="en-US" baseline="0" dirty="0">
                <a:latin typeface="Calibri" charset="0"/>
              </a:rPr>
              <a:t>Mergers…expected to get all the way up to actinides…frequency of mergers was an issue…</a:t>
            </a:r>
          </a:p>
          <a:p>
            <a:r>
              <a:rPr lang="en-US" dirty="0">
                <a:latin typeface="Calibri" charset="0"/>
              </a:rPr>
              <a:t>The signatures are robust from observers…</a:t>
            </a:r>
            <a:r>
              <a:rPr lang="en-US" b="1" dirty="0">
                <a:latin typeface="Calibri" charset="0"/>
              </a:rPr>
              <a:t>indicating</a:t>
            </a:r>
            <a:r>
              <a:rPr lang="en-US" b="1" baseline="0" dirty="0">
                <a:latin typeface="Calibri" charset="0"/>
              </a:rPr>
              <a:t> a unique source…</a:t>
            </a:r>
            <a:r>
              <a:rPr lang="en-US" baseline="0" dirty="0">
                <a:latin typeface="Calibri" charset="0"/>
              </a:rPr>
              <a:t>even in ancient dwarf galaxies</a:t>
            </a:r>
          </a:p>
          <a:p>
            <a:r>
              <a:rPr lang="en-US" baseline="0" dirty="0">
                <a:latin typeface="Calibri" charset="0"/>
              </a:rPr>
              <a:t>Compact object mergers…</a:t>
            </a:r>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2BD729B-2F95-3641-A22D-F6DA8D6EC078}" type="slidenum">
              <a:rPr lang="en-US" sz="1200"/>
              <a:pPr eaLnBrk="1" hangingPunct="1"/>
              <a:t>21</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physics has not changed over the history of the universe….Basic Nuclear Physics tells us that the heavy elements had to be made in neutron processes</a:t>
            </a:r>
          </a:p>
          <a:p>
            <a:r>
              <a:rPr lang="en-US" dirty="0"/>
              <a:t>challenge is that we don’t know properties of nuclei with great certainty far from stability….at large densities</a:t>
            </a:r>
          </a:p>
          <a:p>
            <a:r>
              <a:rPr lang="en-US" dirty="0"/>
              <a:t>Origin of the heavy elements…</a:t>
            </a:r>
          </a:p>
          <a:p>
            <a:endParaRPr lang="en-US" dirty="0"/>
          </a:p>
          <a:p>
            <a:r>
              <a:rPr lang="en-US" dirty="0"/>
              <a:t>What is the role of nuclear physics experiments…after all…we have built RIKEN, FRIB, CERN, other facilities….</a:t>
            </a:r>
          </a:p>
          <a:p>
            <a:r>
              <a:rPr lang="en-US" dirty="0"/>
              <a:t>What is the site of the r-process….</a:t>
            </a:r>
          </a:p>
        </p:txBody>
      </p:sp>
      <p:sp>
        <p:nvSpPr>
          <p:cNvPr id="4" name="Slide Number Placeholder 3"/>
          <p:cNvSpPr>
            <a:spLocks noGrp="1"/>
          </p:cNvSpPr>
          <p:nvPr>
            <p:ph type="sldNum" sz="quarter" idx="10"/>
          </p:nvPr>
        </p:nvSpPr>
        <p:spPr/>
        <p:txBody>
          <a:bodyPr/>
          <a:lstStyle/>
          <a:p>
            <a:fld id="{85DC7D64-1CAA-FF4D-943C-3CB191DD845E}" type="slidenum">
              <a:rPr lang="en-US" smtClean="0"/>
              <a:t>24</a:t>
            </a:fld>
            <a:endParaRPr lang="en-US"/>
          </a:p>
        </p:txBody>
      </p:sp>
    </p:spTree>
    <p:extLst>
      <p:ext uri="{BB962C8B-B14F-4D97-AF65-F5344CB8AC3E}">
        <p14:creationId xmlns:p14="http://schemas.microsoft.com/office/powerpoint/2010/main" val="1671124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05D141-68D7-0E42-B800-6A5822570553}" type="slidenum">
              <a:rPr lang="en-US" smtClean="0"/>
              <a:pPr/>
              <a:t>25</a:t>
            </a:fld>
            <a:endParaRPr lang="en-US"/>
          </a:p>
        </p:txBody>
      </p:sp>
    </p:spTree>
    <p:extLst>
      <p:ext uri="{BB962C8B-B14F-4D97-AF65-F5344CB8AC3E}">
        <p14:creationId xmlns:p14="http://schemas.microsoft.com/office/powerpoint/2010/main" val="532976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3E12EB-0EA9-43F8-AA8A-DE53F93F91E0}" type="slidenum">
              <a:rPr lang="en-US" smtClean="0"/>
              <a:t>27</a:t>
            </a:fld>
            <a:endParaRPr lang="en-US"/>
          </a:p>
        </p:txBody>
      </p:sp>
    </p:spTree>
    <p:extLst>
      <p:ext uri="{BB962C8B-B14F-4D97-AF65-F5344CB8AC3E}">
        <p14:creationId xmlns:p14="http://schemas.microsoft.com/office/powerpoint/2010/main" val="3790177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mechanism behind 25% change in separation energy?</a:t>
            </a:r>
          </a:p>
        </p:txBody>
      </p:sp>
      <p:sp>
        <p:nvSpPr>
          <p:cNvPr id="4" name="Slide Number Placeholder 3"/>
          <p:cNvSpPr>
            <a:spLocks noGrp="1"/>
          </p:cNvSpPr>
          <p:nvPr>
            <p:ph type="sldNum" sz="quarter" idx="10"/>
          </p:nvPr>
        </p:nvSpPr>
        <p:spPr/>
        <p:txBody>
          <a:bodyPr/>
          <a:lstStyle/>
          <a:p>
            <a:fld id="{16CF15BC-2D91-7A4A-A402-1602D28C7B49}" type="slidenum">
              <a:rPr lang="en-US" smtClean="0"/>
              <a:t>34</a:t>
            </a:fld>
            <a:endParaRPr lang="en-US"/>
          </a:p>
        </p:txBody>
      </p:sp>
    </p:spTree>
    <p:extLst>
      <p:ext uri="{BB962C8B-B14F-4D97-AF65-F5344CB8AC3E}">
        <p14:creationId xmlns:p14="http://schemas.microsoft.com/office/powerpoint/2010/main" val="2765997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Qian</a:t>
            </a:r>
            <a:r>
              <a:rPr lang="en-US" baseline="0" dirty="0"/>
              <a:t> trajectory…H….T9 -1.5 density 3.4x10</a:t>
            </a:r>
            <a:r>
              <a:rPr lang="en-US" baseline="30000" dirty="0"/>
              <a:t>2 </a:t>
            </a:r>
            <a:r>
              <a:rPr lang="en-US" baseline="0" dirty="0"/>
              <a:t>g/cm</a:t>
            </a:r>
            <a:r>
              <a:rPr lang="en-US" baseline="30000" dirty="0"/>
              <a:t>3….</a:t>
            </a:r>
            <a:r>
              <a:rPr lang="en-US" baseline="0" dirty="0"/>
              <a:t>dynamical calculation with temperature and density to decline exponentially …(dynamical </a:t>
            </a:r>
            <a:r>
              <a:rPr lang="en-US" baseline="0" dirty="0" err="1"/>
              <a:t>timescal</a:t>
            </a:r>
            <a:r>
              <a:rPr lang="en-US" baseline="0" dirty="0"/>
              <a:t> of 0.86 s)</a:t>
            </a:r>
          </a:p>
          <a:p>
            <a:r>
              <a:rPr lang="en-US" baseline="0" dirty="0"/>
              <a:t>Neutron/seed ratio of 67 with a seed of 70Fe electron fraction Ye=0.190 (compared to n/seed ratio of 86 for a 90Se seed).</a:t>
            </a:r>
          </a:p>
          <a:p>
            <a:endParaRPr lang="en-US" baseline="0" dirty="0"/>
          </a:p>
          <a:p>
            <a:r>
              <a:rPr lang="en-US" baseline="0" dirty="0"/>
              <a:t>Gray…measured in AME2012</a:t>
            </a:r>
            <a:endParaRPr lang="en-US" baseline="30000" dirty="0"/>
          </a:p>
        </p:txBody>
      </p:sp>
      <p:sp>
        <p:nvSpPr>
          <p:cNvPr id="4" name="Slide Number Placeholder 3"/>
          <p:cNvSpPr>
            <a:spLocks noGrp="1"/>
          </p:cNvSpPr>
          <p:nvPr>
            <p:ph type="sldNum" sz="quarter" idx="10"/>
          </p:nvPr>
        </p:nvSpPr>
        <p:spPr/>
        <p:txBody>
          <a:bodyPr/>
          <a:lstStyle/>
          <a:p>
            <a:fld id="{16CF15BC-2D91-7A4A-A402-1602D28C7B49}" type="slidenum">
              <a:rPr lang="en-US" smtClean="0"/>
              <a:t>35</a:t>
            </a:fld>
            <a:endParaRPr lang="en-US"/>
          </a:p>
        </p:txBody>
      </p:sp>
    </p:spTree>
    <p:extLst>
      <p:ext uri="{BB962C8B-B14F-4D97-AF65-F5344CB8AC3E}">
        <p14:creationId xmlns:p14="http://schemas.microsoft.com/office/powerpoint/2010/main" val="346065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Entropy per baryon</a:t>
            </a:r>
          </a:p>
          <a:p>
            <a:r>
              <a:rPr lang="en-US" dirty="0"/>
              <a:t>Astrophysical</a:t>
            </a:r>
            <a:r>
              <a:rPr lang="en-US" baseline="0" dirty="0"/>
              <a:t> conditions determine the location of the r-process path…which is set by the temperature and neutron number density.</a:t>
            </a:r>
          </a:p>
          <a:p>
            <a:r>
              <a:rPr lang="en-US" baseline="0" dirty="0"/>
              <a:t>Trajectories are three adiabatic wind parameterization of Meyer as implemented by us…</a:t>
            </a:r>
          </a:p>
          <a:p>
            <a:r>
              <a:rPr lang="en-US" baseline="0" dirty="0"/>
              <a:t>T=10GK</a:t>
            </a:r>
          </a:p>
          <a:p>
            <a:r>
              <a:rPr lang="en-US" baseline="0" dirty="0"/>
              <a:t>Ye= 0.15…0.25…and o.30 </a:t>
            </a:r>
            <a:endParaRPr lang="en-US" dirty="0"/>
          </a:p>
        </p:txBody>
      </p:sp>
      <p:sp>
        <p:nvSpPr>
          <p:cNvPr id="4" name="Slide Number Placeholder 3"/>
          <p:cNvSpPr>
            <a:spLocks noGrp="1"/>
          </p:cNvSpPr>
          <p:nvPr>
            <p:ph type="sldNum" sz="quarter" idx="10"/>
          </p:nvPr>
        </p:nvSpPr>
        <p:spPr/>
        <p:txBody>
          <a:bodyPr/>
          <a:lstStyle/>
          <a:p>
            <a:fld id="{16CF15BC-2D91-7A4A-A402-1602D28C7B49}" type="slidenum">
              <a:rPr lang="en-US" smtClean="0"/>
              <a:t>36</a:t>
            </a:fld>
            <a:endParaRPr lang="en-US"/>
          </a:p>
        </p:txBody>
      </p:sp>
    </p:spTree>
    <p:extLst>
      <p:ext uri="{BB962C8B-B14F-4D97-AF65-F5344CB8AC3E}">
        <p14:creationId xmlns:p14="http://schemas.microsoft.com/office/powerpoint/2010/main" val="119841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3E12EB-0EA9-43F8-AA8A-DE53F93F91E0}" type="slidenum">
              <a:rPr lang="en-US" smtClean="0"/>
              <a:t>3</a:t>
            </a:fld>
            <a:endParaRPr lang="en-US"/>
          </a:p>
        </p:txBody>
      </p:sp>
    </p:spTree>
    <p:extLst>
      <p:ext uri="{BB962C8B-B14F-4D97-AF65-F5344CB8AC3E}">
        <p14:creationId xmlns:p14="http://schemas.microsoft.com/office/powerpoint/2010/main" val="3387195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F15BC-2D91-7A4A-A402-1602D28C7B49}" type="slidenum">
              <a:rPr lang="en-US" smtClean="0"/>
              <a:t>37</a:t>
            </a:fld>
            <a:endParaRPr lang="en-US"/>
          </a:p>
        </p:txBody>
      </p:sp>
    </p:spTree>
    <p:extLst>
      <p:ext uri="{BB962C8B-B14F-4D97-AF65-F5344CB8AC3E}">
        <p14:creationId xmlns:p14="http://schemas.microsoft.com/office/powerpoint/2010/main" val="2064012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precisely ?</a:t>
            </a:r>
          </a:p>
        </p:txBody>
      </p:sp>
      <p:sp>
        <p:nvSpPr>
          <p:cNvPr id="4" name="Slide Number Placeholder 3"/>
          <p:cNvSpPr>
            <a:spLocks noGrp="1"/>
          </p:cNvSpPr>
          <p:nvPr>
            <p:ph type="sldNum" sz="quarter" idx="10"/>
          </p:nvPr>
        </p:nvSpPr>
        <p:spPr/>
        <p:txBody>
          <a:bodyPr/>
          <a:lstStyle/>
          <a:p>
            <a:fld id="{85DC7D64-1CAA-FF4D-943C-3CB191DD845E}" type="slidenum">
              <a:rPr lang="en-US" smtClean="0"/>
              <a:t>41</a:t>
            </a:fld>
            <a:endParaRPr lang="en-US"/>
          </a:p>
        </p:txBody>
      </p:sp>
    </p:spTree>
    <p:extLst>
      <p:ext uri="{BB962C8B-B14F-4D97-AF65-F5344CB8AC3E}">
        <p14:creationId xmlns:p14="http://schemas.microsoft.com/office/powerpoint/2010/main" val="316130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imaging ion-cyclotron resonance technique</a:t>
            </a:r>
          </a:p>
          <a:p>
            <a:endParaRPr lang="en-US" dirty="0"/>
          </a:p>
        </p:txBody>
      </p:sp>
      <p:sp>
        <p:nvSpPr>
          <p:cNvPr id="4" name="Slide Number Placeholder 3"/>
          <p:cNvSpPr>
            <a:spLocks noGrp="1"/>
          </p:cNvSpPr>
          <p:nvPr>
            <p:ph type="sldNum" sz="quarter" idx="5"/>
          </p:nvPr>
        </p:nvSpPr>
        <p:spPr/>
        <p:txBody>
          <a:bodyPr/>
          <a:lstStyle/>
          <a:p>
            <a:fld id="{193E12EB-0EA9-43F8-AA8A-DE53F93F91E0}" type="slidenum">
              <a:rPr lang="en-US" smtClean="0"/>
              <a:t>46</a:t>
            </a:fld>
            <a:endParaRPr lang="en-US"/>
          </a:p>
        </p:txBody>
      </p:sp>
    </p:spTree>
    <p:extLst>
      <p:ext uri="{BB962C8B-B14F-4D97-AF65-F5344CB8AC3E}">
        <p14:creationId xmlns:p14="http://schemas.microsoft.com/office/powerpoint/2010/main" val="863051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E9EC92-DAAE-4518-97BD-F70C41A995E3}" type="slidenum">
              <a:rPr lang="en-US" smtClean="0"/>
              <a:t>50</a:t>
            </a:fld>
            <a:endParaRPr lang="en-US"/>
          </a:p>
        </p:txBody>
      </p:sp>
    </p:spTree>
    <p:extLst>
      <p:ext uri="{BB962C8B-B14F-4D97-AF65-F5344CB8AC3E}">
        <p14:creationId xmlns:p14="http://schemas.microsoft.com/office/powerpoint/2010/main" val="3892008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 earth abundance peak…formed by the dynamical processes or fission recycling?</a:t>
            </a:r>
          </a:p>
          <a:p>
            <a:endParaRPr lang="en-US" dirty="0"/>
          </a:p>
        </p:txBody>
      </p:sp>
      <p:sp>
        <p:nvSpPr>
          <p:cNvPr id="4" name="Slide Number Placeholder 3"/>
          <p:cNvSpPr>
            <a:spLocks noGrp="1"/>
          </p:cNvSpPr>
          <p:nvPr>
            <p:ph type="sldNum" sz="quarter" idx="5"/>
          </p:nvPr>
        </p:nvSpPr>
        <p:spPr/>
        <p:txBody>
          <a:bodyPr/>
          <a:lstStyle/>
          <a:p>
            <a:fld id="{193E12EB-0EA9-43F8-AA8A-DE53F93F91E0}" type="slidenum">
              <a:rPr lang="en-US" smtClean="0"/>
              <a:t>52</a:t>
            </a:fld>
            <a:endParaRPr lang="en-US"/>
          </a:p>
        </p:txBody>
      </p:sp>
    </p:spTree>
    <p:extLst>
      <p:ext uri="{BB962C8B-B14F-4D97-AF65-F5344CB8AC3E}">
        <p14:creationId xmlns:p14="http://schemas.microsoft.com/office/powerpoint/2010/main" val="1816275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Neutron star merger wind in the absence of significant neutrino flavor transformation</a:t>
            </a:r>
            <a:r>
              <a:rPr lang="mr-IN" dirty="0"/>
              <a:t>…</a:t>
            </a:r>
            <a:r>
              <a:rPr lang="en-US" dirty="0"/>
              <a:t>.Conditions</a:t>
            </a:r>
            <a:r>
              <a:rPr lang="en-US" baseline="0" dirty="0"/>
              <a:t> are not neutron rich enough for fission cycling</a:t>
            </a:r>
            <a:r>
              <a:rPr lang="mr-IN" baseline="0" dirty="0"/>
              <a:t>…</a:t>
            </a:r>
            <a:r>
              <a:rPr lang="en-US" baseline="0" dirty="0"/>
              <a:t>.</a:t>
            </a:r>
            <a:endParaRPr lang="en-US" dirty="0"/>
          </a:p>
        </p:txBody>
      </p:sp>
      <p:sp>
        <p:nvSpPr>
          <p:cNvPr id="4" name="Slide Number Placeholder 3"/>
          <p:cNvSpPr>
            <a:spLocks noGrp="1"/>
          </p:cNvSpPr>
          <p:nvPr>
            <p:ph type="sldNum" sz="quarter" idx="10"/>
          </p:nvPr>
        </p:nvSpPr>
        <p:spPr/>
        <p:txBody>
          <a:bodyPr/>
          <a:lstStyle/>
          <a:p>
            <a:fld id="{193E12EB-0EA9-43F8-AA8A-DE53F93F91E0}" type="slidenum">
              <a:rPr lang="en-US" smtClean="0"/>
              <a:t>54</a:t>
            </a:fld>
            <a:endParaRPr lang="en-US"/>
          </a:p>
        </p:txBody>
      </p:sp>
    </p:spTree>
    <p:extLst>
      <p:ext uri="{BB962C8B-B14F-4D97-AF65-F5344CB8AC3E}">
        <p14:creationId xmlns:p14="http://schemas.microsoft.com/office/powerpoint/2010/main" val="2486620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mass surface…orange and red….but slightly different disk wind parameters</a:t>
            </a:r>
          </a:p>
        </p:txBody>
      </p:sp>
      <p:sp>
        <p:nvSpPr>
          <p:cNvPr id="4" name="Slide Number Placeholder 3"/>
          <p:cNvSpPr>
            <a:spLocks noGrp="1"/>
          </p:cNvSpPr>
          <p:nvPr>
            <p:ph type="sldNum" sz="quarter" idx="10"/>
          </p:nvPr>
        </p:nvSpPr>
        <p:spPr/>
        <p:txBody>
          <a:bodyPr/>
          <a:lstStyle/>
          <a:p>
            <a:fld id="{193E12EB-0EA9-43F8-AA8A-DE53F93F91E0}" type="slidenum">
              <a:rPr lang="en-US" smtClean="0"/>
              <a:t>56</a:t>
            </a:fld>
            <a:endParaRPr lang="en-US"/>
          </a:p>
        </p:txBody>
      </p:sp>
    </p:spTree>
    <p:extLst>
      <p:ext uri="{BB962C8B-B14F-4D97-AF65-F5344CB8AC3E}">
        <p14:creationId xmlns:p14="http://schemas.microsoft.com/office/powerpoint/2010/main" val="296283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Varying thermodynamics has little impact….the masses make a huge difference….</a:t>
            </a:r>
          </a:p>
        </p:txBody>
      </p:sp>
      <p:sp>
        <p:nvSpPr>
          <p:cNvPr id="4" name="Slide Number Placeholder 3"/>
          <p:cNvSpPr>
            <a:spLocks noGrp="1"/>
          </p:cNvSpPr>
          <p:nvPr>
            <p:ph type="sldNum" sz="quarter" idx="10"/>
          </p:nvPr>
        </p:nvSpPr>
        <p:spPr/>
        <p:txBody>
          <a:bodyPr/>
          <a:lstStyle/>
          <a:p>
            <a:fld id="{85DC7D64-1CAA-FF4D-943C-3CB191DD845E}" type="slidenum">
              <a:rPr lang="en-US" smtClean="0"/>
              <a:t>57</a:t>
            </a:fld>
            <a:endParaRPr lang="en-US"/>
          </a:p>
        </p:txBody>
      </p:sp>
    </p:spTree>
    <p:extLst>
      <p:ext uri="{BB962C8B-B14F-4D97-AF65-F5344CB8AC3E}">
        <p14:creationId xmlns:p14="http://schemas.microsoft.com/office/powerpoint/2010/main" val="3583760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C7D64-1CAA-FF4D-943C-3CB191DD845E}" type="slidenum">
              <a:rPr lang="en-US" smtClean="0"/>
              <a:t>59</a:t>
            </a:fld>
            <a:endParaRPr lang="en-US"/>
          </a:p>
        </p:txBody>
      </p:sp>
    </p:spTree>
    <p:extLst>
      <p:ext uri="{BB962C8B-B14F-4D97-AF65-F5344CB8AC3E}">
        <p14:creationId xmlns:p14="http://schemas.microsoft.com/office/powerpoint/2010/main" val="413419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Precision of nuclear masses</a:t>
            </a:r>
            <a:r>
              <a:rPr lang="mr-IN" dirty="0"/>
              <a:t>…</a:t>
            </a:r>
            <a:r>
              <a:rPr lang="en-US" dirty="0"/>
              <a:t>..</a:t>
            </a:r>
          </a:p>
        </p:txBody>
      </p:sp>
      <p:sp>
        <p:nvSpPr>
          <p:cNvPr id="4" name="Slide Number Placeholder 3"/>
          <p:cNvSpPr>
            <a:spLocks noGrp="1"/>
          </p:cNvSpPr>
          <p:nvPr>
            <p:ph type="sldNum" sz="quarter" idx="10"/>
          </p:nvPr>
        </p:nvSpPr>
        <p:spPr/>
        <p:txBody>
          <a:bodyPr/>
          <a:lstStyle/>
          <a:p>
            <a:fld id="{85DC7D64-1CAA-FF4D-943C-3CB191DD845E}" type="slidenum">
              <a:rPr lang="en-US" smtClean="0"/>
              <a:t>60</a:t>
            </a:fld>
            <a:endParaRPr lang="en-US"/>
          </a:p>
        </p:txBody>
      </p:sp>
    </p:spTree>
    <p:extLst>
      <p:ext uri="{BB962C8B-B14F-4D97-AF65-F5344CB8AC3E}">
        <p14:creationId xmlns:p14="http://schemas.microsoft.com/office/powerpoint/2010/main" val="186885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important or relevant to us....is did it answer one of the </a:t>
            </a:r>
          </a:p>
        </p:txBody>
      </p:sp>
      <p:sp>
        <p:nvSpPr>
          <p:cNvPr id="4" name="Slide Number Placeholder 3"/>
          <p:cNvSpPr>
            <a:spLocks noGrp="1"/>
          </p:cNvSpPr>
          <p:nvPr>
            <p:ph type="sldNum" sz="quarter" idx="5"/>
          </p:nvPr>
        </p:nvSpPr>
        <p:spPr/>
        <p:txBody>
          <a:bodyPr/>
          <a:lstStyle/>
          <a:p>
            <a:fld id="{193E12EB-0EA9-43F8-AA8A-DE53F93F91E0}" type="slidenum">
              <a:rPr lang="en-US" smtClean="0"/>
              <a:t>7</a:t>
            </a:fld>
            <a:endParaRPr lang="en-US"/>
          </a:p>
        </p:txBody>
      </p:sp>
    </p:spTree>
    <p:extLst>
      <p:ext uri="{BB962C8B-B14F-4D97-AF65-F5344CB8AC3E}">
        <p14:creationId xmlns:p14="http://schemas.microsoft.com/office/powerpoint/2010/main" val="330575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.Title: </a:t>
            </a:r>
            <a:r>
              <a:rPr lang="en-US" b="1" baseline="0" dirty="0"/>
              <a:t>Origin of the heavy elements</a:t>
            </a:r>
            <a:r>
              <a:rPr lang="mr-IN" baseline="0" dirty="0"/>
              <a:t>…</a:t>
            </a:r>
            <a:r>
              <a:rPr lang="en-US" baseline="0" dirty="0"/>
              <a:t>identified as one of 11 big unknowns in all of physics in the beginning of this century….</a:t>
            </a:r>
          </a:p>
          <a:p>
            <a:r>
              <a:rPr lang="en-US" baseline="0" dirty="0"/>
              <a:t>And then…last August….A lot of excitement about the observation of gravitational waves in August of 2017..GW170817…Rush to discovery and solution of one of one of the great challenges….</a:t>
            </a:r>
          </a:p>
          <a:p>
            <a:r>
              <a:rPr lang="en-US" b="1" baseline="0" dirty="0"/>
              <a:t>are gravitational waves from neutron star mergers the answer</a:t>
            </a:r>
            <a:r>
              <a:rPr lang="mr-IN" baseline="0" dirty="0"/>
              <a:t>…</a:t>
            </a:r>
            <a:r>
              <a:rPr lang="en-US" baseline="0" dirty="0"/>
              <a:t>.</a:t>
            </a:r>
            <a:r>
              <a:rPr lang="en-US" baseline="0" dirty="0" err="1"/>
              <a:t>Spoiiler</a:t>
            </a:r>
            <a:r>
              <a:rPr lang="en-US" baseline="0" dirty="0"/>
              <a:t> Alert…..We don’t know yet…..I would like to take you on a trip today through the universe with a nuclear physics lens…..</a:t>
            </a:r>
          </a:p>
        </p:txBody>
      </p:sp>
      <p:sp>
        <p:nvSpPr>
          <p:cNvPr id="4" name="Slide Number Placeholder 3"/>
          <p:cNvSpPr>
            <a:spLocks noGrp="1"/>
          </p:cNvSpPr>
          <p:nvPr>
            <p:ph type="sldNum" sz="quarter" idx="10"/>
          </p:nvPr>
        </p:nvSpPr>
        <p:spPr/>
        <p:txBody>
          <a:bodyPr/>
          <a:lstStyle/>
          <a:p>
            <a:fld id="{A3DBC1AB-2CC3-2445-98A7-796E43E15FDE}" type="slidenum">
              <a:rPr lang="en-US" smtClean="0"/>
              <a:t>8</a:t>
            </a:fld>
            <a:endParaRPr lang="en-US"/>
          </a:p>
        </p:txBody>
      </p:sp>
    </p:spTree>
    <p:extLst>
      <p:ext uri="{BB962C8B-B14F-4D97-AF65-F5344CB8AC3E}">
        <p14:creationId xmlns:p14="http://schemas.microsoft.com/office/powerpoint/2010/main" val="223970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LINE OF THE UNIVERSE….SHORTLY AFTER</a:t>
            </a:r>
            <a:r>
              <a:rPr lang="en-US" baseline="0" dirty="0"/>
              <a:t> THE BIG BANG…</a:t>
            </a:r>
            <a:r>
              <a:rPr lang="en-US" baseline="0" dirty="0" err="1"/>
              <a:t>NeuTRONS</a:t>
            </a:r>
            <a:r>
              <a:rPr lang="en-US" baseline="0" dirty="0"/>
              <a:t> AND PROTONS FORM…THE PRIMORDIAL ELEMENTS…STARS…</a:t>
            </a:r>
          </a:p>
          <a:p>
            <a:r>
              <a:rPr lang="en-US" baseline="0" dirty="0"/>
              <a:t>THE EVOLUTION OF STARS TO THE PRESENT DAY SYSNTHESIS OF THE ELEMENTS AS WE KNOW IT TODAY…</a:t>
            </a:r>
          </a:p>
          <a:p>
            <a:r>
              <a:rPr lang="en-US" baseline="0" dirty="0"/>
              <a:t>….over the history of the universe….nuclear physics has not changed….</a:t>
            </a:r>
          </a:p>
          <a:p>
            <a:r>
              <a:rPr lang="en-US" baseline="0" dirty="0"/>
              <a:t>The universe or the astrophysical conditions have changed ….nuclear physics does what it can in the ….and then the results….of nuclear physics acting on the astrophysical scenario produces what we see….in this case the abundances of the heavy elements….that is the lens we take towards solving one of the greatest open questions in all of physics today.</a:t>
            </a:r>
          </a:p>
        </p:txBody>
      </p:sp>
      <p:sp>
        <p:nvSpPr>
          <p:cNvPr id="4" name="Slide Number Placeholder 3"/>
          <p:cNvSpPr>
            <a:spLocks noGrp="1"/>
          </p:cNvSpPr>
          <p:nvPr>
            <p:ph type="sldNum" sz="quarter" idx="10"/>
          </p:nvPr>
        </p:nvSpPr>
        <p:spPr/>
        <p:txBody>
          <a:bodyPr/>
          <a:lstStyle/>
          <a:p>
            <a:fld id="{3A0B1DDB-F951-7D46-9471-D9570C8BCE50}" type="slidenum">
              <a:rPr lang="en-US" smtClean="0"/>
              <a:t>9</a:t>
            </a:fld>
            <a:endParaRPr lang="en-US"/>
          </a:p>
        </p:txBody>
      </p:sp>
    </p:spTree>
    <p:extLst>
      <p:ext uri="{BB962C8B-B14F-4D97-AF65-F5344CB8AC3E}">
        <p14:creationId xmlns:p14="http://schemas.microsoft.com/office/powerpoint/2010/main" val="26012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Spectacular view of milky way in the night sky</a:t>
            </a:r>
            <a:r>
              <a:rPr lang="mr-IN" baseline="0" dirty="0"/>
              <a:t>…</a:t>
            </a:r>
            <a:r>
              <a:rPr lang="en-US" baseline="0" dirty="0"/>
              <a:t>preponderance of stars</a:t>
            </a:r>
            <a:r>
              <a:rPr lang="mr-IN" baseline="0" dirty="0"/>
              <a:t>…</a:t>
            </a:r>
            <a:r>
              <a:rPr lang="en-US" baseline="0" dirty="0"/>
              <a:t>varying </a:t>
            </a:r>
            <a:r>
              <a:rPr lang="en-US" baseline="0" dirty="0" err="1"/>
              <a:t>luminocities</a:t>
            </a:r>
            <a:r>
              <a:rPr lang="en-US" baseline="0" dirty="0"/>
              <a:t>, varying stages between life and death</a:t>
            </a:r>
            <a:r>
              <a:rPr lang="mr-IN" baseline="0" dirty="0"/>
              <a:t>……</a:t>
            </a:r>
            <a:r>
              <a:rPr lang="en-US" baseline="0" dirty="0"/>
              <a:t>.stellar evolution</a:t>
            </a:r>
            <a:r>
              <a:rPr lang="mr-IN" baseline="0" dirty="0"/>
              <a:t>…</a:t>
            </a:r>
            <a:r>
              <a:rPr lang="en-US" baseline="0" dirty="0"/>
              <a:t>that is </a:t>
            </a:r>
            <a:r>
              <a:rPr lang="en-US" b="1" baseline="0" dirty="0"/>
              <a:t>how quickly </a:t>
            </a:r>
            <a:r>
              <a:rPr lang="en-US" baseline="0" dirty="0"/>
              <a:t>a star burns up its fuel and what </a:t>
            </a:r>
            <a:r>
              <a:rPr lang="en-US" b="1" baseline="0" dirty="0"/>
              <a:t>are the ashes </a:t>
            </a:r>
            <a:r>
              <a:rPr lang="en-US" baseline="0" dirty="0"/>
              <a:t>of the burning up</a:t>
            </a:r>
            <a:r>
              <a:rPr lang="mr-IN" baseline="0" dirty="0"/>
              <a:t>…</a:t>
            </a:r>
            <a:r>
              <a:rPr lang="en-US" baseline="0" dirty="0"/>
              <a:t>.because they determine </a:t>
            </a:r>
            <a:r>
              <a:rPr lang="en-US" b="1" baseline="0" dirty="0"/>
              <a:t>the future</a:t>
            </a:r>
            <a:r>
              <a:rPr lang="en-US" baseline="0" dirty="0"/>
              <a:t>. </a:t>
            </a:r>
          </a:p>
          <a:p>
            <a:r>
              <a:rPr lang="en-US" b="1" baseline="0" dirty="0"/>
              <a:t>Challenges: Unknown nuclear structure</a:t>
            </a:r>
            <a:r>
              <a:rPr lang="en-US" baseline="0" dirty="0"/>
              <a:t> of these light nuclei that enhance or detract from the </a:t>
            </a:r>
            <a:r>
              <a:rPr lang="en-US" baseline="0" dirty="0" err="1"/>
              <a:t>fusion..or</a:t>
            </a:r>
            <a:r>
              <a:rPr lang="en-US" baseline="0" dirty="0"/>
              <a:t> burning processes</a:t>
            </a:r>
            <a:r>
              <a:rPr lang="mr-IN" baseline="0" dirty="0"/>
              <a:t>…</a:t>
            </a:r>
            <a:r>
              <a:rPr lang="en-US" baseline="0" dirty="0"/>
              <a:t>And the reaction rates at stellar temperatures or energies</a:t>
            </a:r>
            <a:r>
              <a:rPr lang="mr-IN" baseline="0" dirty="0"/>
              <a:t>…</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E11C5DBA-597F-423C-AAA5-E8A94BF5C689}" type="slidenum">
              <a:rPr lang="en-US" smtClean="0"/>
              <a:t>10</a:t>
            </a:fld>
            <a:endParaRPr lang="en-US" dirty="0"/>
          </a:p>
        </p:txBody>
      </p:sp>
    </p:spTree>
    <p:extLst>
      <p:ext uri="{BB962C8B-B14F-4D97-AF65-F5344CB8AC3E}">
        <p14:creationId xmlns:p14="http://schemas.microsoft.com/office/powerpoint/2010/main" val="336400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STARS ARE BORN  of the interstellar gas……they live AND DIE ALL</a:t>
            </a:r>
            <a:r>
              <a:rPr lang="en-US" baseline="0" dirty="0"/>
              <a:t> THE TIME IN THE UNIVERSE….AND THEIR LIFECYCLE /ENERGY GENERATION IS DETERMINED WITH WHAT NUCLEAR REACTIONS ARE POSSIBLE…the structure of light nuclei can enhance or slow down the life  of a star depending…..</a:t>
            </a:r>
          </a:p>
        </p:txBody>
      </p:sp>
      <p:sp>
        <p:nvSpPr>
          <p:cNvPr id="4" name="Slide Number Placeholder 3"/>
          <p:cNvSpPr>
            <a:spLocks noGrp="1"/>
          </p:cNvSpPr>
          <p:nvPr>
            <p:ph type="sldNum" sz="quarter" idx="10"/>
          </p:nvPr>
        </p:nvSpPr>
        <p:spPr/>
        <p:txBody>
          <a:bodyPr/>
          <a:lstStyle/>
          <a:p>
            <a:fld id="{3A0B1DDB-F951-7D46-9471-D9570C8BCE50}" type="slidenum">
              <a:rPr lang="en-US" smtClean="0"/>
              <a:t>11</a:t>
            </a:fld>
            <a:endParaRPr lang="en-US"/>
          </a:p>
        </p:txBody>
      </p:sp>
    </p:spTree>
    <p:extLst>
      <p:ext uri="{BB962C8B-B14F-4D97-AF65-F5344CB8AC3E}">
        <p14:creationId xmlns:p14="http://schemas.microsoft.com/office/powerpoint/2010/main" val="109187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r>
              <a:rPr lang="en-US" dirty="0">
                <a:ea typeface="ＭＳ Ｐゴシック" pitchFamily="34" charset="-128"/>
              </a:rPr>
              <a:t>Main sequence stars</a:t>
            </a:r>
          </a:p>
          <a:p>
            <a:endParaRPr lang="en-US" dirty="0">
              <a:ea typeface="ＭＳ Ｐゴシック" pitchFamily="34" charset="-128"/>
            </a:endParaRPr>
          </a:p>
          <a:p>
            <a:r>
              <a:rPr lang="en-US" dirty="0">
                <a:ea typeface="ＭＳ Ｐゴシック" pitchFamily="34" charset="-128"/>
              </a:rPr>
              <a:t>TEMPERATURE</a:t>
            </a:r>
            <a:r>
              <a:rPr lang="en-US" baseline="0" dirty="0">
                <a:ea typeface="ＭＳ Ｐゴシック" pitchFamily="34" charset="-128"/>
              </a:rPr>
              <a:t> AND DENSITY CONDITIONS THAT ALLOW A STAR TO REMAIN IN THE MAIN SEQUENCE OR TO FALL OUT OF IT…..has consequences to</a:t>
            </a:r>
          </a:p>
          <a:p>
            <a:r>
              <a:rPr lang="en-US" baseline="0" dirty="0">
                <a:ea typeface="ＭＳ Ｐゴシック" pitchFamily="34" charset="-128"/>
              </a:rPr>
              <a:t>NEUTRINO PRODUCTION</a:t>
            </a:r>
          </a:p>
          <a:p>
            <a:r>
              <a:rPr lang="en-US" baseline="0" dirty="0">
                <a:ea typeface="ＭＳ Ｐゴシック" pitchFamily="34" charset="-128"/>
              </a:rPr>
              <a:t>METALICITY ARE SIGNATURES</a:t>
            </a:r>
          </a:p>
          <a:p>
            <a:r>
              <a:rPr lang="en-US" baseline="0" dirty="0">
                <a:ea typeface="ＭＳ Ｐゴシック" pitchFamily="34" charset="-128"/>
              </a:rPr>
              <a:t>THEY PROVIDE THE SEEDS OF WHAT IS TO COME LATER….</a:t>
            </a:r>
          </a:p>
          <a:p>
            <a:endParaRPr lang="en-US" dirty="0">
              <a:ea typeface="ＭＳ Ｐゴシック" pitchFamily="34" charset="-128"/>
            </a:endParaRPr>
          </a:p>
        </p:txBody>
      </p:sp>
      <p:sp>
        <p:nvSpPr>
          <p:cNvPr id="32771" name="Footer Placeholder 3"/>
          <p:cNvSpPr>
            <a:spLocks noGrp="1"/>
          </p:cNvSpPr>
          <p:nvPr>
            <p:ph type="ftr" sz="quarter" idx="4"/>
          </p:nvPr>
        </p:nvSpPr>
        <p:spPr>
          <a:noFill/>
        </p:spPr>
        <p:txBody>
          <a:bodyPr/>
          <a:lstStyle/>
          <a:p>
            <a:endParaRPr lang="en-US">
              <a:latin typeface="Arial" charset="0"/>
              <a:ea typeface="ＭＳ Ｐゴシック" pitchFamily="34" charset="-128"/>
            </a:endParaRPr>
          </a:p>
        </p:txBody>
      </p:sp>
    </p:spTree>
    <p:extLst>
      <p:ext uri="{BB962C8B-B14F-4D97-AF65-F5344CB8AC3E}">
        <p14:creationId xmlns:p14="http://schemas.microsoft.com/office/powerpoint/2010/main" val="423925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71335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314616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256918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3459415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bg>
      <p:bgPr>
        <a:gradFill flip="none" rotWithShape="1">
          <a:gsLst>
            <a:gs pos="0">
              <a:schemeClr val="tx1">
                <a:lumMod val="85000"/>
              </a:schemeClr>
            </a:gs>
            <a:gs pos="83000">
              <a:schemeClr val="tx1">
                <a:lumMod val="85000"/>
              </a:schemeClr>
            </a:gs>
            <a:gs pos="89000">
              <a:schemeClr val="tx1">
                <a:lumMod val="75000"/>
              </a:schemeClr>
            </a:gs>
            <a:gs pos="99000">
              <a:schemeClr val="bg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030C2274-05BF-46B5-A37E-08ABBF1C5C22}" type="datetime1">
              <a:rPr lang="en-US" smtClean="0"/>
              <a:t>11/20/18</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R. Orford      DNP meeting 2017</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2CB8464-D711-49B4-822D-EAD9CA92E304}" type="slidenum">
              <a:rPr lang="en-US" smtClean="0"/>
              <a:pPr/>
              <a:t>‹#›</a:t>
            </a:fld>
            <a:endParaRPr lang="en-US" dirty="0"/>
          </a:p>
        </p:txBody>
      </p:sp>
    </p:spTree>
    <p:extLst>
      <p:ext uri="{BB962C8B-B14F-4D97-AF65-F5344CB8AC3E}">
        <p14:creationId xmlns:p14="http://schemas.microsoft.com/office/powerpoint/2010/main" val="3550989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1612C336-1911-49D6-8232-F84D6C9C8616}" type="slidenum">
              <a:rPr lang="en-US"/>
              <a:pPr/>
              <a:t>‹#›</a:t>
            </a:fld>
            <a:endParaRPr lang="en-US"/>
          </a:p>
        </p:txBody>
      </p:sp>
    </p:spTree>
    <p:extLst>
      <p:ext uri="{BB962C8B-B14F-4D97-AF65-F5344CB8AC3E}">
        <p14:creationId xmlns:p14="http://schemas.microsoft.com/office/powerpoint/2010/main" val="172353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2917067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13006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2089783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1642857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240171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76126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186702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326667C-E895-A249-A9C7-67F7FA7635E2}"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12C58-8BB9-4545-9504-425A50B33A0E}" type="slidenum">
              <a:rPr lang="en-US" smtClean="0"/>
              <a:t>‹#›</a:t>
            </a:fld>
            <a:endParaRPr lang="en-US"/>
          </a:p>
        </p:txBody>
      </p:sp>
    </p:spTree>
    <p:extLst>
      <p:ext uri="{BB962C8B-B14F-4D97-AF65-F5344CB8AC3E}">
        <p14:creationId xmlns:p14="http://schemas.microsoft.com/office/powerpoint/2010/main" val="1086733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4364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346781" y="6448008"/>
            <a:ext cx="28956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775781" y="6448008"/>
            <a:ext cx="2133600" cy="365125"/>
          </a:xfrm>
          <a:prstGeom prst="rect">
            <a:avLst/>
          </a:prstGeom>
        </p:spPr>
        <p:txBody>
          <a:bodyPr vert="horz" lIns="91440" tIns="45720" rIns="91440" bIns="45720" rtlCol="0" anchor="ctr"/>
          <a:lstStyle>
            <a:lvl1pPr algn="r">
              <a:defRPr sz="1200">
                <a:solidFill>
                  <a:srgbClr val="FFFFFF"/>
                </a:solidFill>
              </a:defRPr>
            </a:lvl1pPr>
          </a:lstStyle>
          <a:p>
            <a:fld id="{60312C58-8BB9-4545-9504-425A50B33A0E}" type="slidenum">
              <a:rPr lang="en-US" smtClean="0"/>
              <a:pPr/>
              <a:t>‹#›</a:t>
            </a:fld>
            <a:endParaRPr lang="en-US"/>
          </a:p>
        </p:txBody>
      </p:sp>
      <p:pic>
        <p:nvPicPr>
          <p:cNvPr id="9" name="Picture 8" descr="screenshot.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804" y="84388"/>
            <a:ext cx="914400" cy="810491"/>
          </a:xfrm>
          <a:prstGeom prst="rect">
            <a:avLst/>
          </a:prstGeom>
        </p:spPr>
      </p:pic>
      <p:sp>
        <p:nvSpPr>
          <p:cNvPr id="2" name="Title Placeholder 1"/>
          <p:cNvSpPr>
            <a:spLocks noGrp="1"/>
          </p:cNvSpPr>
          <p:nvPr userDrawn="1">
            <p:ph type="title"/>
          </p:nvPr>
        </p:nvSpPr>
        <p:spPr>
          <a:xfrm>
            <a:off x="1149965" y="170601"/>
            <a:ext cx="6026829" cy="698749"/>
          </a:xfrm>
          <a:prstGeom prst="rect">
            <a:avLst/>
          </a:prstGeom>
        </p:spPr>
        <p:txBody>
          <a:bodyPr vert="horz" lIns="91440" tIns="45720" rIns="91440" bIns="45720" rtlCol="0" anchor="ctr">
            <a:normAutofit/>
          </a:bodyPr>
          <a:lstStyle/>
          <a:p>
            <a:r>
              <a:rPr lang="en-US" dirty="0"/>
              <a:t>Click to edit Master title style</a:t>
            </a:r>
          </a:p>
        </p:txBody>
      </p:sp>
      <p:pic>
        <p:nvPicPr>
          <p:cNvPr id="12" name="Picture 11"/>
          <p:cNvPicPr>
            <a:picLocks noChangeAspect="1"/>
          </p:cNvPicPr>
          <p:nvPr userDrawn="1"/>
        </p:nvPicPr>
        <p:blipFill>
          <a:blip r:embed="rId16"/>
          <a:stretch>
            <a:fillRect/>
          </a:stretch>
        </p:blipFill>
        <p:spPr>
          <a:xfrm>
            <a:off x="8508068" y="89328"/>
            <a:ext cx="523676" cy="526830"/>
          </a:xfrm>
          <a:prstGeom prst="rect">
            <a:avLst/>
          </a:prstGeom>
        </p:spPr>
      </p:pic>
      <p:sp>
        <p:nvSpPr>
          <p:cNvPr id="13" name="TextBox 12"/>
          <p:cNvSpPr txBox="1"/>
          <p:nvPr userDrawn="1"/>
        </p:nvSpPr>
        <p:spPr>
          <a:xfrm>
            <a:off x="7176795" y="248742"/>
            <a:ext cx="1967205" cy="553998"/>
          </a:xfrm>
          <a:prstGeom prst="rect">
            <a:avLst/>
          </a:prstGeom>
          <a:noFill/>
        </p:spPr>
        <p:txBody>
          <a:bodyPr wrap="none" rtlCol="0">
            <a:spAutoFit/>
          </a:bodyPr>
          <a:lstStyle/>
          <a:p>
            <a:r>
              <a:rPr lang="en-US" dirty="0">
                <a:solidFill>
                  <a:srgbClr val="FFFFFF"/>
                </a:solidFill>
                <a:latin typeface="Arial"/>
                <a:cs typeface="Arial"/>
              </a:rPr>
              <a:t>JINA-CEE</a:t>
            </a:r>
            <a:br>
              <a:rPr lang="en-US" dirty="0">
                <a:solidFill>
                  <a:srgbClr val="FFFFFF"/>
                </a:solidFill>
              </a:rPr>
            </a:br>
            <a:r>
              <a:rPr lang="en-US" sz="1200" dirty="0">
                <a:solidFill>
                  <a:srgbClr val="FFFFFF"/>
                </a:solidFill>
              </a:rPr>
              <a:t>NSF Physics Frontiers Center</a:t>
            </a:r>
          </a:p>
        </p:txBody>
      </p:sp>
    </p:spTree>
    <p:extLst>
      <p:ext uri="{BB962C8B-B14F-4D97-AF65-F5344CB8AC3E}">
        <p14:creationId xmlns:p14="http://schemas.microsoft.com/office/powerpoint/2010/main" val="807253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9.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w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0.wmf"/></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5.jpe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wmf"/><Relationship Id="rId5" Type="http://schemas.openxmlformats.org/officeDocument/2006/relationships/image" Target="../media/image59.jpeg"/><Relationship Id="rId10" Type="http://schemas.openxmlformats.org/officeDocument/2006/relationships/image" Target="../media/image64.wmf"/><Relationship Id="rId4" Type="http://schemas.openxmlformats.org/officeDocument/2006/relationships/image" Target="../media/image58.jpe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tiff"/><Relationship Id="rId5" Type="http://schemas.openxmlformats.org/officeDocument/2006/relationships/image" Target="../media/image78.jpeg"/><Relationship Id="rId10" Type="http://schemas.openxmlformats.org/officeDocument/2006/relationships/image" Target="../media/image83.gif"/><Relationship Id="rId4" Type="http://schemas.openxmlformats.org/officeDocument/2006/relationships/image" Target="../media/image77.jpe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hyperlink" Target="http://science.sciencemag.or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94.emf"/></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70.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16.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tiff"/><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3.tiff"/><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35.tiff"/></Relationships>
</file>

<file path=ppt/slides/_rels/slide58.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138.sv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61.xml.rels><?xml version="1.0" encoding="UTF-8" standalone="yes"?>
<Relationships xmlns="http://schemas.openxmlformats.org/package/2006/relationships"><Relationship Id="rId8" Type="http://schemas.openxmlformats.org/officeDocument/2006/relationships/image" Target="../media/image145.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86194DB-94E3-B646-94CE-A5AED693764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5CACB949-D61C-2649-BF85-667FA7A5B831}"/>
              </a:ext>
            </a:extLst>
          </p:cNvPr>
          <p:cNvPicPr>
            <a:picLocks noChangeAspect="1"/>
          </p:cNvPicPr>
          <p:nvPr/>
        </p:nvPicPr>
        <p:blipFill>
          <a:blip r:embed="rId2"/>
          <a:stretch>
            <a:fillRect/>
          </a:stretch>
        </p:blipFill>
        <p:spPr>
          <a:xfrm>
            <a:off x="723463" y="1143000"/>
            <a:ext cx="7697073" cy="41021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2FED43F-C722-C44A-ABF7-BF600DCE2441}"/>
              </a:ext>
            </a:extLst>
          </p:cNvPr>
          <p:cNvPicPr>
            <a:picLocks noChangeAspect="1"/>
          </p:cNvPicPr>
          <p:nvPr/>
        </p:nvPicPr>
        <p:blipFill>
          <a:blip r:embed="rId3"/>
          <a:stretch>
            <a:fillRect/>
          </a:stretch>
        </p:blipFill>
        <p:spPr>
          <a:xfrm>
            <a:off x="247650" y="5448300"/>
            <a:ext cx="8648700" cy="1295400"/>
          </a:xfrm>
          <a:prstGeom prst="rect">
            <a:avLst/>
          </a:prstGeom>
        </p:spPr>
      </p:pic>
    </p:spTree>
    <p:extLst>
      <p:ext uri="{BB962C8B-B14F-4D97-AF65-F5344CB8AC3E}">
        <p14:creationId xmlns:p14="http://schemas.microsoft.com/office/powerpoint/2010/main" val="2304732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ytimg.com/vi/Wl2sDEpjqQI/maxres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3" r="11520" b="500"/>
          <a:stretch/>
        </p:blipFill>
        <p:spPr bwMode="auto">
          <a:xfrm>
            <a:off x="0" y="0"/>
            <a:ext cx="922392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4821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warf-Galaxies-Pack-a-Star-Forming-Punch-Helped-Shape-the-Universe-44761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36" y="0"/>
            <a:ext cx="12481560" cy="6858000"/>
          </a:xfrm>
          <a:prstGeom prst="rect">
            <a:avLst/>
          </a:prstGeom>
        </p:spPr>
      </p:pic>
      <p:pic>
        <p:nvPicPr>
          <p:cNvPr id="3" name="Picture 2" descr="stellar_evolution_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74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10488809" cy="69054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dailygalaxy.com/.a/6a00d8341bf7f753ef01bb087eb39a970d-p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6054" y="2895600"/>
            <a:ext cx="1894699" cy="1752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8" descr="https://upload.wikimedia.org/wikipedia/commons/thumb/d/d4/Orion%27s_Big_Head_Revealed_in_Infrared.jpg/1280px-Orion%27s_Big_Head_Revealed_in_Infrar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38200"/>
            <a:ext cx="10287000" cy="792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09600" y="838200"/>
            <a:ext cx="8229600" cy="1143000"/>
          </a:xfrm>
        </p:spPr>
        <p:txBody>
          <a:bodyPr/>
          <a:lstStyle/>
          <a:p>
            <a:r>
              <a:rPr lang="en-US" dirty="0">
                <a:solidFill>
                  <a:schemeClr val="bg1"/>
                </a:solidFill>
                <a:latin typeface="Calibri Light" panose="020F0302020204030204" pitchFamily="34" charset="0"/>
              </a:rPr>
              <a:t>The engine of stars</a:t>
            </a:r>
            <a:endParaRPr lang="en-US" dirty="0">
              <a:solidFill>
                <a:schemeClr val="bg1"/>
              </a:solidFill>
            </a:endParaRPr>
          </a:p>
        </p:txBody>
      </p:sp>
      <p:sp>
        <p:nvSpPr>
          <p:cNvPr id="8" name="TextBox 7"/>
          <p:cNvSpPr txBox="1"/>
          <p:nvPr/>
        </p:nvSpPr>
        <p:spPr>
          <a:xfrm>
            <a:off x="-76200" y="5578217"/>
            <a:ext cx="9467335" cy="646331"/>
          </a:xfrm>
          <a:prstGeom prst="rect">
            <a:avLst/>
          </a:prstGeom>
          <a:noFill/>
        </p:spPr>
        <p:txBody>
          <a:bodyPr wrap="none" rtlCol="0">
            <a:spAutoFit/>
          </a:bodyPr>
          <a:lstStyle/>
          <a:p>
            <a:r>
              <a:rPr lang="en-US" sz="3600" dirty="0">
                <a:solidFill>
                  <a:schemeClr val="bg1"/>
                </a:solidFill>
                <a:latin typeface="Calibri Light" panose="020F0302020204030204" pitchFamily="34" charset="0"/>
              </a:rPr>
              <a:t>Nuclear physics determines life and death of stars</a:t>
            </a:r>
          </a:p>
        </p:txBody>
      </p:sp>
    </p:spTree>
    <p:extLst>
      <p:ext uri="{BB962C8B-B14F-4D97-AF65-F5344CB8AC3E}">
        <p14:creationId xmlns:p14="http://schemas.microsoft.com/office/powerpoint/2010/main" val="168923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descr="sloan-zoom_Page_06"/>
          <p:cNvPicPr>
            <a:picLocks noChangeAspect="1" noChangeArrowheads="1"/>
          </p:cNvPicPr>
          <p:nvPr/>
        </p:nvPicPr>
        <p:blipFill>
          <a:blip r:embed="rId3"/>
          <a:srcRect/>
          <a:stretch>
            <a:fillRect/>
          </a:stretch>
        </p:blipFill>
        <p:spPr bwMode="auto">
          <a:xfrm>
            <a:off x="0" y="0"/>
            <a:ext cx="9228138" cy="6905625"/>
          </a:xfrm>
          <a:prstGeom prst="rect">
            <a:avLst/>
          </a:prstGeom>
          <a:noFill/>
          <a:ln w="9525">
            <a:noFill/>
            <a:miter lim="800000"/>
            <a:headEnd/>
            <a:tailEnd/>
          </a:ln>
        </p:spPr>
      </p:pic>
      <p:sp>
        <p:nvSpPr>
          <p:cNvPr id="5" name="Title 1"/>
          <p:cNvSpPr txBox="1">
            <a:spLocks/>
          </p:cNvSpPr>
          <p:nvPr/>
        </p:nvSpPr>
        <p:spPr bwMode="auto">
          <a:xfrm>
            <a:off x="416159" y="-78908"/>
            <a:ext cx="8229600" cy="1143000"/>
          </a:xfrm>
          <a:prstGeom prst="rect">
            <a:avLst/>
          </a:prstGeom>
          <a:noFill/>
          <a:ln w="9525">
            <a:noFill/>
            <a:miter lim="800000"/>
            <a:headEnd/>
            <a:tailEnd/>
          </a:ln>
        </p:spPr>
        <p:txBody>
          <a:bodyPr anchor="ctr"/>
          <a:lstStyle/>
          <a:p>
            <a:pPr algn="ctr" eaLnBrk="0" hangingPunct="0">
              <a:defRPr/>
            </a:pPr>
            <a:r>
              <a:rPr lang="en-US" sz="4000" kern="0" dirty="0">
                <a:solidFill>
                  <a:srgbClr val="FFFFFF"/>
                </a:solidFill>
                <a:latin typeface="Comic Sans MS" pitchFamily="66" charset="0"/>
                <a:ea typeface="ＭＳ Ｐゴシック" pitchFamily="-110" charset="-128"/>
                <a:cs typeface="ＭＳ Ｐゴシック" pitchFamily="-110" charset="-128"/>
              </a:rPr>
              <a:t>Stellar Evolution</a:t>
            </a:r>
          </a:p>
        </p:txBody>
      </p:sp>
      <p:grpSp>
        <p:nvGrpSpPr>
          <p:cNvPr id="2" name="Group 1"/>
          <p:cNvGrpSpPr/>
          <p:nvPr/>
        </p:nvGrpSpPr>
        <p:grpSpPr>
          <a:xfrm>
            <a:off x="185737" y="1409700"/>
            <a:ext cx="5167291" cy="5295900"/>
            <a:chOff x="685800" y="2708275"/>
            <a:chExt cx="4191000" cy="4149725"/>
          </a:xfrm>
        </p:grpSpPr>
        <p:grpSp>
          <p:nvGrpSpPr>
            <p:cNvPr id="18" name="Group 53"/>
            <p:cNvGrpSpPr>
              <a:grpSpLocks/>
            </p:cNvGrpSpPr>
            <p:nvPr/>
          </p:nvGrpSpPr>
          <p:grpSpPr bwMode="auto">
            <a:xfrm>
              <a:off x="685800" y="2708275"/>
              <a:ext cx="4191000" cy="4149725"/>
              <a:chOff x="0" y="720"/>
              <a:chExt cx="2640" cy="2614"/>
            </a:xfrm>
          </p:grpSpPr>
          <p:sp>
            <p:nvSpPr>
              <p:cNvPr id="19" name="Text Box 21"/>
              <p:cNvSpPr txBox="1">
                <a:spLocks noChangeArrowheads="1"/>
              </p:cNvSpPr>
              <p:nvPr/>
            </p:nvSpPr>
            <p:spPr bwMode="auto">
              <a:xfrm>
                <a:off x="1042" y="3084"/>
                <a:ext cx="668" cy="250"/>
              </a:xfrm>
              <a:prstGeom prst="rect">
                <a:avLst/>
              </a:prstGeom>
              <a:noFill/>
              <a:ln w="9525">
                <a:noFill/>
                <a:miter lim="800000"/>
                <a:headEnd/>
                <a:tailEnd/>
              </a:ln>
            </p:spPr>
            <p:txBody>
              <a:bodyPr>
                <a:prstTxWarp prst="textNoShape">
                  <a:avLst/>
                </a:prstTxWarp>
                <a:spAutoFit/>
              </a:bodyPr>
              <a:lstStyle/>
              <a:p>
                <a:r>
                  <a:rPr lang="en-US" b="0" dirty="0">
                    <a:solidFill>
                      <a:schemeClr val="bg1"/>
                    </a:solidFill>
                  </a:rPr>
                  <a:t>log (</a:t>
                </a:r>
                <a:r>
                  <a:rPr lang="en-US" sz="2000" b="0" dirty="0" err="1">
                    <a:solidFill>
                      <a:schemeClr val="bg1"/>
                    </a:solidFill>
                    <a:sym typeface="Symbol" pitchFamily="-111" charset="2"/>
                  </a:rPr>
                  <a:t></a:t>
                </a:r>
                <a:r>
                  <a:rPr lang="en-US" b="0" baseline="-25000" dirty="0" err="1">
                    <a:solidFill>
                      <a:schemeClr val="bg1"/>
                    </a:solidFill>
                    <a:sym typeface="Symbol" pitchFamily="-111" charset="2"/>
                  </a:rPr>
                  <a:t>c</a:t>
                </a:r>
                <a:r>
                  <a:rPr lang="en-US" b="0" dirty="0">
                    <a:solidFill>
                      <a:schemeClr val="bg1"/>
                    </a:solidFill>
                    <a:sym typeface="Symbol" pitchFamily="-111" charset="2"/>
                  </a:rPr>
                  <a:t>)</a:t>
                </a:r>
                <a:r>
                  <a:rPr lang="en-US" b="0" dirty="0">
                    <a:solidFill>
                      <a:schemeClr val="bg1"/>
                    </a:solidFill>
                  </a:rPr>
                  <a:t> </a:t>
                </a:r>
              </a:p>
            </p:txBody>
          </p:sp>
          <p:sp>
            <p:nvSpPr>
              <p:cNvPr id="20" name="Text Box 22"/>
              <p:cNvSpPr txBox="1">
                <a:spLocks noChangeArrowheads="1"/>
              </p:cNvSpPr>
              <p:nvPr/>
            </p:nvSpPr>
            <p:spPr bwMode="auto">
              <a:xfrm>
                <a:off x="1347" y="1164"/>
                <a:ext cx="525"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O-ignition</a:t>
                </a:r>
              </a:p>
            </p:txBody>
          </p:sp>
          <p:sp>
            <p:nvSpPr>
              <p:cNvPr id="21" name="Text Box 23"/>
              <p:cNvSpPr txBox="1">
                <a:spLocks noChangeArrowheads="1"/>
              </p:cNvSpPr>
              <p:nvPr/>
            </p:nvSpPr>
            <p:spPr bwMode="auto">
              <a:xfrm>
                <a:off x="1155" y="1356"/>
                <a:ext cx="572"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Ne-ignition</a:t>
                </a:r>
              </a:p>
            </p:txBody>
          </p:sp>
          <p:sp>
            <p:nvSpPr>
              <p:cNvPr id="22" name="Text Box 24"/>
              <p:cNvSpPr txBox="1">
                <a:spLocks noChangeArrowheads="1"/>
              </p:cNvSpPr>
              <p:nvPr/>
            </p:nvSpPr>
            <p:spPr bwMode="auto">
              <a:xfrm>
                <a:off x="1443" y="1020"/>
                <a:ext cx="535" cy="174"/>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Si-ignition</a:t>
                </a:r>
              </a:p>
            </p:txBody>
          </p:sp>
          <p:sp>
            <p:nvSpPr>
              <p:cNvPr id="23" name="Freeform 25"/>
              <p:cNvSpPr>
                <a:spLocks/>
              </p:cNvSpPr>
              <p:nvPr/>
            </p:nvSpPr>
            <p:spPr bwMode="auto">
              <a:xfrm>
                <a:off x="1919" y="1405"/>
                <a:ext cx="208" cy="86"/>
              </a:xfrm>
              <a:custGeom>
                <a:avLst/>
                <a:gdLst>
                  <a:gd name="T0" fmla="*/ 30 w 208"/>
                  <a:gd name="T1" fmla="*/ 77 h 86"/>
                  <a:gd name="T2" fmla="*/ 12 w 208"/>
                  <a:gd name="T3" fmla="*/ 65 h 86"/>
                  <a:gd name="T4" fmla="*/ 0 w 208"/>
                  <a:gd name="T5" fmla="*/ 30 h 86"/>
                  <a:gd name="T6" fmla="*/ 53 w 208"/>
                  <a:gd name="T7" fmla="*/ 0 h 86"/>
                  <a:gd name="T8" fmla="*/ 208 w 208"/>
                  <a:gd name="T9" fmla="*/ 18 h 86"/>
                  <a:gd name="T10" fmla="*/ 30 w 208"/>
                  <a:gd name="T11" fmla="*/ 77 h 86"/>
                  <a:gd name="T12" fmla="*/ 0 60000 65536"/>
                  <a:gd name="T13" fmla="*/ 0 60000 65536"/>
                  <a:gd name="T14" fmla="*/ 0 60000 65536"/>
                  <a:gd name="T15" fmla="*/ 0 60000 65536"/>
                  <a:gd name="T16" fmla="*/ 0 60000 65536"/>
                  <a:gd name="T17" fmla="*/ 0 60000 65536"/>
                  <a:gd name="T18" fmla="*/ 0 w 208"/>
                  <a:gd name="T19" fmla="*/ 0 h 86"/>
                  <a:gd name="T20" fmla="*/ 208 w 208"/>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208" h="86">
                    <a:moveTo>
                      <a:pt x="30" y="77"/>
                    </a:moveTo>
                    <a:cubicBezTo>
                      <a:pt x="24" y="73"/>
                      <a:pt x="16" y="71"/>
                      <a:pt x="12" y="65"/>
                    </a:cubicBezTo>
                    <a:cubicBezTo>
                      <a:pt x="5" y="55"/>
                      <a:pt x="0" y="30"/>
                      <a:pt x="0" y="30"/>
                    </a:cubicBezTo>
                    <a:cubicBezTo>
                      <a:pt x="15" y="7"/>
                      <a:pt x="28" y="8"/>
                      <a:pt x="53" y="0"/>
                    </a:cubicBezTo>
                    <a:cubicBezTo>
                      <a:pt x="106" y="11"/>
                      <a:pt x="153" y="14"/>
                      <a:pt x="208" y="18"/>
                    </a:cubicBezTo>
                    <a:cubicBezTo>
                      <a:pt x="191" y="86"/>
                      <a:pt x="80" y="77"/>
                      <a:pt x="30" y="77"/>
                    </a:cubicBezTo>
                    <a:close/>
                  </a:path>
                </a:pathLst>
              </a:custGeom>
              <a:solidFill>
                <a:schemeClr val="tx1"/>
              </a:solidFill>
              <a:ln w="9525">
                <a:noFill/>
                <a:round/>
                <a:headEnd/>
                <a:tailEnd/>
              </a:ln>
            </p:spPr>
            <p:txBody>
              <a:bodyPr>
                <a:prstTxWarp prst="textNoShape">
                  <a:avLst/>
                </a:prstTxWarp>
              </a:bodyPr>
              <a:lstStyle/>
              <a:p>
                <a:endParaRPr lang="en-US"/>
              </a:p>
            </p:txBody>
          </p:sp>
          <p:sp>
            <p:nvSpPr>
              <p:cNvPr id="24" name="Freeform 26"/>
              <p:cNvSpPr>
                <a:spLocks/>
              </p:cNvSpPr>
              <p:nvPr/>
            </p:nvSpPr>
            <p:spPr bwMode="auto">
              <a:xfrm>
                <a:off x="2123" y="1209"/>
                <a:ext cx="194" cy="143"/>
              </a:xfrm>
              <a:custGeom>
                <a:avLst/>
                <a:gdLst>
                  <a:gd name="T0" fmla="*/ 27 w 194"/>
                  <a:gd name="T1" fmla="*/ 0 h 143"/>
                  <a:gd name="T2" fmla="*/ 170 w 194"/>
                  <a:gd name="T3" fmla="*/ 95 h 143"/>
                  <a:gd name="T4" fmla="*/ 194 w 194"/>
                  <a:gd name="T5" fmla="*/ 89 h 143"/>
                  <a:gd name="T6" fmla="*/ 134 w 194"/>
                  <a:gd name="T7" fmla="*/ 0 h 143"/>
                  <a:gd name="T8" fmla="*/ 27 w 194"/>
                  <a:gd name="T9" fmla="*/ 0 h 143"/>
                  <a:gd name="T10" fmla="*/ 0 60000 65536"/>
                  <a:gd name="T11" fmla="*/ 0 60000 65536"/>
                  <a:gd name="T12" fmla="*/ 0 60000 65536"/>
                  <a:gd name="T13" fmla="*/ 0 60000 65536"/>
                  <a:gd name="T14" fmla="*/ 0 60000 65536"/>
                  <a:gd name="T15" fmla="*/ 0 w 194"/>
                  <a:gd name="T16" fmla="*/ 0 h 143"/>
                  <a:gd name="T17" fmla="*/ 194 w 194"/>
                  <a:gd name="T18" fmla="*/ 143 h 143"/>
                </a:gdLst>
                <a:ahLst/>
                <a:cxnLst>
                  <a:cxn ang="T10">
                    <a:pos x="T0" y="T1"/>
                  </a:cxn>
                  <a:cxn ang="T11">
                    <a:pos x="T2" y="T3"/>
                  </a:cxn>
                  <a:cxn ang="T12">
                    <a:pos x="T4" y="T5"/>
                  </a:cxn>
                  <a:cxn ang="T13">
                    <a:pos x="T6" y="T7"/>
                  </a:cxn>
                  <a:cxn ang="T14">
                    <a:pos x="T8" y="T9"/>
                  </a:cxn>
                </a:cxnLst>
                <a:rect l="T15" t="T16" r="T17" b="T18"/>
                <a:pathLst>
                  <a:path w="194" h="143">
                    <a:moveTo>
                      <a:pt x="27" y="0"/>
                    </a:moveTo>
                    <a:cubicBezTo>
                      <a:pt x="35" y="143"/>
                      <a:pt x="0" y="108"/>
                      <a:pt x="170" y="95"/>
                    </a:cubicBezTo>
                    <a:cubicBezTo>
                      <a:pt x="178" y="94"/>
                      <a:pt x="186" y="91"/>
                      <a:pt x="194" y="89"/>
                    </a:cubicBezTo>
                    <a:cubicBezTo>
                      <a:pt x="187" y="23"/>
                      <a:pt x="192" y="19"/>
                      <a:pt x="134" y="0"/>
                    </a:cubicBezTo>
                    <a:cubicBezTo>
                      <a:pt x="30" y="6"/>
                      <a:pt x="57" y="30"/>
                      <a:pt x="27" y="0"/>
                    </a:cubicBezTo>
                    <a:close/>
                  </a:path>
                </a:pathLst>
              </a:custGeom>
              <a:solidFill>
                <a:schemeClr val="tx1"/>
              </a:solidFill>
              <a:ln w="9525">
                <a:solidFill>
                  <a:schemeClr val="bg1"/>
                </a:solidFill>
                <a:round/>
                <a:headEnd/>
                <a:tailEnd/>
              </a:ln>
            </p:spPr>
            <p:txBody>
              <a:bodyPr>
                <a:prstTxWarp prst="textNoShape">
                  <a:avLst/>
                </a:prstTxWarp>
              </a:bodyPr>
              <a:lstStyle/>
              <a:p>
                <a:endParaRPr lang="en-US"/>
              </a:p>
            </p:txBody>
          </p:sp>
          <p:sp>
            <p:nvSpPr>
              <p:cNvPr id="25" name="Text Box 27"/>
              <p:cNvSpPr txBox="1">
                <a:spLocks noChangeArrowheads="1"/>
              </p:cNvSpPr>
              <p:nvPr/>
            </p:nvSpPr>
            <p:spPr bwMode="auto">
              <a:xfrm rot="-5400000">
                <a:off x="-209" y="1813"/>
                <a:ext cx="668" cy="250"/>
              </a:xfrm>
              <a:prstGeom prst="rect">
                <a:avLst/>
              </a:prstGeom>
              <a:noFill/>
              <a:ln w="57150">
                <a:noFill/>
                <a:miter lim="800000"/>
                <a:headEnd/>
                <a:tailEnd/>
              </a:ln>
            </p:spPr>
            <p:txBody>
              <a:bodyPr>
                <a:prstTxWarp prst="textNoShape">
                  <a:avLst/>
                </a:prstTxWarp>
                <a:spAutoFit/>
              </a:bodyPr>
              <a:lstStyle/>
              <a:p>
                <a:r>
                  <a:rPr lang="en-US" b="0" dirty="0">
                    <a:solidFill>
                      <a:schemeClr val="bg1"/>
                    </a:solidFill>
                  </a:rPr>
                  <a:t>log (</a:t>
                </a:r>
                <a:r>
                  <a:rPr lang="en-US" sz="2000" b="0" dirty="0" err="1">
                    <a:solidFill>
                      <a:schemeClr val="bg1"/>
                    </a:solidFill>
                    <a:sym typeface="Symbol" pitchFamily="-111" charset="2"/>
                  </a:rPr>
                  <a:t>T</a:t>
                </a:r>
                <a:r>
                  <a:rPr lang="en-US" b="0" baseline="-25000" dirty="0" err="1">
                    <a:solidFill>
                      <a:schemeClr val="bg1"/>
                    </a:solidFill>
                    <a:sym typeface="Symbol" pitchFamily="-111" charset="2"/>
                  </a:rPr>
                  <a:t>c</a:t>
                </a:r>
                <a:r>
                  <a:rPr lang="en-US" b="0" dirty="0">
                    <a:solidFill>
                      <a:schemeClr val="bg1"/>
                    </a:solidFill>
                    <a:sym typeface="Symbol" pitchFamily="-111" charset="2"/>
                  </a:rPr>
                  <a:t>)</a:t>
                </a:r>
                <a:r>
                  <a:rPr lang="en-US" b="0" dirty="0"/>
                  <a:t> </a:t>
                </a:r>
              </a:p>
            </p:txBody>
          </p:sp>
          <p:sp>
            <p:nvSpPr>
              <p:cNvPr id="26" name="Rectangle 28"/>
              <p:cNvSpPr>
                <a:spLocks noChangeArrowheads="1"/>
              </p:cNvSpPr>
              <p:nvPr/>
            </p:nvSpPr>
            <p:spPr bwMode="auto">
              <a:xfrm>
                <a:off x="326" y="878"/>
                <a:ext cx="2174" cy="2130"/>
              </a:xfrm>
              <a:prstGeom prst="rect">
                <a:avLst/>
              </a:prstGeom>
              <a:noFill/>
              <a:ln w="19050">
                <a:solidFill>
                  <a:srgbClr val="EAEAEA"/>
                </a:solidFill>
                <a:miter lim="800000"/>
                <a:headEnd/>
                <a:tailEnd/>
              </a:ln>
            </p:spPr>
            <p:txBody>
              <a:bodyPr wrap="none" anchor="ctr">
                <a:prstTxWarp prst="textNoShape">
                  <a:avLst/>
                </a:prstTxWarp>
              </a:bodyPr>
              <a:lstStyle/>
              <a:p>
                <a:pPr eaLnBrk="0" hangingPunct="0"/>
                <a:endParaRPr lang="en-US"/>
              </a:p>
            </p:txBody>
          </p:sp>
          <p:pic>
            <p:nvPicPr>
              <p:cNvPr id="27" name="Picture 29" descr="betelgeuse"/>
              <p:cNvPicPr>
                <a:picLocks noChangeAspect="1" noChangeArrowheads="1"/>
              </p:cNvPicPr>
              <p:nvPr/>
            </p:nvPicPr>
            <p:blipFill>
              <a:blip r:embed="rId4"/>
              <a:srcRect l="7292" t="13637" r="69630" b="54546"/>
              <a:stretch>
                <a:fillRect/>
              </a:stretch>
            </p:blipFill>
            <p:spPr bwMode="auto">
              <a:xfrm>
                <a:off x="768" y="1632"/>
                <a:ext cx="768" cy="673"/>
              </a:xfrm>
              <a:prstGeom prst="rect">
                <a:avLst/>
              </a:prstGeom>
              <a:noFill/>
              <a:ln w="9525">
                <a:noFill/>
                <a:miter lim="800000"/>
                <a:headEnd/>
                <a:tailEnd/>
              </a:ln>
            </p:spPr>
          </p:pic>
          <p:pic>
            <p:nvPicPr>
              <p:cNvPr id="28" name="Picture 30" descr="star"/>
              <p:cNvPicPr>
                <a:picLocks noChangeAspect="1" noChangeArrowheads="1"/>
              </p:cNvPicPr>
              <p:nvPr/>
            </p:nvPicPr>
            <p:blipFill>
              <a:blip r:embed="rId5">
                <a:clrChange>
                  <a:clrFrom>
                    <a:srgbClr val="16202A"/>
                  </a:clrFrom>
                  <a:clrTo>
                    <a:srgbClr val="16202A">
                      <a:alpha val="0"/>
                    </a:srgbClr>
                  </a:clrTo>
                </a:clrChange>
              </a:blip>
              <a:srcRect l="14128" t="66327" r="67822" b="1021"/>
              <a:stretch>
                <a:fillRect/>
              </a:stretch>
            </p:blipFill>
            <p:spPr bwMode="auto">
              <a:xfrm>
                <a:off x="384" y="2304"/>
                <a:ext cx="528" cy="528"/>
              </a:xfrm>
              <a:prstGeom prst="rect">
                <a:avLst/>
              </a:prstGeom>
              <a:noFill/>
              <a:ln w="9525">
                <a:noFill/>
                <a:miter lim="800000"/>
                <a:headEnd/>
                <a:tailEnd/>
              </a:ln>
            </p:spPr>
          </p:pic>
          <p:sp>
            <p:nvSpPr>
              <p:cNvPr id="29" name="Text Box 34"/>
              <p:cNvSpPr txBox="1">
                <a:spLocks noChangeArrowheads="1"/>
              </p:cNvSpPr>
              <p:nvPr/>
            </p:nvSpPr>
            <p:spPr bwMode="auto">
              <a:xfrm>
                <a:off x="672" y="2736"/>
                <a:ext cx="519" cy="173"/>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H-ignition</a:t>
                </a:r>
              </a:p>
            </p:txBody>
          </p:sp>
          <p:sp>
            <p:nvSpPr>
              <p:cNvPr id="30" name="Text Box 35"/>
              <p:cNvSpPr txBox="1">
                <a:spLocks noChangeArrowheads="1"/>
              </p:cNvSpPr>
              <p:nvPr/>
            </p:nvSpPr>
            <p:spPr bwMode="auto">
              <a:xfrm>
                <a:off x="1200" y="2112"/>
                <a:ext cx="572"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He-ignition</a:t>
                </a:r>
              </a:p>
            </p:txBody>
          </p:sp>
          <p:sp>
            <p:nvSpPr>
              <p:cNvPr id="31" name="Text Box 36"/>
              <p:cNvSpPr txBox="1">
                <a:spLocks noChangeArrowheads="1"/>
              </p:cNvSpPr>
              <p:nvPr/>
            </p:nvSpPr>
            <p:spPr bwMode="auto">
              <a:xfrm>
                <a:off x="963" y="1548"/>
                <a:ext cx="519" cy="173"/>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C-ignition</a:t>
                </a:r>
              </a:p>
            </p:txBody>
          </p:sp>
          <p:sp>
            <p:nvSpPr>
              <p:cNvPr id="32" name="Text Box 37"/>
              <p:cNvSpPr txBox="1">
                <a:spLocks noChangeArrowheads="1"/>
              </p:cNvSpPr>
              <p:nvPr/>
            </p:nvSpPr>
            <p:spPr bwMode="auto">
              <a:xfrm>
                <a:off x="182" y="2928"/>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7</a:t>
                </a:r>
              </a:p>
            </p:txBody>
          </p:sp>
          <p:sp>
            <p:nvSpPr>
              <p:cNvPr id="33" name="Text Box 38"/>
              <p:cNvSpPr txBox="1">
                <a:spLocks noChangeArrowheads="1"/>
              </p:cNvSpPr>
              <p:nvPr/>
            </p:nvSpPr>
            <p:spPr bwMode="auto">
              <a:xfrm>
                <a:off x="182" y="2256"/>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8</a:t>
                </a:r>
              </a:p>
            </p:txBody>
          </p:sp>
          <p:sp>
            <p:nvSpPr>
              <p:cNvPr id="34" name="Text Box 39"/>
              <p:cNvSpPr txBox="1">
                <a:spLocks noChangeArrowheads="1"/>
              </p:cNvSpPr>
              <p:nvPr/>
            </p:nvSpPr>
            <p:spPr bwMode="auto">
              <a:xfrm>
                <a:off x="134" y="816"/>
                <a:ext cx="204"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10</a:t>
                </a:r>
              </a:p>
            </p:txBody>
          </p:sp>
          <p:sp>
            <p:nvSpPr>
              <p:cNvPr id="35" name="Text Box 40"/>
              <p:cNvSpPr txBox="1">
                <a:spLocks noChangeArrowheads="1"/>
              </p:cNvSpPr>
              <p:nvPr/>
            </p:nvSpPr>
            <p:spPr bwMode="auto">
              <a:xfrm>
                <a:off x="182" y="1536"/>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9</a:t>
                </a:r>
              </a:p>
            </p:txBody>
          </p:sp>
          <p:sp>
            <p:nvSpPr>
              <p:cNvPr id="36" name="Text Box 41"/>
              <p:cNvSpPr txBox="1">
                <a:spLocks noChangeArrowheads="1"/>
              </p:cNvSpPr>
              <p:nvPr/>
            </p:nvSpPr>
            <p:spPr bwMode="auto">
              <a:xfrm>
                <a:off x="422"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0</a:t>
                </a:r>
              </a:p>
            </p:txBody>
          </p:sp>
          <p:sp>
            <p:nvSpPr>
              <p:cNvPr id="37" name="Text Box 42"/>
              <p:cNvSpPr txBox="1">
                <a:spLocks noChangeArrowheads="1"/>
              </p:cNvSpPr>
              <p:nvPr/>
            </p:nvSpPr>
            <p:spPr bwMode="auto">
              <a:xfrm>
                <a:off x="1238"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4</a:t>
                </a:r>
              </a:p>
            </p:txBody>
          </p:sp>
          <p:sp>
            <p:nvSpPr>
              <p:cNvPr id="38" name="Text Box 43"/>
              <p:cNvSpPr txBox="1">
                <a:spLocks noChangeArrowheads="1"/>
              </p:cNvSpPr>
              <p:nvPr/>
            </p:nvSpPr>
            <p:spPr bwMode="auto">
              <a:xfrm>
                <a:off x="854"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2</a:t>
                </a:r>
              </a:p>
            </p:txBody>
          </p:sp>
          <p:sp>
            <p:nvSpPr>
              <p:cNvPr id="39" name="Text Box 44"/>
              <p:cNvSpPr txBox="1">
                <a:spLocks noChangeArrowheads="1"/>
              </p:cNvSpPr>
              <p:nvPr/>
            </p:nvSpPr>
            <p:spPr bwMode="auto">
              <a:xfrm>
                <a:off x="2006"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8</a:t>
                </a:r>
              </a:p>
            </p:txBody>
          </p:sp>
          <p:sp>
            <p:nvSpPr>
              <p:cNvPr id="40" name="Text Box 45"/>
              <p:cNvSpPr txBox="1">
                <a:spLocks noChangeArrowheads="1"/>
              </p:cNvSpPr>
              <p:nvPr/>
            </p:nvSpPr>
            <p:spPr bwMode="auto">
              <a:xfrm>
                <a:off x="2390" y="3024"/>
                <a:ext cx="204"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10</a:t>
                </a:r>
              </a:p>
            </p:txBody>
          </p:sp>
          <p:sp>
            <p:nvSpPr>
              <p:cNvPr id="41" name="Text Box 46"/>
              <p:cNvSpPr txBox="1">
                <a:spLocks noChangeArrowheads="1"/>
              </p:cNvSpPr>
              <p:nvPr/>
            </p:nvSpPr>
            <p:spPr bwMode="auto">
              <a:xfrm>
                <a:off x="1238"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4</a:t>
                </a:r>
              </a:p>
            </p:txBody>
          </p:sp>
          <p:sp>
            <p:nvSpPr>
              <p:cNvPr id="42" name="Text Box 47"/>
              <p:cNvSpPr txBox="1">
                <a:spLocks noChangeArrowheads="1"/>
              </p:cNvSpPr>
              <p:nvPr/>
            </p:nvSpPr>
            <p:spPr bwMode="auto">
              <a:xfrm>
                <a:off x="1622" y="3024"/>
                <a:ext cx="160" cy="154"/>
              </a:xfrm>
              <a:prstGeom prst="rect">
                <a:avLst/>
              </a:prstGeom>
              <a:noFill/>
              <a:ln w="9525">
                <a:noFill/>
                <a:miter lim="800000"/>
                <a:headEnd/>
                <a:tailEnd/>
              </a:ln>
            </p:spPr>
            <p:txBody>
              <a:bodyPr wrap="none">
                <a:prstTxWarp prst="textNoShape">
                  <a:avLst/>
                </a:prstTxWarp>
                <a:spAutoFit/>
              </a:bodyPr>
              <a:lstStyle/>
              <a:p>
                <a:pPr eaLnBrk="0" hangingPunct="0"/>
                <a:r>
                  <a:rPr lang="en-US" sz="1000">
                    <a:solidFill>
                      <a:schemeClr val="bg1"/>
                    </a:solidFill>
                  </a:rPr>
                  <a:t>6</a:t>
                </a:r>
              </a:p>
            </p:txBody>
          </p:sp>
          <p:pic>
            <p:nvPicPr>
              <p:cNvPr id="43" name="Picture 51" descr="chandra-silicon"/>
              <p:cNvPicPr>
                <a:picLocks noChangeAspect="1" noChangeArrowheads="1"/>
              </p:cNvPicPr>
              <p:nvPr/>
            </p:nvPicPr>
            <p:blipFill>
              <a:blip r:embed="rId6"/>
              <a:srcRect l="7274" t="13167" r="15109" b="21698"/>
              <a:stretch>
                <a:fillRect/>
              </a:stretch>
            </p:blipFill>
            <p:spPr bwMode="auto">
              <a:xfrm>
                <a:off x="1920" y="720"/>
                <a:ext cx="720" cy="603"/>
              </a:xfrm>
              <a:prstGeom prst="rect">
                <a:avLst/>
              </a:prstGeom>
              <a:noFill/>
              <a:ln w="9525">
                <a:noFill/>
                <a:miter lim="800000"/>
                <a:headEnd/>
                <a:tailEnd/>
              </a:ln>
            </p:spPr>
          </p:pic>
          <p:sp>
            <p:nvSpPr>
              <p:cNvPr id="44" name="Freeform 33"/>
              <p:cNvSpPr>
                <a:spLocks/>
              </p:cNvSpPr>
              <p:nvPr/>
            </p:nvSpPr>
            <p:spPr bwMode="auto">
              <a:xfrm>
                <a:off x="337" y="1075"/>
                <a:ext cx="2034" cy="1931"/>
              </a:xfrm>
              <a:custGeom>
                <a:avLst/>
                <a:gdLst>
                  <a:gd name="T0" fmla="*/ 0 w 1668"/>
                  <a:gd name="T1" fmla="*/ 2314 h 1610"/>
                  <a:gd name="T2" fmla="*/ 246 w 1668"/>
                  <a:gd name="T3" fmla="*/ 2015 h 1610"/>
                  <a:gd name="T4" fmla="*/ 361 w 1668"/>
                  <a:gd name="T5" fmla="*/ 1840 h 1610"/>
                  <a:gd name="T6" fmla="*/ 411 w 1668"/>
                  <a:gd name="T7" fmla="*/ 1761 h 1610"/>
                  <a:gd name="T8" fmla="*/ 624 w 1668"/>
                  <a:gd name="T9" fmla="*/ 1559 h 1610"/>
                  <a:gd name="T10" fmla="*/ 828 w 1668"/>
                  <a:gd name="T11" fmla="*/ 1386 h 1610"/>
                  <a:gd name="T12" fmla="*/ 917 w 1668"/>
                  <a:gd name="T13" fmla="*/ 1253 h 1610"/>
                  <a:gd name="T14" fmla="*/ 963 w 1668"/>
                  <a:gd name="T15" fmla="*/ 1160 h 1610"/>
                  <a:gd name="T16" fmla="*/ 1124 w 1668"/>
                  <a:gd name="T17" fmla="*/ 960 h 1610"/>
                  <a:gd name="T18" fmla="*/ 1267 w 1668"/>
                  <a:gd name="T19" fmla="*/ 842 h 1610"/>
                  <a:gd name="T20" fmla="*/ 1428 w 1668"/>
                  <a:gd name="T21" fmla="*/ 738 h 1610"/>
                  <a:gd name="T22" fmla="*/ 1443 w 1668"/>
                  <a:gd name="T23" fmla="*/ 679 h 1610"/>
                  <a:gd name="T24" fmla="*/ 1517 w 1668"/>
                  <a:gd name="T25" fmla="*/ 656 h 1610"/>
                  <a:gd name="T26" fmla="*/ 1571 w 1668"/>
                  <a:gd name="T27" fmla="*/ 676 h 1610"/>
                  <a:gd name="T28" fmla="*/ 1628 w 1668"/>
                  <a:gd name="T29" fmla="*/ 632 h 1610"/>
                  <a:gd name="T30" fmla="*/ 1685 w 1668"/>
                  <a:gd name="T31" fmla="*/ 607 h 1610"/>
                  <a:gd name="T32" fmla="*/ 1782 w 1668"/>
                  <a:gd name="T33" fmla="*/ 592 h 1610"/>
                  <a:gd name="T34" fmla="*/ 1863 w 1668"/>
                  <a:gd name="T35" fmla="*/ 548 h 1610"/>
                  <a:gd name="T36" fmla="*/ 1882 w 1668"/>
                  <a:gd name="T37" fmla="*/ 483 h 1610"/>
                  <a:gd name="T38" fmla="*/ 1863 w 1668"/>
                  <a:gd name="T39" fmla="*/ 445 h 1610"/>
                  <a:gd name="T40" fmla="*/ 1815 w 1668"/>
                  <a:gd name="T41" fmla="*/ 455 h 1610"/>
                  <a:gd name="T42" fmla="*/ 1896 w 1668"/>
                  <a:gd name="T43" fmla="*/ 471 h 1610"/>
                  <a:gd name="T44" fmla="*/ 1924 w 1668"/>
                  <a:gd name="T45" fmla="*/ 410 h 1610"/>
                  <a:gd name="T46" fmla="*/ 1896 w 1668"/>
                  <a:gd name="T47" fmla="*/ 373 h 1610"/>
                  <a:gd name="T48" fmla="*/ 1896 w 1668"/>
                  <a:gd name="T49" fmla="*/ 327 h 1610"/>
                  <a:gd name="T50" fmla="*/ 1950 w 1668"/>
                  <a:gd name="T51" fmla="*/ 320 h 1610"/>
                  <a:gd name="T52" fmla="*/ 1971 w 1668"/>
                  <a:gd name="T53" fmla="*/ 375 h 1610"/>
                  <a:gd name="T54" fmla="*/ 2017 w 1668"/>
                  <a:gd name="T55" fmla="*/ 338 h 1610"/>
                  <a:gd name="T56" fmla="*/ 2078 w 1668"/>
                  <a:gd name="T57" fmla="*/ 320 h 1610"/>
                  <a:gd name="T58" fmla="*/ 2156 w 1668"/>
                  <a:gd name="T59" fmla="*/ 247 h 1610"/>
                  <a:gd name="T60" fmla="*/ 2195 w 1668"/>
                  <a:gd name="T61" fmla="*/ 190 h 1610"/>
                  <a:gd name="T62" fmla="*/ 2146 w 1668"/>
                  <a:gd name="T63" fmla="*/ 166 h 1610"/>
                  <a:gd name="T64" fmla="*/ 2085 w 1668"/>
                  <a:gd name="T65" fmla="*/ 193 h 1610"/>
                  <a:gd name="T66" fmla="*/ 2034 w 1668"/>
                  <a:gd name="T67" fmla="*/ 158 h 1610"/>
                  <a:gd name="T68" fmla="*/ 2093 w 1668"/>
                  <a:gd name="T69" fmla="*/ 149 h 1610"/>
                  <a:gd name="T70" fmla="*/ 2149 w 1668"/>
                  <a:gd name="T71" fmla="*/ 138 h 1610"/>
                  <a:gd name="T72" fmla="*/ 2221 w 1668"/>
                  <a:gd name="T73" fmla="*/ 100 h 1610"/>
                  <a:gd name="T74" fmla="*/ 2332 w 1668"/>
                  <a:gd name="T75" fmla="*/ 79 h 1610"/>
                  <a:gd name="T76" fmla="*/ 2417 w 1668"/>
                  <a:gd name="T77" fmla="*/ 23 h 1610"/>
                  <a:gd name="T78" fmla="*/ 2480 w 1668"/>
                  <a:gd name="T79" fmla="*/ 0 h 16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68"/>
                  <a:gd name="T121" fmla="*/ 0 h 1610"/>
                  <a:gd name="T122" fmla="*/ 1668 w 1668"/>
                  <a:gd name="T123" fmla="*/ 1610 h 16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68" h="1610">
                    <a:moveTo>
                      <a:pt x="22" y="1610"/>
                    </a:moveTo>
                    <a:lnTo>
                      <a:pt x="0" y="1608"/>
                    </a:lnTo>
                    <a:cubicBezTo>
                      <a:pt x="14" y="1586"/>
                      <a:pt x="76" y="1512"/>
                      <a:pt x="104" y="1478"/>
                    </a:cubicBezTo>
                    <a:cubicBezTo>
                      <a:pt x="132" y="1444"/>
                      <a:pt x="148" y="1425"/>
                      <a:pt x="166" y="1401"/>
                    </a:cubicBezTo>
                    <a:cubicBezTo>
                      <a:pt x="184" y="1377"/>
                      <a:pt x="196" y="1354"/>
                      <a:pt x="209" y="1334"/>
                    </a:cubicBezTo>
                    <a:cubicBezTo>
                      <a:pt x="222" y="1314"/>
                      <a:pt x="237" y="1291"/>
                      <a:pt x="243" y="1279"/>
                    </a:cubicBezTo>
                    <a:cubicBezTo>
                      <a:pt x="249" y="1267"/>
                      <a:pt x="238" y="1273"/>
                      <a:pt x="243" y="1264"/>
                    </a:cubicBezTo>
                    <a:cubicBezTo>
                      <a:pt x="248" y="1255"/>
                      <a:pt x="258" y="1245"/>
                      <a:pt x="276" y="1224"/>
                    </a:cubicBezTo>
                    <a:cubicBezTo>
                      <a:pt x="294" y="1203"/>
                      <a:pt x="327" y="1163"/>
                      <a:pt x="351" y="1140"/>
                    </a:cubicBezTo>
                    <a:cubicBezTo>
                      <a:pt x="375" y="1117"/>
                      <a:pt x="397" y="1103"/>
                      <a:pt x="420" y="1084"/>
                    </a:cubicBezTo>
                    <a:cubicBezTo>
                      <a:pt x="443" y="1065"/>
                      <a:pt x="467" y="1049"/>
                      <a:pt x="490" y="1029"/>
                    </a:cubicBezTo>
                    <a:cubicBezTo>
                      <a:pt x="513" y="1009"/>
                      <a:pt x="537" y="987"/>
                      <a:pt x="557" y="964"/>
                    </a:cubicBezTo>
                    <a:cubicBezTo>
                      <a:pt x="577" y="941"/>
                      <a:pt x="600" y="903"/>
                      <a:pt x="610" y="888"/>
                    </a:cubicBezTo>
                    <a:cubicBezTo>
                      <a:pt x="620" y="873"/>
                      <a:pt x="617" y="877"/>
                      <a:pt x="617" y="871"/>
                    </a:cubicBezTo>
                    <a:cubicBezTo>
                      <a:pt x="617" y="865"/>
                      <a:pt x="607" y="860"/>
                      <a:pt x="612" y="849"/>
                    </a:cubicBezTo>
                    <a:cubicBezTo>
                      <a:pt x="617" y="838"/>
                      <a:pt x="630" y="829"/>
                      <a:pt x="648" y="806"/>
                    </a:cubicBezTo>
                    <a:cubicBezTo>
                      <a:pt x="666" y="783"/>
                      <a:pt x="702" y="735"/>
                      <a:pt x="720" y="712"/>
                    </a:cubicBezTo>
                    <a:cubicBezTo>
                      <a:pt x="738" y="689"/>
                      <a:pt x="739" y="684"/>
                      <a:pt x="756" y="667"/>
                    </a:cubicBezTo>
                    <a:cubicBezTo>
                      <a:pt x="773" y="650"/>
                      <a:pt x="808" y="621"/>
                      <a:pt x="824" y="607"/>
                    </a:cubicBezTo>
                    <a:cubicBezTo>
                      <a:pt x="840" y="593"/>
                      <a:pt x="835" y="598"/>
                      <a:pt x="852" y="585"/>
                    </a:cubicBezTo>
                    <a:cubicBezTo>
                      <a:pt x="869" y="572"/>
                      <a:pt x="909" y="544"/>
                      <a:pt x="927" y="532"/>
                    </a:cubicBezTo>
                    <a:cubicBezTo>
                      <a:pt x="945" y="520"/>
                      <a:pt x="953" y="519"/>
                      <a:pt x="960" y="513"/>
                    </a:cubicBezTo>
                    <a:cubicBezTo>
                      <a:pt x="967" y="507"/>
                      <a:pt x="966" y="501"/>
                      <a:pt x="968" y="494"/>
                    </a:cubicBezTo>
                    <a:cubicBezTo>
                      <a:pt x="970" y="487"/>
                      <a:pt x="966" y="478"/>
                      <a:pt x="970" y="472"/>
                    </a:cubicBezTo>
                    <a:cubicBezTo>
                      <a:pt x="974" y="466"/>
                      <a:pt x="981" y="459"/>
                      <a:pt x="989" y="456"/>
                    </a:cubicBezTo>
                    <a:cubicBezTo>
                      <a:pt x="997" y="453"/>
                      <a:pt x="1012" y="454"/>
                      <a:pt x="1020" y="456"/>
                    </a:cubicBezTo>
                    <a:cubicBezTo>
                      <a:pt x="1028" y="458"/>
                      <a:pt x="1034" y="468"/>
                      <a:pt x="1040" y="470"/>
                    </a:cubicBezTo>
                    <a:cubicBezTo>
                      <a:pt x="1046" y="472"/>
                      <a:pt x="1051" y="473"/>
                      <a:pt x="1056" y="470"/>
                    </a:cubicBezTo>
                    <a:cubicBezTo>
                      <a:pt x="1061" y="467"/>
                      <a:pt x="1067" y="458"/>
                      <a:pt x="1073" y="453"/>
                    </a:cubicBezTo>
                    <a:cubicBezTo>
                      <a:pt x="1079" y="448"/>
                      <a:pt x="1088" y="443"/>
                      <a:pt x="1095" y="439"/>
                    </a:cubicBezTo>
                    <a:cubicBezTo>
                      <a:pt x="1102" y="435"/>
                      <a:pt x="1108" y="432"/>
                      <a:pt x="1114" y="429"/>
                    </a:cubicBezTo>
                    <a:cubicBezTo>
                      <a:pt x="1120" y="426"/>
                      <a:pt x="1123" y="423"/>
                      <a:pt x="1133" y="422"/>
                    </a:cubicBezTo>
                    <a:cubicBezTo>
                      <a:pt x="1143" y="421"/>
                      <a:pt x="1161" y="424"/>
                      <a:pt x="1172" y="422"/>
                    </a:cubicBezTo>
                    <a:cubicBezTo>
                      <a:pt x="1183" y="420"/>
                      <a:pt x="1190" y="416"/>
                      <a:pt x="1198" y="412"/>
                    </a:cubicBezTo>
                    <a:cubicBezTo>
                      <a:pt x="1206" y="408"/>
                      <a:pt x="1213" y="403"/>
                      <a:pt x="1222" y="398"/>
                    </a:cubicBezTo>
                    <a:cubicBezTo>
                      <a:pt x="1231" y="393"/>
                      <a:pt x="1246" y="387"/>
                      <a:pt x="1253" y="381"/>
                    </a:cubicBezTo>
                    <a:cubicBezTo>
                      <a:pt x="1260" y="375"/>
                      <a:pt x="1263" y="369"/>
                      <a:pt x="1265" y="362"/>
                    </a:cubicBezTo>
                    <a:cubicBezTo>
                      <a:pt x="1267" y="355"/>
                      <a:pt x="1265" y="343"/>
                      <a:pt x="1265" y="336"/>
                    </a:cubicBezTo>
                    <a:cubicBezTo>
                      <a:pt x="1265" y="329"/>
                      <a:pt x="1267" y="323"/>
                      <a:pt x="1265" y="319"/>
                    </a:cubicBezTo>
                    <a:cubicBezTo>
                      <a:pt x="1263" y="315"/>
                      <a:pt x="1258" y="311"/>
                      <a:pt x="1253" y="309"/>
                    </a:cubicBezTo>
                    <a:cubicBezTo>
                      <a:pt x="1248" y="307"/>
                      <a:pt x="1241" y="308"/>
                      <a:pt x="1236" y="309"/>
                    </a:cubicBezTo>
                    <a:cubicBezTo>
                      <a:pt x="1231" y="310"/>
                      <a:pt x="1218" y="313"/>
                      <a:pt x="1220" y="316"/>
                    </a:cubicBezTo>
                    <a:cubicBezTo>
                      <a:pt x="1222" y="319"/>
                      <a:pt x="1237" y="326"/>
                      <a:pt x="1246" y="328"/>
                    </a:cubicBezTo>
                    <a:cubicBezTo>
                      <a:pt x="1255" y="330"/>
                      <a:pt x="1267" y="330"/>
                      <a:pt x="1275" y="328"/>
                    </a:cubicBezTo>
                    <a:cubicBezTo>
                      <a:pt x="1283" y="326"/>
                      <a:pt x="1291" y="321"/>
                      <a:pt x="1294" y="314"/>
                    </a:cubicBezTo>
                    <a:cubicBezTo>
                      <a:pt x="1297" y="307"/>
                      <a:pt x="1294" y="292"/>
                      <a:pt x="1294" y="285"/>
                    </a:cubicBezTo>
                    <a:cubicBezTo>
                      <a:pt x="1294" y="278"/>
                      <a:pt x="1297" y="275"/>
                      <a:pt x="1294" y="271"/>
                    </a:cubicBezTo>
                    <a:cubicBezTo>
                      <a:pt x="1291" y="267"/>
                      <a:pt x="1281" y="261"/>
                      <a:pt x="1275" y="259"/>
                    </a:cubicBezTo>
                    <a:cubicBezTo>
                      <a:pt x="1269" y="257"/>
                      <a:pt x="1260" y="264"/>
                      <a:pt x="1260" y="259"/>
                    </a:cubicBezTo>
                    <a:cubicBezTo>
                      <a:pt x="1260" y="254"/>
                      <a:pt x="1269" y="234"/>
                      <a:pt x="1275" y="228"/>
                    </a:cubicBezTo>
                    <a:cubicBezTo>
                      <a:pt x="1281" y="222"/>
                      <a:pt x="1290" y="224"/>
                      <a:pt x="1296" y="223"/>
                    </a:cubicBezTo>
                    <a:cubicBezTo>
                      <a:pt x="1302" y="222"/>
                      <a:pt x="1309" y="219"/>
                      <a:pt x="1311" y="223"/>
                    </a:cubicBezTo>
                    <a:cubicBezTo>
                      <a:pt x="1313" y="227"/>
                      <a:pt x="1306" y="243"/>
                      <a:pt x="1308" y="249"/>
                    </a:cubicBezTo>
                    <a:cubicBezTo>
                      <a:pt x="1310" y="255"/>
                      <a:pt x="1320" y="262"/>
                      <a:pt x="1325" y="261"/>
                    </a:cubicBezTo>
                    <a:cubicBezTo>
                      <a:pt x="1330" y="260"/>
                      <a:pt x="1335" y="248"/>
                      <a:pt x="1340" y="244"/>
                    </a:cubicBezTo>
                    <a:cubicBezTo>
                      <a:pt x="1345" y="240"/>
                      <a:pt x="1351" y="235"/>
                      <a:pt x="1356" y="235"/>
                    </a:cubicBezTo>
                    <a:cubicBezTo>
                      <a:pt x="1361" y="235"/>
                      <a:pt x="1366" y="246"/>
                      <a:pt x="1373" y="244"/>
                    </a:cubicBezTo>
                    <a:cubicBezTo>
                      <a:pt x="1380" y="242"/>
                      <a:pt x="1388" y="231"/>
                      <a:pt x="1397" y="223"/>
                    </a:cubicBezTo>
                    <a:cubicBezTo>
                      <a:pt x="1406" y="215"/>
                      <a:pt x="1417" y="204"/>
                      <a:pt x="1426" y="196"/>
                    </a:cubicBezTo>
                    <a:cubicBezTo>
                      <a:pt x="1435" y="188"/>
                      <a:pt x="1442" y="180"/>
                      <a:pt x="1450" y="172"/>
                    </a:cubicBezTo>
                    <a:cubicBezTo>
                      <a:pt x="1458" y="164"/>
                      <a:pt x="1470" y="155"/>
                      <a:pt x="1474" y="148"/>
                    </a:cubicBezTo>
                    <a:cubicBezTo>
                      <a:pt x="1478" y="141"/>
                      <a:pt x="1478" y="137"/>
                      <a:pt x="1476" y="132"/>
                    </a:cubicBezTo>
                    <a:cubicBezTo>
                      <a:pt x="1474" y="127"/>
                      <a:pt x="1465" y="118"/>
                      <a:pt x="1460" y="115"/>
                    </a:cubicBezTo>
                    <a:cubicBezTo>
                      <a:pt x="1455" y="112"/>
                      <a:pt x="1450" y="115"/>
                      <a:pt x="1443" y="115"/>
                    </a:cubicBezTo>
                    <a:cubicBezTo>
                      <a:pt x="1436" y="115"/>
                      <a:pt x="1423" y="114"/>
                      <a:pt x="1416" y="117"/>
                    </a:cubicBezTo>
                    <a:cubicBezTo>
                      <a:pt x="1409" y="120"/>
                      <a:pt x="1408" y="133"/>
                      <a:pt x="1402" y="134"/>
                    </a:cubicBezTo>
                    <a:cubicBezTo>
                      <a:pt x="1396" y="135"/>
                      <a:pt x="1384" y="126"/>
                      <a:pt x="1378" y="122"/>
                    </a:cubicBezTo>
                    <a:cubicBezTo>
                      <a:pt x="1372" y="118"/>
                      <a:pt x="1366" y="113"/>
                      <a:pt x="1368" y="110"/>
                    </a:cubicBezTo>
                    <a:cubicBezTo>
                      <a:pt x="1370" y="107"/>
                      <a:pt x="1382" y="104"/>
                      <a:pt x="1388" y="103"/>
                    </a:cubicBezTo>
                    <a:cubicBezTo>
                      <a:pt x="1394" y="102"/>
                      <a:pt x="1400" y="103"/>
                      <a:pt x="1407" y="103"/>
                    </a:cubicBezTo>
                    <a:cubicBezTo>
                      <a:pt x="1414" y="103"/>
                      <a:pt x="1422" y="104"/>
                      <a:pt x="1428" y="103"/>
                    </a:cubicBezTo>
                    <a:cubicBezTo>
                      <a:pt x="1434" y="102"/>
                      <a:pt x="1439" y="100"/>
                      <a:pt x="1445" y="96"/>
                    </a:cubicBezTo>
                    <a:cubicBezTo>
                      <a:pt x="1451" y="92"/>
                      <a:pt x="1459" y="85"/>
                      <a:pt x="1467" y="81"/>
                    </a:cubicBezTo>
                    <a:cubicBezTo>
                      <a:pt x="1475" y="77"/>
                      <a:pt x="1484" y="72"/>
                      <a:pt x="1493" y="69"/>
                    </a:cubicBezTo>
                    <a:cubicBezTo>
                      <a:pt x="1502" y="66"/>
                      <a:pt x="1508" y="66"/>
                      <a:pt x="1520" y="64"/>
                    </a:cubicBezTo>
                    <a:cubicBezTo>
                      <a:pt x="1532" y="62"/>
                      <a:pt x="1553" y="60"/>
                      <a:pt x="1568" y="55"/>
                    </a:cubicBezTo>
                    <a:cubicBezTo>
                      <a:pt x="1583" y="50"/>
                      <a:pt x="1604" y="39"/>
                      <a:pt x="1613" y="33"/>
                    </a:cubicBezTo>
                    <a:cubicBezTo>
                      <a:pt x="1622" y="27"/>
                      <a:pt x="1619" y="19"/>
                      <a:pt x="1625" y="16"/>
                    </a:cubicBezTo>
                    <a:cubicBezTo>
                      <a:pt x="1631" y="13"/>
                      <a:pt x="1642" y="17"/>
                      <a:pt x="1649" y="14"/>
                    </a:cubicBezTo>
                    <a:cubicBezTo>
                      <a:pt x="1656" y="11"/>
                      <a:pt x="1667" y="6"/>
                      <a:pt x="1668" y="0"/>
                    </a:cubicBezTo>
                  </a:path>
                </a:pathLst>
              </a:custGeom>
              <a:noFill/>
              <a:ln w="28575" cmpd="sng">
                <a:solidFill>
                  <a:srgbClr val="CC0000"/>
                </a:solidFill>
                <a:round/>
                <a:headEnd/>
                <a:tailEnd/>
              </a:ln>
            </p:spPr>
            <p:txBody>
              <a:bodyPr>
                <a:prstTxWarp prst="textNoShape">
                  <a:avLst/>
                </a:prstTxWarp>
              </a:bodyPr>
              <a:lstStyle/>
              <a:p>
                <a:endParaRPr lang="en-US"/>
              </a:p>
            </p:txBody>
          </p:sp>
        </p:grpSp>
        <p:pic>
          <p:nvPicPr>
            <p:cNvPr id="45" name="Picture 48" descr="xray.jpg"/>
            <p:cNvPicPr>
              <a:picLocks noChangeAspect="1"/>
            </p:cNvPicPr>
            <p:nvPr/>
          </p:nvPicPr>
          <p:blipFill>
            <a:blip r:embed="rId7"/>
            <a:srcRect l="28326" t="14285" r="24461" b="14285"/>
            <a:stretch>
              <a:fillRect/>
            </a:stretch>
          </p:blipFill>
          <p:spPr bwMode="auto">
            <a:xfrm>
              <a:off x="3843338" y="4695825"/>
              <a:ext cx="533400" cy="533400"/>
            </a:xfrm>
            <a:prstGeom prst="rect">
              <a:avLst/>
            </a:prstGeom>
            <a:noFill/>
            <a:ln w="9525">
              <a:noFill/>
              <a:miter lim="800000"/>
              <a:headEnd/>
              <a:tailEnd/>
            </a:ln>
          </p:spPr>
        </p:pic>
        <p:sp>
          <p:nvSpPr>
            <p:cNvPr id="46" name="Freeform 49"/>
            <p:cNvSpPr>
              <a:spLocks/>
            </p:cNvSpPr>
            <p:nvPr/>
          </p:nvSpPr>
          <p:spPr bwMode="auto">
            <a:xfrm>
              <a:off x="3052763" y="4243388"/>
              <a:ext cx="1017587" cy="612775"/>
            </a:xfrm>
            <a:custGeom>
              <a:avLst/>
              <a:gdLst>
                <a:gd name="T0" fmla="*/ 0 w 1016950"/>
                <a:gd name="T1" fmla="*/ 48478 h 612449"/>
                <a:gd name="T2" fmla="*/ 419268 w 1016950"/>
                <a:gd name="T3" fmla="*/ 14259 h 612449"/>
                <a:gd name="T4" fmla="*/ 675964 w 1016950"/>
                <a:gd name="T5" fmla="*/ 134026 h 612449"/>
                <a:gd name="T6" fmla="*/ 924103 w 1016950"/>
                <a:gd name="T7" fmla="*/ 313680 h 612449"/>
                <a:gd name="T8" fmla="*/ 1018224 w 1016950"/>
                <a:gd name="T9" fmla="*/ 613101 h 612449"/>
                <a:gd name="T10" fmla="*/ 0 60000 65536"/>
                <a:gd name="T11" fmla="*/ 0 60000 65536"/>
                <a:gd name="T12" fmla="*/ 0 60000 65536"/>
                <a:gd name="T13" fmla="*/ 0 60000 65536"/>
                <a:gd name="T14" fmla="*/ 0 60000 65536"/>
                <a:gd name="T15" fmla="*/ 0 w 1016950"/>
                <a:gd name="T16" fmla="*/ 0 h 612449"/>
                <a:gd name="T17" fmla="*/ 1016950 w 1016950"/>
                <a:gd name="T18" fmla="*/ 612449 h 612449"/>
              </a:gdLst>
              <a:ahLst/>
              <a:cxnLst>
                <a:cxn ang="T10">
                  <a:pos x="T0" y="T1"/>
                </a:cxn>
                <a:cxn ang="T11">
                  <a:pos x="T2" y="T3"/>
                </a:cxn>
                <a:cxn ang="T12">
                  <a:pos x="T4" y="T5"/>
                </a:cxn>
                <a:cxn ang="T13">
                  <a:pos x="T6" y="T7"/>
                </a:cxn>
                <a:cxn ang="T14">
                  <a:pos x="T8" y="T9"/>
                </a:cxn>
              </a:cxnLst>
              <a:rect l="T15" t="T16" r="T17" b="T18"/>
              <a:pathLst>
                <a:path w="1016950" h="612449">
                  <a:moveTo>
                    <a:pt x="0" y="48426"/>
                  </a:moveTo>
                  <a:cubicBezTo>
                    <a:pt x="153112" y="24213"/>
                    <a:pt x="306224" y="0"/>
                    <a:pt x="418744" y="14243"/>
                  </a:cubicBezTo>
                  <a:cubicBezTo>
                    <a:pt x="531264" y="28486"/>
                    <a:pt x="591084" y="84034"/>
                    <a:pt x="675118" y="133884"/>
                  </a:cubicBezTo>
                  <a:cubicBezTo>
                    <a:pt x="759152" y="183734"/>
                    <a:pt x="865974" y="233585"/>
                    <a:pt x="922946" y="313346"/>
                  </a:cubicBezTo>
                  <a:cubicBezTo>
                    <a:pt x="979918" y="393107"/>
                    <a:pt x="957130" y="545507"/>
                    <a:pt x="1016950" y="612449"/>
                  </a:cubicBezTo>
                </a:path>
              </a:pathLst>
            </a:custGeom>
            <a:noFill/>
            <a:ln w="19050" cap="flat" cmpd="sng">
              <a:solidFill>
                <a:srgbClr val="FFC000"/>
              </a:solidFill>
              <a:prstDash val="sysDash"/>
              <a:round/>
              <a:headEnd type="none" w="med" len="med"/>
              <a:tailEnd type="arrow" w="med" len="med"/>
            </a:ln>
          </p:spPr>
          <p:txBody>
            <a:bodyPr>
              <a:prstTxWarp prst="textNoShape">
                <a:avLst/>
              </a:prstTxWarp>
            </a:bodyPr>
            <a:lstStyle/>
            <a:p>
              <a:endParaRPr lang="en-US"/>
            </a:p>
          </p:txBody>
        </p:sp>
      </p:grpSp>
      <p:pic>
        <p:nvPicPr>
          <p:cNvPr id="49" name="Picture 48"/>
          <p:cNvPicPr>
            <a:picLocks noChangeAspect="1"/>
          </p:cNvPicPr>
          <p:nvPr/>
        </p:nvPicPr>
        <p:blipFill rotWithShape="1">
          <a:blip r:embed="rId8" cstate="print">
            <a:extLst>
              <a:ext uri="{28A0092B-C50C-407E-A947-70E740481C1C}">
                <a14:useLocalDpi xmlns:a14="http://schemas.microsoft.com/office/drawing/2010/main" val="0"/>
              </a:ext>
            </a:extLst>
          </a:blip>
          <a:srcRect t="24373"/>
          <a:stretch/>
        </p:blipFill>
        <p:spPr>
          <a:xfrm rot="5400000">
            <a:off x="5283516" y="3028613"/>
            <a:ext cx="3502025" cy="3362998"/>
          </a:xfrm>
          <a:prstGeom prst="rect">
            <a:avLst/>
          </a:prstGeom>
          <a:ln>
            <a:noFill/>
          </a:ln>
          <a:effectLst>
            <a:softEdge rad="112500"/>
          </a:effectLst>
        </p:spPr>
      </p:pic>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44740" t="35710" r="36477" b="36265"/>
          <a:stretch/>
        </p:blipFill>
        <p:spPr>
          <a:xfrm>
            <a:off x="5867400" y="1102192"/>
            <a:ext cx="2209800" cy="2169646"/>
          </a:xfrm>
          <a:prstGeom prst="ellipse">
            <a:avLst/>
          </a:prstGeom>
          <a:ln>
            <a:noFill/>
          </a:ln>
          <a:effectLst>
            <a:softEdge rad="317500"/>
          </a:effectLst>
        </p:spPr>
      </p:pic>
      <p:sp>
        <p:nvSpPr>
          <p:cNvPr id="50" name="TextBox 49"/>
          <p:cNvSpPr txBox="1"/>
          <p:nvPr/>
        </p:nvSpPr>
        <p:spPr>
          <a:xfrm>
            <a:off x="5220088" y="2926646"/>
            <a:ext cx="3923912" cy="3093154"/>
          </a:xfrm>
          <a:prstGeom prst="rect">
            <a:avLst/>
          </a:prstGeom>
          <a:solidFill>
            <a:schemeClr val="bg1"/>
          </a:solidFill>
        </p:spPr>
        <p:txBody>
          <a:bodyPr wrap="square" rtlCol="0">
            <a:spAutoFit/>
          </a:bodyPr>
          <a:lstStyle/>
          <a:p>
            <a:pPr marL="285750" indent="-285750">
              <a:spcBef>
                <a:spcPts val="300"/>
              </a:spcBef>
              <a:buFont typeface="Wingdings" pitchFamily="2" charset="2"/>
              <a:buChar char="Ø"/>
            </a:pPr>
            <a:r>
              <a:rPr lang="en-US" sz="2000" dirty="0">
                <a:latin typeface="Comic Sans MS" pitchFamily="66" charset="0"/>
              </a:rPr>
              <a:t>Solar neutrino production</a:t>
            </a:r>
          </a:p>
          <a:p>
            <a:pPr marL="285750" indent="-285750">
              <a:spcBef>
                <a:spcPts val="300"/>
              </a:spcBef>
              <a:buFont typeface="Wingdings" pitchFamily="2" charset="2"/>
              <a:buChar char="Ø"/>
            </a:pPr>
            <a:r>
              <a:rPr lang="en-US" sz="2000" dirty="0">
                <a:latin typeface="Comic Sans MS" pitchFamily="66" charset="0"/>
              </a:rPr>
              <a:t>Solar </a:t>
            </a:r>
            <a:r>
              <a:rPr lang="en-US" sz="2000" dirty="0" err="1">
                <a:solidFill>
                  <a:srgbClr val="FF0000"/>
                </a:solidFill>
                <a:latin typeface="Comic Sans MS" pitchFamily="66" charset="0"/>
              </a:rPr>
              <a:t>metallicity</a:t>
            </a:r>
            <a:endParaRPr lang="en-US" sz="2000" dirty="0">
              <a:solidFill>
                <a:srgbClr val="FF0000"/>
              </a:solidFill>
              <a:latin typeface="Comic Sans MS" pitchFamily="66" charset="0"/>
            </a:endParaRPr>
          </a:p>
          <a:p>
            <a:pPr marL="285750" indent="-285750">
              <a:spcBef>
                <a:spcPts val="300"/>
              </a:spcBef>
              <a:buFont typeface="Wingdings" pitchFamily="2" charset="2"/>
              <a:buChar char="Ø"/>
            </a:pPr>
            <a:r>
              <a:rPr lang="en-US" sz="2000" dirty="0">
                <a:latin typeface="Comic Sans MS" pitchFamily="66" charset="0"/>
              </a:rPr>
              <a:t>The </a:t>
            </a:r>
            <a:r>
              <a:rPr lang="en-US" sz="2000" dirty="0">
                <a:solidFill>
                  <a:srgbClr val="FF0000"/>
                </a:solidFill>
                <a:latin typeface="Comic Sans MS" pitchFamily="66" charset="0"/>
              </a:rPr>
              <a:t>lifetime </a:t>
            </a:r>
            <a:r>
              <a:rPr lang="en-US" sz="2000" dirty="0">
                <a:latin typeface="Comic Sans MS" pitchFamily="66" charset="0"/>
              </a:rPr>
              <a:t>of stars</a:t>
            </a:r>
          </a:p>
          <a:p>
            <a:pPr marL="285750" indent="-285750">
              <a:spcBef>
                <a:spcPts val="300"/>
              </a:spcBef>
              <a:buFont typeface="Wingdings" pitchFamily="2" charset="2"/>
              <a:buChar char="Ø"/>
            </a:pPr>
            <a:r>
              <a:rPr lang="en-US" sz="2000" dirty="0">
                <a:latin typeface="Comic Sans MS" pitchFamily="66" charset="0"/>
              </a:rPr>
              <a:t>The nuclear fuel conditions</a:t>
            </a:r>
          </a:p>
          <a:p>
            <a:pPr marL="285750" indent="-285750">
              <a:spcBef>
                <a:spcPts val="300"/>
              </a:spcBef>
              <a:buFont typeface="Wingdings" pitchFamily="2" charset="2"/>
              <a:buChar char="Ø"/>
            </a:pPr>
            <a:r>
              <a:rPr lang="en-US" sz="2000" dirty="0">
                <a:latin typeface="Comic Sans MS" pitchFamily="66" charset="0"/>
              </a:rPr>
              <a:t>Stellar neutron sources</a:t>
            </a:r>
          </a:p>
          <a:p>
            <a:pPr marL="285750" indent="-285750">
              <a:spcBef>
                <a:spcPts val="300"/>
              </a:spcBef>
              <a:buFont typeface="Wingdings" pitchFamily="2" charset="2"/>
              <a:buChar char="Ø"/>
            </a:pPr>
            <a:r>
              <a:rPr lang="en-US" sz="2000" dirty="0">
                <a:latin typeface="Comic Sans MS" pitchFamily="66" charset="0"/>
              </a:rPr>
              <a:t>The ignition of type </a:t>
            </a:r>
            <a:r>
              <a:rPr lang="en-US" sz="2000" dirty="0" err="1">
                <a:latin typeface="Comic Sans MS" pitchFamily="66" charset="0"/>
              </a:rPr>
              <a:t>Ia</a:t>
            </a:r>
            <a:r>
              <a:rPr lang="en-US" sz="2000" dirty="0">
                <a:latin typeface="Comic Sans MS" pitchFamily="66" charset="0"/>
              </a:rPr>
              <a:t> supernovae</a:t>
            </a:r>
          </a:p>
          <a:p>
            <a:pPr marL="285750" indent="-285750">
              <a:spcBef>
                <a:spcPts val="300"/>
              </a:spcBef>
              <a:buFont typeface="Wingdings" pitchFamily="2" charset="2"/>
              <a:buChar char="Ø"/>
            </a:pPr>
            <a:r>
              <a:rPr lang="en-US" sz="2000" dirty="0">
                <a:latin typeface="Comic Sans MS" pitchFamily="66" charset="0"/>
              </a:rPr>
              <a:t>The </a:t>
            </a:r>
            <a:r>
              <a:rPr lang="en-US" sz="2000" dirty="0">
                <a:solidFill>
                  <a:srgbClr val="FF0000"/>
                </a:solidFill>
                <a:latin typeface="Comic Sans MS" pitchFamily="66" charset="0"/>
              </a:rPr>
              <a:t>seed </a:t>
            </a:r>
            <a:r>
              <a:rPr lang="en-US" sz="2000" dirty="0">
                <a:latin typeface="Comic Sans MS" pitchFamily="66" charset="0"/>
              </a:rPr>
              <a:t>for explosive processes </a:t>
            </a:r>
          </a:p>
        </p:txBody>
      </p:sp>
      <p:sp>
        <p:nvSpPr>
          <p:cNvPr id="4" name="TextBox 3">
            <a:extLst>
              <a:ext uri="{FF2B5EF4-FFF2-40B4-BE49-F238E27FC236}">
                <a16:creationId xmlns:a16="http://schemas.microsoft.com/office/drawing/2014/main" id="{36B89F32-653B-6946-B430-315AB571EC63}"/>
              </a:ext>
            </a:extLst>
          </p:cNvPr>
          <p:cNvSpPr txBox="1"/>
          <p:nvPr/>
        </p:nvSpPr>
        <p:spPr>
          <a:xfrm>
            <a:off x="714293" y="1040346"/>
            <a:ext cx="2093843" cy="461665"/>
          </a:xfrm>
          <a:prstGeom prst="rect">
            <a:avLst/>
          </a:prstGeom>
          <a:noFill/>
        </p:spPr>
        <p:txBody>
          <a:bodyPr wrap="none" rtlCol="0">
            <a:spAutoFit/>
          </a:bodyPr>
          <a:lstStyle/>
          <a:p>
            <a:r>
              <a:rPr lang="en-US" sz="2400" dirty="0">
                <a:solidFill>
                  <a:srgbClr val="FFFF00"/>
                </a:solidFill>
              </a:rPr>
              <a:t>Main sequence</a:t>
            </a:r>
          </a:p>
        </p:txBody>
      </p:sp>
    </p:spTree>
    <p:extLst>
      <p:ext uri="{BB962C8B-B14F-4D97-AF65-F5344CB8AC3E}">
        <p14:creationId xmlns:p14="http://schemas.microsoft.com/office/powerpoint/2010/main" val="11530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426415" y="322266"/>
            <a:ext cx="5573962" cy="707886"/>
          </a:xfrm>
          <a:prstGeom prst="rect">
            <a:avLst/>
          </a:prstGeom>
          <a:noFill/>
        </p:spPr>
        <p:txBody>
          <a:bodyPr wrap="none" rtlCol="0">
            <a:spAutoFit/>
          </a:bodyPr>
          <a:lstStyle/>
          <a:p>
            <a:r>
              <a:rPr lang="en-US" sz="4000" dirty="0">
                <a:ln w="3175">
                  <a:solidFill>
                    <a:srgbClr val="FF0000"/>
                  </a:solidFill>
                </a:ln>
                <a:solidFill>
                  <a:srgbClr val="FF0000"/>
                </a:solidFill>
                <a:effectLst>
                  <a:outerShdw blurRad="38100" dist="38100" dir="2700000" algn="tl">
                    <a:srgbClr val="000000">
                      <a:alpha val="43137"/>
                    </a:srgbClr>
                  </a:outerShdw>
                </a:effectLst>
                <a:latin typeface="Comic Sans MS" pitchFamily="66" charset="0"/>
              </a:rPr>
              <a:t>Stellar Reaction Rates</a:t>
            </a:r>
          </a:p>
        </p:txBody>
      </p:sp>
      <p:grpSp>
        <p:nvGrpSpPr>
          <p:cNvPr id="7" name="Group 6"/>
          <p:cNvGrpSpPr/>
          <p:nvPr/>
        </p:nvGrpSpPr>
        <p:grpSpPr>
          <a:xfrm>
            <a:off x="4038599" y="1066800"/>
            <a:ext cx="5105401" cy="4267200"/>
            <a:chOff x="3569735" y="990600"/>
            <a:chExt cx="5488832" cy="4648200"/>
          </a:xfrm>
        </p:grpSpPr>
        <p:pic>
          <p:nvPicPr>
            <p:cNvPr id="8" name="Picture 13" descr="pg156"/>
            <p:cNvPicPr>
              <a:picLocks noChangeAspect="1" noChangeArrowheads="1"/>
            </p:cNvPicPr>
            <p:nvPr/>
          </p:nvPicPr>
          <p:blipFill>
            <a:blip r:embed="rId4" cstate="print"/>
            <a:srcRect/>
            <a:stretch>
              <a:fillRect/>
            </a:stretch>
          </p:blipFill>
          <p:spPr bwMode="auto">
            <a:xfrm>
              <a:off x="3569735" y="990600"/>
              <a:ext cx="5488832" cy="4648200"/>
            </a:xfrm>
            <a:prstGeom prst="rect">
              <a:avLst/>
            </a:prstGeom>
            <a:noFill/>
            <a:ln w="9525">
              <a:noFill/>
              <a:miter lim="800000"/>
              <a:headEnd/>
              <a:tailEnd/>
            </a:ln>
          </p:spPr>
        </p:pic>
        <p:cxnSp>
          <p:nvCxnSpPr>
            <p:cNvPr id="9" name="Straight Connector 17"/>
            <p:cNvCxnSpPr>
              <a:cxnSpLocks noChangeShapeType="1"/>
            </p:cNvCxnSpPr>
            <p:nvPr/>
          </p:nvCxnSpPr>
          <p:spPr bwMode="auto">
            <a:xfrm>
              <a:off x="4105567" y="2895600"/>
              <a:ext cx="1600200" cy="1588"/>
            </a:xfrm>
            <a:prstGeom prst="line">
              <a:avLst/>
            </a:prstGeom>
            <a:noFill/>
            <a:ln w="9525">
              <a:solidFill>
                <a:srgbClr val="FF3300"/>
              </a:solidFill>
              <a:round/>
              <a:headEnd/>
              <a:tailEnd/>
            </a:ln>
          </p:spPr>
        </p:cxnSp>
        <p:sp>
          <p:nvSpPr>
            <p:cNvPr id="10" name="Up Arrow 9"/>
            <p:cNvSpPr/>
            <p:nvPr/>
          </p:nvSpPr>
          <p:spPr>
            <a:xfrm flipH="1" flipV="1">
              <a:off x="4481763" y="3810000"/>
              <a:ext cx="304800" cy="502929"/>
            </a:xfrm>
            <a:prstGeom prst="upArrow">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solidFill>
                <a:srgbClr val="FFC00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pic>
          <p:nvPicPr>
            <p:cNvPr id="11" name="Picture 15"/>
            <p:cNvPicPr>
              <a:picLocks noChangeAspect="1" noChangeArrowheads="1"/>
            </p:cNvPicPr>
            <p:nvPr/>
          </p:nvPicPr>
          <p:blipFill>
            <a:blip r:embed="rId5" cstate="print"/>
            <a:srcRect/>
            <a:stretch>
              <a:fillRect/>
            </a:stretch>
          </p:blipFill>
          <p:spPr bwMode="auto">
            <a:xfrm>
              <a:off x="5324766" y="1809140"/>
              <a:ext cx="3029537" cy="781660"/>
            </a:xfrm>
            <a:prstGeom prst="rect">
              <a:avLst/>
            </a:prstGeom>
            <a:noFill/>
            <a:ln w="9525">
              <a:noFill/>
              <a:miter lim="800000"/>
              <a:headEnd/>
              <a:tailEnd/>
            </a:ln>
            <a:effectLst/>
          </p:spPr>
        </p:pic>
        <p:sp>
          <p:nvSpPr>
            <p:cNvPr id="12" name="TextBox 18"/>
            <p:cNvSpPr txBox="1">
              <a:spLocks noChangeArrowheads="1"/>
            </p:cNvSpPr>
            <p:nvPr/>
          </p:nvSpPr>
          <p:spPr bwMode="auto">
            <a:xfrm>
              <a:off x="5745371" y="2710656"/>
              <a:ext cx="1390650" cy="369888"/>
            </a:xfrm>
            <a:prstGeom prst="rect">
              <a:avLst/>
            </a:prstGeom>
            <a:noFill/>
            <a:ln w="9525">
              <a:noFill/>
              <a:miter lim="800000"/>
              <a:headEnd/>
              <a:tailEnd/>
            </a:ln>
          </p:spPr>
          <p:txBody>
            <a:bodyPr wrap="none">
              <a:spAutoFit/>
            </a:bodyPr>
            <a:lstStyle/>
            <a:p>
              <a:pPr eaLnBrk="0" hangingPunct="0"/>
              <a:r>
                <a:rPr lang="en-US" dirty="0">
                  <a:solidFill>
                    <a:srgbClr val="FF0000"/>
                  </a:solidFill>
                </a:rPr>
                <a:t>background</a:t>
              </a:r>
            </a:p>
          </p:txBody>
        </p:sp>
        <p:sp>
          <p:nvSpPr>
            <p:cNvPr id="13" name="Freeform 12"/>
            <p:cNvSpPr/>
            <p:nvPr/>
          </p:nvSpPr>
          <p:spPr>
            <a:xfrm>
              <a:off x="4481763" y="1809138"/>
              <a:ext cx="242637" cy="1854477"/>
            </a:xfrm>
            <a:custGeom>
              <a:avLst/>
              <a:gdLst>
                <a:gd name="connsiteX0" fmla="*/ 0 w 264695"/>
                <a:gd name="connsiteY0" fmla="*/ 2028216 h 2034232"/>
                <a:gd name="connsiteX1" fmla="*/ 66174 w 264695"/>
                <a:gd name="connsiteY1" fmla="*/ 139258 h 2034232"/>
                <a:gd name="connsiteX2" fmla="*/ 96253 w 264695"/>
                <a:gd name="connsiteY2" fmla="*/ 181369 h 2034232"/>
                <a:gd name="connsiteX3" fmla="*/ 120316 w 264695"/>
                <a:gd name="connsiteY3" fmla="*/ 500205 h 2034232"/>
                <a:gd name="connsiteX4" fmla="*/ 144379 w 264695"/>
                <a:gd name="connsiteY4" fmla="*/ 1017563 h 2034232"/>
                <a:gd name="connsiteX5" fmla="*/ 180474 w 264695"/>
                <a:gd name="connsiteY5" fmla="*/ 1534921 h 2034232"/>
                <a:gd name="connsiteX6" fmla="*/ 228600 w 264695"/>
                <a:gd name="connsiteY6" fmla="*/ 1877821 h 2034232"/>
                <a:gd name="connsiteX7" fmla="*/ 264695 w 264695"/>
                <a:gd name="connsiteY7" fmla="*/ 2034232 h 203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695" h="2034232">
                  <a:moveTo>
                    <a:pt x="0" y="2028216"/>
                  </a:moveTo>
                  <a:cubicBezTo>
                    <a:pt x="25066" y="1237641"/>
                    <a:pt x="50132" y="447066"/>
                    <a:pt x="66174" y="139258"/>
                  </a:cubicBezTo>
                  <a:cubicBezTo>
                    <a:pt x="82216" y="-168550"/>
                    <a:pt x="87229" y="121211"/>
                    <a:pt x="96253" y="181369"/>
                  </a:cubicBezTo>
                  <a:cubicBezTo>
                    <a:pt x="105277" y="241527"/>
                    <a:pt x="112295" y="360840"/>
                    <a:pt x="120316" y="500205"/>
                  </a:cubicBezTo>
                  <a:cubicBezTo>
                    <a:pt x="128337" y="639570"/>
                    <a:pt x="134353" y="845110"/>
                    <a:pt x="144379" y="1017563"/>
                  </a:cubicBezTo>
                  <a:cubicBezTo>
                    <a:pt x="154405" y="1190016"/>
                    <a:pt x="166437" y="1391545"/>
                    <a:pt x="180474" y="1534921"/>
                  </a:cubicBezTo>
                  <a:cubicBezTo>
                    <a:pt x="194511" y="1678297"/>
                    <a:pt x="214563" y="1794603"/>
                    <a:pt x="228600" y="1877821"/>
                  </a:cubicBezTo>
                  <a:cubicBezTo>
                    <a:pt x="242637" y="1961039"/>
                    <a:pt x="253666" y="1997635"/>
                    <a:pt x="264695" y="2034232"/>
                  </a:cubicBezTo>
                </a:path>
              </a:pathLst>
            </a:custGeom>
            <a:ln>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481763" y="1219200"/>
              <a:ext cx="1648849" cy="369332"/>
            </a:xfrm>
            <a:prstGeom prst="rect">
              <a:avLst/>
            </a:prstGeom>
            <a:noFill/>
          </p:spPr>
          <p:txBody>
            <a:bodyPr wrap="none" rtlCol="0">
              <a:spAutoFit/>
            </a:bodyPr>
            <a:lstStyle/>
            <a:p>
              <a:r>
                <a:rPr lang="en-US" dirty="0">
                  <a:solidFill>
                    <a:srgbClr val="FF0000"/>
                  </a:solidFill>
                </a:rPr>
                <a:t>MB distribution</a:t>
              </a:r>
            </a:p>
          </p:txBody>
        </p:sp>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92" y="2977697"/>
            <a:ext cx="3429908" cy="3423103"/>
          </a:xfrm>
          <a:prstGeom prst="rect">
            <a:avLst/>
          </a:prstGeom>
          <a:ln>
            <a:noFill/>
          </a:ln>
          <a:effectLst>
            <a:softEdge rad="317500"/>
          </a:effectLst>
        </p:spPr>
      </p:pic>
      <p:sp>
        <p:nvSpPr>
          <p:cNvPr id="6" name="TextBox 5"/>
          <p:cNvSpPr txBox="1"/>
          <p:nvPr/>
        </p:nvSpPr>
        <p:spPr>
          <a:xfrm>
            <a:off x="91211" y="1098451"/>
            <a:ext cx="3968416" cy="2031325"/>
          </a:xfrm>
          <a:prstGeom prst="rect">
            <a:avLst/>
          </a:prstGeom>
          <a:noFill/>
        </p:spPr>
        <p:txBody>
          <a:bodyPr wrap="square" rtlCol="0">
            <a:spAutoFit/>
          </a:bodyPr>
          <a:lstStyle/>
          <a:p>
            <a:pPr algn="just"/>
            <a:r>
              <a:rPr lang="en-US" dirty="0">
                <a:effectLst>
                  <a:outerShdw blurRad="38100" dist="38100" dir="2700000" algn="tl">
                    <a:srgbClr val="000000">
                      <a:alpha val="43137"/>
                    </a:srgbClr>
                  </a:outerShdw>
                </a:effectLst>
                <a:latin typeface="Comic Sans MS"/>
                <a:cs typeface="Comic Sans MS"/>
              </a:rPr>
              <a:t>Characterize the engine of stars; determine the energy production, provide the fuel for next burning stage and generate </a:t>
            </a:r>
            <a:r>
              <a:rPr lang="en-US" dirty="0">
                <a:solidFill>
                  <a:srgbClr val="FF0000"/>
                </a:solidFill>
                <a:effectLst>
                  <a:outerShdw blurRad="38100" dist="38100" dir="2700000" algn="tl">
                    <a:srgbClr val="000000">
                      <a:alpha val="43137"/>
                    </a:srgbClr>
                  </a:outerShdw>
                </a:effectLst>
                <a:latin typeface="Comic Sans MS"/>
                <a:cs typeface="Comic Sans MS"/>
              </a:rPr>
              <a:t>the seed for explosive stages towards the end of stellar life.</a:t>
            </a:r>
            <a:r>
              <a:rPr lang="en-US" dirty="0">
                <a:effectLst>
                  <a:outerShdw blurRad="38100" dist="38100" dir="2700000" algn="tl">
                    <a:srgbClr val="000000">
                      <a:alpha val="43137"/>
                    </a:srgbClr>
                  </a:outerShdw>
                </a:effectLst>
                <a:latin typeface="Comic Sans MS"/>
                <a:cs typeface="Comic Sans MS"/>
              </a:rPr>
              <a:t> Also important for identifying observation  signatures.</a:t>
            </a:r>
          </a:p>
        </p:txBody>
      </p:sp>
      <p:graphicFrame>
        <p:nvGraphicFramePr>
          <p:cNvPr id="4" name="Object 17"/>
          <p:cNvGraphicFramePr>
            <a:graphicFrameLocks noChangeAspect="1"/>
          </p:cNvGraphicFramePr>
          <p:nvPr>
            <p:extLst/>
          </p:nvPr>
        </p:nvGraphicFramePr>
        <p:xfrm>
          <a:off x="3124200" y="5791200"/>
          <a:ext cx="5722937" cy="855663"/>
        </p:xfrm>
        <a:graphic>
          <a:graphicData uri="http://schemas.openxmlformats.org/presentationml/2006/ole">
            <mc:AlternateContent xmlns:mc="http://schemas.openxmlformats.org/markup-compatibility/2006">
              <mc:Choice xmlns:v="urn:schemas-microsoft-com:vml" Requires="v">
                <p:oleObj spid="_x0000_s1044" name="Equation" r:id="rId7" imgW="3225600" imgH="482400" progId="Equation.3">
                  <p:embed/>
                </p:oleObj>
              </mc:Choice>
              <mc:Fallback>
                <p:oleObj name="Equation" r:id="rId7" imgW="3225600" imgH="482400" progId="Equation.3">
                  <p:embed/>
                  <p:pic>
                    <p:nvPicPr>
                      <p:cNvPr id="4" name="Object 17"/>
                      <p:cNvPicPr>
                        <a:picLocks noChangeAspect="1" noChangeArrowheads="1"/>
                      </p:cNvPicPr>
                      <p:nvPr/>
                    </p:nvPicPr>
                    <p:blipFill>
                      <a:blip r:embed="rId8"/>
                      <a:srcRect/>
                      <a:stretch>
                        <a:fillRect/>
                      </a:stretch>
                    </p:blipFill>
                    <p:spPr bwMode="auto">
                      <a:xfrm>
                        <a:off x="3124200" y="5791200"/>
                        <a:ext cx="5722937" cy="855663"/>
                      </a:xfrm>
                      <a:prstGeom prst="rect">
                        <a:avLst/>
                      </a:prstGeom>
                      <a:noFill/>
                      <a:extLst/>
                    </p:spPr>
                  </p:pic>
                </p:oleObj>
              </mc:Fallback>
            </mc:AlternateContent>
          </a:graphicData>
        </a:graphic>
      </p:graphicFrame>
    </p:spTree>
    <p:extLst>
      <p:ext uri="{BB962C8B-B14F-4D97-AF65-F5344CB8AC3E}">
        <p14:creationId xmlns:p14="http://schemas.microsoft.com/office/powerpoint/2010/main" val="123378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39" y="152400"/>
            <a:ext cx="8229600" cy="1143000"/>
          </a:xfrm>
        </p:spPr>
        <p:txBody>
          <a:bodyPr/>
          <a:lstStyle/>
          <a:p>
            <a:r>
              <a:rPr lang="en-US" dirty="0">
                <a:latin typeface="Comic Sans MS" pitchFamily="66" charset="0"/>
              </a:rPr>
              <a:t>The experimental challenges</a:t>
            </a:r>
          </a:p>
        </p:txBody>
      </p:sp>
      <p:sp>
        <p:nvSpPr>
          <p:cNvPr id="3" name="TextBox 2"/>
          <p:cNvSpPr txBox="1"/>
          <p:nvPr/>
        </p:nvSpPr>
        <p:spPr>
          <a:xfrm>
            <a:off x="457200" y="5736610"/>
            <a:ext cx="8454303" cy="830997"/>
          </a:xfrm>
          <a:prstGeom prst="rect">
            <a:avLst/>
          </a:prstGeom>
          <a:noFill/>
        </p:spPr>
        <p:txBody>
          <a:bodyPr wrap="square" rtlCol="0">
            <a:spAutoFit/>
          </a:bodyPr>
          <a:lstStyle/>
          <a:p>
            <a:r>
              <a:rPr lang="en-US" sz="1600" dirty="0">
                <a:latin typeface="Comic Sans MS" pitchFamily="66" charset="0"/>
              </a:rPr>
              <a:t>Challenge is to model the experimental cross sections towards a reliable form to translate into reaction rates: Direct reaction models, R-matrix, statistical HF model are all part of the game!</a:t>
            </a:r>
          </a:p>
        </p:txBody>
      </p:sp>
      <p:sp>
        <p:nvSpPr>
          <p:cNvPr id="4" name="TextBox 3"/>
          <p:cNvSpPr txBox="1"/>
          <p:nvPr/>
        </p:nvSpPr>
        <p:spPr>
          <a:xfrm>
            <a:off x="457200" y="1143000"/>
            <a:ext cx="8278728" cy="646331"/>
          </a:xfrm>
          <a:prstGeom prst="rect">
            <a:avLst/>
          </a:prstGeom>
          <a:noFill/>
        </p:spPr>
        <p:txBody>
          <a:bodyPr wrap="square" rtlCol="0">
            <a:spAutoFit/>
          </a:bodyPr>
          <a:lstStyle/>
          <a:p>
            <a:pPr algn="just"/>
            <a:r>
              <a:rPr lang="en-US" dirty="0">
                <a:latin typeface="Comic Sans MS" pitchFamily="66" charset="0"/>
              </a:rPr>
              <a:t>determine, energy production, isotopic abundance distribution, timescale of stellar events –</a:t>
            </a:r>
            <a:r>
              <a:rPr lang="en-US" b="1" dirty="0">
                <a:solidFill>
                  <a:srgbClr val="FF0000"/>
                </a:solidFill>
                <a:latin typeface="Comic Sans MS" pitchFamily="66" charset="0"/>
              </a:rPr>
              <a:t>The name of the game is to identify the critical ones!  </a:t>
            </a:r>
          </a:p>
        </p:txBody>
      </p:sp>
      <p:grpSp>
        <p:nvGrpSpPr>
          <p:cNvPr id="33" name="Group 32"/>
          <p:cNvGrpSpPr/>
          <p:nvPr/>
        </p:nvGrpSpPr>
        <p:grpSpPr>
          <a:xfrm>
            <a:off x="61771" y="1877013"/>
            <a:ext cx="8665490" cy="3954501"/>
            <a:chOff x="61771" y="1877013"/>
            <a:chExt cx="8665490" cy="3954501"/>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699" y="1928388"/>
              <a:ext cx="2643048" cy="187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1070391" y="3142011"/>
              <a:ext cx="1554162" cy="338554"/>
            </a:xfrm>
            <a:prstGeom prst="rect">
              <a:avLst/>
            </a:prstGeom>
          </p:spPr>
          <p:txBody>
            <a:bodyPr>
              <a:spAutoFit/>
            </a:bodyPr>
            <a:lstStyle/>
            <a:p>
              <a:pPr>
                <a:defRPr/>
              </a:pPr>
              <a:r>
                <a:rPr lang="en-US" sz="1600" b="0" baseline="30000" dirty="0">
                  <a:solidFill>
                    <a:schemeClr val="tx2"/>
                  </a:solidFill>
                  <a:latin typeface="+mn-lt"/>
                </a:rPr>
                <a:t>3</a:t>
              </a:r>
              <a:r>
                <a:rPr lang="en-US" sz="1600" b="0" dirty="0">
                  <a:solidFill>
                    <a:schemeClr val="tx2"/>
                  </a:solidFill>
                  <a:latin typeface="+mn-lt"/>
                </a:rPr>
                <a:t>He(</a:t>
              </a:r>
              <a:r>
                <a:rPr lang="en-US" sz="1600" b="0" dirty="0">
                  <a:solidFill>
                    <a:schemeClr val="tx2"/>
                  </a:solidFill>
                  <a:latin typeface="+mn-lt"/>
                  <a:sym typeface="Symbol" pitchFamily="18" charset="2"/>
                </a:rPr>
                <a:t>,)</a:t>
              </a:r>
              <a:r>
                <a:rPr lang="en-US" sz="1600" b="0" baseline="30000" dirty="0">
                  <a:solidFill>
                    <a:schemeClr val="tx2"/>
                  </a:solidFill>
                  <a:latin typeface="+mn-lt"/>
                  <a:sym typeface="Symbol" pitchFamily="18" charset="2"/>
                </a:rPr>
                <a:t>7</a:t>
              </a:r>
              <a:r>
                <a:rPr lang="en-US" sz="1600" b="0" dirty="0">
                  <a:solidFill>
                    <a:schemeClr val="tx2"/>
                  </a:solidFill>
                  <a:latin typeface="+mn-lt"/>
                  <a:sym typeface="Symbol" pitchFamily="18" charset="2"/>
                </a:rPr>
                <a:t>Be </a:t>
              </a:r>
              <a:endParaRPr lang="en-US" sz="1600" b="0" dirty="0">
                <a:solidFill>
                  <a:schemeClr val="tx2"/>
                </a:solidFill>
                <a:latin typeface="+mn-lt"/>
              </a:endParaRPr>
            </a:p>
          </p:txBody>
        </p:sp>
        <p:sp>
          <p:nvSpPr>
            <p:cNvPr id="21" name="Down Arrow 20"/>
            <p:cNvSpPr/>
            <p:nvPr/>
          </p:nvSpPr>
          <p:spPr>
            <a:xfrm>
              <a:off x="1295400" y="2133600"/>
              <a:ext cx="269623" cy="457200"/>
            </a:xfrm>
            <a:prstGeom prst="downArrow">
              <a:avLst/>
            </a:prstGeom>
            <a:solidFill>
              <a:schemeClr val="accent6">
                <a:lumMod val="60000"/>
                <a:lumOff val="40000"/>
              </a:schemeClr>
            </a:solidFill>
            <a:ln>
              <a:solidFill>
                <a:schemeClr val="accent6">
                  <a:lumMod val="60000"/>
                  <a:lumOff val="4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5943600" y="3769491"/>
              <a:ext cx="2783661" cy="2062023"/>
              <a:chOff x="3143689" y="3777462"/>
              <a:chExt cx="2534970" cy="2062023"/>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394" t="8980" r="7625" b="2003"/>
              <a:stretch/>
            </p:blipFill>
            <p:spPr>
              <a:xfrm>
                <a:off x="3143689" y="3777462"/>
                <a:ext cx="2534970" cy="2062023"/>
              </a:xfrm>
              <a:prstGeom prst="rect">
                <a:avLst/>
              </a:prstGeom>
            </p:spPr>
          </p:pic>
          <p:sp>
            <p:nvSpPr>
              <p:cNvPr id="19" name="TextBox 22"/>
              <p:cNvSpPr txBox="1">
                <a:spLocks noChangeArrowheads="1"/>
              </p:cNvSpPr>
              <p:nvPr/>
            </p:nvSpPr>
            <p:spPr bwMode="auto">
              <a:xfrm>
                <a:off x="3664465" y="4148255"/>
                <a:ext cx="7809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sz="1600" b="0" baseline="30000" dirty="0">
                    <a:solidFill>
                      <a:schemeClr val="tx2">
                        <a:lumMod val="75000"/>
                      </a:schemeClr>
                    </a:solidFill>
                    <a:latin typeface="+mn-lt"/>
                  </a:rPr>
                  <a:t>12</a:t>
                </a:r>
                <a:r>
                  <a:rPr lang="en-US" sz="1600" b="0" dirty="0">
                    <a:solidFill>
                      <a:schemeClr val="tx2">
                        <a:lumMod val="75000"/>
                      </a:schemeClr>
                    </a:solidFill>
                    <a:latin typeface="+mn-lt"/>
                  </a:rPr>
                  <a:t>C+</a:t>
                </a:r>
                <a:r>
                  <a:rPr lang="en-US" sz="1600" b="0" baseline="30000" dirty="0">
                    <a:solidFill>
                      <a:schemeClr val="tx2">
                        <a:lumMod val="75000"/>
                      </a:schemeClr>
                    </a:solidFill>
                    <a:latin typeface="+mn-lt"/>
                  </a:rPr>
                  <a:t>12</a:t>
                </a:r>
                <a:r>
                  <a:rPr lang="en-US" sz="1600" b="0" dirty="0">
                    <a:solidFill>
                      <a:schemeClr val="tx2">
                        <a:lumMod val="75000"/>
                      </a:schemeClr>
                    </a:solidFill>
                    <a:latin typeface="+mn-lt"/>
                  </a:rPr>
                  <a:t>C</a:t>
                </a:r>
              </a:p>
            </p:txBody>
          </p:sp>
          <p:sp>
            <p:nvSpPr>
              <p:cNvPr id="22" name="Down Arrow 21"/>
              <p:cNvSpPr/>
              <p:nvPr/>
            </p:nvSpPr>
            <p:spPr>
              <a:xfrm>
                <a:off x="4549539" y="4953000"/>
                <a:ext cx="269623" cy="457200"/>
              </a:xfrm>
              <a:prstGeom prst="downArrow">
                <a:avLst/>
              </a:prstGeom>
              <a:solidFill>
                <a:schemeClr val="accent6">
                  <a:lumMod val="60000"/>
                  <a:lumOff val="40000"/>
                </a:schemeClr>
              </a:solidFill>
              <a:ln>
                <a:solidFill>
                  <a:schemeClr val="accent6">
                    <a:lumMod val="60000"/>
                    <a:lumOff val="4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1771" y="3886200"/>
              <a:ext cx="3158904" cy="1899690"/>
              <a:chOff x="5634900" y="1928388"/>
              <a:chExt cx="3158904" cy="1899690"/>
            </a:xfrm>
          </p:grpSpPr>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97" t="3239" r="2561" b="4732"/>
              <a:stretch/>
            </p:blipFill>
            <p:spPr bwMode="auto">
              <a:xfrm>
                <a:off x="5634900" y="1928388"/>
                <a:ext cx="3158904" cy="1899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22"/>
              <p:cNvSpPr txBox="1">
                <a:spLocks noChangeArrowheads="1"/>
              </p:cNvSpPr>
              <p:nvPr/>
            </p:nvSpPr>
            <p:spPr bwMode="auto">
              <a:xfrm>
                <a:off x="6581907" y="3148171"/>
                <a:ext cx="2154021" cy="449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sz="1600" b="0" baseline="30000" dirty="0">
                    <a:solidFill>
                      <a:schemeClr val="tx2">
                        <a:lumMod val="75000"/>
                      </a:schemeClr>
                    </a:solidFill>
                    <a:latin typeface="+mn-lt"/>
                  </a:rPr>
                  <a:t>22</a:t>
                </a:r>
                <a:r>
                  <a:rPr lang="en-US" sz="1600" b="0" dirty="0">
                    <a:solidFill>
                      <a:schemeClr val="tx2">
                        <a:lumMod val="75000"/>
                      </a:schemeClr>
                    </a:solidFill>
                    <a:latin typeface="+mn-lt"/>
                  </a:rPr>
                  <a:t>Ne(α,n)</a:t>
                </a:r>
                <a:r>
                  <a:rPr lang="en-US" sz="1600" b="0" baseline="30000" dirty="0">
                    <a:solidFill>
                      <a:schemeClr val="tx2">
                        <a:lumMod val="75000"/>
                      </a:schemeClr>
                    </a:solidFill>
                    <a:latin typeface="+mn-lt"/>
                  </a:rPr>
                  <a:t>25</a:t>
                </a:r>
                <a:r>
                  <a:rPr lang="en-US" sz="1600" b="0" dirty="0">
                    <a:solidFill>
                      <a:schemeClr val="tx2">
                        <a:lumMod val="75000"/>
                      </a:schemeClr>
                    </a:solidFill>
                    <a:latin typeface="+mn-lt"/>
                  </a:rPr>
                  <a:t>Mg</a:t>
                </a:r>
              </a:p>
            </p:txBody>
          </p:sp>
          <p:sp>
            <p:nvSpPr>
              <p:cNvPr id="24" name="Down Arrow 23"/>
              <p:cNvSpPr/>
              <p:nvPr/>
            </p:nvSpPr>
            <p:spPr>
              <a:xfrm>
                <a:off x="6172201" y="2429716"/>
                <a:ext cx="304800" cy="448517"/>
              </a:xfrm>
              <a:prstGeom prst="downArrow">
                <a:avLst/>
              </a:prstGeom>
              <a:solidFill>
                <a:schemeClr val="accent6">
                  <a:lumMod val="60000"/>
                  <a:lumOff val="40000"/>
                </a:schemeClr>
              </a:solidFill>
              <a:ln>
                <a:solidFill>
                  <a:schemeClr val="accent6">
                    <a:lumMod val="60000"/>
                    <a:lumOff val="4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5826295" y="1877013"/>
              <a:ext cx="2860505" cy="2009187"/>
              <a:chOff x="2966432" y="1883121"/>
              <a:chExt cx="2860505" cy="2024689"/>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6366" r="8953" b="5064"/>
              <a:stretch/>
            </p:blipFill>
            <p:spPr>
              <a:xfrm>
                <a:off x="2966432" y="1883121"/>
                <a:ext cx="2860505" cy="2024689"/>
              </a:xfrm>
              <a:prstGeom prst="rect">
                <a:avLst/>
              </a:prstGeom>
            </p:spPr>
          </p:pic>
          <p:sp>
            <p:nvSpPr>
              <p:cNvPr id="18" name="TextBox 22"/>
              <p:cNvSpPr txBox="1">
                <a:spLocks noChangeArrowheads="1"/>
              </p:cNvSpPr>
              <p:nvPr/>
            </p:nvSpPr>
            <p:spPr bwMode="auto">
              <a:xfrm>
                <a:off x="4237489" y="3140818"/>
                <a:ext cx="108395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sz="1600" b="0" baseline="30000" dirty="0">
                    <a:solidFill>
                      <a:schemeClr val="tx2">
                        <a:lumMod val="75000"/>
                      </a:schemeClr>
                    </a:solidFill>
                    <a:latin typeface="+mn-lt"/>
                  </a:rPr>
                  <a:t>12</a:t>
                </a:r>
                <a:r>
                  <a:rPr lang="en-US" sz="1600" b="0" dirty="0">
                    <a:solidFill>
                      <a:schemeClr val="tx2">
                        <a:lumMod val="75000"/>
                      </a:schemeClr>
                    </a:solidFill>
                    <a:latin typeface="+mn-lt"/>
                  </a:rPr>
                  <a:t>C(α,</a:t>
                </a:r>
                <a:r>
                  <a:rPr lang="en-US" sz="1600" b="0" dirty="0">
                    <a:solidFill>
                      <a:schemeClr val="tx2">
                        <a:lumMod val="75000"/>
                      </a:schemeClr>
                    </a:solidFill>
                    <a:latin typeface="+mn-lt"/>
                    <a:sym typeface="Symbol"/>
                  </a:rPr>
                  <a:t></a:t>
                </a:r>
                <a:r>
                  <a:rPr lang="en-US" sz="1600" b="0" dirty="0">
                    <a:solidFill>
                      <a:schemeClr val="tx2">
                        <a:lumMod val="75000"/>
                      </a:schemeClr>
                    </a:solidFill>
                    <a:latin typeface="+mn-lt"/>
                  </a:rPr>
                  <a:t>)</a:t>
                </a:r>
                <a:r>
                  <a:rPr lang="en-US" sz="1600" b="0" baseline="30000" dirty="0">
                    <a:solidFill>
                      <a:schemeClr val="tx2">
                        <a:lumMod val="75000"/>
                      </a:schemeClr>
                    </a:solidFill>
                    <a:latin typeface="+mn-lt"/>
                  </a:rPr>
                  <a:t>16</a:t>
                </a:r>
                <a:r>
                  <a:rPr lang="en-US" sz="1600" b="0" dirty="0">
                    <a:solidFill>
                      <a:schemeClr val="tx2">
                        <a:lumMod val="75000"/>
                      </a:schemeClr>
                    </a:solidFill>
                    <a:latin typeface="+mn-lt"/>
                  </a:rPr>
                  <a:t>O</a:t>
                </a:r>
              </a:p>
            </p:txBody>
          </p:sp>
          <p:sp>
            <p:nvSpPr>
              <p:cNvPr id="25" name="Down Arrow 24"/>
              <p:cNvSpPr/>
              <p:nvPr/>
            </p:nvSpPr>
            <p:spPr>
              <a:xfrm>
                <a:off x="3920144" y="2514600"/>
                <a:ext cx="269623" cy="457200"/>
              </a:xfrm>
              <a:prstGeom prst="downArrow">
                <a:avLst/>
              </a:prstGeom>
              <a:solidFill>
                <a:schemeClr val="accent6">
                  <a:lumMod val="60000"/>
                  <a:lumOff val="40000"/>
                </a:schemeClr>
              </a:solidFill>
              <a:ln>
                <a:solidFill>
                  <a:schemeClr val="accent6">
                    <a:lumMod val="60000"/>
                    <a:lumOff val="4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166774" y="1936620"/>
              <a:ext cx="2624425" cy="1864656"/>
              <a:chOff x="305474" y="3881276"/>
              <a:chExt cx="2666326" cy="1864656"/>
            </a:xfrm>
          </p:grpSpPr>
          <p:pic>
            <p:nvPicPr>
              <p:cNvPr id="1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t="827" b="827"/>
              <a:stretch>
                <a:fillRect/>
              </a:stretch>
            </p:blipFill>
            <p:spPr bwMode="auto">
              <a:xfrm>
                <a:off x="305474" y="3881276"/>
                <a:ext cx="2666326" cy="186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15"/>
              <p:cNvSpPr txBox="1">
                <a:spLocks noChangeArrowheads="1"/>
              </p:cNvSpPr>
              <p:nvPr/>
            </p:nvSpPr>
            <p:spPr bwMode="auto">
              <a:xfrm>
                <a:off x="1526175" y="4930709"/>
                <a:ext cx="109837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sz="1600" b="0" baseline="30000" dirty="0">
                    <a:solidFill>
                      <a:schemeClr val="tx2"/>
                    </a:solidFill>
                    <a:latin typeface="+mj-lt"/>
                  </a:rPr>
                  <a:t>14</a:t>
                </a:r>
                <a:r>
                  <a:rPr lang="en-US" sz="1600" b="0" dirty="0">
                    <a:solidFill>
                      <a:schemeClr val="tx2"/>
                    </a:solidFill>
                    <a:latin typeface="+mj-lt"/>
                  </a:rPr>
                  <a:t>N(p,</a:t>
                </a:r>
                <a:r>
                  <a:rPr lang="en-US" sz="1600" b="0" dirty="0">
                    <a:solidFill>
                      <a:schemeClr val="tx2"/>
                    </a:solidFill>
                    <a:latin typeface="+mj-lt"/>
                    <a:sym typeface="Symbol" pitchFamily="18" charset="2"/>
                  </a:rPr>
                  <a:t>)</a:t>
                </a:r>
                <a:r>
                  <a:rPr lang="en-US" sz="1600" b="0" baseline="30000" dirty="0">
                    <a:solidFill>
                      <a:schemeClr val="tx2"/>
                    </a:solidFill>
                    <a:latin typeface="+mj-lt"/>
                    <a:sym typeface="Symbol" pitchFamily="18" charset="2"/>
                  </a:rPr>
                  <a:t>15</a:t>
                </a:r>
                <a:r>
                  <a:rPr lang="en-US" sz="1600" b="0" dirty="0">
                    <a:solidFill>
                      <a:schemeClr val="tx2"/>
                    </a:solidFill>
                    <a:latin typeface="+mj-lt"/>
                    <a:sym typeface="Symbol" pitchFamily="18" charset="2"/>
                  </a:rPr>
                  <a:t>O</a:t>
                </a:r>
              </a:p>
            </p:txBody>
          </p:sp>
          <p:sp>
            <p:nvSpPr>
              <p:cNvPr id="26" name="Down Arrow 25"/>
              <p:cNvSpPr/>
              <p:nvPr/>
            </p:nvSpPr>
            <p:spPr>
              <a:xfrm>
                <a:off x="1412377" y="3995738"/>
                <a:ext cx="269623" cy="457200"/>
              </a:xfrm>
              <a:prstGeom prst="downArrow">
                <a:avLst/>
              </a:prstGeom>
              <a:solidFill>
                <a:schemeClr val="accent6">
                  <a:lumMod val="60000"/>
                  <a:lumOff val="40000"/>
                </a:schemeClr>
              </a:solidFill>
              <a:ln>
                <a:solidFill>
                  <a:schemeClr val="accent6">
                    <a:lumMod val="60000"/>
                    <a:lumOff val="4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162798" y="3880421"/>
              <a:ext cx="2663497" cy="1840161"/>
              <a:chOff x="5857592" y="3896449"/>
              <a:chExt cx="2831758" cy="1840161"/>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57592" y="3896449"/>
                <a:ext cx="2831758" cy="1840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22"/>
              <p:cNvSpPr txBox="1">
                <a:spLocks noChangeArrowheads="1"/>
              </p:cNvSpPr>
              <p:nvPr/>
            </p:nvSpPr>
            <p:spPr bwMode="auto">
              <a:xfrm>
                <a:off x="7217098" y="5028179"/>
                <a:ext cx="1233030" cy="338554"/>
              </a:xfrm>
              <a:prstGeom prst="rect">
                <a:avLst/>
              </a:prstGeom>
              <a:solidFill>
                <a:schemeClr val="bg1"/>
              </a:solidFill>
              <a:ln>
                <a:noFill/>
              </a:ln>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sz="1600" b="0" baseline="30000" dirty="0">
                    <a:solidFill>
                      <a:schemeClr val="tx2">
                        <a:lumMod val="75000"/>
                      </a:schemeClr>
                    </a:solidFill>
                    <a:latin typeface="+mn-lt"/>
                  </a:rPr>
                  <a:t>17</a:t>
                </a:r>
                <a:r>
                  <a:rPr lang="en-US" sz="1600" b="0" dirty="0">
                    <a:solidFill>
                      <a:schemeClr val="tx2">
                        <a:lumMod val="75000"/>
                      </a:schemeClr>
                    </a:solidFill>
                    <a:latin typeface="+mn-lt"/>
                  </a:rPr>
                  <a:t>O(α,n)</a:t>
                </a:r>
                <a:r>
                  <a:rPr lang="en-US" sz="1600" b="0" baseline="30000" dirty="0">
                    <a:solidFill>
                      <a:schemeClr val="tx2">
                        <a:lumMod val="75000"/>
                      </a:schemeClr>
                    </a:solidFill>
                    <a:latin typeface="+mn-lt"/>
                  </a:rPr>
                  <a:t>20</a:t>
                </a:r>
                <a:r>
                  <a:rPr lang="en-US" sz="1600" b="0" dirty="0">
                    <a:solidFill>
                      <a:schemeClr val="tx2">
                        <a:lumMod val="75000"/>
                      </a:schemeClr>
                    </a:solidFill>
                    <a:latin typeface="+mn-lt"/>
                  </a:rPr>
                  <a:t>Ne</a:t>
                </a:r>
              </a:p>
            </p:txBody>
          </p:sp>
          <p:sp>
            <p:nvSpPr>
              <p:cNvPr id="7" name="Freeform 6"/>
              <p:cNvSpPr/>
              <p:nvPr/>
            </p:nvSpPr>
            <p:spPr>
              <a:xfrm>
                <a:off x="7689850" y="4224338"/>
                <a:ext cx="117475" cy="131762"/>
              </a:xfrm>
              <a:custGeom>
                <a:avLst/>
                <a:gdLst>
                  <a:gd name="connsiteX0" fmla="*/ 0 w 117475"/>
                  <a:gd name="connsiteY0" fmla="*/ 131762 h 131762"/>
                  <a:gd name="connsiteX1" fmla="*/ 117475 w 117475"/>
                  <a:gd name="connsiteY1" fmla="*/ 42862 h 131762"/>
                  <a:gd name="connsiteX2" fmla="*/ 41275 w 117475"/>
                  <a:gd name="connsiteY2" fmla="*/ 0 h 131762"/>
                  <a:gd name="connsiteX3" fmla="*/ 0 w 117475"/>
                  <a:gd name="connsiteY3" fmla="*/ 131762 h 131762"/>
                </a:gdLst>
                <a:ahLst/>
                <a:cxnLst>
                  <a:cxn ang="0">
                    <a:pos x="connsiteX0" y="connsiteY0"/>
                  </a:cxn>
                  <a:cxn ang="0">
                    <a:pos x="connsiteX1" y="connsiteY1"/>
                  </a:cxn>
                  <a:cxn ang="0">
                    <a:pos x="connsiteX2" y="connsiteY2"/>
                  </a:cxn>
                  <a:cxn ang="0">
                    <a:pos x="connsiteX3" y="connsiteY3"/>
                  </a:cxn>
                </a:cxnLst>
                <a:rect l="l" t="t" r="r" b="b"/>
                <a:pathLst>
                  <a:path w="117475" h="131762">
                    <a:moveTo>
                      <a:pt x="0" y="131762"/>
                    </a:moveTo>
                    <a:lnTo>
                      <a:pt x="117475" y="42862"/>
                    </a:lnTo>
                    <a:lnTo>
                      <a:pt x="41275" y="0"/>
                    </a:lnTo>
                    <a:lnTo>
                      <a:pt x="0" y="131762"/>
                    </a:ln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770813" y="4259263"/>
                <a:ext cx="128587" cy="90487"/>
              </a:xfrm>
              <a:custGeom>
                <a:avLst/>
                <a:gdLst>
                  <a:gd name="connsiteX0" fmla="*/ 0 w 128587"/>
                  <a:gd name="connsiteY0" fmla="*/ 90487 h 90487"/>
                  <a:gd name="connsiteX1" fmla="*/ 93662 w 128587"/>
                  <a:gd name="connsiteY1" fmla="*/ 0 h 90487"/>
                  <a:gd name="connsiteX2" fmla="*/ 90487 w 128587"/>
                  <a:gd name="connsiteY2" fmla="*/ 65087 h 90487"/>
                  <a:gd name="connsiteX3" fmla="*/ 122237 w 128587"/>
                  <a:gd name="connsiteY3" fmla="*/ 33337 h 90487"/>
                  <a:gd name="connsiteX4" fmla="*/ 128587 w 128587"/>
                  <a:gd name="connsiteY4" fmla="*/ 57150 h 90487"/>
                  <a:gd name="connsiteX5" fmla="*/ 0 w 128587"/>
                  <a:gd name="connsiteY5" fmla="*/ 90487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7" h="90487">
                    <a:moveTo>
                      <a:pt x="0" y="90487"/>
                    </a:moveTo>
                    <a:lnTo>
                      <a:pt x="93662" y="0"/>
                    </a:lnTo>
                    <a:lnTo>
                      <a:pt x="90487" y="65087"/>
                    </a:lnTo>
                    <a:lnTo>
                      <a:pt x="122237" y="33337"/>
                    </a:lnTo>
                    <a:lnTo>
                      <a:pt x="128587" y="57150"/>
                    </a:lnTo>
                    <a:lnTo>
                      <a:pt x="0" y="90487"/>
                    </a:ln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6909306" y="4290219"/>
                <a:ext cx="305045" cy="457200"/>
              </a:xfrm>
              <a:prstGeom prst="downArrow">
                <a:avLst/>
              </a:prstGeom>
              <a:solidFill>
                <a:schemeClr val="accent6">
                  <a:lumMod val="60000"/>
                  <a:lumOff val="40000"/>
                </a:schemeClr>
              </a:solidFill>
              <a:ln>
                <a:solidFill>
                  <a:schemeClr val="accent6">
                    <a:lumMod val="60000"/>
                    <a:lumOff val="4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9280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0"/>
          <p:cNvSpPr>
            <a:spLocks noChangeArrowheads="1"/>
          </p:cNvSpPr>
          <p:nvPr/>
        </p:nvSpPr>
        <p:spPr bwMode="auto">
          <a:xfrm>
            <a:off x="0" y="0"/>
            <a:ext cx="9144000" cy="6858000"/>
          </a:xfrm>
          <a:prstGeom prst="rect">
            <a:avLst/>
          </a:prstGeom>
          <a:solidFill>
            <a:srgbClr val="180C00"/>
          </a:solidFill>
          <a:ln w="9525">
            <a:solidFill>
              <a:schemeClr val="tx1"/>
            </a:solidFill>
            <a:round/>
            <a:headEnd/>
            <a:tailEnd/>
          </a:ln>
        </p:spPr>
        <p:txBody>
          <a:bodyPr/>
          <a:lstStyle/>
          <a:p>
            <a:pPr eaLnBrk="0" hangingPunct="0"/>
            <a:endParaRPr lang="en-US"/>
          </a:p>
        </p:txBody>
      </p:sp>
      <p:pic>
        <p:nvPicPr>
          <p:cNvPr id="50178" name="Picture 7" descr="DIANA_09_v2_flattened_8bit.png"/>
          <p:cNvPicPr>
            <a:picLocks noChangeAspect="1"/>
          </p:cNvPicPr>
          <p:nvPr/>
        </p:nvPicPr>
        <p:blipFill>
          <a:blip r:embed="rId3" cstate="print"/>
          <a:srcRect/>
          <a:stretch>
            <a:fillRect/>
          </a:stretch>
        </p:blipFill>
        <p:spPr bwMode="auto">
          <a:xfrm>
            <a:off x="0" y="1066800"/>
            <a:ext cx="9144000" cy="5334000"/>
          </a:xfrm>
          <a:prstGeom prst="rect">
            <a:avLst/>
          </a:prstGeom>
          <a:noFill/>
          <a:ln w="9525">
            <a:noFill/>
            <a:miter lim="800000"/>
            <a:headEnd/>
            <a:tailEnd/>
          </a:ln>
        </p:spPr>
      </p:pic>
      <p:sp>
        <p:nvSpPr>
          <p:cNvPr id="50179" name="Title 1"/>
          <p:cNvSpPr>
            <a:spLocks noGrp="1"/>
          </p:cNvSpPr>
          <p:nvPr>
            <p:ph type="title"/>
          </p:nvPr>
        </p:nvSpPr>
        <p:spPr>
          <a:xfrm>
            <a:off x="1103432" y="304800"/>
            <a:ext cx="8192968" cy="990600"/>
          </a:xfrm>
        </p:spPr>
        <p:txBody>
          <a:bodyPr>
            <a:normAutofit fontScale="90000"/>
          </a:bodyPr>
          <a:lstStyle/>
          <a:p>
            <a:pPr algn="l"/>
            <a:r>
              <a:rPr lang="en-US" dirty="0">
                <a:solidFill>
                  <a:srgbClr val="FFC000"/>
                </a:solidFill>
                <a:latin typeface="Comic Sans MS" pitchFamily="66" charset="0"/>
                <a:ea typeface="ＭＳ Ｐゴシック" pitchFamily="34" charset="-128"/>
              </a:rPr>
              <a:t>Underground accelerator project DIANA</a:t>
            </a:r>
          </a:p>
        </p:txBody>
      </p:sp>
      <p:sp>
        <p:nvSpPr>
          <p:cNvPr id="6" name="TextBox 5"/>
          <p:cNvSpPr txBox="1"/>
          <p:nvPr/>
        </p:nvSpPr>
        <p:spPr>
          <a:xfrm>
            <a:off x="5638800" y="5301438"/>
            <a:ext cx="3280916" cy="830997"/>
          </a:xfrm>
          <a:prstGeom prst="rect">
            <a:avLst/>
          </a:prstGeom>
          <a:noFill/>
        </p:spPr>
        <p:txBody>
          <a:bodyPr wrap="none" rtlCol="0">
            <a:spAutoFit/>
          </a:bodyPr>
          <a:lstStyle/>
          <a:p>
            <a:r>
              <a:rPr lang="en-US" sz="2400" dirty="0">
                <a:solidFill>
                  <a:srgbClr val="FFFFFF"/>
                </a:solidFill>
              </a:rPr>
              <a:t>p, </a:t>
            </a:r>
            <a:r>
              <a:rPr lang="en-US" sz="2400" dirty="0" err="1">
                <a:solidFill>
                  <a:srgbClr val="FFFFFF"/>
                </a:solidFill>
              </a:rPr>
              <a:t>α</a:t>
            </a:r>
            <a:r>
              <a:rPr lang="en-US" sz="2400" dirty="0">
                <a:solidFill>
                  <a:srgbClr val="FFFFFF"/>
                </a:solidFill>
              </a:rPr>
              <a:t>, HI beams</a:t>
            </a:r>
          </a:p>
          <a:p>
            <a:r>
              <a:rPr lang="en-US" sz="2400" dirty="0">
                <a:solidFill>
                  <a:srgbClr val="FFFFFF"/>
                </a:solidFill>
              </a:rPr>
              <a:t>100 </a:t>
            </a:r>
            <a:r>
              <a:rPr lang="en-US" sz="2400" dirty="0" err="1">
                <a:solidFill>
                  <a:srgbClr val="FFFFFF"/>
                </a:solidFill>
              </a:rPr>
              <a:t>x</a:t>
            </a:r>
            <a:r>
              <a:rPr lang="en-US" sz="2400" dirty="0">
                <a:solidFill>
                  <a:srgbClr val="FFFFFF"/>
                </a:solidFill>
              </a:rPr>
              <a:t> LUNA luminosity</a:t>
            </a:r>
          </a:p>
        </p:txBody>
      </p:sp>
      <p:pic>
        <p:nvPicPr>
          <p:cNvPr id="8" name="Picture 27" descr="396987_bw_reflected"/>
          <p:cNvPicPr>
            <a:picLocks noChangeAspect="1" noChangeArrowheads="1"/>
          </p:cNvPicPr>
          <p:nvPr/>
        </p:nvPicPr>
        <p:blipFill>
          <a:blip r:embed="rId4" cstate="screen">
            <a:duotone>
              <a:srgbClr val="FFFF00"/>
              <a:srgbClr val="FFF1C1"/>
            </a:duotone>
          </a:blip>
          <a:srcRect/>
          <a:stretch>
            <a:fillRect/>
          </a:stretch>
        </p:blipFill>
        <p:spPr bwMode="auto">
          <a:xfrm>
            <a:off x="168576" y="228600"/>
            <a:ext cx="822024" cy="8382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8900000" scaled="1"/>
            <a:tileRect/>
          </a:gradFill>
          <a:ln w="9525">
            <a:noFill/>
            <a:miter lim="800000"/>
            <a:headEnd/>
            <a:tailEnd/>
          </a:ln>
          <a:effectLst>
            <a:softEdge rad="31750"/>
          </a:effectLst>
        </p:spPr>
      </p:pic>
      <p:sp>
        <p:nvSpPr>
          <p:cNvPr id="2" name="TextBox 1"/>
          <p:cNvSpPr txBox="1"/>
          <p:nvPr/>
        </p:nvSpPr>
        <p:spPr>
          <a:xfrm>
            <a:off x="1021080" y="6172200"/>
            <a:ext cx="7688323" cy="523220"/>
          </a:xfrm>
          <a:prstGeom prst="rect">
            <a:avLst/>
          </a:prstGeom>
          <a:noFill/>
        </p:spPr>
        <p:txBody>
          <a:bodyPr wrap="none" rtlCol="0">
            <a:spAutoFit/>
          </a:bodyPr>
          <a:lstStyle/>
          <a:p>
            <a:r>
              <a:rPr lang="en-US" sz="2800" dirty="0">
                <a:solidFill>
                  <a:schemeClr val="accent5">
                    <a:lumMod val="40000"/>
                    <a:lumOff val="60000"/>
                  </a:schemeClr>
                </a:solidFill>
                <a:latin typeface="Comic Sans MS" pitchFamily="66" charset="0"/>
              </a:rPr>
              <a:t>High luminosity, low background experiments</a:t>
            </a:r>
          </a:p>
        </p:txBody>
      </p:sp>
      <p:grpSp>
        <p:nvGrpSpPr>
          <p:cNvPr id="9" name="Group 8"/>
          <p:cNvGrpSpPr/>
          <p:nvPr/>
        </p:nvGrpSpPr>
        <p:grpSpPr>
          <a:xfrm>
            <a:off x="110830" y="76200"/>
            <a:ext cx="8975424" cy="6705600"/>
            <a:chOff x="533399" y="1066800"/>
            <a:chExt cx="7981041" cy="5562600"/>
          </a:xfrm>
          <a:solidFill>
            <a:schemeClr val="bg1"/>
          </a:solidFill>
        </p:grpSpPr>
        <p:grpSp>
          <p:nvGrpSpPr>
            <p:cNvPr id="10" name="Group 9"/>
            <p:cNvGrpSpPr/>
            <p:nvPr/>
          </p:nvGrpSpPr>
          <p:grpSpPr>
            <a:xfrm>
              <a:off x="533399" y="1066800"/>
              <a:ext cx="7981041" cy="5562600"/>
              <a:chOff x="533399" y="1066800"/>
              <a:chExt cx="7981041" cy="5562600"/>
            </a:xfrm>
            <a:grpFill/>
          </p:grpSpPr>
          <p:pic>
            <p:nvPicPr>
              <p:cNvPr id="13" name="Picture 20" descr="bck-comparison.jpg"/>
              <p:cNvPicPr>
                <a:picLocks noChangeAspect="1"/>
              </p:cNvPicPr>
              <p:nvPr/>
            </p:nvPicPr>
            <p:blipFill>
              <a:blip r:embed="rId5" cstate="print"/>
              <a:srcRect b="-113"/>
              <a:stretch>
                <a:fillRect/>
              </a:stretch>
            </p:blipFill>
            <p:spPr bwMode="auto">
              <a:xfrm>
                <a:off x="533399" y="1066800"/>
                <a:ext cx="4018143" cy="2750343"/>
              </a:xfrm>
              <a:prstGeom prst="rect">
                <a:avLst/>
              </a:prstGeom>
              <a:grpFill/>
              <a:ln w="9525">
                <a:noFill/>
                <a:miter lim="800000"/>
                <a:headEnd/>
                <a:tailEnd/>
              </a:ln>
            </p:spPr>
          </p:pic>
          <p:sp>
            <p:nvSpPr>
              <p:cNvPr id="14" name="Text Box 13"/>
              <p:cNvSpPr txBox="1">
                <a:spLocks noChangeArrowheads="1"/>
              </p:cNvSpPr>
              <p:nvPr/>
            </p:nvSpPr>
            <p:spPr bwMode="auto">
              <a:xfrm>
                <a:off x="1752345" y="1553202"/>
                <a:ext cx="1905255" cy="447008"/>
              </a:xfrm>
              <a:prstGeom prst="rect">
                <a:avLst/>
              </a:prstGeom>
              <a:grpFill/>
              <a:ln w="9525">
                <a:noFill/>
                <a:miter lim="800000"/>
                <a:headEnd/>
                <a:tailEnd/>
              </a:ln>
            </p:spPr>
            <p:txBody>
              <a:bodyPr>
                <a:spAutoFit/>
              </a:bodyPr>
              <a:lstStyle/>
              <a:p>
                <a:pPr eaLnBrk="0" hangingPunct="0">
                  <a:spcBef>
                    <a:spcPct val="50000"/>
                  </a:spcBef>
                </a:pPr>
                <a:r>
                  <a:rPr lang="en-US" sz="1200" dirty="0">
                    <a:solidFill>
                      <a:srgbClr val="FF0F1B"/>
                    </a:solidFill>
                    <a:latin typeface="Trebuchet MS" pitchFamily="34" charset="0"/>
                  </a:rPr>
                  <a:t>Environmental Radioactivity</a:t>
                </a:r>
                <a:endParaRPr lang="en-US" sz="1200" dirty="0">
                  <a:latin typeface="Trebuchet MS" pitchFamily="34" charset="0"/>
                </a:endParaRPr>
              </a:p>
            </p:txBody>
          </p:sp>
          <p:cxnSp>
            <p:nvCxnSpPr>
              <p:cNvPr id="15" name="AutoShape 14"/>
              <p:cNvCxnSpPr>
                <a:cxnSpLocks noChangeShapeType="1"/>
              </p:cNvCxnSpPr>
              <p:nvPr/>
            </p:nvCxnSpPr>
            <p:spPr bwMode="auto">
              <a:xfrm rot="10800000" flipV="1">
                <a:off x="1260231" y="1702204"/>
                <a:ext cx="492369" cy="239025"/>
              </a:xfrm>
              <a:prstGeom prst="straightConnector1">
                <a:avLst/>
              </a:prstGeom>
              <a:grpFill/>
              <a:ln w="9525">
                <a:solidFill>
                  <a:srgbClr val="FF0F1B"/>
                </a:solidFill>
                <a:round/>
                <a:headEnd/>
                <a:tailEnd type="triangle" w="med" len="med"/>
              </a:ln>
            </p:spPr>
          </p:cxnSp>
          <p:sp>
            <p:nvSpPr>
              <p:cNvPr id="16" name="Text Box 15"/>
              <p:cNvSpPr txBox="1">
                <a:spLocks noChangeArrowheads="1"/>
              </p:cNvSpPr>
              <p:nvPr/>
            </p:nvSpPr>
            <p:spPr bwMode="auto">
              <a:xfrm>
                <a:off x="2844630" y="2000210"/>
                <a:ext cx="965370" cy="461665"/>
              </a:xfrm>
              <a:prstGeom prst="rect">
                <a:avLst/>
              </a:prstGeom>
              <a:grpFill/>
              <a:ln w="9525">
                <a:noFill/>
                <a:miter lim="800000"/>
                <a:headEnd/>
                <a:tailEnd/>
              </a:ln>
            </p:spPr>
            <p:txBody>
              <a:bodyPr wrap="square">
                <a:spAutoFit/>
              </a:bodyPr>
              <a:lstStyle/>
              <a:p>
                <a:pPr eaLnBrk="0" hangingPunct="0">
                  <a:spcBef>
                    <a:spcPct val="50000"/>
                  </a:spcBef>
                </a:pPr>
                <a:r>
                  <a:rPr lang="en-US" sz="1200" dirty="0">
                    <a:solidFill>
                      <a:srgbClr val="FF0F1B"/>
                    </a:solidFill>
                    <a:latin typeface="Trebuchet MS" pitchFamily="34" charset="0"/>
                  </a:rPr>
                  <a:t>CR induced </a:t>
                </a:r>
                <a:r>
                  <a:rPr lang="en-US" sz="1200" dirty="0">
                    <a:solidFill>
                      <a:srgbClr val="FF0F1B"/>
                    </a:solidFill>
                    <a:latin typeface="Trebuchet MS" pitchFamily="34" charset="0"/>
                    <a:sym typeface="Symbol"/>
                  </a:rPr>
                  <a:t> </a:t>
                </a:r>
                <a:r>
                  <a:rPr lang="en-US" sz="1200" dirty="0">
                    <a:solidFill>
                      <a:srgbClr val="FF0F1B"/>
                    </a:solidFill>
                    <a:latin typeface="Trebuchet MS" pitchFamily="34" charset="0"/>
                  </a:rPr>
                  <a:t>spectrum</a:t>
                </a:r>
                <a:endParaRPr lang="en-US" sz="1200" dirty="0">
                  <a:latin typeface="Trebuchet MS" pitchFamily="34" charset="0"/>
                </a:endParaRPr>
              </a:p>
            </p:txBody>
          </p:sp>
          <p:cxnSp>
            <p:nvCxnSpPr>
              <p:cNvPr id="17" name="AutoShape 18"/>
              <p:cNvCxnSpPr>
                <a:cxnSpLocks noChangeShapeType="1"/>
              </p:cNvCxnSpPr>
              <p:nvPr/>
            </p:nvCxnSpPr>
            <p:spPr bwMode="auto">
              <a:xfrm rot="10800000" flipV="1">
                <a:off x="2345125" y="2223714"/>
                <a:ext cx="550475" cy="447008"/>
              </a:xfrm>
              <a:prstGeom prst="straightConnector1">
                <a:avLst/>
              </a:prstGeom>
              <a:grpFill/>
              <a:ln w="9525">
                <a:solidFill>
                  <a:srgbClr val="FF0F1B"/>
                </a:solidFill>
                <a:round/>
                <a:headEnd/>
                <a:tailEnd type="triangle" w="med" len="med"/>
              </a:ln>
            </p:spPr>
          </p:cxnSp>
          <p:pic>
            <p:nvPicPr>
              <p:cNvPr id="18" name="Picture 16" descr="bck-shield.jpg"/>
              <p:cNvPicPr>
                <a:picLocks noChangeAspect="1"/>
              </p:cNvPicPr>
              <p:nvPr/>
            </p:nvPicPr>
            <p:blipFill>
              <a:blip r:embed="rId6" cstate="print"/>
              <a:srcRect t="2338"/>
              <a:stretch>
                <a:fillRect/>
              </a:stretch>
            </p:blipFill>
            <p:spPr bwMode="auto">
              <a:xfrm>
                <a:off x="564192" y="3952352"/>
                <a:ext cx="3966732" cy="2677048"/>
              </a:xfrm>
              <a:prstGeom prst="rect">
                <a:avLst/>
              </a:prstGeom>
              <a:grpFill/>
              <a:ln w="9525">
                <a:noFill/>
                <a:miter lim="800000"/>
                <a:headEnd/>
                <a:tailEnd/>
              </a:ln>
            </p:spPr>
          </p:pic>
          <p:grpSp>
            <p:nvGrpSpPr>
              <p:cNvPr id="19" name="Group 24"/>
              <p:cNvGrpSpPr/>
              <p:nvPr/>
            </p:nvGrpSpPr>
            <p:grpSpPr>
              <a:xfrm>
                <a:off x="4785802" y="1066800"/>
                <a:ext cx="3728638" cy="2750344"/>
                <a:chOff x="4272455" y="1023595"/>
                <a:chExt cx="3728638" cy="2750344"/>
              </a:xfrm>
              <a:grpFill/>
            </p:grpSpPr>
            <p:pic>
              <p:nvPicPr>
                <p:cNvPr id="24" name="Picture 3"/>
                <p:cNvPicPr>
                  <a:picLocks noChangeAspect="1" noChangeArrowheads="1"/>
                </p:cNvPicPr>
                <p:nvPr/>
              </p:nvPicPr>
              <p:blipFill>
                <a:blip r:embed="rId7" cstate="print"/>
                <a:srcRect t="66630" r="25573"/>
                <a:stretch>
                  <a:fillRect/>
                </a:stretch>
              </p:blipFill>
              <p:spPr bwMode="auto">
                <a:xfrm>
                  <a:off x="4272455" y="1023595"/>
                  <a:ext cx="3728638" cy="2750344"/>
                </a:xfrm>
                <a:prstGeom prst="rect">
                  <a:avLst/>
                </a:prstGeom>
                <a:grpFill/>
                <a:ln w="9525">
                  <a:noFill/>
                  <a:miter lim="800000"/>
                  <a:headEnd/>
                  <a:tailEnd/>
                </a:ln>
              </p:spPr>
            </p:pic>
            <p:sp>
              <p:nvSpPr>
                <p:cNvPr id="25" name="TextBox 24"/>
                <p:cNvSpPr txBox="1"/>
                <p:nvPr/>
              </p:nvSpPr>
              <p:spPr>
                <a:xfrm>
                  <a:off x="5049253" y="1415534"/>
                  <a:ext cx="2403543" cy="307777"/>
                </a:xfrm>
                <a:prstGeom prst="rect">
                  <a:avLst/>
                </a:prstGeom>
                <a:grpFill/>
              </p:spPr>
              <p:txBody>
                <a:bodyPr wrap="none" rtlCol="0">
                  <a:spAutoFit/>
                </a:bodyPr>
                <a:lstStyle/>
                <a:p>
                  <a:r>
                    <a:rPr lang="en-US" sz="1400" dirty="0">
                      <a:solidFill>
                        <a:srgbClr val="0070C0"/>
                      </a:solidFill>
                    </a:rPr>
                    <a:t>CR induced neutron spectrum </a:t>
                  </a:r>
                </a:p>
              </p:txBody>
            </p:sp>
          </p:grpSp>
          <p:grpSp>
            <p:nvGrpSpPr>
              <p:cNvPr id="20" name="Group 25"/>
              <p:cNvGrpSpPr/>
              <p:nvPr/>
            </p:nvGrpSpPr>
            <p:grpSpPr>
              <a:xfrm>
                <a:off x="4785802" y="3962400"/>
                <a:ext cx="3728638" cy="2667000"/>
                <a:chOff x="4272455" y="3505200"/>
                <a:chExt cx="3728638" cy="2667000"/>
              </a:xfrm>
              <a:grpFill/>
            </p:grpSpPr>
            <p:pic>
              <p:nvPicPr>
                <p:cNvPr id="21" name="Picture 2"/>
                <p:cNvPicPr>
                  <a:picLocks noChangeAspect="1" noChangeArrowheads="1"/>
                </p:cNvPicPr>
                <p:nvPr/>
              </p:nvPicPr>
              <p:blipFill rotWithShape="1">
                <a:blip r:embed="rId8" cstate="print"/>
                <a:srcRect l="-353" t="68332" r="25984"/>
                <a:stretch/>
              </p:blipFill>
              <p:spPr bwMode="auto">
                <a:xfrm>
                  <a:off x="4272455" y="3505200"/>
                  <a:ext cx="3728638" cy="2667000"/>
                </a:xfrm>
                <a:prstGeom prst="rect">
                  <a:avLst/>
                </a:prstGeom>
                <a:grpFill/>
                <a:ln w="9525">
                  <a:noFill/>
                  <a:miter lim="800000"/>
                  <a:headEnd/>
                  <a:tailEnd/>
                </a:ln>
              </p:spPr>
            </p:pic>
            <p:sp>
              <p:nvSpPr>
                <p:cNvPr id="22" name="TextBox 14"/>
                <p:cNvSpPr txBox="1"/>
                <p:nvPr/>
              </p:nvSpPr>
              <p:spPr>
                <a:xfrm>
                  <a:off x="5175035" y="3591580"/>
                  <a:ext cx="2638864" cy="523220"/>
                </a:xfrm>
                <a:prstGeom prst="rect">
                  <a:avLst/>
                </a:prstGeom>
                <a:grpFill/>
              </p:spPr>
              <p:txBody>
                <a:bodyPr wrap="none" rtlCol="0">
                  <a:spAutoFit/>
                </a:bodyPr>
                <a:lstStyle/>
                <a:p>
                  <a:pPr algn="r"/>
                  <a:r>
                    <a:rPr lang="en-US" sz="1400" dirty="0">
                      <a:solidFill>
                        <a:srgbClr val="0070C0"/>
                      </a:solidFill>
                    </a:rPr>
                    <a:t>underground neutron spectrum</a:t>
                  </a:r>
                </a:p>
                <a:p>
                  <a:pPr algn="r"/>
                  <a:r>
                    <a:rPr lang="en-US" sz="1400" dirty="0">
                      <a:solidFill>
                        <a:srgbClr val="0070C0"/>
                      </a:solidFill>
                    </a:rPr>
                    <a:t> (KURF, Soudan) </a:t>
                  </a:r>
                </a:p>
              </p:txBody>
            </p:sp>
            <p:sp>
              <p:nvSpPr>
                <p:cNvPr id="23" name="TextBox 22"/>
                <p:cNvSpPr txBox="1"/>
                <p:nvPr/>
              </p:nvSpPr>
              <p:spPr>
                <a:xfrm>
                  <a:off x="5144972" y="4071610"/>
                  <a:ext cx="2571281" cy="276999"/>
                </a:xfrm>
                <a:prstGeom prst="rect">
                  <a:avLst/>
                </a:prstGeom>
                <a:grpFill/>
              </p:spPr>
              <p:txBody>
                <a:bodyPr wrap="none" rtlCol="0">
                  <a:spAutoFit/>
                </a:bodyPr>
                <a:lstStyle/>
                <a:p>
                  <a:r>
                    <a:rPr lang="en-US" sz="1200" dirty="0">
                      <a:solidFill>
                        <a:srgbClr val="FF0000"/>
                      </a:solidFill>
                      <a:effectLst>
                        <a:outerShdw blurRad="38100" dist="38100" dir="2700000" algn="tl">
                          <a:srgbClr val="000000">
                            <a:alpha val="43137"/>
                          </a:srgbClr>
                        </a:outerShdw>
                      </a:effectLst>
                    </a:rPr>
                    <a:t>up to 5 orders of magnitude reduction</a:t>
                  </a:r>
                </a:p>
              </p:txBody>
            </p:sp>
          </p:grpSp>
        </p:grpSp>
        <p:sp>
          <p:nvSpPr>
            <p:cNvPr id="11" name="Rectangle 10"/>
            <p:cNvSpPr/>
            <p:nvPr/>
          </p:nvSpPr>
          <p:spPr bwMode="auto">
            <a:xfrm>
              <a:off x="3168435" y="4081790"/>
              <a:ext cx="1174965" cy="33781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TextBox 14"/>
            <p:cNvSpPr txBox="1"/>
            <p:nvPr/>
          </p:nvSpPr>
          <p:spPr>
            <a:xfrm>
              <a:off x="1752600" y="4038600"/>
              <a:ext cx="2629246" cy="523220"/>
            </a:xfrm>
            <a:prstGeom prst="rect">
              <a:avLst/>
            </a:prstGeom>
            <a:grpFill/>
          </p:spPr>
          <p:txBody>
            <a:bodyPr wrap="none" rtlCol="0">
              <a:spAutoFit/>
            </a:bodyPr>
            <a:lstStyle/>
            <a:p>
              <a:pPr algn="r"/>
              <a:r>
                <a:rPr lang="en-US" sz="1400" dirty="0">
                  <a:solidFill>
                    <a:srgbClr val="0070C0"/>
                  </a:solidFill>
                </a:rPr>
                <a:t>underground gamma spectrum</a:t>
              </a:r>
            </a:p>
            <a:p>
              <a:pPr algn="r"/>
              <a:r>
                <a:rPr lang="en-US" sz="1400" dirty="0">
                  <a:solidFill>
                    <a:srgbClr val="0070C0"/>
                  </a:solidFill>
                </a:rPr>
                <a:t>(Gran Sasso) </a:t>
              </a:r>
            </a:p>
          </p:txBody>
        </p:sp>
      </p:grpSp>
    </p:spTree>
    <p:extLst>
      <p:ext uri="{BB962C8B-B14F-4D97-AF65-F5344CB8AC3E}">
        <p14:creationId xmlns:p14="http://schemas.microsoft.com/office/powerpoint/2010/main" val="378557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457200" y="152400"/>
            <a:ext cx="8229600" cy="1139825"/>
          </a:xfrm>
        </p:spPr>
        <p:txBody>
          <a:bodyPr/>
          <a:lstStyle/>
          <a:p>
            <a:pPr>
              <a:defRPr/>
            </a:pPr>
            <a:r>
              <a:rPr lang="en-US" dirty="0">
                <a:latin typeface="Comic Sans MS" pitchFamily="66" charset="0"/>
              </a:rPr>
              <a:t>The two most critical rates</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212850"/>
            <a:ext cx="383540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a:spLocks noChangeArrowheads="1"/>
          </p:cNvSpPr>
          <p:nvPr/>
        </p:nvSpPr>
        <p:spPr bwMode="auto">
          <a:xfrm>
            <a:off x="5029200" y="6477000"/>
            <a:ext cx="3962400" cy="228600"/>
          </a:xfrm>
          <a:prstGeom prst="rect">
            <a:avLst/>
          </a:prstGeom>
          <a:solidFill>
            <a:schemeClr val="bg1"/>
          </a:solidFill>
          <a:ln w="9525" algn="ctr">
            <a:solidFill>
              <a:schemeClr val="bg1"/>
            </a:solidFill>
            <a:round/>
            <a:headEnd/>
            <a:tailEnd/>
          </a:ln>
        </p:spPr>
        <p:txBody>
          <a:bodyPr/>
          <a:lstStyle/>
          <a:p>
            <a:pPr algn="l" eaLnBrk="0" hangingPunct="0"/>
            <a:endParaRPr lang="en-US" sz="1800" b="0"/>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r="520" b="732"/>
          <a:stretch>
            <a:fillRect/>
          </a:stretch>
        </p:blipFill>
        <p:spPr bwMode="auto">
          <a:xfrm>
            <a:off x="261938" y="3930650"/>
            <a:ext cx="3776662"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2087563" y="2371725"/>
            <a:ext cx="1554162" cy="400050"/>
          </a:xfrm>
          <a:prstGeom prst="rect">
            <a:avLst/>
          </a:prstGeom>
        </p:spPr>
        <p:txBody>
          <a:bodyPr>
            <a:spAutoFit/>
          </a:bodyPr>
          <a:lstStyle/>
          <a:p>
            <a:pPr>
              <a:defRPr/>
            </a:pPr>
            <a:r>
              <a:rPr lang="en-US" sz="2000" b="0" baseline="30000" dirty="0">
                <a:solidFill>
                  <a:schemeClr val="tx2"/>
                </a:solidFill>
                <a:latin typeface="Arial" pitchFamily="34" charset="0"/>
                <a:cs typeface="Arial" pitchFamily="34" charset="0"/>
              </a:rPr>
              <a:t>3</a:t>
            </a:r>
            <a:r>
              <a:rPr lang="en-US" sz="2000" b="0" dirty="0">
                <a:solidFill>
                  <a:schemeClr val="tx2"/>
                </a:solidFill>
                <a:latin typeface="Arial" pitchFamily="34" charset="0"/>
                <a:cs typeface="Arial" pitchFamily="34" charset="0"/>
              </a:rPr>
              <a:t>He(</a:t>
            </a:r>
            <a:r>
              <a:rPr lang="en-US" sz="2000" b="0" dirty="0">
                <a:solidFill>
                  <a:schemeClr val="tx2"/>
                </a:solidFill>
                <a:latin typeface="Arial" pitchFamily="34" charset="0"/>
                <a:cs typeface="Arial" pitchFamily="34" charset="0"/>
                <a:sym typeface="Symbol" pitchFamily="18" charset="2"/>
              </a:rPr>
              <a:t>,)</a:t>
            </a:r>
            <a:r>
              <a:rPr lang="en-US" sz="2000" b="0" baseline="30000" dirty="0">
                <a:solidFill>
                  <a:schemeClr val="tx2"/>
                </a:solidFill>
                <a:latin typeface="Arial" pitchFamily="34" charset="0"/>
                <a:cs typeface="Arial" pitchFamily="34" charset="0"/>
                <a:sym typeface="Symbol" pitchFamily="18" charset="2"/>
              </a:rPr>
              <a:t>7</a:t>
            </a:r>
            <a:r>
              <a:rPr lang="en-US" sz="2000" b="0" dirty="0">
                <a:solidFill>
                  <a:schemeClr val="tx2"/>
                </a:solidFill>
                <a:latin typeface="Arial" pitchFamily="34" charset="0"/>
                <a:cs typeface="Arial" pitchFamily="34" charset="0"/>
                <a:sym typeface="Symbol" pitchFamily="18" charset="2"/>
              </a:rPr>
              <a:t>Be </a:t>
            </a:r>
            <a:endParaRPr lang="en-US" sz="2000" b="0" dirty="0">
              <a:solidFill>
                <a:schemeClr val="tx2"/>
              </a:solidFill>
              <a:latin typeface="Arial" pitchFamily="34" charset="0"/>
              <a:cs typeface="Arial" pitchFamily="34" charset="0"/>
            </a:endParaRPr>
          </a:p>
        </p:txBody>
      </p:sp>
      <p:sp>
        <p:nvSpPr>
          <p:cNvPr id="19" name="Rectangle 18"/>
          <p:cNvSpPr/>
          <p:nvPr/>
        </p:nvSpPr>
        <p:spPr bwMode="auto">
          <a:xfrm>
            <a:off x="1828800" y="1371600"/>
            <a:ext cx="311883" cy="4953000"/>
          </a:xfrm>
          <a:prstGeom prst="rect">
            <a:avLst/>
          </a:prstGeom>
          <a:solidFill>
            <a:srgbClr val="FF9900">
              <a:alpha val="78039"/>
            </a:srgbClr>
          </a:solidFill>
          <a:ln w="9525" cap="flat" cmpd="sng" algn="ctr">
            <a:solidFill>
              <a:schemeClr val="tx1"/>
            </a:solidFill>
            <a:prstDash val="solid"/>
            <a:round/>
            <a:headEnd type="none" w="med" len="med"/>
            <a:tailEnd type="none" w="med" len="med"/>
          </a:ln>
          <a:effectLst>
            <a:softEdge rad="63500"/>
          </a:effectLst>
          <a:extLst/>
        </p:spPr>
        <p:txBody>
          <a:bodyPr/>
          <a:lstStyle/>
          <a:p>
            <a:pPr>
              <a:defRPr/>
            </a:pPr>
            <a:endParaRPr lang="en-US"/>
          </a:p>
        </p:txBody>
      </p: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t="827" b="827"/>
          <a:stretch>
            <a:fillRect/>
          </a:stretch>
        </p:blipFill>
        <p:spPr bwMode="auto">
          <a:xfrm>
            <a:off x="4800600" y="1235075"/>
            <a:ext cx="3822700"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7275" y="3962400"/>
            <a:ext cx="3756025"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15"/>
          <p:cNvSpPr txBox="1">
            <a:spLocks noChangeArrowheads="1"/>
          </p:cNvSpPr>
          <p:nvPr/>
        </p:nvSpPr>
        <p:spPr bwMode="auto">
          <a:xfrm>
            <a:off x="6805613" y="2438400"/>
            <a:ext cx="14366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b="0" baseline="30000" dirty="0">
                <a:solidFill>
                  <a:schemeClr val="tx2"/>
                </a:solidFill>
              </a:rPr>
              <a:t>14</a:t>
            </a:r>
            <a:r>
              <a:rPr lang="en-US" b="0" dirty="0">
                <a:solidFill>
                  <a:schemeClr val="tx2"/>
                </a:solidFill>
              </a:rPr>
              <a:t>N(p,</a:t>
            </a:r>
            <a:r>
              <a:rPr lang="en-US" b="0" dirty="0">
                <a:solidFill>
                  <a:schemeClr val="tx2"/>
                </a:solidFill>
                <a:sym typeface="Symbol" pitchFamily="18" charset="2"/>
              </a:rPr>
              <a:t>)</a:t>
            </a:r>
            <a:r>
              <a:rPr lang="en-US" b="0" baseline="30000" dirty="0">
                <a:solidFill>
                  <a:schemeClr val="tx2"/>
                </a:solidFill>
                <a:sym typeface="Symbol" pitchFamily="18" charset="2"/>
              </a:rPr>
              <a:t>15</a:t>
            </a:r>
            <a:r>
              <a:rPr lang="en-US" b="0" dirty="0">
                <a:solidFill>
                  <a:schemeClr val="tx2"/>
                </a:solidFill>
                <a:sym typeface="Symbol" pitchFamily="18" charset="2"/>
              </a:rPr>
              <a:t>O</a:t>
            </a:r>
          </a:p>
        </p:txBody>
      </p:sp>
      <p:sp>
        <p:nvSpPr>
          <p:cNvPr id="23" name="Rectangle 22"/>
          <p:cNvSpPr/>
          <p:nvPr/>
        </p:nvSpPr>
        <p:spPr bwMode="auto">
          <a:xfrm>
            <a:off x="6248400" y="1371600"/>
            <a:ext cx="311883" cy="4953000"/>
          </a:xfrm>
          <a:prstGeom prst="rect">
            <a:avLst/>
          </a:prstGeom>
          <a:solidFill>
            <a:srgbClr val="FF0000">
              <a:alpha val="78039"/>
            </a:srgbClr>
          </a:solidFill>
          <a:ln w="9525" cap="flat" cmpd="sng" algn="ctr">
            <a:solidFill>
              <a:schemeClr val="tx1"/>
            </a:solidFill>
            <a:prstDash val="solid"/>
            <a:round/>
            <a:headEnd type="none" w="med" len="med"/>
            <a:tailEnd type="none" w="med" len="med"/>
          </a:ln>
          <a:effectLst>
            <a:softEdge rad="63500"/>
          </a:effectLst>
          <a:extLst/>
        </p:spPr>
        <p:txBody>
          <a:bodyPr/>
          <a:lstStyle/>
          <a:p>
            <a:pPr>
              <a:defRPr/>
            </a:pPr>
            <a:endParaRPr lang="en-US"/>
          </a:p>
        </p:txBody>
      </p:sp>
    </p:spTree>
    <p:extLst>
      <p:ext uri="{BB962C8B-B14F-4D97-AF65-F5344CB8AC3E}">
        <p14:creationId xmlns:p14="http://schemas.microsoft.com/office/powerpoint/2010/main" val="255209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620838" y="288925"/>
            <a:ext cx="59991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400" dirty="0">
                <a:latin typeface="Calibri Light" panose="020F0302020204030204" pitchFamily="34" charset="0"/>
              </a:rPr>
              <a:t>From DIANA to CASPAR</a:t>
            </a:r>
          </a:p>
        </p:txBody>
      </p:sp>
      <p:pic>
        <p:nvPicPr>
          <p:cNvPr id="6" name="Content Placeholder 5" descr="Science Pic's 006.jpg"/>
          <p:cNvPicPr>
            <a:picLocks noChangeAspect="1"/>
          </p:cNvPicPr>
          <p:nvPr/>
        </p:nvPicPr>
        <p:blipFill>
          <a:blip r:embed="rId2">
            <a:extLst>
              <a:ext uri="{28A0092B-C50C-407E-A947-70E740481C1C}">
                <a14:useLocalDpi xmlns:a14="http://schemas.microsoft.com/office/drawing/2010/main" val="0"/>
              </a:ext>
            </a:extLst>
          </a:blip>
          <a:srcRect b="18033"/>
          <a:stretch>
            <a:fillRect/>
          </a:stretch>
        </p:blipFill>
        <p:spPr bwMode="auto">
          <a:xfrm>
            <a:off x="4375150" y="1033463"/>
            <a:ext cx="4672013"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30"/>
          <p:cNvSpPr txBox="1">
            <a:spLocks noChangeArrowheads="1"/>
          </p:cNvSpPr>
          <p:nvPr/>
        </p:nvSpPr>
        <p:spPr bwMode="auto">
          <a:xfrm>
            <a:off x="5014913" y="1217613"/>
            <a:ext cx="34276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solidFill>
                  <a:schemeClr val="bg1"/>
                </a:solidFill>
                <a:latin typeface="Calibri Light" panose="020F0302020204030204" pitchFamily="34" charset="0"/>
              </a:rPr>
              <a:t>Move down instead of up!</a:t>
            </a:r>
          </a:p>
        </p:txBody>
      </p:sp>
      <p:sp>
        <p:nvSpPr>
          <p:cNvPr id="8" name="TextBox 5"/>
          <p:cNvSpPr txBox="1">
            <a:spLocks noChangeArrowheads="1"/>
          </p:cNvSpPr>
          <p:nvPr/>
        </p:nvSpPr>
        <p:spPr bwMode="auto">
          <a:xfrm>
            <a:off x="4938713" y="4767263"/>
            <a:ext cx="3810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a:latin typeface="Calibri Light" panose="020F0302020204030204" pitchFamily="34" charset="0"/>
                <a:cs typeface="Arial" charset="0"/>
              </a:rPr>
              <a:t>Thanks to Sequestor, the DIANA Demonstrator</a:t>
            </a:r>
          </a:p>
        </p:txBody>
      </p:sp>
      <p:sp>
        <p:nvSpPr>
          <p:cNvPr id="9" name="AutoShape 15" descr="Displaying DSC02517.JPG"/>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latin typeface="Calibri Light" panose="020F0302020204030204" pitchFamily="34" charset="0"/>
            </a:endParaRPr>
          </a:p>
        </p:txBody>
      </p:sp>
      <p:pic>
        <p:nvPicPr>
          <p:cNvPr id="10" name="Picture 6"/>
          <p:cNvPicPr>
            <a:picLocks noChangeAspect="1"/>
          </p:cNvPicPr>
          <p:nvPr/>
        </p:nvPicPr>
        <p:blipFill>
          <a:blip r:embed="rId3">
            <a:extLst>
              <a:ext uri="{28A0092B-C50C-407E-A947-70E740481C1C}">
                <a14:useLocalDpi xmlns:a14="http://schemas.microsoft.com/office/drawing/2010/main" val="0"/>
              </a:ext>
            </a:extLst>
          </a:blip>
          <a:srcRect l="1775" r="4947"/>
          <a:stretch>
            <a:fillRect/>
          </a:stretch>
        </p:blipFill>
        <p:spPr bwMode="auto">
          <a:xfrm>
            <a:off x="4422775" y="3657600"/>
            <a:ext cx="4624388" cy="284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descr="DIANA_09_v2_flattened_8bit.png"/>
          <p:cNvPicPr>
            <a:picLocks noChangeAspect="1"/>
          </p:cNvPicPr>
          <p:nvPr/>
        </p:nvPicPr>
        <p:blipFill>
          <a:blip r:embed="rId4">
            <a:extLst>
              <a:ext uri="{28A0092B-C50C-407E-A947-70E740481C1C}">
                <a14:useLocalDpi xmlns:a14="http://schemas.microsoft.com/office/drawing/2010/main" val="0"/>
              </a:ext>
            </a:extLst>
          </a:blip>
          <a:srcRect b="-581"/>
          <a:stretch>
            <a:fillRect/>
          </a:stretch>
        </p:blipFill>
        <p:spPr bwMode="auto">
          <a:xfrm>
            <a:off x="68263" y="1033463"/>
            <a:ext cx="4352925"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3"/>
          <p:cNvSpPr txBox="1">
            <a:spLocks noChangeArrowheads="1"/>
          </p:cNvSpPr>
          <p:nvPr/>
        </p:nvSpPr>
        <p:spPr bwMode="auto">
          <a:xfrm>
            <a:off x="1752600" y="2916238"/>
            <a:ext cx="46259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1800" b="1">
                <a:solidFill>
                  <a:schemeClr val="bg1"/>
                </a:solidFill>
                <a:latin typeface="Calibri Light" panose="020F0302020204030204" pitchFamily="34" charset="0"/>
              </a:rPr>
              <a:t>DIANA</a:t>
            </a:r>
            <a:r>
              <a:rPr lang="en-US" altLang="en-US" sz="1800">
                <a:solidFill>
                  <a:schemeClr val="bg1"/>
                </a:solidFill>
                <a:latin typeface="Calibri Light" panose="020F0302020204030204" pitchFamily="34" charset="0"/>
              </a:rPr>
              <a:t>, plans for the construction of a deep underground accelerator facility at SURF .</a:t>
            </a:r>
          </a:p>
        </p:txBody>
      </p:sp>
      <p:sp>
        <p:nvSpPr>
          <p:cNvPr id="13" name="TextBox 4"/>
          <p:cNvSpPr txBox="1">
            <a:spLocks noChangeArrowheads="1"/>
          </p:cNvSpPr>
          <p:nvPr/>
        </p:nvSpPr>
        <p:spPr bwMode="auto">
          <a:xfrm>
            <a:off x="1752600" y="3733800"/>
            <a:ext cx="232621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chemeClr val="bg1"/>
                </a:solidFill>
                <a:latin typeface="Calibri Light" panose="020F0302020204030204" pitchFamily="34" charset="0"/>
              </a:rPr>
              <a:t>CASPAR as pilot project</a:t>
            </a:r>
          </a:p>
        </p:txBody>
      </p:sp>
      <p:pic>
        <p:nvPicPr>
          <p:cNvPr id="14" name="Picture 7"/>
          <p:cNvPicPr>
            <a:picLocks noChangeAspect="1"/>
          </p:cNvPicPr>
          <p:nvPr/>
        </p:nvPicPr>
        <p:blipFill>
          <a:blip r:embed="rId5">
            <a:extLst>
              <a:ext uri="{28A0092B-C50C-407E-A947-70E740481C1C}">
                <a14:useLocalDpi xmlns:a14="http://schemas.microsoft.com/office/drawing/2010/main" val="0"/>
              </a:ext>
            </a:extLst>
          </a:blip>
          <a:srcRect l="11069" r="3284"/>
          <a:stretch>
            <a:fillRect/>
          </a:stretch>
        </p:blipFill>
        <p:spPr bwMode="auto">
          <a:xfrm>
            <a:off x="82550" y="3651250"/>
            <a:ext cx="4338638" cy="284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rcRect t="27962" b="19743"/>
          <a:stretch>
            <a:fillRect/>
          </a:stretch>
        </p:blipFill>
        <p:spPr bwMode="auto">
          <a:xfrm>
            <a:off x="82550" y="3643313"/>
            <a:ext cx="890905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a:spLocks noChangeArrowheads="1"/>
          </p:cNvSpPr>
          <p:nvPr/>
        </p:nvSpPr>
        <p:spPr bwMode="auto">
          <a:xfrm>
            <a:off x="1620838" y="5735638"/>
            <a:ext cx="418903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a:latin typeface="Calibri Light" panose="020F0302020204030204" pitchFamily="34" charset="0"/>
                <a:cs typeface="Arial" charset="0"/>
              </a:rPr>
              <a:t>Vault completion in August 2015</a:t>
            </a: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rcRect l="2519" r="3464"/>
          <a:stretch>
            <a:fillRect/>
          </a:stretch>
        </p:blipFill>
        <p:spPr bwMode="auto">
          <a:xfrm>
            <a:off x="82550" y="3644900"/>
            <a:ext cx="8964613" cy="285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Box 17"/>
          <p:cNvSpPr txBox="1">
            <a:spLocks noChangeArrowheads="1"/>
          </p:cNvSpPr>
          <p:nvPr/>
        </p:nvSpPr>
        <p:spPr bwMode="auto">
          <a:xfrm>
            <a:off x="82550" y="6500813"/>
            <a:ext cx="7833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a:latin typeface="Calibri Light" panose="020F0302020204030204" pitchFamily="34" charset="0"/>
                <a:cs typeface="Arial" charset="0"/>
              </a:rPr>
              <a:t>Project will be run in close collaboration with the SDSM&amp;T and LUNA, Italy </a:t>
            </a:r>
          </a:p>
        </p:txBody>
      </p:sp>
      <p:pic>
        <p:nvPicPr>
          <p:cNvPr id="23" name="Picture 2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4386" r="4878" b="18481"/>
          <a:stretch>
            <a:fillRect/>
          </a:stretch>
        </p:blipFill>
        <p:spPr bwMode="auto">
          <a:xfrm>
            <a:off x="7192387" y="93566"/>
            <a:ext cx="2078654" cy="745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952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10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loan-zoom_Page_06"/>
          <p:cNvPicPr>
            <a:picLocks noChangeAspect="1" noChangeArrowheads="1"/>
          </p:cNvPicPr>
          <p:nvPr/>
        </p:nvPicPr>
        <p:blipFill>
          <a:blip r:embed="rId3" cstate="print"/>
          <a:srcRect/>
          <a:stretch>
            <a:fillRect/>
          </a:stretch>
        </p:blipFill>
        <p:spPr bwMode="auto">
          <a:xfrm>
            <a:off x="0" y="0"/>
            <a:ext cx="9228138" cy="6905625"/>
          </a:xfrm>
          <a:prstGeom prst="rect">
            <a:avLst/>
          </a:prstGeom>
          <a:noFill/>
          <a:ln w="9525">
            <a:noFill/>
            <a:miter lim="800000"/>
            <a:headEnd/>
            <a:tailEnd/>
          </a:ln>
        </p:spPr>
      </p:pic>
      <p:sp>
        <p:nvSpPr>
          <p:cNvPr id="29" name="Oval 28"/>
          <p:cNvSpPr/>
          <p:nvPr/>
        </p:nvSpPr>
        <p:spPr>
          <a:xfrm>
            <a:off x="4090466" y="5869833"/>
            <a:ext cx="339995" cy="800100"/>
          </a:xfrm>
          <a:prstGeom prst="ellipse">
            <a:avLst/>
          </a:prstGeom>
          <a:solidFill>
            <a:srgbClr val="FFFF00">
              <a:alpha val="70000"/>
            </a:srgb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13"/>
          <p:cNvGrpSpPr>
            <a:grpSpLocks/>
          </p:cNvGrpSpPr>
          <p:nvPr/>
        </p:nvGrpSpPr>
        <p:grpSpPr bwMode="auto">
          <a:xfrm>
            <a:off x="152400" y="1295400"/>
            <a:ext cx="4191000" cy="3047400"/>
            <a:chOff x="576" y="805"/>
            <a:chExt cx="4464" cy="3382"/>
          </a:xfrm>
        </p:grpSpPr>
        <p:pic>
          <p:nvPicPr>
            <p:cNvPr id="6" name="Picture 5" descr="2nd big bang"/>
            <p:cNvPicPr>
              <a:picLocks noChangeAspect="1" noChangeArrowheads="1"/>
            </p:cNvPicPr>
            <p:nvPr/>
          </p:nvPicPr>
          <p:blipFill>
            <a:blip r:embed="rId4" cstate="print">
              <a:clrChange>
                <a:clrFrom>
                  <a:srgbClr val="000000"/>
                </a:clrFrom>
                <a:clrTo>
                  <a:srgbClr val="000000">
                    <a:alpha val="0"/>
                  </a:srgbClr>
                </a:clrTo>
              </a:clrChange>
            </a:blip>
            <a:srcRect r="7396" b="1399"/>
            <a:stretch>
              <a:fillRect/>
            </a:stretch>
          </p:blipFill>
          <p:spPr bwMode="auto">
            <a:xfrm>
              <a:off x="576" y="805"/>
              <a:ext cx="4267" cy="3382"/>
            </a:xfrm>
            <a:prstGeom prst="rect">
              <a:avLst/>
            </a:prstGeom>
            <a:noFill/>
            <a:ln w="9525">
              <a:noFill/>
              <a:miter lim="800000"/>
              <a:headEnd/>
              <a:tailEnd/>
            </a:ln>
          </p:spPr>
        </p:pic>
        <p:sp>
          <p:nvSpPr>
            <p:cNvPr id="7" name="Freeform 6"/>
            <p:cNvSpPr>
              <a:spLocks/>
            </p:cNvSpPr>
            <p:nvPr/>
          </p:nvSpPr>
          <p:spPr bwMode="auto">
            <a:xfrm rot="251529">
              <a:off x="4503" y="2575"/>
              <a:ext cx="331" cy="463"/>
            </a:xfrm>
            <a:custGeom>
              <a:avLst/>
              <a:gdLst>
                <a:gd name="T0" fmla="*/ 41 w 348"/>
                <a:gd name="T1" fmla="*/ 435 h 463"/>
                <a:gd name="T2" fmla="*/ 86 w 348"/>
                <a:gd name="T3" fmla="*/ 395 h 463"/>
                <a:gd name="T4" fmla="*/ 120 w 348"/>
                <a:gd name="T5" fmla="*/ 378 h 463"/>
                <a:gd name="T6" fmla="*/ 166 w 348"/>
                <a:gd name="T7" fmla="*/ 339 h 463"/>
                <a:gd name="T8" fmla="*/ 199 w 348"/>
                <a:gd name="T9" fmla="*/ 299 h 463"/>
                <a:gd name="T10" fmla="*/ 215 w 348"/>
                <a:gd name="T11" fmla="*/ 265 h 463"/>
                <a:gd name="T12" fmla="*/ 241 w 348"/>
                <a:gd name="T13" fmla="*/ 164 h 463"/>
                <a:gd name="T14" fmla="*/ 203 w 348"/>
                <a:gd name="T15" fmla="*/ 0 h 463"/>
                <a:gd name="T16" fmla="*/ 144 w 348"/>
                <a:gd name="T17" fmla="*/ 11 h 463"/>
                <a:gd name="T18" fmla="*/ 120 w 348"/>
                <a:gd name="T19" fmla="*/ 23 h 463"/>
                <a:gd name="T20" fmla="*/ 37 w 348"/>
                <a:gd name="T21" fmla="*/ 45 h 463"/>
                <a:gd name="T22" fmla="*/ 37 w 348"/>
                <a:gd name="T23" fmla="*/ 457 h 463"/>
                <a:gd name="T24" fmla="*/ 49 w 348"/>
                <a:gd name="T25" fmla="*/ 452 h 463"/>
                <a:gd name="T26" fmla="*/ 41 w 348"/>
                <a:gd name="T27" fmla="*/ 435 h 4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8"/>
                <a:gd name="T43" fmla="*/ 0 h 463"/>
                <a:gd name="T44" fmla="*/ 348 w 348"/>
                <a:gd name="T45" fmla="*/ 463 h 4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8" h="463">
                  <a:moveTo>
                    <a:pt x="54" y="435"/>
                  </a:moveTo>
                  <a:cubicBezTo>
                    <a:pt x="76" y="424"/>
                    <a:pt x="92" y="402"/>
                    <a:pt x="116" y="395"/>
                  </a:cubicBezTo>
                  <a:cubicBezTo>
                    <a:pt x="132" y="390"/>
                    <a:pt x="147" y="387"/>
                    <a:pt x="162" y="378"/>
                  </a:cubicBezTo>
                  <a:cubicBezTo>
                    <a:pt x="188" y="363"/>
                    <a:pt x="194" y="347"/>
                    <a:pt x="224" y="339"/>
                  </a:cubicBezTo>
                  <a:cubicBezTo>
                    <a:pt x="243" y="327"/>
                    <a:pt x="255" y="321"/>
                    <a:pt x="269" y="299"/>
                  </a:cubicBezTo>
                  <a:cubicBezTo>
                    <a:pt x="276" y="288"/>
                    <a:pt x="291" y="265"/>
                    <a:pt x="291" y="265"/>
                  </a:cubicBezTo>
                  <a:cubicBezTo>
                    <a:pt x="300" y="230"/>
                    <a:pt x="305" y="194"/>
                    <a:pt x="325" y="164"/>
                  </a:cubicBezTo>
                  <a:cubicBezTo>
                    <a:pt x="335" y="95"/>
                    <a:pt x="348" y="26"/>
                    <a:pt x="274" y="0"/>
                  </a:cubicBezTo>
                  <a:cubicBezTo>
                    <a:pt x="266" y="1"/>
                    <a:pt x="210" y="7"/>
                    <a:pt x="195" y="11"/>
                  </a:cubicBezTo>
                  <a:cubicBezTo>
                    <a:pt x="184" y="14"/>
                    <a:pt x="162" y="23"/>
                    <a:pt x="162" y="23"/>
                  </a:cubicBezTo>
                  <a:cubicBezTo>
                    <a:pt x="130" y="53"/>
                    <a:pt x="97" y="42"/>
                    <a:pt x="49" y="45"/>
                  </a:cubicBezTo>
                  <a:cubicBezTo>
                    <a:pt x="0" y="184"/>
                    <a:pt x="28" y="99"/>
                    <a:pt x="49" y="457"/>
                  </a:cubicBezTo>
                  <a:cubicBezTo>
                    <a:pt x="49" y="463"/>
                    <a:pt x="65" y="458"/>
                    <a:pt x="66" y="452"/>
                  </a:cubicBezTo>
                  <a:cubicBezTo>
                    <a:pt x="68" y="445"/>
                    <a:pt x="58" y="441"/>
                    <a:pt x="54" y="435"/>
                  </a:cubicBezTo>
                  <a:close/>
                </a:path>
              </a:pathLst>
            </a:custGeom>
            <a:solidFill>
              <a:schemeClr val="tx1"/>
            </a:solidFill>
            <a:ln w="9525">
              <a:noFill/>
              <a:round/>
              <a:headEnd/>
              <a:tailEnd/>
            </a:ln>
          </p:spPr>
          <p:txBody>
            <a:bodyPr/>
            <a:lstStyle/>
            <a:p>
              <a:endParaRPr lang="en-US" dirty="0"/>
            </a:p>
          </p:txBody>
        </p:sp>
        <p:sp>
          <p:nvSpPr>
            <p:cNvPr id="8" name="Freeform 7"/>
            <p:cNvSpPr>
              <a:spLocks/>
            </p:cNvSpPr>
            <p:nvPr/>
          </p:nvSpPr>
          <p:spPr bwMode="auto">
            <a:xfrm rot="245137">
              <a:off x="4333" y="2552"/>
              <a:ext cx="232" cy="363"/>
            </a:xfrm>
            <a:custGeom>
              <a:avLst/>
              <a:gdLst>
                <a:gd name="T0" fmla="*/ 89 w 232"/>
                <a:gd name="T1" fmla="*/ 255 h 363"/>
                <a:gd name="T2" fmla="*/ 66 w 232"/>
                <a:gd name="T3" fmla="*/ 226 h 363"/>
                <a:gd name="T4" fmla="*/ 4 w 232"/>
                <a:gd name="T5" fmla="*/ 159 h 363"/>
                <a:gd name="T6" fmla="*/ 27 w 232"/>
                <a:gd name="T7" fmla="*/ 23 h 363"/>
                <a:gd name="T8" fmla="*/ 100 w 232"/>
                <a:gd name="T9" fmla="*/ 0 h 363"/>
                <a:gd name="T10" fmla="*/ 128 w 232"/>
                <a:gd name="T11" fmla="*/ 6 h 363"/>
                <a:gd name="T12" fmla="*/ 134 w 232"/>
                <a:gd name="T13" fmla="*/ 29 h 363"/>
                <a:gd name="T14" fmla="*/ 173 w 232"/>
                <a:gd name="T15" fmla="*/ 34 h 363"/>
                <a:gd name="T16" fmla="*/ 100 w 232"/>
                <a:gd name="T17" fmla="*/ 277 h 363"/>
                <a:gd name="T18" fmla="*/ 89 w 232"/>
                <a:gd name="T19" fmla="*/ 255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363"/>
                <a:gd name="T32" fmla="*/ 232 w 232"/>
                <a:gd name="T33" fmla="*/ 363 h 3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363">
                  <a:moveTo>
                    <a:pt x="89" y="255"/>
                  </a:moveTo>
                  <a:cubicBezTo>
                    <a:pt x="80" y="246"/>
                    <a:pt x="75" y="234"/>
                    <a:pt x="66" y="226"/>
                  </a:cubicBezTo>
                  <a:cubicBezTo>
                    <a:pt x="36" y="200"/>
                    <a:pt x="18" y="199"/>
                    <a:pt x="4" y="159"/>
                  </a:cubicBezTo>
                  <a:cubicBezTo>
                    <a:pt x="6" y="137"/>
                    <a:pt x="0" y="45"/>
                    <a:pt x="27" y="23"/>
                  </a:cubicBezTo>
                  <a:cubicBezTo>
                    <a:pt x="43" y="10"/>
                    <a:pt x="81" y="5"/>
                    <a:pt x="100" y="0"/>
                  </a:cubicBezTo>
                  <a:cubicBezTo>
                    <a:pt x="109" y="2"/>
                    <a:pt x="121" y="0"/>
                    <a:pt x="128" y="6"/>
                  </a:cubicBezTo>
                  <a:cubicBezTo>
                    <a:pt x="134" y="11"/>
                    <a:pt x="127" y="25"/>
                    <a:pt x="134" y="29"/>
                  </a:cubicBezTo>
                  <a:cubicBezTo>
                    <a:pt x="145" y="36"/>
                    <a:pt x="160" y="32"/>
                    <a:pt x="173" y="34"/>
                  </a:cubicBezTo>
                  <a:cubicBezTo>
                    <a:pt x="169" y="247"/>
                    <a:pt x="232" y="363"/>
                    <a:pt x="100" y="277"/>
                  </a:cubicBezTo>
                  <a:cubicBezTo>
                    <a:pt x="88" y="259"/>
                    <a:pt x="89" y="267"/>
                    <a:pt x="89" y="255"/>
                  </a:cubicBezTo>
                  <a:close/>
                </a:path>
              </a:pathLst>
            </a:custGeom>
            <a:solidFill>
              <a:schemeClr val="tx1"/>
            </a:solidFill>
            <a:ln w="9525">
              <a:solidFill>
                <a:schemeClr val="tx1"/>
              </a:solidFill>
              <a:round/>
              <a:headEnd/>
              <a:tailEnd/>
            </a:ln>
          </p:spPr>
          <p:txBody>
            <a:bodyPr/>
            <a:lstStyle/>
            <a:p>
              <a:endParaRPr lang="en-US" dirty="0"/>
            </a:p>
          </p:txBody>
        </p:sp>
        <p:sp>
          <p:nvSpPr>
            <p:cNvPr id="9" name="Line 8"/>
            <p:cNvSpPr>
              <a:spLocks noChangeShapeType="1"/>
            </p:cNvSpPr>
            <p:nvPr/>
          </p:nvSpPr>
          <p:spPr bwMode="auto">
            <a:xfrm>
              <a:off x="4552" y="2581"/>
              <a:ext cx="0" cy="130"/>
            </a:xfrm>
            <a:prstGeom prst="line">
              <a:avLst/>
            </a:prstGeom>
            <a:noFill/>
            <a:ln w="76200">
              <a:solidFill>
                <a:schemeClr val="tx1"/>
              </a:solidFill>
              <a:round/>
              <a:headEnd/>
              <a:tailEnd/>
            </a:ln>
          </p:spPr>
          <p:txBody>
            <a:bodyPr/>
            <a:lstStyle/>
            <a:p>
              <a:endParaRPr lang="en-US" dirty="0"/>
            </a:p>
          </p:txBody>
        </p:sp>
        <p:sp>
          <p:nvSpPr>
            <p:cNvPr id="10" name="Rectangle 9"/>
            <p:cNvSpPr>
              <a:spLocks noChangeArrowheads="1"/>
            </p:cNvSpPr>
            <p:nvPr/>
          </p:nvSpPr>
          <p:spPr bwMode="auto">
            <a:xfrm>
              <a:off x="4656" y="2400"/>
              <a:ext cx="384" cy="192"/>
            </a:xfrm>
            <a:prstGeom prst="rect">
              <a:avLst/>
            </a:prstGeom>
            <a:solidFill>
              <a:schemeClr val="tx1"/>
            </a:solidFill>
            <a:ln w="9525">
              <a:solidFill>
                <a:schemeClr val="tx1"/>
              </a:solidFill>
              <a:miter lim="800000"/>
              <a:headEnd/>
              <a:tailEnd/>
            </a:ln>
          </p:spPr>
          <p:txBody>
            <a:bodyPr wrap="none" anchor="ctr"/>
            <a:lstStyle/>
            <a:p>
              <a:pPr eaLnBrk="0" hangingPunct="0"/>
              <a:endParaRPr lang="en-US" dirty="0"/>
            </a:p>
          </p:txBody>
        </p:sp>
        <p:sp>
          <p:nvSpPr>
            <p:cNvPr id="11" name="Freeform 10"/>
            <p:cNvSpPr>
              <a:spLocks/>
            </p:cNvSpPr>
            <p:nvPr/>
          </p:nvSpPr>
          <p:spPr bwMode="auto">
            <a:xfrm>
              <a:off x="3214" y="1126"/>
              <a:ext cx="1418" cy="593"/>
            </a:xfrm>
            <a:custGeom>
              <a:avLst/>
              <a:gdLst>
                <a:gd name="T0" fmla="*/ 5 w 1418"/>
                <a:gd name="T1" fmla="*/ 153 h 609"/>
                <a:gd name="T2" fmla="*/ 101 w 1418"/>
                <a:gd name="T3" fmla="*/ 299 h 609"/>
                <a:gd name="T4" fmla="*/ 163 w 1418"/>
                <a:gd name="T5" fmla="*/ 333 h 609"/>
                <a:gd name="T6" fmla="*/ 231 w 1418"/>
                <a:gd name="T7" fmla="*/ 350 h 609"/>
                <a:gd name="T8" fmla="*/ 265 w 1418"/>
                <a:gd name="T9" fmla="*/ 362 h 609"/>
                <a:gd name="T10" fmla="*/ 366 w 1418"/>
                <a:gd name="T11" fmla="*/ 367 h 609"/>
                <a:gd name="T12" fmla="*/ 423 w 1418"/>
                <a:gd name="T13" fmla="*/ 390 h 609"/>
                <a:gd name="T14" fmla="*/ 468 w 1418"/>
                <a:gd name="T15" fmla="*/ 424 h 609"/>
                <a:gd name="T16" fmla="*/ 609 w 1418"/>
                <a:gd name="T17" fmla="*/ 446 h 609"/>
                <a:gd name="T18" fmla="*/ 671 w 1418"/>
                <a:gd name="T19" fmla="*/ 474 h 609"/>
                <a:gd name="T20" fmla="*/ 852 w 1418"/>
                <a:gd name="T21" fmla="*/ 503 h 609"/>
                <a:gd name="T22" fmla="*/ 903 w 1418"/>
                <a:gd name="T23" fmla="*/ 570 h 609"/>
                <a:gd name="T24" fmla="*/ 959 w 1418"/>
                <a:gd name="T25" fmla="*/ 587 h 609"/>
                <a:gd name="T26" fmla="*/ 965 w 1418"/>
                <a:gd name="T27" fmla="*/ 570 h 609"/>
                <a:gd name="T28" fmla="*/ 982 w 1418"/>
                <a:gd name="T29" fmla="*/ 554 h 609"/>
                <a:gd name="T30" fmla="*/ 1055 w 1418"/>
                <a:gd name="T31" fmla="*/ 537 h 609"/>
                <a:gd name="T32" fmla="*/ 1123 w 1418"/>
                <a:gd name="T33" fmla="*/ 503 h 609"/>
                <a:gd name="T34" fmla="*/ 1179 w 1418"/>
                <a:gd name="T35" fmla="*/ 458 h 609"/>
                <a:gd name="T36" fmla="*/ 1253 w 1418"/>
                <a:gd name="T37" fmla="*/ 395 h 609"/>
                <a:gd name="T38" fmla="*/ 1287 w 1418"/>
                <a:gd name="T39" fmla="*/ 373 h 609"/>
                <a:gd name="T40" fmla="*/ 1326 w 1418"/>
                <a:gd name="T41" fmla="*/ 322 h 609"/>
                <a:gd name="T42" fmla="*/ 1349 w 1418"/>
                <a:gd name="T43" fmla="*/ 282 h 609"/>
                <a:gd name="T44" fmla="*/ 1366 w 1418"/>
                <a:gd name="T45" fmla="*/ 249 h 609"/>
                <a:gd name="T46" fmla="*/ 1394 w 1418"/>
                <a:gd name="T47" fmla="*/ 181 h 609"/>
                <a:gd name="T48" fmla="*/ 1371 w 1418"/>
                <a:gd name="T49" fmla="*/ 34 h 609"/>
                <a:gd name="T50" fmla="*/ 1281 w 1418"/>
                <a:gd name="T51" fmla="*/ 11 h 609"/>
                <a:gd name="T52" fmla="*/ 1242 w 1418"/>
                <a:gd name="T53" fmla="*/ 0 h 609"/>
                <a:gd name="T54" fmla="*/ 649 w 1418"/>
                <a:gd name="T55" fmla="*/ 17 h 609"/>
                <a:gd name="T56" fmla="*/ 400 w 1418"/>
                <a:gd name="T57" fmla="*/ 45 h 609"/>
                <a:gd name="T58" fmla="*/ 225 w 1418"/>
                <a:gd name="T59" fmla="*/ 62 h 609"/>
                <a:gd name="T60" fmla="*/ 180 w 1418"/>
                <a:gd name="T61" fmla="*/ 68 h 609"/>
                <a:gd name="T62" fmla="*/ 118 w 1418"/>
                <a:gd name="T63" fmla="*/ 79 h 609"/>
                <a:gd name="T64" fmla="*/ 16 w 1418"/>
                <a:gd name="T65" fmla="*/ 158 h 609"/>
                <a:gd name="T66" fmla="*/ 5 w 1418"/>
                <a:gd name="T67" fmla="*/ 170 h 609"/>
                <a:gd name="T68" fmla="*/ 5 w 1418"/>
                <a:gd name="T69" fmla="*/ 153 h 6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8"/>
                <a:gd name="T106" fmla="*/ 0 h 609"/>
                <a:gd name="T107" fmla="*/ 1418 w 1418"/>
                <a:gd name="T108" fmla="*/ 609 h 6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8" h="609">
                  <a:moveTo>
                    <a:pt x="5" y="153"/>
                  </a:moveTo>
                  <a:cubicBezTo>
                    <a:pt x="21" y="209"/>
                    <a:pt x="37" y="280"/>
                    <a:pt x="101" y="299"/>
                  </a:cubicBezTo>
                  <a:cubicBezTo>
                    <a:pt x="119" y="319"/>
                    <a:pt x="138" y="326"/>
                    <a:pt x="163" y="333"/>
                  </a:cubicBezTo>
                  <a:cubicBezTo>
                    <a:pt x="189" y="361"/>
                    <a:pt x="162" y="337"/>
                    <a:pt x="231" y="350"/>
                  </a:cubicBezTo>
                  <a:cubicBezTo>
                    <a:pt x="243" y="352"/>
                    <a:pt x="253" y="361"/>
                    <a:pt x="265" y="362"/>
                  </a:cubicBezTo>
                  <a:cubicBezTo>
                    <a:pt x="299" y="364"/>
                    <a:pt x="332" y="365"/>
                    <a:pt x="366" y="367"/>
                  </a:cubicBezTo>
                  <a:cubicBezTo>
                    <a:pt x="385" y="379"/>
                    <a:pt x="401" y="384"/>
                    <a:pt x="423" y="390"/>
                  </a:cubicBezTo>
                  <a:cubicBezTo>
                    <a:pt x="439" y="400"/>
                    <a:pt x="452" y="414"/>
                    <a:pt x="468" y="424"/>
                  </a:cubicBezTo>
                  <a:cubicBezTo>
                    <a:pt x="501" y="444"/>
                    <a:pt x="579" y="444"/>
                    <a:pt x="609" y="446"/>
                  </a:cubicBezTo>
                  <a:cubicBezTo>
                    <a:pt x="625" y="464"/>
                    <a:pt x="648" y="467"/>
                    <a:pt x="671" y="474"/>
                  </a:cubicBezTo>
                  <a:cubicBezTo>
                    <a:pt x="737" y="495"/>
                    <a:pt x="776" y="499"/>
                    <a:pt x="852" y="503"/>
                  </a:cubicBezTo>
                  <a:cubicBezTo>
                    <a:pt x="859" y="559"/>
                    <a:pt x="852" y="561"/>
                    <a:pt x="903" y="570"/>
                  </a:cubicBezTo>
                  <a:cubicBezTo>
                    <a:pt x="910" y="603"/>
                    <a:pt x="904" y="609"/>
                    <a:pt x="959" y="587"/>
                  </a:cubicBezTo>
                  <a:cubicBezTo>
                    <a:pt x="965" y="585"/>
                    <a:pt x="962" y="575"/>
                    <a:pt x="965" y="570"/>
                  </a:cubicBezTo>
                  <a:cubicBezTo>
                    <a:pt x="969" y="564"/>
                    <a:pt x="975" y="557"/>
                    <a:pt x="982" y="554"/>
                  </a:cubicBezTo>
                  <a:cubicBezTo>
                    <a:pt x="1005" y="545"/>
                    <a:pt x="1031" y="544"/>
                    <a:pt x="1055" y="537"/>
                  </a:cubicBezTo>
                  <a:cubicBezTo>
                    <a:pt x="1074" y="516"/>
                    <a:pt x="1102" y="522"/>
                    <a:pt x="1123" y="503"/>
                  </a:cubicBezTo>
                  <a:cubicBezTo>
                    <a:pt x="1174" y="456"/>
                    <a:pt x="1142" y="469"/>
                    <a:pt x="1179" y="458"/>
                  </a:cubicBezTo>
                  <a:cubicBezTo>
                    <a:pt x="1201" y="436"/>
                    <a:pt x="1228" y="414"/>
                    <a:pt x="1253" y="395"/>
                  </a:cubicBezTo>
                  <a:cubicBezTo>
                    <a:pt x="1264" y="387"/>
                    <a:pt x="1277" y="383"/>
                    <a:pt x="1287" y="373"/>
                  </a:cubicBezTo>
                  <a:cubicBezTo>
                    <a:pt x="1302" y="358"/>
                    <a:pt x="1326" y="322"/>
                    <a:pt x="1326" y="322"/>
                  </a:cubicBezTo>
                  <a:cubicBezTo>
                    <a:pt x="1342" y="259"/>
                    <a:pt x="1318" y="337"/>
                    <a:pt x="1349" y="282"/>
                  </a:cubicBezTo>
                  <a:cubicBezTo>
                    <a:pt x="1374" y="237"/>
                    <a:pt x="1335" y="278"/>
                    <a:pt x="1366" y="249"/>
                  </a:cubicBezTo>
                  <a:cubicBezTo>
                    <a:pt x="1373" y="224"/>
                    <a:pt x="1386" y="205"/>
                    <a:pt x="1394" y="181"/>
                  </a:cubicBezTo>
                  <a:cubicBezTo>
                    <a:pt x="1392" y="129"/>
                    <a:pt x="1418" y="66"/>
                    <a:pt x="1371" y="34"/>
                  </a:cubicBezTo>
                  <a:cubicBezTo>
                    <a:pt x="1348" y="19"/>
                    <a:pt x="1307" y="18"/>
                    <a:pt x="1281" y="11"/>
                  </a:cubicBezTo>
                  <a:cubicBezTo>
                    <a:pt x="1268" y="8"/>
                    <a:pt x="1242" y="0"/>
                    <a:pt x="1242" y="0"/>
                  </a:cubicBezTo>
                  <a:cubicBezTo>
                    <a:pt x="1044" y="6"/>
                    <a:pt x="846" y="5"/>
                    <a:pt x="649" y="17"/>
                  </a:cubicBezTo>
                  <a:cubicBezTo>
                    <a:pt x="567" y="34"/>
                    <a:pt x="483" y="39"/>
                    <a:pt x="400" y="45"/>
                  </a:cubicBezTo>
                  <a:cubicBezTo>
                    <a:pt x="344" y="65"/>
                    <a:pt x="283" y="53"/>
                    <a:pt x="225" y="62"/>
                  </a:cubicBezTo>
                  <a:cubicBezTo>
                    <a:pt x="210" y="64"/>
                    <a:pt x="195" y="66"/>
                    <a:pt x="180" y="68"/>
                  </a:cubicBezTo>
                  <a:cubicBezTo>
                    <a:pt x="159" y="71"/>
                    <a:pt x="118" y="79"/>
                    <a:pt x="118" y="79"/>
                  </a:cubicBezTo>
                  <a:cubicBezTo>
                    <a:pt x="81" y="104"/>
                    <a:pt x="53" y="134"/>
                    <a:pt x="16" y="158"/>
                  </a:cubicBezTo>
                  <a:cubicBezTo>
                    <a:pt x="11" y="161"/>
                    <a:pt x="10" y="172"/>
                    <a:pt x="5" y="170"/>
                  </a:cubicBezTo>
                  <a:cubicBezTo>
                    <a:pt x="0" y="168"/>
                    <a:pt x="5" y="159"/>
                    <a:pt x="5" y="153"/>
                  </a:cubicBezTo>
                  <a:close/>
                </a:path>
              </a:pathLst>
            </a:custGeom>
            <a:solidFill>
              <a:schemeClr val="tx1"/>
            </a:solidFill>
            <a:ln w="9525">
              <a:solidFill>
                <a:schemeClr val="tx1"/>
              </a:solidFill>
              <a:round/>
              <a:headEnd/>
              <a:tailEnd/>
            </a:ln>
          </p:spPr>
          <p:txBody>
            <a:bodyPr/>
            <a:lstStyle/>
            <a:p>
              <a:endParaRPr lang="en-US" dirty="0"/>
            </a:p>
          </p:txBody>
        </p:sp>
      </p:grpSp>
      <p:pic>
        <p:nvPicPr>
          <p:cNvPr id="12" name="Picture 29" descr="2836510144_d61a536fd1.jpg"/>
          <p:cNvPicPr>
            <a:picLocks noChangeAspect="1"/>
          </p:cNvPicPr>
          <p:nvPr/>
        </p:nvPicPr>
        <p:blipFill>
          <a:blip r:embed="rId5" cstate="print"/>
          <a:srcRect l="29131" t="1601" r="22174" b="2400"/>
          <a:stretch>
            <a:fillRect/>
          </a:stretch>
        </p:blipFill>
        <p:spPr bwMode="auto">
          <a:xfrm>
            <a:off x="7883525" y="548535"/>
            <a:ext cx="1412875" cy="3871065"/>
          </a:xfrm>
          <a:prstGeom prst="rect">
            <a:avLst/>
          </a:prstGeom>
          <a:ln>
            <a:noFill/>
          </a:ln>
          <a:effectLst>
            <a:softEdge rad="112500"/>
          </a:effectLst>
        </p:spPr>
      </p:pic>
      <p:pic>
        <p:nvPicPr>
          <p:cNvPr id="14" name="Picture 13" descr="heic0515a.jpg"/>
          <p:cNvPicPr>
            <a:picLocks noChangeAspect="1"/>
          </p:cNvPicPr>
          <p:nvPr/>
        </p:nvPicPr>
        <p:blipFill>
          <a:blip r:embed="rId6" cstate="print">
            <a:clrChange>
              <a:clrFrom>
                <a:srgbClr val="000000"/>
              </a:clrFrom>
              <a:clrTo>
                <a:srgbClr val="000000">
                  <a:alpha val="0"/>
                </a:srgbClr>
              </a:clrTo>
            </a:clrChange>
          </a:blip>
          <a:stretch>
            <a:fillRect/>
          </a:stretch>
        </p:blipFill>
        <p:spPr>
          <a:xfrm>
            <a:off x="5638800" y="1371990"/>
            <a:ext cx="2362200" cy="2362200"/>
          </a:xfrm>
          <a:prstGeom prst="rect">
            <a:avLst/>
          </a:prstGeom>
        </p:spPr>
      </p:pic>
      <p:sp>
        <p:nvSpPr>
          <p:cNvPr id="15" name="TextBox 14"/>
          <p:cNvSpPr txBox="1"/>
          <p:nvPr/>
        </p:nvSpPr>
        <p:spPr>
          <a:xfrm>
            <a:off x="4419600" y="5986046"/>
            <a:ext cx="367408" cy="338554"/>
          </a:xfrm>
          <a:prstGeom prst="rect">
            <a:avLst/>
          </a:prstGeom>
          <a:noFill/>
        </p:spPr>
        <p:txBody>
          <a:bodyPr wrap="none" rtlCol="0">
            <a:spAutoFit/>
          </a:bodyPr>
          <a:lstStyle/>
          <a:p>
            <a:r>
              <a:rPr lang="en-US" sz="1600" dirty="0" err="1">
                <a:solidFill>
                  <a:srgbClr val="C00000"/>
                </a:solidFill>
                <a:latin typeface="Times New Roman" pitchFamily="18" charset="0"/>
                <a:cs typeface="Times New Roman" pitchFamily="18" charset="0"/>
              </a:rPr>
              <a:t>Sr</a:t>
            </a:r>
            <a:endParaRPr lang="en-US" sz="1600" dirty="0">
              <a:solidFill>
                <a:srgbClr val="C00000"/>
              </a:solidFill>
              <a:latin typeface="Times New Roman" pitchFamily="18" charset="0"/>
              <a:cs typeface="Times New Roman" pitchFamily="18" charset="0"/>
            </a:endParaRPr>
          </a:p>
        </p:txBody>
      </p:sp>
      <p:pic>
        <p:nvPicPr>
          <p:cNvPr id="16" name="Picture 8" descr="cs22892_sky"/>
          <p:cNvPicPr>
            <a:picLocks noChangeAspect="1" noChangeArrowheads="1"/>
          </p:cNvPicPr>
          <p:nvPr/>
        </p:nvPicPr>
        <p:blipFill>
          <a:blip r:embed="rId7" cstate="print">
            <a:clrChange>
              <a:clrFrom>
                <a:srgbClr val="40280D"/>
              </a:clrFrom>
              <a:clrTo>
                <a:srgbClr val="40280D">
                  <a:alpha val="0"/>
                </a:srgbClr>
              </a:clrTo>
            </a:clrChange>
          </a:blip>
          <a:srcRect l="48182" t="48641" r="48986" b="48174"/>
          <a:stretch>
            <a:fillRect/>
          </a:stretch>
        </p:blipFill>
        <p:spPr bwMode="auto">
          <a:xfrm>
            <a:off x="4419600" y="3352800"/>
            <a:ext cx="304800" cy="342900"/>
          </a:xfrm>
          <a:prstGeom prst="ellipse">
            <a:avLst/>
          </a:prstGeom>
          <a:ln>
            <a:noFill/>
          </a:ln>
          <a:effectLst>
            <a:softEdge rad="12700"/>
          </a:effectLst>
        </p:spPr>
      </p:pic>
      <p:pic>
        <p:nvPicPr>
          <p:cNvPr id="23" name="Picture 12" descr="star"/>
          <p:cNvPicPr>
            <a:picLocks noChangeAspect="1" noChangeArrowheads="1"/>
          </p:cNvPicPr>
          <p:nvPr/>
        </p:nvPicPr>
        <p:blipFill>
          <a:blip r:embed="rId8" cstate="print">
            <a:clrChange>
              <a:clrFrom>
                <a:srgbClr val="040C10"/>
              </a:clrFrom>
              <a:clrTo>
                <a:srgbClr val="040C10">
                  <a:alpha val="0"/>
                </a:srgbClr>
              </a:clrTo>
            </a:clrChange>
            <a:lum contrast="6000"/>
          </a:blip>
          <a:srcRect l="65592" t="861" r="15165" b="68203"/>
          <a:stretch>
            <a:fillRect/>
          </a:stretch>
        </p:blipFill>
        <p:spPr bwMode="auto">
          <a:xfrm>
            <a:off x="4810125" y="1447800"/>
            <a:ext cx="1057276" cy="995083"/>
          </a:xfrm>
          <a:prstGeom prst="ellipse">
            <a:avLst/>
          </a:prstGeom>
          <a:ln>
            <a:noFill/>
          </a:ln>
          <a:effectLst>
            <a:softEdge rad="31750"/>
          </a:effectLst>
        </p:spPr>
      </p:pic>
      <p:grpSp>
        <p:nvGrpSpPr>
          <p:cNvPr id="17" name="Group 14"/>
          <p:cNvGrpSpPr>
            <a:grpSpLocks/>
          </p:cNvGrpSpPr>
          <p:nvPr/>
        </p:nvGrpSpPr>
        <p:grpSpPr bwMode="auto">
          <a:xfrm>
            <a:off x="0" y="4572000"/>
            <a:ext cx="9228138" cy="2133600"/>
            <a:chOff x="0" y="2057400"/>
            <a:chExt cx="9144000" cy="2057400"/>
          </a:xfrm>
        </p:grpSpPr>
        <p:grpSp>
          <p:nvGrpSpPr>
            <p:cNvPr id="18" name="Group 15"/>
            <p:cNvGrpSpPr>
              <a:grpSpLocks/>
            </p:cNvGrpSpPr>
            <p:nvPr/>
          </p:nvGrpSpPr>
          <p:grpSpPr bwMode="auto">
            <a:xfrm>
              <a:off x="0" y="2057400"/>
              <a:ext cx="9144000" cy="2057400"/>
              <a:chOff x="10" y="1008"/>
              <a:chExt cx="5789" cy="1344"/>
            </a:xfrm>
          </p:grpSpPr>
          <p:pic>
            <p:nvPicPr>
              <p:cNvPr id="20" name="Picture 9"/>
              <p:cNvPicPr>
                <a:picLocks noChangeAspect="1" noChangeArrowheads="1"/>
              </p:cNvPicPr>
              <p:nvPr/>
            </p:nvPicPr>
            <p:blipFill>
              <a:blip r:embed="rId9" cstate="print"/>
              <a:srcRect/>
              <a:stretch>
                <a:fillRect/>
              </a:stretch>
            </p:blipFill>
            <p:spPr bwMode="auto">
              <a:xfrm>
                <a:off x="10" y="1008"/>
                <a:ext cx="1896" cy="1341"/>
              </a:xfrm>
              <a:prstGeom prst="rect">
                <a:avLst/>
              </a:prstGeom>
              <a:noFill/>
              <a:ln w="9525">
                <a:noFill/>
                <a:miter lim="800000"/>
                <a:headEnd/>
                <a:tailEnd/>
              </a:ln>
            </p:spPr>
          </p:pic>
          <p:pic>
            <p:nvPicPr>
              <p:cNvPr id="21" name="Picture 10"/>
              <p:cNvPicPr>
                <a:picLocks noChangeAspect="1" noChangeArrowheads="1"/>
              </p:cNvPicPr>
              <p:nvPr/>
            </p:nvPicPr>
            <p:blipFill>
              <a:blip r:embed="rId10" cstate="print"/>
              <a:srcRect l="2594" r="3105"/>
              <a:stretch>
                <a:fillRect/>
              </a:stretch>
            </p:blipFill>
            <p:spPr bwMode="auto">
              <a:xfrm>
                <a:off x="1901" y="1008"/>
                <a:ext cx="1826" cy="1344"/>
              </a:xfrm>
              <a:prstGeom prst="rect">
                <a:avLst/>
              </a:prstGeom>
              <a:noFill/>
              <a:ln w="9525">
                <a:noFill/>
                <a:miter lim="800000"/>
                <a:headEnd/>
                <a:tailEnd/>
              </a:ln>
            </p:spPr>
          </p:pic>
          <p:pic>
            <p:nvPicPr>
              <p:cNvPr id="22" name="Picture 14"/>
              <p:cNvPicPr>
                <a:picLocks noChangeAspect="1" noChangeArrowheads="1"/>
              </p:cNvPicPr>
              <p:nvPr/>
            </p:nvPicPr>
            <p:blipFill>
              <a:blip r:embed="rId11" cstate="print"/>
              <a:srcRect t="230" b="3290"/>
              <a:stretch>
                <a:fillRect/>
              </a:stretch>
            </p:blipFill>
            <p:spPr bwMode="auto">
              <a:xfrm>
                <a:off x="3715" y="1008"/>
                <a:ext cx="2084" cy="1343"/>
              </a:xfrm>
              <a:prstGeom prst="rect">
                <a:avLst/>
              </a:prstGeom>
              <a:noFill/>
              <a:ln w="9525">
                <a:noFill/>
                <a:miter lim="800000"/>
                <a:headEnd/>
                <a:tailEnd/>
              </a:ln>
            </p:spPr>
          </p:pic>
        </p:grpSp>
        <p:cxnSp>
          <p:nvCxnSpPr>
            <p:cNvPr id="19" name="Straight Connector 11"/>
            <p:cNvCxnSpPr>
              <a:cxnSpLocks noChangeShapeType="1"/>
            </p:cNvCxnSpPr>
            <p:nvPr/>
          </p:nvCxnSpPr>
          <p:spPr bwMode="auto">
            <a:xfrm rot="16200000" flipH="1">
              <a:off x="8817295" y="3675701"/>
              <a:ext cx="142872" cy="19046"/>
            </a:xfrm>
            <a:prstGeom prst="line">
              <a:avLst/>
            </a:prstGeom>
            <a:noFill/>
            <a:ln w="38100" algn="ctr">
              <a:solidFill>
                <a:schemeClr val="tx1"/>
              </a:solidFill>
              <a:round/>
              <a:headEnd/>
              <a:tailEnd/>
            </a:ln>
          </p:spPr>
        </p:cxnSp>
      </p:grpSp>
      <p:pic>
        <p:nvPicPr>
          <p:cNvPr id="24" name="Picture 20" descr="betelgeuse-2.jpg"/>
          <p:cNvPicPr>
            <a:picLocks noChangeAspect="1"/>
          </p:cNvPicPr>
          <p:nvPr/>
        </p:nvPicPr>
        <p:blipFill>
          <a:blip r:embed="rId12" cstate="print">
            <a:clrChange>
              <a:clrFrom>
                <a:srgbClr val="000000"/>
              </a:clrFrom>
              <a:clrTo>
                <a:srgbClr val="000000">
                  <a:alpha val="0"/>
                </a:srgbClr>
              </a:clrTo>
            </a:clrChange>
          </a:blip>
          <a:srcRect l="17409" t="26969" r="23489" b="15871"/>
          <a:stretch>
            <a:fillRect/>
          </a:stretch>
        </p:blipFill>
        <p:spPr bwMode="auto">
          <a:xfrm>
            <a:off x="4800600" y="3200400"/>
            <a:ext cx="1126958" cy="1070610"/>
          </a:xfrm>
          <a:prstGeom prst="rect">
            <a:avLst/>
          </a:prstGeom>
          <a:noFill/>
          <a:ln w="9525">
            <a:noFill/>
            <a:miter lim="800000"/>
            <a:headEnd/>
            <a:tailEnd/>
          </a:ln>
        </p:spPr>
      </p:pic>
      <p:pic>
        <p:nvPicPr>
          <p:cNvPr id="25" name="Picture 29" descr="2836510144_d61a536fd1.jpg"/>
          <p:cNvPicPr>
            <a:picLocks noChangeAspect="1"/>
          </p:cNvPicPr>
          <p:nvPr/>
        </p:nvPicPr>
        <p:blipFill rotWithShape="1">
          <a:blip r:embed="rId5" cstate="print"/>
          <a:srcRect l="29131" t="82219" r="25754" b="2400"/>
          <a:stretch/>
        </p:blipFill>
        <p:spPr bwMode="auto">
          <a:xfrm rot="20649885">
            <a:off x="2696721" y="1281774"/>
            <a:ext cx="1796940" cy="851413"/>
          </a:xfrm>
          <a:prstGeom prst="ellipse">
            <a:avLst/>
          </a:prstGeom>
          <a:ln>
            <a:noFill/>
          </a:ln>
          <a:effectLst>
            <a:softEdge rad="112500"/>
          </a:effectLst>
        </p:spPr>
      </p:pic>
      <p:sp>
        <p:nvSpPr>
          <p:cNvPr id="2" name="Oval 1"/>
          <p:cNvSpPr/>
          <p:nvPr/>
        </p:nvSpPr>
        <p:spPr>
          <a:xfrm>
            <a:off x="539262" y="4724400"/>
            <a:ext cx="175846" cy="1600200"/>
          </a:xfrm>
          <a:prstGeom prst="ellipse">
            <a:avLst/>
          </a:prstGeom>
          <a:solidFill>
            <a:srgbClr val="FFFF00">
              <a:alpha val="70000"/>
            </a:srgbClr>
          </a:solid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590007" y="3958177"/>
            <a:ext cx="1390124" cy="646331"/>
          </a:xfrm>
          <a:prstGeom prst="rect">
            <a:avLst/>
          </a:prstGeom>
          <a:noFill/>
        </p:spPr>
        <p:txBody>
          <a:bodyPr wrap="none" rtlCol="0">
            <a:spAutoFit/>
          </a:bodyPr>
          <a:lstStyle/>
          <a:p>
            <a:r>
              <a:rPr lang="en-US" b="1" dirty="0">
                <a:solidFill>
                  <a:srgbClr val="FFFF00"/>
                </a:solidFill>
              </a:rPr>
              <a:t>M. </a:t>
            </a:r>
            <a:r>
              <a:rPr lang="en-US" b="1" dirty="0" err="1">
                <a:solidFill>
                  <a:srgbClr val="FFFF00"/>
                </a:solidFill>
              </a:rPr>
              <a:t>Wiescher</a:t>
            </a:r>
            <a:endParaRPr lang="en-US" b="1" dirty="0">
              <a:solidFill>
                <a:srgbClr val="FFFF00"/>
              </a:solidFill>
            </a:endParaRPr>
          </a:p>
          <a:p>
            <a:r>
              <a:rPr lang="en-US" b="1" dirty="0">
                <a:solidFill>
                  <a:srgbClr val="FFFF00"/>
                </a:solidFill>
              </a:rPr>
              <a:t>H. Schatz</a:t>
            </a:r>
          </a:p>
        </p:txBody>
      </p:sp>
    </p:spTree>
    <p:extLst>
      <p:ext uri="{BB962C8B-B14F-4D97-AF65-F5344CB8AC3E}">
        <p14:creationId xmlns:p14="http://schemas.microsoft.com/office/powerpoint/2010/main" val="93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xresdefault.jpg">
            <a:extLst>
              <a:ext uri="{FF2B5EF4-FFF2-40B4-BE49-F238E27FC236}">
                <a16:creationId xmlns:a16="http://schemas.microsoft.com/office/drawing/2014/main" id="{A8E3B01B-5763-A242-B22D-5B968770D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126" y="858566"/>
            <a:ext cx="7279722" cy="3957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8A8F7AA7-5D04-DE4B-9871-CAA1062DDD90}"/>
              </a:ext>
            </a:extLst>
          </p:cNvPr>
          <p:cNvSpPr txBox="1"/>
          <p:nvPr/>
        </p:nvSpPr>
        <p:spPr>
          <a:xfrm>
            <a:off x="6221741" y="4009992"/>
            <a:ext cx="505267" cy="923330"/>
          </a:xfrm>
          <a:prstGeom prst="rect">
            <a:avLst/>
          </a:prstGeom>
          <a:noFill/>
        </p:spPr>
        <p:txBody>
          <a:bodyPr wrap="none" rtlCol="0">
            <a:spAutoFit/>
          </a:bodyPr>
          <a:lstStyle/>
          <a:p>
            <a:r>
              <a:rPr lang="en-US" sz="5400" b="1" dirty="0">
                <a:solidFill>
                  <a:srgbClr val="FFFF00"/>
                </a:solidFill>
              </a:rPr>
              <a:t>?</a:t>
            </a:r>
          </a:p>
        </p:txBody>
      </p:sp>
      <p:sp>
        <p:nvSpPr>
          <p:cNvPr id="12" name="TextBox 11">
            <a:extLst>
              <a:ext uri="{FF2B5EF4-FFF2-40B4-BE49-F238E27FC236}">
                <a16:creationId xmlns:a16="http://schemas.microsoft.com/office/drawing/2014/main" id="{F2E76940-7018-024E-97BA-CC78813EE802}"/>
              </a:ext>
            </a:extLst>
          </p:cNvPr>
          <p:cNvSpPr txBox="1"/>
          <p:nvPr/>
        </p:nvSpPr>
        <p:spPr>
          <a:xfrm>
            <a:off x="-12289" y="5165230"/>
            <a:ext cx="9156289" cy="1692771"/>
          </a:xfrm>
          <a:prstGeom prst="rect">
            <a:avLst/>
          </a:prstGeom>
          <a:solidFill>
            <a:srgbClr val="0070C0"/>
          </a:solidFill>
        </p:spPr>
        <p:txBody>
          <a:bodyPr wrap="square" rtlCol="0">
            <a:spAutoFit/>
          </a:bodyPr>
          <a:lstStyle/>
          <a:p>
            <a:pPr marL="342900" indent="-342900">
              <a:buAutoNum type="alphaUcPeriod"/>
            </a:pPr>
            <a:r>
              <a:rPr lang="en-US" sz="4000" b="1" dirty="0">
                <a:solidFill>
                  <a:schemeClr val="bg1"/>
                </a:solidFill>
                <a:latin typeface="+mj-lt"/>
              </a:rPr>
              <a:t>  </a:t>
            </a:r>
            <a:r>
              <a:rPr lang="en-US" sz="4000" b="1" dirty="0" err="1">
                <a:solidFill>
                  <a:schemeClr val="bg1"/>
                </a:solidFill>
                <a:latin typeface="+mj-lt"/>
              </a:rPr>
              <a:t>Aprahamian</a:t>
            </a:r>
            <a:r>
              <a:rPr lang="en-US" sz="4000" b="1" dirty="0">
                <a:solidFill>
                  <a:schemeClr val="bg1">
                    <a:lumMod val="95000"/>
                  </a:schemeClr>
                </a:solidFill>
                <a:latin typeface="+mj-lt"/>
              </a:rPr>
              <a:t>			</a:t>
            </a:r>
            <a:r>
              <a:rPr lang="en-US" sz="4000" b="1" dirty="0">
                <a:solidFill>
                  <a:srgbClr val="E9D70B"/>
                </a:solidFill>
                <a:latin typeface="+mj-lt"/>
              </a:rPr>
              <a:t> </a:t>
            </a:r>
            <a:r>
              <a:rPr lang="en-US" sz="3200" b="1" dirty="0">
                <a:solidFill>
                  <a:srgbClr val="FFFF00"/>
                </a:solidFill>
                <a:latin typeface="+mj-lt"/>
              </a:rPr>
              <a:t>Extreme Matter Institute</a:t>
            </a:r>
          </a:p>
          <a:p>
            <a:r>
              <a:rPr lang="en-US" sz="3200" b="1" dirty="0" err="1">
                <a:solidFill>
                  <a:schemeClr val="bg1"/>
                </a:solidFill>
                <a:latin typeface="+mj-lt"/>
              </a:rPr>
              <a:t>Alikhanyan</a:t>
            </a:r>
            <a:r>
              <a:rPr lang="en-US" sz="3200" b="1" dirty="0">
                <a:solidFill>
                  <a:schemeClr val="bg1"/>
                </a:solidFill>
                <a:latin typeface="+mj-lt"/>
              </a:rPr>
              <a:t> National Laboratory</a:t>
            </a:r>
            <a:r>
              <a:rPr lang="en-US" sz="3200" b="1" dirty="0">
                <a:solidFill>
                  <a:schemeClr val="bg1"/>
                </a:solidFill>
              </a:rPr>
              <a:t> 			  </a:t>
            </a:r>
            <a:r>
              <a:rPr lang="en-US" sz="3200" b="1" dirty="0">
                <a:solidFill>
                  <a:srgbClr val="FFFF00"/>
                </a:solidFill>
              </a:rPr>
              <a:t>Nov. 20, 2018</a:t>
            </a:r>
            <a:endParaRPr lang="en-US" sz="3200" b="1" dirty="0">
              <a:solidFill>
                <a:srgbClr val="FFFF00"/>
              </a:solidFill>
              <a:latin typeface="+mj-lt"/>
            </a:endParaRPr>
          </a:p>
          <a:p>
            <a:r>
              <a:rPr lang="en-US" sz="3200" b="1" dirty="0">
                <a:solidFill>
                  <a:schemeClr val="bg1"/>
                </a:solidFill>
                <a:latin typeface="+mj-lt"/>
              </a:rPr>
              <a:t>University of Notre Dame</a:t>
            </a:r>
          </a:p>
        </p:txBody>
      </p:sp>
    </p:spTree>
    <p:extLst>
      <p:ext uri="{BB962C8B-B14F-4D97-AF65-F5344CB8AC3E}">
        <p14:creationId xmlns:p14="http://schemas.microsoft.com/office/powerpoint/2010/main" val="2308608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solidFill>
                  <a:srgbClr val="C00000"/>
                </a:solidFill>
              </a:rPr>
              <a:t>r</a:t>
            </a:r>
            <a:r>
              <a:rPr lang="en-US" dirty="0">
                <a:solidFill>
                  <a:srgbClr val="C00000"/>
                </a:solidFill>
              </a:rPr>
              <a:t> process </a:t>
            </a:r>
            <a:endParaRPr lang="en-US" i="1" dirty="0">
              <a:solidFill>
                <a:srgbClr val="C00000"/>
              </a:solidFill>
            </a:endParaRPr>
          </a:p>
        </p:txBody>
      </p:sp>
      <p:sp>
        <p:nvSpPr>
          <p:cNvPr id="5" name="Rectangle 4"/>
          <p:cNvSpPr/>
          <p:nvPr/>
        </p:nvSpPr>
        <p:spPr>
          <a:xfrm>
            <a:off x="1138030"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1815877"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1138030" y="3057784"/>
            <a:ext cx="347870" cy="347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1815877" y="3057784"/>
            <a:ext cx="347870" cy="347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2524539" y="2367998"/>
            <a:ext cx="347870" cy="347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3202386"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2524539" y="3057784"/>
            <a:ext cx="347870" cy="347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3202386" y="305778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1143000" y="3751555"/>
            <a:ext cx="347870" cy="3389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1820847" y="3751555"/>
            <a:ext cx="347870" cy="3389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1143000" y="4441341"/>
            <a:ext cx="347870" cy="3389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1820847" y="4441341"/>
            <a:ext cx="347870" cy="3389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2524539" y="3751555"/>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3202386" y="3751555"/>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2524539" y="4441340"/>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3202386" y="4441340"/>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3926945"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4604792"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3926945" y="305778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4604792" y="305778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3901108" y="3751555"/>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4578955" y="3751555"/>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3901108" y="4441340"/>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4578955" y="4441340"/>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p:cNvSpPr/>
          <p:nvPr/>
        </p:nvSpPr>
        <p:spPr>
          <a:xfrm>
            <a:off x="5256802" y="235130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p:cNvSpPr/>
          <p:nvPr/>
        </p:nvSpPr>
        <p:spPr>
          <a:xfrm>
            <a:off x="5934649" y="235130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p:cNvSpPr/>
          <p:nvPr/>
        </p:nvSpPr>
        <p:spPr>
          <a:xfrm>
            <a:off x="5256802" y="3041089"/>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p:cNvSpPr/>
          <p:nvPr/>
        </p:nvSpPr>
        <p:spPr>
          <a:xfrm>
            <a:off x="5934649" y="3041089"/>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p:cNvSpPr/>
          <p:nvPr/>
        </p:nvSpPr>
        <p:spPr>
          <a:xfrm>
            <a:off x="5230966" y="3734860"/>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p:cNvSpPr/>
          <p:nvPr/>
        </p:nvSpPr>
        <p:spPr>
          <a:xfrm>
            <a:off x="5908813" y="3734860"/>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p:cNvSpPr/>
          <p:nvPr/>
        </p:nvSpPr>
        <p:spPr>
          <a:xfrm>
            <a:off x="5230966" y="4424646"/>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p:nvSpPr>
        <p:spPr>
          <a:xfrm>
            <a:off x="5908813" y="4424646"/>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p:nvSpPr>
        <p:spPr>
          <a:xfrm>
            <a:off x="6659209"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p:cNvSpPr/>
          <p:nvPr/>
        </p:nvSpPr>
        <p:spPr>
          <a:xfrm>
            <a:off x="7337056" y="2367998"/>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p:cNvSpPr/>
          <p:nvPr/>
        </p:nvSpPr>
        <p:spPr>
          <a:xfrm>
            <a:off x="6659209" y="305778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p:cNvSpPr/>
          <p:nvPr/>
        </p:nvSpPr>
        <p:spPr>
          <a:xfrm>
            <a:off x="7337056" y="3057784"/>
            <a:ext cx="347870" cy="347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2" name="Straight Arrow Connector 61"/>
          <p:cNvCxnSpPr>
            <a:stCxn id="21" idx="3"/>
          </p:cNvCxnSpPr>
          <p:nvPr/>
        </p:nvCxnSpPr>
        <p:spPr>
          <a:xfrm>
            <a:off x="1490869" y="4610798"/>
            <a:ext cx="2613992" cy="344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3398186" y="3908796"/>
            <a:ext cx="685800" cy="69246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cxnSpLocks/>
          </p:cNvCxnSpPr>
          <p:nvPr/>
        </p:nvCxnSpPr>
        <p:spPr>
          <a:xfrm>
            <a:off x="3481427" y="3982605"/>
            <a:ext cx="2627157" cy="162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5333339" y="3866160"/>
            <a:ext cx="820972" cy="130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4764317" y="3218721"/>
            <a:ext cx="685800" cy="69246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785686" y="4934726"/>
            <a:ext cx="2180642" cy="36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468633" y="5054662"/>
            <a:ext cx="3177782" cy="300082"/>
          </a:xfrm>
          <a:prstGeom prst="rect">
            <a:avLst/>
          </a:prstGeom>
          <a:noFill/>
        </p:spPr>
        <p:txBody>
          <a:bodyPr wrap="square" rtlCol="0">
            <a:spAutoFit/>
          </a:bodyPr>
          <a:lstStyle/>
          <a:p>
            <a:r>
              <a:rPr lang="en-US" sz="1350" dirty="0"/>
              <a:t>Neutron Number, N</a:t>
            </a:r>
          </a:p>
        </p:txBody>
      </p:sp>
      <p:cxnSp>
        <p:nvCxnSpPr>
          <p:cNvPr id="67" name="Straight Arrow Connector 66"/>
          <p:cNvCxnSpPr/>
          <p:nvPr/>
        </p:nvCxnSpPr>
        <p:spPr>
          <a:xfrm flipV="1">
            <a:off x="778730" y="3161357"/>
            <a:ext cx="6956" cy="18024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6200000">
            <a:off x="-604890" y="3202218"/>
            <a:ext cx="2009690" cy="300082"/>
          </a:xfrm>
          <a:prstGeom prst="rect">
            <a:avLst/>
          </a:prstGeom>
          <a:noFill/>
        </p:spPr>
        <p:txBody>
          <a:bodyPr wrap="square" rtlCol="0">
            <a:spAutoFit/>
          </a:bodyPr>
          <a:lstStyle/>
          <a:p>
            <a:r>
              <a:rPr lang="en-US" sz="1350" dirty="0"/>
              <a:t>Proton Number, Z</a:t>
            </a:r>
          </a:p>
        </p:txBody>
      </p:sp>
      <p:cxnSp>
        <p:nvCxnSpPr>
          <p:cNvPr id="68" name="Straight Arrow Connector 67"/>
          <p:cNvCxnSpPr>
            <a:endCxn id="55" idx="3"/>
          </p:cNvCxnSpPr>
          <p:nvPr/>
        </p:nvCxnSpPr>
        <p:spPr>
          <a:xfrm flipV="1">
            <a:off x="4744937" y="3231719"/>
            <a:ext cx="2262141" cy="268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130948" y="2521218"/>
            <a:ext cx="685800" cy="69246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6202760" y="2550974"/>
            <a:ext cx="2262141" cy="268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366BC960-C405-4DF0-83AB-ADBC75625555}"/>
              </a:ext>
            </a:extLst>
          </p:cNvPr>
          <p:cNvGrpSpPr/>
          <p:nvPr/>
        </p:nvGrpSpPr>
        <p:grpSpPr>
          <a:xfrm>
            <a:off x="4185395" y="1038048"/>
            <a:ext cx="1843645" cy="1072142"/>
            <a:chOff x="6567128" y="2867243"/>
            <a:chExt cx="2458193" cy="1429522"/>
          </a:xfrm>
        </p:grpSpPr>
        <p:grpSp>
          <p:nvGrpSpPr>
            <p:cNvPr id="58" name="Group 57">
              <a:extLst>
                <a:ext uri="{FF2B5EF4-FFF2-40B4-BE49-F238E27FC236}">
                  <a16:creationId xmlns:a16="http://schemas.microsoft.com/office/drawing/2014/main" id="{ADAABEEB-A93A-4070-B14B-599445F3C47F}"/>
                </a:ext>
              </a:extLst>
            </p:cNvPr>
            <p:cNvGrpSpPr/>
            <p:nvPr/>
          </p:nvGrpSpPr>
          <p:grpSpPr>
            <a:xfrm>
              <a:off x="6567128" y="2867243"/>
              <a:ext cx="2458193" cy="1429522"/>
              <a:chOff x="1490955" y="3260035"/>
              <a:chExt cx="2458193" cy="1429522"/>
            </a:xfrm>
          </p:grpSpPr>
          <p:cxnSp>
            <p:nvCxnSpPr>
              <p:cNvPr id="60" name="Straight Arrow Connector 59">
                <a:extLst>
                  <a:ext uri="{FF2B5EF4-FFF2-40B4-BE49-F238E27FC236}">
                    <a16:creationId xmlns:a16="http://schemas.microsoft.com/office/drawing/2014/main" id="{2260638E-8FC9-4078-93D6-9190B7E1BF64}"/>
                  </a:ext>
                </a:extLst>
              </p:cNvPr>
              <p:cNvCxnSpPr/>
              <p:nvPr/>
            </p:nvCxnSpPr>
            <p:spPr>
              <a:xfrm>
                <a:off x="2926079" y="4261337"/>
                <a:ext cx="1023069"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05E402E-6666-4EF9-BFBF-1E9F839DF373}"/>
                  </a:ext>
                </a:extLst>
              </p:cNvPr>
              <p:cNvCxnSpPr/>
              <p:nvPr/>
            </p:nvCxnSpPr>
            <p:spPr>
              <a:xfrm flipH="1">
                <a:off x="1490955" y="4261337"/>
                <a:ext cx="1008404"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6DC42D5B-C457-4A07-9539-1195C82B8561}"/>
                  </a:ext>
                </a:extLst>
              </p:cNvPr>
              <p:cNvSpPr txBox="1"/>
              <p:nvPr/>
            </p:nvSpPr>
            <p:spPr>
              <a:xfrm>
                <a:off x="3147477" y="4289448"/>
                <a:ext cx="712795" cy="400109"/>
              </a:xfrm>
              <a:prstGeom prst="rect">
                <a:avLst/>
              </a:prstGeom>
              <a:noFill/>
            </p:spPr>
            <p:txBody>
              <a:bodyPr wrap="square" rtlCol="0">
                <a:spAutoFit/>
              </a:bodyPr>
              <a:lstStyle/>
              <a:p>
                <a:r>
                  <a:rPr lang="en-US" sz="1350" dirty="0"/>
                  <a:t>(n,</a:t>
                </a:r>
                <a:r>
                  <a:rPr lang="el-GR" sz="1350" dirty="0"/>
                  <a:t>γ</a:t>
                </a:r>
                <a:r>
                  <a:rPr lang="en-US" sz="1350" dirty="0"/>
                  <a:t>)</a:t>
                </a:r>
              </a:p>
            </p:txBody>
          </p:sp>
          <p:sp>
            <p:nvSpPr>
              <p:cNvPr id="73" name="TextBox 72">
                <a:extLst>
                  <a:ext uri="{FF2B5EF4-FFF2-40B4-BE49-F238E27FC236}">
                    <a16:creationId xmlns:a16="http://schemas.microsoft.com/office/drawing/2014/main" id="{D744A3F1-BA69-4461-B3BA-5BAF7CBD65D6}"/>
                  </a:ext>
                </a:extLst>
              </p:cNvPr>
              <p:cNvSpPr txBox="1"/>
              <p:nvPr/>
            </p:nvSpPr>
            <p:spPr>
              <a:xfrm>
                <a:off x="1615151" y="4261761"/>
                <a:ext cx="1008404" cy="400109"/>
              </a:xfrm>
              <a:prstGeom prst="rect">
                <a:avLst/>
              </a:prstGeom>
              <a:noFill/>
            </p:spPr>
            <p:txBody>
              <a:bodyPr wrap="square" rtlCol="0">
                <a:spAutoFit/>
              </a:bodyPr>
              <a:lstStyle/>
              <a:p>
                <a:r>
                  <a:rPr lang="en-US" sz="1350" dirty="0"/>
                  <a:t>(</a:t>
                </a:r>
                <a:r>
                  <a:rPr lang="el-GR" sz="1350" dirty="0"/>
                  <a:t>γ</a:t>
                </a:r>
                <a:r>
                  <a:rPr lang="en-US" sz="1350" dirty="0"/>
                  <a:t>, n)</a:t>
                </a:r>
              </a:p>
            </p:txBody>
          </p:sp>
          <p:cxnSp>
            <p:nvCxnSpPr>
              <p:cNvPr id="74" name="Straight Arrow Connector 73">
                <a:extLst>
                  <a:ext uri="{FF2B5EF4-FFF2-40B4-BE49-F238E27FC236}">
                    <a16:creationId xmlns:a16="http://schemas.microsoft.com/office/drawing/2014/main" id="{9E22248D-A5B0-4AF6-B064-1C0E72CE6A3A}"/>
                  </a:ext>
                </a:extLst>
              </p:cNvPr>
              <p:cNvCxnSpPr/>
              <p:nvPr/>
            </p:nvCxnSpPr>
            <p:spPr>
              <a:xfrm flipH="1" flipV="1">
                <a:off x="1995157" y="3260035"/>
                <a:ext cx="622371" cy="75241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D908578-BCC0-49E8-9D6A-CC617A348705}"/>
                  </a:ext>
                </a:extLst>
              </p:cNvPr>
              <p:cNvSpPr/>
              <p:nvPr/>
            </p:nvSpPr>
            <p:spPr>
              <a:xfrm>
                <a:off x="2365427" y="3914750"/>
                <a:ext cx="693174" cy="6931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TextBox 75">
                <a:extLst>
                  <a:ext uri="{FF2B5EF4-FFF2-40B4-BE49-F238E27FC236}">
                    <a16:creationId xmlns:a16="http://schemas.microsoft.com/office/drawing/2014/main" id="{FE348557-2987-4ECB-A75C-C9BB08F71148}"/>
                  </a:ext>
                </a:extLst>
              </p:cNvPr>
              <p:cNvSpPr txBox="1"/>
              <p:nvPr/>
            </p:nvSpPr>
            <p:spPr>
              <a:xfrm>
                <a:off x="2365427" y="3352800"/>
                <a:ext cx="1252416" cy="400109"/>
              </a:xfrm>
              <a:prstGeom prst="rect">
                <a:avLst/>
              </a:prstGeom>
              <a:noFill/>
            </p:spPr>
            <p:txBody>
              <a:bodyPr wrap="square" rtlCol="0">
                <a:spAutoFit/>
              </a:bodyPr>
              <a:lstStyle/>
              <a:p>
                <a:r>
                  <a:rPr lang="el-GR" sz="1350" dirty="0">
                    <a:latin typeface="Corbel" panose="020B0503020204020204" pitchFamily="34" charset="0"/>
                  </a:rPr>
                  <a:t>β</a:t>
                </a:r>
                <a:r>
                  <a:rPr lang="en-US" sz="1350" dirty="0">
                    <a:latin typeface="Corbel" panose="020B0503020204020204" pitchFamily="34" charset="0"/>
                  </a:rPr>
                  <a:t>-decay</a:t>
                </a:r>
                <a:endParaRPr lang="en-US" sz="1350" dirty="0"/>
              </a:p>
            </p:txBody>
          </p:sp>
        </p:grpSp>
        <p:pic>
          <p:nvPicPr>
            <p:cNvPr id="59" name="Picture 58">
              <a:extLst>
                <a:ext uri="{FF2B5EF4-FFF2-40B4-BE49-F238E27FC236}">
                  <a16:creationId xmlns:a16="http://schemas.microsoft.com/office/drawing/2014/main" id="{953520BE-B27B-49DB-B976-8BF50807624A}"/>
                </a:ext>
              </a:extLst>
            </p:cNvPr>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7468965" y="3593566"/>
              <a:ext cx="638619" cy="494669"/>
            </a:xfrm>
            <a:prstGeom prst="rect">
              <a:avLst/>
            </a:prstGeom>
          </p:spPr>
        </p:pic>
      </p:grpSp>
      <p:grpSp>
        <p:nvGrpSpPr>
          <p:cNvPr id="10" name="Group 9">
            <a:extLst>
              <a:ext uri="{FF2B5EF4-FFF2-40B4-BE49-F238E27FC236}">
                <a16:creationId xmlns:a16="http://schemas.microsoft.com/office/drawing/2014/main" id="{B3EB5038-3880-4C8F-BA7A-CA8BE5CFE899}"/>
              </a:ext>
            </a:extLst>
          </p:cNvPr>
          <p:cNvGrpSpPr/>
          <p:nvPr/>
        </p:nvGrpSpPr>
        <p:grpSpPr>
          <a:xfrm>
            <a:off x="6315353" y="3780804"/>
            <a:ext cx="2739145" cy="1200329"/>
            <a:chOff x="8738807" y="3927361"/>
            <a:chExt cx="2690191" cy="1344230"/>
          </a:xfrm>
        </p:grpSpPr>
        <p:sp>
          <p:nvSpPr>
            <p:cNvPr id="8" name="TextBox 7">
              <a:extLst>
                <a:ext uri="{FF2B5EF4-FFF2-40B4-BE49-F238E27FC236}">
                  <a16:creationId xmlns:a16="http://schemas.microsoft.com/office/drawing/2014/main" id="{92D73ADC-5B6E-4FC0-9E05-14B1F67EC0AA}"/>
                </a:ext>
              </a:extLst>
            </p:cNvPr>
            <p:cNvSpPr txBox="1"/>
            <p:nvPr/>
          </p:nvSpPr>
          <p:spPr>
            <a:xfrm>
              <a:off x="8738807" y="3927361"/>
              <a:ext cx="2690191" cy="1344230"/>
            </a:xfrm>
            <a:prstGeom prst="rect">
              <a:avLst/>
            </a:prstGeom>
            <a:noFill/>
          </p:spPr>
          <p:txBody>
            <a:bodyPr wrap="square" rtlCol="0">
              <a:spAutoFit/>
            </a:bodyPr>
            <a:lstStyle/>
            <a:p>
              <a:r>
                <a:rPr lang="en-US" dirty="0"/>
                <a:t>General classifications:</a:t>
              </a:r>
            </a:p>
            <a:p>
              <a:r>
                <a:rPr lang="en-US" dirty="0">
                  <a:solidFill>
                    <a:srgbClr val="FF0000"/>
                  </a:solidFill>
                </a:rPr>
                <a:t>Hot :</a:t>
              </a:r>
            </a:p>
            <a:p>
              <a:r>
                <a:rPr lang="en-US" dirty="0">
                  <a:solidFill>
                    <a:srgbClr val="002060"/>
                  </a:solidFill>
                </a:rPr>
                <a:t>Cold: </a:t>
              </a:r>
              <a:r>
                <a:rPr lang="en-US" sz="1350" dirty="0"/>
                <a:t>no equilibrium, competition between decay and neutron-capture</a:t>
              </a:r>
              <a:r>
                <a:rPr lang="en-US" dirty="0">
                  <a:solidFill>
                    <a:srgbClr val="FF0000"/>
                  </a:solidFill>
                </a:rPr>
                <a:t>  </a:t>
              </a:r>
              <a:endParaRPr lang="en-US" sz="1350" dirty="0">
                <a:solidFill>
                  <a:srgbClr val="FF0000"/>
                </a:solidFill>
              </a:endParaRPr>
            </a:p>
          </p:txBody>
        </p:sp>
        <p:pic>
          <p:nvPicPr>
            <p:cNvPr id="9" name="Picture 8">
              <a:extLst>
                <a:ext uri="{FF2B5EF4-FFF2-40B4-BE49-F238E27FC236}">
                  <a16:creationId xmlns:a16="http://schemas.microsoft.com/office/drawing/2014/main" id="{48156872-8A25-4390-AA17-2E74D62CBFB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408528" y="4337338"/>
              <a:ext cx="1555809" cy="251429"/>
            </a:xfrm>
            <a:prstGeom prst="rect">
              <a:avLst/>
            </a:prstGeom>
          </p:spPr>
        </p:pic>
      </p:grpSp>
      <p:sp>
        <p:nvSpPr>
          <p:cNvPr id="35" name="Rectangle 34">
            <a:extLst>
              <a:ext uri="{FF2B5EF4-FFF2-40B4-BE49-F238E27FC236}">
                <a16:creationId xmlns:a16="http://schemas.microsoft.com/office/drawing/2014/main" id="{1D9682C3-14DC-4A3F-81B8-0ED677AA1654}"/>
              </a:ext>
            </a:extLst>
          </p:cNvPr>
          <p:cNvSpPr/>
          <p:nvPr/>
        </p:nvSpPr>
        <p:spPr>
          <a:xfrm>
            <a:off x="6282520" y="3678530"/>
            <a:ext cx="2771978" cy="16975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3257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163394" y="724056"/>
            <a:ext cx="7772400" cy="1470025"/>
          </a:xfrm>
        </p:spPr>
        <p:txBody>
          <a:bodyPr/>
          <a:lstStyle/>
          <a:p>
            <a:pPr algn="l" eaLnBrk="1" hangingPunct="1"/>
            <a:r>
              <a:rPr lang="en-US" dirty="0">
                <a:solidFill>
                  <a:srgbClr val="FF0000"/>
                </a:solidFill>
                <a:latin typeface="Comic Sans MS" charset="0"/>
                <a:cs typeface="Comic Sans MS" charset="0"/>
              </a:rPr>
              <a:t>r-process</a:t>
            </a:r>
          </a:p>
        </p:txBody>
      </p:sp>
      <p:sp>
        <p:nvSpPr>
          <p:cNvPr id="4" name="Subtitle 3"/>
          <p:cNvSpPr>
            <a:spLocks noGrp="1"/>
          </p:cNvSpPr>
          <p:nvPr>
            <p:ph type="subTitle" idx="1"/>
          </p:nvPr>
        </p:nvSpPr>
        <p:spPr>
          <a:xfrm>
            <a:off x="0" y="2405719"/>
            <a:ext cx="7948613" cy="1752600"/>
          </a:xfrm>
        </p:spPr>
        <p:txBody>
          <a:bodyPr/>
          <a:lstStyle/>
          <a:p>
            <a:pPr algn="l" eaLnBrk="1" hangingPunct="1">
              <a:defRPr/>
            </a:pPr>
            <a:r>
              <a:rPr lang="en-US" sz="1800" dirty="0">
                <a:cs typeface="Comic Sans MS"/>
              </a:rPr>
              <a:t>Origin of more than 50% of all the elements beyond iron</a:t>
            </a:r>
          </a:p>
          <a:p>
            <a:pPr algn="l" eaLnBrk="1" hangingPunct="1">
              <a:defRPr/>
            </a:pPr>
            <a:r>
              <a:rPr lang="en-US" sz="1800" dirty="0">
                <a:cs typeface="Comic Sans MS"/>
              </a:rPr>
              <a:t>Site of r-process</a:t>
            </a:r>
            <a:r>
              <a:rPr lang="en-US" sz="1800" dirty="0">
                <a:solidFill>
                  <a:srgbClr val="FF0000"/>
                </a:solidFill>
                <a:cs typeface="Comic Sans MS"/>
              </a:rPr>
              <a:t> is still </a:t>
            </a:r>
            <a:r>
              <a:rPr lang="en-US" sz="1800" dirty="0">
                <a:cs typeface="Comic Sans MS"/>
              </a:rPr>
              <a:t>one of </a:t>
            </a:r>
            <a:r>
              <a:rPr lang="en-US" sz="2000" dirty="0">
                <a:solidFill>
                  <a:srgbClr val="FF0000"/>
                </a:solidFill>
                <a:cs typeface="Comic Sans MS"/>
              </a:rPr>
              <a:t>open challenges in all of physics today</a:t>
            </a:r>
          </a:p>
        </p:txBody>
      </p:sp>
      <p:pic>
        <p:nvPicPr>
          <p:cNvPr id="153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5950" y="3055938"/>
            <a:ext cx="6081713"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57525"/>
            <a:ext cx="3178175"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6286764" y="724567"/>
            <a:ext cx="2910894" cy="2308550"/>
          </a:xfrm>
          <a:prstGeom prst="rect">
            <a:avLst/>
          </a:prstGeom>
          <a:ln>
            <a:noFill/>
          </a:ln>
          <a:effectLst>
            <a:softEdge rad="112500"/>
          </a:effectLst>
        </p:spPr>
      </p:pic>
      <p:sp>
        <p:nvSpPr>
          <p:cNvPr id="15368" name="TextBox 10"/>
          <p:cNvSpPr txBox="1">
            <a:spLocks noChangeArrowheads="1"/>
          </p:cNvSpPr>
          <p:nvPr/>
        </p:nvSpPr>
        <p:spPr bwMode="auto">
          <a:xfrm>
            <a:off x="7754938" y="794919"/>
            <a:ext cx="1403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FF0000"/>
                </a:solidFill>
                <a:latin typeface="Comic Sans MS" charset="0"/>
                <a:cs typeface="Comic Sans MS" charset="0"/>
              </a:rPr>
              <a:t>Cowan et al. 2011</a:t>
            </a:r>
          </a:p>
        </p:txBody>
      </p:sp>
      <p:sp>
        <p:nvSpPr>
          <p:cNvPr id="12" name="Subtitle 3"/>
          <p:cNvSpPr txBox="1">
            <a:spLocks/>
          </p:cNvSpPr>
          <p:nvPr/>
        </p:nvSpPr>
        <p:spPr>
          <a:xfrm>
            <a:off x="-102981" y="6330427"/>
            <a:ext cx="9401457"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defRPr/>
            </a:pPr>
            <a:r>
              <a:rPr lang="en-US" sz="2400">
                <a:solidFill>
                  <a:srgbClr val="FF0000"/>
                </a:solidFill>
                <a:cs typeface="Comic Sans MS"/>
              </a:rPr>
              <a:t>Temperature, density as a function of time,  initial compositions, neutrons</a:t>
            </a:r>
            <a:endParaRPr lang="en-US" sz="2400" dirty="0">
              <a:solidFill>
                <a:srgbClr val="FF0000"/>
              </a:solidFill>
              <a:cs typeface="Comic Sans MS"/>
            </a:endParaRPr>
          </a:p>
        </p:txBody>
      </p:sp>
      <p:sp>
        <p:nvSpPr>
          <p:cNvPr id="2" name="TextBox 1"/>
          <p:cNvSpPr txBox="1"/>
          <p:nvPr/>
        </p:nvSpPr>
        <p:spPr>
          <a:xfrm>
            <a:off x="1163394" y="451253"/>
            <a:ext cx="2193178" cy="646331"/>
          </a:xfrm>
          <a:prstGeom prst="rect">
            <a:avLst/>
          </a:prstGeom>
          <a:noFill/>
        </p:spPr>
        <p:txBody>
          <a:bodyPr wrap="none" rtlCol="0">
            <a:spAutoFit/>
          </a:bodyPr>
          <a:lstStyle/>
          <a:p>
            <a:r>
              <a:rPr lang="en-US" sz="3600" dirty="0">
                <a:solidFill>
                  <a:srgbClr val="FF0000"/>
                </a:solidFill>
                <a:latin typeface="Comic Sans MS"/>
                <a:cs typeface="Comic Sans MS"/>
              </a:rPr>
              <a:t>Explosive</a:t>
            </a:r>
          </a:p>
        </p:txBody>
      </p:sp>
    </p:spTree>
    <p:extLst>
      <p:ext uri="{BB962C8B-B14F-4D97-AF65-F5344CB8AC3E}">
        <p14:creationId xmlns:p14="http://schemas.microsoft.com/office/powerpoint/2010/main" val="103442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https://www.sciencedaily.com/images/2017/10/171016102822_1_54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9705"/>
            <a:ext cx="8396864" cy="560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241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age3image328"/>
          <p:cNvPicPr>
            <a:picLocks noChangeAspect="1" noChangeArrowheads="1"/>
          </p:cNvPicPr>
          <p:nvPr/>
        </p:nvPicPr>
        <p:blipFill rotWithShape="1">
          <a:blip r:embed="rId2">
            <a:extLst>
              <a:ext uri="{28A0092B-C50C-407E-A947-70E740481C1C}">
                <a14:useLocalDpi xmlns:a14="http://schemas.microsoft.com/office/drawing/2010/main" val="0"/>
              </a:ext>
            </a:extLst>
          </a:blip>
          <a:srcRect b="61141"/>
          <a:stretch/>
        </p:blipFill>
        <p:spPr bwMode="auto">
          <a:xfrm>
            <a:off x="-2234815" y="-838200"/>
            <a:ext cx="1181903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r="48823" b="89921"/>
          <a:stretch/>
        </p:blipFill>
        <p:spPr>
          <a:xfrm>
            <a:off x="0" y="4048715"/>
            <a:ext cx="6831105" cy="683930"/>
          </a:xfrm>
          <a:prstGeom prst="rect">
            <a:avLst/>
          </a:prstGeom>
        </p:spPr>
      </p:pic>
      <p:pic>
        <p:nvPicPr>
          <p:cNvPr id="7" name="Picture 6"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1429" y="4529778"/>
            <a:ext cx="3810000" cy="2133600"/>
          </a:xfrm>
          <a:prstGeom prst="rect">
            <a:avLst/>
          </a:prstGeom>
          <a:ln>
            <a:noFill/>
          </a:ln>
          <a:effectLst>
            <a:softEdge rad="112500"/>
          </a:effectLst>
        </p:spPr>
      </p:pic>
    </p:spTree>
    <p:extLst>
      <p:ext uri="{BB962C8B-B14F-4D97-AF65-F5344CB8AC3E}">
        <p14:creationId xmlns:p14="http://schemas.microsoft.com/office/powerpoint/2010/main" val="17230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2" descr="CCari3_10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39378" cy="6858000"/>
          </a:xfrm>
          <a:prstGeom prst="rect">
            <a:avLst/>
          </a:prstGeom>
        </p:spPr>
      </p:pic>
      <p:sp>
        <p:nvSpPr>
          <p:cNvPr id="4" name="TextBox 3"/>
          <p:cNvSpPr txBox="1"/>
          <p:nvPr/>
        </p:nvSpPr>
        <p:spPr>
          <a:xfrm>
            <a:off x="1724671" y="1166842"/>
            <a:ext cx="6684074" cy="4524315"/>
          </a:xfrm>
          <a:prstGeom prst="rect">
            <a:avLst/>
          </a:prstGeom>
          <a:noFill/>
        </p:spPr>
        <p:txBody>
          <a:bodyPr wrap="none" rtlCol="0">
            <a:spAutoFit/>
          </a:bodyPr>
          <a:lstStyle/>
          <a:p>
            <a:pPr algn="ctr"/>
            <a:r>
              <a:rPr lang="en-US" sz="7200" b="1" dirty="0">
                <a:solidFill>
                  <a:srgbClr val="002060"/>
                </a:solidFill>
              </a:rPr>
              <a:t>What is</a:t>
            </a:r>
            <a:r>
              <a:rPr lang="en-US" sz="7200" b="1" dirty="0">
                <a:solidFill>
                  <a:srgbClr val="FFFF00"/>
                </a:solidFill>
              </a:rPr>
              <a:t> the Role </a:t>
            </a:r>
          </a:p>
          <a:p>
            <a:pPr algn="ctr"/>
            <a:r>
              <a:rPr lang="en-US" sz="7200" b="1" dirty="0">
                <a:solidFill>
                  <a:srgbClr val="FFFF00"/>
                </a:solidFill>
              </a:rPr>
              <a:t>of </a:t>
            </a:r>
          </a:p>
          <a:p>
            <a:pPr algn="ctr"/>
            <a:r>
              <a:rPr lang="en-US" sz="7200" b="1" dirty="0">
                <a:solidFill>
                  <a:srgbClr val="002060"/>
                </a:solidFill>
              </a:rPr>
              <a:t>Nuclear </a:t>
            </a:r>
            <a:r>
              <a:rPr lang="en-US" sz="7200" b="1" dirty="0">
                <a:solidFill>
                  <a:srgbClr val="FFFF00"/>
                </a:solidFill>
              </a:rPr>
              <a:t>Physics </a:t>
            </a:r>
          </a:p>
          <a:p>
            <a:pPr algn="ctr"/>
            <a:r>
              <a:rPr lang="en-US" sz="7200" b="1" dirty="0">
                <a:solidFill>
                  <a:srgbClr val="FFFF00"/>
                </a:solidFill>
              </a:rPr>
              <a:t>Experiments?</a:t>
            </a:r>
          </a:p>
        </p:txBody>
      </p:sp>
    </p:spTree>
    <p:extLst>
      <p:ext uri="{BB962C8B-B14F-4D97-AF65-F5344CB8AC3E}">
        <p14:creationId xmlns:p14="http://schemas.microsoft.com/office/powerpoint/2010/main" val="1243734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idescreen_Map_of_Earth_013213_dots[1].JPG"/>
          <p:cNvPicPr>
            <a:picLocks noGrp="1" noChangeAspect="1"/>
          </p:cNvPicPr>
          <p:nvPr>
            <p:ph idx="1"/>
          </p:nvPr>
        </p:nvPicPr>
        <p:blipFill>
          <a:blip r:embed="rId3">
            <a:extLst>
              <a:ext uri="{28A0092B-C50C-407E-A947-70E740481C1C}">
                <a14:useLocalDpi xmlns:a14="http://schemas.microsoft.com/office/drawing/2010/main" val="0"/>
              </a:ext>
            </a:extLst>
          </a:blip>
          <a:srcRect t="6003" b="6003"/>
          <a:stretch>
            <a:fillRect/>
          </a:stretch>
        </p:blipFill>
        <p:spPr>
          <a:xfrm>
            <a:off x="1" y="1506909"/>
            <a:ext cx="9424221" cy="5410200"/>
          </a:xfrm>
        </p:spPr>
      </p:pic>
      <p:sp>
        <p:nvSpPr>
          <p:cNvPr id="5" name="Title 4"/>
          <p:cNvSpPr>
            <a:spLocks noGrp="1"/>
          </p:cNvSpPr>
          <p:nvPr>
            <p:ph type="title"/>
          </p:nvPr>
        </p:nvSpPr>
        <p:spPr/>
        <p:txBody>
          <a:bodyPr>
            <a:normAutofit fontScale="90000"/>
          </a:bodyPr>
          <a:lstStyle/>
          <a:p>
            <a:endParaRPr lang="en-US" dirty="0"/>
          </a:p>
        </p:txBody>
      </p:sp>
      <p:grpSp>
        <p:nvGrpSpPr>
          <p:cNvPr id="2" name="Group 29"/>
          <p:cNvGrpSpPr>
            <a:grpSpLocks/>
          </p:cNvGrpSpPr>
          <p:nvPr/>
        </p:nvGrpSpPr>
        <p:grpSpPr bwMode="auto">
          <a:xfrm>
            <a:off x="1" y="-8467"/>
            <a:ext cx="9372600" cy="1532467"/>
            <a:chOff x="0" y="-11"/>
            <a:chExt cx="5457" cy="538"/>
          </a:xfrm>
        </p:grpSpPr>
        <p:pic>
          <p:nvPicPr>
            <p:cNvPr id="7" name="Picture 30" descr="reaction2a-m"/>
            <p:cNvPicPr>
              <a:picLocks noChangeAspect="1" noChangeArrowheads="1"/>
            </p:cNvPicPr>
            <p:nvPr/>
          </p:nvPicPr>
          <p:blipFill>
            <a:blip r:embed="rId4"/>
            <a:srcRect/>
            <a:stretch>
              <a:fillRect/>
            </a:stretch>
          </p:blipFill>
          <p:spPr bwMode="auto">
            <a:xfrm>
              <a:off x="4416" y="0"/>
              <a:ext cx="1041" cy="521"/>
            </a:xfrm>
            <a:prstGeom prst="rect">
              <a:avLst/>
            </a:prstGeom>
            <a:noFill/>
            <a:ln w="9525">
              <a:noFill/>
              <a:miter lim="800000"/>
              <a:headEnd/>
              <a:tailEnd/>
            </a:ln>
          </p:spPr>
        </p:pic>
        <p:pic>
          <p:nvPicPr>
            <p:cNvPr id="8" name="Picture 31" descr="fn"/>
            <p:cNvPicPr>
              <a:picLocks noChangeAspect="1" noChangeArrowheads="1"/>
            </p:cNvPicPr>
            <p:nvPr/>
          </p:nvPicPr>
          <p:blipFill>
            <a:blip r:embed="rId5"/>
            <a:srcRect t="16693" b="3484"/>
            <a:stretch>
              <a:fillRect/>
            </a:stretch>
          </p:blipFill>
          <p:spPr bwMode="auto">
            <a:xfrm flipH="1">
              <a:off x="0" y="-11"/>
              <a:ext cx="864" cy="534"/>
            </a:xfrm>
            <a:prstGeom prst="rect">
              <a:avLst/>
            </a:prstGeom>
            <a:noFill/>
            <a:ln w="9525">
              <a:noFill/>
              <a:miter lim="800000"/>
              <a:headEnd/>
              <a:tailEnd/>
            </a:ln>
          </p:spPr>
        </p:pic>
        <p:pic>
          <p:nvPicPr>
            <p:cNvPr id="9" name="Picture 32" descr="lab2"/>
            <p:cNvPicPr>
              <a:picLocks noChangeAspect="1" noChangeArrowheads="1"/>
            </p:cNvPicPr>
            <p:nvPr/>
          </p:nvPicPr>
          <p:blipFill>
            <a:blip r:embed="rId6"/>
            <a:srcRect t="23676"/>
            <a:stretch>
              <a:fillRect/>
            </a:stretch>
          </p:blipFill>
          <p:spPr bwMode="auto">
            <a:xfrm>
              <a:off x="864" y="0"/>
              <a:ext cx="1536" cy="527"/>
            </a:xfrm>
            <a:prstGeom prst="rect">
              <a:avLst/>
            </a:prstGeom>
            <a:noFill/>
            <a:ln w="9525">
              <a:noFill/>
              <a:miter lim="800000"/>
              <a:headEnd/>
              <a:tailEnd/>
            </a:ln>
          </p:spPr>
        </p:pic>
        <p:pic>
          <p:nvPicPr>
            <p:cNvPr id="10" name="Picture 33" descr="fk_204"/>
            <p:cNvPicPr>
              <a:picLocks noChangeAspect="1" noChangeArrowheads="1"/>
            </p:cNvPicPr>
            <p:nvPr/>
          </p:nvPicPr>
          <p:blipFill>
            <a:blip r:embed="rId7"/>
            <a:srcRect l="5769" t="4167" r="3847" b="64583"/>
            <a:stretch>
              <a:fillRect/>
            </a:stretch>
          </p:blipFill>
          <p:spPr bwMode="auto">
            <a:xfrm flipH="1">
              <a:off x="2400" y="0"/>
              <a:ext cx="2016" cy="523"/>
            </a:xfrm>
            <a:prstGeom prst="rect">
              <a:avLst/>
            </a:prstGeom>
            <a:noFill/>
            <a:ln w="9525">
              <a:noFill/>
              <a:miter lim="800000"/>
              <a:headEnd/>
              <a:tailEnd/>
            </a:ln>
          </p:spPr>
        </p:pic>
      </p:grpSp>
      <p:pic>
        <p:nvPicPr>
          <p:cNvPr id="11" name="Picture 10"/>
          <p:cNvPicPr>
            <a:picLocks noChangeAspect="1"/>
          </p:cNvPicPr>
          <p:nvPr/>
        </p:nvPicPr>
        <p:blipFill>
          <a:blip r:embed="rId8"/>
          <a:stretch>
            <a:fillRect/>
          </a:stretch>
        </p:blipFill>
        <p:spPr>
          <a:xfrm>
            <a:off x="7086600" y="2590800"/>
            <a:ext cx="457200" cy="303581"/>
          </a:xfrm>
          <a:prstGeom prst="rect">
            <a:avLst/>
          </a:prstGeom>
        </p:spPr>
      </p:pic>
      <p:pic>
        <p:nvPicPr>
          <p:cNvPr id="12" name="Picture 11"/>
          <p:cNvPicPr>
            <a:picLocks noChangeAspect="1"/>
          </p:cNvPicPr>
          <p:nvPr/>
        </p:nvPicPr>
        <p:blipFill>
          <a:blip r:embed="rId9"/>
          <a:stretch>
            <a:fillRect/>
          </a:stretch>
        </p:blipFill>
        <p:spPr>
          <a:xfrm>
            <a:off x="4343400" y="2694612"/>
            <a:ext cx="640158" cy="434960"/>
          </a:xfrm>
          <a:prstGeom prst="rect">
            <a:avLst/>
          </a:prstGeom>
        </p:spPr>
      </p:pic>
      <p:pic>
        <p:nvPicPr>
          <p:cNvPr id="6" name="Picture 5" descr="italy-flag.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9587" y="2675938"/>
            <a:ext cx="549094" cy="373103"/>
          </a:xfrm>
          <a:prstGeom prst="rect">
            <a:avLst/>
          </a:prstGeom>
        </p:spPr>
      </p:pic>
      <p:sp>
        <p:nvSpPr>
          <p:cNvPr id="13" name="TextBox 12"/>
          <p:cNvSpPr txBox="1"/>
          <p:nvPr/>
        </p:nvSpPr>
        <p:spPr>
          <a:xfrm>
            <a:off x="0" y="3403417"/>
            <a:ext cx="11373390" cy="3539431"/>
          </a:xfrm>
          <a:prstGeom prst="rect">
            <a:avLst/>
          </a:prstGeom>
          <a:noFill/>
        </p:spPr>
        <p:txBody>
          <a:bodyPr wrap="square" rtlCol="0">
            <a:spAutoFit/>
          </a:bodyPr>
          <a:lstStyle/>
          <a:p>
            <a:r>
              <a:rPr lang="en-US" sz="4000" b="1" dirty="0">
                <a:solidFill>
                  <a:srgbClr val="FF0000"/>
                </a:solidFill>
                <a:latin typeface="Comic Sans MS"/>
                <a:cs typeface="Comic Sans MS"/>
              </a:rPr>
              <a:t>Motivations</a:t>
            </a:r>
          </a:p>
          <a:p>
            <a:endParaRPr lang="en-US" sz="4000" b="1" dirty="0">
              <a:solidFill>
                <a:srgbClr val="FF0000"/>
              </a:solidFill>
              <a:latin typeface="Comic Sans MS"/>
              <a:cs typeface="Comic Sans MS"/>
            </a:endParaRPr>
          </a:p>
          <a:p>
            <a:r>
              <a:rPr lang="en-US" sz="2800" dirty="0">
                <a:solidFill>
                  <a:srgbClr val="FF0000"/>
                </a:solidFill>
                <a:latin typeface="Comic Sans MS"/>
                <a:cs typeface="Comic Sans MS"/>
              </a:rPr>
              <a:t>Origin of the heavy elements in the universe?</a:t>
            </a:r>
          </a:p>
          <a:p>
            <a:endParaRPr lang="en-US" sz="2800" dirty="0">
              <a:solidFill>
                <a:srgbClr val="FF0000"/>
              </a:solidFill>
              <a:latin typeface="Comic Sans MS"/>
              <a:cs typeface="Comic Sans MS"/>
            </a:endParaRPr>
          </a:p>
          <a:p>
            <a:r>
              <a:rPr lang="en-US" sz="2800" dirty="0">
                <a:solidFill>
                  <a:srgbClr val="FF0000"/>
                </a:solidFill>
                <a:latin typeface="Comic Sans MS"/>
                <a:cs typeface="Comic Sans MS"/>
              </a:rPr>
              <a:t>Can we measure nuclei along the r- process path?</a:t>
            </a:r>
          </a:p>
          <a:p>
            <a:endParaRPr lang="en-US" sz="2800" dirty="0">
              <a:solidFill>
                <a:srgbClr val="FF0000"/>
              </a:solidFill>
              <a:latin typeface="Comic Sans MS"/>
              <a:cs typeface="Comic Sans MS"/>
            </a:endParaRPr>
          </a:p>
          <a:p>
            <a:r>
              <a:rPr lang="en-US" sz="2800" dirty="0">
                <a:solidFill>
                  <a:srgbClr val="FF0000"/>
                </a:solidFill>
                <a:latin typeface="Comic Sans MS"/>
                <a:cs typeface="Comic Sans MS"/>
              </a:rPr>
              <a:t>Which one</a:t>
            </a:r>
            <a:r>
              <a:rPr lang="en-US" sz="3200" dirty="0">
                <a:solidFill>
                  <a:srgbClr val="FF0000"/>
                </a:solidFill>
                <a:latin typeface="Comic Sans MS"/>
                <a:cs typeface="Comic Sans MS"/>
              </a:rPr>
              <a:t>s are the most important?</a:t>
            </a:r>
          </a:p>
        </p:txBody>
      </p:sp>
      <p:pic>
        <p:nvPicPr>
          <p:cNvPr id="3" name="Picture 2"/>
          <p:cNvPicPr>
            <a:picLocks noChangeAspect="1"/>
          </p:cNvPicPr>
          <p:nvPr/>
        </p:nvPicPr>
        <p:blipFill>
          <a:blip r:embed="rId11"/>
          <a:stretch>
            <a:fillRect/>
          </a:stretch>
        </p:blipFill>
        <p:spPr>
          <a:xfrm>
            <a:off x="6562201" y="2059339"/>
            <a:ext cx="421359" cy="280906"/>
          </a:xfrm>
          <a:prstGeom prst="rect">
            <a:avLst/>
          </a:prstGeom>
        </p:spPr>
      </p:pic>
    </p:spTree>
    <p:extLst>
      <p:ext uri="{BB962C8B-B14F-4D97-AF65-F5344CB8AC3E}">
        <p14:creationId xmlns:p14="http://schemas.microsoft.com/office/powerpoint/2010/main" val="1138960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4" name="Content Placeholder 3" descr="18FuturaSciences.gif"/>
          <p:cNvPicPr>
            <a:picLocks noGrp="1" noChangeAspect="1"/>
          </p:cNvPicPr>
          <p:nvPr>
            <p:ph idx="1"/>
          </p:nvPr>
        </p:nvPicPr>
        <p:blipFill>
          <a:blip r:embed="rId2">
            <a:extLst>
              <a:ext uri="{28A0092B-C50C-407E-A947-70E740481C1C}">
                <a14:useLocalDpi xmlns:a14="http://schemas.microsoft.com/office/drawing/2010/main" val="0"/>
              </a:ext>
            </a:extLst>
          </a:blip>
          <a:srcRect t="1969" b="1969"/>
          <a:stretch>
            <a:fillRect/>
          </a:stretch>
        </p:blipFill>
        <p:spPr>
          <a:xfrm>
            <a:off x="0" y="0"/>
            <a:ext cx="9816253" cy="6857999"/>
          </a:xfrm>
        </p:spPr>
      </p:pic>
    </p:spTree>
    <p:extLst>
      <p:ext uri="{BB962C8B-B14F-4D97-AF65-F5344CB8AC3E}">
        <p14:creationId xmlns:p14="http://schemas.microsoft.com/office/powerpoint/2010/main" val="1726391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211115" y="1157385"/>
            <a:ext cx="8378345" cy="5457629"/>
          </a:xfrm>
          <a:prstGeom prst="rect">
            <a:avLst/>
          </a:prstGeom>
        </p:spPr>
      </p:pic>
      <p:sp>
        <p:nvSpPr>
          <p:cNvPr id="7" name="TextBox 6"/>
          <p:cNvSpPr txBox="1"/>
          <p:nvPr/>
        </p:nvSpPr>
        <p:spPr>
          <a:xfrm>
            <a:off x="4073381" y="4823461"/>
            <a:ext cx="5173211" cy="1015663"/>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285750" indent="-285750">
              <a:buFont typeface="Arial"/>
              <a:buChar char="•"/>
            </a:pPr>
            <a:r>
              <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How do you decide which nuclei to measure</a:t>
            </a:r>
          </a:p>
          <a:p>
            <a:pPr marL="285750" indent="-285750">
              <a:buFont typeface="Arial"/>
              <a:buChar char="•"/>
            </a:pPr>
            <a:endPar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marL="285750" indent="-285750">
              <a:buFont typeface="Arial"/>
              <a:buChar char="•"/>
            </a:pPr>
            <a:r>
              <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What is the required precision?</a:t>
            </a:r>
          </a:p>
        </p:txBody>
      </p:sp>
      <p:sp>
        <p:nvSpPr>
          <p:cNvPr id="6" name="TextBox 5">
            <a:extLst>
              <a:ext uri="{FF2B5EF4-FFF2-40B4-BE49-F238E27FC236}">
                <a16:creationId xmlns:a16="http://schemas.microsoft.com/office/drawing/2014/main" id="{70AA4E51-5891-1143-A86D-55DCFAF693DD}"/>
              </a:ext>
            </a:extLst>
          </p:cNvPr>
          <p:cNvSpPr txBox="1"/>
          <p:nvPr/>
        </p:nvSpPr>
        <p:spPr>
          <a:xfrm>
            <a:off x="1010653" y="6128084"/>
            <a:ext cx="2137316" cy="369332"/>
          </a:xfrm>
          <a:prstGeom prst="rect">
            <a:avLst/>
          </a:prstGeom>
          <a:noFill/>
        </p:spPr>
        <p:txBody>
          <a:bodyPr wrap="none" rtlCol="0">
            <a:spAutoFit/>
          </a:bodyPr>
          <a:lstStyle/>
          <a:p>
            <a:r>
              <a:rPr lang="en-US" b="1" dirty="0">
                <a:solidFill>
                  <a:srgbClr val="FFC000"/>
                </a:solidFill>
              </a:rPr>
              <a:t>Courtesy of N. </a:t>
            </a:r>
            <a:r>
              <a:rPr lang="en-US" b="1" dirty="0" err="1">
                <a:solidFill>
                  <a:srgbClr val="FFC000"/>
                </a:solidFill>
              </a:rPr>
              <a:t>Vassh</a:t>
            </a:r>
            <a:endParaRPr lang="en-US" b="1" dirty="0">
              <a:solidFill>
                <a:srgbClr val="FFC000"/>
              </a:solidFill>
            </a:endParaRPr>
          </a:p>
        </p:txBody>
      </p:sp>
    </p:spTree>
    <p:extLst>
      <p:ext uri="{BB962C8B-B14F-4D97-AF65-F5344CB8AC3E}">
        <p14:creationId xmlns:p14="http://schemas.microsoft.com/office/powerpoint/2010/main" val="3823747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9601" y="2063549"/>
            <a:ext cx="2476500" cy="1778000"/>
          </a:xfrm>
          <a:prstGeom prst="rect">
            <a:avLst/>
          </a:prstGeom>
        </p:spPr>
      </p:pic>
      <p:sp>
        <p:nvSpPr>
          <p:cNvPr id="4" name="Text Box 3"/>
          <p:cNvSpPr txBox="1">
            <a:spLocks noChangeArrowheads="1"/>
          </p:cNvSpPr>
          <p:nvPr/>
        </p:nvSpPr>
        <p:spPr bwMode="auto">
          <a:xfrm>
            <a:off x="190573" y="4127207"/>
            <a:ext cx="5196555" cy="2554545"/>
          </a:xfrm>
          <a:prstGeom prst="rect">
            <a:avLst/>
          </a:prstGeom>
          <a:solidFill>
            <a:srgbClr val="FFFF00"/>
          </a:solidFill>
          <a:ln w="9525">
            <a:noFill/>
            <a:miter lim="800000"/>
            <a:headEnd/>
            <a:tailEnd/>
          </a:ln>
          <a:effectLst/>
        </p:spPr>
        <p:txBody>
          <a:bodyPr wrap="none">
            <a:spAutoFit/>
          </a:bodyPr>
          <a:lstStyle/>
          <a:p>
            <a:r>
              <a:rPr lang="en-US" sz="4000" b="0" dirty="0">
                <a:solidFill>
                  <a:srgbClr val="333399"/>
                </a:solidFill>
                <a:effectLst/>
                <a:latin typeface="Comic Sans MS"/>
              </a:rPr>
              <a:t>Nuclear masses</a:t>
            </a:r>
          </a:p>
          <a:p>
            <a:r>
              <a:rPr lang="en-US" sz="4000" dirty="0" err="1">
                <a:solidFill>
                  <a:srgbClr val="333399"/>
                </a:solidFill>
                <a:latin typeface="Symbol"/>
              </a:rPr>
              <a:t>b</a:t>
            </a:r>
            <a:r>
              <a:rPr lang="en-US" sz="4000" dirty="0">
                <a:solidFill>
                  <a:srgbClr val="333399"/>
                </a:solidFill>
                <a:latin typeface="Comic Sans MS"/>
              </a:rPr>
              <a:t>-decay rates</a:t>
            </a:r>
          </a:p>
          <a:p>
            <a:r>
              <a:rPr lang="en-US" sz="4000" b="0" dirty="0">
                <a:solidFill>
                  <a:srgbClr val="333399"/>
                </a:solidFill>
                <a:effectLst/>
                <a:latin typeface="Comic Sans MS"/>
              </a:rPr>
              <a:t>n</a:t>
            </a:r>
            <a:r>
              <a:rPr lang="en-US" sz="4000" dirty="0">
                <a:solidFill>
                  <a:srgbClr val="333399"/>
                </a:solidFill>
                <a:latin typeface="Comic Sans MS"/>
              </a:rPr>
              <a:t>- capture</a:t>
            </a:r>
          </a:p>
          <a:p>
            <a:r>
              <a:rPr lang="en-US" sz="4000" b="0" dirty="0">
                <a:solidFill>
                  <a:srgbClr val="333399"/>
                </a:solidFill>
                <a:effectLst/>
                <a:latin typeface="Symbol"/>
              </a:rPr>
              <a:t>b</a:t>
            </a:r>
            <a:r>
              <a:rPr lang="en-US" sz="4000" b="0" dirty="0">
                <a:solidFill>
                  <a:srgbClr val="333399"/>
                </a:solidFill>
                <a:effectLst/>
                <a:latin typeface="Comic Sans MS"/>
              </a:rPr>
              <a:t>-delayed n-emissio</a:t>
            </a:r>
            <a:r>
              <a:rPr lang="en-US" sz="4000" dirty="0">
                <a:solidFill>
                  <a:srgbClr val="333399"/>
                </a:solidFill>
                <a:latin typeface="Comic Sans MS"/>
              </a:rPr>
              <a:t>n</a:t>
            </a:r>
            <a:endParaRPr lang="en-US" sz="4000" b="0" dirty="0">
              <a:solidFill>
                <a:srgbClr val="333399"/>
              </a:solidFill>
              <a:effectLst/>
              <a:latin typeface="Comic Sans MS"/>
            </a:endParaRPr>
          </a:p>
        </p:txBody>
      </p:sp>
      <p:sp>
        <p:nvSpPr>
          <p:cNvPr id="5" name="TextBox 4"/>
          <p:cNvSpPr txBox="1"/>
          <p:nvPr/>
        </p:nvSpPr>
        <p:spPr>
          <a:xfrm>
            <a:off x="3624829" y="2150991"/>
            <a:ext cx="5519171" cy="923330"/>
          </a:xfrm>
          <a:prstGeom prst="rect">
            <a:avLst/>
          </a:prstGeom>
          <a:noFill/>
        </p:spPr>
        <p:txBody>
          <a:bodyPr wrap="none" rtlCol="0">
            <a:spAutoFit/>
          </a:bodyPr>
          <a:lstStyle/>
          <a:p>
            <a:r>
              <a:rPr lang="en-US" sz="3600" dirty="0"/>
              <a:t>R-process Sensitivity Studies</a:t>
            </a:r>
          </a:p>
          <a:p>
            <a:r>
              <a:rPr lang="en-US" dirty="0" err="1"/>
              <a:t>Mumpower</a:t>
            </a:r>
            <a:r>
              <a:rPr lang="en-US" dirty="0"/>
              <a:t>, </a:t>
            </a:r>
            <a:r>
              <a:rPr lang="en-US" dirty="0" err="1"/>
              <a:t>Surman</a:t>
            </a:r>
            <a:r>
              <a:rPr lang="en-US" dirty="0"/>
              <a:t>, McLaughlin, Aprahamian, et al.</a:t>
            </a:r>
          </a:p>
        </p:txBody>
      </p:sp>
      <p:sp>
        <p:nvSpPr>
          <p:cNvPr id="6" name="Text Box 2"/>
          <p:cNvSpPr txBox="1">
            <a:spLocks noChangeArrowheads="1"/>
          </p:cNvSpPr>
          <p:nvPr/>
        </p:nvSpPr>
        <p:spPr bwMode="auto">
          <a:xfrm>
            <a:off x="329601" y="1383638"/>
            <a:ext cx="9051526" cy="1938992"/>
          </a:xfrm>
          <a:prstGeom prst="rect">
            <a:avLst/>
          </a:prstGeom>
          <a:noFill/>
          <a:ln w="9525">
            <a:noFill/>
            <a:miter lim="800000"/>
            <a:headEnd/>
            <a:tailEnd/>
          </a:ln>
          <a:effectLst/>
        </p:spPr>
        <p:txBody>
          <a:bodyPr wrap="none">
            <a:spAutoFit/>
          </a:bodyPr>
          <a:lstStyle/>
          <a:p>
            <a:r>
              <a:rPr lang="en-US" sz="4000" dirty="0">
                <a:solidFill>
                  <a:srgbClr val="FF0000"/>
                </a:solidFill>
                <a:effectLst>
                  <a:outerShdw blurRad="38100" dist="38100" dir="2700000" algn="tl">
                    <a:srgbClr val="C0C0C0"/>
                  </a:outerShdw>
                </a:effectLst>
                <a:latin typeface="Comic Sans MS"/>
                <a:cs typeface="Comic Sans MS"/>
              </a:rPr>
              <a:t>Major Shells and evolution of shells…</a:t>
            </a:r>
          </a:p>
          <a:p>
            <a:endParaRPr lang="en-US" sz="4000" dirty="0">
              <a:solidFill>
                <a:srgbClr val="FF0000"/>
              </a:solidFill>
              <a:effectLst>
                <a:outerShdw blurRad="38100" dist="38100" dir="2700000" algn="tl">
                  <a:srgbClr val="C0C0C0"/>
                </a:outerShdw>
              </a:effectLst>
              <a:latin typeface="Comic Sans MS"/>
              <a:cs typeface="Comic Sans MS"/>
            </a:endParaRPr>
          </a:p>
          <a:p>
            <a:endParaRPr lang="en-US" sz="4000" dirty="0">
              <a:solidFill>
                <a:srgbClr val="FF0000"/>
              </a:solidFill>
              <a:effectLst>
                <a:outerShdw blurRad="38100" dist="38100" dir="2700000" algn="tl">
                  <a:srgbClr val="C0C0C0"/>
                </a:outerShdw>
              </a:effectLst>
              <a:latin typeface="Comic Sans MS"/>
              <a:cs typeface="Comic Sans MS"/>
            </a:endParaRPr>
          </a:p>
        </p:txBody>
      </p:sp>
      <p:sp>
        <p:nvSpPr>
          <p:cNvPr id="7" name="TextBox 8"/>
          <p:cNvSpPr txBox="1">
            <a:spLocks noChangeArrowheads="1"/>
          </p:cNvSpPr>
          <p:nvPr/>
        </p:nvSpPr>
        <p:spPr bwMode="auto">
          <a:xfrm>
            <a:off x="890534" y="246182"/>
            <a:ext cx="899318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solidFill>
                  <a:srgbClr val="800000"/>
                </a:solidFill>
                <a:latin typeface="Comic Sans MS" charset="0"/>
                <a:cs typeface="Comic Sans MS" charset="0"/>
              </a:rPr>
              <a:t>What are the Nuclear Physics Challenges? </a:t>
            </a:r>
            <a:r>
              <a:rPr lang="en-US" sz="3600" dirty="0">
                <a:solidFill>
                  <a:srgbClr val="0000FF"/>
                </a:solidFill>
                <a:latin typeface="Comic Sans MS" charset="0"/>
                <a:cs typeface="Comic Sans MS" charset="0"/>
              </a:rPr>
              <a:t>Nuclear Structure</a:t>
            </a:r>
          </a:p>
          <a:p>
            <a:pPr eaLnBrk="1" hangingPunct="1"/>
            <a:endParaRPr lang="en-US" sz="3600" dirty="0">
              <a:solidFill>
                <a:srgbClr val="800000"/>
              </a:solidFill>
              <a:latin typeface="Comic Sans MS" charset="0"/>
              <a:cs typeface="Comic Sans MS" charset="0"/>
            </a:endParaRPr>
          </a:p>
        </p:txBody>
      </p:sp>
      <p:sp>
        <p:nvSpPr>
          <p:cNvPr id="2" name="TextBox 1">
            <a:extLst>
              <a:ext uri="{FF2B5EF4-FFF2-40B4-BE49-F238E27FC236}">
                <a16:creationId xmlns:a16="http://schemas.microsoft.com/office/drawing/2014/main" id="{5E791DC3-172D-2543-9DCA-D6107F698825}"/>
              </a:ext>
            </a:extLst>
          </p:cNvPr>
          <p:cNvSpPr txBox="1"/>
          <p:nvPr/>
        </p:nvSpPr>
        <p:spPr>
          <a:xfrm rot="19433215">
            <a:off x="5204651" y="4533692"/>
            <a:ext cx="3852337" cy="523220"/>
          </a:xfrm>
          <a:prstGeom prst="rect">
            <a:avLst/>
          </a:prstGeom>
          <a:noFill/>
        </p:spPr>
        <p:txBody>
          <a:bodyPr wrap="none" rtlCol="0">
            <a:spAutoFit/>
          </a:bodyPr>
          <a:lstStyle/>
          <a:p>
            <a:r>
              <a:rPr lang="en-US" sz="2800" dirty="0">
                <a:solidFill>
                  <a:srgbClr val="C00000"/>
                </a:solidFill>
                <a:latin typeface="Comic Sans MS" panose="030F0902030302020204" pitchFamily="66" charset="0"/>
              </a:rPr>
              <a:t>Onset of deformation</a:t>
            </a:r>
          </a:p>
        </p:txBody>
      </p:sp>
    </p:spTree>
    <p:extLst>
      <p:ext uri="{BB962C8B-B14F-4D97-AF65-F5344CB8AC3E}">
        <p14:creationId xmlns:p14="http://schemas.microsoft.com/office/powerpoint/2010/main" val="23815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49" name="Picture 2" descr="M:\Research\Home-Research\2014\n82mss\abpd-ani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7086600" y="1981200"/>
            <a:ext cx="228600" cy="2286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1" name="TextBox 15"/>
          <p:cNvSpPr txBox="1">
            <a:spLocks noChangeArrowheads="1"/>
          </p:cNvSpPr>
          <p:nvPr/>
        </p:nvSpPr>
        <p:spPr bwMode="auto">
          <a:xfrm>
            <a:off x="7391400" y="1955800"/>
            <a:ext cx="19812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Baseline</a:t>
            </a:r>
          </a:p>
        </p:txBody>
      </p:sp>
      <p:sp>
        <p:nvSpPr>
          <p:cNvPr id="27652" name="TextBox 16"/>
          <p:cNvSpPr txBox="1">
            <a:spLocks noChangeArrowheads="1"/>
          </p:cNvSpPr>
          <p:nvPr/>
        </p:nvSpPr>
        <p:spPr bwMode="auto">
          <a:xfrm>
            <a:off x="7086600" y="1219200"/>
            <a:ext cx="86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Legend</a:t>
            </a:r>
          </a:p>
        </p:txBody>
      </p:sp>
      <p:sp>
        <p:nvSpPr>
          <p:cNvPr id="18" name="Oval 17"/>
          <p:cNvSpPr/>
          <p:nvPr/>
        </p:nvSpPr>
        <p:spPr>
          <a:xfrm>
            <a:off x="7070725" y="1589088"/>
            <a:ext cx="260350" cy="260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4" name="TextBox 18"/>
          <p:cNvSpPr txBox="1">
            <a:spLocks noChangeArrowheads="1"/>
          </p:cNvSpPr>
          <p:nvPr/>
        </p:nvSpPr>
        <p:spPr bwMode="auto">
          <a:xfrm>
            <a:off x="7391400" y="15748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Solar Data</a:t>
            </a:r>
          </a:p>
        </p:txBody>
      </p:sp>
    </p:spTree>
    <p:extLst>
      <p:ext uri="{BB962C8B-B14F-4D97-AF65-F5344CB8AC3E}">
        <p14:creationId xmlns:p14="http://schemas.microsoft.com/office/powerpoint/2010/main" val="362122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93FF9-F7CB-3447-B9A4-F2F5C97AE933}"/>
              </a:ext>
            </a:extLst>
          </p:cNvPr>
          <p:cNvPicPr>
            <a:picLocks noChangeAspect="1"/>
          </p:cNvPicPr>
          <p:nvPr/>
        </p:nvPicPr>
        <p:blipFill rotWithShape="1">
          <a:blip r:embed="rId3"/>
          <a:srcRect r="1082"/>
          <a:stretch/>
        </p:blipFill>
        <p:spPr>
          <a:xfrm>
            <a:off x="641350" y="1009650"/>
            <a:ext cx="7550150" cy="5448300"/>
          </a:xfrm>
          <a:prstGeom prst="rect">
            <a:avLst/>
          </a:prstGeom>
        </p:spPr>
      </p:pic>
      <p:sp>
        <p:nvSpPr>
          <p:cNvPr id="7" name="AutoShape 2" descr="Science">
            <a:hlinkClick r:id="rId4"/>
            <a:extLst>
              <a:ext uri="{FF2B5EF4-FFF2-40B4-BE49-F238E27FC236}">
                <a16:creationId xmlns:a16="http://schemas.microsoft.com/office/drawing/2014/main" id="{37CA440D-F032-3547-9501-3839C465238C}"/>
              </a:ext>
            </a:extLst>
          </p:cNvPr>
          <p:cNvSpPr>
            <a:spLocks noChangeAspect="1" noChangeArrowheads="1"/>
          </p:cNvSpPr>
          <p:nvPr/>
        </p:nvSpPr>
        <p:spPr bwMode="auto">
          <a:xfrm>
            <a:off x="305174" y="-131444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54913918-6007-1046-B19A-F6CB09FF13D6}"/>
              </a:ext>
            </a:extLst>
          </p:cNvPr>
          <p:cNvPicPr>
            <a:picLocks noChangeAspect="1"/>
          </p:cNvPicPr>
          <p:nvPr/>
        </p:nvPicPr>
        <p:blipFill>
          <a:blip r:embed="rId5"/>
          <a:stretch>
            <a:fillRect/>
          </a:stretch>
        </p:blipFill>
        <p:spPr>
          <a:xfrm>
            <a:off x="6543987" y="1009650"/>
            <a:ext cx="1647513" cy="926726"/>
          </a:xfrm>
          <a:prstGeom prst="rect">
            <a:avLst/>
          </a:prstGeom>
        </p:spPr>
      </p:pic>
    </p:spTree>
    <p:extLst>
      <p:ext uri="{BB962C8B-B14F-4D97-AF65-F5344CB8AC3E}">
        <p14:creationId xmlns:p14="http://schemas.microsoft.com/office/powerpoint/2010/main" val="134490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3" name="Picture 2" descr="M:\Research\Home-Research\2014\n82mss\abpd-ani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7086600" y="1981200"/>
            <a:ext cx="228600" cy="2286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5" name="TextBox 13"/>
          <p:cNvSpPr txBox="1">
            <a:spLocks noChangeArrowheads="1"/>
          </p:cNvSpPr>
          <p:nvPr/>
        </p:nvSpPr>
        <p:spPr bwMode="auto">
          <a:xfrm>
            <a:off x="7391400" y="1955800"/>
            <a:ext cx="19812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Baseline</a:t>
            </a:r>
          </a:p>
        </p:txBody>
      </p:sp>
      <p:sp>
        <p:nvSpPr>
          <p:cNvPr id="28676" name="TextBox 14"/>
          <p:cNvSpPr txBox="1">
            <a:spLocks noChangeArrowheads="1"/>
          </p:cNvSpPr>
          <p:nvPr/>
        </p:nvSpPr>
        <p:spPr bwMode="auto">
          <a:xfrm>
            <a:off x="7086600" y="1219200"/>
            <a:ext cx="86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Legend</a:t>
            </a:r>
          </a:p>
        </p:txBody>
      </p:sp>
      <p:sp>
        <p:nvSpPr>
          <p:cNvPr id="16" name="Oval 15"/>
          <p:cNvSpPr/>
          <p:nvPr/>
        </p:nvSpPr>
        <p:spPr>
          <a:xfrm>
            <a:off x="7070725" y="1589088"/>
            <a:ext cx="260350" cy="260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8" name="TextBox 16"/>
          <p:cNvSpPr txBox="1">
            <a:spLocks noChangeArrowheads="1"/>
          </p:cNvSpPr>
          <p:nvPr/>
        </p:nvSpPr>
        <p:spPr bwMode="auto">
          <a:xfrm>
            <a:off x="7391400" y="15748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Solar Data</a:t>
            </a:r>
          </a:p>
        </p:txBody>
      </p:sp>
      <p:sp>
        <p:nvSpPr>
          <p:cNvPr id="18" name="Rectangle 17"/>
          <p:cNvSpPr/>
          <p:nvPr/>
        </p:nvSpPr>
        <p:spPr>
          <a:xfrm>
            <a:off x="7086600" y="2328863"/>
            <a:ext cx="228600" cy="228600"/>
          </a:xfrm>
          <a:prstGeom prst="rect">
            <a:avLst/>
          </a:prstGeom>
          <a:solidFill>
            <a:srgbClr val="F05A4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80" name="TextBox 18"/>
          <p:cNvSpPr txBox="1">
            <a:spLocks noChangeArrowheads="1"/>
          </p:cNvSpPr>
          <p:nvPr/>
        </p:nvSpPr>
        <p:spPr bwMode="auto">
          <a:xfrm>
            <a:off x="7391400" y="22860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(n,g)-rates only</a:t>
            </a:r>
          </a:p>
        </p:txBody>
      </p:sp>
    </p:spTree>
    <p:extLst>
      <p:ext uri="{BB962C8B-B14F-4D97-AF65-F5344CB8AC3E}">
        <p14:creationId xmlns:p14="http://schemas.microsoft.com/office/powerpoint/2010/main" val="3688329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7" name="Picture 2" descr="M:\Research\Home-Research\2014\n82mss\abpd-ani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85800"/>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7086600" y="1981200"/>
            <a:ext cx="228600" cy="2286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99" name="TextBox 15"/>
          <p:cNvSpPr txBox="1">
            <a:spLocks noChangeArrowheads="1"/>
          </p:cNvSpPr>
          <p:nvPr/>
        </p:nvSpPr>
        <p:spPr bwMode="auto">
          <a:xfrm>
            <a:off x="7391400" y="1955800"/>
            <a:ext cx="19812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Baseline</a:t>
            </a:r>
          </a:p>
        </p:txBody>
      </p:sp>
      <p:sp>
        <p:nvSpPr>
          <p:cNvPr id="29700" name="TextBox 16"/>
          <p:cNvSpPr txBox="1">
            <a:spLocks noChangeArrowheads="1"/>
          </p:cNvSpPr>
          <p:nvPr/>
        </p:nvSpPr>
        <p:spPr bwMode="auto">
          <a:xfrm>
            <a:off x="7086600" y="1219200"/>
            <a:ext cx="86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Legend</a:t>
            </a:r>
          </a:p>
        </p:txBody>
      </p:sp>
      <p:sp>
        <p:nvSpPr>
          <p:cNvPr id="18" name="Oval 17"/>
          <p:cNvSpPr/>
          <p:nvPr/>
        </p:nvSpPr>
        <p:spPr>
          <a:xfrm>
            <a:off x="7070725" y="1589088"/>
            <a:ext cx="260350" cy="260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2" name="TextBox 18"/>
          <p:cNvSpPr txBox="1">
            <a:spLocks noChangeArrowheads="1"/>
          </p:cNvSpPr>
          <p:nvPr/>
        </p:nvSpPr>
        <p:spPr bwMode="auto">
          <a:xfrm>
            <a:off x="7391400" y="15748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Solar Data</a:t>
            </a:r>
          </a:p>
        </p:txBody>
      </p:sp>
      <p:sp>
        <p:nvSpPr>
          <p:cNvPr id="20" name="Rectangle 19"/>
          <p:cNvSpPr/>
          <p:nvPr/>
        </p:nvSpPr>
        <p:spPr>
          <a:xfrm>
            <a:off x="7086600" y="2328863"/>
            <a:ext cx="228600" cy="228600"/>
          </a:xfrm>
          <a:prstGeom prst="rect">
            <a:avLst/>
          </a:prstGeom>
          <a:solidFill>
            <a:srgbClr val="F05A4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4" name="TextBox 20"/>
          <p:cNvSpPr txBox="1">
            <a:spLocks noChangeArrowheads="1"/>
          </p:cNvSpPr>
          <p:nvPr/>
        </p:nvSpPr>
        <p:spPr bwMode="auto">
          <a:xfrm>
            <a:off x="7391400" y="22860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(n,g)-rates only</a:t>
            </a:r>
          </a:p>
        </p:txBody>
      </p:sp>
      <p:sp>
        <p:nvSpPr>
          <p:cNvPr id="22" name="Rectangle 21"/>
          <p:cNvSpPr/>
          <p:nvPr/>
        </p:nvSpPr>
        <p:spPr>
          <a:xfrm>
            <a:off x="7086600" y="2709863"/>
            <a:ext cx="228600" cy="228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6" name="TextBox 22"/>
          <p:cNvSpPr txBox="1">
            <a:spLocks noChangeArrowheads="1"/>
          </p:cNvSpPr>
          <p:nvPr/>
        </p:nvSpPr>
        <p:spPr bwMode="auto">
          <a:xfrm>
            <a:off x="7391400" y="2663825"/>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Beta-decay rates only</a:t>
            </a:r>
          </a:p>
        </p:txBody>
      </p:sp>
    </p:spTree>
    <p:extLst>
      <p:ext uri="{BB962C8B-B14F-4D97-AF65-F5344CB8AC3E}">
        <p14:creationId xmlns:p14="http://schemas.microsoft.com/office/powerpoint/2010/main" val="2994504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1" name="Picture 2" descr="M:\Research\Home-Research\2014\n82mss\abpd-ani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85800"/>
            <a:ext cx="7315200" cy="550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7086600" y="1981200"/>
            <a:ext cx="228600" cy="2286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3" name="TextBox 17"/>
          <p:cNvSpPr txBox="1">
            <a:spLocks noChangeArrowheads="1"/>
          </p:cNvSpPr>
          <p:nvPr/>
        </p:nvSpPr>
        <p:spPr bwMode="auto">
          <a:xfrm>
            <a:off x="7391400" y="1955800"/>
            <a:ext cx="19812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Baseline</a:t>
            </a:r>
          </a:p>
        </p:txBody>
      </p:sp>
      <p:sp>
        <p:nvSpPr>
          <p:cNvPr id="30724" name="TextBox 18"/>
          <p:cNvSpPr txBox="1">
            <a:spLocks noChangeArrowheads="1"/>
          </p:cNvSpPr>
          <p:nvPr/>
        </p:nvSpPr>
        <p:spPr bwMode="auto">
          <a:xfrm>
            <a:off x="7086600" y="1219200"/>
            <a:ext cx="86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Legend</a:t>
            </a:r>
          </a:p>
        </p:txBody>
      </p:sp>
      <p:sp>
        <p:nvSpPr>
          <p:cNvPr id="20" name="Oval 19"/>
          <p:cNvSpPr/>
          <p:nvPr/>
        </p:nvSpPr>
        <p:spPr>
          <a:xfrm>
            <a:off x="7070725" y="1589088"/>
            <a:ext cx="260350" cy="260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6" name="TextBox 20"/>
          <p:cNvSpPr txBox="1">
            <a:spLocks noChangeArrowheads="1"/>
          </p:cNvSpPr>
          <p:nvPr/>
        </p:nvSpPr>
        <p:spPr bwMode="auto">
          <a:xfrm>
            <a:off x="7391400" y="15748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Solar Data</a:t>
            </a:r>
          </a:p>
        </p:txBody>
      </p:sp>
      <p:sp>
        <p:nvSpPr>
          <p:cNvPr id="22" name="Rectangle 21"/>
          <p:cNvSpPr/>
          <p:nvPr/>
        </p:nvSpPr>
        <p:spPr>
          <a:xfrm>
            <a:off x="7086600" y="2328863"/>
            <a:ext cx="228600" cy="228600"/>
          </a:xfrm>
          <a:prstGeom prst="rect">
            <a:avLst/>
          </a:prstGeom>
          <a:solidFill>
            <a:srgbClr val="F05A4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8" name="TextBox 22"/>
          <p:cNvSpPr txBox="1">
            <a:spLocks noChangeArrowheads="1"/>
          </p:cNvSpPr>
          <p:nvPr/>
        </p:nvSpPr>
        <p:spPr bwMode="auto">
          <a:xfrm>
            <a:off x="7391400" y="22860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(n,g)-rates only</a:t>
            </a:r>
          </a:p>
        </p:txBody>
      </p:sp>
      <p:sp>
        <p:nvSpPr>
          <p:cNvPr id="24" name="Rectangle 23"/>
          <p:cNvSpPr/>
          <p:nvPr/>
        </p:nvSpPr>
        <p:spPr>
          <a:xfrm>
            <a:off x="7086600" y="2709863"/>
            <a:ext cx="228600" cy="228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30" name="TextBox 24"/>
          <p:cNvSpPr txBox="1">
            <a:spLocks noChangeArrowheads="1"/>
          </p:cNvSpPr>
          <p:nvPr/>
        </p:nvSpPr>
        <p:spPr bwMode="auto">
          <a:xfrm>
            <a:off x="7391400" y="2663825"/>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Beta-decay rates only</a:t>
            </a:r>
          </a:p>
        </p:txBody>
      </p:sp>
      <p:sp>
        <p:nvSpPr>
          <p:cNvPr id="26" name="Rectangle 25"/>
          <p:cNvSpPr/>
          <p:nvPr/>
        </p:nvSpPr>
        <p:spPr>
          <a:xfrm>
            <a:off x="7086600" y="3090863"/>
            <a:ext cx="228600" cy="2286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32" name="TextBox 26"/>
          <p:cNvSpPr txBox="1">
            <a:spLocks noChangeArrowheads="1"/>
          </p:cNvSpPr>
          <p:nvPr/>
        </p:nvSpPr>
        <p:spPr bwMode="auto">
          <a:xfrm>
            <a:off x="7391400" y="3044825"/>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Sn only</a:t>
            </a:r>
          </a:p>
        </p:txBody>
      </p:sp>
    </p:spTree>
    <p:extLst>
      <p:ext uri="{BB962C8B-B14F-4D97-AF65-F5344CB8AC3E}">
        <p14:creationId xmlns:p14="http://schemas.microsoft.com/office/powerpoint/2010/main" val="2255236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5" name="Picture 2" descr="M:\Research\Home-Research\2014\n82mss\abpd-ani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85800"/>
            <a:ext cx="7315200" cy="550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7086600" y="1981200"/>
            <a:ext cx="228600" cy="2286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Box 7"/>
          <p:cNvSpPr txBox="1">
            <a:spLocks noChangeArrowheads="1"/>
          </p:cNvSpPr>
          <p:nvPr/>
        </p:nvSpPr>
        <p:spPr bwMode="auto">
          <a:xfrm>
            <a:off x="7086600" y="1219200"/>
            <a:ext cx="86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Legend</a:t>
            </a:r>
          </a:p>
        </p:txBody>
      </p:sp>
      <p:sp>
        <p:nvSpPr>
          <p:cNvPr id="9" name="Oval 8"/>
          <p:cNvSpPr/>
          <p:nvPr/>
        </p:nvSpPr>
        <p:spPr>
          <a:xfrm>
            <a:off x="7070725" y="1589088"/>
            <a:ext cx="260350" cy="2603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0" name="TextBox 10"/>
          <p:cNvSpPr txBox="1">
            <a:spLocks noChangeArrowheads="1"/>
          </p:cNvSpPr>
          <p:nvPr/>
        </p:nvSpPr>
        <p:spPr bwMode="auto">
          <a:xfrm>
            <a:off x="7391400" y="15748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Solar Data</a:t>
            </a:r>
          </a:p>
        </p:txBody>
      </p:sp>
      <p:sp>
        <p:nvSpPr>
          <p:cNvPr id="10" name="Rectangle 9"/>
          <p:cNvSpPr/>
          <p:nvPr/>
        </p:nvSpPr>
        <p:spPr>
          <a:xfrm>
            <a:off x="7086600" y="2328863"/>
            <a:ext cx="228600" cy="228600"/>
          </a:xfrm>
          <a:prstGeom prst="rect">
            <a:avLst/>
          </a:prstGeom>
          <a:solidFill>
            <a:srgbClr val="F05A4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2" name="TextBox 11"/>
          <p:cNvSpPr txBox="1">
            <a:spLocks noChangeArrowheads="1"/>
          </p:cNvSpPr>
          <p:nvPr/>
        </p:nvSpPr>
        <p:spPr bwMode="auto">
          <a:xfrm>
            <a:off x="7391400" y="2286000"/>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(n,g)-rates only</a:t>
            </a:r>
          </a:p>
        </p:txBody>
      </p:sp>
      <p:sp>
        <p:nvSpPr>
          <p:cNvPr id="13" name="Rectangle 12"/>
          <p:cNvSpPr/>
          <p:nvPr/>
        </p:nvSpPr>
        <p:spPr>
          <a:xfrm>
            <a:off x="7086600" y="2709863"/>
            <a:ext cx="228600" cy="22860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4" name="TextBox 13"/>
          <p:cNvSpPr txBox="1">
            <a:spLocks noChangeArrowheads="1"/>
          </p:cNvSpPr>
          <p:nvPr/>
        </p:nvSpPr>
        <p:spPr bwMode="auto">
          <a:xfrm>
            <a:off x="7391400" y="2663825"/>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Beta-decay rates only</a:t>
            </a:r>
          </a:p>
        </p:txBody>
      </p:sp>
      <p:sp>
        <p:nvSpPr>
          <p:cNvPr id="15" name="Rectangle 14"/>
          <p:cNvSpPr/>
          <p:nvPr/>
        </p:nvSpPr>
        <p:spPr>
          <a:xfrm>
            <a:off x="7086600" y="3090863"/>
            <a:ext cx="228600" cy="2286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6" name="TextBox 15"/>
          <p:cNvSpPr txBox="1">
            <a:spLocks noChangeArrowheads="1"/>
          </p:cNvSpPr>
          <p:nvPr/>
        </p:nvSpPr>
        <p:spPr bwMode="auto">
          <a:xfrm>
            <a:off x="7391400" y="3044825"/>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Sn only</a:t>
            </a:r>
          </a:p>
        </p:txBody>
      </p:sp>
      <p:sp>
        <p:nvSpPr>
          <p:cNvPr id="17" name="Rectangle 16"/>
          <p:cNvSpPr/>
          <p:nvPr/>
        </p:nvSpPr>
        <p:spPr>
          <a:xfrm>
            <a:off x="7086600" y="3471863"/>
            <a:ext cx="228600" cy="228600"/>
          </a:xfrm>
          <a:prstGeom prst="rect">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8" name="TextBox 17"/>
          <p:cNvSpPr txBox="1">
            <a:spLocks noChangeArrowheads="1"/>
          </p:cNvSpPr>
          <p:nvPr/>
        </p:nvSpPr>
        <p:spPr bwMode="auto">
          <a:xfrm>
            <a:off x="7391400" y="3425825"/>
            <a:ext cx="198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All together</a:t>
            </a:r>
          </a:p>
        </p:txBody>
      </p:sp>
      <p:sp>
        <p:nvSpPr>
          <p:cNvPr id="31759" name="TextBox 2"/>
          <p:cNvSpPr txBox="1">
            <a:spLocks noChangeArrowheads="1"/>
          </p:cNvSpPr>
          <p:nvPr/>
        </p:nvSpPr>
        <p:spPr bwMode="auto">
          <a:xfrm>
            <a:off x="414338" y="6008688"/>
            <a:ext cx="90503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solidFill>
                  <a:srgbClr val="FF0000"/>
                </a:solidFill>
                <a:latin typeface="Comic Sans MS" charset="0"/>
                <a:cs typeface="Comic Sans MS" charset="0"/>
              </a:rPr>
              <a:t>Over an </a:t>
            </a:r>
            <a:r>
              <a:rPr lang="en-US" sz="1400" i="1" dirty="0">
                <a:solidFill>
                  <a:srgbClr val="FF0000"/>
                </a:solidFill>
                <a:latin typeface="Comic Sans MS" charset="0"/>
                <a:cs typeface="Comic Sans MS" charset="0"/>
              </a:rPr>
              <a:t>order of magnitude </a:t>
            </a:r>
            <a:r>
              <a:rPr lang="en-US" sz="1400" dirty="0">
                <a:solidFill>
                  <a:srgbClr val="FF0000"/>
                </a:solidFill>
                <a:latin typeface="Comic Sans MS" charset="0"/>
                <a:cs typeface="Comic Sans MS" charset="0"/>
              </a:rPr>
              <a:t>difference in the Y(A) for </a:t>
            </a:r>
            <a:r>
              <a:rPr lang="en-US" sz="1400" b="1" dirty="0">
                <a:solidFill>
                  <a:srgbClr val="FF0000"/>
                </a:solidFill>
                <a:latin typeface="Comic Sans MS" charset="0"/>
                <a:cs typeface="Comic Sans MS" charset="0"/>
              </a:rPr>
              <a:t>0.5MeV</a:t>
            </a:r>
            <a:r>
              <a:rPr lang="en-US" sz="1400" dirty="0">
                <a:solidFill>
                  <a:srgbClr val="FF0000"/>
                </a:solidFill>
                <a:latin typeface="Comic Sans MS" charset="0"/>
                <a:cs typeface="Comic Sans MS" charset="0"/>
              </a:rPr>
              <a:t> addition in mass of 140-Sn!</a:t>
            </a:r>
          </a:p>
        </p:txBody>
      </p:sp>
    </p:spTree>
    <p:extLst>
      <p:ext uri="{BB962C8B-B14F-4D97-AF65-F5344CB8AC3E}">
        <p14:creationId xmlns:p14="http://schemas.microsoft.com/office/powerpoint/2010/main" val="305474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5483" y="599523"/>
            <a:ext cx="4166291" cy="4603205"/>
          </a:xfrm>
          <a:prstGeom prst="rect">
            <a:avLst/>
          </a:prstGeom>
        </p:spPr>
      </p:pic>
      <p:pic>
        <p:nvPicPr>
          <p:cNvPr id="7" name="Picture 6"/>
          <p:cNvPicPr>
            <a:picLocks noChangeAspect="1"/>
          </p:cNvPicPr>
          <p:nvPr/>
        </p:nvPicPr>
        <p:blipFill rotWithShape="1">
          <a:blip r:embed="rId4"/>
          <a:srcRect l="-2510" t="-7433" r="2510" b="18465"/>
          <a:stretch/>
        </p:blipFill>
        <p:spPr>
          <a:xfrm>
            <a:off x="4717860" y="0"/>
            <a:ext cx="4172642" cy="5013691"/>
          </a:xfrm>
          <a:prstGeom prst="rect">
            <a:avLst/>
          </a:prstGeom>
        </p:spPr>
      </p:pic>
      <p:sp>
        <p:nvSpPr>
          <p:cNvPr id="8" name="TextBox 7"/>
          <p:cNvSpPr txBox="1"/>
          <p:nvPr/>
        </p:nvSpPr>
        <p:spPr>
          <a:xfrm>
            <a:off x="6367809" y="956998"/>
            <a:ext cx="645993" cy="369332"/>
          </a:xfrm>
          <a:prstGeom prst="rect">
            <a:avLst/>
          </a:prstGeom>
          <a:noFill/>
        </p:spPr>
        <p:txBody>
          <a:bodyPr wrap="none" rtlCol="0">
            <a:spAutoFit/>
          </a:bodyPr>
          <a:lstStyle/>
          <a:p>
            <a:r>
              <a:rPr lang="en-US" baseline="30000" dirty="0">
                <a:solidFill>
                  <a:srgbClr val="0000FF"/>
                </a:solidFill>
              </a:rPr>
              <a:t>138</a:t>
            </a:r>
            <a:r>
              <a:rPr lang="en-US" dirty="0">
                <a:solidFill>
                  <a:srgbClr val="0000FF"/>
                </a:solidFill>
              </a:rPr>
              <a:t>Sn</a:t>
            </a:r>
          </a:p>
        </p:txBody>
      </p:sp>
      <p:sp>
        <p:nvSpPr>
          <p:cNvPr id="9" name="TextBox 8"/>
          <p:cNvSpPr txBox="1"/>
          <p:nvPr/>
        </p:nvSpPr>
        <p:spPr>
          <a:xfrm>
            <a:off x="6658344" y="1521412"/>
            <a:ext cx="645993" cy="369332"/>
          </a:xfrm>
          <a:prstGeom prst="rect">
            <a:avLst/>
          </a:prstGeom>
          <a:noFill/>
        </p:spPr>
        <p:txBody>
          <a:bodyPr wrap="none" rtlCol="0">
            <a:spAutoFit/>
          </a:bodyPr>
          <a:lstStyle/>
          <a:p>
            <a:r>
              <a:rPr lang="en-US" baseline="30000" dirty="0">
                <a:solidFill>
                  <a:srgbClr val="22DBFF"/>
                </a:solidFill>
              </a:rPr>
              <a:t>140</a:t>
            </a:r>
            <a:r>
              <a:rPr lang="en-US" dirty="0">
                <a:solidFill>
                  <a:srgbClr val="22DBFF"/>
                </a:solidFill>
              </a:rPr>
              <a:t>Sn</a:t>
            </a:r>
          </a:p>
        </p:txBody>
      </p:sp>
      <p:sp>
        <p:nvSpPr>
          <p:cNvPr id="10" name="TextBox 9"/>
          <p:cNvSpPr txBox="1"/>
          <p:nvPr/>
        </p:nvSpPr>
        <p:spPr>
          <a:xfrm>
            <a:off x="7356318" y="1315781"/>
            <a:ext cx="645993" cy="369332"/>
          </a:xfrm>
          <a:prstGeom prst="rect">
            <a:avLst/>
          </a:prstGeom>
          <a:noFill/>
        </p:spPr>
        <p:txBody>
          <a:bodyPr wrap="none" rtlCol="0">
            <a:spAutoFit/>
          </a:bodyPr>
          <a:lstStyle/>
          <a:p>
            <a:r>
              <a:rPr lang="en-US" baseline="30000" dirty="0">
                <a:solidFill>
                  <a:srgbClr val="660066"/>
                </a:solidFill>
              </a:rPr>
              <a:t>136</a:t>
            </a:r>
            <a:r>
              <a:rPr lang="en-US" dirty="0">
                <a:solidFill>
                  <a:srgbClr val="660066"/>
                </a:solidFill>
              </a:rPr>
              <a:t>Sn</a:t>
            </a:r>
          </a:p>
        </p:txBody>
      </p:sp>
      <p:pic>
        <p:nvPicPr>
          <p:cNvPr id="11" name="Picture 10"/>
          <p:cNvPicPr>
            <a:picLocks noChangeAspect="1"/>
          </p:cNvPicPr>
          <p:nvPr/>
        </p:nvPicPr>
        <p:blipFill rotWithShape="1">
          <a:blip r:embed="rId5"/>
          <a:srcRect r="7380"/>
          <a:stretch/>
        </p:blipFill>
        <p:spPr>
          <a:xfrm>
            <a:off x="-269170" y="5445561"/>
            <a:ext cx="5393133" cy="658494"/>
          </a:xfrm>
          <a:prstGeom prst="rect">
            <a:avLst/>
          </a:prstGeom>
        </p:spPr>
      </p:pic>
      <p:grpSp>
        <p:nvGrpSpPr>
          <p:cNvPr id="12" name="Group 11"/>
          <p:cNvGrpSpPr/>
          <p:nvPr/>
        </p:nvGrpSpPr>
        <p:grpSpPr>
          <a:xfrm>
            <a:off x="1069788" y="128780"/>
            <a:ext cx="1246799" cy="461665"/>
            <a:chOff x="3348812" y="6118000"/>
            <a:chExt cx="1246799" cy="461665"/>
          </a:xfrm>
          <a:gradFill flip="none" rotWithShape="1">
            <a:gsLst>
              <a:gs pos="37000">
                <a:srgbClr val="FF0000">
                  <a:alpha val="30000"/>
                </a:srgbClr>
              </a:gs>
              <a:gs pos="100000">
                <a:srgbClr val="FFFFFF">
                  <a:alpha val="28000"/>
                </a:srgbClr>
              </a:gs>
            </a:gsLst>
            <a:path path="circle">
              <a:fillToRect l="100000" t="100000"/>
            </a:path>
            <a:tileRect r="-100000" b="-100000"/>
          </a:gradFill>
        </p:grpSpPr>
        <p:sp>
          <p:nvSpPr>
            <p:cNvPr id="13" name="TextBox 12"/>
            <p:cNvSpPr txBox="1"/>
            <p:nvPr/>
          </p:nvSpPr>
          <p:spPr>
            <a:xfrm>
              <a:off x="3704128" y="6118000"/>
              <a:ext cx="891483" cy="461665"/>
            </a:xfrm>
            <a:prstGeom prst="rect">
              <a:avLst/>
            </a:prstGeom>
            <a:grpFill/>
          </p:spPr>
          <p:txBody>
            <a:bodyPr wrap="square" rtlCol="0">
              <a:spAutoFit/>
            </a:bodyPr>
            <a:lstStyle/>
            <a:p>
              <a:r>
                <a:rPr lang="en-US" sz="1200" dirty="0">
                  <a:latin typeface="Comic Sans MS"/>
                  <a:cs typeface="Comic Sans MS"/>
                </a:rPr>
                <a:t>CARIBU</a:t>
              </a:r>
            </a:p>
            <a:p>
              <a:r>
                <a:rPr lang="en-US" sz="1200" dirty="0">
                  <a:latin typeface="Comic Sans MS"/>
                  <a:cs typeface="Comic Sans MS"/>
                </a:rPr>
                <a:t>FRIB</a:t>
              </a:r>
            </a:p>
          </p:txBody>
        </p:sp>
        <p:cxnSp>
          <p:nvCxnSpPr>
            <p:cNvPr id="14" name="Straight Connector 13"/>
            <p:cNvCxnSpPr/>
            <p:nvPr/>
          </p:nvCxnSpPr>
          <p:spPr>
            <a:xfrm>
              <a:off x="3354230" y="6452216"/>
              <a:ext cx="395280" cy="1588"/>
            </a:xfrm>
            <a:prstGeom prst="line">
              <a:avLst/>
            </a:prstGeom>
            <a:grpFill/>
            <a:ln w="3492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348812" y="6231313"/>
              <a:ext cx="395280" cy="1588"/>
            </a:xfrm>
            <a:prstGeom prst="line">
              <a:avLst/>
            </a:prstGeom>
            <a:grpFill/>
            <a:ln w="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00951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rot="16200000">
            <a:off x="5226050" y="2940049"/>
            <a:ext cx="6972300" cy="863600"/>
          </a:xfrm>
          <a:prstGeom prst="rect">
            <a:avLst/>
          </a:prstGeom>
        </p:spPr>
      </p:pic>
      <p:pic>
        <p:nvPicPr>
          <p:cNvPr id="4" name="Picture 3"/>
          <p:cNvPicPr>
            <a:picLocks noChangeAspect="1"/>
          </p:cNvPicPr>
          <p:nvPr/>
        </p:nvPicPr>
        <p:blipFill>
          <a:blip r:embed="rId4"/>
          <a:stretch>
            <a:fillRect/>
          </a:stretch>
        </p:blipFill>
        <p:spPr>
          <a:xfrm>
            <a:off x="0" y="514832"/>
            <a:ext cx="5452103" cy="6343167"/>
          </a:xfrm>
          <a:prstGeom prst="rect">
            <a:avLst/>
          </a:prstGeom>
        </p:spPr>
      </p:pic>
      <p:sp>
        <p:nvSpPr>
          <p:cNvPr id="5" name="TextBox 4"/>
          <p:cNvSpPr txBox="1"/>
          <p:nvPr/>
        </p:nvSpPr>
        <p:spPr>
          <a:xfrm>
            <a:off x="1201218" y="231516"/>
            <a:ext cx="7451079" cy="338554"/>
          </a:xfrm>
          <a:prstGeom prst="rect">
            <a:avLst/>
          </a:prstGeom>
          <a:noFill/>
        </p:spPr>
        <p:txBody>
          <a:bodyPr wrap="none" rtlCol="0">
            <a:spAutoFit/>
          </a:bodyPr>
          <a:lstStyle/>
          <a:p>
            <a:r>
              <a:rPr lang="en-US" sz="1600" b="1" dirty="0">
                <a:solidFill>
                  <a:srgbClr val="F02328"/>
                </a:solidFill>
                <a:latin typeface="Comic Sans MS"/>
                <a:cs typeface="Comic Sans MS"/>
              </a:rPr>
              <a:t>Same astrophysical trajectory (hot r-process): 3 different mass models</a:t>
            </a:r>
          </a:p>
        </p:txBody>
      </p:sp>
      <p:sp>
        <p:nvSpPr>
          <p:cNvPr id="6" name="TextBox 5"/>
          <p:cNvSpPr txBox="1"/>
          <p:nvPr/>
        </p:nvSpPr>
        <p:spPr>
          <a:xfrm>
            <a:off x="1027217" y="794809"/>
            <a:ext cx="1204376" cy="523220"/>
          </a:xfrm>
          <a:prstGeom prst="rect">
            <a:avLst/>
          </a:prstGeom>
          <a:solidFill>
            <a:schemeClr val="bg1"/>
          </a:solidFill>
        </p:spPr>
        <p:txBody>
          <a:bodyPr wrap="none" rtlCol="0">
            <a:spAutoFit/>
          </a:bodyPr>
          <a:lstStyle/>
          <a:p>
            <a:r>
              <a:rPr lang="en-US" sz="2800" dirty="0">
                <a:solidFill>
                  <a:srgbClr val="FF0000"/>
                </a:solidFill>
                <a:latin typeface="Comic Sans MS"/>
                <a:cs typeface="Comic Sans MS"/>
              </a:rPr>
              <a:t>FRDM</a:t>
            </a:r>
          </a:p>
        </p:txBody>
      </p:sp>
      <p:sp>
        <p:nvSpPr>
          <p:cNvPr id="7" name="TextBox 6"/>
          <p:cNvSpPr txBox="1"/>
          <p:nvPr/>
        </p:nvSpPr>
        <p:spPr>
          <a:xfrm>
            <a:off x="1287783" y="2745874"/>
            <a:ext cx="692768" cy="523220"/>
          </a:xfrm>
          <a:prstGeom prst="rect">
            <a:avLst/>
          </a:prstGeom>
          <a:solidFill>
            <a:schemeClr val="bg1"/>
          </a:solidFill>
        </p:spPr>
        <p:txBody>
          <a:bodyPr wrap="none" rtlCol="0">
            <a:spAutoFit/>
          </a:bodyPr>
          <a:lstStyle/>
          <a:p>
            <a:r>
              <a:rPr lang="en-US" sz="2800" dirty="0">
                <a:solidFill>
                  <a:srgbClr val="FF0000"/>
                </a:solidFill>
                <a:latin typeface="Comic Sans MS"/>
                <a:cs typeface="Comic Sans MS"/>
              </a:rPr>
              <a:t>DZ</a:t>
            </a:r>
          </a:p>
        </p:txBody>
      </p:sp>
      <p:sp>
        <p:nvSpPr>
          <p:cNvPr id="8" name="TextBox 7"/>
          <p:cNvSpPr txBox="1"/>
          <p:nvPr/>
        </p:nvSpPr>
        <p:spPr>
          <a:xfrm>
            <a:off x="855579" y="4517704"/>
            <a:ext cx="1435108" cy="523220"/>
          </a:xfrm>
          <a:prstGeom prst="rect">
            <a:avLst/>
          </a:prstGeom>
          <a:solidFill>
            <a:schemeClr val="bg1"/>
          </a:solidFill>
        </p:spPr>
        <p:txBody>
          <a:bodyPr wrap="none" rtlCol="0">
            <a:spAutoFit/>
          </a:bodyPr>
          <a:lstStyle/>
          <a:p>
            <a:r>
              <a:rPr lang="en-US" sz="2800" dirty="0">
                <a:solidFill>
                  <a:srgbClr val="FF0000"/>
                </a:solidFill>
                <a:latin typeface="Comic Sans MS"/>
                <a:cs typeface="Comic Sans MS"/>
              </a:rPr>
              <a:t>HFB-21</a:t>
            </a:r>
          </a:p>
        </p:txBody>
      </p:sp>
      <p:sp>
        <p:nvSpPr>
          <p:cNvPr id="9" name="TextBox 8"/>
          <p:cNvSpPr txBox="1"/>
          <p:nvPr/>
        </p:nvSpPr>
        <p:spPr>
          <a:xfrm>
            <a:off x="4986771" y="4579259"/>
            <a:ext cx="930663" cy="461665"/>
          </a:xfrm>
          <a:prstGeom prst="rect">
            <a:avLst/>
          </a:prstGeom>
          <a:noFill/>
        </p:spPr>
        <p:txBody>
          <a:bodyPr wrap="none" rtlCol="0">
            <a:spAutoFit/>
          </a:bodyPr>
          <a:lstStyle/>
          <a:p>
            <a:r>
              <a:rPr lang="en-US" sz="2400" b="1" dirty="0">
                <a:latin typeface="Comic Sans MS"/>
                <a:cs typeface="Comic Sans MS"/>
              </a:rPr>
              <a:t>FRIB</a:t>
            </a:r>
          </a:p>
        </p:txBody>
      </p:sp>
      <p:sp>
        <p:nvSpPr>
          <p:cNvPr id="2" name="Rectangle 1"/>
          <p:cNvSpPr/>
          <p:nvPr/>
        </p:nvSpPr>
        <p:spPr>
          <a:xfrm>
            <a:off x="4052392" y="6200880"/>
            <a:ext cx="4572000" cy="646331"/>
          </a:xfrm>
          <a:prstGeom prst="rect">
            <a:avLst/>
          </a:prstGeom>
        </p:spPr>
        <p:txBody>
          <a:bodyPr>
            <a:spAutoFit/>
          </a:bodyPr>
          <a:lstStyle/>
          <a:p>
            <a:endParaRPr lang="en-US" dirty="0">
              <a:solidFill>
                <a:srgbClr val="D960FF"/>
              </a:solidFill>
            </a:endParaRPr>
          </a:p>
          <a:p>
            <a:r>
              <a:rPr lang="en-US" dirty="0">
                <a:solidFill>
                  <a:srgbClr val="D960FF"/>
                </a:solidFill>
              </a:rPr>
              <a:t>EPJ Web of Conferences 66, 07024 (2014)</a:t>
            </a:r>
          </a:p>
        </p:txBody>
      </p:sp>
    </p:spTree>
    <p:extLst>
      <p:ext uri="{BB962C8B-B14F-4D97-AF65-F5344CB8AC3E}">
        <p14:creationId xmlns:p14="http://schemas.microsoft.com/office/powerpoint/2010/main" val="2478174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343" y="1008933"/>
            <a:ext cx="4848314" cy="5956014"/>
          </a:xfrm>
          <a:prstGeom prst="rect">
            <a:avLst/>
          </a:prstGeom>
        </p:spPr>
      </p:pic>
      <p:pic>
        <p:nvPicPr>
          <p:cNvPr id="5" name="Picture 4"/>
          <p:cNvPicPr>
            <a:picLocks noChangeAspect="1"/>
          </p:cNvPicPr>
          <p:nvPr/>
        </p:nvPicPr>
        <p:blipFill>
          <a:blip r:embed="rId4"/>
          <a:stretch>
            <a:fillRect/>
          </a:stretch>
        </p:blipFill>
        <p:spPr>
          <a:xfrm rot="16200000">
            <a:off x="3630778" y="1997336"/>
            <a:ext cx="6346008" cy="2461290"/>
          </a:xfrm>
          <a:prstGeom prst="rect">
            <a:avLst/>
          </a:prstGeom>
        </p:spPr>
      </p:pic>
      <p:sp>
        <p:nvSpPr>
          <p:cNvPr id="6" name="TextBox 5"/>
          <p:cNvSpPr txBox="1"/>
          <p:nvPr/>
        </p:nvSpPr>
        <p:spPr>
          <a:xfrm>
            <a:off x="964566" y="207192"/>
            <a:ext cx="7747634" cy="369332"/>
          </a:xfrm>
          <a:prstGeom prst="rect">
            <a:avLst/>
          </a:prstGeom>
          <a:noFill/>
        </p:spPr>
        <p:txBody>
          <a:bodyPr wrap="none" rtlCol="0">
            <a:spAutoFit/>
          </a:bodyPr>
          <a:lstStyle/>
          <a:p>
            <a:r>
              <a:rPr lang="en-US" dirty="0">
                <a:solidFill>
                  <a:srgbClr val="FF0000"/>
                </a:solidFill>
                <a:latin typeface="Comic Sans MS"/>
                <a:cs typeface="Comic Sans MS"/>
              </a:rPr>
              <a:t>3 different astrophysical scenarios with the same mass model (FRDM)</a:t>
            </a:r>
          </a:p>
        </p:txBody>
      </p:sp>
      <p:pic>
        <p:nvPicPr>
          <p:cNvPr id="7" name="Picture 6"/>
          <p:cNvPicPr>
            <a:picLocks noChangeAspect="1"/>
          </p:cNvPicPr>
          <p:nvPr/>
        </p:nvPicPr>
        <p:blipFill>
          <a:blip r:embed="rId5"/>
          <a:stretch>
            <a:fillRect/>
          </a:stretch>
        </p:blipFill>
        <p:spPr>
          <a:xfrm rot="16200000">
            <a:off x="5226050" y="2855337"/>
            <a:ext cx="6972300" cy="863600"/>
          </a:xfrm>
          <a:prstGeom prst="rect">
            <a:avLst/>
          </a:prstGeom>
        </p:spPr>
      </p:pic>
      <p:sp>
        <p:nvSpPr>
          <p:cNvPr id="2" name="TextBox 1"/>
          <p:cNvSpPr txBox="1"/>
          <p:nvPr/>
        </p:nvSpPr>
        <p:spPr>
          <a:xfrm>
            <a:off x="2606500" y="2493774"/>
            <a:ext cx="1135447" cy="400110"/>
          </a:xfrm>
          <a:prstGeom prst="rect">
            <a:avLst/>
          </a:prstGeom>
          <a:solidFill>
            <a:srgbClr val="FFFFFF"/>
          </a:solidFill>
        </p:spPr>
        <p:txBody>
          <a:bodyPr wrap="none" rtlCol="0">
            <a:spAutoFit/>
          </a:bodyPr>
          <a:lstStyle/>
          <a:p>
            <a:r>
              <a:rPr lang="en-US" sz="2000" dirty="0">
                <a:solidFill>
                  <a:srgbClr val="FF0000"/>
                </a:solidFill>
                <a:latin typeface="Comic Sans MS"/>
                <a:cs typeface="Comic Sans MS"/>
              </a:rPr>
              <a:t>s/k = 10</a:t>
            </a:r>
          </a:p>
        </p:txBody>
      </p:sp>
      <p:sp>
        <p:nvSpPr>
          <p:cNvPr id="8" name="TextBox 7"/>
          <p:cNvSpPr txBox="1"/>
          <p:nvPr/>
        </p:nvSpPr>
        <p:spPr>
          <a:xfrm>
            <a:off x="3215659" y="4014991"/>
            <a:ext cx="1291990" cy="400110"/>
          </a:xfrm>
          <a:prstGeom prst="rect">
            <a:avLst/>
          </a:prstGeom>
          <a:solidFill>
            <a:srgbClr val="FFFFFF"/>
          </a:solidFill>
        </p:spPr>
        <p:txBody>
          <a:bodyPr wrap="none" rtlCol="0">
            <a:spAutoFit/>
          </a:bodyPr>
          <a:lstStyle/>
          <a:p>
            <a:r>
              <a:rPr lang="en-US" sz="2000" dirty="0">
                <a:solidFill>
                  <a:srgbClr val="FF0000"/>
                </a:solidFill>
                <a:latin typeface="Comic Sans MS"/>
                <a:cs typeface="Comic Sans MS"/>
              </a:rPr>
              <a:t>s/k = 100</a:t>
            </a:r>
          </a:p>
        </p:txBody>
      </p:sp>
      <p:sp>
        <p:nvSpPr>
          <p:cNvPr id="9" name="TextBox 8"/>
          <p:cNvSpPr txBox="1"/>
          <p:nvPr/>
        </p:nvSpPr>
        <p:spPr>
          <a:xfrm>
            <a:off x="3075413" y="5899942"/>
            <a:ext cx="1333067" cy="400110"/>
          </a:xfrm>
          <a:prstGeom prst="rect">
            <a:avLst/>
          </a:prstGeom>
          <a:solidFill>
            <a:srgbClr val="FFFFFF"/>
          </a:solidFill>
        </p:spPr>
        <p:txBody>
          <a:bodyPr wrap="none" rtlCol="0">
            <a:spAutoFit/>
          </a:bodyPr>
          <a:lstStyle/>
          <a:p>
            <a:r>
              <a:rPr lang="en-US" sz="2000" dirty="0">
                <a:solidFill>
                  <a:srgbClr val="FF0000"/>
                </a:solidFill>
                <a:latin typeface="Comic Sans MS"/>
                <a:cs typeface="Comic Sans MS"/>
              </a:rPr>
              <a:t>s/k = 200</a:t>
            </a:r>
          </a:p>
        </p:txBody>
      </p:sp>
    </p:spTree>
    <p:extLst>
      <p:ext uri="{BB962C8B-B14F-4D97-AF65-F5344CB8AC3E}">
        <p14:creationId xmlns:p14="http://schemas.microsoft.com/office/powerpoint/2010/main" val="406788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7871" y="1003925"/>
            <a:ext cx="3547700" cy="5356404"/>
          </a:xfrm>
          <a:prstGeom prst="rect">
            <a:avLst/>
          </a:prstGeom>
        </p:spPr>
      </p:pic>
      <p:grpSp>
        <p:nvGrpSpPr>
          <p:cNvPr id="7" name="Group 6"/>
          <p:cNvGrpSpPr/>
          <p:nvPr/>
        </p:nvGrpSpPr>
        <p:grpSpPr>
          <a:xfrm>
            <a:off x="4060017" y="1100159"/>
            <a:ext cx="2610919" cy="4327855"/>
            <a:chOff x="4428994" y="345071"/>
            <a:chExt cx="2610919" cy="4327855"/>
          </a:xfrm>
        </p:grpSpPr>
        <p:sp>
          <p:nvSpPr>
            <p:cNvPr id="3" name="TextBox 2"/>
            <p:cNvSpPr txBox="1"/>
            <p:nvPr/>
          </p:nvSpPr>
          <p:spPr>
            <a:xfrm>
              <a:off x="4506222" y="345071"/>
              <a:ext cx="2533691" cy="400110"/>
            </a:xfrm>
            <a:prstGeom prst="rect">
              <a:avLst/>
            </a:prstGeom>
            <a:noFill/>
          </p:spPr>
          <p:txBody>
            <a:bodyPr wrap="none" rtlCol="0">
              <a:spAutoFit/>
            </a:bodyPr>
            <a:lstStyle/>
            <a:p>
              <a:r>
                <a:rPr lang="en-US" sz="2000" dirty="0">
                  <a:solidFill>
                    <a:srgbClr val="38BAFF"/>
                  </a:solidFill>
                </a:rPr>
                <a:t>Low entropy hot wind</a:t>
              </a:r>
            </a:p>
          </p:txBody>
        </p:sp>
        <p:sp>
          <p:nvSpPr>
            <p:cNvPr id="4" name="TextBox 3"/>
            <p:cNvSpPr txBox="1"/>
            <p:nvPr/>
          </p:nvSpPr>
          <p:spPr>
            <a:xfrm>
              <a:off x="4428994" y="1614325"/>
              <a:ext cx="2580279" cy="400110"/>
            </a:xfrm>
            <a:prstGeom prst="rect">
              <a:avLst/>
            </a:prstGeom>
            <a:noFill/>
          </p:spPr>
          <p:txBody>
            <a:bodyPr wrap="none" rtlCol="0">
              <a:spAutoFit/>
            </a:bodyPr>
            <a:lstStyle/>
            <a:p>
              <a:r>
                <a:rPr lang="en-US" sz="2000" dirty="0">
                  <a:solidFill>
                    <a:srgbClr val="38BAFF"/>
                  </a:solidFill>
                </a:rPr>
                <a:t>High entropy hot wind</a:t>
              </a:r>
            </a:p>
          </p:txBody>
        </p:sp>
        <p:sp>
          <p:nvSpPr>
            <p:cNvPr id="5" name="TextBox 4"/>
            <p:cNvSpPr txBox="1"/>
            <p:nvPr/>
          </p:nvSpPr>
          <p:spPr>
            <a:xfrm>
              <a:off x="4428994" y="2868470"/>
              <a:ext cx="1246280" cy="400110"/>
            </a:xfrm>
            <a:prstGeom prst="rect">
              <a:avLst/>
            </a:prstGeom>
            <a:noFill/>
          </p:spPr>
          <p:txBody>
            <a:bodyPr wrap="none" rtlCol="0">
              <a:spAutoFit/>
            </a:bodyPr>
            <a:lstStyle/>
            <a:p>
              <a:r>
                <a:rPr lang="en-US" sz="2000" dirty="0">
                  <a:solidFill>
                    <a:srgbClr val="38BAFF"/>
                  </a:solidFill>
                </a:rPr>
                <a:t>Cold wind</a:t>
              </a:r>
            </a:p>
          </p:txBody>
        </p:sp>
        <p:sp>
          <p:nvSpPr>
            <p:cNvPr id="6" name="TextBox 5"/>
            <p:cNvSpPr txBox="1"/>
            <p:nvPr/>
          </p:nvSpPr>
          <p:spPr>
            <a:xfrm>
              <a:off x="4428994" y="4272816"/>
              <a:ext cx="2406203" cy="400110"/>
            </a:xfrm>
            <a:prstGeom prst="rect">
              <a:avLst/>
            </a:prstGeom>
            <a:noFill/>
          </p:spPr>
          <p:txBody>
            <a:bodyPr wrap="none" rtlCol="0">
              <a:spAutoFit/>
            </a:bodyPr>
            <a:lstStyle/>
            <a:p>
              <a:r>
                <a:rPr lang="en-US" sz="2000" dirty="0">
                  <a:solidFill>
                    <a:srgbClr val="38BAFF"/>
                  </a:solidFill>
                </a:rPr>
                <a:t>Neutron Star Merger</a:t>
              </a:r>
            </a:p>
          </p:txBody>
        </p:sp>
      </p:grpSp>
      <p:sp>
        <p:nvSpPr>
          <p:cNvPr id="8" name="TextBox 7"/>
          <p:cNvSpPr txBox="1"/>
          <p:nvPr/>
        </p:nvSpPr>
        <p:spPr>
          <a:xfrm>
            <a:off x="1208801" y="231123"/>
            <a:ext cx="5257419" cy="646331"/>
          </a:xfrm>
          <a:prstGeom prst="rect">
            <a:avLst/>
          </a:prstGeom>
          <a:noFill/>
        </p:spPr>
        <p:txBody>
          <a:bodyPr wrap="none" rtlCol="0">
            <a:spAutoFit/>
          </a:bodyPr>
          <a:lstStyle/>
          <a:p>
            <a:r>
              <a:rPr lang="en-US" sz="1600" dirty="0" err="1">
                <a:solidFill>
                  <a:srgbClr val="5482FF"/>
                </a:solidFill>
              </a:rPr>
              <a:t>Mumpower</a:t>
            </a:r>
            <a:r>
              <a:rPr lang="en-US" sz="1600" dirty="0">
                <a:solidFill>
                  <a:srgbClr val="5482FF"/>
                </a:solidFill>
              </a:rPr>
              <a:t>, </a:t>
            </a:r>
            <a:r>
              <a:rPr lang="en-US" sz="1600" dirty="0" err="1">
                <a:solidFill>
                  <a:srgbClr val="5482FF"/>
                </a:solidFill>
              </a:rPr>
              <a:t>Surman</a:t>
            </a:r>
            <a:r>
              <a:rPr lang="en-US" sz="1600" dirty="0">
                <a:solidFill>
                  <a:srgbClr val="5482FF"/>
                </a:solidFill>
              </a:rPr>
              <a:t>, McLaughlin, Aprahamian</a:t>
            </a:r>
          </a:p>
          <a:p>
            <a:r>
              <a:rPr lang="en-US" sz="2000" dirty="0">
                <a:solidFill>
                  <a:srgbClr val="5482FF"/>
                </a:solidFill>
              </a:rPr>
              <a:t>Progress in Particle and Nuclear Physics 86, 2016</a:t>
            </a:r>
          </a:p>
        </p:txBody>
      </p:sp>
      <p:sp>
        <p:nvSpPr>
          <p:cNvPr id="10" name="TextBox 9"/>
          <p:cNvSpPr txBox="1"/>
          <p:nvPr/>
        </p:nvSpPr>
        <p:spPr>
          <a:xfrm>
            <a:off x="3478038" y="2444590"/>
            <a:ext cx="516488" cy="307777"/>
          </a:xfrm>
          <a:prstGeom prst="rect">
            <a:avLst/>
          </a:prstGeom>
          <a:noFill/>
        </p:spPr>
        <p:txBody>
          <a:bodyPr wrap="none" rtlCol="0">
            <a:spAutoFit/>
          </a:bodyPr>
          <a:lstStyle/>
          <a:p>
            <a:r>
              <a:rPr lang="en-US" sz="1400" b="1" dirty="0">
                <a:solidFill>
                  <a:srgbClr val="FC00F0"/>
                </a:solidFill>
              </a:rPr>
              <a:t>FRIB</a:t>
            </a:r>
          </a:p>
        </p:txBody>
      </p:sp>
      <p:sp>
        <p:nvSpPr>
          <p:cNvPr id="11" name="TextBox 10"/>
          <p:cNvSpPr txBox="1"/>
          <p:nvPr/>
        </p:nvSpPr>
        <p:spPr>
          <a:xfrm>
            <a:off x="3552484" y="5098933"/>
            <a:ext cx="516488" cy="307777"/>
          </a:xfrm>
          <a:prstGeom prst="rect">
            <a:avLst/>
          </a:prstGeom>
          <a:noFill/>
        </p:spPr>
        <p:txBody>
          <a:bodyPr wrap="none" rtlCol="0">
            <a:spAutoFit/>
          </a:bodyPr>
          <a:lstStyle/>
          <a:p>
            <a:r>
              <a:rPr lang="en-US" sz="1400" b="1" dirty="0">
                <a:solidFill>
                  <a:srgbClr val="FC00F0"/>
                </a:solidFill>
              </a:rPr>
              <a:t>FRIB</a:t>
            </a:r>
          </a:p>
        </p:txBody>
      </p:sp>
      <p:sp>
        <p:nvSpPr>
          <p:cNvPr id="12" name="TextBox 11"/>
          <p:cNvSpPr txBox="1"/>
          <p:nvPr/>
        </p:nvSpPr>
        <p:spPr>
          <a:xfrm>
            <a:off x="3552484" y="3805168"/>
            <a:ext cx="516488" cy="307777"/>
          </a:xfrm>
          <a:prstGeom prst="rect">
            <a:avLst/>
          </a:prstGeom>
          <a:noFill/>
        </p:spPr>
        <p:txBody>
          <a:bodyPr wrap="none" rtlCol="0">
            <a:spAutoFit/>
          </a:bodyPr>
          <a:lstStyle/>
          <a:p>
            <a:r>
              <a:rPr lang="en-US" sz="1400" b="1" dirty="0">
                <a:solidFill>
                  <a:srgbClr val="FC00F0"/>
                </a:solidFill>
              </a:rPr>
              <a:t>FRIB</a:t>
            </a:r>
          </a:p>
        </p:txBody>
      </p:sp>
      <p:sp>
        <p:nvSpPr>
          <p:cNvPr id="13" name="TextBox 12"/>
          <p:cNvSpPr txBox="1"/>
          <p:nvPr/>
        </p:nvSpPr>
        <p:spPr>
          <a:xfrm>
            <a:off x="3490662" y="1192492"/>
            <a:ext cx="516488" cy="307777"/>
          </a:xfrm>
          <a:prstGeom prst="rect">
            <a:avLst/>
          </a:prstGeom>
          <a:noFill/>
        </p:spPr>
        <p:txBody>
          <a:bodyPr wrap="none" rtlCol="0">
            <a:spAutoFit/>
          </a:bodyPr>
          <a:lstStyle/>
          <a:p>
            <a:r>
              <a:rPr lang="en-US" sz="1400" b="1" dirty="0">
                <a:solidFill>
                  <a:srgbClr val="FC00F0"/>
                </a:solidFill>
              </a:rPr>
              <a:t>FRIB</a:t>
            </a:r>
          </a:p>
        </p:txBody>
      </p:sp>
      <p:sp>
        <p:nvSpPr>
          <p:cNvPr id="9" name="TextBox 8"/>
          <p:cNvSpPr txBox="1"/>
          <p:nvPr/>
        </p:nvSpPr>
        <p:spPr>
          <a:xfrm>
            <a:off x="2293944" y="6448792"/>
            <a:ext cx="6850056" cy="369332"/>
          </a:xfrm>
          <a:prstGeom prst="rect">
            <a:avLst/>
          </a:prstGeom>
          <a:noFill/>
        </p:spPr>
        <p:txBody>
          <a:bodyPr wrap="square" rtlCol="0">
            <a:spAutoFit/>
          </a:bodyPr>
          <a:lstStyle/>
          <a:p>
            <a:r>
              <a:rPr lang="en-US" b="1" dirty="0">
                <a:solidFill>
                  <a:srgbClr val="3AFD84"/>
                </a:solidFill>
              </a:rPr>
              <a:t>F- values available and provide motivations to rib facilities worldwide</a:t>
            </a:r>
          </a:p>
        </p:txBody>
      </p:sp>
    </p:spTree>
    <p:extLst>
      <p:ext uri="{BB962C8B-B14F-4D97-AF65-F5344CB8AC3E}">
        <p14:creationId xmlns:p14="http://schemas.microsoft.com/office/powerpoint/2010/main" val="506564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3177" y="3440013"/>
            <a:ext cx="3650061" cy="2843308"/>
          </a:xfrm>
          <a:prstGeom prst="rect">
            <a:avLst/>
          </a:prstGeom>
        </p:spPr>
      </p:pic>
      <p:sp>
        <p:nvSpPr>
          <p:cNvPr id="3" name="Text Box 3"/>
          <p:cNvSpPr txBox="1">
            <a:spLocks noChangeArrowheads="1"/>
          </p:cNvSpPr>
          <p:nvPr/>
        </p:nvSpPr>
        <p:spPr bwMode="auto">
          <a:xfrm>
            <a:off x="5323177" y="2208447"/>
            <a:ext cx="3728458" cy="954107"/>
          </a:xfrm>
          <a:prstGeom prst="rect">
            <a:avLst/>
          </a:prstGeom>
          <a:solidFill>
            <a:schemeClr val="bg1"/>
          </a:solidFill>
          <a:ln w="9525">
            <a:noFill/>
            <a:miter lim="800000"/>
            <a:headEnd/>
            <a:tailEnd/>
          </a:ln>
          <a:effectLst/>
        </p:spPr>
        <p:txBody>
          <a:bodyPr wrap="square">
            <a:spAutoFit/>
          </a:bodyPr>
          <a:lstStyle/>
          <a:p>
            <a:r>
              <a:rPr lang="en-US" sz="1400" b="0" dirty="0">
                <a:solidFill>
                  <a:srgbClr val="333399"/>
                </a:solidFill>
                <a:effectLst/>
                <a:latin typeface="Comic Sans MS"/>
              </a:rPr>
              <a:t>Nuclear masses</a:t>
            </a:r>
          </a:p>
          <a:p>
            <a:r>
              <a:rPr lang="en-US" sz="1400" dirty="0" err="1">
                <a:solidFill>
                  <a:srgbClr val="333399"/>
                </a:solidFill>
                <a:latin typeface="Symbol"/>
              </a:rPr>
              <a:t>b</a:t>
            </a:r>
            <a:r>
              <a:rPr lang="en-US" sz="1400" dirty="0">
                <a:solidFill>
                  <a:srgbClr val="333399"/>
                </a:solidFill>
                <a:latin typeface="Comic Sans MS"/>
              </a:rPr>
              <a:t>-decay rates</a:t>
            </a:r>
          </a:p>
          <a:p>
            <a:r>
              <a:rPr lang="en-US" sz="1400" b="0" dirty="0">
                <a:solidFill>
                  <a:srgbClr val="333399"/>
                </a:solidFill>
                <a:effectLst/>
                <a:latin typeface="Comic Sans MS"/>
              </a:rPr>
              <a:t>n</a:t>
            </a:r>
            <a:r>
              <a:rPr lang="en-US" sz="1400" dirty="0">
                <a:solidFill>
                  <a:srgbClr val="333399"/>
                </a:solidFill>
                <a:latin typeface="Comic Sans MS"/>
              </a:rPr>
              <a:t>- capture</a:t>
            </a:r>
          </a:p>
          <a:p>
            <a:r>
              <a:rPr lang="en-US" sz="1400" b="0" dirty="0">
                <a:solidFill>
                  <a:srgbClr val="333399"/>
                </a:solidFill>
                <a:effectLst/>
                <a:latin typeface="Symbol"/>
              </a:rPr>
              <a:t>b</a:t>
            </a:r>
            <a:r>
              <a:rPr lang="en-US" sz="1400" b="0" dirty="0">
                <a:solidFill>
                  <a:srgbClr val="333399"/>
                </a:solidFill>
                <a:effectLst/>
                <a:latin typeface="Comic Sans MS"/>
              </a:rPr>
              <a:t>-delayed n-emissio</a:t>
            </a:r>
            <a:r>
              <a:rPr lang="en-US" sz="1400" dirty="0">
                <a:solidFill>
                  <a:srgbClr val="333399"/>
                </a:solidFill>
                <a:latin typeface="Comic Sans MS"/>
              </a:rPr>
              <a:t>n</a:t>
            </a:r>
            <a:endParaRPr lang="en-US" sz="1400" b="0" dirty="0">
              <a:solidFill>
                <a:srgbClr val="333399"/>
              </a:solidFill>
              <a:effectLst/>
              <a:latin typeface="Comic Sans MS"/>
            </a:endParaRPr>
          </a:p>
        </p:txBody>
      </p:sp>
      <p:pic>
        <p:nvPicPr>
          <p:cNvPr id="4" name="Picture 3"/>
          <p:cNvPicPr>
            <a:picLocks noChangeAspect="1"/>
          </p:cNvPicPr>
          <p:nvPr/>
        </p:nvPicPr>
        <p:blipFill>
          <a:blip r:embed="rId3"/>
          <a:stretch>
            <a:fillRect/>
          </a:stretch>
        </p:blipFill>
        <p:spPr>
          <a:xfrm>
            <a:off x="569575" y="946144"/>
            <a:ext cx="4453526" cy="5363318"/>
          </a:xfrm>
          <a:prstGeom prst="rect">
            <a:avLst/>
          </a:prstGeom>
        </p:spPr>
      </p:pic>
      <p:sp>
        <p:nvSpPr>
          <p:cNvPr id="5" name="TextBox 4"/>
          <p:cNvSpPr txBox="1"/>
          <p:nvPr/>
        </p:nvSpPr>
        <p:spPr>
          <a:xfrm>
            <a:off x="1208618" y="499786"/>
            <a:ext cx="5827236" cy="369332"/>
          </a:xfrm>
          <a:prstGeom prst="rect">
            <a:avLst/>
          </a:prstGeom>
          <a:noFill/>
        </p:spPr>
        <p:txBody>
          <a:bodyPr wrap="none" rtlCol="0">
            <a:spAutoFit/>
          </a:bodyPr>
          <a:lstStyle/>
          <a:p>
            <a:r>
              <a:rPr lang="en-US" dirty="0">
                <a:solidFill>
                  <a:srgbClr val="5482FF"/>
                </a:solidFill>
              </a:rPr>
              <a:t>Each sensitivity study has prompted JINA-CEE collaborations</a:t>
            </a:r>
          </a:p>
        </p:txBody>
      </p:sp>
      <p:sp>
        <p:nvSpPr>
          <p:cNvPr id="6" name="TextBox 5"/>
          <p:cNvSpPr txBox="1"/>
          <p:nvPr/>
        </p:nvSpPr>
        <p:spPr>
          <a:xfrm>
            <a:off x="5737173" y="1294624"/>
            <a:ext cx="2597361" cy="369332"/>
          </a:xfrm>
          <a:prstGeom prst="rect">
            <a:avLst/>
          </a:prstGeom>
          <a:noFill/>
        </p:spPr>
        <p:txBody>
          <a:bodyPr wrap="none" rtlCol="0">
            <a:spAutoFit/>
          </a:bodyPr>
          <a:lstStyle/>
          <a:p>
            <a:r>
              <a:rPr lang="en-US" dirty="0">
                <a:solidFill>
                  <a:srgbClr val="38BAFF"/>
                </a:solidFill>
              </a:rPr>
              <a:t>Fernando Montes - RIKEN</a:t>
            </a:r>
          </a:p>
        </p:txBody>
      </p:sp>
      <p:sp>
        <p:nvSpPr>
          <p:cNvPr id="7" name="TextBox 6"/>
          <p:cNvSpPr txBox="1"/>
          <p:nvPr/>
        </p:nvSpPr>
        <p:spPr>
          <a:xfrm>
            <a:off x="6435396" y="1660752"/>
            <a:ext cx="2222934" cy="369332"/>
          </a:xfrm>
          <a:prstGeom prst="rect">
            <a:avLst/>
          </a:prstGeom>
          <a:noFill/>
        </p:spPr>
        <p:txBody>
          <a:bodyPr wrap="none" rtlCol="0">
            <a:spAutoFit/>
          </a:bodyPr>
          <a:lstStyle/>
          <a:p>
            <a:r>
              <a:rPr lang="en-US" dirty="0">
                <a:solidFill>
                  <a:srgbClr val="38BAFF"/>
                </a:solidFill>
              </a:rPr>
              <a:t>Iris </a:t>
            </a:r>
            <a:r>
              <a:rPr lang="en-US" dirty="0" err="1">
                <a:solidFill>
                  <a:srgbClr val="38BAFF"/>
                </a:solidFill>
              </a:rPr>
              <a:t>Dillmann</a:t>
            </a:r>
            <a:r>
              <a:rPr lang="en-US" dirty="0">
                <a:solidFill>
                  <a:srgbClr val="38BAFF"/>
                </a:solidFill>
              </a:rPr>
              <a:t> - BRIKEN</a:t>
            </a:r>
          </a:p>
        </p:txBody>
      </p:sp>
      <p:sp>
        <p:nvSpPr>
          <p:cNvPr id="8" name="TextBox 7"/>
          <p:cNvSpPr txBox="1"/>
          <p:nvPr/>
        </p:nvSpPr>
        <p:spPr>
          <a:xfrm>
            <a:off x="5323177" y="928374"/>
            <a:ext cx="2223686" cy="369332"/>
          </a:xfrm>
          <a:prstGeom prst="rect">
            <a:avLst/>
          </a:prstGeom>
          <a:noFill/>
        </p:spPr>
        <p:txBody>
          <a:bodyPr wrap="none" rtlCol="0">
            <a:spAutoFit/>
          </a:bodyPr>
          <a:lstStyle/>
          <a:p>
            <a:r>
              <a:rPr lang="en-US" dirty="0">
                <a:solidFill>
                  <a:srgbClr val="38BAFF"/>
                </a:solidFill>
              </a:rPr>
              <a:t>Ani Aprahamian - CPT</a:t>
            </a:r>
          </a:p>
        </p:txBody>
      </p:sp>
    </p:spTree>
    <p:extLst>
      <p:ext uri="{BB962C8B-B14F-4D97-AF65-F5344CB8AC3E}">
        <p14:creationId xmlns:p14="http://schemas.microsoft.com/office/powerpoint/2010/main" val="3933293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exp-reach2.pdf"/>
          <p:cNvPicPr>
            <a:picLocks noChangeAspect="1"/>
          </p:cNvPicPr>
          <p:nvPr/>
        </p:nvPicPr>
        <p:blipFill rotWithShape="1">
          <a:blip r:embed="rId2">
            <a:extLst>
              <a:ext uri="{28A0092B-C50C-407E-A947-70E740481C1C}">
                <a14:useLocalDpi xmlns:a14="http://schemas.microsoft.com/office/drawing/2010/main" val="0"/>
              </a:ext>
            </a:extLst>
          </a:blip>
          <a:srcRect l="6629" r="8241"/>
          <a:stretch/>
        </p:blipFill>
        <p:spPr>
          <a:xfrm>
            <a:off x="531809" y="1389056"/>
            <a:ext cx="8006718" cy="4748142"/>
          </a:xfrm>
          <a:prstGeom prst="rect">
            <a:avLst/>
          </a:prstGeom>
        </p:spPr>
      </p:pic>
      <p:sp>
        <p:nvSpPr>
          <p:cNvPr id="4" name="TextBox 3"/>
          <p:cNvSpPr txBox="1"/>
          <p:nvPr/>
        </p:nvSpPr>
        <p:spPr>
          <a:xfrm>
            <a:off x="610326" y="6165502"/>
            <a:ext cx="7187109" cy="1384995"/>
          </a:xfrm>
          <a:prstGeom prst="rect">
            <a:avLst/>
          </a:prstGeom>
          <a:noFill/>
        </p:spPr>
        <p:txBody>
          <a:bodyPr wrap="none" rtlCol="0">
            <a:spAutoFit/>
          </a:bodyPr>
          <a:lstStyle/>
          <a:p>
            <a:r>
              <a:rPr lang="en-US" sz="2800" dirty="0">
                <a:solidFill>
                  <a:srgbClr val="FC00F0"/>
                </a:solidFill>
              </a:rPr>
              <a:t>Experimental reach for the present and future…</a:t>
            </a:r>
          </a:p>
          <a:p>
            <a:endParaRPr lang="en-US" sz="2800" dirty="0">
              <a:solidFill>
                <a:srgbClr val="FC00F0"/>
              </a:solidFill>
            </a:endParaRPr>
          </a:p>
          <a:p>
            <a:endParaRPr lang="en-US" sz="2800" dirty="0">
              <a:solidFill>
                <a:srgbClr val="FC00F0"/>
              </a:solidFill>
            </a:endParaRPr>
          </a:p>
        </p:txBody>
      </p:sp>
      <p:sp>
        <p:nvSpPr>
          <p:cNvPr id="5" name="TextBox 4"/>
          <p:cNvSpPr txBox="1"/>
          <p:nvPr/>
        </p:nvSpPr>
        <p:spPr>
          <a:xfrm>
            <a:off x="5258875" y="3981864"/>
            <a:ext cx="2262394" cy="1015663"/>
          </a:xfrm>
          <a:prstGeom prst="rect">
            <a:avLst/>
          </a:prstGeom>
          <a:solidFill>
            <a:srgbClr val="FFFFFF"/>
          </a:solidFill>
        </p:spPr>
        <p:txBody>
          <a:bodyPr wrap="square" rtlCol="0">
            <a:spAutoFit/>
          </a:bodyPr>
          <a:lstStyle/>
          <a:p>
            <a:r>
              <a:rPr lang="en-US" sz="2000" dirty="0"/>
              <a:t> RIKEN</a:t>
            </a:r>
          </a:p>
          <a:p>
            <a:r>
              <a:rPr lang="en-US" sz="2000" dirty="0"/>
              <a:t>CPT at CARIBU</a:t>
            </a:r>
          </a:p>
          <a:p>
            <a:r>
              <a:rPr lang="en-US" sz="2000" dirty="0"/>
              <a:t>ISAC at TRIUMF</a:t>
            </a:r>
          </a:p>
        </p:txBody>
      </p:sp>
      <p:sp>
        <p:nvSpPr>
          <p:cNvPr id="6" name="Rectangle 5"/>
          <p:cNvSpPr/>
          <p:nvPr/>
        </p:nvSpPr>
        <p:spPr>
          <a:xfrm>
            <a:off x="6777107" y="4176640"/>
            <a:ext cx="299388" cy="523220"/>
          </a:xfrm>
          <a:prstGeom prst="rect">
            <a:avLst/>
          </a:prstGeom>
        </p:spPr>
        <p:txBody>
          <a:bodyPr wrap="square">
            <a:spAutoFit/>
          </a:bodyPr>
          <a:lstStyle/>
          <a:p>
            <a:r>
              <a:rPr lang="en-US" sz="2800" dirty="0">
                <a:solidFill>
                  <a:srgbClr val="41A74F"/>
                </a:solidFill>
                <a:latin typeface="Zapf Dingbats"/>
                <a:ea typeface="Zapf Dingbats"/>
                <a:cs typeface="Zapf Dingbats"/>
              </a:rPr>
              <a:t>★</a:t>
            </a:r>
            <a:endParaRPr lang="en-US" sz="2800" dirty="0">
              <a:solidFill>
                <a:srgbClr val="41A74F"/>
              </a:solidFill>
            </a:endParaRPr>
          </a:p>
        </p:txBody>
      </p:sp>
      <p:sp>
        <p:nvSpPr>
          <p:cNvPr id="7" name="Isosceles Triangle 6"/>
          <p:cNvSpPr/>
          <p:nvPr/>
        </p:nvSpPr>
        <p:spPr>
          <a:xfrm>
            <a:off x="6159956" y="4068925"/>
            <a:ext cx="230116" cy="204705"/>
          </a:xfrm>
          <a:prstGeom prst="triangle">
            <a:avLst/>
          </a:prstGeom>
          <a:solidFill>
            <a:srgbClr val="FFA95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021502" y="4690964"/>
            <a:ext cx="178146" cy="1871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24360" y="605633"/>
            <a:ext cx="5352747" cy="707886"/>
          </a:xfrm>
          <a:prstGeom prst="rect">
            <a:avLst/>
          </a:prstGeom>
          <a:noFill/>
        </p:spPr>
        <p:txBody>
          <a:bodyPr wrap="none" rtlCol="0">
            <a:spAutoFit/>
          </a:bodyPr>
          <a:lstStyle/>
          <a:p>
            <a:r>
              <a:rPr lang="en-US" sz="2000" dirty="0" err="1">
                <a:solidFill>
                  <a:srgbClr val="FC00F0"/>
                </a:solidFill>
              </a:rPr>
              <a:t>Mumpower</a:t>
            </a:r>
            <a:r>
              <a:rPr lang="en-US" sz="2000" dirty="0">
                <a:solidFill>
                  <a:srgbClr val="FC00F0"/>
                </a:solidFill>
              </a:rPr>
              <a:t>, </a:t>
            </a:r>
            <a:r>
              <a:rPr lang="en-US" sz="2000" dirty="0" err="1">
                <a:solidFill>
                  <a:srgbClr val="FC00F0"/>
                </a:solidFill>
              </a:rPr>
              <a:t>Surman</a:t>
            </a:r>
            <a:r>
              <a:rPr lang="en-US" sz="2000" dirty="0">
                <a:solidFill>
                  <a:srgbClr val="FC00F0"/>
                </a:solidFill>
              </a:rPr>
              <a:t>, McLaughlin, Aprahamian</a:t>
            </a:r>
          </a:p>
          <a:p>
            <a:r>
              <a:rPr lang="en-US" sz="2000" dirty="0">
                <a:solidFill>
                  <a:srgbClr val="FC00F0"/>
                </a:solidFill>
              </a:rPr>
              <a:t>Progress in Particle and Nuclear Physics 86, 2016</a:t>
            </a:r>
          </a:p>
        </p:txBody>
      </p:sp>
    </p:spTree>
    <p:extLst>
      <p:ext uri="{BB962C8B-B14F-4D97-AF65-F5344CB8AC3E}">
        <p14:creationId xmlns:p14="http://schemas.microsoft.com/office/powerpoint/2010/main" val="410854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2473C-C4D7-0149-8049-F91A05FF16ED}"/>
              </a:ext>
            </a:extLst>
          </p:cNvPr>
          <p:cNvPicPr>
            <a:picLocks noChangeAspect="1"/>
          </p:cNvPicPr>
          <p:nvPr/>
        </p:nvPicPr>
        <p:blipFill>
          <a:blip r:embed="rId2"/>
          <a:stretch>
            <a:fillRect/>
          </a:stretch>
        </p:blipFill>
        <p:spPr>
          <a:xfrm>
            <a:off x="1362634" y="1373093"/>
            <a:ext cx="5827059" cy="4631765"/>
          </a:xfrm>
          <a:prstGeom prst="rect">
            <a:avLst/>
          </a:prstGeom>
        </p:spPr>
      </p:pic>
    </p:spTree>
    <p:extLst>
      <p:ext uri="{BB962C8B-B14F-4D97-AF65-F5344CB8AC3E}">
        <p14:creationId xmlns:p14="http://schemas.microsoft.com/office/powerpoint/2010/main" val="279671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6159" y="1213805"/>
            <a:ext cx="6208906" cy="5778586"/>
          </a:xfrm>
          <a:prstGeom prst="rect">
            <a:avLst/>
          </a:prstGeom>
        </p:spPr>
      </p:pic>
      <p:pic>
        <p:nvPicPr>
          <p:cNvPr id="5" name="Picture 4"/>
          <p:cNvPicPr>
            <a:picLocks noChangeAspect="1"/>
          </p:cNvPicPr>
          <p:nvPr/>
        </p:nvPicPr>
        <p:blipFill rotWithShape="1">
          <a:blip r:embed="rId3"/>
          <a:srcRect l="7823" r="16766"/>
          <a:stretch/>
        </p:blipFill>
        <p:spPr>
          <a:xfrm>
            <a:off x="4505468" y="2083280"/>
            <a:ext cx="4638532" cy="3554724"/>
          </a:xfrm>
          <a:prstGeom prst="rect">
            <a:avLst/>
          </a:prstGeom>
        </p:spPr>
      </p:pic>
      <p:sp>
        <p:nvSpPr>
          <p:cNvPr id="6" name="TextBox 5"/>
          <p:cNvSpPr txBox="1"/>
          <p:nvPr/>
        </p:nvSpPr>
        <p:spPr>
          <a:xfrm>
            <a:off x="4601524" y="2059813"/>
            <a:ext cx="4338022" cy="307777"/>
          </a:xfrm>
          <a:prstGeom prst="rect">
            <a:avLst/>
          </a:prstGeom>
          <a:noFill/>
        </p:spPr>
        <p:txBody>
          <a:bodyPr wrap="none" rtlCol="0">
            <a:spAutoFit/>
          </a:bodyPr>
          <a:lstStyle/>
          <a:p>
            <a:r>
              <a:rPr lang="en-US" sz="1400" dirty="0" err="1">
                <a:solidFill>
                  <a:srgbClr val="000090"/>
                </a:solidFill>
              </a:rPr>
              <a:t>Surman</a:t>
            </a:r>
            <a:r>
              <a:rPr lang="en-US" sz="1400" dirty="0">
                <a:solidFill>
                  <a:srgbClr val="000090"/>
                </a:solidFill>
              </a:rPr>
              <a:t>, </a:t>
            </a:r>
            <a:r>
              <a:rPr lang="en-US" sz="1400" dirty="0" err="1">
                <a:solidFill>
                  <a:srgbClr val="000090"/>
                </a:solidFill>
              </a:rPr>
              <a:t>Mumpower</a:t>
            </a:r>
            <a:r>
              <a:rPr lang="en-US" sz="1400" dirty="0">
                <a:solidFill>
                  <a:srgbClr val="000090"/>
                </a:solidFill>
              </a:rPr>
              <a:t>, Aprahamian, </a:t>
            </a:r>
            <a:r>
              <a:rPr lang="en-US" sz="1400" dirty="0" err="1">
                <a:solidFill>
                  <a:srgbClr val="000090"/>
                </a:solidFill>
              </a:rPr>
              <a:t>Mazurian</a:t>
            </a:r>
            <a:r>
              <a:rPr lang="en-US" sz="1400" dirty="0">
                <a:solidFill>
                  <a:srgbClr val="000090"/>
                </a:solidFill>
              </a:rPr>
              <a:t> Lakes, 2015</a:t>
            </a:r>
          </a:p>
        </p:txBody>
      </p:sp>
      <p:sp>
        <p:nvSpPr>
          <p:cNvPr id="2" name="TextBox 1"/>
          <p:cNvSpPr txBox="1"/>
          <p:nvPr/>
        </p:nvSpPr>
        <p:spPr>
          <a:xfrm>
            <a:off x="489171" y="1160845"/>
            <a:ext cx="3227266" cy="338554"/>
          </a:xfrm>
          <a:prstGeom prst="rect">
            <a:avLst/>
          </a:prstGeom>
          <a:noFill/>
        </p:spPr>
        <p:txBody>
          <a:bodyPr wrap="none" rtlCol="0">
            <a:spAutoFit/>
          </a:bodyPr>
          <a:lstStyle/>
          <a:p>
            <a:r>
              <a:rPr lang="en-US" sz="1600" dirty="0">
                <a:solidFill>
                  <a:srgbClr val="FF0000"/>
                </a:solidFill>
              </a:rPr>
              <a:t>Extrapolated AME2012 + FRDM2012</a:t>
            </a:r>
          </a:p>
        </p:txBody>
      </p:sp>
      <p:sp>
        <p:nvSpPr>
          <p:cNvPr id="7" name="TextBox 6"/>
          <p:cNvSpPr txBox="1"/>
          <p:nvPr/>
        </p:nvSpPr>
        <p:spPr>
          <a:xfrm>
            <a:off x="489171" y="3200849"/>
            <a:ext cx="1107996" cy="338554"/>
          </a:xfrm>
          <a:prstGeom prst="rect">
            <a:avLst/>
          </a:prstGeom>
          <a:noFill/>
        </p:spPr>
        <p:txBody>
          <a:bodyPr wrap="none" rtlCol="0">
            <a:spAutoFit/>
          </a:bodyPr>
          <a:lstStyle/>
          <a:p>
            <a:r>
              <a:rPr lang="en-US" sz="1600" dirty="0">
                <a:solidFill>
                  <a:srgbClr val="FF0000"/>
                </a:solidFill>
              </a:rPr>
              <a:t>FRDM2012</a:t>
            </a:r>
          </a:p>
        </p:txBody>
      </p:sp>
      <p:sp>
        <p:nvSpPr>
          <p:cNvPr id="8" name="TextBox 7"/>
          <p:cNvSpPr txBox="1"/>
          <p:nvPr/>
        </p:nvSpPr>
        <p:spPr>
          <a:xfrm>
            <a:off x="489171" y="4940953"/>
            <a:ext cx="1066518" cy="338554"/>
          </a:xfrm>
          <a:prstGeom prst="rect">
            <a:avLst/>
          </a:prstGeom>
          <a:noFill/>
        </p:spPr>
        <p:txBody>
          <a:bodyPr wrap="none" rtlCol="0">
            <a:spAutoFit/>
          </a:bodyPr>
          <a:lstStyle/>
          <a:p>
            <a:r>
              <a:rPr lang="en-US" sz="1600" dirty="0">
                <a:solidFill>
                  <a:srgbClr val="FF0000"/>
                </a:solidFill>
              </a:rPr>
              <a:t>FRIB reach</a:t>
            </a:r>
          </a:p>
        </p:txBody>
      </p:sp>
      <p:sp>
        <p:nvSpPr>
          <p:cNvPr id="3" name="TextBox 2"/>
          <p:cNvSpPr txBox="1"/>
          <p:nvPr/>
        </p:nvSpPr>
        <p:spPr>
          <a:xfrm>
            <a:off x="1323755" y="321033"/>
            <a:ext cx="4548992" cy="830997"/>
          </a:xfrm>
          <a:prstGeom prst="rect">
            <a:avLst/>
          </a:prstGeom>
          <a:noFill/>
        </p:spPr>
        <p:txBody>
          <a:bodyPr wrap="none" rtlCol="0">
            <a:spAutoFit/>
          </a:bodyPr>
          <a:lstStyle/>
          <a:p>
            <a:r>
              <a:rPr lang="en-US" sz="2400" dirty="0">
                <a:solidFill>
                  <a:srgbClr val="FF0000"/>
                </a:solidFill>
              </a:rPr>
              <a:t>Improvements that can be realized</a:t>
            </a:r>
          </a:p>
          <a:p>
            <a:r>
              <a:rPr lang="en-US" sz="2400" dirty="0">
                <a:solidFill>
                  <a:srgbClr val="FF0000"/>
                </a:solidFill>
              </a:rPr>
              <a:t> with new experiments …</a:t>
            </a:r>
          </a:p>
        </p:txBody>
      </p:sp>
    </p:spTree>
    <p:extLst>
      <p:ext uri="{BB962C8B-B14F-4D97-AF65-F5344CB8AC3E}">
        <p14:creationId xmlns:p14="http://schemas.microsoft.com/office/powerpoint/2010/main" val="2153651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3103" y="1129596"/>
            <a:ext cx="4357374" cy="5333698"/>
          </a:xfrm>
          <a:prstGeom prst="rect">
            <a:avLst/>
          </a:prstGeom>
        </p:spPr>
      </p:pic>
      <p:sp>
        <p:nvSpPr>
          <p:cNvPr id="6" name="TextBox 5"/>
          <p:cNvSpPr txBox="1"/>
          <p:nvPr/>
        </p:nvSpPr>
        <p:spPr>
          <a:xfrm>
            <a:off x="6099550" y="3121581"/>
            <a:ext cx="2634054" cy="830997"/>
          </a:xfrm>
          <a:prstGeom prst="rect">
            <a:avLst/>
          </a:prstGeom>
          <a:noFill/>
        </p:spPr>
        <p:txBody>
          <a:bodyPr wrap="none" rtlCol="0">
            <a:spAutoFit/>
          </a:bodyPr>
          <a:lstStyle/>
          <a:p>
            <a:r>
              <a:rPr lang="en-US" sz="2400" dirty="0">
                <a:solidFill>
                  <a:srgbClr val="F02328"/>
                </a:solidFill>
                <a:latin typeface="Symbol" charset="2"/>
                <a:cs typeface="Symbol" charset="2"/>
              </a:rPr>
              <a:t>D</a:t>
            </a:r>
            <a:r>
              <a:rPr lang="en-US" sz="2400" dirty="0">
                <a:solidFill>
                  <a:srgbClr val="F02328"/>
                </a:solidFill>
                <a:latin typeface="Comic Sans MS"/>
                <a:cs typeface="Comic Sans MS"/>
              </a:rPr>
              <a:t>BE=+/- 0.5 MeV</a:t>
            </a:r>
          </a:p>
          <a:p>
            <a:endParaRPr lang="en-US" sz="2400" dirty="0">
              <a:solidFill>
                <a:srgbClr val="F02328"/>
              </a:solidFill>
              <a:latin typeface="Comic Sans MS"/>
              <a:cs typeface="Comic Sans MS"/>
            </a:endParaRPr>
          </a:p>
        </p:txBody>
      </p:sp>
      <p:sp>
        <p:nvSpPr>
          <p:cNvPr id="4" name="TextBox 3"/>
          <p:cNvSpPr txBox="1"/>
          <p:nvPr/>
        </p:nvSpPr>
        <p:spPr>
          <a:xfrm>
            <a:off x="0" y="6463294"/>
            <a:ext cx="9144000" cy="338554"/>
          </a:xfrm>
          <a:prstGeom prst="rect">
            <a:avLst/>
          </a:prstGeom>
          <a:noFill/>
        </p:spPr>
        <p:txBody>
          <a:bodyPr wrap="square" rtlCol="0">
            <a:spAutoFit/>
          </a:bodyPr>
          <a:lstStyle/>
          <a:p>
            <a:r>
              <a:rPr lang="en-US" sz="1600" dirty="0" err="1">
                <a:solidFill>
                  <a:srgbClr val="FC4E56"/>
                </a:solidFill>
              </a:rPr>
              <a:t>Mumpower</a:t>
            </a:r>
            <a:r>
              <a:rPr lang="en-US" sz="1600" dirty="0">
                <a:solidFill>
                  <a:srgbClr val="FC4E56"/>
                </a:solidFill>
              </a:rPr>
              <a:t>, </a:t>
            </a:r>
            <a:r>
              <a:rPr lang="en-US" sz="1600" dirty="0" err="1">
                <a:solidFill>
                  <a:srgbClr val="FC4E56"/>
                </a:solidFill>
              </a:rPr>
              <a:t>Surman</a:t>
            </a:r>
            <a:r>
              <a:rPr lang="en-US" sz="1600" dirty="0">
                <a:solidFill>
                  <a:srgbClr val="FC4E56"/>
                </a:solidFill>
              </a:rPr>
              <a:t>, McLaughlin, Aprahamian,  Progress in Particle and Nuclear Physics 86, 2016</a:t>
            </a:r>
          </a:p>
        </p:txBody>
      </p:sp>
      <p:sp>
        <p:nvSpPr>
          <p:cNvPr id="2" name="Rectangle 1"/>
          <p:cNvSpPr/>
          <p:nvPr/>
        </p:nvSpPr>
        <p:spPr>
          <a:xfrm>
            <a:off x="1263103" y="328223"/>
            <a:ext cx="5425283" cy="584776"/>
          </a:xfrm>
          <a:prstGeom prst="rect">
            <a:avLst/>
          </a:prstGeom>
        </p:spPr>
        <p:txBody>
          <a:bodyPr wrap="none">
            <a:spAutoFit/>
          </a:bodyPr>
          <a:lstStyle/>
          <a:p>
            <a:r>
              <a:rPr lang="en-US" sz="3200" dirty="0">
                <a:solidFill>
                  <a:srgbClr val="7030A0"/>
                </a:solidFill>
              </a:rPr>
              <a:t>What is the required precision?</a:t>
            </a:r>
          </a:p>
        </p:txBody>
      </p:sp>
    </p:spTree>
    <p:extLst>
      <p:ext uri="{BB962C8B-B14F-4D97-AF65-F5344CB8AC3E}">
        <p14:creationId xmlns:p14="http://schemas.microsoft.com/office/powerpoint/2010/main" val="3397733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014"/>
          <a:stretch/>
        </p:blipFill>
        <p:spPr>
          <a:xfrm>
            <a:off x="0" y="0"/>
            <a:ext cx="8917503" cy="6234545"/>
          </a:xfrm>
          <a:prstGeom prst="rect">
            <a:avLst/>
          </a:prstGeom>
        </p:spPr>
      </p:pic>
    </p:spTree>
    <p:extLst>
      <p:ext uri="{BB962C8B-B14F-4D97-AF65-F5344CB8AC3E}">
        <p14:creationId xmlns:p14="http://schemas.microsoft.com/office/powerpoint/2010/main" val="3734604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78" y="1206843"/>
            <a:ext cx="7948766" cy="4668025"/>
          </a:xfrm>
          <a:prstGeom prst="rect">
            <a:avLst/>
          </a:prstGeom>
        </p:spPr>
      </p:pic>
      <p:sp>
        <p:nvSpPr>
          <p:cNvPr id="4" name="TextBox 3"/>
          <p:cNvSpPr txBox="1"/>
          <p:nvPr/>
        </p:nvSpPr>
        <p:spPr>
          <a:xfrm>
            <a:off x="2448042" y="319179"/>
            <a:ext cx="3262432" cy="707886"/>
          </a:xfrm>
          <a:prstGeom prst="rect">
            <a:avLst/>
          </a:prstGeom>
          <a:noFill/>
        </p:spPr>
        <p:txBody>
          <a:bodyPr wrap="none" rtlCol="0">
            <a:spAutoFit/>
          </a:bodyPr>
          <a:lstStyle/>
          <a:p>
            <a:r>
              <a:rPr lang="en-US" sz="2000" dirty="0">
                <a:solidFill>
                  <a:srgbClr val="FF0000"/>
                </a:solidFill>
              </a:rPr>
              <a:t>Hot r-process trajectory</a:t>
            </a:r>
          </a:p>
          <a:p>
            <a:r>
              <a:rPr lang="en-US" sz="2000" dirty="0" err="1">
                <a:solidFill>
                  <a:srgbClr val="FF0000"/>
                </a:solidFill>
              </a:rPr>
              <a:t>rms</a:t>
            </a:r>
            <a:r>
              <a:rPr lang="en-US" sz="2000" dirty="0">
                <a:solidFill>
                  <a:srgbClr val="FF0000"/>
                </a:solidFill>
              </a:rPr>
              <a:t> error reduced to 100 </a:t>
            </a:r>
            <a:r>
              <a:rPr lang="en-US" sz="2000" dirty="0" err="1">
                <a:solidFill>
                  <a:srgbClr val="FF0000"/>
                </a:solidFill>
              </a:rPr>
              <a:t>keV</a:t>
            </a:r>
            <a:r>
              <a:rPr lang="en-US" sz="2000" dirty="0">
                <a:solidFill>
                  <a:srgbClr val="FF0000"/>
                </a:solidFill>
              </a:rPr>
              <a:t> </a:t>
            </a:r>
          </a:p>
        </p:txBody>
      </p:sp>
      <p:sp>
        <p:nvSpPr>
          <p:cNvPr id="5" name="TextBox 4"/>
          <p:cNvSpPr txBox="1"/>
          <p:nvPr/>
        </p:nvSpPr>
        <p:spPr>
          <a:xfrm>
            <a:off x="1780285" y="6031478"/>
            <a:ext cx="5257419" cy="646331"/>
          </a:xfrm>
          <a:prstGeom prst="rect">
            <a:avLst/>
          </a:prstGeom>
          <a:noFill/>
        </p:spPr>
        <p:txBody>
          <a:bodyPr wrap="none" rtlCol="0">
            <a:spAutoFit/>
          </a:bodyPr>
          <a:lstStyle/>
          <a:p>
            <a:r>
              <a:rPr lang="en-US" sz="1600" dirty="0" err="1">
                <a:solidFill>
                  <a:srgbClr val="5482FF"/>
                </a:solidFill>
              </a:rPr>
              <a:t>Mumpower</a:t>
            </a:r>
            <a:r>
              <a:rPr lang="en-US" sz="1600" dirty="0">
                <a:solidFill>
                  <a:srgbClr val="5482FF"/>
                </a:solidFill>
              </a:rPr>
              <a:t>, </a:t>
            </a:r>
            <a:r>
              <a:rPr lang="en-US" sz="1600" dirty="0" err="1">
                <a:solidFill>
                  <a:srgbClr val="5482FF"/>
                </a:solidFill>
              </a:rPr>
              <a:t>Surman</a:t>
            </a:r>
            <a:r>
              <a:rPr lang="en-US" sz="1600" dirty="0">
                <a:solidFill>
                  <a:srgbClr val="5482FF"/>
                </a:solidFill>
              </a:rPr>
              <a:t>, McLaughlin, Aprahamian</a:t>
            </a:r>
          </a:p>
          <a:p>
            <a:r>
              <a:rPr lang="en-US" sz="2000" dirty="0">
                <a:solidFill>
                  <a:srgbClr val="5482FF"/>
                </a:solidFill>
              </a:rPr>
              <a:t>Progress in Particle and Nuclear Physics 86, 2016</a:t>
            </a:r>
          </a:p>
        </p:txBody>
      </p:sp>
    </p:spTree>
    <p:extLst>
      <p:ext uri="{BB962C8B-B14F-4D97-AF65-F5344CB8AC3E}">
        <p14:creationId xmlns:p14="http://schemas.microsoft.com/office/powerpoint/2010/main" val="368961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FA46-DC1D-4EA9-B592-2B35243355ED}"/>
              </a:ext>
            </a:extLst>
          </p:cNvPr>
          <p:cNvSpPr>
            <a:spLocks noGrp="1"/>
          </p:cNvSpPr>
          <p:nvPr>
            <p:ph type="title"/>
          </p:nvPr>
        </p:nvSpPr>
        <p:spPr/>
        <p:txBody>
          <a:bodyPr>
            <a:normAutofit fontScale="90000"/>
          </a:bodyPr>
          <a:lstStyle/>
          <a:p>
            <a:r>
              <a:rPr lang="en-US" dirty="0"/>
              <a:t>CARIBU </a:t>
            </a:r>
          </a:p>
        </p:txBody>
      </p:sp>
      <p:sp>
        <p:nvSpPr>
          <p:cNvPr id="3" name="Slide Number Placeholder 2">
            <a:extLst>
              <a:ext uri="{FF2B5EF4-FFF2-40B4-BE49-F238E27FC236}">
                <a16:creationId xmlns:a16="http://schemas.microsoft.com/office/drawing/2014/main" id="{A75B0DA2-3BDD-49C7-B41B-77B46D0D7A1E}"/>
              </a:ext>
            </a:extLst>
          </p:cNvPr>
          <p:cNvSpPr>
            <a:spLocks noGrp="1"/>
          </p:cNvSpPr>
          <p:nvPr>
            <p:ph type="sldNum" sz="quarter" idx="12"/>
          </p:nvPr>
        </p:nvSpPr>
        <p:spPr/>
        <p:txBody>
          <a:bodyPr/>
          <a:lstStyle/>
          <a:p>
            <a:fld id="{22CB8464-D711-49B4-822D-EAD9CA92E304}" type="slidenum">
              <a:rPr lang="en-US" smtClean="0"/>
              <a:pPr/>
              <a:t>44</a:t>
            </a:fld>
            <a:endParaRPr lang="en-US" dirty="0"/>
          </a:p>
        </p:txBody>
      </p:sp>
      <p:pic>
        <p:nvPicPr>
          <p:cNvPr id="1026" name="Picture 2" descr="ATLAS Floorplan">
            <a:extLst>
              <a:ext uri="{FF2B5EF4-FFF2-40B4-BE49-F238E27FC236}">
                <a16:creationId xmlns:a16="http://schemas.microsoft.com/office/drawing/2014/main" id="{AD16A59C-7DDD-4F29-B03D-0E53FD53F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323" y="2088331"/>
            <a:ext cx="5801354" cy="357311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a:extLst>
              <a:ext uri="{FF2B5EF4-FFF2-40B4-BE49-F238E27FC236}">
                <a16:creationId xmlns:a16="http://schemas.microsoft.com/office/drawing/2014/main" id="{4EAA5170-70FB-48B4-9902-D7DBC9FDDB64}"/>
              </a:ext>
            </a:extLst>
          </p:cNvPr>
          <p:cNvSpPr/>
          <p:nvPr/>
        </p:nvSpPr>
        <p:spPr>
          <a:xfrm>
            <a:off x="1850228" y="3342033"/>
            <a:ext cx="1166105" cy="874643"/>
          </a:xfrm>
          <a:prstGeom prst="ellipse">
            <a:avLst/>
          </a:prstGeom>
          <a:noFill/>
          <a:ln w="5715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Date Placeholder 4">
            <a:extLst>
              <a:ext uri="{FF2B5EF4-FFF2-40B4-BE49-F238E27FC236}">
                <a16:creationId xmlns:a16="http://schemas.microsoft.com/office/drawing/2014/main" id="{2FF7A19E-2E9F-4E26-B95E-E087D95F120D}"/>
              </a:ext>
            </a:extLst>
          </p:cNvPr>
          <p:cNvSpPr>
            <a:spLocks noGrp="1"/>
          </p:cNvSpPr>
          <p:nvPr>
            <p:ph type="dt" sz="half" idx="10"/>
          </p:nvPr>
        </p:nvSpPr>
        <p:spPr/>
        <p:txBody>
          <a:bodyPr/>
          <a:lstStyle/>
          <a:p>
            <a:fld id="{14EEA958-EC70-4CA8-B9A9-973CF673E6C6}" type="datetime1">
              <a:rPr lang="en-US" smtClean="0"/>
              <a:t>11/20/18</a:t>
            </a:fld>
            <a:endParaRPr lang="en-US" dirty="0"/>
          </a:p>
        </p:txBody>
      </p:sp>
      <p:sp>
        <p:nvSpPr>
          <p:cNvPr id="6" name="Rectangle 5">
            <a:extLst>
              <a:ext uri="{FF2B5EF4-FFF2-40B4-BE49-F238E27FC236}">
                <a16:creationId xmlns:a16="http://schemas.microsoft.com/office/drawing/2014/main" id="{FCDADCF6-FEED-554C-B822-828651FC698C}"/>
              </a:ext>
            </a:extLst>
          </p:cNvPr>
          <p:cNvSpPr/>
          <p:nvPr/>
        </p:nvSpPr>
        <p:spPr>
          <a:xfrm>
            <a:off x="1438649" y="721504"/>
            <a:ext cx="6481004" cy="369332"/>
          </a:xfrm>
          <a:prstGeom prst="rect">
            <a:avLst/>
          </a:prstGeom>
        </p:spPr>
        <p:txBody>
          <a:bodyPr wrap="square">
            <a:spAutoFit/>
          </a:bodyPr>
          <a:lstStyle/>
          <a:p>
            <a:r>
              <a:rPr lang="en-US" dirty="0">
                <a:solidFill>
                  <a:srgbClr val="E0FFFC"/>
                </a:solidFill>
              </a:rPr>
              <a:t>The </a:t>
            </a:r>
            <a:r>
              <a:rPr lang="en-US" dirty="0" err="1">
                <a:solidFill>
                  <a:srgbClr val="E0FFFC"/>
                </a:solidFill>
              </a:rPr>
              <a:t>CAlifornium</a:t>
            </a:r>
            <a:r>
              <a:rPr lang="en-US" dirty="0">
                <a:solidFill>
                  <a:srgbClr val="E0FFFC"/>
                </a:solidFill>
              </a:rPr>
              <a:t> Rare Isotope Breeder Upgrade facility</a:t>
            </a:r>
          </a:p>
        </p:txBody>
      </p:sp>
      <p:grpSp>
        <p:nvGrpSpPr>
          <p:cNvPr id="8" name="Group 7">
            <a:extLst>
              <a:ext uri="{FF2B5EF4-FFF2-40B4-BE49-F238E27FC236}">
                <a16:creationId xmlns:a16="http://schemas.microsoft.com/office/drawing/2014/main" id="{B62495CE-1FC0-E043-842A-2C40A404C536}"/>
              </a:ext>
            </a:extLst>
          </p:cNvPr>
          <p:cNvGrpSpPr/>
          <p:nvPr/>
        </p:nvGrpSpPr>
        <p:grpSpPr>
          <a:xfrm>
            <a:off x="303601" y="511463"/>
            <a:ext cx="8751099" cy="5844887"/>
            <a:chOff x="351590" y="-401750"/>
            <a:chExt cx="11668132" cy="7793182"/>
          </a:xfrm>
        </p:grpSpPr>
        <p:grpSp>
          <p:nvGrpSpPr>
            <p:cNvPr id="9" name="Group 8">
              <a:extLst>
                <a:ext uri="{FF2B5EF4-FFF2-40B4-BE49-F238E27FC236}">
                  <a16:creationId xmlns:a16="http://schemas.microsoft.com/office/drawing/2014/main" id="{6C6AEE20-BF23-E74F-ADEF-8506A5703690}"/>
                </a:ext>
              </a:extLst>
            </p:cNvPr>
            <p:cNvGrpSpPr/>
            <p:nvPr/>
          </p:nvGrpSpPr>
          <p:grpSpPr>
            <a:xfrm>
              <a:off x="351590" y="-401750"/>
              <a:ext cx="11668132" cy="7793182"/>
              <a:chOff x="351590" y="-401750"/>
              <a:chExt cx="11668132" cy="7793182"/>
            </a:xfrm>
          </p:grpSpPr>
          <p:sp>
            <p:nvSpPr>
              <p:cNvPr id="14" name="Rectangle: Rounded Corners 2">
                <a:extLst>
                  <a:ext uri="{FF2B5EF4-FFF2-40B4-BE49-F238E27FC236}">
                    <a16:creationId xmlns:a16="http://schemas.microsoft.com/office/drawing/2014/main" id="{7CA11E2B-B3DB-F549-92D9-89A5182C3B26}"/>
                  </a:ext>
                </a:extLst>
              </p:cNvPr>
              <p:cNvSpPr/>
              <p:nvPr/>
            </p:nvSpPr>
            <p:spPr>
              <a:xfrm>
                <a:off x="373690" y="477078"/>
                <a:ext cx="11646032" cy="6109252"/>
              </a:xfrm>
              <a:prstGeom prst="round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E1F852F1-92F2-D047-BD77-344510C6A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590" y="-401750"/>
                <a:ext cx="11430000" cy="7793182"/>
              </a:xfrm>
              <a:prstGeom prst="rect">
                <a:avLst/>
              </a:prstGeom>
            </p:spPr>
          </p:pic>
        </p:grpSp>
        <p:sp>
          <p:nvSpPr>
            <p:cNvPr id="10" name="Arrow: Up 24">
              <a:extLst>
                <a:ext uri="{FF2B5EF4-FFF2-40B4-BE49-F238E27FC236}">
                  <a16:creationId xmlns:a16="http://schemas.microsoft.com/office/drawing/2014/main" id="{857F619D-28CF-8F48-A540-E2FA9CE1D2E3}"/>
                </a:ext>
              </a:extLst>
            </p:cNvPr>
            <p:cNvSpPr/>
            <p:nvPr/>
          </p:nvSpPr>
          <p:spPr>
            <a:xfrm>
              <a:off x="1268550" y="2168959"/>
              <a:ext cx="198397" cy="3109384"/>
            </a:xfrm>
            <a:prstGeom prst="up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2B1B092C-7FCE-7549-97D3-7277FBFD12B9}"/>
                </a:ext>
              </a:extLst>
            </p:cNvPr>
            <p:cNvSpPr txBox="1"/>
            <p:nvPr/>
          </p:nvSpPr>
          <p:spPr>
            <a:xfrm rot="16200000">
              <a:off x="-116261" y="3960444"/>
              <a:ext cx="2293354" cy="492443"/>
            </a:xfrm>
            <a:prstGeom prst="rect">
              <a:avLst/>
            </a:prstGeom>
            <a:noFill/>
          </p:spPr>
          <p:txBody>
            <a:bodyPr wrap="square" rtlCol="0">
              <a:spAutoFit/>
            </a:bodyPr>
            <a:lstStyle/>
            <a:p>
              <a:r>
                <a:rPr lang="en-US" dirty="0"/>
                <a:t>proton Number</a:t>
              </a:r>
            </a:p>
          </p:txBody>
        </p:sp>
        <p:sp>
          <p:nvSpPr>
            <p:cNvPr id="12" name="Arrow: Up 32">
              <a:extLst>
                <a:ext uri="{FF2B5EF4-FFF2-40B4-BE49-F238E27FC236}">
                  <a16:creationId xmlns:a16="http://schemas.microsoft.com/office/drawing/2014/main" id="{72DFA43E-DB47-DE4E-9F90-1006C6C0B019}"/>
                </a:ext>
              </a:extLst>
            </p:cNvPr>
            <p:cNvSpPr/>
            <p:nvPr/>
          </p:nvSpPr>
          <p:spPr>
            <a:xfrm rot="5400000">
              <a:off x="5410952" y="4337579"/>
              <a:ext cx="225160" cy="2477594"/>
            </a:xfrm>
            <a:prstGeom prst="up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16E9C2C7-B9C2-6E4B-8452-DA71B56D441B}"/>
                </a:ext>
              </a:extLst>
            </p:cNvPr>
            <p:cNvSpPr txBox="1"/>
            <p:nvPr/>
          </p:nvSpPr>
          <p:spPr>
            <a:xfrm>
              <a:off x="4355418" y="5841937"/>
              <a:ext cx="2818019" cy="492443"/>
            </a:xfrm>
            <a:prstGeom prst="rect">
              <a:avLst/>
            </a:prstGeom>
            <a:noFill/>
          </p:spPr>
          <p:txBody>
            <a:bodyPr wrap="square" rtlCol="0">
              <a:spAutoFit/>
            </a:bodyPr>
            <a:lstStyle/>
            <a:p>
              <a:r>
                <a:rPr lang="en-US" dirty="0"/>
                <a:t>Neutron Number</a:t>
              </a:r>
            </a:p>
          </p:txBody>
        </p:sp>
      </p:grpSp>
    </p:spTree>
    <p:extLst>
      <p:ext uri="{BB962C8B-B14F-4D97-AF65-F5344CB8AC3E}">
        <p14:creationId xmlns:p14="http://schemas.microsoft.com/office/powerpoint/2010/main" val="36948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028C-DAC1-494C-8BD3-BBC44252969B}"/>
              </a:ext>
            </a:extLst>
          </p:cNvPr>
          <p:cNvSpPr>
            <a:spLocks noGrp="1"/>
          </p:cNvSpPr>
          <p:nvPr>
            <p:ph type="title"/>
          </p:nvPr>
        </p:nvSpPr>
        <p:spPr>
          <a:xfrm>
            <a:off x="459685" y="1200667"/>
            <a:ext cx="7886700" cy="994172"/>
          </a:xfrm>
        </p:spPr>
        <p:txBody>
          <a:bodyPr/>
          <a:lstStyle/>
          <a:p>
            <a:r>
              <a:rPr lang="en-US" dirty="0"/>
              <a:t>Penning trap mass measurements</a:t>
            </a:r>
          </a:p>
        </p:txBody>
      </p:sp>
      <p:sp>
        <p:nvSpPr>
          <p:cNvPr id="4" name="Slide Number Placeholder 3">
            <a:extLst>
              <a:ext uri="{FF2B5EF4-FFF2-40B4-BE49-F238E27FC236}">
                <a16:creationId xmlns:a16="http://schemas.microsoft.com/office/drawing/2014/main" id="{361A786B-B12C-4AAA-9360-9745673CB25A}"/>
              </a:ext>
            </a:extLst>
          </p:cNvPr>
          <p:cNvSpPr>
            <a:spLocks noGrp="1"/>
          </p:cNvSpPr>
          <p:nvPr>
            <p:ph type="sldNum" sz="quarter" idx="12"/>
          </p:nvPr>
        </p:nvSpPr>
        <p:spPr/>
        <p:txBody>
          <a:bodyPr/>
          <a:lstStyle/>
          <a:p>
            <a:fld id="{22CB8464-D711-49B4-822D-EAD9CA92E304}" type="slidenum">
              <a:rPr lang="en-US" smtClean="0"/>
              <a:pPr/>
              <a:t>45</a:t>
            </a:fld>
            <a:endParaRPr lang="en-US" dirty="0"/>
          </a:p>
        </p:txBody>
      </p:sp>
      <p:pic>
        <p:nvPicPr>
          <p:cNvPr id="7" name="Picture 6">
            <a:extLst>
              <a:ext uri="{FF2B5EF4-FFF2-40B4-BE49-F238E27FC236}">
                <a16:creationId xmlns:a16="http://schemas.microsoft.com/office/drawing/2014/main" id="{7F74212B-C5AC-4223-9CEA-BCD464118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722" y="2194839"/>
            <a:ext cx="3816626" cy="2863766"/>
          </a:xfrm>
          <a:prstGeom prst="rect">
            <a:avLst/>
          </a:prstGeom>
        </p:spPr>
      </p:pic>
      <p:sp>
        <p:nvSpPr>
          <p:cNvPr id="3" name="Date Placeholder 2">
            <a:extLst>
              <a:ext uri="{FF2B5EF4-FFF2-40B4-BE49-F238E27FC236}">
                <a16:creationId xmlns:a16="http://schemas.microsoft.com/office/drawing/2014/main" id="{9C904611-11D5-4D33-BB0D-2981E50A33C2}"/>
              </a:ext>
            </a:extLst>
          </p:cNvPr>
          <p:cNvSpPr>
            <a:spLocks noGrp="1"/>
          </p:cNvSpPr>
          <p:nvPr>
            <p:ph type="dt" sz="half" idx="10"/>
          </p:nvPr>
        </p:nvSpPr>
        <p:spPr/>
        <p:txBody>
          <a:bodyPr/>
          <a:lstStyle/>
          <a:p>
            <a:fld id="{B9FB4427-6A29-452E-9D1F-B59A8948DEC5}" type="datetime1">
              <a:rPr lang="en-US" smtClean="0"/>
              <a:t>11/20/18</a:t>
            </a:fld>
            <a:endParaRPr lang="en-US" dirty="0"/>
          </a:p>
        </p:txBody>
      </p:sp>
    </p:spTree>
    <p:extLst>
      <p:ext uri="{BB962C8B-B14F-4D97-AF65-F5344CB8AC3E}">
        <p14:creationId xmlns:p14="http://schemas.microsoft.com/office/powerpoint/2010/main" val="1979009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412F-55F4-42F5-9ADF-C60509FCD98B}"/>
              </a:ext>
            </a:extLst>
          </p:cNvPr>
          <p:cNvSpPr>
            <a:spLocks noGrp="1"/>
          </p:cNvSpPr>
          <p:nvPr>
            <p:ph type="title"/>
          </p:nvPr>
        </p:nvSpPr>
        <p:spPr/>
        <p:txBody>
          <a:bodyPr>
            <a:normAutofit fontScale="90000"/>
          </a:bodyPr>
          <a:lstStyle/>
          <a:p>
            <a:r>
              <a:rPr lang="en-US" dirty="0"/>
              <a:t>Penning Traps</a:t>
            </a:r>
          </a:p>
        </p:txBody>
      </p:sp>
      <p:grpSp>
        <p:nvGrpSpPr>
          <p:cNvPr id="4" name="Group 3">
            <a:extLst>
              <a:ext uri="{FF2B5EF4-FFF2-40B4-BE49-F238E27FC236}">
                <a16:creationId xmlns:a16="http://schemas.microsoft.com/office/drawing/2014/main" id="{37FB4269-9A7B-4169-95BA-DDAA562000F6}"/>
              </a:ext>
            </a:extLst>
          </p:cNvPr>
          <p:cNvGrpSpPr/>
          <p:nvPr/>
        </p:nvGrpSpPr>
        <p:grpSpPr>
          <a:xfrm rot="16200000">
            <a:off x="1663688" y="2658593"/>
            <a:ext cx="2293453" cy="2061868"/>
            <a:chOff x="5136468" y="3444224"/>
            <a:chExt cx="5977871" cy="2749157"/>
          </a:xfrm>
        </p:grpSpPr>
        <p:sp>
          <p:nvSpPr>
            <p:cNvPr id="5" name="Arc 4">
              <a:extLst>
                <a:ext uri="{FF2B5EF4-FFF2-40B4-BE49-F238E27FC236}">
                  <a16:creationId xmlns:a16="http://schemas.microsoft.com/office/drawing/2014/main" id="{47753B63-4A79-46E8-B868-54197F8E5093}"/>
                </a:ext>
              </a:extLst>
            </p:cNvPr>
            <p:cNvSpPr/>
            <p:nvPr/>
          </p:nvSpPr>
          <p:spPr>
            <a:xfrm rot="16200000" flipV="1">
              <a:off x="6763838" y="3346326"/>
              <a:ext cx="2749157" cy="2944954"/>
            </a:xfrm>
            <a:prstGeom prst="arc">
              <a:avLst>
                <a:gd name="adj1" fmla="val 5341444"/>
                <a:gd name="adj2" fmla="val 16124375"/>
              </a:avLst>
            </a:prstGeom>
            <a:ln w="53975">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Arc 5">
              <a:extLst>
                <a:ext uri="{FF2B5EF4-FFF2-40B4-BE49-F238E27FC236}">
                  <a16:creationId xmlns:a16="http://schemas.microsoft.com/office/drawing/2014/main" id="{9FFF658D-09CD-4A1A-8EFD-56936DEE7FED}"/>
                </a:ext>
              </a:extLst>
            </p:cNvPr>
            <p:cNvSpPr/>
            <p:nvPr/>
          </p:nvSpPr>
          <p:spPr>
            <a:xfrm rot="16200000" flipV="1">
              <a:off x="5145488" y="3519888"/>
              <a:ext cx="2579792" cy="2597831"/>
            </a:xfrm>
            <a:prstGeom prst="arc">
              <a:avLst>
                <a:gd name="adj1" fmla="val 7826504"/>
                <a:gd name="adj2" fmla="val 16589040"/>
              </a:avLst>
            </a:prstGeom>
            <a:ln w="53975">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7" name="Arc 6">
              <a:extLst>
                <a:ext uri="{FF2B5EF4-FFF2-40B4-BE49-F238E27FC236}">
                  <a16:creationId xmlns:a16="http://schemas.microsoft.com/office/drawing/2014/main" id="{B377DFBB-7CD3-4706-86AF-0528D1267E6C}"/>
                </a:ext>
              </a:extLst>
            </p:cNvPr>
            <p:cNvSpPr/>
            <p:nvPr/>
          </p:nvSpPr>
          <p:spPr>
            <a:xfrm rot="5400000" flipV="1">
              <a:off x="6220856" y="4557155"/>
              <a:ext cx="1966813" cy="1136278"/>
            </a:xfrm>
            <a:prstGeom prst="arc">
              <a:avLst>
                <a:gd name="adj1" fmla="val 8530821"/>
                <a:gd name="adj2" fmla="val 13371856"/>
              </a:avLst>
            </a:prstGeom>
            <a:ln w="53975">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Arc 7">
              <a:extLst>
                <a:ext uri="{FF2B5EF4-FFF2-40B4-BE49-F238E27FC236}">
                  <a16:creationId xmlns:a16="http://schemas.microsoft.com/office/drawing/2014/main" id="{49F5F1DE-670D-4384-9133-59A99378187C}"/>
                </a:ext>
              </a:extLst>
            </p:cNvPr>
            <p:cNvSpPr/>
            <p:nvPr/>
          </p:nvSpPr>
          <p:spPr>
            <a:xfrm rot="5400000" flipV="1">
              <a:off x="8080379" y="4544219"/>
              <a:ext cx="1966813" cy="1124606"/>
            </a:xfrm>
            <a:prstGeom prst="arc">
              <a:avLst>
                <a:gd name="adj1" fmla="val 7918927"/>
                <a:gd name="adj2" fmla="val 13878802"/>
              </a:avLst>
            </a:prstGeom>
            <a:ln w="53975">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Arc 8">
              <a:extLst>
                <a:ext uri="{FF2B5EF4-FFF2-40B4-BE49-F238E27FC236}">
                  <a16:creationId xmlns:a16="http://schemas.microsoft.com/office/drawing/2014/main" id="{9F4D0FF8-C62E-4355-BA42-3D0A268BDCF7}"/>
                </a:ext>
              </a:extLst>
            </p:cNvPr>
            <p:cNvSpPr/>
            <p:nvPr/>
          </p:nvSpPr>
          <p:spPr>
            <a:xfrm rot="16200000" flipV="1">
              <a:off x="8525527" y="3519887"/>
              <a:ext cx="2579792" cy="2597832"/>
            </a:xfrm>
            <a:prstGeom prst="arc">
              <a:avLst>
                <a:gd name="adj1" fmla="val 5373214"/>
                <a:gd name="adj2" fmla="val 16297768"/>
              </a:avLst>
            </a:prstGeom>
            <a:ln w="53975">
              <a:solidFill>
                <a:schemeClr val="tx1">
                  <a:lumMod val="8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11" name="Arc 10">
            <a:extLst>
              <a:ext uri="{FF2B5EF4-FFF2-40B4-BE49-F238E27FC236}">
                <a16:creationId xmlns:a16="http://schemas.microsoft.com/office/drawing/2014/main" id="{2244F0BE-F606-4BC2-ABB3-C358D6EAC9A0}"/>
              </a:ext>
            </a:extLst>
          </p:cNvPr>
          <p:cNvSpPr/>
          <p:nvPr/>
        </p:nvSpPr>
        <p:spPr>
          <a:xfrm rot="10800000" flipV="1">
            <a:off x="1842990" y="2542801"/>
            <a:ext cx="1934844" cy="996677"/>
          </a:xfrm>
          <a:prstGeom prst="arc">
            <a:avLst>
              <a:gd name="adj1" fmla="val 5484691"/>
              <a:gd name="adj2" fmla="val 14381635"/>
            </a:avLst>
          </a:prstGeom>
          <a:ln w="53975">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2" name="Arc 11">
            <a:extLst>
              <a:ext uri="{FF2B5EF4-FFF2-40B4-BE49-F238E27FC236}">
                <a16:creationId xmlns:a16="http://schemas.microsoft.com/office/drawing/2014/main" id="{97D1DC44-B091-4E45-854E-68D0A6F11605}"/>
              </a:ext>
            </a:extLst>
          </p:cNvPr>
          <p:cNvSpPr/>
          <p:nvPr/>
        </p:nvSpPr>
        <p:spPr>
          <a:xfrm rot="10800000" flipV="1">
            <a:off x="1779480" y="3119608"/>
            <a:ext cx="2061868" cy="1129853"/>
          </a:xfrm>
          <a:prstGeom prst="arc">
            <a:avLst>
              <a:gd name="adj1" fmla="val 5341444"/>
              <a:gd name="adj2" fmla="val 14385988"/>
            </a:avLst>
          </a:prstGeom>
          <a:ln w="53975">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5" name="TextBox 14">
            <a:extLst>
              <a:ext uri="{FF2B5EF4-FFF2-40B4-BE49-F238E27FC236}">
                <a16:creationId xmlns:a16="http://schemas.microsoft.com/office/drawing/2014/main" id="{5B3E75AD-7768-476E-852C-0AEC9CC88118}"/>
              </a:ext>
            </a:extLst>
          </p:cNvPr>
          <p:cNvSpPr txBox="1"/>
          <p:nvPr/>
        </p:nvSpPr>
        <p:spPr>
          <a:xfrm>
            <a:off x="0" y="1583650"/>
            <a:ext cx="4828412" cy="1077218"/>
          </a:xfrm>
          <a:prstGeom prst="rect">
            <a:avLst/>
          </a:prstGeom>
          <a:noFill/>
        </p:spPr>
        <p:txBody>
          <a:bodyPr wrap="square" rtlCol="0">
            <a:spAutoFit/>
          </a:bodyPr>
          <a:lstStyle/>
          <a:p>
            <a:pPr marL="214313" indent="-214313">
              <a:buFont typeface="Arial" panose="020B0604020202020204" pitchFamily="34" charset="0"/>
              <a:buChar char="•"/>
            </a:pPr>
            <a:r>
              <a:rPr lang="en-US" sz="1600" dirty="0">
                <a:solidFill>
                  <a:srgbClr val="3AFD84"/>
                </a:solidFill>
              </a:rPr>
              <a:t>Strong magnetic field provides </a:t>
            </a:r>
            <a:r>
              <a:rPr lang="en-US" sz="1600" dirty="0">
                <a:solidFill>
                  <a:srgbClr val="FF0000"/>
                </a:solidFill>
              </a:rPr>
              <a:t>radial </a:t>
            </a:r>
            <a:r>
              <a:rPr lang="en-US" sz="1600" dirty="0">
                <a:solidFill>
                  <a:srgbClr val="3AFD84"/>
                </a:solidFill>
              </a:rPr>
              <a:t>confinement</a:t>
            </a:r>
          </a:p>
          <a:p>
            <a:pPr marL="214313" indent="-214313">
              <a:buFont typeface="Arial" panose="020B0604020202020204" pitchFamily="34" charset="0"/>
              <a:buChar char="•"/>
            </a:pPr>
            <a:r>
              <a:rPr lang="en-US" sz="1600" dirty="0">
                <a:solidFill>
                  <a:srgbClr val="3AFD84"/>
                </a:solidFill>
              </a:rPr>
              <a:t>Addition of hyperbolic electric potentials produce </a:t>
            </a:r>
            <a:r>
              <a:rPr lang="en-US" sz="1600" dirty="0">
                <a:solidFill>
                  <a:srgbClr val="FF0000"/>
                </a:solidFill>
              </a:rPr>
              <a:t>axial </a:t>
            </a:r>
            <a:r>
              <a:rPr lang="en-US" sz="1600" dirty="0">
                <a:solidFill>
                  <a:srgbClr val="3AFD84"/>
                </a:solidFill>
              </a:rPr>
              <a:t>confinement</a:t>
            </a:r>
          </a:p>
          <a:p>
            <a:pPr marL="214313" indent="-214313">
              <a:buFont typeface="Arial" panose="020B0604020202020204" pitchFamily="34" charset="0"/>
              <a:buChar char="•"/>
            </a:pPr>
            <a:r>
              <a:rPr lang="en-US" sz="1600" dirty="0">
                <a:solidFill>
                  <a:srgbClr val="3AFD84"/>
                </a:solidFill>
              </a:rPr>
              <a:t>TOF-ICR Method was standard</a:t>
            </a:r>
          </a:p>
        </p:txBody>
      </p:sp>
      <p:pic>
        <p:nvPicPr>
          <p:cNvPr id="1030" name="Picture 6" descr="https://upload.wikimedia.org/wikipedia/commons/thumb/b/b6/Penning_Trap.svg/1200px-Penning_Trap.svg.png">
            <a:extLst>
              <a:ext uri="{FF2B5EF4-FFF2-40B4-BE49-F238E27FC236}">
                <a16:creationId xmlns:a16="http://schemas.microsoft.com/office/drawing/2014/main" id="{695668EF-A7A1-49B0-AC8A-739C024E0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64009"/>
            <a:ext cx="3822181" cy="277090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itle 1">
            <a:extLst>
              <a:ext uri="{FF2B5EF4-FFF2-40B4-BE49-F238E27FC236}">
                <a16:creationId xmlns:a16="http://schemas.microsoft.com/office/drawing/2014/main" id="{9AFF2008-F65C-4B2E-B2CD-DC592F64A4E9}"/>
              </a:ext>
            </a:extLst>
          </p:cNvPr>
          <p:cNvSpPr txBox="1">
            <a:spLocks/>
          </p:cNvSpPr>
          <p:nvPr/>
        </p:nvSpPr>
        <p:spPr>
          <a:xfrm>
            <a:off x="4218460" y="2155382"/>
            <a:ext cx="7622115"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bg1"/>
                </a:solidFill>
                <a:latin typeface="+mj-lt"/>
                <a:ea typeface="+mj-ea"/>
                <a:cs typeface="+mj-cs"/>
              </a:defRPr>
            </a:lvl1pPr>
          </a:lstStyle>
          <a:p>
            <a:pPr algn="l"/>
            <a:r>
              <a:rPr lang="en-US" sz="2400" dirty="0">
                <a:solidFill>
                  <a:srgbClr val="5482FF"/>
                </a:solidFill>
              </a:rPr>
              <a:t>Phase-imaging mass measurements </a:t>
            </a:r>
          </a:p>
        </p:txBody>
      </p:sp>
      <p:sp>
        <p:nvSpPr>
          <p:cNvPr id="20" name="TextBox 19">
            <a:extLst>
              <a:ext uri="{FF2B5EF4-FFF2-40B4-BE49-F238E27FC236}">
                <a16:creationId xmlns:a16="http://schemas.microsoft.com/office/drawing/2014/main" id="{BE1095BC-F9A7-4494-8C41-8E17D933048A}"/>
              </a:ext>
            </a:extLst>
          </p:cNvPr>
          <p:cNvSpPr txBox="1"/>
          <p:nvPr/>
        </p:nvSpPr>
        <p:spPr>
          <a:xfrm>
            <a:off x="4311729" y="3015344"/>
            <a:ext cx="9866354" cy="830997"/>
          </a:xfrm>
          <a:prstGeom prst="rect">
            <a:avLst/>
          </a:prstGeom>
          <a:noFill/>
        </p:spPr>
        <p:txBody>
          <a:bodyPr wrap="square" rtlCol="0">
            <a:spAutoFit/>
          </a:bodyPr>
          <a:lstStyle/>
          <a:p>
            <a:r>
              <a:rPr lang="en-US" sz="1600" dirty="0">
                <a:solidFill>
                  <a:srgbClr val="38BAFF"/>
                </a:solidFill>
              </a:rPr>
              <a:t>Use a position-sensitive MCP with delay-line anode to</a:t>
            </a:r>
          </a:p>
          <a:p>
            <a:r>
              <a:rPr lang="en-US" sz="1600" dirty="0">
                <a:solidFill>
                  <a:srgbClr val="38BAFF"/>
                </a:solidFill>
              </a:rPr>
              <a:t>measure the position of ions when they hit the MCP.</a:t>
            </a:r>
          </a:p>
          <a:p>
            <a:endParaRPr lang="en-US" sz="1600" dirty="0">
              <a:solidFill>
                <a:srgbClr val="38BAFF"/>
              </a:solidFill>
            </a:endParaRPr>
          </a:p>
        </p:txBody>
      </p:sp>
      <p:grpSp>
        <p:nvGrpSpPr>
          <p:cNvPr id="21" name="Group 20">
            <a:extLst>
              <a:ext uri="{FF2B5EF4-FFF2-40B4-BE49-F238E27FC236}">
                <a16:creationId xmlns:a16="http://schemas.microsoft.com/office/drawing/2014/main" id="{A3BE864A-D836-46F3-A78F-6F05F23A632E}"/>
              </a:ext>
            </a:extLst>
          </p:cNvPr>
          <p:cNvGrpSpPr/>
          <p:nvPr/>
        </p:nvGrpSpPr>
        <p:grpSpPr>
          <a:xfrm>
            <a:off x="5223413" y="3839577"/>
            <a:ext cx="3476434" cy="2896061"/>
            <a:chOff x="2410285" y="2600652"/>
            <a:chExt cx="4723345" cy="3934806"/>
          </a:xfrm>
        </p:grpSpPr>
        <p:sp>
          <p:nvSpPr>
            <p:cNvPr id="22" name="Rectangle 21">
              <a:extLst>
                <a:ext uri="{FF2B5EF4-FFF2-40B4-BE49-F238E27FC236}">
                  <a16:creationId xmlns:a16="http://schemas.microsoft.com/office/drawing/2014/main" id="{951BAD29-36DB-4654-813C-67725000F4C8}"/>
                </a:ext>
              </a:extLst>
            </p:cNvPr>
            <p:cNvSpPr/>
            <p:nvPr/>
          </p:nvSpPr>
          <p:spPr>
            <a:xfrm>
              <a:off x="2613660" y="2774499"/>
              <a:ext cx="4023360" cy="35501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23" name="Picture 22">
              <a:extLst>
                <a:ext uri="{FF2B5EF4-FFF2-40B4-BE49-F238E27FC236}">
                  <a16:creationId xmlns:a16="http://schemas.microsoft.com/office/drawing/2014/main" id="{9B32281E-88FF-407E-BB27-E2265BD9A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0285" y="2600652"/>
              <a:ext cx="4723345" cy="3934806"/>
            </a:xfrm>
            <a:prstGeom prst="rect">
              <a:avLst/>
            </a:prstGeom>
          </p:spPr>
        </p:pic>
      </p:grpSp>
      <p:pic>
        <p:nvPicPr>
          <p:cNvPr id="24" name="Picture 23">
            <a:extLst>
              <a:ext uri="{FF2B5EF4-FFF2-40B4-BE49-F238E27FC236}">
                <a16:creationId xmlns:a16="http://schemas.microsoft.com/office/drawing/2014/main" id="{F02D0D28-A41B-4C51-B6EE-D042A99D5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349" y="4159504"/>
            <a:ext cx="5167947" cy="2583973"/>
          </a:xfrm>
          <a:prstGeom prst="rect">
            <a:avLst/>
          </a:prstGeom>
        </p:spPr>
      </p:pic>
    </p:spTree>
    <p:extLst>
      <p:ext uri="{BB962C8B-B14F-4D97-AF65-F5344CB8AC3E}">
        <p14:creationId xmlns:p14="http://schemas.microsoft.com/office/powerpoint/2010/main" val="3205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xit" presetSubtype="0" fill="hold" nodeType="withEffect">
                                  <p:stCondLst>
                                    <p:cond delay="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06E7BE-0C51-4C63-9258-06F0D3622F31}"/>
                  </a:ext>
                </a:extLst>
              </p:cNvPr>
              <p:cNvSpPr txBox="1"/>
              <p:nvPr/>
            </p:nvSpPr>
            <p:spPr>
              <a:xfrm>
                <a:off x="967287" y="3501754"/>
                <a:ext cx="7424624" cy="2085507"/>
              </a:xfrm>
              <a:prstGeom prst="rect">
                <a:avLst/>
              </a:prstGeom>
              <a:noFill/>
            </p:spPr>
            <p:txBody>
              <a:bodyPr wrap="square" rtlCol="0">
                <a:spAutoFit/>
              </a:bodyPr>
              <a:lstStyle/>
              <a:p>
                <a:pPr marL="214313" indent="-214313">
                  <a:buFont typeface="Arial" panose="020B0604020202020204" pitchFamily="34" charset="0"/>
                  <a:buChar char="•"/>
                </a:pPr>
                <a:r>
                  <a:rPr lang="en-US" sz="1500" dirty="0">
                    <a:solidFill>
                      <a:srgbClr val="FFFF00"/>
                    </a:solidFill>
                  </a:rPr>
                  <a:t>Sized-up replica of the ISOLTRAP MR-</a:t>
                </a:r>
                <a:r>
                  <a:rPr lang="en-US" sz="1500" dirty="0" err="1">
                    <a:solidFill>
                      <a:srgbClr val="FFFF00"/>
                    </a:solidFill>
                  </a:rPr>
                  <a:t>ToF</a:t>
                </a:r>
                <a:endParaRPr lang="en-US" sz="1500" dirty="0">
                  <a:solidFill>
                    <a:srgbClr val="FFFF00"/>
                  </a:solidFill>
                </a:endParaRPr>
              </a:p>
              <a:p>
                <a:pPr marL="214313" indent="-214313">
                  <a:buFont typeface="Arial" panose="020B0604020202020204" pitchFamily="34" charset="0"/>
                  <a:buChar char="•"/>
                </a:pPr>
                <a:r>
                  <a:rPr lang="en-US" sz="1500" dirty="0">
                    <a:solidFill>
                      <a:srgbClr val="FFFF00"/>
                    </a:solidFill>
                  </a:rPr>
                  <a:t>Fast, </a:t>
                </a:r>
                <a:r>
                  <a:rPr lang="en-US" sz="2400" dirty="0">
                    <a:solidFill>
                      <a:srgbClr val="FFFF00"/>
                    </a:solidFill>
                  </a:rPr>
                  <a:t>high-resolution isobar separator</a:t>
                </a:r>
              </a:p>
              <a:p>
                <a:pPr marL="214313" indent="-214313">
                  <a:buFont typeface="Arial" panose="020B0604020202020204" pitchFamily="34" charset="0"/>
                  <a:buChar char="•"/>
                </a:pPr>
                <a:r>
                  <a:rPr lang="en-US" sz="1500" dirty="0">
                    <a:solidFill>
                      <a:srgbClr val="FFFF00"/>
                    </a:solidFill>
                  </a:rPr>
                  <a:t>Consists of two electrostatic mirrors separated by a central lift electrode. Each mirror has six independently controlled electrodes </a:t>
                </a:r>
              </a:p>
              <a:p>
                <a:pPr marL="214313" indent="-214313">
                  <a:buFont typeface="Arial" panose="020B0604020202020204" pitchFamily="34" charset="0"/>
                  <a:buChar char="•"/>
                </a:pPr>
                <a:r>
                  <a:rPr lang="en-US" sz="1500" dirty="0">
                    <a:solidFill>
                      <a:srgbClr val="FFFF00"/>
                    </a:solidFill>
                  </a:rPr>
                  <a:t>Between each electrode is a shielding electrode held at intermediate voltage.</a:t>
                </a:r>
              </a:p>
              <a:p>
                <a:pPr marL="214313" indent="-214313">
                  <a:buFont typeface="Arial" panose="020B0604020202020204" pitchFamily="34" charset="0"/>
                  <a:buChar char="•"/>
                </a:pPr>
                <a:r>
                  <a:rPr lang="en-US" sz="1500" dirty="0">
                    <a:solidFill>
                      <a:srgbClr val="FFFF00"/>
                    </a:solidFill>
                  </a:rPr>
                  <a:t>Ions cycle back and forth between mirrors and pick up a time separation according to   t~</a:t>
                </a:r>
                <a14:m>
                  <m:oMath xmlns:m="http://schemas.openxmlformats.org/officeDocument/2006/math">
                    <m:rad>
                      <m:radPr>
                        <m:degHide m:val="on"/>
                        <m:ctrlPr>
                          <a:rPr lang="en-US" sz="1500" i="1">
                            <a:solidFill>
                              <a:srgbClr val="FFFF00"/>
                            </a:solidFill>
                            <a:latin typeface="Cambria Math" panose="02040503050406030204" pitchFamily="18" charset="0"/>
                          </a:rPr>
                        </m:ctrlPr>
                      </m:radPr>
                      <m:deg/>
                      <m:e>
                        <m:f>
                          <m:fPr>
                            <m:ctrlPr>
                              <a:rPr lang="en-US" sz="1500" i="1">
                                <a:solidFill>
                                  <a:srgbClr val="FFFF00"/>
                                </a:solidFill>
                                <a:latin typeface="Cambria Math" panose="02040503050406030204" pitchFamily="18" charset="0"/>
                              </a:rPr>
                            </m:ctrlPr>
                          </m:fPr>
                          <m:num>
                            <m:r>
                              <a:rPr lang="en-US" sz="1500" i="1">
                                <a:solidFill>
                                  <a:srgbClr val="FFFF00"/>
                                </a:solidFill>
                                <a:latin typeface="Cambria Math" panose="02040503050406030204" pitchFamily="18" charset="0"/>
                              </a:rPr>
                              <m:t>𝑚</m:t>
                            </m:r>
                          </m:num>
                          <m:den>
                            <m:r>
                              <a:rPr lang="en-US" sz="1500" i="1">
                                <a:solidFill>
                                  <a:srgbClr val="FFFF00"/>
                                </a:solidFill>
                                <a:latin typeface="Cambria Math" panose="02040503050406030204" pitchFamily="18" charset="0"/>
                              </a:rPr>
                              <m:t>𝑞</m:t>
                            </m:r>
                          </m:den>
                        </m:f>
                      </m:e>
                    </m:rad>
                  </m:oMath>
                </a14:m>
                <a:endParaRPr lang="en-US" sz="1500" dirty="0">
                  <a:solidFill>
                    <a:srgbClr val="FFFF00"/>
                  </a:solidFill>
                </a:endParaRPr>
              </a:p>
            </p:txBody>
          </p:sp>
        </mc:Choice>
        <mc:Fallback xmlns="">
          <p:sp>
            <p:nvSpPr>
              <p:cNvPr id="16" name="TextBox 15">
                <a:extLst>
                  <a:ext uri="{FF2B5EF4-FFF2-40B4-BE49-F238E27FC236}">
                    <a16:creationId xmlns:a16="http://schemas.microsoft.com/office/drawing/2014/main" id="{E606E7BE-0C51-4C63-9258-06F0D3622F31}"/>
                  </a:ext>
                </a:extLst>
              </p:cNvPr>
              <p:cNvSpPr txBox="1">
                <a:spLocks noRot="1" noChangeAspect="1" noMove="1" noResize="1" noEditPoints="1" noAdjustHandles="1" noChangeArrowheads="1" noChangeShapeType="1" noTextEdit="1"/>
              </p:cNvSpPr>
              <p:nvPr/>
            </p:nvSpPr>
            <p:spPr>
              <a:xfrm>
                <a:off x="967287" y="3501754"/>
                <a:ext cx="7424624" cy="2085507"/>
              </a:xfrm>
              <a:prstGeom prst="rect">
                <a:avLst/>
              </a:prstGeom>
              <a:blipFill>
                <a:blip r:embed="rId2"/>
                <a:stretch>
                  <a:fillRect l="-171" t="-122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7CEBEB15-72F5-4E0C-A586-E93DA65AAF19}"/>
              </a:ext>
            </a:extLst>
          </p:cNvPr>
          <p:cNvSpPr>
            <a:spLocks noGrp="1"/>
          </p:cNvSpPr>
          <p:nvPr>
            <p:ph type="title"/>
          </p:nvPr>
        </p:nvSpPr>
        <p:spPr/>
        <p:txBody>
          <a:bodyPr>
            <a:normAutofit fontScale="90000"/>
          </a:bodyPr>
          <a:lstStyle/>
          <a:p>
            <a:r>
              <a:rPr lang="en-US" dirty="0"/>
              <a:t>CARIBU MR-TOF</a:t>
            </a:r>
          </a:p>
        </p:txBody>
      </p:sp>
      <p:sp>
        <p:nvSpPr>
          <p:cNvPr id="5" name="Slide Number Placeholder 4">
            <a:extLst>
              <a:ext uri="{FF2B5EF4-FFF2-40B4-BE49-F238E27FC236}">
                <a16:creationId xmlns:a16="http://schemas.microsoft.com/office/drawing/2014/main" id="{1CDB79E2-EA81-4F79-BD4E-639354BD4F4D}"/>
              </a:ext>
            </a:extLst>
          </p:cNvPr>
          <p:cNvSpPr>
            <a:spLocks noGrp="1"/>
          </p:cNvSpPr>
          <p:nvPr>
            <p:ph type="sldNum" sz="quarter" idx="12"/>
          </p:nvPr>
        </p:nvSpPr>
        <p:spPr/>
        <p:txBody>
          <a:bodyPr/>
          <a:lstStyle/>
          <a:p>
            <a:fld id="{22CB8464-D711-49B4-822D-EAD9CA92E304}" type="slidenum">
              <a:rPr lang="en-US" smtClean="0"/>
              <a:t>47</a:t>
            </a:fld>
            <a:endParaRPr lang="en-US"/>
          </a:p>
        </p:txBody>
      </p:sp>
      <p:pic>
        <p:nvPicPr>
          <p:cNvPr id="6" name="Picture 5">
            <a:extLst>
              <a:ext uri="{FF2B5EF4-FFF2-40B4-BE49-F238E27FC236}">
                <a16:creationId xmlns:a16="http://schemas.microsoft.com/office/drawing/2014/main" id="{8653F5B5-50DB-4AB8-877E-904099C92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34" b="87421" l="1925" r="98494">
                        <a14:foregroundMark x1="9958" y1="25786" x2="9372" y2="54088"/>
                        <a14:foregroundMark x1="5188" y1="27044" x2="5188" y2="66038"/>
                        <a14:foregroundMark x1="3682" y1="32704" x2="3682" y2="47170"/>
                        <a14:foregroundMark x1="2008" y1="13836" x2="1925" y2="80503"/>
                        <a14:foregroundMark x1="90711" y1="23270" x2="91130" y2="56604"/>
                        <a14:foregroundMark x1="91130" y1="56604" x2="93975" y2="32704"/>
                        <a14:foregroundMark x1="93975" y1="32704" x2="98159" y2="23270"/>
                        <a14:foregroundMark x1="98159" y1="23270" x2="98494" y2="59119"/>
                      </a14:backgroundRemoval>
                    </a14:imgEffect>
                  </a14:imgLayer>
                </a14:imgProps>
              </a:ext>
            </a:extLst>
          </a:blip>
          <a:stretch>
            <a:fillRect/>
          </a:stretch>
        </p:blipFill>
        <p:spPr>
          <a:xfrm>
            <a:off x="303610" y="2285101"/>
            <a:ext cx="8536781" cy="1135856"/>
          </a:xfrm>
          <a:prstGeom prst="rect">
            <a:avLst/>
          </a:prstGeom>
        </p:spPr>
      </p:pic>
      <p:pic>
        <p:nvPicPr>
          <p:cNvPr id="8" name="Picture 7">
            <a:extLst>
              <a:ext uri="{FF2B5EF4-FFF2-40B4-BE49-F238E27FC236}">
                <a16:creationId xmlns:a16="http://schemas.microsoft.com/office/drawing/2014/main" id="{5ED30C05-FA1A-426D-811A-9ADBD753261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89" b="89888" l="3984" r="100000"/>
                    </a14:imgEffect>
                  </a14:imgLayer>
                </a14:imgProps>
              </a:ext>
            </a:extLst>
          </a:blip>
          <a:stretch>
            <a:fillRect/>
          </a:stretch>
        </p:blipFill>
        <p:spPr>
          <a:xfrm>
            <a:off x="-191715" y="2472276"/>
            <a:ext cx="9032105" cy="916781"/>
          </a:xfrm>
          <a:prstGeom prst="rect">
            <a:avLst/>
          </a:prstGeom>
        </p:spPr>
      </p:pic>
      <p:grpSp>
        <p:nvGrpSpPr>
          <p:cNvPr id="17" name="Group 16">
            <a:extLst>
              <a:ext uri="{FF2B5EF4-FFF2-40B4-BE49-F238E27FC236}">
                <a16:creationId xmlns:a16="http://schemas.microsoft.com/office/drawing/2014/main" id="{7CBBA081-994D-4F48-81AF-0548380690A0}"/>
              </a:ext>
            </a:extLst>
          </p:cNvPr>
          <p:cNvGrpSpPr/>
          <p:nvPr/>
        </p:nvGrpSpPr>
        <p:grpSpPr>
          <a:xfrm>
            <a:off x="2334133" y="1922153"/>
            <a:ext cx="4475732" cy="507831"/>
            <a:chOff x="3061252" y="1512393"/>
            <a:chExt cx="5967643" cy="677108"/>
          </a:xfrm>
        </p:grpSpPr>
        <p:sp>
          <p:nvSpPr>
            <p:cNvPr id="7" name="TextBox 6">
              <a:extLst>
                <a:ext uri="{FF2B5EF4-FFF2-40B4-BE49-F238E27FC236}">
                  <a16:creationId xmlns:a16="http://schemas.microsoft.com/office/drawing/2014/main" id="{33BE8E31-DC37-43CB-8FE3-D4D81C25A170}"/>
                </a:ext>
              </a:extLst>
            </p:cNvPr>
            <p:cNvSpPr txBox="1"/>
            <p:nvPr/>
          </p:nvSpPr>
          <p:spPr>
            <a:xfrm>
              <a:off x="3725684" y="1512393"/>
              <a:ext cx="4240696" cy="677108"/>
            </a:xfrm>
            <a:prstGeom prst="rect">
              <a:avLst/>
            </a:prstGeom>
            <a:noFill/>
          </p:spPr>
          <p:txBody>
            <a:bodyPr wrap="square" rtlCol="0">
              <a:spAutoFit/>
            </a:bodyPr>
            <a:lstStyle/>
            <a:p>
              <a:pPr algn="ctr"/>
              <a:r>
                <a:rPr lang="en-US" sz="1350" dirty="0"/>
                <a:t>LIFT </a:t>
              </a:r>
            </a:p>
            <a:p>
              <a:pPr algn="ctr"/>
              <a:r>
                <a:rPr lang="en-US" sz="1350" dirty="0"/>
                <a:t>750mm</a:t>
              </a:r>
            </a:p>
          </p:txBody>
        </p:sp>
        <p:cxnSp>
          <p:nvCxnSpPr>
            <p:cNvPr id="11" name="Straight Arrow Connector 10">
              <a:extLst>
                <a:ext uri="{FF2B5EF4-FFF2-40B4-BE49-F238E27FC236}">
                  <a16:creationId xmlns:a16="http://schemas.microsoft.com/office/drawing/2014/main" id="{80F24D45-C53B-4E9F-9CE2-98FFFCD9C4B3}"/>
                </a:ext>
              </a:extLst>
            </p:cNvPr>
            <p:cNvCxnSpPr/>
            <p:nvPr/>
          </p:nvCxnSpPr>
          <p:spPr>
            <a:xfrm>
              <a:off x="6245938" y="2002724"/>
              <a:ext cx="2782957"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0ECCE09-10D8-4599-A907-1D4831C60ED9}"/>
                </a:ext>
              </a:extLst>
            </p:cNvPr>
            <p:cNvCxnSpPr>
              <a:cxnSpLocks/>
            </p:cNvCxnSpPr>
            <p:nvPr/>
          </p:nvCxnSpPr>
          <p:spPr>
            <a:xfrm flipH="1">
              <a:off x="3061252" y="1984491"/>
              <a:ext cx="225671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7AE6EC1F-DAE6-47D3-A04A-E4213D19F2A5}"/>
              </a:ext>
            </a:extLst>
          </p:cNvPr>
          <p:cNvGrpSpPr/>
          <p:nvPr/>
        </p:nvGrpSpPr>
        <p:grpSpPr>
          <a:xfrm>
            <a:off x="6771671" y="1976159"/>
            <a:ext cx="2068719" cy="507831"/>
            <a:chOff x="9028895" y="1491876"/>
            <a:chExt cx="2758292" cy="677108"/>
          </a:xfrm>
        </p:grpSpPr>
        <p:sp>
          <p:nvSpPr>
            <p:cNvPr id="18" name="TextBox 17">
              <a:extLst>
                <a:ext uri="{FF2B5EF4-FFF2-40B4-BE49-F238E27FC236}">
                  <a16:creationId xmlns:a16="http://schemas.microsoft.com/office/drawing/2014/main" id="{BF72F79D-FA71-40CA-8628-D8CACE516E03}"/>
                </a:ext>
              </a:extLst>
            </p:cNvPr>
            <p:cNvSpPr txBox="1"/>
            <p:nvPr/>
          </p:nvSpPr>
          <p:spPr>
            <a:xfrm>
              <a:off x="9028895" y="1491876"/>
              <a:ext cx="2758292" cy="677108"/>
            </a:xfrm>
            <a:prstGeom prst="rect">
              <a:avLst/>
            </a:prstGeom>
            <a:noFill/>
          </p:spPr>
          <p:txBody>
            <a:bodyPr wrap="square" rtlCol="0">
              <a:spAutoFit/>
            </a:bodyPr>
            <a:lstStyle/>
            <a:p>
              <a:pPr algn="ctr"/>
              <a:r>
                <a:rPr lang="en-US" sz="1350" dirty="0"/>
                <a:t>MIRROR</a:t>
              </a:r>
            </a:p>
            <a:p>
              <a:pPr algn="ctr"/>
              <a:r>
                <a:rPr lang="en-US" sz="1350" dirty="0"/>
                <a:t>300mm</a:t>
              </a:r>
            </a:p>
          </p:txBody>
        </p:sp>
        <p:cxnSp>
          <p:nvCxnSpPr>
            <p:cNvPr id="19" name="Straight Arrow Connector 18">
              <a:extLst>
                <a:ext uri="{FF2B5EF4-FFF2-40B4-BE49-F238E27FC236}">
                  <a16:creationId xmlns:a16="http://schemas.microsoft.com/office/drawing/2014/main" id="{2514CB43-7816-4547-9C86-A73B96635060}"/>
                </a:ext>
              </a:extLst>
            </p:cNvPr>
            <p:cNvCxnSpPr>
              <a:cxnSpLocks/>
            </p:cNvCxnSpPr>
            <p:nvPr/>
          </p:nvCxnSpPr>
          <p:spPr>
            <a:xfrm>
              <a:off x="10862289" y="1903800"/>
              <a:ext cx="65385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4F61047-3895-4F2A-9854-2CB8D89DE762}"/>
                </a:ext>
              </a:extLst>
            </p:cNvPr>
            <p:cNvCxnSpPr>
              <a:cxnSpLocks/>
            </p:cNvCxnSpPr>
            <p:nvPr/>
          </p:nvCxnSpPr>
          <p:spPr>
            <a:xfrm flipH="1">
              <a:off x="9261137" y="1907559"/>
              <a:ext cx="72106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98ACA21-2F7A-4C5E-9CBD-8A3DD5B92DCE}"/>
              </a:ext>
            </a:extLst>
          </p:cNvPr>
          <p:cNvGrpSpPr/>
          <p:nvPr/>
        </p:nvGrpSpPr>
        <p:grpSpPr>
          <a:xfrm>
            <a:off x="347822" y="1951250"/>
            <a:ext cx="2068719" cy="507831"/>
            <a:chOff x="9028895" y="1491876"/>
            <a:chExt cx="2758292" cy="677108"/>
          </a:xfrm>
        </p:grpSpPr>
        <p:sp>
          <p:nvSpPr>
            <p:cNvPr id="28" name="TextBox 27">
              <a:extLst>
                <a:ext uri="{FF2B5EF4-FFF2-40B4-BE49-F238E27FC236}">
                  <a16:creationId xmlns:a16="http://schemas.microsoft.com/office/drawing/2014/main" id="{0E59A515-8A68-4A03-90E0-26F3C91CBAC7}"/>
                </a:ext>
              </a:extLst>
            </p:cNvPr>
            <p:cNvSpPr txBox="1"/>
            <p:nvPr/>
          </p:nvSpPr>
          <p:spPr>
            <a:xfrm>
              <a:off x="9028895" y="1491876"/>
              <a:ext cx="2758292" cy="677108"/>
            </a:xfrm>
            <a:prstGeom prst="rect">
              <a:avLst/>
            </a:prstGeom>
            <a:noFill/>
          </p:spPr>
          <p:txBody>
            <a:bodyPr wrap="square" rtlCol="0">
              <a:spAutoFit/>
            </a:bodyPr>
            <a:lstStyle/>
            <a:p>
              <a:pPr algn="ctr"/>
              <a:r>
                <a:rPr lang="en-US" sz="1350" dirty="0"/>
                <a:t>MIRROR</a:t>
              </a:r>
            </a:p>
            <a:p>
              <a:pPr algn="ctr"/>
              <a:r>
                <a:rPr lang="en-US" sz="1350" dirty="0"/>
                <a:t>300mm</a:t>
              </a:r>
            </a:p>
          </p:txBody>
        </p:sp>
        <p:cxnSp>
          <p:nvCxnSpPr>
            <p:cNvPr id="29" name="Straight Arrow Connector 28">
              <a:extLst>
                <a:ext uri="{FF2B5EF4-FFF2-40B4-BE49-F238E27FC236}">
                  <a16:creationId xmlns:a16="http://schemas.microsoft.com/office/drawing/2014/main" id="{9508AE60-B6E4-445A-816F-9F21230666E7}"/>
                </a:ext>
              </a:extLst>
            </p:cNvPr>
            <p:cNvCxnSpPr>
              <a:cxnSpLocks/>
            </p:cNvCxnSpPr>
            <p:nvPr/>
          </p:nvCxnSpPr>
          <p:spPr>
            <a:xfrm>
              <a:off x="10862289" y="1903800"/>
              <a:ext cx="65385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23274B3-A8EE-4DF6-9174-77FA095CD48E}"/>
                </a:ext>
              </a:extLst>
            </p:cNvPr>
            <p:cNvCxnSpPr>
              <a:cxnSpLocks/>
            </p:cNvCxnSpPr>
            <p:nvPr/>
          </p:nvCxnSpPr>
          <p:spPr>
            <a:xfrm flipH="1">
              <a:off x="9261137" y="1907559"/>
              <a:ext cx="721063"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8E09BE51-4767-4AED-A910-57002E06D4A3}"/>
              </a:ext>
            </a:extLst>
          </p:cNvPr>
          <p:cNvSpPr>
            <a:spLocks noGrp="1"/>
          </p:cNvSpPr>
          <p:nvPr>
            <p:ph type="dt" sz="half" idx="10"/>
          </p:nvPr>
        </p:nvSpPr>
        <p:spPr/>
        <p:txBody>
          <a:bodyPr/>
          <a:lstStyle/>
          <a:p>
            <a:fld id="{C8114660-F11A-4241-88E4-3D3389D9C394}" type="datetime1">
              <a:rPr lang="en-US" smtClean="0"/>
              <a:t>11/20/18</a:t>
            </a:fld>
            <a:endParaRPr lang="en-US"/>
          </a:p>
        </p:txBody>
      </p:sp>
    </p:spTree>
    <p:extLst>
      <p:ext uri="{BB962C8B-B14F-4D97-AF65-F5344CB8AC3E}">
        <p14:creationId xmlns:p14="http://schemas.microsoft.com/office/powerpoint/2010/main" val="26762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MR-TOF capture/eject</a:t>
            </a:r>
            <a:br>
              <a:rPr lang="en-US" dirty="0"/>
            </a:br>
            <a:endParaRPr lang="en-US" sz="1800" dirty="0">
              <a:solidFill>
                <a:schemeClr val="tx1">
                  <a:lumMod val="65000"/>
                </a:schemeClr>
              </a:solidFill>
            </a:endParaRPr>
          </a:p>
        </p:txBody>
      </p:sp>
      <p:sp>
        <p:nvSpPr>
          <p:cNvPr id="5" name="Slide Number Placeholder 4"/>
          <p:cNvSpPr>
            <a:spLocks noGrp="1"/>
          </p:cNvSpPr>
          <p:nvPr>
            <p:ph type="sldNum" sz="quarter" idx="12"/>
          </p:nvPr>
        </p:nvSpPr>
        <p:spPr/>
        <p:txBody>
          <a:bodyPr/>
          <a:lstStyle/>
          <a:p>
            <a:fld id="{22CB8464-D711-49B4-822D-EAD9CA92E304}" type="slidenum">
              <a:rPr lang="en-US" smtClean="0"/>
              <a:t>48</a:t>
            </a:fld>
            <a:endParaRPr lang="en-US" dirty="0"/>
          </a:p>
        </p:txBody>
      </p:sp>
      <p:grpSp>
        <p:nvGrpSpPr>
          <p:cNvPr id="21" name="Group 20"/>
          <p:cNvGrpSpPr/>
          <p:nvPr/>
        </p:nvGrpSpPr>
        <p:grpSpPr>
          <a:xfrm>
            <a:off x="1411954" y="2214538"/>
            <a:ext cx="3674822" cy="520433"/>
            <a:chOff x="2475595" y="3742698"/>
            <a:chExt cx="6561103" cy="1590262"/>
          </a:xfrm>
        </p:grpSpPr>
        <p:sp>
          <p:nvSpPr>
            <p:cNvPr id="22" name="Rectangle 21"/>
            <p:cNvSpPr/>
            <p:nvPr/>
          </p:nvSpPr>
          <p:spPr>
            <a:xfrm>
              <a:off x="2475595" y="3742699"/>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2681004" y="4060752"/>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p:cNvSpPr/>
            <p:nvPr/>
          </p:nvSpPr>
          <p:spPr>
            <a:xfrm>
              <a:off x="2893040" y="4498074"/>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3118326" y="4783410"/>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3343612" y="4954860"/>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3568898" y="5092972"/>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8" name="Group 27"/>
            <p:cNvGrpSpPr/>
            <p:nvPr/>
          </p:nvGrpSpPr>
          <p:grpSpPr>
            <a:xfrm flipH="1">
              <a:off x="7764491" y="3742698"/>
              <a:ext cx="1272207" cy="1590261"/>
              <a:chOff x="6098614" y="1921563"/>
              <a:chExt cx="1272207" cy="1590261"/>
            </a:xfrm>
          </p:grpSpPr>
          <p:sp>
            <p:nvSpPr>
              <p:cNvPr id="30" name="Rectangle 29"/>
              <p:cNvSpPr/>
              <p:nvPr/>
            </p:nvSpPr>
            <p:spPr>
              <a:xfrm flipH="1">
                <a:off x="6098614" y="1921563"/>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flipH="1">
                <a:off x="6304023" y="2239616"/>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flipH="1">
                <a:off x="6516059" y="2676938"/>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flipH="1">
                <a:off x="6741345" y="2962274"/>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flipH="1">
                <a:off x="6966631" y="3133724"/>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flipH="1">
                <a:off x="7191917" y="3271836"/>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Rectangle 28"/>
            <p:cNvSpPr/>
            <p:nvPr/>
          </p:nvSpPr>
          <p:spPr>
            <a:xfrm>
              <a:off x="3901529" y="4624493"/>
              <a:ext cx="3732999" cy="708465"/>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Freeform 35"/>
          <p:cNvSpPr/>
          <p:nvPr/>
        </p:nvSpPr>
        <p:spPr>
          <a:xfrm>
            <a:off x="773029" y="1781758"/>
            <a:ext cx="418097" cy="399963"/>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7" name="Straight Arrow Connector 36"/>
          <p:cNvCxnSpPr/>
          <p:nvPr/>
        </p:nvCxnSpPr>
        <p:spPr>
          <a:xfrm>
            <a:off x="628649" y="2444912"/>
            <a:ext cx="706856" cy="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1399071" y="2898744"/>
            <a:ext cx="3674822" cy="520433"/>
            <a:chOff x="2475595" y="3742698"/>
            <a:chExt cx="6561103" cy="1590262"/>
          </a:xfrm>
        </p:grpSpPr>
        <p:sp>
          <p:nvSpPr>
            <p:cNvPr id="39" name="Rectangle 38"/>
            <p:cNvSpPr/>
            <p:nvPr/>
          </p:nvSpPr>
          <p:spPr>
            <a:xfrm>
              <a:off x="2475595" y="3742699"/>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p:cNvSpPr/>
            <p:nvPr/>
          </p:nvSpPr>
          <p:spPr>
            <a:xfrm>
              <a:off x="2681004" y="4060752"/>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p:cNvSpPr/>
            <p:nvPr/>
          </p:nvSpPr>
          <p:spPr>
            <a:xfrm>
              <a:off x="2893040" y="4498074"/>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p:cNvSpPr/>
            <p:nvPr/>
          </p:nvSpPr>
          <p:spPr>
            <a:xfrm>
              <a:off x="3118326" y="4783410"/>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p:cNvSpPr/>
            <p:nvPr/>
          </p:nvSpPr>
          <p:spPr>
            <a:xfrm>
              <a:off x="3343612" y="4954860"/>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p:cNvSpPr/>
            <p:nvPr/>
          </p:nvSpPr>
          <p:spPr>
            <a:xfrm>
              <a:off x="3568898" y="5092972"/>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5" name="Group 44"/>
            <p:cNvGrpSpPr/>
            <p:nvPr/>
          </p:nvGrpSpPr>
          <p:grpSpPr>
            <a:xfrm flipH="1">
              <a:off x="7764491" y="3742698"/>
              <a:ext cx="1272207" cy="1590261"/>
              <a:chOff x="6098614" y="1921563"/>
              <a:chExt cx="1272207" cy="1590261"/>
            </a:xfrm>
          </p:grpSpPr>
          <p:sp>
            <p:nvSpPr>
              <p:cNvPr id="47" name="Rectangle 46"/>
              <p:cNvSpPr/>
              <p:nvPr/>
            </p:nvSpPr>
            <p:spPr>
              <a:xfrm flipH="1">
                <a:off x="6098614" y="1921563"/>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p:cNvSpPr/>
              <p:nvPr/>
            </p:nvSpPr>
            <p:spPr>
              <a:xfrm flipH="1">
                <a:off x="6304023" y="2239616"/>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48"/>
              <p:cNvSpPr/>
              <p:nvPr/>
            </p:nvSpPr>
            <p:spPr>
              <a:xfrm flipH="1">
                <a:off x="6516059" y="2676938"/>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p:cNvSpPr/>
              <p:nvPr/>
            </p:nvSpPr>
            <p:spPr>
              <a:xfrm flipH="1">
                <a:off x="6741345" y="2962274"/>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p:cNvSpPr/>
              <p:nvPr/>
            </p:nvSpPr>
            <p:spPr>
              <a:xfrm flipH="1">
                <a:off x="6966631" y="3133724"/>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p:nvSpPr>
            <p:spPr>
              <a:xfrm flipH="1">
                <a:off x="7191917" y="3271836"/>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6" name="Rectangle 45"/>
            <p:cNvSpPr/>
            <p:nvPr/>
          </p:nvSpPr>
          <p:spPr>
            <a:xfrm>
              <a:off x="3901530" y="5092971"/>
              <a:ext cx="3733000" cy="239987"/>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3" name="Freeform 52"/>
          <p:cNvSpPr/>
          <p:nvPr/>
        </p:nvSpPr>
        <p:spPr>
          <a:xfrm>
            <a:off x="2184415" y="2924682"/>
            <a:ext cx="418097" cy="399963"/>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4" name="Straight Arrow Connector 53"/>
          <p:cNvCxnSpPr/>
          <p:nvPr/>
        </p:nvCxnSpPr>
        <p:spPr>
          <a:xfrm>
            <a:off x="2673259" y="3211004"/>
            <a:ext cx="706856" cy="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1405300" y="3691582"/>
            <a:ext cx="3674822" cy="520433"/>
            <a:chOff x="2475595" y="3742698"/>
            <a:chExt cx="6561103" cy="1590262"/>
          </a:xfrm>
        </p:grpSpPr>
        <p:sp>
          <p:nvSpPr>
            <p:cNvPr id="56" name="Rectangle 55"/>
            <p:cNvSpPr/>
            <p:nvPr/>
          </p:nvSpPr>
          <p:spPr>
            <a:xfrm>
              <a:off x="2475595" y="3742699"/>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p:cNvSpPr/>
            <p:nvPr/>
          </p:nvSpPr>
          <p:spPr>
            <a:xfrm>
              <a:off x="2681004" y="4060752"/>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p:cNvSpPr/>
            <p:nvPr/>
          </p:nvSpPr>
          <p:spPr>
            <a:xfrm>
              <a:off x="2893040" y="4498074"/>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p:cNvSpPr/>
            <p:nvPr/>
          </p:nvSpPr>
          <p:spPr>
            <a:xfrm>
              <a:off x="3118326" y="4783410"/>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p:cNvSpPr/>
            <p:nvPr/>
          </p:nvSpPr>
          <p:spPr>
            <a:xfrm>
              <a:off x="3343612" y="4954860"/>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p:cNvSpPr/>
            <p:nvPr/>
          </p:nvSpPr>
          <p:spPr>
            <a:xfrm>
              <a:off x="3568898" y="5092972"/>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2" name="Group 61"/>
            <p:cNvGrpSpPr/>
            <p:nvPr/>
          </p:nvGrpSpPr>
          <p:grpSpPr>
            <a:xfrm flipH="1">
              <a:off x="7764491" y="3742698"/>
              <a:ext cx="1272207" cy="1590261"/>
              <a:chOff x="6098614" y="1921563"/>
              <a:chExt cx="1272207" cy="1590261"/>
            </a:xfrm>
          </p:grpSpPr>
          <p:sp>
            <p:nvSpPr>
              <p:cNvPr id="64" name="Rectangle 63"/>
              <p:cNvSpPr/>
              <p:nvPr/>
            </p:nvSpPr>
            <p:spPr>
              <a:xfrm flipH="1">
                <a:off x="6098614" y="1921563"/>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p:cNvSpPr/>
              <p:nvPr/>
            </p:nvSpPr>
            <p:spPr>
              <a:xfrm flipH="1">
                <a:off x="6304023" y="2239616"/>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p:cNvSpPr/>
              <p:nvPr/>
            </p:nvSpPr>
            <p:spPr>
              <a:xfrm flipH="1">
                <a:off x="6516059" y="2676938"/>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p:cNvSpPr/>
              <p:nvPr/>
            </p:nvSpPr>
            <p:spPr>
              <a:xfrm flipH="1">
                <a:off x="6741345" y="2962274"/>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p:cNvSpPr/>
              <p:nvPr/>
            </p:nvSpPr>
            <p:spPr>
              <a:xfrm flipH="1">
                <a:off x="6966631" y="3133724"/>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p:cNvSpPr/>
              <p:nvPr/>
            </p:nvSpPr>
            <p:spPr>
              <a:xfrm flipH="1">
                <a:off x="7191917" y="3271836"/>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3" name="Rectangle 62"/>
            <p:cNvSpPr/>
            <p:nvPr/>
          </p:nvSpPr>
          <p:spPr>
            <a:xfrm>
              <a:off x="3901530" y="5092971"/>
              <a:ext cx="3733000" cy="239987"/>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0" name="Freeform 69"/>
          <p:cNvSpPr/>
          <p:nvPr/>
        </p:nvSpPr>
        <p:spPr>
          <a:xfrm>
            <a:off x="3500486" y="3671965"/>
            <a:ext cx="539217" cy="478181"/>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1" name="Freeform 70"/>
          <p:cNvSpPr/>
          <p:nvPr/>
        </p:nvSpPr>
        <p:spPr>
          <a:xfrm>
            <a:off x="3740621" y="3678047"/>
            <a:ext cx="539197" cy="478181"/>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2" name="Freeform 71"/>
          <p:cNvSpPr/>
          <p:nvPr/>
        </p:nvSpPr>
        <p:spPr>
          <a:xfrm>
            <a:off x="3223361" y="3671965"/>
            <a:ext cx="523148" cy="478181"/>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3" name="Straight Arrow Connector 72"/>
          <p:cNvCxnSpPr/>
          <p:nvPr/>
        </p:nvCxnSpPr>
        <p:spPr>
          <a:xfrm flipH="1">
            <a:off x="2519571" y="3999513"/>
            <a:ext cx="716146" cy="1"/>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1411954" y="4761267"/>
            <a:ext cx="3674822" cy="520433"/>
            <a:chOff x="2475595" y="3742698"/>
            <a:chExt cx="6561103" cy="1590262"/>
          </a:xfrm>
        </p:grpSpPr>
        <p:sp>
          <p:nvSpPr>
            <p:cNvPr id="76" name="Rectangle 75"/>
            <p:cNvSpPr/>
            <p:nvPr/>
          </p:nvSpPr>
          <p:spPr>
            <a:xfrm>
              <a:off x="2475595" y="3742699"/>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76"/>
            <p:cNvSpPr/>
            <p:nvPr/>
          </p:nvSpPr>
          <p:spPr>
            <a:xfrm>
              <a:off x="2681004" y="4060752"/>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77"/>
            <p:cNvSpPr/>
            <p:nvPr/>
          </p:nvSpPr>
          <p:spPr>
            <a:xfrm>
              <a:off x="2893040" y="4498074"/>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ectangle 78"/>
            <p:cNvSpPr/>
            <p:nvPr/>
          </p:nvSpPr>
          <p:spPr>
            <a:xfrm>
              <a:off x="3118326" y="4783410"/>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Rectangle 79"/>
            <p:cNvSpPr/>
            <p:nvPr/>
          </p:nvSpPr>
          <p:spPr>
            <a:xfrm>
              <a:off x="3343612" y="4954860"/>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p:cNvSpPr/>
            <p:nvPr/>
          </p:nvSpPr>
          <p:spPr>
            <a:xfrm>
              <a:off x="3568898" y="5092972"/>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2" name="Group 81"/>
            <p:cNvGrpSpPr/>
            <p:nvPr/>
          </p:nvGrpSpPr>
          <p:grpSpPr>
            <a:xfrm flipH="1">
              <a:off x="7764491" y="3742698"/>
              <a:ext cx="1272207" cy="1590261"/>
              <a:chOff x="6098614" y="1921563"/>
              <a:chExt cx="1272207" cy="1590261"/>
            </a:xfrm>
          </p:grpSpPr>
          <p:sp>
            <p:nvSpPr>
              <p:cNvPr id="84" name="Rectangle 83"/>
              <p:cNvSpPr/>
              <p:nvPr/>
            </p:nvSpPr>
            <p:spPr>
              <a:xfrm flipH="1">
                <a:off x="6098614" y="1921563"/>
                <a:ext cx="159027" cy="1590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Rectangle 84"/>
              <p:cNvSpPr/>
              <p:nvPr/>
            </p:nvSpPr>
            <p:spPr>
              <a:xfrm flipH="1">
                <a:off x="6304023" y="2239616"/>
                <a:ext cx="165654" cy="12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Rectangle 85"/>
              <p:cNvSpPr/>
              <p:nvPr/>
            </p:nvSpPr>
            <p:spPr>
              <a:xfrm flipH="1">
                <a:off x="6516059" y="2676938"/>
                <a:ext cx="178904" cy="834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ectangle 86"/>
              <p:cNvSpPr/>
              <p:nvPr/>
            </p:nvSpPr>
            <p:spPr>
              <a:xfrm flipH="1">
                <a:off x="6741345" y="2962274"/>
                <a:ext cx="178904" cy="54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Rectangle 87"/>
              <p:cNvSpPr/>
              <p:nvPr/>
            </p:nvSpPr>
            <p:spPr>
              <a:xfrm flipH="1">
                <a:off x="6966631" y="3133724"/>
                <a:ext cx="178904" cy="378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Rectangle 88"/>
              <p:cNvSpPr/>
              <p:nvPr/>
            </p:nvSpPr>
            <p:spPr>
              <a:xfrm flipH="1">
                <a:off x="7191917" y="3271836"/>
                <a:ext cx="178904" cy="23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3" name="Rectangle 82"/>
            <p:cNvSpPr/>
            <p:nvPr/>
          </p:nvSpPr>
          <p:spPr>
            <a:xfrm>
              <a:off x="3901529" y="4624493"/>
              <a:ext cx="3732999" cy="708465"/>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0" name="Freeform 89"/>
          <p:cNvSpPr/>
          <p:nvPr/>
        </p:nvSpPr>
        <p:spPr>
          <a:xfrm>
            <a:off x="3984016" y="4329202"/>
            <a:ext cx="539217" cy="478181"/>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Freeform 90"/>
          <p:cNvSpPr/>
          <p:nvPr/>
        </p:nvSpPr>
        <p:spPr>
          <a:xfrm>
            <a:off x="4362429" y="4315736"/>
            <a:ext cx="539197" cy="478181"/>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Freeform 91"/>
          <p:cNvSpPr/>
          <p:nvPr/>
        </p:nvSpPr>
        <p:spPr>
          <a:xfrm>
            <a:off x="3608142" y="4329202"/>
            <a:ext cx="523148" cy="478181"/>
          </a:xfrm>
          <a:custGeom>
            <a:avLst/>
            <a:gdLst>
              <a:gd name="connsiteX0" fmla="*/ 0 w 1338470"/>
              <a:gd name="connsiteY0" fmla="*/ 1683065 h 1683065"/>
              <a:gd name="connsiteX1" fmla="*/ 689113 w 1338470"/>
              <a:gd name="connsiteY1" fmla="*/ 39 h 1683065"/>
              <a:gd name="connsiteX2" fmla="*/ 1338470 w 1338470"/>
              <a:gd name="connsiteY2" fmla="*/ 1643308 h 1683065"/>
              <a:gd name="connsiteX0" fmla="*/ 0 w 1378226"/>
              <a:gd name="connsiteY0" fmla="*/ 1683131 h 1749391"/>
              <a:gd name="connsiteX1" fmla="*/ 689113 w 1378226"/>
              <a:gd name="connsiteY1" fmla="*/ 105 h 1749391"/>
              <a:gd name="connsiteX2" fmla="*/ 1378226 w 1378226"/>
              <a:gd name="connsiteY2" fmla="*/ 1749391 h 1749391"/>
              <a:gd name="connsiteX0" fmla="*/ 0 w 1378226"/>
              <a:gd name="connsiteY0" fmla="*/ 1683098 h 1683098"/>
              <a:gd name="connsiteX1" fmla="*/ 689113 w 1378226"/>
              <a:gd name="connsiteY1" fmla="*/ 72 h 1683098"/>
              <a:gd name="connsiteX2" fmla="*/ 1378226 w 1378226"/>
              <a:gd name="connsiteY2" fmla="*/ 1630088 h 1683098"/>
              <a:gd name="connsiteX0" fmla="*/ 0 w 1444486"/>
              <a:gd name="connsiteY0" fmla="*/ 1683044 h 1683044"/>
              <a:gd name="connsiteX1" fmla="*/ 689113 w 1444486"/>
              <a:gd name="connsiteY1" fmla="*/ 18 h 1683044"/>
              <a:gd name="connsiteX2" fmla="*/ 1444486 w 1444486"/>
              <a:gd name="connsiteY2" fmla="*/ 1656538 h 1683044"/>
              <a:gd name="connsiteX0" fmla="*/ 0 w 1444486"/>
              <a:gd name="connsiteY0" fmla="*/ 1683037 h 1683037"/>
              <a:gd name="connsiteX1" fmla="*/ 689113 w 1444486"/>
              <a:gd name="connsiteY1" fmla="*/ 11 h 1683037"/>
              <a:gd name="connsiteX2" fmla="*/ 1444486 w 1444486"/>
              <a:gd name="connsiteY2" fmla="*/ 1656531 h 1683037"/>
              <a:gd name="connsiteX0" fmla="*/ 0 w 1219199"/>
              <a:gd name="connsiteY0" fmla="*/ 1603587 h 1656594"/>
              <a:gd name="connsiteX1" fmla="*/ 463826 w 1219199"/>
              <a:gd name="connsiteY1" fmla="*/ 74 h 1656594"/>
              <a:gd name="connsiteX2" fmla="*/ 1219199 w 1219199"/>
              <a:gd name="connsiteY2" fmla="*/ 1656594 h 1656594"/>
              <a:gd name="connsiteX0" fmla="*/ 0 w 1298712"/>
              <a:gd name="connsiteY0" fmla="*/ 1722848 h 1722848"/>
              <a:gd name="connsiteX1" fmla="*/ 543339 w 1298712"/>
              <a:gd name="connsiteY1" fmla="*/ 65 h 1722848"/>
              <a:gd name="connsiteX2" fmla="*/ 1298712 w 1298712"/>
              <a:gd name="connsiteY2" fmla="*/ 1656585 h 1722848"/>
              <a:gd name="connsiteX0" fmla="*/ 0 w 1298712"/>
              <a:gd name="connsiteY0" fmla="*/ 1722848 h 1722848"/>
              <a:gd name="connsiteX1" fmla="*/ 543339 w 1298712"/>
              <a:gd name="connsiteY1" fmla="*/ 65 h 1722848"/>
              <a:gd name="connsiteX2" fmla="*/ 1298712 w 1298712"/>
              <a:gd name="connsiteY2" fmla="*/ 1656585 h 1722848"/>
              <a:gd name="connsiteX0" fmla="*/ 0 w 1139686"/>
              <a:gd name="connsiteY0" fmla="*/ 1722794 h 1722794"/>
              <a:gd name="connsiteX1" fmla="*/ 543339 w 1139686"/>
              <a:gd name="connsiteY1" fmla="*/ 11 h 1722794"/>
              <a:gd name="connsiteX2" fmla="*/ 1139686 w 1139686"/>
              <a:gd name="connsiteY2" fmla="*/ 1696288 h 1722794"/>
            </a:gdLst>
            <a:ahLst/>
            <a:cxnLst>
              <a:cxn ang="0">
                <a:pos x="connsiteX0" y="connsiteY0"/>
              </a:cxn>
              <a:cxn ang="0">
                <a:pos x="connsiteX1" y="connsiteY1"/>
              </a:cxn>
              <a:cxn ang="0">
                <a:pos x="connsiteX2" y="connsiteY2"/>
              </a:cxn>
            </a:cxnLst>
            <a:rect l="l" t="t" r="r" b="b"/>
            <a:pathLst>
              <a:path w="1139686" h="1722794">
                <a:moveTo>
                  <a:pt x="0" y="1722794"/>
                </a:moveTo>
                <a:cubicBezTo>
                  <a:pt x="392043" y="937603"/>
                  <a:pt x="353391" y="4429"/>
                  <a:pt x="543339" y="11"/>
                </a:cubicBezTo>
                <a:cubicBezTo>
                  <a:pt x="733287" y="-4407"/>
                  <a:pt x="780772" y="1441183"/>
                  <a:pt x="1139686" y="1696288"/>
                </a:cubicBezTo>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93" name="Straight Arrow Connector 92"/>
          <p:cNvCxnSpPr/>
          <p:nvPr/>
        </p:nvCxnSpPr>
        <p:spPr>
          <a:xfrm>
            <a:off x="4763347" y="4573079"/>
            <a:ext cx="706856" cy="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CE88256-C769-45FB-97DB-AB1E087E2933}"/>
              </a:ext>
            </a:extLst>
          </p:cNvPr>
          <p:cNvSpPr>
            <a:spLocks noGrp="1"/>
          </p:cNvSpPr>
          <p:nvPr>
            <p:ph type="dt" sz="half" idx="10"/>
          </p:nvPr>
        </p:nvSpPr>
        <p:spPr/>
        <p:txBody>
          <a:bodyPr/>
          <a:lstStyle/>
          <a:p>
            <a:fld id="{A7FE0D5E-7676-4A0F-9CED-291197C312D3}" type="datetime1">
              <a:rPr lang="en-US" smtClean="0"/>
              <a:t>11/20/18</a:t>
            </a:fld>
            <a:endParaRPr lang="en-US"/>
          </a:p>
        </p:txBody>
      </p:sp>
    </p:spTree>
    <p:extLst>
      <p:ext uri="{BB962C8B-B14F-4D97-AF65-F5344CB8AC3E}">
        <p14:creationId xmlns:p14="http://schemas.microsoft.com/office/powerpoint/2010/main" val="3955221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53C3-2C50-4484-93BE-75157E7B4E6F}"/>
              </a:ext>
            </a:extLst>
          </p:cNvPr>
          <p:cNvSpPr>
            <a:spLocks noGrp="1"/>
          </p:cNvSpPr>
          <p:nvPr>
            <p:ph type="title"/>
          </p:nvPr>
        </p:nvSpPr>
        <p:spPr>
          <a:xfrm>
            <a:off x="628651" y="711651"/>
            <a:ext cx="7886700" cy="994172"/>
          </a:xfrm>
        </p:spPr>
        <p:txBody>
          <a:bodyPr/>
          <a:lstStyle/>
          <a:p>
            <a:r>
              <a:rPr lang="en-US" dirty="0">
                <a:latin typeface="+mn-lt"/>
              </a:rPr>
              <a:t>MR-TOF Performance A = 150</a:t>
            </a:r>
          </a:p>
        </p:txBody>
      </p:sp>
      <p:pic>
        <p:nvPicPr>
          <p:cNvPr id="59" name="Picture 58">
            <a:extLst>
              <a:ext uri="{FF2B5EF4-FFF2-40B4-BE49-F238E27FC236}">
                <a16:creationId xmlns:a16="http://schemas.microsoft.com/office/drawing/2014/main" id="{3D65BCFC-AB42-4D38-97DF-1F405815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1526" y="1628179"/>
            <a:ext cx="2743825" cy="4115738"/>
          </a:xfrm>
          <a:prstGeom prst="rect">
            <a:avLst/>
          </a:prstGeom>
        </p:spPr>
      </p:pic>
      <p:pic>
        <p:nvPicPr>
          <p:cNvPr id="61" name="Picture 60">
            <a:extLst>
              <a:ext uri="{FF2B5EF4-FFF2-40B4-BE49-F238E27FC236}">
                <a16:creationId xmlns:a16="http://schemas.microsoft.com/office/drawing/2014/main" id="{41150296-F57B-4639-94E7-1BAE55C43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980" y="1560782"/>
            <a:ext cx="2743825" cy="4115738"/>
          </a:xfrm>
          <a:prstGeom prst="rect">
            <a:avLst/>
          </a:prstGeom>
        </p:spPr>
      </p:pic>
      <p:sp>
        <p:nvSpPr>
          <p:cNvPr id="62" name="Slide Number Placeholder 61">
            <a:extLst>
              <a:ext uri="{FF2B5EF4-FFF2-40B4-BE49-F238E27FC236}">
                <a16:creationId xmlns:a16="http://schemas.microsoft.com/office/drawing/2014/main" id="{5CC02758-EC34-457B-9F4E-2E6BEAD905CB}"/>
              </a:ext>
            </a:extLst>
          </p:cNvPr>
          <p:cNvSpPr>
            <a:spLocks noGrp="1"/>
          </p:cNvSpPr>
          <p:nvPr>
            <p:ph type="sldNum" sz="quarter" idx="12"/>
          </p:nvPr>
        </p:nvSpPr>
        <p:spPr/>
        <p:txBody>
          <a:bodyPr/>
          <a:lstStyle/>
          <a:p>
            <a:fld id="{22CB8464-D711-49B4-822D-EAD9CA92E304}" type="slidenum">
              <a:rPr lang="en-US" smtClean="0"/>
              <a:t>49</a:t>
            </a:fld>
            <a:endParaRPr lang="en-US"/>
          </a:p>
        </p:txBody>
      </p:sp>
      <p:pic>
        <p:nvPicPr>
          <p:cNvPr id="6" name="Picture 5">
            <a:extLst>
              <a:ext uri="{FF2B5EF4-FFF2-40B4-BE49-F238E27FC236}">
                <a16:creationId xmlns:a16="http://schemas.microsoft.com/office/drawing/2014/main" id="{93A48552-F9C7-4187-9BAE-5C14FF763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88" y="1560782"/>
            <a:ext cx="2743825" cy="4115738"/>
          </a:xfrm>
          <a:prstGeom prst="rect">
            <a:avLst/>
          </a:prstGeom>
        </p:spPr>
      </p:pic>
      <p:sp>
        <p:nvSpPr>
          <p:cNvPr id="7" name="Date Placeholder 6">
            <a:extLst>
              <a:ext uri="{FF2B5EF4-FFF2-40B4-BE49-F238E27FC236}">
                <a16:creationId xmlns:a16="http://schemas.microsoft.com/office/drawing/2014/main" id="{AF4A9A98-09FA-444D-AFD7-686625F80C92}"/>
              </a:ext>
            </a:extLst>
          </p:cNvPr>
          <p:cNvSpPr>
            <a:spLocks noGrp="1"/>
          </p:cNvSpPr>
          <p:nvPr>
            <p:ph type="dt" sz="half" idx="10"/>
          </p:nvPr>
        </p:nvSpPr>
        <p:spPr/>
        <p:txBody>
          <a:bodyPr/>
          <a:lstStyle/>
          <a:p>
            <a:fld id="{3D2998AA-95AD-4E93-A108-CAAAF45D4E67}" type="datetime1">
              <a:rPr lang="en-US" smtClean="0"/>
              <a:t>11/20/18</a:t>
            </a:fld>
            <a:endParaRPr lang="en-US"/>
          </a:p>
        </p:txBody>
      </p:sp>
    </p:spTree>
    <p:extLst>
      <p:ext uri="{BB962C8B-B14F-4D97-AF65-F5344CB8AC3E}">
        <p14:creationId xmlns:p14="http://schemas.microsoft.com/office/powerpoint/2010/main" val="2297548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9C7AFC-4F69-394D-A722-4E1B119CE839}"/>
              </a:ext>
            </a:extLst>
          </p:cNvPr>
          <p:cNvSpPr/>
          <p:nvPr/>
        </p:nvSpPr>
        <p:spPr>
          <a:xfrm>
            <a:off x="2286000" y="2828836"/>
            <a:ext cx="4572000" cy="1200329"/>
          </a:xfrm>
          <a:prstGeom prst="rect">
            <a:avLst/>
          </a:prstGeom>
        </p:spPr>
        <p:txBody>
          <a:bodyPr>
            <a:spAutoFit/>
          </a:bodyPr>
          <a:lstStyle/>
          <a:p>
            <a:r>
              <a:rPr lang="en-US" dirty="0">
                <a:solidFill>
                  <a:srgbClr val="222222"/>
                </a:solidFill>
                <a:latin typeface="Georgia" panose="02040502050405020303" pitchFamily="18" charset="0"/>
              </a:rPr>
              <a:t>Observations revealed the event forged roughly 50 Earth masses' worth of silver, 100 Earth masses of gold, and 500 Earth masses of platinum.</a:t>
            </a:r>
            <a:endParaRPr lang="en-US" dirty="0"/>
          </a:p>
        </p:txBody>
      </p:sp>
      <p:pic>
        <p:nvPicPr>
          <p:cNvPr id="3" name="Picture 2">
            <a:extLst>
              <a:ext uri="{FF2B5EF4-FFF2-40B4-BE49-F238E27FC236}">
                <a16:creationId xmlns:a16="http://schemas.microsoft.com/office/drawing/2014/main" id="{450E5F49-B123-084B-A31E-F762A60A3C69}"/>
              </a:ext>
            </a:extLst>
          </p:cNvPr>
          <p:cNvPicPr>
            <a:picLocks noChangeAspect="1"/>
          </p:cNvPicPr>
          <p:nvPr/>
        </p:nvPicPr>
        <p:blipFill>
          <a:blip r:embed="rId2"/>
          <a:stretch>
            <a:fillRect/>
          </a:stretch>
        </p:blipFill>
        <p:spPr>
          <a:xfrm>
            <a:off x="587188" y="1157567"/>
            <a:ext cx="8077200" cy="4076700"/>
          </a:xfrm>
          <a:prstGeom prst="rect">
            <a:avLst/>
          </a:prstGeom>
        </p:spPr>
      </p:pic>
      <p:pic>
        <p:nvPicPr>
          <p:cNvPr id="4" name="Picture 3">
            <a:extLst>
              <a:ext uri="{FF2B5EF4-FFF2-40B4-BE49-F238E27FC236}">
                <a16:creationId xmlns:a16="http://schemas.microsoft.com/office/drawing/2014/main" id="{2739BBCF-BAF9-4E47-980D-B27D6423D3DE}"/>
              </a:ext>
            </a:extLst>
          </p:cNvPr>
          <p:cNvPicPr>
            <a:picLocks noChangeAspect="1"/>
          </p:cNvPicPr>
          <p:nvPr/>
        </p:nvPicPr>
        <p:blipFill>
          <a:blip r:embed="rId3"/>
          <a:stretch>
            <a:fillRect/>
          </a:stretch>
        </p:blipFill>
        <p:spPr>
          <a:xfrm>
            <a:off x="643184" y="5540188"/>
            <a:ext cx="8021204" cy="889747"/>
          </a:xfrm>
          <a:prstGeom prst="rect">
            <a:avLst/>
          </a:prstGeom>
        </p:spPr>
      </p:pic>
    </p:spTree>
    <p:extLst>
      <p:ext uri="{BB962C8B-B14F-4D97-AF65-F5344CB8AC3E}">
        <p14:creationId xmlns:p14="http://schemas.microsoft.com/office/powerpoint/2010/main" val="1959477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4" y="1139193"/>
            <a:ext cx="6026829" cy="698749"/>
          </a:xfrm>
        </p:spPr>
        <p:txBody>
          <a:bodyPr>
            <a:normAutofit/>
          </a:bodyPr>
          <a:lstStyle/>
          <a:p>
            <a:r>
              <a:rPr lang="en-US" sz="2400" dirty="0"/>
              <a:t>Known masses in the rare-earth region</a:t>
            </a:r>
          </a:p>
        </p:txBody>
      </p:sp>
      <p:sp>
        <p:nvSpPr>
          <p:cNvPr id="9" name="Slide Number Placeholder 8"/>
          <p:cNvSpPr>
            <a:spLocks noGrp="1"/>
          </p:cNvSpPr>
          <p:nvPr>
            <p:ph type="sldNum" sz="quarter" idx="12"/>
          </p:nvPr>
        </p:nvSpPr>
        <p:spPr/>
        <p:txBody>
          <a:bodyPr/>
          <a:lstStyle/>
          <a:p>
            <a:fld id="{22CB8464-D711-49B4-822D-EAD9CA92E304}" type="slidenum">
              <a:rPr lang="en-US" smtClean="0"/>
              <a:t>50</a:t>
            </a:fld>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874" t="17643" r="10232" b="8130"/>
          <a:stretch/>
        </p:blipFill>
        <p:spPr>
          <a:xfrm>
            <a:off x="628650" y="1975631"/>
            <a:ext cx="7651808" cy="3365696"/>
          </a:xfrm>
          <a:prstGeom prst="rect">
            <a:avLst/>
          </a:prstGeom>
        </p:spPr>
      </p:pic>
      <p:sp>
        <p:nvSpPr>
          <p:cNvPr id="3" name="Oval 2">
            <a:extLst>
              <a:ext uri="{FF2B5EF4-FFF2-40B4-BE49-F238E27FC236}">
                <a16:creationId xmlns:a16="http://schemas.microsoft.com/office/drawing/2014/main" id="{8F340266-832B-4160-B550-43D6422F36B4}"/>
              </a:ext>
            </a:extLst>
          </p:cNvPr>
          <p:cNvSpPr/>
          <p:nvPr/>
        </p:nvSpPr>
        <p:spPr>
          <a:xfrm rot="18900000">
            <a:off x="4793870" y="2553056"/>
            <a:ext cx="3081159" cy="11231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6875" t="17643" r="9444" b="7425"/>
          <a:stretch/>
        </p:blipFill>
        <p:spPr>
          <a:xfrm>
            <a:off x="628650" y="1933029"/>
            <a:ext cx="7748661" cy="3408298"/>
          </a:xfrm>
          <a:prstGeom prst="rect">
            <a:avLst/>
          </a:prstGeom>
        </p:spPr>
      </p:pic>
      <p:sp>
        <p:nvSpPr>
          <p:cNvPr id="4" name="TextBox 3">
            <a:extLst>
              <a:ext uri="{FF2B5EF4-FFF2-40B4-BE49-F238E27FC236}">
                <a16:creationId xmlns:a16="http://schemas.microsoft.com/office/drawing/2014/main" id="{8F7A80D4-300A-E045-8CA8-02E7B1ECAE4F}"/>
              </a:ext>
            </a:extLst>
          </p:cNvPr>
          <p:cNvSpPr txBox="1"/>
          <p:nvPr/>
        </p:nvSpPr>
        <p:spPr>
          <a:xfrm>
            <a:off x="4757538" y="5609223"/>
            <a:ext cx="4709735" cy="707886"/>
          </a:xfrm>
          <a:prstGeom prst="rect">
            <a:avLst/>
          </a:prstGeom>
          <a:noFill/>
        </p:spPr>
        <p:txBody>
          <a:bodyPr wrap="square" rtlCol="0">
            <a:spAutoFit/>
          </a:bodyPr>
          <a:lstStyle/>
          <a:p>
            <a:r>
              <a:rPr lang="en-US" sz="2000" dirty="0">
                <a:solidFill>
                  <a:srgbClr val="FC00F0"/>
                </a:solidFill>
              </a:rPr>
              <a:t>Fission from </a:t>
            </a:r>
            <a:r>
              <a:rPr lang="en-US" sz="2000" baseline="30000" dirty="0">
                <a:solidFill>
                  <a:srgbClr val="FC00F0"/>
                </a:solidFill>
              </a:rPr>
              <a:t>235</a:t>
            </a:r>
            <a:r>
              <a:rPr lang="en-US" sz="2000" dirty="0">
                <a:solidFill>
                  <a:srgbClr val="FC00F0"/>
                </a:solidFill>
              </a:rPr>
              <a:t>U --- Finland -  TOF-ICR</a:t>
            </a:r>
          </a:p>
          <a:p>
            <a:r>
              <a:rPr lang="en-US" sz="2000" dirty="0">
                <a:solidFill>
                  <a:srgbClr val="FC00F0"/>
                </a:solidFill>
              </a:rPr>
              <a:t>TITAN </a:t>
            </a:r>
            <a:r>
              <a:rPr lang="mr-IN" sz="2000" dirty="0">
                <a:solidFill>
                  <a:srgbClr val="FC00F0"/>
                </a:solidFill>
              </a:rPr>
              <a:t>–</a:t>
            </a:r>
            <a:r>
              <a:rPr lang="en-US" sz="2000" dirty="0">
                <a:solidFill>
                  <a:srgbClr val="FC00F0"/>
                </a:solidFill>
              </a:rPr>
              <a:t> TRIUMF - </a:t>
            </a:r>
          </a:p>
        </p:txBody>
      </p:sp>
      <p:sp>
        <p:nvSpPr>
          <p:cNvPr id="10" name="TextBox 9">
            <a:extLst>
              <a:ext uri="{FF2B5EF4-FFF2-40B4-BE49-F238E27FC236}">
                <a16:creationId xmlns:a16="http://schemas.microsoft.com/office/drawing/2014/main" id="{DE952C33-E342-BE49-9CC1-1FD28CCAA377}"/>
              </a:ext>
            </a:extLst>
          </p:cNvPr>
          <p:cNvSpPr txBox="1"/>
          <p:nvPr/>
        </p:nvSpPr>
        <p:spPr>
          <a:xfrm>
            <a:off x="7472922" y="4643657"/>
            <a:ext cx="739317" cy="369332"/>
          </a:xfrm>
          <a:prstGeom prst="rect">
            <a:avLst/>
          </a:prstGeom>
          <a:noFill/>
        </p:spPr>
        <p:txBody>
          <a:bodyPr wrap="none" rtlCol="0">
            <a:spAutoFit/>
          </a:bodyPr>
          <a:lstStyle/>
          <a:p>
            <a:r>
              <a:rPr lang="en-US" dirty="0">
                <a:solidFill>
                  <a:srgbClr val="660066"/>
                </a:solidFill>
              </a:rPr>
              <a:t>PI-ICR</a:t>
            </a:r>
          </a:p>
        </p:txBody>
      </p:sp>
    </p:spTree>
    <p:extLst>
      <p:ext uri="{BB962C8B-B14F-4D97-AF65-F5344CB8AC3E}">
        <p14:creationId xmlns:p14="http://schemas.microsoft.com/office/powerpoint/2010/main" val="36991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DB78E-3849-AB43-8E12-6FEDEFD72C47}"/>
              </a:ext>
            </a:extLst>
          </p:cNvPr>
          <p:cNvPicPr>
            <a:picLocks noChangeAspect="1"/>
          </p:cNvPicPr>
          <p:nvPr/>
        </p:nvPicPr>
        <p:blipFill rotWithShape="1">
          <a:blip r:embed="rId2"/>
          <a:srcRect l="4102"/>
          <a:stretch/>
        </p:blipFill>
        <p:spPr>
          <a:xfrm>
            <a:off x="354580" y="2482026"/>
            <a:ext cx="3812057" cy="3835400"/>
          </a:xfrm>
          <a:prstGeom prst="rect">
            <a:avLst/>
          </a:prstGeom>
        </p:spPr>
      </p:pic>
      <p:pic>
        <p:nvPicPr>
          <p:cNvPr id="4" name="Picture 3">
            <a:extLst>
              <a:ext uri="{FF2B5EF4-FFF2-40B4-BE49-F238E27FC236}">
                <a16:creationId xmlns:a16="http://schemas.microsoft.com/office/drawing/2014/main" id="{18161273-C6F6-F84A-8576-8F89E3374911}"/>
              </a:ext>
            </a:extLst>
          </p:cNvPr>
          <p:cNvPicPr>
            <a:picLocks noChangeAspect="1"/>
          </p:cNvPicPr>
          <p:nvPr/>
        </p:nvPicPr>
        <p:blipFill>
          <a:blip r:embed="rId3"/>
          <a:stretch>
            <a:fillRect/>
          </a:stretch>
        </p:blipFill>
        <p:spPr>
          <a:xfrm>
            <a:off x="354580" y="1040466"/>
            <a:ext cx="6518705" cy="1126432"/>
          </a:xfrm>
          <a:prstGeom prst="rect">
            <a:avLst/>
          </a:prstGeom>
        </p:spPr>
      </p:pic>
      <p:sp>
        <p:nvSpPr>
          <p:cNvPr id="7" name="TextBox 6">
            <a:extLst>
              <a:ext uri="{FF2B5EF4-FFF2-40B4-BE49-F238E27FC236}">
                <a16:creationId xmlns:a16="http://schemas.microsoft.com/office/drawing/2014/main" id="{5A586EAB-C1BB-A546-83C7-34871378E852}"/>
              </a:ext>
            </a:extLst>
          </p:cNvPr>
          <p:cNvSpPr txBox="1"/>
          <p:nvPr/>
        </p:nvSpPr>
        <p:spPr>
          <a:xfrm>
            <a:off x="2040474" y="147914"/>
            <a:ext cx="4940678" cy="892552"/>
          </a:xfrm>
          <a:prstGeom prst="rect">
            <a:avLst/>
          </a:prstGeom>
          <a:noFill/>
        </p:spPr>
        <p:txBody>
          <a:bodyPr wrap="square" rtlCol="0">
            <a:spAutoFit/>
          </a:bodyPr>
          <a:lstStyle/>
          <a:p>
            <a:r>
              <a:rPr lang="en-US" sz="3200" b="1" dirty="0">
                <a:solidFill>
                  <a:srgbClr val="FFFF00"/>
                </a:solidFill>
              </a:rPr>
              <a:t>TOF-ICR: </a:t>
            </a:r>
            <a:r>
              <a:rPr lang="en-US" sz="3200" b="1" dirty="0" err="1">
                <a:solidFill>
                  <a:srgbClr val="FFFF00"/>
                </a:solidFill>
              </a:rPr>
              <a:t>JyFLTRAP</a:t>
            </a:r>
            <a:endParaRPr lang="en-US" sz="3200" b="1" dirty="0">
              <a:solidFill>
                <a:srgbClr val="FFFF00"/>
              </a:solidFill>
            </a:endParaRPr>
          </a:p>
          <a:p>
            <a:r>
              <a:rPr lang="en-US" sz="2000" b="1" dirty="0">
                <a:solidFill>
                  <a:srgbClr val="FFFF00"/>
                </a:solidFill>
              </a:rPr>
              <a:t> Phys. Rev. </a:t>
            </a:r>
            <a:r>
              <a:rPr lang="en-US" sz="2000" b="1" dirty="0" err="1">
                <a:solidFill>
                  <a:srgbClr val="FFFF00"/>
                </a:solidFill>
              </a:rPr>
              <a:t>Lett</a:t>
            </a:r>
            <a:r>
              <a:rPr lang="en-US" sz="2000" b="1" dirty="0">
                <a:solidFill>
                  <a:srgbClr val="FFFF00"/>
                </a:solidFill>
              </a:rPr>
              <a:t>.  120, 262701, 2018</a:t>
            </a:r>
          </a:p>
        </p:txBody>
      </p:sp>
      <p:pic>
        <p:nvPicPr>
          <p:cNvPr id="8" name="Picture 7"/>
          <p:cNvPicPr>
            <a:picLocks noChangeAspect="1"/>
          </p:cNvPicPr>
          <p:nvPr/>
        </p:nvPicPr>
        <p:blipFill>
          <a:blip r:embed="rId4"/>
          <a:stretch>
            <a:fillRect/>
          </a:stretch>
        </p:blipFill>
        <p:spPr>
          <a:xfrm>
            <a:off x="4385043" y="2512693"/>
            <a:ext cx="4501530" cy="3804733"/>
          </a:xfrm>
          <a:prstGeom prst="rect">
            <a:avLst/>
          </a:prstGeom>
        </p:spPr>
      </p:pic>
      <p:sp>
        <p:nvSpPr>
          <p:cNvPr id="2" name="TextBox 1">
            <a:extLst>
              <a:ext uri="{FF2B5EF4-FFF2-40B4-BE49-F238E27FC236}">
                <a16:creationId xmlns:a16="http://schemas.microsoft.com/office/drawing/2014/main" id="{CBD9D576-E46F-9643-BECF-4BF4C9C84A3F}"/>
              </a:ext>
            </a:extLst>
          </p:cNvPr>
          <p:cNvSpPr txBox="1"/>
          <p:nvPr/>
        </p:nvSpPr>
        <p:spPr>
          <a:xfrm>
            <a:off x="5466160" y="5948094"/>
            <a:ext cx="2671565" cy="369332"/>
          </a:xfrm>
          <a:prstGeom prst="rect">
            <a:avLst/>
          </a:prstGeom>
          <a:noFill/>
        </p:spPr>
        <p:txBody>
          <a:bodyPr wrap="none" rtlCol="0">
            <a:spAutoFit/>
          </a:bodyPr>
          <a:lstStyle/>
          <a:p>
            <a:r>
              <a:rPr lang="en-US" dirty="0">
                <a:solidFill>
                  <a:srgbClr val="FF0000"/>
                </a:solidFill>
              </a:rPr>
              <a:t>No N=100 subshell closure</a:t>
            </a:r>
          </a:p>
        </p:txBody>
      </p:sp>
    </p:spTree>
    <p:extLst>
      <p:ext uri="{BB962C8B-B14F-4D97-AF65-F5344CB8AC3E}">
        <p14:creationId xmlns:p14="http://schemas.microsoft.com/office/powerpoint/2010/main" val="2701224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8633" r="9145" b="37825"/>
          <a:stretch/>
        </p:blipFill>
        <p:spPr>
          <a:xfrm>
            <a:off x="690666" y="1293522"/>
            <a:ext cx="6032287" cy="4092919"/>
          </a:xfrm>
          <a:prstGeom prst="rect">
            <a:avLst/>
          </a:prstGeom>
        </p:spPr>
      </p:pic>
      <p:sp>
        <p:nvSpPr>
          <p:cNvPr id="5" name="TextBox 4"/>
          <p:cNvSpPr txBox="1"/>
          <p:nvPr/>
        </p:nvSpPr>
        <p:spPr>
          <a:xfrm>
            <a:off x="6722953" y="1521650"/>
            <a:ext cx="1703336" cy="646331"/>
          </a:xfrm>
          <a:prstGeom prst="rect">
            <a:avLst/>
          </a:prstGeom>
          <a:noFill/>
        </p:spPr>
        <p:txBody>
          <a:bodyPr wrap="none" rtlCol="0">
            <a:spAutoFit/>
          </a:bodyPr>
          <a:lstStyle/>
          <a:p>
            <a:r>
              <a:rPr lang="en-US" dirty="0">
                <a:solidFill>
                  <a:srgbClr val="FC4523"/>
                </a:solidFill>
              </a:rPr>
              <a:t>Fission recycling</a:t>
            </a:r>
          </a:p>
          <a:p>
            <a:endParaRPr lang="en-US" dirty="0">
              <a:solidFill>
                <a:srgbClr val="FF6600"/>
              </a:solidFill>
            </a:endParaRPr>
          </a:p>
        </p:txBody>
      </p:sp>
      <p:sp>
        <p:nvSpPr>
          <p:cNvPr id="6" name="TextBox 5"/>
          <p:cNvSpPr txBox="1"/>
          <p:nvPr/>
        </p:nvSpPr>
        <p:spPr>
          <a:xfrm>
            <a:off x="6722953" y="2467946"/>
            <a:ext cx="2495921" cy="646331"/>
          </a:xfrm>
          <a:prstGeom prst="rect">
            <a:avLst/>
          </a:prstGeom>
          <a:noFill/>
        </p:spPr>
        <p:txBody>
          <a:bodyPr wrap="none" rtlCol="0">
            <a:spAutoFit/>
          </a:bodyPr>
          <a:lstStyle/>
          <a:p>
            <a:r>
              <a:rPr lang="en-US" dirty="0">
                <a:solidFill>
                  <a:srgbClr val="FF6600"/>
                </a:solidFill>
              </a:rPr>
              <a:t>Without fission recycling</a:t>
            </a:r>
          </a:p>
          <a:p>
            <a:endParaRPr lang="en-US" dirty="0">
              <a:solidFill>
                <a:srgbClr val="FF6600"/>
              </a:solidFill>
            </a:endParaRPr>
          </a:p>
        </p:txBody>
      </p:sp>
      <p:sp>
        <p:nvSpPr>
          <p:cNvPr id="7" name="TextBox 6"/>
          <p:cNvSpPr txBox="1"/>
          <p:nvPr/>
        </p:nvSpPr>
        <p:spPr>
          <a:xfrm>
            <a:off x="3783284" y="5368171"/>
            <a:ext cx="392430" cy="523220"/>
          </a:xfrm>
          <a:prstGeom prst="rect">
            <a:avLst/>
          </a:prstGeom>
          <a:noFill/>
        </p:spPr>
        <p:txBody>
          <a:bodyPr wrap="none" rtlCol="0">
            <a:spAutoFit/>
          </a:bodyPr>
          <a:lstStyle/>
          <a:p>
            <a:r>
              <a:rPr lang="en-US" sz="2800" dirty="0">
                <a:solidFill>
                  <a:srgbClr val="3AFD84"/>
                </a:solidFill>
              </a:rPr>
              <a:t>A</a:t>
            </a:r>
          </a:p>
        </p:txBody>
      </p:sp>
    </p:spTree>
    <p:extLst>
      <p:ext uri="{BB962C8B-B14F-4D97-AF65-F5344CB8AC3E}">
        <p14:creationId xmlns:p14="http://schemas.microsoft.com/office/powerpoint/2010/main" val="1325321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8353" y="1527725"/>
            <a:ext cx="6904390" cy="3872630"/>
          </a:xfrm>
          <a:prstGeom prst="rect">
            <a:avLst/>
          </a:prstGeom>
        </p:spPr>
      </p:pic>
      <p:sp>
        <p:nvSpPr>
          <p:cNvPr id="6" name="TextBox 5"/>
          <p:cNvSpPr txBox="1"/>
          <p:nvPr/>
        </p:nvSpPr>
        <p:spPr>
          <a:xfrm>
            <a:off x="2059275" y="5713046"/>
            <a:ext cx="4951303" cy="646331"/>
          </a:xfrm>
          <a:prstGeom prst="rect">
            <a:avLst/>
          </a:prstGeom>
          <a:noFill/>
        </p:spPr>
        <p:txBody>
          <a:bodyPr wrap="square" rtlCol="0">
            <a:spAutoFit/>
          </a:bodyPr>
          <a:lstStyle/>
          <a:p>
            <a:r>
              <a:rPr lang="en-US" dirty="0" err="1">
                <a:solidFill>
                  <a:srgbClr val="FC00F0"/>
                </a:solidFill>
              </a:rPr>
              <a:t>Mumpower</a:t>
            </a:r>
            <a:r>
              <a:rPr lang="en-US" dirty="0">
                <a:solidFill>
                  <a:srgbClr val="FC00F0"/>
                </a:solidFill>
              </a:rPr>
              <a:t>, McLaughlin, </a:t>
            </a:r>
            <a:r>
              <a:rPr lang="en-US" dirty="0" err="1">
                <a:solidFill>
                  <a:srgbClr val="FC00F0"/>
                </a:solidFill>
              </a:rPr>
              <a:t>Surman</a:t>
            </a:r>
            <a:r>
              <a:rPr lang="en-US" dirty="0">
                <a:solidFill>
                  <a:srgbClr val="FC00F0"/>
                </a:solidFill>
              </a:rPr>
              <a:t>, and Steiner </a:t>
            </a:r>
          </a:p>
          <a:p>
            <a:r>
              <a:rPr lang="en-US" dirty="0">
                <a:solidFill>
                  <a:srgbClr val="FC00F0"/>
                </a:solidFill>
              </a:rPr>
              <a:t>J. Phys. G: </a:t>
            </a:r>
            <a:r>
              <a:rPr lang="en-US" dirty="0" err="1">
                <a:solidFill>
                  <a:srgbClr val="FC00F0"/>
                </a:solidFill>
              </a:rPr>
              <a:t>Nucl</a:t>
            </a:r>
            <a:r>
              <a:rPr lang="en-US" dirty="0">
                <a:solidFill>
                  <a:srgbClr val="FC00F0"/>
                </a:solidFill>
              </a:rPr>
              <a:t>. Part. Phys. 44, 034003 (2017)</a:t>
            </a:r>
          </a:p>
        </p:txBody>
      </p:sp>
    </p:spTree>
    <p:extLst>
      <p:ext uri="{BB962C8B-B14F-4D97-AF65-F5344CB8AC3E}">
        <p14:creationId xmlns:p14="http://schemas.microsoft.com/office/powerpoint/2010/main" val="1769014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472B-976B-4DC5-9EED-241D975E28DE}"/>
              </a:ext>
            </a:extLst>
          </p:cNvPr>
          <p:cNvSpPr>
            <a:spLocks noGrp="1"/>
          </p:cNvSpPr>
          <p:nvPr>
            <p:ph type="title"/>
          </p:nvPr>
        </p:nvSpPr>
        <p:spPr>
          <a:xfrm>
            <a:off x="306028" y="105291"/>
            <a:ext cx="8229600" cy="1143000"/>
          </a:xfrm>
        </p:spPr>
        <p:txBody>
          <a:bodyPr/>
          <a:lstStyle/>
          <a:p>
            <a:r>
              <a:rPr lang="en-US" dirty="0">
                <a:solidFill>
                  <a:srgbClr val="FFFF00"/>
                </a:solidFill>
              </a:rPr>
              <a:t>The rare-earth peak</a:t>
            </a:r>
          </a:p>
        </p:txBody>
      </p:sp>
      <p:sp>
        <p:nvSpPr>
          <p:cNvPr id="4" name="TextBox 3">
            <a:extLst>
              <a:ext uri="{FF2B5EF4-FFF2-40B4-BE49-F238E27FC236}">
                <a16:creationId xmlns:a16="http://schemas.microsoft.com/office/drawing/2014/main" id="{0B488407-488E-47CD-AA58-00560CCC0F00}"/>
              </a:ext>
            </a:extLst>
          </p:cNvPr>
          <p:cNvSpPr txBox="1"/>
          <p:nvPr/>
        </p:nvSpPr>
        <p:spPr>
          <a:xfrm>
            <a:off x="4572000" y="1025750"/>
            <a:ext cx="4572000" cy="2862323"/>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chemeClr val="bg1"/>
                </a:solidFill>
              </a:rPr>
              <a:t>Two proposed ways to form the rare-earth peak</a:t>
            </a:r>
          </a:p>
          <a:p>
            <a:pPr marL="600075" lvl="1" indent="-257175">
              <a:buFont typeface="+mj-lt"/>
              <a:buAutoNum type="arabicPeriod"/>
            </a:pPr>
            <a:r>
              <a:rPr lang="en-US" dirty="0">
                <a:solidFill>
                  <a:schemeClr val="bg1"/>
                </a:solidFill>
              </a:rPr>
              <a:t>Dynamical formation during freeze-out </a:t>
            </a:r>
          </a:p>
          <a:p>
            <a:pPr marL="600075" lvl="1" indent="-257175">
              <a:buFont typeface="+mj-lt"/>
              <a:buAutoNum type="arabicPeriod"/>
            </a:pPr>
            <a:r>
              <a:rPr lang="en-US" dirty="0">
                <a:solidFill>
                  <a:schemeClr val="bg1"/>
                </a:solidFill>
              </a:rPr>
              <a:t>Fission cycling</a:t>
            </a:r>
          </a:p>
          <a:p>
            <a:pPr marL="257175" indent="-257175">
              <a:buFont typeface="Arial" panose="020B0604020202020204" pitchFamily="34" charset="0"/>
              <a:buChar char="•"/>
            </a:pPr>
            <a:endParaRPr lang="en-US" dirty="0">
              <a:solidFill>
                <a:schemeClr val="bg1"/>
              </a:solidFill>
            </a:endParaRPr>
          </a:p>
          <a:p>
            <a:pPr marL="257175" indent="-257175">
              <a:buFont typeface="Arial" panose="020B0604020202020204" pitchFamily="34" charset="0"/>
              <a:buChar char="•"/>
            </a:pPr>
            <a:r>
              <a:rPr lang="en-US" dirty="0">
                <a:solidFill>
                  <a:schemeClr val="bg1"/>
                </a:solidFill>
              </a:rPr>
              <a:t>Dynamical formalism needs some nuclear structure effect where material can “pile up” as they decay towards stability.</a:t>
            </a:r>
          </a:p>
          <a:p>
            <a:pPr marL="257175" indent="-257175">
              <a:buFont typeface="Arial" panose="020B0604020202020204" pitchFamily="34" charset="0"/>
              <a:buChar char="•"/>
            </a:pPr>
            <a:endParaRPr lang="en-US" dirty="0">
              <a:solidFill>
                <a:schemeClr val="bg1"/>
              </a:solidFill>
            </a:endParaRPr>
          </a:p>
          <a:p>
            <a:pPr marL="257175" indent="-257175">
              <a:buFont typeface="Arial" panose="020B0604020202020204" pitchFamily="34" charset="0"/>
              <a:buChar char="•"/>
            </a:pPr>
            <a:endParaRPr lang="en-US" dirty="0">
              <a:solidFill>
                <a:schemeClr val="bg1"/>
              </a:solidFill>
            </a:endParaRPr>
          </a:p>
        </p:txBody>
      </p:sp>
      <p:pic>
        <p:nvPicPr>
          <p:cNvPr id="6" name="Picture 5">
            <a:extLst>
              <a:ext uri="{FF2B5EF4-FFF2-40B4-BE49-F238E27FC236}">
                <a16:creationId xmlns:a16="http://schemas.microsoft.com/office/drawing/2014/main" id="{457D99AF-D263-4576-9579-5E4008F80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7" y="1889307"/>
            <a:ext cx="4405793" cy="2937194"/>
          </a:xfrm>
          <a:prstGeom prst="rect">
            <a:avLst/>
          </a:prstGeom>
        </p:spPr>
      </p:pic>
      <p:pic>
        <p:nvPicPr>
          <p:cNvPr id="9" name="Picture 8">
            <a:extLst>
              <a:ext uri="{FF2B5EF4-FFF2-40B4-BE49-F238E27FC236}">
                <a16:creationId xmlns:a16="http://schemas.microsoft.com/office/drawing/2014/main" id="{C521B6EF-7B33-42A6-BEFD-029903BDAB4B}"/>
              </a:ext>
            </a:extLst>
          </p:cNvPr>
          <p:cNvPicPr>
            <a:picLocks noChangeAspect="1"/>
          </p:cNvPicPr>
          <p:nvPr/>
        </p:nvPicPr>
        <p:blipFill>
          <a:blip r:embed="rId4"/>
          <a:stretch>
            <a:fillRect/>
          </a:stretch>
        </p:blipFill>
        <p:spPr>
          <a:xfrm>
            <a:off x="5330437" y="4298468"/>
            <a:ext cx="3260969" cy="2052451"/>
          </a:xfrm>
          <a:prstGeom prst="rect">
            <a:avLst/>
          </a:prstGeom>
        </p:spPr>
      </p:pic>
      <p:sp>
        <p:nvSpPr>
          <p:cNvPr id="3" name="TextBox 2">
            <a:extLst>
              <a:ext uri="{FF2B5EF4-FFF2-40B4-BE49-F238E27FC236}">
                <a16:creationId xmlns:a16="http://schemas.microsoft.com/office/drawing/2014/main" id="{C9FC61DF-FF82-9044-8BDF-5CA69EE8DB59}"/>
              </a:ext>
            </a:extLst>
          </p:cNvPr>
          <p:cNvSpPr txBox="1"/>
          <p:nvPr/>
        </p:nvSpPr>
        <p:spPr>
          <a:xfrm>
            <a:off x="1966472" y="4695959"/>
            <a:ext cx="1821332" cy="584775"/>
          </a:xfrm>
          <a:prstGeom prst="rect">
            <a:avLst/>
          </a:prstGeom>
          <a:noFill/>
        </p:spPr>
        <p:txBody>
          <a:bodyPr wrap="none" rtlCol="0">
            <a:spAutoFit/>
          </a:bodyPr>
          <a:lstStyle/>
          <a:p>
            <a:r>
              <a:rPr lang="en-US" sz="3200" dirty="0">
                <a:solidFill>
                  <a:srgbClr val="FFFF00"/>
                </a:solidFill>
              </a:rPr>
              <a:t>N=82-126</a:t>
            </a:r>
          </a:p>
        </p:txBody>
      </p:sp>
      <p:sp>
        <p:nvSpPr>
          <p:cNvPr id="7" name="TextBox 6">
            <a:extLst>
              <a:ext uri="{FF2B5EF4-FFF2-40B4-BE49-F238E27FC236}">
                <a16:creationId xmlns:a16="http://schemas.microsoft.com/office/drawing/2014/main" id="{6FA5FEF8-ECE5-5B41-AE43-0D3B78037F01}"/>
              </a:ext>
            </a:extLst>
          </p:cNvPr>
          <p:cNvSpPr txBox="1"/>
          <p:nvPr/>
        </p:nvSpPr>
        <p:spPr>
          <a:xfrm>
            <a:off x="798490" y="6350919"/>
            <a:ext cx="2165273" cy="369332"/>
          </a:xfrm>
          <a:prstGeom prst="rect">
            <a:avLst/>
          </a:prstGeom>
          <a:noFill/>
        </p:spPr>
        <p:txBody>
          <a:bodyPr wrap="none" rtlCol="0">
            <a:spAutoFit/>
          </a:bodyPr>
          <a:lstStyle/>
          <a:p>
            <a:r>
              <a:rPr lang="en-US" dirty="0">
                <a:solidFill>
                  <a:srgbClr val="FFFF00"/>
                </a:solidFill>
              </a:rPr>
              <a:t>Courtesy of R. </a:t>
            </a:r>
            <a:r>
              <a:rPr lang="en-US" dirty="0" err="1">
                <a:solidFill>
                  <a:srgbClr val="FFFF00"/>
                </a:solidFill>
              </a:rPr>
              <a:t>Orford</a:t>
            </a:r>
            <a:endParaRPr lang="en-US" dirty="0">
              <a:solidFill>
                <a:srgbClr val="FFFF00"/>
              </a:solidFill>
            </a:endParaRPr>
          </a:p>
        </p:txBody>
      </p:sp>
    </p:spTree>
    <p:extLst>
      <p:ext uri="{BB962C8B-B14F-4D97-AF65-F5344CB8AC3E}">
        <p14:creationId xmlns:p14="http://schemas.microsoft.com/office/powerpoint/2010/main" val="567224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587" y="6043741"/>
            <a:ext cx="8379680" cy="677108"/>
          </a:xfrm>
          <a:prstGeom prst="rect">
            <a:avLst/>
          </a:prstGeom>
          <a:noFill/>
        </p:spPr>
        <p:txBody>
          <a:bodyPr wrap="none" rtlCol="0">
            <a:spAutoFit/>
          </a:bodyPr>
          <a:lstStyle/>
          <a:p>
            <a:r>
              <a:rPr lang="en-US" dirty="0" err="1">
                <a:solidFill>
                  <a:srgbClr val="FFFF00"/>
                </a:solidFill>
              </a:rPr>
              <a:t>Mumpower</a:t>
            </a:r>
            <a:r>
              <a:rPr lang="en-US" dirty="0">
                <a:solidFill>
                  <a:srgbClr val="FFFF00"/>
                </a:solidFill>
              </a:rPr>
              <a:t>, McLaughlin, </a:t>
            </a:r>
            <a:r>
              <a:rPr lang="en-US" dirty="0" err="1">
                <a:solidFill>
                  <a:srgbClr val="FFFF00"/>
                </a:solidFill>
              </a:rPr>
              <a:t>Surman</a:t>
            </a:r>
            <a:r>
              <a:rPr lang="en-US" dirty="0">
                <a:solidFill>
                  <a:srgbClr val="FFFF00"/>
                </a:solidFill>
              </a:rPr>
              <a:t>, and Steiner, </a:t>
            </a:r>
            <a:r>
              <a:rPr lang="en-US" sz="2000" dirty="0">
                <a:solidFill>
                  <a:srgbClr val="FFFF00"/>
                </a:solidFill>
              </a:rPr>
              <a:t>Astrophysical  Journal</a:t>
            </a:r>
            <a:r>
              <a:rPr lang="en-US" dirty="0">
                <a:solidFill>
                  <a:srgbClr val="FFFF00"/>
                </a:solidFill>
              </a:rPr>
              <a:t>,  833:282, 2016</a:t>
            </a:r>
          </a:p>
          <a:p>
            <a:endParaRPr lang="en-US" dirty="0">
              <a:solidFill>
                <a:srgbClr val="FFFF00"/>
              </a:solidFill>
            </a:endParaRPr>
          </a:p>
        </p:txBody>
      </p:sp>
      <p:pic>
        <p:nvPicPr>
          <p:cNvPr id="5" name="Picture 4"/>
          <p:cNvPicPr>
            <a:picLocks noChangeAspect="1"/>
          </p:cNvPicPr>
          <p:nvPr/>
        </p:nvPicPr>
        <p:blipFill>
          <a:blip r:embed="rId2"/>
          <a:stretch>
            <a:fillRect/>
          </a:stretch>
        </p:blipFill>
        <p:spPr>
          <a:xfrm>
            <a:off x="240325" y="1189717"/>
            <a:ext cx="5586980" cy="4716734"/>
          </a:xfrm>
          <a:prstGeom prst="rect">
            <a:avLst/>
          </a:prstGeom>
        </p:spPr>
      </p:pic>
    </p:spTree>
    <p:extLst>
      <p:ext uri="{BB962C8B-B14F-4D97-AF65-F5344CB8AC3E}">
        <p14:creationId xmlns:p14="http://schemas.microsoft.com/office/powerpoint/2010/main" val="885513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282B-5851-4EFC-89BA-173CFD1E8CD3}"/>
              </a:ext>
            </a:extLst>
          </p:cNvPr>
          <p:cNvSpPr>
            <a:spLocks noGrp="1"/>
          </p:cNvSpPr>
          <p:nvPr>
            <p:ph type="title"/>
          </p:nvPr>
        </p:nvSpPr>
        <p:spPr/>
        <p:txBody>
          <a:bodyPr>
            <a:normAutofit fontScale="90000"/>
          </a:bodyPr>
          <a:lstStyle/>
          <a:p>
            <a:r>
              <a:rPr lang="en-US" dirty="0">
                <a:solidFill>
                  <a:srgbClr val="E0FFFC"/>
                </a:solidFill>
              </a:rPr>
              <a:t>Results</a:t>
            </a:r>
          </a:p>
        </p:txBody>
      </p:sp>
      <p:pic>
        <p:nvPicPr>
          <p:cNvPr id="4" name="Graphic 3">
            <a:extLst>
              <a:ext uri="{FF2B5EF4-FFF2-40B4-BE49-F238E27FC236}">
                <a16:creationId xmlns:a16="http://schemas.microsoft.com/office/drawing/2014/main" id="{CFBFF628-8493-4371-8D5D-BBF84BBD6A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0402" y="2124074"/>
            <a:ext cx="4943475" cy="3500438"/>
          </a:xfrm>
          <a:prstGeom prst="rect">
            <a:avLst/>
          </a:prstGeom>
        </p:spPr>
      </p:pic>
      <p:grpSp>
        <p:nvGrpSpPr>
          <p:cNvPr id="8" name="Group 7">
            <a:extLst>
              <a:ext uri="{FF2B5EF4-FFF2-40B4-BE49-F238E27FC236}">
                <a16:creationId xmlns:a16="http://schemas.microsoft.com/office/drawing/2014/main" id="{91B381C0-49C5-4457-A7CD-EACE13E1A0FA}"/>
              </a:ext>
            </a:extLst>
          </p:cNvPr>
          <p:cNvGrpSpPr/>
          <p:nvPr/>
        </p:nvGrpSpPr>
        <p:grpSpPr>
          <a:xfrm>
            <a:off x="628650" y="2303437"/>
            <a:ext cx="3071192" cy="3416320"/>
            <a:chOff x="755374" y="1882683"/>
            <a:chExt cx="4094922" cy="4555092"/>
          </a:xfrm>
        </p:grpSpPr>
        <p:sp>
          <p:nvSpPr>
            <p:cNvPr id="3" name="TextBox 2">
              <a:extLst>
                <a:ext uri="{FF2B5EF4-FFF2-40B4-BE49-F238E27FC236}">
                  <a16:creationId xmlns:a16="http://schemas.microsoft.com/office/drawing/2014/main" id="{39D83FC8-1C29-4DE7-807C-1625774980B3}"/>
                </a:ext>
              </a:extLst>
            </p:cNvPr>
            <p:cNvSpPr txBox="1"/>
            <p:nvPr/>
          </p:nvSpPr>
          <p:spPr>
            <a:xfrm>
              <a:off x="755374" y="1882683"/>
              <a:ext cx="4094922" cy="4555092"/>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chemeClr val="bg1"/>
                  </a:solidFill>
                </a:rPr>
                <a:t>Considered a hot </a:t>
              </a:r>
              <a:r>
                <a:rPr lang="en-US" i="1" dirty="0">
                  <a:solidFill>
                    <a:schemeClr val="bg1"/>
                  </a:solidFill>
                </a:rPr>
                <a:t>r</a:t>
              </a:r>
              <a:r>
                <a:rPr lang="en-US" dirty="0">
                  <a:solidFill>
                    <a:schemeClr val="bg1"/>
                  </a:solidFill>
                </a:rPr>
                <a:t> process environment that you may find in the accretion disk of neutron star merger scenario</a:t>
              </a:r>
            </a:p>
            <a:p>
              <a:pPr marL="214313" indent="-214313">
                <a:buFont typeface="Arial" panose="020B0604020202020204" pitchFamily="34" charset="0"/>
                <a:buChar char="•"/>
              </a:pPr>
              <a:endParaRPr lang="en-US" dirty="0">
                <a:solidFill>
                  <a:schemeClr val="bg1"/>
                </a:solidFill>
              </a:endParaRPr>
            </a:p>
            <a:p>
              <a:endParaRPr lang="en-US" dirty="0">
                <a:solidFill>
                  <a:schemeClr val="bg1"/>
                </a:solidFill>
              </a:endParaRPr>
            </a:p>
            <a:p>
              <a:pPr marL="214313" indent="-214313">
                <a:buFont typeface="Arial" panose="020B0604020202020204" pitchFamily="34" charset="0"/>
                <a:buChar char="•"/>
              </a:pPr>
              <a:r>
                <a:rPr lang="en-US" dirty="0">
                  <a:solidFill>
                    <a:schemeClr val="bg1"/>
                  </a:solidFill>
                </a:rPr>
                <a:t>Comparing predicted masses to measurements allows us to say something about the astrophysical environment.</a:t>
              </a:r>
            </a:p>
          </p:txBody>
        </p:sp>
        <p:pic>
          <p:nvPicPr>
            <p:cNvPr id="7" name="Picture 6">
              <a:extLst>
                <a:ext uri="{FF2B5EF4-FFF2-40B4-BE49-F238E27FC236}">
                  <a16:creationId xmlns:a16="http://schemas.microsoft.com/office/drawing/2014/main" id="{0578EFEC-FF46-4CAA-BB85-57BD9DE3598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083338" y="3913038"/>
              <a:ext cx="845714" cy="262095"/>
            </a:xfrm>
            <a:prstGeom prst="rect">
              <a:avLst/>
            </a:prstGeom>
          </p:spPr>
        </p:pic>
      </p:grpSp>
      <p:sp>
        <p:nvSpPr>
          <p:cNvPr id="10" name="TextBox 9">
            <a:extLst>
              <a:ext uri="{FF2B5EF4-FFF2-40B4-BE49-F238E27FC236}">
                <a16:creationId xmlns:a16="http://schemas.microsoft.com/office/drawing/2014/main" id="{39F5A8AB-9609-48E8-984F-D6DDA6796778}"/>
              </a:ext>
            </a:extLst>
          </p:cNvPr>
          <p:cNvSpPr txBox="1"/>
          <p:nvPr/>
        </p:nvSpPr>
        <p:spPr>
          <a:xfrm>
            <a:off x="6661517" y="1214206"/>
            <a:ext cx="2727181" cy="646331"/>
          </a:xfrm>
          <a:prstGeom prst="rect">
            <a:avLst/>
          </a:prstGeom>
          <a:noFill/>
        </p:spPr>
        <p:txBody>
          <a:bodyPr wrap="square" rtlCol="0">
            <a:spAutoFit/>
          </a:bodyPr>
          <a:lstStyle/>
          <a:p>
            <a:r>
              <a:rPr lang="en-US" dirty="0" err="1">
                <a:solidFill>
                  <a:schemeClr val="bg1"/>
                </a:solidFill>
              </a:rPr>
              <a:t>Duflo</a:t>
            </a:r>
            <a:r>
              <a:rPr lang="en-US" dirty="0">
                <a:solidFill>
                  <a:schemeClr val="bg1"/>
                </a:solidFill>
              </a:rPr>
              <a:t> </a:t>
            </a:r>
            <a:r>
              <a:rPr lang="en-US" dirty="0" err="1">
                <a:solidFill>
                  <a:schemeClr val="bg1"/>
                </a:solidFill>
              </a:rPr>
              <a:t>Zuker</a:t>
            </a:r>
            <a:r>
              <a:rPr lang="en-US" dirty="0">
                <a:solidFill>
                  <a:schemeClr val="bg1"/>
                </a:solidFill>
              </a:rPr>
              <a:t> mass model prediction</a:t>
            </a:r>
          </a:p>
        </p:txBody>
      </p:sp>
      <p:cxnSp>
        <p:nvCxnSpPr>
          <p:cNvPr id="12" name="Straight Arrow Connector 11">
            <a:extLst>
              <a:ext uri="{FF2B5EF4-FFF2-40B4-BE49-F238E27FC236}">
                <a16:creationId xmlns:a16="http://schemas.microsoft.com/office/drawing/2014/main" id="{69FCA10D-702C-4915-B595-34D1DF99E705}"/>
              </a:ext>
            </a:extLst>
          </p:cNvPr>
          <p:cNvCxnSpPr/>
          <p:nvPr/>
        </p:nvCxnSpPr>
        <p:spPr>
          <a:xfrm flipH="1">
            <a:off x="7132320" y="1975632"/>
            <a:ext cx="559191" cy="8124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3B2191-4E1A-4842-A166-E59CE87FAEFF}"/>
              </a:ext>
            </a:extLst>
          </p:cNvPr>
          <p:cNvPicPr>
            <a:picLocks noChangeAspect="1"/>
          </p:cNvPicPr>
          <p:nvPr/>
        </p:nvPicPr>
        <p:blipFill>
          <a:blip r:embed="rId7"/>
          <a:stretch>
            <a:fillRect/>
          </a:stretch>
        </p:blipFill>
        <p:spPr>
          <a:xfrm>
            <a:off x="240140" y="7136203"/>
            <a:ext cx="6940523" cy="1274106"/>
          </a:xfrm>
          <a:prstGeom prst="rect">
            <a:avLst/>
          </a:prstGeom>
        </p:spPr>
      </p:pic>
      <p:pic>
        <p:nvPicPr>
          <p:cNvPr id="13" name="Picture 12">
            <a:extLst>
              <a:ext uri="{FF2B5EF4-FFF2-40B4-BE49-F238E27FC236}">
                <a16:creationId xmlns:a16="http://schemas.microsoft.com/office/drawing/2014/main" id="{063B2191-4E1A-4842-A166-E59CE87FAEFF}"/>
              </a:ext>
            </a:extLst>
          </p:cNvPr>
          <p:cNvPicPr>
            <a:picLocks noChangeAspect="1"/>
          </p:cNvPicPr>
          <p:nvPr/>
        </p:nvPicPr>
        <p:blipFill>
          <a:blip r:embed="rId7"/>
          <a:stretch>
            <a:fillRect/>
          </a:stretch>
        </p:blipFill>
        <p:spPr>
          <a:xfrm>
            <a:off x="0" y="5837504"/>
            <a:ext cx="9144000" cy="1020496"/>
          </a:xfrm>
          <a:prstGeom prst="rect">
            <a:avLst/>
          </a:prstGeom>
        </p:spPr>
      </p:pic>
      <p:sp>
        <p:nvSpPr>
          <p:cNvPr id="5" name="Rectangle 4"/>
          <p:cNvSpPr/>
          <p:nvPr/>
        </p:nvSpPr>
        <p:spPr>
          <a:xfrm>
            <a:off x="6520881" y="5762445"/>
            <a:ext cx="2745338" cy="307777"/>
          </a:xfrm>
          <a:prstGeom prst="rect">
            <a:avLst/>
          </a:prstGeom>
        </p:spPr>
        <p:txBody>
          <a:bodyPr wrap="none">
            <a:spAutoFit/>
          </a:bodyPr>
          <a:lstStyle/>
          <a:p>
            <a:r>
              <a:rPr lang="en-US" sz="1400" dirty="0">
                <a:solidFill>
                  <a:srgbClr val="FF0000"/>
                </a:solidFill>
              </a:rPr>
              <a:t>Phys. Rev. </a:t>
            </a:r>
            <a:r>
              <a:rPr lang="en-US" sz="1400" dirty="0" err="1">
                <a:solidFill>
                  <a:srgbClr val="FF0000"/>
                </a:solidFill>
              </a:rPr>
              <a:t>Lett</a:t>
            </a:r>
            <a:r>
              <a:rPr lang="en-US" sz="1400" dirty="0">
                <a:solidFill>
                  <a:srgbClr val="FF0000"/>
                </a:solidFill>
              </a:rPr>
              <a:t>. 120, 262702 (2018)</a:t>
            </a:r>
          </a:p>
        </p:txBody>
      </p:sp>
    </p:spTree>
    <p:extLst>
      <p:ext uri="{BB962C8B-B14F-4D97-AF65-F5344CB8AC3E}">
        <p14:creationId xmlns:p14="http://schemas.microsoft.com/office/powerpoint/2010/main" val="4077968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20527-C086-DD4D-BF57-F0F3B45A196F}"/>
              </a:ext>
            </a:extLst>
          </p:cNvPr>
          <p:cNvPicPr>
            <a:picLocks noChangeAspect="1"/>
          </p:cNvPicPr>
          <p:nvPr/>
        </p:nvPicPr>
        <p:blipFill>
          <a:blip r:embed="rId3"/>
          <a:stretch>
            <a:fillRect/>
          </a:stretch>
        </p:blipFill>
        <p:spPr>
          <a:xfrm>
            <a:off x="196032" y="1174523"/>
            <a:ext cx="4593907" cy="5369905"/>
          </a:xfrm>
          <a:prstGeom prst="rect">
            <a:avLst/>
          </a:prstGeom>
        </p:spPr>
      </p:pic>
      <p:sp>
        <p:nvSpPr>
          <p:cNvPr id="4" name="TextBox 3">
            <a:extLst>
              <a:ext uri="{FF2B5EF4-FFF2-40B4-BE49-F238E27FC236}">
                <a16:creationId xmlns:a16="http://schemas.microsoft.com/office/drawing/2014/main" id="{B2ABE1D6-1E01-E347-A16A-737E4E8599C5}"/>
              </a:ext>
            </a:extLst>
          </p:cNvPr>
          <p:cNvSpPr txBox="1"/>
          <p:nvPr/>
        </p:nvSpPr>
        <p:spPr>
          <a:xfrm>
            <a:off x="333689" y="1053521"/>
            <a:ext cx="3960113" cy="400110"/>
          </a:xfrm>
          <a:prstGeom prst="rect">
            <a:avLst/>
          </a:prstGeom>
          <a:noFill/>
        </p:spPr>
        <p:txBody>
          <a:bodyPr wrap="none" rtlCol="0">
            <a:spAutoFit/>
          </a:bodyPr>
          <a:lstStyle/>
          <a:p>
            <a:r>
              <a:rPr lang="en-US" sz="2000" dirty="0">
                <a:solidFill>
                  <a:srgbClr val="C00000"/>
                </a:solidFill>
              </a:rPr>
              <a:t>Merger accretion disk wind scenario</a:t>
            </a:r>
          </a:p>
        </p:txBody>
      </p:sp>
      <p:pic>
        <p:nvPicPr>
          <p:cNvPr id="5" name="Picture 4">
            <a:extLst>
              <a:ext uri="{FF2B5EF4-FFF2-40B4-BE49-F238E27FC236}">
                <a16:creationId xmlns:a16="http://schemas.microsoft.com/office/drawing/2014/main" id="{DDC4976A-69F9-1E40-B1C6-0F6BEACFE69D}"/>
              </a:ext>
            </a:extLst>
          </p:cNvPr>
          <p:cNvPicPr>
            <a:picLocks noChangeAspect="1"/>
          </p:cNvPicPr>
          <p:nvPr/>
        </p:nvPicPr>
        <p:blipFill>
          <a:blip r:embed="rId4"/>
          <a:stretch>
            <a:fillRect/>
          </a:stretch>
        </p:blipFill>
        <p:spPr>
          <a:xfrm>
            <a:off x="4527685" y="1174523"/>
            <a:ext cx="4616315" cy="5369905"/>
          </a:xfrm>
          <a:prstGeom prst="rect">
            <a:avLst/>
          </a:prstGeom>
        </p:spPr>
      </p:pic>
      <p:sp>
        <p:nvSpPr>
          <p:cNvPr id="6" name="TextBox 5">
            <a:extLst>
              <a:ext uri="{FF2B5EF4-FFF2-40B4-BE49-F238E27FC236}">
                <a16:creationId xmlns:a16="http://schemas.microsoft.com/office/drawing/2014/main" id="{C22AEB2F-135D-8E4B-A4BC-87DE49A5FECB}"/>
              </a:ext>
            </a:extLst>
          </p:cNvPr>
          <p:cNvSpPr txBox="1"/>
          <p:nvPr/>
        </p:nvSpPr>
        <p:spPr>
          <a:xfrm>
            <a:off x="5014983" y="1078475"/>
            <a:ext cx="4045403" cy="369332"/>
          </a:xfrm>
          <a:prstGeom prst="rect">
            <a:avLst/>
          </a:prstGeom>
          <a:noFill/>
        </p:spPr>
        <p:txBody>
          <a:bodyPr wrap="none" rtlCol="0">
            <a:spAutoFit/>
          </a:bodyPr>
          <a:lstStyle/>
          <a:p>
            <a:r>
              <a:rPr lang="en-US" b="1" dirty="0">
                <a:solidFill>
                  <a:srgbClr val="C00000"/>
                </a:solidFill>
              </a:rPr>
              <a:t>Varying thermodynamics has little effect</a:t>
            </a:r>
          </a:p>
        </p:txBody>
      </p:sp>
      <p:sp>
        <p:nvSpPr>
          <p:cNvPr id="7" name="TextBox 6">
            <a:extLst>
              <a:ext uri="{FF2B5EF4-FFF2-40B4-BE49-F238E27FC236}">
                <a16:creationId xmlns:a16="http://schemas.microsoft.com/office/drawing/2014/main" id="{659F607D-3BD3-5744-BC53-E73E9B921DDE}"/>
              </a:ext>
            </a:extLst>
          </p:cNvPr>
          <p:cNvSpPr txBox="1"/>
          <p:nvPr/>
        </p:nvSpPr>
        <p:spPr>
          <a:xfrm>
            <a:off x="2126329" y="525187"/>
            <a:ext cx="4732335" cy="369332"/>
          </a:xfrm>
          <a:prstGeom prst="rect">
            <a:avLst/>
          </a:prstGeom>
          <a:noFill/>
        </p:spPr>
        <p:txBody>
          <a:bodyPr wrap="none" rtlCol="0">
            <a:spAutoFit/>
          </a:bodyPr>
          <a:lstStyle/>
          <a:p>
            <a:r>
              <a:rPr lang="en-US" dirty="0" err="1">
                <a:solidFill>
                  <a:srgbClr val="38BAFF"/>
                </a:solidFill>
              </a:rPr>
              <a:t>Orford</a:t>
            </a:r>
            <a:r>
              <a:rPr lang="en-US" dirty="0">
                <a:solidFill>
                  <a:srgbClr val="38BAFF"/>
                </a:solidFill>
              </a:rPr>
              <a:t> et al., Phys. Rev. </a:t>
            </a:r>
            <a:r>
              <a:rPr lang="en-US" dirty="0" err="1">
                <a:solidFill>
                  <a:srgbClr val="38BAFF"/>
                </a:solidFill>
              </a:rPr>
              <a:t>Lett</a:t>
            </a:r>
            <a:r>
              <a:rPr lang="en-US" dirty="0">
                <a:solidFill>
                  <a:srgbClr val="38BAFF"/>
                </a:solidFill>
              </a:rPr>
              <a:t>. 120, 262702 (2018)</a:t>
            </a:r>
          </a:p>
        </p:txBody>
      </p:sp>
    </p:spTree>
    <p:extLst>
      <p:ext uri="{BB962C8B-B14F-4D97-AF65-F5344CB8AC3E}">
        <p14:creationId xmlns:p14="http://schemas.microsoft.com/office/powerpoint/2010/main" val="740715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t1_PrNdPmSmEuGd_new5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62" y="1614384"/>
            <a:ext cx="7736736" cy="3570801"/>
          </a:xfrm>
          <a:prstGeom prst="rect">
            <a:avLst/>
          </a:prstGeom>
        </p:spPr>
      </p:pic>
      <p:sp>
        <p:nvSpPr>
          <p:cNvPr id="3" name="TextBox 2"/>
          <p:cNvSpPr txBox="1"/>
          <p:nvPr/>
        </p:nvSpPr>
        <p:spPr>
          <a:xfrm>
            <a:off x="5780239" y="6153436"/>
            <a:ext cx="2794548" cy="461665"/>
          </a:xfrm>
          <a:prstGeom prst="rect">
            <a:avLst/>
          </a:prstGeom>
          <a:noFill/>
        </p:spPr>
        <p:txBody>
          <a:bodyPr wrap="none" rtlCol="0">
            <a:spAutoFit/>
          </a:bodyPr>
          <a:lstStyle/>
          <a:p>
            <a:r>
              <a:rPr lang="en-US" sz="2400" b="1" dirty="0">
                <a:solidFill>
                  <a:srgbClr val="FFC000"/>
                </a:solidFill>
              </a:rPr>
              <a:t>Courtesy of N. </a:t>
            </a:r>
            <a:r>
              <a:rPr lang="en-US" sz="2400" b="1" dirty="0" err="1">
                <a:solidFill>
                  <a:srgbClr val="FFC000"/>
                </a:solidFill>
              </a:rPr>
              <a:t>Vassh</a:t>
            </a:r>
            <a:endParaRPr lang="en-US" sz="2400" b="1" dirty="0">
              <a:solidFill>
                <a:srgbClr val="FFC000"/>
              </a:solidFill>
            </a:endParaRPr>
          </a:p>
        </p:txBody>
      </p:sp>
    </p:spTree>
    <p:extLst>
      <p:ext uri="{BB962C8B-B14F-4D97-AF65-F5344CB8AC3E}">
        <p14:creationId xmlns:p14="http://schemas.microsoft.com/office/powerpoint/2010/main" val="1390085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D0BE-2042-473C-A4BD-9042DA1836F5}"/>
              </a:ext>
            </a:extLst>
          </p:cNvPr>
          <p:cNvSpPr>
            <a:spLocks noGrp="1"/>
          </p:cNvSpPr>
          <p:nvPr>
            <p:ph type="title"/>
          </p:nvPr>
        </p:nvSpPr>
        <p:spPr>
          <a:xfrm>
            <a:off x="457200" y="42816"/>
            <a:ext cx="8229600" cy="1143000"/>
          </a:xfrm>
        </p:spPr>
        <p:txBody>
          <a:bodyPr/>
          <a:lstStyle/>
          <a:p>
            <a:r>
              <a:rPr lang="en-US" dirty="0">
                <a:solidFill>
                  <a:schemeClr val="bg1"/>
                </a:solidFill>
              </a:rPr>
              <a:t>Results</a:t>
            </a:r>
          </a:p>
        </p:txBody>
      </p:sp>
      <p:pic>
        <p:nvPicPr>
          <p:cNvPr id="4" name="Graphic 3">
            <a:extLst>
              <a:ext uri="{FF2B5EF4-FFF2-40B4-BE49-F238E27FC236}">
                <a16:creationId xmlns:a16="http://schemas.microsoft.com/office/drawing/2014/main" id="{FD36CD79-E285-4692-AC0D-2FA3AED251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564" y="1833840"/>
            <a:ext cx="8680140" cy="3822242"/>
          </a:xfrm>
          <a:prstGeom prst="rect">
            <a:avLst/>
          </a:prstGeom>
        </p:spPr>
      </p:pic>
      <p:sp>
        <p:nvSpPr>
          <p:cNvPr id="3" name="TextBox 2">
            <a:extLst>
              <a:ext uri="{FF2B5EF4-FFF2-40B4-BE49-F238E27FC236}">
                <a16:creationId xmlns:a16="http://schemas.microsoft.com/office/drawing/2014/main" id="{2E11C901-1AAD-8741-8CB6-96DB23E203DF}"/>
              </a:ext>
            </a:extLst>
          </p:cNvPr>
          <p:cNvSpPr txBox="1"/>
          <p:nvPr/>
        </p:nvSpPr>
        <p:spPr>
          <a:xfrm>
            <a:off x="6705600" y="6229350"/>
            <a:ext cx="2130840" cy="461665"/>
          </a:xfrm>
          <a:prstGeom prst="rect">
            <a:avLst/>
          </a:prstGeom>
          <a:noFill/>
        </p:spPr>
        <p:txBody>
          <a:bodyPr wrap="none" rtlCol="0">
            <a:spAutoFit/>
          </a:bodyPr>
          <a:lstStyle/>
          <a:p>
            <a:r>
              <a:rPr lang="en-US" sz="2400" b="1" dirty="0">
                <a:solidFill>
                  <a:schemeClr val="bg1">
                    <a:lumMod val="95000"/>
                  </a:schemeClr>
                </a:solidFill>
              </a:rPr>
              <a:t>N. </a:t>
            </a:r>
            <a:r>
              <a:rPr lang="en-US" sz="2400" b="1" dirty="0" err="1">
                <a:solidFill>
                  <a:schemeClr val="bg1">
                    <a:lumMod val="95000"/>
                  </a:schemeClr>
                </a:solidFill>
              </a:rPr>
              <a:t>Vasshe</a:t>
            </a:r>
            <a:r>
              <a:rPr lang="en-US" sz="2400" b="1" dirty="0">
                <a:solidFill>
                  <a:schemeClr val="bg1">
                    <a:lumMod val="95000"/>
                  </a:schemeClr>
                </a:solidFill>
              </a:rPr>
              <a:t> et al.</a:t>
            </a:r>
          </a:p>
        </p:txBody>
      </p:sp>
    </p:spTree>
    <p:extLst>
      <p:ext uri="{BB962C8B-B14F-4D97-AF65-F5344CB8AC3E}">
        <p14:creationId xmlns:p14="http://schemas.microsoft.com/office/powerpoint/2010/main" val="217994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ft.com/__origami/service/image/v2/images/raw/http:/prod-upp-image-read.ft.com/7056e0b2-b2d2-11e7-a398-73d59db9e399?source=next&amp;fit=scale-down&amp;quality=highest&amp;width=800">
            <a:extLst>
              <a:ext uri="{FF2B5EF4-FFF2-40B4-BE49-F238E27FC236}">
                <a16:creationId xmlns:a16="http://schemas.microsoft.com/office/drawing/2014/main" id="{AEB25136-C6D7-D24A-9AD8-91EC0AB6A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8B3A24-C635-814C-8C38-0DA033DF98A5}"/>
              </a:ext>
            </a:extLst>
          </p:cNvPr>
          <p:cNvSpPr txBox="1"/>
          <p:nvPr/>
        </p:nvSpPr>
        <p:spPr>
          <a:xfrm>
            <a:off x="1447800" y="200561"/>
            <a:ext cx="6885796" cy="1323439"/>
          </a:xfrm>
          <a:prstGeom prst="rect">
            <a:avLst/>
          </a:prstGeom>
          <a:noFill/>
        </p:spPr>
        <p:txBody>
          <a:bodyPr wrap="none" rtlCol="0">
            <a:spAutoFit/>
          </a:bodyPr>
          <a:lstStyle/>
          <a:p>
            <a:r>
              <a:rPr lang="en-US" sz="4000" dirty="0">
                <a:solidFill>
                  <a:schemeClr val="bg1">
                    <a:lumMod val="95000"/>
                  </a:schemeClr>
                </a:solidFill>
              </a:rPr>
              <a:t>Financial Times</a:t>
            </a:r>
          </a:p>
          <a:p>
            <a:r>
              <a:rPr lang="en-US" sz="4000" dirty="0">
                <a:solidFill>
                  <a:schemeClr val="bg1">
                    <a:lumMod val="95000"/>
                  </a:schemeClr>
                </a:solidFill>
              </a:rPr>
              <a:t>Special Report:     Space mining?</a:t>
            </a:r>
          </a:p>
        </p:txBody>
      </p:sp>
    </p:spTree>
    <p:extLst>
      <p:ext uri="{BB962C8B-B14F-4D97-AF65-F5344CB8AC3E}">
        <p14:creationId xmlns:p14="http://schemas.microsoft.com/office/powerpoint/2010/main" val="1306333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4693770"/>
            <a:ext cx="9144000" cy="2769298"/>
          </a:xfrm>
          <a:prstGeom prst="rect">
            <a:avLst/>
          </a:prstGeom>
          <a:noFill/>
          <a:ln w="9525">
            <a:noFill/>
            <a:miter lim="800000"/>
            <a:headEnd/>
            <a:tailEnd/>
          </a:ln>
        </p:spPr>
      </p:pic>
      <p:sp>
        <p:nvSpPr>
          <p:cNvPr id="3" name="TextBox 2"/>
          <p:cNvSpPr txBox="1"/>
          <p:nvPr/>
        </p:nvSpPr>
        <p:spPr>
          <a:xfrm>
            <a:off x="449542" y="1295922"/>
            <a:ext cx="6901569" cy="3847207"/>
          </a:xfrm>
          <a:prstGeom prst="rect">
            <a:avLst/>
          </a:prstGeom>
          <a:noFill/>
        </p:spPr>
        <p:txBody>
          <a:bodyPr wrap="none" rtlCol="0">
            <a:spAutoFit/>
          </a:bodyPr>
          <a:lstStyle/>
          <a:p>
            <a:r>
              <a:rPr lang="en-US" sz="2400" b="1" dirty="0">
                <a:solidFill>
                  <a:srgbClr val="C00000"/>
                </a:solidFill>
              </a:rPr>
              <a:t>Conclusions: </a:t>
            </a:r>
          </a:p>
          <a:p>
            <a:r>
              <a:rPr lang="en-US" dirty="0"/>
              <a:t>Nuclear Physics is the engine of the cosmos</a:t>
            </a:r>
          </a:p>
          <a:p>
            <a:r>
              <a:rPr lang="en-US" dirty="0"/>
              <a:t>Comprehensive sensitivity studies of </a:t>
            </a:r>
            <a:r>
              <a:rPr lang="en-US" dirty="0">
                <a:solidFill>
                  <a:srgbClr val="974EFF"/>
                </a:solidFill>
              </a:rPr>
              <a:t>the r-process </a:t>
            </a:r>
            <a:r>
              <a:rPr lang="en-US" dirty="0"/>
              <a:t>to individual nuclear </a:t>
            </a:r>
          </a:p>
          <a:p>
            <a:r>
              <a:rPr lang="en-US" dirty="0"/>
              <a:t>properties</a:t>
            </a:r>
          </a:p>
          <a:p>
            <a:r>
              <a:rPr lang="en-US" dirty="0"/>
              <a:t>Propagation of mass changes to all dependent properties</a:t>
            </a:r>
          </a:p>
          <a:p>
            <a:r>
              <a:rPr lang="en-US" dirty="0"/>
              <a:t> (self-consistence)</a:t>
            </a:r>
          </a:p>
          <a:p>
            <a:r>
              <a:rPr lang="en-US" dirty="0"/>
              <a:t>Identifying the site of the r-process path….</a:t>
            </a:r>
          </a:p>
          <a:p>
            <a:r>
              <a:rPr lang="en-US" dirty="0"/>
              <a:t>	</a:t>
            </a:r>
            <a:r>
              <a:rPr lang="en-US" b="1" dirty="0">
                <a:solidFill>
                  <a:srgbClr val="FF0000"/>
                </a:solidFill>
              </a:rPr>
              <a:t>Disentangling Nuclear Physics uncertainties</a:t>
            </a:r>
          </a:p>
          <a:p>
            <a:r>
              <a:rPr lang="en-US" dirty="0"/>
              <a:t>	from the </a:t>
            </a:r>
            <a:r>
              <a:rPr lang="en-US" dirty="0">
                <a:solidFill>
                  <a:srgbClr val="FF0000"/>
                </a:solidFill>
              </a:rPr>
              <a:t>Astrophysical uncertainties</a:t>
            </a:r>
            <a:r>
              <a:rPr lang="en-US" dirty="0"/>
              <a:t>…Progress.</a:t>
            </a:r>
          </a:p>
          <a:p>
            <a:r>
              <a:rPr lang="en-US" dirty="0"/>
              <a:t>Details of neutron merger scenario….nuclear physics</a:t>
            </a:r>
          </a:p>
          <a:p>
            <a:r>
              <a:rPr lang="en-US" dirty="0"/>
              <a:t>Nuclear Physics provides insight into details of r-process</a:t>
            </a:r>
          </a:p>
          <a:p>
            <a:endParaRPr lang="en-US" sz="2000" dirty="0"/>
          </a:p>
          <a:p>
            <a:endParaRPr lang="en-US" sz="2000" dirty="0"/>
          </a:p>
        </p:txBody>
      </p:sp>
      <p:pic>
        <p:nvPicPr>
          <p:cNvPr id="4" name="Picture 3">
            <a:extLst>
              <a:ext uri="{FF2B5EF4-FFF2-40B4-BE49-F238E27FC236}">
                <a16:creationId xmlns:a16="http://schemas.microsoft.com/office/drawing/2014/main" id="{3B139A8E-BDAA-0A4A-B2B0-8E96DCFB75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28381" y="2613881"/>
            <a:ext cx="1832928" cy="2267902"/>
          </a:xfrm>
          <a:prstGeom prst="rect">
            <a:avLst/>
          </a:prstGeom>
          <a:noFill/>
          <a:ln>
            <a:noFill/>
          </a:ln>
        </p:spPr>
      </p:pic>
      <p:sp>
        <p:nvSpPr>
          <p:cNvPr id="5" name="TextBox 4">
            <a:extLst>
              <a:ext uri="{FF2B5EF4-FFF2-40B4-BE49-F238E27FC236}">
                <a16:creationId xmlns:a16="http://schemas.microsoft.com/office/drawing/2014/main" id="{ABB7A000-35A3-5948-9404-524EC5CCF2E9}"/>
              </a:ext>
            </a:extLst>
          </p:cNvPr>
          <p:cNvSpPr txBox="1"/>
          <p:nvPr/>
        </p:nvSpPr>
        <p:spPr>
          <a:xfrm>
            <a:off x="1582372" y="62419"/>
            <a:ext cx="5319197" cy="1077218"/>
          </a:xfrm>
          <a:prstGeom prst="rect">
            <a:avLst/>
          </a:prstGeom>
          <a:noFill/>
        </p:spPr>
        <p:txBody>
          <a:bodyPr wrap="square" rtlCol="0">
            <a:spAutoFit/>
          </a:bodyPr>
          <a:lstStyle/>
          <a:p>
            <a:pPr algn="ctr"/>
            <a:r>
              <a:rPr lang="en-US" sz="3200" b="1" dirty="0">
                <a:solidFill>
                  <a:srgbClr val="C00000"/>
                </a:solidFill>
              </a:rPr>
              <a:t>What is the Role of Nuclear Physics Experiments?</a:t>
            </a:r>
          </a:p>
        </p:txBody>
      </p:sp>
      <p:sp>
        <p:nvSpPr>
          <p:cNvPr id="6" name="TextBox 5">
            <a:extLst>
              <a:ext uri="{FF2B5EF4-FFF2-40B4-BE49-F238E27FC236}">
                <a16:creationId xmlns:a16="http://schemas.microsoft.com/office/drawing/2014/main" id="{D41B0F9C-D84D-084B-9E16-081C081E04D9}"/>
              </a:ext>
            </a:extLst>
          </p:cNvPr>
          <p:cNvSpPr txBox="1"/>
          <p:nvPr/>
        </p:nvSpPr>
        <p:spPr>
          <a:xfrm rot="19423404">
            <a:off x="3412598" y="2125378"/>
            <a:ext cx="5085944" cy="1323439"/>
          </a:xfrm>
          <a:prstGeom prst="rect">
            <a:avLst/>
          </a:prstGeom>
          <a:noFill/>
        </p:spPr>
        <p:txBody>
          <a:bodyPr wrap="none" rtlCol="0">
            <a:spAutoFit/>
          </a:bodyPr>
          <a:lstStyle/>
          <a:p>
            <a:r>
              <a:rPr lang="en-US" sz="4000" dirty="0"/>
              <a:t>Role of Nuclear Physics </a:t>
            </a:r>
          </a:p>
          <a:p>
            <a:r>
              <a:rPr lang="en-US" sz="4000" dirty="0"/>
              <a:t>Experiment</a:t>
            </a:r>
          </a:p>
        </p:txBody>
      </p:sp>
    </p:spTree>
    <p:extLst>
      <p:ext uri="{BB962C8B-B14F-4D97-AF65-F5344CB8AC3E}">
        <p14:creationId xmlns:p14="http://schemas.microsoft.com/office/powerpoint/2010/main" val="233169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F9659-62AB-407F-8720-3DACEEAC79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4582" y1="60247" x2="14582" y2="60247"/>
                        <a14:foregroundMark x1="19487" y1="62808" x2="19487" y2="62808"/>
                        <a14:foregroundMark x1="24437" y1="63188" x2="24437" y2="63188"/>
                        <a14:foregroundMark x1="32612" y1="64801" x2="32612" y2="64801"/>
                        <a14:foregroundMark x1="42333" y1="58349" x2="42333" y2="58349"/>
                        <a14:foregroundMark x1="51259" y1="63472" x2="51259" y2="63472"/>
                        <a14:foregroundMark x1="59920" y1="64421" x2="59920" y2="64421"/>
                        <a14:foregroundMark x1="34733" y1="79791" x2="34733" y2="79791"/>
                        <a14:foregroundMark x1="37870" y1="82732" x2="37870" y2="82732"/>
                        <a14:foregroundMark x1="41494" y1="81499" x2="41494" y2="81499"/>
                        <a14:foregroundMark x1="43615" y1="82638" x2="43615" y2="82638"/>
                        <a14:foregroundMark x1="45471" y1="82638" x2="45471" y2="82638"/>
                        <a14:foregroundMark x1="48873" y1="79696" x2="48873" y2="79696"/>
                        <a14:foregroundMark x1="55590" y1="83397" x2="55590" y2="83397"/>
                        <a14:foregroundMark x1="53778" y1="81973" x2="53778" y2="81973"/>
                        <a14:foregroundMark x1="59523" y1="82353" x2="59523" y2="82353"/>
                        <a14:foregroundMark x1="61821" y1="83017" x2="61821" y2="83017"/>
                        <a14:foregroundMark x1="65179" y1="82638" x2="65179" y2="82638"/>
                        <a14:foregroundMark x1="68007" y1="82543" x2="68007" y2="82543"/>
                        <a14:foregroundMark x1="71763" y1="81784" x2="71763" y2="81784"/>
                        <a14:foregroundMark x1="74901" y1="82543" x2="74901" y2="82543"/>
                        <a14:foregroundMark x1="78524" y1="82543" x2="78524" y2="82543"/>
                        <a14:foregroundMark x1="80645" y1="83586" x2="80645" y2="83586"/>
                        <a14:foregroundMark x1="84092" y1="81784" x2="84092" y2="81784"/>
                        <a14:foregroundMark x1="82501" y1="81784" x2="82501" y2="82638"/>
                        <a14:foregroundMark x1="63235" y1="81973" x2="63677" y2="83586"/>
                        <a14:foregroundMark x1="39152" y1="81309" x2="39505" y2="82543"/>
                        <a14:foregroundMark x1="87760" y1="80266" x2="87760" y2="80266"/>
                        <a14:foregroundMark x1="88069" y1="50569" x2="88069" y2="50569"/>
                        <a14:foregroundMark x1="70172" y1="81025" x2="70172" y2="81784"/>
                        <a14:foregroundMark x1="56916" y1="59583" x2="57092" y2="62524"/>
                        <a14:backgroundMark x1="72470" y1="80266" x2="72470" y2="80266"/>
                        <a14:backgroundMark x1="75696" y1="81784" x2="75696" y2="81784"/>
                        <a14:backgroundMark x1="81441" y1="81973" x2="81441" y2="81973"/>
                        <a14:backgroundMark x1="84666" y1="80076" x2="84666" y2="80076"/>
                        <a14:backgroundMark x1="65842" y1="80266" x2="65842" y2="80266"/>
                        <a14:backgroundMark x1="65842" y1="83017" x2="65842" y2="83017"/>
                        <a14:backgroundMark x1="62749" y1="81309" x2="62749" y2="81309"/>
                        <a14:backgroundMark x1="53292" y1="81784" x2="53292" y2="81784"/>
                        <a14:backgroundMark x1="46664" y1="82163" x2="46664" y2="82163"/>
                        <a14:backgroundMark x1="38665" y1="81784" x2="38665" y2="81784"/>
                        <a14:backgroundMark x1="69112" y1="81973" x2="69112" y2="81973"/>
                      </a14:backgroundRemoval>
                    </a14:imgEffect>
                  </a14:imgLayer>
                </a14:imgProps>
              </a:ext>
              <a:ext uri="{28A0092B-C50C-407E-A947-70E740481C1C}">
                <a14:useLocalDpi xmlns:a14="http://schemas.microsoft.com/office/drawing/2010/main" val="0"/>
              </a:ext>
            </a:extLst>
          </a:blip>
          <a:stretch>
            <a:fillRect/>
          </a:stretch>
        </p:blipFill>
        <p:spPr>
          <a:xfrm>
            <a:off x="302825" y="5327719"/>
            <a:ext cx="2417314" cy="1125872"/>
          </a:xfrm>
          <a:prstGeom prst="rect">
            <a:avLst/>
          </a:prstGeom>
          <a:solidFill>
            <a:srgbClr val="FFFFFF"/>
          </a:solidFill>
        </p:spPr>
      </p:pic>
      <p:pic>
        <p:nvPicPr>
          <p:cNvPr id="5" name="Picture 2" descr="http://grri.nd.edu/images/marks/ND_mark_blue_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73" y="4082126"/>
            <a:ext cx="3944711" cy="920433"/>
          </a:xfrm>
          <a:prstGeom prst="rect">
            <a:avLst/>
          </a:prstGeom>
          <a:solidFill>
            <a:srgbClr val="FFFFFF"/>
          </a:solidFill>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73" y="2922589"/>
            <a:ext cx="3177465" cy="752034"/>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789" b="100000" l="0" r="100000">
                        <a14:foregroundMark x1="8439" y1="16562" x2="8439" y2="16562"/>
                        <a14:foregroundMark x1="5846" y1="25394" x2="7591" y2="9937"/>
                        <a14:foregroundMark x1="18340" y1="4732" x2="21216" y2="17350"/>
                        <a14:foregroundMark x1="18765" y1="41956" x2="21075" y2="45899"/>
                        <a14:foregroundMark x1="17020" y1="65142" x2="12730" y2="66877"/>
                        <a14:foregroundMark x1="10561" y1="47792" x2="8109" y2="47476"/>
                        <a14:foregroundMark x1="19991" y1="23186" x2="21971" y2="14669"/>
                        <a14:foregroundMark x1="24517" y1="74606" x2="22301" y2="72082"/>
                        <a14:foregroundMark x1="22301" y1="84543" x2="22065" y2="86435"/>
                        <a14:foregroundMark x1="3630" y1="73502" x2="5045" y2="73502"/>
                        <a14:foregroundMark x1="6695" y1="86751" x2="19896" y2="84858"/>
                        <a14:foregroundMark x1="48138" y1="59148" x2="49222" y2="68454"/>
                        <a14:foregroundMark x1="54173" y1="57729" x2="54031" y2="73502"/>
                        <a14:foregroundMark x1="45686" y1="23975" x2="48892" y2="36120"/>
                        <a14:foregroundMark x1="53937" y1="24606" x2="53843" y2="34543"/>
                        <a14:foregroundMark x1="57992" y1="25394" x2="59642" y2="38328"/>
                        <a14:foregroundMark x1="65582" y1="25710" x2="65252" y2="36435"/>
                        <a14:foregroundMark x1="72183" y1="26498" x2="71947" y2="36120"/>
                        <a14:foregroundMark x1="78312" y1="27603" x2="80104" y2="31230"/>
                        <a14:foregroundMark x1="84488" y1="24290" x2="84394" y2="37224"/>
                        <a14:foregroundMark x1="72183" y1="63565" x2="72183" y2="74290"/>
                        <a14:foregroundMark x1="77652" y1="62934" x2="77652" y2="72871"/>
                        <a14:foregroundMark x1="89109" y1="62934" x2="88967" y2="75394"/>
                        <a14:foregroundMark x1="49835" y1="22555" x2="49788" y2="23659"/>
                        <a14:foregroundMark x1="49788" y1="23659" x2="49788" y2="23659"/>
                        <a14:foregroundMark x1="49835" y1="26025" x2="49835" y2="30915"/>
                        <a14:foregroundMark x1="45545" y1="27918" x2="45545" y2="38959"/>
                        <a14:foregroundMark x1="45120" y1="40063" x2="46110" y2="40063"/>
                        <a14:foregroundMark x1="36822" y1="17192" x2="36917" y2="32177"/>
                        <a14:foregroundMark x1="42197" y1="17823" x2="42197" y2="24448"/>
                        <a14:foregroundMark x1="37388" y1="36909" x2="38520" y2="40221"/>
                        <a14:foregroundMark x1="38708" y1="40221" x2="39793" y2="40063"/>
                        <a14:foregroundMark x1="40311" y1="39748" x2="41396" y2="37539"/>
                        <a14:foregroundMark x1="42291" y1="27129" x2="41961" y2="33912"/>
                        <a14:foregroundMark x1="42197" y1="15457" x2="42197" y2="16562"/>
                        <a14:foregroundMark x1="61905" y1="23502" x2="60726" y2="31230"/>
                        <a14:foregroundMark x1="38755" y1="64511" x2="38802" y2="67508"/>
                        <a14:foregroundMark x1="36068" y1="65142" x2="36068" y2="68297"/>
                        <a14:foregroundMark x1="40547" y1="61672" x2="40405" y2="69558"/>
                        <a14:foregroundMark x1="41914" y1="66562" x2="40783" y2="66404"/>
                        <a14:foregroundMark x1="42056" y1="62303" x2="41631" y2="61041"/>
                        <a14:foregroundMark x1="47006" y1="53312" x2="46676" y2="65300"/>
                        <a14:foregroundMark x1="53135" y1="56151" x2="50825" y2="72555"/>
                        <a14:foregroundMark x1="46818" y1="66404" x2="46440" y2="76814"/>
                        <a14:foregroundMark x1="53418" y1="23344" x2="53984" y2="23028"/>
                        <a14:foregroundMark x1="59595" y1="61987" x2="61245" y2="77603"/>
                        <a14:foregroundMark x1="64498" y1="62303" x2="67562" y2="73344"/>
                        <a14:foregroundMark x1="64215" y1="64826" x2="64309" y2="77287"/>
                        <a14:foregroundMark x1="57709" y1="77445" x2="57001" y2="77445"/>
                        <a14:foregroundMark x1="35125" y1="77918" x2="38614" y2="77603"/>
                        <a14:foregroundMark x1="38708" y1="78076" x2="42669" y2="77603"/>
                        <a14:foregroundMark x1="65394" y1="23975" x2="65771" y2="22397"/>
                        <a14:foregroundMark x1="66101" y1="31073" x2="67704" y2="30442"/>
                        <a14:foregroundMark x1="84441" y1="59937" x2="86044" y2="63407"/>
                        <a14:foregroundMark x1="86516" y1="68454" x2="85856" y2="75868"/>
                        <a14:foregroundMark x1="82273" y1="62934" x2="81612" y2="69874"/>
                        <a14:foregroundMark x1="81754" y1="73502" x2="83074" y2="77760"/>
                        <a14:foregroundMark x1="96700" y1="62618" x2="98444" y2="76183"/>
                        <a14:foregroundMark x1="95662" y1="69401" x2="94531" y2="77445"/>
                        <a14:foregroundMark x1="95332" y1="23186" x2="97124" y2="33596"/>
                        <a14:foregroundMark x1="98868" y1="23028" x2="97690" y2="30284"/>
                        <a14:foregroundMark x1="89958" y1="23344" x2="90005" y2="38801"/>
                        <a14:foregroundMark x1="87694" y1="25237" x2="87789" y2="22240"/>
                        <a14:foregroundMark x1="92362" y1="22713" x2="92598" y2="25079"/>
                        <a14:foregroundMark x1="80905" y1="34700" x2="80575" y2="38801"/>
                        <a14:foregroundMark x1="77793" y1="36593" x2="78218" y2="39432"/>
                        <a14:foregroundMark x1="78124" y1="24290" x2="78784" y2="22555"/>
                        <a14:foregroundMark x1="80952" y1="25868" x2="80481" y2="22555"/>
                        <a14:foregroundMark x1="91278" y1="69085" x2="92504" y2="72240"/>
                        <a14:foregroundMark x1="75200" y1="60410" x2="75200" y2="63565"/>
                        <a14:foregroundMark x1="80057" y1="60252" x2="80009" y2="63091"/>
                        <a14:foregroundMark x1="68505" y1="60883" x2="68505" y2="67666"/>
                        <a14:foregroundMark x1="68741" y1="37697" x2="68175" y2="39748"/>
                        <a14:foregroundMark x1="68364" y1="24606" x2="67845" y2="22397"/>
                        <a14:foregroundMark x1="11975" y1="62618" x2="12023" y2="69716"/>
                        <a14:foregroundMark x1="16879" y1="70662" x2="14710" y2="70662"/>
                        <a14:foregroundMark x1="17492" y1="42271" x2="18105" y2="47634"/>
                        <a14:foregroundMark x1="58180" y1="70505" x2="57661" y2="74763"/>
                        <a14:foregroundMark x1="73833" y1="33123" x2="74917" y2="38170"/>
                        <a14:foregroundMark x1="67562" y1="73975" x2="68364" y2="76498"/>
                        <a14:foregroundMark x1="68505" y1="68297" x2="68505" y2="72240"/>
                        <a14:foregroundMark x1="74399" y1="30284" x2="74823" y2="25394"/>
                        <a14:foregroundMark x1="53795" y1="52681" x2="53795" y2="55521"/>
                        <a14:backgroundMark x1="96464" y1="68927" x2="96464" y2="68927"/>
                        <a14:backgroundMark x1="59170" y1="67350" x2="59170" y2="67350"/>
                        <a14:backgroundMark x1="41537" y1="60883" x2="41537" y2="60883"/>
                        <a14:backgroundMark x1="40924" y1="65773" x2="40924" y2="65773"/>
                        <a14:backgroundMark x1="97313" y1="30284" x2="97313" y2="30284"/>
                        <a14:backgroundMark x1="64639" y1="65615" x2="64639" y2="65615"/>
                        <a14:backgroundMark x1="68270" y1="73186" x2="68270" y2="73186"/>
                        <a14:backgroundMark x1="53371" y1="56625" x2="53371" y2="56625"/>
                        <a14:backgroundMark x1="38802" y1="78707" x2="38802" y2="78707"/>
                        <a14:backgroundMark x1="47148" y1="57098" x2="47148" y2="57098"/>
                        <a14:backgroundMark x1="41914" y1="62618" x2="41914" y2="62618"/>
                      </a14:backgroundRemoval>
                    </a14:imgEffect>
                  </a14:imgLayer>
                </a14:imgProps>
              </a:ext>
              <a:ext uri="{28A0092B-C50C-407E-A947-70E740481C1C}">
                <a14:useLocalDpi xmlns:a14="http://schemas.microsoft.com/office/drawing/2010/main" val="0"/>
              </a:ext>
            </a:extLst>
          </a:blip>
          <a:stretch>
            <a:fillRect/>
          </a:stretch>
        </p:blipFill>
        <p:spPr>
          <a:xfrm>
            <a:off x="4868787" y="2900226"/>
            <a:ext cx="3953956" cy="1181900"/>
          </a:xfrm>
          <a:prstGeom prst="rect">
            <a:avLst/>
          </a:prstGeom>
        </p:spPr>
      </p:pic>
      <p:pic>
        <p:nvPicPr>
          <p:cNvPr id="8" name="Picture 2" descr="undefin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9623" y="5617606"/>
            <a:ext cx="2455742" cy="1127056"/>
          </a:xfrm>
          <a:prstGeom prst="rect">
            <a:avLst/>
          </a:prstGeom>
          <a:solidFill>
            <a:schemeClr val="bg1"/>
          </a:solidFill>
          <a:extLst/>
        </p:spPr>
      </p:pic>
      <p:pic>
        <p:nvPicPr>
          <p:cNvPr id="9" name="Picture 2" descr="Image result for nc stat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9623" y="4210503"/>
            <a:ext cx="2550131" cy="10519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02125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029200" y="1057061"/>
            <a:ext cx="4114800" cy="6093976"/>
          </a:xfrm>
          <a:prstGeom prst="rect">
            <a:avLst/>
          </a:prstGeom>
          <a:noFill/>
          <a:ln w="9525">
            <a:noFill/>
            <a:miter lim="800000"/>
            <a:headEnd/>
            <a:tailEnd/>
          </a:ln>
          <a:effectLst/>
        </p:spPr>
        <p:txBody>
          <a:bodyPr>
            <a:spAutoFit/>
          </a:bodyPr>
          <a:lstStyle/>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rPr>
              <a:t>What is dark matter?</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rPr>
              <a:t>What is dark energy?</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rPr>
              <a:t>How did the universe begin?</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rPr>
              <a:t>Was Einstein right about gravity?</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rPr>
              <a:t>How have </a:t>
            </a:r>
            <a:r>
              <a:rPr lang="en-US" sz="2000" dirty="0">
                <a:solidFill>
                  <a:srgbClr val="FFC000"/>
                </a:solidFill>
                <a:effectLst/>
                <a:latin typeface="Comic Sans MS" pitchFamily="66" charset="0"/>
                <a:cs typeface="Times New Roman" pitchFamily="18" charset="0"/>
              </a:rPr>
              <a:t>ν shaped the universe?</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cs typeface="Times New Roman" pitchFamily="18" charset="0"/>
              </a:rPr>
              <a:t>What are nature’s most energetic particles?</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cs typeface="Times New Roman" pitchFamily="18" charset="0"/>
              </a:rPr>
              <a:t>Are protons stable?</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cs typeface="Times New Roman" pitchFamily="18" charset="0"/>
              </a:rPr>
              <a:t>Are there new states of matter at exceedingly high density/energy?</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cs typeface="Times New Roman" pitchFamily="18" charset="0"/>
              </a:rPr>
              <a:t>Are there additional dimensions?</a:t>
            </a:r>
          </a:p>
          <a:p>
            <a:pPr marL="177800" indent="-177800">
              <a:lnSpc>
                <a:spcPct val="80000"/>
              </a:lnSpc>
              <a:spcBef>
                <a:spcPct val="25000"/>
              </a:spcBef>
              <a:buClr>
                <a:srgbClr val="FF3300"/>
              </a:buClr>
              <a:buSzPct val="120000"/>
              <a:buFontTx/>
              <a:buChar char="•"/>
            </a:pPr>
            <a:r>
              <a:rPr lang="en-US" sz="2000" dirty="0">
                <a:solidFill>
                  <a:srgbClr val="E0FFFC"/>
                </a:solidFill>
                <a:effectLst/>
                <a:latin typeface="Comic Sans MS" pitchFamily="66" charset="0"/>
                <a:cs typeface="Times New Roman" pitchFamily="18" charset="0"/>
              </a:rPr>
              <a:t>How were elements Fe to U made?</a:t>
            </a:r>
          </a:p>
          <a:p>
            <a:pPr marL="177800" indent="-177800">
              <a:lnSpc>
                <a:spcPct val="80000"/>
              </a:lnSpc>
              <a:spcBef>
                <a:spcPct val="25000"/>
              </a:spcBef>
              <a:buClr>
                <a:srgbClr val="FF3300"/>
              </a:buClr>
              <a:buSzPct val="120000"/>
              <a:buFontTx/>
              <a:buChar char="•"/>
            </a:pPr>
            <a:r>
              <a:rPr lang="en-US" sz="2000" dirty="0">
                <a:solidFill>
                  <a:srgbClr val="FFC000"/>
                </a:solidFill>
                <a:effectLst/>
                <a:latin typeface="Comic Sans MS" pitchFamily="66" charset="0"/>
                <a:cs typeface="Times New Roman" pitchFamily="18" charset="0"/>
              </a:rPr>
              <a:t>Is a new theory needed at the highest energies and EM Fields?</a:t>
            </a:r>
            <a:endParaRPr lang="en-US" sz="2000" dirty="0">
              <a:solidFill>
                <a:srgbClr val="FFC000"/>
              </a:solidFill>
              <a:effectLst/>
              <a:latin typeface="Comic Sans MS" pitchFamily="66" charset="0"/>
            </a:endParaRPr>
          </a:p>
          <a:p>
            <a:pPr marL="177800" indent="-177800" eaLnBrk="1" hangingPunct="1"/>
            <a:endParaRPr lang="en-US" sz="2000" dirty="0">
              <a:solidFill>
                <a:srgbClr val="FFC000"/>
              </a:solidFill>
              <a:effectLst/>
              <a:latin typeface="Comic Sans MS" pitchFamily="66" charset="0"/>
            </a:endParaRPr>
          </a:p>
        </p:txBody>
      </p:sp>
      <p:pic>
        <p:nvPicPr>
          <p:cNvPr id="41987" name="Picture 3"/>
          <p:cNvPicPr>
            <a:picLocks noGrp="1" noChangeAspect="1" noChangeArrowheads="1"/>
          </p:cNvPicPr>
          <p:nvPr>
            <p:ph/>
          </p:nvPr>
        </p:nvPicPr>
        <p:blipFill>
          <a:blip r:embed="rId3" cstate="print"/>
          <a:srcRect/>
          <a:stretch>
            <a:fillRect/>
          </a:stretch>
        </p:blipFill>
        <p:spPr>
          <a:xfrm>
            <a:off x="941172" y="1552652"/>
            <a:ext cx="3886200" cy="5095875"/>
          </a:xfrm>
          <a:noFill/>
          <a:ln/>
        </p:spPr>
      </p:pic>
      <p:sp>
        <p:nvSpPr>
          <p:cNvPr id="4" name="TextBox 3"/>
          <p:cNvSpPr txBox="1"/>
          <p:nvPr/>
        </p:nvSpPr>
        <p:spPr>
          <a:xfrm>
            <a:off x="1112634" y="595396"/>
            <a:ext cx="8031366" cy="461665"/>
          </a:xfrm>
          <a:prstGeom prst="rect">
            <a:avLst/>
          </a:prstGeom>
          <a:noFill/>
        </p:spPr>
        <p:txBody>
          <a:bodyPr wrap="none" rtlCol="0">
            <a:spAutoFit/>
          </a:bodyPr>
          <a:lstStyle/>
          <a:p>
            <a:r>
              <a:rPr lang="en-US" sz="2400" dirty="0">
                <a:solidFill>
                  <a:srgbClr val="AFFF34"/>
                </a:solidFill>
                <a:latin typeface="Comic Sans MS"/>
              </a:rPr>
              <a:t>Eleven Most Challenging Open Questions</a:t>
            </a:r>
            <a:r>
              <a:rPr lang="mr-IN" sz="2400" dirty="0">
                <a:solidFill>
                  <a:srgbClr val="AFFF34"/>
                </a:solidFill>
                <a:latin typeface="Comic Sans MS"/>
              </a:rPr>
              <a:t>…</a:t>
            </a:r>
            <a:r>
              <a:rPr lang="en-US" sz="2400" dirty="0">
                <a:solidFill>
                  <a:srgbClr val="AFFF34"/>
                </a:solidFill>
                <a:latin typeface="Comic Sans MS"/>
              </a:rPr>
              <a:t>21</a:t>
            </a:r>
            <a:r>
              <a:rPr lang="en-US" sz="2400" baseline="30000" dirty="0">
                <a:solidFill>
                  <a:srgbClr val="AFFF34"/>
                </a:solidFill>
                <a:latin typeface="Comic Sans MS"/>
              </a:rPr>
              <a:t>st</a:t>
            </a:r>
            <a:r>
              <a:rPr lang="en-US" sz="2400" dirty="0">
                <a:solidFill>
                  <a:srgbClr val="AFFF34"/>
                </a:solidFill>
                <a:latin typeface="Comic Sans MS"/>
              </a:rPr>
              <a:t>  Century</a:t>
            </a:r>
          </a:p>
        </p:txBody>
      </p:sp>
    </p:spTree>
    <p:extLst>
      <p:ext uri="{BB962C8B-B14F-4D97-AF65-F5344CB8AC3E}">
        <p14:creationId xmlns:p14="http://schemas.microsoft.com/office/powerpoint/2010/main" val="135154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collon\Dropbox\Highlights\Template\10460028274_64489cca04_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86" t="-36" r="36789" b="12856"/>
          <a:stretch/>
        </p:blipFill>
        <p:spPr bwMode="auto">
          <a:xfrm>
            <a:off x="0" y="0"/>
            <a:ext cx="1188720" cy="624840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76200" y="76200"/>
            <a:ext cx="1066800" cy="6096000"/>
          </a:xfrm>
          <a:prstGeom prst="rect">
            <a:avLst/>
          </a:prstGeom>
          <a:solidFill>
            <a:srgbClr val="D5D5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2" descr="Displaying IMG_20160311_19222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 y="6018529"/>
            <a:ext cx="762000" cy="763271"/>
          </a:xfrm>
          <a:prstGeom prst="rect">
            <a:avLst/>
          </a:prstGeom>
        </p:spPr>
      </p:pic>
      <p:sp>
        <p:nvSpPr>
          <p:cNvPr id="20" name="TextBox 19"/>
          <p:cNvSpPr txBox="1"/>
          <p:nvPr/>
        </p:nvSpPr>
        <p:spPr>
          <a:xfrm>
            <a:off x="1143000" y="62183"/>
            <a:ext cx="6671495" cy="4093428"/>
          </a:xfrm>
          <a:prstGeom prst="rect">
            <a:avLst/>
          </a:prstGeom>
          <a:noFill/>
        </p:spPr>
        <p:txBody>
          <a:bodyPr wrap="square" rtlCol="0">
            <a:spAutoFit/>
          </a:bodyPr>
          <a:lstStyle/>
          <a:p>
            <a:r>
              <a:rPr lang="en-US" sz="3600" dirty="0">
                <a:solidFill>
                  <a:srgbClr val="D700B5"/>
                </a:solidFill>
              </a:rPr>
              <a:t>Origin of the heavy elements:</a:t>
            </a:r>
          </a:p>
          <a:p>
            <a:r>
              <a:rPr lang="en-US" sz="2800" dirty="0">
                <a:solidFill>
                  <a:srgbClr val="B750DA"/>
                </a:solidFill>
              </a:rPr>
              <a:t>are gravitational waves from neutron star mergers the answer?</a:t>
            </a:r>
          </a:p>
          <a:p>
            <a:pPr algn="r"/>
            <a:endParaRPr lang="en-US" sz="2800" dirty="0">
              <a:solidFill>
                <a:srgbClr val="B750DA"/>
              </a:solidFill>
            </a:endParaRPr>
          </a:p>
          <a:p>
            <a:pPr algn="r"/>
            <a:endParaRPr lang="en-US" sz="2800" dirty="0">
              <a:solidFill>
                <a:srgbClr val="B750DA"/>
              </a:solidFill>
            </a:endParaRPr>
          </a:p>
          <a:p>
            <a:pPr algn="r"/>
            <a:endParaRPr lang="en-US" sz="2800" dirty="0">
              <a:solidFill>
                <a:srgbClr val="B750DA"/>
              </a:solidFill>
            </a:endParaRPr>
          </a:p>
          <a:p>
            <a:pPr algn="r"/>
            <a:endParaRPr lang="en-US" sz="2800" dirty="0">
              <a:solidFill>
                <a:srgbClr val="B750DA"/>
              </a:solidFill>
            </a:endParaRPr>
          </a:p>
          <a:p>
            <a:pPr algn="r"/>
            <a:r>
              <a:rPr lang="en-US" sz="2800" dirty="0">
                <a:solidFill>
                  <a:srgbClr val="B750DA"/>
                </a:solidFill>
              </a:rPr>
              <a:t>			</a:t>
            </a:r>
          </a:p>
          <a:p>
            <a:pPr algn="r"/>
            <a:endParaRPr lang="en-US" sz="2800" dirty="0">
              <a:solidFill>
                <a:srgbClr val="B750DA"/>
              </a:solidFill>
            </a:endParaRPr>
          </a:p>
        </p:txBody>
      </p:sp>
      <p:pic>
        <p:nvPicPr>
          <p:cNvPr id="16" name="Picture 15" descr="cosmos.jpg"/>
          <p:cNvPicPr>
            <a:picLocks noChangeAspect="1"/>
          </p:cNvPicPr>
          <p:nvPr/>
        </p:nvPicPr>
        <p:blipFill rotWithShape="1">
          <a:blip r:embed="rId5">
            <a:extLst>
              <a:ext uri="{28A0092B-C50C-407E-A947-70E740481C1C}">
                <a14:useLocalDpi xmlns:a14="http://schemas.microsoft.com/office/drawing/2010/main" val="0"/>
              </a:ext>
            </a:extLst>
          </a:blip>
          <a:srcRect r="4097"/>
          <a:stretch/>
        </p:blipFill>
        <p:spPr>
          <a:xfrm>
            <a:off x="1143000" y="1469299"/>
            <a:ext cx="7869765" cy="4366929"/>
          </a:xfrm>
          <a:prstGeom prst="rect">
            <a:avLst/>
          </a:prstGeom>
          <a:ln>
            <a:noFill/>
          </a:ln>
          <a:effectLst>
            <a:softEdge rad="112500"/>
          </a:effectLst>
        </p:spPr>
      </p:pic>
      <p:sp>
        <p:nvSpPr>
          <p:cNvPr id="8" name="TextBox 7"/>
          <p:cNvSpPr txBox="1"/>
          <p:nvPr/>
        </p:nvSpPr>
        <p:spPr>
          <a:xfrm>
            <a:off x="6023711" y="594430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9840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smic_ev_labeledd_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7" name="Group 6"/>
          <p:cNvGrpSpPr/>
          <p:nvPr/>
        </p:nvGrpSpPr>
        <p:grpSpPr>
          <a:xfrm>
            <a:off x="69273" y="0"/>
            <a:ext cx="1223818" cy="1869143"/>
            <a:chOff x="69273" y="0"/>
            <a:chExt cx="1223818" cy="1869143"/>
          </a:xfrm>
        </p:grpSpPr>
        <p:pic>
          <p:nvPicPr>
            <p:cNvPr id="4" name="Picture 3" descr="DeltaBioLarge.jpg"/>
            <p:cNvPicPr>
              <a:picLocks noChangeAspect="1"/>
            </p:cNvPicPr>
            <p:nvPr/>
          </p:nvPicPr>
          <p:blipFill rotWithShape="1">
            <a:blip r:embed="rId4">
              <a:extLst>
                <a:ext uri="{28A0092B-C50C-407E-A947-70E740481C1C}">
                  <a14:useLocalDpi xmlns:a14="http://schemas.microsoft.com/office/drawing/2010/main" val="0"/>
                </a:ext>
              </a:extLst>
            </a:blip>
            <a:srcRect l="91667" t="3994" r="1841" b="81990"/>
            <a:stretch/>
          </p:blipFill>
          <p:spPr>
            <a:xfrm>
              <a:off x="699398" y="0"/>
              <a:ext cx="593693" cy="900545"/>
            </a:xfrm>
            <a:prstGeom prst="rect">
              <a:avLst/>
            </a:prstGeom>
          </p:spPr>
        </p:pic>
        <p:pic>
          <p:nvPicPr>
            <p:cNvPr id="5" name="Picture 4" descr="DeltaBioLarge.jpg"/>
            <p:cNvPicPr>
              <a:picLocks noChangeAspect="1"/>
            </p:cNvPicPr>
            <p:nvPr/>
          </p:nvPicPr>
          <p:blipFill rotWithShape="1">
            <a:blip r:embed="rId4">
              <a:extLst>
                <a:ext uri="{28A0092B-C50C-407E-A947-70E740481C1C}">
                  <a14:useLocalDpi xmlns:a14="http://schemas.microsoft.com/office/drawing/2010/main" val="0"/>
                </a:ext>
              </a:extLst>
            </a:blip>
            <a:srcRect l="3535" t="3953" r="90909" b="82028"/>
            <a:stretch/>
          </p:blipFill>
          <p:spPr>
            <a:xfrm>
              <a:off x="69273" y="0"/>
              <a:ext cx="508000" cy="900545"/>
            </a:xfrm>
            <a:prstGeom prst="rect">
              <a:avLst/>
            </a:prstGeom>
          </p:spPr>
        </p:pic>
        <p:pic>
          <p:nvPicPr>
            <p:cNvPr id="6" name="Picture 5" descr="DeltaBioLarge.jpg"/>
            <p:cNvPicPr>
              <a:picLocks noChangeAspect="1"/>
            </p:cNvPicPr>
            <p:nvPr/>
          </p:nvPicPr>
          <p:blipFill rotWithShape="1">
            <a:blip r:embed="rId4">
              <a:extLst>
                <a:ext uri="{28A0092B-C50C-407E-A947-70E740481C1C}">
                  <a14:useLocalDpi xmlns:a14="http://schemas.microsoft.com/office/drawing/2010/main" val="0"/>
                </a:ext>
              </a:extLst>
            </a:blip>
            <a:srcRect l="3535" t="18115" r="90909" b="69089"/>
            <a:stretch/>
          </p:blipFill>
          <p:spPr>
            <a:xfrm>
              <a:off x="69273" y="1047107"/>
              <a:ext cx="508000" cy="822036"/>
            </a:xfrm>
            <a:prstGeom prst="rect">
              <a:avLst/>
            </a:prstGeom>
          </p:spPr>
        </p:pic>
      </p:grpSp>
      <p:pic>
        <p:nvPicPr>
          <p:cNvPr id="8" name="Picture 7"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51" y="0"/>
            <a:ext cx="3810000" cy="2133600"/>
          </a:xfrm>
          <a:prstGeom prst="rect">
            <a:avLst/>
          </a:prstGeom>
          <a:ln>
            <a:noFill/>
          </a:ln>
          <a:effectLst>
            <a:softEdge rad="112500"/>
          </a:effectLst>
        </p:spPr>
      </p:pic>
    </p:spTree>
    <p:extLst>
      <p:ext uri="{BB962C8B-B14F-4D97-AF65-F5344CB8AC3E}">
        <p14:creationId xmlns:p14="http://schemas.microsoft.com/office/powerpoint/2010/main" val="105676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3.7346"/>
  <p:tag name="ORIGINALWIDTH" val="765.6542"/>
  <p:tag name="LATEXADDIN" val="\documentclass{article}&#10;\usepackage{amsmath}&#10;\usepackage{color}&#10;\pagestyle{empty}&#10;\begin{document}&#10;&#10;\color{white}&#10;$$&#10;(n,\gamma) \rightleftharpoons (\gamma, n)&#10;$$&#10;&#10;&#10;\end{document}"/>
  <p:tag name="IGUANATEXSIZE" val="20"/>
  <p:tag name="IGUANATEXCURSOR" val="138"/>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41.7323"/>
  <p:tag name="ORIGINALWIDTH" val="182.9771"/>
  <p:tag name="LATEXADDIN" val="\documentclass{article}&#10;\usepackage{amsmath}&#10;\usepackage{color}&#10;\pagestyle{empty}&#10;\begin{document}&#10;&#10;\color{black}&#10;$^A_ZX$&#10;&#10;\end{document}"/>
  <p:tag name="IGUANATEXSIZE" val="20"/>
  <p:tag name="IGUANATEXCURSOR" val="121"/>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8.9839"/>
  <p:tag name="ORIGINALWIDTH" val="416.198"/>
  <p:tag name="LATEXADDIN" val="\documentclass{article}&#10;\usepackage{amsmath}&#10;\usepackage{color}&#10;\pagestyle{empty}&#10;\begin{document}&#10;&#10;\color{white}&#10;$ \chi^2 \sim 20 $&#10;&#10;&#10;\end{document}"/>
  <p:tag name="IGUANATEXSIZE" val="20"/>
  <p:tag name="IGUANATEXCURSOR" val="132"/>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12077</TotalTime>
  <Words>2344</Words>
  <Application>Microsoft Macintosh PowerPoint</Application>
  <PresentationFormat>On-screen Show (4:3)</PresentationFormat>
  <Paragraphs>376</Paragraphs>
  <Slides>61</Slides>
  <Notes>29</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7" baseType="lpstr">
      <vt:lpstr>ＭＳ Ｐゴシック</vt:lpstr>
      <vt:lpstr>Arial</vt:lpstr>
      <vt:lpstr>Calibri</vt:lpstr>
      <vt:lpstr>Calibri Light</vt:lpstr>
      <vt:lpstr>Cambria Math</vt:lpstr>
      <vt:lpstr>Comic Sans MS</vt:lpstr>
      <vt:lpstr>Corbel</vt:lpstr>
      <vt:lpstr>Georgia</vt:lpstr>
      <vt:lpstr>Mangal</vt:lpstr>
      <vt:lpstr>Symbol</vt:lpstr>
      <vt:lpstr>Times New Roman</vt:lpstr>
      <vt:lpstr>Trebuchet MS</vt:lpstr>
      <vt:lpstr>Wingdings</vt:lpstr>
      <vt:lpstr>Zapf Dingbats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engine of stars</vt:lpstr>
      <vt:lpstr>PowerPoint Presentation</vt:lpstr>
      <vt:lpstr>PowerPoint Presentation</vt:lpstr>
      <vt:lpstr>The experimental challenges</vt:lpstr>
      <vt:lpstr>Underground accelerator project DIANA</vt:lpstr>
      <vt:lpstr>The two most critical rates</vt:lpstr>
      <vt:lpstr>PowerPoint Presentation</vt:lpstr>
      <vt:lpstr>PowerPoint Presentation</vt:lpstr>
      <vt:lpstr>r process </vt:lpstr>
      <vt:lpstr>r-process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CARIBU </vt:lpstr>
      <vt:lpstr>Penning trap mass measurements</vt:lpstr>
      <vt:lpstr>Penning Traps</vt:lpstr>
      <vt:lpstr>CARIBU MR-TOF</vt:lpstr>
      <vt:lpstr>MR-TOF capture/eject </vt:lpstr>
      <vt:lpstr>MR-TOF Performance A = 150</vt:lpstr>
      <vt:lpstr>Known masses in the rare-earth region</vt:lpstr>
      <vt:lpstr>PowerPoint Presentation</vt:lpstr>
      <vt:lpstr>PowerPoint Presentation</vt:lpstr>
      <vt:lpstr>PowerPoint Presentation</vt:lpstr>
      <vt:lpstr>The rare-earth peak</vt:lpstr>
      <vt:lpstr>PowerPoint Presentation</vt:lpstr>
      <vt:lpstr>Results</vt:lpstr>
      <vt:lpstr>PowerPoint Presentation</vt:lpstr>
      <vt:lpstr>PowerPoint Presentation</vt:lpstr>
      <vt:lpstr>Results</vt:lpstr>
      <vt:lpstr>PowerPoint Presentation</vt:lpstr>
      <vt:lpstr>PowerPoint Presentation</vt:lpstr>
    </vt:vector>
  </TitlesOfParts>
  <Company>MSU</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Hendrik Schatz</dc:creator>
  <cp:lastModifiedBy>Microsoft Office User</cp:lastModifiedBy>
  <cp:revision>97</cp:revision>
  <dcterms:created xsi:type="dcterms:W3CDTF">2015-04-06T23:24:55Z</dcterms:created>
  <dcterms:modified xsi:type="dcterms:W3CDTF">2018-11-20T14:35:40Z</dcterms:modified>
</cp:coreProperties>
</file>